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 id="2147483650" r:id="rId2"/>
    <p:sldMasterId id="2147483899" r:id="rId3"/>
    <p:sldMasterId id="2147483912" r:id="rId4"/>
    <p:sldMasterId id="2147484384" r:id="rId5"/>
  </p:sldMasterIdLst>
  <p:notesMasterIdLst>
    <p:notesMasterId r:id="rId65"/>
  </p:notesMasterIdLst>
  <p:handoutMasterIdLst>
    <p:handoutMasterId r:id="rId66"/>
  </p:handoutMasterIdLst>
  <p:sldIdLst>
    <p:sldId id="259" r:id="rId6"/>
    <p:sldId id="260" r:id="rId7"/>
    <p:sldId id="372" r:id="rId8"/>
    <p:sldId id="368" r:id="rId9"/>
    <p:sldId id="373" r:id="rId10"/>
    <p:sldId id="374" r:id="rId11"/>
    <p:sldId id="375" r:id="rId12"/>
    <p:sldId id="320" r:id="rId13"/>
    <p:sldId id="321" r:id="rId14"/>
    <p:sldId id="261" r:id="rId15"/>
    <p:sldId id="267" r:id="rId16"/>
    <p:sldId id="266" r:id="rId17"/>
    <p:sldId id="345" r:id="rId18"/>
    <p:sldId id="346" r:id="rId19"/>
    <p:sldId id="371" r:id="rId20"/>
    <p:sldId id="347" r:id="rId21"/>
    <p:sldId id="282" r:id="rId22"/>
    <p:sldId id="348" r:id="rId23"/>
    <p:sldId id="284" r:id="rId24"/>
    <p:sldId id="349" r:id="rId25"/>
    <p:sldId id="350" r:id="rId26"/>
    <p:sldId id="351" r:id="rId27"/>
    <p:sldId id="279" r:id="rId28"/>
    <p:sldId id="362" r:id="rId29"/>
    <p:sldId id="353" r:id="rId30"/>
    <p:sldId id="378" r:id="rId31"/>
    <p:sldId id="358" r:id="rId32"/>
    <p:sldId id="359" r:id="rId33"/>
    <p:sldId id="360" r:id="rId34"/>
    <p:sldId id="274" r:id="rId35"/>
    <p:sldId id="292" r:id="rId36"/>
    <p:sldId id="293" r:id="rId37"/>
    <p:sldId id="262" r:id="rId38"/>
    <p:sldId id="376" r:id="rId39"/>
    <p:sldId id="377" r:id="rId40"/>
    <p:sldId id="327" r:id="rId41"/>
    <p:sldId id="328" r:id="rId42"/>
    <p:sldId id="329" r:id="rId43"/>
    <p:sldId id="330" r:id="rId44"/>
    <p:sldId id="331" r:id="rId45"/>
    <p:sldId id="332" r:id="rId46"/>
    <p:sldId id="333" r:id="rId47"/>
    <p:sldId id="334" r:id="rId48"/>
    <p:sldId id="335" r:id="rId49"/>
    <p:sldId id="336" r:id="rId50"/>
    <p:sldId id="337" r:id="rId51"/>
    <p:sldId id="370" r:id="rId52"/>
    <p:sldId id="339" r:id="rId53"/>
    <p:sldId id="340" r:id="rId54"/>
    <p:sldId id="338" r:id="rId55"/>
    <p:sldId id="342" r:id="rId56"/>
    <p:sldId id="357" r:id="rId57"/>
    <p:sldId id="325" r:id="rId58"/>
    <p:sldId id="326" r:id="rId59"/>
    <p:sldId id="363" r:id="rId60"/>
    <p:sldId id="364" r:id="rId61"/>
    <p:sldId id="365" r:id="rId62"/>
    <p:sldId id="366" r:id="rId63"/>
    <p:sldId id="367" r:id="rId64"/>
  </p:sldIdLst>
  <p:sldSz cx="9144000" cy="6858000" type="screen4x3"/>
  <p:notesSz cx="6858000" cy="9144000"/>
  <p:embeddedFontLst>
    <p:embeddedFont>
      <p:font typeface="Tahoma" panose="020B0604030504040204" pitchFamily="34" charset="0"/>
      <p:regular r:id="rId67"/>
      <p:bold r:id="rId68"/>
    </p:embeddedFont>
    <p:embeddedFont>
      <p:font typeface="Calibri" panose="020F0502020204030204" pitchFamily="34" charset="0"/>
      <p:regular r:id="rId69"/>
      <p:bold r:id="rId70"/>
      <p:italic r:id="rId71"/>
      <p:boldItalic r:id="rId72"/>
    </p:embeddedFont>
    <p:embeddedFont>
      <p:font typeface="AR JULIAN" panose="02000000000000000000" pitchFamily="2" charset="0"/>
      <p:regular r:id="rId73"/>
    </p:embeddedFont>
    <p:embeddedFont>
      <p:font typeface="Myriad Pro" panose="020B0503030403020204" charset="0"/>
      <p:regular r:id="rId74"/>
      <p:bold r:id="rId75"/>
      <p:italic r:id="rId76"/>
      <p:boldItalic r:id="rId77"/>
    </p:embeddedFont>
    <p:embeddedFont>
      <p:font typeface="MS PGothic" panose="020B0600070205080204" pitchFamily="34" charset="-128"/>
      <p:regular r:id="rId78"/>
    </p:embeddedFont>
  </p:embeddedFont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9683E"/>
    <a:srgbClr val="717171"/>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77046" autoAdjust="0"/>
  </p:normalViewPr>
  <p:slideViewPr>
    <p:cSldViewPr>
      <p:cViewPr varScale="1">
        <p:scale>
          <a:sx n="56" d="100"/>
          <a:sy n="56" d="100"/>
        </p:scale>
        <p:origin x="-1740" y="-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49" d="100"/>
          <a:sy n="49" d="100"/>
        </p:scale>
        <p:origin x="-248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2.fntdata"/><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cs typeface="+mn-cs"/>
              </a:defRPr>
            </a:lvl1pPr>
          </a:lstStyle>
          <a:p>
            <a:pPr>
              <a:defRPr/>
            </a:pPr>
            <a:fld id="{6DA09B7C-88F5-49A3-98FD-EF1CEF934DDD}" type="datetimeFigureOut">
              <a:rPr lang="en-US"/>
              <a:pPr>
                <a:defRPr/>
              </a:pPr>
              <a:t>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CEB1050-3949-490E-A8D3-FB6F97F1C310}" type="slidenum">
              <a:rPr lang="en-US" altLang="en-US"/>
              <a:pPr>
                <a:defRPr/>
              </a:pPr>
              <a:t>‹#›</a:t>
            </a:fld>
            <a:endParaRPr lang="en-US" altLang="en-US"/>
          </a:p>
        </p:txBody>
      </p:sp>
    </p:spTree>
    <p:extLst>
      <p:ext uri="{BB962C8B-B14F-4D97-AF65-F5344CB8AC3E}">
        <p14:creationId xmlns:p14="http://schemas.microsoft.com/office/powerpoint/2010/main" val="359072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mn-cs"/>
              </a:defRPr>
            </a:lvl1pPr>
          </a:lstStyle>
          <a:p>
            <a:pPr>
              <a:defRPr/>
            </a:pPr>
            <a:fld id="{D38DC1F5-27E5-4300-87EC-5E97C97A78A9}" type="datetimeFigureOut">
              <a:rPr lang="en-US"/>
              <a:pPr>
                <a:defRPr/>
              </a:pPr>
              <a:t>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9AB19F5-9226-4178-AF15-F5AD89944827}" type="slidenum">
              <a:rPr lang="en-US" altLang="en-US"/>
              <a:pPr>
                <a:defRPr/>
              </a:pPr>
              <a:t>‹#›</a:t>
            </a:fld>
            <a:endParaRPr lang="en-US" altLang="en-US"/>
          </a:p>
        </p:txBody>
      </p:sp>
    </p:spTree>
    <p:extLst>
      <p:ext uri="{BB962C8B-B14F-4D97-AF65-F5344CB8AC3E}">
        <p14:creationId xmlns:p14="http://schemas.microsoft.com/office/powerpoint/2010/main" val="3019816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ccessdata.fda.gov/scripts/cdrh/cfdocs/cfcfr/cfrsearch.cf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pd.com/wps/portal/npd/us/news/press-releases/2015/consumer-concern-about-food-ingredients-changes-their-view-on-how-natural-should-be-defined-on-food-labels-reports-npd-grou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ielsen.com/us/en/insights/reports/2015/we-are-what-we-eat.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hartman-group.com/acumenPdfs/ingredients-avoid-v-seek-infographic-2015-05-14.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mintel.com/blog/food-market-news/like-oil-and-water-brominated-vegetable-oil-being-phased-out-in-the-us"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www.npd.com/wps/portal/npd/us/news/press-releases/2015/real-clean-and-fresh-are-the-attributes-consumers-will-look-for-in-the-foods-they-eat-in-2016/" TargetMode="External"/><Relationship Id="rId4" Type="http://schemas.openxmlformats.org/officeDocument/2006/relationships/hyperlink" Target="http://www.foodbusinessnews.net/articles/news_home/Consumer_Trends/2015/09/How_consumers_define_clean_eat.aspx?ID=%7bA2B69947-B22D-48E1-AC70-C32011064786%7d"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gpo.gov/fdsys/pkg/CFR-2015-title21-vol2/xml/CFR-2015-title21-vol2-sec101-22.x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www.gpo.gov/fdsys/pkg/CFR-2015-title21-vol2/xml/CFR-2015-title21-vol2-sec101-100.xml"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ast-science.org/download.cfm?PublicationID=283819&amp;File=1030ac46417e576660c87b6b2553352b6624T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delish.com/cooking/g1586/food-additive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therichest.com/rich-list/the-biggest/unnatural-10-most-common-artificial-additives-to-avoid"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t>(Lisa)</a:t>
            </a:r>
          </a:p>
          <a:p>
            <a:r>
              <a:rPr lang="en-US" baseline="0" dirty="0" smtClean="0"/>
              <a:t>Welcome to the Academy of Nutrition and Dietetics Foundation Future of Food webinar titled, “What’s in Our Food? The Science and Safety of Food Additives.”</a:t>
            </a:r>
          </a:p>
          <a:p>
            <a:endParaRPr lang="en-US" baseline="0" dirty="0" smtClean="0"/>
          </a:p>
          <a:p>
            <a:r>
              <a:rPr lang="en-US" baseline="0" dirty="0" smtClean="0"/>
              <a:t>Today’s webinar is approved for 1.0 CPEU for live webinar attendees. A CPEU certificate and pdf of the slides will be sent to all registered live webinar attendees by late tomorrow. Please be sure to print a copy for your files.</a:t>
            </a:r>
          </a:p>
          <a:p>
            <a:endParaRPr lang="en-US" baseline="0" dirty="0" smtClean="0"/>
          </a:p>
          <a:p>
            <a:r>
              <a:rPr lang="en-US" baseline="0" dirty="0" smtClean="0"/>
              <a:t>All participant lines have been muted, but please make sure your line remains muted throughout the presentation. The microphone icon at the bottom of the screen should have a red slash through it. With xxx registered participants today, this will ensure you have a clear listening line for the presentation. Please type in your questions at any time via the “chat” box and we will hold a formal Q &amp; A following the presentation. </a:t>
            </a:r>
          </a:p>
          <a:p>
            <a:endParaRPr lang="en-US" baseline="0" dirty="0" smtClean="0"/>
          </a:p>
          <a:p>
            <a:r>
              <a:rPr lang="en-US" baseline="0" dirty="0" smtClean="0"/>
              <a:t>Today’s webinar is part of the Academy of Nutrition and Dietetics Foundation Future of Food Initiative and is supported through an educational grant from National Dairy Council. This webinar was developed in collaboration with the Institute of Food Technologists. Much of the content of this webinar was shared via live presentations at 3 annual affiliate meetings in 2016 and we are pleased to now bring it to all Academy members through this webinar.</a:t>
            </a:r>
          </a:p>
          <a:p>
            <a:endParaRPr lang="en-US" dirty="0" smtClean="0"/>
          </a:p>
          <a:p>
            <a:pPr eaLnBrk="1" hangingPunct="1">
              <a:spcBef>
                <a:spcPct val="0"/>
              </a:spcBef>
            </a:pPr>
            <a:endParaRPr lang="en-US" altLang="en-US" dirty="0"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7CAB710-47DC-4D94-88FC-F4F8B8D9A459}" type="slidenum">
              <a:rPr lang="en-US" altLang="en-US" smtClean="0">
                <a:latin typeface="Arial" pitchFamily="34" charset="0"/>
              </a:rPr>
              <a:pPr>
                <a:spcBef>
                  <a:spcPct val="0"/>
                </a:spcBef>
              </a:pPr>
              <a:t>1</a:t>
            </a:fld>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Before we begin the discussion on food additives, here are some basic food-related definitions that well assist us.</a:t>
            </a:r>
          </a:p>
          <a:p>
            <a:pPr eaLnBrk="1" hangingPunct="1">
              <a:spcBef>
                <a:spcPct val="0"/>
              </a:spcBef>
            </a:pPr>
            <a:r>
              <a:rPr lang="en-US" altLang="en-US" dirty="0" smtClean="0"/>
              <a:t>This slide provides a statutory definition of food.  This definition includes chewing gum and components in foods that are consumed orally.  Food, within this definition, refers to items that are taken orally.  Items that are inhaled, applied </a:t>
            </a:r>
            <a:r>
              <a:rPr lang="en-US" altLang="en-US" dirty="0" err="1" smtClean="0"/>
              <a:t>transdermally</a:t>
            </a:r>
            <a:r>
              <a:rPr lang="en-US" altLang="en-US" dirty="0" smtClean="0"/>
              <a:t>, provided through suppositories or any other non-oral means are not foods.  These items are drugs under US regulations.</a:t>
            </a:r>
          </a:p>
          <a:p>
            <a:pPr eaLnBrk="1" hangingPunct="1">
              <a:spcBef>
                <a:spcPct val="0"/>
              </a:spcBef>
            </a:pPr>
            <a:endParaRPr lang="en-US" altLang="en-US" dirty="0" smtClean="0"/>
          </a:p>
          <a:p>
            <a:pPr eaLnBrk="1" hangingPunct="1">
              <a:spcBef>
                <a:spcPct val="0"/>
              </a:spcBef>
            </a:pPr>
            <a:r>
              <a:rPr lang="en-US" altLang="en-US" dirty="0" smtClean="0"/>
              <a:t>Food has a stringent safety standard.  That safety standard is embedded in several statutes, including the Food Additives Amendment of 1958, which will be introduced later.</a:t>
            </a:r>
          </a:p>
          <a:p>
            <a:pPr eaLnBrk="1" hangingPunct="1">
              <a:spcBef>
                <a:spcPct val="0"/>
              </a:spcBef>
            </a:pPr>
            <a:endParaRPr lang="en-US" altLang="en-US" dirty="0" smtClean="0"/>
          </a:p>
          <a:p>
            <a:pPr eaLnBrk="1" hangingPunct="1">
              <a:spcBef>
                <a:spcPct val="0"/>
              </a:spcBef>
            </a:pPr>
            <a:r>
              <a:rPr lang="en-US" altLang="en-US" dirty="0" smtClean="0"/>
              <a:t>Reference:</a:t>
            </a:r>
          </a:p>
          <a:p>
            <a:pPr eaLnBrk="1" hangingPunct="1">
              <a:spcBef>
                <a:spcPct val="0"/>
              </a:spcBef>
            </a:pPr>
            <a:r>
              <a:rPr lang="en-US" altLang="en-US" dirty="0" smtClean="0"/>
              <a:t>Food and Drug Administration Web site. http://www.fda.gov/regulatoryinformation/legislation/federalfooddrugandcosmeticactfdcact/. Accessed February 3, 2016. </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F69EECC-D217-44D7-8A74-3237DF54EB47}" type="slidenum">
              <a:rPr lang="en-US" altLang="en-US" smtClean="0">
                <a:latin typeface="Arial" pitchFamily="34" charset="0"/>
              </a:rPr>
              <a:pPr>
                <a:spcBef>
                  <a:spcPct val="0"/>
                </a:spcBef>
              </a:pPr>
              <a:t>10</a:t>
            </a:fld>
            <a:endParaRPr lang="en-US"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Food additives are clearly defined in the food regulations.  There are direct and indirect food additives, which will be discussed later.  It is noteworthy that these additives may be GRAS US regulations prior to 1958.  Since that time, food ingredients must undergo extensive safety evaluation either through a food additive petition or GRAS process (self-affirmation or notification).  The safety of these substances requires, in part, an assessment of exposure to establish acceptable daily intake (ADI) without harm.  This will be noted later.</a:t>
            </a:r>
          </a:p>
          <a:p>
            <a:pPr eaLnBrk="1" hangingPunct="1">
              <a:spcBef>
                <a:spcPct val="0"/>
              </a:spcBef>
            </a:pPr>
            <a:endParaRPr lang="en-US" altLang="en-US" dirty="0" smtClean="0"/>
          </a:p>
          <a:p>
            <a:pPr eaLnBrk="1" hangingPunct="1">
              <a:spcBef>
                <a:spcPct val="0"/>
              </a:spcBef>
            </a:pPr>
            <a:r>
              <a:rPr lang="en-US" altLang="en-US" dirty="0" smtClean="0"/>
              <a:t>Reference:</a:t>
            </a:r>
          </a:p>
          <a:p>
            <a:pPr eaLnBrk="1" hangingPunct="1">
              <a:spcBef>
                <a:spcPct val="0"/>
              </a:spcBef>
            </a:pPr>
            <a:r>
              <a:rPr lang="en-US" altLang="en-US" dirty="0" smtClean="0"/>
              <a:t>U.S. Public Law 85-929. September 6, 1958. http://uscode.house.gov/statutes/pl/85/929.pdf. Accessed February 3, 2016.</a:t>
            </a:r>
          </a:p>
          <a:p>
            <a:pPr eaLnBrk="1" hangingPunct="1">
              <a:spcBef>
                <a:spcPct val="0"/>
              </a:spcBef>
            </a:pPr>
            <a:endParaRPr lang="en-US" altLang="en-US" dirty="0"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1E2CC9A-CBBF-438A-870C-BD474DCAEF4F}" type="slidenum">
              <a:rPr lang="en-US" altLang="en-US" smtClean="0">
                <a:latin typeface="Arial" pitchFamily="34" charset="0"/>
              </a:rPr>
              <a:pPr>
                <a:spcBef>
                  <a:spcPct val="0"/>
                </a:spcBef>
              </a:pPr>
              <a:t>11</a:t>
            </a:fld>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bottom line here is that substances introduced into the food supply must not be detrimental to health.</a:t>
            </a:r>
          </a:p>
          <a:p>
            <a:pPr eaLnBrk="1" hangingPunct="1">
              <a:spcBef>
                <a:spcPct val="0"/>
              </a:spcBef>
            </a:pPr>
            <a:endParaRPr lang="en-US" altLang="en-US" dirty="0" smtClean="0"/>
          </a:p>
          <a:p>
            <a:pPr eaLnBrk="1" hangingPunct="1">
              <a:spcBef>
                <a:spcPct val="0"/>
              </a:spcBef>
            </a:pPr>
            <a:r>
              <a:rPr lang="en-US" altLang="en-US" dirty="0" smtClean="0"/>
              <a:t>Interestingly, “natural” components in foods may, in fact, be toxic.  These substances are naturally occurring.  For example, </a:t>
            </a:r>
            <a:r>
              <a:rPr lang="en-US" altLang="en-US" dirty="0" err="1" smtClean="0"/>
              <a:t>carototoxin</a:t>
            </a:r>
            <a:r>
              <a:rPr lang="en-US" altLang="en-US" dirty="0" smtClean="0"/>
              <a:t>, which is innate to carrots, does not pose a health risk.  Yet, it is a well-established toxin.  Similarly, </a:t>
            </a:r>
            <a:r>
              <a:rPr lang="en-US" altLang="en-US" dirty="0" err="1" smtClean="0"/>
              <a:t>avidin</a:t>
            </a:r>
            <a:r>
              <a:rPr lang="en-US" altLang="en-US" dirty="0" smtClean="0"/>
              <a:t> which is innate to raw eggs, is a biotin antagonist.  Yet, upon cooking, this anti-nutrient is denatured and subsequently does not affect the biotin in the egg or other biotin-containing components in the diet.  Cabbage is another example.  This popular plant-based food has nearly 50 mutagens and carcinogens.  Importantly, the majority of these natural toxicants at the doses typically consumed are not detrimental to health.  If the substances, when consumed at typical doses pose health risks, then they are considered adulterants…regardless of their source…nature or man.</a:t>
            </a:r>
          </a:p>
          <a:p>
            <a:pPr eaLnBrk="1" hangingPunct="1">
              <a:spcBef>
                <a:spcPct val="0"/>
              </a:spcBef>
            </a:pPr>
            <a:endParaRPr lang="en-US" altLang="en-US" dirty="0" smtClean="0"/>
          </a:p>
          <a:p>
            <a:pPr eaLnBrk="1" hangingPunct="1">
              <a:spcBef>
                <a:spcPct val="0"/>
              </a:spcBef>
            </a:pPr>
            <a:r>
              <a:rPr lang="en-US" altLang="en-US" dirty="0" smtClean="0"/>
              <a:t>Reference:</a:t>
            </a:r>
          </a:p>
          <a:p>
            <a:pPr eaLnBrk="1" hangingPunct="1">
              <a:spcBef>
                <a:spcPct val="0"/>
              </a:spcBef>
            </a:pPr>
            <a:r>
              <a:rPr lang="en-US" altLang="en-US" dirty="0" smtClean="0"/>
              <a:t>U.S. Food and Drug Administration Web site. FD&amp;C Act, Section 402. </a:t>
            </a:r>
          </a:p>
          <a:p>
            <a:pPr eaLnBrk="1" hangingPunct="1">
              <a:spcBef>
                <a:spcPct val="0"/>
              </a:spcBef>
            </a:pPr>
            <a:r>
              <a:rPr lang="en-US" altLang="en-US" dirty="0" smtClean="0"/>
              <a:t>http://www.fda.gov/RegulatoryInformation/Legislation/FederalFoodDrugandCosmeticActFDCAct/FDCActChapterIVFood/. Accessed February 4, 2016.</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E670FF5-D389-4754-9B15-22255176CF83}" type="slidenum">
              <a:rPr lang="en-US" altLang="en-US" smtClean="0">
                <a:latin typeface="Arial" pitchFamily="34" charset="0"/>
              </a:rPr>
              <a:pPr>
                <a:spcBef>
                  <a:spcPct val="0"/>
                </a:spcBef>
              </a:pPr>
              <a:t>12</a:t>
            </a:fld>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(animated slide—one section appears at a time—advance slide to view next section)</a:t>
            </a:r>
          </a:p>
          <a:p>
            <a:pPr marL="0" lvl="1" eaLnBrk="1" hangingPunct="1">
              <a:spcBef>
                <a:spcPct val="0"/>
              </a:spcBef>
            </a:pPr>
            <a:endParaRPr lang="en-US" altLang="en-US" smtClean="0"/>
          </a:p>
          <a:p>
            <a:pPr marL="0" lvl="1" eaLnBrk="1" hangingPunct="1">
              <a:spcBef>
                <a:spcPct val="0"/>
              </a:spcBef>
            </a:pPr>
            <a:r>
              <a:rPr lang="en-US" altLang="en-US" smtClean="0"/>
              <a:t>Cranberry Scare at Thanksgiving: </a:t>
            </a:r>
            <a:r>
              <a:rPr lang="en-US" altLang="en-US" sz="2400" smtClean="0"/>
              <a:t>Traces of aminotriazole, a weed killer, which had been shown to cause thyroid cancer in rats found in cranberries.</a:t>
            </a:r>
          </a:p>
          <a:p>
            <a:pPr eaLnBrk="1" hangingPunct="1">
              <a:spcBef>
                <a:spcPct val="0"/>
              </a:spcBef>
            </a:pPr>
            <a:endParaRPr lang="en-US" altLang="en-US" smtClean="0"/>
          </a:p>
          <a:p>
            <a:pPr eaLnBrk="1" hangingPunct="1">
              <a:spcBef>
                <a:spcPct val="0"/>
              </a:spcBef>
            </a:pPr>
            <a:r>
              <a:rPr lang="en-US" altLang="en-US" smtClean="0"/>
              <a:t>De minimis : adj. (dee-minnie-miss) Latin for "of minimum importance" or "trifling." Essentially it refers to something or a difference that is so little, small, minuscule, or tiny that the law does not refer to it and will not consider it.  </a:t>
            </a:r>
          </a:p>
          <a:p>
            <a:pPr eaLnBrk="1" hangingPunct="1">
              <a:spcBef>
                <a:spcPct val="0"/>
              </a:spcBef>
            </a:pPr>
            <a:endParaRPr lang="en-US" altLang="en-US" smtClean="0"/>
          </a:p>
          <a:p>
            <a:pPr eaLnBrk="1" hangingPunct="1">
              <a:spcBef>
                <a:spcPct val="0"/>
              </a:spcBef>
            </a:pPr>
            <a:r>
              <a:rPr lang="en-US" altLang="en-US" smtClean="0"/>
              <a:t>The Delaney Clause in the Food Additives Amendment remains an integral component of food regulations in the US.  While there was a motion to strike this provision, this de minimus policy was reinstated in 1992. 9</a:t>
            </a:r>
            <a:r>
              <a:rPr lang="en-US" altLang="en-US" baseline="30000" smtClean="0"/>
              <a:t>th</a:t>
            </a:r>
            <a:r>
              <a:rPr lang="en-US" altLang="en-US" smtClean="0"/>
              <a:t> Circuit Court of Appeals over turned “de minimis” in 1992. </a:t>
            </a:r>
          </a:p>
          <a:p>
            <a:pPr eaLnBrk="1" hangingPunct="1">
              <a:spcBef>
                <a:spcPct val="0"/>
              </a:spcBef>
            </a:pPr>
            <a:r>
              <a:rPr lang="en-US" altLang="en-US" smtClean="0"/>
              <a:t>Thus, all food additives and food ingredients (even GRAS ingredients) are subject to this statute.</a:t>
            </a:r>
          </a:p>
          <a:p>
            <a:pPr eaLnBrk="1" hangingPunct="1">
              <a:spcBef>
                <a:spcPct val="0"/>
              </a:spcBef>
            </a:pPr>
            <a:endParaRPr lang="en-US" altLang="en-US" smtClean="0"/>
          </a:p>
          <a:p>
            <a:pPr eaLnBrk="1" hangingPunct="1">
              <a:spcBef>
                <a:spcPct val="0"/>
              </a:spcBef>
            </a:pPr>
            <a:r>
              <a:rPr lang="en-US" altLang="en-US" smtClean="0"/>
              <a:t>The Delaney Clause focuses on food additives and potential or known carcinogens in the food supply.  With respect to a slide on laws and policies affecting food additives, that “slide” would be quite extensive.  The RDN needs to be aware of the regulatory complexities, all of which are intended to assure a safe and nutritious food supply.</a:t>
            </a:r>
          </a:p>
          <a:p>
            <a:pPr eaLnBrk="1" hangingPunct="1">
              <a:spcBef>
                <a:spcPct val="0"/>
              </a:spcBef>
            </a:pPr>
            <a:endParaRPr lang="en-US" altLang="en-US" smtClean="0"/>
          </a:p>
          <a:p>
            <a:pPr eaLnBrk="1" hangingPunct="1">
              <a:spcBef>
                <a:spcPct val="0"/>
              </a:spcBef>
            </a:pPr>
            <a:r>
              <a:rPr lang="en-US" altLang="en-US" smtClean="0"/>
              <a:t>Reference: </a:t>
            </a:r>
          </a:p>
          <a:p>
            <a:pPr eaLnBrk="1" hangingPunct="1">
              <a:spcBef>
                <a:spcPct val="0"/>
              </a:spcBef>
            </a:pPr>
            <a:r>
              <a:rPr lang="en-US" altLang="en-US" smtClean="0"/>
              <a:t>The Free Dictionary Web site. http://legal-dictionary.thefreedictionary.com/De+Minimis. Accessed February 4, 2016. </a:t>
            </a:r>
          </a:p>
          <a:p>
            <a:pPr eaLnBrk="1" hangingPunct="1">
              <a:spcBef>
                <a:spcPct val="0"/>
              </a:spcBef>
            </a:pPr>
            <a:endParaRPr lang="en-US" altLang="en-US" smtClean="0"/>
          </a:p>
          <a:p>
            <a:pPr eaLnBrk="1" hangingPunct="1">
              <a:spcBef>
                <a:spcPct val="0"/>
              </a:spcBef>
            </a:pPr>
            <a:r>
              <a:rPr lang="en-US" altLang="en-US" smtClean="0"/>
              <a:t>Merrill, RA. Food Safety Regulation: Reforming the Delaney Clause. </a:t>
            </a:r>
            <a:r>
              <a:rPr lang="en-US" altLang="en-US" i="1" smtClean="0"/>
              <a:t>Annual Review of Public Health.</a:t>
            </a:r>
            <a:r>
              <a:rPr lang="en-US" altLang="en-US" smtClean="0"/>
              <a:t> 1997;18:313-40.</a:t>
            </a:r>
          </a:p>
          <a:p>
            <a:pPr eaLnBrk="1" hangingPunct="1">
              <a:spcBef>
                <a:spcPct val="0"/>
              </a:spcBef>
            </a:pPr>
            <a:endParaRPr lang="en-US" altLang="en-US" smtClean="0"/>
          </a:p>
          <a:p>
            <a:pPr eaLnBrk="1" hangingPunct="1">
              <a:spcBef>
                <a:spcPct val="0"/>
              </a:spcBef>
            </a:pPr>
            <a:r>
              <a:rPr lang="en-US" altLang="en-US" smtClean="0"/>
              <a:t>Fortin ND. </a:t>
            </a:r>
            <a:r>
              <a:rPr lang="en-US" altLang="en-US" i="1" smtClean="0"/>
              <a:t>Food Regulation – Law, Science, Policy and Practice</a:t>
            </a:r>
            <a:r>
              <a:rPr lang="en-US" altLang="en-US" smtClean="0"/>
              <a:t>. John Wiley &amp; Sons, Inc.; 2009.</a:t>
            </a:r>
          </a:p>
          <a:p>
            <a:pPr eaLnBrk="1" hangingPunct="1">
              <a:spcBef>
                <a:spcPct val="0"/>
              </a:spcBef>
            </a:pPr>
            <a:endParaRPr lang="en-US"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9C6A718-D20B-4326-81DA-2FB649B0AF96}" type="slidenum">
              <a:rPr lang="en-US" altLang="en-US" smtClean="0">
                <a:solidFill>
                  <a:srgbClr val="000000"/>
                </a:solidFill>
                <a:latin typeface="Arial" pitchFamily="34" charset="0"/>
              </a:rPr>
              <a:pPr>
                <a:spcBef>
                  <a:spcPct val="0"/>
                </a:spcBef>
              </a:pPr>
              <a:t>13</a:t>
            </a:fld>
            <a:endParaRPr lang="en-US" altLang="en-US" smtClean="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(animated slide—one section appears at a time—advance slide to view next section)</a:t>
            </a:r>
          </a:p>
          <a:p>
            <a:pPr eaLnBrk="1" hangingPunct="1">
              <a:spcBef>
                <a:spcPct val="0"/>
              </a:spcBef>
            </a:pPr>
            <a:endParaRPr lang="en-US" altLang="en-US" smtClean="0"/>
          </a:p>
          <a:p>
            <a:pPr eaLnBrk="1" hangingPunct="1">
              <a:spcBef>
                <a:spcPct val="0"/>
              </a:spcBef>
            </a:pPr>
            <a:r>
              <a:rPr lang="en-US" altLang="en-US" smtClean="0"/>
              <a:t>Codex, with its multiple reassessments, defines the use and safety of food additives.  These provisions, applicable in mostly European countries, outlines the general applications of food additives.</a:t>
            </a:r>
          </a:p>
          <a:p>
            <a:pPr eaLnBrk="1" hangingPunct="1">
              <a:spcBef>
                <a:spcPct val="0"/>
              </a:spcBef>
            </a:pPr>
            <a:endParaRPr lang="en-US" altLang="en-US" smtClean="0"/>
          </a:p>
          <a:p>
            <a:pPr eaLnBrk="1" hangingPunct="1">
              <a:spcBef>
                <a:spcPct val="0"/>
              </a:spcBef>
            </a:pPr>
            <a:r>
              <a:rPr lang="en-US" altLang="en-US" smtClean="0"/>
              <a:t>Codex is the European Union standard for food safety.  Food in global.  One challenge is that the safety standards in Europe and the USA (as well as Canada) affect the production and distribution (including agricultural practices) of food.  Unfortunately, there is a lack of harmony or continuity of food safety assessments in the international community.</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Codex Alimentarius Web site. Codex General Standard for Food Additives (GSFA) Online Database.</a:t>
            </a:r>
          </a:p>
          <a:p>
            <a:pPr eaLnBrk="1" hangingPunct="1">
              <a:spcBef>
                <a:spcPct val="0"/>
              </a:spcBef>
            </a:pPr>
            <a:r>
              <a:rPr lang="en-US" altLang="en-US" smtClean="0"/>
              <a:t>http://www.fao.org/fao-who-codexalimentarius/standards/gsfa/en/. Accessed February 4, 2016.</a:t>
            </a:r>
          </a:p>
          <a:p>
            <a:pPr eaLnBrk="1" hangingPunct="1">
              <a:spcBef>
                <a:spcPct val="0"/>
              </a:spcBef>
            </a:pPr>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0F43B14-5563-4CD9-864B-4C304A325274}" type="slidenum">
              <a:rPr lang="en-US" altLang="en-US" smtClean="0">
                <a:solidFill>
                  <a:srgbClr val="000000"/>
                </a:solidFill>
                <a:latin typeface="Arial" pitchFamily="34" charset="0"/>
              </a:rPr>
              <a:pPr>
                <a:spcBef>
                  <a:spcPct val="0"/>
                </a:spcBef>
              </a:pPr>
              <a:t>14</a:t>
            </a:fld>
            <a:endParaRPr lang="en-US" altLang="en-US" smtClean="0">
              <a:solidFill>
                <a:srgbClr val="00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15</a:t>
            </a:fld>
            <a:endParaRPr lang="en-US" altLang="en-US"/>
          </a:p>
        </p:txBody>
      </p:sp>
    </p:spTree>
    <p:extLst>
      <p:ext uri="{BB962C8B-B14F-4D97-AF65-F5344CB8AC3E}">
        <p14:creationId xmlns:p14="http://schemas.microsoft.com/office/powerpoint/2010/main" val="369082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FDA provides a nice summary on the “purpose” of food additives as well.  This slide provides several functions of food preservatives as identified by the FDA.</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solidFill>
                  <a:srgbClr val="000000"/>
                </a:solidFill>
              </a:rPr>
              <a:t>Food and Drug Administration Web site. 21CFR101.22</a:t>
            </a:r>
          </a:p>
          <a:p>
            <a:pPr eaLnBrk="1" hangingPunct="1">
              <a:spcBef>
                <a:spcPct val="0"/>
              </a:spcBef>
            </a:pPr>
            <a:r>
              <a:rPr lang="en-US" altLang="en-US" smtClean="0">
                <a:solidFill>
                  <a:srgbClr val="000000"/>
                </a:solidFill>
              </a:rPr>
              <a:t>http://www.fda.gov/Food/IngredientsPackagingLabeling/FoodAdditivesIngredients/ucm094211.htm. </a:t>
            </a:r>
          </a:p>
          <a:p>
            <a:pPr eaLnBrk="1" hangingPunct="1">
              <a:spcBef>
                <a:spcPct val="0"/>
              </a:spcBef>
            </a:pPr>
            <a:r>
              <a:rPr lang="en-US" altLang="en-US" smtClean="0">
                <a:solidFill>
                  <a:srgbClr val="000000"/>
                </a:solidFill>
              </a:rPr>
              <a:t>Accessed February 3, 2016.</a:t>
            </a:r>
          </a:p>
          <a:p>
            <a:pPr eaLnBrk="1" hangingPunct="1">
              <a:spcBef>
                <a:spcPct val="0"/>
              </a:spcBef>
            </a:pPr>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1E4D365-9720-4AD3-8E6C-53E0A766CAD1}" type="slidenum">
              <a:rPr lang="en-US" altLang="en-US" smtClean="0">
                <a:solidFill>
                  <a:srgbClr val="000000"/>
                </a:solidFill>
                <a:latin typeface="Arial" pitchFamily="34" charset="0"/>
              </a:rPr>
              <a:pPr>
                <a:spcBef>
                  <a:spcPct val="0"/>
                </a:spcBef>
              </a:pPr>
              <a:t>16</a:t>
            </a:fld>
            <a:endParaRPr lang="en-US" altLang="en-US" smtClean="0">
              <a:solidFill>
                <a:srgbClr val="000000"/>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(animated slide—”direct” section appears first—advance slide to view “indirect” section)</a:t>
            </a:r>
          </a:p>
          <a:p>
            <a:pPr eaLnBrk="1" hangingPunct="1">
              <a:spcBef>
                <a:spcPct val="0"/>
              </a:spcBef>
            </a:pPr>
            <a:endParaRPr lang="en-US" altLang="en-US" smtClean="0"/>
          </a:p>
          <a:p>
            <a:pPr eaLnBrk="1" hangingPunct="1">
              <a:spcBef>
                <a:spcPct val="0"/>
              </a:spcBef>
            </a:pPr>
            <a:r>
              <a:rPr lang="en-US" altLang="en-US" smtClean="0"/>
              <a:t>As noted below, food additives may be direct and indirect.  Regardless of their introduction to the food supply, ingredient safety is paramount.  In this case, it’s important to remember that most food additives have upper limits of usage and exposure (discussed later).  It remains critical that the exposure, typically via the oral route, demonstrates safety across population groups.  </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t>U.S. Food and Drug Administration Web site. Loss of Indirect Additives Used in Food Contact Substances. http://www.fda.gov/Food/IngredientsPackagingLabeling/PackagingFCS/IndirectAdditives/default.htm. Accessed February 4, 2016.</a:t>
            </a:r>
          </a:p>
          <a:p>
            <a:pPr eaLnBrk="1" hangingPunct="1">
              <a:spcBef>
                <a:spcPct val="0"/>
              </a:spcBef>
            </a:pPr>
            <a:endParaRPr lang="en-US" altLang="en-US" smtClean="0"/>
          </a:p>
          <a:p>
            <a:pPr eaLnBrk="1" hangingPunct="1">
              <a:spcBef>
                <a:spcPct val="0"/>
              </a:spcBef>
            </a:pPr>
            <a:r>
              <a:rPr lang="en-US" altLang="en-US" smtClean="0"/>
              <a:t>U.S. Food and Drug Administration Web site.  Food Additive Status List. http://www.fda.gov/Food/IngredientsPackagingLabeling/FoodAdditivesIngredients/ucm091048.htm. Accessed February 4, 2016.</a:t>
            </a:r>
          </a:p>
          <a:p>
            <a:pPr eaLnBrk="1" hangingPunct="1">
              <a:spcBef>
                <a:spcPct val="0"/>
              </a:spcBef>
            </a:pPr>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1560440-18CA-4F9A-A176-5B342BFF8A52}" type="slidenum">
              <a:rPr lang="en-US" altLang="en-US" smtClean="0">
                <a:latin typeface="Arial" pitchFamily="34" charset="0"/>
              </a:rPr>
              <a:pPr>
                <a:spcBef>
                  <a:spcPct val="0"/>
                </a:spcBef>
              </a:pPr>
              <a:t>17</a:t>
            </a:fld>
            <a:endParaRPr lang="en-US"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Food Additives Amendment of 1958 was a line of demarcation. Substances in the food supply that were commonly used prior to this date and did not present any untoward effects (at that time), were accepted as safe.  Ingredients subsequently introduced to the food supply needed to undergo extensive safety review.</a:t>
            </a:r>
          </a:p>
          <a:p>
            <a:pPr eaLnBrk="1" hangingPunct="1">
              <a:spcBef>
                <a:spcPct val="0"/>
              </a:spcBef>
            </a:pPr>
            <a:endParaRPr lang="en-US" altLang="en-US" smtClean="0"/>
          </a:p>
          <a:p>
            <a:pPr eaLnBrk="1" hangingPunct="1">
              <a:spcBef>
                <a:spcPct val="0"/>
              </a:spcBef>
            </a:pPr>
            <a:r>
              <a:rPr lang="en-US" altLang="en-US" smtClean="0"/>
              <a:t>21CFR181 identifies food additives that were declared safe in 1958 (prior to the food additives amendment).  Their safety was reviewed during the Nixon administration.  Prior-sanctioned substances include antioxidants (e.g., BHA, BHT), driers (e.g, several iron, cobalt and manganese salts that absorb moisture) that can be added to packaging materials, plasticizers that may be added to packaging materials, and an array of food stabilizers that are typically added to packaging materials (e.g., calcium, magnesium, potassium, and sodium salts).  The safety focuses on the possible migration of these substances into packaged foods. </a:t>
            </a:r>
          </a:p>
          <a:p>
            <a:pPr eaLnBrk="1" hangingPunct="1">
              <a:spcBef>
                <a:spcPct val="0"/>
              </a:spcBef>
            </a:pPr>
            <a:endParaRPr lang="en-US" altLang="en-US" smtClean="0"/>
          </a:p>
          <a:p>
            <a:pPr eaLnBrk="1" hangingPunct="1">
              <a:spcBef>
                <a:spcPct val="0"/>
              </a:spcBef>
            </a:pPr>
            <a:r>
              <a:rPr lang="en-US" altLang="en-US" smtClean="0"/>
              <a:t>Importantly, ingredients that were considered GRAS were not subject to the Food Additives Amendment.  Importantly, these ingredients were and are required to meet the same safety assessment…regardless of food additive petition or GRAS notification (self-affirmation, which was enacted in 1997)</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t>U.S. Government Publishing Office Web site. Electronic Code of Federal Regulations. (21CFR181). http://www.ecfr.gov/cgi-bin/text-idx?rgn=div5&amp;node=21:3.0.1.1.12. Accessed February 4, 2016.  </a:t>
            </a:r>
          </a:p>
          <a:p>
            <a:pPr eaLnBrk="1" hangingPunct="1">
              <a:spcBef>
                <a:spcPct val="0"/>
              </a:spcBef>
            </a:pPr>
            <a:endParaRPr lang="en-US" altLang="en-US" smtClean="0"/>
          </a:p>
          <a:p>
            <a:pPr eaLnBrk="1" hangingPunct="1">
              <a:spcBef>
                <a:spcPct val="0"/>
              </a:spcBef>
            </a:pPr>
            <a:r>
              <a:rPr lang="en-US" altLang="en-US" smtClean="0"/>
              <a:t>U.S. Food and Drug Administration Web site. 21CFR170.30(b). http://www.accessdata.fda.gov/scripts/cdrh/cfdocs/cfcfr/CFRSearch.cfm?fr=170.30. Accessed February 4, 2016.</a:t>
            </a:r>
          </a:p>
          <a:p>
            <a:pPr eaLnBrk="1" hangingPunct="1">
              <a:spcBef>
                <a:spcPct val="0"/>
              </a:spcBef>
            </a:pPr>
            <a:endParaRPr lang="en-US" altLang="en-US" smtClean="0"/>
          </a:p>
          <a:p>
            <a:pPr eaLnBrk="1" hangingPunct="1">
              <a:spcBef>
                <a:spcPct val="0"/>
              </a:spcBef>
            </a:pPr>
            <a:r>
              <a:rPr lang="en-US" altLang="en-US" smtClean="0"/>
              <a:t>U.S. Food and Drug Administration Web site. 21CFR170.35(c)(1). http://www.accessdata.fda.gov/scripts/cdrh/cfdocs/cfcfr/cfrsearch.cfm?fr=170.35. Accessed February 4, 2016. </a:t>
            </a:r>
          </a:p>
          <a:p>
            <a:pPr eaLnBrk="1" hangingPunct="1">
              <a:spcBef>
                <a:spcPct val="0"/>
              </a:spcBef>
            </a:pPr>
            <a:endParaRPr lang="en-US" alt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F543F10-4882-471D-B9E1-067C3CC32D91}" type="slidenum">
              <a:rPr lang="en-US" altLang="en-US" smtClean="0">
                <a:solidFill>
                  <a:srgbClr val="000000"/>
                </a:solidFill>
                <a:latin typeface="Arial" pitchFamily="34" charset="0"/>
              </a:rPr>
              <a:pPr>
                <a:spcBef>
                  <a:spcPct val="0"/>
                </a:spcBef>
              </a:pPr>
              <a:t>18</a:t>
            </a:fld>
            <a:endParaRPr lang="en-US" altLang="en-US" smtClean="0">
              <a:solidFill>
                <a:srgbClr val="000000"/>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76675" y="8705850"/>
            <a:ext cx="2981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46" tIns="44724" rIns="89446" bIns="44724" anchor="b"/>
          <a:lstStyle>
            <a:lvl1pPr defTabSz="908050">
              <a:spcBef>
                <a:spcPct val="30000"/>
              </a:spcBef>
              <a:defRPr sz="1200">
                <a:solidFill>
                  <a:schemeClr val="tx1"/>
                </a:solidFill>
                <a:latin typeface="Calibri" pitchFamily="34" charset="0"/>
              </a:defRPr>
            </a:lvl1pPr>
            <a:lvl2pPr marL="742950" indent="-285750" defTabSz="908050">
              <a:spcBef>
                <a:spcPct val="30000"/>
              </a:spcBef>
              <a:defRPr sz="1200">
                <a:solidFill>
                  <a:schemeClr val="tx1"/>
                </a:solidFill>
                <a:latin typeface="Calibri" pitchFamily="34" charset="0"/>
              </a:defRPr>
            </a:lvl2pPr>
            <a:lvl3pPr marL="1143000" indent="-228600" defTabSz="908050">
              <a:spcBef>
                <a:spcPct val="30000"/>
              </a:spcBef>
              <a:defRPr sz="1200">
                <a:solidFill>
                  <a:schemeClr val="tx1"/>
                </a:solidFill>
                <a:latin typeface="Calibri" pitchFamily="34" charset="0"/>
              </a:defRPr>
            </a:lvl3pPr>
            <a:lvl4pPr marL="1600200" indent="-228600" defTabSz="908050">
              <a:spcBef>
                <a:spcPct val="30000"/>
              </a:spcBef>
              <a:defRPr sz="1200">
                <a:solidFill>
                  <a:schemeClr val="tx1"/>
                </a:solidFill>
                <a:latin typeface="Calibri" pitchFamily="34" charset="0"/>
              </a:defRPr>
            </a:lvl4pPr>
            <a:lvl5pPr marL="2057400" indent="-228600" defTabSz="908050">
              <a:spcBef>
                <a:spcPct val="30000"/>
              </a:spcBef>
              <a:defRPr sz="1200">
                <a:solidFill>
                  <a:schemeClr val="tx1"/>
                </a:solidFill>
                <a:latin typeface="Calibri" pitchFamily="34" charset="0"/>
              </a:defRPr>
            </a:lvl5pPr>
            <a:lvl6pPr marL="2514600" indent="-228600" defTabSz="908050" eaLnBrk="0" fontAlgn="base" hangingPunct="0">
              <a:spcBef>
                <a:spcPct val="30000"/>
              </a:spcBef>
              <a:spcAft>
                <a:spcPct val="0"/>
              </a:spcAft>
              <a:defRPr sz="1200">
                <a:solidFill>
                  <a:schemeClr val="tx1"/>
                </a:solidFill>
                <a:latin typeface="Calibri" pitchFamily="34" charset="0"/>
              </a:defRPr>
            </a:lvl6pPr>
            <a:lvl7pPr marL="2971800" indent="-228600" defTabSz="908050" eaLnBrk="0" fontAlgn="base" hangingPunct="0">
              <a:spcBef>
                <a:spcPct val="30000"/>
              </a:spcBef>
              <a:spcAft>
                <a:spcPct val="0"/>
              </a:spcAft>
              <a:defRPr sz="1200">
                <a:solidFill>
                  <a:schemeClr val="tx1"/>
                </a:solidFill>
                <a:latin typeface="Calibri" pitchFamily="34" charset="0"/>
              </a:defRPr>
            </a:lvl7pPr>
            <a:lvl8pPr marL="3429000" indent="-228600" defTabSz="908050" eaLnBrk="0" fontAlgn="base" hangingPunct="0">
              <a:spcBef>
                <a:spcPct val="30000"/>
              </a:spcBef>
              <a:spcAft>
                <a:spcPct val="0"/>
              </a:spcAft>
              <a:defRPr sz="1200">
                <a:solidFill>
                  <a:schemeClr val="tx1"/>
                </a:solidFill>
                <a:latin typeface="Calibri" pitchFamily="34" charset="0"/>
              </a:defRPr>
            </a:lvl8pPr>
            <a:lvl9pPr marL="3886200" indent="-228600" defTabSz="90805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8F97E3F-A36E-4275-99A4-887C8C6BC2AE}" type="slidenum">
              <a:rPr lang="en-US" altLang="en-US">
                <a:latin typeface="Tahoma" pitchFamily="34" charset="0"/>
                <a:ea typeface="MS PGothic" pitchFamily="34" charset="-128"/>
              </a:rPr>
              <a:pPr algn="r" eaLnBrk="1" hangingPunct="1">
                <a:spcBef>
                  <a:spcPct val="0"/>
                </a:spcBef>
              </a:pPr>
              <a:t>19</a:t>
            </a:fld>
            <a:endParaRPr lang="en-US" altLang="en-US">
              <a:latin typeface="Tahoma" pitchFamily="34" charset="0"/>
              <a:ea typeface="MS PGothic" pitchFamily="34" charset="-128"/>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slide carefully outlines the differences and continuum associated with ingredient safety.  The important message here is for the audience to understand and apply the concept of “risk” and “hazard” to food ingredients, regardless of source.</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U.S. Food and Drug Administration. FDA Food Code 2009. http://www.fda.gov/Food/GuidanceRegulation/RetailFoodProtection/FoodCode/ucm186464.htm. Accessed February 4, 2016.</a:t>
            </a:r>
          </a:p>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(Lisa)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By the end of today’s webinar, you will be able to (Review slide)</a:t>
            </a:r>
            <a:endParaRPr lang="en-US" b="0" dirty="0"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3C5A9D7-2F7A-4A2C-8650-C3ABC941C99D}" type="slidenum">
              <a:rPr lang="en-US" altLang="en-US" smtClean="0">
                <a:latin typeface="Arial" pitchFamily="34" charset="0"/>
              </a:rPr>
              <a:pPr>
                <a:spcBef>
                  <a:spcPct val="0"/>
                </a:spcBef>
              </a:pPr>
              <a:t>2</a:t>
            </a:fld>
            <a:endParaRPr lang="en-US" alt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Calibri" pitchFamily="34" charset="0"/>
              </a:defRPr>
            </a:lvl1pPr>
            <a:lvl2pPr marL="742950" indent="-285750" defTabSz="893763">
              <a:spcBef>
                <a:spcPct val="30000"/>
              </a:spcBef>
              <a:defRPr sz="1200">
                <a:solidFill>
                  <a:schemeClr val="tx1"/>
                </a:solidFill>
                <a:latin typeface="Calibri" pitchFamily="34" charset="0"/>
              </a:defRPr>
            </a:lvl2pPr>
            <a:lvl3pPr marL="1143000" indent="-228600" defTabSz="893763">
              <a:spcBef>
                <a:spcPct val="30000"/>
              </a:spcBef>
              <a:defRPr sz="1200">
                <a:solidFill>
                  <a:schemeClr val="tx1"/>
                </a:solidFill>
                <a:latin typeface="Calibri" pitchFamily="34" charset="0"/>
              </a:defRPr>
            </a:lvl3pPr>
            <a:lvl4pPr marL="1600200" indent="-228600" defTabSz="893763">
              <a:spcBef>
                <a:spcPct val="30000"/>
              </a:spcBef>
              <a:defRPr sz="1200">
                <a:solidFill>
                  <a:schemeClr val="tx1"/>
                </a:solidFill>
                <a:latin typeface="Calibri" pitchFamily="34" charset="0"/>
              </a:defRPr>
            </a:lvl4pPr>
            <a:lvl5pPr marL="2057400" indent="-228600" defTabSz="893763">
              <a:spcBef>
                <a:spcPct val="30000"/>
              </a:spcBef>
              <a:defRPr sz="1200">
                <a:solidFill>
                  <a:schemeClr val="tx1"/>
                </a:solidFill>
                <a:latin typeface="Calibri" pitchFamily="34" charset="0"/>
              </a:defRPr>
            </a:lvl5pPr>
            <a:lvl6pPr marL="2514600" indent="-228600" defTabSz="893763" eaLnBrk="0" fontAlgn="base" hangingPunct="0">
              <a:spcBef>
                <a:spcPct val="30000"/>
              </a:spcBef>
              <a:spcAft>
                <a:spcPct val="0"/>
              </a:spcAft>
              <a:defRPr sz="1200">
                <a:solidFill>
                  <a:schemeClr val="tx1"/>
                </a:solidFill>
                <a:latin typeface="Calibri" pitchFamily="34" charset="0"/>
              </a:defRPr>
            </a:lvl6pPr>
            <a:lvl7pPr marL="2971800" indent="-228600" defTabSz="893763" eaLnBrk="0" fontAlgn="base" hangingPunct="0">
              <a:spcBef>
                <a:spcPct val="30000"/>
              </a:spcBef>
              <a:spcAft>
                <a:spcPct val="0"/>
              </a:spcAft>
              <a:defRPr sz="1200">
                <a:solidFill>
                  <a:schemeClr val="tx1"/>
                </a:solidFill>
                <a:latin typeface="Calibri" pitchFamily="34" charset="0"/>
              </a:defRPr>
            </a:lvl7pPr>
            <a:lvl8pPr marL="3429000" indent="-228600" defTabSz="893763" eaLnBrk="0" fontAlgn="base" hangingPunct="0">
              <a:spcBef>
                <a:spcPct val="30000"/>
              </a:spcBef>
              <a:spcAft>
                <a:spcPct val="0"/>
              </a:spcAft>
              <a:defRPr sz="1200">
                <a:solidFill>
                  <a:schemeClr val="tx1"/>
                </a:solidFill>
                <a:latin typeface="Calibri" pitchFamily="34" charset="0"/>
              </a:defRPr>
            </a:lvl8pPr>
            <a:lvl9pPr marL="3886200" indent="-228600" defTabSz="893763" eaLnBrk="0" fontAlgn="base" hangingPunct="0">
              <a:spcBef>
                <a:spcPct val="30000"/>
              </a:spcBef>
              <a:spcAft>
                <a:spcPct val="0"/>
              </a:spcAft>
              <a:defRPr sz="1200">
                <a:solidFill>
                  <a:schemeClr val="tx1"/>
                </a:solidFill>
                <a:latin typeface="Calibri" pitchFamily="34" charset="0"/>
              </a:defRPr>
            </a:lvl9pPr>
          </a:lstStyle>
          <a:p>
            <a:pPr>
              <a:spcBef>
                <a:spcPct val="0"/>
              </a:spcBef>
            </a:pPr>
            <a:fld id="{51031D34-080D-4958-B90B-FD226F085F53}" type="slidenum">
              <a:rPr lang="en-US" altLang="en-US" smtClean="0">
                <a:solidFill>
                  <a:srgbClr val="000000"/>
                </a:solidFill>
                <a:latin typeface="Tahoma" pitchFamily="34" charset="0"/>
                <a:ea typeface="MS PGothic" pitchFamily="34" charset="-128"/>
              </a:rPr>
              <a:pPr>
                <a:spcBef>
                  <a:spcPct val="0"/>
                </a:spcBef>
              </a:pPr>
              <a:t>20</a:t>
            </a:fld>
            <a:endParaRPr lang="en-US" altLang="en-US" smtClean="0">
              <a:solidFill>
                <a:srgbClr val="000000"/>
              </a:solidFill>
              <a:latin typeface="Tahoma" pitchFamily="34" charset="0"/>
              <a:ea typeface="MS PGothic" pitchFamily="34" charset="-128"/>
            </a:endParaRPr>
          </a:p>
        </p:txBody>
      </p:sp>
      <p:sp>
        <p:nvSpPr>
          <p:cNvPr id="135171" name="Rectangle 7"/>
          <p:cNvSpPr txBox="1">
            <a:spLocks noGrp="1" noChangeArrowheads="1"/>
          </p:cNvSpPr>
          <p:nvPr/>
        </p:nvSpPr>
        <p:spPr bwMode="auto">
          <a:xfrm>
            <a:off x="3876675" y="8705850"/>
            <a:ext cx="2981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4" tIns="45238" rIns="90474" bIns="45238" anchor="b"/>
          <a:lstStyle>
            <a:lvl1pPr defTabSz="908050">
              <a:spcBef>
                <a:spcPct val="30000"/>
              </a:spcBef>
              <a:defRPr sz="1200">
                <a:solidFill>
                  <a:schemeClr val="tx1"/>
                </a:solidFill>
                <a:latin typeface="Calibri" pitchFamily="34" charset="0"/>
              </a:defRPr>
            </a:lvl1pPr>
            <a:lvl2pPr marL="742950" indent="-285750" defTabSz="908050">
              <a:spcBef>
                <a:spcPct val="30000"/>
              </a:spcBef>
              <a:defRPr sz="1200">
                <a:solidFill>
                  <a:schemeClr val="tx1"/>
                </a:solidFill>
                <a:latin typeface="Calibri" pitchFamily="34" charset="0"/>
              </a:defRPr>
            </a:lvl2pPr>
            <a:lvl3pPr marL="1143000" indent="-228600" defTabSz="908050">
              <a:spcBef>
                <a:spcPct val="30000"/>
              </a:spcBef>
              <a:defRPr sz="1200">
                <a:solidFill>
                  <a:schemeClr val="tx1"/>
                </a:solidFill>
                <a:latin typeface="Calibri" pitchFamily="34" charset="0"/>
              </a:defRPr>
            </a:lvl3pPr>
            <a:lvl4pPr marL="1600200" indent="-228600" defTabSz="908050">
              <a:spcBef>
                <a:spcPct val="30000"/>
              </a:spcBef>
              <a:defRPr sz="1200">
                <a:solidFill>
                  <a:schemeClr val="tx1"/>
                </a:solidFill>
                <a:latin typeface="Calibri" pitchFamily="34" charset="0"/>
              </a:defRPr>
            </a:lvl4pPr>
            <a:lvl5pPr marL="2057400" indent="-228600" defTabSz="908050">
              <a:spcBef>
                <a:spcPct val="30000"/>
              </a:spcBef>
              <a:defRPr sz="1200">
                <a:solidFill>
                  <a:schemeClr val="tx1"/>
                </a:solidFill>
                <a:latin typeface="Calibri" pitchFamily="34" charset="0"/>
              </a:defRPr>
            </a:lvl5pPr>
            <a:lvl6pPr marL="2514600" indent="-228600" defTabSz="908050" eaLnBrk="0" fontAlgn="base" hangingPunct="0">
              <a:spcBef>
                <a:spcPct val="30000"/>
              </a:spcBef>
              <a:spcAft>
                <a:spcPct val="0"/>
              </a:spcAft>
              <a:defRPr sz="1200">
                <a:solidFill>
                  <a:schemeClr val="tx1"/>
                </a:solidFill>
                <a:latin typeface="Calibri" pitchFamily="34" charset="0"/>
              </a:defRPr>
            </a:lvl6pPr>
            <a:lvl7pPr marL="2971800" indent="-228600" defTabSz="908050" eaLnBrk="0" fontAlgn="base" hangingPunct="0">
              <a:spcBef>
                <a:spcPct val="30000"/>
              </a:spcBef>
              <a:spcAft>
                <a:spcPct val="0"/>
              </a:spcAft>
              <a:defRPr sz="1200">
                <a:solidFill>
                  <a:schemeClr val="tx1"/>
                </a:solidFill>
                <a:latin typeface="Calibri" pitchFamily="34" charset="0"/>
              </a:defRPr>
            </a:lvl7pPr>
            <a:lvl8pPr marL="3429000" indent="-228600" defTabSz="908050" eaLnBrk="0" fontAlgn="base" hangingPunct="0">
              <a:spcBef>
                <a:spcPct val="30000"/>
              </a:spcBef>
              <a:spcAft>
                <a:spcPct val="0"/>
              </a:spcAft>
              <a:defRPr sz="1200">
                <a:solidFill>
                  <a:schemeClr val="tx1"/>
                </a:solidFill>
                <a:latin typeface="Calibri" pitchFamily="34" charset="0"/>
              </a:defRPr>
            </a:lvl8pPr>
            <a:lvl9pPr marL="3886200" indent="-228600" defTabSz="90805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1104804-C3EA-4E5B-8571-7FB6B0BB32B5}" type="slidenum">
              <a:rPr lang="en-US" altLang="en-US">
                <a:solidFill>
                  <a:srgbClr val="000000"/>
                </a:solidFill>
                <a:latin typeface="Tahoma" pitchFamily="34" charset="0"/>
                <a:ea typeface="MS PGothic" pitchFamily="34" charset="-128"/>
              </a:rPr>
              <a:pPr algn="r" eaLnBrk="1" hangingPunct="1">
                <a:spcBef>
                  <a:spcPct val="0"/>
                </a:spcBef>
              </a:pPr>
              <a:t>20</a:t>
            </a:fld>
            <a:endParaRPr lang="en-US" altLang="en-US">
              <a:solidFill>
                <a:srgbClr val="000000"/>
              </a:solidFill>
              <a:latin typeface="Tahoma" pitchFamily="34" charset="0"/>
              <a:ea typeface="MS PGothic" pitchFamily="34" charset="-128"/>
            </a:endParaRPr>
          </a:p>
        </p:txBody>
      </p:sp>
      <p:sp>
        <p:nvSpPr>
          <p:cNvPr id="135172" name="Rectangle 2"/>
          <p:cNvSpPr>
            <a:spLocks noGrp="1" noRot="1" noChangeAspect="1" noChangeArrowheads="1" noTextEdit="1"/>
          </p:cNvSpPr>
          <p:nvPr>
            <p:ph type="sldImg"/>
          </p:nvPr>
        </p:nvSpPr>
        <p:spPr bwMode="auto">
          <a:xfrm>
            <a:off x="1130300" y="676275"/>
            <a:ext cx="4598988"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4" tIns="45238" rIns="90474" bIns="45238" numCol="1" anchor="t" anchorCtr="0" compatLnSpc="1">
            <a:prstTxWarp prst="textNoShape">
              <a:avLst/>
            </a:prstTxWarp>
          </a:bodyPr>
          <a:lstStyle/>
          <a:p>
            <a:pPr eaLnBrk="1" hangingPunct="1">
              <a:spcBef>
                <a:spcPct val="0"/>
              </a:spcBef>
            </a:pPr>
            <a:r>
              <a:rPr lang="en-US" altLang="en-US" smtClean="0"/>
              <a:t>This flow diagram provides a scheme of safety assessment applied under current food additives petition and GRAS notification (and self-affirmation).  The safety criteria are the same.  The only difference is a) the time from review to market, and b) who conducts the review.</a:t>
            </a:r>
          </a:p>
          <a:p>
            <a:pPr eaLnBrk="1" hangingPunct="1">
              <a:spcBef>
                <a:spcPct val="0"/>
              </a:spcBef>
            </a:pPr>
            <a:endParaRPr lang="en-US" altLang="en-US" smtClean="0"/>
          </a:p>
          <a:p>
            <a:pPr eaLnBrk="1" hangingPunct="1">
              <a:spcBef>
                <a:spcPct val="0"/>
              </a:spcBef>
            </a:pPr>
            <a:r>
              <a:rPr lang="en-US" altLang="en-US" smtClean="0"/>
              <a:t>This graphic is the flow diagram for safety assessment under current FDA statutes, including GRAS notifications and Food Additive petitions.</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U.S. Food and Drug Administration Web site. Generally Recognized as Safe (GRAS). http://www.fda.gov/Food/IngredientsPackagingLabeling/GRAS/. Accessed February 4, 2016.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(animated slide—one bullet appears at a time—advance slide to view next bullet)</a:t>
            </a:r>
          </a:p>
          <a:p>
            <a:pPr eaLnBrk="1" hangingPunct="1">
              <a:spcBef>
                <a:spcPct val="0"/>
              </a:spcBef>
            </a:pPr>
            <a:endParaRPr lang="en-US" altLang="en-US" smtClean="0"/>
          </a:p>
          <a:p>
            <a:pPr eaLnBrk="1" hangingPunct="1">
              <a:spcBef>
                <a:spcPct val="0"/>
              </a:spcBef>
            </a:pPr>
            <a:r>
              <a:rPr lang="en-US" altLang="en-US" smtClean="0"/>
              <a:t>This slide provides critical points for safety assessments and ultimate conclusions.  There should be few variations from these regulatory defaults.  Those variations require extensive justification through high-quality scientific research. </a:t>
            </a:r>
          </a:p>
          <a:p>
            <a:pPr eaLnBrk="1" hangingPunct="1">
              <a:spcBef>
                <a:spcPct val="0"/>
              </a:spcBef>
            </a:pPr>
            <a:endParaRPr lang="en-US" altLang="en-US" smtClean="0"/>
          </a:p>
          <a:p>
            <a:pPr eaLnBrk="1" hangingPunct="1">
              <a:spcBef>
                <a:spcPct val="0"/>
              </a:spcBef>
            </a:pPr>
            <a:r>
              <a:rPr lang="en-US" altLang="en-US" smtClean="0"/>
              <a:t>Regarding carcinogens…This statement is based on the fundamentals of toxicology.  These fundamentals applied to potential carcinogenicity are presented in Hayes’ Principles and Methods of Toxicology (Chapter 25 by Williams, Iatropoulos, Enzmann and Deschl) and the classic Casarett &amp; Doull’s Essentials of Toxicology (Chapter 8 by Pitot and Dragan). </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Williams, Iatropoulos, Enzmann, et al. </a:t>
            </a:r>
            <a:r>
              <a:rPr lang="en-US" altLang="en-US" i="1" smtClean="0"/>
              <a:t>Hayes’ Principles and Methods of Toxicology</a:t>
            </a:r>
            <a:r>
              <a:rPr lang="en-US" altLang="en-US" smtClean="0"/>
              <a:t> . 6</a:t>
            </a:r>
            <a:r>
              <a:rPr lang="en-US" altLang="en-US" baseline="30000" smtClean="0"/>
              <a:t>th</a:t>
            </a:r>
            <a:r>
              <a:rPr lang="en-US" altLang="en-US" smtClean="0"/>
              <a:t> ed. CRC Press; 2014:25.</a:t>
            </a:r>
          </a:p>
          <a:p>
            <a:pPr eaLnBrk="1" hangingPunct="1">
              <a:spcBef>
                <a:spcPct val="0"/>
              </a:spcBef>
            </a:pPr>
            <a:endParaRPr lang="en-US" altLang="en-US" smtClean="0"/>
          </a:p>
          <a:p>
            <a:pPr eaLnBrk="1" hangingPunct="1">
              <a:spcBef>
                <a:spcPct val="0"/>
              </a:spcBef>
            </a:pPr>
            <a:r>
              <a:rPr lang="en-US" altLang="en-US" smtClean="0"/>
              <a:t>Klaassen C, Watkins JB. </a:t>
            </a:r>
            <a:r>
              <a:rPr lang="en-US" altLang="en-US" i="1" smtClean="0"/>
              <a:t>Casarett &amp; Doull’s</a:t>
            </a:r>
            <a:r>
              <a:rPr lang="en-US" altLang="en-US" smtClean="0"/>
              <a:t> </a:t>
            </a:r>
            <a:r>
              <a:rPr lang="en-US" altLang="en-US" i="1" smtClean="0"/>
              <a:t>Essentials of Toxicology. </a:t>
            </a:r>
            <a:r>
              <a:rPr lang="en-US" altLang="en-US" smtClean="0"/>
              <a:t>7th ed. McGraw-Hill; 2010:8.</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E6B8807-3DCB-4DC8-A283-2DE93A32116E}" type="slidenum">
              <a:rPr lang="en-US" altLang="en-US" smtClean="0">
                <a:solidFill>
                  <a:srgbClr val="000000"/>
                </a:solidFill>
                <a:latin typeface="Arial" pitchFamily="34" charset="0"/>
              </a:rPr>
              <a:pPr>
                <a:spcBef>
                  <a:spcPct val="0"/>
                </a:spcBef>
              </a:pPr>
              <a:t>21</a:t>
            </a:fld>
            <a:endParaRPr lang="en-US" altLang="en-US" smtClean="0">
              <a:solidFill>
                <a:srgbClr val="000000"/>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76675" y="8705850"/>
            <a:ext cx="2981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46" tIns="44724" rIns="89446" bIns="44724" anchor="b"/>
          <a:lstStyle>
            <a:lvl1pPr defTabSz="908050">
              <a:spcBef>
                <a:spcPct val="30000"/>
              </a:spcBef>
              <a:defRPr sz="1200">
                <a:solidFill>
                  <a:schemeClr val="tx1"/>
                </a:solidFill>
                <a:latin typeface="Calibri" pitchFamily="34" charset="0"/>
              </a:defRPr>
            </a:lvl1pPr>
            <a:lvl2pPr marL="742950" indent="-285750" defTabSz="908050">
              <a:spcBef>
                <a:spcPct val="30000"/>
              </a:spcBef>
              <a:defRPr sz="1200">
                <a:solidFill>
                  <a:schemeClr val="tx1"/>
                </a:solidFill>
                <a:latin typeface="Calibri" pitchFamily="34" charset="0"/>
              </a:defRPr>
            </a:lvl2pPr>
            <a:lvl3pPr marL="1143000" indent="-228600" defTabSz="908050">
              <a:spcBef>
                <a:spcPct val="30000"/>
              </a:spcBef>
              <a:defRPr sz="1200">
                <a:solidFill>
                  <a:schemeClr val="tx1"/>
                </a:solidFill>
                <a:latin typeface="Calibri" pitchFamily="34" charset="0"/>
              </a:defRPr>
            </a:lvl3pPr>
            <a:lvl4pPr marL="1600200" indent="-228600" defTabSz="908050">
              <a:spcBef>
                <a:spcPct val="30000"/>
              </a:spcBef>
              <a:defRPr sz="1200">
                <a:solidFill>
                  <a:schemeClr val="tx1"/>
                </a:solidFill>
                <a:latin typeface="Calibri" pitchFamily="34" charset="0"/>
              </a:defRPr>
            </a:lvl4pPr>
            <a:lvl5pPr marL="2057400" indent="-228600" defTabSz="908050">
              <a:spcBef>
                <a:spcPct val="30000"/>
              </a:spcBef>
              <a:defRPr sz="1200">
                <a:solidFill>
                  <a:schemeClr val="tx1"/>
                </a:solidFill>
                <a:latin typeface="Calibri" pitchFamily="34" charset="0"/>
              </a:defRPr>
            </a:lvl5pPr>
            <a:lvl6pPr marL="2514600" indent="-228600" defTabSz="908050" eaLnBrk="0" fontAlgn="base" hangingPunct="0">
              <a:spcBef>
                <a:spcPct val="30000"/>
              </a:spcBef>
              <a:spcAft>
                <a:spcPct val="0"/>
              </a:spcAft>
              <a:defRPr sz="1200">
                <a:solidFill>
                  <a:schemeClr val="tx1"/>
                </a:solidFill>
                <a:latin typeface="Calibri" pitchFamily="34" charset="0"/>
              </a:defRPr>
            </a:lvl6pPr>
            <a:lvl7pPr marL="2971800" indent="-228600" defTabSz="908050" eaLnBrk="0" fontAlgn="base" hangingPunct="0">
              <a:spcBef>
                <a:spcPct val="30000"/>
              </a:spcBef>
              <a:spcAft>
                <a:spcPct val="0"/>
              </a:spcAft>
              <a:defRPr sz="1200">
                <a:solidFill>
                  <a:schemeClr val="tx1"/>
                </a:solidFill>
                <a:latin typeface="Calibri" pitchFamily="34" charset="0"/>
              </a:defRPr>
            </a:lvl7pPr>
            <a:lvl8pPr marL="3429000" indent="-228600" defTabSz="908050" eaLnBrk="0" fontAlgn="base" hangingPunct="0">
              <a:spcBef>
                <a:spcPct val="30000"/>
              </a:spcBef>
              <a:spcAft>
                <a:spcPct val="0"/>
              </a:spcAft>
              <a:defRPr sz="1200">
                <a:solidFill>
                  <a:schemeClr val="tx1"/>
                </a:solidFill>
                <a:latin typeface="Calibri" pitchFamily="34" charset="0"/>
              </a:defRPr>
            </a:lvl8pPr>
            <a:lvl9pPr marL="3886200" indent="-228600" defTabSz="90805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F2FAD69-F640-416B-A34F-035BBCA2018A}" type="slidenum">
              <a:rPr lang="en-US" altLang="en-US">
                <a:solidFill>
                  <a:srgbClr val="000000"/>
                </a:solidFill>
                <a:latin typeface="Tahoma" pitchFamily="34" charset="0"/>
                <a:ea typeface="MS PGothic" pitchFamily="34" charset="-128"/>
              </a:rPr>
              <a:pPr algn="r" eaLnBrk="1" hangingPunct="1">
                <a:spcBef>
                  <a:spcPct val="0"/>
                </a:spcBef>
              </a:pPr>
              <a:t>22</a:t>
            </a:fld>
            <a:endParaRPr lang="en-US" altLang="en-US">
              <a:solidFill>
                <a:srgbClr val="000000"/>
              </a:solidFill>
              <a:latin typeface="Tahoma" pitchFamily="34" charset="0"/>
              <a:ea typeface="MS PGothic" pitchFamily="34" charset="-128"/>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slide summarizes 33 categories of direct food additives as stated in the U.S. regulations.</a:t>
            </a:r>
          </a:p>
          <a:p>
            <a:pPr eaLnBrk="1" hangingPunct="1">
              <a:spcBef>
                <a:spcPct val="0"/>
              </a:spcBef>
            </a:pPr>
            <a:endParaRPr lang="en-US" altLang="en-US" smtClean="0"/>
          </a:p>
          <a:p>
            <a:pPr eaLnBrk="1" hangingPunct="1">
              <a:spcBef>
                <a:spcPct val="0"/>
              </a:spcBef>
            </a:pPr>
            <a:r>
              <a:rPr lang="en-US" altLang="en-US" smtClean="0"/>
              <a:t>Section 184 refers to direct food additives identified as GRAS  following the Nixon administration review mandates.  Section 172 identifies various functional categories of direct food additives.  In this case, some of the food additives appear in both sections.</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U.S. Food and Drug Administration Web site. (21CFR184). https://www.accessdata.fda.gov/scripts/cdrh/cfdocs/cfcfr/CFRSearch.cfm?CFRPart=184. Accessed February 5, 2016.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graphic summarizes the types of permitted food preservatives under U.S. regulations.  Note, some of these substances have multiple functions in a food matrix.  For example, ascorbic acid and tocopherols are also nutrients, vitamin C and vitamin E derivatives, respectively.</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t>U.S. Food and Drug Administration Web site. 21CFR101.22. Accessed February 5, 2016.</a:t>
            </a:r>
          </a:p>
          <a:p>
            <a:pPr eaLnBrk="1" hangingPunct="1">
              <a:spcBef>
                <a:spcPct val="0"/>
              </a:spcBef>
            </a:pPr>
            <a:endParaRPr lang="en-US" altLang="en-US" smtClean="0"/>
          </a:p>
          <a:p>
            <a:pPr eaLnBrk="1" hangingPunct="1">
              <a:spcBef>
                <a:spcPct val="0"/>
              </a:spcBef>
            </a:pPr>
            <a:r>
              <a:rPr lang="en-US" altLang="en-US" smtClean="0"/>
              <a:t>U.S. Food and Drug Administration Web site. 21CFR182. Accessed February 5, 2016.</a:t>
            </a:r>
          </a:p>
          <a:p>
            <a:pPr eaLnBrk="1" hangingPunct="1">
              <a:spcBef>
                <a:spcPct val="0"/>
              </a:spcBef>
            </a:pPr>
            <a:endParaRPr lang="en-US" altLang="en-US" smtClean="0"/>
          </a:p>
          <a:p>
            <a:pPr eaLnBrk="1" hangingPunct="1">
              <a:spcBef>
                <a:spcPct val="0"/>
              </a:spcBef>
            </a:pPr>
            <a:r>
              <a:rPr lang="en-US" altLang="en-US" smtClean="0"/>
              <a:t>U.S. Food and Drug Administration Web site. 21CFR172. Accessed February 5, 2016.</a:t>
            </a: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7D8EFDC-3960-4FA0-A3C3-D9F89B5C1350}" type="slidenum">
              <a:rPr lang="en-US" altLang="en-US" smtClean="0">
                <a:latin typeface="Arial" pitchFamily="34" charset="0"/>
              </a:rPr>
              <a:pPr>
                <a:spcBef>
                  <a:spcPct val="0"/>
                </a:spcBef>
              </a:pPr>
              <a:t>23</a:t>
            </a:fld>
            <a:endParaRPr lang="en-US"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slide provides limitations of food additive applications based on current regulatory statutes, good manufacturing practice and food matrices. </a:t>
            </a:r>
          </a:p>
          <a:p>
            <a:pPr eaLnBrk="1" hangingPunct="1">
              <a:spcBef>
                <a:spcPct val="0"/>
              </a:spcBef>
            </a:pPr>
            <a:endParaRPr lang="en-US" altLang="en-US" smtClean="0"/>
          </a:p>
          <a:p>
            <a:pPr eaLnBrk="1" hangingPunct="1">
              <a:spcBef>
                <a:spcPct val="0"/>
              </a:spcBef>
            </a:pPr>
            <a:r>
              <a:rPr lang="en-US" altLang="en-US" smtClean="0"/>
              <a:t>The usage level of food additives, other than statutes, is affected by light, pH and temperature.  Other factors that influence usage level include manufacturing process and sensory characteristics.  In this case, the pH of a food matrix may influence the functional properties and stability of a food additive.</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U.S. Food and Drug Administration Web site.</a:t>
            </a:r>
          </a:p>
          <a:p>
            <a:pPr eaLnBrk="1" hangingPunct="1">
              <a:spcBef>
                <a:spcPct val="0"/>
              </a:spcBef>
            </a:pPr>
            <a:r>
              <a:rPr lang="en-US" altLang="en-US" smtClean="0"/>
              <a:t>Code of Federal Regulations Title 21. http://www.accessdata.fda.gov/scripts/cdrh/cfdocs/cfcfr/cfrsearch.cfm. Accessed February 5, 2016.</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0F2FC12-62EF-4FFC-A817-61FD5DE33BB7}" type="slidenum">
              <a:rPr lang="en-US" altLang="en-US" smtClean="0">
                <a:latin typeface="Arial" pitchFamily="34" charset="0"/>
              </a:rPr>
              <a:pPr>
                <a:spcBef>
                  <a:spcPct val="0"/>
                </a:spcBef>
              </a:pPr>
              <a:t>24</a:t>
            </a:fld>
            <a:endParaRPr lang="en-US"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Calibri" pitchFamily="34" charset="0"/>
              </a:defRPr>
            </a:lvl1pPr>
            <a:lvl2pPr marL="742950" indent="-285750" defTabSz="893763">
              <a:spcBef>
                <a:spcPct val="30000"/>
              </a:spcBef>
              <a:defRPr sz="1200">
                <a:solidFill>
                  <a:schemeClr val="tx1"/>
                </a:solidFill>
                <a:latin typeface="Calibri" pitchFamily="34" charset="0"/>
              </a:defRPr>
            </a:lvl2pPr>
            <a:lvl3pPr marL="1143000" indent="-228600" defTabSz="893763">
              <a:spcBef>
                <a:spcPct val="30000"/>
              </a:spcBef>
              <a:defRPr sz="1200">
                <a:solidFill>
                  <a:schemeClr val="tx1"/>
                </a:solidFill>
                <a:latin typeface="Calibri" pitchFamily="34" charset="0"/>
              </a:defRPr>
            </a:lvl3pPr>
            <a:lvl4pPr marL="1600200" indent="-228600" defTabSz="893763">
              <a:spcBef>
                <a:spcPct val="30000"/>
              </a:spcBef>
              <a:defRPr sz="1200">
                <a:solidFill>
                  <a:schemeClr val="tx1"/>
                </a:solidFill>
                <a:latin typeface="Calibri" pitchFamily="34" charset="0"/>
              </a:defRPr>
            </a:lvl4pPr>
            <a:lvl5pPr marL="2057400" indent="-228600" defTabSz="893763">
              <a:spcBef>
                <a:spcPct val="30000"/>
              </a:spcBef>
              <a:defRPr sz="1200">
                <a:solidFill>
                  <a:schemeClr val="tx1"/>
                </a:solidFill>
                <a:latin typeface="Calibri" pitchFamily="34" charset="0"/>
              </a:defRPr>
            </a:lvl5pPr>
            <a:lvl6pPr marL="2514600" indent="-228600" defTabSz="893763" eaLnBrk="0" fontAlgn="base" hangingPunct="0">
              <a:spcBef>
                <a:spcPct val="30000"/>
              </a:spcBef>
              <a:spcAft>
                <a:spcPct val="0"/>
              </a:spcAft>
              <a:defRPr sz="1200">
                <a:solidFill>
                  <a:schemeClr val="tx1"/>
                </a:solidFill>
                <a:latin typeface="Calibri" pitchFamily="34" charset="0"/>
              </a:defRPr>
            </a:lvl6pPr>
            <a:lvl7pPr marL="2971800" indent="-228600" defTabSz="893763" eaLnBrk="0" fontAlgn="base" hangingPunct="0">
              <a:spcBef>
                <a:spcPct val="30000"/>
              </a:spcBef>
              <a:spcAft>
                <a:spcPct val="0"/>
              </a:spcAft>
              <a:defRPr sz="1200">
                <a:solidFill>
                  <a:schemeClr val="tx1"/>
                </a:solidFill>
                <a:latin typeface="Calibri" pitchFamily="34" charset="0"/>
              </a:defRPr>
            </a:lvl7pPr>
            <a:lvl8pPr marL="3429000" indent="-228600" defTabSz="893763" eaLnBrk="0" fontAlgn="base" hangingPunct="0">
              <a:spcBef>
                <a:spcPct val="30000"/>
              </a:spcBef>
              <a:spcAft>
                <a:spcPct val="0"/>
              </a:spcAft>
              <a:defRPr sz="1200">
                <a:solidFill>
                  <a:schemeClr val="tx1"/>
                </a:solidFill>
                <a:latin typeface="Calibri" pitchFamily="34" charset="0"/>
              </a:defRPr>
            </a:lvl8pPr>
            <a:lvl9pPr marL="3886200" indent="-228600" defTabSz="893763" eaLnBrk="0" fontAlgn="base" hangingPunct="0">
              <a:spcBef>
                <a:spcPct val="30000"/>
              </a:spcBef>
              <a:spcAft>
                <a:spcPct val="0"/>
              </a:spcAft>
              <a:defRPr sz="1200">
                <a:solidFill>
                  <a:schemeClr val="tx1"/>
                </a:solidFill>
                <a:latin typeface="Calibri" pitchFamily="34" charset="0"/>
              </a:defRPr>
            </a:lvl9pPr>
          </a:lstStyle>
          <a:p>
            <a:pPr>
              <a:spcBef>
                <a:spcPct val="0"/>
              </a:spcBef>
            </a:pPr>
            <a:fld id="{3DA6EAF5-5A4D-407C-866C-1C9E93B22F48}" type="slidenum">
              <a:rPr lang="en-US" altLang="en-US" smtClean="0">
                <a:solidFill>
                  <a:srgbClr val="000000"/>
                </a:solidFill>
                <a:latin typeface="Tahoma" pitchFamily="34" charset="0"/>
                <a:ea typeface="MS PGothic" pitchFamily="34" charset="-128"/>
              </a:rPr>
              <a:pPr>
                <a:spcBef>
                  <a:spcPct val="0"/>
                </a:spcBef>
              </a:pPr>
              <a:t>25</a:t>
            </a:fld>
            <a:endParaRPr lang="en-US" altLang="en-US" smtClean="0">
              <a:solidFill>
                <a:srgbClr val="000000"/>
              </a:solidFill>
              <a:latin typeface="Tahoma" pitchFamily="34" charset="0"/>
              <a:ea typeface="MS PGothic" pitchFamily="34" charset="-128"/>
            </a:endParaRPr>
          </a:p>
        </p:txBody>
      </p:sp>
      <p:sp>
        <p:nvSpPr>
          <p:cNvPr id="140291" name="Rectangle 7"/>
          <p:cNvSpPr txBox="1">
            <a:spLocks noGrp="1" noChangeArrowheads="1"/>
          </p:cNvSpPr>
          <p:nvPr/>
        </p:nvSpPr>
        <p:spPr bwMode="auto">
          <a:xfrm>
            <a:off x="3876675" y="8705850"/>
            <a:ext cx="2981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4" tIns="45238" rIns="90474" bIns="45238" anchor="b"/>
          <a:lstStyle>
            <a:lvl1pPr defTabSz="908050">
              <a:spcBef>
                <a:spcPct val="30000"/>
              </a:spcBef>
              <a:defRPr sz="1200">
                <a:solidFill>
                  <a:schemeClr val="tx1"/>
                </a:solidFill>
                <a:latin typeface="Calibri" pitchFamily="34" charset="0"/>
              </a:defRPr>
            </a:lvl1pPr>
            <a:lvl2pPr marL="742950" indent="-285750" defTabSz="908050">
              <a:spcBef>
                <a:spcPct val="30000"/>
              </a:spcBef>
              <a:defRPr sz="1200">
                <a:solidFill>
                  <a:schemeClr val="tx1"/>
                </a:solidFill>
                <a:latin typeface="Calibri" pitchFamily="34" charset="0"/>
              </a:defRPr>
            </a:lvl2pPr>
            <a:lvl3pPr marL="1143000" indent="-228600" defTabSz="908050">
              <a:spcBef>
                <a:spcPct val="30000"/>
              </a:spcBef>
              <a:defRPr sz="1200">
                <a:solidFill>
                  <a:schemeClr val="tx1"/>
                </a:solidFill>
                <a:latin typeface="Calibri" pitchFamily="34" charset="0"/>
              </a:defRPr>
            </a:lvl3pPr>
            <a:lvl4pPr marL="1600200" indent="-228600" defTabSz="908050">
              <a:spcBef>
                <a:spcPct val="30000"/>
              </a:spcBef>
              <a:defRPr sz="1200">
                <a:solidFill>
                  <a:schemeClr val="tx1"/>
                </a:solidFill>
                <a:latin typeface="Calibri" pitchFamily="34" charset="0"/>
              </a:defRPr>
            </a:lvl4pPr>
            <a:lvl5pPr marL="2057400" indent="-228600" defTabSz="908050">
              <a:spcBef>
                <a:spcPct val="30000"/>
              </a:spcBef>
              <a:defRPr sz="1200">
                <a:solidFill>
                  <a:schemeClr val="tx1"/>
                </a:solidFill>
                <a:latin typeface="Calibri" pitchFamily="34" charset="0"/>
              </a:defRPr>
            </a:lvl5pPr>
            <a:lvl6pPr marL="2514600" indent="-228600" defTabSz="908050" eaLnBrk="0" fontAlgn="base" hangingPunct="0">
              <a:spcBef>
                <a:spcPct val="30000"/>
              </a:spcBef>
              <a:spcAft>
                <a:spcPct val="0"/>
              </a:spcAft>
              <a:defRPr sz="1200">
                <a:solidFill>
                  <a:schemeClr val="tx1"/>
                </a:solidFill>
                <a:latin typeface="Calibri" pitchFamily="34" charset="0"/>
              </a:defRPr>
            </a:lvl6pPr>
            <a:lvl7pPr marL="2971800" indent="-228600" defTabSz="908050" eaLnBrk="0" fontAlgn="base" hangingPunct="0">
              <a:spcBef>
                <a:spcPct val="30000"/>
              </a:spcBef>
              <a:spcAft>
                <a:spcPct val="0"/>
              </a:spcAft>
              <a:defRPr sz="1200">
                <a:solidFill>
                  <a:schemeClr val="tx1"/>
                </a:solidFill>
                <a:latin typeface="Calibri" pitchFamily="34" charset="0"/>
              </a:defRPr>
            </a:lvl7pPr>
            <a:lvl8pPr marL="3429000" indent="-228600" defTabSz="908050" eaLnBrk="0" fontAlgn="base" hangingPunct="0">
              <a:spcBef>
                <a:spcPct val="30000"/>
              </a:spcBef>
              <a:spcAft>
                <a:spcPct val="0"/>
              </a:spcAft>
              <a:defRPr sz="1200">
                <a:solidFill>
                  <a:schemeClr val="tx1"/>
                </a:solidFill>
                <a:latin typeface="Calibri" pitchFamily="34" charset="0"/>
              </a:defRPr>
            </a:lvl8pPr>
            <a:lvl9pPr marL="3886200" indent="-228600" defTabSz="90805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19DC49A-CE9F-4427-903E-06D63895CA63}" type="slidenum">
              <a:rPr lang="en-US" altLang="en-US">
                <a:solidFill>
                  <a:srgbClr val="000000"/>
                </a:solidFill>
                <a:latin typeface="Tahoma" pitchFamily="34" charset="0"/>
                <a:ea typeface="MS PGothic" pitchFamily="34" charset="-128"/>
              </a:rPr>
              <a:pPr algn="r" eaLnBrk="1" hangingPunct="1">
                <a:spcBef>
                  <a:spcPct val="0"/>
                </a:spcBef>
              </a:pPr>
              <a:t>25</a:t>
            </a:fld>
            <a:endParaRPr lang="en-US" altLang="en-US">
              <a:solidFill>
                <a:srgbClr val="000000"/>
              </a:solidFill>
              <a:latin typeface="Tahoma" pitchFamily="34" charset="0"/>
              <a:ea typeface="MS PGothic" pitchFamily="34" charset="-128"/>
            </a:endParaRPr>
          </a:p>
        </p:txBody>
      </p:sp>
      <p:sp>
        <p:nvSpPr>
          <p:cNvPr id="140292" name="Rectangle 2"/>
          <p:cNvSpPr>
            <a:spLocks noGrp="1" noRot="1" noChangeAspect="1" noChangeArrowheads="1" noTextEdit="1"/>
          </p:cNvSpPr>
          <p:nvPr>
            <p:ph type="sldImg"/>
          </p:nvPr>
        </p:nvSpPr>
        <p:spPr bwMode="auto">
          <a:xfrm>
            <a:off x="1130300" y="676275"/>
            <a:ext cx="4598988"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4" tIns="45238" rIns="90474" bIns="45238" numCol="1" anchor="t" anchorCtr="0" compatLnSpc="1">
            <a:prstTxWarp prst="textNoShape">
              <a:avLst/>
            </a:prstTxWarp>
          </a:bodyPr>
          <a:lstStyle/>
          <a:p>
            <a:pPr eaLnBrk="1" hangingPunct="1">
              <a:spcBef>
                <a:spcPct val="0"/>
              </a:spcBef>
            </a:pPr>
            <a:r>
              <a:rPr lang="en-US" altLang="en-US" smtClean="0"/>
              <a:t>JECFA, an internationally recognized organization, summarizes six categories of food additives.  These categories will be discussed briefly.</a:t>
            </a:r>
          </a:p>
          <a:p>
            <a:pPr eaLnBrk="1" hangingPunct="1">
              <a:spcBef>
                <a:spcPct val="0"/>
              </a:spcBef>
            </a:pPr>
            <a:endParaRPr lang="en-US" altLang="en-US" smtClean="0"/>
          </a:p>
          <a:p>
            <a:pPr eaLnBrk="1" hangingPunct="1">
              <a:spcBef>
                <a:spcPct val="0"/>
              </a:spcBef>
            </a:pPr>
            <a:r>
              <a:rPr lang="en-US" altLang="en-US" smtClean="0"/>
              <a:t>For example, in 2015 JECFA considered  the tox and spec for advantame, annatto extracts, silicon dioxide and sodium aluminum silicate.</a:t>
            </a:r>
          </a:p>
          <a:p>
            <a:pPr eaLnBrk="1" hangingPunct="1">
              <a:spcBef>
                <a:spcPct val="0"/>
              </a:spcBef>
            </a:pPr>
            <a:endParaRPr lang="en-US" altLang="en-US" smtClean="0"/>
          </a:p>
          <a:p>
            <a:pPr eaLnBrk="1" hangingPunct="1">
              <a:spcBef>
                <a:spcPct val="0"/>
              </a:spcBef>
            </a:pPr>
            <a:r>
              <a:rPr lang="en-US" altLang="en-US" smtClean="0"/>
              <a:t>Benzoates usage levels (83-209 ppm) and exposures are less than national limits (400-600 ppm), depending on the food category.</a:t>
            </a:r>
          </a:p>
          <a:p>
            <a:pPr eaLnBrk="1" hangingPunct="1">
              <a:spcBef>
                <a:spcPct val="0"/>
              </a:spcBef>
            </a:pPr>
            <a:r>
              <a:rPr lang="en-US" altLang="en-US" smtClean="0"/>
              <a:t>Current exposures across age groups indicate were below ADI (acceptable daily intake).  ADI for toddlers (0.3-4.1 mg/kg bw), adolescents (0.2-2.7 mg/kg bw) and adults (0.1-1.7 mg/kg bw). </a:t>
            </a:r>
          </a:p>
          <a:p>
            <a:pPr eaLnBrk="1" hangingPunct="1">
              <a:spcBef>
                <a:spcPct val="0"/>
              </a:spcBef>
            </a:pPr>
            <a:endParaRPr lang="en-US" altLang="en-US" smtClean="0"/>
          </a:p>
          <a:p>
            <a:pPr eaLnBrk="1" hangingPunct="1">
              <a:spcBef>
                <a:spcPct val="0"/>
              </a:spcBef>
            </a:pPr>
            <a:r>
              <a:rPr lang="en-US" altLang="en-US" smtClean="0"/>
              <a:t>Aquatic biotoxins naturally produced by about 2% of marine algae (less than 80 species out of &gt;4,000 difference species). </a:t>
            </a:r>
          </a:p>
          <a:p>
            <a:pPr eaLnBrk="1" hangingPunct="1">
              <a:spcBef>
                <a:spcPct val="0"/>
              </a:spcBef>
            </a:pPr>
            <a:endParaRPr lang="en-US" altLang="en-US" smtClean="0"/>
          </a:p>
          <a:p>
            <a:pPr eaLnBrk="1" hangingPunct="1">
              <a:spcBef>
                <a:spcPct val="0"/>
              </a:spcBef>
            </a:pPr>
            <a:r>
              <a:rPr lang="en-US" altLang="en-US" smtClean="0"/>
              <a:t>This “red tides”.  Toxics produced by phytoplankton bloom bioaccumulate in shellfish.  Biotoxins include compounds such as saxitoxin, brevetoxin, ciguatoxin, and tetrodotoxin.  These are found in several types of shellfish globally, as wll as in North America and the South Pacific.   </a:t>
            </a:r>
          </a:p>
          <a:p>
            <a:pPr eaLnBrk="1" hangingPunct="1">
              <a:spcBef>
                <a:spcPct val="0"/>
              </a:spcBef>
            </a:pPr>
            <a:endParaRPr lang="en-US" altLang="en-US" smtClean="0"/>
          </a:p>
          <a:p>
            <a:pPr eaLnBrk="1" hangingPunct="1">
              <a:spcBef>
                <a:spcPct val="0"/>
              </a:spcBef>
            </a:pPr>
            <a:r>
              <a:rPr lang="en-US" altLang="en-US" smtClean="0">
                <a:solidFill>
                  <a:srgbClr val="000000"/>
                </a:solidFill>
              </a:rPr>
              <a:t>Reference:</a:t>
            </a:r>
          </a:p>
          <a:p>
            <a:pPr eaLnBrk="1" hangingPunct="1">
              <a:spcBef>
                <a:spcPct val="0"/>
              </a:spcBef>
            </a:pPr>
            <a:r>
              <a:rPr lang="en-US" altLang="en-US" smtClean="0">
                <a:solidFill>
                  <a:srgbClr val="000000"/>
                </a:solidFill>
              </a:rPr>
              <a:t>Food and Agriculture Organization of the United Nations Web site. Chemical risks and JECFA. http://www.fao.org/food/food-safety-quality/scientific-advice/jecfa/en/. Accessed January 12, 2016.</a:t>
            </a:r>
          </a:p>
          <a:p>
            <a:pPr eaLnBrk="1" hangingPunct="1">
              <a:spcBef>
                <a:spcPct val="0"/>
              </a:spcBef>
            </a:pPr>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Calibri" pitchFamily="34" charset="0"/>
              </a:defRPr>
            </a:lvl1pPr>
            <a:lvl2pPr marL="742950" indent="-285750" defTabSz="893763">
              <a:spcBef>
                <a:spcPct val="30000"/>
              </a:spcBef>
              <a:defRPr sz="1200">
                <a:solidFill>
                  <a:schemeClr val="tx1"/>
                </a:solidFill>
                <a:latin typeface="Calibri" pitchFamily="34" charset="0"/>
              </a:defRPr>
            </a:lvl2pPr>
            <a:lvl3pPr marL="1143000" indent="-228600" defTabSz="893763">
              <a:spcBef>
                <a:spcPct val="30000"/>
              </a:spcBef>
              <a:defRPr sz="1200">
                <a:solidFill>
                  <a:schemeClr val="tx1"/>
                </a:solidFill>
                <a:latin typeface="Calibri" pitchFamily="34" charset="0"/>
              </a:defRPr>
            </a:lvl3pPr>
            <a:lvl4pPr marL="1600200" indent="-228600" defTabSz="893763">
              <a:spcBef>
                <a:spcPct val="30000"/>
              </a:spcBef>
              <a:defRPr sz="1200">
                <a:solidFill>
                  <a:schemeClr val="tx1"/>
                </a:solidFill>
                <a:latin typeface="Calibri" pitchFamily="34" charset="0"/>
              </a:defRPr>
            </a:lvl4pPr>
            <a:lvl5pPr marL="2057400" indent="-228600" defTabSz="893763">
              <a:spcBef>
                <a:spcPct val="30000"/>
              </a:spcBef>
              <a:defRPr sz="1200">
                <a:solidFill>
                  <a:schemeClr val="tx1"/>
                </a:solidFill>
                <a:latin typeface="Calibri" pitchFamily="34" charset="0"/>
              </a:defRPr>
            </a:lvl5pPr>
            <a:lvl6pPr marL="2514600" indent="-228600" defTabSz="893763" eaLnBrk="0" fontAlgn="base" hangingPunct="0">
              <a:spcBef>
                <a:spcPct val="30000"/>
              </a:spcBef>
              <a:spcAft>
                <a:spcPct val="0"/>
              </a:spcAft>
              <a:defRPr sz="1200">
                <a:solidFill>
                  <a:schemeClr val="tx1"/>
                </a:solidFill>
                <a:latin typeface="Calibri" pitchFamily="34" charset="0"/>
              </a:defRPr>
            </a:lvl6pPr>
            <a:lvl7pPr marL="2971800" indent="-228600" defTabSz="893763" eaLnBrk="0" fontAlgn="base" hangingPunct="0">
              <a:spcBef>
                <a:spcPct val="30000"/>
              </a:spcBef>
              <a:spcAft>
                <a:spcPct val="0"/>
              </a:spcAft>
              <a:defRPr sz="1200">
                <a:solidFill>
                  <a:schemeClr val="tx1"/>
                </a:solidFill>
                <a:latin typeface="Calibri" pitchFamily="34" charset="0"/>
              </a:defRPr>
            </a:lvl7pPr>
            <a:lvl8pPr marL="3429000" indent="-228600" defTabSz="893763" eaLnBrk="0" fontAlgn="base" hangingPunct="0">
              <a:spcBef>
                <a:spcPct val="30000"/>
              </a:spcBef>
              <a:spcAft>
                <a:spcPct val="0"/>
              </a:spcAft>
              <a:defRPr sz="1200">
                <a:solidFill>
                  <a:schemeClr val="tx1"/>
                </a:solidFill>
                <a:latin typeface="Calibri" pitchFamily="34" charset="0"/>
              </a:defRPr>
            </a:lvl8pPr>
            <a:lvl9pPr marL="3886200" indent="-228600" defTabSz="893763" eaLnBrk="0" fontAlgn="base" hangingPunct="0">
              <a:spcBef>
                <a:spcPct val="30000"/>
              </a:spcBef>
              <a:spcAft>
                <a:spcPct val="0"/>
              </a:spcAft>
              <a:defRPr sz="1200">
                <a:solidFill>
                  <a:schemeClr val="tx1"/>
                </a:solidFill>
                <a:latin typeface="Calibri" pitchFamily="34" charset="0"/>
              </a:defRPr>
            </a:lvl9pPr>
          </a:lstStyle>
          <a:p>
            <a:pPr>
              <a:spcBef>
                <a:spcPct val="0"/>
              </a:spcBef>
            </a:pPr>
            <a:fld id="{49ECC7E9-286E-42D5-A7E8-751D37494590}" type="slidenum">
              <a:rPr lang="en-US" altLang="en-US" smtClean="0">
                <a:latin typeface="Tahoma" pitchFamily="34" charset="0"/>
                <a:ea typeface="MS PGothic" pitchFamily="34" charset="-128"/>
              </a:rPr>
              <a:pPr>
                <a:spcBef>
                  <a:spcPct val="0"/>
                </a:spcBef>
              </a:pPr>
              <a:t>26</a:t>
            </a:fld>
            <a:endParaRPr lang="en-US" altLang="en-US">
              <a:latin typeface="Tahoma" pitchFamily="34" charset="0"/>
              <a:ea typeface="MS PGothic" pitchFamily="34" charset="-128"/>
            </a:endParaRPr>
          </a:p>
        </p:txBody>
      </p:sp>
      <p:sp>
        <p:nvSpPr>
          <p:cNvPr id="141315" name="Rectangle 7"/>
          <p:cNvSpPr txBox="1">
            <a:spLocks noGrp="1" noChangeArrowheads="1"/>
          </p:cNvSpPr>
          <p:nvPr/>
        </p:nvSpPr>
        <p:spPr bwMode="auto">
          <a:xfrm>
            <a:off x="3876675" y="8705850"/>
            <a:ext cx="2981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4" tIns="45238" rIns="90474" bIns="45238" anchor="b"/>
          <a:lstStyle>
            <a:lvl1pPr defTabSz="908050">
              <a:spcBef>
                <a:spcPct val="30000"/>
              </a:spcBef>
              <a:defRPr sz="1200">
                <a:solidFill>
                  <a:schemeClr val="tx1"/>
                </a:solidFill>
                <a:latin typeface="Calibri" pitchFamily="34" charset="0"/>
              </a:defRPr>
            </a:lvl1pPr>
            <a:lvl2pPr marL="742950" indent="-285750" defTabSz="908050">
              <a:spcBef>
                <a:spcPct val="30000"/>
              </a:spcBef>
              <a:defRPr sz="1200">
                <a:solidFill>
                  <a:schemeClr val="tx1"/>
                </a:solidFill>
                <a:latin typeface="Calibri" pitchFamily="34" charset="0"/>
              </a:defRPr>
            </a:lvl2pPr>
            <a:lvl3pPr marL="1143000" indent="-228600" defTabSz="908050">
              <a:spcBef>
                <a:spcPct val="30000"/>
              </a:spcBef>
              <a:defRPr sz="1200">
                <a:solidFill>
                  <a:schemeClr val="tx1"/>
                </a:solidFill>
                <a:latin typeface="Calibri" pitchFamily="34" charset="0"/>
              </a:defRPr>
            </a:lvl3pPr>
            <a:lvl4pPr marL="1600200" indent="-228600" defTabSz="908050">
              <a:spcBef>
                <a:spcPct val="30000"/>
              </a:spcBef>
              <a:defRPr sz="1200">
                <a:solidFill>
                  <a:schemeClr val="tx1"/>
                </a:solidFill>
                <a:latin typeface="Calibri" pitchFamily="34" charset="0"/>
              </a:defRPr>
            </a:lvl4pPr>
            <a:lvl5pPr marL="2057400" indent="-228600" defTabSz="908050">
              <a:spcBef>
                <a:spcPct val="30000"/>
              </a:spcBef>
              <a:defRPr sz="1200">
                <a:solidFill>
                  <a:schemeClr val="tx1"/>
                </a:solidFill>
                <a:latin typeface="Calibri" pitchFamily="34" charset="0"/>
              </a:defRPr>
            </a:lvl5pPr>
            <a:lvl6pPr marL="2514600" indent="-228600" defTabSz="908050" eaLnBrk="0" fontAlgn="base" hangingPunct="0">
              <a:spcBef>
                <a:spcPct val="30000"/>
              </a:spcBef>
              <a:spcAft>
                <a:spcPct val="0"/>
              </a:spcAft>
              <a:defRPr sz="1200">
                <a:solidFill>
                  <a:schemeClr val="tx1"/>
                </a:solidFill>
                <a:latin typeface="Calibri" pitchFamily="34" charset="0"/>
              </a:defRPr>
            </a:lvl6pPr>
            <a:lvl7pPr marL="2971800" indent="-228600" defTabSz="908050" eaLnBrk="0" fontAlgn="base" hangingPunct="0">
              <a:spcBef>
                <a:spcPct val="30000"/>
              </a:spcBef>
              <a:spcAft>
                <a:spcPct val="0"/>
              </a:spcAft>
              <a:defRPr sz="1200">
                <a:solidFill>
                  <a:schemeClr val="tx1"/>
                </a:solidFill>
                <a:latin typeface="Calibri" pitchFamily="34" charset="0"/>
              </a:defRPr>
            </a:lvl7pPr>
            <a:lvl8pPr marL="3429000" indent="-228600" defTabSz="908050" eaLnBrk="0" fontAlgn="base" hangingPunct="0">
              <a:spcBef>
                <a:spcPct val="30000"/>
              </a:spcBef>
              <a:spcAft>
                <a:spcPct val="0"/>
              </a:spcAft>
              <a:defRPr sz="1200">
                <a:solidFill>
                  <a:schemeClr val="tx1"/>
                </a:solidFill>
                <a:latin typeface="Calibri" pitchFamily="34" charset="0"/>
              </a:defRPr>
            </a:lvl8pPr>
            <a:lvl9pPr marL="3886200" indent="-228600" defTabSz="90805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748F7CA2-A190-46B2-B943-081FBA00E15B}" type="slidenum">
              <a:rPr lang="en-US" altLang="en-US">
                <a:latin typeface="Tahoma" pitchFamily="34" charset="0"/>
                <a:ea typeface="MS PGothic" pitchFamily="34" charset="-128"/>
              </a:rPr>
              <a:pPr algn="r" eaLnBrk="1" hangingPunct="1">
                <a:spcBef>
                  <a:spcPct val="0"/>
                </a:spcBef>
              </a:pPr>
              <a:t>26</a:t>
            </a:fld>
            <a:endParaRPr lang="en-US" altLang="en-US">
              <a:latin typeface="Tahoma" pitchFamily="34" charset="0"/>
              <a:ea typeface="MS PGothic" pitchFamily="34" charset="-128"/>
            </a:endParaRPr>
          </a:p>
        </p:txBody>
      </p:sp>
      <p:sp>
        <p:nvSpPr>
          <p:cNvPr id="141316" name="Rectangle 2"/>
          <p:cNvSpPr>
            <a:spLocks noGrp="1" noRot="1" noChangeAspect="1" noChangeArrowheads="1" noTextEdit="1"/>
          </p:cNvSpPr>
          <p:nvPr>
            <p:ph type="sldImg"/>
          </p:nvPr>
        </p:nvSpPr>
        <p:spPr bwMode="auto">
          <a:xfrm>
            <a:off x="1130300" y="676275"/>
            <a:ext cx="4598988"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4" tIns="45238" rIns="90474" bIns="45238" numCol="1" anchor="t" anchorCtr="0" compatLnSpc="1">
            <a:prstTxWarp prst="textNoShape">
              <a:avLst/>
            </a:prstTxWarp>
          </a:bodyPr>
          <a:lstStyle/>
          <a:p>
            <a:pPr eaLnBrk="1" hangingPunct="1">
              <a:spcBef>
                <a:spcPct val="0"/>
              </a:spcBef>
            </a:pPr>
            <a:r>
              <a:rPr lang="en-US" altLang="en-US" dirty="0"/>
              <a:t>Nitrates</a:t>
            </a:r>
            <a:r>
              <a:rPr lang="en-US" altLang="en-US" baseline="0" dirty="0"/>
              <a:t> and nitrites are naturally occurring food additives used primarily as meat curing agents.  According to the FDA, these substances are used to cure ham, </a:t>
            </a:r>
            <a:r>
              <a:rPr lang="en-US" altLang="en-US" baseline="0" dirty="0" err="1"/>
              <a:t>viz</a:t>
            </a:r>
            <a:r>
              <a:rPr lang="en-US" altLang="en-US" baseline="0" dirty="0"/>
              <a:t>, to reduce the risk of Listeria monocytogenes and enhance color appeal.</a:t>
            </a:r>
            <a:endParaRPr lang="en-US" altLang="en-US" dirty="0"/>
          </a:p>
          <a:p>
            <a:pPr eaLnBrk="1" hangingPunct="1">
              <a:spcBef>
                <a:spcPct val="0"/>
              </a:spcBef>
            </a:pPr>
            <a:endParaRPr lang="en-US" altLang="en-US" dirty="0"/>
          </a:p>
          <a:p>
            <a:pPr eaLnBrk="1" hangingPunct="1">
              <a:spcBef>
                <a:spcPct val="0"/>
              </a:spcBef>
            </a:pPr>
            <a:r>
              <a:rPr lang="en-US" altLang="en-US" dirty="0"/>
              <a:t>Reference:</a:t>
            </a:r>
          </a:p>
          <a:p>
            <a:pPr eaLnBrk="1" hangingPunct="1">
              <a:spcBef>
                <a:spcPct val="0"/>
              </a:spcBef>
            </a:pPr>
            <a:r>
              <a:rPr lang="en-US" altLang="en-US" dirty="0">
                <a:solidFill>
                  <a:srgbClr val="000000"/>
                </a:solidFill>
              </a:rPr>
              <a:t>Food and Agriculture Organization of the United Nations Web site. Chemical risks and JECFA. http://www.fao.org/food/food-safety-quality/scientific-advice/jecfa/en/. Accessed January 12, 2016.</a:t>
            </a:r>
          </a:p>
          <a:p>
            <a:pPr eaLnBrk="1" hangingPunct="1">
              <a:spcBef>
                <a:spcPct val="0"/>
              </a:spcBef>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Reference:</a:t>
            </a:r>
          </a:p>
          <a:p>
            <a:pPr eaLnBrk="1" hangingPunct="1">
              <a:spcBef>
                <a:spcPct val="0"/>
              </a:spcBef>
            </a:pPr>
            <a:r>
              <a:rPr lang="en-US" altLang="en-US" smtClean="0"/>
              <a:t>U.S. Food and Drug Administration Web site. </a:t>
            </a:r>
            <a:r>
              <a:rPr lang="pt-BR" altLang="en-US" smtClean="0"/>
              <a:t>21 CFR 101.100 (a) (3) (ii) </a:t>
            </a:r>
            <a:r>
              <a:rPr lang="en-US" altLang="en-US" smtClean="0"/>
              <a:t>http://www.accessdata.fda.gov/scripts/cdrh/cfdocs/cfcfr/cfrsearch.cfm?fr=101.100. Accessed February 5, 2016. </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E89D95D-D5EA-4585-8446-B4F4B27F534E}" type="slidenum">
              <a:rPr lang="en-US" altLang="en-US" smtClean="0">
                <a:latin typeface="Arial" pitchFamily="34" charset="0"/>
              </a:rPr>
              <a:pPr>
                <a:spcBef>
                  <a:spcPct val="0"/>
                </a:spcBef>
              </a:pPr>
              <a:t>27</a:t>
            </a:fld>
            <a:endParaRPr lang="en-US"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(animated slide—one section appears at a time—advance slide to view next section)</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Weiner ML, Salminen WF, Larson PR, et al. Toxicological Review of Inorganic Phosphates. </a:t>
            </a:r>
            <a:r>
              <a:rPr lang="en-US" altLang="en-US" i="1" smtClean="0"/>
              <a:t>Food and Chemical Toxicology.</a:t>
            </a:r>
            <a:r>
              <a:rPr lang="en-US" altLang="en-US" smtClean="0"/>
              <a:t> 2001;39(8):759-86.</a:t>
            </a:r>
          </a:p>
          <a:p>
            <a:pPr eaLnBrk="1" hangingPunct="1">
              <a:spcBef>
                <a:spcPct val="0"/>
              </a:spcBef>
            </a:pPr>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9C7DDF2-512A-475C-A83C-7C80A2D1F587}" type="slidenum">
              <a:rPr lang="en-US" altLang="en-US" smtClean="0">
                <a:latin typeface="Arial" pitchFamily="34" charset="0"/>
              </a:rPr>
              <a:pPr>
                <a:spcBef>
                  <a:spcPct val="0"/>
                </a:spcBef>
              </a:pPr>
              <a:t>28</a:t>
            </a:fld>
            <a:endParaRPr lang="en-US"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(animated slide—one section appears at a time—advance slide to view next section)</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U.S. Food and Drug Administration Web site. Code of Federal Regulations Title 21. </a:t>
            </a:r>
            <a:r>
              <a:rPr lang="en-US" altLang="en-US" smtClean="0">
                <a:hlinkClick r:id="rId3"/>
              </a:rPr>
              <a:t>http://www.accessdata.fda.gov/scripts/cdrh/cfdocs/cfcfr/cfrsearch.cfm</a:t>
            </a:r>
            <a:r>
              <a:rPr lang="en-US" altLang="en-US" smtClean="0"/>
              <a:t>. Accessed February 5, 2016.</a:t>
            </a:r>
          </a:p>
          <a:p>
            <a:pPr eaLnBrk="1" hangingPunct="1">
              <a:spcBef>
                <a:spcPct val="0"/>
              </a:spcBef>
            </a:pPr>
            <a:endParaRPr lang="en-US" altLang="en-US"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1D799E4-FE93-4B1D-B976-C47F23D1A099}" type="slidenum">
              <a:rPr lang="en-US" altLang="en-US" smtClean="0">
                <a:latin typeface="Arial" pitchFamily="34" charset="0"/>
              </a:rPr>
              <a:pPr>
                <a:spcBef>
                  <a:spcPct val="0"/>
                </a:spcBef>
              </a:pPr>
              <a:t>29</a:t>
            </a:fld>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 am pleased to introduce today’s speakers.</a:t>
            </a:r>
          </a:p>
          <a:p>
            <a:endParaRPr lang="en-US" altLang="en-US" dirty="0" smtClean="0"/>
          </a:p>
          <a:p>
            <a:r>
              <a:rPr lang="en-US" altLang="en-US" b="1" dirty="0" smtClean="0"/>
              <a:t>Dr. Roger A. Clemens</a:t>
            </a:r>
            <a:r>
              <a:rPr lang="en-US" altLang="en-US" dirty="0" smtClean="0"/>
              <a:t> is co-founder and executive vice president of </a:t>
            </a:r>
            <a:r>
              <a:rPr lang="en-US" altLang="en-US" dirty="0" err="1" smtClean="0"/>
              <a:t>PolyScience</a:t>
            </a:r>
            <a:r>
              <a:rPr lang="en-US" altLang="en-US" dirty="0" smtClean="0"/>
              <a:t> Consulting.  He is part-time faculty within the USC International Center for Regulatory Science program where he enjoys an adjunct appointment as Professor of Pharmacology and Pharmaceutical Sciences within the USC School of Pharmacy.  He also developed and facilitates graduate courses in the Global Medicine program within the USC School of Medicine.  He served as Scientific Advisor for Nestlé USA for more than 21 years and then consultant to and Chief Scientific Officer for Horn for about a decade.  </a:t>
            </a:r>
          </a:p>
          <a:p>
            <a:r>
              <a:rPr lang="en-US" altLang="en-US" dirty="0" smtClean="0"/>
              <a:t> </a:t>
            </a:r>
          </a:p>
          <a:p>
            <a:r>
              <a:rPr lang="en-US" altLang="en-US" dirty="0" smtClean="0"/>
              <a:t>Dr. Clemens is a past president of the Institute of Food Technologists (IFT) and former member of the IFT Board of Directors.  He co-founded, established and contributes to a Food, Medicine and Health column published monthly in Food Technology since 2004.  In 2017, Dr. Clemens will launch a new column in Nutrition Today that addresses the regulatory status, safety, and functional properties of food ingredients.  Dr. Clemens was a member of the USDA 2010 Dietary Guidelines Advisory Committee, and is a third-term member of the US Pharmacopeia Food Ingredient Expert Committee.  </a:t>
            </a:r>
          </a:p>
          <a:p>
            <a:r>
              <a:rPr lang="en-US" altLang="en-US" dirty="0" smtClean="0"/>
              <a:t> </a:t>
            </a:r>
          </a:p>
          <a:p>
            <a:r>
              <a:rPr lang="en-US" altLang="en-US" dirty="0" smtClean="0"/>
              <a:t>Dr. Clemens received an AB in Bacteriology, a MPH in Nutrition, and a </a:t>
            </a:r>
            <a:r>
              <a:rPr lang="en-US" altLang="en-US" dirty="0" err="1" smtClean="0"/>
              <a:t>DrPH</a:t>
            </a:r>
            <a:r>
              <a:rPr lang="en-US" altLang="en-US" dirty="0" smtClean="0"/>
              <a:t> in Public Health Nutrition and Biological Chemistry from the University of California, Los Angeles. </a:t>
            </a:r>
          </a:p>
          <a:p>
            <a:pPr eaLnBrk="1" hangingPunct="1">
              <a:spcBef>
                <a:spcPct val="0"/>
              </a:spcBef>
            </a:pPr>
            <a:endParaRPr lang="en-US" altLang="en-US" dirty="0" smtClean="0"/>
          </a:p>
          <a:p>
            <a:r>
              <a:rPr lang="en-US" altLang="en-US" dirty="0" smtClean="0"/>
              <a:t>Amy Myrdal Miller is an award-winning dietitian, farmer’s daughter, public speaker, author, and president of Farmer’s Daughter® Consulting, LLC, an agriculture, food, and culinary communications firm. During her 20-year career, Amy has worked for a global public relations firm, a small clinical research firm, a California-based commodity board, and a world-renowned culinary college. A farmer’s daughter from North Dakota, today Amy and her husband Scott Miller live in Carmichael, California.</a:t>
            </a:r>
          </a:p>
          <a:p>
            <a:endParaRPr lang="en-US" altLang="en-US" dirty="0" smtClean="0"/>
          </a:p>
          <a:p>
            <a:r>
              <a:rPr lang="en-US" altLang="en-US" dirty="0" smtClean="0"/>
              <a:t>My name is Lisa Medrow and I serve as a contractor with the Academy Foundation as a Project Specialist. I help to manage Kids Eat Right and Future of Food projects, including the development of webinars like this one. I will serve as the moderator for today’s webinar.</a:t>
            </a:r>
          </a:p>
          <a:p>
            <a:endParaRPr lang="en-US" altLang="en-US" dirty="0" smtClean="0"/>
          </a:p>
          <a:p>
            <a:r>
              <a:rPr lang="en-US" altLang="en-US" dirty="0" smtClean="0"/>
              <a:t>I will start by sharing about the Future of Food Initiative, then Roger will provide an overview of food additives and regulations, Amy will share where consumers are on this issue and how you can communicate accurate</a:t>
            </a:r>
            <a:r>
              <a:rPr lang="en-US" altLang="en-US" baseline="0" dirty="0" smtClean="0"/>
              <a:t> messages</a:t>
            </a:r>
            <a:r>
              <a:rPr lang="en-US" altLang="en-US" dirty="0" smtClean="0"/>
              <a:t>. And lastly, we will wrap up the webinar with a 15- minute Q &amp; A session. Please send your questions via the chat function throughout the webinar and we will address as many of them as we can at the end of the webinar.</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1363" indent="-284163">
              <a:spcBef>
                <a:spcPct val="30000"/>
              </a:spcBef>
              <a:defRPr sz="1200">
                <a:solidFill>
                  <a:schemeClr val="tx1"/>
                </a:solidFill>
                <a:latin typeface="Calibri" pitchFamily="34" charset="0"/>
              </a:defRPr>
            </a:lvl2pPr>
            <a:lvl3pPr marL="1139825" indent="-227013">
              <a:spcBef>
                <a:spcPct val="30000"/>
              </a:spcBef>
              <a:defRPr sz="1200">
                <a:solidFill>
                  <a:schemeClr val="tx1"/>
                </a:solidFill>
                <a:latin typeface="Calibri" pitchFamily="34" charset="0"/>
              </a:defRPr>
            </a:lvl3pPr>
            <a:lvl4pPr marL="1597025" indent="-227013">
              <a:spcBef>
                <a:spcPct val="30000"/>
              </a:spcBef>
              <a:defRPr sz="1200">
                <a:solidFill>
                  <a:schemeClr val="tx1"/>
                </a:solidFill>
                <a:latin typeface="Calibri" pitchFamily="34" charset="0"/>
              </a:defRPr>
            </a:lvl4pPr>
            <a:lvl5pPr marL="2055813" indent="-227013">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a:spcBef>
                <a:spcPct val="0"/>
              </a:spcBef>
            </a:pPr>
            <a:fld id="{C5D379F1-0AA7-4A0F-8452-D45C38C68250}" type="slidenum">
              <a:rPr lang="en-US" altLang="en-US" smtClean="0">
                <a:solidFill>
                  <a:srgbClr val="000000"/>
                </a:solidFill>
                <a:latin typeface="Arial" pitchFamily="34" charset="0"/>
              </a:rPr>
              <a:pPr>
                <a:spcBef>
                  <a:spcPct val="0"/>
                </a:spcBef>
              </a:pPr>
              <a:t>3</a:t>
            </a:fld>
            <a:endParaRPr lang="en-US" altLang="en-US" smtClean="0">
              <a:solidFill>
                <a:srgbClr val="000000"/>
              </a:solidFill>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Calibri" pitchFamily="34" charset="0"/>
              </a:defRPr>
            </a:lvl1pPr>
            <a:lvl2pPr marL="742950" indent="-285750" defTabSz="893763">
              <a:spcBef>
                <a:spcPct val="30000"/>
              </a:spcBef>
              <a:defRPr sz="1200">
                <a:solidFill>
                  <a:schemeClr val="tx1"/>
                </a:solidFill>
                <a:latin typeface="Calibri" pitchFamily="34" charset="0"/>
              </a:defRPr>
            </a:lvl2pPr>
            <a:lvl3pPr marL="1143000" indent="-228600" defTabSz="893763">
              <a:spcBef>
                <a:spcPct val="30000"/>
              </a:spcBef>
              <a:defRPr sz="1200">
                <a:solidFill>
                  <a:schemeClr val="tx1"/>
                </a:solidFill>
                <a:latin typeface="Calibri" pitchFamily="34" charset="0"/>
              </a:defRPr>
            </a:lvl3pPr>
            <a:lvl4pPr marL="1600200" indent="-228600" defTabSz="893763">
              <a:spcBef>
                <a:spcPct val="30000"/>
              </a:spcBef>
              <a:defRPr sz="1200">
                <a:solidFill>
                  <a:schemeClr val="tx1"/>
                </a:solidFill>
                <a:latin typeface="Calibri" pitchFamily="34" charset="0"/>
              </a:defRPr>
            </a:lvl4pPr>
            <a:lvl5pPr marL="2057400" indent="-228600" defTabSz="893763">
              <a:spcBef>
                <a:spcPct val="30000"/>
              </a:spcBef>
              <a:defRPr sz="1200">
                <a:solidFill>
                  <a:schemeClr val="tx1"/>
                </a:solidFill>
                <a:latin typeface="Calibri" pitchFamily="34" charset="0"/>
              </a:defRPr>
            </a:lvl5pPr>
            <a:lvl6pPr marL="2514600" indent="-228600" defTabSz="893763" eaLnBrk="0" fontAlgn="base" hangingPunct="0">
              <a:spcBef>
                <a:spcPct val="30000"/>
              </a:spcBef>
              <a:spcAft>
                <a:spcPct val="0"/>
              </a:spcAft>
              <a:defRPr sz="1200">
                <a:solidFill>
                  <a:schemeClr val="tx1"/>
                </a:solidFill>
                <a:latin typeface="Calibri" pitchFamily="34" charset="0"/>
              </a:defRPr>
            </a:lvl6pPr>
            <a:lvl7pPr marL="2971800" indent="-228600" defTabSz="893763" eaLnBrk="0" fontAlgn="base" hangingPunct="0">
              <a:spcBef>
                <a:spcPct val="30000"/>
              </a:spcBef>
              <a:spcAft>
                <a:spcPct val="0"/>
              </a:spcAft>
              <a:defRPr sz="1200">
                <a:solidFill>
                  <a:schemeClr val="tx1"/>
                </a:solidFill>
                <a:latin typeface="Calibri" pitchFamily="34" charset="0"/>
              </a:defRPr>
            </a:lvl7pPr>
            <a:lvl8pPr marL="3429000" indent="-228600" defTabSz="893763" eaLnBrk="0" fontAlgn="base" hangingPunct="0">
              <a:spcBef>
                <a:spcPct val="30000"/>
              </a:spcBef>
              <a:spcAft>
                <a:spcPct val="0"/>
              </a:spcAft>
              <a:defRPr sz="1200">
                <a:solidFill>
                  <a:schemeClr val="tx1"/>
                </a:solidFill>
                <a:latin typeface="Calibri" pitchFamily="34" charset="0"/>
              </a:defRPr>
            </a:lvl8pPr>
            <a:lvl9pPr marL="3886200" indent="-228600" defTabSz="893763" eaLnBrk="0" fontAlgn="base" hangingPunct="0">
              <a:spcBef>
                <a:spcPct val="30000"/>
              </a:spcBef>
              <a:spcAft>
                <a:spcPct val="0"/>
              </a:spcAft>
              <a:defRPr sz="1200">
                <a:solidFill>
                  <a:schemeClr val="tx1"/>
                </a:solidFill>
                <a:latin typeface="Calibri" pitchFamily="34" charset="0"/>
              </a:defRPr>
            </a:lvl9pPr>
          </a:lstStyle>
          <a:p>
            <a:pPr>
              <a:spcBef>
                <a:spcPct val="0"/>
              </a:spcBef>
            </a:pPr>
            <a:fld id="{CDF04B89-6047-4AEB-9387-B315E24B5672}" type="slidenum">
              <a:rPr lang="en-US" altLang="en-US" smtClean="0">
                <a:latin typeface="Tahoma" pitchFamily="34" charset="0"/>
                <a:ea typeface="MS PGothic" pitchFamily="34" charset="-128"/>
              </a:rPr>
              <a:pPr>
                <a:spcBef>
                  <a:spcPct val="0"/>
                </a:spcBef>
              </a:pPr>
              <a:t>30</a:t>
            </a:fld>
            <a:endParaRPr lang="en-US" altLang="en-US" smtClean="0">
              <a:latin typeface="Tahoma" pitchFamily="34" charset="0"/>
              <a:ea typeface="MS PGothic" pitchFamily="34" charset="-128"/>
            </a:endParaRPr>
          </a:p>
        </p:txBody>
      </p:sp>
      <p:sp>
        <p:nvSpPr>
          <p:cNvPr id="145411" name="Rectangle 7"/>
          <p:cNvSpPr txBox="1">
            <a:spLocks noGrp="1" noChangeArrowheads="1"/>
          </p:cNvSpPr>
          <p:nvPr/>
        </p:nvSpPr>
        <p:spPr bwMode="auto">
          <a:xfrm>
            <a:off x="3876675" y="8705850"/>
            <a:ext cx="2981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4" tIns="45238" rIns="90474" bIns="45238" anchor="b"/>
          <a:lstStyle>
            <a:lvl1pPr defTabSz="908050">
              <a:spcBef>
                <a:spcPct val="30000"/>
              </a:spcBef>
              <a:defRPr sz="1200">
                <a:solidFill>
                  <a:schemeClr val="tx1"/>
                </a:solidFill>
                <a:latin typeface="Calibri" pitchFamily="34" charset="0"/>
              </a:defRPr>
            </a:lvl1pPr>
            <a:lvl2pPr marL="742950" indent="-285750" defTabSz="908050">
              <a:spcBef>
                <a:spcPct val="30000"/>
              </a:spcBef>
              <a:defRPr sz="1200">
                <a:solidFill>
                  <a:schemeClr val="tx1"/>
                </a:solidFill>
                <a:latin typeface="Calibri" pitchFamily="34" charset="0"/>
              </a:defRPr>
            </a:lvl2pPr>
            <a:lvl3pPr marL="1143000" indent="-228600" defTabSz="908050">
              <a:spcBef>
                <a:spcPct val="30000"/>
              </a:spcBef>
              <a:defRPr sz="1200">
                <a:solidFill>
                  <a:schemeClr val="tx1"/>
                </a:solidFill>
                <a:latin typeface="Calibri" pitchFamily="34" charset="0"/>
              </a:defRPr>
            </a:lvl3pPr>
            <a:lvl4pPr marL="1600200" indent="-228600" defTabSz="908050">
              <a:spcBef>
                <a:spcPct val="30000"/>
              </a:spcBef>
              <a:defRPr sz="1200">
                <a:solidFill>
                  <a:schemeClr val="tx1"/>
                </a:solidFill>
                <a:latin typeface="Calibri" pitchFamily="34" charset="0"/>
              </a:defRPr>
            </a:lvl4pPr>
            <a:lvl5pPr marL="2057400" indent="-228600" defTabSz="908050">
              <a:spcBef>
                <a:spcPct val="30000"/>
              </a:spcBef>
              <a:defRPr sz="1200">
                <a:solidFill>
                  <a:schemeClr val="tx1"/>
                </a:solidFill>
                <a:latin typeface="Calibri" pitchFamily="34" charset="0"/>
              </a:defRPr>
            </a:lvl5pPr>
            <a:lvl6pPr marL="2514600" indent="-228600" defTabSz="908050" eaLnBrk="0" fontAlgn="base" hangingPunct="0">
              <a:spcBef>
                <a:spcPct val="30000"/>
              </a:spcBef>
              <a:spcAft>
                <a:spcPct val="0"/>
              </a:spcAft>
              <a:defRPr sz="1200">
                <a:solidFill>
                  <a:schemeClr val="tx1"/>
                </a:solidFill>
                <a:latin typeface="Calibri" pitchFamily="34" charset="0"/>
              </a:defRPr>
            </a:lvl6pPr>
            <a:lvl7pPr marL="2971800" indent="-228600" defTabSz="908050" eaLnBrk="0" fontAlgn="base" hangingPunct="0">
              <a:spcBef>
                <a:spcPct val="30000"/>
              </a:spcBef>
              <a:spcAft>
                <a:spcPct val="0"/>
              </a:spcAft>
              <a:defRPr sz="1200">
                <a:solidFill>
                  <a:schemeClr val="tx1"/>
                </a:solidFill>
                <a:latin typeface="Calibri" pitchFamily="34" charset="0"/>
              </a:defRPr>
            </a:lvl7pPr>
            <a:lvl8pPr marL="3429000" indent="-228600" defTabSz="908050" eaLnBrk="0" fontAlgn="base" hangingPunct="0">
              <a:spcBef>
                <a:spcPct val="30000"/>
              </a:spcBef>
              <a:spcAft>
                <a:spcPct val="0"/>
              </a:spcAft>
              <a:defRPr sz="1200">
                <a:solidFill>
                  <a:schemeClr val="tx1"/>
                </a:solidFill>
                <a:latin typeface="Calibri" pitchFamily="34" charset="0"/>
              </a:defRPr>
            </a:lvl8pPr>
            <a:lvl9pPr marL="3886200" indent="-228600" defTabSz="90805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0A08C56-0677-474B-A783-51F16E987016}" type="slidenum">
              <a:rPr lang="en-US" altLang="en-US">
                <a:latin typeface="Tahoma" pitchFamily="34" charset="0"/>
                <a:ea typeface="MS PGothic" pitchFamily="34" charset="-128"/>
              </a:rPr>
              <a:pPr algn="r" eaLnBrk="1" hangingPunct="1">
                <a:spcBef>
                  <a:spcPct val="0"/>
                </a:spcBef>
              </a:pPr>
              <a:t>30</a:t>
            </a:fld>
            <a:endParaRPr lang="en-US" altLang="en-US">
              <a:latin typeface="Tahoma" pitchFamily="34" charset="0"/>
              <a:ea typeface="MS PGothic" pitchFamily="34" charset="-128"/>
            </a:endParaRPr>
          </a:p>
        </p:txBody>
      </p:sp>
      <p:sp>
        <p:nvSpPr>
          <p:cNvPr id="145412" name="Rectangle 2"/>
          <p:cNvSpPr>
            <a:spLocks noGrp="1" noRot="1" noChangeAspect="1" noChangeArrowheads="1" noTextEdit="1"/>
          </p:cNvSpPr>
          <p:nvPr>
            <p:ph type="sldImg"/>
          </p:nvPr>
        </p:nvSpPr>
        <p:spPr bwMode="auto">
          <a:xfrm>
            <a:off x="1130300" y="676275"/>
            <a:ext cx="4598988"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4" tIns="45238" rIns="90474" bIns="45238" numCol="1" anchor="t" anchorCtr="0" compatLnSpc="1">
            <a:prstTxWarp prst="textNoShape">
              <a:avLst/>
            </a:prstTxWarp>
          </a:bodyPr>
          <a:lstStyle/>
          <a:p>
            <a:pPr eaLnBrk="1" hangingPunct="1">
              <a:spcBef>
                <a:spcPct val="0"/>
              </a:spcBef>
            </a:pPr>
            <a:r>
              <a:rPr lang="en-US" altLang="en-US" smtClean="0"/>
              <a:t>This graphics depicts potential future applications of spices as possible bactericidal agents.  Critical to this application is the complete characterization and dose of the spice.  It will require special amendments to the existing “spice” regulations.  Additional GRAS assessments for these doses will be necessary for US applications. </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t>De La Torre Torres, JE, Gassara F, Kouassi AP, et al. Critical Reviews in Food Science and Nutrition. 2013; DOI:10.1080/10408398.2013.858235.</a:t>
            </a:r>
          </a:p>
          <a:p>
            <a:pPr eaLnBrk="1" hangingPunct="1">
              <a:spcBef>
                <a:spcPct val="0"/>
              </a:spcBef>
            </a:pPr>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slide provides 3 conclusions relative to current and future food additives.</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79E58FE-3EEF-49F3-B0ED-3B545F0AF649}" type="slidenum">
              <a:rPr lang="en-US" altLang="en-US" smtClean="0">
                <a:latin typeface="Arial" pitchFamily="34" charset="0"/>
              </a:rPr>
              <a:pPr>
                <a:spcBef>
                  <a:spcPct val="0"/>
                </a:spcBef>
              </a:pPr>
              <a:t>31</a:t>
            </a:fld>
            <a:endParaRPr lang="en-US"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slide summarizes the current status of food additives in the US, while challenging the global regulatory community to harmonize safety assessments and usage applications.</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D079302-E738-4D06-9587-4EF879E27FBF}" type="slidenum">
              <a:rPr lang="en-US" altLang="en-US" smtClean="0">
                <a:latin typeface="Arial" pitchFamily="34" charset="0"/>
              </a:rPr>
              <a:pPr>
                <a:spcBef>
                  <a:spcPct val="0"/>
                </a:spcBef>
              </a:pPr>
              <a:t>32</a:t>
            </a:fld>
            <a:endParaRPr lang="en-US" alt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Graphic presents Dr. Clemens being interviewed on RTS television in Quito, Ecuador, during a future food in South America conference (March 2015)</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5DFC04B-FC03-4293-8F79-2EBBD5831CC1}" type="slidenum">
              <a:rPr lang="en-US" altLang="en-US" smtClean="0">
                <a:latin typeface="Arial" pitchFamily="34" charset="0"/>
              </a:rPr>
              <a:pPr>
                <a:spcBef>
                  <a:spcPct val="0"/>
                </a:spcBef>
              </a:pPr>
              <a:t>33</a:t>
            </a:fld>
            <a:endParaRPr lang="en-US"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(RDN Farmer)</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BE987DE-30D1-46BF-9104-9C0E9C2D5EA4}" type="slidenum">
              <a:rPr lang="en-US" altLang="en-US" smtClean="0">
                <a:solidFill>
                  <a:srgbClr val="000000"/>
                </a:solidFill>
                <a:latin typeface="Arial" pitchFamily="34" charset="0"/>
              </a:rPr>
              <a:pPr>
                <a:spcBef>
                  <a:spcPct val="0"/>
                </a:spcBef>
              </a:pPr>
              <a:t>34</a:t>
            </a:fld>
            <a:endParaRPr lang="en-US" altLang="en-US" smtClean="0">
              <a:solidFill>
                <a:srgbClr val="000000"/>
              </a:solidFill>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(review slide)</a:t>
            </a:r>
          </a:p>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B1349ED-7049-4D82-A59C-7CF3F6CBCB45}" type="slidenum">
              <a:rPr lang="en-US" altLang="en-US" smtClean="0">
                <a:solidFill>
                  <a:srgbClr val="000000"/>
                </a:solidFill>
                <a:latin typeface="Arial" pitchFamily="34" charset="0"/>
              </a:rPr>
              <a:pPr>
                <a:spcBef>
                  <a:spcPct val="0"/>
                </a:spcBef>
              </a:pPr>
              <a:t>35</a:t>
            </a:fld>
            <a:endParaRPr lang="en-US" altLang="en-US" smtClean="0">
              <a:solidFill>
                <a:srgbClr val="000000"/>
              </a:solidFill>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Knowing how consumers currently perceive additive ingredients in food products is helpful. These are from various marketing research sources that track and report on consumer shopping behavior intent and purchasing practices. Here we see just over half are influenced by additives in general and that preservatives in particular are noted. Short ingredient lists with familiar names are another preference.</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latin typeface="Arial" pitchFamily="34" charset="0"/>
                <a:cs typeface="Arial" pitchFamily="34" charset="0"/>
              </a:rPr>
              <a:t>Petrun L, Flood A, Sellnow T, . </a:t>
            </a:r>
            <a:r>
              <a:rPr lang="fr-FR" altLang="en-US" smtClean="0">
                <a:latin typeface="Arial" pitchFamily="34" charset="0"/>
                <a:cs typeface="Arial" pitchFamily="34" charset="0"/>
              </a:rPr>
              <a:t>et al. </a:t>
            </a:r>
            <a:r>
              <a:rPr lang="en-US" altLang="en-US" smtClean="0">
                <a:latin typeface="Arial" pitchFamily="34" charset="0"/>
                <a:cs typeface="Arial" pitchFamily="34" charset="0"/>
              </a:rPr>
              <a:t>Shaping health perceptions: Communicating effectively about chemicals in food. </a:t>
            </a:r>
            <a:r>
              <a:rPr lang="en-US" altLang="en-US" i="1" smtClean="0">
                <a:latin typeface="Arial" pitchFamily="34" charset="0"/>
                <a:cs typeface="Arial" pitchFamily="34" charset="0"/>
              </a:rPr>
              <a:t>Food Protection Trends.</a:t>
            </a:r>
            <a:r>
              <a:rPr lang="en-US" altLang="en-US" smtClean="0">
                <a:latin typeface="Arial" pitchFamily="34" charset="0"/>
                <a:cs typeface="Arial" pitchFamily="34" charset="0"/>
              </a:rPr>
              <a:t> 2014:35(1):24–35. </a:t>
            </a:r>
          </a:p>
          <a:p>
            <a:pPr eaLnBrk="1" hangingPunct="1">
              <a:spcBef>
                <a:spcPct val="0"/>
              </a:spcBef>
            </a:pPr>
            <a:endParaRPr lang="en-US" altLang="en-US" smtClean="0"/>
          </a:p>
          <a:p>
            <a:pPr eaLnBrk="1" hangingPunct="1">
              <a:spcBef>
                <a:spcPct val="0"/>
              </a:spcBef>
            </a:pPr>
            <a:r>
              <a:rPr lang="en-US" altLang="en-US" smtClean="0">
                <a:latin typeface="Arial" pitchFamily="34" charset="0"/>
                <a:cs typeface="Arial" pitchFamily="34" charset="0"/>
              </a:rPr>
              <a:t>The NPD Group Web site. </a:t>
            </a:r>
            <a:r>
              <a:rPr lang="en-US" altLang="en-US" smtClean="0">
                <a:latin typeface="Arial" pitchFamily="34" charset="0"/>
                <a:cs typeface="Arial" pitchFamily="34" charset="0"/>
                <a:hlinkClick r:id="rId3"/>
              </a:rPr>
              <a:t>www.npd.com/wps/portal/npd/us/news/press-releases/2015/consumer-concern-about-food-ingredients-changes-their-view-on-how-natural-should-be-defined-on-food-labels-reports-npd-group/</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p>
          <a:p>
            <a:pPr eaLnBrk="1" hangingPunct="1">
              <a:spcBef>
                <a:spcPct val="0"/>
              </a:spcBef>
            </a:pPr>
            <a:r>
              <a:rPr lang="en-US" altLang="en-US" smtClean="0"/>
              <a:t>Sloan AE. The Top Ten Food Trends. </a:t>
            </a:r>
            <a:r>
              <a:rPr lang="en-US" altLang="en-US" i="1" smtClean="0"/>
              <a:t>Food Technology</a:t>
            </a:r>
            <a:r>
              <a:rPr lang="en-US" altLang="en-US" smtClean="0"/>
              <a:t> . 2015:69(4).</a:t>
            </a:r>
          </a:p>
          <a:p>
            <a:pPr eaLnBrk="1" hangingPunct="1">
              <a:spcBef>
                <a:spcPct val="0"/>
              </a:spcBef>
            </a:pPr>
            <a:endParaRPr lang="en-US" altLang="en-US"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C2E1F37-C0DC-4C72-A5AE-F8F5C3023A84}" type="slidenum">
              <a:rPr lang="en-US" altLang="en-US" smtClean="0">
                <a:solidFill>
                  <a:srgbClr val="000000"/>
                </a:solidFill>
                <a:latin typeface="Arial" pitchFamily="34" charset="0"/>
              </a:rPr>
              <a:pPr>
                <a:spcBef>
                  <a:spcPct val="0"/>
                </a:spcBef>
              </a:pPr>
              <a:t>36</a:t>
            </a:fld>
            <a:endParaRPr lang="en-US" altLang="en-US" smtClean="0">
              <a:solidFill>
                <a:srgbClr val="000000"/>
              </a:solidFill>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Fewer ingredients emerged with notable meaning from this report which focused on consumers who seek “free from” claims on products. Although “trans fat” is not an additive it is likely indicative of those who make effort to avoid artificial partially-hydrogenated oils.</a:t>
            </a:r>
          </a:p>
          <a:p>
            <a:pPr eaLnBrk="1" hangingPunct="1">
              <a:spcBef>
                <a:spcPct val="0"/>
              </a:spcBef>
            </a:pPr>
            <a:endParaRPr lang="en-US" altLang="en-US" smtClean="0"/>
          </a:p>
          <a:p>
            <a:pPr eaLnBrk="1" hangingPunct="1">
              <a:spcBef>
                <a:spcPct val="0"/>
              </a:spcBef>
            </a:pPr>
            <a:r>
              <a:rPr lang="en-US" altLang="en-US" smtClean="0"/>
              <a:t>Reference:</a:t>
            </a:r>
          </a:p>
          <a:p>
            <a:pPr eaLnBrk="1" hangingPunct="1">
              <a:spcBef>
                <a:spcPct val="0"/>
              </a:spcBef>
            </a:pPr>
            <a:r>
              <a:rPr lang="en-US" altLang="en-US" smtClean="0">
                <a:latin typeface="Arial" pitchFamily="34" charset="0"/>
                <a:cs typeface="Arial" pitchFamily="34" charset="0"/>
              </a:rPr>
              <a:t>Mintel Web site. </a:t>
            </a:r>
            <a:r>
              <a:rPr lang="en-US" altLang="en-US" u="sng" smtClean="0">
                <a:latin typeface="Arial" pitchFamily="34" charset="0"/>
                <a:cs typeface="Arial" pitchFamily="34" charset="0"/>
              </a:rPr>
              <a:t>www.mintel.com/press-centre/food-and-drink/84-of-americans-buy-free-from-foods-because-they-believe-them-to-be-more-natural-or-less-processed</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130D644-6DB2-4EEF-B203-A602D1E64F75}" type="slidenum">
              <a:rPr lang="en-US" altLang="en-US" smtClean="0">
                <a:solidFill>
                  <a:srgbClr val="000000"/>
                </a:solidFill>
                <a:latin typeface="Arial" pitchFamily="34" charset="0"/>
              </a:rPr>
              <a:pPr>
                <a:spcBef>
                  <a:spcPct val="0"/>
                </a:spcBef>
              </a:pPr>
              <a:t>37</a:t>
            </a:fld>
            <a:endParaRPr lang="en-US" altLang="en-US" smtClean="0">
              <a:solidFill>
                <a:srgbClr val="000000"/>
              </a:solidFill>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Getting into more specific additives, high-fructose corn syrup, artificial colors and artificial flavors are cited by consumers as very important to avoid. And the Wall Street Journal has reported that over 60% of Americans say the absence of artificial colors or flavors is important in their food-buying decisions.</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latin typeface="Arial" pitchFamily="34" charset="0"/>
                <a:cs typeface="Arial" pitchFamily="34" charset="0"/>
              </a:rPr>
              <a:t>Nielsen Web site. </a:t>
            </a:r>
            <a:r>
              <a:rPr lang="en-US" altLang="en-US" smtClean="0">
                <a:latin typeface="Arial" pitchFamily="34" charset="0"/>
                <a:cs typeface="Arial" pitchFamily="34" charset="0"/>
                <a:hlinkClick r:id="rId3"/>
              </a:rPr>
              <a:t>www.nielsen.com/us/en/insights/reports/2015/we-are-what-we-eat.html</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latin typeface="Arial" pitchFamily="34" charset="0"/>
              <a:cs typeface="Arial" pitchFamily="34" charset="0"/>
            </a:endParaRPr>
          </a:p>
          <a:p>
            <a:pPr eaLnBrk="1" hangingPunct="1">
              <a:spcBef>
                <a:spcPct val="0"/>
              </a:spcBef>
            </a:pPr>
            <a:r>
              <a:rPr lang="en-US" altLang="en-US" smtClean="0">
                <a:latin typeface="Arial" pitchFamily="34" charset="0"/>
                <a:cs typeface="Arial" pitchFamily="34" charset="0"/>
              </a:rPr>
              <a:t>Gasparro A. Nestlé USA to Remove Artificial Ingredients From Candy. </a:t>
            </a:r>
            <a:r>
              <a:rPr lang="en-US" altLang="en-US" i="1" smtClean="0">
                <a:latin typeface="Arial" pitchFamily="34" charset="0"/>
                <a:cs typeface="Arial" pitchFamily="34" charset="0"/>
              </a:rPr>
              <a:t>Wall Street Journal</a:t>
            </a:r>
            <a:r>
              <a:rPr lang="en-US" altLang="en-US" smtClean="0">
                <a:latin typeface="Arial" pitchFamily="34" charset="0"/>
                <a:cs typeface="Arial" pitchFamily="34" charset="0"/>
              </a:rPr>
              <a:t>. Feb. 17, 2015.</a:t>
            </a: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88C3F1A-0B78-411B-B1C0-4A280F939B5D}" type="slidenum">
              <a:rPr lang="en-US" altLang="en-US" smtClean="0">
                <a:solidFill>
                  <a:srgbClr val="000000"/>
                </a:solidFill>
                <a:latin typeface="Arial" pitchFamily="34" charset="0"/>
              </a:rPr>
              <a:pPr>
                <a:spcBef>
                  <a:spcPct val="0"/>
                </a:spcBef>
              </a:pPr>
              <a:t>38</a:t>
            </a:fld>
            <a:endParaRPr lang="en-US" altLang="en-US" smtClean="0">
              <a:solidFill>
                <a:srgbClr val="000000"/>
              </a:solidFill>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report identifies even more specific additive ingredients consumers say they are avoiding.</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latin typeface="Arial" pitchFamily="34" charset="0"/>
                <a:cs typeface="Arial" pitchFamily="34" charset="0"/>
              </a:rPr>
              <a:t>The Hartman Group Web site. </a:t>
            </a:r>
            <a:r>
              <a:rPr lang="en-US" altLang="en-US" smtClean="0">
                <a:latin typeface="Arial" pitchFamily="34" charset="0"/>
                <a:cs typeface="Arial" pitchFamily="34" charset="0"/>
                <a:hlinkClick r:id="rId3"/>
              </a:rPr>
              <a:t>www.hartman-group.com/acumenPdfs/ingredients-avoid-v-seek-infographic-2015-05-14.pdf</a:t>
            </a:r>
            <a:r>
              <a:rPr lang="en-US" altLang="en-US" smtClean="0">
                <a:latin typeface="Arial" pitchFamily="34" charset="0"/>
                <a:cs typeface="Arial" pitchFamily="34" charset="0"/>
              </a:rPr>
              <a:t>. Accessed January 22, 2016.</a:t>
            </a:r>
            <a:endParaRPr lang="en-US" altLang="en-US" sz="1800" smtClean="0"/>
          </a:p>
          <a:p>
            <a:pPr eaLnBrk="1" hangingPunct="1">
              <a:spcBef>
                <a:spcPct val="0"/>
              </a:spcBef>
            </a:pPr>
            <a:endParaRPr lang="en-US" altLang="en-US"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886D631-8329-4B98-9041-3361A93B92EF}" type="slidenum">
              <a:rPr lang="en-US" altLang="en-US" smtClean="0">
                <a:solidFill>
                  <a:srgbClr val="000000"/>
                </a:solidFill>
                <a:latin typeface="Arial" pitchFamily="34" charset="0"/>
              </a:rPr>
              <a:pPr>
                <a:spcBef>
                  <a:spcPct val="0"/>
                </a:spcBef>
              </a:pPr>
              <a:t>39</a:t>
            </a:fld>
            <a:endParaRPr lang="en-US" altLang="en-US" smtClean="0">
              <a:solidFill>
                <a:srgbClr val="000000"/>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you are engaging</a:t>
            </a:r>
            <a:r>
              <a:rPr lang="en-US" baseline="0" dirty="0" smtClean="0"/>
              <a:t> in social media during the webinar, we welcome you to use these handles and hashtags.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4</a:t>
            </a:fld>
            <a:endParaRPr lang="en-US" altLang="en-US"/>
          </a:p>
        </p:txBody>
      </p:sp>
    </p:spTree>
    <p:extLst>
      <p:ext uri="{BB962C8B-B14F-4D97-AF65-F5344CB8AC3E}">
        <p14:creationId xmlns:p14="http://schemas.microsoft.com/office/powerpoint/2010/main" val="1669739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 what’s driving consumer perception and intent? Confusion and fear of the unknown. Lots of fearmongering makes the rounds today via online sites, particularly social media. Simplistic terms like “clean”, “simple”, “real” and “pure” are describing product lines. Clean eaters tend to look for the absence of certain ingredients.</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latin typeface="Arial" pitchFamily="34" charset="0"/>
                <a:cs typeface="Arial" pitchFamily="34" charset="0"/>
              </a:rPr>
              <a:t>Mintel Web site. </a:t>
            </a:r>
            <a:r>
              <a:rPr lang="en-US" altLang="en-US" smtClean="0">
                <a:latin typeface="Arial" pitchFamily="34" charset="0"/>
                <a:cs typeface="Arial" pitchFamily="34" charset="0"/>
                <a:hlinkClick r:id="rId3"/>
              </a:rPr>
              <a:t>www.mintel.com/blog/food-market-news/like-oil-and-water-brominated-vegetable-oil-being-phased-out-in-the-us</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latin typeface="Arial" pitchFamily="34" charset="0"/>
              <a:cs typeface="Arial" pitchFamily="34" charset="0"/>
            </a:endParaRPr>
          </a:p>
          <a:p>
            <a:pPr eaLnBrk="1" hangingPunct="1">
              <a:spcBef>
                <a:spcPct val="0"/>
              </a:spcBef>
            </a:pPr>
            <a:r>
              <a:rPr lang="en-US" altLang="en-US" smtClean="0">
                <a:latin typeface="Arial" pitchFamily="34" charset="0"/>
                <a:cs typeface="Arial" pitchFamily="34" charset="0"/>
              </a:rPr>
              <a:t>Mintel Web site. www.mintel.com/press-centre/food-and-drink/mintel-serves-up-5-key-food-and-drink-trends-for-2015. Accessed January 22, 2016.</a:t>
            </a:r>
          </a:p>
          <a:p>
            <a:pPr eaLnBrk="1" hangingPunct="1">
              <a:spcBef>
                <a:spcPct val="0"/>
              </a:spcBef>
            </a:pPr>
            <a:endParaRPr lang="en-US" altLang="en-US" smtClean="0">
              <a:latin typeface="Arial" pitchFamily="34" charset="0"/>
              <a:cs typeface="Arial" pitchFamily="34" charset="0"/>
            </a:endParaRPr>
          </a:p>
          <a:p>
            <a:pPr eaLnBrk="1" hangingPunct="1">
              <a:spcBef>
                <a:spcPct val="0"/>
              </a:spcBef>
            </a:pPr>
            <a:r>
              <a:rPr lang="en-US" altLang="en-US" smtClean="0">
                <a:latin typeface="Arial" pitchFamily="34" charset="0"/>
                <a:cs typeface="Arial" pitchFamily="34" charset="0"/>
              </a:rPr>
              <a:t>Food Business News Web site. </a:t>
            </a:r>
            <a:r>
              <a:rPr lang="en-US" altLang="en-US" smtClean="0">
                <a:latin typeface="Arial" pitchFamily="34" charset="0"/>
                <a:cs typeface="Arial" pitchFamily="34" charset="0"/>
                <a:hlinkClick r:id="rId4"/>
              </a:rPr>
              <a:t>www.foodbusinessnews.net/articles/news_home/Consumer_Trends/2015/09/How_consumers_define_clean_eat.aspx?ID=%7BA2B69947-B22D-48E1-AC70-C32011064786%7D</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latin typeface="Arial" pitchFamily="34" charset="0"/>
              <a:cs typeface="Arial" pitchFamily="34" charset="0"/>
            </a:endParaRPr>
          </a:p>
          <a:p>
            <a:pPr eaLnBrk="1" hangingPunct="1">
              <a:spcBef>
                <a:spcPct val="0"/>
              </a:spcBef>
            </a:pPr>
            <a:r>
              <a:rPr lang="en-US" altLang="en-US" smtClean="0">
                <a:latin typeface="Arial" pitchFamily="34" charset="0"/>
                <a:cs typeface="Arial" pitchFamily="34" charset="0"/>
              </a:rPr>
              <a:t>NPD Web site. </a:t>
            </a:r>
            <a:r>
              <a:rPr lang="en-US" altLang="en-US" smtClean="0">
                <a:latin typeface="Arial" pitchFamily="34" charset="0"/>
                <a:cs typeface="Arial" pitchFamily="34" charset="0"/>
                <a:hlinkClick r:id="rId5"/>
              </a:rPr>
              <a:t>www.npd.com/wps/portal/npd/us/news/press-releases/2015/real-clean-and-fresh-are-the-attributes-consumers-will-look-for-in-the-foods-they-eat-in-2016/</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1D50B0A-56E5-48A8-8D22-E9D52C259E44}" type="slidenum">
              <a:rPr lang="en-US" altLang="en-US" smtClean="0">
                <a:solidFill>
                  <a:srgbClr val="000000"/>
                </a:solidFill>
                <a:latin typeface="Arial" pitchFamily="34" charset="0"/>
              </a:rPr>
              <a:pPr>
                <a:spcBef>
                  <a:spcPct val="0"/>
                </a:spcBef>
              </a:pPr>
              <a:t>40</a:t>
            </a:fld>
            <a:endParaRPr lang="en-US" altLang="en-US" smtClean="0">
              <a:solidFill>
                <a:srgbClr val="000000"/>
              </a:solidFill>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(advance slide to view each section)</a:t>
            </a:r>
          </a:p>
          <a:p>
            <a:pPr eaLnBrk="1" hangingPunct="1">
              <a:spcBef>
                <a:spcPct val="0"/>
              </a:spcBef>
            </a:pPr>
            <a:endParaRPr lang="en-US" altLang="en-US" smtClean="0"/>
          </a:p>
          <a:p>
            <a:pPr eaLnBrk="1" hangingPunct="1">
              <a:spcBef>
                <a:spcPct val="0"/>
              </a:spcBef>
            </a:pPr>
            <a:r>
              <a:rPr lang="en-US" altLang="en-US" smtClean="0"/>
              <a:t>These are the basic FDA labeling requirements for additives noted by consumers.  Flavors must be identified as such - “artificial” is required but natural flavors can just be called “flavor” or “flavoring” or optionally also include “natural”. Preservatives and colors must be identified with their function. Functional labeling – including the purpose – for any other additive is permitted but not required. Incidental additives need not be declared if non-functional in the end-product, contribute no nutritional significance, are not added directly but introduced by way of another ingredient or process, and are not one of the Big-8 allergens.</a:t>
            </a:r>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solidFill>
                  <a:srgbClr val="000000"/>
                </a:solidFill>
                <a:latin typeface="Arial" pitchFamily="34" charset="0"/>
              </a:rPr>
              <a:t>U.S. Food and Drug Administration Web site. 21CFR101.22. </a:t>
            </a:r>
            <a:r>
              <a:rPr lang="en-US" altLang="en-US" smtClean="0">
                <a:solidFill>
                  <a:srgbClr val="000000"/>
                </a:solidFill>
                <a:latin typeface="Arial" pitchFamily="34" charset="0"/>
                <a:hlinkClick r:id="rId3"/>
              </a:rPr>
              <a:t>www.gpo.gov/fdsys/pkg/CFR-2015-title21-vol2/xml/CFR-2015-title21-vol2-sec101-22.xml</a:t>
            </a:r>
            <a:r>
              <a:rPr lang="en-US" altLang="en-US" smtClean="0">
                <a:solidFill>
                  <a:srgbClr val="000000"/>
                </a:solidFill>
                <a:latin typeface="Arial" pitchFamily="34" charset="0"/>
              </a:rPr>
              <a:t>. Accessed January 22, 2016.</a:t>
            </a:r>
          </a:p>
          <a:p>
            <a:pPr eaLnBrk="1" hangingPunct="1">
              <a:spcBef>
                <a:spcPct val="0"/>
              </a:spcBef>
            </a:pPr>
            <a:endParaRPr lang="en-US" altLang="en-US" smtClean="0">
              <a:solidFill>
                <a:srgbClr val="000000"/>
              </a:solidFill>
              <a:latin typeface="Arial" pitchFamily="34" charset="0"/>
            </a:endParaRPr>
          </a:p>
          <a:p>
            <a:pPr eaLnBrk="1" hangingPunct="1">
              <a:spcBef>
                <a:spcPct val="0"/>
              </a:spcBef>
            </a:pPr>
            <a:r>
              <a:rPr lang="en-US" altLang="en-US" smtClean="0">
                <a:latin typeface="Arial" pitchFamily="34" charset="0"/>
                <a:cs typeface="Arial" pitchFamily="34" charset="0"/>
              </a:rPr>
              <a:t>U.S. Food and Drug Administration Web site. 21CFR101.22.</a:t>
            </a:r>
            <a:r>
              <a:rPr lang="en-US" altLang="en-US" smtClean="0">
                <a:latin typeface="AR JULIAN" pitchFamily="2" charset="0"/>
                <a:cs typeface="Arial" pitchFamily="34" charset="0"/>
              </a:rPr>
              <a:t> </a:t>
            </a:r>
            <a:r>
              <a:rPr lang="en-US" altLang="en-US" smtClean="0">
                <a:latin typeface="AR JULIAN" pitchFamily="2" charset="0"/>
                <a:cs typeface="Arial" pitchFamily="34" charset="0"/>
                <a:hlinkClick r:id="rId4"/>
              </a:rPr>
              <a:t>w</a:t>
            </a:r>
            <a:r>
              <a:rPr lang="en-US" altLang="en-US" smtClean="0">
                <a:latin typeface="Arial" pitchFamily="34" charset="0"/>
                <a:cs typeface="Arial" pitchFamily="34" charset="0"/>
                <a:hlinkClick r:id="rId4"/>
              </a:rPr>
              <a:t>ww.gpo.gov/fdsys/pkg/CFR-2015-title21-vol2/xml/CFR-2015-title21-vol2-sec101-100.xml</a:t>
            </a:r>
            <a:r>
              <a:rPr lang="en-US" altLang="en-US" smtClean="0">
                <a:latin typeface="Arial" pitchFamily="34" charset="0"/>
                <a:cs typeface="Arial" pitchFamily="34" charset="0"/>
              </a:rPr>
              <a:t>. Accessed January 22, 2016.</a:t>
            </a:r>
          </a:p>
          <a:p>
            <a:pPr eaLnBrk="1" hangingPunct="1">
              <a:spcBef>
                <a:spcPct val="0"/>
              </a:spcBef>
            </a:pPr>
            <a:endParaRPr lang="en-US" altLang="en-US" smtClean="0">
              <a:solidFill>
                <a:srgbClr val="000000"/>
              </a:solidFill>
              <a:latin typeface="Arial" pitchFamily="34" charset="0"/>
            </a:endParaRPr>
          </a:p>
          <a:p>
            <a:pPr eaLnBrk="1" hangingPunct="1">
              <a:spcBef>
                <a:spcPct val="0"/>
              </a:spcBef>
            </a:pPr>
            <a:endParaRPr lang="en-US" altLang="en-US"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A1E8AA5-3D62-4745-ABC8-75BA2BE7A933}" type="slidenum">
              <a:rPr lang="en-US" altLang="en-US" smtClean="0">
                <a:solidFill>
                  <a:srgbClr val="000000"/>
                </a:solidFill>
                <a:latin typeface="Arial" pitchFamily="34" charset="0"/>
              </a:rPr>
              <a:pPr>
                <a:spcBef>
                  <a:spcPct val="0"/>
                </a:spcBef>
              </a:pPr>
              <a:t>41</a:t>
            </a:fld>
            <a:endParaRPr lang="en-US" altLang="en-US" smtClean="0">
              <a:solidFill>
                <a:srgbClr val="000000"/>
              </a:solidFill>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Claims about ingredient content – “absence-of” claims – appear to be more meaningful to consumers with some explanation behind them.</a:t>
            </a:r>
          </a:p>
          <a:p>
            <a:pPr eaLnBrk="1" hangingPunct="1">
              <a:spcBef>
                <a:spcPct val="0"/>
              </a:spcBef>
            </a:pPr>
            <a:endParaRPr lang="en-US" altLang="en-US" smtClean="0"/>
          </a:p>
          <a:p>
            <a:pPr eaLnBrk="1" hangingPunct="1">
              <a:spcBef>
                <a:spcPct val="0"/>
              </a:spcBef>
            </a:pPr>
            <a:r>
              <a:rPr lang="en-US" altLang="en-US" smtClean="0"/>
              <a:t>e.g. a food labeled “free” of a food dye will compel some consumers to buy that product. But even more people will buy that product if that same label also includes information about the risks of ingesting such dyes. </a:t>
            </a:r>
          </a:p>
          <a:p>
            <a:pPr eaLnBrk="1" hangingPunct="1">
              <a:spcBef>
                <a:spcPct val="0"/>
              </a:spcBef>
            </a:pPr>
            <a:endParaRPr lang="en-US" altLang="en-US" smtClean="0"/>
          </a:p>
          <a:p>
            <a:pPr eaLnBrk="1" hangingPunct="1">
              <a:spcBef>
                <a:spcPct val="0"/>
              </a:spcBef>
            </a:pPr>
            <a:r>
              <a:rPr lang="en-US" altLang="en-US" smtClean="0"/>
              <a:t>“ … information can also be important when labeling that a product is “free of” an ingredient or production practice. The implication of this research is that if mandatory labeling becomes law, food retailers should be able to mitigate some of the negative impacts of labels by promoting positive information about the ingredient or production process that is being labeled.”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References:</a:t>
            </a:r>
          </a:p>
          <a:p>
            <a:pPr eaLnBrk="1" hangingPunct="1">
              <a:spcBef>
                <a:spcPct val="0"/>
              </a:spcBef>
            </a:pPr>
            <a:r>
              <a:rPr lang="en-US" altLang="en-US" smtClean="0">
                <a:latin typeface="Arial" pitchFamily="34" charset="0"/>
                <a:cs typeface="Arial" pitchFamily="34" charset="0"/>
              </a:rPr>
              <a:t>Liaukonyte J, Streletskaya NA, Kaiser HM, et al. Consumer Response to “Contains” and “Free of” Labeling: Evidence from Lab Experiments.  </a:t>
            </a:r>
            <a:r>
              <a:rPr lang="en-US" altLang="en-US" i="1" smtClean="0">
                <a:latin typeface="Arial" pitchFamily="34" charset="0"/>
                <a:cs typeface="Arial" pitchFamily="34" charset="0"/>
              </a:rPr>
              <a:t>Applied Economic Perspectives and Policy.</a:t>
            </a:r>
            <a:r>
              <a:rPr lang="en-US" altLang="en-US" smtClean="0">
                <a:latin typeface="Arial" pitchFamily="34" charset="0"/>
                <a:cs typeface="Arial" pitchFamily="34" charset="0"/>
              </a:rPr>
              <a:t> 2013 doi: 10.1093/aepp/ppt015.</a:t>
            </a:r>
          </a:p>
          <a:p>
            <a:pPr eaLnBrk="1" hangingPunct="1">
              <a:spcBef>
                <a:spcPct val="0"/>
              </a:spcBef>
            </a:pPr>
            <a:endParaRPr lang="en-US" altLang="en-US" smtClean="0"/>
          </a:p>
          <a:p>
            <a:pPr eaLnBrk="1" hangingPunct="1">
              <a:spcBef>
                <a:spcPct val="0"/>
              </a:spcBef>
            </a:pPr>
            <a:r>
              <a:rPr lang="en-US" altLang="en-US" smtClean="0"/>
              <a:t>Council For Agricultural Science And Technology. Process Labeling of Food: Consumer Behavior, the Agricultural Sector, and Policy Recommendations. October 2015. </a:t>
            </a:r>
            <a:r>
              <a:rPr lang="en-US" altLang="en-US" smtClean="0">
                <a:hlinkClick r:id="rId3"/>
              </a:rPr>
              <a:t>www.cast-science.org/download.cfm?PublicationID=283819&amp;File=1030ac46417e576660c87b6b2553352b6624TR</a:t>
            </a:r>
            <a:r>
              <a:rPr lang="en-US" altLang="en-US" smtClean="0"/>
              <a:t>. Accessed January 22, 2016.</a:t>
            </a:r>
          </a:p>
          <a:p>
            <a:pPr eaLnBrk="1" hangingPunct="1">
              <a:spcBef>
                <a:spcPct val="0"/>
              </a:spcBef>
            </a:pPr>
            <a:endParaRPr lang="en-US" alt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FE780F7-10C4-46A3-A81C-AFDA3594DC39}" type="slidenum">
              <a:rPr lang="en-US" altLang="en-US" smtClean="0">
                <a:solidFill>
                  <a:srgbClr val="000000"/>
                </a:solidFill>
                <a:latin typeface="Arial" pitchFamily="34" charset="0"/>
              </a:rPr>
              <a:pPr>
                <a:spcBef>
                  <a:spcPct val="0"/>
                </a:spcBef>
              </a:pPr>
              <a:t>42</a:t>
            </a:fld>
            <a:endParaRPr lang="en-US" altLang="en-US" smtClean="0">
              <a:solidFill>
                <a:srgbClr val="000000"/>
              </a:solidFill>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These are examples of specific additive names found at sites that ranking high when searching for information about ingredients and additives.</a:t>
            </a:r>
          </a:p>
          <a:p>
            <a:pPr eaLnBrk="1" hangingPunct="1">
              <a:spcBef>
                <a:spcPct val="0"/>
              </a:spcBef>
            </a:pPr>
            <a:endParaRPr lang="en-US" altLang="en-US" dirty="0" smtClean="0"/>
          </a:p>
          <a:p>
            <a:pPr eaLnBrk="1" hangingPunct="1">
              <a:spcBef>
                <a:spcPct val="0"/>
              </a:spcBef>
            </a:pPr>
            <a:r>
              <a:rPr lang="en-US" altLang="en-US" dirty="0" smtClean="0"/>
              <a:t>References:</a:t>
            </a:r>
          </a:p>
          <a:p>
            <a:pPr eaLnBrk="1" hangingPunct="1"/>
            <a:r>
              <a:rPr lang="en-US" altLang="en-US" dirty="0" smtClean="0">
                <a:solidFill>
                  <a:srgbClr val="4F6228"/>
                </a:solidFill>
              </a:rPr>
              <a:t>Delish Web site. </a:t>
            </a:r>
            <a:r>
              <a:rPr lang="en-US" altLang="en-US" dirty="0" smtClean="0">
                <a:solidFill>
                  <a:srgbClr val="4F6228"/>
                </a:solidFill>
                <a:hlinkClick r:id="rId3"/>
              </a:rPr>
              <a:t>www.delish.com/cooking/g1586/food-additives/</a:t>
            </a:r>
            <a:r>
              <a:rPr lang="en-US" altLang="en-US" dirty="0" smtClean="0">
                <a:solidFill>
                  <a:srgbClr val="4F6228"/>
                </a:solidFill>
              </a:rPr>
              <a:t>. Accessed January 22, 2016.</a:t>
            </a:r>
          </a:p>
          <a:p>
            <a:pPr eaLnBrk="1" hangingPunct="1"/>
            <a:endParaRPr lang="en-US" altLang="en-US" dirty="0" smtClean="0">
              <a:solidFill>
                <a:srgbClr val="4F6228"/>
              </a:solidFill>
            </a:endParaRPr>
          </a:p>
          <a:p>
            <a:pPr eaLnBrk="1" hangingPunct="1"/>
            <a:r>
              <a:rPr lang="en-US" altLang="en-US" dirty="0" smtClean="0">
                <a:solidFill>
                  <a:srgbClr val="4F6228"/>
                </a:solidFill>
              </a:rPr>
              <a:t>The Richest Web site. </a:t>
            </a:r>
            <a:r>
              <a:rPr lang="en-US" altLang="en-US" dirty="0" smtClean="0">
                <a:solidFill>
                  <a:srgbClr val="4F6228"/>
                </a:solidFill>
                <a:hlinkClick r:id="rId4"/>
              </a:rPr>
              <a:t>www.therichest.com/rich-list/the-biggest/unnatural-10-most-common-artificial-additives-to-avoid</a:t>
            </a:r>
            <a:r>
              <a:rPr lang="en-US" altLang="en-US" dirty="0" smtClean="0">
                <a:solidFill>
                  <a:srgbClr val="4F6228"/>
                </a:solidFill>
              </a:rPr>
              <a:t>. Accessed January 22, 2016.</a:t>
            </a:r>
          </a:p>
          <a:p>
            <a:pPr eaLnBrk="1" hangingPunct="1">
              <a:spcBef>
                <a:spcPct val="0"/>
              </a:spcBef>
            </a:pPr>
            <a:endParaRPr lang="en-US" altLang="en-US" dirty="0"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D274F26-C84E-48A4-A0E7-5CD928F87E91}" type="slidenum">
              <a:rPr lang="en-US" altLang="en-US" smtClean="0">
                <a:solidFill>
                  <a:srgbClr val="000000"/>
                </a:solidFill>
                <a:latin typeface="Arial" pitchFamily="34" charset="0"/>
              </a:rPr>
              <a:pPr>
                <a:spcBef>
                  <a:spcPct val="0"/>
                </a:spcBef>
              </a:pPr>
              <a:t>43</a:t>
            </a:fld>
            <a:endParaRPr lang="en-US" altLang="en-US" smtClean="0">
              <a:solidFill>
                <a:srgbClr val="000000"/>
              </a:solidFill>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and these are the functional purposes of those additives.</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D238471-BF7D-4FF4-9B03-712E5058A9DF}" type="slidenum">
              <a:rPr lang="en-US" altLang="en-US" smtClean="0">
                <a:solidFill>
                  <a:srgbClr val="000000"/>
                </a:solidFill>
                <a:latin typeface="Arial" pitchFamily="34" charset="0"/>
              </a:rPr>
              <a:pPr>
                <a:spcBef>
                  <a:spcPct val="0"/>
                </a:spcBef>
              </a:pPr>
              <a:t>44</a:t>
            </a:fld>
            <a:endParaRPr lang="en-US" altLang="en-US" smtClean="0">
              <a:solidFill>
                <a:srgbClr val="000000"/>
              </a:solidFill>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(advance slide to view each section)</a:t>
            </a:r>
          </a:p>
          <a:p>
            <a:pPr eaLnBrk="1" hangingPunct="1">
              <a:spcBef>
                <a:spcPct val="0"/>
              </a:spcBef>
            </a:pPr>
            <a:endParaRPr lang="en-US" altLang="en-US" smtClean="0"/>
          </a:p>
          <a:p>
            <a:pPr eaLnBrk="1" hangingPunct="1">
              <a:spcBef>
                <a:spcPct val="0"/>
              </a:spcBef>
            </a:pPr>
            <a:r>
              <a:rPr lang="en-US" altLang="en-US" smtClean="0"/>
              <a:t>Additives have played a vital and significant role in our food supply. Historically they were intended to improve the food supply. There was a time when foodborne illness was the #1 cause of death and preservatives were seen as a benefit or advantage. </a:t>
            </a:r>
          </a:p>
          <a:p>
            <a:pPr eaLnBrk="1" hangingPunct="1">
              <a:spcBef>
                <a:spcPct val="0"/>
              </a:spcBef>
            </a:pPr>
            <a:endParaRPr lang="en-US" altLang="en-US" smtClean="0"/>
          </a:p>
          <a:p>
            <a:pPr eaLnBrk="1" hangingPunct="1">
              <a:spcBef>
                <a:spcPct val="0"/>
              </a:spcBef>
            </a:pPr>
            <a:r>
              <a:rPr lang="en-US" altLang="en-US" smtClean="0"/>
              <a:t>Food additives have enabled food shelf life, storage and transportation for farther reaching distribution. This can be seen as a huge benefit to some, as not all geographic areas can grow all kinds of foods. With food additives, certain foods can now reach populations who are not near where that food naturally grows and would otherwise be unable to enjoy it.</a:t>
            </a:r>
          </a:p>
          <a:p>
            <a:pPr eaLnBrk="1" hangingPunct="1">
              <a:spcBef>
                <a:spcPct val="0"/>
              </a:spcBef>
            </a:pPr>
            <a:endParaRPr lang="en-US" altLang="en-US" smtClean="0"/>
          </a:p>
          <a:p>
            <a:pPr eaLnBrk="1" hangingPunct="1">
              <a:spcBef>
                <a:spcPct val="0"/>
              </a:spcBef>
            </a:pPr>
            <a:r>
              <a:rPr lang="en-US" altLang="en-US" smtClean="0"/>
              <a:t>The ability to modify the food supply initially for safety, storage and shelf-life also led to visual and other sensory improvements, and certain attributes in food products – such as color or appearance -- have since become expectations or common marketplace practices. </a:t>
            </a:r>
          </a:p>
          <a:p>
            <a:pPr eaLnBrk="1" hangingPunct="1">
              <a:spcBef>
                <a:spcPct val="0"/>
              </a:spcBef>
            </a:pPr>
            <a:endParaRPr lang="en-US" altLang="en-US" smtClean="0"/>
          </a:p>
          <a:p>
            <a:pPr eaLnBrk="1" hangingPunct="1">
              <a:spcBef>
                <a:spcPct val="0"/>
              </a:spcBef>
            </a:pPr>
            <a:r>
              <a:rPr lang="en-US" altLang="en-US" smtClean="0"/>
              <a:t>Additives can also assist with managing internal production costs. Big increase during the 1980s (not passed on to consumer in retail pricing) profit margin model “challenging” to “undo” as some additives reduce labor costs, replace or minimize more expensive ingredients.</a:t>
            </a:r>
          </a:p>
          <a:p>
            <a:pPr eaLnBrk="1" hangingPunct="1">
              <a:spcBef>
                <a:spcPct val="0"/>
              </a:spcBef>
            </a:pPr>
            <a:endParaRPr lang="en-US" altLang="en-US"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5615CD-83A8-4CA6-B1C0-5EB2BB570C9A}" type="slidenum">
              <a:rPr lang="en-US" altLang="en-US" smtClean="0">
                <a:solidFill>
                  <a:srgbClr val="000000"/>
                </a:solidFill>
                <a:latin typeface="Arial" pitchFamily="34" charset="0"/>
              </a:rPr>
              <a:pPr>
                <a:spcBef>
                  <a:spcPct val="0"/>
                </a:spcBef>
              </a:pPr>
              <a:t>45</a:t>
            </a:fld>
            <a:endParaRPr lang="en-US" altLang="en-US" smtClean="0">
              <a:solidFill>
                <a:srgbClr val="000000"/>
              </a:solidFill>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(advance slide to view each bullet)</a:t>
            </a:r>
          </a:p>
          <a:p>
            <a:pPr eaLnBrk="1" hangingPunct="1">
              <a:spcBef>
                <a:spcPct val="0"/>
              </a:spcBef>
            </a:pPr>
            <a:endParaRPr lang="en-US" altLang="en-US" dirty="0" smtClean="0"/>
          </a:p>
          <a:p>
            <a:pPr eaLnBrk="1" hangingPunct="1">
              <a:spcBef>
                <a:spcPct val="0"/>
              </a:spcBef>
            </a:pPr>
            <a:r>
              <a:rPr lang="en-US" altLang="en-US" dirty="0" smtClean="0"/>
              <a:t>These are the challenges RDNs face working with consumers in the public-at-large to foster a better understanding of all the complex multifactorial and dynamic roles ingredient additives play in the contemporary food supply.</a:t>
            </a:r>
          </a:p>
          <a:p>
            <a:pPr eaLnBrk="1" hangingPunct="1">
              <a:spcBef>
                <a:spcPct val="0"/>
              </a:spcBef>
            </a:pPr>
            <a:endParaRPr lang="en-US" altLang="en-US" dirty="0" smtClean="0"/>
          </a:p>
          <a:p>
            <a:pPr eaLnBrk="1" hangingPunct="1">
              <a:spcBef>
                <a:spcPct val="0"/>
              </a:spcBef>
            </a:pPr>
            <a:r>
              <a:rPr lang="en-US" altLang="en-US" dirty="0" smtClean="0"/>
              <a:t>(Review slide)</a:t>
            </a:r>
          </a:p>
          <a:p>
            <a:pPr eaLnBrk="1" hangingPunct="1">
              <a:spcBef>
                <a:spcPct val="0"/>
              </a:spcBef>
            </a:pPr>
            <a:endParaRPr lang="en-US" altLang="en-US" dirty="0" smtClean="0"/>
          </a:p>
          <a:p>
            <a:pPr eaLnBrk="1" hangingPunct="1">
              <a:spcBef>
                <a:spcPct val="0"/>
              </a:spcBef>
            </a:pPr>
            <a:r>
              <a:rPr lang="en-US" altLang="en-US" dirty="0" smtClean="0"/>
              <a:t>It’s interesting to note that people with lower levels of education were more likely to purchase food with additives that follows government standards than those with higher levels of education. This suggests that consumers with lower levels of education are more likely to trust government institutions to regulate food additives. </a:t>
            </a:r>
          </a:p>
          <a:p>
            <a:pPr eaLnBrk="1" hangingPunct="1">
              <a:spcBef>
                <a:spcPct val="0"/>
              </a:spcBef>
            </a:pPr>
            <a:endParaRPr lang="en-US" altLang="en-US" dirty="0" smtClean="0"/>
          </a:p>
          <a:p>
            <a:pPr eaLnBrk="1" hangingPunct="1">
              <a:spcBef>
                <a:spcPct val="0"/>
              </a:spcBef>
            </a:pPr>
            <a:r>
              <a:rPr lang="en-US" altLang="en-US" dirty="0" smtClean="0"/>
              <a:t>Reference:</a:t>
            </a:r>
          </a:p>
          <a:p>
            <a:pPr eaLnBrk="1" hangingPunct="1">
              <a:spcBef>
                <a:spcPct val="0"/>
              </a:spcBef>
            </a:pPr>
            <a:r>
              <a:rPr lang="en-US" altLang="en-US" dirty="0" err="1" smtClean="0"/>
              <a:t>Kaptan</a:t>
            </a:r>
            <a:r>
              <a:rPr lang="en-US" altLang="en-US" dirty="0" smtClean="0"/>
              <a:t> B, </a:t>
            </a:r>
            <a:r>
              <a:rPr lang="en-US" altLang="en-US" dirty="0" err="1" smtClean="0"/>
              <a:t>Kayisoglu</a:t>
            </a:r>
            <a:r>
              <a:rPr lang="en-US" altLang="en-US" dirty="0" smtClean="0"/>
              <a:t> S. Consumers' Attitude towards Food Additives. </a:t>
            </a:r>
            <a:r>
              <a:rPr lang="en-US" altLang="en-US" i="1" dirty="0" smtClean="0"/>
              <a:t>American Journal of Food Science and Nutrition Research</a:t>
            </a:r>
            <a:r>
              <a:rPr lang="en-US" altLang="en-US" dirty="0" smtClean="0"/>
              <a:t>. 2015;2(2):21-25. </a:t>
            </a:r>
          </a:p>
          <a:p>
            <a:pPr eaLnBrk="1" hangingPunct="1">
              <a:spcBef>
                <a:spcPct val="0"/>
              </a:spcBef>
            </a:pPr>
            <a:endParaRPr lang="en-US" altLang="en-US" dirty="0"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8AE3146-9598-4CC4-9209-5DDDBA97F79D}" type="slidenum">
              <a:rPr lang="en-US" altLang="en-US" smtClean="0">
                <a:solidFill>
                  <a:srgbClr val="000000"/>
                </a:solidFill>
                <a:latin typeface="Arial" pitchFamily="34" charset="0"/>
              </a:rPr>
              <a:pPr>
                <a:spcBef>
                  <a:spcPct val="0"/>
                </a:spcBef>
              </a:pPr>
              <a:t>46</a:t>
            </a:fld>
            <a:endParaRPr lang="en-US" altLang="en-US" smtClean="0">
              <a:solidFill>
                <a:srgbClr val="000000"/>
              </a:solidFill>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47</a:t>
            </a:fld>
            <a:endParaRPr lang="en-US" altLang="en-US"/>
          </a:p>
        </p:txBody>
      </p:sp>
    </p:spTree>
    <p:extLst>
      <p:ext uri="{BB962C8B-B14F-4D97-AF65-F5344CB8AC3E}">
        <p14:creationId xmlns:p14="http://schemas.microsoft.com/office/powerpoint/2010/main" val="2719664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Industry is responding by working to remove many of the additives consumers report trying to avoid.</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C08A73D-EA61-4BE9-BB97-43C3D05ED614}" type="slidenum">
              <a:rPr lang="en-US" altLang="en-US" smtClean="0">
                <a:solidFill>
                  <a:srgbClr val="000000"/>
                </a:solidFill>
                <a:latin typeface="Arial" pitchFamily="34" charset="0"/>
              </a:rPr>
              <a:pPr>
                <a:spcBef>
                  <a:spcPct val="0"/>
                </a:spcBef>
              </a:pPr>
              <a:t>48</a:t>
            </a:fld>
            <a:endParaRPr lang="en-US" altLang="en-US" smtClean="0">
              <a:solidFill>
                <a:srgbClr val="000000"/>
              </a:solidFill>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(Review </a:t>
            </a:r>
            <a:r>
              <a:rPr lang="en-US"/>
              <a:t>slide</a:t>
            </a:r>
            <a:r>
              <a:rPr lang="en-US" smtClean="0"/>
              <a:t>)</a:t>
            </a:r>
            <a:endParaRPr lang="en-US" dirty="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A5EA86C-5A54-44B0-A18F-99E6FE67C69A}" type="slidenum">
              <a:rPr lang="en-US" altLang="en-US" smtClean="0">
                <a:solidFill>
                  <a:srgbClr val="000000"/>
                </a:solidFill>
                <a:latin typeface="Arial" pitchFamily="34" charset="0"/>
              </a:rPr>
              <a:pPr>
                <a:spcBef>
                  <a:spcPct val="0"/>
                </a:spcBef>
              </a:pPr>
              <a:t>49</a:t>
            </a:fld>
            <a:endParaRPr lang="en-US" altLang="en-US" smtClean="0">
              <a:solidFill>
                <a:srgbClr val="000000"/>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242">
              <a:defRPr/>
            </a:pPr>
            <a:r>
              <a:rPr lang="en-US" altLang="en-US" dirty="0" smtClean="0"/>
              <a:t>I would like</a:t>
            </a:r>
            <a:r>
              <a:rPr lang="en-US" altLang="en-US" baseline="0" dirty="0" smtClean="0"/>
              <a:t> to tell you a little bit more about the Academy Foundation’s Future of Food initiative, which began in 2012 and is the first Foundation initiative which really started increasing member awareness about the intersection of nutrition, health, and agriculture.</a:t>
            </a:r>
          </a:p>
          <a:p>
            <a:pPr defTabSz="887242">
              <a:defRPr/>
            </a:pPr>
            <a:endParaRPr lang="en-US" altLang="en-US" baseline="0" dirty="0" smtClean="0"/>
          </a:p>
        </p:txBody>
      </p:sp>
      <p:sp>
        <p:nvSpPr>
          <p:cNvPr id="4" name="Slide Number Placeholder 3"/>
          <p:cNvSpPr>
            <a:spLocks noGrp="1"/>
          </p:cNvSpPr>
          <p:nvPr>
            <p:ph type="sldNum" sz="quarter" idx="10"/>
          </p:nvPr>
        </p:nvSpPr>
        <p:spPr/>
        <p:txBody>
          <a:bodyPr/>
          <a:lstStyle/>
          <a:p>
            <a:fld id="{02ABF5C9-F4B8-45F2-B1C7-E7700A6F853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77706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can RDNs do about these challenges? (review slide)</a:t>
            </a:r>
          </a:p>
          <a:p>
            <a:pPr eaLnBrk="1" hangingPunct="1">
              <a:spcBef>
                <a:spcPct val="0"/>
              </a:spcBef>
            </a:pPr>
            <a:endParaRPr lang="en-US" altLang="en-US" smtClean="0"/>
          </a:p>
          <a:p>
            <a:pPr eaLnBrk="1" hangingPunct="1">
              <a:spcBef>
                <a:spcPct val="0"/>
              </a:spcBef>
            </a:pPr>
            <a:r>
              <a:rPr lang="en-US" altLang="en-US" smtClean="0"/>
              <a:t>Some research and study findings offer guidance for approaches leading to effective outcomes. Functional labeling of additive ingredients appears implicated as playing a role.</a:t>
            </a:r>
          </a:p>
          <a:p>
            <a:pPr eaLnBrk="1" hangingPunct="1">
              <a:spcBef>
                <a:spcPct val="0"/>
              </a:spcBef>
            </a:pPr>
            <a:endParaRPr lang="en-US" altLang="en-US" smtClean="0"/>
          </a:p>
          <a:p>
            <a:pPr eaLnBrk="1" hangingPunct="1">
              <a:spcBef>
                <a:spcPct val="0"/>
              </a:spcBef>
            </a:pPr>
            <a:r>
              <a:rPr lang="en-US" altLang="en-US" smtClean="0"/>
              <a:t>Consumers evaluate risk through different lenses </a:t>
            </a:r>
          </a:p>
          <a:p>
            <a:pPr eaLnBrk="1" hangingPunct="1">
              <a:spcBef>
                <a:spcPct val="0"/>
              </a:spcBef>
            </a:pPr>
            <a:r>
              <a:rPr lang="en-US" altLang="en-US" smtClean="0"/>
              <a:t>Health educators - adjust current communication strategies to reflect how consumers evaluate risk; develop materials for the needs of the target audience:</a:t>
            </a:r>
          </a:p>
          <a:p>
            <a:pPr eaLnBrk="1" hangingPunct="1">
              <a:spcBef>
                <a:spcPct val="0"/>
              </a:spcBef>
            </a:pPr>
            <a:endParaRPr lang="en-US" altLang="en-US" smtClean="0"/>
          </a:p>
          <a:p>
            <a:pPr eaLnBrk="1" hangingPunct="1">
              <a:spcBef>
                <a:spcPct val="0"/>
              </a:spcBef>
            </a:pPr>
            <a:r>
              <a:rPr lang="en-US" altLang="en-US" smtClean="0"/>
              <a:t>The food industry may benefit from explaining the purpose and benefit of components added to their products. In addition, information on both detrimental and beneficial chemicals may ease consumer uncertainty and worry, which could improve decision making.</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Reference:</a:t>
            </a:r>
          </a:p>
          <a:p>
            <a:pPr eaLnBrk="1" hangingPunct="1"/>
            <a:r>
              <a:rPr lang="en-US" altLang="en-US" smtClean="0">
                <a:latin typeface="Arial" pitchFamily="34" charset="0"/>
                <a:cs typeface="Arial" pitchFamily="34" charset="0"/>
              </a:rPr>
              <a:t>Petrun L, Flood A, Sellnow T, </a:t>
            </a:r>
            <a:r>
              <a:rPr lang="fr-FR" altLang="en-US" smtClean="0">
                <a:latin typeface="Arial" pitchFamily="34" charset="0"/>
                <a:cs typeface="Arial" pitchFamily="34" charset="0"/>
              </a:rPr>
              <a:t>et al. </a:t>
            </a:r>
            <a:r>
              <a:rPr lang="en-US" altLang="en-US" smtClean="0">
                <a:latin typeface="Arial" pitchFamily="34" charset="0"/>
                <a:cs typeface="Arial" pitchFamily="34" charset="0"/>
              </a:rPr>
              <a:t>Shaping health perceptions: Communicating effectively about chemicals in food. </a:t>
            </a:r>
            <a:r>
              <a:rPr lang="en-US" altLang="en-US" i="1" smtClean="0">
                <a:latin typeface="Arial" pitchFamily="34" charset="0"/>
                <a:cs typeface="Arial" pitchFamily="34" charset="0"/>
              </a:rPr>
              <a:t>Food Protection Trends.</a:t>
            </a:r>
            <a:r>
              <a:rPr lang="en-US" altLang="en-US" smtClean="0">
                <a:latin typeface="Arial" pitchFamily="34" charset="0"/>
                <a:cs typeface="Arial" pitchFamily="34" charset="0"/>
              </a:rPr>
              <a:t> 2014:35(1):24–35.</a:t>
            </a:r>
          </a:p>
          <a:p>
            <a:pPr eaLnBrk="1" hangingPunct="1">
              <a:spcBef>
                <a:spcPct val="0"/>
              </a:spcBef>
            </a:pPr>
            <a:endParaRPr lang="en-US" altLang="en-US"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F0A1F56-877C-4C0F-8A2B-D543F0847EDD}" type="slidenum">
              <a:rPr lang="en-US" altLang="en-US" smtClean="0">
                <a:solidFill>
                  <a:srgbClr val="000000"/>
                </a:solidFill>
                <a:latin typeface="Arial" pitchFamily="34" charset="0"/>
              </a:rPr>
              <a:pPr>
                <a:spcBef>
                  <a:spcPct val="0"/>
                </a:spcBef>
              </a:pPr>
              <a:t>50</a:t>
            </a:fld>
            <a:endParaRPr lang="en-US" altLang="en-US" smtClean="0">
              <a:solidFill>
                <a:srgbClr val="000000"/>
              </a:solidFill>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RDN plays an important role translating sound science-based info for consumers to enable informed decision-making.</a:t>
            </a:r>
          </a:p>
          <a:p>
            <a:pPr eaLnBrk="1" hangingPunct="1">
              <a:spcBef>
                <a:spcPct val="0"/>
              </a:spcBef>
            </a:pPr>
            <a:r>
              <a:rPr lang="en-US" altLang="en-US" smtClean="0"/>
              <a:t> </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4696BD2-9D99-4FA5-A7C0-E12C146675E3}" type="slidenum">
              <a:rPr lang="en-US" altLang="en-US" smtClean="0">
                <a:solidFill>
                  <a:srgbClr val="000000"/>
                </a:solidFill>
                <a:latin typeface="Arial" pitchFamily="34" charset="0"/>
              </a:rPr>
              <a:pPr>
                <a:spcBef>
                  <a:spcPct val="0"/>
                </a:spcBef>
              </a:pPr>
              <a:t>51</a:t>
            </a:fld>
            <a:endParaRPr lang="en-US" altLang="en-US" smtClean="0">
              <a:solidFill>
                <a:srgbClr val="000000"/>
              </a:solidFill>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8970902-4565-4C14-B18B-121D3605AD6F}" type="slidenum">
              <a:rPr lang="en-US" altLang="en-US" smtClean="0">
                <a:latin typeface="Arial" pitchFamily="34" charset="0"/>
              </a:rPr>
              <a:pPr>
                <a:spcBef>
                  <a:spcPct val="0"/>
                </a:spcBef>
              </a:pPr>
              <a:t>52</a:t>
            </a:fld>
            <a:endParaRPr lang="en-US" alt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Thank you!</a:t>
            </a:r>
          </a:p>
          <a:p>
            <a:pPr eaLnBrk="1" hangingPunct="1">
              <a:spcBef>
                <a:spcPct val="0"/>
              </a:spcBef>
            </a:pPr>
            <a:r>
              <a:rPr lang="en-US" altLang="en-US" dirty="0" smtClean="0"/>
              <a:t>At this time we will take questions. </a:t>
            </a:r>
          </a:p>
          <a:p>
            <a:pPr eaLnBrk="1" hangingPunct="1">
              <a:spcBef>
                <a:spcPct val="0"/>
              </a:spcBef>
            </a:pPr>
            <a:endParaRPr lang="en-US" altLang="en-US" dirty="0" smtClean="0"/>
          </a:p>
          <a:p>
            <a:pPr eaLnBrk="1" hangingPunct="1">
              <a:spcBef>
                <a:spcPct val="0"/>
              </a:spcBef>
            </a:pPr>
            <a:r>
              <a:rPr lang="en-US" altLang="en-US" dirty="0" smtClean="0"/>
              <a:t>Please provide your feedback by completing a short online survey through the website listed on the screen. Once</a:t>
            </a:r>
            <a:r>
              <a:rPr lang="en-US" altLang="en-US" baseline="0" dirty="0" smtClean="0"/>
              <a:t> again, you will receive the CPEU certificate by late tomorrow via email.</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Thank you!</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50BA8D0-B264-48B5-9D65-D03BFA792C7B}" type="slidenum">
              <a:rPr lang="en-US" altLang="en-US" smtClean="0">
                <a:latin typeface="Arial" pitchFamily="34" charset="0"/>
              </a:rPr>
              <a:pPr>
                <a:spcBef>
                  <a:spcPct val="0"/>
                </a:spcBef>
              </a:pPr>
              <a:t>53</a:t>
            </a:fld>
            <a:endParaRPr lang="en-US" alt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54</a:t>
            </a:fld>
            <a:endParaRPr lang="en-US" altLang="en-US"/>
          </a:p>
        </p:txBody>
      </p:sp>
    </p:spTree>
    <p:extLst>
      <p:ext uri="{BB962C8B-B14F-4D97-AF65-F5344CB8AC3E}">
        <p14:creationId xmlns:p14="http://schemas.microsoft.com/office/powerpoint/2010/main" val="467161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55</a:t>
            </a:fld>
            <a:endParaRPr lang="en-US" altLang="en-US"/>
          </a:p>
        </p:txBody>
      </p:sp>
    </p:spTree>
    <p:extLst>
      <p:ext uri="{BB962C8B-B14F-4D97-AF65-F5344CB8AC3E}">
        <p14:creationId xmlns:p14="http://schemas.microsoft.com/office/powerpoint/2010/main" val="1909178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56</a:t>
            </a:fld>
            <a:endParaRPr lang="en-US" altLang="en-US"/>
          </a:p>
        </p:txBody>
      </p:sp>
    </p:spTree>
    <p:extLst>
      <p:ext uri="{BB962C8B-B14F-4D97-AF65-F5344CB8AC3E}">
        <p14:creationId xmlns:p14="http://schemas.microsoft.com/office/powerpoint/2010/main" val="657049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57</a:t>
            </a:fld>
            <a:endParaRPr lang="en-US" altLang="en-US"/>
          </a:p>
        </p:txBody>
      </p:sp>
    </p:spTree>
    <p:extLst>
      <p:ext uri="{BB962C8B-B14F-4D97-AF65-F5344CB8AC3E}">
        <p14:creationId xmlns:p14="http://schemas.microsoft.com/office/powerpoint/2010/main" val="4268974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58</a:t>
            </a:fld>
            <a:endParaRPr lang="en-US" altLang="en-US"/>
          </a:p>
        </p:txBody>
      </p:sp>
    </p:spTree>
    <p:extLst>
      <p:ext uri="{BB962C8B-B14F-4D97-AF65-F5344CB8AC3E}">
        <p14:creationId xmlns:p14="http://schemas.microsoft.com/office/powerpoint/2010/main" val="127316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AB19F5-9226-4178-AF15-F5AD89944827}" type="slidenum">
              <a:rPr lang="en-US" altLang="en-US" smtClean="0"/>
              <a:pPr>
                <a:defRPr/>
              </a:pPr>
              <a:t>59</a:t>
            </a:fld>
            <a:endParaRPr lang="en-US" altLang="en-US"/>
          </a:p>
        </p:txBody>
      </p:sp>
    </p:spTree>
    <p:extLst>
      <p:ext uri="{BB962C8B-B14F-4D97-AF65-F5344CB8AC3E}">
        <p14:creationId xmlns:p14="http://schemas.microsoft.com/office/powerpoint/2010/main" val="51065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887242" fontAlgn="auto">
              <a:spcBef>
                <a:spcPts val="0"/>
              </a:spcBef>
              <a:spcAft>
                <a:spcPts val="0"/>
              </a:spcAft>
              <a:defRPr/>
            </a:pPr>
            <a:r>
              <a:rPr lang="en-US" altLang="en-US" dirty="0" smtClean="0"/>
              <a:t>The Future of Food initiative has made available several new resources for Academy members.</a:t>
            </a:r>
          </a:p>
          <a:p>
            <a:pPr marL="166358" indent="-166358" defTabSz="887242" fontAlgn="auto">
              <a:spcBef>
                <a:spcPts val="0"/>
              </a:spcBef>
              <a:spcAft>
                <a:spcPts val="0"/>
              </a:spcAft>
              <a:buFont typeface="Arial" charset="0"/>
              <a:buChar char="•"/>
              <a:defRPr/>
            </a:pPr>
            <a:r>
              <a:rPr lang="en-US" altLang="en-US" dirty="0" smtClean="0"/>
              <a:t>Three ready-made toolkits are available on the Academy Foundation website (review). Toolkits come complete</a:t>
            </a:r>
            <a:r>
              <a:rPr lang="en-US" altLang="en-US" baseline="0" dirty="0" smtClean="0"/>
              <a:t> with PPT slides, notes pages, suggested activities, and downloadable handouts. And, o</a:t>
            </a:r>
            <a:r>
              <a:rPr lang="en-US" altLang="en-US" dirty="0" smtClean="0"/>
              <a:t>ver $50,000 in mini-grants have been awarded to Academy members to lead presentations from these toolkits</a:t>
            </a:r>
            <a:r>
              <a:rPr lang="en-US" altLang="en-US" baseline="0" dirty="0" smtClean="0"/>
              <a:t> in their communities!</a:t>
            </a:r>
            <a:endParaRPr lang="en-US" altLang="en-US" dirty="0" smtClean="0"/>
          </a:p>
          <a:p>
            <a:pPr marL="166358" indent="-166358" defTabSz="887242" fontAlgn="auto">
              <a:spcBef>
                <a:spcPts val="0"/>
              </a:spcBef>
              <a:spcAft>
                <a:spcPts val="0"/>
              </a:spcAft>
              <a:buFont typeface="Arial" charset="0"/>
              <a:buChar char="•"/>
              <a:defRPr/>
            </a:pPr>
            <a:r>
              <a:rPr lang="en-US" altLang="en-US" dirty="0" smtClean="0"/>
              <a:t>A Food Insecurity and Food Banking Supervised Practice Concentration has been developed, and is now available on the NDEP portal and also publicly available on the Healthy Food Bank Hub. Currently a healthy food systems concentration is under development (expected</a:t>
            </a:r>
            <a:r>
              <a:rPr lang="en-US" altLang="en-US" baseline="0" dirty="0" smtClean="0"/>
              <a:t> to be released summer of 2018).</a:t>
            </a:r>
          </a:p>
          <a:p>
            <a:pPr marL="166358" indent="-166358" defTabSz="887242">
              <a:buFont typeface="Arial" charset="0"/>
              <a:buChar char="•"/>
              <a:defRPr/>
            </a:pPr>
            <a:r>
              <a:rPr lang="en-US" altLang="en-US" dirty="0" smtClean="0"/>
              <a:t>A</a:t>
            </a:r>
            <a:r>
              <a:rPr lang="en-US" altLang="en-US" baseline="0" dirty="0" smtClean="0"/>
              <a:t> total of 15, free, live CPEU </a:t>
            </a:r>
            <a:r>
              <a:rPr lang="en-US" altLang="en-US" dirty="0" smtClean="0"/>
              <a:t>Future of Food webinars were</a:t>
            </a:r>
            <a:r>
              <a:rPr lang="en-US" altLang="en-US" baseline="0" dirty="0" smtClean="0"/>
              <a:t> offered to Academy members focusing on food insecurity and agriculture.</a:t>
            </a:r>
            <a:r>
              <a:rPr lang="en-US" altLang="en-US" dirty="0" smtClean="0"/>
              <a:t> They are all</a:t>
            </a:r>
            <a:r>
              <a:rPr lang="en-US" altLang="en-US" baseline="0" dirty="0" smtClean="0"/>
              <a:t> now available for public viewing on the </a:t>
            </a:r>
            <a:r>
              <a:rPr lang="en-US" altLang="en-US" dirty="0" smtClean="0"/>
              <a:t>Foundation website. And, several infographics are available on the Foundation website.</a:t>
            </a:r>
            <a:endParaRPr lang="en-US" altLang="en-US" baseline="0" dirty="0" smtClean="0"/>
          </a:p>
          <a:p>
            <a:pPr marL="166358" indent="-166358" defTabSz="887242">
              <a:buFont typeface="Arial" charset="0"/>
              <a:buChar char="•"/>
              <a:defRPr/>
            </a:pPr>
            <a:r>
              <a:rPr lang="en-US" altLang="en-US" dirty="0" smtClean="0"/>
              <a:t>(review affiliate presentations)</a:t>
            </a:r>
            <a:endParaRPr lang="en-US" altLang="en-US" dirty="0" smtClean="0">
              <a:latin typeface="Avenir Roman"/>
              <a:cs typeface="Avenir Roman"/>
            </a:endParaRPr>
          </a:p>
          <a:p>
            <a:pPr marL="166358" indent="-166358" defTabSz="887242" fontAlgn="auto">
              <a:spcBef>
                <a:spcPts val="0"/>
              </a:spcBef>
              <a:spcAft>
                <a:spcPts val="0"/>
              </a:spcAft>
              <a:buFont typeface="Arial" charset="0"/>
              <a:buChar char="•"/>
              <a:defRPr/>
            </a:pPr>
            <a:endParaRPr lang="en-US" altLang="en-US"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CE3B57-183E-4DDD-9D60-121906F61503}" type="slidenum">
              <a:rPr lang="en-US" altLang="en-US">
                <a:solidFill>
                  <a:prstClr val="black"/>
                </a:solidFill>
              </a:rPr>
              <a:pPr eaLnBrk="1" hangingPunct="1"/>
              <a:t>6</a:t>
            </a:fld>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7242">
              <a:defRPr/>
            </a:pPr>
            <a:r>
              <a:rPr lang="en-US" dirty="0" smtClean="0"/>
              <a:t>The Academy Foundation depends</a:t>
            </a:r>
            <a:r>
              <a:rPr lang="en-US" baseline="0" dirty="0" smtClean="0"/>
              <a:t> on</a:t>
            </a:r>
            <a:r>
              <a:rPr lang="en-US" dirty="0" smtClean="0"/>
              <a:t> donations from Academy</a:t>
            </a:r>
            <a:r>
              <a:rPr lang="en-US" baseline="0" dirty="0" smtClean="0"/>
              <a:t> </a:t>
            </a:r>
            <a:r>
              <a:rPr lang="en-US" dirty="0" smtClean="0"/>
              <a:t>members and not membership dues to strengthen programs</a:t>
            </a:r>
            <a:r>
              <a:rPr lang="en-US" baseline="0" dirty="0" smtClean="0"/>
              <a:t> like </a:t>
            </a:r>
            <a:r>
              <a:rPr lang="en-US" dirty="0" smtClean="0"/>
              <a:t>the Future of Food. Visit our website today to learn more about us and to make a donation today. </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Last year, donors’ generosity helped us award…</a:t>
            </a:r>
          </a:p>
          <a:p>
            <a:endParaRPr lang="en-US" altLang="en-US" dirty="0" smtClean="0">
              <a:latin typeface="Arial" panose="020B0604020202020204" pitchFamily="34" charset="0"/>
            </a:endParaRPr>
          </a:p>
          <a:p>
            <a:r>
              <a:rPr lang="en-US" altLang="en-US" dirty="0" smtClean="0">
                <a:latin typeface="Arial" panose="020B0604020202020204" pitchFamily="34" charset="0"/>
              </a:rPr>
              <a:t>At this time I will pass it over to Dr. Clemens.</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359">
              <a:spcBef>
                <a:spcPct val="30000"/>
              </a:spcBef>
              <a:defRPr sz="1200">
                <a:solidFill>
                  <a:schemeClr val="tx1"/>
                </a:solidFill>
                <a:latin typeface="Arial" panose="020B0604020202020204" pitchFamily="34" charset="0"/>
              </a:defRPr>
            </a:lvl1pPr>
            <a:lvl2pPr marL="736953" indent="-282731" defTabSz="888359">
              <a:spcBef>
                <a:spcPct val="30000"/>
              </a:spcBef>
              <a:defRPr sz="1200">
                <a:solidFill>
                  <a:schemeClr val="tx1"/>
                </a:solidFill>
                <a:latin typeface="Arial" panose="020B0604020202020204" pitchFamily="34" charset="0"/>
              </a:defRPr>
            </a:lvl2pPr>
            <a:lvl3pPr marL="1134010" indent="-225566" defTabSz="888359">
              <a:spcBef>
                <a:spcPct val="30000"/>
              </a:spcBef>
              <a:defRPr sz="1200">
                <a:solidFill>
                  <a:schemeClr val="tx1"/>
                </a:solidFill>
                <a:latin typeface="Arial" panose="020B0604020202020204" pitchFamily="34" charset="0"/>
              </a:defRPr>
            </a:lvl3pPr>
            <a:lvl4pPr marL="1588232" indent="-225566" defTabSz="888359">
              <a:spcBef>
                <a:spcPct val="30000"/>
              </a:spcBef>
              <a:defRPr sz="1200">
                <a:solidFill>
                  <a:schemeClr val="tx1"/>
                </a:solidFill>
                <a:latin typeface="Arial" panose="020B0604020202020204" pitchFamily="34" charset="0"/>
              </a:defRPr>
            </a:lvl4pPr>
            <a:lvl5pPr marL="2042453" indent="-225566" defTabSz="888359">
              <a:spcBef>
                <a:spcPct val="30000"/>
              </a:spcBef>
              <a:defRPr sz="1200">
                <a:solidFill>
                  <a:schemeClr val="tx1"/>
                </a:solidFill>
                <a:latin typeface="Arial" panose="020B0604020202020204" pitchFamily="34" charset="0"/>
              </a:defRPr>
            </a:lvl5pPr>
            <a:lvl6pPr marL="2487406" indent="-225566" defTabSz="888359" eaLnBrk="0" fontAlgn="base" hangingPunct="0">
              <a:spcBef>
                <a:spcPct val="30000"/>
              </a:spcBef>
              <a:spcAft>
                <a:spcPct val="0"/>
              </a:spcAft>
              <a:defRPr sz="1200">
                <a:solidFill>
                  <a:schemeClr val="tx1"/>
                </a:solidFill>
                <a:latin typeface="Arial" panose="020B0604020202020204" pitchFamily="34" charset="0"/>
              </a:defRPr>
            </a:lvl6pPr>
            <a:lvl7pPr marL="2932357" indent="-225566" defTabSz="888359" eaLnBrk="0" fontAlgn="base" hangingPunct="0">
              <a:spcBef>
                <a:spcPct val="30000"/>
              </a:spcBef>
              <a:spcAft>
                <a:spcPct val="0"/>
              </a:spcAft>
              <a:defRPr sz="1200">
                <a:solidFill>
                  <a:schemeClr val="tx1"/>
                </a:solidFill>
                <a:latin typeface="Arial" panose="020B0604020202020204" pitchFamily="34" charset="0"/>
              </a:defRPr>
            </a:lvl7pPr>
            <a:lvl8pPr marL="3377310" indent="-225566" defTabSz="888359" eaLnBrk="0" fontAlgn="base" hangingPunct="0">
              <a:spcBef>
                <a:spcPct val="30000"/>
              </a:spcBef>
              <a:spcAft>
                <a:spcPct val="0"/>
              </a:spcAft>
              <a:defRPr sz="1200">
                <a:solidFill>
                  <a:schemeClr val="tx1"/>
                </a:solidFill>
                <a:latin typeface="Arial" panose="020B0604020202020204" pitchFamily="34" charset="0"/>
              </a:defRPr>
            </a:lvl8pPr>
            <a:lvl9pPr marL="3822261" indent="-225566" defTabSz="88835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E8926E-3F6E-49B7-81D6-9186A64CF430}" type="slidenum">
              <a:rPr lang="en-US" altLang="en-US" smtClean="0">
                <a:solidFill>
                  <a:prstClr val="black"/>
                </a:solidFill>
                <a:cs typeface="Arial" panose="020B0604020202020204" pitchFamily="34" charset="0"/>
              </a:rPr>
              <a:pPr>
                <a:spcBef>
                  <a:spcPct val="0"/>
                </a:spcBef>
              </a:pPr>
              <a:t>7</a:t>
            </a:fld>
            <a:endParaRPr lang="en-US" altLang="en-US" smtClean="0">
              <a:solidFill>
                <a:prstClr val="black"/>
              </a:solidFill>
              <a:cs typeface="Arial" panose="020B0604020202020204" pitchFamily="34" charset="0"/>
            </a:endParaRPr>
          </a:p>
        </p:txBody>
      </p:sp>
    </p:spTree>
    <p:extLst>
      <p:ext uri="{BB962C8B-B14F-4D97-AF65-F5344CB8AC3E}">
        <p14:creationId xmlns:p14="http://schemas.microsoft.com/office/powerpoint/2010/main" val="371872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F224D53-D86B-45C6-88BB-AEAC0F840636}" type="slidenum">
              <a:rPr lang="en-US" altLang="en-US" smtClean="0">
                <a:solidFill>
                  <a:srgbClr val="000000"/>
                </a:solidFill>
                <a:latin typeface="Arial" pitchFamily="34" charset="0"/>
              </a:rPr>
              <a:pPr>
                <a:spcBef>
                  <a:spcPct val="0"/>
                </a:spcBef>
              </a:pPr>
              <a:t>8</a:t>
            </a:fld>
            <a:endParaRPr lang="en-US" altLang="en-US" smtClean="0">
              <a:solidFill>
                <a:srgbClr val="000000"/>
              </a:solidFill>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(review slide)</a:t>
            </a:r>
          </a:p>
          <a:p>
            <a:pPr eaLnBrk="1" hangingPunct="1">
              <a:spcBef>
                <a:spcPct val="0"/>
              </a:spcBef>
            </a:pPr>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733D6D6-1653-4E52-8DA9-1FA50BA0E949}" type="slidenum">
              <a:rPr lang="en-US" altLang="en-US" smtClean="0">
                <a:solidFill>
                  <a:srgbClr val="000000"/>
                </a:solidFill>
                <a:latin typeface="Arial" pitchFamily="34" charset="0"/>
              </a:rPr>
              <a:pPr>
                <a:spcBef>
                  <a:spcPct val="0"/>
                </a:spcBef>
              </a:pPr>
              <a:t>9</a:t>
            </a:fld>
            <a:endParaRPr lang="en-US" altLang="en-US" smtClean="0">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304800" y="2209800"/>
            <a:ext cx="49530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0"/>
          <p:cNvSpPr>
            <a:spLocks noChangeShapeType="1"/>
          </p:cNvSpPr>
          <p:nvPr userDrawn="1"/>
        </p:nvSpPr>
        <p:spPr bwMode="auto">
          <a:xfrm>
            <a:off x="7239000" y="2209800"/>
            <a:ext cx="16002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IMG_8202.jpg"/>
          <p:cNvPicPr>
            <a:picLocks noChangeAspect="1"/>
          </p:cNvPicPr>
          <p:nvPr userDrawn="1"/>
        </p:nvPicPr>
        <p:blipFill>
          <a:blip r:embed="rId2">
            <a:extLst>
              <a:ext uri="{28A0092B-C50C-407E-A947-70E740481C1C}">
                <a14:useLocalDpi xmlns:a14="http://schemas.microsoft.com/office/drawing/2010/main" val="0"/>
              </a:ext>
            </a:extLst>
          </a:blip>
          <a:srcRect l="14999" t="16667" b="16667"/>
          <a:stretch>
            <a:fillRect/>
          </a:stretch>
        </p:blipFill>
        <p:spPr bwMode="auto">
          <a:xfrm>
            <a:off x="4419600" y="1752600"/>
            <a:ext cx="3627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78498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57965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2" descr="ACADEMY_Foundatio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86000"/>
            <a:ext cx="8686800" cy="762000"/>
          </a:xfrm>
          <a:prstGeom prst="rect">
            <a:avLst/>
          </a:prstGeom>
        </p:spPr>
        <p:txBody>
          <a:bodyPr/>
          <a:lstStyle>
            <a:lvl1pPr>
              <a:defRPr sz="4400"/>
            </a:lvl1pPr>
          </a:lstStyle>
          <a:p>
            <a:pPr lvl="0"/>
            <a:r>
              <a:rPr lang="en-US"/>
              <a:t>Click to edit Master text styles</a:t>
            </a:r>
          </a:p>
        </p:txBody>
      </p:sp>
      <p:sp>
        <p:nvSpPr>
          <p:cNvPr id="11" name="Text Placeholder 10"/>
          <p:cNvSpPr>
            <a:spLocks noGrp="1"/>
          </p:cNvSpPr>
          <p:nvPr>
            <p:ph type="body" sz="quarter" idx="12"/>
          </p:nvPr>
        </p:nvSpPr>
        <p:spPr>
          <a:xfrm>
            <a:off x="228600" y="3048000"/>
            <a:ext cx="8686800" cy="762000"/>
          </a:xfrm>
          <a:prstGeom prst="rect">
            <a:avLst/>
          </a:prstGeom>
        </p:spPr>
        <p:txBody>
          <a:bodyPr/>
          <a:lstStyle>
            <a:lvl1pPr>
              <a:defRPr sz="4000">
                <a:solidFill>
                  <a:srgbClr val="717171"/>
                </a:solidFill>
              </a:defRPr>
            </a:lvl1pPr>
          </a:lstStyle>
          <a:p>
            <a:pPr lvl="0"/>
            <a:r>
              <a:rPr lang="en-US"/>
              <a:t>Click to edit Master text styles</a:t>
            </a:r>
          </a:p>
        </p:txBody>
      </p:sp>
      <p:sp>
        <p:nvSpPr>
          <p:cNvPr id="5"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368954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a:xfrm>
            <a:off x="6781800" y="6477000"/>
            <a:ext cx="2133600" cy="2286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C963B14-47DE-411E-A15F-F2108365028D}" type="slidenum">
              <a:rPr lang="en-US" altLang="en-US"/>
              <a:pPr>
                <a:defRPr/>
              </a:pPr>
              <a:t>‹#›</a:t>
            </a:fld>
            <a:endParaRPr lang="en-US" altLang="en-US"/>
          </a:p>
        </p:txBody>
      </p:sp>
    </p:spTree>
    <p:extLst>
      <p:ext uri="{BB962C8B-B14F-4D97-AF65-F5344CB8AC3E}">
        <p14:creationId xmlns:p14="http://schemas.microsoft.com/office/powerpoint/2010/main" val="153867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50838"/>
            <a:ext cx="8229600" cy="563562"/>
          </a:xfrm>
          <a:prstGeom prst="rect">
            <a:avLst/>
          </a:prstGeom>
        </p:spPr>
        <p:txBody>
          <a:bodyPr/>
          <a:lstStyle>
            <a:lvl1pPr>
              <a:defRPr sz="3200"/>
            </a:lvl1p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a:prstGeom prst="rect">
            <a:avLst/>
          </a:prstGeom>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a:xfrm>
            <a:off x="6781800" y="6477000"/>
            <a:ext cx="2133600" cy="228600"/>
          </a:xfrm>
          <a:prstGeom prst="rect">
            <a:avLst/>
          </a:prstGeom>
        </p:spPr>
        <p:txBody>
          <a:bodyPr/>
          <a:lstStyle>
            <a:lvl1pPr>
              <a:defRPr/>
            </a:lvl1pPr>
          </a:lstStyle>
          <a:p>
            <a:pPr>
              <a:defRPr/>
            </a:pPr>
            <a:fld id="{44A4E5EF-D3F7-4A4F-A96F-69DE60BA7C4C}" type="slidenum">
              <a:rPr lang="en-US" altLang="en-US"/>
              <a:pPr>
                <a:defRPr/>
              </a:pPr>
              <a:t>‹#›</a:t>
            </a:fld>
            <a:endParaRPr lang="en-US" altLang="en-US"/>
          </a:p>
        </p:txBody>
      </p:sp>
    </p:spTree>
    <p:extLst>
      <p:ext uri="{BB962C8B-B14F-4D97-AF65-F5344CB8AC3E}">
        <p14:creationId xmlns:p14="http://schemas.microsoft.com/office/powerpoint/2010/main" val="390428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44A4E5EF-D3F7-4A4F-A96F-69DE60BA7C4C}" type="slidenum">
              <a:rPr lang="en-US" altLang="en-US"/>
              <a:pPr>
                <a:defRPr/>
              </a:pPr>
              <a:t>‹#›</a:t>
            </a:fld>
            <a:endParaRPr lang="en-US" altLang="en-US"/>
          </a:p>
        </p:txBody>
      </p:sp>
    </p:spTree>
    <p:extLst>
      <p:ext uri="{BB962C8B-B14F-4D97-AF65-F5344CB8AC3E}">
        <p14:creationId xmlns:p14="http://schemas.microsoft.com/office/powerpoint/2010/main" val="144163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dirty="0"/>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dirty="0"/>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pPr>
              <a:defRPr/>
            </a:pPr>
            <a:fld id="{8AA05547-698E-41FE-A15C-A0345B450E94}" type="slidenum">
              <a:rPr lang="en-US" altLang="en-US"/>
              <a:pPr>
                <a:defRPr/>
              </a:pPr>
              <a:t>‹#›</a:t>
            </a:fld>
            <a:endParaRPr lang="en-US" altLang="en-US"/>
          </a:p>
        </p:txBody>
      </p:sp>
    </p:spTree>
    <p:extLst>
      <p:ext uri="{BB962C8B-B14F-4D97-AF65-F5344CB8AC3E}">
        <p14:creationId xmlns:p14="http://schemas.microsoft.com/office/powerpoint/2010/main" val="239112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p:txBody>
          <a:bodyPr/>
          <a:lstStyle>
            <a:lvl1pPr>
              <a:defRPr/>
            </a:lvl1pPr>
          </a:lstStyle>
          <a:p>
            <a:pPr>
              <a:defRPr/>
            </a:pPr>
            <a:fld id="{9D7DB2F8-EF76-474F-8FD3-A0182E58C8A4}" type="slidenum">
              <a:rPr lang="en-US" altLang="en-US"/>
              <a:pPr>
                <a:defRPr/>
              </a:pPr>
              <a:t>‹#›</a:t>
            </a:fld>
            <a:endParaRPr lang="en-US" altLang="en-US"/>
          </a:p>
        </p:txBody>
      </p:sp>
    </p:spTree>
    <p:extLst>
      <p:ext uri="{BB962C8B-B14F-4D97-AF65-F5344CB8AC3E}">
        <p14:creationId xmlns:p14="http://schemas.microsoft.com/office/powerpoint/2010/main" val="688218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p:txBody>
          <a:bodyPr/>
          <a:lstStyle>
            <a:lvl1pPr>
              <a:defRPr/>
            </a:lvl1pPr>
          </a:lstStyle>
          <a:p>
            <a:pPr>
              <a:defRPr/>
            </a:pPr>
            <a:fld id="{1CF96644-F579-486D-A347-A449ED7CBE81}" type="slidenum">
              <a:rPr lang="en-US" altLang="en-US"/>
              <a:pPr>
                <a:defRPr/>
              </a:pPr>
              <a:t>‹#›</a:t>
            </a:fld>
            <a:endParaRPr lang="en-US" altLang="en-US"/>
          </a:p>
        </p:txBody>
      </p:sp>
    </p:spTree>
    <p:extLst>
      <p:ext uri="{BB962C8B-B14F-4D97-AF65-F5344CB8AC3E}">
        <p14:creationId xmlns:p14="http://schemas.microsoft.com/office/powerpoint/2010/main" val="802400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4A91AF25-AEE7-4C9A-821E-790BB73CF675}" type="slidenum">
              <a:rPr lang="en-US" altLang="en-US"/>
              <a:pPr>
                <a:defRPr/>
              </a:pPr>
              <a:t>‹#›</a:t>
            </a:fld>
            <a:endParaRPr lang="en-US" altLang="en-US"/>
          </a:p>
        </p:txBody>
      </p:sp>
    </p:spTree>
    <p:extLst>
      <p:ext uri="{BB962C8B-B14F-4D97-AF65-F5344CB8AC3E}">
        <p14:creationId xmlns:p14="http://schemas.microsoft.com/office/powerpoint/2010/main" val="3308095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228600" y="990600"/>
            <a:ext cx="4953000" cy="5334000"/>
          </a:xfrm>
        </p:spPr>
        <p:txBody>
          <a:bodyPr/>
          <a:lstStyle/>
          <a:p>
            <a:pPr lvl="0"/>
            <a:endParaRPr lang="en-US" noProof="0"/>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dirty="0"/>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dirty="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p:txBody>
          <a:bodyPr/>
          <a:lstStyle>
            <a:lvl1pPr>
              <a:defRPr/>
            </a:lvl1pPr>
          </a:lstStyle>
          <a:p>
            <a:pPr>
              <a:defRPr/>
            </a:pPr>
            <a:fld id="{0C90150D-39F0-43B6-90B1-B0EFC419452B}" type="slidenum">
              <a:rPr lang="en-US" altLang="en-US"/>
              <a:pPr>
                <a:defRPr/>
              </a:pPr>
              <a:t>‹#›</a:t>
            </a:fld>
            <a:endParaRPr lang="en-US" altLang="en-US"/>
          </a:p>
        </p:txBody>
      </p:sp>
    </p:spTree>
    <p:extLst>
      <p:ext uri="{BB962C8B-B14F-4D97-AF65-F5344CB8AC3E}">
        <p14:creationId xmlns:p14="http://schemas.microsoft.com/office/powerpoint/2010/main" val="117145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534400" y="2209800"/>
            <a:ext cx="304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IMG_6450.jpg"/>
          <p:cNvPicPr>
            <a:picLocks noChangeAspect="1"/>
          </p:cNvPicPr>
          <p:nvPr userDrawn="1"/>
        </p:nvPicPr>
        <p:blipFill>
          <a:blip r:embed="rId2">
            <a:extLst>
              <a:ext uri="{28A0092B-C50C-407E-A947-70E740481C1C}">
                <a14:useLocalDpi xmlns:a14="http://schemas.microsoft.com/office/drawing/2010/main" val="0"/>
              </a:ext>
            </a:extLst>
          </a:blip>
          <a:srcRect l="13333" t="3333"/>
          <a:stretch>
            <a:fillRect/>
          </a:stretch>
        </p:blipFill>
        <p:spPr bwMode="auto">
          <a:xfrm>
            <a:off x="5773738" y="1219200"/>
            <a:ext cx="33702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3957655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33400" y="2286000"/>
            <a:ext cx="3810000" cy="3505200"/>
          </a:xfrm>
        </p:spPr>
        <p:txBody>
          <a:bodyPr/>
          <a:lstStyle/>
          <a:p>
            <a:pPr lvl="0"/>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endParaRPr lang="en-US" noProof="0"/>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dirty="0"/>
              <a:t>Click to edit</a:t>
            </a:r>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dirty="0"/>
              <a:t>Click to edit</a:t>
            </a:r>
          </a:p>
        </p:txBody>
      </p:sp>
      <p:sp>
        <p:nvSpPr>
          <p:cNvPr id="8" name="Date Placeholder 21"/>
          <p:cNvSpPr>
            <a:spLocks noGrp="1"/>
          </p:cNvSpPr>
          <p:nvPr>
            <p:ph type="dt" sz="half" idx="16"/>
          </p:nvPr>
        </p:nvSpPr>
        <p:spPr/>
        <p:txBody>
          <a:bodyPr/>
          <a:lstStyle>
            <a:lvl1pPr>
              <a:defRPr/>
            </a:lvl1pPr>
          </a:lstStyle>
          <a:p>
            <a:pPr>
              <a:defRPr/>
            </a:pPr>
            <a:r>
              <a:rPr lang="en-US"/>
              <a:t>Date</a:t>
            </a:r>
          </a:p>
        </p:txBody>
      </p:sp>
      <p:sp>
        <p:nvSpPr>
          <p:cNvPr id="11" name="Slide Number Placeholder 23"/>
          <p:cNvSpPr>
            <a:spLocks noGrp="1"/>
          </p:cNvSpPr>
          <p:nvPr>
            <p:ph type="sldNum" sz="quarter" idx="17"/>
          </p:nvPr>
        </p:nvSpPr>
        <p:spPr/>
        <p:txBody>
          <a:bodyPr/>
          <a:lstStyle>
            <a:lvl1pPr>
              <a:defRPr/>
            </a:lvl1pPr>
          </a:lstStyle>
          <a:p>
            <a:pPr>
              <a:defRPr/>
            </a:pPr>
            <a:fld id="{6FA9D765-9055-4806-BC60-F06846195C78}" type="slidenum">
              <a:rPr lang="en-US" altLang="en-US"/>
              <a:pPr>
                <a:defRPr/>
              </a:pPr>
              <a:t>‹#›</a:t>
            </a:fld>
            <a:endParaRPr lang="en-US" altLang="en-US"/>
          </a:p>
        </p:txBody>
      </p:sp>
    </p:spTree>
    <p:extLst>
      <p:ext uri="{BB962C8B-B14F-4D97-AF65-F5344CB8AC3E}">
        <p14:creationId xmlns:p14="http://schemas.microsoft.com/office/powerpoint/2010/main" val="58549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152400" y="990600"/>
            <a:ext cx="4343400" cy="5410200"/>
          </a:xfrm>
        </p:spPr>
        <p:txBody>
          <a:bodyPr/>
          <a:lstStyle/>
          <a:p>
            <a:pPr lvl="0"/>
            <a:endParaRPr lang="en-US" noProof="0"/>
          </a:p>
        </p:txBody>
      </p:sp>
      <p:sp>
        <p:nvSpPr>
          <p:cNvPr id="7" name="Picture Placeholder 5"/>
          <p:cNvSpPr>
            <a:spLocks noGrp="1"/>
          </p:cNvSpPr>
          <p:nvPr>
            <p:ph type="pic" sz="quarter" idx="13"/>
          </p:nvPr>
        </p:nvSpPr>
        <p:spPr>
          <a:xfrm>
            <a:off x="4648200" y="990600"/>
            <a:ext cx="4343400" cy="5410200"/>
          </a:xfrm>
        </p:spPr>
        <p:txBody>
          <a:bodyPr/>
          <a:lstStyle/>
          <a:p>
            <a:pPr lvl="0"/>
            <a:endParaRPr lang="en-US" noProof="0"/>
          </a:p>
        </p:txBody>
      </p:sp>
      <p:sp>
        <p:nvSpPr>
          <p:cNvPr id="5" name="Date Placeholder 21"/>
          <p:cNvSpPr>
            <a:spLocks noGrp="1"/>
          </p:cNvSpPr>
          <p:nvPr>
            <p:ph type="dt" sz="half" idx="14"/>
          </p:nvPr>
        </p:nvSpPr>
        <p:spPr/>
        <p:txBody>
          <a:bodyPr/>
          <a:lstStyle>
            <a:lvl1pPr>
              <a:defRPr/>
            </a:lvl1pPr>
          </a:lstStyle>
          <a:p>
            <a:pPr>
              <a:defRPr/>
            </a:pPr>
            <a:r>
              <a:rPr lang="en-US"/>
              <a:t>Date</a:t>
            </a:r>
          </a:p>
        </p:txBody>
      </p:sp>
      <p:sp>
        <p:nvSpPr>
          <p:cNvPr id="8" name="Slide Number Placeholder 23"/>
          <p:cNvSpPr>
            <a:spLocks noGrp="1"/>
          </p:cNvSpPr>
          <p:nvPr>
            <p:ph type="sldNum" sz="quarter" idx="15"/>
          </p:nvPr>
        </p:nvSpPr>
        <p:spPr/>
        <p:txBody>
          <a:bodyPr/>
          <a:lstStyle>
            <a:lvl1pPr>
              <a:defRPr/>
            </a:lvl1pPr>
          </a:lstStyle>
          <a:p>
            <a:pPr>
              <a:defRPr/>
            </a:pPr>
            <a:fld id="{3F89BD0B-AC3C-43DF-8495-A63E76C2D683}" type="slidenum">
              <a:rPr lang="en-US" altLang="en-US"/>
              <a:pPr>
                <a:defRPr/>
              </a:pPr>
              <a:t>‹#›</a:t>
            </a:fld>
            <a:endParaRPr lang="en-US" altLang="en-US"/>
          </a:p>
        </p:txBody>
      </p:sp>
    </p:spTree>
    <p:extLst>
      <p:ext uri="{BB962C8B-B14F-4D97-AF65-F5344CB8AC3E}">
        <p14:creationId xmlns:p14="http://schemas.microsoft.com/office/powerpoint/2010/main" val="396912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04800" y="1066800"/>
            <a:ext cx="4267200" cy="2590800"/>
          </a:xfrm>
        </p:spPr>
        <p:txBody>
          <a:bodyPr/>
          <a:lstStyle/>
          <a:p>
            <a:pPr lvl="0"/>
            <a:endParaRPr lang="en-US" noProof="0"/>
          </a:p>
        </p:txBody>
      </p:sp>
      <p:sp>
        <p:nvSpPr>
          <p:cNvPr id="7" name="Picture Placeholder 5"/>
          <p:cNvSpPr>
            <a:spLocks noGrp="1"/>
          </p:cNvSpPr>
          <p:nvPr>
            <p:ph type="pic" sz="quarter" idx="13"/>
          </p:nvPr>
        </p:nvSpPr>
        <p:spPr>
          <a:xfrm>
            <a:off x="304800" y="3657600"/>
            <a:ext cx="4267200" cy="2590800"/>
          </a:xfrm>
        </p:spPr>
        <p:txBody>
          <a:bodyPr/>
          <a:lstStyle/>
          <a:p>
            <a:pPr lvl="0"/>
            <a:endParaRPr lang="en-US" noProof="0"/>
          </a:p>
        </p:txBody>
      </p:sp>
      <p:sp>
        <p:nvSpPr>
          <p:cNvPr id="8" name="Picture Placeholder 5"/>
          <p:cNvSpPr>
            <a:spLocks noGrp="1"/>
          </p:cNvSpPr>
          <p:nvPr>
            <p:ph type="pic" sz="quarter" idx="14"/>
          </p:nvPr>
        </p:nvSpPr>
        <p:spPr>
          <a:xfrm>
            <a:off x="4648200" y="1066800"/>
            <a:ext cx="4267200" cy="2590800"/>
          </a:xfrm>
        </p:spPr>
        <p:txBody>
          <a:bodyPr/>
          <a:lstStyle/>
          <a:p>
            <a:pPr lvl="0"/>
            <a:endParaRPr lang="en-US" noProof="0"/>
          </a:p>
        </p:txBody>
      </p:sp>
      <p:sp>
        <p:nvSpPr>
          <p:cNvPr id="9" name="Picture Placeholder 5"/>
          <p:cNvSpPr>
            <a:spLocks noGrp="1"/>
          </p:cNvSpPr>
          <p:nvPr>
            <p:ph type="pic" sz="quarter" idx="15"/>
          </p:nvPr>
        </p:nvSpPr>
        <p:spPr>
          <a:xfrm>
            <a:off x="4648200" y="3657600"/>
            <a:ext cx="4267200" cy="2590800"/>
          </a:xfrm>
        </p:spPr>
        <p:txBody>
          <a:bodyPr/>
          <a:lstStyle/>
          <a:p>
            <a:pPr lvl="0"/>
            <a:endParaRPr lang="en-US" noProof="0"/>
          </a:p>
        </p:txBody>
      </p:sp>
      <p:sp>
        <p:nvSpPr>
          <p:cNvPr id="10" name="Date Placeholder 21"/>
          <p:cNvSpPr>
            <a:spLocks noGrp="1"/>
          </p:cNvSpPr>
          <p:nvPr>
            <p:ph type="dt" sz="half" idx="16"/>
          </p:nvPr>
        </p:nvSpPr>
        <p:spPr/>
        <p:txBody>
          <a:bodyPr/>
          <a:lstStyle>
            <a:lvl1pPr>
              <a:defRPr/>
            </a:lvl1pPr>
          </a:lstStyle>
          <a:p>
            <a:pPr>
              <a:defRPr/>
            </a:pPr>
            <a:r>
              <a:rPr lang="en-US"/>
              <a:t>Date</a:t>
            </a:r>
          </a:p>
        </p:txBody>
      </p:sp>
      <p:sp>
        <p:nvSpPr>
          <p:cNvPr id="11" name="Slide Number Placeholder 23"/>
          <p:cNvSpPr>
            <a:spLocks noGrp="1"/>
          </p:cNvSpPr>
          <p:nvPr>
            <p:ph type="sldNum" sz="quarter" idx="17"/>
          </p:nvPr>
        </p:nvSpPr>
        <p:spPr/>
        <p:txBody>
          <a:bodyPr/>
          <a:lstStyle>
            <a:lvl1pPr>
              <a:defRPr/>
            </a:lvl1pPr>
          </a:lstStyle>
          <a:p>
            <a:pPr>
              <a:defRPr/>
            </a:pPr>
            <a:fld id="{A1E2D2EF-7B90-4CBA-9B6E-299C1F93A456}" type="slidenum">
              <a:rPr lang="en-US" altLang="en-US"/>
              <a:pPr>
                <a:defRPr/>
              </a:pPr>
              <a:t>‹#›</a:t>
            </a:fld>
            <a:endParaRPr lang="en-US" altLang="en-US"/>
          </a:p>
        </p:txBody>
      </p:sp>
    </p:spTree>
    <p:extLst>
      <p:ext uri="{BB962C8B-B14F-4D97-AF65-F5344CB8AC3E}">
        <p14:creationId xmlns:p14="http://schemas.microsoft.com/office/powerpoint/2010/main" val="2101757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093051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600655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304800" y="2209800"/>
            <a:ext cx="49530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0"/>
          <p:cNvSpPr>
            <a:spLocks noChangeShapeType="1"/>
          </p:cNvSpPr>
          <p:nvPr userDrawn="1"/>
        </p:nvSpPr>
        <p:spPr bwMode="auto">
          <a:xfrm>
            <a:off x="7239000" y="2209800"/>
            <a:ext cx="16002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IMG_8202.jpg"/>
          <p:cNvPicPr>
            <a:picLocks noChangeAspect="1"/>
          </p:cNvPicPr>
          <p:nvPr userDrawn="1"/>
        </p:nvPicPr>
        <p:blipFill>
          <a:blip r:embed="rId2">
            <a:extLst>
              <a:ext uri="{28A0092B-C50C-407E-A947-70E740481C1C}">
                <a14:useLocalDpi xmlns:a14="http://schemas.microsoft.com/office/drawing/2010/main" val="0"/>
              </a:ext>
            </a:extLst>
          </a:blip>
          <a:srcRect l="14999" t="16667" b="16667"/>
          <a:stretch>
            <a:fillRect/>
          </a:stretch>
        </p:blipFill>
        <p:spPr bwMode="auto">
          <a:xfrm>
            <a:off x="4419600" y="1752600"/>
            <a:ext cx="3627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378539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534400" y="2209800"/>
            <a:ext cx="304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IMG_6450.jpg"/>
          <p:cNvPicPr>
            <a:picLocks noChangeAspect="1"/>
          </p:cNvPicPr>
          <p:nvPr userDrawn="1"/>
        </p:nvPicPr>
        <p:blipFill>
          <a:blip r:embed="rId2">
            <a:extLst>
              <a:ext uri="{28A0092B-C50C-407E-A947-70E740481C1C}">
                <a14:useLocalDpi xmlns:a14="http://schemas.microsoft.com/office/drawing/2010/main" val="0"/>
              </a:ext>
            </a:extLst>
          </a:blip>
          <a:srcRect l="13333" t="3333"/>
          <a:stretch>
            <a:fillRect/>
          </a:stretch>
        </p:blipFill>
        <p:spPr bwMode="auto">
          <a:xfrm>
            <a:off x="5773738" y="1219200"/>
            <a:ext cx="33702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3236170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303213" y="2206625"/>
            <a:ext cx="4802187"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1"/>
          <p:cNvSpPr>
            <a:spLocks noChangeShapeType="1"/>
          </p:cNvSpPr>
          <p:nvPr userDrawn="1"/>
        </p:nvSpPr>
        <p:spPr bwMode="auto">
          <a:xfrm>
            <a:off x="303213" y="6473825"/>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4"/>
          <p:cNvSpPr>
            <a:spLocks noChangeShapeType="1"/>
          </p:cNvSpPr>
          <p:nvPr userDrawn="1"/>
        </p:nvSpPr>
        <p:spPr bwMode="auto">
          <a:xfrm>
            <a:off x="6248400" y="2209800"/>
            <a:ext cx="2516188"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IMG_8696.jpg"/>
          <p:cNvPicPr>
            <a:picLocks noChangeAspect="1"/>
          </p:cNvPicPr>
          <p:nvPr userDrawn="1"/>
        </p:nvPicPr>
        <p:blipFill>
          <a:blip r:embed="rId2">
            <a:extLst>
              <a:ext uri="{28A0092B-C50C-407E-A947-70E740481C1C}">
                <a14:useLocalDpi xmlns:a14="http://schemas.microsoft.com/office/drawing/2010/main" val="0"/>
              </a:ext>
            </a:extLst>
          </a:blip>
          <a:srcRect l="8333" t="4443" r="10001"/>
          <a:stretch>
            <a:fillRect/>
          </a:stretch>
        </p:blipFill>
        <p:spPr bwMode="auto">
          <a:xfrm>
            <a:off x="4953000" y="2057400"/>
            <a:ext cx="2517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dirty="0"/>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328251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b="25706"/>
          <a:stretch>
            <a:fillRect/>
          </a:stretch>
        </p:blipFill>
        <p:spPr bwMode="auto">
          <a:xfrm>
            <a:off x="4464050" y="1371600"/>
            <a:ext cx="3873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2"/>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6" name="Straight Connector 5"/>
          <p:cNvCxnSpPr/>
          <p:nvPr userDrawn="1"/>
        </p:nvCxnSpPr>
        <p:spPr>
          <a:xfrm>
            <a:off x="304800" y="2209800"/>
            <a:ext cx="54102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077200" y="2209800"/>
            <a:ext cx="7620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651331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5" name="Straight Connector 4"/>
          <p:cNvCxnSpPr/>
          <p:nvPr userDrawn="1"/>
        </p:nvCxnSpPr>
        <p:spPr>
          <a:xfrm>
            <a:off x="304800" y="2209800"/>
            <a:ext cx="4876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391400" y="2209800"/>
            <a:ext cx="1447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7" name="Picture 5" descr="IMG_8045.jpg"/>
          <p:cNvPicPr>
            <a:picLocks noChangeAspect="1"/>
          </p:cNvPicPr>
          <p:nvPr userDrawn="1"/>
        </p:nvPicPr>
        <p:blipFill>
          <a:blip r:embed="rId2">
            <a:extLst>
              <a:ext uri="{28A0092B-C50C-407E-A947-70E740481C1C}">
                <a14:useLocalDpi xmlns:a14="http://schemas.microsoft.com/office/drawing/2010/main" val="0"/>
              </a:ext>
            </a:extLst>
          </a:blip>
          <a:srcRect l="10001" t="4443" r="10001" b="8888"/>
          <a:stretch>
            <a:fillRect/>
          </a:stretch>
        </p:blipFill>
        <p:spPr bwMode="auto">
          <a:xfrm>
            <a:off x="4572000" y="1752600"/>
            <a:ext cx="29067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04472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303213" y="2206625"/>
            <a:ext cx="4802187"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1"/>
          <p:cNvSpPr>
            <a:spLocks noChangeShapeType="1"/>
          </p:cNvSpPr>
          <p:nvPr userDrawn="1"/>
        </p:nvSpPr>
        <p:spPr bwMode="auto">
          <a:xfrm>
            <a:off x="303213" y="6473825"/>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4"/>
          <p:cNvSpPr>
            <a:spLocks noChangeShapeType="1"/>
          </p:cNvSpPr>
          <p:nvPr userDrawn="1"/>
        </p:nvSpPr>
        <p:spPr bwMode="auto">
          <a:xfrm>
            <a:off x="6248400" y="2209800"/>
            <a:ext cx="2516188"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IMG_8696.jpg"/>
          <p:cNvPicPr>
            <a:picLocks noChangeAspect="1"/>
          </p:cNvPicPr>
          <p:nvPr userDrawn="1"/>
        </p:nvPicPr>
        <p:blipFill>
          <a:blip r:embed="rId2">
            <a:extLst>
              <a:ext uri="{28A0092B-C50C-407E-A947-70E740481C1C}">
                <a14:useLocalDpi xmlns:a14="http://schemas.microsoft.com/office/drawing/2010/main" val="0"/>
              </a:ext>
            </a:extLst>
          </a:blip>
          <a:srcRect l="8333" t="4443" r="10001"/>
          <a:stretch>
            <a:fillRect/>
          </a:stretch>
        </p:blipFill>
        <p:spPr bwMode="auto">
          <a:xfrm>
            <a:off x="4953000" y="2057400"/>
            <a:ext cx="2517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dirty="0"/>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653998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1607" b="10332"/>
          <a:stretch>
            <a:fillRect/>
          </a:stretch>
        </p:blipFill>
        <p:spPr bwMode="auto">
          <a:xfrm>
            <a:off x="4479925" y="1143000"/>
            <a:ext cx="4664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39683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Connector 6"/>
          <p:cNvCxnSpPr/>
          <p:nvPr userDrawn="1"/>
        </p:nvCxnSpPr>
        <p:spPr>
          <a:xfrm>
            <a:off x="7924800" y="2209800"/>
            <a:ext cx="9906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848586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077200" y="2255838"/>
            <a:ext cx="8382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Group of People Smiling iStock_000007773161Mediu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95850" y="2133600"/>
            <a:ext cx="4141788"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041378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5943600" y="2209800"/>
            <a:ext cx="23622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two labcoat women iStock_000001618419Medium.jpg"/>
          <p:cNvPicPr>
            <a:picLocks noChangeAspect="1"/>
          </p:cNvPicPr>
          <p:nvPr userDrawn="1"/>
        </p:nvPicPr>
        <p:blipFill>
          <a:blip r:embed="rId2" cstate="print">
            <a:extLst>
              <a:ext uri="{28A0092B-C50C-407E-A947-70E740481C1C}">
                <a14:useLocalDpi xmlns:a14="http://schemas.microsoft.com/office/drawing/2010/main" val="0"/>
              </a:ext>
            </a:extLst>
          </a:blip>
          <a:srcRect l="4417" r="16078"/>
          <a:stretch>
            <a:fillRect/>
          </a:stretch>
        </p:blipFill>
        <p:spPr bwMode="auto">
          <a:xfrm>
            <a:off x="3962400" y="2667000"/>
            <a:ext cx="4114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337780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686800" y="2362200"/>
            <a:ext cx="304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9"/>
          <p:cNvSpPr>
            <a:spLocks noChangeShapeType="1"/>
          </p:cNvSpPr>
          <p:nvPr userDrawn="1"/>
        </p:nvSpPr>
        <p:spPr bwMode="auto">
          <a:xfrm>
            <a:off x="457200" y="23622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Date Placeholder 2"/>
          <p:cNvSpPr txBox="1">
            <a:spLocks/>
          </p:cNvSpPr>
          <p:nvPr userDrawn="1"/>
        </p:nvSpPr>
        <p:spPr>
          <a:xfrm>
            <a:off x="381000" y="6629400"/>
            <a:ext cx="2133600" cy="228600"/>
          </a:xfrm>
          <a:prstGeom prst="rect">
            <a:avLst/>
          </a:prstGeom>
        </p:spPr>
        <p:txBody>
          <a:bodyPr anchor="ctr"/>
          <a:lstStyle>
            <a:lvl1pPr>
              <a:defRPr/>
            </a:lvl1pPr>
          </a:lstStyle>
          <a:p>
            <a:pPr eaLnBrk="1" fontAlgn="auto" hangingPunct="1">
              <a:spcBef>
                <a:spcPts val="0"/>
              </a:spcBef>
              <a:spcAft>
                <a:spcPts val="0"/>
              </a:spcAft>
              <a:defRPr/>
            </a:pPr>
            <a:fld id="{96894733-FB1D-47BF-849F-81DD5FF21D72}" type="datetime1">
              <a:rPr lang="en-US" sz="1200" smtClean="0">
                <a:solidFill>
                  <a:prstClr val="black">
                    <a:tint val="75000"/>
                  </a:prstClr>
                </a:solidFill>
                <a:latin typeface="Tahoma" pitchFamily="34" charset="0"/>
                <a:cs typeface="Tahoma" pitchFamily="34" charset="0"/>
              </a:rPr>
              <a:pPr eaLnBrk="1" fontAlgn="auto" hangingPunct="1">
                <a:spcBef>
                  <a:spcPts val="0"/>
                </a:spcBef>
                <a:spcAft>
                  <a:spcPts val="0"/>
                </a:spcAft>
                <a:defRPr/>
              </a:pPr>
              <a:t>2/9/2017</a:t>
            </a:fld>
            <a:endParaRPr lang="en-US" sz="1200" dirty="0">
              <a:solidFill>
                <a:prstClr val="black">
                  <a:tint val="75000"/>
                </a:prstClr>
              </a:solidFill>
              <a:latin typeface="Tahoma" pitchFamily="34" charset="0"/>
              <a:cs typeface="Tahoma" pitchFamily="34" charset="0"/>
            </a:endParaRPr>
          </a:p>
        </p:txBody>
      </p:sp>
      <p:pic>
        <p:nvPicPr>
          <p:cNvPr id="7" name="Picture 5" descr="ACADEMY_Foundatio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3"/>
          <p:cNvSpPr>
            <a:spLocks noGrp="1"/>
          </p:cNvSpPr>
          <p:nvPr>
            <p:ph type="body" sz="quarter" idx="12"/>
          </p:nvPr>
        </p:nvSpPr>
        <p:spPr>
          <a:xfrm>
            <a:off x="457200" y="25908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9" name="Text Placeholder 11"/>
          <p:cNvSpPr>
            <a:spLocks noGrp="1"/>
          </p:cNvSpPr>
          <p:nvPr>
            <p:ph type="body" sz="quarter" idx="13"/>
          </p:nvPr>
        </p:nvSpPr>
        <p:spPr>
          <a:xfrm>
            <a:off x="457200" y="1676400"/>
            <a:ext cx="4876800" cy="609600"/>
          </a:xfrm>
          <a:prstGeom prst="rect">
            <a:avLst/>
          </a:prstGeom>
        </p:spPr>
        <p:txBody>
          <a:bodyPr/>
          <a:lstStyle>
            <a:lvl1pPr>
              <a:defRPr sz="3600" b="0" i="0"/>
            </a:lvl1pPr>
          </a:lstStyle>
          <a:p>
            <a:pPr lvl="0"/>
            <a:r>
              <a:rPr lang="en-US"/>
              <a:t>Click to edit Master text styles</a:t>
            </a:r>
          </a:p>
        </p:txBody>
      </p:sp>
    </p:spTree>
    <p:extLst>
      <p:ext uri="{BB962C8B-B14F-4D97-AF65-F5344CB8AC3E}">
        <p14:creationId xmlns:p14="http://schemas.microsoft.com/office/powerpoint/2010/main" val="2131895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457464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2" descr="ACADEMY_Foundatio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86000"/>
            <a:ext cx="8686800" cy="762000"/>
          </a:xfrm>
          <a:prstGeom prst="rect">
            <a:avLst/>
          </a:prstGeom>
        </p:spPr>
        <p:txBody>
          <a:bodyPr/>
          <a:lstStyle>
            <a:lvl1pPr>
              <a:defRPr sz="4400"/>
            </a:lvl1pPr>
          </a:lstStyle>
          <a:p>
            <a:pPr lvl="0"/>
            <a:r>
              <a:rPr lang="en-US"/>
              <a:t>Click to edit Master text styles</a:t>
            </a:r>
          </a:p>
        </p:txBody>
      </p:sp>
      <p:sp>
        <p:nvSpPr>
          <p:cNvPr id="11" name="Text Placeholder 10"/>
          <p:cNvSpPr>
            <a:spLocks noGrp="1"/>
          </p:cNvSpPr>
          <p:nvPr>
            <p:ph type="body" sz="quarter" idx="12"/>
          </p:nvPr>
        </p:nvSpPr>
        <p:spPr>
          <a:xfrm>
            <a:off x="228600" y="3048000"/>
            <a:ext cx="8686800" cy="762000"/>
          </a:xfrm>
          <a:prstGeom prst="rect">
            <a:avLst/>
          </a:prstGeom>
        </p:spPr>
        <p:txBody>
          <a:bodyPr/>
          <a:lstStyle>
            <a:lvl1pPr>
              <a:defRPr sz="4000">
                <a:solidFill>
                  <a:srgbClr val="717171"/>
                </a:solidFill>
              </a:defRPr>
            </a:lvl1pPr>
          </a:lstStyle>
          <a:p>
            <a:pPr lvl="0"/>
            <a:r>
              <a:rPr lang="en-US"/>
              <a:t>Click to edit Master text styles</a:t>
            </a:r>
          </a:p>
        </p:txBody>
      </p:sp>
      <p:sp>
        <p:nvSpPr>
          <p:cNvPr id="5"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720704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50838"/>
            <a:ext cx="8229600" cy="563562"/>
          </a:xfrm>
          <a:prstGeom prst="rect">
            <a:avLst/>
          </a:prstGeom>
        </p:spPr>
        <p:txBody>
          <a:bodyPr/>
          <a:lstStyle>
            <a:lvl1pPr>
              <a:defRPr sz="3200"/>
            </a:lvl1p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a:prstGeom prst="rect">
            <a:avLst/>
          </a:prstGeom>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a:xfrm>
            <a:off x="6781800" y="6477000"/>
            <a:ext cx="2133600" cy="2286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B95FF553-CCB0-4108-8B34-32E8208CCDCA}" type="slidenum">
              <a:rPr lang="en-US" altLang="en-US"/>
              <a:pPr>
                <a:defRPr/>
              </a:pPr>
              <a:t>‹#›</a:t>
            </a:fld>
            <a:endParaRPr lang="en-US" altLang="en-US"/>
          </a:p>
        </p:txBody>
      </p:sp>
    </p:spTree>
    <p:extLst>
      <p:ext uri="{BB962C8B-B14F-4D97-AF65-F5344CB8AC3E}">
        <p14:creationId xmlns:p14="http://schemas.microsoft.com/office/powerpoint/2010/main" val="2455509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A3178425-3A51-454E-8A5E-3813010E25DF}" type="slidenum">
              <a:rPr lang="en-US" altLang="en-US"/>
              <a:pPr>
                <a:defRPr/>
              </a:pPr>
              <a:t>‹#›</a:t>
            </a:fld>
            <a:endParaRPr lang="en-US" altLang="en-US"/>
          </a:p>
        </p:txBody>
      </p:sp>
    </p:spTree>
    <p:extLst>
      <p:ext uri="{BB962C8B-B14F-4D97-AF65-F5344CB8AC3E}">
        <p14:creationId xmlns:p14="http://schemas.microsoft.com/office/powerpoint/2010/main" val="2128549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dirty="0"/>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dirty="0"/>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pPr>
              <a:defRPr/>
            </a:pPr>
            <a:fld id="{C3F98695-EB05-4E4D-93E8-869359614B6A}" type="slidenum">
              <a:rPr lang="en-US" altLang="en-US"/>
              <a:pPr>
                <a:defRPr/>
              </a:pPr>
              <a:t>‹#›</a:t>
            </a:fld>
            <a:endParaRPr lang="en-US" altLang="en-US"/>
          </a:p>
        </p:txBody>
      </p:sp>
    </p:spTree>
    <p:extLst>
      <p:ext uri="{BB962C8B-B14F-4D97-AF65-F5344CB8AC3E}">
        <p14:creationId xmlns:p14="http://schemas.microsoft.com/office/powerpoint/2010/main" val="2141541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p:txBody>
          <a:bodyPr/>
          <a:lstStyle>
            <a:lvl1pPr>
              <a:defRPr/>
            </a:lvl1pPr>
          </a:lstStyle>
          <a:p>
            <a:pPr>
              <a:defRPr/>
            </a:pPr>
            <a:fld id="{18B16913-9BAE-46BD-B24B-8E98A7A5357D}" type="slidenum">
              <a:rPr lang="en-US" altLang="en-US"/>
              <a:pPr>
                <a:defRPr/>
              </a:pPr>
              <a:t>‹#›</a:t>
            </a:fld>
            <a:endParaRPr lang="en-US" altLang="en-US"/>
          </a:p>
        </p:txBody>
      </p:sp>
    </p:spTree>
    <p:extLst>
      <p:ext uri="{BB962C8B-B14F-4D97-AF65-F5344CB8AC3E}">
        <p14:creationId xmlns:p14="http://schemas.microsoft.com/office/powerpoint/2010/main" val="234483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b="25706"/>
          <a:stretch>
            <a:fillRect/>
          </a:stretch>
        </p:blipFill>
        <p:spPr bwMode="auto">
          <a:xfrm>
            <a:off x="4464050" y="1371600"/>
            <a:ext cx="3873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2"/>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6" name="Straight Connector 5"/>
          <p:cNvCxnSpPr/>
          <p:nvPr userDrawn="1"/>
        </p:nvCxnSpPr>
        <p:spPr>
          <a:xfrm>
            <a:off x="304800" y="2209800"/>
            <a:ext cx="54102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077200" y="2209800"/>
            <a:ext cx="7620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764750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p:txBody>
          <a:bodyPr/>
          <a:lstStyle>
            <a:lvl1pPr>
              <a:defRPr/>
            </a:lvl1pPr>
          </a:lstStyle>
          <a:p>
            <a:pPr>
              <a:defRPr/>
            </a:pPr>
            <a:fld id="{CADF3B61-8D35-49E9-88D1-616E4E903348}" type="slidenum">
              <a:rPr lang="en-US" altLang="en-US"/>
              <a:pPr>
                <a:defRPr/>
              </a:pPr>
              <a:t>‹#›</a:t>
            </a:fld>
            <a:endParaRPr lang="en-US" altLang="en-US"/>
          </a:p>
        </p:txBody>
      </p:sp>
    </p:spTree>
    <p:extLst>
      <p:ext uri="{BB962C8B-B14F-4D97-AF65-F5344CB8AC3E}">
        <p14:creationId xmlns:p14="http://schemas.microsoft.com/office/powerpoint/2010/main" val="4077233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01FDFAB4-D8AC-42A2-BB72-FFC57CF28970}" type="slidenum">
              <a:rPr lang="en-US" altLang="en-US"/>
              <a:pPr>
                <a:defRPr/>
              </a:pPr>
              <a:t>‹#›</a:t>
            </a:fld>
            <a:endParaRPr lang="en-US" altLang="en-US"/>
          </a:p>
        </p:txBody>
      </p:sp>
    </p:spTree>
    <p:extLst>
      <p:ext uri="{BB962C8B-B14F-4D97-AF65-F5344CB8AC3E}">
        <p14:creationId xmlns:p14="http://schemas.microsoft.com/office/powerpoint/2010/main" val="393429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228600" y="990600"/>
            <a:ext cx="4953000" cy="5334000"/>
          </a:xfrm>
        </p:spPr>
        <p:txBody>
          <a:bodyPr/>
          <a:lstStyle/>
          <a:p>
            <a:pPr lvl="0"/>
            <a:endParaRPr lang="en-US" noProof="0"/>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dirty="0"/>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dirty="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p:txBody>
          <a:bodyPr/>
          <a:lstStyle>
            <a:lvl1pPr>
              <a:defRPr/>
            </a:lvl1pPr>
          </a:lstStyle>
          <a:p>
            <a:pPr>
              <a:defRPr/>
            </a:pPr>
            <a:fld id="{6309B0C5-357E-48EE-B0B5-28CA3809DC07}" type="slidenum">
              <a:rPr lang="en-US" altLang="en-US"/>
              <a:pPr>
                <a:defRPr/>
              </a:pPr>
              <a:t>‹#›</a:t>
            </a:fld>
            <a:endParaRPr lang="en-US" altLang="en-US"/>
          </a:p>
        </p:txBody>
      </p:sp>
    </p:spTree>
    <p:extLst>
      <p:ext uri="{BB962C8B-B14F-4D97-AF65-F5344CB8AC3E}">
        <p14:creationId xmlns:p14="http://schemas.microsoft.com/office/powerpoint/2010/main" val="354622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33400" y="2286000"/>
            <a:ext cx="3810000" cy="3505200"/>
          </a:xfrm>
        </p:spPr>
        <p:txBody>
          <a:bodyPr/>
          <a:lstStyle/>
          <a:p>
            <a:pPr lvl="0"/>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endParaRPr lang="en-US" noProof="0"/>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dirty="0"/>
              <a:t>Click to edit</a:t>
            </a:r>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dirty="0"/>
              <a:t>Click to edit</a:t>
            </a:r>
          </a:p>
        </p:txBody>
      </p:sp>
      <p:sp>
        <p:nvSpPr>
          <p:cNvPr id="8" name="Date Placeholder 21"/>
          <p:cNvSpPr>
            <a:spLocks noGrp="1"/>
          </p:cNvSpPr>
          <p:nvPr>
            <p:ph type="dt" sz="half" idx="16"/>
          </p:nvPr>
        </p:nvSpPr>
        <p:spPr/>
        <p:txBody>
          <a:bodyPr/>
          <a:lstStyle>
            <a:lvl1pPr>
              <a:defRPr/>
            </a:lvl1pPr>
          </a:lstStyle>
          <a:p>
            <a:pPr>
              <a:defRPr/>
            </a:pPr>
            <a:r>
              <a:rPr lang="en-US"/>
              <a:t>Date</a:t>
            </a:r>
          </a:p>
        </p:txBody>
      </p:sp>
      <p:sp>
        <p:nvSpPr>
          <p:cNvPr id="11" name="Slide Number Placeholder 23"/>
          <p:cNvSpPr>
            <a:spLocks noGrp="1"/>
          </p:cNvSpPr>
          <p:nvPr>
            <p:ph type="sldNum" sz="quarter" idx="17"/>
          </p:nvPr>
        </p:nvSpPr>
        <p:spPr/>
        <p:txBody>
          <a:bodyPr/>
          <a:lstStyle>
            <a:lvl1pPr>
              <a:defRPr/>
            </a:lvl1pPr>
          </a:lstStyle>
          <a:p>
            <a:pPr>
              <a:defRPr/>
            </a:pPr>
            <a:fld id="{ACE1BBC9-9700-4733-90C6-D89922499214}" type="slidenum">
              <a:rPr lang="en-US" altLang="en-US"/>
              <a:pPr>
                <a:defRPr/>
              </a:pPr>
              <a:t>‹#›</a:t>
            </a:fld>
            <a:endParaRPr lang="en-US" altLang="en-US"/>
          </a:p>
        </p:txBody>
      </p:sp>
    </p:spTree>
    <p:extLst>
      <p:ext uri="{BB962C8B-B14F-4D97-AF65-F5344CB8AC3E}">
        <p14:creationId xmlns:p14="http://schemas.microsoft.com/office/powerpoint/2010/main" val="1339956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152400" y="990600"/>
            <a:ext cx="4343400" cy="5410200"/>
          </a:xfrm>
        </p:spPr>
        <p:txBody>
          <a:bodyPr/>
          <a:lstStyle/>
          <a:p>
            <a:pPr lvl="0"/>
            <a:endParaRPr lang="en-US" noProof="0"/>
          </a:p>
        </p:txBody>
      </p:sp>
      <p:sp>
        <p:nvSpPr>
          <p:cNvPr id="7" name="Picture Placeholder 5"/>
          <p:cNvSpPr>
            <a:spLocks noGrp="1"/>
          </p:cNvSpPr>
          <p:nvPr>
            <p:ph type="pic" sz="quarter" idx="13"/>
          </p:nvPr>
        </p:nvSpPr>
        <p:spPr>
          <a:xfrm>
            <a:off x="4648200" y="990600"/>
            <a:ext cx="4343400" cy="5410200"/>
          </a:xfrm>
        </p:spPr>
        <p:txBody>
          <a:bodyPr/>
          <a:lstStyle/>
          <a:p>
            <a:pPr lvl="0"/>
            <a:endParaRPr lang="en-US" noProof="0"/>
          </a:p>
        </p:txBody>
      </p:sp>
      <p:sp>
        <p:nvSpPr>
          <p:cNvPr id="5" name="Date Placeholder 21"/>
          <p:cNvSpPr>
            <a:spLocks noGrp="1"/>
          </p:cNvSpPr>
          <p:nvPr>
            <p:ph type="dt" sz="half" idx="14"/>
          </p:nvPr>
        </p:nvSpPr>
        <p:spPr/>
        <p:txBody>
          <a:bodyPr/>
          <a:lstStyle>
            <a:lvl1pPr>
              <a:defRPr/>
            </a:lvl1pPr>
          </a:lstStyle>
          <a:p>
            <a:pPr>
              <a:defRPr/>
            </a:pPr>
            <a:r>
              <a:rPr lang="en-US"/>
              <a:t>Date</a:t>
            </a:r>
          </a:p>
        </p:txBody>
      </p:sp>
      <p:sp>
        <p:nvSpPr>
          <p:cNvPr id="8" name="Slide Number Placeholder 23"/>
          <p:cNvSpPr>
            <a:spLocks noGrp="1"/>
          </p:cNvSpPr>
          <p:nvPr>
            <p:ph type="sldNum" sz="quarter" idx="15"/>
          </p:nvPr>
        </p:nvSpPr>
        <p:spPr/>
        <p:txBody>
          <a:bodyPr/>
          <a:lstStyle>
            <a:lvl1pPr>
              <a:defRPr/>
            </a:lvl1pPr>
          </a:lstStyle>
          <a:p>
            <a:pPr>
              <a:defRPr/>
            </a:pPr>
            <a:fld id="{7045D83F-8A0A-4639-BA20-5AE250DB5112}" type="slidenum">
              <a:rPr lang="en-US" altLang="en-US"/>
              <a:pPr>
                <a:defRPr/>
              </a:pPr>
              <a:t>‹#›</a:t>
            </a:fld>
            <a:endParaRPr lang="en-US" altLang="en-US"/>
          </a:p>
        </p:txBody>
      </p:sp>
    </p:spTree>
    <p:extLst>
      <p:ext uri="{BB962C8B-B14F-4D97-AF65-F5344CB8AC3E}">
        <p14:creationId xmlns:p14="http://schemas.microsoft.com/office/powerpoint/2010/main" val="4222029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04800" y="1066800"/>
            <a:ext cx="4267200" cy="2590800"/>
          </a:xfrm>
        </p:spPr>
        <p:txBody>
          <a:bodyPr/>
          <a:lstStyle/>
          <a:p>
            <a:pPr lvl="0"/>
            <a:endParaRPr lang="en-US" noProof="0"/>
          </a:p>
        </p:txBody>
      </p:sp>
      <p:sp>
        <p:nvSpPr>
          <p:cNvPr id="7" name="Picture Placeholder 5"/>
          <p:cNvSpPr>
            <a:spLocks noGrp="1"/>
          </p:cNvSpPr>
          <p:nvPr>
            <p:ph type="pic" sz="quarter" idx="13"/>
          </p:nvPr>
        </p:nvSpPr>
        <p:spPr>
          <a:xfrm>
            <a:off x="304800" y="3657600"/>
            <a:ext cx="4267200" cy="2590800"/>
          </a:xfrm>
        </p:spPr>
        <p:txBody>
          <a:bodyPr/>
          <a:lstStyle/>
          <a:p>
            <a:pPr lvl="0"/>
            <a:endParaRPr lang="en-US" noProof="0"/>
          </a:p>
        </p:txBody>
      </p:sp>
      <p:sp>
        <p:nvSpPr>
          <p:cNvPr id="8" name="Picture Placeholder 5"/>
          <p:cNvSpPr>
            <a:spLocks noGrp="1"/>
          </p:cNvSpPr>
          <p:nvPr>
            <p:ph type="pic" sz="quarter" idx="14"/>
          </p:nvPr>
        </p:nvSpPr>
        <p:spPr>
          <a:xfrm>
            <a:off x="4648200" y="1066800"/>
            <a:ext cx="4267200" cy="2590800"/>
          </a:xfrm>
        </p:spPr>
        <p:txBody>
          <a:bodyPr/>
          <a:lstStyle/>
          <a:p>
            <a:pPr lvl="0"/>
            <a:endParaRPr lang="en-US" noProof="0"/>
          </a:p>
        </p:txBody>
      </p:sp>
      <p:sp>
        <p:nvSpPr>
          <p:cNvPr id="9" name="Picture Placeholder 5"/>
          <p:cNvSpPr>
            <a:spLocks noGrp="1"/>
          </p:cNvSpPr>
          <p:nvPr>
            <p:ph type="pic" sz="quarter" idx="15"/>
          </p:nvPr>
        </p:nvSpPr>
        <p:spPr>
          <a:xfrm>
            <a:off x="4648200" y="3657600"/>
            <a:ext cx="4267200" cy="2590800"/>
          </a:xfrm>
        </p:spPr>
        <p:txBody>
          <a:bodyPr/>
          <a:lstStyle/>
          <a:p>
            <a:pPr lvl="0"/>
            <a:endParaRPr lang="en-US" noProof="0"/>
          </a:p>
        </p:txBody>
      </p:sp>
      <p:sp>
        <p:nvSpPr>
          <p:cNvPr id="10" name="Date Placeholder 21"/>
          <p:cNvSpPr>
            <a:spLocks noGrp="1"/>
          </p:cNvSpPr>
          <p:nvPr>
            <p:ph type="dt" sz="half" idx="16"/>
          </p:nvPr>
        </p:nvSpPr>
        <p:spPr/>
        <p:txBody>
          <a:bodyPr/>
          <a:lstStyle>
            <a:lvl1pPr>
              <a:defRPr/>
            </a:lvl1pPr>
          </a:lstStyle>
          <a:p>
            <a:pPr>
              <a:defRPr/>
            </a:pPr>
            <a:r>
              <a:rPr lang="en-US"/>
              <a:t>Date</a:t>
            </a:r>
          </a:p>
        </p:txBody>
      </p:sp>
      <p:sp>
        <p:nvSpPr>
          <p:cNvPr id="11" name="Slide Number Placeholder 23"/>
          <p:cNvSpPr>
            <a:spLocks noGrp="1"/>
          </p:cNvSpPr>
          <p:nvPr>
            <p:ph type="sldNum" sz="quarter" idx="17"/>
          </p:nvPr>
        </p:nvSpPr>
        <p:spPr/>
        <p:txBody>
          <a:bodyPr/>
          <a:lstStyle>
            <a:lvl1pPr>
              <a:defRPr/>
            </a:lvl1pPr>
          </a:lstStyle>
          <a:p>
            <a:pPr>
              <a:defRPr/>
            </a:pPr>
            <a:fld id="{B6420655-512A-47CB-9831-CA3186989194}" type="slidenum">
              <a:rPr lang="en-US" altLang="en-US"/>
              <a:pPr>
                <a:defRPr/>
              </a:pPr>
              <a:t>‹#›</a:t>
            </a:fld>
            <a:endParaRPr lang="en-US" altLang="en-US"/>
          </a:p>
        </p:txBody>
      </p:sp>
    </p:spTree>
    <p:extLst>
      <p:ext uri="{BB962C8B-B14F-4D97-AF65-F5344CB8AC3E}">
        <p14:creationId xmlns:p14="http://schemas.microsoft.com/office/powerpoint/2010/main" val="1182167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allout / Sub-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518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r>
              <a:rPr lang="en-US"/>
              <a:t>Date</a:t>
            </a: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0" fontAlgn="base" hangingPunct="0">
              <a:spcBef>
                <a:spcPct val="0"/>
              </a:spcBef>
              <a:spcAft>
                <a:spcPct val="0"/>
              </a:spcAft>
              <a:defRPr>
                <a:solidFill>
                  <a:prstClr val="black"/>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pPr>
              <a:defRPr/>
            </a:pPr>
            <a:fld id="{43BE56A1-0F8C-4976-B9DF-E73DB072DDC1}" type="slidenum">
              <a:rPr lang="en-US" altLang="en-US"/>
              <a:pPr>
                <a:defRPr/>
              </a:pPr>
              <a:t>‹#›</a:t>
            </a:fld>
            <a:endParaRPr lang="en-US" altLang="en-US"/>
          </a:p>
        </p:txBody>
      </p:sp>
    </p:spTree>
    <p:extLst>
      <p:ext uri="{BB962C8B-B14F-4D97-AF65-F5344CB8AC3E}">
        <p14:creationId xmlns:p14="http://schemas.microsoft.com/office/powerpoint/2010/main" val="2732967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749834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eaLnBrk="0" hangingPunct="0">
              <a:defRPr/>
            </a:lvl1pPr>
          </a:lstStyle>
          <a:p>
            <a:pPr>
              <a:defRPr/>
            </a:pPr>
            <a:r>
              <a:rPr lang="en-US"/>
              <a:t>Date</a:t>
            </a:r>
          </a:p>
        </p:txBody>
      </p:sp>
      <p:sp>
        <p:nvSpPr>
          <p:cNvPr id="5" name="Slide Number Placeholder 23"/>
          <p:cNvSpPr>
            <a:spLocks noGrp="1"/>
          </p:cNvSpPr>
          <p:nvPr>
            <p:ph type="sldNum" sz="quarter" idx="14"/>
          </p:nvPr>
        </p:nvSpPr>
        <p:spPr/>
        <p:txBody>
          <a:bodyPr/>
          <a:lstStyle>
            <a:lvl1pPr eaLnBrk="0" hangingPunct="0">
              <a:defRPr/>
            </a:lvl1pPr>
          </a:lstStyle>
          <a:p>
            <a:pPr>
              <a:defRPr/>
            </a:pPr>
            <a:fld id="{28A9C10C-2FA1-42CF-9060-575D991573EA}" type="slidenum">
              <a:rPr lang="en-US"/>
              <a:pPr>
                <a:defRPr/>
              </a:pPr>
              <a:t>‹#›</a:t>
            </a:fld>
            <a:endParaRPr lang="en-US" dirty="0"/>
          </a:p>
        </p:txBody>
      </p:sp>
    </p:spTree>
    <p:extLst>
      <p:ext uri="{BB962C8B-B14F-4D97-AF65-F5344CB8AC3E}">
        <p14:creationId xmlns:p14="http://schemas.microsoft.com/office/powerpoint/2010/main" val="376724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5" name="Straight Connector 4"/>
          <p:cNvCxnSpPr/>
          <p:nvPr userDrawn="1"/>
        </p:nvCxnSpPr>
        <p:spPr>
          <a:xfrm>
            <a:off x="304800" y="2209800"/>
            <a:ext cx="4876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391400" y="2209800"/>
            <a:ext cx="1447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7" name="Picture 5" descr="IMG_8045.jpg"/>
          <p:cNvPicPr>
            <a:picLocks noChangeAspect="1"/>
          </p:cNvPicPr>
          <p:nvPr userDrawn="1"/>
        </p:nvPicPr>
        <p:blipFill>
          <a:blip r:embed="rId2">
            <a:extLst>
              <a:ext uri="{28A0092B-C50C-407E-A947-70E740481C1C}">
                <a14:useLocalDpi xmlns:a14="http://schemas.microsoft.com/office/drawing/2010/main" val="0"/>
              </a:ext>
            </a:extLst>
          </a:blip>
          <a:srcRect l="10001" t="4443" r="10001" b="8888"/>
          <a:stretch>
            <a:fillRect/>
          </a:stretch>
        </p:blipFill>
        <p:spPr bwMode="auto">
          <a:xfrm>
            <a:off x="4572000" y="1752600"/>
            <a:ext cx="29067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5259799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dirty="0"/>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dirty="0"/>
              <a:t>Click to edit Master text styles</a:t>
            </a:r>
          </a:p>
        </p:txBody>
      </p:sp>
      <p:sp>
        <p:nvSpPr>
          <p:cNvPr id="4" name="Date Placeholder 21"/>
          <p:cNvSpPr>
            <a:spLocks noGrp="1"/>
          </p:cNvSpPr>
          <p:nvPr>
            <p:ph type="dt" sz="half" idx="14"/>
          </p:nvPr>
        </p:nvSpPr>
        <p:spPr/>
        <p:txBody>
          <a:bodyPr/>
          <a:lstStyle>
            <a:lvl1pPr eaLnBrk="0" hangingPunct="0">
              <a:defRPr/>
            </a:lvl1pPr>
          </a:lstStyle>
          <a:p>
            <a:pPr>
              <a:defRPr/>
            </a:pPr>
            <a:r>
              <a:rPr lang="en-US"/>
              <a:t>Date</a:t>
            </a:r>
          </a:p>
        </p:txBody>
      </p:sp>
      <p:sp>
        <p:nvSpPr>
          <p:cNvPr id="5" name="Slide Number Placeholder 23"/>
          <p:cNvSpPr>
            <a:spLocks noGrp="1"/>
          </p:cNvSpPr>
          <p:nvPr>
            <p:ph type="sldNum" sz="quarter" idx="15"/>
          </p:nvPr>
        </p:nvSpPr>
        <p:spPr/>
        <p:txBody>
          <a:bodyPr/>
          <a:lstStyle>
            <a:lvl1pPr eaLnBrk="0" hangingPunct="0">
              <a:defRPr/>
            </a:lvl1pPr>
          </a:lstStyle>
          <a:p>
            <a:pPr>
              <a:defRPr/>
            </a:pPr>
            <a:fld id="{A0980CDE-CABB-493E-9B43-CFCDE5BCE600}" type="slidenum">
              <a:rPr lang="en-US"/>
              <a:pPr>
                <a:defRPr/>
              </a:pPr>
              <a:t>‹#›</a:t>
            </a:fld>
            <a:endParaRPr lang="en-US" dirty="0"/>
          </a:p>
        </p:txBody>
      </p:sp>
    </p:spTree>
    <p:extLst>
      <p:ext uri="{BB962C8B-B14F-4D97-AF65-F5344CB8AC3E}">
        <p14:creationId xmlns:p14="http://schemas.microsoft.com/office/powerpoint/2010/main" val="681809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1"/>
          <p:cNvSpPr>
            <a:spLocks noGrp="1"/>
          </p:cNvSpPr>
          <p:nvPr>
            <p:ph type="dt" sz="half" idx="10"/>
          </p:nvPr>
        </p:nvSpPr>
        <p:spPr/>
        <p:txBody>
          <a:bodyPr/>
          <a:lstStyle>
            <a:lvl1pPr eaLnBrk="0" hangingPunct="0">
              <a:defRPr/>
            </a:lvl1pPr>
          </a:lstStyle>
          <a:p>
            <a:pPr>
              <a:defRPr/>
            </a:pPr>
            <a:r>
              <a:rPr lang="en-US"/>
              <a:t>Date</a:t>
            </a:r>
          </a:p>
        </p:txBody>
      </p:sp>
      <p:sp>
        <p:nvSpPr>
          <p:cNvPr id="4" name="Slide Number Placeholder 23"/>
          <p:cNvSpPr>
            <a:spLocks noGrp="1"/>
          </p:cNvSpPr>
          <p:nvPr>
            <p:ph type="sldNum" sz="quarter" idx="11"/>
          </p:nvPr>
        </p:nvSpPr>
        <p:spPr/>
        <p:txBody>
          <a:bodyPr/>
          <a:lstStyle>
            <a:lvl1pPr eaLnBrk="0" hangingPunct="0">
              <a:defRPr/>
            </a:lvl1pPr>
          </a:lstStyle>
          <a:p>
            <a:pPr>
              <a:defRPr/>
            </a:pPr>
            <a:fld id="{53CAE23E-0DE7-4D66-AE94-1847C043BCDD}" type="slidenum">
              <a:rPr lang="en-US"/>
              <a:pPr>
                <a:defRPr/>
              </a:pPr>
              <a:t>‹#›</a:t>
            </a:fld>
            <a:endParaRPr lang="en-US" dirty="0"/>
          </a:p>
        </p:txBody>
      </p:sp>
    </p:spTree>
    <p:extLst>
      <p:ext uri="{BB962C8B-B14F-4D97-AF65-F5344CB8AC3E}">
        <p14:creationId xmlns:p14="http://schemas.microsoft.com/office/powerpoint/2010/main" val="3513773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eaLnBrk="0" hangingPunct="0">
              <a:defRPr/>
            </a:lvl1pPr>
          </a:lstStyle>
          <a:p>
            <a:pPr>
              <a:defRPr/>
            </a:pPr>
            <a:r>
              <a:rPr lang="en-US"/>
              <a:t>Date</a:t>
            </a:r>
          </a:p>
        </p:txBody>
      </p:sp>
      <p:sp>
        <p:nvSpPr>
          <p:cNvPr id="3" name="Slide Number Placeholder 23"/>
          <p:cNvSpPr>
            <a:spLocks noGrp="1"/>
          </p:cNvSpPr>
          <p:nvPr>
            <p:ph type="sldNum" sz="quarter" idx="11"/>
          </p:nvPr>
        </p:nvSpPr>
        <p:spPr/>
        <p:txBody>
          <a:bodyPr/>
          <a:lstStyle>
            <a:lvl1pPr eaLnBrk="0" hangingPunct="0">
              <a:defRPr/>
            </a:lvl1pPr>
          </a:lstStyle>
          <a:p>
            <a:pPr>
              <a:defRPr/>
            </a:pPr>
            <a:fld id="{886A3570-EB9A-455C-B77C-3FA15507A1E8}" type="slidenum">
              <a:rPr lang="en-US"/>
              <a:pPr>
                <a:defRPr/>
              </a:pPr>
              <a:t>‹#›</a:t>
            </a:fld>
            <a:endParaRPr lang="en-US" dirty="0"/>
          </a:p>
        </p:txBody>
      </p:sp>
    </p:spTree>
    <p:extLst>
      <p:ext uri="{BB962C8B-B14F-4D97-AF65-F5344CB8AC3E}">
        <p14:creationId xmlns:p14="http://schemas.microsoft.com/office/powerpoint/2010/main" val="4030197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eaLnBrk="0" hangingPunct="0">
              <a:defRPr/>
            </a:lvl1pPr>
          </a:lstStyle>
          <a:p>
            <a:pPr>
              <a:defRPr/>
            </a:pPr>
            <a:r>
              <a:rPr lang="en-US"/>
              <a:t>Date</a:t>
            </a:r>
          </a:p>
        </p:txBody>
      </p:sp>
      <p:sp>
        <p:nvSpPr>
          <p:cNvPr id="5" name="Slide Number Placeholder 23"/>
          <p:cNvSpPr>
            <a:spLocks noGrp="1"/>
          </p:cNvSpPr>
          <p:nvPr>
            <p:ph type="sldNum" sz="quarter" idx="14"/>
          </p:nvPr>
        </p:nvSpPr>
        <p:spPr/>
        <p:txBody>
          <a:bodyPr/>
          <a:lstStyle>
            <a:lvl1pPr eaLnBrk="0" hangingPunct="0">
              <a:defRPr/>
            </a:lvl1pPr>
          </a:lstStyle>
          <a:p>
            <a:pPr>
              <a:defRPr/>
            </a:pPr>
            <a:fld id="{8A62547A-6EDD-4D50-8A0E-F542B45CBF43}" type="slidenum">
              <a:rPr lang="en-US"/>
              <a:pPr>
                <a:defRPr/>
              </a:pPr>
              <a:t>‹#›</a:t>
            </a:fld>
            <a:endParaRPr lang="en-US" dirty="0"/>
          </a:p>
        </p:txBody>
      </p:sp>
    </p:spTree>
    <p:extLst>
      <p:ext uri="{BB962C8B-B14F-4D97-AF65-F5344CB8AC3E}">
        <p14:creationId xmlns:p14="http://schemas.microsoft.com/office/powerpoint/2010/main" val="2976147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228600" y="990600"/>
            <a:ext cx="4953000" cy="5334000"/>
          </a:xfrm>
        </p:spPr>
        <p:txBody>
          <a:bodyPr/>
          <a:lstStyle/>
          <a:p>
            <a:pPr lvl="0"/>
            <a:endParaRPr lang="en-US" noProof="0"/>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dirty="0"/>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dirty="0"/>
              <a:t>Click to edit Master text styles</a:t>
            </a:r>
          </a:p>
        </p:txBody>
      </p:sp>
      <p:sp>
        <p:nvSpPr>
          <p:cNvPr id="7" name="Date Placeholder 21"/>
          <p:cNvSpPr>
            <a:spLocks noGrp="1"/>
          </p:cNvSpPr>
          <p:nvPr>
            <p:ph type="dt" sz="half" idx="15"/>
          </p:nvPr>
        </p:nvSpPr>
        <p:spPr/>
        <p:txBody>
          <a:bodyPr/>
          <a:lstStyle>
            <a:lvl1pPr eaLnBrk="0" hangingPunct="0">
              <a:defRPr/>
            </a:lvl1pPr>
          </a:lstStyle>
          <a:p>
            <a:pPr>
              <a:defRPr/>
            </a:pPr>
            <a:r>
              <a:rPr lang="en-US"/>
              <a:t>Date</a:t>
            </a:r>
          </a:p>
        </p:txBody>
      </p:sp>
      <p:sp>
        <p:nvSpPr>
          <p:cNvPr id="9" name="Slide Number Placeholder 23"/>
          <p:cNvSpPr>
            <a:spLocks noGrp="1"/>
          </p:cNvSpPr>
          <p:nvPr>
            <p:ph type="sldNum" sz="quarter" idx="16"/>
          </p:nvPr>
        </p:nvSpPr>
        <p:spPr/>
        <p:txBody>
          <a:bodyPr/>
          <a:lstStyle>
            <a:lvl1pPr eaLnBrk="0" hangingPunct="0">
              <a:defRPr/>
            </a:lvl1pPr>
          </a:lstStyle>
          <a:p>
            <a:pPr>
              <a:defRPr/>
            </a:pPr>
            <a:fld id="{637BAC7F-CFD7-4C1C-BEF8-0BDADDC0F269}" type="slidenum">
              <a:rPr lang="en-US"/>
              <a:pPr>
                <a:defRPr/>
              </a:pPr>
              <a:t>‹#›</a:t>
            </a:fld>
            <a:endParaRPr lang="en-US" dirty="0"/>
          </a:p>
        </p:txBody>
      </p:sp>
    </p:spTree>
    <p:extLst>
      <p:ext uri="{BB962C8B-B14F-4D97-AF65-F5344CB8AC3E}">
        <p14:creationId xmlns:p14="http://schemas.microsoft.com/office/powerpoint/2010/main" val="2782178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33400" y="2286000"/>
            <a:ext cx="3810000" cy="3505200"/>
          </a:xfrm>
        </p:spPr>
        <p:txBody>
          <a:bodyPr/>
          <a:lstStyle/>
          <a:p>
            <a:pPr lvl="0"/>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endParaRPr lang="en-US" noProof="0"/>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dirty="0"/>
              <a:t>Click to edit</a:t>
            </a:r>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dirty="0"/>
              <a:t>Click to edit</a:t>
            </a:r>
          </a:p>
        </p:txBody>
      </p:sp>
      <p:sp>
        <p:nvSpPr>
          <p:cNvPr id="8" name="Date Placeholder 21"/>
          <p:cNvSpPr>
            <a:spLocks noGrp="1"/>
          </p:cNvSpPr>
          <p:nvPr>
            <p:ph type="dt" sz="half" idx="16"/>
          </p:nvPr>
        </p:nvSpPr>
        <p:spPr/>
        <p:txBody>
          <a:bodyPr/>
          <a:lstStyle>
            <a:lvl1pPr eaLnBrk="0" hangingPunct="0">
              <a:defRPr/>
            </a:lvl1pPr>
          </a:lstStyle>
          <a:p>
            <a:pPr>
              <a:defRPr/>
            </a:pPr>
            <a:r>
              <a:rPr lang="en-US"/>
              <a:t>Date</a:t>
            </a:r>
          </a:p>
        </p:txBody>
      </p:sp>
      <p:sp>
        <p:nvSpPr>
          <p:cNvPr id="11" name="Slide Number Placeholder 23"/>
          <p:cNvSpPr>
            <a:spLocks noGrp="1"/>
          </p:cNvSpPr>
          <p:nvPr>
            <p:ph type="sldNum" sz="quarter" idx="17"/>
          </p:nvPr>
        </p:nvSpPr>
        <p:spPr/>
        <p:txBody>
          <a:bodyPr/>
          <a:lstStyle>
            <a:lvl1pPr eaLnBrk="0" hangingPunct="0">
              <a:defRPr/>
            </a:lvl1pPr>
          </a:lstStyle>
          <a:p>
            <a:pPr>
              <a:defRPr/>
            </a:pPr>
            <a:fld id="{82ABF5DB-533E-4439-B63B-D79B9ABACE4D}" type="slidenum">
              <a:rPr lang="en-US"/>
              <a:pPr>
                <a:defRPr/>
              </a:pPr>
              <a:t>‹#›</a:t>
            </a:fld>
            <a:endParaRPr lang="en-US" dirty="0"/>
          </a:p>
        </p:txBody>
      </p:sp>
    </p:spTree>
    <p:extLst>
      <p:ext uri="{BB962C8B-B14F-4D97-AF65-F5344CB8AC3E}">
        <p14:creationId xmlns:p14="http://schemas.microsoft.com/office/powerpoint/2010/main" val="821297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152400" y="990600"/>
            <a:ext cx="4343400" cy="5410200"/>
          </a:xfrm>
        </p:spPr>
        <p:txBody>
          <a:bodyPr/>
          <a:lstStyle/>
          <a:p>
            <a:pPr lvl="0"/>
            <a:endParaRPr lang="en-US" noProof="0"/>
          </a:p>
        </p:txBody>
      </p:sp>
      <p:sp>
        <p:nvSpPr>
          <p:cNvPr id="7" name="Picture Placeholder 5"/>
          <p:cNvSpPr>
            <a:spLocks noGrp="1"/>
          </p:cNvSpPr>
          <p:nvPr>
            <p:ph type="pic" sz="quarter" idx="13"/>
          </p:nvPr>
        </p:nvSpPr>
        <p:spPr>
          <a:xfrm>
            <a:off x="4648200" y="990600"/>
            <a:ext cx="4343400" cy="5410200"/>
          </a:xfrm>
        </p:spPr>
        <p:txBody>
          <a:bodyPr/>
          <a:lstStyle/>
          <a:p>
            <a:pPr lvl="0"/>
            <a:endParaRPr lang="en-US" noProof="0"/>
          </a:p>
        </p:txBody>
      </p:sp>
      <p:sp>
        <p:nvSpPr>
          <p:cNvPr id="5" name="Date Placeholder 21"/>
          <p:cNvSpPr>
            <a:spLocks noGrp="1"/>
          </p:cNvSpPr>
          <p:nvPr>
            <p:ph type="dt" sz="half" idx="14"/>
          </p:nvPr>
        </p:nvSpPr>
        <p:spPr/>
        <p:txBody>
          <a:bodyPr/>
          <a:lstStyle>
            <a:lvl1pPr eaLnBrk="0" hangingPunct="0">
              <a:defRPr/>
            </a:lvl1pPr>
          </a:lstStyle>
          <a:p>
            <a:pPr>
              <a:defRPr/>
            </a:pPr>
            <a:r>
              <a:rPr lang="en-US"/>
              <a:t>Date</a:t>
            </a:r>
          </a:p>
        </p:txBody>
      </p:sp>
      <p:sp>
        <p:nvSpPr>
          <p:cNvPr id="8" name="Slide Number Placeholder 23"/>
          <p:cNvSpPr>
            <a:spLocks noGrp="1"/>
          </p:cNvSpPr>
          <p:nvPr>
            <p:ph type="sldNum" sz="quarter" idx="15"/>
          </p:nvPr>
        </p:nvSpPr>
        <p:spPr/>
        <p:txBody>
          <a:bodyPr/>
          <a:lstStyle>
            <a:lvl1pPr eaLnBrk="0" hangingPunct="0">
              <a:defRPr/>
            </a:lvl1pPr>
          </a:lstStyle>
          <a:p>
            <a:pPr>
              <a:defRPr/>
            </a:pPr>
            <a:fld id="{CB4B93AC-1E2A-4719-839A-A256B7328F3B}" type="slidenum">
              <a:rPr lang="en-US"/>
              <a:pPr>
                <a:defRPr/>
              </a:pPr>
              <a:t>‹#›</a:t>
            </a:fld>
            <a:endParaRPr lang="en-US" dirty="0"/>
          </a:p>
        </p:txBody>
      </p:sp>
    </p:spTree>
    <p:extLst>
      <p:ext uri="{BB962C8B-B14F-4D97-AF65-F5344CB8AC3E}">
        <p14:creationId xmlns:p14="http://schemas.microsoft.com/office/powerpoint/2010/main" val="779969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04800" y="1066800"/>
            <a:ext cx="4267200" cy="2590800"/>
          </a:xfrm>
        </p:spPr>
        <p:txBody>
          <a:bodyPr/>
          <a:lstStyle/>
          <a:p>
            <a:pPr lvl="0"/>
            <a:endParaRPr lang="en-US" noProof="0"/>
          </a:p>
        </p:txBody>
      </p:sp>
      <p:sp>
        <p:nvSpPr>
          <p:cNvPr id="7" name="Picture Placeholder 5"/>
          <p:cNvSpPr>
            <a:spLocks noGrp="1"/>
          </p:cNvSpPr>
          <p:nvPr>
            <p:ph type="pic" sz="quarter" idx="13"/>
          </p:nvPr>
        </p:nvSpPr>
        <p:spPr>
          <a:xfrm>
            <a:off x="304800" y="3657600"/>
            <a:ext cx="4267200" cy="2590800"/>
          </a:xfrm>
        </p:spPr>
        <p:txBody>
          <a:bodyPr/>
          <a:lstStyle/>
          <a:p>
            <a:pPr lvl="0"/>
            <a:endParaRPr lang="en-US" noProof="0"/>
          </a:p>
        </p:txBody>
      </p:sp>
      <p:sp>
        <p:nvSpPr>
          <p:cNvPr id="8" name="Picture Placeholder 5"/>
          <p:cNvSpPr>
            <a:spLocks noGrp="1"/>
          </p:cNvSpPr>
          <p:nvPr>
            <p:ph type="pic" sz="quarter" idx="14"/>
          </p:nvPr>
        </p:nvSpPr>
        <p:spPr>
          <a:xfrm>
            <a:off x="4648200" y="1066800"/>
            <a:ext cx="4267200" cy="2590800"/>
          </a:xfrm>
        </p:spPr>
        <p:txBody>
          <a:bodyPr/>
          <a:lstStyle/>
          <a:p>
            <a:pPr lvl="0"/>
            <a:endParaRPr lang="en-US" noProof="0"/>
          </a:p>
        </p:txBody>
      </p:sp>
      <p:sp>
        <p:nvSpPr>
          <p:cNvPr id="9" name="Picture Placeholder 5"/>
          <p:cNvSpPr>
            <a:spLocks noGrp="1"/>
          </p:cNvSpPr>
          <p:nvPr>
            <p:ph type="pic" sz="quarter" idx="15"/>
          </p:nvPr>
        </p:nvSpPr>
        <p:spPr>
          <a:xfrm>
            <a:off x="4648200" y="3657600"/>
            <a:ext cx="4267200" cy="2590800"/>
          </a:xfrm>
        </p:spPr>
        <p:txBody>
          <a:bodyPr/>
          <a:lstStyle/>
          <a:p>
            <a:pPr lvl="0"/>
            <a:endParaRPr lang="en-US" noProof="0"/>
          </a:p>
        </p:txBody>
      </p:sp>
      <p:sp>
        <p:nvSpPr>
          <p:cNvPr id="10" name="Date Placeholder 21"/>
          <p:cNvSpPr>
            <a:spLocks noGrp="1"/>
          </p:cNvSpPr>
          <p:nvPr>
            <p:ph type="dt" sz="half" idx="16"/>
          </p:nvPr>
        </p:nvSpPr>
        <p:spPr/>
        <p:txBody>
          <a:bodyPr/>
          <a:lstStyle>
            <a:lvl1pPr eaLnBrk="0" hangingPunct="0">
              <a:defRPr/>
            </a:lvl1pPr>
          </a:lstStyle>
          <a:p>
            <a:pPr>
              <a:defRPr/>
            </a:pPr>
            <a:r>
              <a:rPr lang="en-US"/>
              <a:t>Date</a:t>
            </a:r>
          </a:p>
        </p:txBody>
      </p:sp>
      <p:sp>
        <p:nvSpPr>
          <p:cNvPr id="11" name="Slide Number Placeholder 23"/>
          <p:cNvSpPr>
            <a:spLocks noGrp="1"/>
          </p:cNvSpPr>
          <p:nvPr>
            <p:ph type="sldNum" sz="quarter" idx="17"/>
          </p:nvPr>
        </p:nvSpPr>
        <p:spPr/>
        <p:txBody>
          <a:bodyPr/>
          <a:lstStyle>
            <a:lvl1pPr eaLnBrk="0" hangingPunct="0">
              <a:defRPr/>
            </a:lvl1pPr>
          </a:lstStyle>
          <a:p>
            <a:pPr>
              <a:defRPr/>
            </a:pPr>
            <a:fld id="{4CF2BFAC-7514-40FB-8FB3-7EEE28422693}" type="slidenum">
              <a:rPr lang="en-US"/>
              <a:pPr>
                <a:defRPr/>
              </a:pPr>
              <a:t>‹#›</a:t>
            </a:fld>
            <a:endParaRPr lang="en-US" dirty="0"/>
          </a:p>
        </p:txBody>
      </p:sp>
    </p:spTree>
    <p:extLst>
      <p:ext uri="{BB962C8B-B14F-4D97-AF65-F5344CB8AC3E}">
        <p14:creationId xmlns:p14="http://schemas.microsoft.com/office/powerpoint/2010/main" val="112607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r>
              <a:rPr lang="en-US"/>
              <a:t>Date</a:t>
            </a: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0" fontAlgn="base" hangingPunct="0">
              <a:spcBef>
                <a:spcPct val="0"/>
              </a:spcBef>
              <a:spcAft>
                <a:spcPct val="0"/>
              </a:spcAft>
              <a:defRPr>
                <a:solidFill>
                  <a:prstClr val="black"/>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7CEAFF36-101A-42AE-81A7-CDC051CF83A8}" type="slidenum">
              <a:rPr lang="en-US"/>
              <a:pPr>
                <a:defRPr/>
              </a:pPr>
              <a:t>‹#›</a:t>
            </a:fld>
            <a:endParaRPr lang="en-US"/>
          </a:p>
        </p:txBody>
      </p:sp>
    </p:spTree>
    <p:extLst>
      <p:ext uri="{BB962C8B-B14F-4D97-AF65-F5344CB8AC3E}">
        <p14:creationId xmlns:p14="http://schemas.microsoft.com/office/powerpoint/2010/main" val="1734237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eaLnBrk="0" hangingPunct="0">
              <a:defRPr/>
            </a:lvl1pPr>
          </a:lstStyle>
          <a:p>
            <a:pPr>
              <a:defRPr/>
            </a:pPr>
            <a:r>
              <a:rPr lang="en-US"/>
              <a:t>Date</a:t>
            </a:r>
            <a:endParaRPr lang="en-US" dirty="0"/>
          </a:p>
        </p:txBody>
      </p:sp>
    </p:spTree>
    <p:extLst>
      <p:ext uri="{BB962C8B-B14F-4D97-AF65-F5344CB8AC3E}">
        <p14:creationId xmlns:p14="http://schemas.microsoft.com/office/powerpoint/2010/main" val="296125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1607" b="10332"/>
          <a:stretch>
            <a:fillRect/>
          </a:stretch>
        </p:blipFill>
        <p:spPr bwMode="auto">
          <a:xfrm>
            <a:off x="4479925" y="1143000"/>
            <a:ext cx="4664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39683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Connector 6"/>
          <p:cNvCxnSpPr/>
          <p:nvPr userDrawn="1"/>
        </p:nvCxnSpPr>
        <p:spPr>
          <a:xfrm>
            <a:off x="7924800" y="2209800"/>
            <a:ext cx="9906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01371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077200" y="2255838"/>
            <a:ext cx="8382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Group of People Smiling iStock_000007773161Mediu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95850" y="2133600"/>
            <a:ext cx="4141788"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210277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5943600" y="2209800"/>
            <a:ext cx="23622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5" descr="two labcoat women iStock_000001618419Medium.jpg"/>
          <p:cNvPicPr>
            <a:picLocks noChangeAspect="1"/>
          </p:cNvPicPr>
          <p:nvPr userDrawn="1"/>
        </p:nvPicPr>
        <p:blipFill>
          <a:blip r:embed="rId2" cstate="print">
            <a:extLst>
              <a:ext uri="{28A0092B-C50C-407E-A947-70E740481C1C}">
                <a14:useLocalDpi xmlns:a14="http://schemas.microsoft.com/office/drawing/2010/main" val="0"/>
              </a:ext>
            </a:extLst>
          </a:blip>
          <a:srcRect l="4417" r="16078"/>
          <a:stretch>
            <a:fillRect/>
          </a:stretch>
        </p:blipFill>
        <p:spPr bwMode="auto">
          <a:xfrm>
            <a:off x="3962400" y="2667000"/>
            <a:ext cx="4114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CADEMY_Found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r>
              <a:rPr lang="en-US"/>
              <a:t>Date</a:t>
            </a:r>
            <a:endParaRPr lang="en-US" dirty="0"/>
          </a:p>
        </p:txBody>
      </p:sp>
    </p:spTree>
    <p:extLst>
      <p:ext uri="{BB962C8B-B14F-4D97-AF65-F5344CB8AC3E}">
        <p14:creationId xmlns:p14="http://schemas.microsoft.com/office/powerpoint/2010/main" val="127947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686800" y="2362200"/>
            <a:ext cx="304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9"/>
          <p:cNvSpPr>
            <a:spLocks noChangeShapeType="1"/>
          </p:cNvSpPr>
          <p:nvPr userDrawn="1"/>
        </p:nvSpPr>
        <p:spPr bwMode="auto">
          <a:xfrm>
            <a:off x="457200" y="2362200"/>
            <a:ext cx="5638800" cy="0"/>
          </a:xfrm>
          <a:prstGeom prst="line">
            <a:avLst/>
          </a:prstGeom>
          <a:noFill/>
          <a:ln w="38100">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Date Placeholder 2"/>
          <p:cNvSpPr txBox="1">
            <a:spLocks/>
          </p:cNvSpPr>
          <p:nvPr userDrawn="1"/>
        </p:nvSpPr>
        <p:spPr>
          <a:xfrm>
            <a:off x="381000" y="6629400"/>
            <a:ext cx="2133600" cy="228600"/>
          </a:xfrm>
          <a:prstGeom prst="rect">
            <a:avLst/>
          </a:prstGeom>
        </p:spPr>
        <p:txBody>
          <a:bodyPr anchor="ctr"/>
          <a:lstStyle>
            <a:lvl1pPr>
              <a:defRPr/>
            </a:lvl1pPr>
          </a:lstStyle>
          <a:p>
            <a:pPr eaLnBrk="1" fontAlgn="auto" hangingPunct="1">
              <a:spcBef>
                <a:spcPts val="0"/>
              </a:spcBef>
              <a:spcAft>
                <a:spcPts val="0"/>
              </a:spcAft>
              <a:defRPr/>
            </a:pPr>
            <a:fld id="{96894733-FB1D-47BF-849F-81DD5FF21D72}" type="datetime1">
              <a:rPr lang="en-US" sz="1200" smtClean="0">
                <a:solidFill>
                  <a:schemeClr val="tx1">
                    <a:tint val="75000"/>
                  </a:schemeClr>
                </a:solidFill>
                <a:latin typeface="Tahoma" pitchFamily="34" charset="0"/>
                <a:cs typeface="Tahoma" pitchFamily="34" charset="0"/>
              </a:rPr>
              <a:pPr eaLnBrk="1" fontAlgn="auto" hangingPunct="1">
                <a:spcBef>
                  <a:spcPts val="0"/>
                </a:spcBef>
                <a:spcAft>
                  <a:spcPts val="0"/>
                </a:spcAft>
                <a:defRPr/>
              </a:pPr>
              <a:t>2/9/2017</a:t>
            </a:fld>
            <a:endParaRPr lang="en-US" sz="1200" dirty="0">
              <a:solidFill>
                <a:schemeClr val="tx1">
                  <a:tint val="75000"/>
                </a:schemeClr>
              </a:solidFill>
              <a:latin typeface="Tahoma" pitchFamily="34" charset="0"/>
              <a:cs typeface="Tahoma" pitchFamily="34" charset="0"/>
            </a:endParaRPr>
          </a:p>
        </p:txBody>
      </p:sp>
      <p:pic>
        <p:nvPicPr>
          <p:cNvPr id="7" name="Picture 5" descr="ACADEMY_Foundatio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3"/>
          <p:cNvSpPr>
            <a:spLocks noGrp="1"/>
          </p:cNvSpPr>
          <p:nvPr>
            <p:ph type="body" sz="quarter" idx="12"/>
          </p:nvPr>
        </p:nvSpPr>
        <p:spPr>
          <a:xfrm>
            <a:off x="457200" y="25908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9" name="Text Placeholder 11"/>
          <p:cNvSpPr>
            <a:spLocks noGrp="1"/>
          </p:cNvSpPr>
          <p:nvPr>
            <p:ph type="body" sz="quarter" idx="13"/>
          </p:nvPr>
        </p:nvSpPr>
        <p:spPr>
          <a:xfrm>
            <a:off x="457200" y="1676400"/>
            <a:ext cx="4876800" cy="609600"/>
          </a:xfrm>
          <a:prstGeom prst="rect">
            <a:avLst/>
          </a:prstGeom>
        </p:spPr>
        <p:txBody>
          <a:bodyPr/>
          <a:lstStyle>
            <a:lvl1pPr>
              <a:defRPr sz="3600" b="0" i="0"/>
            </a:lvl1pPr>
          </a:lstStyle>
          <a:p>
            <a:pPr lvl="0"/>
            <a:r>
              <a:rPr lang="en-US"/>
              <a:t>Click to edit Master text styles</a:t>
            </a:r>
          </a:p>
        </p:txBody>
      </p:sp>
    </p:spTree>
    <p:extLst>
      <p:ext uri="{BB962C8B-B14F-4D97-AF65-F5344CB8AC3E}">
        <p14:creationId xmlns:p14="http://schemas.microsoft.com/office/powerpoint/2010/main" val="100811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3.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Tahoma" pitchFamily="34" charset="0"/>
                <a:cs typeface="Tahoma" pitchFamily="34" charset="0"/>
              </a:defRPr>
            </a:lvl1pPr>
          </a:lstStyle>
          <a:p>
            <a:pPr>
              <a:defRPr/>
            </a:pPr>
            <a:r>
              <a:rPr lang="en-US"/>
              <a:t>Date</a:t>
            </a:r>
            <a:endParaRPr lang="en-US" dirty="0"/>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94" r:id="rId13"/>
  </p:sldLayoutIdLst>
  <p:hf sldNum="0"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17171"/>
                </a:solidFill>
                <a:latin typeface="Tahoma" pitchFamily="34" charset="0"/>
                <a:cs typeface="Tahoma" pitchFamily="34" charset="0"/>
              </a:defRPr>
            </a:lvl1pPr>
          </a:lstStyle>
          <a:p>
            <a:pPr>
              <a:defRPr/>
            </a:pPr>
            <a:fld id="{16F63DC5-FD83-4C5E-95ED-A8F1A11BC30A}" type="slidenum">
              <a:rPr lang="en-US" altLang="en-US"/>
              <a:pPr>
                <a:defRPr/>
              </a:pPr>
              <a:t>‹#›</a:t>
            </a:fld>
            <a:endParaRPr lang="en-US" altLang="en-US"/>
          </a:p>
        </p:txBody>
      </p:sp>
      <p:sp>
        <p:nvSpPr>
          <p:cNvPr id="2052"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p:txBody>
      </p:sp>
      <p:sp>
        <p:nvSpPr>
          <p:cNvPr id="2053" name="Line 7"/>
          <p:cNvSpPr>
            <a:spLocks noChangeShapeType="1"/>
          </p:cNvSpPr>
          <p:nvPr/>
        </p:nvSpPr>
        <p:spPr bwMode="auto">
          <a:xfrm>
            <a:off x="304800" y="6477000"/>
            <a:ext cx="8534400" cy="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 name="Line 8"/>
          <p:cNvSpPr>
            <a:spLocks noChangeShapeType="1"/>
          </p:cNvSpPr>
          <p:nvPr/>
        </p:nvSpPr>
        <p:spPr bwMode="auto">
          <a:xfrm>
            <a:off x="304800" y="838200"/>
            <a:ext cx="8504238" cy="0"/>
          </a:xfrm>
          <a:prstGeom prst="line">
            <a:avLst/>
          </a:prstGeom>
          <a:noFill/>
          <a:ln w="28575">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2056" name="Picture 9" descr="ACADEMY_Foundation.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66" r:id="rId10"/>
    <p:sldLayoutId id="2147484467" r:id="rId11"/>
  </p:sldLayoutIdLst>
  <p:hf sldNum="0"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Tahoma" pitchFamily="34" charset="0"/>
                <a:cs typeface="Tahoma" pitchFamily="34" charset="0"/>
              </a:defRPr>
            </a:lvl1pPr>
          </a:lstStyle>
          <a:p>
            <a:pPr>
              <a:defRPr/>
            </a:pPr>
            <a:r>
              <a:rPr lang="en-US"/>
              <a:t>Date</a:t>
            </a:r>
            <a:endParaRPr lang="en-US" dirty="0"/>
          </a:p>
        </p:txBody>
      </p:sp>
    </p:spTree>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Lst>
  <p:hf sldNum="0"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17171"/>
                </a:solidFill>
                <a:latin typeface="Tahoma" pitchFamily="34" charset="0"/>
                <a:cs typeface="Tahoma" pitchFamily="34" charset="0"/>
              </a:defRPr>
            </a:lvl1pPr>
          </a:lstStyle>
          <a:p>
            <a:pPr>
              <a:defRPr/>
            </a:pPr>
            <a:fld id="{ED67D51D-264B-4CDA-8792-8FF61F66F67F}" type="slidenum">
              <a:rPr lang="en-US" altLang="en-US"/>
              <a:pPr>
                <a:defRPr/>
              </a:pPr>
              <a:t>‹#›</a:t>
            </a:fld>
            <a:endParaRPr lang="en-US" altLang="en-US"/>
          </a:p>
        </p:txBody>
      </p:sp>
      <p:sp>
        <p:nvSpPr>
          <p:cNvPr id="4100"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p:txBody>
      </p:sp>
      <p:sp>
        <p:nvSpPr>
          <p:cNvPr id="4101" name="Line 7"/>
          <p:cNvSpPr>
            <a:spLocks noChangeShapeType="1"/>
          </p:cNvSpPr>
          <p:nvPr/>
        </p:nvSpPr>
        <p:spPr bwMode="auto">
          <a:xfrm>
            <a:off x="304800" y="6477000"/>
            <a:ext cx="8534400" cy="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 name="Line 8"/>
          <p:cNvSpPr>
            <a:spLocks noChangeShapeType="1"/>
          </p:cNvSpPr>
          <p:nvPr/>
        </p:nvSpPr>
        <p:spPr bwMode="auto">
          <a:xfrm>
            <a:off x="304800" y="838200"/>
            <a:ext cx="8504238" cy="0"/>
          </a:xfrm>
          <a:prstGeom prst="line">
            <a:avLst/>
          </a:prstGeom>
          <a:noFill/>
          <a:ln w="28575">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4104" name="Picture 9" descr="ACADEMY_Foundation.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80" r:id="rId10"/>
    <p:sldLayoutId id="2147484481" r:id="rId11"/>
    <p:sldLayoutId id="2147484482" r:id="rId12"/>
  </p:sldLayoutIdLst>
  <p:hf sldNum="0"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717171"/>
                </a:solidFill>
                <a:latin typeface="Tahoma" pitchFamily="34" charset="0"/>
                <a:cs typeface="Tahoma" pitchFamily="34" charset="0"/>
              </a:defRPr>
            </a:lvl1pPr>
          </a:lstStyle>
          <a:p>
            <a:pPr>
              <a:defRPr/>
            </a:pPr>
            <a:fld id="{61382305-8792-4CBD-AEF8-F3F313C3DF48}" type="slidenum">
              <a:rPr lang="en-US"/>
              <a:pPr>
                <a:defRPr/>
              </a:pPr>
              <a:t>‹#›</a:t>
            </a:fld>
            <a:endParaRPr lang="en-US" dirty="0"/>
          </a:p>
        </p:txBody>
      </p:sp>
      <p:sp>
        <p:nvSpPr>
          <p:cNvPr id="5124"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p:txBody>
      </p:sp>
      <p:sp>
        <p:nvSpPr>
          <p:cNvPr id="5125" name="Line 7"/>
          <p:cNvSpPr>
            <a:spLocks noChangeShapeType="1"/>
          </p:cNvSpPr>
          <p:nvPr/>
        </p:nvSpPr>
        <p:spPr bwMode="auto">
          <a:xfrm>
            <a:off x="304800" y="6477000"/>
            <a:ext cx="8534400" cy="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6" name="Line 8"/>
          <p:cNvSpPr>
            <a:spLocks noChangeShapeType="1"/>
          </p:cNvSpPr>
          <p:nvPr/>
        </p:nvSpPr>
        <p:spPr bwMode="auto">
          <a:xfrm>
            <a:off x="304800" y="838200"/>
            <a:ext cx="8504238" cy="0"/>
          </a:xfrm>
          <a:prstGeom prst="line">
            <a:avLst/>
          </a:prstGeom>
          <a:noFill/>
          <a:ln w="28575">
            <a:solidFill>
              <a:srgbClr val="06590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5128" name="Picture 9" descr="ACADEMY_Foundation.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228600"/>
            <a:ext cx="2479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hf sldNum="0"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www.fda.gov/Food/IngredientsPackagingLabeling/FoodAdditivesIngredients/default.htm" TargetMode="External"/><Relationship Id="rId7" Type="http://schemas.openxmlformats.org/officeDocument/2006/relationships/hyperlink" Target="https://mail.eatright.org/owa/LMedrow@eatright.org/redir.aspx?SURL=zsVQ4CJfhZBaEjpe8g-lDQly40r26ao2c6SPXCkg1C7ePPxxyjDTCGgAdAB0AHAAOgAvAC8AdwB3AHcALgBmAG8AbwBkAGkAbgBzAGkAZwBoAHQALgBvAHIAZwAvAEYAbwBvAGQAXwBJAG4AZwByAGUAZABpAGUAbgB0AHMAXwBDAG8AbABvAHIAcwA.&amp;URL=http://www.foodinsight.org/Food_Ingredients_Colors" TargetMode="External"/><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hyperlink" Target="http://www.nlm.nih.gov/medlineplus/ency/article/002435.htm" TargetMode="External"/><Relationship Id="rId5" Type="http://schemas.openxmlformats.org/officeDocument/2006/relationships/hyperlink" Target="https://mail.eatright.org/owa/LMedrow@eatright.org/redir.aspx?SURL=yMGrbgE0Yna4FadhRjp9wmaI8Oy6lZJ1mMPao3TR6l172_lxyjDTCGgAdAB0AHAAOgAvAC8AdwB3AHcALgBmAHMAaQBzAC4AdQBzAGQAYQAuAGcAbwB2AC8AdwBwAHMALwBwAG8AcgB0AGEAbAAvAGYAcwBpAHMALwB0AG8AcABpAGMAcwAvAGYAbwBvAGQALQBzAGEAZgBlAHQAeQAtAGUAZAB1AGMAYQB0AGkAbwBuAC8AZwBlAHQALQBhAG4AcwB3AGUAcgBzAC8AZgBvAG8AZAAtAHMAYQBmAGUAdAB5AC0AZgBhAGMAdAAtAHMAaABlAGUAdABzAC8AZgBvAG8AZAAtAGwAYQBiAGUAbABpAG4AZwAvAGEAZABkAGkAdABpAHYAZQBzAC0AaQBuAC0AbQBlAGEAdAAtAGEAbgBkAC0AcABvAHUAbAB0AHIAeQAtAHAAcgBvAGQAdQBjAHQAcwAvAGEAZABkAGkAdABpAHYAZQBzAC0AaQBuAC0AbQBlAGEAdAAtAGEAbgBkAC0AcABvAHUAbAB0AHIAeQAtAHAAcgBvAGQAdQBjAHQAcwA.&amp;URL=http://www.fsis.usda.gov/wps/portal/fsis/topics/food-safety-education/get-answers/food-safety-fact-sheets/food-labeling/additives-in-meat-and-poultry-products/additives-in-meat-and-poultry-products" TargetMode="External"/><Relationship Id="rId4" Type="http://schemas.openxmlformats.org/officeDocument/2006/relationships/hyperlink" Target="https://mail.eatright.org/owa/LMedrow@eatright.org/redir.aspx?SURL=A_XMVBCdHv51kmqh1U53EPRr5_LQ6fByYycT4-P9g-p72_lxyjDTCGgAdAB0AHAAOgAvAC8AdwB3AHcALgBmAGQAYQAuAGcAbwB2AC8ARgBvAG8AZAAvAEkAbgBnAHIAZQBkAGkAZQBuAHQAcwBQAGEAYwBrAGEAZwBpAG4AZwBMAGEAYgBlAGwAaQBuAGcALwBGAG8AbwBkAEEAZABkAGkAdABpAHYAZQBzAEkAbgBnAHIAZQBkAGkAZQBuAHQAcwAvAHUAYwBtADAAOQA0ADIAMQAwAC4AaAB0AG0A&amp;URL=http://www.fda.gov/Food/IngredientsPackagingLabeling/FoodAdditivesIngredients/ucm094210.ht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hyperlink" Target="http://www.surveymonkey.com/r/fdaddweb" TargetMode="Externa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8" Type="http://schemas.openxmlformats.org/officeDocument/2006/relationships/hyperlink" Target="http://www.fda.gov/Food/IngredientsPackagingLabeling/FoodAdditivesIngredients/ucm094211.htm" TargetMode="External"/><Relationship Id="rId3" Type="http://schemas.openxmlformats.org/officeDocument/2006/relationships/hyperlink" Target="http://www.fda.gov/regulatoryinformation/legislation/federalfooddrugandcosmeticactfdcact/" TargetMode="External"/><Relationship Id="rId7" Type="http://schemas.openxmlformats.org/officeDocument/2006/relationships/hyperlink" Target="http://www.fao.org/fao-who-codexalimentarius/standards/gsfa/en/" TargetMode="External"/><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hyperlink" Target="http://legal-dictionary.thefreedictionary.com/De+Minimis" TargetMode="External"/><Relationship Id="rId5" Type="http://schemas.openxmlformats.org/officeDocument/2006/relationships/hyperlink" Target="http://www.fda.gov/RegulatoryInformation/Legislation/FederalFoodDrugandCosmeticActFDCAct/FDCActChapterIVFood/" TargetMode="External"/><Relationship Id="rId4" Type="http://schemas.openxmlformats.org/officeDocument/2006/relationships/hyperlink" Target="http://uscode.house.gov/statutes/pl/85/929.pdf" TargetMode="External"/><Relationship Id="rId9" Type="http://schemas.openxmlformats.org/officeDocument/2006/relationships/image" Target="../media/image21.jpeg"/></Relationships>
</file>

<file path=ppt/slides/_rels/slide55.xml.rels><?xml version="1.0" encoding="UTF-8" standalone="yes"?>
<Relationships xmlns="http://schemas.openxmlformats.org/package/2006/relationships"><Relationship Id="rId8" Type="http://schemas.openxmlformats.org/officeDocument/2006/relationships/hyperlink" Target="http://www.fda.gov/Food/GuidanceRegulation/RetailFoodProtection/FoodCode/ucm186464.htm" TargetMode="External"/><Relationship Id="rId3" Type="http://schemas.openxmlformats.org/officeDocument/2006/relationships/hyperlink" Target="http://www.fda.gov/Food/IngredientsPackagingLabeling/PackagingFCS/IndirectAdditives/default.htm" TargetMode="External"/><Relationship Id="rId7" Type="http://schemas.openxmlformats.org/officeDocument/2006/relationships/hyperlink" Target="http://www.accessdata.fda.gov/scripts/cdrh/cfdocs/cfcfr/cfrsearch.cfm?fr=170.35"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hyperlink" Target="http://www.accessdata.fda.gov/scripts/cdrh/cfdocs/cfcfr/CFRSearch.cfm?fr=170.30" TargetMode="External"/><Relationship Id="rId5" Type="http://schemas.openxmlformats.org/officeDocument/2006/relationships/hyperlink" Target="http://www.ecfr.gov/cgi-bin/text-idx?rgn=div5&amp;node=21:3.0.1.1.12" TargetMode="External"/><Relationship Id="rId4" Type="http://schemas.openxmlformats.org/officeDocument/2006/relationships/hyperlink" Target="http://www.fda.gov/Food/IngredientsPackagingLabeling/FoodAdditivesIngredients/ucm091048.htm" TargetMode="External"/><Relationship Id="rId9" Type="http://schemas.openxmlformats.org/officeDocument/2006/relationships/image" Target="../media/image21.jpeg"/></Relationships>
</file>

<file path=ppt/slides/_rels/slide56.xml.rels><?xml version="1.0" encoding="UTF-8" standalone="yes"?>
<Relationships xmlns="http://schemas.openxmlformats.org/package/2006/relationships"><Relationship Id="rId3" Type="http://schemas.openxmlformats.org/officeDocument/2006/relationships/hyperlink" Target="http://www.fda.gov/Food/IngredientsPackagingLabeling/GRAS/" TargetMode="External"/><Relationship Id="rId7"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hyperlink" Target="http://www.fao.org/food/food-safety-quality/scientific-advice/jecfa/en/" TargetMode="External"/><Relationship Id="rId5" Type="http://schemas.openxmlformats.org/officeDocument/2006/relationships/hyperlink" Target="http://www.accessdata.fda.gov/scripts/cdrh/cfdocs/cfcfr/cfrsearch.cfm" TargetMode="External"/><Relationship Id="rId4" Type="http://schemas.openxmlformats.org/officeDocument/2006/relationships/hyperlink" Target="https://www.accessdata.fda.gov/scripts/cdrh/cfdocs/cfcfr/CFRSearch.cfm?CFRPart=184"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accessdata.fda.gov/scripts/cdrh/cfdocs/cfcfr/cfrsearch.cfm?fr=101.100" TargetMode="External"/><Relationship Id="rId7"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hyperlink" Target="http://www.nielsen.com/us/en/insights/reports/2015/we-are-what-we-eat.html" TargetMode="External"/><Relationship Id="rId5" Type="http://schemas.openxmlformats.org/officeDocument/2006/relationships/hyperlink" Target="http://www.mintel.com/press-centre/food-and-drink/84-of-americans-buy-free-from-foods-because-they-believe-them-to-be-more-natural-or-less-processed" TargetMode="External"/><Relationship Id="rId4" Type="http://schemas.openxmlformats.org/officeDocument/2006/relationships/hyperlink" Target="http://www.npd.com/wps/portal/npd/us/news/press-releases/2015/consumer-concern-about-food-ingredients-changes-their-view-on-how-natural-should-be-defined-on-food-labels-reports-npd-group/"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www.gpo.gov/fdsys/pkg/CFR-2015-title21-vol2/xml/CFR-2015-title21-vol2-sec101-22.xml" TargetMode="External"/><Relationship Id="rId3" Type="http://schemas.openxmlformats.org/officeDocument/2006/relationships/hyperlink" Target="http://www.hartman-group.com/acumenPdfs/ingredients-avoid-v-seek-infographic-2015-05-14.pdf" TargetMode="External"/><Relationship Id="rId7" Type="http://schemas.openxmlformats.org/officeDocument/2006/relationships/hyperlink" Target="http://www.npd.com/wps/portal/npd/us/news/press-releases/2015/real-clean-and-fresh-are-the-attributes-consumers-will-look-for-in-the-foods-they-eat-in-2016/" TargetMode="External"/><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hyperlink" Target="http://www.foodbusinessnews.net/articles/news_home/Consumer_Trends/2015/09/How_consumers_define_clean_eat.aspx?ID=%7bA2B69947-B22D-48E1-AC70-C32011064786%7d" TargetMode="External"/><Relationship Id="rId5" Type="http://schemas.openxmlformats.org/officeDocument/2006/relationships/hyperlink" Target="http://www.mintel.com/press-centre/food-and-drink/mintel-serves-up-5-key-food-and-drink-trends-for-2015" TargetMode="External"/><Relationship Id="rId4" Type="http://schemas.openxmlformats.org/officeDocument/2006/relationships/hyperlink" Target="http://www.mintel.com/blog/food-market-news/like-oil-and-water-brominated-vegetable-oil-being-phased-out-in-the-us" TargetMode="External"/><Relationship Id="rId9" Type="http://schemas.openxmlformats.org/officeDocument/2006/relationships/image" Target="../media/image21.jpeg"/></Relationships>
</file>

<file path=ppt/slides/_rels/slide59.xml.rels><?xml version="1.0" encoding="UTF-8" standalone="yes"?>
<Relationships xmlns="http://schemas.openxmlformats.org/package/2006/relationships"><Relationship Id="rId3" Type="http://schemas.openxmlformats.org/officeDocument/2006/relationships/hyperlink" Target="http://www.gpo.gov/fdsys/pkg/CFR-2015-title21-vol2/xml/CFR-2015-title21-vol2-sec101-100.xml" TargetMode="External"/><Relationship Id="rId7" Type="http://schemas.openxmlformats.org/officeDocument/2006/relationships/image" Target="../media/image21.jpe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hyperlink" Target="http://www.therichest.com/rich-list/the-biggest/unnatural-10-most-common-artificial-additives-to-avoid" TargetMode="External"/><Relationship Id="rId5" Type="http://schemas.openxmlformats.org/officeDocument/2006/relationships/hyperlink" Target="http://www.delish.com/cooking/g1586/food-additives/" TargetMode="External"/><Relationship Id="rId4" Type="http://schemas.openxmlformats.org/officeDocument/2006/relationships/hyperlink" Target="http://www.cast-science.org/download.cfm?PublicationID=283819&amp;File=1030ac46417e576660c87b6b2553352b6624T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eatrightfoundation.org/toolkits-webinars"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hyperlink" Target="http://www.eatrightfoundation.org/" TargetMode="External"/><Relationship Id="rId4" Type="http://schemas.openxmlformats.org/officeDocument/2006/relationships/hyperlink" Target="http://www.healthyfoodbankhub.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t="6235" b="7481"/>
          <a:stretch>
            <a:fillRect/>
          </a:stretch>
        </p:blipFill>
        <p:spPr bwMode="auto">
          <a:xfrm>
            <a:off x="4343400" y="1519238"/>
            <a:ext cx="48006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p:cNvPicPr>
            <a:picLocks noChangeAspect="1"/>
          </p:cNvPicPr>
          <p:nvPr/>
        </p:nvPicPr>
        <p:blipFill>
          <a:blip r:embed="rId4">
            <a:extLst>
              <a:ext uri="{28A0092B-C50C-407E-A947-70E740481C1C}">
                <a14:useLocalDpi xmlns:a14="http://schemas.microsoft.com/office/drawing/2010/main" val="0"/>
              </a:ext>
            </a:extLst>
          </a:blip>
          <a:srcRect b="23508"/>
          <a:stretch>
            <a:fillRect/>
          </a:stretch>
        </p:blipFill>
        <p:spPr bwMode="auto">
          <a:xfrm>
            <a:off x="5867400" y="0"/>
            <a:ext cx="2743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9"/>
          <p:cNvSpPr>
            <a:spLocks noChangeArrowheads="1"/>
          </p:cNvSpPr>
          <p:nvPr/>
        </p:nvSpPr>
        <p:spPr bwMode="auto">
          <a:xfrm>
            <a:off x="4343400" y="65357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latin typeface="Tahoma" pitchFamily="34" charset="0"/>
                <a:cs typeface="Tahoma" pitchFamily="34" charset="0"/>
              </a:rPr>
              <a:t>Photo credit: www.freeimages.com/ovetopfer</a:t>
            </a:r>
          </a:p>
        </p:txBody>
      </p:sp>
      <p:sp>
        <p:nvSpPr>
          <p:cNvPr id="47109" name="Text Placeholder 6"/>
          <p:cNvSpPr>
            <a:spLocks noGrp="1"/>
          </p:cNvSpPr>
          <p:nvPr>
            <p:ph type="body" sz="quarter" idx="13"/>
          </p:nvPr>
        </p:nvSpPr>
        <p:spPr bwMode="auto">
          <a:xfrm>
            <a:off x="228600" y="381000"/>
            <a:ext cx="6629400" cy="167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b="1" smtClean="0"/>
              <a:t>What’s in Our Food? </a:t>
            </a:r>
            <a:r>
              <a:rPr lang="en-US" altLang="en-US" smtClean="0"/>
              <a:t/>
            </a:r>
            <a:br>
              <a:rPr lang="en-US" altLang="en-US" smtClean="0"/>
            </a:br>
            <a:r>
              <a:rPr lang="en-US" altLang="en-US" smtClean="0"/>
              <a:t>The Science and Safety </a:t>
            </a:r>
            <a:br>
              <a:rPr lang="en-US" altLang="en-US" smtClean="0"/>
            </a:br>
            <a:r>
              <a:rPr lang="en-US" altLang="en-US" smtClean="0"/>
              <a:t>of Food Additives</a:t>
            </a:r>
          </a:p>
        </p:txBody>
      </p:sp>
      <p:sp>
        <p:nvSpPr>
          <p:cNvPr id="35842" name="Text Placeholder 5"/>
          <p:cNvSpPr>
            <a:spLocks noGrp="1"/>
          </p:cNvSpPr>
          <p:nvPr>
            <p:ph type="body" sz="quarter" idx="12"/>
          </p:nvPr>
        </p:nvSpPr>
        <p:spPr bwMode="auto">
          <a:xfrm>
            <a:off x="228600" y="2438400"/>
            <a:ext cx="5562600" cy="3962400"/>
          </a:xfrm>
          <a:extLst/>
        </p:spPr>
        <p:txBody>
          <a:bodyPr vert="horz" wrap="square" lIns="91440" tIns="45720" rIns="91440" bIns="45720" numCol="1" anchor="t" anchorCtr="0" compatLnSpc="1">
            <a:prstTxWarp prst="textNoShape">
              <a:avLst/>
            </a:prstTxWarp>
          </a:bodyPr>
          <a:lstStyle/>
          <a:p>
            <a:pPr eaLnBrk="1" hangingPunct="1">
              <a:defRPr/>
            </a:pPr>
            <a:r>
              <a:rPr lang="en-US" altLang="en-US" sz="2400" b="1" dirty="0">
                <a:solidFill>
                  <a:schemeClr val="tx1">
                    <a:lumMod val="50000"/>
                    <a:lumOff val="50000"/>
                  </a:schemeClr>
                </a:solidFill>
              </a:rPr>
              <a:t>Amy Myrdal Miller, MS, RDN, FAND</a:t>
            </a:r>
          </a:p>
          <a:p>
            <a:pPr eaLnBrk="1" hangingPunct="1">
              <a:defRPr/>
            </a:pPr>
            <a:r>
              <a:rPr lang="en-US" altLang="en-US" sz="2400" i="1" dirty="0">
                <a:solidFill>
                  <a:schemeClr val="tx1">
                    <a:lumMod val="50000"/>
                    <a:lumOff val="50000"/>
                  </a:schemeClr>
                </a:solidFill>
              </a:rPr>
              <a:t>Founder and President</a:t>
            </a:r>
          </a:p>
          <a:p>
            <a:pPr eaLnBrk="1" hangingPunct="1">
              <a:defRPr/>
            </a:pPr>
            <a:r>
              <a:rPr lang="en-US" altLang="en-US" sz="2400" dirty="0">
                <a:solidFill>
                  <a:schemeClr val="tx1">
                    <a:lumMod val="50000"/>
                    <a:lumOff val="50000"/>
                  </a:schemeClr>
                </a:solidFill>
              </a:rPr>
              <a:t>Farmer’s Daughter Consulting, Inc.</a:t>
            </a:r>
          </a:p>
          <a:p>
            <a:pPr eaLnBrk="1" hangingPunct="1">
              <a:defRPr/>
            </a:pPr>
            <a:endParaRPr lang="en-US" altLang="en-US" sz="2400" dirty="0">
              <a:solidFill>
                <a:schemeClr val="tx1">
                  <a:lumMod val="50000"/>
                  <a:lumOff val="50000"/>
                </a:schemeClr>
              </a:solidFill>
            </a:endParaRPr>
          </a:p>
          <a:p>
            <a:pPr eaLnBrk="1" hangingPunct="1">
              <a:defRPr/>
            </a:pPr>
            <a:endParaRPr lang="en-US" altLang="en-US" sz="2400" dirty="0">
              <a:solidFill>
                <a:schemeClr val="tx1">
                  <a:lumMod val="50000"/>
                  <a:lumOff val="50000"/>
                </a:schemeClr>
              </a:solidFill>
            </a:endParaRPr>
          </a:p>
          <a:p>
            <a:pPr eaLnBrk="1" hangingPunct="1">
              <a:defRPr/>
            </a:pPr>
            <a:r>
              <a:rPr lang="en-US" altLang="en-US" sz="2400" b="1" dirty="0">
                <a:solidFill>
                  <a:schemeClr val="tx1">
                    <a:lumMod val="50000"/>
                    <a:lumOff val="50000"/>
                  </a:schemeClr>
                </a:solidFill>
              </a:rPr>
              <a:t>Roger Clemens, </a:t>
            </a:r>
            <a:r>
              <a:rPr lang="en-US" altLang="en-US" sz="2400" b="1" dirty="0" err="1">
                <a:solidFill>
                  <a:schemeClr val="tx1">
                    <a:lumMod val="50000"/>
                    <a:lumOff val="50000"/>
                  </a:schemeClr>
                </a:solidFill>
              </a:rPr>
              <a:t>DrPH</a:t>
            </a:r>
            <a:r>
              <a:rPr lang="en-US" altLang="en-US" sz="2400" b="1" dirty="0">
                <a:solidFill>
                  <a:schemeClr val="tx1">
                    <a:lumMod val="50000"/>
                    <a:lumOff val="50000"/>
                  </a:schemeClr>
                </a:solidFill>
              </a:rPr>
              <a:t>, CFS, CNS, FACN, FIFT, FIAFST</a:t>
            </a:r>
          </a:p>
          <a:p>
            <a:pPr eaLnBrk="1" hangingPunct="1">
              <a:defRPr/>
            </a:pPr>
            <a:r>
              <a:rPr lang="en-US" altLang="en-US" sz="2400" i="1" dirty="0">
                <a:solidFill>
                  <a:schemeClr val="tx1">
                    <a:lumMod val="50000"/>
                    <a:lumOff val="50000"/>
                  </a:schemeClr>
                </a:solidFill>
              </a:rPr>
              <a:t>Adjunct Professor</a:t>
            </a:r>
          </a:p>
          <a:p>
            <a:pPr eaLnBrk="1" hangingPunct="1">
              <a:defRPr/>
            </a:pPr>
            <a:r>
              <a:rPr lang="en-US" altLang="en-US" sz="2400" dirty="0">
                <a:solidFill>
                  <a:schemeClr val="tx1">
                    <a:lumMod val="50000"/>
                    <a:lumOff val="50000"/>
                  </a:schemeClr>
                </a:solidFill>
              </a:rPr>
              <a:t>USC School of Pharmacy, </a:t>
            </a:r>
            <a:r>
              <a:rPr lang="en-US" altLang="en-US" sz="2400" spc="-100" dirty="0">
                <a:solidFill>
                  <a:schemeClr val="tx1">
                    <a:lumMod val="50000"/>
                    <a:lumOff val="50000"/>
                  </a:schemeClr>
                </a:solidFill>
              </a:rPr>
              <a:t>International</a:t>
            </a:r>
            <a:r>
              <a:rPr lang="en-US" altLang="en-US" sz="2400" dirty="0">
                <a:solidFill>
                  <a:schemeClr val="tx1">
                    <a:lumMod val="50000"/>
                    <a:lumOff val="50000"/>
                  </a:schemeClr>
                </a:solidFill>
              </a:rPr>
              <a:t> Center for Regulatory Science</a:t>
            </a:r>
            <a:br>
              <a:rPr lang="en-US" altLang="en-US" sz="2400" dirty="0">
                <a:solidFill>
                  <a:schemeClr val="tx1">
                    <a:lumMod val="50000"/>
                    <a:lumOff val="50000"/>
                  </a:schemeClr>
                </a:solidFill>
              </a:rPr>
            </a:br>
            <a:endParaRPr lang="en-US" altLang="en-US" sz="2400" dirty="0">
              <a:solidFill>
                <a:schemeClr val="tx1">
                  <a:lumMod val="50000"/>
                  <a:lumOff val="50000"/>
                </a:schemeClr>
              </a:solidFill>
            </a:endParaRPr>
          </a:p>
          <a:p>
            <a:pPr eaLnBrk="1" hangingPunct="1">
              <a:defRPr/>
            </a:pPr>
            <a:endParaRPr lang="en-US" altLang="en-US" sz="24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28600" y="228600"/>
            <a:ext cx="8229600" cy="563563"/>
          </a:xfrm>
        </p:spPr>
        <p:txBody>
          <a:bodyPr/>
          <a:lstStyle/>
          <a:p>
            <a:r>
              <a:rPr lang="en-US" altLang="en-US" sz="3000" b="1" smtClean="0"/>
              <a:t>What is a Food?</a:t>
            </a:r>
            <a:r>
              <a:rPr lang="en-US" altLang="en-US" sz="3000" baseline="30000" smtClean="0"/>
              <a:t>1</a:t>
            </a:r>
            <a:endParaRPr lang="en-US" altLang="en-US" sz="3000" smtClean="0"/>
          </a:p>
        </p:txBody>
      </p:sp>
      <p:pic>
        <p:nvPicPr>
          <p:cNvPr id="61443" name="Picture 4"/>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3"/>
          <p:cNvSpPr>
            <a:spLocks noGrp="1" noChangeArrowheads="1"/>
          </p:cNvSpPr>
          <p:nvPr>
            <p:ph type="body" sz="quarter" idx="12"/>
          </p:nvPr>
        </p:nvSpPr>
        <p:spPr/>
        <p:txBody>
          <a:bodyPr/>
          <a:lstStyle/>
          <a:p>
            <a:pPr marL="0" indent="0" eaLnBrk="1" hangingPunct="1">
              <a:spcBef>
                <a:spcPts val="600"/>
              </a:spcBef>
              <a:spcAft>
                <a:spcPts val="600"/>
              </a:spcAft>
            </a:pPr>
            <a:r>
              <a:rPr lang="en-US" altLang="en-US" smtClean="0"/>
              <a:t>Food</a:t>
            </a:r>
          </a:p>
          <a:p>
            <a:pPr lvl="1" eaLnBrk="1" hangingPunct="1">
              <a:spcBef>
                <a:spcPts val="600"/>
              </a:spcBef>
              <a:spcAft>
                <a:spcPts val="600"/>
              </a:spcAft>
            </a:pPr>
            <a:r>
              <a:rPr lang="en-US" altLang="en-US" smtClean="0"/>
              <a:t>Defined as “articles or components of articles used for food or drink for humans or animals”</a:t>
            </a:r>
          </a:p>
          <a:p>
            <a:pPr lvl="1" eaLnBrk="1" hangingPunct="1">
              <a:spcBef>
                <a:spcPts val="600"/>
              </a:spcBef>
              <a:spcAft>
                <a:spcPts val="600"/>
              </a:spcAft>
            </a:pPr>
            <a:r>
              <a:rPr lang="en-US" altLang="en-US" smtClean="0"/>
              <a:t>Safety standard:</a:t>
            </a:r>
          </a:p>
          <a:p>
            <a:pPr lvl="2" eaLnBrk="1" hangingPunct="1">
              <a:spcBef>
                <a:spcPts val="600"/>
              </a:spcBef>
              <a:spcAft>
                <a:spcPts val="600"/>
              </a:spcAft>
            </a:pPr>
            <a:r>
              <a:rPr lang="en-US" altLang="en-US" sz="2800" smtClean="0"/>
              <a:t>Presumption of safety (unless it contains a poisonous or deleterious substance in an amount which is shown to make it </a:t>
            </a:r>
            <a:r>
              <a:rPr lang="en-US" altLang="en-US" sz="2800" i="1" smtClean="0">
                <a:solidFill>
                  <a:srgbClr val="CC0000"/>
                </a:solidFill>
              </a:rPr>
              <a:t>ordinarily injurious</a:t>
            </a:r>
            <a:r>
              <a:rPr lang="en-US" altLang="en-US" sz="2800" smtClean="0"/>
              <a:t> to health)</a:t>
            </a:r>
          </a:p>
        </p:txBody>
      </p:sp>
      <p:sp>
        <p:nvSpPr>
          <p:cNvPr id="61445" name="Rectangle 2"/>
          <p:cNvSpPr>
            <a:spLocks noChangeArrowheads="1"/>
          </p:cNvSpPr>
          <p:nvPr/>
        </p:nvSpPr>
        <p:spPr bwMode="auto">
          <a:xfrm>
            <a:off x="304800" y="6488113"/>
            <a:ext cx="1492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200">
                <a:solidFill>
                  <a:schemeClr val="tx1"/>
                </a:solidFill>
                <a:latin typeface="Arial" pitchFamily="34" charset="0"/>
                <a:cs typeface="Arial" pitchFamily="34" charset="0"/>
              </a:rPr>
              <a:t>(FD&amp;C Act §201(f))</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8600" y="228600"/>
            <a:ext cx="8229600" cy="563563"/>
          </a:xfrm>
        </p:spPr>
        <p:txBody>
          <a:bodyPr/>
          <a:lstStyle/>
          <a:p>
            <a:r>
              <a:rPr lang="en-US" altLang="en-US" sz="3000" b="1" dirty="0" smtClean="0"/>
              <a:t>What is a Food Additive?</a:t>
            </a:r>
            <a:r>
              <a:rPr lang="en-US" altLang="en-US" sz="3000" baseline="30000" dirty="0"/>
              <a:t>2</a:t>
            </a:r>
            <a:endParaRPr lang="en-US" altLang="en-US" sz="3000" dirty="0" smtClean="0"/>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3"/>
          <p:cNvSpPr>
            <a:spLocks noGrp="1" noChangeArrowheads="1"/>
          </p:cNvSpPr>
          <p:nvPr>
            <p:ph type="body" sz="quarter" idx="12"/>
          </p:nvPr>
        </p:nvSpPr>
        <p:spPr>
          <a:xfrm>
            <a:off x="228600" y="990600"/>
            <a:ext cx="8686800" cy="5483225"/>
          </a:xfrm>
        </p:spPr>
        <p:txBody>
          <a:bodyPr/>
          <a:lstStyle/>
          <a:p>
            <a:pPr marL="0" indent="0" eaLnBrk="1" hangingPunct="1">
              <a:buFont typeface="Wingdings" pitchFamily="2" charset="2"/>
              <a:buNone/>
            </a:pPr>
            <a:r>
              <a:rPr lang="en-US" altLang="en-US" sz="2800" b="1" smtClean="0"/>
              <a:t>Food Additive</a:t>
            </a:r>
            <a:r>
              <a:rPr lang="en-US" altLang="en-US" sz="2400" smtClean="0"/>
              <a:t> (See Food Additive Amendment, 1958)</a:t>
            </a:r>
          </a:p>
          <a:p>
            <a:pPr marL="0" indent="0" eaLnBrk="1" hangingPunct="1"/>
            <a:r>
              <a:rPr lang="en-US" altLang="en-US" sz="2800" smtClean="0"/>
              <a:t>Any substance, the intended use of which may reasonably be expected to, directly or indirectly,  becoming a component or otherwise affecting the characteristics of any food</a:t>
            </a:r>
          </a:p>
          <a:p>
            <a:pPr marL="0" indent="0" eaLnBrk="1" hangingPunct="1">
              <a:buFont typeface="Arial" pitchFamily="34" charset="0"/>
              <a:buChar char="•"/>
            </a:pPr>
            <a:endParaRPr lang="en-US" altLang="en-US" sz="1200" smtClean="0"/>
          </a:p>
          <a:p>
            <a:pPr marL="0" indent="0" eaLnBrk="1" hangingPunct="1"/>
            <a:r>
              <a:rPr lang="en-US" altLang="en-US" sz="2800" smtClean="0">
                <a:solidFill>
                  <a:srgbClr val="FF0000"/>
                </a:solidFill>
              </a:rPr>
              <a:t>Exclusions:</a:t>
            </a:r>
            <a:r>
              <a:rPr lang="en-US" altLang="en-US" sz="2800" smtClean="0"/>
              <a:t>  </a:t>
            </a:r>
          </a:p>
          <a:p>
            <a:pPr marL="915988" lvl="1" indent="-457200" eaLnBrk="1" hangingPunct="1"/>
            <a:r>
              <a:rPr lang="en-US" altLang="en-US" sz="2400" smtClean="0"/>
              <a:t>Pesticides in or on raw agricultural commodities</a:t>
            </a:r>
          </a:p>
          <a:p>
            <a:pPr marL="915988" lvl="1" indent="-457200" eaLnBrk="1" hangingPunct="1"/>
            <a:r>
              <a:rPr lang="en-US" altLang="en-US" sz="2400" smtClean="0"/>
              <a:t>Color additives</a:t>
            </a:r>
          </a:p>
          <a:p>
            <a:pPr marL="915988" lvl="1" indent="-457200" eaLnBrk="1" hangingPunct="1"/>
            <a:r>
              <a:rPr lang="en-US" altLang="en-US" sz="2400" smtClean="0"/>
              <a:t>Prior sanctioned substances</a:t>
            </a:r>
          </a:p>
          <a:p>
            <a:pPr marL="915988" lvl="1" indent="-457200" eaLnBrk="1" hangingPunct="1"/>
            <a:r>
              <a:rPr lang="en-US" altLang="en-US" sz="2400" smtClean="0"/>
              <a:t>Substances that are generally recognized as safe (GRAS)</a:t>
            </a:r>
            <a:endParaRPr lang="en-US" altLang="en-US" smtClean="0"/>
          </a:p>
          <a:p>
            <a:pPr marL="0" indent="0" eaLnBrk="1" hangingPunct="1">
              <a:buFont typeface="Arial" pitchFamily="34" charset="0"/>
              <a:buChar char="•"/>
            </a:pPr>
            <a:endParaRPr lang="en-US" altLang="en-US" sz="1200" smtClean="0"/>
          </a:p>
          <a:p>
            <a:pPr marL="0" indent="0" eaLnBrk="1" hangingPunct="1"/>
            <a:r>
              <a:rPr lang="en-US" altLang="en-US" sz="2800" smtClean="0"/>
              <a:t>Safety burden on the manufacturer</a:t>
            </a:r>
          </a:p>
          <a:p>
            <a:pPr marL="0" indent="0" eaLnBrk="1" hangingPunct="1">
              <a:spcAft>
                <a:spcPts val="2400"/>
              </a:spcAft>
            </a:pPr>
            <a:endParaRPr lang="en-US" altLang="en-US" sz="2800" b="1" smtClean="0"/>
          </a:p>
        </p:txBody>
      </p:sp>
      <p:sp>
        <p:nvSpPr>
          <p:cNvPr id="62469" name="TextBox 2"/>
          <p:cNvSpPr txBox="1">
            <a:spLocks noChangeArrowheads="1"/>
          </p:cNvSpPr>
          <p:nvPr/>
        </p:nvSpPr>
        <p:spPr bwMode="auto">
          <a:xfrm>
            <a:off x="304800" y="6473825"/>
            <a:ext cx="647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400">
                <a:solidFill>
                  <a:schemeClr val="tx1"/>
                </a:solidFill>
                <a:latin typeface="Arial" pitchFamily="34" charset="0"/>
                <a:cs typeface="Arial" pitchFamily="34" charset="0"/>
              </a:rPr>
              <a:t>(U.S. Public Law 85-929, 1958)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28600" y="228600"/>
            <a:ext cx="8229600" cy="563563"/>
          </a:xfrm>
        </p:spPr>
        <p:txBody>
          <a:bodyPr/>
          <a:lstStyle/>
          <a:p>
            <a:r>
              <a:rPr lang="en-US" altLang="en-US" sz="3000" b="1" dirty="0" smtClean="0"/>
              <a:t>Added Substances to Foods</a:t>
            </a:r>
            <a:r>
              <a:rPr lang="en-US" altLang="en-US" sz="3000" baseline="30000" dirty="0"/>
              <a:t>3</a:t>
            </a:r>
            <a:endParaRPr lang="en-US" altLang="en-US" sz="3000" dirty="0" smtClean="0"/>
          </a:p>
        </p:txBody>
      </p:sp>
      <p:pic>
        <p:nvPicPr>
          <p:cNvPr id="63491" name="Picture 4"/>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3"/>
          <p:cNvSpPr>
            <a:spLocks noGrp="1" noChangeArrowheads="1"/>
          </p:cNvSpPr>
          <p:nvPr>
            <p:ph type="body" sz="quarter" idx="12"/>
          </p:nvPr>
        </p:nvSpPr>
        <p:spPr/>
        <p:txBody>
          <a:bodyPr/>
          <a:lstStyle/>
          <a:p>
            <a:pPr marL="0" indent="0" eaLnBrk="1" hangingPunct="1">
              <a:spcAft>
                <a:spcPts val="2400"/>
              </a:spcAft>
            </a:pPr>
            <a:r>
              <a:rPr lang="en-US" altLang="en-US" sz="2800" smtClean="0"/>
              <a:t>In cases where the substance is not naturally present in food but is a contaminant or added ingredient, the safety standard is quite different</a:t>
            </a:r>
          </a:p>
          <a:p>
            <a:pPr marL="0" indent="0" eaLnBrk="1" hangingPunct="1">
              <a:spcAft>
                <a:spcPts val="2400"/>
              </a:spcAft>
            </a:pPr>
            <a:r>
              <a:rPr lang="en-US" altLang="en-US" sz="2800" smtClean="0"/>
              <a:t>A food is adulterated if it contains any poisonous or deleterious substance that </a:t>
            </a:r>
            <a:r>
              <a:rPr lang="en-US" altLang="en-US" sz="2800" i="1" smtClean="0">
                <a:solidFill>
                  <a:srgbClr val="CC0000"/>
                </a:solidFill>
              </a:rPr>
              <a:t>may render it injurious</a:t>
            </a:r>
            <a:endParaRPr lang="en-US" altLang="en-US" sz="2800" smtClean="0"/>
          </a:p>
        </p:txBody>
      </p:sp>
      <p:pic>
        <p:nvPicPr>
          <p:cNvPr id="63493" name="Picture 2" descr="http://www.ars.usda.gov/is/graphics/photos/k7191-4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 y="4106863"/>
            <a:ext cx="2400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ChangeArrowheads="1"/>
          </p:cNvSpPr>
          <p:nvPr/>
        </p:nvSpPr>
        <p:spPr bwMode="auto">
          <a:xfrm>
            <a:off x="3657600" y="592455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latin typeface="Arial" pitchFamily="34" charset="0"/>
                <a:cs typeface="Arial" pitchFamily="34" charset="0"/>
              </a:rPr>
              <a:t>www.freeimages.com/helenbjork</a:t>
            </a:r>
          </a:p>
        </p:txBody>
      </p:sp>
      <p:sp>
        <p:nvSpPr>
          <p:cNvPr id="63495" name="Rectangle 3"/>
          <p:cNvSpPr>
            <a:spLocks noChangeArrowheads="1"/>
          </p:cNvSpPr>
          <p:nvPr/>
        </p:nvSpPr>
        <p:spPr bwMode="auto">
          <a:xfrm>
            <a:off x="685800" y="5724525"/>
            <a:ext cx="247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rPr>
              <a:t>http://www.ars.usda.gov/is/graphics/photos/k7191-4.htm</a:t>
            </a:r>
          </a:p>
        </p:txBody>
      </p:sp>
      <p:pic>
        <p:nvPicPr>
          <p:cNvPr id="6349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195763"/>
            <a:ext cx="16303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565525"/>
            <a:ext cx="15240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Rectangle 13"/>
          <p:cNvSpPr>
            <a:spLocks noChangeArrowheads="1"/>
          </p:cNvSpPr>
          <p:nvPr/>
        </p:nvSpPr>
        <p:spPr bwMode="auto">
          <a:xfrm>
            <a:off x="5867400" y="5943600"/>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latin typeface="Arial" pitchFamily="34" charset="0"/>
                <a:cs typeface="Arial" pitchFamily="34" charset="0"/>
              </a:rPr>
              <a:t>www.freeimages.com/williamstadler</a:t>
            </a:r>
          </a:p>
        </p:txBody>
      </p:sp>
      <p:sp>
        <p:nvSpPr>
          <p:cNvPr id="63499" name="TextBox 10"/>
          <p:cNvSpPr txBox="1">
            <a:spLocks noChangeArrowheads="1"/>
          </p:cNvSpPr>
          <p:nvPr/>
        </p:nvSpPr>
        <p:spPr bwMode="auto">
          <a:xfrm>
            <a:off x="228600" y="6472238"/>
            <a:ext cx="8424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200">
                <a:solidFill>
                  <a:schemeClr val="tx1"/>
                </a:solidFill>
                <a:latin typeface="Arial" pitchFamily="34" charset="0"/>
                <a:cs typeface="Arial" pitchFamily="34" charset="0"/>
              </a:rPr>
              <a:t>(FD&amp;C Act, Section 402)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4"/>
          <p:cNvSpPr>
            <a:spLocks noGrp="1"/>
          </p:cNvSpPr>
          <p:nvPr>
            <p:ph type="title"/>
          </p:nvPr>
        </p:nvSpPr>
        <p:spPr>
          <a:xfrm>
            <a:off x="228600" y="136525"/>
            <a:ext cx="8229600" cy="563563"/>
          </a:xfrm>
        </p:spPr>
        <p:txBody>
          <a:bodyPr/>
          <a:lstStyle/>
          <a:p>
            <a:r>
              <a:rPr lang="en-US" altLang="en-US" sz="2800" b="1" smtClean="0"/>
              <a:t>Additive Safety &amp; </a:t>
            </a:r>
            <a:br>
              <a:rPr lang="en-US" altLang="en-US" sz="2800" b="1" smtClean="0"/>
            </a:br>
            <a:r>
              <a:rPr lang="en-US" altLang="en-US" sz="2800" b="1" smtClean="0"/>
              <a:t>Delaney Clause</a:t>
            </a:r>
            <a:r>
              <a:rPr lang="en-US" altLang="en-US" sz="2800" baseline="30000" smtClean="0"/>
              <a:t>4,5,6</a:t>
            </a:r>
            <a:endParaRPr lang="en-US" altLang="en-US" sz="2800" smtClean="0"/>
          </a:p>
        </p:txBody>
      </p:sp>
      <p:sp>
        <p:nvSpPr>
          <p:cNvPr id="6" name="Content Placeholder 5"/>
          <p:cNvSpPr>
            <a:spLocks noGrp="1"/>
          </p:cNvSpPr>
          <p:nvPr>
            <p:ph sz="quarter" idx="12"/>
          </p:nvPr>
        </p:nvSpPr>
        <p:spPr>
          <a:xfrm>
            <a:off x="152400" y="863600"/>
            <a:ext cx="8915400" cy="5410200"/>
          </a:xfrm>
          <a:solidFill>
            <a:schemeClr val="bg1"/>
          </a:solidFill>
        </p:spPr>
        <p:txBody>
          <a:bodyPr/>
          <a:lstStyle/>
          <a:p>
            <a:pPr marL="457200" indent="-457200">
              <a:buFont typeface="Arial" charset="0"/>
              <a:buChar char="•"/>
              <a:defRPr/>
            </a:pPr>
            <a:r>
              <a:rPr lang="en-US" altLang="en-US" sz="2800" dirty="0"/>
              <a:t>Part of the 1958 Food Additives Amendment; invoked in 1959</a:t>
            </a:r>
            <a:endParaRPr lang="en-US" altLang="en-US" sz="2400" dirty="0"/>
          </a:p>
          <a:p>
            <a:pPr marL="457200" indent="-457200">
              <a:buFont typeface="Arial" charset="0"/>
              <a:buChar char="•"/>
              <a:defRPr/>
            </a:pPr>
            <a:r>
              <a:rPr lang="en-US" altLang="en-US" sz="2800" dirty="0"/>
              <a:t>Governs regulation of pesticide residues in processed foods (zero-tolerance)</a:t>
            </a:r>
          </a:p>
          <a:p>
            <a:pPr marL="457200" indent="-457200">
              <a:buFont typeface="Arial" charset="0"/>
              <a:buChar char="•"/>
              <a:defRPr/>
            </a:pPr>
            <a:r>
              <a:rPr lang="en-US" altLang="en-US" sz="2800" dirty="0"/>
              <a:t>Pesticide Residue Amendment (focus on raw commodities) of 1954</a:t>
            </a:r>
          </a:p>
          <a:p>
            <a:pPr lvl="1">
              <a:defRPr/>
            </a:pPr>
            <a:r>
              <a:rPr lang="en-US" altLang="en-US" sz="2400" dirty="0"/>
              <a:t>EPA must conduct risk/benefit analysis</a:t>
            </a:r>
          </a:p>
          <a:p>
            <a:pPr marL="457200" indent="-457200">
              <a:buFont typeface="Arial" charset="0"/>
              <a:buChar char="•"/>
              <a:defRPr/>
            </a:pPr>
            <a:r>
              <a:rPr lang="en-US" altLang="en-US" sz="2800" dirty="0"/>
              <a:t>Many subsequent conflicting laws</a:t>
            </a:r>
          </a:p>
          <a:p>
            <a:pPr lvl="1">
              <a:defRPr/>
            </a:pPr>
            <a:r>
              <a:rPr lang="en-US" altLang="en-US" sz="2400" dirty="0"/>
              <a:t>Regulation of new / old pesticides in raw and processed foods</a:t>
            </a:r>
          </a:p>
          <a:p>
            <a:pPr lvl="1">
              <a:defRPr/>
            </a:pPr>
            <a:r>
              <a:rPr lang="en-US" altLang="en-US" sz="2400" dirty="0"/>
              <a:t>“Negligible risk” (1/1,000,000)</a:t>
            </a:r>
          </a:p>
          <a:p>
            <a:pPr lvl="1">
              <a:defRPr/>
            </a:pPr>
            <a:r>
              <a:rPr lang="en-US" altLang="en-US" sz="2400" dirty="0"/>
              <a:t>Pesticide registration</a:t>
            </a:r>
          </a:p>
          <a:p>
            <a:pPr marL="457200" indent="-457200">
              <a:buFont typeface="Arial" charset="0"/>
              <a:buChar char="•"/>
              <a:defRPr/>
            </a:pPr>
            <a:r>
              <a:rPr lang="en-US" altLang="en-US" sz="2800" dirty="0"/>
              <a:t>“De </a:t>
            </a:r>
            <a:r>
              <a:rPr lang="en-US" altLang="en-US" sz="2800" dirty="0" err="1"/>
              <a:t>minimis</a:t>
            </a:r>
            <a:r>
              <a:rPr lang="en-US" altLang="en-US" sz="2800" dirty="0"/>
              <a:t>” risk policy in 1988; over turned 1992</a:t>
            </a:r>
          </a:p>
          <a:p>
            <a:pPr marL="0" indent="0">
              <a:defRPr/>
            </a:pPr>
            <a:endParaRPr lang="en-US" altLang="en-US" sz="2800" dirty="0"/>
          </a:p>
          <a:p>
            <a:pPr marL="0" indent="0">
              <a:defRPr/>
            </a:pPr>
            <a:endParaRPr lang="en-US" altLang="en-US" sz="2400" dirty="0"/>
          </a:p>
        </p:txBody>
      </p:sp>
      <p:pic>
        <p:nvPicPr>
          <p:cNvPr id="6451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28600" y="228600"/>
            <a:ext cx="8229600" cy="563563"/>
          </a:xfrm>
        </p:spPr>
        <p:txBody>
          <a:bodyPr/>
          <a:lstStyle/>
          <a:p>
            <a:r>
              <a:rPr lang="en-US" altLang="en-US" sz="3000" b="1" smtClean="0"/>
              <a:t>Codex: Why Food Additives?</a:t>
            </a:r>
            <a:r>
              <a:rPr lang="en-US" altLang="en-US" sz="3000" baseline="30000" smtClean="0"/>
              <a:t>7</a:t>
            </a:r>
            <a:endParaRPr lang="en-US" altLang="en-US" sz="3000" smtClean="0"/>
          </a:p>
        </p:txBody>
      </p:sp>
      <p:sp>
        <p:nvSpPr>
          <p:cNvPr id="3" name="Content Placeholder 2"/>
          <p:cNvSpPr>
            <a:spLocks noGrp="1"/>
          </p:cNvSpPr>
          <p:nvPr>
            <p:ph idx="4294967295"/>
          </p:nvPr>
        </p:nvSpPr>
        <p:spPr>
          <a:xfrm>
            <a:off x="304800" y="946150"/>
            <a:ext cx="8534400" cy="4997450"/>
          </a:xfrm>
        </p:spPr>
        <p:txBody>
          <a:bodyPr/>
          <a:lstStyle/>
          <a:p>
            <a:pPr marL="457200" indent="-457200">
              <a:spcBef>
                <a:spcPts val="600"/>
              </a:spcBef>
              <a:spcAft>
                <a:spcPts val="600"/>
              </a:spcAft>
              <a:buFont typeface="Arial" pitchFamily="34" charset="0"/>
              <a:buChar char="•"/>
            </a:pPr>
            <a:r>
              <a:rPr lang="en-US" altLang="en-US" sz="2800" smtClean="0"/>
              <a:t>To preserve the nutritional quality of the food</a:t>
            </a:r>
          </a:p>
          <a:p>
            <a:pPr marL="457200" indent="-457200">
              <a:spcBef>
                <a:spcPts val="600"/>
              </a:spcBef>
              <a:spcAft>
                <a:spcPts val="600"/>
              </a:spcAft>
              <a:buFont typeface="Arial" pitchFamily="34" charset="0"/>
              <a:buChar char="•"/>
            </a:pPr>
            <a:r>
              <a:rPr lang="en-US" altLang="en-US" sz="2800" smtClean="0"/>
              <a:t>To provide necessary ingredients or constituents for foods manufactured for groups of consumers having special dietary needs</a:t>
            </a:r>
          </a:p>
          <a:p>
            <a:pPr marL="457200" indent="-457200">
              <a:spcBef>
                <a:spcPts val="600"/>
              </a:spcBef>
              <a:spcAft>
                <a:spcPts val="600"/>
              </a:spcAft>
              <a:buFont typeface="Arial" pitchFamily="34" charset="0"/>
              <a:buChar char="•"/>
            </a:pPr>
            <a:r>
              <a:rPr lang="en-US" altLang="en-US" sz="2800" smtClean="0"/>
              <a:t>To enhance the keeping quality or stability of a food or to improve its organoleptic properties</a:t>
            </a:r>
          </a:p>
          <a:p>
            <a:pPr marL="457200" indent="-457200">
              <a:spcBef>
                <a:spcPts val="600"/>
              </a:spcBef>
              <a:spcAft>
                <a:spcPts val="600"/>
              </a:spcAft>
              <a:buFont typeface="Arial" pitchFamily="34" charset="0"/>
              <a:buChar char="•"/>
            </a:pPr>
            <a:r>
              <a:rPr lang="en-US" altLang="en-US" sz="2800" smtClean="0"/>
              <a:t>To provide aids in the manufacture, processing, preparation, treatment, packing, transport or storage of food</a:t>
            </a:r>
          </a:p>
        </p:txBody>
      </p:sp>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l="29718" t="22322" r="54308" b="73061"/>
          <a:stretch>
            <a:fillRect/>
          </a:stretch>
        </p:blipFill>
        <p:spPr bwMode="auto">
          <a:xfrm>
            <a:off x="6469063" y="5638800"/>
            <a:ext cx="219075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p:cNvSpPr>
            <a:spLocks noGrp="1"/>
          </p:cNvSpPr>
          <p:nvPr>
            <p:ph type="title"/>
          </p:nvPr>
        </p:nvSpPr>
        <p:spPr/>
        <p:txBody>
          <a:bodyPr/>
          <a:lstStyle/>
          <a:p>
            <a:r>
              <a:rPr lang="en-US" altLang="en-US" smtClean="0"/>
              <a:t>Food without Food Additives</a:t>
            </a:r>
          </a:p>
        </p:txBody>
      </p:sp>
      <p:sp>
        <p:nvSpPr>
          <p:cNvPr id="66563" name="Text Placeholder 4"/>
          <p:cNvSpPr>
            <a:spLocks noGrp="1"/>
          </p:cNvSpPr>
          <p:nvPr>
            <p:ph type="body" sz="quarter" idx="12"/>
          </p:nvPr>
        </p:nvSpPr>
        <p:spPr/>
        <p:txBody>
          <a:bodyPr/>
          <a:lstStyle/>
          <a:p>
            <a:pPr marL="457200" indent="-457200">
              <a:buFont typeface="Arial" pitchFamily="34" charset="0"/>
              <a:buChar char="•"/>
            </a:pPr>
            <a:r>
              <a:rPr lang="en-US" altLang="en-US" sz="2800" smtClean="0"/>
              <a:t>Consider bread, e.g., baking soda, folic acid, B vitamins</a:t>
            </a:r>
          </a:p>
          <a:p>
            <a:pPr marL="457200" indent="-457200">
              <a:buFont typeface="Arial" pitchFamily="34" charset="0"/>
              <a:buChar char="•"/>
            </a:pPr>
            <a:r>
              <a:rPr lang="en-US" altLang="en-US" sz="2800" smtClean="0"/>
              <a:t>Consider ice cream, e.g., colors, flavors and consistency </a:t>
            </a:r>
          </a:p>
          <a:p>
            <a:pPr marL="457200" indent="-457200">
              <a:buFont typeface="Arial" pitchFamily="34" charset="0"/>
              <a:buChar char="•"/>
            </a:pPr>
            <a:r>
              <a:rPr lang="en-US" altLang="en-US" sz="2800" smtClean="0"/>
              <a:t>Consider medical foods, e.g., vitamins and mineral</a:t>
            </a:r>
          </a:p>
          <a:p>
            <a:pPr marL="457200" indent="-457200">
              <a:buFont typeface="Arial" pitchFamily="34" charset="0"/>
              <a:buChar char="•"/>
            </a:pPr>
            <a:r>
              <a:rPr lang="en-US" altLang="en-US" sz="2800" smtClean="0"/>
              <a:t>Consider foods with standards of identity, e.g., vitamin A and vitamin D in milk and other dairy products</a:t>
            </a:r>
          </a:p>
          <a:p>
            <a:pPr marL="457200" indent="-457200">
              <a:buFont typeface="Arial" pitchFamily="34" charset="0"/>
              <a:buChar char="•"/>
            </a:pPr>
            <a:r>
              <a:rPr lang="en-US" altLang="en-US" sz="2800" smtClean="0"/>
              <a:t>Consider product stability, e.g., preservatives</a:t>
            </a:r>
          </a:p>
          <a:p>
            <a:pPr marL="457200" indent="-457200">
              <a:buFont typeface="Arial" pitchFamily="34" charset="0"/>
              <a:buChar char="•"/>
            </a:pPr>
            <a:r>
              <a:rPr lang="en-US" altLang="en-US" sz="2800" smtClean="0"/>
              <a:t>Consider food sustainability, e.g., re-worked foods and ingredients </a:t>
            </a:r>
            <a:r>
              <a:rPr lang="en-US" altLang="en-US" sz="2800" smtClean="0">
                <a:sym typeface="Wingdings" pitchFamily="2" charset="2"/>
              </a:rPr>
              <a:t> reduce waste</a:t>
            </a:r>
            <a:endParaRPr lang="en-US" altLang="en-US" sz="2800" smtClean="0"/>
          </a:p>
        </p:txBody>
      </p:sp>
      <p:pic>
        <p:nvPicPr>
          <p:cNvPr id="4"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28600" y="228600"/>
            <a:ext cx="8229600" cy="563563"/>
          </a:xfrm>
        </p:spPr>
        <p:txBody>
          <a:bodyPr/>
          <a:lstStyle/>
          <a:p>
            <a:r>
              <a:rPr lang="en-US" altLang="en-US" sz="3000" b="1" smtClean="0"/>
              <a:t>Why Food Preservatives?</a:t>
            </a:r>
            <a:r>
              <a:rPr lang="en-US" altLang="en-US" sz="3000" baseline="30000" smtClean="0"/>
              <a:t>8</a:t>
            </a:r>
            <a:endParaRPr lang="en-US" altLang="en-US" smtClean="0"/>
          </a:p>
        </p:txBody>
      </p:sp>
      <p:sp>
        <p:nvSpPr>
          <p:cNvPr id="3" name="Content Placeholder 2"/>
          <p:cNvSpPr>
            <a:spLocks noGrp="1"/>
          </p:cNvSpPr>
          <p:nvPr>
            <p:ph sz="quarter" idx="12"/>
          </p:nvPr>
        </p:nvSpPr>
        <p:spPr>
          <a:xfrm>
            <a:off x="304800" y="868363"/>
            <a:ext cx="8778875" cy="5410200"/>
          </a:xfrm>
        </p:spPr>
        <p:txBody>
          <a:bodyPr/>
          <a:lstStyle/>
          <a:p>
            <a:pPr marL="0" indent="0">
              <a:defRPr/>
            </a:pPr>
            <a:r>
              <a:rPr lang="en-US" altLang="en-US" sz="2800" b="1" dirty="0"/>
              <a:t>Fundamental functions</a:t>
            </a:r>
          </a:p>
          <a:p>
            <a:pPr marL="457200" indent="-457200">
              <a:buFont typeface="Arial" charset="0"/>
              <a:buChar char="•"/>
              <a:defRPr/>
            </a:pPr>
            <a:r>
              <a:rPr lang="en-US" altLang="en-US" sz="2800" dirty="0"/>
              <a:t>Promote food safety</a:t>
            </a:r>
          </a:p>
          <a:p>
            <a:pPr marL="457200" indent="-457200">
              <a:buFont typeface="Arial" charset="0"/>
              <a:buChar char="•"/>
              <a:defRPr/>
            </a:pPr>
            <a:r>
              <a:rPr lang="en-US" altLang="en-US" sz="2800" dirty="0"/>
              <a:t>Provide greater food choices</a:t>
            </a:r>
          </a:p>
          <a:p>
            <a:pPr marL="457200" indent="-457200">
              <a:buFont typeface="Arial" charset="0"/>
              <a:buChar char="•"/>
              <a:defRPr/>
            </a:pPr>
            <a:r>
              <a:rPr lang="en-US" altLang="en-US" sz="2800" dirty="0"/>
              <a:t>Promote food conveniences</a:t>
            </a:r>
          </a:p>
          <a:p>
            <a:pPr marL="0" indent="0">
              <a:defRPr/>
            </a:pPr>
            <a:endParaRPr lang="en-US" altLang="en-US" sz="2400" dirty="0"/>
          </a:p>
          <a:p>
            <a:pPr marL="0" indent="0">
              <a:defRPr/>
            </a:pPr>
            <a:r>
              <a:rPr lang="en-US" altLang="en-US" sz="2400" b="1" dirty="0"/>
              <a:t>Example:</a:t>
            </a:r>
          </a:p>
          <a:p>
            <a:pPr>
              <a:buFont typeface="Arial" charset="0"/>
              <a:buChar char="•"/>
              <a:defRPr/>
            </a:pPr>
            <a:r>
              <a:rPr lang="en-US" altLang="en-US" sz="2400" dirty="0"/>
              <a:t>Sulfites reduce lipid oxidation (rancidity; &lt;10 ppm-1000 ppm)</a:t>
            </a:r>
          </a:p>
          <a:p>
            <a:pPr>
              <a:buFont typeface="Arial" charset="0"/>
              <a:buChar char="•"/>
              <a:defRPr/>
            </a:pPr>
            <a:r>
              <a:rPr lang="en-US" altLang="en-US" sz="2400" dirty="0"/>
              <a:t>Nitrate/nitrite to inhibit </a:t>
            </a:r>
            <a:r>
              <a:rPr lang="en-US" altLang="en-US" sz="2400" i="1" dirty="0"/>
              <a:t>C. botulinum </a:t>
            </a:r>
            <a:r>
              <a:rPr lang="en-US" altLang="en-US" sz="2400" dirty="0"/>
              <a:t>(natural in some vegetables, such as beets)</a:t>
            </a:r>
            <a:endParaRPr lang="en-US" altLang="en-US" sz="2400" i="1" dirty="0"/>
          </a:p>
          <a:p>
            <a:pPr>
              <a:buFont typeface="Arial" charset="0"/>
              <a:buChar char="•"/>
              <a:defRPr/>
            </a:pPr>
            <a:r>
              <a:rPr lang="en-US" altLang="en-US" sz="2400" dirty="0"/>
              <a:t>Benzoic acid (salts) inhibits bacteria and molds (natural in some vegetables, such as strawberries and tomatoes)</a:t>
            </a:r>
          </a:p>
          <a:p>
            <a:pPr>
              <a:buFont typeface="Arial" charset="0"/>
              <a:buChar char="•"/>
              <a:defRPr/>
            </a:pPr>
            <a:r>
              <a:rPr lang="en-US" altLang="en-US" sz="2400" dirty="0" err="1"/>
              <a:t>Sorbic</a:t>
            </a:r>
            <a:r>
              <a:rPr lang="en-US" altLang="en-US" sz="2400" dirty="0"/>
              <a:t> acid (K, Na, Ca) antimicrobial originally isolated from berries (often used in wine &lt; 300 ppm)</a:t>
            </a:r>
          </a:p>
        </p:txBody>
      </p:sp>
      <p:pic>
        <p:nvPicPr>
          <p:cNvPr id="6758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p:cNvSpPr>
            <a:spLocks noGrp="1"/>
          </p:cNvSpPr>
          <p:nvPr>
            <p:ph type="title"/>
          </p:nvPr>
        </p:nvSpPr>
        <p:spPr>
          <a:xfrm>
            <a:off x="228600" y="228600"/>
            <a:ext cx="8229600" cy="563563"/>
          </a:xfrm>
        </p:spPr>
        <p:txBody>
          <a:bodyPr/>
          <a:lstStyle/>
          <a:p>
            <a:r>
              <a:rPr lang="en-US" altLang="en-US" sz="3000" b="1" smtClean="0"/>
              <a:t>Types of Food Additives</a:t>
            </a:r>
            <a:r>
              <a:rPr lang="en-US" altLang="en-US" sz="3000" baseline="30000" smtClean="0"/>
              <a:t>9,10</a:t>
            </a:r>
            <a:endParaRPr lang="en-US" altLang="en-US" sz="3000" smtClean="0"/>
          </a:p>
        </p:txBody>
      </p:sp>
      <p:sp>
        <p:nvSpPr>
          <p:cNvPr id="6" name="Content Placeholder 5"/>
          <p:cNvSpPr>
            <a:spLocks noGrp="1"/>
          </p:cNvSpPr>
          <p:nvPr>
            <p:ph sz="quarter" idx="12"/>
          </p:nvPr>
        </p:nvSpPr>
        <p:spPr>
          <a:xfrm>
            <a:off x="228600" y="884238"/>
            <a:ext cx="8686800" cy="5592762"/>
          </a:xfrm>
        </p:spPr>
        <p:txBody>
          <a:bodyPr/>
          <a:lstStyle/>
          <a:p>
            <a:pPr marL="0" indent="0">
              <a:defRPr/>
            </a:pPr>
            <a:r>
              <a:rPr lang="en-US" altLang="en-US" sz="2800" dirty="0"/>
              <a:t>Direct</a:t>
            </a:r>
          </a:p>
          <a:p>
            <a:pPr marL="457200" indent="-457200">
              <a:buFont typeface="Arial" charset="0"/>
              <a:buChar char="•"/>
              <a:defRPr/>
            </a:pPr>
            <a:r>
              <a:rPr lang="en-US" altLang="en-US" sz="2800" dirty="0"/>
              <a:t>Added during processing</a:t>
            </a:r>
          </a:p>
          <a:p>
            <a:pPr marL="457200" indent="-457200">
              <a:buFont typeface="Arial" charset="0"/>
              <a:buChar char="•"/>
              <a:defRPr/>
            </a:pPr>
            <a:r>
              <a:rPr lang="en-US" altLang="en-US" sz="2800" dirty="0"/>
              <a:t>Functions</a:t>
            </a:r>
          </a:p>
          <a:p>
            <a:pPr marL="1373188" lvl="1" indent="-458788">
              <a:defRPr/>
            </a:pPr>
            <a:r>
              <a:rPr lang="en-US" altLang="en-US" sz="2400" dirty="0"/>
              <a:t>Provide nutrients</a:t>
            </a:r>
          </a:p>
          <a:p>
            <a:pPr marL="1373188" lvl="1" indent="-458788">
              <a:defRPr/>
            </a:pPr>
            <a:r>
              <a:rPr lang="en-US" altLang="en-US" sz="2400" dirty="0"/>
              <a:t>Help process or prepare the food </a:t>
            </a:r>
          </a:p>
          <a:p>
            <a:pPr marL="1373188" lvl="1" indent="-458788">
              <a:defRPr/>
            </a:pPr>
            <a:r>
              <a:rPr lang="en-US" altLang="en-US" sz="2400" dirty="0"/>
              <a:t>Keep the product fresh </a:t>
            </a:r>
          </a:p>
          <a:p>
            <a:pPr marL="1373188" lvl="1" indent="-458788">
              <a:defRPr/>
            </a:pPr>
            <a:r>
              <a:rPr lang="en-US" altLang="en-US" sz="2400" dirty="0"/>
              <a:t>Make the food more appealing</a:t>
            </a:r>
          </a:p>
          <a:p>
            <a:pPr marL="0" indent="0">
              <a:defRPr/>
            </a:pPr>
            <a:r>
              <a:rPr lang="en-US" altLang="en-US" sz="2800" dirty="0"/>
              <a:t>Indirect</a:t>
            </a:r>
          </a:p>
          <a:p>
            <a:pPr marL="457200" indent="-457200">
              <a:buFont typeface="Arial" charset="0"/>
              <a:buChar char="•"/>
              <a:defRPr/>
            </a:pPr>
            <a:r>
              <a:rPr lang="en-US" altLang="en-US" sz="2800" dirty="0"/>
              <a:t>May be found in food during or after it is processed</a:t>
            </a:r>
          </a:p>
          <a:p>
            <a:pPr marL="457200" indent="-457200">
              <a:buFont typeface="Arial" charset="0"/>
              <a:buChar char="•"/>
              <a:defRPr/>
            </a:pPr>
            <a:r>
              <a:rPr lang="en-US" altLang="en-US" sz="2800" dirty="0"/>
              <a:t>Substances found in trace amounts due to</a:t>
            </a:r>
          </a:p>
          <a:p>
            <a:pPr marL="1373188" lvl="1" indent="-458788">
              <a:defRPr/>
            </a:pPr>
            <a:r>
              <a:rPr lang="en-US" altLang="en-US" sz="2400" dirty="0"/>
              <a:t>Packaging migration</a:t>
            </a:r>
          </a:p>
          <a:p>
            <a:pPr marL="1373188" lvl="1" indent="-458788">
              <a:defRPr/>
            </a:pPr>
            <a:r>
              <a:rPr lang="en-US" altLang="en-US" sz="2400" dirty="0"/>
              <a:t>Storage environment</a:t>
            </a:r>
          </a:p>
          <a:p>
            <a:pPr marL="1373188" lvl="1" indent="-458788">
              <a:defRPr/>
            </a:pPr>
            <a:r>
              <a:rPr lang="en-US" altLang="en-US" sz="2400" dirty="0"/>
              <a:t>Handling procedures</a:t>
            </a:r>
          </a:p>
        </p:txBody>
      </p:sp>
      <p:pic>
        <p:nvPicPr>
          <p:cNvPr id="6861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sz="quarter" idx="12"/>
          </p:nvPr>
        </p:nvSpPr>
        <p:spPr>
          <a:xfrm>
            <a:off x="152400" y="990600"/>
            <a:ext cx="8763000" cy="5410200"/>
          </a:xfrm>
        </p:spPr>
        <p:txBody>
          <a:bodyPr/>
          <a:lstStyle/>
          <a:p>
            <a:pPr marL="457200" indent="-457200">
              <a:spcBef>
                <a:spcPts val="600"/>
              </a:spcBef>
              <a:spcAft>
                <a:spcPts val="600"/>
              </a:spcAft>
              <a:buFont typeface="Arial" pitchFamily="34" charset="0"/>
              <a:buChar char="•"/>
            </a:pPr>
            <a:r>
              <a:rPr lang="en-US" altLang="en-US" sz="2800" smtClean="0"/>
              <a:t>Food Additives Amendment of 1958</a:t>
            </a:r>
          </a:p>
          <a:p>
            <a:pPr marL="457200" indent="-457200">
              <a:spcBef>
                <a:spcPts val="600"/>
              </a:spcBef>
              <a:spcAft>
                <a:spcPts val="600"/>
              </a:spcAft>
              <a:buFont typeface="Arial" pitchFamily="34" charset="0"/>
              <a:buChar char="•"/>
            </a:pPr>
            <a:r>
              <a:rPr lang="en-US" altLang="en-US" sz="2800" smtClean="0"/>
              <a:t>Substances subject to prior sanction </a:t>
            </a:r>
          </a:p>
          <a:p>
            <a:pPr marL="457200" indent="-457200">
              <a:spcBef>
                <a:spcPts val="600"/>
              </a:spcBef>
              <a:spcAft>
                <a:spcPts val="600"/>
              </a:spcAft>
              <a:buFont typeface="Arial" pitchFamily="34" charset="0"/>
              <a:buChar char="•"/>
            </a:pPr>
            <a:r>
              <a:rPr lang="en-US" altLang="en-US" sz="2800" smtClean="0"/>
              <a:t>GRAS substances are exempt from food additive requirements</a:t>
            </a:r>
          </a:p>
          <a:p>
            <a:pPr marL="915988" lvl="1" indent="-457200">
              <a:spcBef>
                <a:spcPts val="600"/>
              </a:spcBef>
              <a:spcAft>
                <a:spcPts val="600"/>
              </a:spcAft>
            </a:pPr>
            <a:r>
              <a:rPr lang="en-US" altLang="en-US" sz="2400" smtClean="0"/>
              <a:t>If a substance did not have a common use prior to 1958, the substance is subject to scientific review procedures (same criteria for food additive)</a:t>
            </a:r>
          </a:p>
          <a:p>
            <a:pPr marL="915988" lvl="1" indent="-457200">
              <a:spcBef>
                <a:spcPts val="600"/>
              </a:spcBef>
              <a:spcAft>
                <a:spcPts val="600"/>
              </a:spcAft>
            </a:pPr>
            <a:r>
              <a:rPr lang="en-US" altLang="en-US" sz="2400" smtClean="0"/>
              <a:t>Exemptions to GRAS </a:t>
            </a:r>
            <a:r>
              <a:rPr lang="en-US" altLang="en-US" sz="2400" smtClean="0">
                <a:sym typeface="Wingdings" pitchFamily="2" charset="2"/>
              </a:rPr>
              <a:t> commodities; separate regulations primarily under FDA and USDA jurisdiction</a:t>
            </a:r>
            <a:endParaRPr lang="en-US" altLang="en-US" sz="2400" smtClean="0"/>
          </a:p>
        </p:txBody>
      </p:sp>
      <p:pic>
        <p:nvPicPr>
          <p:cNvPr id="6963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5"/>
          <p:cNvSpPr txBox="1">
            <a:spLocks noChangeArrowheads="1"/>
          </p:cNvSpPr>
          <p:nvPr/>
        </p:nvSpPr>
        <p:spPr bwMode="auto">
          <a:xfrm>
            <a:off x="304800" y="64738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marL="0" lvl="1" eaLnBrk="1" hangingPunct="1">
              <a:buFontTx/>
              <a:buNone/>
            </a:pPr>
            <a:r>
              <a:rPr lang="en-US" altLang="en-US" sz="1200">
                <a:solidFill>
                  <a:schemeClr val="tx1"/>
                </a:solidFill>
                <a:latin typeface="Arial" pitchFamily="34" charset="0"/>
                <a:cs typeface="Arial" pitchFamily="34" charset="0"/>
              </a:rPr>
              <a:t>(21CFR181; 21CFR170.30(b);  21CFR170.35(c)(1))</a:t>
            </a:r>
          </a:p>
          <a:p>
            <a:pPr eaLnBrk="1" hangingPunct="1">
              <a:buFontTx/>
              <a:buNone/>
            </a:pPr>
            <a:r>
              <a:rPr lang="en-US" altLang="en-US" sz="1400">
                <a:solidFill>
                  <a:schemeClr val="tx1"/>
                </a:solidFill>
                <a:latin typeface="Arial" pitchFamily="34" charset="0"/>
                <a:cs typeface="Arial" pitchFamily="34" charset="0"/>
              </a:rPr>
              <a:t> </a:t>
            </a:r>
          </a:p>
        </p:txBody>
      </p:sp>
      <p:sp>
        <p:nvSpPr>
          <p:cNvPr id="69637" name="Title 1"/>
          <p:cNvSpPr>
            <a:spLocks noGrp="1"/>
          </p:cNvSpPr>
          <p:nvPr>
            <p:ph type="title"/>
          </p:nvPr>
        </p:nvSpPr>
        <p:spPr>
          <a:xfrm>
            <a:off x="228600" y="228600"/>
            <a:ext cx="8229600" cy="563563"/>
          </a:xfrm>
        </p:spPr>
        <p:txBody>
          <a:bodyPr/>
          <a:lstStyle/>
          <a:p>
            <a:r>
              <a:rPr lang="en-US" altLang="en-US" sz="2800" b="1" smtClean="0"/>
              <a:t>Food Additives Amendment</a:t>
            </a:r>
            <a:r>
              <a:rPr lang="en-US" altLang="en-US" sz="2800" baseline="30000" smtClean="0"/>
              <a:t>11,12,13</a:t>
            </a:r>
            <a:endParaRPr lang="en-US" altLang="en-US" sz="28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304800" y="228600"/>
            <a:ext cx="4800600" cy="584200"/>
          </a:xfrm>
        </p:spPr>
        <p:txBody>
          <a:bodyPr/>
          <a:lstStyle/>
          <a:p>
            <a:pPr eaLnBrk="1" hangingPunct="1"/>
            <a:r>
              <a:rPr lang="en-US" altLang="en-US" b="1" smtClean="0"/>
              <a:t>Defining Safety</a:t>
            </a:r>
            <a:r>
              <a:rPr lang="en-US" altLang="en-US" baseline="30000" smtClean="0"/>
              <a:t>14</a:t>
            </a:r>
            <a:endParaRPr lang="en-US" altLang="en-US" smtClean="0"/>
          </a:p>
        </p:txBody>
      </p:sp>
      <p:sp>
        <p:nvSpPr>
          <p:cNvPr id="21507" name="Content Placeholder 3"/>
          <p:cNvSpPr>
            <a:spLocks noGrp="1"/>
          </p:cNvSpPr>
          <p:nvPr>
            <p:ph idx="4294967295"/>
          </p:nvPr>
        </p:nvSpPr>
        <p:spPr>
          <a:xfrm>
            <a:off x="304800" y="914400"/>
            <a:ext cx="8518525" cy="4862513"/>
          </a:xfrm>
        </p:spPr>
        <p:txBody>
          <a:bodyPr/>
          <a:lstStyle/>
          <a:p>
            <a:pPr eaLnBrk="1" hangingPunct="1">
              <a:spcBef>
                <a:spcPts val="600"/>
              </a:spcBef>
              <a:spcAft>
                <a:spcPts val="600"/>
              </a:spcAft>
              <a:defRPr/>
            </a:pPr>
            <a:r>
              <a:rPr lang="en-US" altLang="en-US" sz="2400" b="1" dirty="0"/>
              <a:t>Hazard</a:t>
            </a:r>
          </a:p>
          <a:p>
            <a:pPr marL="457200" lvl="1" indent="-228600" eaLnBrk="1" hangingPunct="1">
              <a:spcBef>
                <a:spcPts val="600"/>
              </a:spcBef>
              <a:spcAft>
                <a:spcPts val="600"/>
              </a:spcAft>
              <a:defRPr/>
            </a:pPr>
            <a:r>
              <a:rPr lang="en-US" altLang="en-US" sz="2200" dirty="0"/>
              <a:t>Types of toxic effects caused by the chemical</a:t>
            </a:r>
          </a:p>
          <a:p>
            <a:pPr marL="457200" lvl="1" indent="-228600" eaLnBrk="1" hangingPunct="1">
              <a:spcBef>
                <a:spcPts val="600"/>
              </a:spcBef>
              <a:spcAft>
                <a:spcPts val="600"/>
              </a:spcAft>
              <a:defRPr/>
            </a:pPr>
            <a:r>
              <a:rPr lang="en-US" altLang="en-US" sz="2200" dirty="0"/>
              <a:t>Manifestation depends on route, amount, duration and frequency of exposure</a:t>
            </a:r>
          </a:p>
          <a:p>
            <a:pPr marL="457200" indent="-457200" eaLnBrk="1" hangingPunct="1">
              <a:spcBef>
                <a:spcPts val="600"/>
              </a:spcBef>
              <a:spcAft>
                <a:spcPts val="600"/>
              </a:spcAft>
              <a:defRPr/>
            </a:pPr>
            <a:r>
              <a:rPr lang="en-US" altLang="en-US" sz="2400" b="1" dirty="0"/>
              <a:t>Risk</a:t>
            </a:r>
          </a:p>
          <a:p>
            <a:pPr marL="457200" lvl="1" indent="-228600" eaLnBrk="1" hangingPunct="1">
              <a:spcBef>
                <a:spcPts val="600"/>
              </a:spcBef>
              <a:spcAft>
                <a:spcPts val="600"/>
              </a:spcAft>
              <a:defRPr/>
            </a:pPr>
            <a:r>
              <a:rPr lang="en-US" altLang="en-US" sz="2200" dirty="0"/>
              <a:t>Likelihood that the toxic properties of a chemical will be produced in populations of individuals under their actual conditions of exposure; exposure must precede adverse event</a:t>
            </a:r>
          </a:p>
          <a:p>
            <a:pPr marL="685800" indent="-685800" eaLnBrk="1" hangingPunct="1">
              <a:spcBef>
                <a:spcPts val="600"/>
              </a:spcBef>
              <a:spcAft>
                <a:spcPts val="600"/>
              </a:spcAft>
              <a:defRPr/>
            </a:pPr>
            <a:r>
              <a:rPr lang="en-US" altLang="en-US" sz="2400" b="1" dirty="0"/>
              <a:t>Safety</a:t>
            </a:r>
          </a:p>
          <a:p>
            <a:pPr marL="457200" lvl="1" indent="-228600" eaLnBrk="1" hangingPunct="1">
              <a:spcBef>
                <a:spcPts val="600"/>
              </a:spcBef>
              <a:spcAft>
                <a:spcPts val="600"/>
              </a:spcAft>
              <a:defRPr/>
            </a:pPr>
            <a:r>
              <a:rPr lang="en-US" altLang="en-US" sz="2200" dirty="0"/>
              <a:t>Little or no harm will result from chemical under given set of exposure circumstances</a:t>
            </a:r>
          </a:p>
          <a:p>
            <a:pPr marL="457200" lvl="1" indent="-228600" eaLnBrk="1" hangingPunct="1">
              <a:spcBef>
                <a:spcPts val="600"/>
              </a:spcBef>
              <a:spcAft>
                <a:spcPts val="600"/>
              </a:spcAft>
              <a:defRPr/>
            </a:pPr>
            <a:r>
              <a:rPr lang="en-US" altLang="en-US" sz="2200" dirty="0"/>
              <a:t>It is not the absolute absence of risk; it is the inverse of risk</a:t>
            </a:r>
          </a:p>
        </p:txBody>
      </p:sp>
      <p:pic>
        <p:nvPicPr>
          <p:cNvPr id="7066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9"/>
          <p:cNvSpPr>
            <a:spLocks noGrp="1"/>
          </p:cNvSpPr>
          <p:nvPr>
            <p:ph type="title"/>
          </p:nvPr>
        </p:nvSpPr>
        <p:spPr>
          <a:xfrm>
            <a:off x="228600" y="304800"/>
            <a:ext cx="8229600" cy="563563"/>
          </a:xfrm>
        </p:spPr>
        <p:txBody>
          <a:bodyPr/>
          <a:lstStyle/>
          <a:p>
            <a:r>
              <a:rPr lang="en-US" altLang="en-US" b="1" smtClean="0"/>
              <a:t>Session Objectives</a:t>
            </a:r>
          </a:p>
        </p:txBody>
      </p:sp>
      <p:sp>
        <p:nvSpPr>
          <p:cNvPr id="50179" name="Text Placeholder 10"/>
          <p:cNvSpPr>
            <a:spLocks noGrp="1"/>
          </p:cNvSpPr>
          <p:nvPr>
            <p:ph type="body" sz="quarter" idx="12"/>
          </p:nvPr>
        </p:nvSpPr>
        <p:spPr/>
        <p:txBody>
          <a:bodyPr/>
          <a:lstStyle/>
          <a:p>
            <a:pPr marL="457200" indent="-457200">
              <a:spcBef>
                <a:spcPts val="600"/>
              </a:spcBef>
              <a:spcAft>
                <a:spcPts val="600"/>
              </a:spcAft>
            </a:pPr>
            <a:r>
              <a:rPr lang="en-US" altLang="en-US" sz="2800" smtClean="0"/>
              <a:t>1.	Describe the history of food additives and their specific function in food systems.</a:t>
            </a:r>
          </a:p>
          <a:p>
            <a:pPr marL="457200" indent="-457200">
              <a:spcBef>
                <a:spcPts val="600"/>
              </a:spcBef>
              <a:spcAft>
                <a:spcPts val="600"/>
              </a:spcAft>
            </a:pPr>
            <a:r>
              <a:rPr lang="en-US" altLang="en-US" sz="2800" smtClean="0"/>
              <a:t>2.	Describe major contributions of food additives as well as their risks and benefits.</a:t>
            </a:r>
          </a:p>
          <a:p>
            <a:pPr marL="457200" indent="-457200">
              <a:spcBef>
                <a:spcPts val="600"/>
              </a:spcBef>
              <a:spcAft>
                <a:spcPts val="600"/>
              </a:spcAft>
            </a:pPr>
            <a:r>
              <a:rPr lang="en-US" altLang="en-US" sz="2800" smtClean="0"/>
              <a:t>3.	Identify sources of credible, science-based information for the public about food additives.</a:t>
            </a:r>
          </a:p>
          <a:p>
            <a:pPr marL="457200" indent="-457200">
              <a:spcBef>
                <a:spcPts val="600"/>
              </a:spcBef>
              <a:spcAft>
                <a:spcPts val="600"/>
              </a:spcAft>
            </a:pPr>
            <a:endParaRPr lang="en-US" altLang="en-US" sz="2800" smtClean="0"/>
          </a:p>
        </p:txBody>
      </p:sp>
      <p:pic>
        <p:nvPicPr>
          <p:cNvPr id="50180"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2"/>
          <p:cNvSpPr>
            <a:spLocks noChangeShapeType="1"/>
          </p:cNvSpPr>
          <p:nvPr/>
        </p:nvSpPr>
        <p:spPr bwMode="auto">
          <a:xfrm flipH="1" flipV="1">
            <a:off x="5588000" y="4816475"/>
            <a:ext cx="889000" cy="46038"/>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3" name="Line 3"/>
          <p:cNvSpPr>
            <a:spLocks noChangeShapeType="1"/>
          </p:cNvSpPr>
          <p:nvPr/>
        </p:nvSpPr>
        <p:spPr bwMode="auto">
          <a:xfrm flipH="1">
            <a:off x="5575300" y="4533900"/>
            <a:ext cx="927100" cy="46038"/>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4" name="Line 4"/>
          <p:cNvSpPr>
            <a:spLocks noChangeShapeType="1"/>
          </p:cNvSpPr>
          <p:nvPr/>
        </p:nvSpPr>
        <p:spPr bwMode="auto">
          <a:xfrm flipH="1">
            <a:off x="2663825" y="4668838"/>
            <a:ext cx="10080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5" name="Line 5"/>
          <p:cNvSpPr>
            <a:spLocks noChangeShapeType="1"/>
          </p:cNvSpPr>
          <p:nvPr/>
        </p:nvSpPr>
        <p:spPr bwMode="auto">
          <a:xfrm flipV="1">
            <a:off x="4406900" y="4933950"/>
            <a:ext cx="0" cy="8604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auto">
          <a:xfrm flipH="1" flipV="1">
            <a:off x="2346325" y="3527425"/>
            <a:ext cx="1009650" cy="7937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auto">
          <a:xfrm flipV="1">
            <a:off x="4005263" y="3476625"/>
            <a:ext cx="0" cy="8604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auto">
          <a:xfrm flipV="1">
            <a:off x="4703763" y="3435350"/>
            <a:ext cx="1265237" cy="887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auto">
          <a:xfrm flipV="1">
            <a:off x="5440363" y="3541713"/>
            <a:ext cx="2271712" cy="7667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auto">
          <a:xfrm flipH="1">
            <a:off x="2346325" y="2054225"/>
            <a:ext cx="1009650" cy="793750"/>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1" name="Line 11"/>
          <p:cNvSpPr>
            <a:spLocks noChangeShapeType="1"/>
          </p:cNvSpPr>
          <p:nvPr/>
        </p:nvSpPr>
        <p:spPr bwMode="auto">
          <a:xfrm>
            <a:off x="4005263" y="2003425"/>
            <a:ext cx="0" cy="860425"/>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2" name="Line 12"/>
          <p:cNvSpPr>
            <a:spLocks noChangeShapeType="1"/>
          </p:cNvSpPr>
          <p:nvPr/>
        </p:nvSpPr>
        <p:spPr bwMode="auto">
          <a:xfrm>
            <a:off x="4703763" y="1962150"/>
            <a:ext cx="1265237" cy="887413"/>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3" name="Rectangle 13"/>
          <p:cNvSpPr>
            <a:spLocks noGrp="1" noChangeArrowheads="1"/>
          </p:cNvSpPr>
          <p:nvPr>
            <p:ph type="title" idx="4294967295"/>
          </p:nvPr>
        </p:nvSpPr>
        <p:spPr>
          <a:xfrm>
            <a:off x="239713" y="228600"/>
            <a:ext cx="3875087" cy="584200"/>
          </a:xfrm>
        </p:spPr>
        <p:txBody>
          <a:bodyPr anchor="t"/>
          <a:lstStyle/>
          <a:p>
            <a:pPr eaLnBrk="1" hangingPunct="1"/>
            <a:r>
              <a:rPr lang="en-US" altLang="en-US" b="1" smtClean="0"/>
              <a:t>Safety Analysis</a:t>
            </a:r>
            <a:r>
              <a:rPr lang="en-US" altLang="en-US" baseline="30000" smtClean="0"/>
              <a:t>15</a:t>
            </a:r>
            <a:endParaRPr lang="en-US" altLang="en-US" smtClean="0"/>
          </a:p>
        </p:txBody>
      </p:sp>
      <p:sp>
        <p:nvSpPr>
          <p:cNvPr id="71694" name="Line 14"/>
          <p:cNvSpPr>
            <a:spLocks noChangeShapeType="1"/>
          </p:cNvSpPr>
          <p:nvPr/>
        </p:nvSpPr>
        <p:spPr bwMode="auto">
          <a:xfrm flipH="1">
            <a:off x="2433638" y="1722438"/>
            <a:ext cx="979487" cy="46037"/>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5" name="Line 15"/>
          <p:cNvSpPr>
            <a:spLocks noChangeShapeType="1"/>
          </p:cNvSpPr>
          <p:nvPr/>
        </p:nvSpPr>
        <p:spPr bwMode="auto">
          <a:xfrm rot="-588861" flipH="1" flipV="1">
            <a:off x="5546725" y="1531938"/>
            <a:ext cx="914400" cy="46037"/>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6" name="Line 16"/>
          <p:cNvSpPr>
            <a:spLocks noChangeShapeType="1"/>
          </p:cNvSpPr>
          <p:nvPr/>
        </p:nvSpPr>
        <p:spPr bwMode="auto">
          <a:xfrm rot="504983" flipH="1">
            <a:off x="5570538" y="1982788"/>
            <a:ext cx="879475" cy="74612"/>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7" name="Line 17"/>
          <p:cNvSpPr>
            <a:spLocks noChangeShapeType="1"/>
          </p:cNvSpPr>
          <p:nvPr/>
        </p:nvSpPr>
        <p:spPr bwMode="auto">
          <a:xfrm flipH="1">
            <a:off x="5549900" y="1757363"/>
            <a:ext cx="914400" cy="46037"/>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8" name="Text Box 18"/>
          <p:cNvSpPr txBox="1">
            <a:spLocks noChangeArrowheads="1"/>
          </p:cNvSpPr>
          <p:nvPr/>
        </p:nvSpPr>
        <p:spPr bwMode="auto">
          <a:xfrm>
            <a:off x="3317875" y="1404938"/>
            <a:ext cx="2162175"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Chemical</a:t>
            </a:r>
          </a:p>
          <a:p>
            <a:pPr algn="ctr" eaLnBrk="1" hangingPunct="1">
              <a:buFontTx/>
              <a:buNone/>
            </a:pPr>
            <a:r>
              <a:rPr lang="en-US" altLang="en-US" sz="1800">
                <a:solidFill>
                  <a:srgbClr val="000000"/>
                </a:solidFill>
                <a:latin typeface="Arial" pitchFamily="34" charset="0"/>
              </a:rPr>
              <a:t>Characterization</a:t>
            </a:r>
          </a:p>
        </p:txBody>
      </p:sp>
      <p:sp>
        <p:nvSpPr>
          <p:cNvPr id="71699" name="Text Box 19"/>
          <p:cNvSpPr txBox="1">
            <a:spLocks noChangeArrowheads="1"/>
          </p:cNvSpPr>
          <p:nvPr/>
        </p:nvSpPr>
        <p:spPr bwMode="auto">
          <a:xfrm>
            <a:off x="6438900" y="1295400"/>
            <a:ext cx="24479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spcAft>
                <a:spcPct val="45000"/>
              </a:spcAft>
              <a:buFontTx/>
              <a:buNone/>
            </a:pPr>
            <a:r>
              <a:rPr lang="en-US" altLang="en-US" sz="1800">
                <a:solidFill>
                  <a:srgbClr val="000000"/>
                </a:solidFill>
                <a:latin typeface="Arial" pitchFamily="34" charset="0"/>
              </a:rPr>
              <a:t>Raw Materials</a:t>
            </a:r>
          </a:p>
          <a:p>
            <a:pPr eaLnBrk="1" hangingPunct="1">
              <a:spcAft>
                <a:spcPct val="45000"/>
              </a:spcAft>
              <a:buFontTx/>
              <a:buNone/>
            </a:pPr>
            <a:r>
              <a:rPr lang="en-US" altLang="en-US" sz="1800">
                <a:solidFill>
                  <a:srgbClr val="000000"/>
                </a:solidFill>
                <a:latin typeface="Arial" pitchFamily="34" charset="0"/>
              </a:rPr>
              <a:t>Processing</a:t>
            </a:r>
          </a:p>
          <a:p>
            <a:pPr eaLnBrk="1" hangingPunct="1">
              <a:spcAft>
                <a:spcPct val="45000"/>
              </a:spcAft>
              <a:buFontTx/>
              <a:buNone/>
            </a:pPr>
            <a:r>
              <a:rPr lang="en-US" altLang="en-US" sz="1800">
                <a:solidFill>
                  <a:srgbClr val="000000"/>
                </a:solidFill>
                <a:latin typeface="Arial" pitchFamily="34" charset="0"/>
              </a:rPr>
              <a:t>Product Specifications</a:t>
            </a:r>
          </a:p>
        </p:txBody>
      </p:sp>
      <p:sp>
        <p:nvSpPr>
          <p:cNvPr id="71700" name="Text Box 20"/>
          <p:cNvSpPr txBox="1">
            <a:spLocks noChangeArrowheads="1"/>
          </p:cNvSpPr>
          <p:nvPr/>
        </p:nvSpPr>
        <p:spPr bwMode="auto">
          <a:xfrm>
            <a:off x="823913" y="1504950"/>
            <a:ext cx="1844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spcAft>
                <a:spcPct val="35000"/>
              </a:spcAft>
              <a:buFontTx/>
              <a:buNone/>
            </a:pPr>
            <a:r>
              <a:rPr lang="en-US" altLang="en-US" sz="1800">
                <a:solidFill>
                  <a:srgbClr val="000000"/>
                </a:solidFill>
                <a:latin typeface="Arial" pitchFamily="34" charset="0"/>
              </a:rPr>
              <a:t>Bridging to Existing Data</a:t>
            </a:r>
          </a:p>
        </p:txBody>
      </p:sp>
      <p:sp>
        <p:nvSpPr>
          <p:cNvPr id="71701" name="Line 21"/>
          <p:cNvSpPr>
            <a:spLocks noChangeShapeType="1"/>
          </p:cNvSpPr>
          <p:nvPr/>
        </p:nvSpPr>
        <p:spPr bwMode="auto">
          <a:xfrm flipH="1">
            <a:off x="977900" y="3187700"/>
            <a:ext cx="74088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2" name="Text Box 22"/>
          <p:cNvSpPr txBox="1">
            <a:spLocks noChangeArrowheads="1"/>
          </p:cNvSpPr>
          <p:nvPr/>
        </p:nvSpPr>
        <p:spPr bwMode="auto">
          <a:xfrm>
            <a:off x="1406525" y="2867025"/>
            <a:ext cx="1463675"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Animal Toxicology</a:t>
            </a:r>
          </a:p>
        </p:txBody>
      </p:sp>
      <p:sp>
        <p:nvSpPr>
          <p:cNvPr id="71703" name="Text Box 23"/>
          <p:cNvSpPr txBox="1">
            <a:spLocks noChangeArrowheads="1"/>
          </p:cNvSpPr>
          <p:nvPr/>
        </p:nvSpPr>
        <p:spPr bwMode="auto">
          <a:xfrm>
            <a:off x="3273425" y="2867025"/>
            <a:ext cx="1463675"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Metabolic Fate</a:t>
            </a:r>
          </a:p>
        </p:txBody>
      </p:sp>
      <p:sp>
        <p:nvSpPr>
          <p:cNvPr id="71704" name="Text Box 24"/>
          <p:cNvSpPr txBox="1">
            <a:spLocks noChangeArrowheads="1"/>
          </p:cNvSpPr>
          <p:nvPr/>
        </p:nvSpPr>
        <p:spPr bwMode="auto">
          <a:xfrm>
            <a:off x="5140325" y="2867025"/>
            <a:ext cx="1463675"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Human Trials</a:t>
            </a:r>
          </a:p>
        </p:txBody>
      </p:sp>
      <p:sp>
        <p:nvSpPr>
          <p:cNvPr id="71705" name="Text Box 25"/>
          <p:cNvSpPr txBox="1">
            <a:spLocks noChangeArrowheads="1"/>
          </p:cNvSpPr>
          <p:nvPr/>
        </p:nvSpPr>
        <p:spPr bwMode="auto">
          <a:xfrm>
            <a:off x="7007225" y="2867025"/>
            <a:ext cx="1463675"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Historical Exposure</a:t>
            </a:r>
          </a:p>
        </p:txBody>
      </p:sp>
      <p:sp>
        <p:nvSpPr>
          <p:cNvPr id="71706" name="Text Box 26"/>
          <p:cNvSpPr txBox="1">
            <a:spLocks noChangeArrowheads="1"/>
          </p:cNvSpPr>
          <p:nvPr/>
        </p:nvSpPr>
        <p:spPr bwMode="auto">
          <a:xfrm>
            <a:off x="230188" y="2846388"/>
            <a:ext cx="8143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spcAft>
                <a:spcPct val="35000"/>
              </a:spcAft>
              <a:buFontTx/>
              <a:buNone/>
            </a:pPr>
            <a:r>
              <a:rPr lang="en-US" altLang="en-US" sz="1800">
                <a:solidFill>
                  <a:srgbClr val="000000"/>
                </a:solidFill>
                <a:latin typeface="Arial" pitchFamily="34" charset="0"/>
              </a:rPr>
              <a:t>Safe Level (ADI)</a:t>
            </a:r>
          </a:p>
        </p:txBody>
      </p:sp>
      <p:sp>
        <p:nvSpPr>
          <p:cNvPr id="71707" name="Text Box 27"/>
          <p:cNvSpPr txBox="1">
            <a:spLocks noChangeArrowheads="1"/>
          </p:cNvSpPr>
          <p:nvPr/>
        </p:nvSpPr>
        <p:spPr bwMode="auto">
          <a:xfrm>
            <a:off x="3317875" y="4335463"/>
            <a:ext cx="2157413"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Intended</a:t>
            </a:r>
          </a:p>
          <a:p>
            <a:pPr algn="ctr" eaLnBrk="1" hangingPunct="1">
              <a:buFontTx/>
              <a:buNone/>
            </a:pPr>
            <a:r>
              <a:rPr lang="en-US" altLang="en-US" sz="1800">
                <a:solidFill>
                  <a:srgbClr val="000000"/>
                </a:solidFill>
                <a:latin typeface="Arial" pitchFamily="34" charset="0"/>
              </a:rPr>
              <a:t>Use</a:t>
            </a:r>
          </a:p>
        </p:txBody>
      </p:sp>
      <p:sp>
        <p:nvSpPr>
          <p:cNvPr id="71708" name="Line 28"/>
          <p:cNvSpPr>
            <a:spLocks noChangeShapeType="1"/>
          </p:cNvSpPr>
          <p:nvPr/>
        </p:nvSpPr>
        <p:spPr bwMode="auto">
          <a:xfrm>
            <a:off x="5440363" y="2068513"/>
            <a:ext cx="2271712" cy="766762"/>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9" name="Text Box 29"/>
          <p:cNvSpPr txBox="1">
            <a:spLocks noChangeArrowheads="1"/>
          </p:cNvSpPr>
          <p:nvPr/>
        </p:nvSpPr>
        <p:spPr bwMode="auto">
          <a:xfrm>
            <a:off x="3314700" y="5797550"/>
            <a:ext cx="2157413" cy="654050"/>
          </a:xfrm>
          <a:prstGeom prst="rect">
            <a:avLst/>
          </a:prstGeom>
          <a:solidFill>
            <a:schemeClr val="bg1"/>
          </a:solidFill>
          <a:ln w="12700">
            <a:solidFill>
              <a:schemeClr val="tx1"/>
            </a:solidFill>
            <a:miter lim="800000"/>
            <a:headEnd type="none" w="sm" len="sm"/>
            <a:tailEnd type="none" w="sm" len="sm"/>
          </a:ln>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buFontTx/>
              <a:buNone/>
            </a:pPr>
            <a:r>
              <a:rPr lang="en-US" altLang="en-US" sz="1800">
                <a:solidFill>
                  <a:srgbClr val="000000"/>
                </a:solidFill>
                <a:latin typeface="Arial" pitchFamily="34" charset="0"/>
              </a:rPr>
              <a:t>Safety Determination</a:t>
            </a:r>
          </a:p>
        </p:txBody>
      </p:sp>
      <p:sp>
        <p:nvSpPr>
          <p:cNvPr id="71710" name="Text Box 30"/>
          <p:cNvSpPr txBox="1">
            <a:spLocks noChangeArrowheads="1"/>
          </p:cNvSpPr>
          <p:nvPr/>
        </p:nvSpPr>
        <p:spPr bwMode="auto">
          <a:xfrm>
            <a:off x="1406525" y="4454525"/>
            <a:ext cx="1311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eaLnBrk="1" hangingPunct="1">
              <a:spcAft>
                <a:spcPct val="35000"/>
              </a:spcAft>
              <a:buFontTx/>
              <a:buNone/>
            </a:pPr>
            <a:r>
              <a:rPr lang="en-US" altLang="en-US" sz="1800">
                <a:solidFill>
                  <a:srgbClr val="000000"/>
                </a:solidFill>
                <a:latin typeface="Arial" pitchFamily="34" charset="0"/>
              </a:rPr>
              <a:t>Estimate of Intake (EDI)</a:t>
            </a:r>
          </a:p>
        </p:txBody>
      </p:sp>
      <p:sp>
        <p:nvSpPr>
          <p:cNvPr id="71711" name="Text Box 31"/>
          <p:cNvSpPr txBox="1">
            <a:spLocks noChangeArrowheads="1"/>
          </p:cNvSpPr>
          <p:nvPr/>
        </p:nvSpPr>
        <p:spPr bwMode="auto">
          <a:xfrm>
            <a:off x="6421438" y="4367213"/>
            <a:ext cx="21304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spcAft>
                <a:spcPct val="70000"/>
              </a:spcAft>
              <a:buFontTx/>
              <a:buNone/>
            </a:pPr>
            <a:r>
              <a:rPr lang="en-US" altLang="en-US" sz="1800">
                <a:solidFill>
                  <a:srgbClr val="000000"/>
                </a:solidFill>
                <a:latin typeface="Arial" pitchFamily="34" charset="0"/>
              </a:rPr>
              <a:t>Target Population</a:t>
            </a:r>
          </a:p>
          <a:p>
            <a:pPr eaLnBrk="1" hangingPunct="1">
              <a:spcAft>
                <a:spcPct val="70000"/>
              </a:spcAft>
              <a:buFontTx/>
              <a:buNone/>
            </a:pPr>
            <a:r>
              <a:rPr lang="en-US" altLang="en-US" sz="1800">
                <a:solidFill>
                  <a:srgbClr val="000000"/>
                </a:solidFill>
                <a:latin typeface="Arial" pitchFamily="34" charset="0"/>
              </a:rPr>
              <a:t>Intake</a:t>
            </a:r>
          </a:p>
        </p:txBody>
      </p:sp>
      <p:sp>
        <p:nvSpPr>
          <p:cNvPr id="71712" name="TextBox 2"/>
          <p:cNvSpPr txBox="1">
            <a:spLocks noChangeArrowheads="1"/>
          </p:cNvSpPr>
          <p:nvPr/>
        </p:nvSpPr>
        <p:spPr bwMode="auto">
          <a:xfrm>
            <a:off x="230188" y="6097588"/>
            <a:ext cx="2692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400">
                <a:solidFill>
                  <a:srgbClr val="000000"/>
                </a:solidFill>
                <a:latin typeface="Arial" pitchFamily="34" charset="0"/>
                <a:cs typeface="Arial" pitchFamily="34" charset="0"/>
              </a:rPr>
              <a:t>Courtesy of C. Kruger, PhD</a:t>
            </a:r>
          </a:p>
        </p:txBody>
      </p:sp>
      <p:pic>
        <p:nvPicPr>
          <p:cNvPr id="7171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body" sz="quarter" idx="12"/>
          </p:nvPr>
        </p:nvSpPr>
        <p:spPr>
          <a:xfrm>
            <a:off x="304800" y="990600"/>
            <a:ext cx="8610600" cy="5410200"/>
          </a:xfrm>
        </p:spPr>
        <p:txBody>
          <a:bodyPr/>
          <a:lstStyle/>
          <a:p>
            <a:pPr marL="233363" indent="-233363">
              <a:spcBef>
                <a:spcPts val="600"/>
              </a:spcBef>
              <a:spcAft>
                <a:spcPts val="600"/>
              </a:spcAft>
              <a:buFont typeface="Arial" pitchFamily="34" charset="0"/>
              <a:buChar char="•"/>
            </a:pPr>
            <a:r>
              <a:rPr lang="en-US" altLang="en-US" sz="2200" smtClean="0"/>
              <a:t>Human trumps animal data</a:t>
            </a:r>
          </a:p>
          <a:p>
            <a:pPr marL="233363" indent="-233363">
              <a:spcBef>
                <a:spcPts val="600"/>
              </a:spcBef>
              <a:spcAft>
                <a:spcPts val="600"/>
              </a:spcAft>
              <a:buFont typeface="Arial" pitchFamily="34" charset="0"/>
              <a:buChar char="•"/>
            </a:pPr>
            <a:r>
              <a:rPr lang="en-US" altLang="en-US" sz="2200" smtClean="0"/>
              <a:t>In the absence of human data, animal data are used</a:t>
            </a:r>
          </a:p>
          <a:p>
            <a:pPr marL="233363" indent="-233363">
              <a:spcBef>
                <a:spcPts val="600"/>
              </a:spcBef>
              <a:spcAft>
                <a:spcPts val="600"/>
              </a:spcAft>
              <a:buFont typeface="Arial" pitchFamily="34" charset="0"/>
              <a:buChar char="•"/>
            </a:pPr>
            <a:r>
              <a:rPr lang="en-US" altLang="en-US" sz="2200" smtClean="0"/>
              <a:t>In the absence of information to demonstrate that the selection is incorrect, data from the animal species showing the greatest sensitivity are selected for the risk assessment</a:t>
            </a:r>
          </a:p>
          <a:p>
            <a:pPr marL="233363" indent="-233363">
              <a:spcBef>
                <a:spcPts val="600"/>
              </a:spcBef>
              <a:spcAft>
                <a:spcPts val="600"/>
              </a:spcAft>
              <a:buFont typeface="Arial" pitchFamily="34" charset="0"/>
              <a:buChar char="•"/>
            </a:pPr>
            <a:r>
              <a:rPr lang="en-US" altLang="en-US" sz="2200" smtClean="0"/>
              <a:t>Animal data using the same route of exposure as relevant to human exposure are preferred</a:t>
            </a:r>
          </a:p>
          <a:p>
            <a:pPr marL="233363" indent="-233363">
              <a:spcBef>
                <a:spcPts val="600"/>
              </a:spcBef>
              <a:spcAft>
                <a:spcPts val="600"/>
              </a:spcAft>
              <a:buFont typeface="Arial" pitchFamily="34" charset="0"/>
              <a:buChar char="•"/>
            </a:pPr>
            <a:r>
              <a:rPr lang="en-US" altLang="en-US" sz="2200" smtClean="0"/>
              <a:t>For all toxic effects other than carcinogenicity, a threshold is assumed</a:t>
            </a:r>
          </a:p>
          <a:p>
            <a:pPr marL="233363" indent="-233363">
              <a:spcBef>
                <a:spcPts val="600"/>
              </a:spcBef>
              <a:spcAft>
                <a:spcPts val="600"/>
              </a:spcAft>
              <a:buFont typeface="Arial" pitchFamily="34" charset="0"/>
              <a:buChar char="•"/>
            </a:pPr>
            <a:r>
              <a:rPr lang="en-US" altLang="en-US" sz="2200" smtClean="0"/>
              <a:t>Thresholds in humans are established by application of safety factors to data</a:t>
            </a:r>
          </a:p>
          <a:p>
            <a:pPr marL="233363" indent="-233363">
              <a:spcBef>
                <a:spcPts val="600"/>
              </a:spcBef>
              <a:spcAft>
                <a:spcPts val="600"/>
              </a:spcAft>
              <a:buFont typeface="Arial" pitchFamily="34" charset="0"/>
              <a:buChar char="•"/>
            </a:pPr>
            <a:r>
              <a:rPr lang="en-US" altLang="en-US" sz="2200" smtClean="0"/>
              <a:t>For carcinogens, a linear, no threshold dose-response model is assumed to apply</a:t>
            </a:r>
          </a:p>
        </p:txBody>
      </p:sp>
      <p:sp>
        <p:nvSpPr>
          <p:cNvPr id="72708" name="Title 9"/>
          <p:cNvSpPr>
            <a:spLocks noGrp="1"/>
          </p:cNvSpPr>
          <p:nvPr>
            <p:ph type="title"/>
          </p:nvPr>
        </p:nvSpPr>
        <p:spPr>
          <a:xfrm>
            <a:off x="228600" y="274638"/>
            <a:ext cx="8229600" cy="563562"/>
          </a:xfrm>
        </p:spPr>
        <p:txBody>
          <a:bodyPr/>
          <a:lstStyle/>
          <a:p>
            <a:r>
              <a:rPr lang="en-US" altLang="en-US" sz="2800" b="1" smtClean="0"/>
              <a:t>Regulatory Defaults for Safety</a:t>
            </a:r>
            <a:r>
              <a:rPr lang="en-US" altLang="en-US" sz="2800" baseline="30000" smtClean="0"/>
              <a:t>16,17</a:t>
            </a:r>
            <a:endParaRPr lang="en-US" altLang="en-US" sz="2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idx="4294967295"/>
          </p:nvPr>
        </p:nvSpPr>
        <p:spPr>
          <a:xfrm>
            <a:off x="209550" y="-76200"/>
            <a:ext cx="6270625" cy="1077913"/>
          </a:xfrm>
        </p:spPr>
        <p:txBody>
          <a:bodyPr/>
          <a:lstStyle/>
          <a:p>
            <a:pPr eaLnBrk="1" hangingPunct="1"/>
            <a:r>
              <a:rPr lang="en-US" altLang="en-US" b="1" smtClean="0">
                <a:cs typeface="Times New Roman" pitchFamily="18" charset="0"/>
              </a:rPr>
              <a:t>Direct Food Additives</a:t>
            </a:r>
            <a:r>
              <a:rPr lang="en-US" altLang="en-US" baseline="30000" smtClean="0">
                <a:cs typeface="Times New Roman" pitchFamily="18" charset="0"/>
              </a:rPr>
              <a:t>18</a:t>
            </a:r>
            <a:endParaRPr lang="en-US" altLang="en-US" smtClean="0"/>
          </a:p>
        </p:txBody>
      </p:sp>
      <p:sp>
        <p:nvSpPr>
          <p:cNvPr id="73731" name="Text Box 3"/>
          <p:cNvSpPr txBox="1">
            <a:spLocks noChangeArrowheads="1"/>
          </p:cNvSpPr>
          <p:nvPr/>
        </p:nvSpPr>
        <p:spPr bwMode="auto">
          <a:xfrm>
            <a:off x="230188" y="914400"/>
            <a:ext cx="487521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buFont typeface="Arial" pitchFamily="34" charset="0"/>
              <a:tabLst>
                <a:tab pos="115888" algn="r"/>
              </a:tabLst>
              <a:defRPr sz="3200">
                <a:solidFill>
                  <a:srgbClr val="39683E"/>
                </a:solidFill>
                <a:latin typeface="Tahoma" pitchFamily="34" charset="0"/>
                <a:cs typeface="Tahoma" pitchFamily="34" charset="0"/>
              </a:defRPr>
            </a:lvl1pPr>
            <a:lvl2pPr marL="742950" indent="-285750">
              <a:buFont typeface="Arial" pitchFamily="34" charset="0"/>
              <a:buChar char="•"/>
              <a:tabLst>
                <a:tab pos="115888" algn="r"/>
              </a:tabLst>
              <a:defRPr sz="2800">
                <a:solidFill>
                  <a:srgbClr val="717171"/>
                </a:solidFill>
                <a:latin typeface="Tahoma" pitchFamily="34" charset="0"/>
                <a:cs typeface="Tahoma" pitchFamily="34" charset="0"/>
              </a:defRPr>
            </a:lvl2pPr>
            <a:lvl3pPr marL="1143000" indent="-228600">
              <a:buSzPct val="90000"/>
              <a:buFont typeface="Calibri" pitchFamily="34" charset="0"/>
              <a:buChar char="–"/>
              <a:tabLst>
                <a:tab pos="115888" algn="r"/>
              </a:tabLst>
              <a:defRPr sz="2400">
                <a:solidFill>
                  <a:srgbClr val="39683E"/>
                </a:solidFill>
                <a:latin typeface="Tahoma" pitchFamily="34" charset="0"/>
                <a:cs typeface="Tahoma" pitchFamily="34" charset="0"/>
              </a:defRPr>
            </a:lvl3pPr>
            <a:lvl4pPr marL="1600200" indent="-228600">
              <a:buFont typeface="Arial" pitchFamily="34" charset="0"/>
              <a:buChar char="•"/>
              <a:tabLst>
                <a:tab pos="115888" algn="r"/>
              </a:tabLst>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tabLst>
                <a:tab pos="115888" algn="r"/>
              </a:tabLst>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tabLst>
                <a:tab pos="115888" algn="r"/>
              </a:tabLst>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tabLst>
                <a:tab pos="115888" algn="r"/>
              </a:tabLst>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tabLst>
                <a:tab pos="115888" algn="r"/>
              </a:tabLst>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tabLst>
                <a:tab pos="115888" algn="r"/>
              </a:tabLst>
              <a:defRPr sz="2000">
                <a:solidFill>
                  <a:schemeClr val="tx1"/>
                </a:solidFill>
                <a:latin typeface="Calibri" pitchFamily="34" charset="0"/>
                <a:cs typeface="Tahoma" pitchFamily="34" charset="0"/>
              </a:defRPr>
            </a:lvl9pPr>
          </a:lstStyle>
          <a:p>
            <a:pPr eaLnBrk="1" hangingPunct="1">
              <a:spcAft>
                <a:spcPct val="25000"/>
              </a:spcAft>
              <a:buClr>
                <a:srgbClr val="39683E"/>
              </a:buClr>
              <a:buFont typeface="Calibri" pitchFamily="34" charset="0"/>
              <a:buAutoNum type="arabicPeriod"/>
            </a:pPr>
            <a:r>
              <a:rPr lang="en-US" altLang="en-US" sz="1700">
                <a:solidFill>
                  <a:srgbClr val="000000"/>
                </a:solidFill>
              </a:rPr>
              <a:t>Anticaking agents and free-flow agents</a:t>
            </a:r>
          </a:p>
          <a:p>
            <a:pPr eaLnBrk="1" hangingPunct="1">
              <a:spcAft>
                <a:spcPct val="25000"/>
              </a:spcAft>
              <a:buClr>
                <a:srgbClr val="39683E"/>
              </a:buClr>
              <a:buFont typeface="Calibri" pitchFamily="34" charset="0"/>
              <a:buAutoNum type="arabicPeriod"/>
            </a:pPr>
            <a:r>
              <a:rPr lang="en-US" altLang="en-US" sz="1700">
                <a:solidFill>
                  <a:srgbClr val="000000"/>
                </a:solidFill>
              </a:rPr>
              <a:t>Antimicrobial agents</a:t>
            </a:r>
          </a:p>
          <a:p>
            <a:pPr eaLnBrk="1" hangingPunct="1">
              <a:spcAft>
                <a:spcPct val="25000"/>
              </a:spcAft>
              <a:buClr>
                <a:srgbClr val="39683E"/>
              </a:buClr>
              <a:buFont typeface="Calibri" pitchFamily="34" charset="0"/>
              <a:buAutoNum type="arabicPeriod"/>
            </a:pPr>
            <a:r>
              <a:rPr lang="en-US" altLang="en-US" sz="1700">
                <a:solidFill>
                  <a:srgbClr val="000000"/>
                </a:solidFill>
              </a:rPr>
              <a:t>Antioxidants</a:t>
            </a:r>
          </a:p>
          <a:p>
            <a:pPr eaLnBrk="1" hangingPunct="1">
              <a:spcAft>
                <a:spcPct val="25000"/>
              </a:spcAft>
              <a:buClr>
                <a:srgbClr val="39683E"/>
              </a:buClr>
              <a:buFont typeface="Calibri" pitchFamily="34" charset="0"/>
              <a:buAutoNum type="arabicPeriod"/>
            </a:pPr>
            <a:r>
              <a:rPr lang="en-US" altLang="en-US" sz="1700">
                <a:solidFill>
                  <a:srgbClr val="000000"/>
                </a:solidFill>
              </a:rPr>
              <a:t>Colors and color adjuncts</a:t>
            </a:r>
          </a:p>
          <a:p>
            <a:pPr eaLnBrk="1" hangingPunct="1">
              <a:spcAft>
                <a:spcPct val="25000"/>
              </a:spcAft>
              <a:buClr>
                <a:srgbClr val="39683E"/>
              </a:buClr>
              <a:buFont typeface="Calibri" pitchFamily="34" charset="0"/>
              <a:buAutoNum type="arabicPeriod"/>
            </a:pPr>
            <a:r>
              <a:rPr lang="en-US" altLang="en-US" sz="1700">
                <a:solidFill>
                  <a:srgbClr val="000000"/>
                </a:solidFill>
              </a:rPr>
              <a:t>Curing and pickling agents</a:t>
            </a:r>
          </a:p>
          <a:p>
            <a:pPr eaLnBrk="1" hangingPunct="1">
              <a:spcAft>
                <a:spcPct val="25000"/>
              </a:spcAft>
              <a:buClr>
                <a:srgbClr val="39683E"/>
              </a:buClr>
              <a:buFont typeface="Calibri" pitchFamily="34" charset="0"/>
              <a:buAutoNum type="arabicPeriod"/>
            </a:pPr>
            <a:r>
              <a:rPr lang="en-US" altLang="en-US" sz="1700">
                <a:solidFill>
                  <a:srgbClr val="000000"/>
                </a:solidFill>
              </a:rPr>
              <a:t>Dough strengtheners</a:t>
            </a:r>
          </a:p>
          <a:p>
            <a:pPr eaLnBrk="1" hangingPunct="1">
              <a:spcAft>
                <a:spcPct val="25000"/>
              </a:spcAft>
              <a:buClr>
                <a:srgbClr val="39683E"/>
              </a:buClr>
              <a:buFont typeface="Calibri" pitchFamily="34" charset="0"/>
              <a:buAutoNum type="arabicPeriod"/>
            </a:pPr>
            <a:r>
              <a:rPr lang="en-US" altLang="en-US" sz="1700">
                <a:solidFill>
                  <a:srgbClr val="000000"/>
                </a:solidFill>
              </a:rPr>
              <a:t>Drying agents</a:t>
            </a:r>
          </a:p>
          <a:p>
            <a:pPr eaLnBrk="1" hangingPunct="1">
              <a:spcAft>
                <a:spcPct val="25000"/>
              </a:spcAft>
              <a:buClr>
                <a:srgbClr val="39683E"/>
              </a:buClr>
              <a:buFont typeface="Calibri" pitchFamily="34" charset="0"/>
              <a:buAutoNum type="arabicPeriod"/>
            </a:pPr>
            <a:r>
              <a:rPr lang="en-US" altLang="en-US" sz="1700">
                <a:solidFill>
                  <a:srgbClr val="000000"/>
                </a:solidFill>
              </a:rPr>
              <a:t>Emulsifiers and emulsifier salts</a:t>
            </a:r>
          </a:p>
          <a:p>
            <a:pPr eaLnBrk="1" hangingPunct="1">
              <a:spcAft>
                <a:spcPct val="25000"/>
              </a:spcAft>
              <a:buClr>
                <a:srgbClr val="39683E"/>
              </a:buClr>
              <a:buFont typeface="Calibri" pitchFamily="34" charset="0"/>
              <a:buAutoNum type="arabicPeriod"/>
            </a:pPr>
            <a:r>
              <a:rPr lang="en-US" altLang="en-US" sz="1700">
                <a:solidFill>
                  <a:srgbClr val="000000"/>
                </a:solidFill>
              </a:rPr>
              <a:t>Enzymes</a:t>
            </a:r>
          </a:p>
          <a:p>
            <a:pPr eaLnBrk="1" hangingPunct="1">
              <a:spcAft>
                <a:spcPct val="25000"/>
              </a:spcAft>
              <a:buClr>
                <a:srgbClr val="39683E"/>
              </a:buClr>
              <a:buFont typeface="Calibri" pitchFamily="34" charset="0"/>
              <a:buAutoNum type="arabicPeriod"/>
            </a:pPr>
            <a:r>
              <a:rPr lang="en-US" altLang="en-US" sz="1700">
                <a:solidFill>
                  <a:srgbClr val="000000"/>
                </a:solidFill>
              </a:rPr>
              <a:t>Firming agents</a:t>
            </a:r>
          </a:p>
          <a:p>
            <a:pPr eaLnBrk="1" hangingPunct="1">
              <a:spcAft>
                <a:spcPct val="25000"/>
              </a:spcAft>
              <a:buClr>
                <a:srgbClr val="39683E"/>
              </a:buClr>
              <a:buFont typeface="Calibri" pitchFamily="34" charset="0"/>
              <a:buAutoNum type="arabicPeriod"/>
            </a:pPr>
            <a:r>
              <a:rPr lang="en-US" altLang="en-US" sz="1700">
                <a:solidFill>
                  <a:srgbClr val="000000"/>
                </a:solidFill>
              </a:rPr>
              <a:t>Flavor enhancers</a:t>
            </a:r>
          </a:p>
          <a:p>
            <a:pPr eaLnBrk="1" hangingPunct="1">
              <a:spcAft>
                <a:spcPct val="25000"/>
              </a:spcAft>
              <a:buClr>
                <a:srgbClr val="39683E"/>
              </a:buClr>
              <a:buFont typeface="Calibri" pitchFamily="34" charset="0"/>
              <a:buAutoNum type="arabicPeriod"/>
            </a:pPr>
            <a:r>
              <a:rPr lang="en-US" altLang="en-US" sz="1700">
                <a:solidFill>
                  <a:srgbClr val="000000"/>
                </a:solidFill>
              </a:rPr>
              <a:t>Flavor agents and adjuvants</a:t>
            </a:r>
          </a:p>
          <a:p>
            <a:pPr eaLnBrk="1" hangingPunct="1">
              <a:spcAft>
                <a:spcPct val="25000"/>
              </a:spcAft>
              <a:buClr>
                <a:srgbClr val="39683E"/>
              </a:buClr>
              <a:buFont typeface="Calibri" pitchFamily="34" charset="0"/>
              <a:buAutoNum type="arabicPeriod"/>
            </a:pPr>
            <a:r>
              <a:rPr lang="en-US" altLang="en-US" sz="1700">
                <a:solidFill>
                  <a:srgbClr val="000000"/>
                </a:solidFill>
              </a:rPr>
              <a:t>Flour-treating agents</a:t>
            </a:r>
          </a:p>
          <a:p>
            <a:pPr eaLnBrk="1" hangingPunct="1">
              <a:spcAft>
                <a:spcPct val="25000"/>
              </a:spcAft>
              <a:buClr>
                <a:srgbClr val="39683E"/>
              </a:buClr>
              <a:buFont typeface="Calibri" pitchFamily="34" charset="0"/>
              <a:buAutoNum type="arabicPeriod"/>
            </a:pPr>
            <a:r>
              <a:rPr lang="en-US" altLang="en-US" sz="1700" b="1">
                <a:solidFill>
                  <a:srgbClr val="000000"/>
                </a:solidFill>
              </a:rPr>
              <a:t>Food preservatives</a:t>
            </a:r>
          </a:p>
          <a:p>
            <a:pPr eaLnBrk="1" hangingPunct="1">
              <a:spcAft>
                <a:spcPct val="25000"/>
              </a:spcAft>
              <a:buClr>
                <a:srgbClr val="39683E"/>
              </a:buClr>
              <a:buFont typeface="Calibri" pitchFamily="34" charset="0"/>
              <a:buAutoNum type="arabicPeriod"/>
            </a:pPr>
            <a:r>
              <a:rPr lang="en-US" altLang="en-US" sz="1700">
                <a:solidFill>
                  <a:srgbClr val="000000"/>
                </a:solidFill>
              </a:rPr>
              <a:t>Formulation aids</a:t>
            </a:r>
          </a:p>
          <a:p>
            <a:pPr eaLnBrk="1" hangingPunct="1">
              <a:spcAft>
                <a:spcPct val="25000"/>
              </a:spcAft>
              <a:buClr>
                <a:srgbClr val="39683E"/>
              </a:buClr>
              <a:buFont typeface="Calibri" pitchFamily="34" charset="0"/>
              <a:buAutoNum type="arabicPeriod"/>
            </a:pPr>
            <a:r>
              <a:rPr lang="en-US" altLang="en-US" sz="1700">
                <a:solidFill>
                  <a:srgbClr val="000000"/>
                </a:solidFill>
              </a:rPr>
              <a:t>Fumigants</a:t>
            </a:r>
          </a:p>
          <a:p>
            <a:pPr eaLnBrk="1" hangingPunct="1">
              <a:spcAft>
                <a:spcPct val="25000"/>
              </a:spcAft>
              <a:buClr>
                <a:srgbClr val="39683E"/>
              </a:buClr>
              <a:buFont typeface="Calibri" pitchFamily="34" charset="0"/>
              <a:buAutoNum type="arabicPeriod"/>
            </a:pPr>
            <a:r>
              <a:rPr lang="en-US" altLang="en-US" sz="1700">
                <a:solidFill>
                  <a:srgbClr val="000000"/>
                </a:solidFill>
              </a:rPr>
              <a:t>Humectants</a:t>
            </a:r>
          </a:p>
        </p:txBody>
      </p:sp>
      <p:sp>
        <p:nvSpPr>
          <p:cNvPr id="73732" name="Text Box 4"/>
          <p:cNvSpPr txBox="1">
            <a:spLocks noChangeArrowheads="1"/>
          </p:cNvSpPr>
          <p:nvPr/>
        </p:nvSpPr>
        <p:spPr bwMode="auto">
          <a:xfrm>
            <a:off x="4648200" y="923925"/>
            <a:ext cx="46482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spcAft>
                <a:spcPct val="25000"/>
              </a:spcAft>
              <a:buClr>
                <a:srgbClr val="39683E"/>
              </a:buClr>
              <a:buFont typeface="Calibri" pitchFamily="34" charset="0"/>
              <a:buAutoNum type="arabicPeriod" startAt="18"/>
            </a:pPr>
            <a:r>
              <a:rPr lang="en-US" altLang="en-US" sz="1700">
                <a:solidFill>
                  <a:srgbClr val="000000"/>
                </a:solidFill>
              </a:rPr>
              <a:t>Leavening agents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Lubricants and release agents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Nonnutritive sweeteners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Nutrient supplements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Nutritive sweeteners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Oxidizing and reducing agents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pH control agents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Processing aids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Propellants, aerating agents, and gases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Sequestrants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Solvents and vehicles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Stabilizers and thickeners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Surface-active agents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Surface-finishing agents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Synergists</a:t>
            </a:r>
          </a:p>
          <a:p>
            <a:pPr eaLnBrk="1" hangingPunct="1">
              <a:spcAft>
                <a:spcPct val="25000"/>
              </a:spcAft>
              <a:buClr>
                <a:srgbClr val="39683E"/>
              </a:buClr>
              <a:buFont typeface="Calibri" pitchFamily="34" charset="0"/>
              <a:buAutoNum type="arabicPeriod" startAt="18"/>
            </a:pPr>
            <a:r>
              <a:rPr lang="en-US" altLang="en-US" sz="1700">
                <a:solidFill>
                  <a:srgbClr val="000000"/>
                </a:solidFill>
              </a:rPr>
              <a:t>Texturizers</a:t>
            </a:r>
          </a:p>
        </p:txBody>
      </p:sp>
      <p:pic>
        <p:nvPicPr>
          <p:cNvPr id="7373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1"/>
          <p:cNvSpPr>
            <a:spLocks noChangeArrowheads="1"/>
          </p:cNvSpPr>
          <p:nvPr/>
        </p:nvSpPr>
        <p:spPr bwMode="auto">
          <a:xfrm>
            <a:off x="306388" y="6496050"/>
            <a:ext cx="1027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200">
                <a:solidFill>
                  <a:schemeClr val="tx1"/>
                </a:solidFill>
                <a:latin typeface="Arial" pitchFamily="34" charset="0"/>
                <a:cs typeface="Times New Roman" pitchFamily="18" charset="0"/>
              </a:rPr>
              <a:t>(21CFR184)</a:t>
            </a:r>
            <a:endParaRPr lang="en-US" altLang="en-US" sz="120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4"/>
          <p:cNvSpPr>
            <a:spLocks noGrp="1"/>
          </p:cNvSpPr>
          <p:nvPr>
            <p:ph type="title"/>
          </p:nvPr>
        </p:nvSpPr>
        <p:spPr>
          <a:xfrm>
            <a:off x="228600" y="228600"/>
            <a:ext cx="8229600" cy="563563"/>
          </a:xfrm>
        </p:spPr>
        <p:txBody>
          <a:bodyPr/>
          <a:lstStyle/>
          <a:p>
            <a:r>
              <a:rPr lang="en-US" altLang="en-US" sz="3000" b="1" smtClean="0"/>
              <a:t>Food Preservatives</a:t>
            </a:r>
            <a:r>
              <a:rPr lang="en-US" altLang="en-US" sz="3000" baseline="30000" smtClean="0"/>
              <a:t>8,19,20</a:t>
            </a:r>
            <a:endParaRPr lang="en-US" altLang="en-US" sz="3000" smtClean="0"/>
          </a:p>
        </p:txBody>
      </p:sp>
      <p:sp>
        <p:nvSpPr>
          <p:cNvPr id="74755" name="Content Placeholder 5"/>
          <p:cNvSpPr>
            <a:spLocks noGrp="1"/>
          </p:cNvSpPr>
          <p:nvPr>
            <p:ph sz="quarter" idx="12"/>
          </p:nvPr>
        </p:nvSpPr>
        <p:spPr>
          <a:xfrm>
            <a:off x="304800" y="990600"/>
            <a:ext cx="8839200" cy="5410200"/>
          </a:xfrm>
        </p:spPr>
        <p:txBody>
          <a:bodyPr/>
          <a:lstStyle/>
          <a:p>
            <a:pPr marL="457200" indent="-457200">
              <a:buFont typeface="Arial" pitchFamily="34" charset="0"/>
              <a:buChar char="•"/>
            </a:pPr>
            <a:r>
              <a:rPr lang="en-US" altLang="en-US" sz="2800" smtClean="0"/>
              <a:t>Substances added to foods to inhibit microbial growth or retard product deterioration </a:t>
            </a:r>
          </a:p>
          <a:p>
            <a:pPr marL="457200" indent="-457200">
              <a:buFont typeface="Arial" pitchFamily="34" charset="0"/>
              <a:buChar char="•"/>
            </a:pPr>
            <a:r>
              <a:rPr lang="en-US" altLang="en-US" sz="2800" smtClean="0"/>
              <a:t>Prior sanctioned GRAS</a:t>
            </a:r>
          </a:p>
        </p:txBody>
      </p:sp>
      <p:sp>
        <p:nvSpPr>
          <p:cNvPr id="74756" name="TextBox 6"/>
          <p:cNvSpPr txBox="1">
            <a:spLocks noChangeArrowheads="1"/>
          </p:cNvSpPr>
          <p:nvPr/>
        </p:nvSpPr>
        <p:spPr bwMode="auto">
          <a:xfrm>
            <a:off x="715963" y="2362200"/>
            <a:ext cx="3886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 typeface="Arial" pitchFamily="34" charset="0"/>
              <a:buChar char="•"/>
            </a:pPr>
            <a:r>
              <a:rPr lang="en-US" altLang="en-US" sz="2000">
                <a:solidFill>
                  <a:schemeClr val="tx1"/>
                </a:solidFill>
              </a:rPr>
              <a:t>Ascorbic acid</a:t>
            </a:r>
          </a:p>
          <a:p>
            <a:pPr eaLnBrk="1" hangingPunct="1">
              <a:buFont typeface="Arial" pitchFamily="34" charset="0"/>
              <a:buChar char="•"/>
            </a:pPr>
            <a:r>
              <a:rPr lang="en-US" altLang="en-US" sz="2000">
                <a:solidFill>
                  <a:schemeClr val="tx1"/>
                </a:solidFill>
              </a:rPr>
              <a:t>Erythorbic acid</a:t>
            </a:r>
          </a:p>
          <a:p>
            <a:pPr eaLnBrk="1" hangingPunct="1">
              <a:buFont typeface="Arial" pitchFamily="34" charset="0"/>
              <a:buChar char="•"/>
            </a:pPr>
            <a:r>
              <a:rPr lang="en-US" altLang="en-US" sz="2000">
                <a:solidFill>
                  <a:schemeClr val="tx1"/>
                </a:solidFill>
              </a:rPr>
              <a:t>Sorbic acid</a:t>
            </a:r>
          </a:p>
          <a:p>
            <a:pPr eaLnBrk="1" hangingPunct="1">
              <a:buFont typeface="Arial" pitchFamily="34" charset="0"/>
              <a:buChar char="•"/>
            </a:pPr>
            <a:r>
              <a:rPr lang="en-US" altLang="en-US" sz="2000">
                <a:solidFill>
                  <a:schemeClr val="tx1"/>
                </a:solidFill>
              </a:rPr>
              <a:t>Thiodipropionic acid</a:t>
            </a:r>
          </a:p>
          <a:p>
            <a:pPr eaLnBrk="1" hangingPunct="1">
              <a:buFont typeface="Arial" pitchFamily="34" charset="0"/>
              <a:buChar char="•"/>
            </a:pPr>
            <a:r>
              <a:rPr lang="en-US" altLang="en-US" sz="2000">
                <a:solidFill>
                  <a:schemeClr val="tx1"/>
                </a:solidFill>
              </a:rPr>
              <a:t>Ascorbyl palmitate</a:t>
            </a:r>
          </a:p>
          <a:p>
            <a:pPr eaLnBrk="1" hangingPunct="1">
              <a:buFont typeface="Arial" pitchFamily="34" charset="0"/>
              <a:buChar char="•"/>
            </a:pPr>
            <a:r>
              <a:rPr lang="en-US" altLang="en-US" sz="2000">
                <a:solidFill>
                  <a:schemeClr val="tx1"/>
                </a:solidFill>
              </a:rPr>
              <a:t>Butylated hydroxyanisole (BHA)</a:t>
            </a:r>
          </a:p>
          <a:p>
            <a:pPr eaLnBrk="1" hangingPunct="1">
              <a:buFont typeface="Arial" pitchFamily="34" charset="0"/>
              <a:buChar char="•"/>
            </a:pPr>
            <a:r>
              <a:rPr lang="en-US" altLang="en-US" sz="2000">
                <a:solidFill>
                  <a:schemeClr val="tx1"/>
                </a:solidFill>
              </a:rPr>
              <a:t>Butylated hydroxytoluene (BHT)</a:t>
            </a:r>
          </a:p>
          <a:p>
            <a:pPr eaLnBrk="1" hangingPunct="1">
              <a:buFont typeface="Arial" pitchFamily="34" charset="0"/>
              <a:buChar char="•"/>
            </a:pPr>
            <a:r>
              <a:rPr lang="en-US" altLang="en-US" sz="2000">
                <a:solidFill>
                  <a:schemeClr val="tx1"/>
                </a:solidFill>
              </a:rPr>
              <a:t>Calcium ascorbate</a:t>
            </a:r>
          </a:p>
          <a:p>
            <a:pPr eaLnBrk="1" hangingPunct="1">
              <a:buFont typeface="Arial" pitchFamily="34" charset="0"/>
              <a:buChar char="•"/>
            </a:pPr>
            <a:r>
              <a:rPr lang="en-US" altLang="en-US" sz="2000">
                <a:solidFill>
                  <a:schemeClr val="tx1"/>
                </a:solidFill>
              </a:rPr>
              <a:t>Calcium sorbate</a:t>
            </a:r>
          </a:p>
          <a:p>
            <a:pPr eaLnBrk="1" hangingPunct="1">
              <a:buFont typeface="Arial" pitchFamily="34" charset="0"/>
              <a:buChar char="•"/>
            </a:pPr>
            <a:r>
              <a:rPr lang="en-US" altLang="en-US" sz="2000">
                <a:solidFill>
                  <a:schemeClr val="tx1"/>
                </a:solidFill>
              </a:rPr>
              <a:t>Dilauryl thiodipropionate</a:t>
            </a:r>
          </a:p>
        </p:txBody>
      </p:sp>
      <p:sp>
        <p:nvSpPr>
          <p:cNvPr id="74757" name="TextBox 7"/>
          <p:cNvSpPr txBox="1">
            <a:spLocks noChangeArrowheads="1"/>
          </p:cNvSpPr>
          <p:nvPr/>
        </p:nvSpPr>
        <p:spPr bwMode="auto">
          <a:xfrm>
            <a:off x="4754563" y="2362200"/>
            <a:ext cx="3886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 typeface="Arial" pitchFamily="34" charset="0"/>
              <a:buChar char="•"/>
            </a:pPr>
            <a:r>
              <a:rPr lang="en-US" altLang="en-US" sz="2000">
                <a:solidFill>
                  <a:schemeClr val="tx1"/>
                </a:solidFill>
              </a:rPr>
              <a:t>Potassium bisulfite</a:t>
            </a:r>
          </a:p>
          <a:p>
            <a:pPr eaLnBrk="1" hangingPunct="1">
              <a:buFont typeface="Arial" pitchFamily="34" charset="0"/>
              <a:buChar char="•"/>
            </a:pPr>
            <a:r>
              <a:rPr lang="en-US" altLang="en-US" sz="2000">
                <a:solidFill>
                  <a:schemeClr val="tx1"/>
                </a:solidFill>
              </a:rPr>
              <a:t>Potassium metabisulfite</a:t>
            </a:r>
          </a:p>
          <a:p>
            <a:pPr eaLnBrk="1" hangingPunct="1">
              <a:buFont typeface="Arial" pitchFamily="34" charset="0"/>
              <a:buChar char="•"/>
            </a:pPr>
            <a:r>
              <a:rPr lang="en-US" altLang="en-US" sz="2000">
                <a:solidFill>
                  <a:schemeClr val="tx1"/>
                </a:solidFill>
              </a:rPr>
              <a:t>Potassium sorbate</a:t>
            </a:r>
          </a:p>
          <a:p>
            <a:pPr eaLnBrk="1" hangingPunct="1">
              <a:buFont typeface="Arial" pitchFamily="34" charset="0"/>
              <a:buChar char="•"/>
            </a:pPr>
            <a:r>
              <a:rPr lang="en-US" altLang="en-US" sz="2000">
                <a:solidFill>
                  <a:schemeClr val="tx1"/>
                </a:solidFill>
              </a:rPr>
              <a:t>Sodium ascrobate</a:t>
            </a:r>
          </a:p>
          <a:p>
            <a:pPr eaLnBrk="1" hangingPunct="1">
              <a:buFont typeface="Arial" pitchFamily="34" charset="0"/>
              <a:buChar char="•"/>
            </a:pPr>
            <a:r>
              <a:rPr lang="en-US" altLang="en-US" sz="2000">
                <a:solidFill>
                  <a:schemeClr val="tx1"/>
                </a:solidFill>
              </a:rPr>
              <a:t>Sodium bisulfite</a:t>
            </a:r>
          </a:p>
          <a:p>
            <a:pPr eaLnBrk="1" hangingPunct="1">
              <a:buFont typeface="Arial" pitchFamily="34" charset="0"/>
              <a:buChar char="•"/>
            </a:pPr>
            <a:r>
              <a:rPr lang="en-US" altLang="en-US" sz="2000">
                <a:solidFill>
                  <a:schemeClr val="tx1"/>
                </a:solidFill>
              </a:rPr>
              <a:t>Sodium metabisulfite</a:t>
            </a:r>
          </a:p>
          <a:p>
            <a:pPr eaLnBrk="1" hangingPunct="1">
              <a:buFont typeface="Arial" pitchFamily="34" charset="0"/>
              <a:buChar char="•"/>
            </a:pPr>
            <a:r>
              <a:rPr lang="en-US" altLang="en-US" sz="2000">
                <a:solidFill>
                  <a:schemeClr val="tx1"/>
                </a:solidFill>
              </a:rPr>
              <a:t>Sodium sorbate</a:t>
            </a:r>
          </a:p>
          <a:p>
            <a:pPr eaLnBrk="1" hangingPunct="1">
              <a:buFont typeface="Arial" pitchFamily="34" charset="0"/>
              <a:buChar char="•"/>
            </a:pPr>
            <a:r>
              <a:rPr lang="en-US" altLang="en-US" sz="2000">
                <a:solidFill>
                  <a:schemeClr val="tx1"/>
                </a:solidFill>
              </a:rPr>
              <a:t>Sodium sulfite</a:t>
            </a:r>
          </a:p>
          <a:p>
            <a:pPr eaLnBrk="1" hangingPunct="1">
              <a:buFont typeface="Arial" pitchFamily="34" charset="0"/>
              <a:buChar char="•"/>
            </a:pPr>
            <a:r>
              <a:rPr lang="en-US" altLang="en-US" sz="2000">
                <a:solidFill>
                  <a:schemeClr val="tx1"/>
                </a:solidFill>
              </a:rPr>
              <a:t>Sulfur dioxide</a:t>
            </a:r>
          </a:p>
          <a:p>
            <a:pPr eaLnBrk="1" hangingPunct="1">
              <a:buFont typeface="Arial" pitchFamily="34" charset="0"/>
              <a:buChar char="•"/>
            </a:pPr>
            <a:r>
              <a:rPr lang="en-US" altLang="en-US" sz="2000">
                <a:solidFill>
                  <a:schemeClr val="tx1"/>
                </a:solidFill>
              </a:rPr>
              <a:t>Tocopherols</a:t>
            </a:r>
            <a:endParaRPr lang="en-US" altLang="en-US" sz="2200">
              <a:solidFill>
                <a:schemeClr val="tx1"/>
              </a:solidFill>
            </a:endParaRPr>
          </a:p>
        </p:txBody>
      </p:sp>
      <p:pic>
        <p:nvPicPr>
          <p:cNvPr id="7475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Rectangle 1"/>
          <p:cNvSpPr>
            <a:spLocks noChangeArrowheads="1"/>
          </p:cNvSpPr>
          <p:nvPr/>
        </p:nvSpPr>
        <p:spPr bwMode="auto">
          <a:xfrm>
            <a:off x="304800" y="6488113"/>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200">
                <a:solidFill>
                  <a:schemeClr val="tx1"/>
                </a:solidFill>
                <a:latin typeface="Arial" pitchFamily="34" charset="0"/>
                <a:cs typeface="Arial" pitchFamily="34" charset="0"/>
              </a:rPr>
              <a:t>(21CFR101.22; 21CFR182; 21CFR172)</a:t>
            </a:r>
          </a:p>
          <a:p>
            <a:pPr eaLnBrk="1" hangingPunct="1">
              <a:buFontTx/>
              <a:buNone/>
            </a:pPr>
            <a:endParaRPr lang="en-US" altLang="en-US" sz="120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228600" y="868363"/>
            <a:ext cx="8686800" cy="5410200"/>
          </a:xfrm>
        </p:spPr>
        <p:txBody>
          <a:bodyPr/>
          <a:lstStyle/>
          <a:p>
            <a:pPr marL="0" indent="0">
              <a:spcBef>
                <a:spcPts val="600"/>
              </a:spcBef>
              <a:spcAft>
                <a:spcPts val="600"/>
              </a:spcAft>
              <a:defRPr/>
            </a:pPr>
            <a:r>
              <a:rPr lang="en-US" altLang="en-US" sz="2800" dirty="0"/>
              <a:t>Applications</a:t>
            </a:r>
          </a:p>
          <a:p>
            <a:pPr marL="457200" indent="-457200">
              <a:spcBef>
                <a:spcPts val="600"/>
              </a:spcBef>
              <a:spcAft>
                <a:spcPts val="600"/>
              </a:spcAft>
              <a:buFont typeface="Arial" charset="0"/>
              <a:buChar char="•"/>
              <a:defRPr/>
            </a:pPr>
            <a:r>
              <a:rPr lang="en-US" altLang="en-US" sz="2800" dirty="0"/>
              <a:t>Depend on regulatory statutes and ingredient (often establish upper limits, e.g., &lt; 0.1% [1000 ppm])</a:t>
            </a:r>
          </a:p>
          <a:p>
            <a:pPr marL="1373188" lvl="1" indent="-457200">
              <a:spcBef>
                <a:spcPts val="600"/>
              </a:spcBef>
              <a:spcAft>
                <a:spcPts val="600"/>
              </a:spcAft>
              <a:defRPr/>
            </a:pPr>
            <a:r>
              <a:rPr lang="en-US" altLang="en-US" dirty="0"/>
              <a:t>Most regulations only stipulate usage levels within Good Manufacturing Practice</a:t>
            </a:r>
          </a:p>
          <a:p>
            <a:pPr marL="457200" indent="-457200">
              <a:spcBef>
                <a:spcPts val="600"/>
              </a:spcBef>
              <a:spcAft>
                <a:spcPts val="600"/>
              </a:spcAft>
              <a:buFont typeface="Arial" charset="0"/>
              <a:buChar char="•"/>
              <a:defRPr/>
            </a:pPr>
            <a:r>
              <a:rPr lang="en-US" altLang="en-US" sz="2800" dirty="0"/>
              <a:t>Depend on food matrix (e.g., liquid, dry, pH)</a:t>
            </a:r>
          </a:p>
          <a:p>
            <a:pPr marL="457200" indent="-457200">
              <a:spcBef>
                <a:spcPts val="600"/>
              </a:spcBef>
              <a:spcAft>
                <a:spcPts val="600"/>
              </a:spcAft>
              <a:buFont typeface="Arial" charset="0"/>
              <a:buChar char="•"/>
              <a:defRPr/>
            </a:pPr>
            <a:r>
              <a:rPr lang="en-US" altLang="en-US" sz="2800" dirty="0"/>
              <a:t>Depend on processing conditions (e.g., temperature), storage environment, transportation demands</a:t>
            </a:r>
          </a:p>
        </p:txBody>
      </p:sp>
      <p:pic>
        <p:nvPicPr>
          <p:cNvPr id="7577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itle 1"/>
          <p:cNvSpPr>
            <a:spLocks noGrp="1"/>
          </p:cNvSpPr>
          <p:nvPr>
            <p:ph type="title"/>
          </p:nvPr>
        </p:nvSpPr>
        <p:spPr>
          <a:xfrm>
            <a:off x="152400" y="274638"/>
            <a:ext cx="8229600" cy="563562"/>
          </a:xfrm>
        </p:spPr>
        <p:txBody>
          <a:bodyPr/>
          <a:lstStyle/>
          <a:p>
            <a:r>
              <a:rPr lang="en-US" altLang="en-US" sz="2800" b="1" smtClean="0"/>
              <a:t>Food Preservatives Usage Levels</a:t>
            </a:r>
            <a:r>
              <a:rPr lang="en-US" altLang="en-US" sz="2800" baseline="30000" smtClean="0"/>
              <a:t>21</a:t>
            </a:r>
            <a:endParaRPr lang="en-US" altLang="en-US" sz="28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457200" indent="-457200">
              <a:buFont typeface="Arial" pitchFamily="34" charset="0"/>
              <a:buChar char="•"/>
              <a:defRPr/>
            </a:pPr>
            <a:r>
              <a:rPr lang="en-US" dirty="0"/>
              <a:t>JECFA (Joint FAO/WHO Expert Committee on Food Additives) has evaluated more than 2,500 food additives</a:t>
            </a:r>
          </a:p>
          <a:p>
            <a:pPr marL="457200" indent="-457200">
              <a:buFont typeface="Arial" pitchFamily="34" charset="0"/>
              <a:buChar char="•"/>
              <a:defRPr/>
            </a:pPr>
            <a:endParaRPr lang="en-US" dirty="0"/>
          </a:p>
          <a:p>
            <a:pPr marL="457200" indent="-457200">
              <a:buFont typeface="Arial" pitchFamily="34" charset="0"/>
              <a:buChar char="•"/>
              <a:defRPr/>
            </a:pPr>
            <a:r>
              <a:rPr lang="en-US" dirty="0"/>
              <a:t>Risk assessment/safety evaluation of:</a:t>
            </a:r>
          </a:p>
          <a:p>
            <a:pPr lvl="1">
              <a:defRPr/>
            </a:pPr>
            <a:r>
              <a:rPr lang="en-US" dirty="0"/>
              <a:t>Food additives (intentionally added)</a:t>
            </a:r>
          </a:p>
          <a:p>
            <a:pPr lvl="1">
              <a:defRPr/>
            </a:pPr>
            <a:r>
              <a:rPr lang="en-US" dirty="0"/>
              <a:t>Processing aids (considered as food additives)</a:t>
            </a:r>
          </a:p>
          <a:p>
            <a:pPr lvl="1">
              <a:defRPr/>
            </a:pPr>
            <a:r>
              <a:rPr lang="en-US" dirty="0"/>
              <a:t>Flavoring agents (by functional groups)</a:t>
            </a:r>
          </a:p>
          <a:p>
            <a:pPr lvl="1">
              <a:defRPr/>
            </a:pPr>
            <a:r>
              <a:rPr lang="en-US" dirty="0"/>
              <a:t>Contaminants</a:t>
            </a:r>
          </a:p>
          <a:p>
            <a:pPr lvl="1">
              <a:defRPr/>
            </a:pPr>
            <a:r>
              <a:rPr lang="en-US" dirty="0"/>
              <a:t>Natural toxins</a:t>
            </a:r>
          </a:p>
          <a:p>
            <a:pPr lvl="1">
              <a:defRPr/>
            </a:pPr>
            <a:r>
              <a:rPr lang="en-US" dirty="0"/>
              <a:t>Exposure assessment</a:t>
            </a:r>
          </a:p>
          <a:p>
            <a:pPr marL="0" indent="0">
              <a:defRPr/>
            </a:pPr>
            <a:endParaRPr lang="en-US" dirty="0"/>
          </a:p>
        </p:txBody>
      </p:sp>
      <p:pic>
        <p:nvPicPr>
          <p:cNvPr id="7680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13"/>
          <p:cNvSpPr>
            <a:spLocks noGrp="1" noChangeArrowheads="1"/>
          </p:cNvSpPr>
          <p:nvPr>
            <p:ph type="title"/>
          </p:nvPr>
        </p:nvSpPr>
        <p:spPr>
          <a:xfrm>
            <a:off x="152400" y="274638"/>
            <a:ext cx="8229600" cy="563562"/>
          </a:xfrm>
        </p:spPr>
        <p:txBody>
          <a:bodyPr anchor="t"/>
          <a:lstStyle/>
          <a:p>
            <a:pPr eaLnBrk="1" hangingPunct="1"/>
            <a:r>
              <a:rPr lang="en-US" altLang="en-US" sz="2800" b="1" smtClean="0"/>
              <a:t>Food Additives Risk Assessment</a:t>
            </a:r>
            <a:r>
              <a:rPr lang="en-US" altLang="en-US" sz="2800" baseline="30000" smtClean="0"/>
              <a:t>22</a:t>
            </a:r>
            <a:endParaRPr lang="en-US" altLang="en-US" sz="280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5"/>
          <p:cNvSpPr>
            <a:spLocks noGrp="1"/>
          </p:cNvSpPr>
          <p:nvPr>
            <p:ph sz="quarter" idx="12"/>
          </p:nvPr>
        </p:nvSpPr>
        <p:spPr>
          <a:xfrm>
            <a:off x="152400" y="1181100"/>
            <a:ext cx="1752600" cy="1371600"/>
          </a:xfrm>
        </p:spPr>
        <p:txBody>
          <a:bodyPr anchor="ctr"/>
          <a:lstStyle/>
          <a:p>
            <a:pPr marL="0" indent="0" algn="ctr"/>
            <a:r>
              <a:rPr lang="en-US" altLang="en-US" sz="2800" dirty="0"/>
              <a:t>Nitrate</a:t>
            </a:r>
          </a:p>
        </p:txBody>
      </p:sp>
      <p:sp>
        <p:nvSpPr>
          <p:cNvPr id="77827" name="Content Placeholder 5"/>
          <p:cNvSpPr txBox="1">
            <a:spLocks/>
          </p:cNvSpPr>
          <p:nvPr/>
        </p:nvSpPr>
        <p:spPr bwMode="auto">
          <a:xfrm>
            <a:off x="2142162" y="935038"/>
            <a:ext cx="6910398" cy="5867400"/>
          </a:xfrm>
          <a:prstGeom prst="rect">
            <a:avLst/>
          </a:prstGeom>
          <a:solidFill>
            <a:schemeClr val="bg1"/>
          </a:solidFill>
          <a:ln>
            <a:noFill/>
          </a:ln>
          <a:extLst/>
        </p:spPr>
        <p:txBody>
          <a:bodyPr/>
          <a:lstStyle>
            <a:lvl1pPr marL="342900" indent="-3429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spcBef>
                <a:spcPts val="600"/>
              </a:spcBef>
              <a:buFont typeface="Arial" pitchFamily="34" charset="0"/>
              <a:buChar char="•"/>
            </a:pPr>
            <a:r>
              <a:rPr lang="en-US" altLang="en-US" sz="2000" dirty="0"/>
              <a:t>Naturally generated by </a:t>
            </a:r>
            <a:r>
              <a:rPr lang="en-US" altLang="en-US" sz="2000" dirty="0" smtClean="0"/>
              <a:t>plants </a:t>
            </a:r>
            <a:r>
              <a:rPr lang="en-US" altLang="en-US" sz="2000" dirty="0"/>
              <a:t>during nitrogen fixation process, and produced in humans</a:t>
            </a:r>
          </a:p>
          <a:p>
            <a:pPr>
              <a:spcBef>
                <a:spcPts val="600"/>
              </a:spcBef>
              <a:buFont typeface="Arial" pitchFamily="34" charset="0"/>
              <a:buChar char="•"/>
            </a:pPr>
            <a:r>
              <a:rPr lang="en-US" altLang="en-US" sz="2000" dirty="0"/>
              <a:t>Naturally occur in soils (part of organic matter)</a:t>
            </a:r>
          </a:p>
          <a:p>
            <a:pPr>
              <a:spcBef>
                <a:spcPts val="600"/>
              </a:spcBef>
              <a:buFont typeface="Arial" pitchFamily="34" charset="0"/>
              <a:buChar char="•"/>
            </a:pPr>
            <a:r>
              <a:rPr lang="en-US" altLang="en-US" sz="2000" dirty="0"/>
              <a:t>Naturally found in vegetables (e.g., celery, lettuce, spinach [500-1900 ppm]), fruits, meats, fish, dairy products, fermented beverages (e.g., beers), and cereals</a:t>
            </a:r>
          </a:p>
          <a:p>
            <a:pPr>
              <a:spcBef>
                <a:spcPts val="600"/>
              </a:spcBef>
              <a:buFont typeface="Arial" pitchFamily="34" charset="0"/>
              <a:buChar char="•"/>
            </a:pPr>
            <a:r>
              <a:rPr lang="en-US" altLang="en-US" sz="2000" dirty="0"/>
              <a:t>Typical usage level &lt; 500 ppm (food matrix dependent)</a:t>
            </a:r>
          </a:p>
          <a:p>
            <a:pPr>
              <a:spcBef>
                <a:spcPts val="600"/>
              </a:spcBef>
              <a:buFont typeface="Arial" pitchFamily="34" charset="0"/>
              <a:buChar char="•"/>
            </a:pPr>
            <a:r>
              <a:rPr lang="en-US" altLang="en-US" sz="2000" dirty="0"/>
              <a:t>IARC (2010) classified these substances as probable carcinogens (Group 2A) to humans </a:t>
            </a:r>
            <a:r>
              <a:rPr lang="en-US" altLang="en-US" sz="2000" dirty="0">
                <a:sym typeface="Wingdings" panose="05000000000000000000" pitchFamily="2" charset="2"/>
              </a:rPr>
              <a:t></a:t>
            </a:r>
            <a:r>
              <a:rPr lang="en-US" altLang="en-US" sz="2000" dirty="0"/>
              <a:t> ingested nitrate or nitrite under conditions that result in endogenous </a:t>
            </a:r>
            <a:r>
              <a:rPr lang="en-US" altLang="en-US" sz="2000" dirty="0" err="1"/>
              <a:t>nitrosation</a:t>
            </a:r>
            <a:r>
              <a:rPr lang="en-US" altLang="en-US" sz="2000" dirty="0"/>
              <a:t> </a:t>
            </a:r>
            <a:r>
              <a:rPr lang="en-US" altLang="en-US" sz="2000" dirty="0">
                <a:sym typeface="Wingdings" panose="05000000000000000000" pitchFamily="2" charset="2"/>
              </a:rPr>
              <a:t> N-</a:t>
            </a:r>
            <a:r>
              <a:rPr lang="en-US" altLang="en-US" sz="2000" dirty="0" err="1">
                <a:sym typeface="Wingdings" panose="05000000000000000000" pitchFamily="2" charset="2"/>
              </a:rPr>
              <a:t>nitroso</a:t>
            </a:r>
            <a:r>
              <a:rPr lang="en-US" altLang="en-US" sz="2000" dirty="0">
                <a:sym typeface="Wingdings" panose="05000000000000000000" pitchFamily="2" charset="2"/>
              </a:rPr>
              <a:t> compounds </a:t>
            </a:r>
          </a:p>
          <a:p>
            <a:pPr>
              <a:spcBef>
                <a:spcPts val="600"/>
              </a:spcBef>
              <a:buFont typeface="Arial" pitchFamily="34" charset="0"/>
              <a:buChar char="•"/>
            </a:pPr>
            <a:r>
              <a:rPr lang="en-US" altLang="en-US" sz="2000" dirty="0"/>
              <a:t>Reported toxicity by association; limited direct evidence except through </a:t>
            </a:r>
            <a:r>
              <a:rPr lang="en-US" altLang="en-US" sz="2000" dirty="0" err="1"/>
              <a:t>nitrosation</a:t>
            </a:r>
            <a:endParaRPr lang="en-US" altLang="en-US" sz="2000" dirty="0"/>
          </a:p>
          <a:p>
            <a:pPr>
              <a:spcBef>
                <a:spcPts val="600"/>
              </a:spcBef>
              <a:buFont typeface="Arial" pitchFamily="34" charset="0"/>
              <a:buChar char="•"/>
            </a:pPr>
            <a:r>
              <a:rPr lang="en-US" altLang="en-US" sz="2000" dirty="0"/>
              <a:t>Potential adverse effects </a:t>
            </a:r>
            <a:r>
              <a:rPr lang="en-US" altLang="en-US" sz="2000" dirty="0">
                <a:sym typeface="Wingdings" panose="05000000000000000000" pitchFamily="2" charset="2"/>
              </a:rPr>
              <a:t> </a:t>
            </a:r>
            <a:r>
              <a:rPr lang="en-US" altLang="en-US" sz="2000" dirty="0" err="1">
                <a:sym typeface="Wingdings" panose="05000000000000000000" pitchFamily="2" charset="2"/>
              </a:rPr>
              <a:t>methemoglobinemia</a:t>
            </a:r>
            <a:endParaRPr lang="en-US" altLang="en-US" sz="2000" dirty="0"/>
          </a:p>
          <a:p>
            <a:pPr>
              <a:spcBef>
                <a:spcPts val="600"/>
              </a:spcBef>
              <a:buFont typeface="Arial" pitchFamily="34" charset="0"/>
              <a:buChar char="•"/>
            </a:pPr>
            <a:r>
              <a:rPr lang="en-US" altLang="en-US" sz="2000" dirty="0"/>
              <a:t>Precursor to nitric oxide </a:t>
            </a:r>
            <a:r>
              <a:rPr lang="en-US" altLang="en-US" sz="2000" dirty="0">
                <a:sym typeface="Wingdings" panose="05000000000000000000" pitchFamily="2" charset="2"/>
              </a:rPr>
              <a:t> limits gastric pathogens (antimicrobial effects, reduces pulmonary hypertension, promotes tissue perfusion</a:t>
            </a:r>
            <a:endParaRPr lang="en-US" altLang="en-US" sz="2000" dirty="0"/>
          </a:p>
        </p:txBody>
      </p:sp>
      <p:pic>
        <p:nvPicPr>
          <p:cNvPr id="7782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8"/>
          <p:cNvSpPr>
            <a:spLocks noChangeArrowheads="1"/>
          </p:cNvSpPr>
          <p:nvPr/>
        </p:nvSpPr>
        <p:spPr bwMode="auto">
          <a:xfrm>
            <a:off x="69948" y="5486400"/>
            <a:ext cx="2438400" cy="1169551"/>
          </a:xfrm>
          <a:prstGeom prst="rect">
            <a:avLst/>
          </a:prstGeom>
          <a:solidFill>
            <a:schemeClr val="bg1"/>
          </a:solidFill>
          <a:ln>
            <a:noFill/>
          </a:ln>
          <a:extLst/>
        </p:spPr>
        <p:txBody>
          <a:bodyPr wrap="squar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dirty="0">
                <a:solidFill>
                  <a:schemeClr val="tx1"/>
                </a:solidFill>
              </a:rPr>
              <a:t>Image Credit: </a:t>
            </a:r>
            <a:r>
              <a:rPr lang="en-US" altLang="en-US" sz="1000" dirty="0" smtClean="0">
                <a:solidFill>
                  <a:schemeClr val="tx1"/>
                </a:solidFill>
              </a:rPr>
              <a:t>uswatersystems.com</a:t>
            </a:r>
          </a:p>
          <a:p>
            <a:pPr eaLnBrk="1" hangingPunct="1">
              <a:buFontTx/>
              <a:buNone/>
            </a:pPr>
            <a:endParaRPr lang="en-US" altLang="en-US" sz="1000" dirty="0">
              <a:solidFill>
                <a:schemeClr val="tx1"/>
              </a:solidFill>
            </a:endParaRPr>
          </a:p>
          <a:p>
            <a:pPr eaLnBrk="1" hangingPunct="1">
              <a:buFontTx/>
              <a:buNone/>
            </a:pPr>
            <a:endParaRPr lang="en-US" altLang="en-US" sz="1000" dirty="0" smtClean="0">
              <a:solidFill>
                <a:schemeClr val="tx1"/>
              </a:solidFill>
            </a:endParaRPr>
          </a:p>
          <a:p>
            <a:pPr eaLnBrk="1" hangingPunct="1">
              <a:buFontTx/>
              <a:buNone/>
            </a:pPr>
            <a:endParaRPr lang="en-US" altLang="en-US" sz="1000" dirty="0">
              <a:solidFill>
                <a:schemeClr val="tx1"/>
              </a:solidFill>
            </a:endParaRPr>
          </a:p>
          <a:p>
            <a:pPr eaLnBrk="1" hangingPunct="1">
              <a:buFontTx/>
              <a:buNone/>
            </a:pPr>
            <a:endParaRPr lang="en-US" altLang="en-US" sz="1000" dirty="0" smtClean="0">
              <a:solidFill>
                <a:schemeClr val="tx1"/>
              </a:solidFill>
            </a:endParaRPr>
          </a:p>
          <a:p>
            <a:pPr eaLnBrk="1" hangingPunct="1">
              <a:buFontTx/>
              <a:buNone/>
            </a:pPr>
            <a:endParaRPr lang="en-US" altLang="en-US" sz="1000" dirty="0">
              <a:solidFill>
                <a:schemeClr val="tx1"/>
              </a:solidFill>
            </a:endParaRPr>
          </a:p>
          <a:p>
            <a:pPr eaLnBrk="1" hangingPunct="1">
              <a:buFontTx/>
              <a:buNone/>
            </a:pPr>
            <a:endParaRPr lang="en-US" altLang="en-US" sz="1000" dirty="0">
              <a:solidFill>
                <a:schemeClr val="tx1"/>
              </a:solidFill>
            </a:endParaRPr>
          </a:p>
        </p:txBody>
      </p:sp>
      <p:sp>
        <p:nvSpPr>
          <p:cNvPr id="77831" name="Rectangle 13"/>
          <p:cNvSpPr>
            <a:spLocks noGrp="1" noChangeArrowheads="1"/>
          </p:cNvSpPr>
          <p:nvPr>
            <p:ph type="title"/>
          </p:nvPr>
        </p:nvSpPr>
        <p:spPr>
          <a:xfrm>
            <a:off x="152400" y="274638"/>
            <a:ext cx="8229600" cy="563562"/>
          </a:xfrm>
        </p:spPr>
        <p:txBody>
          <a:bodyPr anchor="t"/>
          <a:lstStyle/>
          <a:p>
            <a:pPr eaLnBrk="1" hangingPunct="1"/>
            <a:r>
              <a:rPr lang="en-US" altLang="en-US" sz="2800" b="1"/>
              <a:t>Food Additives Risk Assessment</a:t>
            </a:r>
            <a:r>
              <a:rPr lang="en-US" altLang="en-US" sz="2800" baseline="30000"/>
              <a:t>22</a:t>
            </a:r>
            <a:endParaRPr lang="en-US" altLang="en-US" sz="2800"/>
          </a:p>
        </p:txBody>
      </p:sp>
      <p:pic>
        <p:nvPicPr>
          <p:cNvPr id="5" name="Picture 4"/>
          <p:cNvPicPr>
            <a:picLocks noChangeAspect="1"/>
          </p:cNvPicPr>
          <p:nvPr/>
        </p:nvPicPr>
        <p:blipFill>
          <a:blip r:embed="rId4"/>
          <a:stretch>
            <a:fillRect/>
          </a:stretch>
        </p:blipFill>
        <p:spPr>
          <a:xfrm>
            <a:off x="152400" y="2352674"/>
            <a:ext cx="1919068" cy="1516064"/>
          </a:xfrm>
          <a:prstGeom prst="rect">
            <a:avLst/>
          </a:prstGeom>
        </p:spPr>
      </p:pic>
      <p:sp>
        <p:nvSpPr>
          <p:cNvPr id="12" name="Content Placeholder 5"/>
          <p:cNvSpPr txBox="1">
            <a:spLocks/>
          </p:cNvSpPr>
          <p:nvPr/>
        </p:nvSpPr>
        <p:spPr bwMode="auto">
          <a:xfrm>
            <a:off x="142666" y="3484562"/>
            <a:ext cx="221953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altLang="en-US" sz="2800" dirty="0"/>
              <a:t>Nitrite=NO</a:t>
            </a:r>
            <a:r>
              <a:rPr lang="en-US" altLang="en-US" sz="2800" baseline="-25000" dirty="0"/>
              <a:t>2</a:t>
            </a:r>
            <a:r>
              <a:rPr lang="en-US" altLang="en-US" sz="2800" b="1" baseline="40000" dirty="0"/>
              <a:t>-</a:t>
            </a:r>
          </a:p>
        </p:txBody>
      </p:sp>
    </p:spTree>
    <p:extLst>
      <p:ext uri="{BB962C8B-B14F-4D97-AF65-F5344CB8AC3E}">
        <p14:creationId xmlns:p14="http://schemas.microsoft.com/office/powerpoint/2010/main" val="19323605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28600" y="228600"/>
            <a:ext cx="8229600" cy="563563"/>
          </a:xfrm>
        </p:spPr>
        <p:txBody>
          <a:bodyPr/>
          <a:lstStyle/>
          <a:p>
            <a:r>
              <a:rPr lang="en-US" altLang="en-US" sz="3000" b="1" smtClean="0"/>
              <a:t>Processing Aids</a:t>
            </a:r>
            <a:r>
              <a:rPr lang="en-US" altLang="en-US" sz="3000" baseline="30000" smtClean="0"/>
              <a:t>23</a:t>
            </a:r>
            <a:endParaRPr lang="en-US" altLang="en-US" sz="3000" smtClean="0"/>
          </a:p>
        </p:txBody>
      </p:sp>
      <p:sp>
        <p:nvSpPr>
          <p:cNvPr id="78851" name="Content Placeholder 2"/>
          <p:cNvSpPr>
            <a:spLocks noGrp="1"/>
          </p:cNvSpPr>
          <p:nvPr>
            <p:ph sz="quarter" idx="12"/>
          </p:nvPr>
        </p:nvSpPr>
        <p:spPr>
          <a:xfrm>
            <a:off x="228600" y="898525"/>
            <a:ext cx="8686800" cy="5410200"/>
          </a:xfrm>
        </p:spPr>
        <p:txBody>
          <a:bodyPr/>
          <a:lstStyle/>
          <a:p>
            <a:pPr marL="0" indent="0"/>
            <a:r>
              <a:rPr lang="en-US" altLang="en-US" sz="2800" smtClean="0"/>
              <a:t>Definition:</a:t>
            </a:r>
          </a:p>
          <a:p>
            <a:pPr marL="915988" lvl="1" indent="-457200"/>
            <a:r>
              <a:rPr lang="en-US" altLang="en-US" sz="2500" smtClean="0"/>
              <a:t>Codex:  Substances that fulfil a certain technological purpose during treatment or processing and which may result in the non-intentional but unavoidable presence of residues or derivatives in the final product</a:t>
            </a:r>
          </a:p>
          <a:p>
            <a:pPr marL="915988" lvl="1" indent="-457200"/>
            <a:endParaRPr lang="en-US" altLang="en-US" sz="2500" smtClean="0"/>
          </a:p>
          <a:p>
            <a:pPr marL="915988" lvl="1" indent="-457200"/>
            <a:r>
              <a:rPr lang="en-US" altLang="en-US" sz="2500" smtClean="0"/>
              <a:t>FDA:  Substances that are added to a food during the processing of such food but are removed in some manner from the food before it is packaged in its finished form</a:t>
            </a:r>
          </a:p>
          <a:p>
            <a:pPr marL="1373188" lvl="2" indent="-457200"/>
            <a:r>
              <a:rPr lang="en-US" altLang="en-US" sz="2000" smtClean="0"/>
              <a:t>Exempt from food labeling requirements in USA</a:t>
            </a:r>
          </a:p>
          <a:p>
            <a:pPr marL="1373188" lvl="2" indent="-457200"/>
            <a:r>
              <a:rPr lang="en-US" altLang="en-US" sz="2000" smtClean="0"/>
              <a:t>Under CVM, required labeling for pet food/livestock feed in USA</a:t>
            </a:r>
          </a:p>
        </p:txBody>
      </p:sp>
      <p:sp>
        <p:nvSpPr>
          <p:cNvPr id="78852" name="Rectangle 3"/>
          <p:cNvSpPr>
            <a:spLocks noChangeArrowheads="1"/>
          </p:cNvSpPr>
          <p:nvPr/>
        </p:nvSpPr>
        <p:spPr bwMode="auto">
          <a:xfrm>
            <a:off x="228600" y="6477000"/>
            <a:ext cx="2087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200">
                <a:solidFill>
                  <a:schemeClr val="tx1"/>
                </a:solidFill>
                <a:latin typeface="Arial" pitchFamily="34" charset="0"/>
                <a:cs typeface="Arial" pitchFamily="34" charset="0"/>
              </a:rPr>
              <a:t>(</a:t>
            </a:r>
            <a:r>
              <a:rPr lang="pt-BR" altLang="en-US" sz="1200">
                <a:solidFill>
                  <a:schemeClr val="tx1"/>
                </a:solidFill>
                <a:latin typeface="Arial" pitchFamily="34" charset="0"/>
                <a:cs typeface="Arial" pitchFamily="34" charset="0"/>
              </a:rPr>
              <a:t>21 CFR 101.100 (a) (3) (ii))</a:t>
            </a:r>
            <a:endParaRPr lang="en-US" altLang="en-US" sz="1200">
              <a:solidFill>
                <a:schemeClr val="tx1"/>
              </a:solidFill>
              <a:latin typeface="Arial" pitchFamily="34" charset="0"/>
              <a:cs typeface="Arial" pitchFamily="34" charset="0"/>
            </a:endParaRPr>
          </a:p>
        </p:txBody>
      </p:sp>
      <p:pic>
        <p:nvPicPr>
          <p:cNvPr id="788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pPr marL="457200" indent="-457200">
              <a:buFont typeface="Arial" pitchFamily="34" charset="0"/>
              <a:buChar char="•"/>
              <a:defRPr/>
            </a:pPr>
            <a:r>
              <a:rPr lang="en-US" dirty="0"/>
              <a:t>Classification: monovalent salts, divalent salts, ammonium salts and aluminum salts</a:t>
            </a:r>
          </a:p>
          <a:p>
            <a:pPr marL="0" indent="0">
              <a:defRPr/>
            </a:pPr>
            <a:endParaRPr lang="en-US" dirty="0"/>
          </a:p>
          <a:p>
            <a:pPr marL="457200" indent="-457200">
              <a:buFont typeface="Arial" pitchFamily="34" charset="0"/>
              <a:buChar char="•"/>
              <a:defRPr/>
            </a:pPr>
            <a:r>
              <a:rPr lang="en-US" dirty="0"/>
              <a:t>Regulatory:  GRAS</a:t>
            </a:r>
          </a:p>
          <a:p>
            <a:pPr marL="457200" indent="-457200">
              <a:buFont typeface="Arial" pitchFamily="34" charset="0"/>
              <a:buChar char="•"/>
              <a:defRPr/>
            </a:pPr>
            <a:endParaRPr lang="en-US" dirty="0"/>
          </a:p>
          <a:p>
            <a:pPr marL="457200" indent="-457200">
              <a:buFont typeface="Arial" pitchFamily="34" charset="0"/>
              <a:buChar char="•"/>
              <a:defRPr/>
            </a:pPr>
            <a:r>
              <a:rPr lang="en-US" dirty="0"/>
              <a:t>Examples (usage levels)</a:t>
            </a:r>
          </a:p>
          <a:p>
            <a:pPr marL="915988" lvl="1" indent="-457200">
              <a:defRPr/>
            </a:pPr>
            <a:r>
              <a:rPr lang="en-US" dirty="0"/>
              <a:t>Mono, di and </a:t>
            </a:r>
            <a:r>
              <a:rPr lang="en-US" dirty="0" err="1"/>
              <a:t>trisodium</a:t>
            </a:r>
            <a:r>
              <a:rPr lang="en-US" dirty="0"/>
              <a:t> phosphate (&lt; 0.5%)</a:t>
            </a:r>
          </a:p>
          <a:p>
            <a:pPr marL="915988" lvl="1" indent="-457200">
              <a:defRPr/>
            </a:pPr>
            <a:r>
              <a:rPr lang="en-US" dirty="0"/>
              <a:t>Mono, di and </a:t>
            </a:r>
            <a:r>
              <a:rPr lang="en-US" dirty="0" err="1"/>
              <a:t>tripotassium</a:t>
            </a:r>
            <a:r>
              <a:rPr lang="en-US" dirty="0"/>
              <a:t> phosphate (&lt; 0.5%)</a:t>
            </a:r>
          </a:p>
          <a:p>
            <a:pPr marL="915988" lvl="1" indent="-457200">
              <a:defRPr/>
            </a:pPr>
            <a:r>
              <a:rPr lang="en-US" dirty="0"/>
              <a:t>Sodium </a:t>
            </a:r>
            <a:r>
              <a:rPr lang="en-US" dirty="0" err="1"/>
              <a:t>hexametaphosphate</a:t>
            </a:r>
            <a:r>
              <a:rPr lang="en-US" dirty="0"/>
              <a:t> (GMP)</a:t>
            </a:r>
          </a:p>
          <a:p>
            <a:pPr marL="915988" lvl="1" indent="-457200">
              <a:defRPr/>
            </a:pPr>
            <a:r>
              <a:rPr lang="en-US" dirty="0"/>
              <a:t>Ammonium polyphosphate (GMP)</a:t>
            </a:r>
          </a:p>
          <a:p>
            <a:pPr marL="915988" lvl="1" indent="-457200">
              <a:defRPr/>
            </a:pPr>
            <a:r>
              <a:rPr lang="en-US" dirty="0"/>
              <a:t>Sodium aluminum phosphate (GMP)</a:t>
            </a:r>
          </a:p>
        </p:txBody>
      </p:sp>
      <p:pic>
        <p:nvPicPr>
          <p:cNvPr id="798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1"/>
          <p:cNvSpPr>
            <a:spLocks noGrp="1"/>
          </p:cNvSpPr>
          <p:nvPr>
            <p:ph type="title"/>
          </p:nvPr>
        </p:nvSpPr>
        <p:spPr>
          <a:xfrm>
            <a:off x="228600" y="304800"/>
            <a:ext cx="8229600" cy="563563"/>
          </a:xfrm>
        </p:spPr>
        <p:txBody>
          <a:bodyPr/>
          <a:lstStyle/>
          <a:p>
            <a:r>
              <a:rPr lang="en-US" altLang="en-US" sz="3000" b="1" smtClean="0"/>
              <a:t>Food (inorganic) Phosphates</a:t>
            </a:r>
            <a:r>
              <a:rPr lang="en-US" altLang="en-US" sz="3000" baseline="30000" smtClean="0"/>
              <a:t>24</a:t>
            </a:r>
            <a:endParaRPr lang="en-US" altLang="en-US" sz="3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pPr marL="457200" indent="-457200">
              <a:buFont typeface="Arial" pitchFamily="34" charset="0"/>
              <a:buChar char="•"/>
            </a:pPr>
            <a:r>
              <a:rPr lang="en-US" altLang="en-US" smtClean="0"/>
              <a:t>Functional Properties (examples)</a:t>
            </a:r>
          </a:p>
          <a:p>
            <a:pPr marL="915988" lvl="1" indent="-457200"/>
            <a:r>
              <a:rPr lang="en-US" altLang="en-US" smtClean="0"/>
              <a:t>TSP, 19.5% phosphorus,– sanitizer (cleaning reagents); emulsifier (pasteurized cheese)</a:t>
            </a:r>
          </a:p>
          <a:p>
            <a:pPr marL="915988" lvl="1" indent="-457200"/>
            <a:r>
              <a:rPr lang="en-US" altLang="en-US" smtClean="0"/>
              <a:t>Sodium aluminum phosphate, 31% phosphorus– chemical leavening (baking powder)</a:t>
            </a:r>
          </a:p>
          <a:p>
            <a:pPr marL="457200" indent="-457200">
              <a:buFont typeface="Arial" pitchFamily="34" charset="0"/>
              <a:buChar char="•"/>
            </a:pPr>
            <a:r>
              <a:rPr lang="en-US" altLang="en-US" smtClean="0"/>
              <a:t>Labeling</a:t>
            </a:r>
          </a:p>
          <a:p>
            <a:pPr marL="915988" lvl="1" indent="-457200"/>
            <a:r>
              <a:rPr lang="en-US" altLang="en-US" smtClean="0"/>
              <a:t>Ingredient declared in descending order of prevalence</a:t>
            </a:r>
          </a:p>
          <a:p>
            <a:pPr marL="915988" lvl="1" indent="-457200"/>
            <a:r>
              <a:rPr lang="en-US" altLang="en-US" smtClean="0"/>
              <a:t>Specific phosphorus contributions in Nutrition Facts Panel not quantified or required</a:t>
            </a:r>
          </a:p>
        </p:txBody>
      </p:sp>
      <p:sp>
        <p:nvSpPr>
          <p:cNvPr id="80899" name="Rectangle 4"/>
          <p:cNvSpPr>
            <a:spLocks noChangeArrowheads="1"/>
          </p:cNvSpPr>
          <p:nvPr/>
        </p:nvSpPr>
        <p:spPr bwMode="auto">
          <a:xfrm>
            <a:off x="357188" y="6478588"/>
            <a:ext cx="5608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800">
                <a:solidFill>
                  <a:schemeClr val="tx1"/>
                </a:solidFill>
                <a:latin typeface="Arial" pitchFamily="34" charset="0"/>
                <a:cs typeface="Arial" pitchFamily="34" charset="0"/>
              </a:rPr>
              <a:t>(21CFR178.1010; 21CFR133.179; 21CFR182.1781) </a:t>
            </a:r>
          </a:p>
        </p:txBody>
      </p:sp>
      <p:pic>
        <p:nvPicPr>
          <p:cNvPr id="809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1"/>
          <p:cNvSpPr>
            <a:spLocks noGrp="1"/>
          </p:cNvSpPr>
          <p:nvPr>
            <p:ph type="title"/>
          </p:nvPr>
        </p:nvSpPr>
        <p:spPr>
          <a:xfrm>
            <a:off x="228600" y="228600"/>
            <a:ext cx="8229600" cy="563563"/>
          </a:xfrm>
        </p:spPr>
        <p:txBody>
          <a:bodyPr/>
          <a:lstStyle/>
          <a:p>
            <a:r>
              <a:rPr lang="en-US" altLang="en-US" sz="3000" b="1" smtClean="0"/>
              <a:t>Food (inorganic) Phosphates</a:t>
            </a:r>
            <a:r>
              <a:rPr lang="en-US" altLang="en-US" sz="3000" baseline="30000" smtClean="0"/>
              <a:t>21</a:t>
            </a:r>
            <a:endParaRPr lang="en-US" altLang="en-US" sz="3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p:txBody>
          <a:bodyPr/>
          <a:lstStyle/>
          <a:p>
            <a:r>
              <a:rPr lang="en-US" altLang="en-US" smtClean="0"/>
              <a:t>Speakers</a:t>
            </a:r>
          </a:p>
        </p:txBody>
      </p:sp>
      <p:pic>
        <p:nvPicPr>
          <p:cNvPr id="48131" name="Picture 8"/>
          <p:cNvPicPr>
            <a:picLocks noChangeAspect="1"/>
          </p:cNvPicPr>
          <p:nvPr/>
        </p:nvPicPr>
        <p:blipFill>
          <a:blip r:embed="rId3">
            <a:extLst>
              <a:ext uri="{28A0092B-C50C-407E-A947-70E740481C1C}">
                <a14:useLocalDpi xmlns:a14="http://schemas.microsoft.com/office/drawing/2010/main" val="0"/>
              </a:ext>
            </a:extLst>
          </a:blip>
          <a:srcRect l="10556" t="15260"/>
          <a:stretch>
            <a:fillRect/>
          </a:stretch>
        </p:blipFill>
        <p:spPr bwMode="auto">
          <a:xfrm>
            <a:off x="609600" y="4705350"/>
            <a:ext cx="11541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Placeholder 1"/>
          <p:cNvSpPr txBox="1">
            <a:spLocks/>
          </p:cNvSpPr>
          <p:nvPr/>
        </p:nvSpPr>
        <p:spPr bwMode="auto">
          <a:xfrm>
            <a:off x="1981200" y="762000"/>
            <a:ext cx="7086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itchFamily="34" charset="0"/>
              <a:defRPr sz="3200">
                <a:solidFill>
                  <a:srgbClr val="39683E"/>
                </a:solidFill>
                <a:latin typeface="Tahoma" pitchFamily="34" charset="0"/>
                <a:cs typeface="Tahoma" pitchFamily="34" charset="0"/>
              </a:defRPr>
            </a:lvl1pPr>
            <a:lvl2pPr marL="801688" indent="-344488" eaLnBrk="0" hangingPunct="0">
              <a:buFont typeface="Arial" pitchFamily="34" charset="0"/>
              <a:buChar char="•"/>
              <a:defRPr sz="2800">
                <a:solidFill>
                  <a:srgbClr val="717171"/>
                </a:solidFill>
                <a:latin typeface="Tahoma" pitchFamily="34" charset="0"/>
                <a:cs typeface="Tahoma" pitchFamily="34" charset="0"/>
              </a:defRPr>
            </a:lvl2pPr>
            <a:lvl3pPr marL="1258888" indent="-344488" eaLnBrk="0" hangingPunct="0">
              <a:buSzPct val="90000"/>
              <a:buFont typeface="Calibri" pitchFamily="34" charset="0"/>
              <a:buChar char="–"/>
              <a:defRPr sz="2400">
                <a:solidFill>
                  <a:srgbClr val="39683E"/>
                </a:solidFill>
                <a:latin typeface="Tahoma" pitchFamily="34" charset="0"/>
                <a:cs typeface="Tahoma" pitchFamily="34" charset="0"/>
              </a:defRPr>
            </a:lvl3pPr>
            <a:lvl4pPr marL="1539875" indent="-168275" eaLnBrk="0" hangingPunct="0">
              <a:buFont typeface="Arial" pitchFamily="34" charset="0"/>
              <a:buChar char="•"/>
              <a:defRPr sz="2000">
                <a:solidFill>
                  <a:srgbClr val="717171"/>
                </a:solidFill>
                <a:latin typeface="Tahoma" pitchFamily="34" charset="0"/>
                <a:cs typeface="Tahoma"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defRPr/>
            </a:pPr>
            <a:r>
              <a:rPr lang="en-US" altLang="en-US" sz="2400" dirty="0"/>
              <a:t>Roger Clemens, </a:t>
            </a:r>
            <a:r>
              <a:rPr lang="en-US" altLang="en-US" sz="2400" dirty="0" err="1"/>
              <a:t>DrPH</a:t>
            </a:r>
            <a:r>
              <a:rPr lang="en-US" altLang="en-US" sz="2400" dirty="0"/>
              <a:t>, CFS, CNS, FACN, FIFT, FIAFST</a:t>
            </a:r>
          </a:p>
          <a:p>
            <a:pPr eaLnBrk="1" hangingPunct="1">
              <a:defRPr/>
            </a:pPr>
            <a:r>
              <a:rPr lang="en-US" altLang="en-US" sz="2400" i="1" dirty="0">
                <a:solidFill>
                  <a:schemeClr val="tx1">
                    <a:lumMod val="50000"/>
                    <a:lumOff val="50000"/>
                  </a:schemeClr>
                </a:solidFill>
              </a:rPr>
              <a:t>Adjunct Professor</a:t>
            </a:r>
          </a:p>
          <a:p>
            <a:pPr eaLnBrk="1" hangingPunct="1">
              <a:defRPr/>
            </a:pPr>
            <a:r>
              <a:rPr lang="en-US" altLang="en-US" sz="2400" dirty="0">
                <a:solidFill>
                  <a:schemeClr val="tx1">
                    <a:lumMod val="50000"/>
                    <a:lumOff val="50000"/>
                  </a:schemeClr>
                </a:solidFill>
              </a:rPr>
              <a:t>USC School of Pharmacy, </a:t>
            </a:r>
            <a:r>
              <a:rPr lang="en-US" altLang="en-US" sz="2400" spc="-100" dirty="0">
                <a:solidFill>
                  <a:schemeClr val="tx1">
                    <a:lumMod val="50000"/>
                    <a:lumOff val="50000"/>
                  </a:schemeClr>
                </a:solidFill>
              </a:rPr>
              <a:t>International</a:t>
            </a:r>
            <a:r>
              <a:rPr lang="en-US" altLang="en-US" sz="2400" dirty="0">
                <a:solidFill>
                  <a:schemeClr val="tx1">
                    <a:lumMod val="50000"/>
                    <a:lumOff val="50000"/>
                  </a:schemeClr>
                </a:solidFill>
              </a:rPr>
              <a:t> Center for Regulatory Science</a:t>
            </a:r>
            <a:endParaRPr lang="en-US" sz="2400" dirty="0">
              <a:solidFill>
                <a:srgbClr val="C0504D"/>
              </a:solidFill>
            </a:endParaRPr>
          </a:p>
          <a:p>
            <a:pPr>
              <a:defRPr/>
            </a:pPr>
            <a:endParaRPr lang="en-US" sz="2800" dirty="0" smtClean="0"/>
          </a:p>
          <a:p>
            <a:pPr>
              <a:defRPr/>
            </a:pPr>
            <a:r>
              <a:rPr lang="en-US" sz="2400" dirty="0"/>
              <a:t>Amy Myrdal Miller, MS, RDN, FAND</a:t>
            </a:r>
          </a:p>
          <a:p>
            <a:pPr>
              <a:defRPr/>
            </a:pPr>
            <a:r>
              <a:rPr lang="en-US" sz="2400" dirty="0">
                <a:solidFill>
                  <a:srgbClr val="717171"/>
                </a:solidFill>
              </a:rPr>
              <a:t>Founder and President</a:t>
            </a:r>
          </a:p>
          <a:p>
            <a:pPr>
              <a:defRPr/>
            </a:pPr>
            <a:r>
              <a:rPr lang="en-US" sz="2400" dirty="0">
                <a:solidFill>
                  <a:srgbClr val="717171"/>
                </a:solidFill>
              </a:rPr>
              <a:t>Farmer's Daughter Consulting, LLC</a:t>
            </a:r>
          </a:p>
          <a:p>
            <a:pPr>
              <a:defRPr/>
            </a:pPr>
            <a:endParaRPr lang="en-US" sz="2400" dirty="0" smtClean="0">
              <a:solidFill>
                <a:prstClr val="black">
                  <a:lumMod val="50000"/>
                  <a:lumOff val="50000"/>
                </a:prstClr>
              </a:solidFill>
            </a:endParaRPr>
          </a:p>
          <a:p>
            <a:pPr>
              <a:defRPr/>
            </a:pPr>
            <a:endParaRPr lang="en-US" sz="2400" dirty="0">
              <a:solidFill>
                <a:prstClr val="black">
                  <a:lumMod val="50000"/>
                  <a:lumOff val="50000"/>
                </a:prstClr>
              </a:solidFill>
            </a:endParaRPr>
          </a:p>
          <a:p>
            <a:pPr>
              <a:defRPr/>
            </a:pPr>
            <a:r>
              <a:rPr lang="en-US" sz="2400" dirty="0"/>
              <a:t>Lisa Medrow, RDN, LD</a:t>
            </a:r>
            <a:br>
              <a:rPr lang="en-US" sz="2400" dirty="0"/>
            </a:br>
            <a:r>
              <a:rPr lang="en-US" sz="2400" dirty="0" smtClean="0">
                <a:solidFill>
                  <a:prstClr val="black">
                    <a:lumMod val="50000"/>
                    <a:lumOff val="50000"/>
                  </a:prstClr>
                </a:solidFill>
              </a:rPr>
              <a:t>Foundation </a:t>
            </a:r>
            <a:r>
              <a:rPr lang="en-US" sz="2400" dirty="0">
                <a:solidFill>
                  <a:prstClr val="black">
                    <a:lumMod val="50000"/>
                    <a:lumOff val="50000"/>
                  </a:prstClr>
                </a:solidFill>
              </a:rPr>
              <a:t>Project Specialist</a:t>
            </a:r>
          </a:p>
          <a:p>
            <a:pPr>
              <a:defRPr/>
            </a:pPr>
            <a:r>
              <a:rPr lang="en-US" sz="2400" dirty="0">
                <a:solidFill>
                  <a:prstClr val="black">
                    <a:lumMod val="50000"/>
                    <a:lumOff val="50000"/>
                  </a:prstClr>
                </a:solidFill>
              </a:rPr>
              <a:t>Academy of Nutrition and Dietetics Foundation</a:t>
            </a:r>
          </a:p>
        </p:txBody>
      </p:sp>
      <p:pic>
        <p:nvPicPr>
          <p:cNvPr id="48133" name="Picture 7"/>
          <p:cNvPicPr>
            <a:picLocks noChangeAspect="1"/>
          </p:cNvPicPr>
          <p:nvPr/>
        </p:nvPicPr>
        <p:blipFill>
          <a:blip r:embed="rId4">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00113"/>
            <a:ext cx="1235075" cy="172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2" descr="C:\Users\Lisa\Documents\Academy of Nutrition and Dietetics\NDC\January webinar-Changing the Way We Look at Agriculture\Amy Myrdal Miller Headshot #2 (January 2013) - 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 y="2794000"/>
            <a:ext cx="118586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3"/>
          <p:cNvSpPr>
            <a:spLocks noGrp="1" noChangeArrowheads="1"/>
          </p:cNvSpPr>
          <p:nvPr>
            <p:ph type="title"/>
          </p:nvPr>
        </p:nvSpPr>
        <p:spPr>
          <a:xfrm>
            <a:off x="274638" y="228600"/>
            <a:ext cx="8229600" cy="563563"/>
          </a:xfrm>
        </p:spPr>
        <p:txBody>
          <a:bodyPr anchor="t"/>
          <a:lstStyle/>
          <a:p>
            <a:pPr eaLnBrk="1" hangingPunct="1"/>
            <a:r>
              <a:rPr lang="en-US" altLang="en-US" sz="3000" b="1" smtClean="0"/>
              <a:t>Future Role of Spices</a:t>
            </a:r>
            <a:r>
              <a:rPr lang="en-US" altLang="en-US" sz="3000" baseline="30000" smtClean="0"/>
              <a:t>25</a:t>
            </a:r>
            <a:endParaRPr lang="en-US" altLang="en-US" sz="3000" smtClean="0"/>
          </a:p>
        </p:txBody>
      </p:sp>
      <p:sp>
        <p:nvSpPr>
          <p:cNvPr id="81923" name="TextBox 2"/>
          <p:cNvSpPr txBox="1">
            <a:spLocks noChangeArrowheads="1"/>
          </p:cNvSpPr>
          <p:nvPr/>
        </p:nvSpPr>
        <p:spPr bwMode="auto">
          <a:xfrm>
            <a:off x="304800" y="6492875"/>
            <a:ext cx="7696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400">
                <a:solidFill>
                  <a:schemeClr val="tx1"/>
                </a:solidFill>
                <a:latin typeface="Arial" pitchFamily="34" charset="0"/>
                <a:cs typeface="Arial" pitchFamily="34" charset="0"/>
              </a:rPr>
              <a:t>(Crit Rev Food Sci Nutr 2013)</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944563"/>
            <a:ext cx="84010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5"/>
          <p:cNvSpPr txBox="1">
            <a:spLocks noChangeArrowheads="1"/>
          </p:cNvSpPr>
          <p:nvPr/>
        </p:nvSpPr>
        <p:spPr bwMode="auto">
          <a:xfrm>
            <a:off x="457200" y="5872163"/>
            <a:ext cx="8218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600">
                <a:solidFill>
                  <a:schemeClr val="tx1"/>
                </a:solidFill>
                <a:latin typeface="Arial" pitchFamily="34" charset="0"/>
                <a:cs typeface="Arial" pitchFamily="34" charset="0"/>
              </a:rPr>
              <a:t>Typical tested extract doses: 500-1000 ppm (0.05-0.1%); effectiveness depends on cultivar, extract, organism and food matrix.</a:t>
            </a:r>
          </a:p>
        </p:txBody>
      </p:sp>
      <p:pic>
        <p:nvPicPr>
          <p:cNvPr id="8192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228600" y="228600"/>
            <a:ext cx="8229600" cy="563563"/>
          </a:xfrm>
        </p:spPr>
        <p:txBody>
          <a:bodyPr/>
          <a:lstStyle/>
          <a:p>
            <a:r>
              <a:rPr lang="en-US" altLang="en-US" sz="3000" b="1" smtClean="0"/>
              <a:t>Conclusion</a:t>
            </a:r>
          </a:p>
        </p:txBody>
      </p:sp>
      <p:sp>
        <p:nvSpPr>
          <p:cNvPr id="82947" name="Content Placeholder 2"/>
          <p:cNvSpPr>
            <a:spLocks noGrp="1"/>
          </p:cNvSpPr>
          <p:nvPr>
            <p:ph sz="quarter" idx="12"/>
          </p:nvPr>
        </p:nvSpPr>
        <p:spPr>
          <a:xfrm>
            <a:off x="4953000" y="1143000"/>
            <a:ext cx="4038600" cy="5410200"/>
          </a:xfrm>
        </p:spPr>
        <p:txBody>
          <a:bodyPr/>
          <a:lstStyle/>
          <a:p>
            <a:pPr marL="457200" indent="-457200">
              <a:spcBef>
                <a:spcPts val="600"/>
              </a:spcBef>
              <a:spcAft>
                <a:spcPts val="600"/>
              </a:spcAft>
              <a:buFont typeface="Arial" pitchFamily="34" charset="0"/>
              <a:buChar char="•"/>
            </a:pPr>
            <a:r>
              <a:rPr lang="en-US" altLang="en-US" sz="2800" smtClean="0"/>
              <a:t>Public Health and Safety is the over-arching priority</a:t>
            </a:r>
          </a:p>
          <a:p>
            <a:pPr marL="457200" indent="-457200">
              <a:spcBef>
                <a:spcPts val="600"/>
              </a:spcBef>
              <a:spcAft>
                <a:spcPts val="600"/>
              </a:spcAft>
              <a:buFont typeface="Arial" pitchFamily="34" charset="0"/>
              <a:buChar char="•"/>
            </a:pPr>
            <a:endParaRPr lang="en-US" altLang="en-US" sz="1200" smtClean="0"/>
          </a:p>
          <a:p>
            <a:pPr marL="457200" indent="-457200">
              <a:spcBef>
                <a:spcPts val="600"/>
              </a:spcBef>
              <a:spcAft>
                <a:spcPts val="600"/>
              </a:spcAft>
              <a:buFont typeface="Arial" pitchFamily="34" charset="0"/>
              <a:buChar char="•"/>
            </a:pPr>
            <a:r>
              <a:rPr lang="en-US" altLang="en-US" sz="2800" smtClean="0"/>
              <a:t>Vigilance and good data on safety trump every other factor</a:t>
            </a:r>
          </a:p>
          <a:p>
            <a:pPr marL="457200" indent="-457200">
              <a:spcBef>
                <a:spcPts val="600"/>
              </a:spcBef>
              <a:spcAft>
                <a:spcPts val="600"/>
              </a:spcAft>
              <a:buFont typeface="Arial" pitchFamily="34" charset="0"/>
              <a:buChar char="•"/>
            </a:pPr>
            <a:endParaRPr lang="en-US" altLang="en-US" sz="1200" smtClean="0"/>
          </a:p>
          <a:p>
            <a:pPr marL="457200" indent="-457200">
              <a:spcBef>
                <a:spcPts val="600"/>
              </a:spcBef>
              <a:spcAft>
                <a:spcPts val="600"/>
              </a:spcAft>
              <a:buFont typeface="Arial" pitchFamily="34" charset="0"/>
              <a:buChar char="•"/>
            </a:pPr>
            <a:r>
              <a:rPr lang="en-US" altLang="en-US" sz="2800" smtClean="0"/>
              <a:t>Regulatory future</a:t>
            </a:r>
          </a:p>
          <a:p>
            <a:pPr marL="457200" indent="-457200">
              <a:spcBef>
                <a:spcPts val="600"/>
              </a:spcBef>
              <a:spcAft>
                <a:spcPts val="600"/>
              </a:spcAft>
              <a:buFont typeface="Arial" pitchFamily="34" charset="0"/>
              <a:buChar char="•"/>
            </a:pPr>
            <a:endParaRPr lang="en-US" altLang="en-US" sz="2800" smtClean="0"/>
          </a:p>
        </p:txBody>
      </p:sp>
      <p:pic>
        <p:nvPicPr>
          <p:cNvPr id="8294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p:cNvPicPr>
            <a:picLocks noChangeAspect="1" noChangeArrowheads="1"/>
          </p:cNvPicPr>
          <p:nvPr/>
        </p:nvPicPr>
        <p:blipFill>
          <a:blip r:embed="rId4">
            <a:extLst>
              <a:ext uri="{28A0092B-C50C-407E-A947-70E740481C1C}">
                <a14:useLocalDpi xmlns:a14="http://schemas.microsoft.com/office/drawing/2010/main" val="0"/>
              </a:ext>
            </a:extLst>
          </a:blip>
          <a:srcRect r="23213"/>
          <a:stretch>
            <a:fillRect/>
          </a:stretch>
        </p:blipFill>
        <p:spPr bwMode="auto">
          <a:xfrm>
            <a:off x="304800" y="1200150"/>
            <a:ext cx="4673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5"/>
          <p:cNvSpPr>
            <a:spLocks noChangeArrowheads="1"/>
          </p:cNvSpPr>
          <p:nvPr/>
        </p:nvSpPr>
        <p:spPr bwMode="auto">
          <a:xfrm>
            <a:off x="304800" y="572452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rPr>
              <a:t>Photo credit: www.freeimages.com/zernliew</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228600" y="228600"/>
            <a:ext cx="8229600" cy="563563"/>
          </a:xfrm>
        </p:spPr>
        <p:txBody>
          <a:bodyPr/>
          <a:lstStyle/>
          <a:p>
            <a:r>
              <a:rPr lang="en-US" altLang="en-US" sz="3000" b="1" smtClean="0"/>
              <a:t>Key Messages</a:t>
            </a:r>
          </a:p>
        </p:txBody>
      </p:sp>
      <p:sp>
        <p:nvSpPr>
          <p:cNvPr id="83971" name="Content Placeholder 2"/>
          <p:cNvSpPr>
            <a:spLocks noGrp="1"/>
          </p:cNvSpPr>
          <p:nvPr>
            <p:ph sz="quarter" idx="12"/>
          </p:nvPr>
        </p:nvSpPr>
        <p:spPr>
          <a:xfrm>
            <a:off x="4419600" y="1066800"/>
            <a:ext cx="4572000" cy="5410200"/>
          </a:xfrm>
        </p:spPr>
        <p:txBody>
          <a:bodyPr/>
          <a:lstStyle/>
          <a:p>
            <a:pPr marL="457200" indent="-457200">
              <a:spcBef>
                <a:spcPts val="600"/>
              </a:spcBef>
              <a:spcAft>
                <a:spcPts val="600"/>
              </a:spcAft>
              <a:buFont typeface="Arial" pitchFamily="34" charset="0"/>
              <a:buChar char="•"/>
            </a:pPr>
            <a:r>
              <a:rPr lang="en-US" altLang="en-US" sz="2800" smtClean="0"/>
              <a:t>US has one of the safest and most abundant food supplies in the world.</a:t>
            </a:r>
          </a:p>
          <a:p>
            <a:pPr marL="457200" indent="-457200">
              <a:spcBef>
                <a:spcPts val="600"/>
              </a:spcBef>
              <a:spcAft>
                <a:spcPts val="600"/>
              </a:spcAft>
              <a:buFont typeface="Arial" pitchFamily="34" charset="0"/>
              <a:buChar char="•"/>
            </a:pPr>
            <a:r>
              <a:rPr lang="en-US" altLang="en-US" sz="2800" smtClean="0"/>
              <a:t>Food safety is everyone’s responsibility.</a:t>
            </a:r>
          </a:p>
          <a:p>
            <a:pPr marL="457200" indent="-457200">
              <a:spcBef>
                <a:spcPts val="600"/>
              </a:spcBef>
              <a:spcAft>
                <a:spcPts val="600"/>
              </a:spcAft>
              <a:buFont typeface="Arial" pitchFamily="34" charset="0"/>
              <a:buChar char="•"/>
            </a:pPr>
            <a:r>
              <a:rPr lang="en-US" altLang="en-US" sz="2800" smtClean="0"/>
              <a:t>Challenge to assure safe global food supply.</a:t>
            </a:r>
          </a:p>
          <a:p>
            <a:pPr marL="457200" indent="-457200">
              <a:spcBef>
                <a:spcPts val="600"/>
              </a:spcBef>
              <a:spcAft>
                <a:spcPts val="600"/>
              </a:spcAft>
              <a:buFont typeface="Arial" pitchFamily="34" charset="0"/>
              <a:buChar char="•"/>
            </a:pPr>
            <a:r>
              <a:rPr lang="en-US" altLang="en-US" sz="2800" smtClean="0"/>
              <a:t>Challenge to harmonize safety assessment of food additives.</a:t>
            </a:r>
          </a:p>
          <a:p>
            <a:pPr marL="457200" indent="-457200">
              <a:spcBef>
                <a:spcPts val="600"/>
              </a:spcBef>
              <a:spcAft>
                <a:spcPts val="600"/>
              </a:spcAft>
              <a:buFont typeface="Arial" pitchFamily="34" charset="0"/>
              <a:buChar char="•"/>
            </a:pPr>
            <a:endParaRPr lang="en-US" altLang="en-US" sz="2800" smtClean="0"/>
          </a:p>
        </p:txBody>
      </p:sp>
      <p:pic>
        <p:nvPicPr>
          <p:cNvPr id="8397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66800"/>
            <a:ext cx="381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5"/>
          <p:cNvSpPr>
            <a:spLocks noChangeArrowheads="1"/>
          </p:cNvSpPr>
          <p:nvPr/>
        </p:nvSpPr>
        <p:spPr bwMode="auto">
          <a:xfrm>
            <a:off x="457200" y="614680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rPr>
              <a:t>Photo credit: www.freeimages.com/jessetherrien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a:srcRect b="26102"/>
          <a:stretch/>
        </p:blipFill>
        <p:spPr>
          <a:xfrm>
            <a:off x="4843463" y="2057400"/>
            <a:ext cx="4235450" cy="4173538"/>
          </a:xfrm>
          <a:prstGeom prst="rect">
            <a:avLst/>
          </a:prstGeom>
          <a:ln>
            <a:noFill/>
          </a:ln>
          <a:effectLst>
            <a:outerShdw blurRad="292100" dist="139700" dir="2700000" algn="tl" rotWithShape="0">
              <a:srgbClr val="333333">
                <a:alpha val="65000"/>
              </a:srgbClr>
            </a:outerShdw>
          </a:effectLst>
        </p:spPr>
      </p:pic>
      <p:sp>
        <p:nvSpPr>
          <p:cNvPr id="84996" name="TextBox 8"/>
          <p:cNvSpPr txBox="1">
            <a:spLocks noChangeArrowheads="1"/>
          </p:cNvSpPr>
          <p:nvPr/>
        </p:nvSpPr>
        <p:spPr bwMode="auto">
          <a:xfrm>
            <a:off x="4843463" y="6230938"/>
            <a:ext cx="42354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a:t>Roger Clemens, DrPH</a:t>
            </a:r>
            <a:br>
              <a:rPr lang="en-US" altLang="en-US" sz="1400"/>
            </a:br>
            <a:r>
              <a:rPr lang="en-US" altLang="en-US" sz="1400"/>
              <a:t>Quito, Ecuador</a:t>
            </a:r>
          </a:p>
        </p:txBody>
      </p:sp>
      <p:sp>
        <p:nvSpPr>
          <p:cNvPr id="84997" name="Text Placeholder 1"/>
          <p:cNvSpPr>
            <a:spLocks noGrp="1"/>
          </p:cNvSpPr>
          <p:nvPr>
            <p:ph type="body" sz="quarter" idx="12"/>
          </p:nvPr>
        </p:nvSpPr>
        <p:spPr bwMode="auto">
          <a:xfrm>
            <a:off x="304800" y="2438400"/>
            <a:ext cx="4538663"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smtClean="0"/>
              <a:t>Roger Clemens, DrPH, CFS, CNS, FACN, FIFT, FIAFST</a:t>
            </a:r>
          </a:p>
          <a:p>
            <a:pPr eaLnBrk="1" hangingPunct="1"/>
            <a:endParaRPr lang="en-US" altLang="en-US" sz="2000" smtClean="0"/>
          </a:p>
          <a:p>
            <a:pPr eaLnBrk="1" hangingPunct="1"/>
            <a:r>
              <a:rPr lang="en-US" altLang="en-US" sz="2000" smtClean="0"/>
              <a:t/>
            </a:r>
            <a:br>
              <a:rPr lang="en-US" altLang="en-US" sz="2000" smtClean="0"/>
            </a:br>
            <a:r>
              <a:rPr lang="en-US" altLang="en-US" sz="2000" smtClean="0"/>
              <a:t>Adjunct Professor, Pharmacology &amp; Pharmaceutical Sciences</a:t>
            </a:r>
            <a:br>
              <a:rPr lang="en-US" altLang="en-US" sz="2000" smtClean="0"/>
            </a:br>
            <a:r>
              <a:rPr lang="en-US" altLang="en-US" sz="2000" smtClean="0"/>
              <a:t>USC School of Pharmacy, International Center for Regulatory Science, Los Angeles, CA</a:t>
            </a:r>
            <a:br>
              <a:rPr lang="en-US" altLang="en-US" sz="2000" smtClean="0"/>
            </a:br>
            <a:r>
              <a:rPr lang="en-US" altLang="en-US" sz="2000" smtClean="0"/>
              <a:t>clemens@usc.edu </a:t>
            </a:r>
          </a:p>
        </p:txBody>
      </p:sp>
      <p:sp>
        <p:nvSpPr>
          <p:cNvPr id="84998" name="Text Placeholder 2"/>
          <p:cNvSpPr>
            <a:spLocks noGrp="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b="1" smtClean="0"/>
              <a:t>Thank you!</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6"/>
          <p:cNvSpPr>
            <a:spLocks noGrp="1"/>
          </p:cNvSpPr>
          <p:nvPr>
            <p:ph type="body" sz="quarter" idx="12"/>
          </p:nvPr>
        </p:nvSpPr>
        <p:spPr/>
        <p:txBody>
          <a:bodyPr/>
          <a:lstStyle/>
          <a:p>
            <a:pPr marL="0" indent="0">
              <a:defRPr/>
            </a:pPr>
            <a:r>
              <a:rPr lang="en-US" altLang="en-US" sz="3200" b="1" dirty="0">
                <a:solidFill>
                  <a:schemeClr val="tx1">
                    <a:lumMod val="50000"/>
                    <a:lumOff val="50000"/>
                  </a:schemeClr>
                </a:solidFill>
              </a:rPr>
              <a:t>Amy Myrdal Miller, MS, RDN, FAND</a:t>
            </a:r>
            <a:r>
              <a:rPr lang="en-US" altLang="en-US" sz="3200" b="1" dirty="0"/>
              <a:t/>
            </a:r>
            <a:br>
              <a:rPr lang="en-US" altLang="en-US" sz="3200" b="1" dirty="0"/>
            </a:br>
            <a:endParaRPr lang="en-US" altLang="en-US" sz="3200" b="1" dirty="0"/>
          </a:p>
        </p:txBody>
      </p:sp>
      <p:sp>
        <p:nvSpPr>
          <p:cNvPr id="51203" name="Title 1"/>
          <p:cNvSpPr>
            <a:spLocks noGrp="1"/>
          </p:cNvSpPr>
          <p:nvPr>
            <p:ph type="title" idx="4294967295"/>
          </p:nvPr>
        </p:nvSpPr>
        <p:spPr>
          <a:xfrm>
            <a:off x="304800" y="2636838"/>
            <a:ext cx="7924800" cy="2087562"/>
          </a:xfrm>
          <a:prstGeom prst="rect">
            <a:avLst/>
          </a:prstGeom>
        </p:spPr>
        <p:txBody>
          <a:bodyPr/>
          <a:lstStyle/>
          <a:p>
            <a:r>
              <a:rPr lang="en-US" altLang="en-US" sz="2400" i="1" smtClean="0">
                <a:solidFill>
                  <a:schemeClr val="bg1"/>
                </a:solidFill>
              </a:rPr>
              <a:t>Founder and President</a:t>
            </a:r>
            <a:r>
              <a:rPr lang="en-US" altLang="en-US" sz="2400" smtClean="0">
                <a:solidFill>
                  <a:schemeClr val="bg1"/>
                </a:solidFill>
              </a:rPr>
              <a:t/>
            </a:r>
            <a:br>
              <a:rPr lang="en-US" altLang="en-US" sz="2400" smtClean="0">
                <a:solidFill>
                  <a:schemeClr val="bg1"/>
                </a:solidFill>
              </a:rPr>
            </a:br>
            <a:r>
              <a:rPr lang="en-US" altLang="en-US" sz="2400" smtClean="0">
                <a:solidFill>
                  <a:schemeClr val="bg1"/>
                </a:solidFill>
              </a:rPr>
              <a:t>Farmer’s Daughter Consulting, Inc.</a:t>
            </a:r>
            <a:br>
              <a:rPr lang="en-US" altLang="en-US" sz="2400" smtClean="0">
                <a:solidFill>
                  <a:schemeClr val="bg1"/>
                </a:solidFill>
              </a:rPr>
            </a:br>
            <a:r>
              <a:rPr lang="en-US" altLang="en-US" sz="2400" smtClean="0">
                <a:solidFill>
                  <a:schemeClr val="bg1"/>
                </a:solidFill>
              </a:rPr>
              <a:t>Carmichael, CA</a:t>
            </a:r>
          </a:p>
        </p:txBody>
      </p:sp>
      <p:pic>
        <p:nvPicPr>
          <p:cNvPr id="5120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6850"/>
            <a:ext cx="3048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2"/>
          <p:cNvSpPr>
            <a:spLocks noChangeArrowheads="1"/>
          </p:cNvSpPr>
          <p:nvPr/>
        </p:nvSpPr>
        <p:spPr bwMode="auto">
          <a:xfrm>
            <a:off x="304800" y="4953000"/>
            <a:ext cx="403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b="1">
                <a:solidFill>
                  <a:schemeClr val="bg1"/>
                </a:solidFill>
              </a:rPr>
              <a:t>@AmyMyrdalMiller</a:t>
            </a:r>
          </a:p>
        </p:txBody>
      </p:sp>
    </p:spTree>
    <p:extLst>
      <p:ext uri="{BB962C8B-B14F-4D97-AF65-F5344CB8AC3E}">
        <p14:creationId xmlns:p14="http://schemas.microsoft.com/office/powerpoint/2010/main" val="31853135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a:xfrm>
            <a:off x="228600" y="228600"/>
            <a:ext cx="8229600" cy="563563"/>
          </a:xfrm>
        </p:spPr>
        <p:txBody>
          <a:bodyPr/>
          <a:lstStyle/>
          <a:p>
            <a:r>
              <a:rPr lang="en-US" altLang="en-US" b="1" smtClean="0"/>
              <a:t>Disclosures	</a:t>
            </a:r>
          </a:p>
        </p:txBody>
      </p:sp>
      <p:sp>
        <p:nvSpPr>
          <p:cNvPr id="38915" name="Content Placeholder 3"/>
          <p:cNvSpPr>
            <a:spLocks noGrp="1"/>
          </p:cNvSpPr>
          <p:nvPr>
            <p:ph type="body" sz="quarter" idx="12"/>
          </p:nvPr>
        </p:nvSpPr>
        <p:spPr>
          <a:xfrm>
            <a:off x="228600" y="990600"/>
            <a:ext cx="8534400" cy="5410200"/>
          </a:xfrm>
        </p:spPr>
        <p:txBody>
          <a:bodyPr/>
          <a:lstStyle/>
          <a:p>
            <a:pPr marL="285750" indent="-285750">
              <a:spcBef>
                <a:spcPts val="300"/>
              </a:spcBef>
              <a:buFont typeface="Arial" pitchFamily="34" charset="0"/>
              <a:buChar char="•"/>
              <a:defRPr/>
            </a:pPr>
            <a:r>
              <a:rPr lang="en-US" sz="1600" dirty="0">
                <a:solidFill>
                  <a:schemeClr val="bg1">
                    <a:lumMod val="50000"/>
                  </a:schemeClr>
                </a:solidFill>
              </a:rPr>
              <a:t>Academy of Nutrition and Dietetics Foundation – </a:t>
            </a:r>
            <a:r>
              <a:rPr lang="en-US" sz="1600" i="1" dirty="0">
                <a:solidFill>
                  <a:schemeClr val="bg1">
                    <a:lumMod val="50000"/>
                  </a:schemeClr>
                </a:solidFill>
              </a:rPr>
              <a:t>honoraria for speaking</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American Beverage Association – </a:t>
            </a:r>
            <a:r>
              <a:rPr lang="en-US" sz="1600" i="1" dirty="0">
                <a:solidFill>
                  <a:schemeClr val="bg1">
                    <a:lumMod val="50000"/>
                  </a:schemeClr>
                </a:solidFill>
              </a:rPr>
              <a:t>consultant</a:t>
            </a:r>
          </a:p>
          <a:p>
            <a:pPr marL="285750" indent="-285750">
              <a:spcBef>
                <a:spcPts val="300"/>
              </a:spcBef>
              <a:buFont typeface="Arial" pitchFamily="34" charset="0"/>
              <a:buChar char="•"/>
              <a:defRPr/>
            </a:pPr>
            <a:r>
              <a:rPr lang="en-US" sz="1600" dirty="0">
                <a:solidFill>
                  <a:schemeClr val="bg1">
                    <a:lumMod val="50000"/>
                  </a:schemeClr>
                </a:solidFill>
              </a:rPr>
              <a:t>California Leafy Greens Marketing Agreement – </a:t>
            </a:r>
            <a:r>
              <a:rPr lang="en-US" sz="1600" i="1" dirty="0">
                <a:solidFill>
                  <a:schemeClr val="bg1">
                    <a:lumMod val="50000"/>
                  </a:schemeClr>
                </a:solidFill>
              </a:rPr>
              <a:t>consultant</a:t>
            </a:r>
          </a:p>
          <a:p>
            <a:pPr marL="285750" indent="-285750">
              <a:spcBef>
                <a:spcPts val="300"/>
              </a:spcBef>
              <a:buFont typeface="Arial" pitchFamily="34" charset="0"/>
              <a:buChar char="•"/>
              <a:defRPr/>
            </a:pPr>
            <a:r>
              <a:rPr lang="en-US" sz="1600" dirty="0">
                <a:solidFill>
                  <a:schemeClr val="bg1">
                    <a:lumMod val="50000"/>
                  </a:schemeClr>
                </a:solidFill>
              </a:rPr>
              <a:t>The Culinary Institute of America – </a:t>
            </a:r>
            <a:r>
              <a:rPr lang="en-US" sz="1600" i="1" dirty="0">
                <a:solidFill>
                  <a:schemeClr val="bg1">
                    <a:lumMod val="50000"/>
                  </a:schemeClr>
                </a:solidFill>
              </a:rPr>
              <a:t>consultant</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Dairy Management, Inc. – </a:t>
            </a:r>
            <a:r>
              <a:rPr lang="en-US" sz="1600" i="1" dirty="0">
                <a:solidFill>
                  <a:schemeClr val="bg1">
                    <a:lumMod val="50000"/>
                  </a:schemeClr>
                </a:solidFill>
              </a:rPr>
              <a:t>honoraria for speaking</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Dairy MAX – </a:t>
            </a:r>
            <a:r>
              <a:rPr lang="en-US" sz="1600" i="1" dirty="0">
                <a:solidFill>
                  <a:schemeClr val="bg1">
                    <a:lumMod val="50000"/>
                  </a:schemeClr>
                </a:solidFill>
              </a:rPr>
              <a:t>consultant</a:t>
            </a:r>
          </a:p>
          <a:p>
            <a:pPr marL="285750" indent="-285750">
              <a:spcBef>
                <a:spcPts val="300"/>
              </a:spcBef>
              <a:buFont typeface="Arial" pitchFamily="34" charset="0"/>
              <a:buChar char="•"/>
              <a:defRPr/>
            </a:pPr>
            <a:r>
              <a:rPr lang="en-US" sz="1600" dirty="0">
                <a:solidFill>
                  <a:schemeClr val="bg1">
                    <a:lumMod val="50000"/>
                  </a:schemeClr>
                </a:solidFill>
              </a:rPr>
              <a:t>Florida Department of Citrus - </a:t>
            </a:r>
            <a:r>
              <a:rPr lang="en-US" sz="1600" i="1" dirty="0">
                <a:solidFill>
                  <a:schemeClr val="bg1">
                    <a:lumMod val="50000"/>
                  </a:schemeClr>
                </a:solidFill>
              </a:rPr>
              <a:t>consultant</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Great Valley Publishing Company – </a:t>
            </a:r>
            <a:r>
              <a:rPr lang="en-US" sz="1600" i="1" dirty="0">
                <a:solidFill>
                  <a:schemeClr val="bg1">
                    <a:lumMod val="50000"/>
                  </a:schemeClr>
                </a:solidFill>
              </a:rPr>
              <a:t>blogger,</a:t>
            </a:r>
            <a:r>
              <a:rPr lang="en-US" sz="1600" dirty="0">
                <a:solidFill>
                  <a:schemeClr val="bg1">
                    <a:lumMod val="50000"/>
                  </a:schemeClr>
                </a:solidFill>
              </a:rPr>
              <a:t> </a:t>
            </a:r>
            <a:r>
              <a:rPr lang="en-US" sz="1600" i="1" dirty="0">
                <a:solidFill>
                  <a:schemeClr val="bg1">
                    <a:lumMod val="50000"/>
                  </a:schemeClr>
                </a:solidFill>
              </a:rPr>
              <a:t>honoraria for speaking</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Monsanto Company – </a:t>
            </a:r>
            <a:r>
              <a:rPr lang="en-US" sz="1600" i="1" dirty="0">
                <a:solidFill>
                  <a:schemeClr val="bg1">
                    <a:lumMod val="50000"/>
                  </a:schemeClr>
                </a:solidFill>
              </a:rPr>
              <a:t>consultant</a:t>
            </a:r>
          </a:p>
          <a:p>
            <a:pPr marL="285750" indent="-285750">
              <a:spcBef>
                <a:spcPts val="300"/>
              </a:spcBef>
              <a:buFont typeface="Arial" pitchFamily="34" charset="0"/>
              <a:buChar char="•"/>
              <a:defRPr/>
            </a:pPr>
            <a:r>
              <a:rPr lang="en-US" sz="1600" dirty="0">
                <a:solidFill>
                  <a:schemeClr val="bg1">
                    <a:lumMod val="50000"/>
                  </a:schemeClr>
                </a:solidFill>
              </a:rPr>
              <a:t>Monsanto Company – </a:t>
            </a:r>
            <a:r>
              <a:rPr lang="en-US" sz="1600" i="1" dirty="0">
                <a:solidFill>
                  <a:schemeClr val="bg1">
                    <a:lumMod val="50000"/>
                  </a:schemeClr>
                </a:solidFill>
              </a:rPr>
              <a:t>L.E.A.D. Network Member</a:t>
            </a:r>
          </a:p>
          <a:p>
            <a:pPr marL="285750" indent="-285750">
              <a:spcBef>
                <a:spcPts val="300"/>
              </a:spcBef>
              <a:buFont typeface="Arial" pitchFamily="34" charset="0"/>
              <a:buChar char="•"/>
              <a:defRPr/>
            </a:pPr>
            <a:r>
              <a:rPr lang="en-US" sz="1600" dirty="0">
                <a:solidFill>
                  <a:schemeClr val="bg1">
                    <a:lumMod val="50000"/>
                  </a:schemeClr>
                </a:solidFill>
              </a:rPr>
              <a:t>Mushroom Council – </a:t>
            </a:r>
            <a:r>
              <a:rPr lang="en-US" sz="1600" i="1" dirty="0">
                <a:solidFill>
                  <a:schemeClr val="bg1">
                    <a:lumMod val="50000"/>
                  </a:schemeClr>
                </a:solidFill>
              </a:rPr>
              <a:t>consultant/research funding</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National Dairy Council – </a:t>
            </a:r>
            <a:r>
              <a:rPr lang="en-US" sz="1600" i="1" dirty="0">
                <a:solidFill>
                  <a:schemeClr val="bg1">
                    <a:lumMod val="50000"/>
                  </a:schemeClr>
                </a:solidFill>
              </a:rPr>
              <a:t>Ambassador</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err="1">
                <a:solidFill>
                  <a:schemeClr val="bg1">
                    <a:lumMod val="50000"/>
                  </a:schemeClr>
                </a:solidFill>
              </a:rPr>
              <a:t>Naturipe</a:t>
            </a:r>
            <a:r>
              <a:rPr lang="en-US" sz="1600" dirty="0">
                <a:solidFill>
                  <a:schemeClr val="bg1">
                    <a:lumMod val="50000"/>
                  </a:schemeClr>
                </a:solidFill>
              </a:rPr>
              <a:t>® Farms – </a:t>
            </a:r>
            <a:r>
              <a:rPr lang="en-US" sz="1600" i="1" dirty="0">
                <a:solidFill>
                  <a:schemeClr val="bg1">
                    <a:lumMod val="50000"/>
                  </a:schemeClr>
                </a:solidFill>
              </a:rPr>
              <a:t>consultant</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err="1">
                <a:solidFill>
                  <a:schemeClr val="bg1">
                    <a:lumMod val="50000"/>
                  </a:schemeClr>
                </a:solidFill>
              </a:rPr>
              <a:t>Northarvest</a:t>
            </a:r>
            <a:r>
              <a:rPr lang="en-US" sz="1600" dirty="0">
                <a:solidFill>
                  <a:schemeClr val="bg1">
                    <a:lumMod val="50000"/>
                  </a:schemeClr>
                </a:solidFill>
              </a:rPr>
              <a:t> Bean Growers Association – </a:t>
            </a:r>
            <a:r>
              <a:rPr lang="en-US" sz="1600" i="1" dirty="0">
                <a:solidFill>
                  <a:schemeClr val="bg1">
                    <a:lumMod val="50000"/>
                  </a:schemeClr>
                </a:solidFill>
              </a:rPr>
              <a:t>consultant</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Northern California Golden Arches Association – </a:t>
            </a:r>
            <a:r>
              <a:rPr lang="en-US" sz="1600" i="1" dirty="0">
                <a:solidFill>
                  <a:schemeClr val="bg1">
                    <a:lumMod val="50000"/>
                  </a:schemeClr>
                </a:solidFill>
              </a:rPr>
              <a:t>consultant</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i="1" dirty="0">
                <a:solidFill>
                  <a:schemeClr val="bg1">
                    <a:lumMod val="50000"/>
                  </a:schemeClr>
                </a:solidFill>
              </a:rPr>
              <a:t>Produce Business </a:t>
            </a:r>
            <a:r>
              <a:rPr lang="en-US" sz="1600" dirty="0">
                <a:solidFill>
                  <a:schemeClr val="bg1">
                    <a:lumMod val="50000"/>
                  </a:schemeClr>
                </a:solidFill>
              </a:rPr>
              <a:t>/ Phoenix Media Network – </a:t>
            </a:r>
            <a:r>
              <a:rPr lang="en-US" sz="1600" i="1" dirty="0">
                <a:solidFill>
                  <a:schemeClr val="bg1">
                    <a:lumMod val="50000"/>
                  </a:schemeClr>
                </a:solidFill>
              </a:rPr>
              <a:t>consultant/columnist</a:t>
            </a:r>
          </a:p>
          <a:p>
            <a:pPr marL="285750" indent="-285750">
              <a:spcBef>
                <a:spcPts val="300"/>
              </a:spcBef>
              <a:buFont typeface="Arial" pitchFamily="34" charset="0"/>
              <a:buChar char="•"/>
              <a:defRPr/>
            </a:pPr>
            <a:r>
              <a:rPr lang="en-US" sz="1600" dirty="0">
                <a:solidFill>
                  <a:schemeClr val="bg1">
                    <a:lumMod val="50000"/>
                  </a:schemeClr>
                </a:solidFill>
              </a:rPr>
              <a:t>Produce Marketing Association – </a:t>
            </a:r>
            <a:r>
              <a:rPr lang="en-US" sz="1600" i="1" dirty="0">
                <a:solidFill>
                  <a:schemeClr val="bg1">
                    <a:lumMod val="50000"/>
                  </a:schemeClr>
                </a:solidFill>
              </a:rPr>
              <a:t>honoraria for speaking</a:t>
            </a:r>
            <a:endParaRPr lang="en-US" sz="1600" dirty="0">
              <a:solidFill>
                <a:schemeClr val="bg1">
                  <a:lumMod val="50000"/>
                </a:schemeClr>
              </a:solidFill>
            </a:endParaRPr>
          </a:p>
          <a:p>
            <a:pPr marL="285750" indent="-285750">
              <a:spcBef>
                <a:spcPts val="300"/>
              </a:spcBef>
              <a:buFont typeface="Arial" pitchFamily="34" charset="0"/>
              <a:buChar char="•"/>
              <a:defRPr/>
            </a:pPr>
            <a:r>
              <a:rPr lang="en-US" sz="1600" dirty="0">
                <a:solidFill>
                  <a:schemeClr val="bg1">
                    <a:lumMod val="50000"/>
                  </a:schemeClr>
                </a:solidFill>
              </a:rPr>
              <a:t>University of California, Davis Honey and Pollination Center</a:t>
            </a:r>
            <a:r>
              <a:rPr lang="en-US" sz="1600" i="1" dirty="0">
                <a:solidFill>
                  <a:schemeClr val="bg1">
                    <a:lumMod val="50000"/>
                  </a:schemeClr>
                </a:solidFill>
              </a:rPr>
              <a:t> </a:t>
            </a:r>
            <a:r>
              <a:rPr lang="en-US" sz="1600" dirty="0">
                <a:solidFill>
                  <a:schemeClr val="bg1">
                    <a:lumMod val="50000"/>
                  </a:schemeClr>
                </a:solidFill>
              </a:rPr>
              <a:t>– </a:t>
            </a:r>
            <a:r>
              <a:rPr lang="en-US" sz="1600" i="1" dirty="0">
                <a:solidFill>
                  <a:schemeClr val="bg1">
                    <a:lumMod val="50000"/>
                  </a:schemeClr>
                </a:solidFill>
              </a:rPr>
              <a:t>honoraria for speaking</a:t>
            </a:r>
            <a:endParaRPr lang="en-US" sz="1600" dirty="0">
              <a:solidFill>
                <a:schemeClr val="bg1">
                  <a:lumMod val="50000"/>
                </a:schemeClr>
              </a:solidFill>
            </a:endParaRPr>
          </a:p>
          <a:p>
            <a:pPr marL="0" indent="0">
              <a:spcBef>
                <a:spcPts val="300"/>
              </a:spcBef>
              <a:defRPr/>
            </a:pPr>
            <a:endParaRPr lang="en-US" sz="2200" dirty="0">
              <a:solidFill>
                <a:schemeClr val="tx1">
                  <a:lumMod val="50000"/>
                  <a:lumOff val="50000"/>
                </a:schemeClr>
              </a:solidFill>
            </a:endParaRPr>
          </a:p>
        </p:txBody>
      </p:sp>
      <p:pic>
        <p:nvPicPr>
          <p:cNvPr id="5222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859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9"/>
          <p:cNvSpPr>
            <a:spLocks noGrp="1"/>
          </p:cNvSpPr>
          <p:nvPr>
            <p:ph type="title"/>
          </p:nvPr>
        </p:nvSpPr>
        <p:spPr>
          <a:xfrm>
            <a:off x="228600" y="228600"/>
            <a:ext cx="8229600" cy="563563"/>
          </a:xfrm>
        </p:spPr>
        <p:txBody>
          <a:bodyPr/>
          <a:lstStyle/>
          <a:p>
            <a:r>
              <a:rPr lang="en-US" altLang="en-US" sz="3000" b="1" smtClean="0"/>
              <a:t>Where are Consumers?</a:t>
            </a:r>
            <a:r>
              <a:rPr lang="en-US" altLang="en-US" sz="3000" baseline="30000" smtClean="0"/>
              <a:t>26,27,28</a:t>
            </a:r>
            <a:endParaRPr lang="en-US" altLang="en-US" sz="3000" smtClean="0"/>
          </a:p>
        </p:txBody>
      </p:sp>
      <p:sp>
        <p:nvSpPr>
          <p:cNvPr id="11" name="Text Placeholder 10"/>
          <p:cNvSpPr>
            <a:spLocks noGrp="1"/>
          </p:cNvSpPr>
          <p:nvPr>
            <p:ph type="body" sz="quarter" idx="12"/>
          </p:nvPr>
        </p:nvSpPr>
        <p:spPr>
          <a:xfrm>
            <a:off x="228600" y="3048000"/>
            <a:ext cx="5486400" cy="3581400"/>
          </a:xfrm>
        </p:spPr>
        <p:txBody>
          <a:bodyPr/>
          <a:lstStyle/>
          <a:p>
            <a:pPr marL="457200" indent="-457200">
              <a:spcBef>
                <a:spcPts val="600"/>
              </a:spcBef>
              <a:spcAft>
                <a:spcPts val="600"/>
              </a:spcAft>
              <a:buFont typeface="Arial" pitchFamily="34" charset="0"/>
              <a:buChar char="•"/>
              <a:defRPr/>
            </a:pPr>
            <a:r>
              <a:rPr lang="en-US" sz="2400" dirty="0"/>
              <a:t>Shoppers sought products made without</a:t>
            </a:r>
          </a:p>
          <a:p>
            <a:pPr marL="915988" lvl="1" indent="-457200">
              <a:spcBef>
                <a:spcPts val="600"/>
              </a:spcBef>
              <a:spcAft>
                <a:spcPts val="0"/>
              </a:spcAft>
              <a:defRPr/>
            </a:pPr>
            <a:r>
              <a:rPr lang="en-US" sz="2000" dirty="0"/>
              <a:t>Preservatives – 33%</a:t>
            </a:r>
          </a:p>
          <a:p>
            <a:pPr marL="915988" lvl="1" indent="-457200">
              <a:spcBef>
                <a:spcPts val="600"/>
              </a:spcBef>
              <a:spcAft>
                <a:spcPts val="0"/>
              </a:spcAft>
              <a:defRPr/>
            </a:pPr>
            <a:r>
              <a:rPr lang="en-US" sz="2000" dirty="0"/>
              <a:t>Chemical additives - 32% </a:t>
            </a:r>
          </a:p>
          <a:p>
            <a:pPr marL="915988" lvl="1" indent="-457200">
              <a:spcBef>
                <a:spcPts val="600"/>
              </a:spcBef>
              <a:spcAft>
                <a:spcPts val="0"/>
              </a:spcAft>
              <a:defRPr/>
            </a:pPr>
            <a:r>
              <a:rPr lang="en-US" sz="2000" dirty="0"/>
              <a:t>High fructose corn syrup - 28%</a:t>
            </a:r>
          </a:p>
          <a:p>
            <a:pPr marL="457200" indent="-457200">
              <a:spcBef>
                <a:spcPts val="600"/>
              </a:spcBef>
              <a:spcAft>
                <a:spcPts val="600"/>
              </a:spcAft>
              <a:buFont typeface="Arial" pitchFamily="34" charset="0"/>
              <a:buChar char="•"/>
              <a:defRPr/>
            </a:pPr>
            <a:r>
              <a:rPr lang="en-US" sz="2400" dirty="0"/>
              <a:t>25% sought products only with recognizable ingredients or shortest ingredient list</a:t>
            </a:r>
          </a:p>
          <a:p>
            <a:pPr marL="457200" indent="-457200">
              <a:spcBef>
                <a:spcPts val="600"/>
              </a:spcBef>
              <a:spcAft>
                <a:spcPts val="600"/>
              </a:spcAft>
              <a:buFont typeface="Arial" pitchFamily="34" charset="0"/>
              <a:buChar char="•"/>
              <a:defRPr/>
            </a:pPr>
            <a:endParaRPr lang="en-US" sz="1800" dirty="0"/>
          </a:p>
          <a:p>
            <a:pPr marL="0" indent="0">
              <a:spcBef>
                <a:spcPts val="600"/>
              </a:spcBef>
              <a:spcAft>
                <a:spcPts val="600"/>
              </a:spcAft>
              <a:defRPr/>
            </a:pPr>
            <a:endParaRPr lang="en-US" sz="2800" dirty="0"/>
          </a:p>
        </p:txBody>
      </p:sp>
      <p:pic>
        <p:nvPicPr>
          <p:cNvPr id="87044"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Placeholder 10"/>
          <p:cNvSpPr txBox="1">
            <a:spLocks/>
          </p:cNvSpPr>
          <p:nvPr/>
        </p:nvSpPr>
        <p:spPr bwMode="auto">
          <a:xfrm>
            <a:off x="228600" y="914400"/>
            <a:ext cx="8534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spcBef>
                <a:spcPts val="600"/>
              </a:spcBef>
              <a:spcAft>
                <a:spcPts val="600"/>
              </a:spcAft>
              <a:buFont typeface="Arial" pitchFamily="34" charset="0"/>
              <a:buChar char="•"/>
            </a:pPr>
            <a:r>
              <a:rPr lang="en-US" altLang="en-US" sz="2400"/>
              <a:t>51% report that additives have a strong influence on purchase </a:t>
            </a:r>
          </a:p>
          <a:p>
            <a:pPr>
              <a:spcBef>
                <a:spcPts val="600"/>
              </a:spcBef>
              <a:spcAft>
                <a:spcPts val="600"/>
              </a:spcAft>
              <a:buFont typeface="Arial" pitchFamily="34" charset="0"/>
              <a:buChar char="•"/>
            </a:pPr>
            <a:r>
              <a:rPr lang="en-US" altLang="en-US" sz="2400"/>
              <a:t>Over 30% “cautious about serving foods with preservatives” compared to 24% 10 years ago;  trend for additives follows same progression </a:t>
            </a:r>
          </a:p>
        </p:txBody>
      </p:sp>
      <p:pic>
        <p:nvPicPr>
          <p:cNvPr id="87046" name="Picture 2"/>
          <p:cNvPicPr>
            <a:picLocks noChangeAspect="1"/>
          </p:cNvPicPr>
          <p:nvPr/>
        </p:nvPicPr>
        <p:blipFill>
          <a:blip r:embed="rId4">
            <a:extLst>
              <a:ext uri="{28A0092B-C50C-407E-A947-70E740481C1C}">
                <a14:useLocalDpi xmlns:a14="http://schemas.microsoft.com/office/drawing/2010/main" val="0"/>
              </a:ext>
            </a:extLst>
          </a:blip>
          <a:srcRect t="23689" b="12010"/>
          <a:stretch>
            <a:fillRect/>
          </a:stretch>
        </p:blipFill>
        <p:spPr bwMode="auto">
          <a:xfrm>
            <a:off x="5353050" y="3505200"/>
            <a:ext cx="34099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TextBox 3"/>
          <p:cNvSpPr txBox="1">
            <a:spLocks noChangeArrowheads="1"/>
          </p:cNvSpPr>
          <p:nvPr/>
        </p:nvSpPr>
        <p:spPr bwMode="auto">
          <a:xfrm>
            <a:off x="6029325" y="4919663"/>
            <a:ext cx="1690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100">
                <a:latin typeface="Tahoma" pitchFamily="34" charset="0"/>
                <a:cs typeface="Tahoma" pitchFamily="34" charset="0"/>
              </a:rPr>
              <a:t>Image source: Kellogg’s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9"/>
          <p:cNvSpPr>
            <a:spLocks noGrp="1"/>
          </p:cNvSpPr>
          <p:nvPr>
            <p:ph type="title"/>
          </p:nvPr>
        </p:nvSpPr>
        <p:spPr>
          <a:xfrm>
            <a:off x="228600" y="228600"/>
            <a:ext cx="8229600" cy="563563"/>
          </a:xfrm>
        </p:spPr>
        <p:txBody>
          <a:bodyPr/>
          <a:lstStyle/>
          <a:p>
            <a:r>
              <a:rPr lang="en-US" altLang="en-US" sz="3000" b="1" smtClean="0"/>
              <a:t>Where are Consumers?</a:t>
            </a:r>
            <a:r>
              <a:rPr lang="en-US" altLang="en-US" sz="3000" baseline="30000" smtClean="0"/>
              <a:t>29</a:t>
            </a:r>
            <a:endParaRPr lang="en-US" altLang="en-US" sz="3000" smtClean="0"/>
          </a:p>
        </p:txBody>
      </p:sp>
      <p:sp>
        <p:nvSpPr>
          <p:cNvPr id="11" name="Text Placeholder 10"/>
          <p:cNvSpPr>
            <a:spLocks noGrp="1"/>
          </p:cNvSpPr>
          <p:nvPr>
            <p:ph type="body" sz="quarter" idx="12"/>
          </p:nvPr>
        </p:nvSpPr>
        <p:spPr>
          <a:xfrm>
            <a:off x="228600" y="990600"/>
            <a:ext cx="5181600" cy="5410200"/>
          </a:xfrm>
        </p:spPr>
        <p:txBody>
          <a:bodyPr/>
          <a:lstStyle/>
          <a:p>
            <a:pPr marL="0" indent="0">
              <a:spcBef>
                <a:spcPts val="600"/>
              </a:spcBef>
              <a:spcAft>
                <a:spcPts val="600"/>
              </a:spcAft>
              <a:defRPr/>
            </a:pPr>
            <a:endParaRPr lang="en-US" sz="2800" dirty="0"/>
          </a:p>
          <a:p>
            <a:pPr marL="0" indent="0">
              <a:spcBef>
                <a:spcPts val="600"/>
              </a:spcBef>
              <a:spcAft>
                <a:spcPts val="600"/>
              </a:spcAft>
              <a:defRPr/>
            </a:pPr>
            <a:r>
              <a:rPr lang="en-US" sz="2800" dirty="0"/>
              <a:t>59% believe fewer ingredients means a healthier product</a:t>
            </a:r>
          </a:p>
          <a:p>
            <a:pPr marL="0" indent="0">
              <a:spcBef>
                <a:spcPts val="600"/>
              </a:spcBef>
              <a:spcAft>
                <a:spcPts val="600"/>
              </a:spcAft>
              <a:defRPr/>
            </a:pPr>
            <a:endParaRPr lang="en-US" sz="2800" u="sng" dirty="0"/>
          </a:p>
          <a:p>
            <a:pPr marL="0" indent="0">
              <a:spcBef>
                <a:spcPts val="600"/>
              </a:spcBef>
              <a:spcAft>
                <a:spcPts val="600"/>
              </a:spcAft>
              <a:defRPr/>
            </a:pPr>
            <a:r>
              <a:rPr lang="en-US" sz="2800" u="sng" dirty="0"/>
              <a:t>Top claims</a:t>
            </a:r>
            <a:r>
              <a:rPr lang="en-US" sz="2800" dirty="0"/>
              <a:t> among “free-from” claim product seekers: </a:t>
            </a:r>
          </a:p>
          <a:p>
            <a:pPr marL="0" indent="-457200">
              <a:spcBef>
                <a:spcPts val="600"/>
              </a:spcBef>
              <a:spcAft>
                <a:spcPts val="600"/>
              </a:spcAft>
              <a:buFont typeface="Arial" pitchFamily="34" charset="0"/>
              <a:buChar char="•"/>
              <a:defRPr/>
            </a:pPr>
            <a:r>
              <a:rPr lang="en-US" sz="2800" dirty="0"/>
              <a:t>Trans-fat-free 78% </a:t>
            </a:r>
          </a:p>
          <a:p>
            <a:pPr marL="0" indent="-457200">
              <a:spcBef>
                <a:spcPts val="600"/>
              </a:spcBef>
              <a:spcAft>
                <a:spcPts val="600"/>
              </a:spcAft>
              <a:buFont typeface="Arial" pitchFamily="34" charset="0"/>
              <a:buChar char="•"/>
              <a:defRPr/>
            </a:pPr>
            <a:r>
              <a:rPr lang="en-US" sz="2800" dirty="0"/>
              <a:t>Preservative-free 71%</a:t>
            </a:r>
          </a:p>
          <a:p>
            <a:pPr marL="0" indent="0">
              <a:spcBef>
                <a:spcPts val="600"/>
              </a:spcBef>
              <a:spcAft>
                <a:spcPts val="600"/>
              </a:spcAft>
              <a:defRPr/>
            </a:pPr>
            <a:endParaRPr lang="en-US" sz="2800" dirty="0"/>
          </a:p>
        </p:txBody>
      </p:sp>
      <p:pic>
        <p:nvPicPr>
          <p:cNvPr id="88068"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4"/>
          <p:cNvSpPr>
            <a:spLocks noChangeArrowheads="1"/>
          </p:cNvSpPr>
          <p:nvPr/>
        </p:nvSpPr>
        <p:spPr bwMode="auto">
          <a:xfrm>
            <a:off x="5638800" y="5313363"/>
            <a:ext cx="3505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latin typeface="Arial" pitchFamily="34" charset="0"/>
                <a:cs typeface="Arial" pitchFamily="34" charset="0"/>
              </a:rPr>
              <a:t>Photo Credit: USDA ARS  Image Number D1830-30. http://www.ars.usda.gov/is/graphics/photos/mar12/d1830-30.htm?pf=1</a:t>
            </a:r>
          </a:p>
        </p:txBody>
      </p:sp>
      <p:pic>
        <p:nvPicPr>
          <p:cNvPr id="8807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828800"/>
            <a:ext cx="32131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9"/>
          <p:cNvSpPr>
            <a:spLocks noGrp="1"/>
          </p:cNvSpPr>
          <p:nvPr>
            <p:ph type="title"/>
          </p:nvPr>
        </p:nvSpPr>
        <p:spPr>
          <a:xfrm>
            <a:off x="228600" y="228600"/>
            <a:ext cx="8229600" cy="563563"/>
          </a:xfrm>
        </p:spPr>
        <p:txBody>
          <a:bodyPr/>
          <a:lstStyle/>
          <a:p>
            <a:r>
              <a:rPr lang="en-US" altLang="en-US" sz="3000" b="1" smtClean="0"/>
              <a:t>Where are Consumers?</a:t>
            </a:r>
            <a:r>
              <a:rPr lang="en-US" altLang="en-US" sz="3000" baseline="30000" smtClean="0"/>
              <a:t>30,31</a:t>
            </a:r>
            <a:endParaRPr lang="en-US" altLang="en-US" sz="3000" smtClean="0"/>
          </a:p>
        </p:txBody>
      </p:sp>
      <p:sp>
        <p:nvSpPr>
          <p:cNvPr id="74755" name="Text Placeholder 10"/>
          <p:cNvSpPr>
            <a:spLocks noGrp="1"/>
          </p:cNvSpPr>
          <p:nvPr>
            <p:ph type="body" sz="quarter" idx="12"/>
          </p:nvPr>
        </p:nvSpPr>
        <p:spPr/>
        <p:txBody>
          <a:bodyPr/>
          <a:lstStyle/>
          <a:p>
            <a:pPr marL="457200" indent="-457200">
              <a:spcBef>
                <a:spcPts val="600"/>
              </a:spcBef>
              <a:spcAft>
                <a:spcPts val="600"/>
              </a:spcAft>
              <a:defRPr/>
            </a:pPr>
            <a:r>
              <a:rPr lang="en-US" altLang="en-US" sz="2800" dirty="0"/>
              <a:t>“Very important” - absence of:  </a:t>
            </a:r>
          </a:p>
          <a:p>
            <a:pPr marL="457200" indent="-457200">
              <a:spcBef>
                <a:spcPts val="600"/>
              </a:spcBef>
              <a:spcAft>
                <a:spcPts val="600"/>
              </a:spcAft>
              <a:buFont typeface="Arial" pitchFamily="34" charset="0"/>
              <a:buChar char="•"/>
              <a:defRPr/>
            </a:pPr>
            <a:r>
              <a:rPr lang="en-US" altLang="en-US" sz="2800" dirty="0"/>
              <a:t>High fructose corn syrup 32% of respondents </a:t>
            </a:r>
          </a:p>
          <a:p>
            <a:pPr marL="457200" indent="-457200">
              <a:spcBef>
                <a:spcPts val="600"/>
              </a:spcBef>
              <a:spcAft>
                <a:spcPts val="600"/>
              </a:spcAft>
              <a:buFont typeface="Arial" pitchFamily="34" charset="0"/>
              <a:buChar char="•"/>
              <a:defRPr/>
            </a:pPr>
            <a:r>
              <a:rPr lang="en-US" altLang="en-US" sz="2800" dirty="0"/>
              <a:t>No artificial colors 29%</a:t>
            </a:r>
          </a:p>
          <a:p>
            <a:pPr marL="457200" indent="-457200">
              <a:spcBef>
                <a:spcPts val="600"/>
              </a:spcBef>
              <a:spcAft>
                <a:spcPts val="600"/>
              </a:spcAft>
              <a:buFont typeface="Arial" pitchFamily="34" charset="0"/>
              <a:buChar char="•"/>
              <a:defRPr/>
            </a:pPr>
            <a:r>
              <a:rPr lang="en-US" altLang="en-US" sz="2800" dirty="0"/>
              <a:t>No artificial flavors 30% </a:t>
            </a:r>
          </a:p>
          <a:p>
            <a:pPr marL="0" indent="-457200" algn="ctr">
              <a:spcBef>
                <a:spcPts val="600"/>
              </a:spcBef>
              <a:spcAft>
                <a:spcPts val="600"/>
              </a:spcAft>
              <a:defRPr/>
            </a:pPr>
            <a:r>
              <a:rPr lang="en-US" altLang="en-US" sz="2800" b="1" i="1" dirty="0"/>
              <a:t>More than 60% of Americans say that            the absence of artificial colors or flavors is important in their food-buying decisions.</a:t>
            </a:r>
            <a:endParaRPr lang="en-US" altLang="en-US" sz="2800" dirty="0"/>
          </a:p>
        </p:txBody>
      </p:sp>
      <p:pic>
        <p:nvPicPr>
          <p:cNvPr id="89092"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4191000" y="5029200"/>
            <a:ext cx="838200" cy="1295400"/>
          </a:xfrm>
          <a:prstGeom prst="downArrow">
            <a:avLst/>
          </a:prstGeom>
          <a:solidFill>
            <a:schemeClr val="accent3">
              <a:lumMod val="60000"/>
              <a:lumOff val="40000"/>
            </a:schemeClr>
          </a:solidFill>
          <a:ln>
            <a:solidFill>
              <a:srgbClr val="3968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9094" name="Text Placeholder 10"/>
          <p:cNvSpPr txBox="1">
            <a:spLocks/>
          </p:cNvSpPr>
          <p:nvPr/>
        </p:nvSpPr>
        <p:spPr bwMode="auto">
          <a:xfrm>
            <a:off x="296863" y="50673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lgn="ctr">
              <a:spcBef>
                <a:spcPts val="600"/>
              </a:spcBef>
              <a:spcAft>
                <a:spcPts val="600"/>
              </a:spcAft>
              <a:buFont typeface="Arial" pitchFamily="34" charset="0"/>
              <a:buChar char="•"/>
            </a:pPr>
            <a:r>
              <a:rPr lang="en-US" altLang="en-US" sz="2800"/>
              <a:t>Artificially sweetened “diet/light” products</a:t>
            </a:r>
            <a:endParaRPr lang="en-US" altLang="en-US" sz="2800" b="1" i="1"/>
          </a:p>
        </p:txBody>
      </p:sp>
      <p:sp>
        <p:nvSpPr>
          <p:cNvPr id="89095" name="Text Placeholder 10"/>
          <p:cNvSpPr txBox="1">
            <a:spLocks/>
          </p:cNvSpPr>
          <p:nvPr/>
        </p:nvSpPr>
        <p:spPr bwMode="auto">
          <a:xfrm>
            <a:off x="5105400" y="5211763"/>
            <a:ext cx="16764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spcBef>
                <a:spcPts val="600"/>
              </a:spcBef>
              <a:spcAft>
                <a:spcPts val="600"/>
              </a:spcAft>
            </a:pPr>
            <a:r>
              <a:rPr lang="en-US" altLang="en-US" sz="4400" b="1"/>
              <a:t>12%</a:t>
            </a:r>
            <a:endParaRPr lang="en-US" altLang="en-US" sz="4400" b="1" i="1"/>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9"/>
          <p:cNvSpPr>
            <a:spLocks noGrp="1"/>
          </p:cNvSpPr>
          <p:nvPr>
            <p:ph type="title"/>
          </p:nvPr>
        </p:nvSpPr>
        <p:spPr>
          <a:xfrm>
            <a:off x="228600" y="228600"/>
            <a:ext cx="8229600" cy="563563"/>
          </a:xfrm>
        </p:spPr>
        <p:txBody>
          <a:bodyPr/>
          <a:lstStyle/>
          <a:p>
            <a:r>
              <a:rPr lang="en-US" altLang="en-US" sz="3000" b="1" smtClean="0"/>
              <a:t>Where are Consumers?</a:t>
            </a:r>
            <a:r>
              <a:rPr lang="en-US" altLang="en-US" sz="3000" baseline="30000" smtClean="0"/>
              <a:t>32</a:t>
            </a:r>
            <a:endParaRPr lang="en-US" altLang="en-US" sz="3000" smtClean="0"/>
          </a:p>
        </p:txBody>
      </p:sp>
      <p:sp>
        <p:nvSpPr>
          <p:cNvPr id="75779" name="Text Placeholder 10"/>
          <p:cNvSpPr>
            <a:spLocks noGrp="1"/>
          </p:cNvSpPr>
          <p:nvPr>
            <p:ph type="body" sz="quarter" idx="12"/>
          </p:nvPr>
        </p:nvSpPr>
        <p:spPr>
          <a:xfrm>
            <a:off x="228600" y="2438400"/>
            <a:ext cx="8686800" cy="2590800"/>
          </a:xfrm>
          <a:ln>
            <a:miter lim="800000"/>
            <a:headEnd/>
            <a:tailEnd/>
          </a:ln>
          <a:extLst/>
        </p:spPr>
        <p:txBody>
          <a:bodyPr numCol="2"/>
          <a:lstStyle/>
          <a:p>
            <a:pPr marL="457200" indent="-457200">
              <a:spcBef>
                <a:spcPts val="600"/>
              </a:spcBef>
              <a:spcAft>
                <a:spcPts val="600"/>
              </a:spcAft>
              <a:buFont typeface="Arial" pitchFamily="34" charset="0"/>
              <a:buChar char="•"/>
              <a:defRPr/>
            </a:pPr>
            <a:r>
              <a:rPr lang="en-US" altLang="en-US" sz="2200" dirty="0"/>
              <a:t>High fructose corn syrup 56% </a:t>
            </a:r>
          </a:p>
          <a:p>
            <a:pPr marL="457200" indent="-457200">
              <a:spcBef>
                <a:spcPts val="600"/>
              </a:spcBef>
              <a:spcAft>
                <a:spcPts val="600"/>
              </a:spcAft>
              <a:buFont typeface="Arial" pitchFamily="34" charset="0"/>
              <a:buChar char="•"/>
              <a:defRPr/>
            </a:pPr>
            <a:r>
              <a:rPr lang="en-US" altLang="en-US" sz="2200" dirty="0"/>
              <a:t>Saccharin 52% </a:t>
            </a:r>
          </a:p>
          <a:p>
            <a:pPr marL="457200" indent="-457200">
              <a:spcBef>
                <a:spcPts val="600"/>
              </a:spcBef>
              <a:spcAft>
                <a:spcPts val="600"/>
              </a:spcAft>
              <a:buFont typeface="Arial" pitchFamily="34" charset="0"/>
              <a:buChar char="•"/>
              <a:defRPr/>
            </a:pPr>
            <a:r>
              <a:rPr lang="en-US" altLang="en-US" sz="2200" dirty="0"/>
              <a:t>Growth hormones 52% </a:t>
            </a:r>
          </a:p>
          <a:p>
            <a:pPr marL="457200" indent="-457200">
              <a:spcBef>
                <a:spcPts val="600"/>
              </a:spcBef>
              <a:spcAft>
                <a:spcPts val="600"/>
              </a:spcAft>
              <a:buFont typeface="Arial" pitchFamily="34" charset="0"/>
              <a:buChar char="•"/>
              <a:defRPr/>
            </a:pPr>
            <a:r>
              <a:rPr lang="en-US" altLang="en-US" sz="2200" dirty="0"/>
              <a:t>MSG 51% </a:t>
            </a:r>
          </a:p>
          <a:p>
            <a:pPr marL="457200" indent="-457200">
              <a:spcBef>
                <a:spcPts val="600"/>
              </a:spcBef>
              <a:spcAft>
                <a:spcPts val="600"/>
              </a:spcAft>
              <a:buFont typeface="Arial" pitchFamily="34" charset="0"/>
              <a:buChar char="•"/>
              <a:defRPr/>
            </a:pPr>
            <a:r>
              <a:rPr lang="en-US" altLang="en-US" sz="2200" dirty="0"/>
              <a:t>Aspartame 49% </a:t>
            </a:r>
          </a:p>
          <a:p>
            <a:pPr marL="457200" indent="-457200">
              <a:spcBef>
                <a:spcPts val="600"/>
              </a:spcBef>
              <a:spcAft>
                <a:spcPts val="600"/>
              </a:spcAft>
              <a:buFont typeface="Arial" pitchFamily="34" charset="0"/>
              <a:buChar char="•"/>
              <a:defRPr/>
            </a:pPr>
            <a:r>
              <a:rPr lang="en-US" altLang="en-US" sz="2200" dirty="0"/>
              <a:t>Artificial flavors 49% </a:t>
            </a:r>
          </a:p>
          <a:p>
            <a:pPr marL="457200" indent="-457200">
              <a:spcBef>
                <a:spcPts val="600"/>
              </a:spcBef>
              <a:spcAft>
                <a:spcPts val="600"/>
              </a:spcAft>
              <a:buFont typeface="Arial" pitchFamily="34" charset="0"/>
              <a:buChar char="•"/>
              <a:defRPr/>
            </a:pPr>
            <a:r>
              <a:rPr lang="en-US" altLang="en-US" sz="2200" dirty="0"/>
              <a:t>Artificial colors or dyes 49% </a:t>
            </a:r>
          </a:p>
          <a:p>
            <a:pPr marL="457200" indent="-457200">
              <a:spcBef>
                <a:spcPts val="600"/>
              </a:spcBef>
              <a:spcAft>
                <a:spcPts val="600"/>
              </a:spcAft>
              <a:buFont typeface="Arial" pitchFamily="34" charset="0"/>
              <a:buChar char="•"/>
              <a:defRPr/>
            </a:pPr>
            <a:r>
              <a:rPr lang="en-US" altLang="en-US" sz="2200" dirty="0"/>
              <a:t>Artificial preservatives 45% </a:t>
            </a:r>
          </a:p>
          <a:p>
            <a:pPr marL="457200" indent="-457200">
              <a:spcBef>
                <a:spcPts val="600"/>
              </a:spcBef>
              <a:spcAft>
                <a:spcPts val="600"/>
              </a:spcAft>
              <a:buFont typeface="Arial" pitchFamily="34" charset="0"/>
              <a:buChar char="•"/>
              <a:defRPr/>
            </a:pPr>
            <a:r>
              <a:rPr lang="en-US" altLang="en-US" sz="2200" dirty="0"/>
              <a:t>Sucralose 42% </a:t>
            </a:r>
          </a:p>
          <a:p>
            <a:pPr marL="457200" indent="-457200">
              <a:spcBef>
                <a:spcPts val="600"/>
              </a:spcBef>
              <a:spcAft>
                <a:spcPts val="600"/>
              </a:spcAft>
              <a:buFont typeface="Arial" pitchFamily="34" charset="0"/>
              <a:buChar char="•"/>
              <a:defRPr/>
            </a:pPr>
            <a:r>
              <a:rPr lang="en-US" altLang="en-US" sz="2200" dirty="0"/>
              <a:t>Partially hydrogenated vegetable oils 37% </a:t>
            </a:r>
          </a:p>
        </p:txBody>
      </p:sp>
      <p:pic>
        <p:nvPicPr>
          <p:cNvPr id="90116"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Placeholder 10"/>
          <p:cNvSpPr txBox="1">
            <a:spLocks/>
          </p:cNvSpPr>
          <p:nvPr/>
        </p:nvSpPr>
        <p:spPr bwMode="auto">
          <a:xfrm>
            <a:off x="228600" y="914400"/>
            <a:ext cx="868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a:spcBef>
                <a:spcPts val="600"/>
              </a:spcBef>
              <a:spcAft>
                <a:spcPts val="600"/>
              </a:spcAft>
            </a:pPr>
            <a:r>
              <a:rPr lang="en-US" altLang="en-US" sz="2800"/>
              <a:t>According to research from The Hartman Group, consumers deliberately avoid the following ingredients:</a:t>
            </a:r>
          </a:p>
        </p:txBody>
      </p:sp>
      <p:pic>
        <p:nvPicPr>
          <p:cNvPr id="90118" name="Picture 5" descr="C:\Users\Lisa\AppData\Local\Microsoft\Windows\INetCache\IE\TG3CAIJP\SayingNo[1].jpg"/>
          <p:cNvPicPr>
            <a:picLocks noChangeAspect="1" noChangeArrowheads="1"/>
          </p:cNvPicPr>
          <p:nvPr/>
        </p:nvPicPr>
        <p:blipFill>
          <a:blip r:embed="rId4">
            <a:extLst>
              <a:ext uri="{28A0092B-C50C-407E-A947-70E740481C1C}">
                <a14:useLocalDpi xmlns:a14="http://schemas.microsoft.com/office/drawing/2010/main" val="0"/>
              </a:ext>
            </a:extLst>
          </a:blip>
          <a:srcRect b="17778"/>
          <a:stretch>
            <a:fillRect/>
          </a:stretch>
        </p:blipFill>
        <p:spPr bwMode="auto">
          <a:xfrm>
            <a:off x="457200" y="5029200"/>
            <a:ext cx="19812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2"/>
          <p:cNvSpPr>
            <a:spLocks noGrp="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b="1" smtClean="0"/>
              <a:t>Tweeting Today?</a:t>
            </a:r>
          </a:p>
        </p:txBody>
      </p:sp>
      <p:pic>
        <p:nvPicPr>
          <p:cNvPr id="49155" name="Picture 4" descr="https://lh3.ggpht.com/lSLM0xhCA1RZOwaQcjhlwmsvaIQYaP3c5qbDKCgLALhydrgExnaSKZdGa8S3YtRuVA=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86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8"/>
          <p:cNvSpPr txBox="1">
            <a:spLocks noGrp="1" noChangeArrowheads="1"/>
          </p:cNvSpPr>
          <p:nvPr>
            <p:ph type="body" sz="quarter" idx="12"/>
          </p:nvPr>
        </p:nvSpPr>
        <p:spPr bwMode="auto">
          <a:xfrm>
            <a:off x="304800" y="2438400"/>
            <a:ext cx="3581400" cy="2554288"/>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r>
              <a:rPr lang="en-US" altLang="en-US" smtClean="0">
                <a:solidFill>
                  <a:srgbClr val="39683E"/>
                </a:solidFill>
              </a:rPr>
              <a:t>@eatrightPRO</a:t>
            </a:r>
          </a:p>
          <a:p>
            <a:pPr eaLnBrk="1" hangingPunct="1"/>
            <a:endParaRPr lang="en-US" altLang="en-US" smtClean="0">
              <a:solidFill>
                <a:srgbClr val="39683E"/>
              </a:solidFill>
            </a:endParaRPr>
          </a:p>
          <a:p>
            <a:pPr eaLnBrk="1" hangingPunct="1"/>
            <a:r>
              <a:rPr lang="en-US" altLang="en-US" smtClean="0">
                <a:solidFill>
                  <a:srgbClr val="39683E"/>
                </a:solidFill>
              </a:rPr>
              <a:t>@AmyMyrdalMiller</a:t>
            </a:r>
          </a:p>
          <a:p>
            <a:pPr eaLnBrk="1" hangingPunct="1"/>
            <a:endParaRPr lang="en-US" altLang="en-US" smtClean="0">
              <a:solidFill>
                <a:srgbClr val="39683E"/>
              </a:solidFill>
            </a:endParaRPr>
          </a:p>
          <a:p>
            <a:pPr eaLnBrk="1" hangingPunct="1"/>
            <a:r>
              <a:rPr lang="en-US" altLang="en-US" smtClean="0">
                <a:solidFill>
                  <a:srgbClr val="39683E"/>
                </a:solidFill>
              </a:rPr>
              <a:t>@FoodGeekRoger</a:t>
            </a:r>
          </a:p>
        </p:txBody>
      </p:sp>
      <p:pic>
        <p:nvPicPr>
          <p:cNvPr id="5" name="Picture 8"/>
          <p:cNvPicPr>
            <a:picLocks noChangeAspect="1"/>
          </p:cNvPicPr>
          <p:nvPr/>
        </p:nvPicPr>
        <p:blipFill>
          <a:blip r:embed="rId4">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9"/>
          <p:cNvSpPr>
            <a:spLocks noGrp="1"/>
          </p:cNvSpPr>
          <p:nvPr>
            <p:ph type="title"/>
          </p:nvPr>
        </p:nvSpPr>
        <p:spPr>
          <a:xfrm>
            <a:off x="228600" y="228600"/>
            <a:ext cx="8229600" cy="563563"/>
          </a:xfrm>
        </p:spPr>
        <p:txBody>
          <a:bodyPr/>
          <a:lstStyle/>
          <a:p>
            <a:r>
              <a:rPr lang="en-US" altLang="en-US" sz="3000" b="1" smtClean="0"/>
              <a:t>Why?</a:t>
            </a:r>
            <a:r>
              <a:rPr lang="en-US" altLang="en-US" sz="3000" baseline="30000" smtClean="0"/>
              <a:t>33,34,35,36</a:t>
            </a:r>
            <a:r>
              <a:rPr lang="en-US" altLang="en-US" smtClean="0"/>
              <a:t> </a:t>
            </a:r>
          </a:p>
        </p:txBody>
      </p:sp>
      <p:sp>
        <p:nvSpPr>
          <p:cNvPr id="11" name="Text Placeholder 10"/>
          <p:cNvSpPr>
            <a:spLocks noGrp="1"/>
          </p:cNvSpPr>
          <p:nvPr>
            <p:ph type="body" sz="quarter" idx="12"/>
          </p:nvPr>
        </p:nvSpPr>
        <p:spPr>
          <a:xfrm>
            <a:off x="2838450" y="1143000"/>
            <a:ext cx="6076950" cy="5410200"/>
          </a:xfrm>
        </p:spPr>
        <p:txBody>
          <a:bodyPr/>
          <a:lstStyle/>
          <a:p>
            <a:pPr marL="457200" indent="-457200">
              <a:spcBef>
                <a:spcPts val="600"/>
              </a:spcBef>
              <a:spcAft>
                <a:spcPts val="600"/>
              </a:spcAft>
              <a:buFont typeface="Arial" pitchFamily="34" charset="0"/>
              <a:buChar char="•"/>
              <a:defRPr/>
            </a:pPr>
            <a:r>
              <a:rPr lang="en-US" sz="2400" b="1" dirty="0"/>
              <a:t>Confusion</a:t>
            </a:r>
            <a:r>
              <a:rPr lang="en-US" sz="2400" dirty="0"/>
              <a:t> and </a:t>
            </a:r>
            <a:r>
              <a:rPr lang="en-US" sz="2400" b="1" dirty="0"/>
              <a:t>fear of the unknown</a:t>
            </a:r>
            <a:r>
              <a:rPr lang="en-US" sz="2400" dirty="0"/>
              <a:t> continue to drive interest in simplified labels and more natural ingredients </a:t>
            </a:r>
          </a:p>
          <a:p>
            <a:pPr marL="457200" indent="-457200">
              <a:spcBef>
                <a:spcPts val="600"/>
              </a:spcBef>
              <a:spcAft>
                <a:spcPts val="600"/>
              </a:spcAft>
              <a:buFont typeface="Arial" pitchFamily="34" charset="0"/>
              <a:buChar char="•"/>
              <a:defRPr/>
            </a:pPr>
            <a:r>
              <a:rPr lang="en-US" sz="2400" b="1" dirty="0"/>
              <a:t>“Clean” “Simple” “Real” </a:t>
            </a:r>
            <a:r>
              <a:rPr lang="en-US" sz="2400" dirty="0"/>
              <a:t>used on labels to introduce natural, no additives or preservatives</a:t>
            </a:r>
          </a:p>
          <a:p>
            <a:pPr marL="457200" indent="-457200">
              <a:spcBef>
                <a:spcPts val="600"/>
              </a:spcBef>
              <a:spcAft>
                <a:spcPts val="600"/>
              </a:spcAft>
              <a:buFont typeface="Arial" pitchFamily="34" charset="0"/>
              <a:buChar char="•"/>
              <a:defRPr/>
            </a:pPr>
            <a:r>
              <a:rPr lang="en-US" sz="2400" dirty="0"/>
              <a:t>Looking for </a:t>
            </a:r>
            <a:r>
              <a:rPr lang="en-US" sz="2400" b="1" dirty="0"/>
              <a:t>removal</a:t>
            </a:r>
            <a:r>
              <a:rPr lang="en-US" sz="2400" dirty="0"/>
              <a:t> of </a:t>
            </a:r>
            <a:r>
              <a:rPr lang="en-US" sz="2400" b="1" dirty="0"/>
              <a:t>‘artificial’</a:t>
            </a:r>
            <a:r>
              <a:rPr lang="en-US" sz="2400" dirty="0"/>
              <a:t> ingredients</a:t>
            </a:r>
          </a:p>
          <a:p>
            <a:pPr marL="457200" indent="-457200">
              <a:spcBef>
                <a:spcPts val="600"/>
              </a:spcBef>
              <a:spcAft>
                <a:spcPts val="600"/>
              </a:spcAft>
              <a:buFont typeface="Arial" pitchFamily="34" charset="0"/>
              <a:buChar char="•"/>
              <a:defRPr/>
            </a:pPr>
            <a:r>
              <a:rPr lang="en-US" sz="2400" dirty="0"/>
              <a:t>Looking to</a:t>
            </a:r>
            <a:r>
              <a:rPr lang="en-US" sz="2400" b="1" dirty="0"/>
              <a:t> avoid</a:t>
            </a:r>
            <a:r>
              <a:rPr lang="en-US" sz="2400" dirty="0"/>
              <a:t> ingredients they know are additives, preservatives, or </a:t>
            </a:r>
            <a:r>
              <a:rPr lang="en-US" sz="2400" b="1" dirty="0"/>
              <a:t>words they don’t know</a:t>
            </a:r>
          </a:p>
          <a:p>
            <a:pPr marL="0" indent="0">
              <a:spcBef>
                <a:spcPts val="600"/>
              </a:spcBef>
              <a:spcAft>
                <a:spcPts val="600"/>
              </a:spcAft>
              <a:defRPr/>
            </a:pPr>
            <a:endParaRPr lang="en-US" sz="2400" dirty="0"/>
          </a:p>
        </p:txBody>
      </p:sp>
      <p:pic>
        <p:nvPicPr>
          <p:cNvPr id="91140"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C:\Users\Lisa\AppData\Local\Microsoft\Windows\INetCache\IE\HXO54YXU\Question-mar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50" y="1066800"/>
            <a:ext cx="23812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9"/>
          <p:cNvSpPr>
            <a:spLocks noGrp="1"/>
          </p:cNvSpPr>
          <p:nvPr>
            <p:ph type="title"/>
          </p:nvPr>
        </p:nvSpPr>
        <p:spPr>
          <a:xfrm>
            <a:off x="228600" y="228600"/>
            <a:ext cx="8229600" cy="563563"/>
          </a:xfrm>
        </p:spPr>
        <p:txBody>
          <a:bodyPr/>
          <a:lstStyle/>
          <a:p>
            <a:r>
              <a:rPr lang="en-US" altLang="en-US" sz="3000" b="1" smtClean="0"/>
              <a:t>Additives and Labeling</a:t>
            </a:r>
            <a:r>
              <a:rPr lang="en-US" altLang="en-US" sz="3000" baseline="30000" smtClean="0"/>
              <a:t>37,38</a:t>
            </a:r>
            <a:endParaRPr lang="en-US" altLang="en-US" sz="3000" smtClean="0"/>
          </a:p>
        </p:txBody>
      </p:sp>
      <p:sp>
        <p:nvSpPr>
          <p:cNvPr id="11" name="Text Placeholder 10"/>
          <p:cNvSpPr>
            <a:spLocks noGrp="1"/>
          </p:cNvSpPr>
          <p:nvPr>
            <p:ph type="body" sz="quarter" idx="12"/>
          </p:nvPr>
        </p:nvSpPr>
        <p:spPr>
          <a:xfrm>
            <a:off x="228600" y="914400"/>
            <a:ext cx="8686800" cy="5410200"/>
          </a:xfrm>
        </p:spPr>
        <p:txBody>
          <a:bodyPr/>
          <a:lstStyle/>
          <a:p>
            <a:pPr marL="0" indent="-457200">
              <a:spcBef>
                <a:spcPts val="600"/>
              </a:spcBef>
              <a:spcAft>
                <a:spcPts val="600"/>
              </a:spcAft>
            </a:pPr>
            <a:r>
              <a:rPr lang="en-US" altLang="en-US" sz="2400" b="1" smtClean="0"/>
              <a:t>Current Food Labeling Ingredient List Regulation Requirements: </a:t>
            </a:r>
          </a:p>
          <a:p>
            <a:pPr marL="0" indent="-457200">
              <a:spcBef>
                <a:spcPts val="600"/>
              </a:spcBef>
              <a:spcAft>
                <a:spcPts val="600"/>
              </a:spcAft>
            </a:pPr>
            <a:r>
              <a:rPr lang="en-US" altLang="en-US" sz="2400" b="1" smtClean="0"/>
              <a:t>Flavors</a:t>
            </a:r>
            <a:r>
              <a:rPr lang="en-US" altLang="en-US" sz="2400" smtClean="0"/>
              <a:t> – have definitions for compositional criteria and must be labeled “Artificial” unless Natural  </a:t>
            </a:r>
          </a:p>
          <a:p>
            <a:pPr marL="0" indent="-457200">
              <a:spcBef>
                <a:spcPts val="600"/>
              </a:spcBef>
              <a:spcAft>
                <a:spcPts val="600"/>
              </a:spcAft>
            </a:pPr>
            <a:r>
              <a:rPr lang="en-US" altLang="en-US" sz="2400" b="1" smtClean="0"/>
              <a:t>Chemical Preservatives</a:t>
            </a:r>
            <a:r>
              <a:rPr lang="en-US" altLang="en-US" sz="2400" smtClean="0"/>
              <a:t> – identity must include function </a:t>
            </a:r>
          </a:p>
          <a:p>
            <a:pPr marL="0" indent="-457200">
              <a:spcBef>
                <a:spcPts val="600"/>
              </a:spcBef>
              <a:spcAft>
                <a:spcPts val="600"/>
              </a:spcAft>
            </a:pPr>
            <a:r>
              <a:rPr lang="en-US" altLang="en-US" sz="2400" b="1" smtClean="0"/>
              <a:t>Colors</a:t>
            </a:r>
            <a:r>
              <a:rPr lang="en-US" altLang="en-US" sz="2400" smtClean="0"/>
              <a:t> – identity must include function, even if of natural origin, when added solely to color</a:t>
            </a:r>
          </a:p>
          <a:p>
            <a:pPr marL="0" indent="-457200">
              <a:spcBef>
                <a:spcPts val="600"/>
              </a:spcBef>
              <a:spcAft>
                <a:spcPts val="600"/>
              </a:spcAft>
            </a:pPr>
            <a:r>
              <a:rPr lang="en-US" altLang="en-US" sz="2400" u="sng" smtClean="0"/>
              <a:t>Functional labeling</a:t>
            </a:r>
            <a:r>
              <a:rPr lang="en-US" altLang="en-US" sz="2400" smtClean="0"/>
              <a:t> (ingredient purpose) - is permitted but not required for other additives </a:t>
            </a:r>
          </a:p>
          <a:p>
            <a:pPr marL="0" indent="-457200">
              <a:spcBef>
                <a:spcPts val="600"/>
              </a:spcBef>
              <a:spcAft>
                <a:spcPts val="600"/>
              </a:spcAft>
            </a:pPr>
            <a:r>
              <a:rPr lang="en-US" altLang="en-US" sz="2400" u="sng" smtClean="0"/>
              <a:t>Incidental additives</a:t>
            </a:r>
            <a:r>
              <a:rPr lang="en-US" altLang="en-US" sz="2400" smtClean="0"/>
              <a:t> - insignificant levels, no technical/functional effect, introduced by another ingredient - processing aids, equipment or packaging substances are not required to be labeled</a:t>
            </a:r>
          </a:p>
          <a:p>
            <a:pPr marL="0" indent="-457200">
              <a:spcBef>
                <a:spcPts val="600"/>
              </a:spcBef>
              <a:spcAft>
                <a:spcPts val="600"/>
              </a:spcAft>
            </a:pPr>
            <a:endParaRPr lang="en-US" altLang="en-US" sz="2400" smtClean="0"/>
          </a:p>
        </p:txBody>
      </p:sp>
      <p:pic>
        <p:nvPicPr>
          <p:cNvPr id="92164"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Placeholder 10"/>
          <p:cNvSpPr>
            <a:spLocks noGrp="1"/>
          </p:cNvSpPr>
          <p:nvPr>
            <p:ph type="body" sz="quarter" idx="12"/>
          </p:nvPr>
        </p:nvSpPr>
        <p:spPr>
          <a:xfrm>
            <a:off x="228600" y="990600"/>
            <a:ext cx="5867400" cy="5410200"/>
          </a:xfrm>
        </p:spPr>
        <p:txBody>
          <a:bodyPr/>
          <a:lstStyle/>
          <a:p>
            <a:pPr marL="457200" indent="-457200">
              <a:spcBef>
                <a:spcPts val="600"/>
              </a:spcBef>
              <a:spcAft>
                <a:spcPts val="600"/>
              </a:spcAft>
              <a:buFont typeface="Arial" pitchFamily="34" charset="0"/>
              <a:buChar char="•"/>
              <a:defRPr/>
            </a:pPr>
            <a:r>
              <a:rPr lang="en-US" altLang="en-US" sz="2800" dirty="0"/>
              <a:t>Consumers are willing to pay a </a:t>
            </a:r>
            <a:r>
              <a:rPr lang="en-US" altLang="en-US" sz="2800" b="1" dirty="0"/>
              <a:t>premium</a:t>
            </a:r>
            <a:r>
              <a:rPr lang="en-US" altLang="en-US" sz="2800" dirty="0"/>
              <a:t> when a product label says </a:t>
            </a:r>
            <a:r>
              <a:rPr lang="en-US" altLang="en-US" sz="2800" b="1" dirty="0"/>
              <a:t>“free of” </a:t>
            </a:r>
            <a:r>
              <a:rPr lang="en-US" altLang="en-US" sz="2800" dirty="0"/>
              <a:t>something</a:t>
            </a:r>
          </a:p>
          <a:p>
            <a:pPr marL="915988" lvl="1" indent="-457200">
              <a:spcBef>
                <a:spcPts val="600"/>
              </a:spcBef>
              <a:spcAft>
                <a:spcPts val="600"/>
              </a:spcAft>
              <a:buFont typeface="Wingdings" panose="05000000000000000000" pitchFamily="2" charset="2"/>
              <a:buChar char="ü"/>
              <a:defRPr/>
            </a:pPr>
            <a:r>
              <a:rPr lang="en-US" altLang="en-US" sz="2000" dirty="0"/>
              <a:t>But only if the package includes </a:t>
            </a:r>
            <a:r>
              <a:rPr lang="en-US" altLang="en-US" sz="2000" b="1" dirty="0"/>
              <a:t>“negative”</a:t>
            </a:r>
            <a:r>
              <a:rPr lang="en-US" altLang="en-US" sz="2000" dirty="0"/>
              <a:t> information on whatever the product is “free of”</a:t>
            </a:r>
          </a:p>
          <a:p>
            <a:pPr marL="0" indent="-457200" algn="ctr">
              <a:spcBef>
                <a:spcPts val="600"/>
              </a:spcBef>
              <a:spcAft>
                <a:spcPts val="600"/>
              </a:spcAft>
              <a:defRPr/>
            </a:pPr>
            <a:r>
              <a:rPr lang="en-US" altLang="en-US" sz="2800" b="1" i="1" dirty="0"/>
              <a:t>When provided more information about ingredients, consumers are more confident about their decisions and value the product more.</a:t>
            </a:r>
          </a:p>
          <a:p>
            <a:pPr marL="0" indent="-457200" algn="ctr">
              <a:spcBef>
                <a:spcPts val="600"/>
              </a:spcBef>
              <a:spcAft>
                <a:spcPts val="600"/>
              </a:spcAft>
              <a:defRPr/>
            </a:pPr>
            <a:endParaRPr lang="en-US" altLang="en-US" sz="2800" dirty="0"/>
          </a:p>
          <a:p>
            <a:pPr marL="0" indent="-457200">
              <a:spcBef>
                <a:spcPts val="600"/>
              </a:spcBef>
              <a:spcAft>
                <a:spcPts val="600"/>
              </a:spcAft>
              <a:defRPr/>
            </a:pPr>
            <a:endParaRPr lang="en-US" altLang="en-US" sz="2800" dirty="0"/>
          </a:p>
        </p:txBody>
      </p:sp>
      <p:pic>
        <p:nvPicPr>
          <p:cNvPr id="93187" name="Picture 5"/>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olla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381125"/>
            <a:ext cx="26193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1"/>
          <p:cNvSpPr txBox="1">
            <a:spLocks noChangeArrowheads="1"/>
          </p:cNvSpPr>
          <p:nvPr/>
        </p:nvSpPr>
        <p:spPr bwMode="auto">
          <a:xfrm>
            <a:off x="6172200" y="5562600"/>
            <a:ext cx="2895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latin typeface="Arial" pitchFamily="34" charset="0"/>
                <a:cs typeface="Arial" pitchFamily="34" charset="0"/>
              </a:rPr>
              <a:t>Photo credit: ww.freeimages.com/billyalexander</a:t>
            </a:r>
          </a:p>
        </p:txBody>
      </p:sp>
      <p:sp>
        <p:nvSpPr>
          <p:cNvPr id="93190" name="Title 9"/>
          <p:cNvSpPr>
            <a:spLocks noGrp="1"/>
          </p:cNvSpPr>
          <p:nvPr>
            <p:ph type="title"/>
          </p:nvPr>
        </p:nvSpPr>
        <p:spPr>
          <a:xfrm>
            <a:off x="152400" y="274638"/>
            <a:ext cx="8229600" cy="563562"/>
          </a:xfrm>
        </p:spPr>
        <p:txBody>
          <a:bodyPr/>
          <a:lstStyle/>
          <a:p>
            <a:r>
              <a:rPr lang="en-US" altLang="en-US" sz="2800" b="1" smtClean="0"/>
              <a:t>Additive Labeling Implications</a:t>
            </a:r>
            <a:r>
              <a:rPr lang="en-US" altLang="en-US" sz="3000" baseline="30000" smtClean="0"/>
              <a:t>39,40</a:t>
            </a:r>
            <a:endParaRPr lang="en-US" altLang="en-US" sz="30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2"/>
          <p:cNvSpPr>
            <a:spLocks noChangeArrowheads="1"/>
          </p:cNvSpPr>
          <p:nvPr/>
        </p:nvSpPr>
        <p:spPr bwMode="auto">
          <a:xfrm>
            <a:off x="1066801" y="2209800"/>
            <a:ext cx="7586662" cy="6001643"/>
          </a:xfrm>
          <a:prstGeom prst="rect">
            <a:avLst/>
          </a:prstGeom>
          <a:noFill/>
          <a:ln>
            <a:noFill/>
          </a:ln>
          <a:extLst/>
        </p:spPr>
        <p:txBody>
          <a:bodyPr numCol="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MSG</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Nitrates</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Potassium Bromate</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Sulfites</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BHA/BHT</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Trans Fat</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Color Additives</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rPr>
              <a:t>Artificial Sweeteners</a:t>
            </a: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n-US" altLang="en-US" sz="2400" dirty="0">
              <a:solidFill>
                <a:srgbClr val="39683E"/>
              </a:solidFill>
              <a:latin typeface="Tahoma" panose="020B0604030504040204" pitchFamily="34" charset="0"/>
              <a:ea typeface="Tahoma" panose="020B0604030504040204" pitchFamily="34" charset="0"/>
              <a:cs typeface="Tahoma" panose="020B0604030504040204" pitchFamily="34" charset="0"/>
            </a:endParaRPr>
          </a:p>
        </p:txBody>
      </p:sp>
      <p:sp>
        <p:nvSpPr>
          <p:cNvPr id="94212" name="Rectangle 2"/>
          <p:cNvSpPr>
            <a:spLocks noChangeArrowheads="1"/>
          </p:cNvSpPr>
          <p:nvPr/>
        </p:nvSpPr>
        <p:spPr bwMode="auto">
          <a:xfrm>
            <a:off x="304800" y="1066800"/>
            <a:ext cx="8305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a:t>Commonly listed additives at top ranked </a:t>
            </a:r>
            <a:r>
              <a:rPr lang="en-US" altLang="en-US" b="1"/>
              <a:t>consumer-advocacy</a:t>
            </a:r>
            <a:r>
              <a:rPr lang="en-US" altLang="en-US"/>
              <a:t> styled sites:    </a:t>
            </a:r>
          </a:p>
        </p:txBody>
      </p:sp>
      <p:sp>
        <p:nvSpPr>
          <p:cNvPr id="94213" name="Title 9"/>
          <p:cNvSpPr>
            <a:spLocks noGrp="1"/>
          </p:cNvSpPr>
          <p:nvPr>
            <p:ph type="title"/>
          </p:nvPr>
        </p:nvSpPr>
        <p:spPr>
          <a:xfrm>
            <a:off x="228600" y="228600"/>
            <a:ext cx="8229600" cy="563563"/>
          </a:xfrm>
        </p:spPr>
        <p:txBody>
          <a:bodyPr/>
          <a:lstStyle/>
          <a:p>
            <a:r>
              <a:rPr lang="en-US" altLang="en-US" sz="2800" b="1" dirty="0" smtClean="0"/>
              <a:t>What’s Influencing </a:t>
            </a:r>
            <a:r>
              <a:rPr lang="en-US" altLang="en-US" sz="2800" b="1" dirty="0" smtClean="0"/>
              <a:t>Consumers</a:t>
            </a:r>
            <a:r>
              <a:rPr lang="en-US" altLang="en-US" sz="2400" baseline="30000" dirty="0" smtClean="0"/>
              <a:t>41,42</a:t>
            </a:r>
            <a:endParaRPr lang="en-US" altLang="en-US" sz="24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9"/>
          <p:cNvSpPr>
            <a:spLocks noGrp="1"/>
          </p:cNvSpPr>
          <p:nvPr>
            <p:ph type="title"/>
          </p:nvPr>
        </p:nvSpPr>
        <p:spPr>
          <a:xfrm>
            <a:off x="228600" y="228600"/>
            <a:ext cx="8229600" cy="563563"/>
          </a:xfrm>
        </p:spPr>
        <p:txBody>
          <a:bodyPr/>
          <a:lstStyle/>
          <a:p>
            <a:r>
              <a:rPr lang="en-US" altLang="en-US" sz="3000" b="1" smtClean="0"/>
              <a:t>Facts About Function</a:t>
            </a:r>
          </a:p>
        </p:txBody>
      </p:sp>
      <p:sp>
        <p:nvSpPr>
          <p:cNvPr id="80899" name="Text Placeholder 10"/>
          <p:cNvSpPr>
            <a:spLocks noGrp="1"/>
          </p:cNvSpPr>
          <p:nvPr>
            <p:ph type="body" sz="quarter" idx="12"/>
          </p:nvPr>
        </p:nvSpPr>
        <p:spPr>
          <a:xfrm>
            <a:off x="228600" y="1066800"/>
            <a:ext cx="5181600" cy="2286000"/>
          </a:xfrm>
        </p:spPr>
        <p:txBody>
          <a:bodyPr/>
          <a:lstStyle/>
          <a:p>
            <a:pPr marL="0" indent="0">
              <a:defRPr/>
            </a:pPr>
            <a:r>
              <a:rPr lang="en-US" altLang="en-US" sz="2400" dirty="0"/>
              <a:t>To improve </a:t>
            </a:r>
            <a:r>
              <a:rPr lang="en-US" altLang="en-US" sz="2400" b="1" dirty="0"/>
              <a:t>safety</a:t>
            </a:r>
            <a:r>
              <a:rPr lang="en-US" altLang="en-US" sz="2400" dirty="0"/>
              <a:t>, </a:t>
            </a:r>
            <a:r>
              <a:rPr lang="en-US" altLang="en-US" sz="2400" b="1" dirty="0"/>
              <a:t>freshness </a:t>
            </a:r>
            <a:r>
              <a:rPr lang="en-US" altLang="en-US" sz="2400" dirty="0"/>
              <a:t>and keep </a:t>
            </a:r>
            <a:r>
              <a:rPr lang="en-US" altLang="en-US" sz="2400" b="1" dirty="0"/>
              <a:t>quality </a:t>
            </a:r>
            <a:r>
              <a:rPr lang="en-US" altLang="en-US" sz="2400" dirty="0"/>
              <a:t>(preservatives)  </a:t>
            </a:r>
          </a:p>
          <a:p>
            <a:pPr marL="347663" indent="-347663">
              <a:buFont typeface="Arial" pitchFamily="34" charset="0"/>
              <a:buChar char="•"/>
              <a:defRPr/>
            </a:pPr>
            <a:r>
              <a:rPr lang="en-US" altLang="en-US" sz="2400" dirty="0"/>
              <a:t>Nitrates/Nitrites </a:t>
            </a:r>
          </a:p>
          <a:p>
            <a:pPr marL="347663" indent="-347663">
              <a:buFont typeface="Arial" pitchFamily="34" charset="0"/>
              <a:buChar char="•"/>
              <a:defRPr/>
            </a:pPr>
            <a:r>
              <a:rPr lang="en-US" altLang="en-US" sz="2400" dirty="0"/>
              <a:t>Sulfites </a:t>
            </a:r>
          </a:p>
          <a:p>
            <a:pPr marL="347663" indent="-347663">
              <a:buFont typeface="Arial" pitchFamily="34" charset="0"/>
              <a:buChar char="•"/>
              <a:defRPr/>
            </a:pPr>
            <a:r>
              <a:rPr lang="en-US" altLang="en-US" sz="2400" dirty="0"/>
              <a:t>BHA/BHT</a:t>
            </a:r>
          </a:p>
          <a:p>
            <a:pPr marL="0" indent="0">
              <a:defRPr/>
            </a:pPr>
            <a:endParaRPr lang="en-US" altLang="en-US" sz="2400" dirty="0"/>
          </a:p>
        </p:txBody>
      </p:sp>
      <p:pic>
        <p:nvPicPr>
          <p:cNvPr id="95236"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6" descr="Empty Supermarket 2"/>
          <p:cNvPicPr>
            <a:picLocks noChangeAspect="1" noChangeArrowheads="1"/>
          </p:cNvPicPr>
          <p:nvPr/>
        </p:nvPicPr>
        <p:blipFill>
          <a:blip r:embed="rId4">
            <a:extLst>
              <a:ext uri="{28A0092B-C50C-407E-A947-70E740481C1C}">
                <a14:useLocalDpi xmlns:a14="http://schemas.microsoft.com/office/drawing/2010/main" val="0"/>
              </a:ext>
            </a:extLst>
          </a:blip>
          <a:srcRect l="13786" t="31717" b="19798"/>
          <a:stretch>
            <a:fillRect/>
          </a:stretch>
        </p:blipFill>
        <p:spPr bwMode="auto">
          <a:xfrm>
            <a:off x="5791200" y="939800"/>
            <a:ext cx="286226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Box 1"/>
          <p:cNvSpPr txBox="1">
            <a:spLocks noChangeArrowheads="1"/>
          </p:cNvSpPr>
          <p:nvPr/>
        </p:nvSpPr>
        <p:spPr bwMode="auto">
          <a:xfrm>
            <a:off x="5791200" y="3068638"/>
            <a:ext cx="2667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latin typeface="Arial" pitchFamily="34" charset="0"/>
                <a:cs typeface="Arial" pitchFamily="34" charset="0"/>
              </a:rPr>
              <a:t>Photo credit: www.freeimages.com/tes</a:t>
            </a:r>
          </a:p>
        </p:txBody>
      </p:sp>
      <p:sp>
        <p:nvSpPr>
          <p:cNvPr id="80903" name="Text Placeholder 10"/>
          <p:cNvSpPr txBox="1">
            <a:spLocks/>
          </p:cNvSpPr>
          <p:nvPr/>
        </p:nvSpPr>
        <p:spPr bwMode="auto">
          <a:xfrm>
            <a:off x="228600" y="3362325"/>
            <a:ext cx="8686800" cy="3106738"/>
          </a:xfrm>
          <a:prstGeom prst="rect">
            <a:avLst/>
          </a:prstGeom>
          <a:noFill/>
          <a:ln w="9525">
            <a:noFill/>
            <a:miter lim="800000"/>
            <a:headEnd/>
            <a:tailEnd/>
          </a:ln>
        </p:spPr>
        <p:txBody>
          <a:bodyPr/>
          <a:lstStyle/>
          <a:p>
            <a:pPr>
              <a:buFont typeface="Arial" pitchFamily="34" charset="0"/>
              <a:buNone/>
              <a:defRPr/>
            </a:pPr>
            <a:r>
              <a:rPr lang="en-US" altLang="en-US" sz="2400" dirty="0">
                <a:solidFill>
                  <a:srgbClr val="39683E"/>
                </a:solidFill>
                <a:latin typeface="Tahoma" pitchFamily="34" charset="0"/>
                <a:cs typeface="Tahoma" pitchFamily="34" charset="0"/>
              </a:rPr>
              <a:t>To enhance consumer acceptability including </a:t>
            </a:r>
            <a:r>
              <a:rPr lang="en-US" altLang="en-US" sz="2400" b="1" dirty="0">
                <a:solidFill>
                  <a:srgbClr val="39683E"/>
                </a:solidFill>
                <a:latin typeface="Tahoma" pitchFamily="34" charset="0"/>
                <a:cs typeface="Tahoma" pitchFamily="34" charset="0"/>
              </a:rPr>
              <a:t>flavor and color</a:t>
            </a:r>
          </a:p>
          <a:p>
            <a:pPr marL="404813" indent="-404813">
              <a:buFont typeface="Arial" pitchFamily="34" charset="0"/>
              <a:buChar char="•"/>
              <a:defRPr/>
            </a:pPr>
            <a:r>
              <a:rPr lang="en-US" altLang="en-US" sz="2400" dirty="0">
                <a:solidFill>
                  <a:srgbClr val="39683E"/>
                </a:solidFill>
                <a:latin typeface="Tahoma" pitchFamily="34" charset="0"/>
                <a:cs typeface="Tahoma" pitchFamily="34" charset="0"/>
              </a:rPr>
              <a:t>MSG (flavor enhancer) </a:t>
            </a:r>
          </a:p>
          <a:p>
            <a:pPr>
              <a:buFont typeface="Arial" pitchFamily="34" charset="0"/>
              <a:buNone/>
              <a:defRPr/>
            </a:pPr>
            <a:endParaRPr lang="en-US" altLang="en-US" sz="2400" dirty="0">
              <a:solidFill>
                <a:srgbClr val="39683E"/>
              </a:solidFill>
              <a:latin typeface="Tahoma" pitchFamily="34" charset="0"/>
              <a:cs typeface="Tahoma" pitchFamily="34" charset="0"/>
            </a:endParaRPr>
          </a:p>
          <a:p>
            <a:pPr>
              <a:buFont typeface="Arial" pitchFamily="34" charset="0"/>
              <a:buNone/>
              <a:defRPr/>
            </a:pPr>
            <a:r>
              <a:rPr lang="en-US" altLang="en-US" sz="2400" dirty="0">
                <a:solidFill>
                  <a:srgbClr val="39683E"/>
                </a:solidFill>
                <a:latin typeface="Tahoma" pitchFamily="34" charset="0"/>
                <a:cs typeface="Tahoma" pitchFamily="34" charset="0"/>
              </a:rPr>
              <a:t>To improve </a:t>
            </a:r>
            <a:r>
              <a:rPr lang="en-US" altLang="en-US" sz="2400" b="1" dirty="0">
                <a:solidFill>
                  <a:srgbClr val="39683E"/>
                </a:solidFill>
                <a:latin typeface="Tahoma" pitchFamily="34" charset="0"/>
                <a:cs typeface="Tahoma" pitchFamily="34" charset="0"/>
              </a:rPr>
              <a:t>texture and flavor stability</a:t>
            </a:r>
            <a:endParaRPr lang="en-US" altLang="en-US" sz="2400" dirty="0">
              <a:solidFill>
                <a:srgbClr val="39683E"/>
              </a:solidFill>
              <a:latin typeface="Tahoma" pitchFamily="34" charset="0"/>
              <a:cs typeface="Tahoma" pitchFamily="34" charset="0"/>
            </a:endParaRPr>
          </a:p>
          <a:p>
            <a:pPr marL="404813" indent="-404813">
              <a:buFont typeface="Arial" pitchFamily="34" charset="0"/>
              <a:buChar char="•"/>
              <a:defRPr/>
            </a:pPr>
            <a:r>
              <a:rPr lang="en-US" altLang="en-US" sz="2400" dirty="0">
                <a:solidFill>
                  <a:srgbClr val="39683E"/>
                </a:solidFill>
                <a:latin typeface="Tahoma" pitchFamily="34" charset="0"/>
                <a:cs typeface="Tahoma" pitchFamily="34" charset="0"/>
              </a:rPr>
              <a:t>Trans fat from partially hydrogenated oils  </a:t>
            </a:r>
          </a:p>
          <a:p>
            <a:pPr>
              <a:buFont typeface="Arial" pitchFamily="34" charset="0"/>
              <a:buNone/>
              <a:defRPr/>
            </a:pPr>
            <a:endParaRPr lang="en-US" altLang="en-US" sz="2400" dirty="0">
              <a:solidFill>
                <a:srgbClr val="39683E"/>
              </a:solidFill>
              <a:latin typeface="Tahoma" pitchFamily="34" charset="0"/>
              <a:cs typeface="Tahoma" pitchFamily="34" charset="0"/>
            </a:endParaRPr>
          </a:p>
          <a:p>
            <a:pPr>
              <a:buFont typeface="Arial" pitchFamily="34" charset="0"/>
              <a:buNone/>
              <a:defRPr/>
            </a:pPr>
            <a:r>
              <a:rPr lang="en-US" altLang="en-US" sz="2400" dirty="0">
                <a:solidFill>
                  <a:srgbClr val="39683E"/>
                </a:solidFill>
                <a:latin typeface="Tahoma" pitchFamily="34" charset="0"/>
                <a:cs typeface="Tahoma" pitchFamily="34" charset="0"/>
              </a:rPr>
              <a:t>To maintain product </a:t>
            </a:r>
            <a:r>
              <a:rPr lang="en-US" altLang="en-US" sz="2400" b="1" dirty="0">
                <a:solidFill>
                  <a:srgbClr val="39683E"/>
                </a:solidFill>
                <a:latin typeface="Tahoma" pitchFamily="34" charset="0"/>
                <a:cs typeface="Tahoma" pitchFamily="34" charset="0"/>
              </a:rPr>
              <a:t>consistency:</a:t>
            </a:r>
          </a:p>
          <a:p>
            <a:pPr marL="347663" indent="-347663">
              <a:buFont typeface="Arial" pitchFamily="34" charset="0"/>
              <a:buChar char="•"/>
              <a:defRPr/>
            </a:pPr>
            <a:r>
              <a:rPr lang="en-US" altLang="en-US" sz="2400" dirty="0">
                <a:solidFill>
                  <a:srgbClr val="39683E"/>
                </a:solidFill>
                <a:latin typeface="Tahoma" pitchFamily="34" charset="0"/>
                <a:cs typeface="Tahoma" pitchFamily="34" charset="0"/>
              </a:rPr>
              <a:t>Potassium </a:t>
            </a:r>
            <a:r>
              <a:rPr lang="en-US" altLang="en-US" sz="2400" dirty="0" err="1">
                <a:solidFill>
                  <a:srgbClr val="39683E"/>
                </a:solidFill>
                <a:latin typeface="Tahoma" pitchFamily="34" charset="0"/>
                <a:cs typeface="Tahoma" pitchFamily="34" charset="0"/>
              </a:rPr>
              <a:t>bromate</a:t>
            </a:r>
            <a:r>
              <a:rPr lang="en-US" altLang="en-US" sz="2400" dirty="0">
                <a:solidFill>
                  <a:srgbClr val="39683E"/>
                </a:solidFill>
                <a:latin typeface="Tahoma" pitchFamily="34" charset="0"/>
                <a:cs typeface="Tahoma" pitchFamily="34" charset="0"/>
              </a:rPr>
              <a:t> (dough conditioner)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9"/>
          <p:cNvSpPr>
            <a:spLocks noGrp="1"/>
          </p:cNvSpPr>
          <p:nvPr>
            <p:ph type="title"/>
          </p:nvPr>
        </p:nvSpPr>
        <p:spPr>
          <a:xfrm>
            <a:off x="228600" y="228600"/>
            <a:ext cx="8229600" cy="563563"/>
          </a:xfrm>
        </p:spPr>
        <p:txBody>
          <a:bodyPr/>
          <a:lstStyle/>
          <a:p>
            <a:r>
              <a:rPr lang="en-US" altLang="en-US" sz="3000" b="1" smtClean="0"/>
              <a:t>Additives in Perspective</a:t>
            </a:r>
          </a:p>
        </p:txBody>
      </p:sp>
      <p:sp>
        <p:nvSpPr>
          <p:cNvPr id="81923" name="Text Placeholder 10"/>
          <p:cNvSpPr>
            <a:spLocks noGrp="1"/>
          </p:cNvSpPr>
          <p:nvPr>
            <p:ph type="body" sz="quarter" idx="12"/>
          </p:nvPr>
        </p:nvSpPr>
        <p:spPr>
          <a:xfrm>
            <a:off x="228600" y="838200"/>
            <a:ext cx="8686800" cy="5410200"/>
          </a:xfrm>
        </p:spPr>
        <p:txBody>
          <a:bodyPr/>
          <a:lstStyle/>
          <a:p>
            <a:pPr marL="0" indent="0">
              <a:defRPr/>
            </a:pPr>
            <a:r>
              <a:rPr lang="en-US" altLang="en-US" sz="2400" u="sng" dirty="0"/>
              <a:t>For Food Preservation</a:t>
            </a:r>
            <a:r>
              <a:rPr lang="en-US" altLang="en-US" sz="2400" dirty="0"/>
              <a:t> </a:t>
            </a:r>
          </a:p>
          <a:p>
            <a:pPr>
              <a:buFont typeface="Arial" pitchFamily="34" charset="0"/>
              <a:buChar char="•"/>
              <a:defRPr/>
            </a:pPr>
            <a:r>
              <a:rPr lang="en-US" altLang="en-US" sz="2400" b="1" dirty="0"/>
              <a:t>Prevented spoilage</a:t>
            </a:r>
            <a:r>
              <a:rPr lang="en-US" altLang="en-US" sz="2400" dirty="0"/>
              <a:t> – foodborne illness was once the #1 cause of death </a:t>
            </a:r>
          </a:p>
          <a:p>
            <a:pPr>
              <a:buFont typeface="Arial" pitchFamily="34" charset="0"/>
              <a:buChar char="•"/>
              <a:defRPr/>
            </a:pPr>
            <a:r>
              <a:rPr lang="en-US" altLang="en-US" sz="2400" dirty="0"/>
              <a:t>Enabled </a:t>
            </a:r>
            <a:r>
              <a:rPr lang="en-US" altLang="en-US" sz="2400" b="1" dirty="0"/>
              <a:t>geographic distribution</a:t>
            </a:r>
            <a:r>
              <a:rPr lang="en-US" altLang="en-US" sz="2400" dirty="0"/>
              <a:t> – greater variety of food for more people in areas with less diverse agriculture </a:t>
            </a:r>
          </a:p>
          <a:p>
            <a:pPr marL="0" indent="0">
              <a:defRPr/>
            </a:pPr>
            <a:endParaRPr lang="en-US" altLang="en-US" sz="2400" u="sng" dirty="0"/>
          </a:p>
          <a:p>
            <a:pPr marL="0" indent="0">
              <a:defRPr/>
            </a:pPr>
            <a:r>
              <a:rPr lang="en-US" altLang="en-US" sz="2400" u="sng" dirty="0"/>
              <a:t>For Sensory Characteristics </a:t>
            </a:r>
            <a:r>
              <a:rPr lang="en-US" altLang="en-US" sz="2400" dirty="0"/>
              <a:t> </a:t>
            </a:r>
          </a:p>
          <a:p>
            <a:pPr marL="0" indent="0">
              <a:defRPr/>
            </a:pPr>
            <a:r>
              <a:rPr lang="en-US" altLang="en-US" sz="2400" dirty="0"/>
              <a:t>Consumer </a:t>
            </a:r>
            <a:r>
              <a:rPr lang="en-US" altLang="en-US" sz="2400" b="1" dirty="0"/>
              <a:t>appeal </a:t>
            </a:r>
            <a:r>
              <a:rPr lang="en-US" altLang="en-US" sz="2400" dirty="0"/>
              <a:t>and </a:t>
            </a:r>
            <a:r>
              <a:rPr lang="en-US" altLang="en-US" sz="2400" b="1" dirty="0"/>
              <a:t>acceptability</a:t>
            </a:r>
            <a:r>
              <a:rPr lang="en-US" altLang="en-US" sz="2400" dirty="0"/>
              <a:t> to increase sales – some “conditioning” has resulted in establishing consumer expectations – e.g. “red” beverages like “fruit punch”; pink hot-dogs (might naturally be gray)</a:t>
            </a:r>
          </a:p>
          <a:p>
            <a:pPr marL="0" indent="0">
              <a:defRPr/>
            </a:pPr>
            <a:endParaRPr lang="en-US" altLang="en-US" sz="2400" u="sng" dirty="0"/>
          </a:p>
          <a:p>
            <a:pPr marL="0" indent="0">
              <a:defRPr/>
            </a:pPr>
            <a:r>
              <a:rPr lang="en-US" altLang="en-US" sz="2400" u="sng" dirty="0"/>
              <a:t>For Industry (internal) Cost-Savings</a:t>
            </a:r>
          </a:p>
          <a:p>
            <a:pPr marL="0" indent="0">
              <a:defRPr/>
            </a:pPr>
            <a:r>
              <a:rPr lang="en-US" altLang="en-US" sz="2400" dirty="0"/>
              <a:t>Some additives </a:t>
            </a:r>
            <a:r>
              <a:rPr lang="en-US" altLang="en-US" sz="2400" b="1" dirty="0"/>
              <a:t>reduce labor costs</a:t>
            </a:r>
            <a:r>
              <a:rPr lang="en-US" altLang="en-US" sz="2400" dirty="0"/>
              <a:t>, replace or </a:t>
            </a:r>
            <a:r>
              <a:rPr lang="en-US" altLang="en-US" sz="2400" b="1" dirty="0"/>
              <a:t>minimize more expensive ingredients</a:t>
            </a:r>
          </a:p>
          <a:p>
            <a:pPr marL="0" indent="0">
              <a:defRPr/>
            </a:pPr>
            <a:endParaRPr lang="en-US" altLang="en-US" sz="2400" dirty="0"/>
          </a:p>
        </p:txBody>
      </p:sp>
      <p:pic>
        <p:nvPicPr>
          <p:cNvPr id="96260"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19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9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p:txBody>
          <a:bodyPr/>
          <a:lstStyle/>
          <a:p>
            <a:pPr marL="231775" indent="-231775">
              <a:buFont typeface="Arial" pitchFamily="34" charset="0"/>
              <a:buChar char="•"/>
              <a:defRPr/>
            </a:pPr>
            <a:r>
              <a:rPr lang="en-US" altLang="en-US" sz="2400" dirty="0"/>
              <a:t>Consumers tend to:</a:t>
            </a:r>
          </a:p>
          <a:p>
            <a:pPr lvl="1">
              <a:buFont typeface="Wingdings" panose="05000000000000000000" pitchFamily="2" charset="2"/>
              <a:buChar char="ü"/>
              <a:defRPr/>
            </a:pPr>
            <a:r>
              <a:rPr lang="en-US" altLang="en-US" sz="2000" b="1" dirty="0"/>
              <a:t>amplify the risk</a:t>
            </a:r>
            <a:r>
              <a:rPr lang="en-US" altLang="en-US" sz="2000" dirty="0"/>
              <a:t> when a food or a technology is </a:t>
            </a:r>
            <a:r>
              <a:rPr lang="en-US" altLang="en-US" sz="2000" b="1" dirty="0"/>
              <a:t>unknown</a:t>
            </a:r>
            <a:r>
              <a:rPr lang="en-US" altLang="en-US" sz="2000" dirty="0"/>
              <a:t> </a:t>
            </a:r>
          </a:p>
          <a:p>
            <a:pPr marL="0" indent="0">
              <a:defRPr/>
            </a:pPr>
            <a:r>
              <a:rPr lang="en-US" altLang="en-US" sz="2000" dirty="0"/>
              <a:t>	                                     </a:t>
            </a:r>
            <a:r>
              <a:rPr lang="en-US" altLang="en-US" sz="2800" b="1" dirty="0">
                <a:solidFill>
                  <a:srgbClr val="C00000"/>
                </a:solidFill>
              </a:rPr>
              <a:t>OR</a:t>
            </a:r>
            <a:endParaRPr lang="en-US" altLang="en-US" sz="2000" b="1" dirty="0">
              <a:solidFill>
                <a:srgbClr val="C00000"/>
              </a:solidFill>
            </a:endParaRPr>
          </a:p>
          <a:p>
            <a:pPr lvl="1">
              <a:buFont typeface="Wingdings" panose="05000000000000000000" pitchFamily="2" charset="2"/>
              <a:buChar char="ü"/>
              <a:defRPr/>
            </a:pPr>
            <a:r>
              <a:rPr lang="en-US" altLang="en-US" sz="2000" b="1" dirty="0"/>
              <a:t>minimize the risk</a:t>
            </a:r>
            <a:r>
              <a:rPr lang="en-US" altLang="en-US" sz="2000" dirty="0"/>
              <a:t> in </a:t>
            </a:r>
            <a:r>
              <a:rPr lang="en-US" altLang="en-US" sz="2000" b="1" dirty="0"/>
              <a:t>familiar</a:t>
            </a:r>
            <a:r>
              <a:rPr lang="en-US" altLang="en-US" sz="2000" dirty="0"/>
              <a:t> foods or home preparation</a:t>
            </a:r>
          </a:p>
          <a:p>
            <a:pPr marL="0" indent="0">
              <a:spcBef>
                <a:spcPts val="600"/>
              </a:spcBef>
              <a:spcAft>
                <a:spcPts val="600"/>
              </a:spcAft>
              <a:buFont typeface="Arial" pitchFamily="34" charset="0"/>
              <a:buChar char="•"/>
              <a:defRPr/>
            </a:pPr>
            <a:endParaRPr lang="en-US" altLang="en-US" sz="1500" dirty="0"/>
          </a:p>
          <a:p>
            <a:pPr marL="231775" indent="-231775">
              <a:spcBef>
                <a:spcPts val="600"/>
              </a:spcBef>
              <a:spcAft>
                <a:spcPts val="600"/>
              </a:spcAft>
              <a:buFont typeface="Arial" pitchFamily="34" charset="0"/>
              <a:buChar char="•"/>
              <a:defRPr/>
            </a:pPr>
            <a:r>
              <a:rPr lang="en-US" altLang="en-US" sz="2400" dirty="0"/>
              <a:t>Difficult-to-pronounce additive names lead to the impression of unfamiliarity, perceptions of higher health risk </a:t>
            </a:r>
          </a:p>
          <a:p>
            <a:pPr marL="0" indent="0">
              <a:spcBef>
                <a:spcPts val="600"/>
              </a:spcBef>
              <a:spcAft>
                <a:spcPts val="600"/>
              </a:spcAft>
              <a:buFont typeface="Arial" pitchFamily="34" charset="0"/>
              <a:buChar char="•"/>
              <a:defRPr/>
            </a:pPr>
            <a:endParaRPr lang="en-US" altLang="en-US" sz="1500" dirty="0"/>
          </a:p>
          <a:p>
            <a:pPr marL="231775" indent="-231775">
              <a:spcBef>
                <a:spcPts val="600"/>
              </a:spcBef>
              <a:spcAft>
                <a:spcPts val="600"/>
              </a:spcAft>
              <a:buFont typeface="Arial" pitchFamily="34" charset="0"/>
              <a:buChar char="•"/>
              <a:defRPr/>
            </a:pPr>
            <a:r>
              <a:rPr lang="en-US" altLang="en-US" sz="2400" dirty="0"/>
              <a:t>Consumer perceptions and resulting actions determine the commercial future of any food ingredient</a:t>
            </a:r>
          </a:p>
          <a:p>
            <a:pPr marL="0" indent="0">
              <a:spcBef>
                <a:spcPts val="600"/>
              </a:spcBef>
              <a:spcAft>
                <a:spcPts val="600"/>
              </a:spcAft>
              <a:buFont typeface="Arial" pitchFamily="34" charset="0"/>
              <a:buChar char="•"/>
              <a:defRPr/>
            </a:pPr>
            <a:endParaRPr lang="en-US" altLang="en-US" sz="200" dirty="0"/>
          </a:p>
          <a:p>
            <a:pPr marL="0" indent="0" algn="ctr">
              <a:spcBef>
                <a:spcPts val="600"/>
              </a:spcBef>
              <a:spcAft>
                <a:spcPts val="600"/>
              </a:spcAft>
              <a:defRPr/>
            </a:pPr>
            <a:r>
              <a:rPr lang="en-US" altLang="en-US" sz="2600" b="1" dirty="0"/>
              <a:t>The goal of risk communication should be to consolidate these views and </a:t>
            </a:r>
            <a:r>
              <a:rPr lang="en-US" altLang="en-US" sz="2600" b="1" u="sng" dirty="0"/>
              <a:t>enable consumers to make informed decisions</a:t>
            </a:r>
            <a:r>
              <a:rPr lang="en-US" altLang="en-US" sz="2600" b="1" dirty="0"/>
              <a:t> about food additives. </a:t>
            </a:r>
          </a:p>
        </p:txBody>
      </p:sp>
      <p:sp>
        <p:nvSpPr>
          <p:cNvPr id="97283" name="Rectangle 1"/>
          <p:cNvSpPr>
            <a:spLocks noChangeArrowheads="1"/>
          </p:cNvSpPr>
          <p:nvPr/>
        </p:nvSpPr>
        <p:spPr bwMode="auto">
          <a:xfrm>
            <a:off x="2286000" y="26908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800">
                <a:solidFill>
                  <a:srgbClr val="000000"/>
                </a:solidFill>
                <a:latin typeface="Arial" pitchFamily="34" charset="0"/>
                <a:cs typeface="Arial" pitchFamily="34" charset="0"/>
              </a:rPr>
              <a:t> </a:t>
            </a:r>
          </a:p>
        </p:txBody>
      </p:sp>
      <p:pic>
        <p:nvPicPr>
          <p:cNvPr id="97284" name="Picture 11"/>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itle 9"/>
          <p:cNvSpPr>
            <a:spLocks noGrp="1"/>
          </p:cNvSpPr>
          <p:nvPr>
            <p:ph type="title"/>
          </p:nvPr>
        </p:nvSpPr>
        <p:spPr>
          <a:xfrm>
            <a:off x="228600" y="228600"/>
            <a:ext cx="8229600" cy="563563"/>
          </a:xfrm>
        </p:spPr>
        <p:txBody>
          <a:bodyPr/>
          <a:lstStyle/>
          <a:p>
            <a:r>
              <a:rPr lang="en-US" altLang="en-US" sz="2400" b="1" dirty="0" smtClean="0"/>
              <a:t>Understanding Consumer </a:t>
            </a:r>
            <a:r>
              <a:rPr lang="en-US" altLang="en-US" sz="2400" b="1" dirty="0" smtClean="0"/>
              <a:t>Attitudes</a:t>
            </a:r>
            <a:r>
              <a:rPr lang="en-US" altLang="en-US" sz="3000" baseline="30000" dirty="0" smtClean="0"/>
              <a:t>43</a:t>
            </a:r>
            <a:endParaRPr lang="en-US" altLang="en-US" sz="30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2325" y="6477000"/>
            <a:ext cx="5705475" cy="276999"/>
          </a:xfrm>
          <a:prstGeom prst="rect">
            <a:avLst/>
          </a:prstGeom>
        </p:spPr>
        <p:txBody>
          <a:bodyPr wrap="square">
            <a:spAutoFit/>
          </a:bodyPr>
          <a:lstStyle/>
          <a:p>
            <a:r>
              <a:rPr lang="en-US" sz="1200" dirty="0"/>
              <a:t>Photo credit: http://www.usappleblog.org/app/uploads/2012/03/fresh-slices3.jpg </a:t>
            </a:r>
          </a:p>
        </p:txBody>
      </p:sp>
      <p:pic>
        <p:nvPicPr>
          <p:cNvPr id="3" name="Picture 2" descr="http://www.usappleblog.org/app/uploads/2012/03/fresh-slic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062235" cy="495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9"/>
          <p:cNvSpPr>
            <a:spLocks noGrp="1"/>
          </p:cNvSpPr>
          <p:nvPr>
            <p:ph type="title"/>
          </p:nvPr>
        </p:nvSpPr>
        <p:spPr>
          <a:xfrm>
            <a:off x="228600" y="228600"/>
            <a:ext cx="8229600" cy="563563"/>
          </a:xfrm>
        </p:spPr>
        <p:txBody>
          <a:bodyPr/>
          <a:lstStyle/>
          <a:p>
            <a:r>
              <a:rPr lang="en-US" altLang="en-US" sz="3000" b="1" smtClean="0"/>
              <a:t>How Industry is Responding</a:t>
            </a:r>
          </a:p>
        </p:txBody>
      </p:sp>
      <p:sp>
        <p:nvSpPr>
          <p:cNvPr id="11" name="Text Placeholder 10"/>
          <p:cNvSpPr>
            <a:spLocks noGrp="1"/>
          </p:cNvSpPr>
          <p:nvPr>
            <p:ph type="body" sz="quarter" idx="12"/>
          </p:nvPr>
        </p:nvSpPr>
        <p:spPr>
          <a:xfrm>
            <a:off x="228600" y="1143000"/>
            <a:ext cx="5092700" cy="5410200"/>
          </a:xfrm>
        </p:spPr>
        <p:txBody>
          <a:bodyPr/>
          <a:lstStyle/>
          <a:p>
            <a:pPr marL="288925" indent="-288925">
              <a:buFont typeface="Arial" pitchFamily="34" charset="0"/>
              <a:buChar char="•"/>
              <a:defRPr/>
            </a:pPr>
            <a:r>
              <a:rPr lang="en-US" sz="2800" dirty="0"/>
              <a:t>Several </a:t>
            </a:r>
            <a:r>
              <a:rPr lang="en-US" sz="2800" b="1" dirty="0"/>
              <a:t>restaurant</a:t>
            </a:r>
            <a:r>
              <a:rPr lang="en-US" sz="2800" dirty="0"/>
              <a:t> chains are </a:t>
            </a:r>
            <a:r>
              <a:rPr lang="en-US" sz="2800" b="1" dirty="0"/>
              <a:t>eliminating additives</a:t>
            </a:r>
            <a:r>
              <a:rPr lang="en-US" sz="2800" dirty="0"/>
              <a:t> such as artificial ingredients</a:t>
            </a:r>
          </a:p>
          <a:p>
            <a:pPr marL="0" indent="0">
              <a:defRPr/>
            </a:pPr>
            <a:endParaRPr lang="en-US" sz="2800" dirty="0"/>
          </a:p>
          <a:p>
            <a:pPr marL="288925" indent="-288925">
              <a:buFont typeface="Arial" pitchFamily="34" charset="0"/>
              <a:buChar char="•"/>
              <a:defRPr/>
            </a:pPr>
            <a:r>
              <a:rPr lang="en-US" sz="2800" dirty="0"/>
              <a:t>Food </a:t>
            </a:r>
            <a:r>
              <a:rPr lang="en-US" sz="2800" b="1" dirty="0"/>
              <a:t>manufacturers</a:t>
            </a:r>
            <a:r>
              <a:rPr lang="en-US" sz="2800" dirty="0"/>
              <a:t> and </a:t>
            </a:r>
            <a:r>
              <a:rPr lang="en-US" sz="2800" b="1" dirty="0"/>
              <a:t>grocers</a:t>
            </a:r>
            <a:r>
              <a:rPr lang="en-US" sz="2800" dirty="0"/>
              <a:t> are replacing artificial colors and flavors with </a:t>
            </a:r>
            <a:r>
              <a:rPr lang="en-US" sz="2800" b="1" dirty="0"/>
              <a:t>natural ingredients</a:t>
            </a:r>
            <a:r>
              <a:rPr lang="en-US" sz="2800" dirty="0"/>
              <a:t>; working with suppliers and producers that </a:t>
            </a:r>
            <a:r>
              <a:rPr lang="en-US" sz="2800" b="1"/>
              <a:t>avoid </a:t>
            </a:r>
            <a:r>
              <a:rPr lang="en-US" sz="2800" b="1" smtClean="0"/>
              <a:t>antibiotics</a:t>
            </a:r>
            <a:endParaRPr lang="en-US" sz="2800" b="1" dirty="0"/>
          </a:p>
          <a:p>
            <a:pPr marL="0" indent="0">
              <a:buFont typeface="Arial" pitchFamily="34" charset="0"/>
              <a:buChar char="•"/>
              <a:defRPr/>
            </a:pPr>
            <a:endParaRPr lang="en-US" sz="2800" dirty="0"/>
          </a:p>
          <a:p>
            <a:pPr marL="0" indent="0">
              <a:defRPr/>
            </a:pPr>
            <a:endParaRPr lang="en-US" sz="2800" dirty="0"/>
          </a:p>
          <a:p>
            <a:pPr marL="0" indent="0">
              <a:defRPr/>
            </a:pPr>
            <a:endParaRPr lang="en-US" sz="2800" dirty="0"/>
          </a:p>
        </p:txBody>
      </p:sp>
      <p:pic>
        <p:nvPicPr>
          <p:cNvPr id="99332"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Restaurant"/>
          <p:cNvPicPr>
            <a:picLocks noChangeAspect="1" noChangeArrowheads="1"/>
          </p:cNvPicPr>
          <p:nvPr/>
        </p:nvPicPr>
        <p:blipFill>
          <a:blip r:embed="rId4">
            <a:extLst>
              <a:ext uri="{28A0092B-C50C-407E-A947-70E740481C1C}">
                <a14:useLocalDpi xmlns:a14="http://schemas.microsoft.com/office/drawing/2010/main" val="0"/>
              </a:ext>
            </a:extLst>
          </a:blip>
          <a:srcRect r="24533"/>
          <a:stretch>
            <a:fillRect/>
          </a:stretch>
        </p:blipFill>
        <p:spPr bwMode="auto">
          <a:xfrm>
            <a:off x="5321300" y="1219200"/>
            <a:ext cx="35941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Box 1"/>
          <p:cNvSpPr txBox="1">
            <a:spLocks noChangeArrowheads="1"/>
          </p:cNvSpPr>
          <p:nvPr/>
        </p:nvSpPr>
        <p:spPr bwMode="auto">
          <a:xfrm>
            <a:off x="5257800" y="5410200"/>
            <a:ext cx="3594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1000">
                <a:solidFill>
                  <a:schemeClr val="tx1"/>
                </a:solidFill>
                <a:latin typeface="Arial" pitchFamily="34" charset="0"/>
                <a:cs typeface="Arial" pitchFamily="34" charset="0"/>
              </a:rPr>
              <a:t>Photo credit: www.freeimages.com/simonstratford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9"/>
          <p:cNvSpPr>
            <a:spLocks noGrp="1"/>
          </p:cNvSpPr>
          <p:nvPr>
            <p:ph type="title"/>
          </p:nvPr>
        </p:nvSpPr>
        <p:spPr>
          <a:xfrm>
            <a:off x="228600" y="228600"/>
            <a:ext cx="8229600" cy="563563"/>
          </a:xfrm>
        </p:spPr>
        <p:txBody>
          <a:bodyPr/>
          <a:lstStyle/>
          <a:p>
            <a:r>
              <a:rPr lang="en-US" altLang="en-US" sz="3000" b="1" smtClean="0"/>
              <a:t>How Industry is Responding</a:t>
            </a:r>
          </a:p>
        </p:txBody>
      </p:sp>
      <p:sp>
        <p:nvSpPr>
          <p:cNvPr id="100355" name="Text Placeholder 10"/>
          <p:cNvSpPr>
            <a:spLocks noGrp="1"/>
          </p:cNvSpPr>
          <p:nvPr>
            <p:ph type="body" sz="quarter" idx="12"/>
          </p:nvPr>
        </p:nvSpPr>
        <p:spPr>
          <a:xfrm>
            <a:off x="228600" y="914400"/>
            <a:ext cx="8686800" cy="5638800"/>
          </a:xfrm>
        </p:spPr>
        <p:txBody>
          <a:bodyPr/>
          <a:lstStyle/>
          <a:p>
            <a:pPr marL="0" indent="0"/>
            <a:r>
              <a:rPr lang="en-US" altLang="en-US" sz="2400" smtClean="0"/>
              <a:t>↓ artificial colors &amp; flavors</a:t>
            </a:r>
          </a:p>
          <a:p>
            <a:pPr marL="0" indent="0"/>
            <a:endParaRPr lang="en-US" altLang="en-US" sz="2400" smtClean="0"/>
          </a:p>
          <a:p>
            <a:pPr marL="0" indent="0"/>
            <a:r>
              <a:rPr lang="en-US" altLang="en-US" sz="2400" smtClean="0"/>
              <a:t>↓ preservatives/artificial preservatives</a:t>
            </a:r>
          </a:p>
          <a:p>
            <a:pPr marL="0" indent="0"/>
            <a:endParaRPr lang="en-US" altLang="en-US" sz="2400" smtClean="0"/>
          </a:p>
          <a:p>
            <a:pPr marL="0" indent="0"/>
            <a:r>
              <a:rPr lang="en-US" altLang="en-US" sz="2400" smtClean="0"/>
              <a:t>↓ artificial additives</a:t>
            </a:r>
          </a:p>
          <a:p>
            <a:pPr marL="0" indent="0"/>
            <a:endParaRPr lang="en-US" altLang="en-US" sz="2400" smtClean="0"/>
          </a:p>
          <a:p>
            <a:pPr marL="0" indent="0"/>
            <a:r>
              <a:rPr lang="en-US" altLang="en-US" sz="2400" smtClean="0"/>
              <a:t>↓ artificial sweeteners</a:t>
            </a:r>
          </a:p>
          <a:p>
            <a:pPr marL="0" indent="0"/>
            <a:endParaRPr lang="en-US" altLang="en-US" sz="2400" smtClean="0"/>
          </a:p>
          <a:p>
            <a:pPr marL="0" indent="0"/>
            <a:r>
              <a:rPr lang="en-US" altLang="en-US" sz="2400" smtClean="0"/>
              <a:t>↓ corn syrup/high fructose corn syrup</a:t>
            </a:r>
          </a:p>
          <a:p>
            <a:pPr marL="0" indent="0"/>
            <a:endParaRPr lang="en-US" altLang="en-US" sz="2400" smtClean="0"/>
          </a:p>
          <a:p>
            <a:pPr marL="0" indent="0"/>
            <a:r>
              <a:rPr lang="en-US" altLang="en-US" sz="2400" smtClean="0"/>
              <a:t>↓ MSG</a:t>
            </a:r>
          </a:p>
          <a:p>
            <a:pPr marL="0" indent="0"/>
            <a:endParaRPr lang="en-US" altLang="en-US" sz="2400" smtClean="0"/>
          </a:p>
          <a:p>
            <a:pPr marL="0" indent="0"/>
            <a:r>
              <a:rPr lang="en-US" altLang="en-US" sz="2400" smtClean="0"/>
              <a:t>↓ trans fat</a:t>
            </a:r>
          </a:p>
          <a:p>
            <a:pPr marL="0" indent="0"/>
            <a:endParaRPr lang="en-US" altLang="en-US" sz="2400" smtClean="0"/>
          </a:p>
          <a:p>
            <a:pPr marL="0" indent="0"/>
            <a:r>
              <a:rPr lang="en-US" altLang="en-US" sz="2400" smtClean="0"/>
              <a:t>↓ antibiotic use in production</a:t>
            </a:r>
          </a:p>
        </p:txBody>
      </p:sp>
      <p:pic>
        <p:nvPicPr>
          <p:cNvPr id="100356"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a:off x="6248400" y="2133600"/>
            <a:ext cx="1752600" cy="320040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n>
                <a:solidFill>
                  <a:srgbClr val="39683E"/>
                </a:solidFill>
              </a:l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47650" y="2209800"/>
            <a:ext cx="8743950" cy="2819400"/>
          </a:xfrm>
        </p:spPr>
        <p:txBody>
          <a:bodyPr/>
          <a:lstStyle/>
          <a:p>
            <a:r>
              <a:rPr lang="en-US" dirty="0" smtClean="0"/>
              <a:t>Academy of Nutrition and Dietetics Foundation</a:t>
            </a:r>
            <a:endParaRPr lang="en-US" dirty="0"/>
          </a:p>
        </p:txBody>
      </p:sp>
      <p:sp>
        <p:nvSpPr>
          <p:cNvPr id="8" name="Text Placeholder 7"/>
          <p:cNvSpPr>
            <a:spLocks noGrp="1"/>
          </p:cNvSpPr>
          <p:nvPr>
            <p:ph type="body" sz="quarter" idx="12"/>
          </p:nvPr>
        </p:nvSpPr>
        <p:spPr/>
        <p:txBody>
          <a:bodyPr/>
          <a:lstStyle/>
          <a:p>
            <a:r>
              <a:rPr lang="en-US" dirty="0" smtClean="0"/>
              <a:t>Future of Food Initiative</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8099" b="26630"/>
          <a:stretch/>
        </p:blipFill>
        <p:spPr>
          <a:xfrm>
            <a:off x="304799" y="3276600"/>
            <a:ext cx="5050707" cy="1479499"/>
          </a:xfrm>
          <a:prstGeom prst="rect">
            <a:avLst/>
          </a:prstGeom>
        </p:spPr>
      </p:pic>
      <p:pic>
        <p:nvPicPr>
          <p:cNvPr id="5"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10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9"/>
          <p:cNvSpPr>
            <a:spLocks noGrp="1"/>
          </p:cNvSpPr>
          <p:nvPr>
            <p:ph type="title"/>
          </p:nvPr>
        </p:nvSpPr>
        <p:spPr>
          <a:xfrm>
            <a:off x="228600" y="228600"/>
            <a:ext cx="8229600" cy="563563"/>
          </a:xfrm>
        </p:spPr>
        <p:txBody>
          <a:bodyPr/>
          <a:lstStyle/>
          <a:p>
            <a:r>
              <a:rPr lang="en-US" altLang="en-US" sz="2800" b="1" smtClean="0"/>
              <a:t>Consumer’s “Right to Know”</a:t>
            </a:r>
            <a:r>
              <a:rPr lang="en-US" altLang="en-US" sz="3000" baseline="30000" smtClean="0"/>
              <a:t>26</a:t>
            </a:r>
            <a:endParaRPr lang="en-US" altLang="en-US" sz="3000" smtClean="0"/>
          </a:p>
        </p:txBody>
      </p:sp>
      <p:sp>
        <p:nvSpPr>
          <p:cNvPr id="83971" name="Text Placeholder 10"/>
          <p:cNvSpPr>
            <a:spLocks noGrp="1"/>
          </p:cNvSpPr>
          <p:nvPr>
            <p:ph type="body" sz="quarter" idx="12"/>
          </p:nvPr>
        </p:nvSpPr>
        <p:spPr/>
        <p:txBody>
          <a:bodyPr/>
          <a:lstStyle/>
          <a:p>
            <a:pPr marL="0" indent="0">
              <a:defRPr/>
            </a:pPr>
            <a:r>
              <a:rPr lang="en-US" altLang="en-US" sz="2800" b="1" dirty="0"/>
              <a:t>What can Academy members do?</a:t>
            </a:r>
          </a:p>
          <a:p>
            <a:pPr>
              <a:buFont typeface="Arial" pitchFamily="34" charset="0"/>
              <a:buChar char="•"/>
              <a:defRPr/>
            </a:pPr>
            <a:r>
              <a:rPr lang="en-US" altLang="en-US" sz="2800" dirty="0"/>
              <a:t>Provide more information on the benefits (functions) of certain additives</a:t>
            </a:r>
          </a:p>
          <a:p>
            <a:pPr>
              <a:buFont typeface="Arial" pitchFamily="34" charset="0"/>
              <a:buChar char="•"/>
              <a:defRPr/>
            </a:pPr>
            <a:r>
              <a:rPr lang="en-US" altLang="en-US" sz="2800" dirty="0"/>
              <a:t>Refute misinformation </a:t>
            </a:r>
          </a:p>
          <a:p>
            <a:pPr>
              <a:buFont typeface="Arial" pitchFamily="34" charset="0"/>
              <a:buChar char="•"/>
              <a:defRPr/>
            </a:pPr>
            <a:r>
              <a:rPr lang="en-US" altLang="en-US" sz="2800" dirty="0"/>
              <a:t>Understand consumer’s perception of risks</a:t>
            </a:r>
          </a:p>
          <a:p>
            <a:pPr marL="0" indent="0">
              <a:defRPr/>
            </a:pPr>
            <a:endParaRPr lang="en-US" altLang="en-US" sz="2800" dirty="0"/>
          </a:p>
          <a:p>
            <a:pPr marL="0" indent="0" algn="ctr">
              <a:defRPr/>
            </a:pPr>
            <a:r>
              <a:rPr lang="en-US" altLang="en-US" sz="2800" b="1" dirty="0"/>
              <a:t>Consumers should be able to </a:t>
            </a:r>
            <a:r>
              <a:rPr lang="en-US" altLang="en-US" sz="2800" b="1" u="sng" dirty="0"/>
              <a:t>share concerns</a:t>
            </a:r>
            <a:r>
              <a:rPr lang="en-US" altLang="en-US" sz="2800" b="1" dirty="0"/>
              <a:t> and Academy members should be able to provide </a:t>
            </a:r>
            <a:r>
              <a:rPr lang="en-US" altLang="en-US" sz="2800" b="1" u="sng" dirty="0"/>
              <a:t>accessible</a:t>
            </a:r>
            <a:r>
              <a:rPr lang="en-US" altLang="en-US" sz="2800" b="1" dirty="0"/>
              <a:t> and </a:t>
            </a:r>
            <a:r>
              <a:rPr lang="en-US" altLang="en-US" sz="2800" b="1" u="sng" dirty="0"/>
              <a:t>accurate</a:t>
            </a:r>
            <a:r>
              <a:rPr lang="en-US" altLang="en-US" sz="2800" b="1" dirty="0"/>
              <a:t> information. </a:t>
            </a:r>
          </a:p>
          <a:p>
            <a:pPr marL="0" indent="0">
              <a:defRPr/>
            </a:pPr>
            <a:r>
              <a:rPr lang="en-US" altLang="en-US" sz="2800" dirty="0"/>
              <a:t> </a:t>
            </a:r>
          </a:p>
          <a:p>
            <a:pPr marL="0" indent="0">
              <a:defRPr/>
            </a:pPr>
            <a:endParaRPr lang="en-US" altLang="en-US" sz="2800" dirty="0"/>
          </a:p>
          <a:p>
            <a:pPr marL="0" indent="0">
              <a:defRPr/>
            </a:pPr>
            <a:endParaRPr lang="en-US" altLang="en-US" sz="2800" dirty="0"/>
          </a:p>
        </p:txBody>
      </p:sp>
      <p:pic>
        <p:nvPicPr>
          <p:cNvPr id="101380"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10"/>
          <p:cNvSpPr>
            <a:spLocks noGrp="1"/>
          </p:cNvSpPr>
          <p:nvPr>
            <p:ph type="body" sz="quarter" idx="12"/>
          </p:nvPr>
        </p:nvSpPr>
        <p:spPr bwMode="auto">
          <a:xfrm>
            <a:off x="304800" y="2438400"/>
            <a:ext cx="54102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Arial" pitchFamily="34" charset="0"/>
              <a:buChar char="•"/>
            </a:pPr>
            <a:r>
              <a:rPr lang="en-US" altLang="en-US" sz="2800" smtClean="0"/>
              <a:t>Role of RD/RDN = science-based facts to enable informed decisions</a:t>
            </a:r>
          </a:p>
          <a:p>
            <a:pPr marL="457200" indent="-457200" eaLnBrk="1" hangingPunct="1">
              <a:buFont typeface="Arial" pitchFamily="34" charset="0"/>
              <a:buChar char="•"/>
            </a:pPr>
            <a:r>
              <a:rPr lang="en-US" altLang="en-US" sz="2800" smtClean="0"/>
              <a:t>Each consumer has the individual right to decide what they put in their body and choose foods based on their preferences.</a:t>
            </a:r>
          </a:p>
          <a:p>
            <a:pPr marL="457200" indent="-457200" eaLnBrk="1" hangingPunct="1">
              <a:buFont typeface="Arial" pitchFamily="34" charset="0"/>
              <a:buChar char="•"/>
            </a:pPr>
            <a:endParaRPr lang="en-US" altLang="en-US" sz="2800" smtClean="0"/>
          </a:p>
          <a:p>
            <a:pPr marL="457200" indent="-457200" eaLnBrk="1" hangingPunct="1"/>
            <a:endParaRPr lang="en-US" altLang="en-US" sz="2800" smtClean="0"/>
          </a:p>
        </p:txBody>
      </p:sp>
      <p:sp>
        <p:nvSpPr>
          <p:cNvPr id="102403" name="Text Placeholder 1"/>
          <p:cNvSpPr>
            <a:spLocks noGrp="1"/>
          </p:cNvSpPr>
          <p:nvPr>
            <p:ph type="body" sz="quarter" idx="13"/>
          </p:nvPr>
        </p:nvSpPr>
        <p:spPr bwMode="auto">
          <a:xfrm>
            <a:off x="304800" y="1524000"/>
            <a:ext cx="6096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z="3200" b="1" smtClean="0"/>
              <a:t>Consumer’s Right to Choose</a:t>
            </a:r>
          </a:p>
        </p:txBody>
      </p:sp>
      <p:pic>
        <p:nvPicPr>
          <p:cNvPr id="102404" name="Picture 8"/>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p:nvPr>
        </p:nvSpPr>
        <p:spPr>
          <a:xfrm>
            <a:off x="228600" y="228600"/>
            <a:ext cx="8229600" cy="563563"/>
          </a:xfrm>
        </p:spPr>
        <p:txBody>
          <a:bodyPr/>
          <a:lstStyle/>
          <a:p>
            <a:r>
              <a:rPr lang="en-US" altLang="en-US" sz="2800" b="1" smtClean="0"/>
              <a:t>Consumer-Friendly Resources</a:t>
            </a:r>
          </a:p>
        </p:txBody>
      </p:sp>
      <p:sp>
        <p:nvSpPr>
          <p:cNvPr id="89091" name="Text Placeholder 4"/>
          <p:cNvSpPr>
            <a:spLocks noGrp="1"/>
          </p:cNvSpPr>
          <p:nvPr>
            <p:ph type="body" sz="quarter" idx="12"/>
          </p:nvPr>
        </p:nvSpPr>
        <p:spPr>
          <a:xfrm>
            <a:off x="228600" y="914400"/>
            <a:ext cx="8686800" cy="5410200"/>
          </a:xfrm>
        </p:spPr>
        <p:txBody>
          <a:bodyPr/>
          <a:lstStyle/>
          <a:p>
            <a:pPr marL="285750" indent="-285750">
              <a:buFont typeface="Arial" pitchFamily="34" charset="0"/>
              <a:buChar char="•"/>
              <a:defRPr/>
            </a:pPr>
            <a:r>
              <a:rPr lang="en-US" altLang="en-US" sz="1900" b="1" dirty="0"/>
              <a:t>FDA - Food Additives &amp; Ingredients </a:t>
            </a:r>
            <a:r>
              <a:rPr lang="en-US" altLang="en-US" sz="1900" u="sng" dirty="0">
                <a:hlinkClick r:id="rId3"/>
              </a:rPr>
              <a:t>www.fda.gov/Food/IngredientsPackagingLabeling/FoodAdditivesIngredients/default.htm</a:t>
            </a:r>
            <a:endParaRPr lang="en-US" altLang="en-US" sz="1900" dirty="0"/>
          </a:p>
          <a:p>
            <a:pPr marL="285750" indent="-285750">
              <a:buFont typeface="Arial" pitchFamily="34" charset="0"/>
              <a:buChar char="•"/>
              <a:defRPr/>
            </a:pPr>
            <a:r>
              <a:rPr lang="en-US" altLang="en-US" sz="1900" b="1" dirty="0"/>
              <a:t>FDA - Consumer Info About Additives &amp; Ingredients </a:t>
            </a:r>
            <a:r>
              <a:rPr lang="en-US" altLang="en-US" sz="1900" u="sng" dirty="0">
                <a:hlinkClick r:id="rId4"/>
              </a:rPr>
              <a:t>www.fda.gov/Food/IngredientsPackagingLabeling/FoodAdditivesIngredients/ucm094210.htm</a:t>
            </a:r>
            <a:endParaRPr lang="en-US" altLang="en-US" sz="1900" dirty="0"/>
          </a:p>
          <a:p>
            <a:pPr marL="285750" indent="-285750">
              <a:buFont typeface="Arial" pitchFamily="34" charset="0"/>
              <a:buChar char="•"/>
              <a:defRPr/>
            </a:pPr>
            <a:r>
              <a:rPr lang="en-US" altLang="en-US" sz="1900" b="1" dirty="0"/>
              <a:t>U.S. Dept. of Agriculture (USDA) Food Safety &amp; Inspection Service (USDA-FSIS regulates meat and poultry products)  - Additives in Meat and Poultry Products </a:t>
            </a:r>
            <a:r>
              <a:rPr lang="en-US" altLang="en-US" sz="1900" u="sng" dirty="0">
                <a:hlinkClick r:id="rId5"/>
              </a:rPr>
              <a:t>www.fsis.usda.gov/wps/portal/fsis/topics/food-safety-education/get-answers/food-safety-fact-sheets/food-labeling/additives-in-meat-and-poultry-products/additives-in-meat-and-poultry-products</a:t>
            </a:r>
            <a:endParaRPr lang="en-US" altLang="en-US" sz="1900" dirty="0"/>
          </a:p>
          <a:p>
            <a:pPr marL="285750" indent="-285750">
              <a:buFont typeface="Arial" pitchFamily="34" charset="0"/>
              <a:buChar char="•"/>
              <a:defRPr/>
            </a:pPr>
            <a:r>
              <a:rPr lang="en-US" altLang="en-US" sz="1900" b="1" dirty="0"/>
              <a:t>Medline Plus - Food Additives </a:t>
            </a:r>
            <a:r>
              <a:rPr lang="en-US" altLang="en-US" sz="1900" u="sng" dirty="0">
                <a:hlinkClick r:id="rId6"/>
              </a:rPr>
              <a:t>www.nlm.nih.gov/medlineplus/ency/article/002435.htm</a:t>
            </a:r>
            <a:endParaRPr lang="en-US" altLang="en-US" sz="1900" dirty="0"/>
          </a:p>
          <a:p>
            <a:pPr marL="285750" indent="-285750">
              <a:buFont typeface="Arial" pitchFamily="34" charset="0"/>
              <a:buChar char="•"/>
              <a:defRPr/>
            </a:pPr>
            <a:r>
              <a:rPr lang="en-US" altLang="en-US" sz="1900" b="1" dirty="0"/>
              <a:t>International Food Information Council </a:t>
            </a:r>
            <a:r>
              <a:rPr lang="en-US" altLang="en-US" sz="1900" u="sng" dirty="0">
                <a:hlinkClick r:id="rId7"/>
              </a:rPr>
              <a:t>www.foodinsight.org/Food_Ingredients_Colors</a:t>
            </a:r>
            <a:endParaRPr lang="en-US" altLang="en-US" sz="1900" dirty="0"/>
          </a:p>
          <a:p>
            <a:pPr marL="0" indent="0">
              <a:defRPr/>
            </a:pPr>
            <a:endParaRPr lang="en-US" altLang="en-US" sz="1900" dirty="0"/>
          </a:p>
          <a:p>
            <a:pPr marL="0" indent="0">
              <a:defRPr/>
            </a:pPr>
            <a:r>
              <a:rPr lang="en-US" altLang="en-US" sz="1900" dirty="0"/>
              <a:t>  </a:t>
            </a:r>
          </a:p>
        </p:txBody>
      </p:sp>
      <p:pic>
        <p:nvPicPr>
          <p:cNvPr id="103428" name="Picture 5"/>
          <p:cNvPicPr>
            <a:picLocks noChangeAspect="1"/>
          </p:cNvPicPr>
          <p:nvPr/>
        </p:nvPicPr>
        <p:blipFill>
          <a:blip r:embed="rId8">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2"/>
          <p:cNvSpPr>
            <a:spLocks noGrp="1"/>
          </p:cNvSpPr>
          <p:nvPr>
            <p:ph type="body" sz="quarter" idx="13"/>
          </p:nvPr>
        </p:nvSpPr>
        <p:spPr bwMode="auto">
          <a:xfrm>
            <a:off x="228600" y="381000"/>
            <a:ext cx="48768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b="1" smtClean="0"/>
              <a:t>Thank you!</a:t>
            </a:r>
          </a:p>
          <a:p>
            <a:pPr marL="0" indent="0" eaLnBrk="1" hangingPunct="1"/>
            <a:endParaRPr lang="en-US" altLang="en-US" sz="2000" b="1" smtClean="0"/>
          </a:p>
          <a:p>
            <a:pPr marL="0" indent="0" eaLnBrk="1" hangingPunct="1"/>
            <a:r>
              <a:rPr lang="en-US" altLang="en-US" sz="4400" b="1" smtClean="0"/>
              <a:t>QUESTIONS?</a:t>
            </a:r>
          </a:p>
        </p:txBody>
      </p:sp>
      <p:pic>
        <p:nvPicPr>
          <p:cNvPr id="104451" name="Picture 4"/>
          <p:cNvPicPr>
            <a:picLocks noChangeAspect="1"/>
          </p:cNvPicPr>
          <p:nvPr/>
        </p:nvPicPr>
        <p:blipFill>
          <a:blip r:embed="rId3">
            <a:extLst>
              <a:ext uri="{28A0092B-C50C-407E-A947-70E740481C1C}">
                <a14:useLocalDpi xmlns:a14="http://schemas.microsoft.com/office/drawing/2010/main" val="0"/>
              </a:ext>
            </a:extLst>
          </a:blip>
          <a:srcRect t="28099" b="26630"/>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41910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9"/>
          <p:cNvSpPr>
            <a:spLocks noChangeArrowheads="1"/>
          </p:cNvSpPr>
          <p:nvPr/>
        </p:nvSpPr>
        <p:spPr bwMode="auto">
          <a:xfrm>
            <a:off x="6172200" y="6535738"/>
            <a:ext cx="2895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latin typeface="Tahoma" pitchFamily="34" charset="0"/>
                <a:cs typeface="Tahoma" pitchFamily="34" charset="0"/>
              </a:rPr>
              <a:t>Photo credit: www.freeimages.com/ovetopfer</a:t>
            </a:r>
          </a:p>
        </p:txBody>
      </p:sp>
      <p:sp>
        <p:nvSpPr>
          <p:cNvPr id="104454" name="Text Placeholder 5"/>
          <p:cNvSpPr txBox="1">
            <a:spLocks/>
          </p:cNvSpPr>
          <p:nvPr/>
        </p:nvSpPr>
        <p:spPr bwMode="auto">
          <a:xfrm>
            <a:off x="304800" y="5029200"/>
            <a:ext cx="73914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None/>
            </a:pPr>
            <a:r>
              <a:rPr lang="en-US" altLang="en-US" sz="2400" dirty="0" smtClean="0">
                <a:solidFill>
                  <a:srgbClr val="FF0000"/>
                </a:solidFill>
                <a:latin typeface="Tahoma" pitchFamily="34" charset="0"/>
                <a:cs typeface="Tahoma" pitchFamily="34" charset="0"/>
                <a:hlinkClick r:id="rId5"/>
              </a:rPr>
              <a:t>www.surveymonkey.com/r/fdaddweb</a:t>
            </a:r>
            <a:r>
              <a:rPr lang="en-US" altLang="en-US" sz="2400" dirty="0" smtClean="0">
                <a:solidFill>
                  <a:srgbClr val="FF0000"/>
                </a:solidFill>
                <a:latin typeface="Tahoma" pitchFamily="34" charset="0"/>
                <a:cs typeface="Tahoma" pitchFamily="34" charset="0"/>
              </a:rPr>
              <a:t>  </a:t>
            </a:r>
            <a:endParaRPr lang="en-US" altLang="en-US" sz="2000" dirty="0">
              <a:solidFill>
                <a:srgbClr val="717171"/>
              </a:solidFill>
              <a:latin typeface="Tahoma" pitchFamily="34" charset="0"/>
              <a:cs typeface="Tahoma" pitchFamily="34" charset="0"/>
            </a:endParaRPr>
          </a:p>
          <a:p>
            <a:pPr eaLnBrk="1" hangingPunct="1">
              <a:buFont typeface="Arial" pitchFamily="34" charset="0"/>
              <a:buNone/>
            </a:pPr>
            <a:endParaRPr lang="en-US" altLang="en-US" sz="2400" dirty="0">
              <a:latin typeface="Tahoma" pitchFamily="34" charset="0"/>
              <a:cs typeface="Tahoma" pitchFamily="34" charset="0"/>
            </a:endParaRPr>
          </a:p>
        </p:txBody>
      </p:sp>
      <p:sp>
        <p:nvSpPr>
          <p:cNvPr id="2" name="Text Placeholder 5"/>
          <p:cNvSpPr>
            <a:spLocks noGrp="1"/>
          </p:cNvSpPr>
          <p:nvPr>
            <p:ph type="body" sz="quarter" idx="12"/>
          </p:nvPr>
        </p:nvSpPr>
        <p:spPr bwMode="auto">
          <a:xfrm>
            <a:off x="304800" y="2286000"/>
            <a:ext cx="5638800" cy="2743200"/>
          </a:xfrm>
          <a:extLst/>
        </p:spPr>
        <p:txBody>
          <a:bodyPr vert="horz" wrap="square" lIns="91440" tIns="45720" rIns="91440" bIns="45720" numCol="1" anchor="t" anchorCtr="0" compatLnSpc="1">
            <a:prstTxWarp prst="textNoShape">
              <a:avLst/>
            </a:prstTxWarp>
          </a:bodyPr>
          <a:lstStyle/>
          <a:p>
            <a:pPr eaLnBrk="1" hangingPunct="1">
              <a:defRPr/>
            </a:pPr>
            <a:r>
              <a:rPr lang="en-US" altLang="en-US" sz="2400" b="1" dirty="0">
                <a:solidFill>
                  <a:schemeClr val="tx1">
                    <a:lumMod val="50000"/>
                    <a:lumOff val="50000"/>
                  </a:schemeClr>
                </a:solidFill>
              </a:rPr>
              <a:t>Amy Myrdal Miller, MS, RDN, FAND</a:t>
            </a:r>
          </a:p>
          <a:p>
            <a:pPr eaLnBrk="1" hangingPunct="1">
              <a:defRPr/>
            </a:pPr>
            <a:endParaRPr lang="en-US" altLang="en-US" sz="2400" dirty="0">
              <a:solidFill>
                <a:srgbClr val="FF0000"/>
              </a:solidFill>
            </a:endParaRPr>
          </a:p>
          <a:p>
            <a:pPr eaLnBrk="1" hangingPunct="1">
              <a:defRPr/>
            </a:pPr>
            <a:r>
              <a:rPr lang="en-US" altLang="en-US" sz="2400" b="1" dirty="0"/>
              <a:t>Roger Clemens, </a:t>
            </a:r>
            <a:r>
              <a:rPr lang="en-US" altLang="en-US" sz="2400" b="1" dirty="0" err="1"/>
              <a:t>DrPH</a:t>
            </a:r>
            <a:r>
              <a:rPr lang="en-US" altLang="en-US" sz="2400" b="1" dirty="0"/>
              <a:t>, CFS, CNS, FACN, FIFT, FIAFST</a:t>
            </a:r>
          </a:p>
          <a:p>
            <a:pPr eaLnBrk="1" hangingPunct="1">
              <a:defRPr/>
            </a:pPr>
            <a:r>
              <a:rPr lang="en-US" altLang="en-US" sz="2400" dirty="0"/>
              <a:t/>
            </a:r>
            <a:br>
              <a:rPr lang="en-US" altLang="en-US" sz="2400" dirty="0"/>
            </a:br>
            <a:r>
              <a:rPr lang="en-US" sz="2800" dirty="0">
                <a:solidFill>
                  <a:srgbClr val="C00000"/>
                </a:solidFill>
              </a:rPr>
              <a:t>Please complete this short online feedback survey:</a:t>
            </a:r>
            <a:endParaRPr lang="en-US" altLang="en-US" sz="2400" dirty="0">
              <a:solidFill>
                <a:srgbClr val="C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4"/>
          <p:cNvSpPr txBox="1">
            <a:spLocks noChangeArrowheads="1"/>
          </p:cNvSpPr>
          <p:nvPr/>
        </p:nvSpPr>
        <p:spPr bwMode="auto">
          <a:xfrm>
            <a:off x="228600" y="2286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2800" b="1">
                <a:latin typeface="Arial" pitchFamily="34" charset="0"/>
                <a:cs typeface="Arial" pitchFamily="34" charset="0"/>
              </a:rPr>
              <a:t>References </a:t>
            </a:r>
          </a:p>
        </p:txBody>
      </p:sp>
      <p:sp>
        <p:nvSpPr>
          <p:cNvPr id="105475" name="TextBox 2"/>
          <p:cNvSpPr txBox="1">
            <a:spLocks noChangeArrowheads="1"/>
          </p:cNvSpPr>
          <p:nvPr/>
        </p:nvSpPr>
        <p:spPr bwMode="auto">
          <a:xfrm>
            <a:off x="228600" y="914400"/>
            <a:ext cx="8534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AutoNum type="arabicPeriod"/>
            </a:pPr>
            <a:r>
              <a:rPr lang="en-US" altLang="en-US" sz="1800" dirty="0">
                <a:solidFill>
                  <a:schemeClr val="tx1"/>
                </a:solidFill>
              </a:rPr>
              <a:t>Food and Drug Administration Web site. </a:t>
            </a:r>
            <a:r>
              <a:rPr lang="en-US" altLang="en-US" sz="1800" dirty="0">
                <a:solidFill>
                  <a:schemeClr val="tx1"/>
                </a:solidFill>
                <a:hlinkClick r:id="rId3"/>
              </a:rPr>
              <a:t>http://www.fda.gov/regulatoryinformation/legislation/federalfooddrugandcosmeticactfdcact/</a:t>
            </a:r>
            <a:r>
              <a:rPr lang="en-US" altLang="en-US" sz="1800" dirty="0">
                <a:solidFill>
                  <a:schemeClr val="tx1"/>
                </a:solidFill>
              </a:rPr>
              <a:t>. Accessed February 3, 2016. </a:t>
            </a:r>
          </a:p>
          <a:p>
            <a:pPr eaLnBrk="1" hangingPunct="1">
              <a:buFontTx/>
              <a:buAutoNum type="arabicPeriod"/>
            </a:pPr>
            <a:r>
              <a:rPr lang="en-US" altLang="en-US" sz="1800" dirty="0" smtClean="0">
                <a:solidFill>
                  <a:schemeClr val="tx1"/>
                </a:solidFill>
                <a:latin typeface="Arial" pitchFamily="34" charset="0"/>
                <a:cs typeface="Arial" pitchFamily="34" charset="0"/>
              </a:rPr>
              <a:t>U.S. Public Law 85-929. September 6, 1958. </a:t>
            </a:r>
            <a:r>
              <a:rPr lang="en-US" altLang="en-US" sz="1800" dirty="0" smtClean="0">
                <a:solidFill>
                  <a:schemeClr val="tx1"/>
                </a:solidFill>
                <a:latin typeface="Arial" pitchFamily="34" charset="0"/>
                <a:cs typeface="Arial" pitchFamily="34" charset="0"/>
                <a:hlinkClick r:id="rId4"/>
              </a:rPr>
              <a:t>http://uscode.house.gov/statutes/pl/85/929.pdf</a:t>
            </a:r>
            <a:r>
              <a:rPr lang="en-US" altLang="en-US" sz="1800" dirty="0" smtClean="0">
                <a:solidFill>
                  <a:schemeClr val="tx1"/>
                </a:solidFill>
                <a:latin typeface="Arial" pitchFamily="34" charset="0"/>
                <a:cs typeface="Arial" pitchFamily="34" charset="0"/>
              </a:rPr>
              <a:t>. Accessed February 3, 2016.</a:t>
            </a:r>
          </a:p>
          <a:p>
            <a:pPr eaLnBrk="1" hangingPunct="1">
              <a:buFontTx/>
              <a:buAutoNum type="arabicPeriod"/>
            </a:pPr>
            <a:r>
              <a:rPr lang="en-US" altLang="en-US" sz="1800" dirty="0" smtClean="0">
                <a:solidFill>
                  <a:schemeClr val="tx1"/>
                </a:solidFill>
                <a:latin typeface="Arial" pitchFamily="34" charset="0"/>
                <a:cs typeface="Arial" pitchFamily="34" charset="0"/>
              </a:rPr>
              <a:t>U.S. Food and Drug Administration Web site. FD&amp;C Act, Section 402. </a:t>
            </a:r>
            <a:r>
              <a:rPr lang="en-US" altLang="en-US" sz="1800" dirty="0" smtClean="0">
                <a:solidFill>
                  <a:schemeClr val="tx1"/>
                </a:solidFill>
                <a:latin typeface="Arial" pitchFamily="34" charset="0"/>
                <a:cs typeface="Arial" pitchFamily="34" charset="0"/>
                <a:hlinkClick r:id="rId5"/>
              </a:rPr>
              <a:t>http://www.fda.gov/RegulatoryInformation/Legislation/FederalFoodDrugandCosmeticActFDCAct/FDCActChapterIVFood/</a:t>
            </a:r>
            <a:r>
              <a:rPr lang="en-US" altLang="en-US" sz="1800" dirty="0" smtClean="0">
                <a:solidFill>
                  <a:schemeClr val="tx1"/>
                </a:solidFill>
                <a:latin typeface="Arial" pitchFamily="34" charset="0"/>
                <a:cs typeface="Arial" pitchFamily="34" charset="0"/>
              </a:rPr>
              <a:t>. Accessed February 4, 2016.</a:t>
            </a:r>
          </a:p>
          <a:p>
            <a:pPr eaLnBrk="1" hangingPunct="1">
              <a:buFontTx/>
              <a:buAutoNum type="arabicPeriod"/>
            </a:pPr>
            <a:r>
              <a:rPr lang="en-US" altLang="en-US" sz="1800" dirty="0" smtClean="0">
                <a:solidFill>
                  <a:schemeClr val="tx1"/>
                </a:solidFill>
                <a:latin typeface="Arial" pitchFamily="34" charset="0"/>
                <a:cs typeface="Arial" pitchFamily="34" charset="0"/>
              </a:rPr>
              <a:t>The </a:t>
            </a:r>
            <a:r>
              <a:rPr lang="en-US" altLang="en-US" sz="1800" dirty="0">
                <a:solidFill>
                  <a:schemeClr val="tx1"/>
                </a:solidFill>
                <a:latin typeface="Arial" pitchFamily="34" charset="0"/>
                <a:cs typeface="Arial" pitchFamily="34" charset="0"/>
              </a:rPr>
              <a:t>Free Dictionary Web site. </a:t>
            </a:r>
            <a:r>
              <a:rPr lang="en-US" altLang="en-US" sz="1800" dirty="0">
                <a:solidFill>
                  <a:schemeClr val="tx1"/>
                </a:solidFill>
                <a:latin typeface="Arial" pitchFamily="34" charset="0"/>
                <a:cs typeface="Arial" pitchFamily="34" charset="0"/>
                <a:hlinkClick r:id="rId6"/>
              </a:rPr>
              <a:t>http://legal-dictionary.thefreedictionary.com/De+Minimis</a:t>
            </a:r>
            <a:r>
              <a:rPr lang="en-US" altLang="en-US" sz="1800" dirty="0">
                <a:solidFill>
                  <a:schemeClr val="tx1"/>
                </a:solidFill>
                <a:latin typeface="Arial" pitchFamily="34" charset="0"/>
                <a:cs typeface="Arial" pitchFamily="34" charset="0"/>
              </a:rPr>
              <a:t>.  Accessed February 4, 2016. </a:t>
            </a:r>
          </a:p>
          <a:p>
            <a:pPr eaLnBrk="1" hangingPunct="1">
              <a:buFontTx/>
              <a:buAutoNum type="arabicPeriod"/>
            </a:pPr>
            <a:r>
              <a:rPr lang="en-US" altLang="en-US" sz="1800" dirty="0">
                <a:solidFill>
                  <a:schemeClr val="tx1"/>
                </a:solidFill>
                <a:latin typeface="Arial" pitchFamily="34" charset="0"/>
                <a:cs typeface="Arial" pitchFamily="34" charset="0"/>
              </a:rPr>
              <a:t>Merrill, RA. Food Safety Regulation: Reforming the Delaney Clause. </a:t>
            </a:r>
            <a:r>
              <a:rPr lang="en-US" altLang="en-US" sz="1800" i="1" dirty="0">
                <a:solidFill>
                  <a:schemeClr val="tx1"/>
                </a:solidFill>
                <a:latin typeface="Arial" pitchFamily="34" charset="0"/>
                <a:cs typeface="Arial" pitchFamily="34" charset="0"/>
              </a:rPr>
              <a:t>Annual Review of Public Health.</a:t>
            </a:r>
            <a:r>
              <a:rPr lang="en-US" altLang="en-US" sz="1800" dirty="0">
                <a:solidFill>
                  <a:schemeClr val="tx1"/>
                </a:solidFill>
                <a:latin typeface="Arial" pitchFamily="34" charset="0"/>
                <a:cs typeface="Arial" pitchFamily="34" charset="0"/>
              </a:rPr>
              <a:t> 1997;18:313-40.</a:t>
            </a:r>
          </a:p>
          <a:p>
            <a:pPr eaLnBrk="1" hangingPunct="1">
              <a:buFontTx/>
              <a:buAutoNum type="arabicPeriod"/>
            </a:pPr>
            <a:r>
              <a:rPr lang="en-US" altLang="en-US" sz="1800" dirty="0">
                <a:solidFill>
                  <a:schemeClr val="tx1"/>
                </a:solidFill>
                <a:latin typeface="Arial" pitchFamily="34" charset="0"/>
                <a:cs typeface="Arial" pitchFamily="34" charset="0"/>
              </a:rPr>
              <a:t>Fortin ND. </a:t>
            </a:r>
            <a:r>
              <a:rPr lang="en-US" altLang="en-US" sz="1800" i="1" dirty="0">
                <a:solidFill>
                  <a:schemeClr val="tx1"/>
                </a:solidFill>
                <a:latin typeface="Arial" pitchFamily="34" charset="0"/>
                <a:cs typeface="Arial" pitchFamily="34" charset="0"/>
              </a:rPr>
              <a:t>Food Regulation – Law, Science, Policy and Practice</a:t>
            </a:r>
            <a:r>
              <a:rPr lang="en-US" altLang="en-US" sz="1800" dirty="0">
                <a:solidFill>
                  <a:schemeClr val="tx1"/>
                </a:solidFill>
                <a:latin typeface="Arial" pitchFamily="34" charset="0"/>
                <a:cs typeface="Arial" pitchFamily="34" charset="0"/>
              </a:rPr>
              <a:t>. John Wiley &amp; Sons, Inc.; 2009.</a:t>
            </a:r>
          </a:p>
          <a:p>
            <a:pPr eaLnBrk="1" hangingPunct="1">
              <a:buFontTx/>
              <a:buAutoNum type="arabicPeriod"/>
            </a:pPr>
            <a:r>
              <a:rPr lang="en-US" altLang="en-US" sz="1800" dirty="0">
                <a:solidFill>
                  <a:schemeClr val="tx1"/>
                </a:solidFill>
                <a:latin typeface="Arial" pitchFamily="34" charset="0"/>
                <a:cs typeface="Arial" pitchFamily="34" charset="0"/>
              </a:rPr>
              <a:t>Codex </a:t>
            </a:r>
            <a:r>
              <a:rPr lang="en-US" altLang="en-US" sz="1800" dirty="0" err="1">
                <a:solidFill>
                  <a:schemeClr val="tx1"/>
                </a:solidFill>
                <a:latin typeface="Arial" pitchFamily="34" charset="0"/>
                <a:cs typeface="Arial" pitchFamily="34" charset="0"/>
              </a:rPr>
              <a:t>Alimentarius</a:t>
            </a:r>
            <a:r>
              <a:rPr lang="en-US" altLang="en-US" sz="1800" dirty="0">
                <a:solidFill>
                  <a:schemeClr val="tx1"/>
                </a:solidFill>
                <a:latin typeface="Arial" pitchFamily="34" charset="0"/>
                <a:cs typeface="Arial" pitchFamily="34" charset="0"/>
              </a:rPr>
              <a:t> Web site. Codex General Standard for Food Additives (GSFA) Online Database. </a:t>
            </a:r>
            <a:r>
              <a:rPr lang="en-US" altLang="en-US" sz="1800" dirty="0">
                <a:solidFill>
                  <a:schemeClr val="tx1"/>
                </a:solidFill>
                <a:latin typeface="Arial" pitchFamily="34" charset="0"/>
                <a:cs typeface="Arial" pitchFamily="34" charset="0"/>
                <a:hlinkClick r:id="rId7"/>
              </a:rPr>
              <a:t>http://www.fao.org/fao-who-codexalimentarius/standards/gsfa/en/</a:t>
            </a:r>
            <a:r>
              <a:rPr lang="en-US" altLang="en-US" sz="1800" dirty="0">
                <a:solidFill>
                  <a:schemeClr val="tx1"/>
                </a:solidFill>
                <a:latin typeface="Arial" pitchFamily="34" charset="0"/>
                <a:cs typeface="Arial" pitchFamily="34" charset="0"/>
              </a:rPr>
              <a:t>. Accessed February 4, 2016.</a:t>
            </a:r>
          </a:p>
          <a:p>
            <a:pPr eaLnBrk="1" hangingPunct="1">
              <a:buFontTx/>
              <a:buAutoNum type="arabicPeriod"/>
            </a:pPr>
            <a:r>
              <a:rPr lang="en-US" altLang="en-US" sz="1800" dirty="0">
                <a:solidFill>
                  <a:srgbClr val="000000"/>
                </a:solidFill>
                <a:latin typeface="Arial" pitchFamily="34" charset="0"/>
                <a:cs typeface="Arial" pitchFamily="34" charset="0"/>
              </a:rPr>
              <a:t>Food and Drug Administration Web site. 21CFR101.22 </a:t>
            </a:r>
            <a:r>
              <a:rPr lang="en-US" altLang="en-US" sz="1800" dirty="0">
                <a:solidFill>
                  <a:srgbClr val="000000"/>
                </a:solidFill>
                <a:latin typeface="Arial" pitchFamily="34" charset="0"/>
                <a:cs typeface="Arial" pitchFamily="34" charset="0"/>
                <a:hlinkClick r:id="rId8"/>
              </a:rPr>
              <a:t>http://www.fda.gov/Food/IngredientsPackagingLabeling/FoodAdditivesIngredients/ucm094211.htm</a:t>
            </a:r>
            <a:r>
              <a:rPr lang="en-US" altLang="en-US" sz="1800" dirty="0">
                <a:solidFill>
                  <a:srgbClr val="000000"/>
                </a:solidFill>
                <a:latin typeface="Arial" pitchFamily="34" charset="0"/>
                <a:cs typeface="Arial" pitchFamily="34" charset="0"/>
              </a:rPr>
              <a:t>. Accessed February 3, 2016.</a:t>
            </a:r>
          </a:p>
        </p:txBody>
      </p:sp>
      <p:pic>
        <p:nvPicPr>
          <p:cNvPr id="105476"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Box 4"/>
          <p:cNvSpPr txBox="1">
            <a:spLocks noChangeArrowheads="1"/>
          </p:cNvSpPr>
          <p:nvPr/>
        </p:nvSpPr>
        <p:spPr bwMode="auto">
          <a:xfrm>
            <a:off x="228600" y="2286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2800" b="1">
                <a:latin typeface="Arial" pitchFamily="34" charset="0"/>
                <a:cs typeface="Arial" pitchFamily="34" charset="0"/>
              </a:rPr>
              <a:t>References </a:t>
            </a:r>
          </a:p>
        </p:txBody>
      </p:sp>
      <p:sp>
        <p:nvSpPr>
          <p:cNvPr id="3" name="TextBox 2"/>
          <p:cNvSpPr txBox="1"/>
          <p:nvPr/>
        </p:nvSpPr>
        <p:spPr>
          <a:xfrm>
            <a:off x="228600" y="914400"/>
            <a:ext cx="8534400" cy="6462713"/>
          </a:xfrm>
          <a:prstGeom prst="rect">
            <a:avLst/>
          </a:prstGeom>
          <a:noFill/>
        </p:spPr>
        <p:txBody>
          <a:bodyPr>
            <a:spAutoFit/>
          </a:bodyPr>
          <a:lstStyle/>
          <a:p>
            <a:pPr marL="342900" indent="-342900" eaLnBrk="1" hangingPunct="1">
              <a:buFont typeface="+mj-lt"/>
              <a:buAutoNum type="arabicPeriod" startAt="9"/>
              <a:defRPr/>
            </a:pPr>
            <a:r>
              <a:rPr lang="en-US" dirty="0">
                <a:cs typeface="+mn-cs"/>
              </a:rPr>
              <a:t>U.S. Food and Drug Administration Web site. Loss of Indirect Additives Used in Food Contact Substances. </a:t>
            </a:r>
            <a:r>
              <a:rPr lang="en-US" dirty="0">
                <a:cs typeface="+mn-cs"/>
                <a:hlinkClick r:id="rId3"/>
              </a:rPr>
              <a:t>http://www.fda.gov/Food/IngredientsPackagingLabeling/PackagingFCS/IndirectAdditives/default.htm</a:t>
            </a:r>
            <a:r>
              <a:rPr lang="en-US" dirty="0">
                <a:cs typeface="+mn-cs"/>
              </a:rPr>
              <a:t>. Accessed February 4, 2016.</a:t>
            </a:r>
          </a:p>
          <a:p>
            <a:pPr marL="342900" indent="-342900" eaLnBrk="1" hangingPunct="1">
              <a:buFont typeface="+mj-lt"/>
              <a:buAutoNum type="arabicPeriod" startAt="9"/>
              <a:defRPr/>
            </a:pPr>
            <a:r>
              <a:rPr lang="en-US" dirty="0">
                <a:cs typeface="+mn-cs"/>
              </a:rPr>
              <a:t>U.S. Food and Drug Administration Web site.  Food Additive Status List. </a:t>
            </a:r>
            <a:r>
              <a:rPr lang="en-US" dirty="0">
                <a:cs typeface="+mn-cs"/>
                <a:hlinkClick r:id="rId4"/>
              </a:rPr>
              <a:t>http://www.fda.gov/Food/IngredientsPackagingLabeling/FoodAdditivesIngredients/ucm091048.htm</a:t>
            </a:r>
            <a:r>
              <a:rPr lang="en-US" dirty="0">
                <a:cs typeface="+mn-cs"/>
              </a:rPr>
              <a:t>. Accessed February 4, 2016.</a:t>
            </a:r>
          </a:p>
          <a:p>
            <a:pPr marL="342900" indent="-342900" eaLnBrk="1" hangingPunct="1">
              <a:buFont typeface="+mj-lt"/>
              <a:buAutoNum type="arabicPeriod" startAt="9"/>
              <a:defRPr/>
            </a:pPr>
            <a:r>
              <a:rPr lang="en-US" dirty="0">
                <a:cs typeface="+mn-cs"/>
              </a:rPr>
              <a:t>U.S. Government Publishing Office Web site. Electronic Code of Federal Regulations. (21CFR181) </a:t>
            </a:r>
            <a:r>
              <a:rPr lang="en-US" dirty="0">
                <a:cs typeface="+mn-cs"/>
                <a:hlinkClick r:id="rId5"/>
              </a:rPr>
              <a:t>http://www.ecfr.gov/cgi-bin/text-idx?rgn=div5&amp;node=21:3.0.1.1.12</a:t>
            </a:r>
            <a:r>
              <a:rPr lang="en-US" dirty="0">
                <a:cs typeface="+mn-cs"/>
              </a:rPr>
              <a:t>. Accessed February 4, 2016.  </a:t>
            </a:r>
          </a:p>
          <a:p>
            <a:pPr marL="342900" indent="-342900" eaLnBrk="1" hangingPunct="1">
              <a:buFont typeface="+mj-lt"/>
              <a:buAutoNum type="arabicPeriod" startAt="9"/>
              <a:defRPr/>
            </a:pPr>
            <a:r>
              <a:rPr lang="en-US" dirty="0">
                <a:cs typeface="+mn-cs"/>
              </a:rPr>
              <a:t>U.S. Food and Drug Administration Web site. 21CFR170.30(b). </a:t>
            </a:r>
            <a:r>
              <a:rPr lang="en-US" dirty="0">
                <a:cs typeface="+mn-cs"/>
                <a:hlinkClick r:id="rId6"/>
              </a:rPr>
              <a:t>http://www.accessdata.fda.gov/scripts/cdrh/cfdocs/cfcfr/CFRSearch.cfm?fr=170.30</a:t>
            </a:r>
            <a:r>
              <a:rPr lang="en-US" dirty="0">
                <a:cs typeface="+mn-cs"/>
              </a:rPr>
              <a:t>. Accessed February 4, 2016.</a:t>
            </a:r>
          </a:p>
          <a:p>
            <a:pPr marL="342900" indent="-342900" eaLnBrk="1" hangingPunct="1">
              <a:buFont typeface="+mj-lt"/>
              <a:buAutoNum type="arabicPeriod" startAt="9"/>
              <a:defRPr/>
            </a:pPr>
            <a:r>
              <a:rPr lang="en-US" dirty="0">
                <a:cs typeface="+mn-cs"/>
              </a:rPr>
              <a:t>U.S. Food and Drug Administration Web site. 21CFR170.35(c)(1). </a:t>
            </a:r>
            <a:r>
              <a:rPr lang="en-US" dirty="0">
                <a:cs typeface="+mn-cs"/>
                <a:hlinkClick r:id="rId7"/>
              </a:rPr>
              <a:t>http://www.accessdata.fda.gov/scripts/cdrh/cfdocs/cfcfr/cfrsearch.cfm?fr=170.35</a:t>
            </a:r>
            <a:r>
              <a:rPr lang="en-US" dirty="0">
                <a:cs typeface="+mn-cs"/>
              </a:rPr>
              <a:t>. Accessed February 4, 2016. </a:t>
            </a:r>
          </a:p>
          <a:p>
            <a:pPr marL="342900" indent="-342900" eaLnBrk="1" hangingPunct="1">
              <a:buFont typeface="+mj-lt"/>
              <a:buAutoNum type="arabicPeriod" startAt="9"/>
              <a:defRPr/>
            </a:pPr>
            <a:r>
              <a:rPr lang="en-US" dirty="0">
                <a:cs typeface="+mn-cs"/>
              </a:rPr>
              <a:t>U.S. Food and Drug Administration. FDA Food Code 2009. </a:t>
            </a:r>
            <a:r>
              <a:rPr lang="en-US" dirty="0">
                <a:cs typeface="+mn-cs"/>
                <a:hlinkClick r:id="rId8"/>
              </a:rPr>
              <a:t>http://www.fda.gov/Food/GuidanceRegulation/RetailFoodProtection/FoodCode/ucm186464.htm</a:t>
            </a:r>
            <a:r>
              <a:rPr lang="en-US" dirty="0">
                <a:cs typeface="+mn-cs"/>
              </a:rPr>
              <a:t>. Accessed February 4, 2016.</a:t>
            </a:r>
          </a:p>
          <a:p>
            <a:pPr eaLnBrk="1" hangingPunct="1">
              <a:defRPr/>
            </a:pPr>
            <a:endParaRPr lang="en-US" altLang="en-US" dirty="0">
              <a:cs typeface="+mn-cs"/>
            </a:endParaRPr>
          </a:p>
          <a:p>
            <a:pPr marL="342900" indent="-342900" eaLnBrk="1" hangingPunct="1">
              <a:buFont typeface="+mj-lt"/>
              <a:buAutoNum type="arabicPeriod" startAt="9"/>
              <a:defRPr/>
            </a:pPr>
            <a:endParaRPr lang="en-US" dirty="0">
              <a:cs typeface="+mn-cs"/>
            </a:endParaRPr>
          </a:p>
          <a:p>
            <a:pPr marL="342900" indent="-342900" eaLnBrk="1" hangingPunct="1">
              <a:buFont typeface="+mj-lt"/>
              <a:buAutoNum type="arabicPeriod" startAt="9"/>
              <a:defRPr/>
            </a:pPr>
            <a:endParaRPr lang="en-US" dirty="0">
              <a:cs typeface="+mn-cs"/>
            </a:endParaRPr>
          </a:p>
          <a:p>
            <a:pPr marL="342900" indent="-342900" eaLnBrk="1" hangingPunct="1">
              <a:buFont typeface="+mj-lt"/>
              <a:buAutoNum type="arabicPeriod" startAt="9"/>
              <a:defRPr/>
            </a:pPr>
            <a:endParaRPr lang="en-US" dirty="0">
              <a:solidFill>
                <a:prstClr val="black"/>
              </a:solidFill>
              <a:cs typeface="+mn-cs"/>
            </a:endParaRPr>
          </a:p>
        </p:txBody>
      </p:sp>
      <p:pic>
        <p:nvPicPr>
          <p:cNvPr id="106500"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4"/>
          <p:cNvSpPr txBox="1">
            <a:spLocks noChangeArrowheads="1"/>
          </p:cNvSpPr>
          <p:nvPr/>
        </p:nvSpPr>
        <p:spPr bwMode="auto">
          <a:xfrm>
            <a:off x="228600" y="2286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2800" b="1">
                <a:latin typeface="Arial" pitchFamily="34" charset="0"/>
                <a:cs typeface="Arial" pitchFamily="34" charset="0"/>
              </a:rPr>
              <a:t>References </a:t>
            </a:r>
          </a:p>
        </p:txBody>
      </p:sp>
      <p:sp>
        <p:nvSpPr>
          <p:cNvPr id="107523" name="TextBox 2"/>
          <p:cNvSpPr txBox="1">
            <a:spLocks noChangeArrowheads="1"/>
          </p:cNvSpPr>
          <p:nvPr/>
        </p:nvSpPr>
        <p:spPr bwMode="auto">
          <a:xfrm>
            <a:off x="228600" y="914400"/>
            <a:ext cx="8534400" cy="8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U.S. Food and Drug Administration Web site. Generally Recognized as Safe (GRAS). </a:t>
            </a:r>
            <a:r>
              <a:rPr lang="en-US" altLang="en-US" sz="1800">
                <a:solidFill>
                  <a:schemeClr val="tx1"/>
                </a:solidFill>
                <a:latin typeface="Arial" pitchFamily="34" charset="0"/>
                <a:cs typeface="Arial" pitchFamily="34" charset="0"/>
                <a:hlinkClick r:id="rId3"/>
              </a:rPr>
              <a:t>http://www.fda.gov/Food/IngredientsPackagingLabeling/GRAS/</a:t>
            </a:r>
            <a:r>
              <a:rPr lang="en-US" altLang="en-US" sz="1800">
                <a:solidFill>
                  <a:schemeClr val="tx1"/>
                </a:solidFill>
                <a:latin typeface="Arial" pitchFamily="34" charset="0"/>
                <a:cs typeface="Arial" pitchFamily="34" charset="0"/>
              </a:rPr>
              <a:t>. Accessed February 4, 2016.</a:t>
            </a:r>
          </a:p>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Williams, Iatropoulos, Enzmann, et al. </a:t>
            </a:r>
            <a:r>
              <a:rPr lang="en-US" altLang="en-US" sz="1800" i="1">
                <a:solidFill>
                  <a:schemeClr val="tx1"/>
                </a:solidFill>
                <a:latin typeface="Arial" pitchFamily="34" charset="0"/>
                <a:cs typeface="Arial" pitchFamily="34" charset="0"/>
              </a:rPr>
              <a:t>Hayes’ Principles and Methods of Toxicology</a:t>
            </a:r>
            <a:r>
              <a:rPr lang="en-US" altLang="en-US" sz="1800">
                <a:solidFill>
                  <a:schemeClr val="tx1"/>
                </a:solidFill>
                <a:latin typeface="Arial" pitchFamily="34" charset="0"/>
                <a:cs typeface="Arial" pitchFamily="34" charset="0"/>
              </a:rPr>
              <a:t> . 6</a:t>
            </a:r>
            <a:r>
              <a:rPr lang="en-US" altLang="en-US" sz="1800" baseline="30000">
                <a:solidFill>
                  <a:schemeClr val="tx1"/>
                </a:solidFill>
                <a:latin typeface="Arial" pitchFamily="34" charset="0"/>
                <a:cs typeface="Arial" pitchFamily="34" charset="0"/>
              </a:rPr>
              <a:t>th</a:t>
            </a:r>
            <a:r>
              <a:rPr lang="en-US" altLang="en-US" sz="1800">
                <a:solidFill>
                  <a:schemeClr val="tx1"/>
                </a:solidFill>
                <a:latin typeface="Arial" pitchFamily="34" charset="0"/>
                <a:cs typeface="Arial" pitchFamily="34" charset="0"/>
              </a:rPr>
              <a:t> ed. CRC Press; 2014:25.</a:t>
            </a:r>
          </a:p>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Klaassen C, Watkins JB. </a:t>
            </a:r>
            <a:r>
              <a:rPr lang="en-US" altLang="en-US" sz="1800" i="1">
                <a:solidFill>
                  <a:schemeClr val="tx1"/>
                </a:solidFill>
                <a:latin typeface="Arial" pitchFamily="34" charset="0"/>
                <a:cs typeface="Arial" pitchFamily="34" charset="0"/>
              </a:rPr>
              <a:t>Casarett &amp; Doull’s</a:t>
            </a:r>
            <a:r>
              <a:rPr lang="en-US" altLang="en-US" sz="1800">
                <a:solidFill>
                  <a:schemeClr val="tx1"/>
                </a:solidFill>
                <a:latin typeface="Arial" pitchFamily="34" charset="0"/>
                <a:cs typeface="Arial" pitchFamily="34" charset="0"/>
              </a:rPr>
              <a:t> </a:t>
            </a:r>
            <a:r>
              <a:rPr lang="en-US" altLang="en-US" sz="1800" i="1">
                <a:solidFill>
                  <a:schemeClr val="tx1"/>
                </a:solidFill>
                <a:latin typeface="Arial" pitchFamily="34" charset="0"/>
                <a:cs typeface="Arial" pitchFamily="34" charset="0"/>
              </a:rPr>
              <a:t>Essentials of Toxicology. </a:t>
            </a:r>
            <a:r>
              <a:rPr lang="en-US" altLang="en-US" sz="1800">
                <a:solidFill>
                  <a:schemeClr val="tx1"/>
                </a:solidFill>
                <a:latin typeface="Arial" pitchFamily="34" charset="0"/>
                <a:cs typeface="Arial" pitchFamily="34" charset="0"/>
              </a:rPr>
              <a:t>7th ed. McGraw-Hill; 2010:8.</a:t>
            </a:r>
          </a:p>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U.S. Food and Drug Administration Web site. 21CFR184. </a:t>
            </a:r>
            <a:r>
              <a:rPr lang="en-US" altLang="en-US" sz="1800">
                <a:solidFill>
                  <a:schemeClr val="tx1"/>
                </a:solidFill>
                <a:latin typeface="Arial" pitchFamily="34" charset="0"/>
                <a:cs typeface="Arial" pitchFamily="34" charset="0"/>
                <a:hlinkClick r:id="rId4"/>
              </a:rPr>
              <a:t>https://www.accessdata.fda.gov/scripts/cdrh/cfdocs/cfcfr/CFRSearch.cfm?CFRPart=184</a:t>
            </a:r>
            <a:r>
              <a:rPr lang="en-US" altLang="en-US" sz="1800">
                <a:solidFill>
                  <a:schemeClr val="tx1"/>
                </a:solidFill>
                <a:latin typeface="Arial" pitchFamily="34" charset="0"/>
                <a:cs typeface="Arial" pitchFamily="34" charset="0"/>
              </a:rPr>
              <a:t>. Accessed February 5, 2016.</a:t>
            </a:r>
          </a:p>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U.S. Food and Drug Administration Web site. 21CFR182. Accessed February 5, 2016.</a:t>
            </a:r>
          </a:p>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U.S. Food and Drug Administration Web site. 21CFR172. Accessed February 5, 2016.</a:t>
            </a:r>
          </a:p>
          <a:p>
            <a:pPr eaLnBrk="1" hangingPunct="1">
              <a:buFont typeface="Calibri" pitchFamily="34" charset="0"/>
              <a:buAutoNum type="arabicPeriod" startAt="15"/>
            </a:pPr>
            <a:r>
              <a:rPr lang="en-US" altLang="en-US" sz="1800">
                <a:solidFill>
                  <a:schemeClr val="tx1"/>
                </a:solidFill>
                <a:latin typeface="Arial" pitchFamily="34" charset="0"/>
                <a:cs typeface="Arial" pitchFamily="34" charset="0"/>
              </a:rPr>
              <a:t>U.S. Food and Drug Administration Web site. Code of Federal Regulations Title 21. </a:t>
            </a:r>
            <a:r>
              <a:rPr lang="en-US" altLang="en-US" sz="1800">
                <a:solidFill>
                  <a:schemeClr val="tx1"/>
                </a:solidFill>
                <a:latin typeface="Arial" pitchFamily="34" charset="0"/>
                <a:cs typeface="Arial" pitchFamily="34" charset="0"/>
                <a:hlinkClick r:id="rId5"/>
              </a:rPr>
              <a:t>http://www.accessdata.fda.gov/scripts/cdrh/cfdocs/cfcfr/cfrsearch.cfm</a:t>
            </a:r>
            <a:r>
              <a:rPr lang="en-US" altLang="en-US" sz="1800">
                <a:solidFill>
                  <a:schemeClr val="tx1"/>
                </a:solidFill>
                <a:latin typeface="Arial" pitchFamily="34" charset="0"/>
                <a:cs typeface="Arial" pitchFamily="34" charset="0"/>
              </a:rPr>
              <a:t>. Accessed February 5, 2016.</a:t>
            </a:r>
          </a:p>
          <a:p>
            <a:pPr eaLnBrk="1" hangingPunct="1">
              <a:buFont typeface="Calibri" pitchFamily="34" charset="0"/>
              <a:buAutoNum type="arabicPeriod" startAt="15"/>
            </a:pPr>
            <a:r>
              <a:rPr lang="en-US" altLang="en-US" sz="1800">
                <a:solidFill>
                  <a:srgbClr val="000000"/>
                </a:solidFill>
                <a:latin typeface="Arial" pitchFamily="34" charset="0"/>
                <a:cs typeface="Arial" pitchFamily="34" charset="0"/>
              </a:rPr>
              <a:t>Food and Agriculture Organization of the United Nations Web site. Chemical risks and JECFA. </a:t>
            </a:r>
            <a:r>
              <a:rPr lang="en-US" altLang="en-US" sz="1800">
                <a:solidFill>
                  <a:srgbClr val="000000"/>
                </a:solidFill>
                <a:latin typeface="Arial" pitchFamily="34" charset="0"/>
                <a:cs typeface="Arial" pitchFamily="34" charset="0"/>
                <a:hlinkClick r:id="rId6"/>
              </a:rPr>
              <a:t>http://www.fao.org/food/food-safety-quality/scientific-advice/jecfa/en/</a:t>
            </a:r>
            <a:r>
              <a:rPr lang="en-US" altLang="en-US" sz="1800">
                <a:solidFill>
                  <a:srgbClr val="000000"/>
                </a:solidFill>
                <a:latin typeface="Arial" pitchFamily="34" charset="0"/>
                <a:cs typeface="Arial" pitchFamily="34" charset="0"/>
              </a:rPr>
              <a:t>. Accessed January 12, 2016.</a:t>
            </a: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chemeClr val="tx1"/>
              </a:solidFill>
              <a:latin typeface="Arial" pitchFamily="34" charset="0"/>
              <a:cs typeface="Arial" pitchFamily="34" charset="0"/>
            </a:endParaRPr>
          </a:p>
          <a:p>
            <a:pPr eaLnBrk="1" hangingPunct="1">
              <a:buFont typeface="Calibri" pitchFamily="34" charset="0"/>
              <a:buAutoNum type="arabicPeriod" startAt="15"/>
            </a:pPr>
            <a:endParaRPr lang="en-US" altLang="en-US" sz="1800">
              <a:solidFill>
                <a:srgbClr val="000000"/>
              </a:solidFill>
              <a:latin typeface="Arial" pitchFamily="34" charset="0"/>
              <a:cs typeface="Arial" pitchFamily="34" charset="0"/>
            </a:endParaRPr>
          </a:p>
        </p:txBody>
      </p:sp>
      <p:pic>
        <p:nvPicPr>
          <p:cNvPr id="10752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4"/>
          <p:cNvSpPr txBox="1">
            <a:spLocks noChangeArrowheads="1"/>
          </p:cNvSpPr>
          <p:nvPr/>
        </p:nvSpPr>
        <p:spPr bwMode="auto">
          <a:xfrm>
            <a:off x="228600" y="2286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2800" b="1">
                <a:latin typeface="Arial" pitchFamily="34" charset="0"/>
                <a:cs typeface="Arial" pitchFamily="34" charset="0"/>
              </a:rPr>
              <a:t>References </a:t>
            </a:r>
          </a:p>
        </p:txBody>
      </p:sp>
      <p:sp>
        <p:nvSpPr>
          <p:cNvPr id="108547" name="TextBox 2"/>
          <p:cNvSpPr txBox="1">
            <a:spLocks noChangeArrowheads="1"/>
          </p:cNvSpPr>
          <p:nvPr/>
        </p:nvSpPr>
        <p:spPr bwMode="auto">
          <a:xfrm>
            <a:off x="228600" y="914400"/>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U.S. Food and Drug Administration Web site. </a:t>
            </a:r>
            <a:r>
              <a:rPr lang="pt-BR" altLang="en-US" sz="1800">
                <a:solidFill>
                  <a:schemeClr val="tx1"/>
                </a:solidFill>
                <a:latin typeface="Arial" pitchFamily="34" charset="0"/>
                <a:cs typeface="Arial" pitchFamily="34" charset="0"/>
              </a:rPr>
              <a:t>21 CFR 101.100 (a) (3) (ii) </a:t>
            </a:r>
            <a:r>
              <a:rPr lang="en-US" altLang="en-US" sz="1800">
                <a:solidFill>
                  <a:schemeClr val="tx1"/>
                </a:solidFill>
                <a:latin typeface="Arial" pitchFamily="34" charset="0"/>
                <a:cs typeface="Arial" pitchFamily="34" charset="0"/>
                <a:hlinkClick r:id="rId3"/>
              </a:rPr>
              <a:t>http://www.accessdata.fda.gov/scripts/cdrh/cfdocs/cfcfr/cfrsearch.cfm?fr=101.100</a:t>
            </a:r>
            <a:r>
              <a:rPr lang="en-US" altLang="en-US" sz="1800">
                <a:solidFill>
                  <a:schemeClr val="tx1"/>
                </a:solidFill>
                <a:latin typeface="Arial" pitchFamily="34" charset="0"/>
                <a:cs typeface="Arial" pitchFamily="34" charset="0"/>
              </a:rPr>
              <a:t>. Accessed February 5, 2016.</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Weiner ML, Salminen WF, Larson PR, et al. Toxicological Review of Inorganic Phosphates. </a:t>
            </a:r>
            <a:r>
              <a:rPr lang="en-US" altLang="en-US" sz="1800" i="1">
                <a:solidFill>
                  <a:schemeClr val="tx1"/>
                </a:solidFill>
                <a:latin typeface="Arial" pitchFamily="34" charset="0"/>
                <a:cs typeface="Arial" pitchFamily="34" charset="0"/>
              </a:rPr>
              <a:t>Food and Chemical Toxicology.</a:t>
            </a:r>
            <a:r>
              <a:rPr lang="en-US" altLang="en-US" sz="1800">
                <a:solidFill>
                  <a:schemeClr val="tx1"/>
                </a:solidFill>
                <a:latin typeface="Arial" pitchFamily="34" charset="0"/>
                <a:cs typeface="Arial" pitchFamily="34" charset="0"/>
              </a:rPr>
              <a:t> 2001;39(8):759-86.</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De La Torre Torres, JE, Gassara F, Kouassi AP, et al. Critical Reviews in Food Science and Nutrition. 2013; DOI:10.1080/10408398.2013.858235.</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Petrun L, Flood A, Sellnow T, . </a:t>
            </a:r>
            <a:r>
              <a:rPr lang="fr-FR" altLang="en-US" sz="1800">
                <a:solidFill>
                  <a:schemeClr val="tx1"/>
                </a:solidFill>
                <a:latin typeface="Arial" pitchFamily="34" charset="0"/>
                <a:cs typeface="Arial" pitchFamily="34" charset="0"/>
              </a:rPr>
              <a:t>et al. </a:t>
            </a:r>
            <a:r>
              <a:rPr lang="en-US" altLang="en-US" sz="1800">
                <a:solidFill>
                  <a:schemeClr val="tx1"/>
                </a:solidFill>
                <a:latin typeface="Arial" pitchFamily="34" charset="0"/>
                <a:cs typeface="Arial" pitchFamily="34" charset="0"/>
              </a:rPr>
              <a:t>Shaping health perceptions: Communicating effectively about chemicals in food. </a:t>
            </a:r>
            <a:r>
              <a:rPr lang="en-US" altLang="en-US" sz="1800" i="1">
                <a:solidFill>
                  <a:schemeClr val="tx1"/>
                </a:solidFill>
                <a:latin typeface="Arial" pitchFamily="34" charset="0"/>
                <a:cs typeface="Arial" pitchFamily="34" charset="0"/>
              </a:rPr>
              <a:t>Food Protection Trends.</a:t>
            </a:r>
            <a:r>
              <a:rPr lang="en-US" altLang="en-US" sz="1800">
                <a:solidFill>
                  <a:schemeClr val="tx1"/>
                </a:solidFill>
                <a:latin typeface="Arial" pitchFamily="34" charset="0"/>
                <a:cs typeface="Arial" pitchFamily="34" charset="0"/>
              </a:rPr>
              <a:t> 2014:35(1):24–35 </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The NPD Group Web site. </a:t>
            </a:r>
            <a:r>
              <a:rPr lang="en-US" altLang="en-US" sz="1800">
                <a:solidFill>
                  <a:schemeClr val="tx1"/>
                </a:solidFill>
                <a:latin typeface="Arial" pitchFamily="34" charset="0"/>
                <a:cs typeface="Arial" pitchFamily="34" charset="0"/>
                <a:hlinkClick r:id="rId4"/>
              </a:rPr>
              <a:t>www.npd.com/wps/portal/npd/us/news/press-releases/2015/consumer-concern-about-food-ingredients-changes-their-view-on-how-natural-should-be-defined-on-food-labels-reports-npd-group/</a:t>
            </a:r>
            <a:r>
              <a:rPr lang="en-US" altLang="en-US" sz="180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Sloan AE. The Top Ten Food Trends. </a:t>
            </a:r>
            <a:r>
              <a:rPr lang="en-US" altLang="en-US" sz="1800" i="1">
                <a:solidFill>
                  <a:schemeClr val="tx1"/>
                </a:solidFill>
                <a:latin typeface="Arial" pitchFamily="34" charset="0"/>
                <a:cs typeface="Arial" pitchFamily="34" charset="0"/>
              </a:rPr>
              <a:t>Food Technology</a:t>
            </a:r>
            <a:r>
              <a:rPr lang="en-US" altLang="en-US" sz="1800">
                <a:solidFill>
                  <a:schemeClr val="tx1"/>
                </a:solidFill>
                <a:latin typeface="Arial" pitchFamily="34" charset="0"/>
                <a:cs typeface="Arial" pitchFamily="34" charset="0"/>
              </a:rPr>
              <a:t> . 2015:69(4).</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Mintel Web site. </a:t>
            </a:r>
            <a:r>
              <a:rPr lang="en-US" altLang="en-US" sz="1800" u="sng">
                <a:solidFill>
                  <a:schemeClr val="tx1"/>
                </a:solidFill>
                <a:latin typeface="Arial" pitchFamily="34" charset="0"/>
                <a:cs typeface="Arial" pitchFamily="34" charset="0"/>
                <a:hlinkClick r:id="rId5"/>
              </a:rPr>
              <a:t>www.mintel.com/press-centre/food-and-drink/84-of-americans-buy-free-from-foods-because-they-believe-them-to-be-more-natural-or-less-processed</a:t>
            </a:r>
            <a:r>
              <a:rPr lang="en-US" altLang="en-US" sz="180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23"/>
            </a:pPr>
            <a:r>
              <a:rPr lang="en-US" altLang="en-US" sz="1800">
                <a:solidFill>
                  <a:schemeClr val="tx1"/>
                </a:solidFill>
                <a:latin typeface="Arial" pitchFamily="34" charset="0"/>
                <a:cs typeface="Arial" pitchFamily="34" charset="0"/>
              </a:rPr>
              <a:t>Nielsen Web site. </a:t>
            </a:r>
            <a:r>
              <a:rPr lang="en-US" altLang="en-US" sz="1800">
                <a:solidFill>
                  <a:schemeClr val="tx1"/>
                </a:solidFill>
                <a:latin typeface="Arial" pitchFamily="34" charset="0"/>
                <a:cs typeface="Arial" pitchFamily="34" charset="0"/>
                <a:hlinkClick r:id="rId6"/>
              </a:rPr>
              <a:t>www.nielsen.com/us/en/insights/reports/2015/we-are-what-we-eat.html</a:t>
            </a:r>
            <a:r>
              <a:rPr lang="en-US" altLang="en-US" sz="1800">
                <a:solidFill>
                  <a:schemeClr val="tx1"/>
                </a:solidFill>
                <a:latin typeface="Arial" pitchFamily="34" charset="0"/>
                <a:cs typeface="Arial" pitchFamily="34" charset="0"/>
              </a:rPr>
              <a:t>. Accessed January 22, 2016.</a:t>
            </a:r>
          </a:p>
        </p:txBody>
      </p:sp>
      <p:pic>
        <p:nvPicPr>
          <p:cNvPr id="10854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4"/>
          <p:cNvSpPr txBox="1">
            <a:spLocks noChangeArrowheads="1"/>
          </p:cNvSpPr>
          <p:nvPr/>
        </p:nvSpPr>
        <p:spPr bwMode="auto">
          <a:xfrm>
            <a:off x="228600" y="2286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2800" b="1">
                <a:latin typeface="Arial" pitchFamily="34" charset="0"/>
                <a:cs typeface="Arial" pitchFamily="34" charset="0"/>
              </a:rPr>
              <a:t>References </a:t>
            </a:r>
          </a:p>
        </p:txBody>
      </p:sp>
      <p:sp>
        <p:nvSpPr>
          <p:cNvPr id="109571" name="TextBox 2"/>
          <p:cNvSpPr txBox="1">
            <a:spLocks noChangeArrowheads="1"/>
          </p:cNvSpPr>
          <p:nvPr/>
        </p:nvSpPr>
        <p:spPr bwMode="auto">
          <a:xfrm>
            <a:off x="228600" y="838200"/>
            <a:ext cx="86868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 typeface="Calibri" pitchFamily="34" charset="0"/>
              <a:buAutoNum type="arabicPeriod" startAt="31"/>
            </a:pPr>
            <a:r>
              <a:rPr lang="en-US" altLang="en-US" sz="1800">
                <a:solidFill>
                  <a:schemeClr val="tx1"/>
                </a:solidFill>
                <a:latin typeface="Arial" pitchFamily="34" charset="0"/>
                <a:cs typeface="Arial" pitchFamily="34" charset="0"/>
              </a:rPr>
              <a:t>Gasparro A. Nestlé USA to Remove Artificial Ingredients From Candy. </a:t>
            </a:r>
            <a:r>
              <a:rPr lang="en-US" altLang="en-US" sz="1800" i="1">
                <a:solidFill>
                  <a:schemeClr val="tx1"/>
                </a:solidFill>
                <a:latin typeface="Arial" pitchFamily="34" charset="0"/>
                <a:cs typeface="Arial" pitchFamily="34" charset="0"/>
              </a:rPr>
              <a:t>Wall Street Journal</a:t>
            </a:r>
            <a:r>
              <a:rPr lang="en-US" altLang="en-US" sz="1800">
                <a:solidFill>
                  <a:schemeClr val="tx1"/>
                </a:solidFill>
                <a:latin typeface="Arial" pitchFamily="34" charset="0"/>
                <a:cs typeface="Arial" pitchFamily="34" charset="0"/>
              </a:rPr>
              <a:t>. Feb. 17, 2015.</a:t>
            </a:r>
            <a:endParaRPr lang="en-US" altLang="en-US" sz="1800">
              <a:solidFill>
                <a:srgbClr val="000000"/>
              </a:solidFill>
              <a:latin typeface="Arial" pitchFamily="34" charset="0"/>
              <a:cs typeface="Arial" pitchFamily="34" charset="0"/>
            </a:endParaRPr>
          </a:p>
          <a:p>
            <a:pPr eaLnBrk="1" hangingPunct="1">
              <a:buFont typeface="Calibri" pitchFamily="34" charset="0"/>
              <a:buAutoNum type="arabicPeriod" startAt="31"/>
            </a:pPr>
            <a:r>
              <a:rPr lang="en-US" altLang="en-US" sz="1800">
                <a:solidFill>
                  <a:schemeClr val="tx1"/>
                </a:solidFill>
                <a:latin typeface="Arial" pitchFamily="34" charset="0"/>
                <a:cs typeface="Arial" pitchFamily="34" charset="0"/>
              </a:rPr>
              <a:t>The Hartman Group Web site.  </a:t>
            </a:r>
            <a:r>
              <a:rPr lang="en-US" altLang="en-US" sz="1800">
                <a:solidFill>
                  <a:schemeClr val="tx1"/>
                </a:solidFill>
                <a:latin typeface="Arial" pitchFamily="34" charset="0"/>
                <a:cs typeface="Arial" pitchFamily="34" charset="0"/>
                <a:hlinkClick r:id="rId3"/>
              </a:rPr>
              <a:t>www.hartman-group.com/acumenPdfs/ingredients-avoid-v-seek-infographic-2015-05-14.pdf</a:t>
            </a:r>
            <a:r>
              <a:rPr lang="en-US" altLang="en-US" sz="1800">
                <a:solidFill>
                  <a:schemeClr val="tx1"/>
                </a:solidFill>
                <a:latin typeface="Arial" pitchFamily="34" charset="0"/>
                <a:cs typeface="Arial" pitchFamily="34" charset="0"/>
              </a:rPr>
              <a:t>. Accessed January 22, 2016.</a:t>
            </a:r>
            <a:endParaRPr lang="en-US" altLang="en-US" sz="2800">
              <a:solidFill>
                <a:schemeClr val="tx1"/>
              </a:solidFill>
              <a:latin typeface="Arial" pitchFamily="34" charset="0"/>
              <a:cs typeface="Arial" pitchFamily="34" charset="0"/>
            </a:endParaRPr>
          </a:p>
          <a:p>
            <a:pPr eaLnBrk="1" hangingPunct="1">
              <a:buFont typeface="Calibri" pitchFamily="34" charset="0"/>
              <a:buAutoNum type="arabicPeriod" startAt="31"/>
            </a:pPr>
            <a:r>
              <a:rPr lang="en-US" altLang="en-US" sz="1800">
                <a:solidFill>
                  <a:schemeClr val="tx1"/>
                </a:solidFill>
                <a:latin typeface="Arial" pitchFamily="34" charset="0"/>
                <a:cs typeface="Arial" pitchFamily="34" charset="0"/>
              </a:rPr>
              <a:t>Mintel Web site. </a:t>
            </a:r>
            <a:r>
              <a:rPr lang="en-US" altLang="en-US" sz="1800">
                <a:solidFill>
                  <a:schemeClr val="tx1"/>
                </a:solidFill>
                <a:latin typeface="Arial" pitchFamily="34" charset="0"/>
                <a:cs typeface="Arial" pitchFamily="34" charset="0"/>
                <a:hlinkClick r:id="rId4"/>
              </a:rPr>
              <a:t>www.mintel.com/blog/food-market-news/like-oil-and-water-brominated-vegetable-oil-being-phased-out-in-the-us</a:t>
            </a:r>
            <a:r>
              <a:rPr lang="en-US" altLang="en-US" sz="180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1"/>
            </a:pPr>
            <a:r>
              <a:rPr lang="en-US" altLang="en-US" sz="1800">
                <a:solidFill>
                  <a:schemeClr val="tx1"/>
                </a:solidFill>
                <a:latin typeface="Arial" pitchFamily="34" charset="0"/>
                <a:cs typeface="Arial" pitchFamily="34" charset="0"/>
              </a:rPr>
              <a:t>Mintel Web site. </a:t>
            </a:r>
            <a:r>
              <a:rPr lang="en-US" altLang="en-US" sz="1800">
                <a:solidFill>
                  <a:schemeClr val="tx1"/>
                </a:solidFill>
                <a:latin typeface="Arial" pitchFamily="34" charset="0"/>
                <a:cs typeface="Arial" pitchFamily="34" charset="0"/>
                <a:hlinkClick r:id="rId5"/>
              </a:rPr>
              <a:t>www.mintel.com/press-centre/food-and-drink/mintel-serves-up-5-key-food-and-drink-trends-for-2015</a:t>
            </a:r>
            <a:r>
              <a:rPr lang="en-US" altLang="en-US" sz="180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1"/>
            </a:pPr>
            <a:r>
              <a:rPr lang="en-US" altLang="en-US" sz="1800">
                <a:solidFill>
                  <a:schemeClr val="tx1"/>
                </a:solidFill>
                <a:latin typeface="Arial" pitchFamily="34" charset="0"/>
                <a:cs typeface="Arial" pitchFamily="34" charset="0"/>
              </a:rPr>
              <a:t>Food Business News Web site. </a:t>
            </a:r>
            <a:r>
              <a:rPr lang="en-US" altLang="en-US" sz="1800">
                <a:solidFill>
                  <a:schemeClr val="tx1"/>
                </a:solidFill>
                <a:latin typeface="Arial" pitchFamily="34" charset="0"/>
                <a:cs typeface="Arial" pitchFamily="34" charset="0"/>
                <a:hlinkClick r:id="rId6"/>
              </a:rPr>
              <a:t>www.foodbusinessnews.net/articles/news_home/Consumer_Trends/2015/09/How_consumers_define_clean_eat.aspx?ID=%7BA2B69947-B22D-48E1-AC70-C32011064786%7D</a:t>
            </a:r>
            <a:r>
              <a:rPr lang="en-US" altLang="en-US" sz="180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1"/>
            </a:pPr>
            <a:r>
              <a:rPr lang="en-US" altLang="en-US" sz="1800">
                <a:solidFill>
                  <a:schemeClr val="tx1"/>
                </a:solidFill>
                <a:latin typeface="Arial" pitchFamily="34" charset="0"/>
                <a:cs typeface="Arial" pitchFamily="34" charset="0"/>
              </a:rPr>
              <a:t>NPD Web site. </a:t>
            </a:r>
            <a:r>
              <a:rPr lang="en-US" altLang="en-US" sz="1800">
                <a:solidFill>
                  <a:schemeClr val="tx1"/>
                </a:solidFill>
                <a:latin typeface="Arial" pitchFamily="34" charset="0"/>
                <a:cs typeface="Arial" pitchFamily="34" charset="0"/>
                <a:hlinkClick r:id="rId7"/>
              </a:rPr>
              <a:t>www.npd.com/wps/portal/npd/us/news/press-releases/2015/real-clean-and-fresh-are-the-attributes-consumers-will-look-for-in-the-foods-they-eat-in-2016/</a:t>
            </a:r>
            <a:r>
              <a:rPr lang="en-US" altLang="en-US" sz="180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1"/>
            </a:pPr>
            <a:r>
              <a:rPr lang="en-US" altLang="en-US" sz="1800">
                <a:solidFill>
                  <a:srgbClr val="000000"/>
                </a:solidFill>
                <a:latin typeface="Arial" pitchFamily="34" charset="0"/>
                <a:cs typeface="Arial" pitchFamily="34" charset="0"/>
              </a:rPr>
              <a:t>U.S. Food and Drug Administration Web site. 21CFR101.22. </a:t>
            </a:r>
            <a:r>
              <a:rPr lang="en-US" altLang="en-US" sz="1800">
                <a:solidFill>
                  <a:srgbClr val="000000"/>
                </a:solidFill>
                <a:latin typeface="Arial" pitchFamily="34" charset="0"/>
                <a:cs typeface="Arial" pitchFamily="34" charset="0"/>
                <a:hlinkClick r:id="rId8"/>
              </a:rPr>
              <a:t>www.gpo.gov/fdsys/pkg/CFR-2015-title21-vol2/xml/CFR-2015-title21-vol2-sec101-22.xml</a:t>
            </a:r>
            <a:r>
              <a:rPr lang="en-US" altLang="en-US" sz="1800">
                <a:solidFill>
                  <a:srgbClr val="000000"/>
                </a:solidFill>
                <a:latin typeface="Arial" pitchFamily="34" charset="0"/>
                <a:cs typeface="Arial" pitchFamily="34" charset="0"/>
              </a:rPr>
              <a:t>. Accessed January 22, 2016.</a:t>
            </a:r>
          </a:p>
        </p:txBody>
      </p:sp>
      <p:pic>
        <p:nvPicPr>
          <p:cNvPr id="109572"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4"/>
          <p:cNvSpPr txBox="1">
            <a:spLocks noChangeArrowheads="1"/>
          </p:cNvSpPr>
          <p:nvPr/>
        </p:nvSpPr>
        <p:spPr bwMode="auto">
          <a:xfrm>
            <a:off x="228600" y="2286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sz="2800" b="1">
                <a:latin typeface="Arial" pitchFamily="34" charset="0"/>
                <a:cs typeface="Arial" pitchFamily="34" charset="0"/>
              </a:rPr>
              <a:t>References </a:t>
            </a:r>
          </a:p>
        </p:txBody>
      </p:sp>
      <p:sp>
        <p:nvSpPr>
          <p:cNvPr id="110595" name="TextBox 2"/>
          <p:cNvSpPr txBox="1">
            <a:spLocks noChangeArrowheads="1"/>
          </p:cNvSpPr>
          <p:nvPr/>
        </p:nvSpPr>
        <p:spPr bwMode="auto">
          <a:xfrm>
            <a:off x="228600" y="914400"/>
            <a:ext cx="8534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 typeface="Calibri" pitchFamily="34" charset="0"/>
              <a:buAutoNum type="arabicPeriod" startAt="38"/>
            </a:pPr>
            <a:r>
              <a:rPr lang="en-US" altLang="en-US" sz="1800" dirty="0">
                <a:solidFill>
                  <a:schemeClr val="tx1"/>
                </a:solidFill>
                <a:latin typeface="Arial" pitchFamily="34" charset="0"/>
                <a:cs typeface="Arial" pitchFamily="34" charset="0"/>
              </a:rPr>
              <a:t>U.S. Food and Drug Administration Web site. 21CFR101.22.</a:t>
            </a:r>
            <a:r>
              <a:rPr lang="en-US" altLang="en-US" sz="1800" dirty="0">
                <a:solidFill>
                  <a:schemeClr val="tx1"/>
                </a:solidFill>
                <a:latin typeface="AR JULIAN" pitchFamily="2" charset="0"/>
                <a:cs typeface="Arial" pitchFamily="34" charset="0"/>
              </a:rPr>
              <a:t> </a:t>
            </a:r>
            <a:r>
              <a:rPr lang="en-US" altLang="en-US" sz="1800" dirty="0">
                <a:solidFill>
                  <a:schemeClr val="tx1"/>
                </a:solidFill>
                <a:latin typeface="AR JULIAN" pitchFamily="2" charset="0"/>
                <a:cs typeface="Arial" pitchFamily="34" charset="0"/>
                <a:hlinkClick r:id="rId3"/>
              </a:rPr>
              <a:t>w</a:t>
            </a:r>
            <a:r>
              <a:rPr lang="en-US" altLang="en-US" sz="1800" dirty="0">
                <a:solidFill>
                  <a:schemeClr val="tx1"/>
                </a:solidFill>
                <a:latin typeface="Arial" pitchFamily="34" charset="0"/>
                <a:cs typeface="Arial" pitchFamily="34" charset="0"/>
                <a:hlinkClick r:id="rId3"/>
              </a:rPr>
              <a:t>ww.gpo.gov/fdsys/pkg/CFR-2015-title21-vol2/xml/CFR-2015-title21-vol2-sec101-100.xml</a:t>
            </a:r>
            <a:r>
              <a:rPr lang="en-US" altLang="en-US" sz="1800" dirty="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8"/>
            </a:pPr>
            <a:r>
              <a:rPr lang="en-US" altLang="en-US" sz="1800" dirty="0" err="1">
                <a:solidFill>
                  <a:schemeClr val="tx1"/>
                </a:solidFill>
                <a:latin typeface="Arial" pitchFamily="34" charset="0"/>
                <a:cs typeface="Arial" pitchFamily="34" charset="0"/>
              </a:rPr>
              <a:t>Liaukonyte</a:t>
            </a:r>
            <a:r>
              <a:rPr lang="en-US" altLang="en-US" sz="1800" dirty="0">
                <a:solidFill>
                  <a:schemeClr val="tx1"/>
                </a:solidFill>
                <a:latin typeface="Arial" pitchFamily="34" charset="0"/>
                <a:cs typeface="Arial" pitchFamily="34" charset="0"/>
              </a:rPr>
              <a:t> J, </a:t>
            </a:r>
            <a:r>
              <a:rPr lang="en-US" altLang="en-US" sz="1800" dirty="0" err="1">
                <a:solidFill>
                  <a:schemeClr val="tx1"/>
                </a:solidFill>
                <a:latin typeface="Arial" pitchFamily="34" charset="0"/>
                <a:cs typeface="Arial" pitchFamily="34" charset="0"/>
              </a:rPr>
              <a:t>Streletskaya</a:t>
            </a:r>
            <a:r>
              <a:rPr lang="en-US" altLang="en-US" sz="1800" dirty="0">
                <a:solidFill>
                  <a:schemeClr val="tx1"/>
                </a:solidFill>
                <a:latin typeface="Arial" pitchFamily="34" charset="0"/>
                <a:cs typeface="Arial" pitchFamily="34" charset="0"/>
              </a:rPr>
              <a:t> NA, Kaiser HM, et al. Consumer Response to “Contains” and “Free of” Labeling: Evidence from Lab Experiments.  </a:t>
            </a:r>
            <a:r>
              <a:rPr lang="en-US" altLang="en-US" sz="1800" i="1" dirty="0">
                <a:solidFill>
                  <a:schemeClr val="tx1"/>
                </a:solidFill>
                <a:latin typeface="Arial" pitchFamily="34" charset="0"/>
                <a:cs typeface="Arial" pitchFamily="34" charset="0"/>
              </a:rPr>
              <a:t>Applied Economic Perspectives and Policy.</a:t>
            </a:r>
            <a:r>
              <a:rPr lang="en-US" altLang="en-US" sz="1800" dirty="0">
                <a:solidFill>
                  <a:schemeClr val="tx1"/>
                </a:solidFill>
                <a:latin typeface="Arial" pitchFamily="34" charset="0"/>
                <a:cs typeface="Arial" pitchFamily="34" charset="0"/>
              </a:rPr>
              <a:t> 2013 </a:t>
            </a:r>
            <a:r>
              <a:rPr lang="en-US" altLang="en-US" sz="1800" dirty="0" err="1">
                <a:solidFill>
                  <a:schemeClr val="tx1"/>
                </a:solidFill>
                <a:latin typeface="Arial" pitchFamily="34" charset="0"/>
                <a:cs typeface="Arial" pitchFamily="34" charset="0"/>
              </a:rPr>
              <a:t>doi</a:t>
            </a:r>
            <a:r>
              <a:rPr lang="en-US" altLang="en-US" sz="1800" dirty="0">
                <a:solidFill>
                  <a:schemeClr val="tx1"/>
                </a:solidFill>
                <a:latin typeface="Arial" pitchFamily="34" charset="0"/>
                <a:cs typeface="Arial" pitchFamily="34" charset="0"/>
              </a:rPr>
              <a:t>: 10.1093/</a:t>
            </a:r>
            <a:r>
              <a:rPr lang="en-US" altLang="en-US" sz="1800" dirty="0" err="1">
                <a:solidFill>
                  <a:schemeClr val="tx1"/>
                </a:solidFill>
                <a:latin typeface="Arial" pitchFamily="34" charset="0"/>
                <a:cs typeface="Arial" pitchFamily="34" charset="0"/>
              </a:rPr>
              <a:t>aepp</a:t>
            </a:r>
            <a:r>
              <a:rPr lang="en-US" altLang="en-US" sz="1800" dirty="0">
                <a:solidFill>
                  <a:schemeClr val="tx1"/>
                </a:solidFill>
                <a:latin typeface="Arial" pitchFamily="34" charset="0"/>
                <a:cs typeface="Arial" pitchFamily="34" charset="0"/>
              </a:rPr>
              <a:t>/ppt015.</a:t>
            </a:r>
          </a:p>
          <a:p>
            <a:pPr eaLnBrk="1" hangingPunct="1">
              <a:buFont typeface="Calibri" pitchFamily="34" charset="0"/>
              <a:buAutoNum type="arabicPeriod" startAt="38"/>
            </a:pPr>
            <a:r>
              <a:rPr lang="en-US" altLang="en-US" sz="1800" dirty="0">
                <a:solidFill>
                  <a:schemeClr val="tx1"/>
                </a:solidFill>
                <a:latin typeface="Arial" pitchFamily="34" charset="0"/>
                <a:cs typeface="Arial" pitchFamily="34" charset="0"/>
              </a:rPr>
              <a:t>Council For Agricultural Science And Technology. Process Labeling of Food: Consumer Behavior, the Agricultural Sector, and Policy Recommendations. October 2015. </a:t>
            </a:r>
            <a:r>
              <a:rPr lang="en-US" altLang="en-US" sz="1800" dirty="0">
                <a:solidFill>
                  <a:schemeClr val="tx1"/>
                </a:solidFill>
                <a:latin typeface="Arial" pitchFamily="34" charset="0"/>
                <a:cs typeface="Arial" pitchFamily="34" charset="0"/>
                <a:hlinkClick r:id="rId4"/>
              </a:rPr>
              <a:t>www.cast-science.org/download.cfm?PublicationID=283819&amp;File=1030ac46417e576660c87b6b2553352b6624TR</a:t>
            </a:r>
            <a:r>
              <a:rPr lang="en-US" altLang="en-US" sz="1800" dirty="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8"/>
            </a:pPr>
            <a:r>
              <a:rPr lang="en-US" altLang="en-US" sz="1800" dirty="0">
                <a:solidFill>
                  <a:schemeClr val="tx1"/>
                </a:solidFill>
                <a:latin typeface="Arial" pitchFamily="34" charset="0"/>
                <a:cs typeface="Arial" pitchFamily="34" charset="0"/>
              </a:rPr>
              <a:t>Delish Web site. </a:t>
            </a:r>
            <a:r>
              <a:rPr lang="en-US" altLang="en-US" sz="1800" dirty="0">
                <a:solidFill>
                  <a:schemeClr val="tx1"/>
                </a:solidFill>
                <a:latin typeface="Arial" pitchFamily="34" charset="0"/>
                <a:cs typeface="Arial" pitchFamily="34" charset="0"/>
                <a:hlinkClick r:id="rId5"/>
              </a:rPr>
              <a:t>www.delish.com/cooking/g1586/food-additives/</a:t>
            </a:r>
            <a:r>
              <a:rPr lang="en-US" altLang="en-US" sz="1800" dirty="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8"/>
            </a:pPr>
            <a:r>
              <a:rPr lang="en-US" altLang="en-US" sz="1800" dirty="0">
                <a:solidFill>
                  <a:schemeClr val="tx1"/>
                </a:solidFill>
                <a:latin typeface="Arial" pitchFamily="34" charset="0"/>
                <a:cs typeface="Arial" pitchFamily="34" charset="0"/>
              </a:rPr>
              <a:t>The Richest Web site. </a:t>
            </a:r>
            <a:r>
              <a:rPr lang="en-US" altLang="en-US" sz="1800" dirty="0">
                <a:solidFill>
                  <a:schemeClr val="tx1"/>
                </a:solidFill>
                <a:latin typeface="Arial" pitchFamily="34" charset="0"/>
                <a:cs typeface="Arial" pitchFamily="34" charset="0"/>
                <a:hlinkClick r:id="rId6"/>
              </a:rPr>
              <a:t>www.therichest.com/rich-list/the-biggest/unnatural-10-most-common-artificial-additives-to-avoid</a:t>
            </a:r>
            <a:r>
              <a:rPr lang="en-US" altLang="en-US" sz="1800" dirty="0">
                <a:solidFill>
                  <a:schemeClr val="tx1"/>
                </a:solidFill>
                <a:latin typeface="Arial" pitchFamily="34" charset="0"/>
                <a:cs typeface="Arial" pitchFamily="34" charset="0"/>
              </a:rPr>
              <a:t>. Accessed January 22, 2016.</a:t>
            </a:r>
          </a:p>
          <a:p>
            <a:pPr eaLnBrk="1" hangingPunct="1">
              <a:buFont typeface="Calibri" pitchFamily="34" charset="0"/>
              <a:buAutoNum type="arabicPeriod" startAt="38"/>
            </a:pPr>
            <a:r>
              <a:rPr lang="en-US" altLang="en-US" sz="1800" dirty="0" err="1">
                <a:solidFill>
                  <a:schemeClr val="tx1"/>
                </a:solidFill>
                <a:latin typeface="Arial" pitchFamily="34" charset="0"/>
                <a:cs typeface="Arial" pitchFamily="34" charset="0"/>
              </a:rPr>
              <a:t>Kaptan</a:t>
            </a:r>
            <a:r>
              <a:rPr lang="en-US" altLang="en-US" sz="1800" dirty="0">
                <a:solidFill>
                  <a:schemeClr val="tx1"/>
                </a:solidFill>
                <a:latin typeface="Arial" pitchFamily="34" charset="0"/>
                <a:cs typeface="Arial" pitchFamily="34" charset="0"/>
              </a:rPr>
              <a:t> B, </a:t>
            </a:r>
            <a:r>
              <a:rPr lang="en-US" altLang="en-US" sz="1800" dirty="0" err="1">
                <a:solidFill>
                  <a:schemeClr val="tx1"/>
                </a:solidFill>
                <a:latin typeface="Arial" pitchFamily="34" charset="0"/>
                <a:cs typeface="Arial" pitchFamily="34" charset="0"/>
              </a:rPr>
              <a:t>Kayisoglu</a:t>
            </a:r>
            <a:r>
              <a:rPr lang="en-US" altLang="en-US" sz="1800" dirty="0">
                <a:solidFill>
                  <a:schemeClr val="tx1"/>
                </a:solidFill>
                <a:latin typeface="Arial" pitchFamily="34" charset="0"/>
                <a:cs typeface="Arial" pitchFamily="34" charset="0"/>
              </a:rPr>
              <a:t> S. Consumers' Attitude towards Food Additives. </a:t>
            </a:r>
            <a:r>
              <a:rPr lang="en-US" altLang="en-US" sz="1800" i="1" dirty="0">
                <a:solidFill>
                  <a:schemeClr val="tx1"/>
                </a:solidFill>
                <a:latin typeface="Arial" pitchFamily="34" charset="0"/>
                <a:cs typeface="Arial" pitchFamily="34" charset="0"/>
              </a:rPr>
              <a:t>American Journal of Food Science and Nutrition Research</a:t>
            </a:r>
            <a:r>
              <a:rPr lang="en-US" altLang="en-US" sz="1800" dirty="0">
                <a:solidFill>
                  <a:schemeClr val="tx1"/>
                </a:solidFill>
                <a:latin typeface="Arial" pitchFamily="34" charset="0"/>
                <a:cs typeface="Arial" pitchFamily="34" charset="0"/>
              </a:rPr>
              <a:t>. 2015;2(2):21-25. </a:t>
            </a:r>
          </a:p>
          <a:p>
            <a:pPr eaLnBrk="1" hangingPunct="1">
              <a:buFontTx/>
              <a:buNone/>
            </a:pPr>
            <a:endParaRPr lang="en-US" altLang="en-US" sz="1800" dirty="0">
              <a:solidFill>
                <a:srgbClr val="000000"/>
              </a:solidFill>
              <a:latin typeface="Arial" pitchFamily="34" charset="0"/>
              <a:cs typeface="Arial" pitchFamily="34" charset="0"/>
            </a:endParaRPr>
          </a:p>
        </p:txBody>
      </p:sp>
      <p:pic>
        <p:nvPicPr>
          <p:cNvPr id="110596"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4"/>
          <p:cNvSpPr>
            <a:spLocks noGrp="1"/>
          </p:cNvSpPr>
          <p:nvPr>
            <p:ph type="body" sz="quarter" idx="12"/>
          </p:nvPr>
        </p:nvSpPr>
        <p:spPr>
          <a:xfrm>
            <a:off x="1" y="990600"/>
            <a:ext cx="9144000" cy="5867400"/>
          </a:xfrm>
        </p:spPr>
        <p:txBody>
          <a:bodyPr/>
          <a:lstStyle/>
          <a:p>
            <a:pPr marL="457200" indent="-457200">
              <a:buFont typeface="Arial" pitchFamily="34" charset="0"/>
              <a:buChar char="•"/>
            </a:pPr>
            <a:r>
              <a:rPr lang="en-US" altLang="en-US" sz="2800" dirty="0" smtClean="0"/>
              <a:t>Toolkits </a:t>
            </a:r>
            <a:r>
              <a:rPr lang="en-US" altLang="en-US" sz="2400" dirty="0" smtClean="0">
                <a:hlinkClick r:id="rId3"/>
              </a:rPr>
              <a:t>www.eatrightfoundation.org/toolkits-webinars</a:t>
            </a:r>
            <a:r>
              <a:rPr lang="en-US" altLang="en-US" sz="2400" dirty="0" smtClean="0"/>
              <a:t>  </a:t>
            </a:r>
          </a:p>
          <a:p>
            <a:pPr marL="915988" lvl="1" indent="-457200"/>
            <a:r>
              <a:rPr lang="en-US" altLang="en-US" sz="2100" dirty="0" smtClean="0"/>
              <a:t>Hunger in Our Community. What We Can Do.</a:t>
            </a:r>
          </a:p>
          <a:p>
            <a:pPr marL="915988" lvl="1" indent="-457200"/>
            <a:r>
              <a:rPr lang="en-US" altLang="en-US" sz="2100" dirty="0" smtClean="0"/>
              <a:t>Smart Choices. For a Healthy Planet.</a:t>
            </a:r>
            <a:r>
              <a:rPr lang="en-US" altLang="en-US" sz="1700" dirty="0" smtClean="0"/>
              <a:t> </a:t>
            </a:r>
            <a:r>
              <a:rPr lang="en-US" altLang="en-US" sz="1700" dirty="0" smtClean="0">
                <a:solidFill>
                  <a:srgbClr val="FF0000"/>
                </a:solidFill>
              </a:rPr>
              <a:t>(English/Spanish!)</a:t>
            </a:r>
          </a:p>
          <a:p>
            <a:pPr marL="915988" lvl="1" indent="-457200"/>
            <a:r>
              <a:rPr lang="en-US" altLang="en-US" sz="2100" dirty="0" smtClean="0"/>
              <a:t>Tossed Treasures. How We All Can Waste Less Food. </a:t>
            </a:r>
            <a:r>
              <a:rPr lang="en-US" altLang="en-US" sz="1700" dirty="0" smtClean="0">
                <a:solidFill>
                  <a:srgbClr val="FF0000"/>
                </a:solidFill>
              </a:rPr>
              <a:t>(English/Spanish!)</a:t>
            </a:r>
            <a:endParaRPr lang="en-US" altLang="en-US" sz="1700" dirty="0" smtClean="0"/>
          </a:p>
          <a:p>
            <a:pPr marL="457200" indent="-457200">
              <a:buFont typeface="Arial" pitchFamily="34" charset="0"/>
              <a:buChar char="•"/>
            </a:pPr>
            <a:r>
              <a:rPr lang="en-US" altLang="en-US" sz="2800" dirty="0" smtClean="0"/>
              <a:t>Supervised Practice Concentrations:</a:t>
            </a:r>
          </a:p>
          <a:p>
            <a:pPr marL="915988" lvl="1" indent="-457200"/>
            <a:r>
              <a:rPr lang="en-US" altLang="en-US" sz="2100" dirty="0" smtClean="0"/>
              <a:t>Food Insecurity and Food Banking—</a:t>
            </a:r>
            <a:r>
              <a:rPr lang="en-US" altLang="en-US" sz="1700" dirty="0" smtClean="0">
                <a:solidFill>
                  <a:srgbClr val="FF0000"/>
                </a:solidFill>
              </a:rPr>
              <a:t>available now!</a:t>
            </a:r>
            <a:r>
              <a:rPr lang="en-US" altLang="en-US" sz="1700" dirty="0" smtClean="0"/>
              <a:t> </a:t>
            </a:r>
            <a:r>
              <a:rPr lang="en-US" altLang="en-US" sz="2100" dirty="0" smtClean="0">
                <a:hlinkClick r:id="rId4"/>
              </a:rPr>
              <a:t>www.healthyfoodbankhub.org</a:t>
            </a:r>
            <a:endParaRPr lang="en-US" altLang="en-US" sz="2100" dirty="0"/>
          </a:p>
          <a:p>
            <a:pPr marL="915988" lvl="1" indent="-457200"/>
            <a:r>
              <a:rPr lang="en-US" altLang="en-US" sz="2100" dirty="0" smtClean="0"/>
              <a:t>Food Systems—</a:t>
            </a:r>
            <a:r>
              <a:rPr lang="en-US" altLang="en-US" sz="1700" dirty="0" smtClean="0">
                <a:solidFill>
                  <a:srgbClr val="FF0000"/>
                </a:solidFill>
              </a:rPr>
              <a:t>under development!</a:t>
            </a:r>
            <a:endParaRPr lang="en-US" altLang="en-US" sz="1700" dirty="0" smtClean="0"/>
          </a:p>
          <a:p>
            <a:pPr marL="457200" indent="-457200">
              <a:buFont typeface="Arial" charset="0"/>
              <a:buChar char="•"/>
            </a:pPr>
            <a:r>
              <a:rPr lang="en-US" sz="2800" dirty="0"/>
              <a:t>Webinars and Infographics </a:t>
            </a:r>
            <a:r>
              <a:rPr lang="en-US" altLang="en-US" sz="2200" dirty="0" smtClean="0">
                <a:hlinkClick r:id="rId5"/>
              </a:rPr>
              <a:t>www.eatrightfoundation.org</a:t>
            </a:r>
            <a:endParaRPr lang="en-US" sz="2000" dirty="0"/>
          </a:p>
          <a:p>
            <a:pPr marL="457200" indent="-457200">
              <a:buFont typeface="Arial" charset="0"/>
              <a:buChar char="•"/>
            </a:pPr>
            <a:r>
              <a:rPr lang="en-US" sz="2800" dirty="0"/>
              <a:t>Affiliate Presentations:</a:t>
            </a:r>
          </a:p>
          <a:p>
            <a:pPr marL="915988" lvl="1" indent="-457200">
              <a:buFont typeface="Arial" charset="0"/>
              <a:buChar char="•"/>
            </a:pPr>
            <a:r>
              <a:rPr lang="en-US" sz="2100" dirty="0"/>
              <a:t>“Changing the Way We Look at Agriculture” 32 affiliates/DPGs </a:t>
            </a:r>
            <a:r>
              <a:rPr lang="en-US" sz="1700" dirty="0" smtClean="0">
                <a:solidFill>
                  <a:srgbClr val="FF0000"/>
                </a:solidFill>
              </a:rPr>
              <a:t>(2015)</a:t>
            </a:r>
            <a:endParaRPr lang="en-US" sz="1700" dirty="0">
              <a:solidFill>
                <a:srgbClr val="FF0000"/>
              </a:solidFill>
            </a:endParaRPr>
          </a:p>
          <a:p>
            <a:pPr marL="915988" lvl="1" indent="-457200">
              <a:buFont typeface="Arial" charset="0"/>
              <a:buChar char="•"/>
            </a:pPr>
            <a:r>
              <a:rPr lang="en-US" sz="2100" dirty="0"/>
              <a:t>F</a:t>
            </a:r>
            <a:r>
              <a:rPr lang="en-US" sz="2100" dirty="0" smtClean="0"/>
              <a:t>ood </a:t>
            </a:r>
            <a:r>
              <a:rPr lang="en-US" sz="2100" dirty="0"/>
              <a:t>waste, food additives, and </a:t>
            </a:r>
            <a:r>
              <a:rPr lang="en-US" sz="2100" dirty="0" smtClean="0"/>
              <a:t>GMO presentations </a:t>
            </a:r>
            <a:r>
              <a:rPr lang="en-US" sz="2100" dirty="0"/>
              <a:t>10 affiliates</a:t>
            </a:r>
            <a:r>
              <a:rPr lang="en-US" sz="1700" dirty="0">
                <a:solidFill>
                  <a:srgbClr val="FF0000"/>
                </a:solidFill>
              </a:rPr>
              <a:t> </a:t>
            </a:r>
            <a:r>
              <a:rPr lang="en-US" sz="1700" dirty="0" smtClean="0">
                <a:solidFill>
                  <a:srgbClr val="FF0000"/>
                </a:solidFill>
              </a:rPr>
              <a:t>(2016)</a:t>
            </a:r>
            <a:endParaRPr lang="en-US" sz="1700" dirty="0">
              <a:solidFill>
                <a:srgbClr val="FF0000"/>
              </a:solidFill>
            </a:endParaRPr>
          </a:p>
          <a:p>
            <a:pPr marL="915988" lvl="1" indent="-457200">
              <a:buFont typeface="Arial" charset="0"/>
              <a:buChar char="•"/>
            </a:pPr>
            <a:r>
              <a:rPr lang="en-US" sz="2100" dirty="0"/>
              <a:t>F</a:t>
            </a:r>
            <a:r>
              <a:rPr lang="en-US" sz="2100" dirty="0" smtClean="0"/>
              <a:t>oods </a:t>
            </a:r>
            <a:r>
              <a:rPr lang="en-US" sz="2100" dirty="0"/>
              <a:t>of future, farming tools, and food preservation </a:t>
            </a:r>
            <a:r>
              <a:rPr lang="en-US" sz="2100" dirty="0" smtClean="0"/>
              <a:t>presentations 10 </a:t>
            </a:r>
            <a:r>
              <a:rPr lang="en-US" sz="2100" dirty="0"/>
              <a:t>affiliates </a:t>
            </a:r>
            <a:r>
              <a:rPr lang="en-US" sz="1700" dirty="0" smtClean="0">
                <a:solidFill>
                  <a:srgbClr val="FF0000"/>
                </a:solidFill>
              </a:rPr>
              <a:t>(2017)</a:t>
            </a:r>
            <a:endParaRPr lang="en-US" sz="1700" dirty="0">
              <a:solidFill>
                <a:srgbClr val="FF0000"/>
              </a:solidFill>
            </a:endParaRPr>
          </a:p>
          <a:p>
            <a:pPr marL="0" indent="0"/>
            <a:endParaRPr lang="en-US" sz="1200" dirty="0"/>
          </a:p>
          <a:p>
            <a:pPr marL="457200" indent="-457200">
              <a:buFont typeface="Arial" pitchFamily="34" charset="0"/>
              <a:buChar char="•"/>
            </a:pPr>
            <a:endParaRPr lang="en-US" altLang="en-US" sz="2800" dirty="0" smtClean="0"/>
          </a:p>
        </p:txBody>
      </p:sp>
      <p:sp>
        <p:nvSpPr>
          <p:cNvPr id="41987" name="Title 3"/>
          <p:cNvSpPr>
            <a:spLocks noGrp="1"/>
          </p:cNvSpPr>
          <p:nvPr>
            <p:ph type="title"/>
          </p:nvPr>
        </p:nvSpPr>
        <p:spPr/>
        <p:txBody>
          <a:bodyPr/>
          <a:lstStyle/>
          <a:p>
            <a:r>
              <a:rPr lang="en-US" altLang="en-US" sz="2500" smtClean="0"/>
              <a:t>Future of Food Resources for Members</a:t>
            </a:r>
          </a:p>
        </p:txBody>
      </p:sp>
      <p:pic>
        <p:nvPicPr>
          <p:cNvPr id="4198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08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1"/>
          <p:cNvSpPr>
            <a:spLocks noGrp="1"/>
          </p:cNvSpPr>
          <p:nvPr>
            <p:ph type="body" sz="quarter" idx="11"/>
          </p:nvPr>
        </p:nvSpPr>
        <p:spPr>
          <a:xfrm>
            <a:off x="0" y="1447800"/>
            <a:ext cx="9144000" cy="5410200"/>
          </a:xfrm>
          <a:solidFill>
            <a:srgbClr val="006600"/>
          </a:solidFill>
        </p:spPr>
        <p:txBody>
          <a:bodyPr/>
          <a:lstStyle/>
          <a:p>
            <a:pPr marL="0" indent="0">
              <a:buNone/>
            </a:pPr>
            <a:r>
              <a:rPr lang="en-US" altLang="en-US" sz="4000" dirty="0" smtClean="0">
                <a:solidFill>
                  <a:srgbClr val="FFFF00"/>
                </a:solidFill>
              </a:rPr>
              <a:t>$446,900 </a:t>
            </a:r>
            <a:r>
              <a:rPr lang="en-US" altLang="en-US" dirty="0" smtClean="0"/>
              <a:t>in student scholarships to 194  students</a:t>
            </a:r>
          </a:p>
          <a:p>
            <a:pPr marL="0" indent="0"/>
            <a:endParaRPr lang="en-US" altLang="en-US" dirty="0" smtClean="0"/>
          </a:p>
          <a:p>
            <a:pPr marL="0" indent="0">
              <a:buNone/>
            </a:pPr>
            <a:r>
              <a:rPr lang="en-US" altLang="en-US" sz="4000" dirty="0" smtClean="0">
                <a:solidFill>
                  <a:srgbClr val="FFFF00"/>
                </a:solidFill>
              </a:rPr>
              <a:t>$14,000 </a:t>
            </a:r>
            <a:r>
              <a:rPr lang="en-US" altLang="en-US" dirty="0" smtClean="0"/>
              <a:t>in student stipends to help 140 students attend FNCE.</a:t>
            </a:r>
          </a:p>
          <a:p>
            <a:pPr marL="0" indent="0"/>
            <a:endParaRPr lang="en-US" altLang="en-US" dirty="0" smtClean="0"/>
          </a:p>
          <a:p>
            <a:pPr marL="0" indent="0">
              <a:buNone/>
            </a:pPr>
            <a:r>
              <a:rPr lang="en-US" altLang="en-US" sz="4000" dirty="0" smtClean="0">
                <a:solidFill>
                  <a:srgbClr val="FFFF00"/>
                </a:solidFill>
              </a:rPr>
              <a:t>$40,000 </a:t>
            </a:r>
            <a:r>
              <a:rPr lang="en-US" altLang="en-US" dirty="0" smtClean="0"/>
              <a:t>through Home Food Safety Challenge grants to dietetics students.</a:t>
            </a:r>
          </a:p>
          <a:p>
            <a:pPr marL="0" indent="0">
              <a:buNone/>
            </a:pPr>
            <a:endParaRPr lang="en-US" altLang="en-US" dirty="0"/>
          </a:p>
          <a:p>
            <a:pPr marL="0" indent="0" algn="ctr">
              <a:buNone/>
            </a:pPr>
            <a:r>
              <a:rPr lang="en-US" altLang="en-US" u="sng" dirty="0" smtClean="0">
                <a:solidFill>
                  <a:srgbClr val="FFFF00"/>
                </a:solidFill>
              </a:rPr>
              <a:t>www.eatrightfoundation.org</a:t>
            </a:r>
          </a:p>
          <a:p>
            <a:pPr marL="0" indent="0"/>
            <a:endParaRPr lang="en-US" altLang="en-US" dirty="0" smtClean="0"/>
          </a:p>
        </p:txBody>
      </p:sp>
      <p:sp>
        <p:nvSpPr>
          <p:cNvPr id="32771" name="Text Placeholder 2"/>
          <p:cNvSpPr>
            <a:spLocks noGrp="1"/>
          </p:cNvSpPr>
          <p:nvPr>
            <p:ph type="body" sz="quarter" idx="12"/>
          </p:nvPr>
        </p:nvSpPr>
        <p:spPr>
          <a:xfrm>
            <a:off x="0" y="0"/>
            <a:ext cx="9144000" cy="762000"/>
          </a:xfrm>
          <a:solidFill>
            <a:schemeClr val="bg1"/>
          </a:solidFill>
          <a:ln>
            <a:miter lim="800000"/>
            <a:headEnd/>
            <a:tailEnd/>
          </a:ln>
        </p:spPr>
        <p:txBody>
          <a:bodyPr>
            <a:normAutofit fontScale="25000" lnSpcReduction="20000"/>
          </a:bodyPr>
          <a:lstStyle/>
          <a:p>
            <a:pPr marL="0" indent="0" algn="ctr">
              <a:buFont typeface="Arial" panose="020B0604020202020204" pitchFamily="34" charset="0"/>
              <a:buNone/>
              <a:defRPr/>
            </a:pPr>
            <a:r>
              <a:rPr lang="en-US" altLang="en-US" sz="16000" b="1" dirty="0" smtClean="0"/>
              <a:t>Last year our donors’ generosity </a:t>
            </a:r>
          </a:p>
          <a:p>
            <a:pPr marL="0" indent="0" algn="ctr">
              <a:buFont typeface="Arial" panose="020B0604020202020204" pitchFamily="34" charset="0"/>
              <a:buNone/>
              <a:defRPr/>
            </a:pPr>
            <a:r>
              <a:rPr lang="en-US" altLang="en-US" sz="16000" b="1" dirty="0" smtClean="0"/>
              <a:t>helped us award:</a:t>
            </a:r>
            <a:r>
              <a:rPr lang="en-US" altLang="en-US" b="1" dirty="0" smtClean="0"/>
              <a:t/>
            </a:r>
            <a:br>
              <a:rPr lang="en-US" altLang="en-US" b="1" dirty="0" smtClean="0"/>
            </a:br>
            <a:r>
              <a:rPr lang="en-US" altLang="en-US" b="1" dirty="0" smtClean="0"/>
              <a:t/>
            </a:r>
            <a:br>
              <a:rPr lang="en-US" altLang="en-US" b="1" dirty="0" smtClean="0"/>
            </a:br>
            <a:endParaRPr lang="en-US" altLang="en-US" dirty="0" smtClean="0"/>
          </a:p>
        </p:txBody>
      </p:sp>
      <p:sp>
        <p:nvSpPr>
          <p:cNvPr id="57348" name="Rectangle 4"/>
          <p:cNvSpPr>
            <a:spLocks noChangeArrowheads="1"/>
          </p:cNvSpPr>
          <p:nvPr/>
        </p:nvSpPr>
        <p:spPr bwMode="auto">
          <a:xfrm>
            <a:off x="0" y="21367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pPr>
            <a:endParaRPr lang="en-US" altLang="en-US">
              <a:solidFill>
                <a:prstClr val="white"/>
              </a:solidFill>
              <a:cs typeface="Arial" panose="020B0604020202020204" pitchFamily="34" charset="0"/>
            </a:endParaRPr>
          </a:p>
        </p:txBody>
      </p:sp>
    </p:spTree>
    <p:extLst>
      <p:ext uri="{BB962C8B-B14F-4D97-AF65-F5344CB8AC3E}">
        <p14:creationId xmlns:p14="http://schemas.microsoft.com/office/powerpoint/2010/main" val="224589216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6"/>
          <p:cNvSpPr>
            <a:spLocks noGrp="1"/>
          </p:cNvSpPr>
          <p:nvPr>
            <p:ph type="body" sz="quarter" idx="12"/>
          </p:nvPr>
        </p:nvSpPr>
        <p:spPr>
          <a:xfrm>
            <a:off x="152400" y="1143000"/>
            <a:ext cx="6019800" cy="685800"/>
          </a:xfrm>
        </p:spPr>
        <p:txBody>
          <a:bodyPr/>
          <a:lstStyle/>
          <a:p>
            <a:pPr marL="0" indent="0"/>
            <a:r>
              <a:rPr lang="en-US" altLang="en-US" sz="3000" b="1" smtClean="0"/>
              <a:t>Roger Clemens, DrPH, CFS, CNS, FACN, FIFT, FIAFST</a:t>
            </a:r>
            <a:r>
              <a:rPr lang="en-US" altLang="en-US" sz="3000" b="1" smtClean="0">
                <a:solidFill>
                  <a:srgbClr val="FF0000"/>
                </a:solidFill>
              </a:rPr>
              <a:t/>
            </a:r>
            <a:br>
              <a:rPr lang="en-US" altLang="en-US" sz="3000" b="1" smtClean="0">
                <a:solidFill>
                  <a:srgbClr val="FF0000"/>
                </a:solidFill>
              </a:rPr>
            </a:br>
            <a:r>
              <a:rPr lang="en-US" altLang="en-US" sz="3000" smtClean="0"/>
              <a:t/>
            </a:r>
            <a:br>
              <a:rPr lang="en-US" altLang="en-US" sz="3000" smtClean="0"/>
            </a:br>
            <a:endParaRPr lang="en-US" altLang="en-US" sz="3000" smtClean="0"/>
          </a:p>
        </p:txBody>
      </p:sp>
      <p:sp>
        <p:nvSpPr>
          <p:cNvPr id="59395" name="Title 1"/>
          <p:cNvSpPr>
            <a:spLocks noGrp="1"/>
          </p:cNvSpPr>
          <p:nvPr>
            <p:ph type="title" idx="4294967295"/>
          </p:nvPr>
        </p:nvSpPr>
        <p:spPr>
          <a:xfrm>
            <a:off x="152400" y="2133600"/>
            <a:ext cx="8458200" cy="2087563"/>
          </a:xfrm>
        </p:spPr>
        <p:txBody>
          <a:bodyPr/>
          <a:lstStyle/>
          <a:p>
            <a:r>
              <a:rPr lang="en-US" altLang="en-US" sz="2800" smtClean="0"/>
              <a:t/>
            </a:r>
            <a:br>
              <a:rPr lang="en-US" altLang="en-US" sz="2800" smtClean="0"/>
            </a:br>
            <a:r>
              <a:rPr lang="en-US" altLang="en-US" sz="2400" i="1" smtClean="0">
                <a:solidFill>
                  <a:schemeClr val="bg1"/>
                </a:solidFill>
              </a:rPr>
              <a:t>Adjunct Professor, Pharmacology &amp; Pharmaceutical Sciences</a:t>
            </a:r>
            <a:r>
              <a:rPr lang="en-US" altLang="en-US" sz="2400" smtClean="0">
                <a:solidFill>
                  <a:schemeClr val="bg1"/>
                </a:solidFill>
              </a:rPr>
              <a:t/>
            </a:r>
            <a:br>
              <a:rPr lang="en-US" altLang="en-US" sz="2400" smtClean="0">
                <a:solidFill>
                  <a:schemeClr val="bg1"/>
                </a:solidFill>
              </a:rPr>
            </a:br>
            <a:r>
              <a:rPr lang="en-US" altLang="en-US" sz="2400" smtClean="0">
                <a:solidFill>
                  <a:schemeClr val="bg1"/>
                </a:solidFill>
              </a:rPr>
              <a:t>USC School of Pharmacy, International Center for Regulatory Science, Los Angeles, CA</a:t>
            </a:r>
            <a:br>
              <a:rPr lang="en-US" altLang="en-US" sz="2400" smtClean="0">
                <a:solidFill>
                  <a:schemeClr val="bg1"/>
                </a:solidFill>
              </a:rPr>
            </a:br>
            <a:r>
              <a:rPr lang="en-US" altLang="en-US" sz="2400" smtClean="0">
                <a:solidFill>
                  <a:schemeClr val="bg1"/>
                </a:solidFill>
              </a:rPr>
              <a:t>clemens@usc.edu </a:t>
            </a:r>
            <a:r>
              <a:rPr lang="en-US" altLang="en-US" sz="2400" smtClean="0"/>
              <a:t/>
            </a:r>
            <a:br>
              <a:rPr lang="en-US" altLang="en-US" sz="2400" smtClean="0"/>
            </a:br>
            <a:endParaRPr lang="en-US" altLang="en-US" sz="2400" smtClean="0">
              <a:solidFill>
                <a:schemeClr val="bg1"/>
              </a:solidFill>
            </a:endParaRPr>
          </a:p>
        </p:txBody>
      </p:sp>
      <p:pic>
        <p:nvPicPr>
          <p:cNvPr id="5939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79388"/>
            <a:ext cx="302895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4"/>
          <p:cNvSpPr>
            <a:spLocks noChangeArrowheads="1"/>
          </p:cNvSpPr>
          <p:nvPr/>
        </p:nvSpPr>
        <p:spPr bwMode="auto">
          <a:xfrm>
            <a:off x="304800" y="4953000"/>
            <a:ext cx="340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itchFamily="34" charset="0"/>
              <a:defRPr sz="3200">
                <a:solidFill>
                  <a:srgbClr val="39683E"/>
                </a:solidFill>
                <a:latin typeface="Tahoma" pitchFamily="34" charset="0"/>
                <a:cs typeface="Tahoma" pitchFamily="34" charset="0"/>
              </a:defRPr>
            </a:lvl1pPr>
            <a:lvl2pPr marL="742950" indent="-285750">
              <a:buFont typeface="Arial" pitchFamily="34" charset="0"/>
              <a:buChar char="•"/>
              <a:defRPr sz="2800">
                <a:solidFill>
                  <a:srgbClr val="717171"/>
                </a:solidFill>
                <a:latin typeface="Tahoma" pitchFamily="34" charset="0"/>
                <a:cs typeface="Tahoma" pitchFamily="34" charset="0"/>
              </a:defRPr>
            </a:lvl2pPr>
            <a:lvl3pPr marL="1143000" indent="-228600">
              <a:buSzPct val="90000"/>
              <a:buFont typeface="Calibri" pitchFamily="34" charset="0"/>
              <a:buChar char="–"/>
              <a:defRPr sz="2400">
                <a:solidFill>
                  <a:srgbClr val="39683E"/>
                </a:solidFill>
                <a:latin typeface="Tahoma" pitchFamily="34" charset="0"/>
                <a:cs typeface="Tahoma" pitchFamily="34" charset="0"/>
              </a:defRPr>
            </a:lvl3pPr>
            <a:lvl4pPr marL="1600200" indent="-228600">
              <a:buFont typeface="Arial" pitchFamily="34" charset="0"/>
              <a:buChar char="•"/>
              <a:defRPr sz="2000">
                <a:solidFill>
                  <a:srgbClr val="717171"/>
                </a:solidFill>
                <a:latin typeface="Tahoma" pitchFamily="34" charset="0"/>
                <a:cs typeface="Tahoma" pitchFamily="34" charset="0"/>
              </a:defRPr>
            </a:lvl4pPr>
            <a:lvl5pPr marL="2057400" indent="-228600">
              <a:spcBef>
                <a:spcPct val="20000"/>
              </a:spcBef>
              <a:buFont typeface="Arial" pitchFamily="34" charset="0"/>
              <a:buChar char="»"/>
              <a:defRPr sz="2000">
                <a:solidFill>
                  <a:schemeClr val="tx1"/>
                </a:solidFill>
                <a:latin typeface="Calibri" pitchFamily="34" charset="0"/>
                <a:cs typeface="Tahom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Tahoma" pitchFamily="34" charset="0"/>
              </a:defRPr>
            </a:lvl9pPr>
          </a:lstStyle>
          <a:p>
            <a:pPr eaLnBrk="1" hangingPunct="1">
              <a:buFontTx/>
              <a:buNone/>
            </a:pPr>
            <a:r>
              <a:rPr lang="en-US" altLang="en-US">
                <a:solidFill>
                  <a:schemeClr val="bg1"/>
                </a:solidFill>
              </a:rPr>
              <a:t>@FoodGeekRoger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title"/>
          </p:nvPr>
        </p:nvSpPr>
        <p:spPr>
          <a:xfrm>
            <a:off x="228600" y="228600"/>
            <a:ext cx="8229600" cy="563563"/>
          </a:xfrm>
        </p:spPr>
        <p:txBody>
          <a:bodyPr/>
          <a:lstStyle/>
          <a:p>
            <a:r>
              <a:rPr lang="en-US" altLang="en-US" b="1" smtClean="0"/>
              <a:t>Disclosures (2010-2016)</a:t>
            </a:r>
            <a:r>
              <a:rPr lang="en-US" altLang="en-US" smtClean="0"/>
              <a:t>	</a:t>
            </a:r>
          </a:p>
        </p:txBody>
      </p:sp>
      <p:sp>
        <p:nvSpPr>
          <p:cNvPr id="47107" name="Content Placeholder 3"/>
          <p:cNvSpPr>
            <a:spLocks noGrp="1"/>
          </p:cNvSpPr>
          <p:nvPr>
            <p:ph type="body" sz="quarter" idx="12"/>
          </p:nvPr>
        </p:nvSpPr>
        <p:spPr>
          <a:xfrm>
            <a:off x="228600" y="914400"/>
            <a:ext cx="4419600" cy="5410200"/>
          </a:xfrm>
        </p:spPr>
        <p:txBody>
          <a:bodyPr/>
          <a:lstStyle/>
          <a:p>
            <a:pPr marL="288925" indent="-288925">
              <a:buFont typeface="Arial" pitchFamily="34" charset="0"/>
              <a:buChar char="•"/>
              <a:defRPr/>
            </a:pPr>
            <a:r>
              <a:rPr lang="en-US" sz="1600" dirty="0"/>
              <a:t>Abbott Nutrition</a:t>
            </a:r>
          </a:p>
          <a:p>
            <a:pPr marL="288925" indent="-288925">
              <a:buFont typeface="Arial" pitchFamily="34" charset="0"/>
              <a:buChar char="•"/>
              <a:defRPr/>
            </a:pPr>
            <a:r>
              <a:rPr lang="en-US" sz="1600" dirty="0"/>
              <a:t>Almond Board of California</a:t>
            </a:r>
          </a:p>
          <a:p>
            <a:pPr marL="288925" indent="-288925">
              <a:buFont typeface="Arial" pitchFamily="34" charset="0"/>
              <a:buChar char="•"/>
              <a:defRPr/>
            </a:pPr>
            <a:r>
              <a:rPr lang="en-US" sz="1600" dirty="0"/>
              <a:t>American Society for Quality</a:t>
            </a:r>
          </a:p>
          <a:p>
            <a:pPr marL="288925" indent="-288925">
              <a:buFont typeface="Arial" pitchFamily="34" charset="0"/>
              <a:buChar char="•"/>
              <a:defRPr/>
            </a:pPr>
            <a:r>
              <a:rPr lang="en-US" sz="1600" dirty="0"/>
              <a:t>Aspire Food Group</a:t>
            </a:r>
          </a:p>
          <a:p>
            <a:pPr marL="288925" indent="-288925">
              <a:buFont typeface="Arial" pitchFamily="34" charset="0"/>
              <a:buChar char="•"/>
              <a:defRPr/>
            </a:pPr>
            <a:r>
              <a:rPr lang="en-US" sz="1600" dirty="0"/>
              <a:t>Assure Water</a:t>
            </a:r>
          </a:p>
          <a:p>
            <a:pPr marL="288925" indent="-288925">
              <a:buFont typeface="Arial" pitchFamily="34" charset="0"/>
              <a:buChar char="•"/>
              <a:defRPr/>
            </a:pPr>
            <a:r>
              <a:rPr lang="en-US" sz="1600" dirty="0" err="1"/>
              <a:t>Authen</a:t>
            </a:r>
            <a:r>
              <a:rPr lang="en-US" sz="1600" dirty="0"/>
              <a:t> Technologies</a:t>
            </a:r>
          </a:p>
          <a:p>
            <a:pPr marL="288925" indent="-288925">
              <a:buFont typeface="Arial" pitchFamily="34" charset="0"/>
              <a:buChar char="•"/>
              <a:defRPr/>
            </a:pPr>
            <a:r>
              <a:rPr lang="en-US" sz="1600" dirty="0"/>
              <a:t>Barilla</a:t>
            </a:r>
          </a:p>
          <a:p>
            <a:pPr marL="288925" indent="-288925">
              <a:buFont typeface="Arial" pitchFamily="34" charset="0"/>
              <a:buChar char="•"/>
              <a:defRPr/>
            </a:pPr>
            <a:r>
              <a:rPr lang="en-US" sz="1600" dirty="0"/>
              <a:t>Bayer</a:t>
            </a:r>
          </a:p>
          <a:p>
            <a:pPr marL="288925" indent="-288925">
              <a:buFont typeface="Arial" pitchFamily="34" charset="0"/>
              <a:buChar char="•"/>
              <a:defRPr/>
            </a:pPr>
            <a:r>
              <a:rPr lang="en-US" sz="1600" dirty="0" err="1"/>
              <a:t>Biothera</a:t>
            </a:r>
            <a:endParaRPr lang="en-US" sz="1600" dirty="0"/>
          </a:p>
          <a:p>
            <a:pPr marL="288925" indent="-288925">
              <a:buFont typeface="Arial" pitchFamily="34" charset="0"/>
              <a:buChar char="•"/>
              <a:defRPr/>
            </a:pPr>
            <a:r>
              <a:rPr lang="en-US" sz="1600" dirty="0"/>
              <a:t>California Walnut Commission</a:t>
            </a:r>
          </a:p>
          <a:p>
            <a:pPr marL="288925" indent="-288925">
              <a:buFont typeface="Arial" pitchFamily="34" charset="0"/>
              <a:buChar char="•"/>
              <a:defRPr/>
            </a:pPr>
            <a:r>
              <a:rPr lang="en-US" sz="1600" dirty="0"/>
              <a:t>Coca-Cola (honorarium directly given to charity)</a:t>
            </a:r>
          </a:p>
          <a:p>
            <a:pPr marL="288925" indent="-288925">
              <a:buFont typeface="Arial" pitchFamily="34" charset="0"/>
              <a:buChar char="•"/>
              <a:defRPr/>
            </a:pPr>
            <a:r>
              <a:rPr lang="en-US" sz="1600" dirty="0"/>
              <a:t>Corn Refiners Association</a:t>
            </a:r>
          </a:p>
          <a:p>
            <a:pPr marL="288925" indent="-288925">
              <a:buFont typeface="Arial" pitchFamily="34" charset="0"/>
              <a:buChar char="•"/>
              <a:defRPr/>
            </a:pPr>
            <a:r>
              <a:rPr lang="en-US" sz="1600" dirty="0"/>
              <a:t>Danish Agriculture and Food Council</a:t>
            </a:r>
          </a:p>
          <a:p>
            <a:pPr marL="288925" indent="-288925">
              <a:buFont typeface="Arial" pitchFamily="34" charset="0"/>
              <a:buChar char="•"/>
              <a:defRPr/>
            </a:pPr>
            <a:r>
              <a:rPr lang="en-US" sz="1600" dirty="0"/>
              <a:t>Dairy Council of California</a:t>
            </a:r>
          </a:p>
          <a:p>
            <a:pPr marL="288925" indent="-288925">
              <a:buFont typeface="Arial" pitchFamily="34" charset="0"/>
              <a:buChar char="•"/>
              <a:defRPr/>
            </a:pPr>
            <a:r>
              <a:rPr lang="en-US" sz="1600" dirty="0" err="1"/>
              <a:t>Dentons</a:t>
            </a:r>
            <a:r>
              <a:rPr lang="en-US" sz="1600" dirty="0"/>
              <a:t> LLP; E.T. Horn</a:t>
            </a:r>
          </a:p>
          <a:p>
            <a:pPr marL="288925" indent="-288925">
              <a:buFont typeface="Arial" pitchFamily="34" charset="0"/>
              <a:buChar char="•"/>
              <a:defRPr/>
            </a:pPr>
            <a:r>
              <a:rPr lang="en-US" sz="1600" dirty="0"/>
              <a:t>FMC (honorarium directly given to charity)</a:t>
            </a:r>
          </a:p>
          <a:p>
            <a:pPr marL="288925" indent="-288925">
              <a:buFont typeface="Arial" pitchFamily="34" charset="0"/>
              <a:buChar char="•"/>
              <a:defRPr/>
            </a:pPr>
            <a:r>
              <a:rPr lang="en-US" sz="1600" dirty="0"/>
              <a:t>Food Minds</a:t>
            </a:r>
          </a:p>
          <a:p>
            <a:pPr marL="288925" indent="-288925">
              <a:buFont typeface="Arial" pitchFamily="34" charset="0"/>
              <a:buChar char="•"/>
              <a:defRPr/>
            </a:pPr>
            <a:r>
              <a:rPr lang="en-US" sz="1600" dirty="0" err="1"/>
              <a:t>HyCite</a:t>
            </a:r>
            <a:endParaRPr lang="en-US" sz="1600" dirty="0"/>
          </a:p>
          <a:p>
            <a:pPr marL="288925" indent="-288925">
              <a:buFont typeface="Arial" pitchFamily="34" charset="0"/>
              <a:buChar char="•"/>
              <a:defRPr/>
            </a:pPr>
            <a:r>
              <a:rPr lang="en-US" sz="1600" dirty="0"/>
              <a:t>Jenner &amp; Block LLP</a:t>
            </a:r>
          </a:p>
          <a:p>
            <a:pPr>
              <a:defRPr/>
            </a:pPr>
            <a:endParaRPr lang="en-US" sz="1800" dirty="0"/>
          </a:p>
          <a:p>
            <a:pPr marL="457200" indent="-457200">
              <a:defRPr/>
            </a:pPr>
            <a:endParaRPr lang="en-US" altLang="en-US" sz="2000" dirty="0"/>
          </a:p>
        </p:txBody>
      </p:sp>
      <p:pic>
        <p:nvPicPr>
          <p:cNvPr id="6042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988"/>
            <a:ext cx="27098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bwMode="auto">
          <a:xfrm>
            <a:off x="4572000" y="914400"/>
            <a:ext cx="4419600" cy="5410200"/>
          </a:xfrm>
          <a:prstGeom prst="rect">
            <a:avLst/>
          </a:prstGeom>
          <a:noFill/>
          <a:ln>
            <a:noFill/>
          </a:ln>
          <a:extLst/>
        </p:spPr>
        <p:txBody>
          <a:bodyPr/>
          <a:lstStyle/>
          <a:p>
            <a:pPr marL="231775" indent="-231775">
              <a:buFont typeface="Arial" pitchFamily="34" charset="0"/>
              <a:buChar char="•"/>
              <a:defRPr/>
            </a:pPr>
            <a:r>
              <a:rPr lang="en-US" sz="1600" dirty="0">
                <a:solidFill>
                  <a:srgbClr val="39683E"/>
                </a:solidFill>
                <a:latin typeface="Tahoma" pitchFamily="34" charset="0"/>
                <a:cs typeface="Tahoma" pitchFamily="34" charset="0"/>
              </a:rPr>
              <a:t>Karma Agency (honorarium directly given to charity)</a:t>
            </a:r>
          </a:p>
          <a:p>
            <a:pPr marL="231775" indent="-231775">
              <a:buFont typeface="Arial" pitchFamily="34" charset="0"/>
              <a:buChar char="•"/>
              <a:defRPr/>
            </a:pPr>
            <a:r>
              <a:rPr lang="en-US" sz="1600" dirty="0">
                <a:solidFill>
                  <a:srgbClr val="39683E"/>
                </a:solidFill>
                <a:latin typeface="Tahoma" pitchFamily="34" charset="0"/>
                <a:cs typeface="Tahoma" pitchFamily="34" charset="0"/>
              </a:rPr>
              <a:t>Kellogg</a:t>
            </a:r>
          </a:p>
          <a:p>
            <a:pPr marL="231775" indent="-231775">
              <a:buFont typeface="Arial" pitchFamily="34" charset="0"/>
              <a:buChar char="•"/>
              <a:defRPr/>
            </a:pPr>
            <a:r>
              <a:rPr lang="en-US" sz="1600" dirty="0">
                <a:solidFill>
                  <a:srgbClr val="39683E"/>
                </a:solidFill>
                <a:latin typeface="Tahoma" pitchFamily="34" charset="0"/>
                <a:cs typeface="Tahoma" pitchFamily="34" charset="0"/>
              </a:rPr>
              <a:t>Kerry</a:t>
            </a:r>
          </a:p>
          <a:p>
            <a:pPr marL="231775" indent="-231775">
              <a:buFont typeface="Arial" pitchFamily="34" charset="0"/>
              <a:buChar char="•"/>
              <a:defRPr/>
            </a:pPr>
            <a:r>
              <a:rPr lang="en-US" sz="1600" dirty="0">
                <a:solidFill>
                  <a:srgbClr val="39683E"/>
                </a:solidFill>
                <a:latin typeface="Tahoma" pitchFamily="34" charset="0"/>
                <a:cs typeface="Tahoma" pitchFamily="34" charset="0"/>
              </a:rPr>
              <a:t>Malaysian Palm Oil Council</a:t>
            </a:r>
          </a:p>
          <a:p>
            <a:pPr marL="231775" indent="-231775">
              <a:buFont typeface="Arial" pitchFamily="34" charset="0"/>
              <a:buChar char="•"/>
              <a:defRPr/>
            </a:pPr>
            <a:r>
              <a:rPr lang="en-US" sz="1600" dirty="0">
                <a:solidFill>
                  <a:srgbClr val="39683E"/>
                </a:solidFill>
                <a:latin typeface="Tahoma" pitchFamily="34" charset="0"/>
                <a:cs typeface="Tahoma" pitchFamily="34" charset="0"/>
              </a:rPr>
              <a:t>McDonalds</a:t>
            </a:r>
          </a:p>
          <a:p>
            <a:pPr marL="231775" indent="-231775">
              <a:buFont typeface="Arial" pitchFamily="34" charset="0"/>
              <a:buChar char="•"/>
              <a:defRPr/>
            </a:pPr>
            <a:r>
              <a:rPr lang="en-US" sz="1600" dirty="0">
                <a:solidFill>
                  <a:srgbClr val="39683E"/>
                </a:solidFill>
                <a:latin typeface="Tahoma" pitchFamily="34" charset="0"/>
                <a:cs typeface="Tahoma" pitchFamily="34" charset="0"/>
              </a:rPr>
              <a:t>Mead Johnson</a:t>
            </a:r>
          </a:p>
          <a:p>
            <a:pPr marL="231775" indent="-231775">
              <a:buFont typeface="Arial" pitchFamily="34" charset="0"/>
              <a:buChar char="•"/>
              <a:defRPr/>
            </a:pPr>
            <a:r>
              <a:rPr lang="en-US" sz="1600" dirty="0">
                <a:solidFill>
                  <a:srgbClr val="39683E"/>
                </a:solidFill>
                <a:latin typeface="Tahoma" pitchFamily="34" charset="0"/>
                <a:cs typeface="Tahoma" pitchFamily="34" charset="0"/>
              </a:rPr>
              <a:t>Mushroom Council</a:t>
            </a:r>
          </a:p>
          <a:p>
            <a:pPr marL="231775" indent="-231775">
              <a:buFont typeface="Arial" pitchFamily="34" charset="0"/>
              <a:buChar char="•"/>
              <a:defRPr/>
            </a:pPr>
            <a:r>
              <a:rPr lang="en-US" sz="1600" dirty="0">
                <a:solidFill>
                  <a:srgbClr val="39683E"/>
                </a:solidFill>
                <a:latin typeface="Tahoma" pitchFamily="34" charset="0"/>
                <a:cs typeface="Tahoma" pitchFamily="34" charset="0"/>
              </a:rPr>
              <a:t>National Aeronautical Space Agency</a:t>
            </a:r>
          </a:p>
          <a:p>
            <a:pPr marL="231775" indent="-231775">
              <a:buFont typeface="Arial" pitchFamily="34" charset="0"/>
              <a:buChar char="•"/>
              <a:defRPr/>
            </a:pPr>
            <a:r>
              <a:rPr lang="en-US" sz="1600" dirty="0">
                <a:solidFill>
                  <a:srgbClr val="39683E"/>
                </a:solidFill>
                <a:latin typeface="Tahoma" pitchFamily="34" charset="0"/>
                <a:cs typeface="Tahoma" pitchFamily="34" charset="0"/>
              </a:rPr>
              <a:t>National Fisheries Institute</a:t>
            </a:r>
          </a:p>
          <a:p>
            <a:pPr marL="231775" indent="-231775">
              <a:buFont typeface="Arial" pitchFamily="34" charset="0"/>
              <a:buChar char="•"/>
              <a:defRPr/>
            </a:pPr>
            <a:r>
              <a:rPr lang="en-US" sz="1600" dirty="0">
                <a:solidFill>
                  <a:srgbClr val="39683E"/>
                </a:solidFill>
                <a:latin typeface="Tahoma" pitchFamily="34" charset="0"/>
                <a:cs typeface="Tahoma" pitchFamily="34" charset="0"/>
              </a:rPr>
              <a:t>National Restaurant Association</a:t>
            </a:r>
          </a:p>
          <a:p>
            <a:pPr marL="231775" indent="-231775">
              <a:buFont typeface="Arial" pitchFamily="34" charset="0"/>
              <a:buChar char="•"/>
              <a:defRPr/>
            </a:pPr>
            <a:r>
              <a:rPr lang="en-US" sz="1600" dirty="0">
                <a:solidFill>
                  <a:srgbClr val="39683E"/>
                </a:solidFill>
                <a:latin typeface="Tahoma" pitchFamily="34" charset="0"/>
                <a:cs typeface="Tahoma" pitchFamily="34" charset="0"/>
              </a:rPr>
              <a:t>Nestlé SA</a:t>
            </a:r>
          </a:p>
          <a:p>
            <a:pPr marL="231775" indent="-231775">
              <a:buFont typeface="Arial" pitchFamily="34" charset="0"/>
              <a:buChar char="•"/>
              <a:defRPr/>
            </a:pPr>
            <a:r>
              <a:rPr lang="en-US" sz="1600" dirty="0" err="1">
                <a:solidFill>
                  <a:srgbClr val="39683E"/>
                </a:solidFill>
                <a:latin typeface="Tahoma" pitchFamily="34" charset="0"/>
                <a:cs typeface="Tahoma" pitchFamily="34" charset="0"/>
              </a:rPr>
              <a:t>Petcurean</a:t>
            </a:r>
            <a:endParaRPr lang="en-US" sz="1600" dirty="0">
              <a:solidFill>
                <a:srgbClr val="39683E"/>
              </a:solidFill>
              <a:latin typeface="Tahoma" pitchFamily="34" charset="0"/>
              <a:cs typeface="Tahoma" pitchFamily="34" charset="0"/>
            </a:endParaRPr>
          </a:p>
          <a:p>
            <a:pPr marL="231775" indent="-231775">
              <a:buFont typeface="Arial" pitchFamily="34" charset="0"/>
              <a:buChar char="•"/>
              <a:defRPr/>
            </a:pPr>
            <a:r>
              <a:rPr lang="en-US" sz="1600" dirty="0">
                <a:solidFill>
                  <a:srgbClr val="39683E"/>
                </a:solidFill>
                <a:latin typeface="Tahoma" pitchFamily="34" charset="0"/>
                <a:cs typeface="Tahoma" pitchFamily="34" charset="0"/>
              </a:rPr>
              <a:t>Pfizer</a:t>
            </a:r>
          </a:p>
          <a:p>
            <a:pPr marL="231775" indent="-231775">
              <a:buFont typeface="Arial" pitchFamily="34" charset="0"/>
              <a:buChar char="•"/>
              <a:defRPr/>
            </a:pPr>
            <a:r>
              <a:rPr lang="en-US" sz="1600" dirty="0">
                <a:solidFill>
                  <a:srgbClr val="39683E"/>
                </a:solidFill>
                <a:latin typeface="Tahoma" pitchFamily="34" charset="0"/>
                <a:cs typeface="Tahoma" pitchFamily="34" charset="0"/>
              </a:rPr>
              <a:t>Quaker Oats</a:t>
            </a:r>
          </a:p>
          <a:p>
            <a:pPr marL="231775" indent="-231775">
              <a:buFont typeface="Arial" pitchFamily="34" charset="0"/>
              <a:buChar char="•"/>
              <a:defRPr/>
            </a:pPr>
            <a:r>
              <a:rPr lang="en-US" sz="1600" dirty="0">
                <a:solidFill>
                  <a:srgbClr val="39683E"/>
                </a:solidFill>
                <a:latin typeface="Tahoma" pitchFamily="34" charset="0"/>
                <a:cs typeface="Tahoma" pitchFamily="34" charset="0"/>
              </a:rPr>
              <a:t>Schwann Foods</a:t>
            </a:r>
          </a:p>
          <a:p>
            <a:pPr marL="231775" indent="-231775">
              <a:buFont typeface="Arial" pitchFamily="34" charset="0"/>
              <a:buChar char="•"/>
              <a:defRPr/>
            </a:pPr>
            <a:r>
              <a:rPr lang="en-US" sz="1600" dirty="0" err="1">
                <a:solidFill>
                  <a:srgbClr val="39683E"/>
                </a:solidFill>
                <a:latin typeface="Tahoma" pitchFamily="34" charset="0"/>
                <a:cs typeface="Tahoma" pitchFamily="34" charset="0"/>
              </a:rPr>
              <a:t>Senomyx</a:t>
            </a:r>
            <a:r>
              <a:rPr lang="en-US" sz="1600" dirty="0">
                <a:solidFill>
                  <a:srgbClr val="39683E"/>
                </a:solidFill>
                <a:latin typeface="Tahoma" pitchFamily="34" charset="0"/>
                <a:cs typeface="Tahoma" pitchFamily="34" charset="0"/>
              </a:rPr>
              <a:t> (honorarium directly given to charity)</a:t>
            </a:r>
          </a:p>
          <a:p>
            <a:pPr marL="231775" indent="-231775">
              <a:buFont typeface="Arial" pitchFamily="34" charset="0"/>
              <a:buChar char="•"/>
              <a:defRPr/>
            </a:pPr>
            <a:r>
              <a:rPr lang="en-US" sz="1600" dirty="0" err="1">
                <a:solidFill>
                  <a:srgbClr val="39683E"/>
                </a:solidFill>
                <a:latin typeface="Tahoma" pitchFamily="34" charset="0"/>
                <a:cs typeface="Tahoma" pitchFamily="34" charset="0"/>
              </a:rPr>
              <a:t>Spherix</a:t>
            </a:r>
            <a:r>
              <a:rPr lang="en-US" sz="1600" dirty="0">
                <a:solidFill>
                  <a:srgbClr val="39683E"/>
                </a:solidFill>
                <a:latin typeface="Tahoma" pitchFamily="34" charset="0"/>
                <a:cs typeface="Tahoma" pitchFamily="34" charset="0"/>
              </a:rPr>
              <a:t> Consulting</a:t>
            </a:r>
          </a:p>
          <a:p>
            <a:pPr marL="231775" indent="-231775">
              <a:buFont typeface="Arial" pitchFamily="34" charset="0"/>
              <a:buChar char="•"/>
              <a:defRPr/>
            </a:pPr>
            <a:r>
              <a:rPr lang="en-US" sz="1600" dirty="0">
                <a:solidFill>
                  <a:srgbClr val="39683E"/>
                </a:solidFill>
                <a:latin typeface="Tahoma" pitchFamily="34" charset="0"/>
                <a:cs typeface="Tahoma" pitchFamily="34" charset="0"/>
              </a:rPr>
              <a:t>U.S. Dept. of Agriculture</a:t>
            </a:r>
          </a:p>
          <a:p>
            <a:pPr marL="231775" indent="-231775">
              <a:buFont typeface="Arial" pitchFamily="34" charset="0"/>
              <a:buChar char="•"/>
              <a:defRPr/>
            </a:pPr>
            <a:r>
              <a:rPr lang="en-US" sz="1600" dirty="0" err="1">
                <a:solidFill>
                  <a:srgbClr val="39683E"/>
                </a:solidFill>
                <a:latin typeface="Tahoma" pitchFamily="34" charset="0"/>
                <a:cs typeface="Tahoma" pitchFamily="34" charset="0"/>
              </a:rPr>
              <a:t>Whitewave</a:t>
            </a:r>
            <a:r>
              <a:rPr lang="en-US" sz="1600" dirty="0">
                <a:solidFill>
                  <a:srgbClr val="39683E"/>
                </a:solidFill>
                <a:latin typeface="Tahoma" pitchFamily="34" charset="0"/>
                <a:cs typeface="Tahoma" pitchFamily="34" charset="0"/>
              </a:rPr>
              <a:t> </a:t>
            </a:r>
          </a:p>
          <a:p>
            <a:pPr marL="231775" indent="-231775">
              <a:buFont typeface="Arial" pitchFamily="34" charset="0"/>
              <a:buChar char="•"/>
              <a:defRPr/>
            </a:pPr>
            <a:r>
              <a:rPr lang="en-US" sz="1600" dirty="0">
                <a:solidFill>
                  <a:srgbClr val="39683E"/>
                </a:solidFill>
                <a:latin typeface="Tahoma" pitchFamily="34" charset="0"/>
                <a:cs typeface="Tahoma" pitchFamily="34" charset="0"/>
              </a:rPr>
              <a:t>Yakult</a:t>
            </a:r>
          </a:p>
          <a:p>
            <a:pPr marL="342900" indent="-342900">
              <a:buFont typeface="Arial" pitchFamily="34" charset="0"/>
              <a:buNone/>
              <a:defRPr/>
            </a:pPr>
            <a:r>
              <a:rPr lang="en-US" dirty="0">
                <a:solidFill>
                  <a:srgbClr val="39683E"/>
                </a:solidFill>
                <a:latin typeface="Tahoma" pitchFamily="34" charset="0"/>
                <a:cs typeface="Tahoma" pitchFamily="34" charset="0"/>
              </a:rPr>
              <a:t> </a:t>
            </a:r>
          </a:p>
          <a:p>
            <a:pPr marL="457200" indent="-457200">
              <a:buFont typeface="Arial" pitchFamily="34" charset="0"/>
              <a:buNone/>
              <a:defRPr/>
            </a:pPr>
            <a:endParaRPr lang="en-US" altLang="en-US" sz="2000" dirty="0">
              <a:solidFill>
                <a:srgbClr val="39683E"/>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ADA PowerPoint Template (10-23)</Template>
  <TotalTime>6513</TotalTime>
  <Words>8503</Words>
  <Application>Microsoft Office PowerPoint</Application>
  <PresentationFormat>On-screen Show (4:3)</PresentationFormat>
  <Paragraphs>955</Paragraphs>
  <Slides>59</Slides>
  <Notes>59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59</vt:i4>
      </vt:variant>
    </vt:vector>
  </HeadingPairs>
  <TitlesOfParts>
    <vt:vector size="73" baseType="lpstr">
      <vt:lpstr>Arial</vt:lpstr>
      <vt:lpstr>Wingdings</vt:lpstr>
      <vt:lpstr>Tahoma</vt:lpstr>
      <vt:lpstr>Avenir Roman</vt:lpstr>
      <vt:lpstr>Calibri</vt:lpstr>
      <vt:lpstr>AR JULIAN</vt:lpstr>
      <vt:lpstr>Myriad Pro</vt:lpstr>
      <vt:lpstr>Times New Roman</vt:lpstr>
      <vt:lpstr>MS PGothic</vt:lpstr>
      <vt:lpstr>ADA PowerPoint Template (10-23)</vt:lpstr>
      <vt:lpstr> ADA General Layouts</vt:lpstr>
      <vt:lpstr>1_ADA PowerPoint Template (10-23)</vt:lpstr>
      <vt:lpstr>1_ ADA General Layouts</vt:lpstr>
      <vt:lpstr>2_ ADA General Layouts</vt:lpstr>
      <vt:lpstr>PowerPoint Presentation</vt:lpstr>
      <vt:lpstr>Session Objectives</vt:lpstr>
      <vt:lpstr>Speakers</vt:lpstr>
      <vt:lpstr>PowerPoint Presentation</vt:lpstr>
      <vt:lpstr>PowerPoint Presentation</vt:lpstr>
      <vt:lpstr>Future of Food Resources for Members</vt:lpstr>
      <vt:lpstr>PowerPoint Presentation</vt:lpstr>
      <vt:lpstr> Adjunct Professor, Pharmacology &amp; Pharmaceutical Sciences USC School of Pharmacy, International Center for Regulatory Science, Los Angeles, CA clemens@usc.edu  </vt:lpstr>
      <vt:lpstr>Disclosures (2010-2016) </vt:lpstr>
      <vt:lpstr>What is a Food?1</vt:lpstr>
      <vt:lpstr>What is a Food Additive?2</vt:lpstr>
      <vt:lpstr>Added Substances to Foods3</vt:lpstr>
      <vt:lpstr>Additive Safety &amp;  Delaney Clause4,5,6</vt:lpstr>
      <vt:lpstr>Codex: Why Food Additives?7</vt:lpstr>
      <vt:lpstr>Food without Food Additives</vt:lpstr>
      <vt:lpstr>Why Food Preservatives?8</vt:lpstr>
      <vt:lpstr>Types of Food Additives9,10</vt:lpstr>
      <vt:lpstr>Food Additives Amendment11,12,13</vt:lpstr>
      <vt:lpstr>Defining Safety14</vt:lpstr>
      <vt:lpstr>Safety Analysis15</vt:lpstr>
      <vt:lpstr>Regulatory Defaults for Safety16,17</vt:lpstr>
      <vt:lpstr>Direct Food Additives18</vt:lpstr>
      <vt:lpstr>Food Preservatives8,19,20</vt:lpstr>
      <vt:lpstr>Food Preservatives Usage Levels21</vt:lpstr>
      <vt:lpstr>Food Additives Risk Assessment22</vt:lpstr>
      <vt:lpstr>Food Additives Risk Assessment22</vt:lpstr>
      <vt:lpstr>Processing Aids23</vt:lpstr>
      <vt:lpstr>Food (inorganic) Phosphates24</vt:lpstr>
      <vt:lpstr>Food (inorganic) Phosphates21</vt:lpstr>
      <vt:lpstr>Future Role of Spices25</vt:lpstr>
      <vt:lpstr>Conclusion</vt:lpstr>
      <vt:lpstr>Key Messages</vt:lpstr>
      <vt:lpstr>PowerPoint Presentation</vt:lpstr>
      <vt:lpstr>Founder and President Farmer’s Daughter Consulting, Inc. Carmichael, CA</vt:lpstr>
      <vt:lpstr>Disclosures </vt:lpstr>
      <vt:lpstr>Where are Consumers?26,27,28</vt:lpstr>
      <vt:lpstr>Where are Consumers?29</vt:lpstr>
      <vt:lpstr>Where are Consumers?30,31</vt:lpstr>
      <vt:lpstr>Where are Consumers?32</vt:lpstr>
      <vt:lpstr>Why?33,34,35,36 </vt:lpstr>
      <vt:lpstr>Additives and Labeling37,38</vt:lpstr>
      <vt:lpstr>Additive Labeling Implications39,40</vt:lpstr>
      <vt:lpstr>What’s Influencing Consumers41,42</vt:lpstr>
      <vt:lpstr>Facts About Function</vt:lpstr>
      <vt:lpstr>Additives in Perspective</vt:lpstr>
      <vt:lpstr>Understanding Consumer Attitudes43</vt:lpstr>
      <vt:lpstr>PowerPoint Presentation</vt:lpstr>
      <vt:lpstr>How Industry is Responding</vt:lpstr>
      <vt:lpstr>How Industry is Responding</vt:lpstr>
      <vt:lpstr>Consumer’s “Right to Know”26</vt:lpstr>
      <vt:lpstr>PowerPoint Presentation</vt:lpstr>
      <vt:lpstr>Consumer-Friendly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Clemens</dc:creator>
  <cp:lastModifiedBy>Lisa</cp:lastModifiedBy>
  <cp:revision>392</cp:revision>
  <dcterms:created xsi:type="dcterms:W3CDTF">2011-10-31T17:57:52Z</dcterms:created>
  <dcterms:modified xsi:type="dcterms:W3CDTF">2017-02-09T17:14:57Z</dcterms:modified>
</cp:coreProperties>
</file>