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624"/>
  </p:normalViewPr>
  <p:slideViewPr>
    <p:cSldViewPr snapToGrid="0">
      <p:cViewPr varScale="1">
        <p:scale>
          <a:sx n="142" d="100"/>
          <a:sy n="142" d="100"/>
        </p:scale>
        <p:origin x="760" y="16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g62fb9659ea_0_10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3" name="Google Shape;153;g62fb9659ea_0_10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66;g62fb9659ea_0_1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7" name="Google Shape;167;g62fb9659ea_0_11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62fb9659ea_0_12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62fb9659ea_0_12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g64a0ddd1f9_0_9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Google Shape;64;g64a0ddd1f9_0_9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g62fb9659ea_0_3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8" name="Google Shape;78;g62fb9659ea_0_3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g62fb9659ea_0_4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2" name="Google Shape;92;g62fb9659ea_0_4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g62fb9659ea_0_6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6" name="Google Shape;106;g62fb9659ea_0_6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g62fb9659ea_0_13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0" name="Google Shape;120;g62fb9659ea_0_13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g62fb9659ea_0_7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5" name="Google Shape;125;g62fb9659ea_0_7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g62fb9659ea_0_9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9" name="Google Shape;139;g62fb9659ea_0_9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>
            <a:spLocks noGrp="1"/>
          </p:cNvSpPr>
          <p:nvPr>
            <p:ph type="ctrTitle"/>
          </p:nvPr>
        </p:nvSpPr>
        <p:spPr>
          <a:xfrm>
            <a:off x="311708" y="708800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Slide template for </a:t>
            </a:r>
            <a:endParaRPr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impact analysis activity</a:t>
            </a:r>
            <a:endParaRPr/>
          </a:p>
        </p:txBody>
      </p:sp>
      <p:sp>
        <p:nvSpPr>
          <p:cNvPr id="55" name="Google Shape;55;p13"/>
          <p:cNvSpPr txBox="1">
            <a:spLocks noGrp="1"/>
          </p:cNvSpPr>
          <p:nvPr>
            <p:ph type="subTitle" idx="1"/>
          </p:nvPr>
        </p:nvSpPr>
        <p:spPr>
          <a:xfrm>
            <a:off x="311700" y="2939675"/>
            <a:ext cx="8520600" cy="1399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 dirty="0"/>
              <a:t>The case studies (2 presented in this webinar) and impact areas (4 per case study) can be divided up so that each individual or small group only completes a few slides, but the group as a whole discusses all case studies and all impact areas during the report-out (see the accompanying Instructions, which contain a guide for follow-up discussion)</a:t>
            </a:r>
            <a:endParaRPr sz="2000" dirty="0"/>
          </a:p>
        </p:txBody>
      </p:sp>
      <p:sp>
        <p:nvSpPr>
          <p:cNvPr id="56" name="Google Shape;56;p13"/>
          <p:cNvSpPr txBox="1">
            <a:spLocks noGrp="1"/>
          </p:cNvSpPr>
          <p:nvPr>
            <p:ph type="subTitle" idx="1"/>
          </p:nvPr>
        </p:nvSpPr>
        <p:spPr>
          <a:xfrm>
            <a:off x="311700" y="166400"/>
            <a:ext cx="8520600" cy="608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 i="1">
                <a:solidFill>
                  <a:srgbClr val="000000"/>
                </a:solidFill>
              </a:rPr>
              <a:t>Webinar: Exploring Malnutrition Through the Lens of Systems Thinking</a:t>
            </a:r>
            <a:endParaRPr sz="2000" i="1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p22"/>
          <p:cNvSpPr txBox="1">
            <a:spLocks noGrp="1"/>
          </p:cNvSpPr>
          <p:nvPr>
            <p:ph type="title"/>
          </p:nvPr>
        </p:nvSpPr>
        <p:spPr>
          <a:xfrm>
            <a:off x="311700" y="17907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Laos case study: </a:t>
            </a:r>
            <a:r>
              <a:rPr lang="en" b="1"/>
              <a:t>economic</a:t>
            </a:r>
            <a:r>
              <a:rPr lang="en"/>
              <a:t> impact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/>
              <a:t>If Phat’s family must increase supplements and follow the diet recommendations (increase eggs, vegetables, fats, and meat), then... </a:t>
            </a:r>
            <a:endParaRPr sz="110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600"/>
          </a:p>
        </p:txBody>
      </p:sp>
      <p:sp>
        <p:nvSpPr>
          <p:cNvPr id="156" name="Google Shape;156;p22"/>
          <p:cNvSpPr txBox="1">
            <a:spLocks noGrp="1"/>
          </p:cNvSpPr>
          <p:nvPr>
            <p:ph type="sldNum" idx="12"/>
          </p:nvPr>
        </p:nvSpPr>
        <p:spPr>
          <a:xfrm>
            <a:off x="6907075" y="4920700"/>
            <a:ext cx="2133600" cy="17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z="1100"/>
              <a:t>10</a:t>
            </a:fld>
            <a:endParaRPr sz="1100"/>
          </a:p>
        </p:txBody>
      </p:sp>
      <p:sp>
        <p:nvSpPr>
          <p:cNvPr id="157" name="Google Shape;157;p22"/>
          <p:cNvSpPr txBox="1"/>
          <p:nvPr/>
        </p:nvSpPr>
        <p:spPr>
          <a:xfrm>
            <a:off x="2628900" y="1292341"/>
            <a:ext cx="3429000" cy="969600"/>
          </a:xfrm>
          <a:prstGeom prst="rect">
            <a:avLst/>
          </a:prstGeom>
          <a:solidFill>
            <a:schemeClr val="lt1"/>
          </a:solidFill>
          <a:ln w="25400" cap="flat" cmpd="sng">
            <a:solidFill>
              <a:srgbClr val="8E7CC3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68575" tIns="34275" rIns="68575" bIns="34275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1- (primary level)</a:t>
            </a:r>
            <a:endParaRPr sz="110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</a:rPr>
              <a:t>[edit text here]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8" name="Google Shape;158;p22"/>
          <p:cNvSpPr txBox="1"/>
          <p:nvPr/>
        </p:nvSpPr>
        <p:spPr>
          <a:xfrm>
            <a:off x="2628900" y="2539539"/>
            <a:ext cx="3429000" cy="969600"/>
          </a:xfrm>
          <a:prstGeom prst="rect">
            <a:avLst/>
          </a:prstGeom>
          <a:solidFill>
            <a:schemeClr val="lt1"/>
          </a:solidFill>
          <a:ln w="25400" cap="flat" cmpd="sng">
            <a:solidFill>
              <a:schemeClr val="accent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68575" tIns="34275" rIns="68575" bIns="34275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2.1- (secondary level)</a:t>
            </a:r>
            <a:endParaRPr sz="110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</a:rPr>
              <a:t>[edit text here]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9" name="Google Shape;159;p22"/>
          <p:cNvSpPr txBox="1"/>
          <p:nvPr/>
        </p:nvSpPr>
        <p:spPr>
          <a:xfrm>
            <a:off x="914400" y="3786738"/>
            <a:ext cx="3429000" cy="969600"/>
          </a:xfrm>
          <a:prstGeom prst="rect">
            <a:avLst/>
          </a:prstGeom>
          <a:solidFill>
            <a:schemeClr val="lt1"/>
          </a:solidFill>
          <a:ln w="25400" cap="flat" cmpd="sng">
            <a:solidFill>
              <a:schemeClr val="accent4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68575" tIns="34275" rIns="68575" bIns="34275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3.1.1- (tertiary level)</a:t>
            </a:r>
            <a:endParaRPr sz="110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</a:rPr>
              <a:t>[edit text here]</a:t>
            </a:r>
            <a:endParaRPr sz="110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0" name="Google Shape;160;p22"/>
          <p:cNvSpPr txBox="1"/>
          <p:nvPr/>
        </p:nvSpPr>
        <p:spPr>
          <a:xfrm>
            <a:off x="4686300" y="3786738"/>
            <a:ext cx="3429000" cy="969600"/>
          </a:xfrm>
          <a:prstGeom prst="rect">
            <a:avLst/>
          </a:prstGeom>
          <a:solidFill>
            <a:schemeClr val="lt1"/>
          </a:solidFill>
          <a:ln w="25400" cap="flat" cmpd="sng">
            <a:solidFill>
              <a:schemeClr val="accent4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68575" tIns="34275" rIns="68575" bIns="34275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3.1.2- </a:t>
            </a:r>
            <a:r>
              <a:rPr lang="en">
                <a:solidFill>
                  <a:schemeClr val="dk1"/>
                </a:solidFill>
              </a:rPr>
              <a:t>(tertiary level)</a:t>
            </a:r>
            <a:endParaRPr>
              <a:solidFill>
                <a:schemeClr val="dk1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</a:rPr>
              <a:t>[edit text here]</a:t>
            </a:r>
            <a:endParaRPr>
              <a:solidFill>
                <a:schemeClr val="dk1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dk1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61" name="Google Shape;161;p22"/>
          <p:cNvCxnSpPr/>
          <p:nvPr/>
        </p:nvCxnSpPr>
        <p:spPr>
          <a:xfrm>
            <a:off x="4343400" y="2276925"/>
            <a:ext cx="0" cy="2475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62" name="Google Shape;162;p22"/>
          <p:cNvCxnSpPr/>
          <p:nvPr/>
        </p:nvCxnSpPr>
        <p:spPr>
          <a:xfrm>
            <a:off x="5324475" y="3509025"/>
            <a:ext cx="0" cy="2475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63" name="Google Shape;163;p22"/>
          <p:cNvCxnSpPr/>
          <p:nvPr/>
        </p:nvCxnSpPr>
        <p:spPr>
          <a:xfrm>
            <a:off x="3495675" y="3509025"/>
            <a:ext cx="0" cy="2475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sp>
        <p:nvSpPr>
          <p:cNvPr id="164" name="Google Shape;164;p22"/>
          <p:cNvSpPr txBox="1"/>
          <p:nvPr/>
        </p:nvSpPr>
        <p:spPr>
          <a:xfrm>
            <a:off x="401175" y="1292350"/>
            <a:ext cx="1701300" cy="198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 b="1" i="1"/>
              <a:t>Reminder: </a:t>
            </a:r>
            <a:endParaRPr sz="1200" b="1" i="1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 i="1"/>
              <a:t>These are impacts on money, salaries, businesses, stock markets, market demand, etc</a:t>
            </a:r>
            <a:endParaRPr sz="1200" i="1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Google Shape;169;p23"/>
          <p:cNvSpPr txBox="1">
            <a:spLocks noGrp="1"/>
          </p:cNvSpPr>
          <p:nvPr>
            <p:ph type="title"/>
          </p:nvPr>
        </p:nvSpPr>
        <p:spPr>
          <a:xfrm>
            <a:off x="311700" y="17907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Laos case study: </a:t>
            </a:r>
            <a:r>
              <a:rPr lang="en" b="1"/>
              <a:t>social</a:t>
            </a:r>
            <a:r>
              <a:rPr lang="en"/>
              <a:t> impact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/>
              <a:t>If Phat’s family must increase supplements and follow the diet recommendations (increase eggs, vegetables, fats, and meat), then... </a:t>
            </a:r>
            <a:endParaRPr sz="110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600"/>
          </a:p>
        </p:txBody>
      </p:sp>
      <p:sp>
        <p:nvSpPr>
          <p:cNvPr id="170" name="Google Shape;170;p23"/>
          <p:cNvSpPr txBox="1">
            <a:spLocks noGrp="1"/>
          </p:cNvSpPr>
          <p:nvPr>
            <p:ph type="sldNum" idx="12"/>
          </p:nvPr>
        </p:nvSpPr>
        <p:spPr>
          <a:xfrm>
            <a:off x="6907075" y="4920700"/>
            <a:ext cx="2133600" cy="17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z="1100"/>
              <a:t>11</a:t>
            </a:fld>
            <a:endParaRPr sz="1100"/>
          </a:p>
        </p:txBody>
      </p:sp>
      <p:sp>
        <p:nvSpPr>
          <p:cNvPr id="171" name="Google Shape;171;p23"/>
          <p:cNvSpPr txBox="1"/>
          <p:nvPr/>
        </p:nvSpPr>
        <p:spPr>
          <a:xfrm>
            <a:off x="2628900" y="1292341"/>
            <a:ext cx="3429000" cy="969600"/>
          </a:xfrm>
          <a:prstGeom prst="rect">
            <a:avLst/>
          </a:prstGeom>
          <a:solidFill>
            <a:schemeClr val="lt1"/>
          </a:solidFill>
          <a:ln w="25400" cap="flat" cmpd="sng">
            <a:solidFill>
              <a:srgbClr val="8E7CC3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68575" tIns="34275" rIns="68575" bIns="34275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1- (primary level)</a:t>
            </a:r>
            <a:endParaRPr sz="110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</a:rPr>
              <a:t>[edit text here]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2" name="Google Shape;172;p23"/>
          <p:cNvSpPr txBox="1"/>
          <p:nvPr/>
        </p:nvSpPr>
        <p:spPr>
          <a:xfrm>
            <a:off x="2628900" y="2539539"/>
            <a:ext cx="3429000" cy="969600"/>
          </a:xfrm>
          <a:prstGeom prst="rect">
            <a:avLst/>
          </a:prstGeom>
          <a:solidFill>
            <a:schemeClr val="lt1"/>
          </a:solidFill>
          <a:ln w="25400" cap="flat" cmpd="sng">
            <a:solidFill>
              <a:schemeClr val="accent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68575" tIns="34275" rIns="68575" bIns="34275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2.1- (secondary level)</a:t>
            </a:r>
            <a:endParaRPr sz="110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</a:rPr>
              <a:t>[edit text here]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3" name="Google Shape;173;p23"/>
          <p:cNvSpPr txBox="1"/>
          <p:nvPr/>
        </p:nvSpPr>
        <p:spPr>
          <a:xfrm>
            <a:off x="914400" y="3786738"/>
            <a:ext cx="3429000" cy="969600"/>
          </a:xfrm>
          <a:prstGeom prst="rect">
            <a:avLst/>
          </a:prstGeom>
          <a:solidFill>
            <a:schemeClr val="lt1"/>
          </a:solidFill>
          <a:ln w="25400" cap="flat" cmpd="sng">
            <a:solidFill>
              <a:schemeClr val="accent4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68575" tIns="34275" rIns="68575" bIns="34275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3.1.1- (tertiary level)</a:t>
            </a:r>
            <a:endParaRPr sz="110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</a:rPr>
              <a:t>[edit text here]</a:t>
            </a:r>
            <a:endParaRPr sz="110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4" name="Google Shape;174;p23"/>
          <p:cNvSpPr txBox="1"/>
          <p:nvPr/>
        </p:nvSpPr>
        <p:spPr>
          <a:xfrm>
            <a:off x="4686300" y="3786738"/>
            <a:ext cx="3429000" cy="969600"/>
          </a:xfrm>
          <a:prstGeom prst="rect">
            <a:avLst/>
          </a:prstGeom>
          <a:solidFill>
            <a:schemeClr val="lt1"/>
          </a:solidFill>
          <a:ln w="25400" cap="flat" cmpd="sng">
            <a:solidFill>
              <a:schemeClr val="accent4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68575" tIns="34275" rIns="68575" bIns="34275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3.1.2- </a:t>
            </a:r>
            <a:r>
              <a:rPr lang="en">
                <a:solidFill>
                  <a:schemeClr val="dk1"/>
                </a:solidFill>
              </a:rPr>
              <a:t>(tertiary level)</a:t>
            </a:r>
            <a:endParaRPr>
              <a:solidFill>
                <a:schemeClr val="dk1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</a:rPr>
              <a:t>[edit text here]</a:t>
            </a:r>
            <a:endParaRPr>
              <a:solidFill>
                <a:schemeClr val="dk1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dk1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75" name="Google Shape;175;p23"/>
          <p:cNvCxnSpPr/>
          <p:nvPr/>
        </p:nvCxnSpPr>
        <p:spPr>
          <a:xfrm>
            <a:off x="4343400" y="2276925"/>
            <a:ext cx="0" cy="2475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76" name="Google Shape;176;p23"/>
          <p:cNvCxnSpPr/>
          <p:nvPr/>
        </p:nvCxnSpPr>
        <p:spPr>
          <a:xfrm>
            <a:off x="5324475" y="3509025"/>
            <a:ext cx="0" cy="2475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77" name="Google Shape;177;p23"/>
          <p:cNvCxnSpPr/>
          <p:nvPr/>
        </p:nvCxnSpPr>
        <p:spPr>
          <a:xfrm>
            <a:off x="3495675" y="3509025"/>
            <a:ext cx="0" cy="2475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sp>
        <p:nvSpPr>
          <p:cNvPr id="178" name="Google Shape;178;p23"/>
          <p:cNvSpPr txBox="1"/>
          <p:nvPr/>
        </p:nvSpPr>
        <p:spPr>
          <a:xfrm>
            <a:off x="401175" y="1292350"/>
            <a:ext cx="1701300" cy="198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 b="1" i="1"/>
              <a:t>Reminder: </a:t>
            </a:r>
            <a:endParaRPr sz="1200" b="1" i="1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 i="1"/>
              <a:t>These are impact on people, interactions between people, cultural values with communities, etc</a:t>
            </a:r>
            <a:endParaRPr sz="1200" i="1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4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US Case Study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5"/>
          <p:cNvSpPr txBox="1">
            <a:spLocks noGrp="1"/>
          </p:cNvSpPr>
          <p:nvPr>
            <p:ph type="title"/>
          </p:nvPr>
        </p:nvSpPr>
        <p:spPr>
          <a:xfrm>
            <a:off x="311700" y="17907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US case study: </a:t>
            </a:r>
            <a:r>
              <a:rPr lang="en" b="1"/>
              <a:t>ecological</a:t>
            </a:r>
            <a:r>
              <a:rPr lang="en"/>
              <a:t> impact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/>
              <a:t>If Jack’s mom must increase red meat each day and reduce milk consumption, then...</a:t>
            </a:r>
            <a:r>
              <a:rPr lang="en" sz="1800"/>
              <a:t> </a:t>
            </a:r>
            <a:endParaRPr sz="1800"/>
          </a:p>
        </p:txBody>
      </p:sp>
      <p:sp>
        <p:nvSpPr>
          <p:cNvPr id="67" name="Google Shape;67;p15"/>
          <p:cNvSpPr txBox="1">
            <a:spLocks noGrp="1"/>
          </p:cNvSpPr>
          <p:nvPr>
            <p:ph type="sldNum" idx="12"/>
          </p:nvPr>
        </p:nvSpPr>
        <p:spPr>
          <a:xfrm>
            <a:off x="6907075" y="4920700"/>
            <a:ext cx="2133600" cy="17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z="1100"/>
              <a:t>3</a:t>
            </a:fld>
            <a:endParaRPr sz="1100"/>
          </a:p>
        </p:txBody>
      </p:sp>
      <p:sp>
        <p:nvSpPr>
          <p:cNvPr id="68" name="Google Shape;68;p15"/>
          <p:cNvSpPr txBox="1"/>
          <p:nvPr/>
        </p:nvSpPr>
        <p:spPr>
          <a:xfrm>
            <a:off x="2628900" y="1292341"/>
            <a:ext cx="3429000" cy="969600"/>
          </a:xfrm>
          <a:prstGeom prst="rect">
            <a:avLst/>
          </a:prstGeom>
          <a:solidFill>
            <a:schemeClr val="lt1"/>
          </a:solidFill>
          <a:ln w="25400" cap="flat" cmpd="sng">
            <a:solidFill>
              <a:srgbClr val="8E7CC3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68575" tIns="34275" rIns="68575" bIns="34275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1- (primary level)</a:t>
            </a:r>
            <a:endParaRPr sz="110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</a:rPr>
              <a:t>[edit text here]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9" name="Google Shape;69;p15"/>
          <p:cNvSpPr txBox="1"/>
          <p:nvPr/>
        </p:nvSpPr>
        <p:spPr>
          <a:xfrm>
            <a:off x="2628900" y="2539539"/>
            <a:ext cx="3429000" cy="969600"/>
          </a:xfrm>
          <a:prstGeom prst="rect">
            <a:avLst/>
          </a:prstGeom>
          <a:solidFill>
            <a:schemeClr val="lt1"/>
          </a:solidFill>
          <a:ln w="25400" cap="flat" cmpd="sng">
            <a:solidFill>
              <a:schemeClr val="accent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68575" tIns="34275" rIns="68575" bIns="34275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2.1- (secondary level)</a:t>
            </a:r>
            <a:endParaRPr sz="110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</a:rPr>
              <a:t>[edit text here]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0" name="Google Shape;70;p15"/>
          <p:cNvSpPr txBox="1"/>
          <p:nvPr/>
        </p:nvSpPr>
        <p:spPr>
          <a:xfrm>
            <a:off x="914400" y="3786738"/>
            <a:ext cx="3429000" cy="969600"/>
          </a:xfrm>
          <a:prstGeom prst="rect">
            <a:avLst/>
          </a:prstGeom>
          <a:solidFill>
            <a:schemeClr val="lt1"/>
          </a:solidFill>
          <a:ln w="25400" cap="flat" cmpd="sng">
            <a:solidFill>
              <a:schemeClr val="accent4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68575" tIns="34275" rIns="68575" bIns="34275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3.1.1- (tertiary level)</a:t>
            </a:r>
            <a:endParaRPr sz="110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</a:rPr>
              <a:t>[edit text here]</a:t>
            </a:r>
            <a:endParaRPr sz="110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1" name="Google Shape;71;p15"/>
          <p:cNvSpPr txBox="1"/>
          <p:nvPr/>
        </p:nvSpPr>
        <p:spPr>
          <a:xfrm>
            <a:off x="4686300" y="3786738"/>
            <a:ext cx="3429000" cy="969600"/>
          </a:xfrm>
          <a:prstGeom prst="rect">
            <a:avLst/>
          </a:prstGeom>
          <a:solidFill>
            <a:schemeClr val="lt1"/>
          </a:solidFill>
          <a:ln w="25400" cap="flat" cmpd="sng">
            <a:solidFill>
              <a:schemeClr val="accent4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68575" tIns="34275" rIns="68575" bIns="34275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3.1.2- </a:t>
            </a:r>
            <a:r>
              <a:rPr lang="en">
                <a:solidFill>
                  <a:schemeClr val="dk1"/>
                </a:solidFill>
              </a:rPr>
              <a:t>(tertiary level)</a:t>
            </a:r>
            <a:endParaRPr>
              <a:solidFill>
                <a:schemeClr val="dk1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</a:rPr>
              <a:t>[edit text here]</a:t>
            </a:r>
            <a:endParaRPr>
              <a:solidFill>
                <a:schemeClr val="dk1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dk1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72" name="Google Shape;72;p15"/>
          <p:cNvCxnSpPr/>
          <p:nvPr/>
        </p:nvCxnSpPr>
        <p:spPr>
          <a:xfrm>
            <a:off x="4343400" y="2276925"/>
            <a:ext cx="0" cy="2475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73" name="Google Shape;73;p15"/>
          <p:cNvCxnSpPr/>
          <p:nvPr/>
        </p:nvCxnSpPr>
        <p:spPr>
          <a:xfrm>
            <a:off x="5324475" y="3509025"/>
            <a:ext cx="0" cy="2475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74" name="Google Shape;74;p15"/>
          <p:cNvCxnSpPr/>
          <p:nvPr/>
        </p:nvCxnSpPr>
        <p:spPr>
          <a:xfrm>
            <a:off x="3495675" y="3509025"/>
            <a:ext cx="0" cy="2475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sp>
        <p:nvSpPr>
          <p:cNvPr id="75" name="Google Shape;75;p15"/>
          <p:cNvSpPr txBox="1"/>
          <p:nvPr/>
        </p:nvSpPr>
        <p:spPr>
          <a:xfrm>
            <a:off x="401175" y="1292350"/>
            <a:ext cx="1701300" cy="198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 b="1" i="1"/>
              <a:t>Reminder: </a:t>
            </a:r>
            <a:endParaRPr sz="1200" b="1" i="1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 i="1"/>
              <a:t>These are impacts on the environment (e.g., loss of biodiversity, greenhouse gas emissions, effects on water or air quality)</a:t>
            </a:r>
            <a:endParaRPr sz="1200" i="1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16"/>
          <p:cNvSpPr txBox="1">
            <a:spLocks noGrp="1"/>
          </p:cNvSpPr>
          <p:nvPr>
            <p:ph type="title"/>
          </p:nvPr>
        </p:nvSpPr>
        <p:spPr>
          <a:xfrm>
            <a:off x="311700" y="17907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US case study: </a:t>
            </a:r>
            <a:r>
              <a:rPr lang="en" b="1"/>
              <a:t>agricultural</a:t>
            </a:r>
            <a:r>
              <a:rPr lang="en"/>
              <a:t> impact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/>
              <a:t>If Jack’s mom must increase red meat each day and reduce milk consumption, then...</a:t>
            </a:r>
            <a:r>
              <a:rPr lang="en" sz="1800"/>
              <a:t> </a:t>
            </a:r>
            <a:endParaRPr sz="1800"/>
          </a:p>
        </p:txBody>
      </p:sp>
      <p:sp>
        <p:nvSpPr>
          <p:cNvPr id="81" name="Google Shape;81;p16"/>
          <p:cNvSpPr txBox="1">
            <a:spLocks noGrp="1"/>
          </p:cNvSpPr>
          <p:nvPr>
            <p:ph type="sldNum" idx="12"/>
          </p:nvPr>
        </p:nvSpPr>
        <p:spPr>
          <a:xfrm>
            <a:off x="6907075" y="4920700"/>
            <a:ext cx="2133600" cy="17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z="1100"/>
              <a:t>4</a:t>
            </a:fld>
            <a:endParaRPr sz="1100"/>
          </a:p>
        </p:txBody>
      </p:sp>
      <p:sp>
        <p:nvSpPr>
          <p:cNvPr id="82" name="Google Shape;82;p16"/>
          <p:cNvSpPr txBox="1"/>
          <p:nvPr/>
        </p:nvSpPr>
        <p:spPr>
          <a:xfrm>
            <a:off x="2628900" y="1292341"/>
            <a:ext cx="3429000" cy="969600"/>
          </a:xfrm>
          <a:prstGeom prst="rect">
            <a:avLst/>
          </a:prstGeom>
          <a:solidFill>
            <a:schemeClr val="lt1"/>
          </a:solidFill>
          <a:ln w="25400" cap="flat" cmpd="sng">
            <a:solidFill>
              <a:srgbClr val="8E7CC3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68575" tIns="34275" rIns="68575" bIns="34275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1- (primary level)</a:t>
            </a:r>
            <a:endParaRPr sz="11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00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>
                <a:solidFill>
                  <a:schemeClr val="dk1"/>
                </a:solidFill>
              </a:rPr>
              <a:t>[edit text here]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00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3" name="Google Shape;83;p16"/>
          <p:cNvSpPr txBox="1"/>
          <p:nvPr/>
        </p:nvSpPr>
        <p:spPr>
          <a:xfrm>
            <a:off x="2628900" y="2539539"/>
            <a:ext cx="3429000" cy="969600"/>
          </a:xfrm>
          <a:prstGeom prst="rect">
            <a:avLst/>
          </a:prstGeom>
          <a:solidFill>
            <a:schemeClr val="lt1"/>
          </a:solidFill>
          <a:ln w="25400" cap="flat" cmpd="sng">
            <a:solidFill>
              <a:schemeClr val="accent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68575" tIns="34275" rIns="68575" bIns="34275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2.1- (secondary level)</a:t>
            </a:r>
            <a:endParaRPr sz="110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</a:rPr>
              <a:t>[edit text here]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4" name="Google Shape;84;p16"/>
          <p:cNvSpPr txBox="1"/>
          <p:nvPr/>
        </p:nvSpPr>
        <p:spPr>
          <a:xfrm>
            <a:off x="914400" y="3786738"/>
            <a:ext cx="3429000" cy="969600"/>
          </a:xfrm>
          <a:prstGeom prst="rect">
            <a:avLst/>
          </a:prstGeom>
          <a:solidFill>
            <a:schemeClr val="lt1"/>
          </a:solidFill>
          <a:ln w="25400" cap="flat" cmpd="sng">
            <a:solidFill>
              <a:schemeClr val="accent4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68575" tIns="34275" rIns="68575" bIns="34275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3.1.1- (tertiary level)</a:t>
            </a:r>
            <a:endParaRPr sz="110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</a:rPr>
              <a:t>[edit text here]</a:t>
            </a:r>
            <a:endParaRPr sz="110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5" name="Google Shape;85;p16"/>
          <p:cNvSpPr txBox="1"/>
          <p:nvPr/>
        </p:nvSpPr>
        <p:spPr>
          <a:xfrm>
            <a:off x="4686300" y="3786738"/>
            <a:ext cx="3429000" cy="969600"/>
          </a:xfrm>
          <a:prstGeom prst="rect">
            <a:avLst/>
          </a:prstGeom>
          <a:solidFill>
            <a:schemeClr val="lt1"/>
          </a:solidFill>
          <a:ln w="25400" cap="flat" cmpd="sng">
            <a:solidFill>
              <a:schemeClr val="accent4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68575" tIns="34275" rIns="68575" bIns="34275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3.1.2- </a:t>
            </a:r>
            <a:r>
              <a:rPr lang="en">
                <a:solidFill>
                  <a:schemeClr val="dk1"/>
                </a:solidFill>
              </a:rPr>
              <a:t>(tertiary level)</a:t>
            </a:r>
            <a:endParaRPr>
              <a:solidFill>
                <a:schemeClr val="dk1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</a:rPr>
              <a:t>[edit text here]</a:t>
            </a:r>
            <a:endParaRPr>
              <a:solidFill>
                <a:schemeClr val="dk1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dk1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86" name="Google Shape;86;p16"/>
          <p:cNvCxnSpPr/>
          <p:nvPr/>
        </p:nvCxnSpPr>
        <p:spPr>
          <a:xfrm>
            <a:off x="4343400" y="2276925"/>
            <a:ext cx="0" cy="2475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87" name="Google Shape;87;p16"/>
          <p:cNvCxnSpPr/>
          <p:nvPr/>
        </p:nvCxnSpPr>
        <p:spPr>
          <a:xfrm>
            <a:off x="5324475" y="3509025"/>
            <a:ext cx="0" cy="2475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88" name="Google Shape;88;p16"/>
          <p:cNvCxnSpPr/>
          <p:nvPr/>
        </p:nvCxnSpPr>
        <p:spPr>
          <a:xfrm>
            <a:off x="3495675" y="3509025"/>
            <a:ext cx="0" cy="2475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sp>
        <p:nvSpPr>
          <p:cNvPr id="89" name="Google Shape;89;p16"/>
          <p:cNvSpPr txBox="1"/>
          <p:nvPr/>
        </p:nvSpPr>
        <p:spPr>
          <a:xfrm>
            <a:off x="401175" y="1292350"/>
            <a:ext cx="1701300" cy="198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 b="1" i="1"/>
              <a:t>Reminder: </a:t>
            </a:r>
            <a:endParaRPr sz="1200" b="1" i="1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 i="1"/>
              <a:t>These are impacts on food producers, laborers, and food producing operations, including resources (e.g., animals, plants, soil, water, inputs, equipment)</a:t>
            </a:r>
            <a:endParaRPr sz="1200" i="1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17"/>
          <p:cNvSpPr txBox="1">
            <a:spLocks noGrp="1"/>
          </p:cNvSpPr>
          <p:nvPr>
            <p:ph type="title"/>
          </p:nvPr>
        </p:nvSpPr>
        <p:spPr>
          <a:xfrm>
            <a:off x="311700" y="17907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US case study: </a:t>
            </a:r>
            <a:r>
              <a:rPr lang="en" b="1"/>
              <a:t>economic</a:t>
            </a:r>
            <a:r>
              <a:rPr lang="en"/>
              <a:t> impact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/>
              <a:t>If Jack’s mom must increase red meat each day and reduce milk consumption, then...</a:t>
            </a:r>
            <a:r>
              <a:rPr lang="en" sz="1800"/>
              <a:t> </a:t>
            </a:r>
            <a:endParaRPr sz="1800"/>
          </a:p>
        </p:txBody>
      </p:sp>
      <p:sp>
        <p:nvSpPr>
          <p:cNvPr id="95" name="Google Shape;95;p17"/>
          <p:cNvSpPr txBox="1">
            <a:spLocks noGrp="1"/>
          </p:cNvSpPr>
          <p:nvPr>
            <p:ph type="sldNum" idx="12"/>
          </p:nvPr>
        </p:nvSpPr>
        <p:spPr>
          <a:xfrm>
            <a:off x="6907075" y="4920700"/>
            <a:ext cx="2133600" cy="17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z="1100"/>
              <a:t>5</a:t>
            </a:fld>
            <a:endParaRPr sz="1100"/>
          </a:p>
        </p:txBody>
      </p:sp>
      <p:sp>
        <p:nvSpPr>
          <p:cNvPr id="96" name="Google Shape;96;p17"/>
          <p:cNvSpPr txBox="1"/>
          <p:nvPr/>
        </p:nvSpPr>
        <p:spPr>
          <a:xfrm>
            <a:off x="2628900" y="1292341"/>
            <a:ext cx="3429000" cy="969600"/>
          </a:xfrm>
          <a:prstGeom prst="rect">
            <a:avLst/>
          </a:prstGeom>
          <a:solidFill>
            <a:schemeClr val="lt1"/>
          </a:solidFill>
          <a:ln w="25400" cap="flat" cmpd="sng">
            <a:solidFill>
              <a:srgbClr val="8E7CC3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68575" tIns="34275" rIns="68575" bIns="34275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1- (primary level)</a:t>
            </a:r>
            <a:endParaRPr sz="110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</a:rPr>
              <a:t>[edit text here]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7" name="Google Shape;97;p17"/>
          <p:cNvSpPr txBox="1"/>
          <p:nvPr/>
        </p:nvSpPr>
        <p:spPr>
          <a:xfrm>
            <a:off x="2628900" y="2539539"/>
            <a:ext cx="3429000" cy="969600"/>
          </a:xfrm>
          <a:prstGeom prst="rect">
            <a:avLst/>
          </a:prstGeom>
          <a:solidFill>
            <a:schemeClr val="lt1"/>
          </a:solidFill>
          <a:ln w="25400" cap="flat" cmpd="sng">
            <a:solidFill>
              <a:schemeClr val="accent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68575" tIns="34275" rIns="68575" bIns="34275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2.1- (secondary level)</a:t>
            </a:r>
            <a:endParaRPr sz="110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</a:rPr>
              <a:t>[edit text here]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8" name="Google Shape;98;p17"/>
          <p:cNvSpPr txBox="1"/>
          <p:nvPr/>
        </p:nvSpPr>
        <p:spPr>
          <a:xfrm>
            <a:off x="914400" y="3786738"/>
            <a:ext cx="3429000" cy="969600"/>
          </a:xfrm>
          <a:prstGeom prst="rect">
            <a:avLst/>
          </a:prstGeom>
          <a:solidFill>
            <a:schemeClr val="lt1"/>
          </a:solidFill>
          <a:ln w="25400" cap="flat" cmpd="sng">
            <a:solidFill>
              <a:schemeClr val="accent4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68575" tIns="34275" rIns="68575" bIns="34275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3.1.1- (tertiary level)</a:t>
            </a:r>
            <a:endParaRPr sz="110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</a:rPr>
              <a:t>[edit text here]</a:t>
            </a:r>
            <a:endParaRPr sz="110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9" name="Google Shape;99;p17"/>
          <p:cNvSpPr txBox="1"/>
          <p:nvPr/>
        </p:nvSpPr>
        <p:spPr>
          <a:xfrm>
            <a:off x="4686300" y="3786738"/>
            <a:ext cx="3429000" cy="969600"/>
          </a:xfrm>
          <a:prstGeom prst="rect">
            <a:avLst/>
          </a:prstGeom>
          <a:solidFill>
            <a:schemeClr val="lt1"/>
          </a:solidFill>
          <a:ln w="25400" cap="flat" cmpd="sng">
            <a:solidFill>
              <a:schemeClr val="accent4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68575" tIns="34275" rIns="68575" bIns="34275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3.1.2- </a:t>
            </a:r>
            <a:r>
              <a:rPr lang="en">
                <a:solidFill>
                  <a:schemeClr val="dk1"/>
                </a:solidFill>
              </a:rPr>
              <a:t>(tertiary level)</a:t>
            </a:r>
            <a:endParaRPr>
              <a:solidFill>
                <a:schemeClr val="dk1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</a:rPr>
              <a:t>[edit text here]</a:t>
            </a:r>
            <a:endParaRPr>
              <a:solidFill>
                <a:schemeClr val="dk1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dk1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00" name="Google Shape;100;p17"/>
          <p:cNvCxnSpPr/>
          <p:nvPr/>
        </p:nvCxnSpPr>
        <p:spPr>
          <a:xfrm>
            <a:off x="4343400" y="2276925"/>
            <a:ext cx="0" cy="2475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01" name="Google Shape;101;p17"/>
          <p:cNvCxnSpPr/>
          <p:nvPr/>
        </p:nvCxnSpPr>
        <p:spPr>
          <a:xfrm>
            <a:off x="5324475" y="3509025"/>
            <a:ext cx="0" cy="2475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02" name="Google Shape;102;p17"/>
          <p:cNvCxnSpPr/>
          <p:nvPr/>
        </p:nvCxnSpPr>
        <p:spPr>
          <a:xfrm>
            <a:off x="3495675" y="3509025"/>
            <a:ext cx="0" cy="2475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sp>
        <p:nvSpPr>
          <p:cNvPr id="103" name="Google Shape;103;p17"/>
          <p:cNvSpPr txBox="1"/>
          <p:nvPr/>
        </p:nvSpPr>
        <p:spPr>
          <a:xfrm>
            <a:off x="401175" y="1292350"/>
            <a:ext cx="1701300" cy="198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 b="1" i="1"/>
              <a:t>Reminder: </a:t>
            </a:r>
            <a:endParaRPr sz="1200" b="1" i="1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 i="1"/>
              <a:t>These are impacts on money, salaries, businesses, stock markets, market demand, etc</a:t>
            </a:r>
            <a:endParaRPr sz="1200" i="1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18"/>
          <p:cNvSpPr txBox="1">
            <a:spLocks noGrp="1"/>
          </p:cNvSpPr>
          <p:nvPr>
            <p:ph type="title"/>
          </p:nvPr>
        </p:nvSpPr>
        <p:spPr>
          <a:xfrm>
            <a:off x="311700" y="17907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US case study: </a:t>
            </a:r>
            <a:r>
              <a:rPr lang="en" b="1"/>
              <a:t>social</a:t>
            </a:r>
            <a:r>
              <a:rPr lang="en"/>
              <a:t> impact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/>
              <a:t>If Jack’s mom must increase red meat each day and reduce milk consumption, then...</a:t>
            </a:r>
            <a:r>
              <a:rPr lang="en" sz="1800"/>
              <a:t> </a:t>
            </a:r>
            <a:endParaRPr sz="1800"/>
          </a:p>
        </p:txBody>
      </p:sp>
      <p:sp>
        <p:nvSpPr>
          <p:cNvPr id="109" name="Google Shape;109;p18"/>
          <p:cNvSpPr txBox="1">
            <a:spLocks noGrp="1"/>
          </p:cNvSpPr>
          <p:nvPr>
            <p:ph type="sldNum" idx="12"/>
          </p:nvPr>
        </p:nvSpPr>
        <p:spPr>
          <a:xfrm>
            <a:off x="6907075" y="4920700"/>
            <a:ext cx="2133600" cy="17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z="1100"/>
              <a:t>6</a:t>
            </a:fld>
            <a:endParaRPr sz="1100"/>
          </a:p>
        </p:txBody>
      </p:sp>
      <p:sp>
        <p:nvSpPr>
          <p:cNvPr id="110" name="Google Shape;110;p18"/>
          <p:cNvSpPr txBox="1"/>
          <p:nvPr/>
        </p:nvSpPr>
        <p:spPr>
          <a:xfrm>
            <a:off x="2628900" y="1292341"/>
            <a:ext cx="3429000" cy="969600"/>
          </a:xfrm>
          <a:prstGeom prst="rect">
            <a:avLst/>
          </a:prstGeom>
          <a:solidFill>
            <a:schemeClr val="lt1"/>
          </a:solidFill>
          <a:ln w="25400" cap="flat" cmpd="sng">
            <a:solidFill>
              <a:srgbClr val="8E7CC3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68575" tIns="34275" rIns="68575" bIns="34275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1- (primary level)</a:t>
            </a:r>
            <a:endParaRPr sz="110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</a:rPr>
              <a:t>[edit text here]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1" name="Google Shape;111;p18"/>
          <p:cNvSpPr txBox="1"/>
          <p:nvPr/>
        </p:nvSpPr>
        <p:spPr>
          <a:xfrm>
            <a:off x="2628900" y="2539539"/>
            <a:ext cx="3429000" cy="969600"/>
          </a:xfrm>
          <a:prstGeom prst="rect">
            <a:avLst/>
          </a:prstGeom>
          <a:solidFill>
            <a:schemeClr val="lt1"/>
          </a:solidFill>
          <a:ln w="25400" cap="flat" cmpd="sng">
            <a:solidFill>
              <a:schemeClr val="accent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68575" tIns="34275" rIns="68575" bIns="34275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2.1- (secondary level)</a:t>
            </a:r>
            <a:endParaRPr sz="110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</a:rPr>
              <a:t>[edit text here]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2" name="Google Shape;112;p18"/>
          <p:cNvSpPr txBox="1"/>
          <p:nvPr/>
        </p:nvSpPr>
        <p:spPr>
          <a:xfrm>
            <a:off x="914400" y="3786738"/>
            <a:ext cx="3429000" cy="969600"/>
          </a:xfrm>
          <a:prstGeom prst="rect">
            <a:avLst/>
          </a:prstGeom>
          <a:solidFill>
            <a:schemeClr val="lt1"/>
          </a:solidFill>
          <a:ln w="25400" cap="flat" cmpd="sng">
            <a:solidFill>
              <a:schemeClr val="accent4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68575" tIns="34275" rIns="68575" bIns="34275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3.1.1- (tertiary level)</a:t>
            </a:r>
            <a:endParaRPr sz="110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</a:rPr>
              <a:t>[edit text here]</a:t>
            </a:r>
            <a:endParaRPr sz="110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3" name="Google Shape;113;p18"/>
          <p:cNvSpPr txBox="1"/>
          <p:nvPr/>
        </p:nvSpPr>
        <p:spPr>
          <a:xfrm>
            <a:off x="4686300" y="3786738"/>
            <a:ext cx="3429000" cy="969600"/>
          </a:xfrm>
          <a:prstGeom prst="rect">
            <a:avLst/>
          </a:prstGeom>
          <a:solidFill>
            <a:schemeClr val="lt1"/>
          </a:solidFill>
          <a:ln w="25400" cap="flat" cmpd="sng">
            <a:solidFill>
              <a:schemeClr val="accent4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68575" tIns="34275" rIns="68575" bIns="34275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3.1.2- </a:t>
            </a:r>
            <a:r>
              <a:rPr lang="en">
                <a:solidFill>
                  <a:schemeClr val="dk1"/>
                </a:solidFill>
              </a:rPr>
              <a:t>(tertiary level)</a:t>
            </a:r>
            <a:endParaRPr>
              <a:solidFill>
                <a:schemeClr val="dk1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</a:rPr>
              <a:t>[edit text here]</a:t>
            </a:r>
            <a:endParaRPr>
              <a:solidFill>
                <a:schemeClr val="dk1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dk1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14" name="Google Shape;114;p18"/>
          <p:cNvCxnSpPr/>
          <p:nvPr/>
        </p:nvCxnSpPr>
        <p:spPr>
          <a:xfrm>
            <a:off x="4343400" y="2276925"/>
            <a:ext cx="0" cy="2475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15" name="Google Shape;115;p18"/>
          <p:cNvCxnSpPr/>
          <p:nvPr/>
        </p:nvCxnSpPr>
        <p:spPr>
          <a:xfrm>
            <a:off x="5324475" y="3509025"/>
            <a:ext cx="0" cy="2475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16" name="Google Shape;116;p18"/>
          <p:cNvCxnSpPr/>
          <p:nvPr/>
        </p:nvCxnSpPr>
        <p:spPr>
          <a:xfrm>
            <a:off x="3495675" y="3509025"/>
            <a:ext cx="0" cy="2475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sp>
        <p:nvSpPr>
          <p:cNvPr id="117" name="Google Shape;117;p18"/>
          <p:cNvSpPr txBox="1"/>
          <p:nvPr/>
        </p:nvSpPr>
        <p:spPr>
          <a:xfrm>
            <a:off x="401175" y="1292350"/>
            <a:ext cx="1701300" cy="198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 b="1" i="1"/>
              <a:t>Reminder: </a:t>
            </a:r>
            <a:endParaRPr sz="1200" b="1" i="1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 i="1"/>
              <a:t>These are impacts on people, interactions between people, cultural values within communities, etc</a:t>
            </a:r>
            <a:endParaRPr sz="1200" i="1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19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Laos Case Study</a:t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p20"/>
          <p:cNvSpPr txBox="1">
            <a:spLocks noGrp="1"/>
          </p:cNvSpPr>
          <p:nvPr>
            <p:ph type="title"/>
          </p:nvPr>
        </p:nvSpPr>
        <p:spPr>
          <a:xfrm>
            <a:off x="311700" y="17907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Laos case study: </a:t>
            </a:r>
            <a:r>
              <a:rPr lang="en" b="1"/>
              <a:t>ecological</a:t>
            </a:r>
            <a:r>
              <a:rPr lang="en"/>
              <a:t> impact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/>
              <a:t>If Phat’s family must increase supplements and follow the diet recommendations (increase eggs, vegetables, fats, and meat), then... </a:t>
            </a:r>
            <a:endParaRPr sz="1100"/>
          </a:p>
        </p:txBody>
      </p:sp>
      <p:sp>
        <p:nvSpPr>
          <p:cNvPr id="128" name="Google Shape;128;p20"/>
          <p:cNvSpPr txBox="1">
            <a:spLocks noGrp="1"/>
          </p:cNvSpPr>
          <p:nvPr>
            <p:ph type="sldNum" idx="12"/>
          </p:nvPr>
        </p:nvSpPr>
        <p:spPr>
          <a:xfrm>
            <a:off x="6907075" y="4920700"/>
            <a:ext cx="2133600" cy="17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z="1100"/>
              <a:t>8</a:t>
            </a:fld>
            <a:endParaRPr sz="1100"/>
          </a:p>
        </p:txBody>
      </p:sp>
      <p:sp>
        <p:nvSpPr>
          <p:cNvPr id="129" name="Google Shape;129;p20"/>
          <p:cNvSpPr txBox="1"/>
          <p:nvPr/>
        </p:nvSpPr>
        <p:spPr>
          <a:xfrm>
            <a:off x="2628900" y="1292341"/>
            <a:ext cx="3429000" cy="969600"/>
          </a:xfrm>
          <a:prstGeom prst="rect">
            <a:avLst/>
          </a:prstGeom>
          <a:solidFill>
            <a:schemeClr val="lt1"/>
          </a:solidFill>
          <a:ln w="25400" cap="flat" cmpd="sng">
            <a:solidFill>
              <a:srgbClr val="8E7CC3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68575" tIns="34275" rIns="68575" bIns="34275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1- (primary level)</a:t>
            </a:r>
            <a:endParaRPr sz="110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</a:rPr>
              <a:t>[edit text here]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0" name="Google Shape;130;p20"/>
          <p:cNvSpPr txBox="1"/>
          <p:nvPr/>
        </p:nvSpPr>
        <p:spPr>
          <a:xfrm>
            <a:off x="2628900" y="2539539"/>
            <a:ext cx="3429000" cy="969600"/>
          </a:xfrm>
          <a:prstGeom prst="rect">
            <a:avLst/>
          </a:prstGeom>
          <a:solidFill>
            <a:schemeClr val="lt1"/>
          </a:solidFill>
          <a:ln w="25400" cap="flat" cmpd="sng">
            <a:solidFill>
              <a:schemeClr val="accent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68575" tIns="34275" rIns="68575" bIns="34275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2.1- (secondary level)</a:t>
            </a:r>
            <a:endParaRPr sz="110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</a:rPr>
              <a:t>[edit text here]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1" name="Google Shape;131;p20"/>
          <p:cNvSpPr txBox="1"/>
          <p:nvPr/>
        </p:nvSpPr>
        <p:spPr>
          <a:xfrm>
            <a:off x="914400" y="3786738"/>
            <a:ext cx="3429000" cy="969600"/>
          </a:xfrm>
          <a:prstGeom prst="rect">
            <a:avLst/>
          </a:prstGeom>
          <a:solidFill>
            <a:schemeClr val="lt1"/>
          </a:solidFill>
          <a:ln w="25400" cap="flat" cmpd="sng">
            <a:solidFill>
              <a:schemeClr val="accent4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68575" tIns="34275" rIns="68575" bIns="34275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3.1.1- (tertiary level)</a:t>
            </a:r>
            <a:endParaRPr sz="110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</a:rPr>
              <a:t>[edit text here]</a:t>
            </a:r>
            <a:endParaRPr sz="110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2" name="Google Shape;132;p20"/>
          <p:cNvSpPr txBox="1"/>
          <p:nvPr/>
        </p:nvSpPr>
        <p:spPr>
          <a:xfrm>
            <a:off x="4686300" y="3786738"/>
            <a:ext cx="3429000" cy="969600"/>
          </a:xfrm>
          <a:prstGeom prst="rect">
            <a:avLst/>
          </a:prstGeom>
          <a:solidFill>
            <a:schemeClr val="lt1"/>
          </a:solidFill>
          <a:ln w="25400" cap="flat" cmpd="sng">
            <a:solidFill>
              <a:schemeClr val="accent4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68575" tIns="34275" rIns="68575" bIns="34275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3.1.2- </a:t>
            </a:r>
            <a:r>
              <a:rPr lang="en">
                <a:solidFill>
                  <a:schemeClr val="dk1"/>
                </a:solidFill>
              </a:rPr>
              <a:t>(tertiary level)</a:t>
            </a:r>
            <a:endParaRPr>
              <a:solidFill>
                <a:schemeClr val="dk1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</a:rPr>
              <a:t>[edit text here]</a:t>
            </a:r>
            <a:endParaRPr>
              <a:solidFill>
                <a:schemeClr val="dk1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dk1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33" name="Google Shape;133;p20"/>
          <p:cNvCxnSpPr/>
          <p:nvPr/>
        </p:nvCxnSpPr>
        <p:spPr>
          <a:xfrm>
            <a:off x="4343400" y="2276925"/>
            <a:ext cx="0" cy="2475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34" name="Google Shape;134;p20"/>
          <p:cNvCxnSpPr/>
          <p:nvPr/>
        </p:nvCxnSpPr>
        <p:spPr>
          <a:xfrm>
            <a:off x="5324475" y="3509025"/>
            <a:ext cx="0" cy="2475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35" name="Google Shape;135;p20"/>
          <p:cNvCxnSpPr/>
          <p:nvPr/>
        </p:nvCxnSpPr>
        <p:spPr>
          <a:xfrm>
            <a:off x="3495675" y="3509025"/>
            <a:ext cx="0" cy="2475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sp>
        <p:nvSpPr>
          <p:cNvPr id="136" name="Google Shape;136;p20"/>
          <p:cNvSpPr txBox="1"/>
          <p:nvPr/>
        </p:nvSpPr>
        <p:spPr>
          <a:xfrm>
            <a:off x="401175" y="1292350"/>
            <a:ext cx="1701300" cy="198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 b="1" i="1"/>
              <a:t>Reminder: </a:t>
            </a:r>
            <a:endParaRPr sz="1200" b="1" i="1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 i="1"/>
              <a:t>These are impacts on the environment (e.g., loss of biodiversity, greenhouse gas emissions, effects on water or air quality)</a:t>
            </a:r>
            <a:endParaRPr sz="1200" i="1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p21"/>
          <p:cNvSpPr txBox="1">
            <a:spLocks noGrp="1"/>
          </p:cNvSpPr>
          <p:nvPr>
            <p:ph type="title"/>
          </p:nvPr>
        </p:nvSpPr>
        <p:spPr>
          <a:xfrm>
            <a:off x="311700" y="17907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Laos case study: </a:t>
            </a:r>
            <a:r>
              <a:rPr lang="en" b="1"/>
              <a:t>agricultural</a:t>
            </a:r>
            <a:r>
              <a:rPr lang="en"/>
              <a:t> impact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/>
              <a:t>If Phat’s family must increase supplements and follow the diet recommendations (increase eggs, vegetables, fats, and meat), then... </a:t>
            </a:r>
            <a:endParaRPr sz="1800"/>
          </a:p>
        </p:txBody>
      </p:sp>
      <p:sp>
        <p:nvSpPr>
          <p:cNvPr id="142" name="Google Shape;142;p21"/>
          <p:cNvSpPr txBox="1">
            <a:spLocks noGrp="1"/>
          </p:cNvSpPr>
          <p:nvPr>
            <p:ph type="sldNum" idx="12"/>
          </p:nvPr>
        </p:nvSpPr>
        <p:spPr>
          <a:xfrm>
            <a:off x="6907075" y="4920700"/>
            <a:ext cx="2133600" cy="17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z="1100"/>
              <a:t>9</a:t>
            </a:fld>
            <a:endParaRPr sz="1100"/>
          </a:p>
        </p:txBody>
      </p:sp>
      <p:sp>
        <p:nvSpPr>
          <p:cNvPr id="143" name="Google Shape;143;p21"/>
          <p:cNvSpPr txBox="1"/>
          <p:nvPr/>
        </p:nvSpPr>
        <p:spPr>
          <a:xfrm>
            <a:off x="2628900" y="1292341"/>
            <a:ext cx="3429000" cy="969600"/>
          </a:xfrm>
          <a:prstGeom prst="rect">
            <a:avLst/>
          </a:prstGeom>
          <a:solidFill>
            <a:schemeClr val="lt1"/>
          </a:solidFill>
          <a:ln w="25400" cap="flat" cmpd="sng">
            <a:solidFill>
              <a:srgbClr val="8E7CC3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68575" tIns="34275" rIns="68575" bIns="34275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1- (primary level)</a:t>
            </a:r>
            <a:endParaRPr sz="110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</a:rPr>
              <a:t>[edit text here]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4" name="Google Shape;144;p21"/>
          <p:cNvSpPr txBox="1"/>
          <p:nvPr/>
        </p:nvSpPr>
        <p:spPr>
          <a:xfrm>
            <a:off x="2628900" y="2539539"/>
            <a:ext cx="3429000" cy="969600"/>
          </a:xfrm>
          <a:prstGeom prst="rect">
            <a:avLst/>
          </a:prstGeom>
          <a:solidFill>
            <a:schemeClr val="lt1"/>
          </a:solidFill>
          <a:ln w="25400" cap="flat" cmpd="sng">
            <a:solidFill>
              <a:schemeClr val="accent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68575" tIns="34275" rIns="68575" bIns="34275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2.1- (secondary level)</a:t>
            </a:r>
            <a:endParaRPr sz="110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</a:rPr>
              <a:t>[edit text here]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5" name="Google Shape;145;p21"/>
          <p:cNvSpPr txBox="1"/>
          <p:nvPr/>
        </p:nvSpPr>
        <p:spPr>
          <a:xfrm>
            <a:off x="914400" y="3786738"/>
            <a:ext cx="3429000" cy="969600"/>
          </a:xfrm>
          <a:prstGeom prst="rect">
            <a:avLst/>
          </a:prstGeom>
          <a:solidFill>
            <a:schemeClr val="lt1"/>
          </a:solidFill>
          <a:ln w="25400" cap="flat" cmpd="sng">
            <a:solidFill>
              <a:schemeClr val="accent4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68575" tIns="34275" rIns="68575" bIns="34275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3.1.1- (tertiary level)</a:t>
            </a:r>
            <a:endParaRPr sz="110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</a:rPr>
              <a:t>[edit text here]</a:t>
            </a:r>
            <a:endParaRPr sz="110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6" name="Google Shape;146;p21"/>
          <p:cNvSpPr txBox="1"/>
          <p:nvPr/>
        </p:nvSpPr>
        <p:spPr>
          <a:xfrm>
            <a:off x="4686300" y="3786738"/>
            <a:ext cx="3429000" cy="969600"/>
          </a:xfrm>
          <a:prstGeom prst="rect">
            <a:avLst/>
          </a:prstGeom>
          <a:solidFill>
            <a:schemeClr val="lt1"/>
          </a:solidFill>
          <a:ln w="25400" cap="flat" cmpd="sng">
            <a:solidFill>
              <a:schemeClr val="accent4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68575" tIns="34275" rIns="68575" bIns="34275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3.1.2- </a:t>
            </a:r>
            <a:r>
              <a:rPr lang="en">
                <a:solidFill>
                  <a:schemeClr val="dk1"/>
                </a:solidFill>
              </a:rPr>
              <a:t>(tertiary level)</a:t>
            </a:r>
            <a:endParaRPr>
              <a:solidFill>
                <a:schemeClr val="dk1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</a:rPr>
              <a:t>[edit text here]</a:t>
            </a:r>
            <a:endParaRPr>
              <a:solidFill>
                <a:schemeClr val="dk1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dk1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47" name="Google Shape;147;p21"/>
          <p:cNvCxnSpPr/>
          <p:nvPr/>
        </p:nvCxnSpPr>
        <p:spPr>
          <a:xfrm>
            <a:off x="4343400" y="2276925"/>
            <a:ext cx="0" cy="2475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48" name="Google Shape;148;p21"/>
          <p:cNvCxnSpPr/>
          <p:nvPr/>
        </p:nvCxnSpPr>
        <p:spPr>
          <a:xfrm>
            <a:off x="5324475" y="3509025"/>
            <a:ext cx="0" cy="2475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49" name="Google Shape;149;p21"/>
          <p:cNvCxnSpPr/>
          <p:nvPr/>
        </p:nvCxnSpPr>
        <p:spPr>
          <a:xfrm>
            <a:off x="3495675" y="3509025"/>
            <a:ext cx="0" cy="2475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sp>
        <p:nvSpPr>
          <p:cNvPr id="150" name="Google Shape;150;p21"/>
          <p:cNvSpPr txBox="1"/>
          <p:nvPr/>
        </p:nvSpPr>
        <p:spPr>
          <a:xfrm>
            <a:off x="401175" y="1292350"/>
            <a:ext cx="1701300" cy="198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 b="1" i="1"/>
              <a:t>Reminder: </a:t>
            </a:r>
            <a:endParaRPr sz="1200" b="1" i="1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 i="1"/>
              <a:t>These are impacts on food producers, laborers, and food producing operations, including resources (e.g., animals, plants, soil, water, inputs, equipment)</a:t>
            </a:r>
            <a:endParaRPr sz="1200" i="1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825</Words>
  <Application>Microsoft Macintosh PowerPoint</Application>
  <PresentationFormat>On-screen Show (16:9)</PresentationFormat>
  <Paragraphs>143</Paragraphs>
  <Slides>11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3" baseType="lpstr">
      <vt:lpstr>Arial</vt:lpstr>
      <vt:lpstr>Simple Light</vt:lpstr>
      <vt:lpstr> Slide template for  impact analysis activity</vt:lpstr>
      <vt:lpstr>US Case Study</vt:lpstr>
      <vt:lpstr>US case study: ecological impact If Jack’s mom must increase red meat each day and reduce milk consumption, then... </vt:lpstr>
      <vt:lpstr>US case study: agricultural impact If Jack’s mom must increase red meat each day and reduce milk consumption, then... </vt:lpstr>
      <vt:lpstr>US case study: economic impact If Jack’s mom must increase red meat each day and reduce milk consumption, then... </vt:lpstr>
      <vt:lpstr>US case study: social impact If Jack’s mom must increase red meat each day and reduce milk consumption, then... </vt:lpstr>
      <vt:lpstr>Laos Case Study</vt:lpstr>
      <vt:lpstr>Laos case study: ecological impact If Phat’s family must increase supplements and follow the diet recommendations (increase eggs, vegetables, fats, and meat), then... </vt:lpstr>
      <vt:lpstr>Laos case study: agricultural impact If Phat’s family must increase supplements and follow the diet recommendations (increase eggs, vegetables, fats, and meat), then... </vt:lpstr>
      <vt:lpstr>Laos case study: economic impact If Phat’s family must increase supplements and follow the diet recommendations (increase eggs, vegetables, fats, and meat), then...  </vt:lpstr>
      <vt:lpstr>Laos case study: social impact If Phat’s family must increase supplements and follow the diet recommendations (increase eggs, vegetables, fats, and meat), then...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Slide template for  impact analysis activity</dc:title>
  <cp:lastModifiedBy>Marie Spiker</cp:lastModifiedBy>
  <cp:revision>1</cp:revision>
  <dcterms:modified xsi:type="dcterms:W3CDTF">2019-10-25T19:56:23Z</dcterms:modified>
</cp:coreProperties>
</file>