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autoCompressPictures="0">
  <p:sldMasterIdLst>
    <p:sldMasterId id="2147484010" r:id="rId15"/>
  </p:sldMasterIdLst>
  <p:notesMasterIdLst>
    <p:notesMasterId r:id="rId30"/>
  </p:notesMasterIdLst>
  <p:handoutMasterIdLst>
    <p:handoutMasterId r:id="rId31"/>
  </p:handoutMasterIdLst>
  <p:sldIdLst>
    <p:sldId id="630" r:id="rId16"/>
    <p:sldId id="861" r:id="rId17"/>
    <p:sldId id="862" r:id="rId18"/>
    <p:sldId id="853" r:id="rId19"/>
    <p:sldId id="854" r:id="rId20"/>
    <p:sldId id="855" r:id="rId21"/>
    <p:sldId id="825" r:id="rId22"/>
    <p:sldId id="826" r:id="rId23"/>
    <p:sldId id="858" r:id="rId24"/>
    <p:sldId id="860" r:id="rId25"/>
    <p:sldId id="848" r:id="rId26"/>
    <p:sldId id="859" r:id="rId27"/>
    <p:sldId id="856" r:id="rId28"/>
    <p:sldId id="857" r:id="rId29"/>
  </p:sldIdLst>
  <p:sldSz cx="9144000" cy="5143500" type="screen16x9"/>
  <p:notesSz cx="6973888" cy="9236075"/>
  <p:defaultTextStyle>
    <a:defPPr>
      <a:defRPr lang="en-US"/>
    </a:defPPr>
    <a:lvl1pPr algn="l" rtl="0" fontAlgn="base">
      <a:spcBef>
        <a:spcPct val="0"/>
      </a:spcBef>
      <a:spcAft>
        <a:spcPct val="0"/>
      </a:spcAft>
      <a:defRPr kern="1200">
        <a:solidFill>
          <a:schemeClr val="tx1"/>
        </a:solidFill>
        <a:latin typeface="+mn-lt"/>
        <a:ea typeface="+mn-ea"/>
        <a:cs typeface="+mn-cs"/>
      </a:defRPr>
    </a:lvl1pPr>
    <a:lvl2pPr marL="456835" algn="l" rtl="0" fontAlgn="base">
      <a:spcBef>
        <a:spcPct val="0"/>
      </a:spcBef>
      <a:spcAft>
        <a:spcPct val="0"/>
      </a:spcAft>
      <a:defRPr kern="1200">
        <a:solidFill>
          <a:schemeClr val="tx1"/>
        </a:solidFill>
        <a:latin typeface="+mn-lt"/>
        <a:ea typeface="+mn-ea"/>
        <a:cs typeface="+mn-cs"/>
      </a:defRPr>
    </a:lvl2pPr>
    <a:lvl3pPr marL="913670" algn="l" rtl="0" fontAlgn="base">
      <a:spcBef>
        <a:spcPct val="0"/>
      </a:spcBef>
      <a:spcAft>
        <a:spcPct val="0"/>
      </a:spcAft>
      <a:defRPr kern="1200">
        <a:solidFill>
          <a:schemeClr val="tx1"/>
        </a:solidFill>
        <a:latin typeface="+mn-lt"/>
        <a:ea typeface="+mn-ea"/>
        <a:cs typeface="+mn-cs"/>
      </a:defRPr>
    </a:lvl3pPr>
    <a:lvl4pPr marL="1370505" algn="l" rtl="0" fontAlgn="base">
      <a:spcBef>
        <a:spcPct val="0"/>
      </a:spcBef>
      <a:spcAft>
        <a:spcPct val="0"/>
      </a:spcAft>
      <a:defRPr kern="1200">
        <a:solidFill>
          <a:schemeClr val="tx1"/>
        </a:solidFill>
        <a:latin typeface="+mn-lt"/>
        <a:ea typeface="+mn-ea"/>
        <a:cs typeface="+mn-cs"/>
      </a:defRPr>
    </a:lvl4pPr>
    <a:lvl5pPr marL="1827336" algn="l" rtl="0" fontAlgn="base">
      <a:spcBef>
        <a:spcPct val="0"/>
      </a:spcBef>
      <a:spcAft>
        <a:spcPct val="0"/>
      </a:spcAft>
      <a:defRPr kern="1200">
        <a:solidFill>
          <a:schemeClr val="tx1"/>
        </a:solidFill>
        <a:latin typeface="+mn-lt"/>
        <a:ea typeface="+mn-ea"/>
        <a:cs typeface="+mn-cs"/>
      </a:defRPr>
    </a:lvl5pPr>
    <a:lvl6pPr marL="2284166" algn="l" defTabSz="913670" rtl="0" eaLnBrk="1" latinLnBrk="0" hangingPunct="1">
      <a:defRPr kern="1200">
        <a:solidFill>
          <a:schemeClr val="tx1"/>
        </a:solidFill>
        <a:latin typeface="+mn-lt"/>
        <a:ea typeface="+mn-ea"/>
        <a:cs typeface="+mn-cs"/>
      </a:defRPr>
    </a:lvl6pPr>
    <a:lvl7pPr marL="2741009" algn="l" defTabSz="913670" rtl="0" eaLnBrk="1" latinLnBrk="0" hangingPunct="1">
      <a:defRPr kern="1200">
        <a:solidFill>
          <a:schemeClr val="tx1"/>
        </a:solidFill>
        <a:latin typeface="+mn-lt"/>
        <a:ea typeface="+mn-ea"/>
        <a:cs typeface="+mn-cs"/>
      </a:defRPr>
    </a:lvl7pPr>
    <a:lvl8pPr marL="3197838" algn="l" defTabSz="913670" rtl="0" eaLnBrk="1" latinLnBrk="0" hangingPunct="1">
      <a:defRPr kern="1200">
        <a:solidFill>
          <a:schemeClr val="tx1"/>
        </a:solidFill>
        <a:latin typeface="+mn-lt"/>
        <a:ea typeface="+mn-ea"/>
        <a:cs typeface="+mn-cs"/>
      </a:defRPr>
    </a:lvl8pPr>
    <a:lvl9pPr marL="3654669" algn="l" defTabSz="913670" rtl="0" eaLnBrk="1" latinLnBrk="0" hangingPunct="1">
      <a:defRPr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18195"/>
    <a:srgbClr val="A4A5A9"/>
    <a:srgbClr val="CFD1D4"/>
    <a:srgbClr val="575D63"/>
    <a:srgbClr val="757980"/>
    <a:srgbClr val="01ACC7"/>
    <a:srgbClr val="353C45"/>
    <a:srgbClr val="7E848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16A639A-1315-4925-A9F9-0ACB125E9685}">
  <a:tblStyle styleId="{B482DE17-1FC4-41D7-B2E8-05BAB7828703}" styleName="Custom Table Style 1">
    <a:tblBg>
      <a:effect>
        <a:effectLst/>
      </a:effect>
    </a:tblBg>
    <a:wholeTbl>
      <a:tcTxStyle b="off" i="off">
        <a:fontRef idx="minor"/>
        <a:schemeClr val="tx1"/>
      </a:tcTxStyle>
      <a:tcStyle>
        <a:tcBdr>
          <a:left>
            <a:ln>
              <a:noFill/>
            </a:ln>
          </a:left>
          <a:right>
            <a:ln>
              <a:noFill/>
            </a:ln>
          </a:right>
          <a:top>
            <a:ln>
              <a:noFill/>
            </a:ln>
          </a:top>
          <a:bottom>
            <a:ln>
              <a:noFill/>
            </a:ln>
          </a:bottom>
          <a:insideH>
            <a:ln>
              <a:noFill/>
            </a:ln>
          </a:insideH>
          <a:insideV>
            <a:ln>
              <a:noFill/>
            </a:ln>
          </a:insideV>
          <a:tl2br>
            <a:ln>
              <a:noFill/>
            </a:ln>
          </a:tl2br>
          <a:tr2bl>
            <a:ln>
              <a:noFill/>
            </a:ln>
          </a:tr2bl>
        </a:tcBdr>
        <a:fill>
          <a:noFill/>
        </a:fill>
      </a:tcStyle>
    </a:wholeTbl>
    <a:band1H>
      <a:tcTxStyle b="off" i="off">
        <a:fontRef idx="minor"/>
        <a:schemeClr val="tx1"/>
      </a:tcTxStyle>
      <a:tcStyle>
        <a:tcBdr/>
        <a:fill>
          <a:noFill/>
        </a:fill>
      </a:tcStyle>
    </a:band1H>
    <a:band2H>
      <a:tcTxStyle b="off" i="off">
        <a:fontRef idx="minor"/>
        <a:schemeClr val="tx1"/>
      </a:tcTxStyle>
      <a:tcStyle>
        <a:tcBdr/>
        <a:fill>
          <a:noFill/>
        </a:fill>
      </a:tcStyle>
    </a:band2H>
    <a:band1V>
      <a:tcTxStyle b="off" i="off">
        <a:fontRef idx="minor"/>
        <a:schemeClr val="tx1"/>
      </a:tcTxStyle>
      <a:tcStyle>
        <a:tcBdr/>
        <a:fill>
          <a:solidFill>
            <a:schemeClr val="accent2">
              <a:alpha val="25000"/>
            </a:schemeClr>
          </a:solidFill>
        </a:fill>
      </a:tcStyle>
    </a:band1V>
    <a:band2V>
      <a:tcTxStyle b="off" i="off">
        <a:fontRef idx="minor"/>
        <a:schemeClr val="tx1"/>
      </a:tcTxStyle>
      <a:tcStyle>
        <a:tcBdr/>
        <a:fill>
          <a:noFill/>
        </a:fill>
      </a:tcStyle>
    </a:band2V>
    <a:firstCol>
      <a:tcTxStyle b="on" i="off">
        <a:fontRef idx="minor"/>
        <a:schemeClr val="accent1"/>
      </a:tcTxStyle>
      <a:tcStyle>
        <a:tcBdr/>
        <a:fill>
          <a:noFill/>
        </a:fill>
      </a:tcStyle>
    </a:firstCol>
    <a:lastRow>
      <a:tcTxStyle b="on" i="off">
        <a:fontRef idx="minor"/>
        <a:schemeClr val="lt2"/>
      </a:tcTxStyle>
      <a:tcStyle>
        <a:tcBdr>
          <a:left>
            <a:ln>
              <a:noFill/>
            </a:ln>
          </a:left>
          <a:right>
            <a:ln>
              <a:noFill/>
            </a:ln>
          </a:right>
          <a:top>
            <a:ln>
              <a:noFill/>
            </a:ln>
          </a:top>
          <a:bottom>
            <a:ln>
              <a:noFill/>
            </a:ln>
          </a:bottom>
          <a:insideH>
            <a:ln>
              <a:noFill/>
            </a:ln>
          </a:insideH>
          <a:insideV>
            <a:ln>
              <a:noFill/>
            </a:ln>
          </a:insideV>
          <a:tl2br>
            <a:ln>
              <a:noFill/>
            </a:ln>
          </a:tl2br>
          <a:tr2bl>
            <a:ln>
              <a:noFill/>
            </a:ln>
          </a:tr2bl>
        </a:tcBdr>
        <a:fill>
          <a:solidFill>
            <a:schemeClr val="dk1"/>
          </a:solidFill>
        </a:fill>
      </a:tcStyle>
    </a:lastRow>
    <a:firstRow>
      <a:tcTxStyle b="on" i="off">
        <a:fontRef idx="minor"/>
        <a:schemeClr val="tx1"/>
      </a:tcTxStyle>
      <a:tcStyle>
        <a:tcBdr>
          <a:left>
            <a:ln>
              <a:noFill/>
            </a:ln>
          </a:left>
          <a:right>
            <a:ln>
              <a:noFill/>
            </a:ln>
          </a:right>
          <a:top>
            <a:ln>
              <a:noFill/>
            </a:ln>
          </a:top>
          <a:bottom>
            <a:ln w="25400" cap="flat" cmpd="sng" algn="ctr">
              <a:solidFill>
                <a:schemeClr val="accent1"/>
              </a:solidFill>
              <a:prstDash val="solid"/>
            </a:ln>
          </a:bottom>
          <a:insideH>
            <a:ln>
              <a:noFill/>
            </a:ln>
          </a:insideH>
          <a:insideV>
            <a:ln>
              <a:noFill/>
            </a:ln>
          </a:insideV>
          <a:tl2br>
            <a:ln>
              <a:noFill/>
            </a:ln>
          </a:tl2br>
          <a:tr2bl>
            <a:ln>
              <a:noFill/>
            </a:ln>
          </a:tr2bl>
        </a:tcBdr>
        <a:fill>
          <a:noFill/>
        </a:fill>
      </a:tcStyle>
    </a:firstRow>
  </a:tblStyle>
  <a:tblStyle styleId="{416A639A-1315-4925-A9F9-0ACB125E9685}" styleName="Custom Table Style 2">
    <a:tblBg>
      <a:effect>
        <a:effectLst/>
      </a:effect>
    </a:tblBg>
    <a:wholeTbl>
      <a:tcTxStyle b="off" i="off">
        <a:fontRef idx="minor"/>
        <a:schemeClr val="dk1"/>
      </a:tcTxStyle>
      <a:tcStyle>
        <a:tcBdr>
          <a:left>
            <a:ln>
              <a:noFill/>
            </a:ln>
          </a:left>
          <a:right>
            <a:ln>
              <a:noFill/>
            </a:ln>
          </a:right>
          <a:top>
            <a:ln>
              <a:noFill/>
            </a:ln>
          </a:top>
          <a:bottom>
            <a:ln w="16933" cap="rnd" cmpd="sng" algn="ctr">
              <a:solidFill>
                <a:schemeClr val="accent2"/>
              </a:solidFill>
              <a:prstDash val="sysDot"/>
            </a:ln>
          </a:bottom>
          <a:insideH>
            <a:ln w="16933" cap="rnd" cmpd="sng" algn="ctr">
              <a:solidFill>
                <a:schemeClr val="accent2"/>
              </a:solidFill>
              <a:prstDash val="sysDot"/>
            </a:ln>
          </a:insideH>
          <a:insideV>
            <a:ln>
              <a:noFill/>
            </a:ln>
          </a:insideV>
          <a:tl2br>
            <a:ln>
              <a:noFill/>
            </a:ln>
          </a:tl2br>
          <a:tr2bl>
            <a:ln>
              <a:noFill/>
            </a:ln>
          </a:tr2bl>
        </a:tcBdr>
        <a:fill>
          <a:noFill/>
        </a:fill>
      </a:tcStyle>
    </a:wholeTbl>
    <a:band1H>
      <a:tcTxStyle b="off" i="off">
        <a:fontRef idx="minor"/>
        <a:schemeClr val="tx1"/>
      </a:tcTxStyle>
      <a:tcStyle>
        <a:tcBdr/>
        <a:fill>
          <a:solidFill>
            <a:schemeClr val="accent2">
              <a:alpha val="25000"/>
            </a:schemeClr>
          </a:solidFill>
        </a:fill>
      </a:tcStyle>
    </a:band1H>
    <a:band2H>
      <a:tcTxStyle b="off" i="off">
        <a:fontRef idx="minor"/>
        <a:schemeClr val="tx1"/>
      </a:tcTxStyle>
      <a:tcStyle>
        <a:tcBdr/>
        <a:fill>
          <a:noFill/>
        </a:fill>
      </a:tcStyle>
    </a:band2H>
    <a:firstCol>
      <a:tcTxStyle b="on" i="off">
        <a:fontRef idx="minor"/>
        <a:schemeClr val="lt2"/>
      </a:tcTxStyle>
      <a:tcStyle>
        <a:tcBdr/>
        <a:fill>
          <a:solidFill>
            <a:schemeClr val="dk1">
              <a:shade val="50000"/>
            </a:schemeClr>
          </a:solidFill>
        </a:fill>
      </a:tcStyle>
    </a:firstCol>
    <a:lastRow>
      <a:tcTxStyle b="on" i="off">
        <a:fontRef idx="minor"/>
        <a:schemeClr val="tx1"/>
      </a:tcTxStyle>
      <a:tcStyle>
        <a:tcBdr>
          <a:left>
            <a:ln>
              <a:noFill/>
            </a:ln>
          </a:left>
          <a:right>
            <a:ln>
              <a:noFill/>
            </a:ln>
          </a:right>
          <a:top>
            <a:ln w="38100" cap="flat" cmpd="sng" algn="ctr">
              <a:solidFill>
                <a:schemeClr val="accent1"/>
              </a:solidFill>
              <a:prstDash val="solid"/>
            </a:ln>
          </a:top>
          <a:bottom>
            <a:ln>
              <a:noFill/>
            </a:ln>
          </a:bottom>
          <a:insideH>
            <a:ln>
              <a:noFill/>
            </a:ln>
          </a:insideH>
          <a:insideV>
            <a:ln>
              <a:noFill/>
            </a:ln>
          </a:insideV>
          <a:tl2br>
            <a:ln>
              <a:noFill/>
            </a:ln>
          </a:tl2br>
          <a:tr2bl>
            <a:ln>
              <a:noFill/>
            </a:ln>
          </a:tr2bl>
        </a:tcBdr>
        <a:fill>
          <a:noFill/>
        </a:fill>
      </a:tcStyle>
    </a:lastRow>
    <a:firstRow>
      <a:tcTxStyle b="on" i="off">
        <a:fontRef idx="minor"/>
        <a:schemeClr val="accent1"/>
      </a:tcTxStyle>
      <a:tcStyle>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77" autoAdjust="0"/>
    <p:restoredTop sz="89758" autoAdjust="0"/>
  </p:normalViewPr>
  <p:slideViewPr>
    <p:cSldViewPr snapToGrid="0" snapToObjects="1">
      <p:cViewPr varScale="1">
        <p:scale>
          <a:sx n="131" d="100"/>
          <a:sy n="131" d="100"/>
        </p:scale>
        <p:origin x="552" y="108"/>
      </p:cViewPr>
      <p:guideLst>
        <p:guide orient="horz" pos="1620"/>
        <p:guide pos="2880"/>
      </p:guideLst>
    </p:cSldViewPr>
  </p:slideViewPr>
  <p:outlineViewPr>
    <p:cViewPr>
      <p:scale>
        <a:sx n="33" d="100"/>
        <a:sy n="33" d="100"/>
      </p:scale>
      <p:origin x="0" y="-8736"/>
    </p:cViewPr>
  </p:outlineViewPr>
  <p:notesTextViewPr>
    <p:cViewPr>
      <p:scale>
        <a:sx n="3" d="2"/>
        <a:sy n="3" d="2"/>
      </p:scale>
      <p:origin x="0" y="0"/>
    </p:cViewPr>
  </p:notesTextViewPr>
  <p:sorterViewPr>
    <p:cViewPr>
      <p:scale>
        <a:sx n="120" d="100"/>
        <a:sy n="120" d="100"/>
      </p:scale>
      <p:origin x="0" y="-138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customXml" Target="../customXml/item13.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viewProps" Target="viewProp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9.xml"/><Relationship Id="rId32"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Master" Target="slideMasters/slideMaster1.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tableStyles" Target="tableStyles.xml"/><Relationship Id="rId10" Type="http://schemas.openxmlformats.org/officeDocument/2006/relationships/customXml" Target="../customXml/item10.xml"/><Relationship Id="rId19" Type="http://schemas.openxmlformats.org/officeDocument/2006/relationships/slide" Target="slides/slide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2600" cy="461963"/>
          </a:xfrm>
          <a:prstGeom prst="rect">
            <a:avLst/>
          </a:prstGeom>
        </p:spPr>
        <p:txBody>
          <a:bodyPr vert="horz" lIns="91427" tIns="45713" rIns="91427" bIns="45713" rtlCol="0"/>
          <a:lstStyle>
            <a:lvl1pPr algn="l" fontAlgn="auto">
              <a:spcBef>
                <a:spcPts val="0"/>
              </a:spcBef>
              <a:spcAft>
                <a:spcPts val="0"/>
              </a:spcAft>
              <a:defRPr sz="11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949701" y="0"/>
            <a:ext cx="3022600" cy="461963"/>
          </a:xfrm>
          <a:prstGeom prst="rect">
            <a:avLst/>
          </a:prstGeom>
        </p:spPr>
        <p:txBody>
          <a:bodyPr vert="horz" wrap="square" lIns="91427" tIns="45713" rIns="91427" bIns="45713" numCol="1" anchor="t" anchorCtr="0" compatLnSpc="1">
            <a:prstTxWarp prst="textNoShape">
              <a:avLst/>
            </a:prstTxWarp>
          </a:bodyPr>
          <a:lstStyle>
            <a:lvl1pPr algn="r">
              <a:defRPr sz="1100">
                <a:latin typeface="Calibri" pitchFamily="34" charset="0"/>
              </a:defRPr>
            </a:lvl1pPr>
          </a:lstStyle>
          <a:p>
            <a:pPr>
              <a:defRPr/>
            </a:pPr>
            <a:fld id="{2A52147A-CD42-488D-9276-5A9ED7C5857D}" type="datetimeFigureOut">
              <a:rPr lang="en-US" altLang="en-US"/>
              <a:pPr>
                <a:defRPr/>
              </a:pPr>
              <a:t>6/2/2017</a:t>
            </a:fld>
            <a:endParaRPr lang="en-US" altLang="en-US" dirty="0"/>
          </a:p>
        </p:txBody>
      </p:sp>
      <p:sp>
        <p:nvSpPr>
          <p:cNvPr id="4" name="Footer Placeholder 3"/>
          <p:cNvSpPr>
            <a:spLocks noGrp="1"/>
          </p:cNvSpPr>
          <p:nvPr>
            <p:ph type="ftr" sz="quarter" idx="2"/>
          </p:nvPr>
        </p:nvSpPr>
        <p:spPr>
          <a:xfrm>
            <a:off x="1" y="8772525"/>
            <a:ext cx="3022600" cy="461963"/>
          </a:xfrm>
          <a:prstGeom prst="rect">
            <a:avLst/>
          </a:prstGeom>
        </p:spPr>
        <p:txBody>
          <a:bodyPr vert="horz" lIns="91427" tIns="45713" rIns="91427" bIns="45713" rtlCol="0" anchor="b"/>
          <a:lstStyle>
            <a:lvl1pPr algn="l" fontAlgn="auto">
              <a:spcBef>
                <a:spcPts val="0"/>
              </a:spcBef>
              <a:spcAft>
                <a:spcPts val="0"/>
              </a:spcAft>
              <a:defRPr sz="11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949701" y="8772525"/>
            <a:ext cx="3022600" cy="461963"/>
          </a:xfrm>
          <a:prstGeom prst="rect">
            <a:avLst/>
          </a:prstGeom>
        </p:spPr>
        <p:txBody>
          <a:bodyPr vert="horz" wrap="square" lIns="91427" tIns="45713" rIns="91427" bIns="45713" numCol="1" anchor="b" anchorCtr="0" compatLnSpc="1">
            <a:prstTxWarp prst="textNoShape">
              <a:avLst/>
            </a:prstTxWarp>
          </a:bodyPr>
          <a:lstStyle>
            <a:lvl1pPr algn="r">
              <a:defRPr sz="1100">
                <a:latin typeface="Calibri" pitchFamily="34" charset="0"/>
              </a:defRPr>
            </a:lvl1pPr>
          </a:lstStyle>
          <a:p>
            <a:pPr>
              <a:defRPr/>
            </a:pPr>
            <a:fld id="{30881E5B-5E8C-42C5-A155-152F4DF9EC1A}" type="slidenum">
              <a:rPr lang="en-US" altLang="en-US"/>
              <a:pPr>
                <a:defRPr/>
              </a:pPr>
              <a:t>‹#›</a:t>
            </a:fld>
            <a:endParaRPr lang="en-US" altLang="en-US" dirty="0"/>
          </a:p>
        </p:txBody>
      </p:sp>
    </p:spTree>
    <p:extLst>
      <p:ext uri="{BB962C8B-B14F-4D97-AF65-F5344CB8AC3E}">
        <p14:creationId xmlns:p14="http://schemas.microsoft.com/office/powerpoint/2010/main" val="1093063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22600" cy="463550"/>
          </a:xfrm>
          <a:prstGeom prst="rect">
            <a:avLst/>
          </a:prstGeom>
        </p:spPr>
        <p:txBody>
          <a:bodyPr vert="horz" lIns="92606" tIns="46303" rIns="92606" bIns="46303" rtlCol="0"/>
          <a:lstStyle>
            <a:lvl1pPr algn="l" fontAlgn="auto">
              <a:spcBef>
                <a:spcPts val="0"/>
              </a:spcBef>
              <a:spcAft>
                <a:spcPts val="0"/>
              </a:spcAft>
              <a:defRPr sz="11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49701" y="1"/>
            <a:ext cx="3022600" cy="463550"/>
          </a:xfrm>
          <a:prstGeom prst="rect">
            <a:avLst/>
          </a:prstGeom>
        </p:spPr>
        <p:txBody>
          <a:bodyPr vert="horz" wrap="square" lIns="92606" tIns="46303" rIns="92606" bIns="46303" numCol="1" anchor="t" anchorCtr="0" compatLnSpc="1">
            <a:prstTxWarp prst="textNoShape">
              <a:avLst/>
            </a:prstTxWarp>
          </a:bodyPr>
          <a:lstStyle>
            <a:lvl1pPr algn="r">
              <a:defRPr sz="1100">
                <a:latin typeface="Calibri" pitchFamily="34" charset="0"/>
              </a:defRPr>
            </a:lvl1pPr>
          </a:lstStyle>
          <a:p>
            <a:pPr>
              <a:defRPr/>
            </a:pPr>
            <a:fld id="{AF45C94E-D0D1-4A10-8044-193E96A09458}" type="datetimeFigureOut">
              <a:rPr lang="en-US" altLang="en-US"/>
              <a:pPr>
                <a:defRPr/>
              </a:pPr>
              <a:t>6/2/2017</a:t>
            </a:fld>
            <a:endParaRPr lang="en-US" altLang="en-US" dirty="0"/>
          </a:p>
        </p:txBody>
      </p:sp>
      <p:sp>
        <p:nvSpPr>
          <p:cNvPr id="4" name="Slide Image Placeholder 3"/>
          <p:cNvSpPr>
            <a:spLocks noGrp="1" noRot="1" noChangeAspect="1"/>
          </p:cNvSpPr>
          <p:nvPr>
            <p:ph type="sldImg" idx="2"/>
          </p:nvPr>
        </p:nvSpPr>
        <p:spPr>
          <a:xfrm>
            <a:off x="715963" y="1154113"/>
            <a:ext cx="5541962" cy="3117850"/>
          </a:xfrm>
          <a:prstGeom prst="rect">
            <a:avLst/>
          </a:prstGeom>
          <a:noFill/>
          <a:ln w="12700">
            <a:solidFill>
              <a:prstClr val="black"/>
            </a:solidFill>
          </a:ln>
        </p:spPr>
        <p:txBody>
          <a:bodyPr vert="horz" lIns="92606" tIns="46303" rIns="92606" bIns="46303" rtlCol="0" anchor="ctr"/>
          <a:lstStyle/>
          <a:p>
            <a:pPr lvl="0"/>
            <a:endParaRPr lang="en-US" noProof="0" dirty="0"/>
          </a:p>
        </p:txBody>
      </p:sp>
      <p:sp>
        <p:nvSpPr>
          <p:cNvPr id="5" name="Notes Placeholder 4"/>
          <p:cNvSpPr>
            <a:spLocks noGrp="1"/>
          </p:cNvSpPr>
          <p:nvPr>
            <p:ph type="body" sz="quarter" idx="3"/>
          </p:nvPr>
        </p:nvSpPr>
        <p:spPr>
          <a:xfrm>
            <a:off x="696913" y="4445001"/>
            <a:ext cx="5580062" cy="3636964"/>
          </a:xfrm>
          <a:prstGeom prst="rect">
            <a:avLst/>
          </a:prstGeom>
        </p:spPr>
        <p:txBody>
          <a:bodyPr vert="horz" lIns="92606" tIns="46303" rIns="92606" bIns="46303"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772526"/>
            <a:ext cx="3022600" cy="463550"/>
          </a:xfrm>
          <a:prstGeom prst="rect">
            <a:avLst/>
          </a:prstGeom>
        </p:spPr>
        <p:txBody>
          <a:bodyPr vert="horz" lIns="92606" tIns="46303" rIns="92606" bIns="46303" rtlCol="0" anchor="b"/>
          <a:lstStyle>
            <a:lvl1pPr algn="l" fontAlgn="auto">
              <a:spcBef>
                <a:spcPts val="0"/>
              </a:spcBef>
              <a:spcAft>
                <a:spcPts val="0"/>
              </a:spcAft>
              <a:defRPr sz="11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49701" y="8772526"/>
            <a:ext cx="3022600" cy="463550"/>
          </a:xfrm>
          <a:prstGeom prst="rect">
            <a:avLst/>
          </a:prstGeom>
        </p:spPr>
        <p:txBody>
          <a:bodyPr vert="horz" wrap="square" lIns="92606" tIns="46303" rIns="92606" bIns="46303" numCol="1" anchor="b" anchorCtr="0" compatLnSpc="1">
            <a:prstTxWarp prst="textNoShape">
              <a:avLst/>
            </a:prstTxWarp>
          </a:bodyPr>
          <a:lstStyle>
            <a:lvl1pPr algn="r">
              <a:defRPr sz="1100">
                <a:latin typeface="Calibri" pitchFamily="34" charset="0"/>
              </a:defRPr>
            </a:lvl1pPr>
          </a:lstStyle>
          <a:p>
            <a:pPr>
              <a:defRPr/>
            </a:pPr>
            <a:fld id="{FF94B2D0-6B4C-48CF-97F2-D65075F67B53}" type="slidenum">
              <a:rPr lang="en-US" altLang="en-US"/>
              <a:pPr>
                <a:defRPr/>
              </a:pPr>
              <a:t>‹#›</a:t>
            </a:fld>
            <a:endParaRPr lang="en-US" altLang="en-US" dirty="0"/>
          </a:p>
        </p:txBody>
      </p:sp>
    </p:spTree>
    <p:extLst>
      <p:ext uri="{BB962C8B-B14F-4D97-AF65-F5344CB8AC3E}">
        <p14:creationId xmlns:p14="http://schemas.microsoft.com/office/powerpoint/2010/main" val="37851916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6835" algn="l" rtl="0" eaLnBrk="0" fontAlgn="base" hangingPunct="0">
      <a:spcBef>
        <a:spcPct val="30000"/>
      </a:spcBef>
      <a:spcAft>
        <a:spcPct val="0"/>
      </a:spcAft>
      <a:defRPr sz="1200" kern="1200">
        <a:solidFill>
          <a:schemeClr val="tx1"/>
        </a:solidFill>
        <a:latin typeface="+mn-lt"/>
        <a:ea typeface="+mn-ea"/>
        <a:cs typeface="+mn-cs"/>
      </a:defRPr>
    </a:lvl2pPr>
    <a:lvl3pPr marL="913670" algn="l" rtl="0" eaLnBrk="0" fontAlgn="base" hangingPunct="0">
      <a:spcBef>
        <a:spcPct val="30000"/>
      </a:spcBef>
      <a:spcAft>
        <a:spcPct val="0"/>
      </a:spcAft>
      <a:defRPr sz="1200" kern="1200">
        <a:solidFill>
          <a:schemeClr val="tx1"/>
        </a:solidFill>
        <a:latin typeface="+mn-lt"/>
        <a:ea typeface="+mn-ea"/>
        <a:cs typeface="+mn-cs"/>
      </a:defRPr>
    </a:lvl3pPr>
    <a:lvl4pPr marL="1370505" algn="l" rtl="0" eaLnBrk="0" fontAlgn="base" hangingPunct="0">
      <a:spcBef>
        <a:spcPct val="30000"/>
      </a:spcBef>
      <a:spcAft>
        <a:spcPct val="0"/>
      </a:spcAft>
      <a:defRPr sz="1200" kern="1200">
        <a:solidFill>
          <a:schemeClr val="tx1"/>
        </a:solidFill>
        <a:latin typeface="+mn-lt"/>
        <a:ea typeface="+mn-ea"/>
        <a:cs typeface="+mn-cs"/>
      </a:defRPr>
    </a:lvl4pPr>
    <a:lvl5pPr marL="1827336" algn="l" rtl="0" eaLnBrk="0" fontAlgn="base" hangingPunct="0">
      <a:spcBef>
        <a:spcPct val="30000"/>
      </a:spcBef>
      <a:spcAft>
        <a:spcPct val="0"/>
      </a:spcAft>
      <a:defRPr sz="1200" kern="1200">
        <a:solidFill>
          <a:schemeClr val="tx1"/>
        </a:solidFill>
        <a:latin typeface="+mn-lt"/>
        <a:ea typeface="+mn-ea"/>
        <a:cs typeface="+mn-cs"/>
      </a:defRPr>
    </a:lvl5pPr>
    <a:lvl6pPr marL="2284166" algn="l" defTabSz="913670" rtl="0" eaLnBrk="1" latinLnBrk="0" hangingPunct="1">
      <a:defRPr sz="1200" kern="1200">
        <a:solidFill>
          <a:schemeClr val="tx1"/>
        </a:solidFill>
        <a:latin typeface="+mn-lt"/>
        <a:ea typeface="+mn-ea"/>
        <a:cs typeface="+mn-cs"/>
      </a:defRPr>
    </a:lvl6pPr>
    <a:lvl7pPr marL="2741009" algn="l" defTabSz="913670" rtl="0" eaLnBrk="1" latinLnBrk="0" hangingPunct="1">
      <a:defRPr sz="1200" kern="1200">
        <a:solidFill>
          <a:schemeClr val="tx1"/>
        </a:solidFill>
        <a:latin typeface="+mn-lt"/>
        <a:ea typeface="+mn-ea"/>
        <a:cs typeface="+mn-cs"/>
      </a:defRPr>
    </a:lvl7pPr>
    <a:lvl8pPr marL="3197838" algn="l" defTabSz="913670" rtl="0" eaLnBrk="1" latinLnBrk="0" hangingPunct="1">
      <a:defRPr sz="1200" kern="1200">
        <a:solidFill>
          <a:schemeClr val="tx1"/>
        </a:solidFill>
        <a:latin typeface="+mn-lt"/>
        <a:ea typeface="+mn-ea"/>
        <a:cs typeface="+mn-cs"/>
      </a:defRPr>
    </a:lvl8pPr>
    <a:lvl9pPr marL="3654669" algn="l" defTabSz="91367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19150" y="1122363"/>
            <a:ext cx="5389563" cy="3032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F94B2D0-6B4C-48CF-97F2-D65075F67B53}" type="slidenum">
              <a:rPr lang="en-US" altLang="en-US" smtClean="0"/>
              <a:pPr>
                <a:defRPr/>
              </a:pPr>
              <a:t>0</a:t>
            </a:fld>
            <a:endParaRPr lang="en-US" altLang="en-US" dirty="0"/>
          </a:p>
        </p:txBody>
      </p:sp>
    </p:spTree>
    <p:extLst>
      <p:ext uri="{BB962C8B-B14F-4D97-AF65-F5344CB8AC3E}">
        <p14:creationId xmlns:p14="http://schemas.microsoft.com/office/powerpoint/2010/main" val="3203915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a typeface="+mn-ea"/>
              </a:rPr>
              <a:t>Themes for changes:</a:t>
            </a:r>
          </a:p>
          <a:p>
            <a:pPr marL="219045" indent="-219045">
              <a:buFont typeface="+mj-lt"/>
              <a:buAutoNum type="arabicPeriod"/>
            </a:pPr>
            <a:r>
              <a:rPr lang="en-US" dirty="0" smtClean="0">
                <a:ea typeface="+mn-ea"/>
              </a:rPr>
              <a:t>Consistency in names for reporting and analysis</a:t>
            </a:r>
            <a:r>
              <a:rPr lang="en-US" baseline="0" dirty="0" smtClean="0">
                <a:ea typeface="+mn-ea"/>
              </a:rPr>
              <a:t> at the sub-pool layer</a:t>
            </a:r>
          </a:p>
          <a:p>
            <a:pPr marL="219045" indent="-219045">
              <a:buFont typeface="+mj-lt"/>
              <a:buAutoNum type="arabicPeriod"/>
            </a:pPr>
            <a:r>
              <a:rPr lang="en-US" baseline="0" dirty="0" smtClean="0">
                <a:ea typeface="+mn-ea"/>
              </a:rPr>
              <a:t>Provide a category for Capital accounts (and associated expenditures)</a:t>
            </a:r>
          </a:p>
          <a:p>
            <a:endParaRPr lang="en-US" baseline="0" dirty="0" smtClean="0">
              <a:ea typeface="+mn-ea"/>
            </a:endParaRPr>
          </a:p>
          <a:p>
            <a:r>
              <a:rPr lang="en-US" baseline="0" dirty="0" smtClean="0">
                <a:ea typeface="+mn-ea"/>
              </a:rPr>
              <a:t>NOTE:  For CTNext, need logic to map the three Outside Service cost sub-pools to Expense for Sub-Pool level reporting</a:t>
            </a:r>
            <a:endParaRPr lang="en-US" dirty="0" smtClean="0">
              <a:ea typeface="+mn-ea"/>
            </a:endParaRPr>
          </a:p>
          <a:p>
            <a:endParaRPr lang="en-US" dirty="0" smtClean="0">
              <a:ea typeface="+mn-ea"/>
            </a:endParaRPr>
          </a:p>
          <a:p>
            <a:endParaRPr lang="en-US" dirty="0" smtClean="0">
              <a:ea typeface="+mn-ea"/>
            </a:endParaRPr>
          </a:p>
          <a:p>
            <a:r>
              <a:rPr lang="en-US" dirty="0" smtClean="0">
                <a:ea typeface="+mn-ea"/>
              </a:rPr>
              <a:t>The </a:t>
            </a:r>
            <a:r>
              <a:rPr lang="en-US" dirty="0">
                <a:ea typeface="+mn-ea"/>
              </a:rPr>
              <a:t>cost pool layer consists of 8 cost pools. </a:t>
            </a:r>
          </a:p>
          <a:p>
            <a:r>
              <a:rPr lang="en-US" dirty="0">
                <a:ea typeface="+mn-ea"/>
              </a:rPr>
              <a:t>The Internal Labor cost pool includes employee wages, benefits, expenses and occupancy.</a:t>
            </a:r>
          </a:p>
          <a:p>
            <a:r>
              <a:rPr lang="en-US" dirty="0">
                <a:ea typeface="+mn-ea"/>
              </a:rPr>
              <a:t>External labor includes contractor fees and travel expenses. </a:t>
            </a:r>
          </a:p>
          <a:p>
            <a:r>
              <a:rPr lang="en-US" dirty="0">
                <a:ea typeface="+mn-ea"/>
              </a:rPr>
              <a:t>Hardware includes hardware appreciation and capitalize purchases, hardware lease expenditures, hardware expense of non-capitalized purchases such as spare parts, consumables, or equipment below the capitalization threshold, and hardware maintenance and support expenditures. </a:t>
            </a:r>
          </a:p>
          <a:p>
            <a:r>
              <a:rPr lang="en-US" dirty="0">
                <a:ea typeface="+mn-ea"/>
              </a:rPr>
              <a:t>Software includes software depreciation and capitalized software license purchases and software development efforts, software lease expenditures, software expensive non-capitalized software purchases, and software maintenance and support expenditures.</a:t>
            </a:r>
          </a:p>
          <a:p>
            <a:r>
              <a:rPr lang="en-US" dirty="0">
                <a:ea typeface="+mn-ea"/>
              </a:rPr>
              <a:t>Outside services includes external consulting on project-based services, external managed service providers, and external public cloud service providers, including infrastructure as service, platform as a service and software as a service. </a:t>
            </a:r>
          </a:p>
          <a:p>
            <a:r>
              <a:rPr lang="en-US" dirty="0">
                <a:ea typeface="+mn-ea"/>
              </a:rPr>
              <a:t>Facilities and power includes data center depreciation of facility build and leasehold improvements, data center lease expenditures, data center space, power, security, and other operating expenses and data center maintenance and support expenditures.</a:t>
            </a:r>
          </a:p>
          <a:p>
            <a:r>
              <a:rPr lang="en-US" dirty="0">
                <a:ea typeface="+mn-ea"/>
              </a:rPr>
              <a:t>Telecom includes voice and data network connectivity including circuit and usage expenditures and </a:t>
            </a:r>
          </a:p>
          <a:p>
            <a:r>
              <a:rPr lang="en-US" dirty="0">
                <a:ea typeface="+mn-ea"/>
              </a:rPr>
              <a:t>Other includes miscellaneous or nonstandard expenses.</a:t>
            </a:r>
          </a:p>
          <a:p>
            <a:endParaRPr lang="en-US" dirty="0"/>
          </a:p>
        </p:txBody>
      </p:sp>
      <p:sp>
        <p:nvSpPr>
          <p:cNvPr id="4" name="Slide Number Placeholder 3"/>
          <p:cNvSpPr>
            <a:spLocks noGrp="1"/>
          </p:cNvSpPr>
          <p:nvPr>
            <p:ph type="sldNum" sz="quarter" idx="10"/>
          </p:nvPr>
        </p:nvSpPr>
        <p:spPr/>
        <p:txBody>
          <a:bodyPr/>
          <a:lstStyle/>
          <a:p>
            <a:fld id="{649185B4-7E1A-456B-8D61-0D902EF94DF5}" type="slidenum">
              <a:rPr lang="en-US" smtClean="0"/>
              <a:t>3</a:t>
            </a:fld>
            <a:endParaRPr lang="en-US"/>
          </a:p>
        </p:txBody>
      </p:sp>
    </p:spTree>
    <p:extLst>
      <p:ext uri="{BB962C8B-B14F-4D97-AF65-F5344CB8AC3E}">
        <p14:creationId xmlns:p14="http://schemas.microsoft.com/office/powerpoint/2010/main" val="4258765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A37BC2-D900-498F-B688-2B906C89CBD5}" type="slidenum">
              <a:rPr lang="en-US" smtClean="0"/>
              <a:t>4</a:t>
            </a:fld>
            <a:endParaRPr lang="en-US"/>
          </a:p>
        </p:txBody>
      </p:sp>
    </p:spTree>
    <p:extLst>
      <p:ext uri="{BB962C8B-B14F-4D97-AF65-F5344CB8AC3E}">
        <p14:creationId xmlns:p14="http://schemas.microsoft.com/office/powerpoint/2010/main" val="298810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9045" indent="-219045">
              <a:buFont typeface="+mj-lt"/>
              <a:buAutoNum type="arabicPeriod"/>
            </a:pPr>
            <a:r>
              <a:rPr lang="en-US" dirty="0" smtClean="0"/>
              <a:t>If</a:t>
            </a:r>
            <a:r>
              <a:rPr lang="en-US" baseline="0" dirty="0" smtClean="0"/>
              <a:t> f</a:t>
            </a:r>
            <a:r>
              <a:rPr lang="en-US" dirty="0" smtClean="0"/>
              <a:t>idelity of</a:t>
            </a:r>
            <a:r>
              <a:rPr lang="en-US" baseline="0" dirty="0" smtClean="0"/>
              <a:t> financial information made it very difficult to align to sub-towers, we up-leveled the category.</a:t>
            </a:r>
          </a:p>
          <a:p>
            <a:pPr marL="602023" lvl="1" indent="-164283">
              <a:buFont typeface="Arial" panose="020B0604020202020204" pitchFamily="34" charset="0"/>
              <a:buChar char="•"/>
            </a:pPr>
            <a:r>
              <a:rPr lang="en-US" baseline="0" dirty="0" smtClean="0"/>
              <a:t>Leveraging a third tier, Sub-Tower Element, to enable customers with the supporting financial data to maintain the desired fidelity</a:t>
            </a:r>
          </a:p>
          <a:p>
            <a:pPr marL="602023" lvl="1" indent="-164283">
              <a:buFont typeface="Arial" panose="020B0604020202020204" pitchFamily="34" charset="0"/>
              <a:buChar char="•"/>
            </a:pPr>
            <a:r>
              <a:rPr lang="en-US" baseline="0" dirty="0" smtClean="0"/>
              <a:t>Servers, Storage Sub-Towers, Data, Telecom, Output (collapsed Post Processing into Central Print)</a:t>
            </a:r>
          </a:p>
          <a:p>
            <a:pPr marL="219045" indent="-219045">
              <a:buFont typeface="+mj-lt"/>
              <a:buAutoNum type="arabicPeriod"/>
            </a:pPr>
            <a:r>
              <a:rPr lang="en-US" baseline="0" dirty="0" smtClean="0"/>
              <a:t>Changes in technology have eliminated the ability to map to a category (e.g. auto-</a:t>
            </a:r>
            <a:r>
              <a:rPr lang="en-US" baseline="0" dirty="0" err="1" smtClean="0"/>
              <a:t>tiering</a:t>
            </a:r>
            <a:r>
              <a:rPr lang="en-US" baseline="0" dirty="0" smtClean="0"/>
              <a:t> storage doesn’t align to Tier 1/Tier 2, VoIP)</a:t>
            </a:r>
          </a:p>
          <a:p>
            <a:pPr marL="656784" lvl="1" indent="-219045">
              <a:buFont typeface="Arial" panose="020B0604020202020204" pitchFamily="34" charset="0"/>
              <a:buChar char="•"/>
            </a:pPr>
            <a:r>
              <a:rPr lang="en-US" baseline="0" dirty="0" smtClean="0"/>
              <a:t>Storage Sub-Towers (auto-</a:t>
            </a:r>
            <a:r>
              <a:rPr lang="en-US" baseline="0" dirty="0" err="1" smtClean="0"/>
              <a:t>tiering</a:t>
            </a:r>
            <a:r>
              <a:rPr lang="en-US" baseline="0" dirty="0" smtClean="0"/>
              <a:t>), Data </a:t>
            </a:r>
          </a:p>
          <a:p>
            <a:pPr marL="219045" indent="-219045">
              <a:buFont typeface="+mj-lt"/>
              <a:buAutoNum type="arabicPeriod"/>
            </a:pPr>
            <a:r>
              <a:rPr lang="en-US" baseline="0" dirty="0" smtClean="0"/>
              <a:t>Name change and/or clarify meaning and scope of the sub-tower and the appropriate tower alignment</a:t>
            </a:r>
          </a:p>
          <a:p>
            <a:pPr marL="656784" lvl="1" indent="-219045">
              <a:buFont typeface="Arial" panose="020B0604020202020204" pitchFamily="34" charset="0"/>
              <a:buChar char="•"/>
            </a:pPr>
            <a:r>
              <a:rPr lang="en-US" baseline="0" dirty="0" smtClean="0"/>
              <a:t>Midrange, all Public Cloud, Workspace/End User Software/Conferencing &amp; AV, Help Desk/IT Service Mgmt, Deskside Support, Business Software</a:t>
            </a:r>
            <a:endParaRPr lang="en-US" dirty="0"/>
          </a:p>
        </p:txBody>
      </p:sp>
      <p:sp>
        <p:nvSpPr>
          <p:cNvPr id="4" name="Slide Number Placeholder 3"/>
          <p:cNvSpPr>
            <a:spLocks noGrp="1"/>
          </p:cNvSpPr>
          <p:nvPr>
            <p:ph type="sldNum" sz="quarter" idx="10"/>
          </p:nvPr>
        </p:nvSpPr>
        <p:spPr/>
        <p:txBody>
          <a:bodyPr/>
          <a:lstStyle/>
          <a:p>
            <a:fld id="{A5A37BC2-D900-498F-B688-2B906C89CBD5}" type="slidenum">
              <a:rPr lang="en-US" smtClean="0"/>
              <a:t>5</a:t>
            </a:fld>
            <a:endParaRPr lang="en-US"/>
          </a:p>
        </p:txBody>
      </p:sp>
    </p:spTree>
    <p:extLst>
      <p:ext uri="{BB962C8B-B14F-4D97-AF65-F5344CB8AC3E}">
        <p14:creationId xmlns:p14="http://schemas.microsoft.com/office/powerpoint/2010/main" val="2722671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6178">
              <a:defRPr/>
            </a:pPr>
            <a:r>
              <a:rPr lang="en-US" baseline="0" dirty="0" smtClean="0"/>
              <a:t>Services will have a 4-tier hierarchy – where the TBM Taxonomy defines a top-down structure for the top 3 layers.</a:t>
            </a:r>
          </a:p>
          <a:p>
            <a:pPr defTabSz="876178">
              <a:defRPr/>
            </a:pPr>
            <a:endParaRPr lang="en-US" baseline="0" dirty="0" smtClean="0"/>
          </a:p>
          <a:p>
            <a:pPr defTabSz="876178">
              <a:defRPr/>
            </a:pPr>
            <a:r>
              <a:rPr lang="en-US" baseline="0" dirty="0" smtClean="0"/>
              <a:t>Each company has the flexibility to define the Service Offerings at the 4</a:t>
            </a:r>
            <a:r>
              <a:rPr lang="en-US" baseline="30000" dirty="0" smtClean="0"/>
              <a:t>th</a:t>
            </a:r>
            <a:r>
              <a:rPr lang="en-US" baseline="0" dirty="0" smtClean="0"/>
              <a:t> or more granular tiers.  </a:t>
            </a:r>
            <a:endParaRPr lang="en-US" dirty="0" smtClean="0"/>
          </a:p>
          <a:p>
            <a:pPr defTabSz="876178">
              <a:defRPr/>
            </a:pPr>
            <a:endParaRPr lang="en-US" baseline="0" dirty="0" smtClean="0"/>
          </a:p>
          <a:p>
            <a:pPr defTabSz="876178">
              <a:defRPr/>
            </a:pPr>
            <a:r>
              <a:rPr lang="en-US" baseline="0" dirty="0" smtClean="0"/>
              <a:t>The TBM Taxonomy includes sample common Service Offerings to further define and clarify each Service.   </a:t>
            </a:r>
          </a:p>
          <a:p>
            <a:pPr defTabSz="876178">
              <a:defRPr/>
            </a:pPr>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A5A37BC2-D900-498F-B688-2B906C89CBD5}" type="slidenum">
              <a:rPr lang="en-US" smtClean="0"/>
              <a:t>6</a:t>
            </a:fld>
            <a:endParaRPr lang="en-US"/>
          </a:p>
        </p:txBody>
      </p:sp>
    </p:spTree>
    <p:extLst>
      <p:ext uri="{BB962C8B-B14F-4D97-AF65-F5344CB8AC3E}">
        <p14:creationId xmlns:p14="http://schemas.microsoft.com/office/powerpoint/2010/main" val="3840211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6178">
              <a:defRPr/>
            </a:pPr>
            <a:r>
              <a:rPr lang="en-US" dirty="0" smtClean="0"/>
              <a:t>Duplicate “raw” slide.</a:t>
            </a:r>
            <a:r>
              <a:rPr lang="en-US" baseline="0" dirty="0" smtClean="0"/>
              <a:t>   Used to compile the previous “build” slide by Service Category</a:t>
            </a:r>
            <a:endParaRPr lang="en-US" dirty="0" smtClean="0"/>
          </a:p>
        </p:txBody>
      </p:sp>
      <p:sp>
        <p:nvSpPr>
          <p:cNvPr id="4" name="Slide Number Placeholder 3"/>
          <p:cNvSpPr>
            <a:spLocks noGrp="1"/>
          </p:cNvSpPr>
          <p:nvPr>
            <p:ph type="sldNum" sz="quarter" idx="10"/>
          </p:nvPr>
        </p:nvSpPr>
        <p:spPr/>
        <p:txBody>
          <a:bodyPr/>
          <a:lstStyle/>
          <a:p>
            <a:fld id="{A5A37BC2-D900-498F-B688-2B906C89CBD5}" type="slidenum">
              <a:rPr lang="en-US" smtClean="0"/>
              <a:t>7</a:t>
            </a:fld>
            <a:endParaRPr lang="en-US"/>
          </a:p>
        </p:txBody>
      </p:sp>
    </p:spTree>
    <p:extLst>
      <p:ext uri="{BB962C8B-B14F-4D97-AF65-F5344CB8AC3E}">
        <p14:creationId xmlns:p14="http://schemas.microsoft.com/office/powerpoint/2010/main" val="2047633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 are representative</a:t>
            </a:r>
            <a:r>
              <a:rPr lang="en-US" baseline="0" dirty="0" smtClean="0"/>
              <a:t> Service Offerings for the Infrastructure Services….</a:t>
            </a:r>
          </a:p>
          <a:p>
            <a:endParaRPr lang="en-US" baseline="0" dirty="0" smtClean="0"/>
          </a:p>
          <a:p>
            <a:r>
              <a:rPr lang="en-US" baseline="0" dirty="0" smtClean="0"/>
              <a:t>Similar detail is available for the remaining service types.</a:t>
            </a:r>
            <a:endParaRPr lang="en-US" dirty="0"/>
          </a:p>
        </p:txBody>
      </p:sp>
      <p:sp>
        <p:nvSpPr>
          <p:cNvPr id="4" name="Slide Number Placeholder 3"/>
          <p:cNvSpPr>
            <a:spLocks noGrp="1"/>
          </p:cNvSpPr>
          <p:nvPr>
            <p:ph type="sldNum" sz="quarter" idx="10"/>
          </p:nvPr>
        </p:nvSpPr>
        <p:spPr/>
        <p:txBody>
          <a:bodyPr/>
          <a:lstStyle/>
          <a:p>
            <a:fld id="{A5A37BC2-D900-498F-B688-2B906C89CBD5}" type="slidenum">
              <a:rPr lang="en-US" smtClean="0"/>
              <a:t>8</a:t>
            </a:fld>
            <a:endParaRPr lang="en-US"/>
          </a:p>
        </p:txBody>
      </p:sp>
    </p:spTree>
    <p:extLst>
      <p:ext uri="{BB962C8B-B14F-4D97-AF65-F5344CB8AC3E}">
        <p14:creationId xmlns:p14="http://schemas.microsoft.com/office/powerpoint/2010/main" val="164942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each Service, we</a:t>
            </a:r>
            <a:r>
              <a:rPr lang="en-US" baseline="0" dirty="0" smtClean="0"/>
              <a:t> have representative Service Offerings listed.  </a:t>
            </a:r>
          </a:p>
          <a:p>
            <a:endParaRPr lang="en-US" baseline="0" dirty="0" smtClean="0"/>
          </a:p>
          <a:p>
            <a:r>
              <a:rPr lang="en-US" baseline="0" dirty="0" smtClean="0"/>
              <a:t>Here you see representative Platform Services provided by AWS, Azure and other cloud providers.</a:t>
            </a:r>
            <a:endParaRPr lang="en-US" dirty="0"/>
          </a:p>
        </p:txBody>
      </p:sp>
      <p:sp>
        <p:nvSpPr>
          <p:cNvPr id="4" name="Slide Number Placeholder 3"/>
          <p:cNvSpPr>
            <a:spLocks noGrp="1"/>
          </p:cNvSpPr>
          <p:nvPr>
            <p:ph type="sldNum" sz="quarter" idx="10"/>
          </p:nvPr>
        </p:nvSpPr>
        <p:spPr/>
        <p:txBody>
          <a:bodyPr/>
          <a:lstStyle/>
          <a:p>
            <a:fld id="{A5A37BC2-D900-498F-B688-2B906C89CBD5}" type="slidenum">
              <a:rPr lang="en-US" smtClean="0"/>
              <a:t>9</a:t>
            </a:fld>
            <a:endParaRPr lang="en-US"/>
          </a:p>
        </p:txBody>
      </p:sp>
    </p:spTree>
    <p:extLst>
      <p:ext uri="{BB962C8B-B14F-4D97-AF65-F5344CB8AC3E}">
        <p14:creationId xmlns:p14="http://schemas.microsoft.com/office/powerpoint/2010/main" val="2280292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A37BC2-D900-498F-B688-2B906C89CBD5}" type="slidenum">
              <a:rPr lang="en-US" smtClean="0"/>
              <a:t>10</a:t>
            </a:fld>
            <a:endParaRPr lang="en-US"/>
          </a:p>
        </p:txBody>
      </p:sp>
    </p:spTree>
    <p:extLst>
      <p:ext uri="{BB962C8B-B14F-4D97-AF65-F5344CB8AC3E}">
        <p14:creationId xmlns:p14="http://schemas.microsoft.com/office/powerpoint/2010/main" val="3735500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A37BC2-D900-498F-B688-2B906C89CBD5}" type="slidenum">
              <a:rPr lang="en-US" smtClean="0"/>
              <a:t>11</a:t>
            </a:fld>
            <a:endParaRPr lang="en-US"/>
          </a:p>
        </p:txBody>
      </p:sp>
    </p:spTree>
    <p:extLst>
      <p:ext uri="{BB962C8B-B14F-4D97-AF65-F5344CB8AC3E}">
        <p14:creationId xmlns:p14="http://schemas.microsoft.com/office/powerpoint/2010/main" val="525391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A37BC2-D900-498F-B688-2B906C89CBD5}" type="slidenum">
              <a:rPr lang="en-US" smtClean="0"/>
              <a:t>12</a:t>
            </a:fld>
            <a:endParaRPr lang="en-US"/>
          </a:p>
        </p:txBody>
      </p:sp>
    </p:spTree>
    <p:extLst>
      <p:ext uri="{BB962C8B-B14F-4D97-AF65-F5344CB8AC3E}">
        <p14:creationId xmlns:p14="http://schemas.microsoft.com/office/powerpoint/2010/main" val="242119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A37BC2-D900-498F-B688-2B906C89CBD5}" type="slidenum">
              <a:rPr lang="en-US" smtClean="0"/>
              <a:t>13</a:t>
            </a:fld>
            <a:endParaRPr lang="en-US"/>
          </a:p>
        </p:txBody>
      </p:sp>
    </p:spTree>
    <p:extLst>
      <p:ext uri="{BB962C8B-B14F-4D97-AF65-F5344CB8AC3E}">
        <p14:creationId xmlns:p14="http://schemas.microsoft.com/office/powerpoint/2010/main" val="6032513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cxnSp>
        <p:nvCxnSpPr>
          <p:cNvPr id="9" name="Straight Connector 8"/>
          <p:cNvCxnSpPr/>
          <p:nvPr userDrawn="1"/>
        </p:nvCxnSpPr>
        <p:spPr>
          <a:xfrm>
            <a:off x="3012560" y="1600201"/>
            <a:ext cx="0" cy="19564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userDrawn="1">
            <p:ph type="ctrTitle" hasCustomPrompt="1"/>
          </p:nvPr>
        </p:nvSpPr>
        <p:spPr>
          <a:xfrm>
            <a:off x="3319206" y="1717507"/>
            <a:ext cx="5594023" cy="464646"/>
          </a:xfrm>
        </p:spPr>
        <p:txBody>
          <a:bodyPr wrap="square" anchor="b" anchorCtr="0">
            <a:spAutoFit/>
          </a:bodyPr>
          <a:lstStyle>
            <a:lvl1pPr>
              <a:defRPr sz="2775" b="1" baseline="0">
                <a:solidFill>
                  <a:schemeClr val="accent1"/>
                </a:solidFill>
              </a:defRPr>
            </a:lvl1pPr>
          </a:lstStyle>
          <a:p>
            <a:r>
              <a:rPr lang="en-US" dirty="0" smtClean="0"/>
              <a:t>&lt;Presentation Title Here&gt;</a:t>
            </a:r>
            <a:endParaRPr lang="en-US" dirty="0"/>
          </a:p>
        </p:txBody>
      </p:sp>
      <p:sp>
        <p:nvSpPr>
          <p:cNvPr id="19" name="Text Placeholder 18"/>
          <p:cNvSpPr>
            <a:spLocks noGrp="1"/>
          </p:cNvSpPr>
          <p:nvPr userDrawn="1">
            <p:ph type="body" sz="quarter" idx="13" hasCustomPrompt="1"/>
          </p:nvPr>
        </p:nvSpPr>
        <p:spPr>
          <a:xfrm>
            <a:off x="3319201" y="2305052"/>
            <a:ext cx="5594024" cy="406400"/>
          </a:xfrm>
          <a:prstGeom prst="rect">
            <a:avLst/>
          </a:prstGeom>
        </p:spPr>
        <p:txBody>
          <a:bodyPr/>
          <a:lstStyle>
            <a:lvl1pPr marL="0" indent="0">
              <a:buNone/>
              <a:defRPr b="1">
                <a:solidFill>
                  <a:schemeClr val="tx2"/>
                </a:solidFill>
              </a:defRPr>
            </a:lvl1pPr>
            <a:lvl2pPr marL="288815" indent="0">
              <a:buNone/>
              <a:defRPr>
                <a:solidFill>
                  <a:schemeClr val="tx1"/>
                </a:solidFill>
              </a:defRPr>
            </a:lvl2pPr>
            <a:lvl3pPr marL="569693" indent="0">
              <a:buNone/>
              <a:defRPr>
                <a:solidFill>
                  <a:schemeClr val="tx1"/>
                </a:solidFill>
              </a:defRPr>
            </a:lvl3pPr>
            <a:lvl4pPr marL="855333" indent="0">
              <a:buNone/>
              <a:defRPr>
                <a:solidFill>
                  <a:schemeClr val="tx1"/>
                </a:solidFill>
              </a:defRPr>
            </a:lvl4pPr>
            <a:lvl5pPr marL="1140972" indent="0">
              <a:buNone/>
              <a:defRPr>
                <a:solidFill>
                  <a:schemeClr val="tx1"/>
                </a:solidFill>
              </a:defRPr>
            </a:lvl5pPr>
          </a:lstStyle>
          <a:p>
            <a:pPr lvl="0"/>
            <a:r>
              <a:rPr lang="en-US" dirty="0" smtClean="0"/>
              <a:t>&lt;Presenter Name Here&gt;</a:t>
            </a:r>
            <a:endParaRPr lang="en-US" dirty="0"/>
          </a:p>
        </p:txBody>
      </p:sp>
      <p:sp>
        <p:nvSpPr>
          <p:cNvPr id="21" name="Text Placeholder 20"/>
          <p:cNvSpPr>
            <a:spLocks noGrp="1"/>
          </p:cNvSpPr>
          <p:nvPr userDrawn="1">
            <p:ph type="body" sz="quarter" idx="14" hasCustomPrompt="1"/>
          </p:nvPr>
        </p:nvSpPr>
        <p:spPr>
          <a:xfrm>
            <a:off x="3318444" y="2711452"/>
            <a:ext cx="5595371" cy="374650"/>
          </a:xfrm>
          <a:prstGeom prst="rect">
            <a:avLst/>
          </a:prstGeom>
        </p:spPr>
        <p:txBody>
          <a:bodyPr>
            <a:normAutofit/>
          </a:bodyPr>
          <a:lstStyle>
            <a:lvl1pPr marL="0" indent="0">
              <a:buNone/>
              <a:defRPr sz="1350" b="0">
                <a:solidFill>
                  <a:schemeClr val="tx2"/>
                </a:solidFill>
              </a:defRPr>
            </a:lvl1pPr>
            <a:lvl2pPr marL="288815" indent="0">
              <a:buNone/>
              <a:defRPr b="0">
                <a:solidFill>
                  <a:schemeClr val="bg1"/>
                </a:solidFill>
              </a:defRPr>
            </a:lvl2pPr>
            <a:lvl3pPr marL="569693" indent="0">
              <a:buNone/>
              <a:defRPr b="0">
                <a:solidFill>
                  <a:schemeClr val="bg1"/>
                </a:solidFill>
              </a:defRPr>
            </a:lvl3pPr>
            <a:lvl4pPr marL="855333" indent="0">
              <a:buNone/>
              <a:defRPr b="0">
                <a:solidFill>
                  <a:schemeClr val="bg1"/>
                </a:solidFill>
              </a:defRPr>
            </a:lvl4pPr>
            <a:lvl5pPr marL="1140972" indent="0">
              <a:buNone/>
              <a:defRPr b="0">
                <a:solidFill>
                  <a:schemeClr val="bg1"/>
                </a:solidFill>
              </a:defRPr>
            </a:lvl5pPr>
          </a:lstStyle>
          <a:p>
            <a:pPr lvl="0"/>
            <a:r>
              <a:rPr lang="en-US" dirty="0" smtClean="0"/>
              <a:t>&lt;Presenter Title Here&gt;</a:t>
            </a:r>
            <a:endParaRPr lang="en-US" dirty="0"/>
          </a:p>
        </p:txBody>
      </p:sp>
      <p:sp>
        <p:nvSpPr>
          <p:cNvPr id="23" name="Text Placeholder 22"/>
          <p:cNvSpPr>
            <a:spLocks noGrp="1"/>
          </p:cNvSpPr>
          <p:nvPr userDrawn="1">
            <p:ph type="body" sz="quarter" idx="15" hasCustomPrompt="1"/>
          </p:nvPr>
        </p:nvSpPr>
        <p:spPr>
          <a:xfrm>
            <a:off x="3318444" y="3190841"/>
            <a:ext cx="5595371" cy="311191"/>
          </a:xfrm>
          <a:prstGeom prst="rect">
            <a:avLst/>
          </a:prstGeom>
        </p:spPr>
        <p:txBody>
          <a:bodyPr>
            <a:noAutofit/>
          </a:bodyPr>
          <a:lstStyle>
            <a:lvl1pPr marL="0" indent="0">
              <a:buNone/>
              <a:defRPr sz="1050" b="0" baseline="0">
                <a:solidFill>
                  <a:schemeClr val="tx2"/>
                </a:solidFill>
              </a:defRPr>
            </a:lvl1pPr>
            <a:lvl2pPr marL="288815" indent="0">
              <a:buNone/>
              <a:defRPr sz="1425" b="0">
                <a:solidFill>
                  <a:schemeClr val="bg1"/>
                </a:solidFill>
              </a:defRPr>
            </a:lvl2pPr>
            <a:lvl3pPr marL="569693" indent="0">
              <a:buNone/>
              <a:defRPr sz="1200" b="0">
                <a:solidFill>
                  <a:schemeClr val="bg1"/>
                </a:solidFill>
              </a:defRPr>
            </a:lvl3pPr>
            <a:lvl4pPr marL="855333" indent="0">
              <a:buNone/>
              <a:defRPr sz="1125" b="0">
                <a:solidFill>
                  <a:schemeClr val="bg1"/>
                </a:solidFill>
              </a:defRPr>
            </a:lvl4pPr>
            <a:lvl5pPr marL="1140972" indent="0">
              <a:buNone/>
              <a:defRPr sz="1125" b="0">
                <a:solidFill>
                  <a:schemeClr val="bg1"/>
                </a:solidFill>
              </a:defRPr>
            </a:lvl5pPr>
          </a:lstStyle>
          <a:p>
            <a:pPr lvl="0"/>
            <a:r>
              <a:rPr lang="en-US" dirty="0" smtClean="0"/>
              <a:t>&lt;Presentation Date Here&gt;</a:t>
            </a:r>
            <a:endParaRPr lang="en-US"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06"/>
            <a:ext cx="9144000" cy="1038225"/>
          </a:xfrm>
          <a:prstGeom prst="rect">
            <a:avLst/>
          </a:prstGeom>
        </p:spPr>
      </p:pic>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105275"/>
            <a:ext cx="9144000" cy="1038225"/>
          </a:xfrm>
          <a:prstGeom prst="rect">
            <a:avLst/>
          </a:prstGeom>
        </p:spPr>
      </p:pic>
      <p:grpSp>
        <p:nvGrpSpPr>
          <p:cNvPr id="13" name="Group 12"/>
          <p:cNvGrpSpPr>
            <a:grpSpLocks noChangeAspect="1"/>
          </p:cNvGrpSpPr>
          <p:nvPr userDrawn="1"/>
        </p:nvGrpSpPr>
        <p:grpSpPr>
          <a:xfrm>
            <a:off x="404645" y="2144053"/>
            <a:ext cx="2301270" cy="903174"/>
            <a:chOff x="2970213" y="1633538"/>
            <a:chExt cx="3203575" cy="1257300"/>
          </a:xfrm>
        </p:grpSpPr>
        <p:sp>
          <p:nvSpPr>
            <p:cNvPr id="14" name="Freeform 8"/>
            <p:cNvSpPr>
              <a:spLocks noChangeAspect="1" noEditPoints="1"/>
            </p:cNvSpPr>
            <p:nvPr/>
          </p:nvSpPr>
          <p:spPr bwMode="auto">
            <a:xfrm>
              <a:off x="2970213" y="2641600"/>
              <a:ext cx="3203575" cy="249238"/>
            </a:xfrm>
            <a:custGeom>
              <a:avLst/>
              <a:gdLst>
                <a:gd name="T0" fmla="*/ 1991 w 33994"/>
                <a:gd name="T1" fmla="*/ 64 h 2645"/>
                <a:gd name="T2" fmla="*/ 1272 w 33994"/>
                <a:gd name="T3" fmla="*/ 555 h 2645"/>
                <a:gd name="T4" fmla="*/ 718 w 33994"/>
                <a:gd name="T5" fmla="*/ 2581 h 2645"/>
                <a:gd name="T6" fmla="*/ 0 w 33994"/>
                <a:gd name="T7" fmla="*/ 555 h 2645"/>
                <a:gd name="T8" fmla="*/ 5171 w 33994"/>
                <a:gd name="T9" fmla="*/ 1881 h 2645"/>
                <a:gd name="T10" fmla="*/ 3194 w 33994"/>
                <a:gd name="T11" fmla="*/ 2581 h 2645"/>
                <a:gd name="T12" fmla="*/ 4133 w 33994"/>
                <a:gd name="T13" fmla="*/ 64 h 2645"/>
                <a:gd name="T14" fmla="*/ 4620 w 33994"/>
                <a:gd name="T15" fmla="*/ 1258 h 2645"/>
                <a:gd name="T16" fmla="*/ 5171 w 33994"/>
                <a:gd name="T17" fmla="*/ 1881 h 2645"/>
                <a:gd name="T18" fmla="*/ 4150 w 33994"/>
                <a:gd name="T19" fmla="*/ 1070 h 2645"/>
                <a:gd name="T20" fmla="*/ 4125 w 33994"/>
                <a:gd name="T21" fmla="*/ 533 h 2645"/>
                <a:gd name="T22" fmla="*/ 3749 w 33994"/>
                <a:gd name="T23" fmla="*/ 1070 h 2645"/>
                <a:gd name="T24" fmla="*/ 4168 w 33994"/>
                <a:gd name="T25" fmla="*/ 1539 h 2645"/>
                <a:gd name="T26" fmla="*/ 3749 w 33994"/>
                <a:gd name="T27" fmla="*/ 2112 h 2645"/>
                <a:gd name="T28" fmla="*/ 4616 w 33994"/>
                <a:gd name="T29" fmla="*/ 1816 h 2645"/>
                <a:gd name="T30" fmla="*/ 7697 w 33994"/>
                <a:gd name="T31" fmla="*/ 1706 h 2645"/>
                <a:gd name="T32" fmla="*/ 6278 w 33994"/>
                <a:gd name="T33" fmla="*/ 64 h 2645"/>
                <a:gd name="T34" fmla="*/ 6833 w 33994"/>
                <a:gd name="T35" fmla="*/ 2581 h 2645"/>
                <a:gd name="T36" fmla="*/ 6840 w 33994"/>
                <a:gd name="T37" fmla="*/ 651 h 2645"/>
                <a:gd name="T38" fmla="*/ 7899 w 33994"/>
                <a:gd name="T39" fmla="*/ 2581 h 2645"/>
                <a:gd name="T40" fmla="*/ 8568 w 33994"/>
                <a:gd name="T41" fmla="*/ 651 h 2645"/>
                <a:gd name="T42" fmla="*/ 9122 w 33994"/>
                <a:gd name="T43" fmla="*/ 2581 h 2645"/>
                <a:gd name="T44" fmla="*/ 8287 w 33994"/>
                <a:gd name="T45" fmla="*/ 64 h 2645"/>
                <a:gd name="T46" fmla="*/ 13062 w 33994"/>
                <a:gd name="T47" fmla="*/ 2410 h 2645"/>
                <a:gd name="T48" fmla="*/ 13062 w 33994"/>
                <a:gd name="T49" fmla="*/ 235 h 2645"/>
                <a:gd name="T50" fmla="*/ 13933 w 33994"/>
                <a:gd name="T51" fmla="*/ 398 h 2645"/>
                <a:gd name="T52" fmla="*/ 11750 w 33994"/>
                <a:gd name="T53" fmla="*/ 1322 h 2645"/>
                <a:gd name="T54" fmla="*/ 13993 w 33994"/>
                <a:gd name="T55" fmla="*/ 2183 h 2645"/>
                <a:gd name="T56" fmla="*/ 13062 w 33994"/>
                <a:gd name="T57" fmla="*/ 2410 h 2645"/>
                <a:gd name="T58" fmla="*/ 16558 w 33994"/>
                <a:gd name="T59" fmla="*/ 2645 h 2645"/>
                <a:gd name="T60" fmla="*/ 16558 w 33994"/>
                <a:gd name="T61" fmla="*/ 0 h 2645"/>
                <a:gd name="T62" fmla="*/ 17593 w 33994"/>
                <a:gd name="T63" fmla="*/ 1322 h 2645"/>
                <a:gd name="T64" fmla="*/ 15524 w 33994"/>
                <a:gd name="T65" fmla="*/ 1322 h 2645"/>
                <a:gd name="T66" fmla="*/ 17593 w 33994"/>
                <a:gd name="T67" fmla="*/ 1322 h 2645"/>
                <a:gd name="T68" fmla="*/ 20253 w 33994"/>
                <a:gd name="T69" fmla="*/ 2410 h 2645"/>
                <a:gd name="T70" fmla="*/ 19589 w 33994"/>
                <a:gd name="T71" fmla="*/ 64 h 2645"/>
                <a:gd name="T72" fmla="*/ 19333 w 33994"/>
                <a:gd name="T73" fmla="*/ 1642 h 2645"/>
                <a:gd name="T74" fmla="*/ 21174 w 33994"/>
                <a:gd name="T75" fmla="*/ 1642 h 2645"/>
                <a:gd name="T76" fmla="*/ 20918 w 33994"/>
                <a:gd name="T77" fmla="*/ 64 h 2645"/>
                <a:gd name="T78" fmla="*/ 24777 w 33994"/>
                <a:gd name="T79" fmla="*/ 2197 h 2645"/>
                <a:gd name="T80" fmla="*/ 23270 w 33994"/>
                <a:gd name="T81" fmla="*/ 64 h 2645"/>
                <a:gd name="T82" fmla="*/ 22950 w 33994"/>
                <a:gd name="T83" fmla="*/ 2581 h 2645"/>
                <a:gd name="T84" fmla="*/ 23206 w 33994"/>
                <a:gd name="T85" fmla="*/ 427 h 2645"/>
                <a:gd name="T86" fmla="*/ 24713 w 33994"/>
                <a:gd name="T87" fmla="*/ 2581 h 2645"/>
                <a:gd name="T88" fmla="*/ 25033 w 33994"/>
                <a:gd name="T89" fmla="*/ 64 h 2645"/>
                <a:gd name="T90" fmla="*/ 24777 w 33994"/>
                <a:gd name="T91" fmla="*/ 2197 h 2645"/>
                <a:gd name="T92" fmla="*/ 26958 w 33994"/>
                <a:gd name="T93" fmla="*/ 1322 h 2645"/>
                <a:gd name="T94" fmla="*/ 28639 w 33994"/>
                <a:gd name="T95" fmla="*/ 565 h 2645"/>
                <a:gd name="T96" fmla="*/ 27992 w 33994"/>
                <a:gd name="T97" fmla="*/ 0 h 2645"/>
                <a:gd name="T98" fmla="*/ 27992 w 33994"/>
                <a:gd name="T99" fmla="*/ 2645 h 2645"/>
                <a:gd name="T100" fmla="*/ 28714 w 33994"/>
                <a:gd name="T101" fmla="*/ 2033 h 2645"/>
                <a:gd name="T102" fmla="*/ 30490 w 33994"/>
                <a:gd name="T103" fmla="*/ 2581 h 2645"/>
                <a:gd name="T104" fmla="*/ 30746 w 33994"/>
                <a:gd name="T105" fmla="*/ 64 h 2645"/>
                <a:gd name="T106" fmla="*/ 30490 w 33994"/>
                <a:gd name="T107" fmla="*/ 2581 h 2645"/>
                <a:gd name="T108" fmla="*/ 32820 w 33994"/>
                <a:gd name="T109" fmla="*/ 64 h 2645"/>
                <a:gd name="T110" fmla="*/ 32565 w 33994"/>
                <a:gd name="T111" fmla="*/ 2581 h 2645"/>
                <a:gd name="T112" fmla="*/ 33994 w 33994"/>
                <a:gd name="T113" fmla="*/ 2346 h 2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994" h="2645">
                  <a:moveTo>
                    <a:pt x="0" y="64"/>
                  </a:moveTo>
                  <a:cubicBezTo>
                    <a:pt x="1991" y="64"/>
                    <a:pt x="1991" y="64"/>
                    <a:pt x="1991" y="64"/>
                  </a:cubicBezTo>
                  <a:cubicBezTo>
                    <a:pt x="1991" y="555"/>
                    <a:pt x="1991" y="555"/>
                    <a:pt x="1991" y="555"/>
                  </a:cubicBezTo>
                  <a:cubicBezTo>
                    <a:pt x="1272" y="555"/>
                    <a:pt x="1272" y="555"/>
                    <a:pt x="1272" y="555"/>
                  </a:cubicBezTo>
                  <a:cubicBezTo>
                    <a:pt x="1272" y="2581"/>
                    <a:pt x="1272" y="2581"/>
                    <a:pt x="1272" y="2581"/>
                  </a:cubicBezTo>
                  <a:cubicBezTo>
                    <a:pt x="718" y="2581"/>
                    <a:pt x="718" y="2581"/>
                    <a:pt x="718" y="2581"/>
                  </a:cubicBezTo>
                  <a:cubicBezTo>
                    <a:pt x="718" y="555"/>
                    <a:pt x="718" y="555"/>
                    <a:pt x="718" y="555"/>
                  </a:cubicBezTo>
                  <a:cubicBezTo>
                    <a:pt x="0" y="555"/>
                    <a:pt x="0" y="555"/>
                    <a:pt x="0" y="555"/>
                  </a:cubicBezTo>
                  <a:lnTo>
                    <a:pt x="0" y="64"/>
                  </a:lnTo>
                  <a:close/>
                  <a:moveTo>
                    <a:pt x="5171" y="1881"/>
                  </a:moveTo>
                  <a:cubicBezTo>
                    <a:pt x="5171" y="2407"/>
                    <a:pt x="4673" y="2581"/>
                    <a:pt x="4225" y="2581"/>
                  </a:cubicBezTo>
                  <a:cubicBezTo>
                    <a:pt x="3194" y="2581"/>
                    <a:pt x="3194" y="2581"/>
                    <a:pt x="3194" y="2581"/>
                  </a:cubicBezTo>
                  <a:cubicBezTo>
                    <a:pt x="3194" y="64"/>
                    <a:pt x="3194" y="64"/>
                    <a:pt x="3194" y="64"/>
                  </a:cubicBezTo>
                  <a:cubicBezTo>
                    <a:pt x="4133" y="64"/>
                    <a:pt x="4133" y="64"/>
                    <a:pt x="4133" y="64"/>
                  </a:cubicBezTo>
                  <a:cubicBezTo>
                    <a:pt x="4573" y="64"/>
                    <a:pt x="5053" y="156"/>
                    <a:pt x="5053" y="704"/>
                  </a:cubicBezTo>
                  <a:cubicBezTo>
                    <a:pt x="5053" y="985"/>
                    <a:pt x="4879" y="1177"/>
                    <a:pt x="4620" y="1258"/>
                  </a:cubicBezTo>
                  <a:cubicBezTo>
                    <a:pt x="4620" y="1265"/>
                    <a:pt x="4620" y="1265"/>
                    <a:pt x="4620" y="1265"/>
                  </a:cubicBezTo>
                  <a:cubicBezTo>
                    <a:pt x="4950" y="1308"/>
                    <a:pt x="5171" y="1553"/>
                    <a:pt x="5171" y="1881"/>
                  </a:cubicBezTo>
                  <a:close/>
                  <a:moveTo>
                    <a:pt x="3749" y="1070"/>
                  </a:moveTo>
                  <a:cubicBezTo>
                    <a:pt x="4150" y="1070"/>
                    <a:pt x="4150" y="1070"/>
                    <a:pt x="4150" y="1070"/>
                  </a:cubicBezTo>
                  <a:cubicBezTo>
                    <a:pt x="4321" y="1070"/>
                    <a:pt x="4499" y="999"/>
                    <a:pt x="4499" y="796"/>
                  </a:cubicBezTo>
                  <a:cubicBezTo>
                    <a:pt x="4499" y="586"/>
                    <a:pt x="4300" y="533"/>
                    <a:pt x="4125" y="533"/>
                  </a:cubicBezTo>
                  <a:cubicBezTo>
                    <a:pt x="3749" y="533"/>
                    <a:pt x="3749" y="533"/>
                    <a:pt x="3749" y="533"/>
                  </a:cubicBezTo>
                  <a:lnTo>
                    <a:pt x="3749" y="1070"/>
                  </a:lnTo>
                  <a:close/>
                  <a:moveTo>
                    <a:pt x="4616" y="1816"/>
                  </a:moveTo>
                  <a:cubicBezTo>
                    <a:pt x="4616" y="1578"/>
                    <a:pt x="4349" y="1539"/>
                    <a:pt x="4168" y="1539"/>
                  </a:cubicBezTo>
                  <a:cubicBezTo>
                    <a:pt x="3749" y="1539"/>
                    <a:pt x="3749" y="1539"/>
                    <a:pt x="3749" y="1539"/>
                  </a:cubicBezTo>
                  <a:cubicBezTo>
                    <a:pt x="3749" y="2112"/>
                    <a:pt x="3749" y="2112"/>
                    <a:pt x="3749" y="2112"/>
                  </a:cubicBezTo>
                  <a:cubicBezTo>
                    <a:pt x="4246" y="2112"/>
                    <a:pt x="4246" y="2112"/>
                    <a:pt x="4246" y="2112"/>
                  </a:cubicBezTo>
                  <a:cubicBezTo>
                    <a:pt x="4421" y="2112"/>
                    <a:pt x="4616" y="2037"/>
                    <a:pt x="4616" y="1816"/>
                  </a:cubicBezTo>
                  <a:close/>
                  <a:moveTo>
                    <a:pt x="7704" y="1706"/>
                  </a:moveTo>
                  <a:cubicBezTo>
                    <a:pt x="7697" y="1706"/>
                    <a:pt x="7697" y="1706"/>
                    <a:pt x="7697" y="1706"/>
                  </a:cubicBezTo>
                  <a:cubicBezTo>
                    <a:pt x="7117" y="64"/>
                    <a:pt x="7117" y="64"/>
                    <a:pt x="7117" y="64"/>
                  </a:cubicBezTo>
                  <a:cubicBezTo>
                    <a:pt x="6278" y="64"/>
                    <a:pt x="6278" y="64"/>
                    <a:pt x="6278" y="64"/>
                  </a:cubicBezTo>
                  <a:cubicBezTo>
                    <a:pt x="6278" y="2581"/>
                    <a:pt x="6278" y="2581"/>
                    <a:pt x="6278" y="2581"/>
                  </a:cubicBezTo>
                  <a:cubicBezTo>
                    <a:pt x="6833" y="2581"/>
                    <a:pt x="6833" y="2581"/>
                    <a:pt x="6833" y="2581"/>
                  </a:cubicBezTo>
                  <a:cubicBezTo>
                    <a:pt x="6833" y="651"/>
                    <a:pt x="6833" y="651"/>
                    <a:pt x="6833" y="651"/>
                  </a:cubicBezTo>
                  <a:cubicBezTo>
                    <a:pt x="6840" y="651"/>
                    <a:pt x="6840" y="651"/>
                    <a:pt x="6840" y="651"/>
                  </a:cubicBezTo>
                  <a:cubicBezTo>
                    <a:pt x="7476" y="2581"/>
                    <a:pt x="7476" y="2581"/>
                    <a:pt x="7476" y="2581"/>
                  </a:cubicBezTo>
                  <a:cubicBezTo>
                    <a:pt x="7899" y="2581"/>
                    <a:pt x="7899" y="2581"/>
                    <a:pt x="7899" y="2581"/>
                  </a:cubicBezTo>
                  <a:cubicBezTo>
                    <a:pt x="8560" y="651"/>
                    <a:pt x="8560" y="651"/>
                    <a:pt x="8560" y="651"/>
                  </a:cubicBezTo>
                  <a:cubicBezTo>
                    <a:pt x="8568" y="651"/>
                    <a:pt x="8568" y="651"/>
                    <a:pt x="8568" y="651"/>
                  </a:cubicBezTo>
                  <a:cubicBezTo>
                    <a:pt x="8568" y="2581"/>
                    <a:pt x="8568" y="2581"/>
                    <a:pt x="8568" y="2581"/>
                  </a:cubicBezTo>
                  <a:cubicBezTo>
                    <a:pt x="9122" y="2581"/>
                    <a:pt x="9122" y="2581"/>
                    <a:pt x="9122" y="2581"/>
                  </a:cubicBezTo>
                  <a:cubicBezTo>
                    <a:pt x="9122" y="64"/>
                    <a:pt x="9122" y="64"/>
                    <a:pt x="9122" y="64"/>
                  </a:cubicBezTo>
                  <a:cubicBezTo>
                    <a:pt x="8287" y="64"/>
                    <a:pt x="8287" y="64"/>
                    <a:pt x="8287" y="64"/>
                  </a:cubicBezTo>
                  <a:lnTo>
                    <a:pt x="7704" y="1706"/>
                  </a:lnTo>
                  <a:close/>
                  <a:moveTo>
                    <a:pt x="13062" y="2410"/>
                  </a:moveTo>
                  <a:cubicBezTo>
                    <a:pt x="12415" y="2410"/>
                    <a:pt x="12027" y="1902"/>
                    <a:pt x="12027" y="1322"/>
                  </a:cubicBezTo>
                  <a:cubicBezTo>
                    <a:pt x="12027" y="743"/>
                    <a:pt x="12415" y="235"/>
                    <a:pt x="13062" y="235"/>
                  </a:cubicBezTo>
                  <a:cubicBezTo>
                    <a:pt x="13328" y="235"/>
                    <a:pt x="13609" y="402"/>
                    <a:pt x="13709" y="565"/>
                  </a:cubicBezTo>
                  <a:cubicBezTo>
                    <a:pt x="13933" y="398"/>
                    <a:pt x="13933" y="398"/>
                    <a:pt x="13933" y="398"/>
                  </a:cubicBezTo>
                  <a:cubicBezTo>
                    <a:pt x="13712" y="117"/>
                    <a:pt x="13375" y="0"/>
                    <a:pt x="13062" y="0"/>
                  </a:cubicBezTo>
                  <a:cubicBezTo>
                    <a:pt x="12312" y="0"/>
                    <a:pt x="11750" y="558"/>
                    <a:pt x="11750" y="1322"/>
                  </a:cubicBezTo>
                  <a:cubicBezTo>
                    <a:pt x="11750" y="2087"/>
                    <a:pt x="12312" y="2645"/>
                    <a:pt x="13062" y="2645"/>
                  </a:cubicBezTo>
                  <a:cubicBezTo>
                    <a:pt x="13478" y="2645"/>
                    <a:pt x="13826" y="2442"/>
                    <a:pt x="13993" y="2183"/>
                  </a:cubicBezTo>
                  <a:cubicBezTo>
                    <a:pt x="13783" y="2033"/>
                    <a:pt x="13783" y="2033"/>
                    <a:pt x="13783" y="2033"/>
                  </a:cubicBezTo>
                  <a:cubicBezTo>
                    <a:pt x="13595" y="2325"/>
                    <a:pt x="13325" y="2410"/>
                    <a:pt x="13062" y="2410"/>
                  </a:cubicBezTo>
                  <a:close/>
                  <a:moveTo>
                    <a:pt x="17870" y="1322"/>
                  </a:moveTo>
                  <a:cubicBezTo>
                    <a:pt x="17870" y="2087"/>
                    <a:pt x="17308" y="2645"/>
                    <a:pt x="16558" y="2645"/>
                  </a:cubicBezTo>
                  <a:cubicBezTo>
                    <a:pt x="15808" y="2645"/>
                    <a:pt x="15247" y="2087"/>
                    <a:pt x="15247" y="1322"/>
                  </a:cubicBezTo>
                  <a:cubicBezTo>
                    <a:pt x="15247" y="558"/>
                    <a:pt x="15808" y="0"/>
                    <a:pt x="16558" y="0"/>
                  </a:cubicBezTo>
                  <a:cubicBezTo>
                    <a:pt x="17308" y="0"/>
                    <a:pt x="17870" y="558"/>
                    <a:pt x="17870" y="1322"/>
                  </a:cubicBezTo>
                  <a:close/>
                  <a:moveTo>
                    <a:pt x="17593" y="1322"/>
                  </a:moveTo>
                  <a:cubicBezTo>
                    <a:pt x="17593" y="743"/>
                    <a:pt x="17205" y="235"/>
                    <a:pt x="16558" y="235"/>
                  </a:cubicBezTo>
                  <a:cubicBezTo>
                    <a:pt x="15911" y="235"/>
                    <a:pt x="15524" y="743"/>
                    <a:pt x="15524" y="1322"/>
                  </a:cubicBezTo>
                  <a:cubicBezTo>
                    <a:pt x="15524" y="1902"/>
                    <a:pt x="15911" y="2410"/>
                    <a:pt x="16558" y="2410"/>
                  </a:cubicBezTo>
                  <a:cubicBezTo>
                    <a:pt x="17205" y="2410"/>
                    <a:pt x="17593" y="1902"/>
                    <a:pt x="17593" y="1322"/>
                  </a:cubicBezTo>
                  <a:close/>
                  <a:moveTo>
                    <a:pt x="20918" y="1614"/>
                  </a:moveTo>
                  <a:cubicBezTo>
                    <a:pt x="20918" y="2339"/>
                    <a:pt x="20445" y="2410"/>
                    <a:pt x="20253" y="2410"/>
                  </a:cubicBezTo>
                  <a:cubicBezTo>
                    <a:pt x="20061" y="2410"/>
                    <a:pt x="19589" y="2339"/>
                    <a:pt x="19589" y="1614"/>
                  </a:cubicBezTo>
                  <a:cubicBezTo>
                    <a:pt x="19589" y="64"/>
                    <a:pt x="19589" y="64"/>
                    <a:pt x="19589" y="64"/>
                  </a:cubicBezTo>
                  <a:cubicBezTo>
                    <a:pt x="19333" y="64"/>
                    <a:pt x="19333" y="64"/>
                    <a:pt x="19333" y="64"/>
                  </a:cubicBezTo>
                  <a:cubicBezTo>
                    <a:pt x="19333" y="1642"/>
                    <a:pt x="19333" y="1642"/>
                    <a:pt x="19333" y="1642"/>
                  </a:cubicBezTo>
                  <a:cubicBezTo>
                    <a:pt x="19333" y="2062"/>
                    <a:pt x="19500" y="2645"/>
                    <a:pt x="20253" y="2645"/>
                  </a:cubicBezTo>
                  <a:cubicBezTo>
                    <a:pt x="21007" y="2645"/>
                    <a:pt x="21174" y="2062"/>
                    <a:pt x="21174" y="1642"/>
                  </a:cubicBezTo>
                  <a:cubicBezTo>
                    <a:pt x="21174" y="64"/>
                    <a:pt x="21174" y="64"/>
                    <a:pt x="21174" y="64"/>
                  </a:cubicBezTo>
                  <a:cubicBezTo>
                    <a:pt x="20918" y="64"/>
                    <a:pt x="20918" y="64"/>
                    <a:pt x="20918" y="64"/>
                  </a:cubicBezTo>
                  <a:lnTo>
                    <a:pt x="20918" y="1614"/>
                  </a:lnTo>
                  <a:close/>
                  <a:moveTo>
                    <a:pt x="24777" y="2197"/>
                  </a:moveTo>
                  <a:cubicBezTo>
                    <a:pt x="24770" y="2197"/>
                    <a:pt x="24770" y="2197"/>
                    <a:pt x="24770" y="2197"/>
                  </a:cubicBezTo>
                  <a:cubicBezTo>
                    <a:pt x="23270" y="64"/>
                    <a:pt x="23270" y="64"/>
                    <a:pt x="23270" y="64"/>
                  </a:cubicBezTo>
                  <a:cubicBezTo>
                    <a:pt x="22950" y="64"/>
                    <a:pt x="22950" y="64"/>
                    <a:pt x="22950" y="64"/>
                  </a:cubicBezTo>
                  <a:cubicBezTo>
                    <a:pt x="22950" y="2581"/>
                    <a:pt x="22950" y="2581"/>
                    <a:pt x="22950" y="2581"/>
                  </a:cubicBezTo>
                  <a:cubicBezTo>
                    <a:pt x="23206" y="2581"/>
                    <a:pt x="23206" y="2581"/>
                    <a:pt x="23206" y="2581"/>
                  </a:cubicBezTo>
                  <a:cubicBezTo>
                    <a:pt x="23206" y="427"/>
                    <a:pt x="23206" y="427"/>
                    <a:pt x="23206" y="427"/>
                  </a:cubicBezTo>
                  <a:cubicBezTo>
                    <a:pt x="23213" y="427"/>
                    <a:pt x="23213" y="427"/>
                    <a:pt x="23213" y="427"/>
                  </a:cubicBezTo>
                  <a:cubicBezTo>
                    <a:pt x="24713" y="2581"/>
                    <a:pt x="24713" y="2581"/>
                    <a:pt x="24713" y="2581"/>
                  </a:cubicBezTo>
                  <a:cubicBezTo>
                    <a:pt x="25033" y="2581"/>
                    <a:pt x="25033" y="2581"/>
                    <a:pt x="25033" y="2581"/>
                  </a:cubicBezTo>
                  <a:cubicBezTo>
                    <a:pt x="25033" y="64"/>
                    <a:pt x="25033" y="64"/>
                    <a:pt x="25033" y="64"/>
                  </a:cubicBezTo>
                  <a:cubicBezTo>
                    <a:pt x="24777" y="64"/>
                    <a:pt x="24777" y="64"/>
                    <a:pt x="24777" y="64"/>
                  </a:cubicBezTo>
                  <a:lnTo>
                    <a:pt x="24777" y="2197"/>
                  </a:lnTo>
                  <a:close/>
                  <a:moveTo>
                    <a:pt x="27992" y="2410"/>
                  </a:moveTo>
                  <a:cubicBezTo>
                    <a:pt x="27345" y="2410"/>
                    <a:pt x="26958" y="1902"/>
                    <a:pt x="26958" y="1322"/>
                  </a:cubicBezTo>
                  <a:cubicBezTo>
                    <a:pt x="26958" y="743"/>
                    <a:pt x="27345" y="235"/>
                    <a:pt x="27992" y="235"/>
                  </a:cubicBezTo>
                  <a:cubicBezTo>
                    <a:pt x="28259" y="235"/>
                    <a:pt x="28540" y="402"/>
                    <a:pt x="28639" y="565"/>
                  </a:cubicBezTo>
                  <a:cubicBezTo>
                    <a:pt x="28863" y="398"/>
                    <a:pt x="28863" y="398"/>
                    <a:pt x="28863" y="398"/>
                  </a:cubicBezTo>
                  <a:cubicBezTo>
                    <a:pt x="28643" y="117"/>
                    <a:pt x="28305" y="0"/>
                    <a:pt x="27992" y="0"/>
                  </a:cubicBezTo>
                  <a:cubicBezTo>
                    <a:pt x="27242" y="0"/>
                    <a:pt x="26680" y="558"/>
                    <a:pt x="26680" y="1322"/>
                  </a:cubicBezTo>
                  <a:cubicBezTo>
                    <a:pt x="26680" y="2087"/>
                    <a:pt x="27242" y="2645"/>
                    <a:pt x="27992" y="2645"/>
                  </a:cubicBezTo>
                  <a:cubicBezTo>
                    <a:pt x="28408" y="2645"/>
                    <a:pt x="28757" y="2442"/>
                    <a:pt x="28924" y="2183"/>
                  </a:cubicBezTo>
                  <a:cubicBezTo>
                    <a:pt x="28714" y="2033"/>
                    <a:pt x="28714" y="2033"/>
                    <a:pt x="28714" y="2033"/>
                  </a:cubicBezTo>
                  <a:cubicBezTo>
                    <a:pt x="28526" y="2325"/>
                    <a:pt x="28255" y="2410"/>
                    <a:pt x="27992" y="2410"/>
                  </a:cubicBezTo>
                  <a:close/>
                  <a:moveTo>
                    <a:pt x="30490" y="2581"/>
                  </a:moveTo>
                  <a:cubicBezTo>
                    <a:pt x="30746" y="2581"/>
                    <a:pt x="30746" y="2581"/>
                    <a:pt x="30746" y="2581"/>
                  </a:cubicBezTo>
                  <a:cubicBezTo>
                    <a:pt x="30746" y="64"/>
                    <a:pt x="30746" y="64"/>
                    <a:pt x="30746" y="64"/>
                  </a:cubicBezTo>
                  <a:cubicBezTo>
                    <a:pt x="30490" y="64"/>
                    <a:pt x="30490" y="64"/>
                    <a:pt x="30490" y="64"/>
                  </a:cubicBezTo>
                  <a:lnTo>
                    <a:pt x="30490" y="2581"/>
                  </a:lnTo>
                  <a:close/>
                  <a:moveTo>
                    <a:pt x="32820" y="2346"/>
                  </a:moveTo>
                  <a:cubicBezTo>
                    <a:pt x="32820" y="64"/>
                    <a:pt x="32820" y="64"/>
                    <a:pt x="32820" y="64"/>
                  </a:cubicBezTo>
                  <a:cubicBezTo>
                    <a:pt x="32565" y="64"/>
                    <a:pt x="32565" y="64"/>
                    <a:pt x="32565" y="64"/>
                  </a:cubicBezTo>
                  <a:cubicBezTo>
                    <a:pt x="32565" y="2581"/>
                    <a:pt x="32565" y="2581"/>
                    <a:pt x="32565" y="2581"/>
                  </a:cubicBezTo>
                  <a:cubicBezTo>
                    <a:pt x="33994" y="2581"/>
                    <a:pt x="33994" y="2581"/>
                    <a:pt x="33994" y="2581"/>
                  </a:cubicBezTo>
                  <a:cubicBezTo>
                    <a:pt x="33994" y="2346"/>
                    <a:pt x="33994" y="2346"/>
                    <a:pt x="33994" y="2346"/>
                  </a:cubicBezTo>
                  <a:lnTo>
                    <a:pt x="32820" y="234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E1F21"/>
                </a:solidFill>
              </a:endParaRPr>
            </a:p>
          </p:txBody>
        </p:sp>
        <p:sp>
          <p:nvSpPr>
            <p:cNvPr id="15" name="Freeform 9"/>
            <p:cNvSpPr>
              <a:spLocks noChangeAspect="1"/>
            </p:cNvSpPr>
            <p:nvPr/>
          </p:nvSpPr>
          <p:spPr bwMode="auto">
            <a:xfrm>
              <a:off x="4230688" y="1774825"/>
              <a:ext cx="546100" cy="533400"/>
            </a:xfrm>
            <a:custGeom>
              <a:avLst/>
              <a:gdLst>
                <a:gd name="T0" fmla="*/ 209 w 344"/>
                <a:gd name="T1" fmla="*/ 0 h 336"/>
                <a:gd name="T2" fmla="*/ 0 w 344"/>
                <a:gd name="T3" fmla="*/ 0 h 336"/>
                <a:gd name="T4" fmla="*/ 0 w 344"/>
                <a:gd name="T5" fmla="*/ 336 h 336"/>
                <a:gd name="T6" fmla="*/ 344 w 344"/>
                <a:gd name="T7" fmla="*/ 336 h 336"/>
                <a:gd name="T8" fmla="*/ 344 w 344"/>
                <a:gd name="T9" fmla="*/ 132 h 336"/>
                <a:gd name="T10" fmla="*/ 209 w 344"/>
                <a:gd name="T11" fmla="*/ 132 h 336"/>
                <a:gd name="T12" fmla="*/ 209 w 344"/>
                <a:gd name="T13" fmla="*/ 0 h 336"/>
                <a:gd name="T14" fmla="*/ 209 w 344"/>
                <a:gd name="T15" fmla="*/ 0 h 3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336">
                  <a:moveTo>
                    <a:pt x="209" y="0"/>
                  </a:moveTo>
                  <a:lnTo>
                    <a:pt x="0" y="0"/>
                  </a:lnTo>
                  <a:lnTo>
                    <a:pt x="0" y="336"/>
                  </a:lnTo>
                  <a:lnTo>
                    <a:pt x="344" y="336"/>
                  </a:lnTo>
                  <a:lnTo>
                    <a:pt x="344" y="132"/>
                  </a:lnTo>
                  <a:lnTo>
                    <a:pt x="209" y="132"/>
                  </a:lnTo>
                  <a:lnTo>
                    <a:pt x="209" y="0"/>
                  </a:lnTo>
                  <a:lnTo>
                    <a:pt x="209" y="0"/>
                  </a:lnTo>
                  <a:close/>
                </a:path>
              </a:pathLst>
            </a:custGeom>
            <a:solidFill>
              <a:srgbClr val="F899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E1F21"/>
                </a:solidFill>
              </a:endParaRPr>
            </a:p>
          </p:txBody>
        </p:sp>
        <p:sp>
          <p:nvSpPr>
            <p:cNvPr id="16" name="Freeform 10"/>
            <p:cNvSpPr>
              <a:spLocks noChangeAspect="1"/>
            </p:cNvSpPr>
            <p:nvPr/>
          </p:nvSpPr>
          <p:spPr bwMode="auto">
            <a:xfrm>
              <a:off x="4562475" y="1633538"/>
              <a:ext cx="350838" cy="350838"/>
            </a:xfrm>
            <a:custGeom>
              <a:avLst/>
              <a:gdLst>
                <a:gd name="T0" fmla="*/ 221 w 221"/>
                <a:gd name="T1" fmla="*/ 0 h 221"/>
                <a:gd name="T2" fmla="*/ 0 w 221"/>
                <a:gd name="T3" fmla="*/ 0 h 221"/>
                <a:gd name="T4" fmla="*/ 0 w 221"/>
                <a:gd name="T5" fmla="*/ 89 h 221"/>
                <a:gd name="T6" fmla="*/ 135 w 221"/>
                <a:gd name="T7" fmla="*/ 89 h 221"/>
                <a:gd name="T8" fmla="*/ 135 w 221"/>
                <a:gd name="T9" fmla="*/ 221 h 221"/>
                <a:gd name="T10" fmla="*/ 221 w 221"/>
                <a:gd name="T11" fmla="*/ 221 h 221"/>
                <a:gd name="T12" fmla="*/ 221 w 221"/>
                <a:gd name="T13" fmla="*/ 0 h 221"/>
                <a:gd name="T14" fmla="*/ 221 w 221"/>
                <a:gd name="T15" fmla="*/ 0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1" h="221">
                  <a:moveTo>
                    <a:pt x="221" y="0"/>
                  </a:moveTo>
                  <a:lnTo>
                    <a:pt x="0" y="0"/>
                  </a:lnTo>
                  <a:lnTo>
                    <a:pt x="0" y="89"/>
                  </a:lnTo>
                  <a:lnTo>
                    <a:pt x="135" y="89"/>
                  </a:lnTo>
                  <a:lnTo>
                    <a:pt x="135" y="221"/>
                  </a:lnTo>
                  <a:lnTo>
                    <a:pt x="221" y="221"/>
                  </a:lnTo>
                  <a:lnTo>
                    <a:pt x="221" y="0"/>
                  </a:lnTo>
                  <a:lnTo>
                    <a:pt x="221" y="0"/>
                  </a:lnTo>
                  <a:close/>
                </a:path>
              </a:pathLst>
            </a:custGeom>
            <a:solidFill>
              <a:srgbClr val="F168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E1F21"/>
                </a:solidFill>
              </a:endParaRPr>
            </a:p>
          </p:txBody>
        </p:sp>
      </p:grpSp>
    </p:spTree>
    <p:extLst>
      <p:ext uri="{BB962C8B-B14F-4D97-AF65-F5344CB8AC3E}">
        <p14:creationId xmlns:p14="http://schemas.microsoft.com/office/powerpoint/2010/main" val="403735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0"/>
          </p:nvPr>
        </p:nvSpPr>
        <p:spPr>
          <a:xfrm>
            <a:off x="457201" y="914400"/>
            <a:ext cx="8229602" cy="3714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1270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916">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1" y="914400"/>
            <a:ext cx="8229601" cy="3714750"/>
          </a:xfrm>
          <a:prstGeom prst="rect">
            <a:avLst/>
          </a:prstGeom>
        </p:spPr>
        <p:txBody>
          <a:bodyPr/>
          <a:lstStyle>
            <a:lvl1pPr marL="0" indent="0">
              <a:buNone/>
              <a:defRPr>
                <a:solidFill>
                  <a:schemeClr val="accent1"/>
                </a:solidFill>
              </a:defRPr>
            </a:lvl1pPr>
            <a:lvl2pPr marL="0" indent="0">
              <a:buNone/>
              <a:defRPr b="0">
                <a:solidFill>
                  <a:schemeClr val="tx2"/>
                </a:solidFill>
              </a:defRPr>
            </a:lvl2pPr>
            <a:lvl3pPr marL="0" indent="0">
              <a:buNone/>
              <a:defRPr b="0">
                <a:solidFill>
                  <a:schemeClr val="tx2"/>
                </a:solidFill>
              </a:defRPr>
            </a:lvl3pPr>
            <a:lvl4pPr marL="227013" indent="-169863">
              <a:buClrTx/>
              <a:buFont typeface="Wingdings" panose="05000000000000000000" pitchFamily="2" charset="2"/>
              <a:buChar char="§"/>
              <a:defRPr>
                <a:solidFill>
                  <a:schemeClr val="tx2"/>
                </a:solidFill>
              </a:defRPr>
            </a:lvl4pPr>
            <a:lvl5pPr marL="514350" indent="-171450">
              <a:buClrTx/>
              <a:buFont typeface="Wingdings" panose="05000000000000000000" pitchFamily="2" charset="2"/>
              <a:buChar cha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6166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userDrawn="1">
            <p:ph type="ctrTitle" hasCustomPrompt="1"/>
          </p:nvPr>
        </p:nvSpPr>
        <p:spPr>
          <a:xfrm>
            <a:off x="2342569" y="1978296"/>
            <a:ext cx="5594023" cy="516968"/>
          </a:xfrm>
        </p:spPr>
        <p:txBody>
          <a:bodyPr wrap="square" anchor="ctr" anchorCtr="0">
            <a:spAutoFit/>
          </a:bodyPr>
          <a:lstStyle>
            <a:lvl1pPr>
              <a:defRPr sz="3200" b="1" baseline="0">
                <a:solidFill>
                  <a:srgbClr val="FFFFFF"/>
                </a:solidFill>
              </a:defRPr>
            </a:lvl1pPr>
          </a:lstStyle>
          <a:p>
            <a:r>
              <a:rPr lang="en-US" dirty="0" smtClean="0"/>
              <a:t>&lt;Section Name Here&gt;</a:t>
            </a:r>
            <a:endParaRPr lang="en-US" dirty="0"/>
          </a:p>
        </p:txBody>
      </p:sp>
      <p:sp>
        <p:nvSpPr>
          <p:cNvPr id="6" name="Text Placeholder 5"/>
          <p:cNvSpPr>
            <a:spLocks noGrp="1"/>
          </p:cNvSpPr>
          <p:nvPr>
            <p:ph type="body" sz="quarter" idx="10" hasCustomPrompt="1"/>
          </p:nvPr>
        </p:nvSpPr>
        <p:spPr>
          <a:xfrm>
            <a:off x="2342569" y="2514600"/>
            <a:ext cx="5594022" cy="285750"/>
          </a:xfrm>
          <a:prstGeom prst="rect">
            <a:avLst/>
          </a:prstGeom>
        </p:spPr>
        <p:txBody>
          <a:bodyPr>
            <a:noAutofit/>
          </a:bodyPr>
          <a:lstStyle>
            <a:lvl1pPr marL="0" indent="0">
              <a:buNone/>
              <a:defRPr sz="2000">
                <a:solidFill>
                  <a:srgbClr val="FFFFFF"/>
                </a:solidFill>
              </a:defRPr>
            </a:lvl1pPr>
            <a:lvl2pPr marL="288707" indent="0">
              <a:buNone/>
              <a:defRPr/>
            </a:lvl2pPr>
            <a:lvl3pPr marL="569477" indent="0">
              <a:buNone/>
              <a:defRPr/>
            </a:lvl3pPr>
            <a:lvl4pPr marL="855009" indent="0">
              <a:buNone/>
              <a:defRPr/>
            </a:lvl4pPr>
            <a:lvl5pPr marL="1140542" indent="0">
              <a:buNone/>
              <a:defRPr/>
            </a:lvl5pPr>
          </a:lstStyle>
          <a:p>
            <a:pPr lvl="0"/>
            <a:r>
              <a:rPr lang="en-US" dirty="0" smtClean="0"/>
              <a:t>&lt;sub head here&gt;</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55005" y="4683925"/>
            <a:ext cx="1921287" cy="312829"/>
          </a:xfrm>
          <a:prstGeom prst="rect">
            <a:avLst/>
          </a:prstGeom>
        </p:spPr>
      </p:pic>
    </p:spTree>
    <p:extLst>
      <p:ext uri="{BB962C8B-B14F-4D97-AF65-F5344CB8AC3E}">
        <p14:creationId xmlns:p14="http://schemas.microsoft.com/office/powerpoint/2010/main" val="1536217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Content Placeholder 8"/>
          <p:cNvSpPr>
            <a:spLocks noGrp="1"/>
          </p:cNvSpPr>
          <p:nvPr>
            <p:ph sz="quarter" idx="14"/>
          </p:nvPr>
        </p:nvSpPr>
        <p:spPr>
          <a:xfrm>
            <a:off x="457319" y="923925"/>
            <a:ext cx="4005116" cy="3702844"/>
          </a:xfrm>
          <a:prstGeom prst="rect">
            <a:avLst/>
          </a:prstGeom>
        </p:spPr>
        <p:txBody>
          <a:bodyPr vert="horz" lIns="0" tIns="0" rIns="0" bIns="0" rtlCol="0">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11"/>
          <p:cNvSpPr>
            <a:spLocks noGrp="1"/>
          </p:cNvSpPr>
          <p:nvPr>
            <p:ph sz="quarter" idx="15"/>
          </p:nvPr>
        </p:nvSpPr>
        <p:spPr>
          <a:xfrm>
            <a:off x="4681566" y="923925"/>
            <a:ext cx="4005115" cy="3702844"/>
          </a:xfrm>
          <a:prstGeom prst="rect">
            <a:avLst/>
          </a:prstGeom>
        </p:spPr>
        <p:txBody>
          <a:bodyPr vert="horz" lIns="0" tIns="0" rIns="0" bIns="0" rtlCol="0">
            <a:norm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6461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p:cNvSpPr>
            <a:spLocks noGrp="1"/>
          </p:cNvSpPr>
          <p:nvPr>
            <p:ph sz="quarter" idx="16"/>
          </p:nvPr>
        </p:nvSpPr>
        <p:spPr>
          <a:xfrm>
            <a:off x="457319" y="1232298"/>
            <a:ext cx="4005116" cy="3396853"/>
          </a:xfrm>
          <a:prstGeom prst="rect">
            <a:avLst/>
          </a:prstGeom>
        </p:spPr>
        <p:txBody>
          <a:bodyPr vert="horz" lIns="0" tIns="0" rIns="0" bIns="0" rtlCol="0">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7"/>
          </p:nvPr>
        </p:nvSpPr>
        <p:spPr>
          <a:xfrm>
            <a:off x="4681566" y="1232298"/>
            <a:ext cx="4005115" cy="3396853"/>
          </a:xfrm>
          <a:prstGeom prst="rect">
            <a:avLst/>
          </a:prstGeom>
        </p:spPr>
        <p:txBody>
          <a:bodyPr vert="horz" lIns="0" tIns="0" rIns="0" bIns="0" rtlCol="0">
            <a:norm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8" name="Text Placeholder 7"/>
          <p:cNvSpPr>
            <a:spLocks noGrp="1"/>
          </p:cNvSpPr>
          <p:nvPr>
            <p:ph type="body" sz="quarter" idx="10"/>
          </p:nvPr>
        </p:nvSpPr>
        <p:spPr>
          <a:xfrm>
            <a:off x="457199" y="819150"/>
            <a:ext cx="4005072" cy="307777"/>
          </a:xfrm>
          <a:prstGeom prst="rect">
            <a:avLst/>
          </a:prstGeom>
        </p:spPr>
        <p:txBody>
          <a:bodyPr>
            <a:noAutofit/>
          </a:bodyPr>
          <a:lstStyle>
            <a:lvl1pPr marL="0" indent="0">
              <a:buNone/>
              <a:defRPr sz="2400">
                <a:solidFill>
                  <a:schemeClr val="accent1"/>
                </a:solidFill>
              </a:defRPr>
            </a:lvl1pPr>
          </a:lstStyle>
          <a:p>
            <a:pPr lvl="0"/>
            <a:r>
              <a:rPr lang="en-US" smtClean="0"/>
              <a:t>Click to edit Master text styles</a:t>
            </a:r>
          </a:p>
        </p:txBody>
      </p:sp>
      <p:sp>
        <p:nvSpPr>
          <p:cNvPr id="12" name="Text Placeholder 7"/>
          <p:cNvSpPr>
            <a:spLocks noGrp="1"/>
          </p:cNvSpPr>
          <p:nvPr>
            <p:ph type="body" sz="quarter" idx="11"/>
          </p:nvPr>
        </p:nvSpPr>
        <p:spPr>
          <a:xfrm>
            <a:off x="4681730" y="819150"/>
            <a:ext cx="4005072" cy="307777"/>
          </a:xfrm>
          <a:prstGeom prst="rect">
            <a:avLst/>
          </a:prstGeom>
        </p:spPr>
        <p:txBody>
          <a:bodyPr>
            <a:noAutofit/>
          </a:bodyPr>
          <a:lstStyle>
            <a:lvl1pPr marL="0" indent="0">
              <a:buNone/>
              <a:defRPr sz="2400">
                <a:solidFill>
                  <a:schemeClr val="accent1"/>
                </a:solidFill>
              </a:defRPr>
            </a:lvl1pPr>
          </a:lstStyle>
          <a:p>
            <a:pPr lvl="0"/>
            <a:r>
              <a:rPr lang="en-US" smtClean="0"/>
              <a:t>Click to edit Master text styles</a:t>
            </a:r>
          </a:p>
        </p:txBody>
      </p:sp>
    </p:spTree>
    <p:extLst>
      <p:ext uri="{BB962C8B-B14F-4D97-AF65-F5344CB8AC3E}">
        <p14:creationId xmlns:p14="http://schemas.microsoft.com/office/powerpoint/2010/main" val="26016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ontent">
    <p:spTree>
      <p:nvGrpSpPr>
        <p:cNvPr id="1" name=""/>
        <p:cNvGrpSpPr/>
        <p:nvPr/>
      </p:nvGrpSpPr>
      <p:grpSpPr>
        <a:xfrm>
          <a:off x="0" y="0"/>
          <a:ext cx="0" cy="0"/>
          <a:chOff x="0" y="0"/>
          <a:chExt cx="0" cy="0"/>
        </a:xfrm>
      </p:grpSpPr>
      <p:sp>
        <p:nvSpPr>
          <p:cNvPr id="7" name="Content Placeholder 6"/>
          <p:cNvSpPr>
            <a:spLocks noGrp="1"/>
          </p:cNvSpPr>
          <p:nvPr>
            <p:ph sz="quarter" idx="14"/>
          </p:nvPr>
        </p:nvSpPr>
        <p:spPr>
          <a:xfrm>
            <a:off x="4681566" y="923925"/>
            <a:ext cx="4005115" cy="3705225"/>
          </a:xfrm>
          <a:prstGeom prst="rect">
            <a:avLst/>
          </a:prstGeom>
        </p:spPr>
        <p:txBody>
          <a:bodyPr vert="horz" lIns="0" tIns="0" rIns="0" bIns="0" rtlCol="0">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ext Placeholder 2"/>
          <p:cNvSpPr>
            <a:spLocks noGrp="1"/>
          </p:cNvSpPr>
          <p:nvPr>
            <p:ph type="body" idx="1"/>
          </p:nvPr>
        </p:nvSpPr>
        <p:spPr>
          <a:xfrm>
            <a:off x="457199" y="819150"/>
            <a:ext cx="4005072" cy="365760"/>
          </a:xfrm>
          <a:prstGeom prst="rect">
            <a:avLst/>
          </a:prstGeom>
        </p:spPr>
        <p:txBody>
          <a:bodyPr anchor="t" anchorCtr="0">
            <a:noAutofit/>
          </a:bodyPr>
          <a:lstStyle>
            <a:lvl1pPr marL="0" indent="0">
              <a:buNone/>
              <a:defRPr sz="2400" b="0">
                <a:solidFill>
                  <a:schemeClr val="accent1"/>
                </a:solidFill>
              </a:defRPr>
            </a:lvl1pPr>
            <a:lvl2pPr marL="456854" indent="0">
              <a:buNone/>
              <a:defRPr sz="2025" b="1"/>
            </a:lvl2pPr>
            <a:lvl3pPr marL="913708" indent="0">
              <a:buNone/>
              <a:defRPr sz="1800" b="1"/>
            </a:lvl3pPr>
            <a:lvl4pPr marL="1370562" indent="0">
              <a:buNone/>
              <a:defRPr sz="1575" b="1"/>
            </a:lvl4pPr>
            <a:lvl5pPr marL="1827413" indent="0">
              <a:buNone/>
              <a:defRPr sz="1575" b="1"/>
            </a:lvl5pPr>
            <a:lvl6pPr marL="2284262" indent="0">
              <a:buNone/>
              <a:defRPr sz="1575" b="1"/>
            </a:lvl6pPr>
            <a:lvl7pPr marL="2741123" indent="0">
              <a:buNone/>
              <a:defRPr sz="1575" b="1"/>
            </a:lvl7pPr>
            <a:lvl8pPr marL="3197972" indent="0">
              <a:buNone/>
              <a:defRPr sz="1575" b="1"/>
            </a:lvl8pPr>
            <a:lvl9pPr marL="3654822" indent="0">
              <a:buNone/>
              <a:defRPr sz="1575" b="1"/>
            </a:lvl9pPr>
          </a:lstStyle>
          <a:p>
            <a:pPr lvl="0"/>
            <a:r>
              <a:rPr lang="en-US" smtClean="0"/>
              <a:t>Click to edit Master text styles</a:t>
            </a:r>
          </a:p>
        </p:txBody>
      </p:sp>
      <p:sp>
        <p:nvSpPr>
          <p:cNvPr id="14" name="Picture Placeholder 13"/>
          <p:cNvSpPr>
            <a:spLocks noGrp="1"/>
          </p:cNvSpPr>
          <p:nvPr>
            <p:ph type="pic" sz="quarter" idx="11"/>
          </p:nvPr>
        </p:nvSpPr>
        <p:spPr>
          <a:xfrm>
            <a:off x="457199" y="1292241"/>
            <a:ext cx="4005072" cy="3336925"/>
          </a:xfrm>
          <a:prstGeom prst="rect">
            <a:avLst/>
          </a:prstGeom>
        </p:spPr>
        <p:txBody>
          <a:bodyPr vert="horz" lIns="0" tIns="0" rIns="0" bIns="0" rtlCol="0">
            <a:normAutofit/>
          </a:bodyPr>
          <a:lstStyle>
            <a:lvl1pPr>
              <a:defRPr lang="en-US" dirty="0"/>
            </a:lvl1pPr>
          </a:lstStyle>
          <a:p>
            <a:pPr lvl="0"/>
            <a:r>
              <a:rPr lang="en-US" dirty="0" smtClean="0"/>
              <a:t>Click icon to add picture</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4966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with Content">
    <p:spTree>
      <p:nvGrpSpPr>
        <p:cNvPr id="1" name=""/>
        <p:cNvGrpSpPr/>
        <p:nvPr/>
      </p:nvGrpSpPr>
      <p:grpSpPr>
        <a:xfrm>
          <a:off x="0" y="0"/>
          <a:ext cx="0" cy="0"/>
          <a:chOff x="0" y="0"/>
          <a:chExt cx="0" cy="0"/>
        </a:xfrm>
      </p:grpSpPr>
      <p:sp>
        <p:nvSpPr>
          <p:cNvPr id="7" name="Content Placeholder 6"/>
          <p:cNvSpPr>
            <a:spLocks noGrp="1"/>
          </p:cNvSpPr>
          <p:nvPr>
            <p:ph sz="quarter" idx="14"/>
          </p:nvPr>
        </p:nvSpPr>
        <p:spPr>
          <a:xfrm>
            <a:off x="4681566" y="923925"/>
            <a:ext cx="4005115" cy="3705225"/>
          </a:xfrm>
          <a:prstGeom prst="rect">
            <a:avLst/>
          </a:prstGeom>
        </p:spPr>
        <p:txBody>
          <a:bodyPr vert="horz" lIns="0" tIns="0" rIns="0" bIns="0" rtlCol="0">
            <a:norm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199" y="819150"/>
            <a:ext cx="4005072" cy="365760"/>
          </a:xfrm>
          <a:prstGeom prst="rect">
            <a:avLst/>
          </a:prstGeom>
        </p:spPr>
        <p:txBody>
          <a:bodyPr anchor="t" anchorCtr="0">
            <a:noAutofit/>
          </a:bodyPr>
          <a:lstStyle>
            <a:lvl1pPr marL="0" indent="0">
              <a:buNone/>
              <a:defRPr sz="2400" b="0">
                <a:solidFill>
                  <a:schemeClr val="accent1"/>
                </a:solidFill>
              </a:defRPr>
            </a:lvl1pPr>
            <a:lvl2pPr marL="456854" indent="0">
              <a:buNone/>
              <a:defRPr sz="2025" b="1"/>
            </a:lvl2pPr>
            <a:lvl3pPr marL="913708" indent="0">
              <a:buNone/>
              <a:defRPr sz="1800" b="1"/>
            </a:lvl3pPr>
            <a:lvl4pPr marL="1370562" indent="0">
              <a:buNone/>
              <a:defRPr sz="1575" b="1"/>
            </a:lvl4pPr>
            <a:lvl5pPr marL="1827413" indent="0">
              <a:buNone/>
              <a:defRPr sz="1575" b="1"/>
            </a:lvl5pPr>
            <a:lvl6pPr marL="2284262" indent="0">
              <a:buNone/>
              <a:defRPr sz="1575" b="1"/>
            </a:lvl6pPr>
            <a:lvl7pPr marL="2741123" indent="0">
              <a:buNone/>
              <a:defRPr sz="1575" b="1"/>
            </a:lvl7pPr>
            <a:lvl8pPr marL="3197972" indent="0">
              <a:buNone/>
              <a:defRPr sz="1575" b="1"/>
            </a:lvl8pPr>
            <a:lvl9pPr marL="3654822" indent="0">
              <a:buNone/>
              <a:defRPr sz="1575" b="1"/>
            </a:lvl9pPr>
          </a:lstStyle>
          <a:p>
            <a:pPr lvl="0"/>
            <a:r>
              <a:rPr lang="en-US" smtClean="0"/>
              <a:t>Click to edit Master text styles</a:t>
            </a:r>
          </a:p>
        </p:txBody>
      </p:sp>
      <p:sp>
        <p:nvSpPr>
          <p:cNvPr id="12" name="Chart Placeholder 11"/>
          <p:cNvSpPr>
            <a:spLocks noGrp="1"/>
          </p:cNvSpPr>
          <p:nvPr>
            <p:ph type="chart" sz="quarter" idx="11"/>
          </p:nvPr>
        </p:nvSpPr>
        <p:spPr>
          <a:xfrm>
            <a:off x="457199" y="1292241"/>
            <a:ext cx="4005072" cy="3336925"/>
          </a:xfrm>
          <a:prstGeom prst="rect">
            <a:avLst/>
          </a:prstGeom>
        </p:spPr>
        <p:txBody>
          <a:bodyPr vert="horz" lIns="0" tIns="0" rIns="0" bIns="0" rtlCol="0">
            <a:normAutofit/>
          </a:bodyPr>
          <a:lstStyle>
            <a:lvl1pPr>
              <a:defRPr lang="en-US" dirty="0"/>
            </a:lvl1pPr>
          </a:lstStyle>
          <a:p>
            <a:pPr lvl="0"/>
            <a:r>
              <a:rPr lang="en-US" dirty="0" smtClean="0"/>
              <a:t>Click icon to add chart</a:t>
            </a:r>
            <a:endParaRPr lang="en-US" dirty="0"/>
          </a:p>
        </p:txBody>
      </p:sp>
    </p:spTree>
    <p:extLst>
      <p:ext uri="{BB962C8B-B14F-4D97-AF65-F5344CB8AC3E}">
        <p14:creationId xmlns:p14="http://schemas.microsoft.com/office/powerpoint/2010/main" val="355709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0" name="Content Placeholder 9"/>
          <p:cNvSpPr>
            <a:spLocks noGrp="1"/>
          </p:cNvSpPr>
          <p:nvPr>
            <p:ph sz="quarter" idx="14"/>
          </p:nvPr>
        </p:nvSpPr>
        <p:spPr>
          <a:xfrm>
            <a:off x="4681566" y="914400"/>
            <a:ext cx="4005115" cy="3714750"/>
          </a:xfrm>
          <a:prstGeom prst="rect">
            <a:avLst/>
          </a:prstGeom>
        </p:spPr>
        <p:txBody>
          <a:bodyPr vert="horz" lIns="0" tIns="0" rIns="0" bIns="0" rtlCol="0">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199" y="4263390"/>
            <a:ext cx="4005072" cy="365760"/>
          </a:xfrm>
          <a:prstGeom prst="rect">
            <a:avLst/>
          </a:prstGeom>
        </p:spPr>
        <p:txBody>
          <a:bodyPr anchor="t" anchorCtr="0">
            <a:noAutofit/>
          </a:bodyPr>
          <a:lstStyle>
            <a:lvl1pPr marL="0" indent="0">
              <a:buNone/>
              <a:defRPr sz="2025" b="0">
                <a:solidFill>
                  <a:schemeClr val="accent1"/>
                </a:solidFill>
              </a:defRPr>
            </a:lvl1pPr>
            <a:lvl2pPr marL="456854" indent="0">
              <a:buNone/>
              <a:defRPr sz="2025" b="1"/>
            </a:lvl2pPr>
            <a:lvl3pPr marL="913708" indent="0">
              <a:buNone/>
              <a:defRPr sz="1800" b="1"/>
            </a:lvl3pPr>
            <a:lvl4pPr marL="1370562" indent="0">
              <a:buNone/>
              <a:defRPr sz="1575" b="1"/>
            </a:lvl4pPr>
            <a:lvl5pPr marL="1827413" indent="0">
              <a:buNone/>
              <a:defRPr sz="1575" b="1"/>
            </a:lvl5pPr>
            <a:lvl6pPr marL="2284262" indent="0">
              <a:buNone/>
              <a:defRPr sz="1575" b="1"/>
            </a:lvl6pPr>
            <a:lvl7pPr marL="2741123" indent="0">
              <a:buNone/>
              <a:defRPr sz="1575" b="1"/>
            </a:lvl7pPr>
            <a:lvl8pPr marL="3197972" indent="0">
              <a:buNone/>
              <a:defRPr sz="1575" b="1"/>
            </a:lvl8pPr>
            <a:lvl9pPr marL="3654822" indent="0">
              <a:buNone/>
              <a:defRPr sz="1575" b="1"/>
            </a:lvl9pPr>
          </a:lstStyle>
          <a:p>
            <a:pPr lvl="0"/>
            <a:r>
              <a:rPr lang="en-US" smtClean="0"/>
              <a:t>Click to edit Master text styles</a:t>
            </a:r>
          </a:p>
        </p:txBody>
      </p:sp>
      <p:sp>
        <p:nvSpPr>
          <p:cNvPr id="4" name="Rounded Rectangle 3"/>
          <p:cNvSpPr/>
          <p:nvPr userDrawn="1"/>
        </p:nvSpPr>
        <p:spPr>
          <a:xfrm>
            <a:off x="457200" y="923927"/>
            <a:ext cx="4005072" cy="3242439"/>
          </a:xfrm>
          <a:prstGeom prst="roundRect">
            <a:avLst>
              <a:gd name="adj" fmla="val 352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368" tIns="45684" rIns="91368" bIns="45684" rtlCol="0" anchor="ctr"/>
          <a:lstStyle/>
          <a:p>
            <a:pPr algn="ctr" defTabSz="913708" fontAlgn="auto">
              <a:spcBef>
                <a:spcPts val="0"/>
              </a:spcBef>
              <a:spcAft>
                <a:spcPts val="0"/>
              </a:spcAft>
            </a:pPr>
            <a:endParaRPr lang="en-US" dirty="0">
              <a:solidFill>
                <a:prstClr val="white"/>
              </a:solidFill>
            </a:endParaRPr>
          </a:p>
        </p:txBody>
      </p:sp>
      <p:sp>
        <p:nvSpPr>
          <p:cNvPr id="6" name="Media Placeholder 5"/>
          <p:cNvSpPr>
            <a:spLocks noGrp="1"/>
          </p:cNvSpPr>
          <p:nvPr>
            <p:ph type="media" sz="quarter" idx="11"/>
          </p:nvPr>
        </p:nvSpPr>
        <p:spPr>
          <a:xfrm>
            <a:off x="609605" y="1106492"/>
            <a:ext cx="3700463" cy="2853620"/>
          </a:xfrm>
          <a:prstGeom prst="rect">
            <a:avLst/>
          </a:prstGeom>
        </p:spPr>
        <p:txBody>
          <a:bodyPr/>
          <a:lstStyle>
            <a:lvl1pPr>
              <a:defRPr>
                <a:solidFill>
                  <a:srgbClr val="FFFFFF"/>
                </a:solidFill>
              </a:defRPr>
            </a:lvl1pPr>
          </a:lstStyle>
          <a:p>
            <a:r>
              <a:rPr lang="en-US" dirty="0" smtClean="0"/>
              <a:t>Click icon to add media</a:t>
            </a:r>
            <a:endParaRPr lang="en-US" dirty="0"/>
          </a:p>
        </p:txBody>
      </p:sp>
    </p:spTree>
    <p:extLst>
      <p:ext uri="{BB962C8B-B14F-4D97-AF65-F5344CB8AC3E}">
        <p14:creationId xmlns:p14="http://schemas.microsoft.com/office/powerpoint/2010/main" val="655909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819150"/>
            <a:ext cx="8229601" cy="365760"/>
          </a:xfrm>
          <a:prstGeom prst="rect">
            <a:avLst/>
          </a:prstGeom>
        </p:spPr>
        <p:txBody>
          <a:bodyPr anchor="t" anchorCtr="0">
            <a:noAutofit/>
          </a:bodyPr>
          <a:lstStyle>
            <a:lvl1pPr marL="0" indent="0">
              <a:buNone/>
              <a:defRPr sz="2400" b="0">
                <a:solidFill>
                  <a:schemeClr val="accent1"/>
                </a:solidFill>
              </a:defRPr>
            </a:lvl1pPr>
            <a:lvl2pPr marL="456854" indent="0">
              <a:buNone/>
              <a:defRPr sz="2025" b="1"/>
            </a:lvl2pPr>
            <a:lvl3pPr marL="913708" indent="0">
              <a:buNone/>
              <a:defRPr sz="1800" b="1"/>
            </a:lvl3pPr>
            <a:lvl4pPr marL="1370562" indent="0">
              <a:buNone/>
              <a:defRPr sz="1575" b="1"/>
            </a:lvl4pPr>
            <a:lvl5pPr marL="1827413" indent="0">
              <a:buNone/>
              <a:defRPr sz="1575" b="1"/>
            </a:lvl5pPr>
            <a:lvl6pPr marL="2284262" indent="0">
              <a:buNone/>
              <a:defRPr sz="1575" b="1"/>
            </a:lvl6pPr>
            <a:lvl7pPr marL="2741123" indent="0">
              <a:buNone/>
              <a:defRPr sz="1575" b="1"/>
            </a:lvl7pPr>
            <a:lvl8pPr marL="3197972" indent="0">
              <a:buNone/>
              <a:defRPr sz="1575" b="1"/>
            </a:lvl8pPr>
            <a:lvl9pPr marL="3654822" indent="0">
              <a:buNone/>
              <a:defRPr sz="1575" b="1"/>
            </a:lvl9pPr>
          </a:lstStyle>
          <a:p>
            <a:pPr lvl="0"/>
            <a:r>
              <a:rPr lang="en-US" smtClean="0"/>
              <a:t>Click to edit Master text styles</a:t>
            </a:r>
          </a:p>
        </p:txBody>
      </p:sp>
      <p:sp>
        <p:nvSpPr>
          <p:cNvPr id="12" name="Chart Placeholder 11"/>
          <p:cNvSpPr>
            <a:spLocks noGrp="1"/>
          </p:cNvSpPr>
          <p:nvPr>
            <p:ph type="chart" sz="quarter" idx="11"/>
          </p:nvPr>
        </p:nvSpPr>
        <p:spPr>
          <a:xfrm>
            <a:off x="457201" y="1292241"/>
            <a:ext cx="8229601" cy="3336925"/>
          </a:xfrm>
          <a:prstGeom prst="rect">
            <a:avLst/>
          </a:prstGeom>
        </p:spPr>
        <p:txBody>
          <a:bodyPr vert="horz" lIns="0" tIns="0" rIns="0" bIns="0" rtlCol="0">
            <a:normAutofit/>
          </a:bodyPr>
          <a:lstStyle>
            <a:lvl1pPr>
              <a:defRPr lang="en-US"/>
            </a:lvl1pPr>
          </a:lstStyle>
          <a:p>
            <a:pPr lvl="0"/>
            <a:r>
              <a:rPr lang="en-US" dirty="0" smtClean="0"/>
              <a:t>Click icon to add chart</a:t>
            </a:r>
            <a:endParaRPr lang="en-US" dirty="0"/>
          </a:p>
        </p:txBody>
      </p:sp>
    </p:spTree>
    <p:extLst>
      <p:ext uri="{BB962C8B-B14F-4D97-AF65-F5344CB8AC3E}">
        <p14:creationId xmlns:p14="http://schemas.microsoft.com/office/powerpoint/2010/main" val="37459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44366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3818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anding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836357" y="2266950"/>
            <a:ext cx="4850446" cy="520045"/>
          </a:xfrm>
        </p:spPr>
        <p:txBody>
          <a:bodyPr anchor="ctr" anchorCtr="0">
            <a:spAutoFit/>
          </a:bodyPr>
          <a:lstStyle>
            <a:lvl1pPr>
              <a:defRPr>
                <a:solidFill>
                  <a:srgbClr val="FFFFFF"/>
                </a:solidFill>
              </a:defRPr>
            </a:lvl1pPr>
          </a:lstStyle>
          <a:p>
            <a:r>
              <a:rPr lang="en-US" smtClean="0"/>
              <a:t>Click to edit Master title style</a:t>
            </a:r>
            <a:endParaRPr lang="en-US" dirty="0"/>
          </a:p>
        </p:txBody>
      </p:sp>
      <p:grpSp>
        <p:nvGrpSpPr>
          <p:cNvPr id="6" name="Group 5"/>
          <p:cNvGrpSpPr/>
          <p:nvPr userDrawn="1"/>
        </p:nvGrpSpPr>
        <p:grpSpPr>
          <a:xfrm>
            <a:off x="-1143000" y="509553"/>
            <a:ext cx="4172909" cy="4124394"/>
            <a:chOff x="1694491" y="3522260"/>
            <a:chExt cx="490359" cy="484658"/>
          </a:xfrm>
        </p:grpSpPr>
        <p:sp>
          <p:nvSpPr>
            <p:cNvPr id="10" name="Freeform 9"/>
            <p:cNvSpPr>
              <a:spLocks noChangeAspect="1"/>
            </p:cNvSpPr>
            <p:nvPr/>
          </p:nvSpPr>
          <p:spPr bwMode="auto">
            <a:xfrm>
              <a:off x="1694491" y="3623753"/>
              <a:ext cx="392288" cy="383165"/>
            </a:xfrm>
            <a:custGeom>
              <a:avLst/>
              <a:gdLst>
                <a:gd name="T0" fmla="*/ 209 w 344"/>
                <a:gd name="T1" fmla="*/ 0 h 336"/>
                <a:gd name="T2" fmla="*/ 0 w 344"/>
                <a:gd name="T3" fmla="*/ 0 h 336"/>
                <a:gd name="T4" fmla="*/ 0 w 344"/>
                <a:gd name="T5" fmla="*/ 336 h 336"/>
                <a:gd name="T6" fmla="*/ 344 w 344"/>
                <a:gd name="T7" fmla="*/ 336 h 336"/>
                <a:gd name="T8" fmla="*/ 344 w 344"/>
                <a:gd name="T9" fmla="*/ 132 h 336"/>
                <a:gd name="T10" fmla="*/ 209 w 344"/>
                <a:gd name="T11" fmla="*/ 132 h 336"/>
                <a:gd name="T12" fmla="*/ 209 w 344"/>
                <a:gd name="T13" fmla="*/ 0 h 336"/>
                <a:gd name="T14" fmla="*/ 209 w 344"/>
                <a:gd name="T15" fmla="*/ 0 h 3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336">
                  <a:moveTo>
                    <a:pt x="209" y="0"/>
                  </a:moveTo>
                  <a:lnTo>
                    <a:pt x="0" y="0"/>
                  </a:lnTo>
                  <a:lnTo>
                    <a:pt x="0" y="336"/>
                  </a:lnTo>
                  <a:lnTo>
                    <a:pt x="344" y="336"/>
                  </a:lnTo>
                  <a:lnTo>
                    <a:pt x="344" y="132"/>
                  </a:lnTo>
                  <a:lnTo>
                    <a:pt x="209" y="132"/>
                  </a:lnTo>
                  <a:lnTo>
                    <a:pt x="209" y="0"/>
                  </a:lnTo>
                  <a:lnTo>
                    <a:pt x="209" y="0"/>
                  </a:lnTo>
                  <a:close/>
                </a:path>
              </a:pathLst>
            </a:custGeom>
            <a:noFill/>
            <a:ln w="31750">
              <a:solidFill>
                <a:srgbClr val="FFCC66">
                  <a:alpha val="55686"/>
                </a:srgbClr>
              </a:solidFill>
            </a:ln>
            <a:extLst/>
          </p:spPr>
          <p:txBody>
            <a:bodyPr vert="horz" wrap="square" lIns="91440" tIns="45720" rIns="91440" bIns="45720" numCol="1" anchor="t" anchorCtr="0" compatLnSpc="1">
              <a:prstTxWarp prst="textNoShape">
                <a:avLst/>
              </a:prstTxWarp>
            </a:bodyPr>
            <a:lstStyle/>
            <a:p>
              <a:endParaRPr lang="en-US" dirty="0">
                <a:solidFill>
                  <a:srgbClr val="1E1F21"/>
                </a:solidFill>
              </a:endParaRPr>
            </a:p>
          </p:txBody>
        </p:sp>
        <p:sp>
          <p:nvSpPr>
            <p:cNvPr id="11" name="Freeform 10"/>
            <p:cNvSpPr>
              <a:spLocks noChangeAspect="1"/>
            </p:cNvSpPr>
            <p:nvPr/>
          </p:nvSpPr>
          <p:spPr bwMode="auto">
            <a:xfrm>
              <a:off x="1932828" y="3522260"/>
              <a:ext cx="252022" cy="252022"/>
            </a:xfrm>
            <a:custGeom>
              <a:avLst/>
              <a:gdLst>
                <a:gd name="T0" fmla="*/ 221 w 221"/>
                <a:gd name="T1" fmla="*/ 0 h 221"/>
                <a:gd name="T2" fmla="*/ 0 w 221"/>
                <a:gd name="T3" fmla="*/ 0 h 221"/>
                <a:gd name="T4" fmla="*/ 0 w 221"/>
                <a:gd name="T5" fmla="*/ 89 h 221"/>
                <a:gd name="T6" fmla="*/ 135 w 221"/>
                <a:gd name="T7" fmla="*/ 89 h 221"/>
                <a:gd name="T8" fmla="*/ 135 w 221"/>
                <a:gd name="T9" fmla="*/ 221 h 221"/>
                <a:gd name="T10" fmla="*/ 221 w 221"/>
                <a:gd name="T11" fmla="*/ 221 h 221"/>
                <a:gd name="T12" fmla="*/ 221 w 221"/>
                <a:gd name="T13" fmla="*/ 0 h 221"/>
                <a:gd name="T14" fmla="*/ 221 w 221"/>
                <a:gd name="T15" fmla="*/ 0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1" h="221">
                  <a:moveTo>
                    <a:pt x="221" y="0"/>
                  </a:moveTo>
                  <a:lnTo>
                    <a:pt x="0" y="0"/>
                  </a:lnTo>
                  <a:lnTo>
                    <a:pt x="0" y="89"/>
                  </a:lnTo>
                  <a:lnTo>
                    <a:pt x="135" y="89"/>
                  </a:lnTo>
                  <a:lnTo>
                    <a:pt x="135" y="221"/>
                  </a:lnTo>
                  <a:lnTo>
                    <a:pt x="221" y="221"/>
                  </a:lnTo>
                  <a:lnTo>
                    <a:pt x="221" y="0"/>
                  </a:lnTo>
                  <a:lnTo>
                    <a:pt x="221" y="0"/>
                  </a:lnTo>
                  <a:close/>
                </a:path>
              </a:pathLst>
            </a:custGeom>
            <a:noFill/>
            <a:ln w="31750">
              <a:solidFill>
                <a:srgbClr val="FFCC66">
                  <a:alpha val="55686"/>
                </a:srgbClr>
              </a:solidFill>
            </a:ln>
            <a:extLst/>
          </p:spPr>
          <p:txBody>
            <a:bodyPr vert="horz" wrap="square" lIns="91440" tIns="45720" rIns="91440" bIns="45720" numCol="1" anchor="t" anchorCtr="0" compatLnSpc="1">
              <a:prstTxWarp prst="textNoShape">
                <a:avLst/>
              </a:prstTxWarp>
            </a:bodyPr>
            <a:lstStyle/>
            <a:p>
              <a:endParaRPr lang="en-US" dirty="0">
                <a:solidFill>
                  <a:srgbClr val="1E1F21"/>
                </a:solidFill>
              </a:endParaRPr>
            </a:p>
          </p:txBody>
        </p:sp>
      </p:grpSp>
    </p:spTree>
    <p:extLst>
      <p:ext uri="{BB962C8B-B14F-4D97-AF65-F5344CB8AC3E}">
        <p14:creationId xmlns:p14="http://schemas.microsoft.com/office/powerpoint/2010/main" val="1736645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10170"/>
            <a:ext cx="8229601" cy="904230"/>
          </a:xfrm>
          <a:prstGeom prst="rect">
            <a:avLst/>
          </a:prstGeom>
        </p:spPr>
        <p:txBody>
          <a:bodyPr vert="horz" lIns="0" tIns="60912" rIns="0" bIns="60912" rtlCol="0" anchor="ctr">
            <a:normAutofit/>
          </a:bodyPr>
          <a:lstStyle/>
          <a:p>
            <a:r>
              <a:rPr lang="en-US" smtClean="0"/>
              <a:t>Click to edit Master title style</a:t>
            </a:r>
            <a:endParaRPr lang="en-US" dirty="0"/>
          </a:p>
        </p:txBody>
      </p:sp>
      <p:sp>
        <p:nvSpPr>
          <p:cNvPr id="21" name="Footer Placeholder 4"/>
          <p:cNvSpPr txBox="1">
            <a:spLocks/>
          </p:cNvSpPr>
          <p:nvPr userDrawn="1"/>
        </p:nvSpPr>
        <p:spPr>
          <a:xfrm>
            <a:off x="436960" y="4879547"/>
            <a:ext cx="3068239" cy="262265"/>
          </a:xfrm>
          <a:prstGeom prst="rect">
            <a:avLst/>
          </a:prstGeom>
        </p:spPr>
        <p:txBody>
          <a:bodyPr vert="horz" lIns="0" tIns="0" rIns="0" bIns="0" rtlCol="0" anchor="ctr"/>
          <a:lstStyle>
            <a:defPPr>
              <a:defRPr lang="en-US"/>
            </a:defPPr>
            <a:lvl1pPr algn="l" rtl="0" fontAlgn="base">
              <a:spcBef>
                <a:spcPct val="0"/>
              </a:spcBef>
              <a:spcAft>
                <a:spcPct val="0"/>
              </a:spcAft>
              <a:defRPr sz="675" kern="1200">
                <a:solidFill>
                  <a:schemeClr val="accent2"/>
                </a:solidFill>
                <a:latin typeface="+mn-lt"/>
                <a:ea typeface="+mn-ea"/>
                <a:cs typeface="+mn-cs"/>
              </a:defRPr>
            </a:lvl1pPr>
            <a:lvl2pPr marL="456835" algn="l" rtl="0" fontAlgn="base">
              <a:spcBef>
                <a:spcPct val="0"/>
              </a:spcBef>
              <a:spcAft>
                <a:spcPct val="0"/>
              </a:spcAft>
              <a:defRPr kern="1200">
                <a:solidFill>
                  <a:schemeClr val="tx1"/>
                </a:solidFill>
                <a:latin typeface="+mj-lt"/>
                <a:ea typeface="+mj-ea"/>
                <a:cs typeface="+mj-cs"/>
              </a:defRPr>
            </a:lvl2pPr>
            <a:lvl3pPr marL="913670" algn="l" rtl="0" fontAlgn="base">
              <a:spcBef>
                <a:spcPct val="0"/>
              </a:spcBef>
              <a:spcAft>
                <a:spcPct val="0"/>
              </a:spcAft>
              <a:defRPr kern="1200">
                <a:solidFill>
                  <a:schemeClr val="tx1"/>
                </a:solidFill>
                <a:latin typeface="+mj-lt"/>
                <a:ea typeface="+mj-ea"/>
                <a:cs typeface="+mj-cs"/>
              </a:defRPr>
            </a:lvl3pPr>
            <a:lvl4pPr marL="1370505" algn="l" rtl="0" fontAlgn="base">
              <a:spcBef>
                <a:spcPct val="0"/>
              </a:spcBef>
              <a:spcAft>
                <a:spcPct val="0"/>
              </a:spcAft>
              <a:defRPr kern="1200">
                <a:solidFill>
                  <a:schemeClr val="tx1"/>
                </a:solidFill>
                <a:latin typeface="+mj-lt"/>
                <a:ea typeface="+mj-ea"/>
                <a:cs typeface="+mj-cs"/>
              </a:defRPr>
            </a:lvl4pPr>
            <a:lvl5pPr marL="1827336" algn="l" rtl="0" fontAlgn="base">
              <a:spcBef>
                <a:spcPct val="0"/>
              </a:spcBef>
              <a:spcAft>
                <a:spcPct val="0"/>
              </a:spcAft>
              <a:defRPr kern="1200">
                <a:solidFill>
                  <a:schemeClr val="tx1"/>
                </a:solidFill>
                <a:latin typeface="+mj-lt"/>
                <a:ea typeface="+mj-ea"/>
                <a:cs typeface="+mj-cs"/>
              </a:defRPr>
            </a:lvl5pPr>
            <a:lvl6pPr marL="2284166" algn="l" defTabSz="913670" rtl="0" eaLnBrk="1" latinLnBrk="0" hangingPunct="1">
              <a:defRPr kern="1200">
                <a:solidFill>
                  <a:schemeClr val="tx1"/>
                </a:solidFill>
                <a:latin typeface="+mj-lt"/>
                <a:ea typeface="+mj-ea"/>
                <a:cs typeface="+mj-cs"/>
              </a:defRPr>
            </a:lvl6pPr>
            <a:lvl7pPr marL="2741009" algn="l" defTabSz="913670" rtl="0" eaLnBrk="1" latinLnBrk="0" hangingPunct="1">
              <a:defRPr kern="1200">
                <a:solidFill>
                  <a:schemeClr val="tx1"/>
                </a:solidFill>
                <a:latin typeface="+mj-lt"/>
                <a:ea typeface="+mj-ea"/>
                <a:cs typeface="+mj-cs"/>
              </a:defRPr>
            </a:lvl7pPr>
            <a:lvl8pPr marL="3197838" algn="l" defTabSz="913670" rtl="0" eaLnBrk="1" latinLnBrk="0" hangingPunct="1">
              <a:defRPr kern="1200">
                <a:solidFill>
                  <a:schemeClr val="tx1"/>
                </a:solidFill>
                <a:latin typeface="+mj-lt"/>
                <a:ea typeface="+mj-ea"/>
                <a:cs typeface="+mj-cs"/>
              </a:defRPr>
            </a:lvl8pPr>
            <a:lvl9pPr marL="3654669" algn="l" defTabSz="913670" rtl="0" eaLnBrk="1" latinLnBrk="0" hangingPunct="1">
              <a:defRPr kern="1200">
                <a:solidFill>
                  <a:schemeClr val="tx1"/>
                </a:solidFill>
                <a:latin typeface="+mj-lt"/>
                <a:ea typeface="+mj-ea"/>
                <a:cs typeface="+mj-cs"/>
              </a:defRPr>
            </a:lvl9pPr>
          </a:lstStyle>
          <a:p>
            <a:pPr defTabSz="913708" fontAlgn="auto">
              <a:spcBef>
                <a:spcPts val="0"/>
              </a:spcBef>
              <a:spcAft>
                <a:spcPts val="0"/>
              </a:spcAft>
            </a:pPr>
            <a:r>
              <a:rPr lang="en-US" sz="600" dirty="0" smtClean="0">
                <a:solidFill>
                  <a:srgbClr val="7E848B"/>
                </a:solidFill>
              </a:rPr>
              <a:t>© 2016 Technology Business Management Council, All rights reserved (v2.5)</a:t>
            </a:r>
            <a:endParaRPr lang="en-US" sz="600" dirty="0">
              <a:solidFill>
                <a:srgbClr val="7E848B"/>
              </a:solidFill>
            </a:endParaRPr>
          </a:p>
        </p:txBody>
      </p:sp>
      <p:sp>
        <p:nvSpPr>
          <p:cNvPr id="22" name="Slide Number Placeholder 5"/>
          <p:cNvSpPr txBox="1">
            <a:spLocks/>
          </p:cNvSpPr>
          <p:nvPr userDrawn="1"/>
        </p:nvSpPr>
        <p:spPr>
          <a:xfrm>
            <a:off x="-1192" y="4879547"/>
            <a:ext cx="339090" cy="262265"/>
          </a:xfrm>
          <a:prstGeom prst="rect">
            <a:avLst/>
          </a:prstGeom>
        </p:spPr>
        <p:txBody>
          <a:bodyPr vert="horz" lIns="0" tIns="0" rIns="0" bIns="0" rtlCol="0" anchor="ctr"/>
          <a:lstStyle>
            <a:defPPr>
              <a:defRPr lang="en-US"/>
            </a:defPPr>
            <a:lvl1pPr algn="r" rtl="0" fontAlgn="base">
              <a:spcBef>
                <a:spcPct val="0"/>
              </a:spcBef>
              <a:spcAft>
                <a:spcPct val="0"/>
              </a:spcAft>
              <a:defRPr sz="788" b="1" kern="1200">
                <a:solidFill>
                  <a:schemeClr val="accent1"/>
                </a:solidFill>
                <a:latin typeface="+mj-lt"/>
                <a:ea typeface="+mj-ea"/>
                <a:cs typeface="+mj-cs"/>
              </a:defRPr>
            </a:lvl1pPr>
            <a:lvl2pPr marL="456835" algn="l" rtl="0" fontAlgn="base">
              <a:spcBef>
                <a:spcPct val="0"/>
              </a:spcBef>
              <a:spcAft>
                <a:spcPct val="0"/>
              </a:spcAft>
              <a:defRPr kern="1200">
                <a:solidFill>
                  <a:schemeClr val="tx1"/>
                </a:solidFill>
                <a:latin typeface="+mj-lt"/>
                <a:ea typeface="+mj-ea"/>
                <a:cs typeface="+mj-cs"/>
              </a:defRPr>
            </a:lvl2pPr>
            <a:lvl3pPr marL="913670" algn="l" rtl="0" fontAlgn="base">
              <a:spcBef>
                <a:spcPct val="0"/>
              </a:spcBef>
              <a:spcAft>
                <a:spcPct val="0"/>
              </a:spcAft>
              <a:defRPr kern="1200">
                <a:solidFill>
                  <a:schemeClr val="tx1"/>
                </a:solidFill>
                <a:latin typeface="+mj-lt"/>
                <a:ea typeface="+mj-ea"/>
                <a:cs typeface="+mj-cs"/>
              </a:defRPr>
            </a:lvl3pPr>
            <a:lvl4pPr marL="1370505" algn="l" rtl="0" fontAlgn="base">
              <a:spcBef>
                <a:spcPct val="0"/>
              </a:spcBef>
              <a:spcAft>
                <a:spcPct val="0"/>
              </a:spcAft>
              <a:defRPr kern="1200">
                <a:solidFill>
                  <a:schemeClr val="tx1"/>
                </a:solidFill>
                <a:latin typeface="+mj-lt"/>
                <a:ea typeface="+mj-ea"/>
                <a:cs typeface="+mj-cs"/>
              </a:defRPr>
            </a:lvl4pPr>
            <a:lvl5pPr marL="1827336" algn="l" rtl="0" fontAlgn="base">
              <a:spcBef>
                <a:spcPct val="0"/>
              </a:spcBef>
              <a:spcAft>
                <a:spcPct val="0"/>
              </a:spcAft>
              <a:defRPr kern="1200">
                <a:solidFill>
                  <a:schemeClr val="tx1"/>
                </a:solidFill>
                <a:latin typeface="+mj-lt"/>
                <a:ea typeface="+mj-ea"/>
                <a:cs typeface="+mj-cs"/>
              </a:defRPr>
            </a:lvl5pPr>
            <a:lvl6pPr marL="2284166" algn="l" defTabSz="913670" rtl="0" eaLnBrk="1" latinLnBrk="0" hangingPunct="1">
              <a:defRPr kern="1200">
                <a:solidFill>
                  <a:schemeClr val="tx1"/>
                </a:solidFill>
                <a:latin typeface="+mj-lt"/>
                <a:ea typeface="+mj-ea"/>
                <a:cs typeface="+mj-cs"/>
              </a:defRPr>
            </a:lvl6pPr>
            <a:lvl7pPr marL="2741009" algn="l" defTabSz="913670" rtl="0" eaLnBrk="1" latinLnBrk="0" hangingPunct="1">
              <a:defRPr kern="1200">
                <a:solidFill>
                  <a:schemeClr val="tx1"/>
                </a:solidFill>
                <a:latin typeface="+mj-lt"/>
                <a:ea typeface="+mj-ea"/>
                <a:cs typeface="+mj-cs"/>
              </a:defRPr>
            </a:lvl7pPr>
            <a:lvl8pPr marL="3197838" algn="l" defTabSz="913670" rtl="0" eaLnBrk="1" latinLnBrk="0" hangingPunct="1">
              <a:defRPr kern="1200">
                <a:solidFill>
                  <a:schemeClr val="tx1"/>
                </a:solidFill>
                <a:latin typeface="+mj-lt"/>
                <a:ea typeface="+mj-ea"/>
                <a:cs typeface="+mj-cs"/>
              </a:defRPr>
            </a:lvl8pPr>
            <a:lvl9pPr marL="3654669" algn="l" defTabSz="913670" rtl="0" eaLnBrk="1" latinLnBrk="0" hangingPunct="1">
              <a:defRPr kern="1200">
                <a:solidFill>
                  <a:schemeClr val="tx1"/>
                </a:solidFill>
                <a:latin typeface="+mj-lt"/>
                <a:ea typeface="+mj-ea"/>
                <a:cs typeface="+mj-cs"/>
              </a:defRPr>
            </a:lvl9pPr>
          </a:lstStyle>
          <a:p>
            <a:pPr defTabSz="913708" fontAlgn="auto">
              <a:spcBef>
                <a:spcPts val="0"/>
              </a:spcBef>
              <a:spcAft>
                <a:spcPts val="0"/>
              </a:spcAft>
            </a:pPr>
            <a:fld id="{4C1362D4-5ABD-4326-94E6-7A5ADE3C9964}" type="slidenum">
              <a:rPr lang="en-US" sz="700" smtClean="0">
                <a:solidFill>
                  <a:srgbClr val="0D96C9"/>
                </a:solidFill>
              </a:rPr>
              <a:pPr defTabSz="913708" fontAlgn="auto">
                <a:spcBef>
                  <a:spcPts val="0"/>
                </a:spcBef>
                <a:spcAft>
                  <a:spcPts val="0"/>
                </a:spcAft>
              </a:pPr>
              <a:t>‹#›</a:t>
            </a:fld>
            <a:endParaRPr lang="en-US" sz="700" dirty="0">
              <a:solidFill>
                <a:srgbClr val="0D96C9"/>
              </a:solidFill>
            </a:endParaRPr>
          </a:p>
        </p:txBody>
      </p:sp>
      <p:sp>
        <p:nvSpPr>
          <p:cNvPr id="5" name="Text Placeholder 4"/>
          <p:cNvSpPr>
            <a:spLocks noGrp="1"/>
          </p:cNvSpPr>
          <p:nvPr>
            <p:ph type="body" idx="1"/>
          </p:nvPr>
        </p:nvSpPr>
        <p:spPr>
          <a:xfrm>
            <a:off x="457201" y="914401"/>
            <a:ext cx="8229601" cy="3714749"/>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6" name="Group 15"/>
          <p:cNvGrpSpPr>
            <a:grpSpLocks noChangeAspect="1"/>
          </p:cNvGrpSpPr>
          <p:nvPr userDrawn="1"/>
        </p:nvGrpSpPr>
        <p:grpSpPr>
          <a:xfrm>
            <a:off x="7721600" y="4855433"/>
            <a:ext cx="1143001" cy="186415"/>
            <a:chOff x="2498725" y="0"/>
            <a:chExt cx="4146551" cy="676276"/>
          </a:xfrm>
        </p:grpSpPr>
        <p:sp>
          <p:nvSpPr>
            <p:cNvPr id="17" name="Freeform 5"/>
            <p:cNvSpPr>
              <a:spLocks noChangeAspect="1" noEditPoints="1"/>
            </p:cNvSpPr>
            <p:nvPr/>
          </p:nvSpPr>
          <p:spPr bwMode="auto">
            <a:xfrm>
              <a:off x="3443288" y="239713"/>
              <a:ext cx="3201988" cy="249238"/>
            </a:xfrm>
            <a:custGeom>
              <a:avLst/>
              <a:gdLst>
                <a:gd name="T0" fmla="*/ 1991 w 33994"/>
                <a:gd name="T1" fmla="*/ 64 h 2645"/>
                <a:gd name="T2" fmla="*/ 1273 w 33994"/>
                <a:gd name="T3" fmla="*/ 555 h 2645"/>
                <a:gd name="T4" fmla="*/ 718 w 33994"/>
                <a:gd name="T5" fmla="*/ 2581 h 2645"/>
                <a:gd name="T6" fmla="*/ 0 w 33994"/>
                <a:gd name="T7" fmla="*/ 555 h 2645"/>
                <a:gd name="T8" fmla="*/ 5171 w 33994"/>
                <a:gd name="T9" fmla="*/ 1881 h 2645"/>
                <a:gd name="T10" fmla="*/ 3195 w 33994"/>
                <a:gd name="T11" fmla="*/ 2581 h 2645"/>
                <a:gd name="T12" fmla="*/ 4133 w 33994"/>
                <a:gd name="T13" fmla="*/ 64 h 2645"/>
                <a:gd name="T14" fmla="*/ 4620 w 33994"/>
                <a:gd name="T15" fmla="*/ 1259 h 2645"/>
                <a:gd name="T16" fmla="*/ 5171 w 33994"/>
                <a:gd name="T17" fmla="*/ 1881 h 2645"/>
                <a:gd name="T18" fmla="*/ 4151 w 33994"/>
                <a:gd name="T19" fmla="*/ 1070 h 2645"/>
                <a:gd name="T20" fmla="*/ 4126 w 33994"/>
                <a:gd name="T21" fmla="*/ 534 h 2645"/>
                <a:gd name="T22" fmla="*/ 3749 w 33994"/>
                <a:gd name="T23" fmla="*/ 1070 h 2645"/>
                <a:gd name="T24" fmla="*/ 4169 w 33994"/>
                <a:gd name="T25" fmla="*/ 1540 h 2645"/>
                <a:gd name="T26" fmla="*/ 3749 w 33994"/>
                <a:gd name="T27" fmla="*/ 2112 h 2645"/>
                <a:gd name="T28" fmla="*/ 4617 w 33994"/>
                <a:gd name="T29" fmla="*/ 1817 h 2645"/>
                <a:gd name="T30" fmla="*/ 7697 w 33994"/>
                <a:gd name="T31" fmla="*/ 1707 h 2645"/>
                <a:gd name="T32" fmla="*/ 6279 w 33994"/>
                <a:gd name="T33" fmla="*/ 64 h 2645"/>
                <a:gd name="T34" fmla="*/ 6833 w 33994"/>
                <a:gd name="T35" fmla="*/ 2581 h 2645"/>
                <a:gd name="T36" fmla="*/ 6840 w 33994"/>
                <a:gd name="T37" fmla="*/ 651 h 2645"/>
                <a:gd name="T38" fmla="*/ 7900 w 33994"/>
                <a:gd name="T39" fmla="*/ 2581 h 2645"/>
                <a:gd name="T40" fmla="*/ 8568 w 33994"/>
                <a:gd name="T41" fmla="*/ 651 h 2645"/>
                <a:gd name="T42" fmla="*/ 9123 w 33994"/>
                <a:gd name="T43" fmla="*/ 2581 h 2645"/>
                <a:gd name="T44" fmla="*/ 8287 w 33994"/>
                <a:gd name="T45" fmla="*/ 64 h 2645"/>
                <a:gd name="T46" fmla="*/ 13062 w 33994"/>
                <a:gd name="T47" fmla="*/ 2411 h 2645"/>
                <a:gd name="T48" fmla="*/ 13062 w 33994"/>
                <a:gd name="T49" fmla="*/ 235 h 2645"/>
                <a:gd name="T50" fmla="*/ 13933 w 33994"/>
                <a:gd name="T51" fmla="*/ 399 h 2645"/>
                <a:gd name="T52" fmla="*/ 11751 w 33994"/>
                <a:gd name="T53" fmla="*/ 1323 h 2645"/>
                <a:gd name="T54" fmla="*/ 13994 w 33994"/>
                <a:gd name="T55" fmla="*/ 2183 h 2645"/>
                <a:gd name="T56" fmla="*/ 13062 w 33994"/>
                <a:gd name="T57" fmla="*/ 2411 h 2645"/>
                <a:gd name="T58" fmla="*/ 16559 w 33994"/>
                <a:gd name="T59" fmla="*/ 2645 h 2645"/>
                <a:gd name="T60" fmla="*/ 16559 w 33994"/>
                <a:gd name="T61" fmla="*/ 0 h 2645"/>
                <a:gd name="T62" fmla="*/ 17593 w 33994"/>
                <a:gd name="T63" fmla="*/ 1323 h 2645"/>
                <a:gd name="T64" fmla="*/ 15524 w 33994"/>
                <a:gd name="T65" fmla="*/ 1323 h 2645"/>
                <a:gd name="T66" fmla="*/ 17593 w 33994"/>
                <a:gd name="T67" fmla="*/ 1323 h 2645"/>
                <a:gd name="T68" fmla="*/ 20254 w 33994"/>
                <a:gd name="T69" fmla="*/ 2411 h 2645"/>
                <a:gd name="T70" fmla="*/ 19589 w 33994"/>
                <a:gd name="T71" fmla="*/ 64 h 2645"/>
                <a:gd name="T72" fmla="*/ 19333 w 33994"/>
                <a:gd name="T73" fmla="*/ 1643 h 2645"/>
                <a:gd name="T74" fmla="*/ 21175 w 33994"/>
                <a:gd name="T75" fmla="*/ 1643 h 2645"/>
                <a:gd name="T76" fmla="*/ 20919 w 33994"/>
                <a:gd name="T77" fmla="*/ 64 h 2645"/>
                <a:gd name="T78" fmla="*/ 24777 w 33994"/>
                <a:gd name="T79" fmla="*/ 2197 h 2645"/>
                <a:gd name="T80" fmla="*/ 23270 w 33994"/>
                <a:gd name="T81" fmla="*/ 64 h 2645"/>
                <a:gd name="T82" fmla="*/ 22950 w 33994"/>
                <a:gd name="T83" fmla="*/ 2581 h 2645"/>
                <a:gd name="T84" fmla="*/ 23206 w 33994"/>
                <a:gd name="T85" fmla="*/ 427 h 2645"/>
                <a:gd name="T86" fmla="*/ 24713 w 33994"/>
                <a:gd name="T87" fmla="*/ 2581 h 2645"/>
                <a:gd name="T88" fmla="*/ 25033 w 33994"/>
                <a:gd name="T89" fmla="*/ 64 h 2645"/>
                <a:gd name="T90" fmla="*/ 24777 w 33994"/>
                <a:gd name="T91" fmla="*/ 2197 h 2645"/>
                <a:gd name="T92" fmla="*/ 26958 w 33994"/>
                <a:gd name="T93" fmla="*/ 1323 h 2645"/>
                <a:gd name="T94" fmla="*/ 28640 w 33994"/>
                <a:gd name="T95" fmla="*/ 566 h 2645"/>
                <a:gd name="T96" fmla="*/ 27993 w 33994"/>
                <a:gd name="T97" fmla="*/ 0 h 2645"/>
                <a:gd name="T98" fmla="*/ 27993 w 33994"/>
                <a:gd name="T99" fmla="*/ 2645 h 2645"/>
                <a:gd name="T100" fmla="*/ 28714 w 33994"/>
                <a:gd name="T101" fmla="*/ 2034 h 2645"/>
                <a:gd name="T102" fmla="*/ 30490 w 33994"/>
                <a:gd name="T103" fmla="*/ 2581 h 2645"/>
                <a:gd name="T104" fmla="*/ 30746 w 33994"/>
                <a:gd name="T105" fmla="*/ 64 h 2645"/>
                <a:gd name="T106" fmla="*/ 30490 w 33994"/>
                <a:gd name="T107" fmla="*/ 2581 h 2645"/>
                <a:gd name="T108" fmla="*/ 32821 w 33994"/>
                <a:gd name="T109" fmla="*/ 64 h 2645"/>
                <a:gd name="T110" fmla="*/ 32565 w 33994"/>
                <a:gd name="T111" fmla="*/ 2581 h 2645"/>
                <a:gd name="T112" fmla="*/ 33994 w 33994"/>
                <a:gd name="T113" fmla="*/ 2347 h 2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994" h="2645">
                  <a:moveTo>
                    <a:pt x="0" y="64"/>
                  </a:moveTo>
                  <a:cubicBezTo>
                    <a:pt x="1991" y="64"/>
                    <a:pt x="1991" y="64"/>
                    <a:pt x="1991" y="64"/>
                  </a:cubicBezTo>
                  <a:cubicBezTo>
                    <a:pt x="1991" y="555"/>
                    <a:pt x="1991" y="555"/>
                    <a:pt x="1991" y="555"/>
                  </a:cubicBezTo>
                  <a:cubicBezTo>
                    <a:pt x="1273" y="555"/>
                    <a:pt x="1273" y="555"/>
                    <a:pt x="1273" y="555"/>
                  </a:cubicBezTo>
                  <a:cubicBezTo>
                    <a:pt x="1273" y="2581"/>
                    <a:pt x="1273" y="2581"/>
                    <a:pt x="1273" y="2581"/>
                  </a:cubicBezTo>
                  <a:cubicBezTo>
                    <a:pt x="718" y="2581"/>
                    <a:pt x="718" y="2581"/>
                    <a:pt x="718" y="2581"/>
                  </a:cubicBezTo>
                  <a:cubicBezTo>
                    <a:pt x="718" y="555"/>
                    <a:pt x="718" y="555"/>
                    <a:pt x="718" y="555"/>
                  </a:cubicBezTo>
                  <a:cubicBezTo>
                    <a:pt x="0" y="555"/>
                    <a:pt x="0" y="555"/>
                    <a:pt x="0" y="555"/>
                  </a:cubicBezTo>
                  <a:lnTo>
                    <a:pt x="0" y="64"/>
                  </a:lnTo>
                  <a:close/>
                  <a:moveTo>
                    <a:pt x="5171" y="1881"/>
                  </a:moveTo>
                  <a:cubicBezTo>
                    <a:pt x="5171" y="2407"/>
                    <a:pt x="4673" y="2581"/>
                    <a:pt x="4225" y="2581"/>
                  </a:cubicBezTo>
                  <a:cubicBezTo>
                    <a:pt x="3195" y="2581"/>
                    <a:pt x="3195" y="2581"/>
                    <a:pt x="3195" y="2581"/>
                  </a:cubicBezTo>
                  <a:cubicBezTo>
                    <a:pt x="3195" y="64"/>
                    <a:pt x="3195" y="64"/>
                    <a:pt x="3195" y="64"/>
                  </a:cubicBezTo>
                  <a:cubicBezTo>
                    <a:pt x="4133" y="64"/>
                    <a:pt x="4133" y="64"/>
                    <a:pt x="4133" y="64"/>
                  </a:cubicBezTo>
                  <a:cubicBezTo>
                    <a:pt x="4574" y="64"/>
                    <a:pt x="5054" y="157"/>
                    <a:pt x="5054" y="704"/>
                  </a:cubicBezTo>
                  <a:cubicBezTo>
                    <a:pt x="5054" y="985"/>
                    <a:pt x="4880" y="1177"/>
                    <a:pt x="4620" y="1259"/>
                  </a:cubicBezTo>
                  <a:cubicBezTo>
                    <a:pt x="4620" y="1266"/>
                    <a:pt x="4620" y="1266"/>
                    <a:pt x="4620" y="1266"/>
                  </a:cubicBezTo>
                  <a:cubicBezTo>
                    <a:pt x="4951" y="1309"/>
                    <a:pt x="5171" y="1554"/>
                    <a:pt x="5171" y="1881"/>
                  </a:cubicBezTo>
                  <a:close/>
                  <a:moveTo>
                    <a:pt x="3749" y="1070"/>
                  </a:moveTo>
                  <a:cubicBezTo>
                    <a:pt x="4151" y="1070"/>
                    <a:pt x="4151" y="1070"/>
                    <a:pt x="4151" y="1070"/>
                  </a:cubicBezTo>
                  <a:cubicBezTo>
                    <a:pt x="4321" y="1070"/>
                    <a:pt x="4499" y="999"/>
                    <a:pt x="4499" y="797"/>
                  </a:cubicBezTo>
                  <a:cubicBezTo>
                    <a:pt x="4499" y="587"/>
                    <a:pt x="4300" y="534"/>
                    <a:pt x="4126" y="534"/>
                  </a:cubicBezTo>
                  <a:cubicBezTo>
                    <a:pt x="3749" y="534"/>
                    <a:pt x="3749" y="534"/>
                    <a:pt x="3749" y="534"/>
                  </a:cubicBezTo>
                  <a:lnTo>
                    <a:pt x="3749" y="1070"/>
                  </a:lnTo>
                  <a:close/>
                  <a:moveTo>
                    <a:pt x="4617" y="1817"/>
                  </a:moveTo>
                  <a:cubicBezTo>
                    <a:pt x="4617" y="1579"/>
                    <a:pt x="4350" y="1540"/>
                    <a:pt x="4169" y="1540"/>
                  </a:cubicBezTo>
                  <a:cubicBezTo>
                    <a:pt x="3749" y="1540"/>
                    <a:pt x="3749" y="1540"/>
                    <a:pt x="3749" y="1540"/>
                  </a:cubicBezTo>
                  <a:cubicBezTo>
                    <a:pt x="3749" y="2112"/>
                    <a:pt x="3749" y="2112"/>
                    <a:pt x="3749" y="2112"/>
                  </a:cubicBezTo>
                  <a:cubicBezTo>
                    <a:pt x="4247" y="2112"/>
                    <a:pt x="4247" y="2112"/>
                    <a:pt x="4247" y="2112"/>
                  </a:cubicBezTo>
                  <a:cubicBezTo>
                    <a:pt x="4421" y="2112"/>
                    <a:pt x="4617" y="2037"/>
                    <a:pt x="4617" y="1817"/>
                  </a:cubicBezTo>
                  <a:close/>
                  <a:moveTo>
                    <a:pt x="7704" y="1707"/>
                  </a:moveTo>
                  <a:cubicBezTo>
                    <a:pt x="7697" y="1707"/>
                    <a:pt x="7697" y="1707"/>
                    <a:pt x="7697" y="1707"/>
                  </a:cubicBezTo>
                  <a:cubicBezTo>
                    <a:pt x="7118" y="64"/>
                    <a:pt x="7118" y="64"/>
                    <a:pt x="7118" y="64"/>
                  </a:cubicBezTo>
                  <a:cubicBezTo>
                    <a:pt x="6279" y="64"/>
                    <a:pt x="6279" y="64"/>
                    <a:pt x="6279" y="64"/>
                  </a:cubicBezTo>
                  <a:cubicBezTo>
                    <a:pt x="6279" y="2581"/>
                    <a:pt x="6279" y="2581"/>
                    <a:pt x="6279" y="2581"/>
                  </a:cubicBezTo>
                  <a:cubicBezTo>
                    <a:pt x="6833" y="2581"/>
                    <a:pt x="6833" y="2581"/>
                    <a:pt x="6833" y="2581"/>
                  </a:cubicBezTo>
                  <a:cubicBezTo>
                    <a:pt x="6833" y="651"/>
                    <a:pt x="6833" y="651"/>
                    <a:pt x="6833" y="651"/>
                  </a:cubicBezTo>
                  <a:cubicBezTo>
                    <a:pt x="6840" y="651"/>
                    <a:pt x="6840" y="651"/>
                    <a:pt x="6840" y="651"/>
                  </a:cubicBezTo>
                  <a:cubicBezTo>
                    <a:pt x="7477" y="2581"/>
                    <a:pt x="7477" y="2581"/>
                    <a:pt x="7477" y="2581"/>
                  </a:cubicBezTo>
                  <a:cubicBezTo>
                    <a:pt x="7900" y="2581"/>
                    <a:pt x="7900" y="2581"/>
                    <a:pt x="7900" y="2581"/>
                  </a:cubicBezTo>
                  <a:cubicBezTo>
                    <a:pt x="8561" y="651"/>
                    <a:pt x="8561" y="651"/>
                    <a:pt x="8561" y="651"/>
                  </a:cubicBezTo>
                  <a:cubicBezTo>
                    <a:pt x="8568" y="651"/>
                    <a:pt x="8568" y="651"/>
                    <a:pt x="8568" y="651"/>
                  </a:cubicBezTo>
                  <a:cubicBezTo>
                    <a:pt x="8568" y="2581"/>
                    <a:pt x="8568" y="2581"/>
                    <a:pt x="8568" y="2581"/>
                  </a:cubicBezTo>
                  <a:cubicBezTo>
                    <a:pt x="9123" y="2581"/>
                    <a:pt x="9123" y="2581"/>
                    <a:pt x="9123" y="2581"/>
                  </a:cubicBezTo>
                  <a:cubicBezTo>
                    <a:pt x="9123" y="64"/>
                    <a:pt x="9123" y="64"/>
                    <a:pt x="9123" y="64"/>
                  </a:cubicBezTo>
                  <a:cubicBezTo>
                    <a:pt x="8287" y="64"/>
                    <a:pt x="8287" y="64"/>
                    <a:pt x="8287" y="64"/>
                  </a:cubicBezTo>
                  <a:lnTo>
                    <a:pt x="7704" y="1707"/>
                  </a:lnTo>
                  <a:close/>
                  <a:moveTo>
                    <a:pt x="13062" y="2411"/>
                  </a:moveTo>
                  <a:cubicBezTo>
                    <a:pt x="12415" y="2411"/>
                    <a:pt x="12028" y="1902"/>
                    <a:pt x="12028" y="1323"/>
                  </a:cubicBezTo>
                  <a:cubicBezTo>
                    <a:pt x="12028" y="743"/>
                    <a:pt x="12415" y="235"/>
                    <a:pt x="13062" y="235"/>
                  </a:cubicBezTo>
                  <a:cubicBezTo>
                    <a:pt x="13329" y="235"/>
                    <a:pt x="13610" y="402"/>
                    <a:pt x="13709" y="566"/>
                  </a:cubicBezTo>
                  <a:cubicBezTo>
                    <a:pt x="13933" y="399"/>
                    <a:pt x="13933" y="399"/>
                    <a:pt x="13933" y="399"/>
                  </a:cubicBezTo>
                  <a:cubicBezTo>
                    <a:pt x="13713" y="118"/>
                    <a:pt x="13375" y="0"/>
                    <a:pt x="13062" y="0"/>
                  </a:cubicBezTo>
                  <a:cubicBezTo>
                    <a:pt x="12312" y="0"/>
                    <a:pt x="11751" y="558"/>
                    <a:pt x="11751" y="1323"/>
                  </a:cubicBezTo>
                  <a:cubicBezTo>
                    <a:pt x="11751" y="2087"/>
                    <a:pt x="12312" y="2645"/>
                    <a:pt x="13062" y="2645"/>
                  </a:cubicBezTo>
                  <a:cubicBezTo>
                    <a:pt x="13478" y="2645"/>
                    <a:pt x="13827" y="2443"/>
                    <a:pt x="13994" y="2183"/>
                  </a:cubicBezTo>
                  <a:cubicBezTo>
                    <a:pt x="13784" y="2034"/>
                    <a:pt x="13784" y="2034"/>
                    <a:pt x="13784" y="2034"/>
                  </a:cubicBezTo>
                  <a:cubicBezTo>
                    <a:pt x="13595" y="2325"/>
                    <a:pt x="13325" y="2411"/>
                    <a:pt x="13062" y="2411"/>
                  </a:cubicBezTo>
                  <a:close/>
                  <a:moveTo>
                    <a:pt x="17870" y="1323"/>
                  </a:moveTo>
                  <a:cubicBezTo>
                    <a:pt x="17870" y="2087"/>
                    <a:pt x="17309" y="2645"/>
                    <a:pt x="16559" y="2645"/>
                  </a:cubicBezTo>
                  <a:cubicBezTo>
                    <a:pt x="15809" y="2645"/>
                    <a:pt x="15247" y="2087"/>
                    <a:pt x="15247" y="1323"/>
                  </a:cubicBezTo>
                  <a:cubicBezTo>
                    <a:pt x="15247" y="558"/>
                    <a:pt x="15809" y="0"/>
                    <a:pt x="16559" y="0"/>
                  </a:cubicBezTo>
                  <a:cubicBezTo>
                    <a:pt x="17309" y="0"/>
                    <a:pt x="17870" y="558"/>
                    <a:pt x="17870" y="1323"/>
                  </a:cubicBezTo>
                  <a:close/>
                  <a:moveTo>
                    <a:pt x="17593" y="1323"/>
                  </a:moveTo>
                  <a:cubicBezTo>
                    <a:pt x="17593" y="743"/>
                    <a:pt x="17206" y="235"/>
                    <a:pt x="16559" y="235"/>
                  </a:cubicBezTo>
                  <a:cubicBezTo>
                    <a:pt x="15912" y="235"/>
                    <a:pt x="15524" y="743"/>
                    <a:pt x="15524" y="1323"/>
                  </a:cubicBezTo>
                  <a:cubicBezTo>
                    <a:pt x="15524" y="1902"/>
                    <a:pt x="15912" y="2411"/>
                    <a:pt x="16559" y="2411"/>
                  </a:cubicBezTo>
                  <a:cubicBezTo>
                    <a:pt x="17206" y="2411"/>
                    <a:pt x="17593" y="1902"/>
                    <a:pt x="17593" y="1323"/>
                  </a:cubicBezTo>
                  <a:close/>
                  <a:moveTo>
                    <a:pt x="20919" y="1614"/>
                  </a:moveTo>
                  <a:cubicBezTo>
                    <a:pt x="20919" y="2339"/>
                    <a:pt x="20446" y="2411"/>
                    <a:pt x="20254" y="2411"/>
                  </a:cubicBezTo>
                  <a:cubicBezTo>
                    <a:pt x="20062" y="2411"/>
                    <a:pt x="19589" y="2339"/>
                    <a:pt x="19589" y="1614"/>
                  </a:cubicBezTo>
                  <a:cubicBezTo>
                    <a:pt x="19589" y="64"/>
                    <a:pt x="19589" y="64"/>
                    <a:pt x="19589" y="64"/>
                  </a:cubicBezTo>
                  <a:cubicBezTo>
                    <a:pt x="19333" y="64"/>
                    <a:pt x="19333" y="64"/>
                    <a:pt x="19333" y="64"/>
                  </a:cubicBezTo>
                  <a:cubicBezTo>
                    <a:pt x="19333" y="1643"/>
                    <a:pt x="19333" y="1643"/>
                    <a:pt x="19333" y="1643"/>
                  </a:cubicBezTo>
                  <a:cubicBezTo>
                    <a:pt x="19333" y="2062"/>
                    <a:pt x="19500" y="2645"/>
                    <a:pt x="20254" y="2645"/>
                  </a:cubicBezTo>
                  <a:cubicBezTo>
                    <a:pt x="21007" y="2645"/>
                    <a:pt x="21175" y="2062"/>
                    <a:pt x="21175" y="1643"/>
                  </a:cubicBezTo>
                  <a:cubicBezTo>
                    <a:pt x="21175" y="64"/>
                    <a:pt x="21175" y="64"/>
                    <a:pt x="21175" y="64"/>
                  </a:cubicBezTo>
                  <a:cubicBezTo>
                    <a:pt x="20919" y="64"/>
                    <a:pt x="20919" y="64"/>
                    <a:pt x="20919" y="64"/>
                  </a:cubicBezTo>
                  <a:lnTo>
                    <a:pt x="20919" y="1614"/>
                  </a:lnTo>
                  <a:close/>
                  <a:moveTo>
                    <a:pt x="24777" y="2197"/>
                  </a:moveTo>
                  <a:cubicBezTo>
                    <a:pt x="24770" y="2197"/>
                    <a:pt x="24770" y="2197"/>
                    <a:pt x="24770" y="2197"/>
                  </a:cubicBezTo>
                  <a:cubicBezTo>
                    <a:pt x="23270" y="64"/>
                    <a:pt x="23270" y="64"/>
                    <a:pt x="23270" y="64"/>
                  </a:cubicBezTo>
                  <a:cubicBezTo>
                    <a:pt x="22950" y="64"/>
                    <a:pt x="22950" y="64"/>
                    <a:pt x="22950" y="64"/>
                  </a:cubicBezTo>
                  <a:cubicBezTo>
                    <a:pt x="22950" y="2581"/>
                    <a:pt x="22950" y="2581"/>
                    <a:pt x="22950" y="2581"/>
                  </a:cubicBezTo>
                  <a:cubicBezTo>
                    <a:pt x="23206" y="2581"/>
                    <a:pt x="23206" y="2581"/>
                    <a:pt x="23206" y="2581"/>
                  </a:cubicBezTo>
                  <a:cubicBezTo>
                    <a:pt x="23206" y="427"/>
                    <a:pt x="23206" y="427"/>
                    <a:pt x="23206" y="427"/>
                  </a:cubicBezTo>
                  <a:cubicBezTo>
                    <a:pt x="23213" y="427"/>
                    <a:pt x="23213" y="427"/>
                    <a:pt x="23213" y="427"/>
                  </a:cubicBezTo>
                  <a:cubicBezTo>
                    <a:pt x="24713" y="2581"/>
                    <a:pt x="24713" y="2581"/>
                    <a:pt x="24713" y="2581"/>
                  </a:cubicBezTo>
                  <a:cubicBezTo>
                    <a:pt x="25033" y="2581"/>
                    <a:pt x="25033" y="2581"/>
                    <a:pt x="25033" y="2581"/>
                  </a:cubicBezTo>
                  <a:cubicBezTo>
                    <a:pt x="25033" y="64"/>
                    <a:pt x="25033" y="64"/>
                    <a:pt x="25033" y="64"/>
                  </a:cubicBezTo>
                  <a:cubicBezTo>
                    <a:pt x="24777" y="64"/>
                    <a:pt x="24777" y="64"/>
                    <a:pt x="24777" y="64"/>
                  </a:cubicBezTo>
                  <a:lnTo>
                    <a:pt x="24777" y="2197"/>
                  </a:lnTo>
                  <a:close/>
                  <a:moveTo>
                    <a:pt x="27993" y="2411"/>
                  </a:moveTo>
                  <a:cubicBezTo>
                    <a:pt x="27346" y="2411"/>
                    <a:pt x="26958" y="1902"/>
                    <a:pt x="26958" y="1323"/>
                  </a:cubicBezTo>
                  <a:cubicBezTo>
                    <a:pt x="26958" y="743"/>
                    <a:pt x="27346" y="235"/>
                    <a:pt x="27993" y="235"/>
                  </a:cubicBezTo>
                  <a:cubicBezTo>
                    <a:pt x="28259" y="235"/>
                    <a:pt x="28540" y="402"/>
                    <a:pt x="28640" y="566"/>
                  </a:cubicBezTo>
                  <a:cubicBezTo>
                    <a:pt x="28864" y="399"/>
                    <a:pt x="28864" y="399"/>
                    <a:pt x="28864" y="399"/>
                  </a:cubicBezTo>
                  <a:cubicBezTo>
                    <a:pt x="28643" y="118"/>
                    <a:pt x="28306" y="0"/>
                    <a:pt x="27993" y="0"/>
                  </a:cubicBezTo>
                  <a:cubicBezTo>
                    <a:pt x="27243" y="0"/>
                    <a:pt x="26681" y="558"/>
                    <a:pt x="26681" y="1323"/>
                  </a:cubicBezTo>
                  <a:cubicBezTo>
                    <a:pt x="26681" y="2087"/>
                    <a:pt x="27243" y="2645"/>
                    <a:pt x="27993" y="2645"/>
                  </a:cubicBezTo>
                  <a:cubicBezTo>
                    <a:pt x="28409" y="2645"/>
                    <a:pt x="28757" y="2443"/>
                    <a:pt x="28924" y="2183"/>
                  </a:cubicBezTo>
                  <a:cubicBezTo>
                    <a:pt x="28714" y="2034"/>
                    <a:pt x="28714" y="2034"/>
                    <a:pt x="28714" y="2034"/>
                  </a:cubicBezTo>
                  <a:cubicBezTo>
                    <a:pt x="28526" y="2325"/>
                    <a:pt x="28256" y="2411"/>
                    <a:pt x="27993" y="2411"/>
                  </a:cubicBezTo>
                  <a:close/>
                  <a:moveTo>
                    <a:pt x="30490" y="2581"/>
                  </a:moveTo>
                  <a:cubicBezTo>
                    <a:pt x="30746" y="2581"/>
                    <a:pt x="30746" y="2581"/>
                    <a:pt x="30746" y="2581"/>
                  </a:cubicBezTo>
                  <a:cubicBezTo>
                    <a:pt x="30746" y="64"/>
                    <a:pt x="30746" y="64"/>
                    <a:pt x="30746" y="64"/>
                  </a:cubicBezTo>
                  <a:cubicBezTo>
                    <a:pt x="30490" y="64"/>
                    <a:pt x="30490" y="64"/>
                    <a:pt x="30490" y="64"/>
                  </a:cubicBezTo>
                  <a:lnTo>
                    <a:pt x="30490" y="2581"/>
                  </a:lnTo>
                  <a:close/>
                  <a:moveTo>
                    <a:pt x="32821" y="2347"/>
                  </a:moveTo>
                  <a:cubicBezTo>
                    <a:pt x="32821" y="64"/>
                    <a:pt x="32821" y="64"/>
                    <a:pt x="32821" y="64"/>
                  </a:cubicBezTo>
                  <a:cubicBezTo>
                    <a:pt x="32565" y="64"/>
                    <a:pt x="32565" y="64"/>
                    <a:pt x="32565" y="64"/>
                  </a:cubicBezTo>
                  <a:cubicBezTo>
                    <a:pt x="32565" y="2581"/>
                    <a:pt x="32565" y="2581"/>
                    <a:pt x="32565" y="2581"/>
                  </a:cubicBezTo>
                  <a:cubicBezTo>
                    <a:pt x="33994" y="2581"/>
                    <a:pt x="33994" y="2581"/>
                    <a:pt x="33994" y="2581"/>
                  </a:cubicBezTo>
                  <a:cubicBezTo>
                    <a:pt x="33994" y="2347"/>
                    <a:pt x="33994" y="2347"/>
                    <a:pt x="33994" y="2347"/>
                  </a:cubicBezTo>
                  <a:lnTo>
                    <a:pt x="32821" y="234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E1F21"/>
                </a:solidFill>
              </a:endParaRPr>
            </a:p>
          </p:txBody>
        </p:sp>
        <p:sp>
          <p:nvSpPr>
            <p:cNvPr id="23" name="Freeform 6"/>
            <p:cNvSpPr>
              <a:spLocks noChangeAspect="1"/>
            </p:cNvSpPr>
            <p:nvPr/>
          </p:nvSpPr>
          <p:spPr bwMode="auto">
            <a:xfrm>
              <a:off x="2498725" y="141288"/>
              <a:ext cx="546100" cy="534988"/>
            </a:xfrm>
            <a:custGeom>
              <a:avLst/>
              <a:gdLst>
                <a:gd name="T0" fmla="*/ 209 w 344"/>
                <a:gd name="T1" fmla="*/ 0 h 337"/>
                <a:gd name="T2" fmla="*/ 0 w 344"/>
                <a:gd name="T3" fmla="*/ 0 h 337"/>
                <a:gd name="T4" fmla="*/ 0 w 344"/>
                <a:gd name="T5" fmla="*/ 337 h 337"/>
                <a:gd name="T6" fmla="*/ 344 w 344"/>
                <a:gd name="T7" fmla="*/ 337 h 337"/>
                <a:gd name="T8" fmla="*/ 344 w 344"/>
                <a:gd name="T9" fmla="*/ 133 h 337"/>
                <a:gd name="T10" fmla="*/ 209 w 344"/>
                <a:gd name="T11" fmla="*/ 133 h 337"/>
                <a:gd name="T12" fmla="*/ 209 w 344"/>
                <a:gd name="T13" fmla="*/ 0 h 337"/>
                <a:gd name="T14" fmla="*/ 209 w 344"/>
                <a:gd name="T15" fmla="*/ 0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337">
                  <a:moveTo>
                    <a:pt x="209" y="0"/>
                  </a:moveTo>
                  <a:lnTo>
                    <a:pt x="0" y="0"/>
                  </a:lnTo>
                  <a:lnTo>
                    <a:pt x="0" y="337"/>
                  </a:lnTo>
                  <a:lnTo>
                    <a:pt x="344" y="337"/>
                  </a:lnTo>
                  <a:lnTo>
                    <a:pt x="344" y="133"/>
                  </a:lnTo>
                  <a:lnTo>
                    <a:pt x="209" y="133"/>
                  </a:lnTo>
                  <a:lnTo>
                    <a:pt x="209" y="0"/>
                  </a:lnTo>
                  <a:lnTo>
                    <a:pt x="209" y="0"/>
                  </a:lnTo>
                  <a:close/>
                </a:path>
              </a:pathLst>
            </a:custGeom>
            <a:solidFill>
              <a:srgbClr val="F899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E1F21"/>
                </a:solidFill>
              </a:endParaRPr>
            </a:p>
          </p:txBody>
        </p:sp>
        <p:sp>
          <p:nvSpPr>
            <p:cNvPr id="24" name="Freeform 7"/>
            <p:cNvSpPr>
              <a:spLocks noChangeAspect="1"/>
            </p:cNvSpPr>
            <p:nvPr/>
          </p:nvSpPr>
          <p:spPr bwMode="auto">
            <a:xfrm>
              <a:off x="2830513" y="0"/>
              <a:ext cx="350838" cy="352425"/>
            </a:xfrm>
            <a:custGeom>
              <a:avLst/>
              <a:gdLst>
                <a:gd name="T0" fmla="*/ 221 w 221"/>
                <a:gd name="T1" fmla="*/ 0 h 222"/>
                <a:gd name="T2" fmla="*/ 0 w 221"/>
                <a:gd name="T3" fmla="*/ 0 h 222"/>
                <a:gd name="T4" fmla="*/ 0 w 221"/>
                <a:gd name="T5" fmla="*/ 89 h 222"/>
                <a:gd name="T6" fmla="*/ 135 w 221"/>
                <a:gd name="T7" fmla="*/ 89 h 222"/>
                <a:gd name="T8" fmla="*/ 135 w 221"/>
                <a:gd name="T9" fmla="*/ 222 h 222"/>
                <a:gd name="T10" fmla="*/ 221 w 221"/>
                <a:gd name="T11" fmla="*/ 222 h 222"/>
                <a:gd name="T12" fmla="*/ 221 w 221"/>
                <a:gd name="T13" fmla="*/ 0 h 222"/>
                <a:gd name="T14" fmla="*/ 221 w 221"/>
                <a:gd name="T15" fmla="*/ 0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1" h="222">
                  <a:moveTo>
                    <a:pt x="221" y="0"/>
                  </a:moveTo>
                  <a:lnTo>
                    <a:pt x="0" y="0"/>
                  </a:lnTo>
                  <a:lnTo>
                    <a:pt x="0" y="89"/>
                  </a:lnTo>
                  <a:lnTo>
                    <a:pt x="135" y="89"/>
                  </a:lnTo>
                  <a:lnTo>
                    <a:pt x="135" y="222"/>
                  </a:lnTo>
                  <a:lnTo>
                    <a:pt x="221" y="222"/>
                  </a:lnTo>
                  <a:lnTo>
                    <a:pt x="221" y="0"/>
                  </a:lnTo>
                  <a:lnTo>
                    <a:pt x="221" y="0"/>
                  </a:lnTo>
                  <a:close/>
                </a:path>
              </a:pathLst>
            </a:custGeom>
            <a:solidFill>
              <a:srgbClr val="F168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E1F21"/>
                </a:solidFill>
              </a:endParaRPr>
            </a:p>
          </p:txBody>
        </p:sp>
      </p:grpSp>
      <p:sp>
        <p:nvSpPr>
          <p:cNvPr id="25" name="Rectangle 24"/>
          <p:cNvSpPr/>
          <p:nvPr userDrawn="1"/>
        </p:nvSpPr>
        <p:spPr>
          <a:xfrm>
            <a:off x="0" y="5092700"/>
            <a:ext cx="9144000" cy="61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3492475866"/>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 id="2147484021" r:id="rId11"/>
    <p:sldLayoutId id="2147484022" r:id="rId12"/>
    <p:sldLayoutId id="2147484023"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913708" rtl="0" eaLnBrk="1" latinLnBrk="0" hangingPunct="1">
        <a:lnSpc>
          <a:spcPct val="80000"/>
        </a:lnSpc>
        <a:spcBef>
          <a:spcPct val="0"/>
        </a:spcBef>
        <a:buNone/>
        <a:defRPr sz="2800" b="1" kern="1200" cap="none" baseline="0">
          <a:solidFill>
            <a:schemeClr val="tx2"/>
          </a:solidFill>
          <a:latin typeface="+mj-lt"/>
          <a:ea typeface="+mj-ea"/>
          <a:cs typeface="+mj-cs"/>
        </a:defRPr>
      </a:lvl1pPr>
    </p:titleStyle>
    <p:bodyStyle>
      <a:lvl1pPr marL="274320" indent="-274320" algn="l" defTabSz="913708" rtl="0" eaLnBrk="1" latinLnBrk="0" hangingPunct="1">
        <a:spcBef>
          <a:spcPct val="20000"/>
        </a:spcBef>
        <a:buClr>
          <a:schemeClr val="accent1"/>
        </a:buClr>
        <a:buSzPct val="80000"/>
        <a:buFont typeface="Wingdings 3" panose="05040102010807070707" pitchFamily="18" charset="2"/>
        <a:buChar char=""/>
        <a:defRPr lang="en-US" sz="2100" b="0" kern="1200" dirty="0" smtClean="0">
          <a:solidFill>
            <a:schemeClr val="tx1"/>
          </a:solidFill>
          <a:latin typeface="+mn-lt"/>
          <a:ea typeface="+mn-ea"/>
          <a:cs typeface="+mn-cs"/>
        </a:defRPr>
      </a:lvl1pPr>
      <a:lvl2pPr marL="574675" indent="-228600" algn="l" defTabSz="913708" rtl="0" eaLnBrk="1" latinLnBrk="0" hangingPunct="1">
        <a:spcBef>
          <a:spcPct val="20000"/>
        </a:spcBef>
        <a:buClrTx/>
        <a:buFont typeface="Wingdings" panose="05000000000000000000" pitchFamily="2" charset="2"/>
        <a:buChar char="§"/>
        <a:defRPr lang="en-US" sz="1800" b="0" kern="1200" dirty="0" smtClean="0">
          <a:solidFill>
            <a:schemeClr val="tx1"/>
          </a:solidFill>
          <a:latin typeface="+mn-lt"/>
          <a:ea typeface="+mn-ea"/>
          <a:cs typeface="+mn-cs"/>
        </a:defRPr>
      </a:lvl2pPr>
      <a:lvl3pPr marL="766763" indent="-176213" algn="l" defTabSz="913708" rtl="0" eaLnBrk="1" latinLnBrk="0" hangingPunct="1">
        <a:spcBef>
          <a:spcPct val="20000"/>
        </a:spcBef>
        <a:buClrTx/>
        <a:buFont typeface="Wingdings" panose="05000000000000000000" pitchFamily="2" charset="2"/>
        <a:buChar char="§"/>
        <a:defRPr lang="en-US" sz="1500" b="0" kern="1200" dirty="0" smtClean="0">
          <a:solidFill>
            <a:schemeClr val="tx1"/>
          </a:solidFill>
          <a:latin typeface="+mn-lt"/>
          <a:ea typeface="+mn-ea"/>
          <a:cs typeface="+mn-cs"/>
        </a:defRPr>
      </a:lvl3pPr>
      <a:lvl4pPr marL="973138" indent="-153988" algn="l" defTabSz="913708" rtl="0" eaLnBrk="1" latinLnBrk="0" hangingPunct="1">
        <a:spcBef>
          <a:spcPct val="20000"/>
        </a:spcBef>
        <a:buClrTx/>
        <a:buFont typeface="Wingdings" panose="05000000000000000000" pitchFamily="2" charset="2"/>
        <a:buChar char="§"/>
        <a:defRPr lang="en-US" sz="1350" b="0" kern="1200" dirty="0" smtClean="0">
          <a:solidFill>
            <a:schemeClr val="tx1"/>
          </a:solidFill>
          <a:latin typeface="+mn-lt"/>
          <a:ea typeface="+mn-ea"/>
          <a:cs typeface="+mn-cs"/>
        </a:defRPr>
      </a:lvl4pPr>
      <a:lvl5pPr marL="1143000" indent="-125413" algn="l" defTabSz="913708" rtl="0" eaLnBrk="1" latinLnBrk="0" hangingPunct="1">
        <a:spcBef>
          <a:spcPct val="20000"/>
        </a:spcBef>
        <a:buClrTx/>
        <a:buFont typeface="Wingdings" panose="05000000000000000000" pitchFamily="2" charset="2"/>
        <a:buChar char="§"/>
        <a:defRPr lang="en-US" sz="1350" b="0" kern="1200" dirty="0">
          <a:solidFill>
            <a:schemeClr val="tx1"/>
          </a:solidFill>
          <a:latin typeface="+mn-lt"/>
          <a:ea typeface="+mn-ea"/>
          <a:cs typeface="+mn-cs"/>
        </a:defRPr>
      </a:lvl5pPr>
      <a:lvl6pPr marL="2512691" indent="-228434" algn="l" defTabSz="913708" rtl="0" eaLnBrk="1" latinLnBrk="0" hangingPunct="1">
        <a:spcBef>
          <a:spcPct val="20000"/>
        </a:spcBef>
        <a:buFont typeface="+mj-lt"/>
        <a:buChar char="•"/>
        <a:defRPr sz="2025" kern="1200">
          <a:solidFill>
            <a:schemeClr val="tx1"/>
          </a:solidFill>
          <a:latin typeface="+mn-lt"/>
          <a:ea typeface="+mn-ea"/>
          <a:cs typeface="+mn-cs"/>
        </a:defRPr>
      </a:lvl6pPr>
      <a:lvl7pPr marL="2969546" indent="-228434" algn="l" defTabSz="913708" rtl="0" eaLnBrk="1" latinLnBrk="0" hangingPunct="1">
        <a:spcBef>
          <a:spcPct val="20000"/>
        </a:spcBef>
        <a:buFont typeface="+mj-lt"/>
        <a:buChar char="•"/>
        <a:defRPr sz="2025" kern="1200">
          <a:solidFill>
            <a:schemeClr val="tx1"/>
          </a:solidFill>
          <a:latin typeface="+mn-lt"/>
          <a:ea typeface="+mn-ea"/>
          <a:cs typeface="+mn-cs"/>
        </a:defRPr>
      </a:lvl7pPr>
      <a:lvl8pPr marL="3426398" indent="-228434" algn="l" defTabSz="913708" rtl="0" eaLnBrk="1" latinLnBrk="0" hangingPunct="1">
        <a:spcBef>
          <a:spcPct val="20000"/>
        </a:spcBef>
        <a:buFont typeface="+mj-lt"/>
        <a:buChar char="•"/>
        <a:defRPr sz="2025" kern="1200">
          <a:solidFill>
            <a:schemeClr val="tx1"/>
          </a:solidFill>
          <a:latin typeface="+mn-lt"/>
          <a:ea typeface="+mn-ea"/>
          <a:cs typeface="+mn-cs"/>
        </a:defRPr>
      </a:lvl8pPr>
      <a:lvl9pPr marL="3883253" indent="-228434" algn="l" defTabSz="913708" rtl="0" eaLnBrk="1" latinLnBrk="0" hangingPunct="1">
        <a:spcBef>
          <a:spcPct val="20000"/>
        </a:spcBef>
        <a:buFont typeface="+mj-lt"/>
        <a:buChar char="•"/>
        <a:defRPr sz="2025" kern="1200">
          <a:solidFill>
            <a:schemeClr val="tx1"/>
          </a:solidFill>
          <a:latin typeface="+mn-lt"/>
          <a:ea typeface="+mn-ea"/>
          <a:cs typeface="+mn-cs"/>
        </a:defRPr>
      </a:lvl9pPr>
    </p:bodyStyle>
    <p:otherStyle>
      <a:defPPr>
        <a:defRPr lang="en-US"/>
      </a:defPPr>
      <a:lvl1pPr marL="0" algn="l" defTabSz="913708" rtl="0" eaLnBrk="1" latinLnBrk="0" hangingPunct="1">
        <a:defRPr sz="1800" kern="1200">
          <a:solidFill>
            <a:schemeClr val="tx1"/>
          </a:solidFill>
          <a:latin typeface="+mn-lt"/>
          <a:ea typeface="+mn-ea"/>
          <a:cs typeface="+mn-cs"/>
        </a:defRPr>
      </a:lvl1pPr>
      <a:lvl2pPr marL="456854" algn="l" defTabSz="913708" rtl="0" eaLnBrk="1" latinLnBrk="0" hangingPunct="1">
        <a:defRPr sz="1800" kern="1200">
          <a:solidFill>
            <a:schemeClr val="tx1"/>
          </a:solidFill>
          <a:latin typeface="+mn-lt"/>
          <a:ea typeface="+mn-ea"/>
          <a:cs typeface="+mn-cs"/>
        </a:defRPr>
      </a:lvl2pPr>
      <a:lvl3pPr marL="913708" algn="l" defTabSz="913708" rtl="0" eaLnBrk="1" latinLnBrk="0" hangingPunct="1">
        <a:defRPr sz="1800" kern="1200">
          <a:solidFill>
            <a:schemeClr val="tx1"/>
          </a:solidFill>
          <a:latin typeface="+mn-lt"/>
          <a:ea typeface="+mn-ea"/>
          <a:cs typeface="+mn-cs"/>
        </a:defRPr>
      </a:lvl3pPr>
      <a:lvl4pPr marL="1370562" algn="l" defTabSz="913708" rtl="0" eaLnBrk="1" latinLnBrk="0" hangingPunct="1">
        <a:defRPr sz="1800" kern="1200">
          <a:solidFill>
            <a:schemeClr val="tx1"/>
          </a:solidFill>
          <a:latin typeface="+mn-lt"/>
          <a:ea typeface="+mn-ea"/>
          <a:cs typeface="+mn-cs"/>
        </a:defRPr>
      </a:lvl4pPr>
      <a:lvl5pPr marL="1827413" algn="l" defTabSz="913708" rtl="0" eaLnBrk="1" latinLnBrk="0" hangingPunct="1">
        <a:defRPr sz="1800" kern="1200">
          <a:solidFill>
            <a:schemeClr val="tx1"/>
          </a:solidFill>
          <a:latin typeface="+mn-lt"/>
          <a:ea typeface="+mn-ea"/>
          <a:cs typeface="+mn-cs"/>
        </a:defRPr>
      </a:lvl5pPr>
      <a:lvl6pPr marL="2284262" algn="l" defTabSz="913708" rtl="0" eaLnBrk="1" latinLnBrk="0" hangingPunct="1">
        <a:defRPr sz="1800" kern="1200">
          <a:solidFill>
            <a:schemeClr val="tx1"/>
          </a:solidFill>
          <a:latin typeface="+mn-lt"/>
          <a:ea typeface="+mn-ea"/>
          <a:cs typeface="+mn-cs"/>
        </a:defRPr>
      </a:lvl6pPr>
      <a:lvl7pPr marL="2741123" algn="l" defTabSz="913708" rtl="0" eaLnBrk="1" latinLnBrk="0" hangingPunct="1">
        <a:defRPr sz="1800" kern="1200">
          <a:solidFill>
            <a:schemeClr val="tx1"/>
          </a:solidFill>
          <a:latin typeface="+mn-lt"/>
          <a:ea typeface="+mn-ea"/>
          <a:cs typeface="+mn-cs"/>
        </a:defRPr>
      </a:lvl7pPr>
      <a:lvl8pPr marL="3197972" algn="l" defTabSz="913708" rtl="0" eaLnBrk="1" latinLnBrk="0" hangingPunct="1">
        <a:defRPr sz="1800" kern="1200">
          <a:solidFill>
            <a:schemeClr val="tx1"/>
          </a:solidFill>
          <a:latin typeface="+mn-lt"/>
          <a:ea typeface="+mn-ea"/>
          <a:cs typeface="+mn-cs"/>
        </a:defRPr>
      </a:lvl8pPr>
      <a:lvl9pPr marL="3654822" algn="l" defTabSz="913708"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916">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xml"/><Relationship Id="rId1" Type="http://schemas.openxmlformats.org/officeDocument/2006/relationships/customXml" Target="../../customXml/item3.xml"/><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xml"/><Relationship Id="rId1" Type="http://schemas.openxmlformats.org/officeDocument/2006/relationships/customXml" Target="../../customXml/item14.xml"/><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xml"/><Relationship Id="rId1" Type="http://schemas.openxmlformats.org/officeDocument/2006/relationships/customXml" Target="../../customXml/item8.xml"/><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xml"/><Relationship Id="rId1" Type="http://schemas.openxmlformats.org/officeDocument/2006/relationships/customXml" Target="../../customXml/item1.xml"/><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xml"/><Relationship Id="rId1" Type="http://schemas.openxmlformats.org/officeDocument/2006/relationships/customXml" Target="../../customXml/item5.xml"/><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xml"/><Relationship Id="rId1" Type="http://schemas.openxmlformats.org/officeDocument/2006/relationships/customXml" Target="../../customXml/item2.xml"/><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xml"/><Relationship Id="rId1" Type="http://schemas.openxmlformats.org/officeDocument/2006/relationships/customXml" Target="../../customXml/item7.xml"/><Relationship Id="rId5" Type="http://schemas.openxmlformats.org/officeDocument/2006/relationships/image" Target="../media/image4.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9.xml"/><Relationship Id="rId1" Type="http://schemas.openxmlformats.org/officeDocument/2006/relationships/customXml" Target="../../customXml/item13.xml"/><Relationship Id="rId5" Type="http://schemas.openxmlformats.org/officeDocument/2006/relationships/image" Target="../media/image4.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0.xml"/><Relationship Id="rId1" Type="http://schemas.openxmlformats.org/officeDocument/2006/relationships/customXml" Target="../../customXml/item9.xml"/><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1.xml"/><Relationship Id="rId1" Type="http://schemas.openxmlformats.org/officeDocument/2006/relationships/customXml" Target="../../customXml/item4.xm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19206" y="1717507"/>
            <a:ext cx="5594023" cy="464646"/>
          </a:xfrm>
        </p:spPr>
        <p:txBody>
          <a:bodyPr/>
          <a:lstStyle/>
          <a:p>
            <a:r>
              <a:rPr lang="en-US" dirty="0" smtClean="0"/>
              <a:t>TBM Taxonomy</a:t>
            </a:r>
            <a:endParaRPr lang="en-US" dirty="0"/>
          </a:p>
        </p:txBody>
      </p:sp>
      <p:sp>
        <p:nvSpPr>
          <p:cNvPr id="3" name="Text Placeholder 2"/>
          <p:cNvSpPr>
            <a:spLocks noGrp="1"/>
          </p:cNvSpPr>
          <p:nvPr>
            <p:ph type="body" sz="quarter" idx="13"/>
          </p:nvPr>
        </p:nvSpPr>
        <p:spPr/>
        <p:txBody>
          <a:bodyPr/>
          <a:lstStyle/>
          <a:p>
            <a:r>
              <a:rPr lang="en-US" dirty="0" smtClean="0"/>
              <a:t>Version 2.0</a:t>
            </a:r>
            <a:endParaRPr lang="en-US" dirty="0"/>
          </a:p>
        </p:txBody>
      </p:sp>
      <p:sp>
        <p:nvSpPr>
          <p:cNvPr id="6" name="Text Placeholder 5"/>
          <p:cNvSpPr>
            <a:spLocks noGrp="1"/>
          </p:cNvSpPr>
          <p:nvPr>
            <p:ph type="body" sz="quarter" idx="14"/>
          </p:nvPr>
        </p:nvSpPr>
        <p:spPr>
          <a:xfrm>
            <a:off x="3318444" y="2711451"/>
            <a:ext cx="5595371" cy="549199"/>
          </a:xfrm>
        </p:spPr>
        <p:txBody>
          <a:bodyPr>
            <a:normAutofit/>
          </a:bodyPr>
          <a:lstStyle/>
          <a:p>
            <a:r>
              <a:rPr lang="en-US" dirty="0"/>
              <a:t>October 31, 2016</a:t>
            </a:r>
          </a:p>
          <a:p>
            <a:endParaRPr lang="en-US" dirty="0"/>
          </a:p>
        </p:txBody>
      </p:sp>
    </p:spTree>
    <p:extLst>
      <p:ext uri="{BB962C8B-B14F-4D97-AF65-F5344CB8AC3E}">
        <p14:creationId xmlns:p14="http://schemas.microsoft.com/office/powerpoint/2010/main" val="170225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TBM Model (Conceptual Graphic)</a:t>
            </a:r>
            <a:endParaRPr lang="en-US" dirty="0"/>
          </a:p>
        </p:txBody>
      </p:sp>
      <p:sp>
        <p:nvSpPr>
          <p:cNvPr id="26" name="TextBox 25"/>
          <p:cNvSpPr txBox="1"/>
          <p:nvPr/>
        </p:nvSpPr>
        <p:spPr>
          <a:xfrm rot="16200000">
            <a:off x="5897106" y="2738333"/>
            <a:ext cx="1514891" cy="276999"/>
          </a:xfrm>
          <a:prstGeom prst="rect">
            <a:avLst/>
          </a:prstGeom>
          <a:noFill/>
        </p:spPr>
        <p:txBody>
          <a:bodyPr wrap="square" rtlCol="0">
            <a:spAutoFit/>
          </a:bodyPr>
          <a:lstStyle/>
          <a:p>
            <a:pPr algn="ctr"/>
            <a:r>
              <a:rPr lang="en-US" sz="1200" b="1" dirty="0" smtClean="0">
                <a:solidFill>
                  <a:prstClr val="black"/>
                </a:solidFill>
                <a:latin typeface="Calibri"/>
              </a:rPr>
              <a:t>IT View</a:t>
            </a:r>
            <a:endParaRPr lang="en-US" sz="1200" b="1" dirty="0">
              <a:solidFill>
                <a:prstClr val="black"/>
              </a:solidFill>
              <a:latin typeface="Calibri"/>
            </a:endParaRPr>
          </a:p>
        </p:txBody>
      </p:sp>
      <p:sp>
        <p:nvSpPr>
          <p:cNvPr id="27" name="TextBox 26"/>
          <p:cNvSpPr txBox="1"/>
          <p:nvPr/>
        </p:nvSpPr>
        <p:spPr>
          <a:xfrm rot="16200000">
            <a:off x="6089268" y="1403970"/>
            <a:ext cx="1130566" cy="276999"/>
          </a:xfrm>
          <a:prstGeom prst="rect">
            <a:avLst/>
          </a:prstGeom>
          <a:noFill/>
        </p:spPr>
        <p:txBody>
          <a:bodyPr wrap="none" rtlCol="0">
            <a:spAutoFit/>
          </a:bodyPr>
          <a:lstStyle/>
          <a:p>
            <a:r>
              <a:rPr lang="en-US" sz="1200" b="1" dirty="0" smtClean="0">
                <a:solidFill>
                  <a:prstClr val="black"/>
                </a:solidFill>
                <a:latin typeface="Calibri"/>
              </a:rPr>
              <a:t>Business View</a:t>
            </a:r>
            <a:endParaRPr lang="en-US" sz="1200" b="1" dirty="0">
              <a:solidFill>
                <a:prstClr val="black"/>
              </a:solidFill>
              <a:latin typeface="Calibri"/>
            </a:endParaRPr>
          </a:p>
        </p:txBody>
      </p:sp>
      <p:sp>
        <p:nvSpPr>
          <p:cNvPr id="28" name="Rectangle 27"/>
          <p:cNvSpPr/>
          <p:nvPr/>
        </p:nvSpPr>
        <p:spPr>
          <a:xfrm>
            <a:off x="2246336" y="1085850"/>
            <a:ext cx="4188119" cy="345865"/>
          </a:xfrm>
          <a:prstGeom prst="rect">
            <a:avLst/>
          </a:prstGeom>
          <a:solidFill>
            <a:srgbClr val="1F497D"/>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prstClr val="white"/>
                </a:solidFill>
                <a:effectLst/>
                <a:uLnTx/>
                <a:uFillTx/>
                <a:latin typeface="Calibri"/>
                <a:ea typeface="+mn-ea"/>
                <a:cs typeface="+mn-cs"/>
              </a:rPr>
              <a:t>Business Units or Business Capabilities</a:t>
            </a:r>
          </a:p>
        </p:txBody>
      </p:sp>
      <p:sp>
        <p:nvSpPr>
          <p:cNvPr id="29" name="Up Arrow 28"/>
          <p:cNvSpPr/>
          <p:nvPr/>
        </p:nvSpPr>
        <p:spPr>
          <a:xfrm>
            <a:off x="3656403" y="1357662"/>
            <a:ext cx="1367984" cy="225474"/>
          </a:xfrm>
          <a:prstGeom prst="upArrow">
            <a:avLst>
              <a:gd name="adj1" fmla="val 100000"/>
              <a:gd name="adj2" fmla="val 32609"/>
            </a:avLst>
          </a:prstGeom>
          <a:solidFill>
            <a:srgbClr val="1F497D">
              <a:lumMod val="60000"/>
              <a:lumOff val="40000"/>
            </a:srgbClr>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white"/>
              </a:solidFill>
              <a:effectLst/>
              <a:uLnTx/>
              <a:uFillTx/>
              <a:latin typeface="Calibri"/>
              <a:ea typeface="+mn-ea"/>
              <a:cs typeface="+mn-cs"/>
            </a:endParaRPr>
          </a:p>
        </p:txBody>
      </p:sp>
      <p:sp>
        <p:nvSpPr>
          <p:cNvPr id="30" name="Rectangle 29"/>
          <p:cNvSpPr/>
          <p:nvPr/>
        </p:nvSpPr>
        <p:spPr>
          <a:xfrm>
            <a:off x="2242176" y="1581790"/>
            <a:ext cx="4188119" cy="345865"/>
          </a:xfrm>
          <a:prstGeom prst="rect">
            <a:avLst/>
          </a:prstGeom>
          <a:solidFill>
            <a:srgbClr val="1F497D">
              <a:lumMod val="60000"/>
              <a:lumOff val="4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prstClr val="white"/>
                </a:solidFill>
                <a:effectLst/>
                <a:uLnTx/>
                <a:uFillTx/>
                <a:latin typeface="Calibri"/>
                <a:ea typeface="+mn-ea"/>
                <a:cs typeface="+mn-cs"/>
              </a:rPr>
              <a:t>End User Services, Business Application Services</a:t>
            </a:r>
          </a:p>
        </p:txBody>
      </p:sp>
      <p:sp>
        <p:nvSpPr>
          <p:cNvPr id="31" name="Up Arrow 30"/>
          <p:cNvSpPr/>
          <p:nvPr/>
        </p:nvSpPr>
        <p:spPr>
          <a:xfrm>
            <a:off x="3148648" y="1858634"/>
            <a:ext cx="664036" cy="548452"/>
          </a:xfrm>
          <a:prstGeom prst="upArrow">
            <a:avLst>
              <a:gd name="adj1" fmla="val 100000"/>
              <a:gd name="adj2" fmla="val 13050"/>
            </a:avLst>
          </a:prstGeom>
          <a:solidFill>
            <a:srgbClr val="1F497D">
              <a:lumMod val="60000"/>
              <a:lumOff val="40000"/>
            </a:srgbClr>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white"/>
              </a:solidFill>
              <a:effectLst/>
              <a:uLnTx/>
              <a:uFillTx/>
              <a:latin typeface="Calibri"/>
              <a:ea typeface="+mn-ea"/>
              <a:cs typeface="+mn-cs"/>
            </a:endParaRPr>
          </a:p>
        </p:txBody>
      </p:sp>
      <p:sp>
        <p:nvSpPr>
          <p:cNvPr id="32" name="Rectangle 31"/>
          <p:cNvSpPr/>
          <p:nvPr/>
        </p:nvSpPr>
        <p:spPr>
          <a:xfrm>
            <a:off x="2238191" y="2147144"/>
            <a:ext cx="3030927" cy="426524"/>
          </a:xfrm>
          <a:prstGeom prst="rect">
            <a:avLst/>
          </a:prstGeom>
          <a:solidFill>
            <a:srgbClr val="1F497D">
              <a:lumMod val="60000"/>
              <a:lumOff val="4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prstClr val="white"/>
                </a:solidFill>
                <a:effectLst/>
                <a:uLnTx/>
                <a:uFillTx/>
                <a:latin typeface="Calibri"/>
                <a:ea typeface="+mn-ea"/>
                <a:cs typeface="+mn-cs"/>
              </a:rPr>
              <a:t>Delivery Services, Platform Services, </a:t>
            </a:r>
            <a:br>
              <a:rPr kumimoji="0" lang="en-US" sz="1000" b="1" i="0" u="none" strike="noStrike" kern="0" cap="none" spc="0" normalizeH="0" baseline="0" noProof="0" dirty="0" smtClean="0">
                <a:ln>
                  <a:noFill/>
                </a:ln>
                <a:solidFill>
                  <a:prstClr val="white"/>
                </a:solidFill>
                <a:effectLst/>
                <a:uLnTx/>
                <a:uFillTx/>
                <a:latin typeface="Calibri"/>
                <a:ea typeface="+mn-ea"/>
                <a:cs typeface="+mn-cs"/>
              </a:rPr>
            </a:br>
            <a:r>
              <a:rPr kumimoji="0" lang="en-US" sz="1000" b="1" i="0" u="none" strike="noStrike" kern="0" cap="none" spc="0" normalizeH="0" baseline="0" noProof="0" dirty="0" smtClean="0">
                <a:ln>
                  <a:noFill/>
                </a:ln>
                <a:solidFill>
                  <a:prstClr val="white"/>
                </a:solidFill>
                <a:effectLst/>
                <a:uLnTx/>
                <a:uFillTx/>
                <a:latin typeface="Calibri"/>
                <a:ea typeface="+mn-ea"/>
                <a:cs typeface="+mn-cs"/>
              </a:rPr>
              <a:t>Infrastructure Services, Emerging</a:t>
            </a:r>
          </a:p>
        </p:txBody>
      </p:sp>
      <p:sp>
        <p:nvSpPr>
          <p:cNvPr id="33" name="Up Arrow 32"/>
          <p:cNvSpPr/>
          <p:nvPr/>
        </p:nvSpPr>
        <p:spPr>
          <a:xfrm>
            <a:off x="4331429" y="2492582"/>
            <a:ext cx="368714" cy="548452"/>
          </a:xfrm>
          <a:prstGeom prst="upArrow">
            <a:avLst>
              <a:gd name="adj1" fmla="val 100000"/>
              <a:gd name="adj2" fmla="val 23913"/>
            </a:avLst>
          </a:prstGeom>
          <a:solidFill>
            <a:srgbClr val="1F497D"/>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white"/>
              </a:solidFill>
              <a:effectLst/>
              <a:uLnTx/>
              <a:uFillTx/>
              <a:latin typeface="Calibri"/>
              <a:ea typeface="+mn-ea"/>
              <a:cs typeface="+mn-cs"/>
            </a:endParaRPr>
          </a:p>
        </p:txBody>
      </p:sp>
      <p:sp>
        <p:nvSpPr>
          <p:cNvPr id="34" name="Up Arrow 33"/>
          <p:cNvSpPr/>
          <p:nvPr/>
        </p:nvSpPr>
        <p:spPr>
          <a:xfrm>
            <a:off x="5412717" y="1865778"/>
            <a:ext cx="368714" cy="878260"/>
          </a:xfrm>
          <a:prstGeom prst="upArrow">
            <a:avLst>
              <a:gd name="adj1" fmla="val 100000"/>
              <a:gd name="adj2" fmla="val 17784"/>
            </a:avLst>
          </a:prstGeom>
          <a:solidFill>
            <a:srgbClr val="1F497D">
              <a:lumMod val="40000"/>
              <a:lumOff val="60000"/>
            </a:srgbClr>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white"/>
              </a:solidFill>
              <a:effectLst/>
              <a:uLnTx/>
              <a:uFillTx/>
              <a:latin typeface="Calibri"/>
              <a:ea typeface="+mn-ea"/>
              <a:cs typeface="+mn-cs"/>
            </a:endParaRPr>
          </a:p>
        </p:txBody>
      </p:sp>
      <p:sp>
        <p:nvSpPr>
          <p:cNvPr id="35" name="Rectangle 34"/>
          <p:cNvSpPr/>
          <p:nvPr/>
        </p:nvSpPr>
        <p:spPr>
          <a:xfrm>
            <a:off x="3264312" y="2723746"/>
            <a:ext cx="2553687" cy="345865"/>
          </a:xfrm>
          <a:prstGeom prst="rect">
            <a:avLst/>
          </a:prstGeom>
          <a:solidFill>
            <a:sysClr val="window" lastClr="FFFFFF">
              <a:lumMod val="75000"/>
            </a:sys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prstClr val="black"/>
                </a:solidFill>
                <a:effectLst/>
                <a:uLnTx/>
                <a:uFillTx/>
                <a:latin typeface="Calibri"/>
                <a:ea typeface="+mn-ea"/>
                <a:cs typeface="+mn-cs"/>
              </a:rPr>
              <a:t>Projects</a:t>
            </a:r>
          </a:p>
        </p:txBody>
      </p:sp>
      <p:sp>
        <p:nvSpPr>
          <p:cNvPr id="36" name="Up Arrow 35"/>
          <p:cNvSpPr/>
          <p:nvPr/>
        </p:nvSpPr>
        <p:spPr>
          <a:xfrm>
            <a:off x="2395917" y="2467788"/>
            <a:ext cx="589602" cy="806946"/>
          </a:xfrm>
          <a:prstGeom prst="upArrow">
            <a:avLst>
              <a:gd name="adj1" fmla="val 100000"/>
              <a:gd name="adj2" fmla="val 19565"/>
            </a:avLst>
          </a:prstGeom>
          <a:solidFill>
            <a:srgbClr val="1F497D">
              <a:lumMod val="40000"/>
              <a:lumOff val="60000"/>
            </a:srgbClr>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white"/>
              </a:solidFill>
              <a:effectLst/>
              <a:uLnTx/>
              <a:uFillTx/>
              <a:latin typeface="Calibri"/>
              <a:ea typeface="+mn-ea"/>
              <a:cs typeface="+mn-cs"/>
            </a:endParaRPr>
          </a:p>
        </p:txBody>
      </p:sp>
      <p:sp>
        <p:nvSpPr>
          <p:cNvPr id="37" name="Up Arrow 36"/>
          <p:cNvSpPr/>
          <p:nvPr/>
        </p:nvSpPr>
        <p:spPr>
          <a:xfrm>
            <a:off x="4329423" y="3007588"/>
            <a:ext cx="368714" cy="225474"/>
          </a:xfrm>
          <a:prstGeom prst="upArrow">
            <a:avLst>
              <a:gd name="adj1" fmla="val 100000"/>
              <a:gd name="adj2" fmla="val 32609"/>
            </a:avLst>
          </a:prstGeom>
          <a:solidFill>
            <a:srgbClr val="1F497D">
              <a:lumMod val="40000"/>
              <a:lumOff val="60000"/>
            </a:srgbClr>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black"/>
              </a:solidFill>
              <a:effectLst/>
              <a:uLnTx/>
              <a:uFillTx/>
              <a:latin typeface="Calibri"/>
              <a:ea typeface="+mn-ea"/>
              <a:cs typeface="+mn-cs"/>
            </a:endParaRPr>
          </a:p>
        </p:txBody>
      </p:sp>
      <p:sp>
        <p:nvSpPr>
          <p:cNvPr id="38" name="Up Arrow 37"/>
          <p:cNvSpPr/>
          <p:nvPr/>
        </p:nvSpPr>
        <p:spPr>
          <a:xfrm>
            <a:off x="5979828" y="1871774"/>
            <a:ext cx="368714" cy="1424391"/>
          </a:xfrm>
          <a:prstGeom prst="upArrow">
            <a:avLst>
              <a:gd name="adj1" fmla="val 100000"/>
              <a:gd name="adj2" fmla="val 15690"/>
            </a:avLst>
          </a:prstGeom>
          <a:solidFill>
            <a:srgbClr val="1F497D">
              <a:lumMod val="40000"/>
              <a:lumOff val="60000"/>
            </a:srgbClr>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white"/>
              </a:solidFill>
              <a:effectLst/>
              <a:uLnTx/>
              <a:uFillTx/>
              <a:latin typeface="Calibri"/>
              <a:ea typeface="+mn-ea"/>
              <a:cs typeface="+mn-cs"/>
            </a:endParaRPr>
          </a:p>
        </p:txBody>
      </p:sp>
      <p:sp>
        <p:nvSpPr>
          <p:cNvPr id="39" name="Rectangle 38"/>
          <p:cNvSpPr/>
          <p:nvPr/>
        </p:nvSpPr>
        <p:spPr>
          <a:xfrm>
            <a:off x="2241217" y="3219686"/>
            <a:ext cx="4188119" cy="345865"/>
          </a:xfrm>
          <a:prstGeom prst="rect">
            <a:avLst/>
          </a:prstGeom>
          <a:solidFill>
            <a:srgbClr val="1F497D">
              <a:lumMod val="40000"/>
              <a:lumOff val="6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prstClr val="black"/>
                </a:solidFill>
                <a:effectLst/>
                <a:uLnTx/>
                <a:uFillTx/>
                <a:latin typeface="Calibri"/>
                <a:ea typeface="+mn-ea"/>
                <a:cs typeface="+mn-cs"/>
              </a:rPr>
              <a:t>IT Towers</a:t>
            </a:r>
          </a:p>
        </p:txBody>
      </p:sp>
      <p:sp>
        <p:nvSpPr>
          <p:cNvPr id="41" name="Up Arrow 40"/>
          <p:cNvSpPr/>
          <p:nvPr/>
        </p:nvSpPr>
        <p:spPr>
          <a:xfrm>
            <a:off x="3649773" y="3475237"/>
            <a:ext cx="1367984" cy="550359"/>
          </a:xfrm>
          <a:prstGeom prst="upArrow">
            <a:avLst>
              <a:gd name="adj1" fmla="val 100000"/>
              <a:gd name="adj2" fmla="val 15684"/>
            </a:avLst>
          </a:prstGeom>
          <a:solidFill>
            <a:srgbClr val="1F497D">
              <a:lumMod val="20000"/>
              <a:lumOff val="80000"/>
            </a:srgbClr>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black"/>
              </a:solidFill>
              <a:effectLst/>
              <a:uLnTx/>
              <a:uFillTx/>
              <a:latin typeface="Calibri"/>
              <a:ea typeface="+mn-ea"/>
              <a:cs typeface="+mn-cs"/>
            </a:endParaRPr>
          </a:p>
        </p:txBody>
      </p:sp>
      <p:sp>
        <p:nvSpPr>
          <p:cNvPr id="43" name="Rectangle 42"/>
          <p:cNvSpPr/>
          <p:nvPr/>
        </p:nvSpPr>
        <p:spPr>
          <a:xfrm>
            <a:off x="2239705" y="3865702"/>
            <a:ext cx="4188119" cy="345865"/>
          </a:xfrm>
          <a:prstGeom prst="rect">
            <a:avLst/>
          </a:prstGeom>
          <a:solidFill>
            <a:srgbClr val="1F497D">
              <a:lumMod val="20000"/>
              <a:lumOff val="8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prstClr val="black"/>
                </a:solidFill>
                <a:effectLst/>
                <a:uLnTx/>
                <a:uFillTx/>
                <a:latin typeface="Calibri"/>
                <a:ea typeface="+mn-ea"/>
                <a:cs typeface="+mn-cs"/>
              </a:rPr>
              <a:t>Cost Pools</a:t>
            </a:r>
          </a:p>
        </p:txBody>
      </p:sp>
      <p:sp>
        <p:nvSpPr>
          <p:cNvPr id="44" name="Up Arrow 43"/>
          <p:cNvSpPr/>
          <p:nvPr/>
        </p:nvSpPr>
        <p:spPr>
          <a:xfrm>
            <a:off x="3652243" y="4154241"/>
            <a:ext cx="1367984" cy="272768"/>
          </a:xfrm>
          <a:prstGeom prst="upArrow">
            <a:avLst>
              <a:gd name="adj1" fmla="val 100000"/>
              <a:gd name="adj2" fmla="val 22133"/>
            </a:avLst>
          </a:prstGeom>
          <a:solidFill>
            <a:srgbClr val="1F497D">
              <a:lumMod val="20000"/>
              <a:lumOff val="80000"/>
            </a:srgbClr>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black"/>
              </a:solidFill>
              <a:effectLst/>
              <a:uLnTx/>
              <a:uFillTx/>
              <a:latin typeface="Calibri"/>
              <a:ea typeface="+mn-ea"/>
              <a:cs typeface="+mn-cs"/>
            </a:endParaRPr>
          </a:p>
        </p:txBody>
      </p:sp>
      <p:sp>
        <p:nvSpPr>
          <p:cNvPr id="45" name="Rectangle 44"/>
          <p:cNvSpPr/>
          <p:nvPr/>
        </p:nvSpPr>
        <p:spPr>
          <a:xfrm>
            <a:off x="2238194" y="4361643"/>
            <a:ext cx="4188119" cy="345865"/>
          </a:xfrm>
          <a:prstGeom prst="rect">
            <a:avLst/>
          </a:prstGeom>
          <a:solidFill>
            <a:srgbClr val="1F497D">
              <a:lumMod val="20000"/>
              <a:lumOff val="80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smtClean="0">
                <a:ln>
                  <a:noFill/>
                </a:ln>
                <a:solidFill>
                  <a:prstClr val="black"/>
                </a:solidFill>
                <a:effectLst/>
                <a:uLnTx/>
                <a:uFillTx/>
                <a:latin typeface="Calibri"/>
                <a:ea typeface="+mn-ea"/>
                <a:cs typeface="+mn-cs"/>
              </a:rPr>
              <a:t>General Ledger</a:t>
            </a:r>
          </a:p>
        </p:txBody>
      </p:sp>
      <p:sp>
        <p:nvSpPr>
          <p:cNvPr id="46" name="Up Arrow 45"/>
          <p:cNvSpPr/>
          <p:nvPr/>
        </p:nvSpPr>
        <p:spPr>
          <a:xfrm rot="10800000">
            <a:off x="3563354" y="3007587"/>
            <a:ext cx="368714" cy="270323"/>
          </a:xfrm>
          <a:prstGeom prst="upArrow">
            <a:avLst>
              <a:gd name="adj1" fmla="val 100000"/>
              <a:gd name="adj2" fmla="val 23913"/>
            </a:avLst>
          </a:prstGeom>
          <a:solidFill>
            <a:srgbClr val="1F497D"/>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white"/>
              </a:solidFill>
              <a:effectLst/>
              <a:uLnTx/>
              <a:uFillTx/>
              <a:latin typeface="Calibri"/>
              <a:ea typeface="+mn-ea"/>
              <a:cs typeface="+mn-cs"/>
            </a:endParaRPr>
          </a:p>
        </p:txBody>
      </p:sp>
      <p:sp>
        <p:nvSpPr>
          <p:cNvPr id="47" name="Rectangle 46"/>
          <p:cNvSpPr/>
          <p:nvPr/>
        </p:nvSpPr>
        <p:spPr>
          <a:xfrm rot="10800000">
            <a:off x="3456067" y="2922562"/>
            <a:ext cx="614917" cy="147048"/>
          </a:xfrm>
          <a:prstGeom prst="rect">
            <a:avLst/>
          </a:prstGeom>
          <a:solidFill>
            <a:sysClr val="window" lastClr="FFFFFF">
              <a:lumMod val="75000"/>
            </a:sys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smtClean="0">
              <a:ln>
                <a:noFill/>
              </a:ln>
              <a:solidFill>
                <a:prstClr val="black"/>
              </a:solidFill>
              <a:effectLst/>
              <a:uLnTx/>
              <a:uFillTx/>
              <a:latin typeface="Calibri"/>
              <a:ea typeface="+mn-ea"/>
              <a:cs typeface="+mn-cs"/>
            </a:endParaRPr>
          </a:p>
        </p:txBody>
      </p:sp>
      <p:sp>
        <p:nvSpPr>
          <p:cNvPr id="25" name="TextBox 24"/>
          <p:cNvSpPr txBox="1"/>
          <p:nvPr/>
        </p:nvSpPr>
        <p:spPr>
          <a:xfrm rot="16200000">
            <a:off x="6129381" y="4102293"/>
            <a:ext cx="1050340" cy="276999"/>
          </a:xfrm>
          <a:prstGeom prst="rect">
            <a:avLst/>
          </a:prstGeom>
          <a:noFill/>
        </p:spPr>
        <p:txBody>
          <a:bodyPr wrap="square" rtlCol="0">
            <a:spAutoFit/>
          </a:bodyPr>
          <a:lstStyle/>
          <a:p>
            <a:pPr algn="ctr"/>
            <a:r>
              <a:rPr lang="en-US" sz="1200" b="1" dirty="0" smtClean="0">
                <a:solidFill>
                  <a:prstClr val="black"/>
                </a:solidFill>
                <a:latin typeface="Calibri"/>
              </a:rPr>
              <a:t>Finance View</a:t>
            </a:r>
            <a:endParaRPr lang="en-US" sz="1200" b="1" dirty="0">
              <a:solidFill>
                <a:prstClr val="black"/>
              </a:solidFill>
              <a:latin typeface="Calibri"/>
            </a:endParaRPr>
          </a:p>
        </p:txBody>
      </p:sp>
    </p:spTree>
    <p:extLst>
      <p:ext uri="{BB962C8B-B14F-4D97-AF65-F5344CB8AC3E}">
        <p14:creationId xmlns:p14="http://schemas.microsoft.com/office/powerpoint/2010/main" val="2572840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TBM Taxonomy V2.0 (High Level View)</a:t>
            </a:r>
            <a:endParaRPr lang="en-US" dirty="0">
              <a:latin typeface="Calibri" panose="020F0502020204030204" pitchFamily="34" charset="0"/>
            </a:endParaRPr>
          </a:p>
        </p:txBody>
      </p:sp>
      <p:sp>
        <p:nvSpPr>
          <p:cNvPr id="143" name="Rectangle 419"/>
          <p:cNvSpPr/>
          <p:nvPr/>
        </p:nvSpPr>
        <p:spPr>
          <a:xfrm>
            <a:off x="1135142" y="4076923"/>
            <a:ext cx="6737045" cy="713171"/>
          </a:xfrm>
          <a:prstGeom prst="rect">
            <a:avLst/>
          </a:prstGeom>
          <a:solidFill>
            <a:srgbClr val="4F81BD">
              <a:lumMod val="40000"/>
              <a:lumOff val="60000"/>
            </a:srgbClr>
          </a:solidFill>
          <a:ln w="76200" cap="flat" cmpd="sng" algn="ctr">
            <a:noFill/>
            <a:prstDash val="solid"/>
            <a:miter lim="800000"/>
          </a:ln>
          <a:effectLst/>
        </p:spPr>
        <p:txBody>
          <a:bodyPr lIns="137160" rIns="13716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Cost Pools</a:t>
            </a:r>
          </a:p>
        </p:txBody>
      </p:sp>
      <p:sp>
        <p:nvSpPr>
          <p:cNvPr id="144" name="Rectangle 459"/>
          <p:cNvSpPr>
            <a:spLocks/>
          </p:cNvSpPr>
          <p:nvPr/>
        </p:nvSpPr>
        <p:spPr>
          <a:xfrm rot="10800000" flipV="1">
            <a:off x="7088612" y="4323595"/>
            <a:ext cx="685800" cy="412741"/>
          </a:xfrm>
          <a:prstGeom prst="rect">
            <a:avLst/>
          </a:prstGeom>
          <a:solidFill>
            <a:sysClr val="window" lastClr="FFFFFF"/>
          </a:solidFill>
          <a:ln w="9525" cap="flat" cmpd="sng" algn="ctr">
            <a:solidFill>
              <a:schemeClr val="tx1"/>
            </a:solidFill>
            <a:prstDash val="solid"/>
            <a:miter lim="800000"/>
          </a:ln>
          <a:effectLst/>
        </p:spPr>
        <p:txBody>
          <a:bodyPr vert="horz" wrap="none"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Internal</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Services</a:t>
            </a:r>
          </a:p>
        </p:txBody>
      </p:sp>
      <p:sp>
        <p:nvSpPr>
          <p:cNvPr id="145" name="Rectangle 456"/>
          <p:cNvSpPr>
            <a:spLocks/>
          </p:cNvSpPr>
          <p:nvPr/>
        </p:nvSpPr>
        <p:spPr>
          <a:xfrm rot="10800000" flipV="1">
            <a:off x="5620068" y="4323595"/>
            <a:ext cx="685800" cy="412741"/>
          </a:xfrm>
          <a:prstGeom prst="rect">
            <a:avLst/>
          </a:prstGeom>
          <a:solidFill>
            <a:sysClr val="window" lastClr="FFFFFF"/>
          </a:solidFill>
          <a:ln w="9525" cap="flat" cmpd="sng" algn="ctr">
            <a:solidFill>
              <a:schemeClr val="tx1"/>
            </a:solidFill>
            <a:prstDash val="solid"/>
            <a:miter lim="800000"/>
          </a:ln>
          <a:effectLst/>
        </p:spPr>
        <p:txBody>
          <a:bodyPr vert="horz" wrap="none"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Telecom</a:t>
            </a:r>
          </a:p>
        </p:txBody>
      </p:sp>
      <p:sp>
        <p:nvSpPr>
          <p:cNvPr id="146" name="Rectangle 453"/>
          <p:cNvSpPr>
            <a:spLocks/>
          </p:cNvSpPr>
          <p:nvPr/>
        </p:nvSpPr>
        <p:spPr>
          <a:xfrm rot="10800000" flipV="1">
            <a:off x="4885796" y="4323595"/>
            <a:ext cx="685800" cy="412741"/>
          </a:xfrm>
          <a:prstGeom prst="rect">
            <a:avLst/>
          </a:prstGeom>
          <a:solidFill>
            <a:sysClr val="window" lastClr="FFFFFF"/>
          </a:solidFill>
          <a:ln w="9525" cap="flat" cmpd="sng" algn="ctr">
            <a:solidFill>
              <a:schemeClr val="tx1"/>
            </a:solidFill>
            <a:prstDash val="solid"/>
            <a:miter lim="800000"/>
          </a:ln>
          <a:effectLst/>
        </p:spPr>
        <p:txBody>
          <a:bodyPr vert="horz" wrap="none"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Facilities</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&amp; Power</a:t>
            </a:r>
          </a:p>
        </p:txBody>
      </p:sp>
      <p:sp>
        <p:nvSpPr>
          <p:cNvPr id="147" name="Rectangle 450"/>
          <p:cNvSpPr>
            <a:spLocks/>
          </p:cNvSpPr>
          <p:nvPr/>
        </p:nvSpPr>
        <p:spPr>
          <a:xfrm rot="10800000" flipV="1">
            <a:off x="2682980" y="4323595"/>
            <a:ext cx="685800" cy="412741"/>
          </a:xfrm>
          <a:prstGeom prst="rect">
            <a:avLst/>
          </a:prstGeom>
          <a:solidFill>
            <a:sysClr val="window" lastClr="FFFFFF"/>
          </a:solidFill>
          <a:ln w="9525" cap="flat" cmpd="sng" algn="ctr">
            <a:solidFill>
              <a:schemeClr val="tx1"/>
            </a:solidFill>
            <a:prstDash val="solid"/>
            <a:miter lim="800000"/>
          </a:ln>
          <a:effectLst/>
        </p:spPr>
        <p:txBody>
          <a:bodyPr vert="horz" wrap="none"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Outside</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Services</a:t>
            </a:r>
          </a:p>
        </p:txBody>
      </p:sp>
      <p:sp>
        <p:nvSpPr>
          <p:cNvPr id="148" name="Rectangle 444"/>
          <p:cNvSpPr>
            <a:spLocks/>
          </p:cNvSpPr>
          <p:nvPr/>
        </p:nvSpPr>
        <p:spPr>
          <a:xfrm rot="10800000" flipV="1">
            <a:off x="1214436" y="4323595"/>
            <a:ext cx="685800" cy="412741"/>
          </a:xfrm>
          <a:prstGeom prst="rect">
            <a:avLst/>
          </a:prstGeom>
          <a:solidFill>
            <a:sysClr val="window" lastClr="FFFFFF"/>
          </a:solidFill>
          <a:ln w="9525" cap="flat" cmpd="sng" algn="ctr">
            <a:solidFill>
              <a:schemeClr val="tx1"/>
            </a:solidFill>
            <a:prstDash val="solid"/>
            <a:miter lim="800000"/>
          </a:ln>
          <a:effectLst/>
        </p:spPr>
        <p:txBody>
          <a:bodyPr vert="horz" wrap="none"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Internal</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Labor</a:t>
            </a:r>
          </a:p>
        </p:txBody>
      </p:sp>
      <p:sp>
        <p:nvSpPr>
          <p:cNvPr id="149" name="Rectangle 438"/>
          <p:cNvSpPr>
            <a:spLocks/>
          </p:cNvSpPr>
          <p:nvPr/>
        </p:nvSpPr>
        <p:spPr>
          <a:xfrm rot="10800000" flipV="1">
            <a:off x="1948708" y="4323595"/>
            <a:ext cx="685800" cy="412741"/>
          </a:xfrm>
          <a:prstGeom prst="rect">
            <a:avLst/>
          </a:prstGeom>
          <a:solidFill>
            <a:sysClr val="window" lastClr="FFFFFF"/>
          </a:solidFill>
          <a:ln w="9525" cap="flat" cmpd="sng" algn="ctr">
            <a:solidFill>
              <a:schemeClr val="tx1"/>
            </a:solidFill>
            <a:prstDash val="solid"/>
            <a:miter lim="800000"/>
          </a:ln>
          <a:effectLst/>
        </p:spPr>
        <p:txBody>
          <a:bodyPr vert="horz" wrap="none"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External</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Labor</a:t>
            </a:r>
          </a:p>
        </p:txBody>
      </p:sp>
      <p:sp>
        <p:nvSpPr>
          <p:cNvPr id="150" name="Rectangle 99"/>
          <p:cNvSpPr/>
          <p:nvPr/>
        </p:nvSpPr>
        <p:spPr>
          <a:xfrm>
            <a:off x="1135143" y="2943444"/>
            <a:ext cx="6737044" cy="1073174"/>
          </a:xfrm>
          <a:prstGeom prst="rect">
            <a:avLst/>
          </a:prstGeom>
          <a:solidFill>
            <a:srgbClr val="1F497D">
              <a:lumMod val="40000"/>
              <a:lumOff val="60000"/>
            </a:srgbClr>
          </a:solidFill>
          <a:ln w="76200" cap="flat" cmpd="sng" algn="ctr">
            <a:noFill/>
            <a:prstDash val="solid"/>
            <a:miter lim="800000"/>
          </a:ln>
          <a:effectLst/>
        </p:spPr>
        <p:txBody>
          <a:bodyPr lIns="137160" rIns="13716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IT Towers</a:t>
            </a:r>
          </a:p>
        </p:txBody>
      </p:sp>
      <p:sp>
        <p:nvSpPr>
          <p:cNvPr id="151" name="Rectangle 155"/>
          <p:cNvSpPr>
            <a:spLocks/>
          </p:cNvSpPr>
          <p:nvPr/>
        </p:nvSpPr>
        <p:spPr>
          <a:xfrm rot="10800000" flipV="1">
            <a:off x="1214436" y="3608550"/>
            <a:ext cx="1256222"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End User</a:t>
            </a:r>
          </a:p>
        </p:txBody>
      </p:sp>
      <p:sp>
        <p:nvSpPr>
          <p:cNvPr id="152" name="Rectangle 133"/>
          <p:cNvSpPr>
            <a:spLocks/>
          </p:cNvSpPr>
          <p:nvPr/>
        </p:nvSpPr>
        <p:spPr>
          <a:xfrm rot="10800000" flipV="1">
            <a:off x="2538250" y="3608550"/>
            <a:ext cx="1256222"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Application</a:t>
            </a:r>
          </a:p>
        </p:txBody>
      </p:sp>
      <p:sp>
        <p:nvSpPr>
          <p:cNvPr id="153" name="Rectangle 382"/>
          <p:cNvSpPr>
            <a:spLocks/>
          </p:cNvSpPr>
          <p:nvPr/>
        </p:nvSpPr>
        <p:spPr>
          <a:xfrm rot="10800000" flipV="1">
            <a:off x="3862062" y="3608550"/>
            <a:ext cx="1256222"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Delivery</a:t>
            </a:r>
          </a:p>
        </p:txBody>
      </p:sp>
      <p:sp>
        <p:nvSpPr>
          <p:cNvPr id="154" name="Rectangle 379"/>
          <p:cNvSpPr>
            <a:spLocks/>
          </p:cNvSpPr>
          <p:nvPr/>
        </p:nvSpPr>
        <p:spPr>
          <a:xfrm rot="10800000" flipV="1">
            <a:off x="6518190" y="3608550"/>
            <a:ext cx="1256222"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IT</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Management</a:t>
            </a:r>
          </a:p>
        </p:txBody>
      </p:sp>
      <p:sp>
        <p:nvSpPr>
          <p:cNvPr id="155" name="Rectangle 376"/>
          <p:cNvSpPr>
            <a:spLocks/>
          </p:cNvSpPr>
          <p:nvPr/>
        </p:nvSpPr>
        <p:spPr>
          <a:xfrm rot="10800000" flipV="1">
            <a:off x="5185874" y="3608550"/>
            <a:ext cx="1256222"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Security &amp; Compliance</a:t>
            </a:r>
          </a:p>
        </p:txBody>
      </p:sp>
      <p:sp>
        <p:nvSpPr>
          <p:cNvPr id="156" name="Rectangle 370"/>
          <p:cNvSpPr>
            <a:spLocks/>
          </p:cNvSpPr>
          <p:nvPr/>
        </p:nvSpPr>
        <p:spPr>
          <a:xfrm rot="10800000" flipV="1">
            <a:off x="6518188" y="3193977"/>
            <a:ext cx="1256224"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Output</a:t>
            </a:r>
          </a:p>
        </p:txBody>
      </p:sp>
      <p:sp>
        <p:nvSpPr>
          <p:cNvPr id="157" name="Rectangle 367"/>
          <p:cNvSpPr>
            <a:spLocks/>
          </p:cNvSpPr>
          <p:nvPr/>
        </p:nvSpPr>
        <p:spPr>
          <a:xfrm rot="10800000" flipV="1">
            <a:off x="5185872" y="3193977"/>
            <a:ext cx="1256224"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Network</a:t>
            </a:r>
          </a:p>
        </p:txBody>
      </p:sp>
      <p:sp>
        <p:nvSpPr>
          <p:cNvPr id="158" name="Rectangle 357"/>
          <p:cNvSpPr>
            <a:spLocks/>
          </p:cNvSpPr>
          <p:nvPr/>
        </p:nvSpPr>
        <p:spPr>
          <a:xfrm rot="10800000" flipV="1">
            <a:off x="3862060" y="3193977"/>
            <a:ext cx="1256224"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Storage</a:t>
            </a:r>
          </a:p>
        </p:txBody>
      </p:sp>
      <p:sp>
        <p:nvSpPr>
          <p:cNvPr id="159" name="Rectangle 112"/>
          <p:cNvSpPr>
            <a:spLocks/>
          </p:cNvSpPr>
          <p:nvPr/>
        </p:nvSpPr>
        <p:spPr>
          <a:xfrm rot="10800000" flipV="1">
            <a:off x="2538248" y="3193977"/>
            <a:ext cx="1256224"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Compute</a:t>
            </a:r>
          </a:p>
        </p:txBody>
      </p:sp>
      <p:sp>
        <p:nvSpPr>
          <p:cNvPr id="160" name="Rectangle 353"/>
          <p:cNvSpPr>
            <a:spLocks/>
          </p:cNvSpPr>
          <p:nvPr/>
        </p:nvSpPr>
        <p:spPr>
          <a:xfrm rot="10800000" flipV="1">
            <a:off x="1214436" y="3193977"/>
            <a:ext cx="1256224"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Data Center</a:t>
            </a:r>
          </a:p>
        </p:txBody>
      </p:sp>
      <p:sp>
        <p:nvSpPr>
          <p:cNvPr id="161" name="Rectangle 160"/>
          <p:cNvSpPr/>
          <p:nvPr/>
        </p:nvSpPr>
        <p:spPr>
          <a:xfrm>
            <a:off x="1135185" y="1747032"/>
            <a:ext cx="6736868" cy="1136106"/>
          </a:xfrm>
          <a:prstGeom prst="rect">
            <a:avLst/>
          </a:prstGeom>
          <a:solidFill>
            <a:srgbClr val="1F497D">
              <a:lumMod val="60000"/>
              <a:lumOff val="40000"/>
            </a:srgbClr>
          </a:solidFill>
          <a:ln w="76200" cap="flat" cmpd="sng" algn="ctr">
            <a:noFill/>
            <a:prstDash val="solid"/>
            <a:miter lim="800000"/>
          </a:ln>
          <a:effectLst/>
        </p:spPr>
        <p:txBody>
          <a:bodyPr lIns="137160" rIns="13716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white"/>
                </a:solidFill>
                <a:effectLst/>
                <a:uLnTx/>
                <a:uFillTx/>
                <a:latin typeface="Calibri"/>
                <a:ea typeface="Roboto Condensed" panose="02000000000000000000" pitchFamily="2" charset="0"/>
                <a:cs typeface="+mn-cs"/>
              </a:rPr>
              <a:t>Services</a:t>
            </a:r>
          </a:p>
        </p:txBody>
      </p:sp>
      <p:sp>
        <p:nvSpPr>
          <p:cNvPr id="162" name="Rectangle 18"/>
          <p:cNvSpPr/>
          <p:nvPr/>
        </p:nvSpPr>
        <p:spPr>
          <a:xfrm>
            <a:off x="1135141" y="990044"/>
            <a:ext cx="6737046" cy="699826"/>
          </a:xfrm>
          <a:prstGeom prst="rect">
            <a:avLst/>
          </a:prstGeom>
          <a:solidFill>
            <a:srgbClr val="1F497D"/>
          </a:solidFill>
          <a:ln w="76200" cap="flat" cmpd="sng" algn="ctr">
            <a:noFill/>
            <a:prstDash val="solid"/>
            <a:miter lim="800000"/>
          </a:ln>
          <a:effectLst/>
        </p:spPr>
        <p:txBody>
          <a:bodyPr lIns="137160" rIns="13716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white"/>
                </a:solidFill>
                <a:effectLst/>
                <a:uLnTx/>
                <a:uFillTx/>
                <a:latin typeface="Calibri"/>
                <a:ea typeface="Roboto Condensed" panose="02000000000000000000" pitchFamily="2" charset="0"/>
                <a:cs typeface="+mn-cs"/>
              </a:rPr>
              <a:t>Business Units or Business Capabilities</a:t>
            </a:r>
          </a:p>
        </p:txBody>
      </p:sp>
      <p:sp>
        <p:nvSpPr>
          <p:cNvPr id="163" name="Rectangle 5"/>
          <p:cNvSpPr>
            <a:spLocks/>
          </p:cNvSpPr>
          <p:nvPr/>
        </p:nvSpPr>
        <p:spPr>
          <a:xfrm rot="10800000" flipV="1">
            <a:off x="2539592" y="1277782"/>
            <a:ext cx="1253025" cy="369969"/>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Unit or </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Capability</a:t>
            </a:r>
          </a:p>
        </p:txBody>
      </p:sp>
      <p:sp>
        <p:nvSpPr>
          <p:cNvPr id="164" name="Rectangle 7"/>
          <p:cNvSpPr>
            <a:spLocks/>
          </p:cNvSpPr>
          <p:nvPr/>
        </p:nvSpPr>
        <p:spPr>
          <a:xfrm rot="10800000" flipV="1">
            <a:off x="3864746" y="1281263"/>
            <a:ext cx="1253025" cy="363005"/>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Unit or </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Capability</a:t>
            </a:r>
          </a:p>
        </p:txBody>
      </p:sp>
      <p:sp>
        <p:nvSpPr>
          <p:cNvPr id="165" name="Rectangle 10"/>
          <p:cNvSpPr>
            <a:spLocks/>
          </p:cNvSpPr>
          <p:nvPr/>
        </p:nvSpPr>
        <p:spPr>
          <a:xfrm rot="10800000" flipV="1">
            <a:off x="5189899" y="1281266"/>
            <a:ext cx="1253025" cy="363001"/>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Unit or </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Capability</a:t>
            </a:r>
          </a:p>
        </p:txBody>
      </p:sp>
      <p:sp>
        <p:nvSpPr>
          <p:cNvPr id="166" name="Rectangle 11"/>
          <p:cNvSpPr>
            <a:spLocks/>
          </p:cNvSpPr>
          <p:nvPr/>
        </p:nvSpPr>
        <p:spPr>
          <a:xfrm rot="10800000" flipV="1">
            <a:off x="1214436" y="1277781"/>
            <a:ext cx="1253025" cy="369969"/>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Unit or </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Capability</a:t>
            </a:r>
          </a:p>
        </p:txBody>
      </p:sp>
      <p:sp>
        <p:nvSpPr>
          <p:cNvPr id="167" name="Rectangle 12"/>
          <p:cNvSpPr>
            <a:spLocks/>
          </p:cNvSpPr>
          <p:nvPr/>
        </p:nvSpPr>
        <p:spPr>
          <a:xfrm rot="10800000" flipV="1">
            <a:off x="6521387" y="1281266"/>
            <a:ext cx="1253025" cy="363001"/>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Unit or </a:t>
            </a:r>
            <a:b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b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Capability</a:t>
            </a:r>
          </a:p>
        </p:txBody>
      </p:sp>
      <p:cxnSp>
        <p:nvCxnSpPr>
          <p:cNvPr id="168" name="Straight Arrow Connector 167"/>
          <p:cNvCxnSpPr/>
          <p:nvPr/>
        </p:nvCxnSpPr>
        <p:spPr>
          <a:xfrm flipV="1">
            <a:off x="7882313" y="990044"/>
            <a:ext cx="0" cy="3810557"/>
          </a:xfrm>
          <a:prstGeom prst="straightConnector1">
            <a:avLst/>
          </a:prstGeom>
          <a:noFill/>
          <a:ln w="28575" cap="flat" cmpd="sng" algn="ctr">
            <a:solidFill>
              <a:sysClr val="windowText" lastClr="000000"/>
            </a:solidFill>
            <a:prstDash val="solid"/>
            <a:miter lim="800000"/>
            <a:headEnd type="triangle" w="lg" len="lg"/>
            <a:tailEnd type="triangle" w="lg" len="lg"/>
          </a:ln>
          <a:effectLst/>
        </p:spPr>
      </p:cxnSp>
      <p:grpSp>
        <p:nvGrpSpPr>
          <p:cNvPr id="169" name="Group 168"/>
          <p:cNvGrpSpPr/>
          <p:nvPr/>
        </p:nvGrpSpPr>
        <p:grpSpPr>
          <a:xfrm rot="5400000">
            <a:off x="6207664" y="2738338"/>
            <a:ext cx="3557349" cy="277009"/>
            <a:chOff x="3914061" y="-3078190"/>
            <a:chExt cx="5901687" cy="510804"/>
          </a:xfrm>
        </p:grpSpPr>
        <p:sp>
          <p:nvSpPr>
            <p:cNvPr id="170" name="TextBox 169"/>
            <p:cNvSpPr txBox="1"/>
            <p:nvPr/>
          </p:nvSpPr>
          <p:spPr>
            <a:xfrm>
              <a:off x="3914061" y="-3078172"/>
              <a:ext cx="1812967" cy="510786"/>
            </a:xfrm>
            <a:prstGeom prst="rect">
              <a:avLst/>
            </a:prstGeom>
            <a:noFill/>
          </p:spPr>
          <p:txBody>
            <a:bodyPr wrap="none" rtlCol="0">
              <a:spAutoFit/>
            </a:bodyPr>
            <a:lstStyle/>
            <a:p>
              <a:pPr algn="ctr"/>
              <a:r>
                <a:rPr lang="en-US" sz="1200" b="1" dirty="0" smtClean="0">
                  <a:solidFill>
                    <a:srgbClr val="353C45"/>
                  </a:solidFill>
                  <a:latin typeface="Calibri"/>
                  <a:ea typeface="Roboto Condensed" panose="02000000000000000000" pitchFamily="2" charset="0"/>
                </a:rPr>
                <a:t>Business View</a:t>
              </a:r>
            </a:p>
          </p:txBody>
        </p:sp>
        <p:sp>
          <p:nvSpPr>
            <p:cNvPr id="171" name="TextBox 170"/>
            <p:cNvSpPr txBox="1"/>
            <p:nvPr/>
          </p:nvSpPr>
          <p:spPr>
            <a:xfrm>
              <a:off x="8101178" y="-3078190"/>
              <a:ext cx="1714570" cy="510785"/>
            </a:xfrm>
            <a:prstGeom prst="rect">
              <a:avLst/>
            </a:prstGeom>
            <a:noFill/>
          </p:spPr>
          <p:txBody>
            <a:bodyPr wrap="none" rtlCol="0">
              <a:spAutoFit/>
            </a:bodyPr>
            <a:lstStyle/>
            <a:p>
              <a:pPr algn="ctr"/>
              <a:r>
                <a:rPr lang="en-US" sz="1200" b="1" dirty="0" smtClean="0">
                  <a:solidFill>
                    <a:srgbClr val="353C45"/>
                  </a:solidFill>
                  <a:latin typeface="Calibri"/>
                  <a:ea typeface="Roboto Condensed" panose="02000000000000000000" pitchFamily="2" charset="0"/>
                </a:rPr>
                <a:t>Finance View</a:t>
              </a:r>
            </a:p>
          </p:txBody>
        </p:sp>
        <p:sp>
          <p:nvSpPr>
            <p:cNvPr id="172" name="TextBox 171"/>
            <p:cNvSpPr txBox="1"/>
            <p:nvPr/>
          </p:nvSpPr>
          <p:spPr>
            <a:xfrm>
              <a:off x="6369425" y="-3078173"/>
              <a:ext cx="1094930" cy="510786"/>
            </a:xfrm>
            <a:prstGeom prst="rect">
              <a:avLst/>
            </a:prstGeom>
            <a:noFill/>
          </p:spPr>
          <p:txBody>
            <a:bodyPr wrap="none" rtlCol="0">
              <a:spAutoFit/>
            </a:bodyPr>
            <a:lstStyle/>
            <a:p>
              <a:pPr algn="ctr"/>
              <a:r>
                <a:rPr lang="en-US" sz="1200" b="1" dirty="0" smtClean="0">
                  <a:solidFill>
                    <a:srgbClr val="353C45"/>
                  </a:solidFill>
                  <a:latin typeface="Calibri"/>
                  <a:ea typeface="Roboto Condensed" panose="02000000000000000000" pitchFamily="2" charset="0"/>
                </a:rPr>
                <a:t>IT View</a:t>
              </a:r>
            </a:p>
          </p:txBody>
        </p:sp>
      </p:grpSp>
      <p:sp>
        <p:nvSpPr>
          <p:cNvPr id="173" name="Rectangle 155"/>
          <p:cNvSpPr>
            <a:spLocks/>
          </p:cNvSpPr>
          <p:nvPr/>
        </p:nvSpPr>
        <p:spPr>
          <a:xfrm rot="10800000" flipV="1">
            <a:off x="1214437" y="2478215"/>
            <a:ext cx="1828800"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Delivery Services</a:t>
            </a:r>
          </a:p>
        </p:txBody>
      </p:sp>
      <p:sp>
        <p:nvSpPr>
          <p:cNvPr id="174" name="Rectangle 133"/>
          <p:cNvSpPr>
            <a:spLocks/>
          </p:cNvSpPr>
          <p:nvPr/>
        </p:nvSpPr>
        <p:spPr>
          <a:xfrm rot="10800000" flipV="1">
            <a:off x="3110289" y="2478215"/>
            <a:ext cx="1828800"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Platform Services</a:t>
            </a:r>
          </a:p>
        </p:txBody>
      </p:sp>
      <p:sp>
        <p:nvSpPr>
          <p:cNvPr id="175" name="Rectangle 382"/>
          <p:cNvSpPr>
            <a:spLocks/>
          </p:cNvSpPr>
          <p:nvPr/>
        </p:nvSpPr>
        <p:spPr>
          <a:xfrm rot="10800000" flipV="1">
            <a:off x="5006141" y="2478216"/>
            <a:ext cx="1828800"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Infrastructure Services</a:t>
            </a:r>
          </a:p>
        </p:txBody>
      </p:sp>
      <p:sp>
        <p:nvSpPr>
          <p:cNvPr id="176" name="Rectangle 112"/>
          <p:cNvSpPr>
            <a:spLocks/>
          </p:cNvSpPr>
          <p:nvPr/>
        </p:nvSpPr>
        <p:spPr>
          <a:xfrm rot="10800000" flipV="1">
            <a:off x="3110288" y="2063642"/>
            <a:ext cx="4664122"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Business Application Services</a:t>
            </a:r>
          </a:p>
        </p:txBody>
      </p:sp>
      <p:sp>
        <p:nvSpPr>
          <p:cNvPr id="177" name="Rectangle 353"/>
          <p:cNvSpPr>
            <a:spLocks/>
          </p:cNvSpPr>
          <p:nvPr/>
        </p:nvSpPr>
        <p:spPr>
          <a:xfrm rot="10800000" flipV="1">
            <a:off x="1214437" y="2063642"/>
            <a:ext cx="1828800" cy="358058"/>
          </a:xfrm>
          <a:prstGeom prst="rect">
            <a:avLst/>
          </a:prstGeom>
          <a:solidFill>
            <a:sysClr val="window" lastClr="FFFFFF"/>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End User Services</a:t>
            </a:r>
          </a:p>
        </p:txBody>
      </p:sp>
      <p:sp>
        <p:nvSpPr>
          <p:cNvPr id="178" name="Rectangle 447"/>
          <p:cNvSpPr>
            <a:spLocks/>
          </p:cNvSpPr>
          <p:nvPr/>
        </p:nvSpPr>
        <p:spPr>
          <a:xfrm rot="10800000" flipV="1">
            <a:off x="4151524" y="4323595"/>
            <a:ext cx="685800" cy="412741"/>
          </a:xfrm>
          <a:prstGeom prst="rect">
            <a:avLst/>
          </a:prstGeom>
          <a:solidFill>
            <a:sysClr val="window" lastClr="FFFFFF"/>
          </a:solidFill>
          <a:ln w="9525" cap="flat" cmpd="sng" algn="ctr">
            <a:solidFill>
              <a:schemeClr val="tx1"/>
            </a:solidFill>
            <a:prstDash val="solid"/>
            <a:miter lim="800000"/>
          </a:ln>
          <a:effectLst/>
        </p:spPr>
        <p:txBody>
          <a:bodyPr vert="horz" wrap="none"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Software</a:t>
            </a:r>
          </a:p>
        </p:txBody>
      </p:sp>
      <p:sp>
        <p:nvSpPr>
          <p:cNvPr id="179" name="Rectangle 441"/>
          <p:cNvSpPr>
            <a:spLocks/>
          </p:cNvSpPr>
          <p:nvPr/>
        </p:nvSpPr>
        <p:spPr>
          <a:xfrm rot="10800000" flipV="1">
            <a:off x="3417252" y="4323595"/>
            <a:ext cx="685800" cy="412741"/>
          </a:xfrm>
          <a:prstGeom prst="rect">
            <a:avLst/>
          </a:prstGeom>
          <a:solidFill>
            <a:sysClr val="window" lastClr="FFFFFF"/>
          </a:solidFill>
          <a:ln w="9525" cap="flat" cmpd="sng" algn="ctr">
            <a:solidFill>
              <a:schemeClr val="tx1"/>
            </a:solidFill>
            <a:prstDash val="solid"/>
            <a:miter lim="800000"/>
          </a:ln>
          <a:effectLst/>
        </p:spPr>
        <p:txBody>
          <a:bodyPr vert="horz" wrap="none"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Hardware</a:t>
            </a:r>
          </a:p>
        </p:txBody>
      </p:sp>
      <p:sp>
        <p:nvSpPr>
          <p:cNvPr id="180" name="Rectangle 459"/>
          <p:cNvSpPr>
            <a:spLocks/>
          </p:cNvSpPr>
          <p:nvPr/>
        </p:nvSpPr>
        <p:spPr>
          <a:xfrm rot="10800000" flipV="1">
            <a:off x="6354340" y="4323595"/>
            <a:ext cx="685800" cy="412741"/>
          </a:xfrm>
          <a:prstGeom prst="rect">
            <a:avLst/>
          </a:prstGeom>
          <a:solidFill>
            <a:sysClr val="window" lastClr="FFFFFF"/>
          </a:solidFill>
          <a:ln w="9525" cap="flat" cmpd="sng" algn="ctr">
            <a:solidFill>
              <a:schemeClr val="tx1"/>
            </a:solidFill>
            <a:prstDash val="solid"/>
            <a:miter lim="800000"/>
          </a:ln>
          <a:effectLst/>
        </p:spPr>
        <p:txBody>
          <a:bodyPr vert="horz" wrap="none"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Other</a:t>
            </a:r>
          </a:p>
        </p:txBody>
      </p:sp>
      <p:sp>
        <p:nvSpPr>
          <p:cNvPr id="181" name="Rectangle 382"/>
          <p:cNvSpPr>
            <a:spLocks/>
          </p:cNvSpPr>
          <p:nvPr/>
        </p:nvSpPr>
        <p:spPr>
          <a:xfrm rot="10800000" flipV="1">
            <a:off x="6901994" y="2478216"/>
            <a:ext cx="872414" cy="358058"/>
          </a:xfrm>
          <a:prstGeom prst="rect">
            <a:avLst/>
          </a:prstGeom>
          <a:solidFill>
            <a:srgbClr val="F79646">
              <a:lumMod val="40000"/>
              <a:lumOff val="60000"/>
            </a:srgbClr>
          </a:solidFill>
          <a:ln w="9525" cap="flat" cmpd="sng" algn="ctr">
            <a:solidFill>
              <a:schemeClr val="tx1"/>
            </a:solidFill>
            <a:prstDash val="solid"/>
            <a:miter lim="800000"/>
          </a:ln>
          <a:effectLst/>
        </p:spPr>
        <p:txBody>
          <a:bodyPr vert="horz" lIns="0" tIns="0" rIns="0" bIns="0" rtlCol="0" anchor="ctr"/>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rgbClr val="000000"/>
                </a:solidFill>
                <a:effectLst/>
                <a:uLnTx/>
                <a:uFillTx/>
                <a:latin typeface="Calibri"/>
                <a:ea typeface="Roboto Condensed" panose="02000000000000000000" pitchFamily="2" charset="0"/>
                <a:cs typeface="+mn-cs"/>
              </a:rPr>
              <a:t>Emerging</a:t>
            </a:r>
          </a:p>
        </p:txBody>
      </p:sp>
    </p:spTree>
    <p:extLst>
      <p:ext uri="{BB962C8B-B14F-4D97-AF65-F5344CB8AC3E}">
        <p14:creationId xmlns:p14="http://schemas.microsoft.com/office/powerpoint/2010/main" val="868308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Rectangle 177"/>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smtClean="0">
              <a:latin typeface="Calibri" panose="020F0502020204030204" pitchFamily="34" charset="0"/>
            </a:endParaRPr>
          </a:p>
        </p:txBody>
      </p:sp>
      <p:sp>
        <p:nvSpPr>
          <p:cNvPr id="141" name="Rectangle 140"/>
          <p:cNvSpPr/>
          <p:nvPr/>
        </p:nvSpPr>
        <p:spPr>
          <a:xfrm>
            <a:off x="160177" y="365133"/>
            <a:ext cx="881567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BUSINESS CAPABILITIES</a:t>
            </a:r>
          </a:p>
        </p:txBody>
      </p:sp>
      <p:sp>
        <p:nvSpPr>
          <p:cNvPr id="143" name="Rectangle 142"/>
          <p:cNvSpPr/>
          <p:nvPr/>
        </p:nvSpPr>
        <p:spPr>
          <a:xfrm>
            <a:off x="160177" y="964991"/>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IT TOWERS</a:t>
            </a:r>
          </a:p>
        </p:txBody>
      </p:sp>
      <p:sp>
        <p:nvSpPr>
          <p:cNvPr id="144" name="Rectangle 143"/>
          <p:cNvSpPr/>
          <p:nvPr/>
        </p:nvSpPr>
        <p:spPr>
          <a:xfrm>
            <a:off x="160646" y="1275346"/>
            <a:ext cx="8815205" cy="332873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r>
              <a:rPr lang="en-US" sz="1600" b="1" dirty="0">
                <a:solidFill>
                  <a:srgbClr val="353C45"/>
                </a:solidFill>
                <a:latin typeface="Calibri" panose="020F0502020204030204" pitchFamily="34" charset="0"/>
              </a:rPr>
              <a:t>COST </a:t>
            </a:r>
            <a:r>
              <a:rPr lang="en-US" sz="1600" b="1" dirty="0" smtClean="0">
                <a:solidFill>
                  <a:srgbClr val="353C45"/>
                </a:solidFill>
                <a:latin typeface="Calibri" panose="020F0502020204030204" pitchFamily="34" charset="0"/>
              </a:rPr>
              <a:t>POOLS (v2)</a:t>
            </a:r>
            <a:endParaRPr lang="en-US" sz="1600" b="1" i="1" dirty="0">
              <a:solidFill>
                <a:srgbClr val="353C45"/>
              </a:solidFill>
              <a:latin typeface="Calibri" panose="020F0502020204030204" pitchFamily="34" charset="0"/>
            </a:endParaRPr>
          </a:p>
          <a:p>
            <a:pPr algn="ctr"/>
            <a:endParaRPr lang="en-US" sz="1600" b="1" dirty="0">
              <a:solidFill>
                <a:srgbClr val="353C45"/>
              </a:solidFill>
              <a:latin typeface="Calibri" panose="020F0502020204030204" pitchFamily="34" charset="0"/>
            </a:endParaRPr>
          </a:p>
        </p:txBody>
      </p:sp>
      <p:sp>
        <p:nvSpPr>
          <p:cNvPr id="36" name="Rectangle 35"/>
          <p:cNvSpPr/>
          <p:nvPr/>
        </p:nvSpPr>
        <p:spPr>
          <a:xfrm>
            <a:off x="160646" y="1665514"/>
            <a:ext cx="8815205" cy="293856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sz="1600" b="1" dirty="0">
              <a:solidFill>
                <a:schemeClr val="bg1"/>
              </a:solidFill>
              <a:latin typeface="Calibri" panose="020F0502020204030204" pitchFamily="34" charset="0"/>
            </a:endParaRPr>
          </a:p>
        </p:txBody>
      </p:sp>
      <p:sp>
        <p:nvSpPr>
          <p:cNvPr id="145" name="Rectangle 144"/>
          <p:cNvSpPr/>
          <p:nvPr/>
        </p:nvSpPr>
        <p:spPr>
          <a:xfrm>
            <a:off x="157112" y="661914"/>
            <a:ext cx="8818741"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SERVICES</a:t>
            </a:r>
          </a:p>
        </p:txBody>
      </p:sp>
      <p:sp>
        <p:nvSpPr>
          <p:cNvPr id="15" name="Rectangle 14"/>
          <p:cNvSpPr/>
          <p:nvPr/>
        </p:nvSpPr>
        <p:spPr>
          <a:xfrm>
            <a:off x="666534" y="1764732"/>
            <a:ext cx="822960" cy="34981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100" b="1" dirty="0" smtClean="0">
                <a:solidFill>
                  <a:srgbClr val="353C45"/>
                </a:solidFill>
                <a:latin typeface="Calibri" panose="020F0502020204030204" pitchFamily="34" charset="0"/>
              </a:rPr>
              <a:t>INTERNAL LABOR</a:t>
            </a:r>
            <a:endParaRPr lang="en-US" sz="1100" b="1" dirty="0">
              <a:solidFill>
                <a:srgbClr val="353C45"/>
              </a:solidFill>
              <a:latin typeface="Calibri" panose="020F0502020204030204" pitchFamily="34" charset="0"/>
            </a:endParaRPr>
          </a:p>
        </p:txBody>
      </p:sp>
      <p:sp>
        <p:nvSpPr>
          <p:cNvPr id="16" name="Rectangle 15"/>
          <p:cNvSpPr/>
          <p:nvPr/>
        </p:nvSpPr>
        <p:spPr>
          <a:xfrm>
            <a:off x="2505842" y="1764732"/>
            <a:ext cx="822960" cy="34981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100" b="1" dirty="0" smtClean="0">
                <a:solidFill>
                  <a:srgbClr val="353C45"/>
                </a:solidFill>
                <a:latin typeface="Calibri" panose="020F0502020204030204" pitchFamily="34" charset="0"/>
              </a:rPr>
              <a:t>OUTSIDE</a:t>
            </a:r>
          </a:p>
          <a:p>
            <a:pPr algn="ctr"/>
            <a:r>
              <a:rPr lang="en-US" sz="1100" b="1" dirty="0" smtClean="0">
                <a:solidFill>
                  <a:srgbClr val="353C45"/>
                </a:solidFill>
                <a:latin typeface="Calibri" panose="020F0502020204030204" pitchFamily="34" charset="0"/>
              </a:rPr>
              <a:t>SERVICES</a:t>
            </a:r>
            <a:endParaRPr lang="en-US" sz="1100" b="1" dirty="0">
              <a:solidFill>
                <a:srgbClr val="353C45"/>
              </a:solidFill>
              <a:latin typeface="Calibri" panose="020F0502020204030204" pitchFamily="34" charset="0"/>
            </a:endParaRPr>
          </a:p>
        </p:txBody>
      </p:sp>
      <p:sp>
        <p:nvSpPr>
          <p:cNvPr id="17" name="Rectangle 16"/>
          <p:cNvSpPr/>
          <p:nvPr/>
        </p:nvSpPr>
        <p:spPr>
          <a:xfrm>
            <a:off x="3425496" y="1764732"/>
            <a:ext cx="822960" cy="34981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100" b="1" dirty="0" smtClean="0">
                <a:solidFill>
                  <a:srgbClr val="353C45"/>
                </a:solidFill>
                <a:latin typeface="Calibri" panose="020F0502020204030204" pitchFamily="34" charset="0"/>
              </a:rPr>
              <a:t>HARDWARE</a:t>
            </a:r>
            <a:endParaRPr lang="en-US" sz="1100" b="1" dirty="0">
              <a:solidFill>
                <a:srgbClr val="353C45"/>
              </a:solidFill>
              <a:latin typeface="Calibri" panose="020F0502020204030204" pitchFamily="34" charset="0"/>
            </a:endParaRPr>
          </a:p>
        </p:txBody>
      </p:sp>
      <p:sp>
        <p:nvSpPr>
          <p:cNvPr id="18" name="Rectangle 17"/>
          <p:cNvSpPr/>
          <p:nvPr/>
        </p:nvSpPr>
        <p:spPr>
          <a:xfrm>
            <a:off x="4345150" y="1764732"/>
            <a:ext cx="822960" cy="34981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100" b="1" dirty="0" smtClean="0">
                <a:solidFill>
                  <a:srgbClr val="353C45"/>
                </a:solidFill>
                <a:latin typeface="Calibri" panose="020F0502020204030204" pitchFamily="34" charset="0"/>
              </a:rPr>
              <a:t>SOFTWARE</a:t>
            </a:r>
            <a:endParaRPr lang="en-US" sz="1100" b="1" dirty="0">
              <a:solidFill>
                <a:srgbClr val="353C45"/>
              </a:solidFill>
              <a:latin typeface="Calibri" panose="020F0502020204030204" pitchFamily="34" charset="0"/>
            </a:endParaRPr>
          </a:p>
        </p:txBody>
      </p:sp>
      <p:sp>
        <p:nvSpPr>
          <p:cNvPr id="19" name="Rectangle 18"/>
          <p:cNvSpPr/>
          <p:nvPr/>
        </p:nvSpPr>
        <p:spPr>
          <a:xfrm>
            <a:off x="5264804" y="1764732"/>
            <a:ext cx="822960" cy="34981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100" b="1" dirty="0" smtClean="0">
                <a:solidFill>
                  <a:srgbClr val="353C45"/>
                </a:solidFill>
                <a:latin typeface="Calibri" panose="020F0502020204030204" pitchFamily="34" charset="0"/>
              </a:rPr>
              <a:t>FACILITIES</a:t>
            </a:r>
          </a:p>
          <a:p>
            <a:pPr algn="ctr"/>
            <a:r>
              <a:rPr lang="en-US" sz="1100" b="1" dirty="0" smtClean="0">
                <a:solidFill>
                  <a:srgbClr val="353C45"/>
                </a:solidFill>
                <a:latin typeface="Calibri" panose="020F0502020204030204" pitchFamily="34" charset="0"/>
              </a:rPr>
              <a:t>&amp; POWER</a:t>
            </a:r>
            <a:endParaRPr lang="en-US" sz="1100" b="1" dirty="0">
              <a:solidFill>
                <a:srgbClr val="353C45"/>
              </a:solidFill>
              <a:latin typeface="Calibri" panose="020F0502020204030204" pitchFamily="34" charset="0"/>
            </a:endParaRPr>
          </a:p>
        </p:txBody>
      </p:sp>
      <p:sp>
        <p:nvSpPr>
          <p:cNvPr id="20" name="Rectangle 19"/>
          <p:cNvSpPr/>
          <p:nvPr/>
        </p:nvSpPr>
        <p:spPr>
          <a:xfrm>
            <a:off x="6184458" y="1764732"/>
            <a:ext cx="822960" cy="34981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100" b="1" dirty="0">
                <a:solidFill>
                  <a:srgbClr val="353C45"/>
                </a:solidFill>
                <a:latin typeface="Calibri" panose="020F0502020204030204" pitchFamily="34" charset="0"/>
              </a:rPr>
              <a:t>TELECOM</a:t>
            </a:r>
          </a:p>
        </p:txBody>
      </p:sp>
      <p:sp>
        <p:nvSpPr>
          <p:cNvPr id="21" name="Rectangle 20"/>
          <p:cNvSpPr/>
          <p:nvPr/>
        </p:nvSpPr>
        <p:spPr>
          <a:xfrm>
            <a:off x="666534" y="2211744"/>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Expense</a:t>
            </a:r>
          </a:p>
        </p:txBody>
      </p:sp>
      <p:sp>
        <p:nvSpPr>
          <p:cNvPr id="24" name="Rectangle 23"/>
          <p:cNvSpPr/>
          <p:nvPr/>
        </p:nvSpPr>
        <p:spPr>
          <a:xfrm>
            <a:off x="2505842" y="2211744"/>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Consulting</a:t>
            </a:r>
            <a:endParaRPr lang="en-US" sz="900" dirty="0">
              <a:solidFill>
                <a:srgbClr val="353C45"/>
              </a:solidFill>
              <a:latin typeface="Calibri" panose="020F0502020204030204" pitchFamily="34" charset="0"/>
            </a:endParaRPr>
          </a:p>
        </p:txBody>
      </p:sp>
      <p:sp>
        <p:nvSpPr>
          <p:cNvPr id="26" name="Rectangle 25"/>
          <p:cNvSpPr/>
          <p:nvPr/>
        </p:nvSpPr>
        <p:spPr>
          <a:xfrm>
            <a:off x="6184458" y="2211744"/>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Expense</a:t>
            </a:r>
          </a:p>
        </p:txBody>
      </p:sp>
      <p:sp>
        <p:nvSpPr>
          <p:cNvPr id="27" name="Rectangle 26"/>
          <p:cNvSpPr/>
          <p:nvPr/>
        </p:nvSpPr>
        <p:spPr>
          <a:xfrm>
            <a:off x="1586188" y="2211744"/>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Expense</a:t>
            </a:r>
          </a:p>
        </p:txBody>
      </p:sp>
      <p:sp>
        <p:nvSpPr>
          <p:cNvPr id="28" name="Rectangle 27"/>
          <p:cNvSpPr/>
          <p:nvPr/>
        </p:nvSpPr>
        <p:spPr>
          <a:xfrm>
            <a:off x="4345150" y="2689567"/>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Subscription</a:t>
            </a:r>
          </a:p>
        </p:txBody>
      </p:sp>
      <p:sp>
        <p:nvSpPr>
          <p:cNvPr id="29" name="Rectangle 28"/>
          <p:cNvSpPr/>
          <p:nvPr/>
        </p:nvSpPr>
        <p:spPr>
          <a:xfrm>
            <a:off x="3425496" y="2689567"/>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Lease</a:t>
            </a:r>
            <a:endParaRPr lang="en-US" sz="900" dirty="0">
              <a:solidFill>
                <a:srgbClr val="353C45"/>
              </a:solidFill>
              <a:latin typeface="Calibri" panose="020F0502020204030204" pitchFamily="34" charset="0"/>
            </a:endParaRPr>
          </a:p>
        </p:txBody>
      </p:sp>
      <p:sp>
        <p:nvSpPr>
          <p:cNvPr id="30" name="Rectangle 29"/>
          <p:cNvSpPr/>
          <p:nvPr/>
        </p:nvSpPr>
        <p:spPr>
          <a:xfrm>
            <a:off x="2505842" y="2689567"/>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Managed Service Provider</a:t>
            </a:r>
            <a:endParaRPr lang="en-US" sz="900" dirty="0">
              <a:solidFill>
                <a:srgbClr val="353C45"/>
              </a:solidFill>
              <a:latin typeface="Calibri" panose="020F0502020204030204" pitchFamily="34" charset="0"/>
            </a:endParaRPr>
          </a:p>
        </p:txBody>
      </p:sp>
      <p:sp>
        <p:nvSpPr>
          <p:cNvPr id="31" name="Rectangle 30"/>
          <p:cNvSpPr/>
          <p:nvPr/>
        </p:nvSpPr>
        <p:spPr>
          <a:xfrm>
            <a:off x="5264804" y="2689567"/>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Lease</a:t>
            </a:r>
            <a:endParaRPr lang="en-US" sz="900" dirty="0">
              <a:solidFill>
                <a:srgbClr val="353C45"/>
              </a:solidFill>
              <a:latin typeface="Calibri" panose="020F0502020204030204" pitchFamily="34" charset="0"/>
            </a:endParaRPr>
          </a:p>
        </p:txBody>
      </p:sp>
      <p:sp>
        <p:nvSpPr>
          <p:cNvPr id="46" name="Rectangle 45"/>
          <p:cNvSpPr/>
          <p:nvPr/>
        </p:nvSpPr>
        <p:spPr>
          <a:xfrm>
            <a:off x="4345150" y="2211744"/>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Expense</a:t>
            </a:r>
            <a:endParaRPr lang="en-US" sz="900" dirty="0">
              <a:solidFill>
                <a:srgbClr val="353C45"/>
              </a:solidFill>
              <a:latin typeface="Calibri" panose="020F0502020204030204" pitchFamily="34" charset="0"/>
            </a:endParaRPr>
          </a:p>
        </p:txBody>
      </p:sp>
      <p:sp>
        <p:nvSpPr>
          <p:cNvPr id="47" name="Rectangle 46"/>
          <p:cNvSpPr/>
          <p:nvPr/>
        </p:nvSpPr>
        <p:spPr>
          <a:xfrm>
            <a:off x="3425496" y="2211744"/>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Expense</a:t>
            </a:r>
            <a:endParaRPr lang="en-US" sz="900" dirty="0">
              <a:solidFill>
                <a:srgbClr val="353C45"/>
              </a:solidFill>
              <a:latin typeface="Calibri" panose="020F0502020204030204" pitchFamily="34" charset="0"/>
            </a:endParaRPr>
          </a:p>
        </p:txBody>
      </p:sp>
      <p:sp>
        <p:nvSpPr>
          <p:cNvPr id="49" name="Rectangle 48"/>
          <p:cNvSpPr/>
          <p:nvPr/>
        </p:nvSpPr>
        <p:spPr>
          <a:xfrm>
            <a:off x="5264804" y="2211744"/>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Expense</a:t>
            </a:r>
            <a:endParaRPr lang="en-US" sz="900" dirty="0">
              <a:solidFill>
                <a:srgbClr val="353C45"/>
              </a:solidFill>
              <a:latin typeface="Calibri" panose="020F0502020204030204" pitchFamily="34" charset="0"/>
            </a:endParaRPr>
          </a:p>
        </p:txBody>
      </p:sp>
      <p:sp>
        <p:nvSpPr>
          <p:cNvPr id="52" name="Rectangle 51"/>
          <p:cNvSpPr/>
          <p:nvPr/>
        </p:nvSpPr>
        <p:spPr>
          <a:xfrm>
            <a:off x="4345150" y="3167390"/>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Maintenance &amp; Support</a:t>
            </a:r>
            <a:endParaRPr lang="en-US" sz="900" dirty="0">
              <a:solidFill>
                <a:srgbClr val="353C45"/>
              </a:solidFill>
              <a:latin typeface="Calibri" panose="020F0502020204030204" pitchFamily="34" charset="0"/>
            </a:endParaRPr>
          </a:p>
        </p:txBody>
      </p:sp>
      <p:sp>
        <p:nvSpPr>
          <p:cNvPr id="53" name="Rectangle 52"/>
          <p:cNvSpPr/>
          <p:nvPr/>
        </p:nvSpPr>
        <p:spPr>
          <a:xfrm>
            <a:off x="3425496" y="3167390"/>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Maintenance &amp; Support</a:t>
            </a:r>
            <a:endParaRPr lang="en-US" sz="900" dirty="0">
              <a:solidFill>
                <a:srgbClr val="353C45"/>
              </a:solidFill>
              <a:latin typeface="Calibri" panose="020F0502020204030204" pitchFamily="34" charset="0"/>
            </a:endParaRPr>
          </a:p>
        </p:txBody>
      </p:sp>
      <p:sp>
        <p:nvSpPr>
          <p:cNvPr id="55" name="Rectangle 54"/>
          <p:cNvSpPr/>
          <p:nvPr/>
        </p:nvSpPr>
        <p:spPr>
          <a:xfrm>
            <a:off x="5264804" y="3167390"/>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Maintenance &amp; Support</a:t>
            </a:r>
            <a:endParaRPr lang="en-US" sz="900" dirty="0">
              <a:solidFill>
                <a:srgbClr val="353C45"/>
              </a:solidFill>
              <a:latin typeface="Calibri" panose="020F0502020204030204" pitchFamily="34" charset="0"/>
            </a:endParaRPr>
          </a:p>
        </p:txBody>
      </p:sp>
      <p:sp>
        <p:nvSpPr>
          <p:cNvPr id="32" name="Rectangle 31"/>
          <p:cNvSpPr/>
          <p:nvPr/>
        </p:nvSpPr>
        <p:spPr>
          <a:xfrm>
            <a:off x="1586188" y="1764732"/>
            <a:ext cx="822960" cy="34981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100" b="1" dirty="0">
                <a:solidFill>
                  <a:srgbClr val="353C45"/>
                </a:solidFill>
                <a:latin typeface="Calibri" panose="020F0502020204030204" pitchFamily="34" charset="0"/>
              </a:rPr>
              <a:t>EXTERNAL LABOR</a:t>
            </a:r>
          </a:p>
        </p:txBody>
      </p:sp>
      <p:sp>
        <p:nvSpPr>
          <p:cNvPr id="35" name="Rectangle 34"/>
          <p:cNvSpPr/>
          <p:nvPr/>
        </p:nvSpPr>
        <p:spPr>
          <a:xfrm>
            <a:off x="2505842" y="3167390"/>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Cloud Service Provider</a:t>
            </a:r>
            <a:endParaRPr lang="en-US" sz="900" dirty="0">
              <a:solidFill>
                <a:srgbClr val="353C45"/>
              </a:solidFill>
              <a:latin typeface="Calibri" panose="020F0502020204030204" pitchFamily="34" charset="0"/>
            </a:endParaRPr>
          </a:p>
        </p:txBody>
      </p:sp>
      <p:sp>
        <p:nvSpPr>
          <p:cNvPr id="33" name="Rectangle 32"/>
          <p:cNvSpPr/>
          <p:nvPr/>
        </p:nvSpPr>
        <p:spPr>
          <a:xfrm>
            <a:off x="7104112" y="1764732"/>
            <a:ext cx="822960" cy="34981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100" b="1" dirty="0" smtClean="0">
                <a:solidFill>
                  <a:srgbClr val="353C45"/>
                </a:solidFill>
                <a:latin typeface="Calibri" panose="020F0502020204030204" pitchFamily="34" charset="0"/>
              </a:rPr>
              <a:t>OTHER</a:t>
            </a:r>
            <a:endParaRPr lang="en-US" sz="1100" b="1" dirty="0">
              <a:solidFill>
                <a:srgbClr val="353C45"/>
              </a:solidFill>
              <a:latin typeface="Calibri" panose="020F0502020204030204" pitchFamily="34" charset="0"/>
            </a:endParaRPr>
          </a:p>
        </p:txBody>
      </p:sp>
      <p:sp>
        <p:nvSpPr>
          <p:cNvPr id="34" name="Rectangle 33"/>
          <p:cNvSpPr/>
          <p:nvPr/>
        </p:nvSpPr>
        <p:spPr>
          <a:xfrm>
            <a:off x="7104112" y="2211744"/>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smtClean="0">
                <a:solidFill>
                  <a:srgbClr val="353C45"/>
                </a:solidFill>
                <a:latin typeface="Calibri" panose="020F0502020204030204" pitchFamily="34" charset="0"/>
              </a:rPr>
              <a:t>Other</a:t>
            </a:r>
            <a:endParaRPr lang="en-US" sz="900" dirty="0">
              <a:solidFill>
                <a:srgbClr val="353C45"/>
              </a:solidFill>
              <a:latin typeface="Calibri" panose="020F0502020204030204" pitchFamily="34" charset="0"/>
            </a:endParaRPr>
          </a:p>
        </p:txBody>
      </p:sp>
      <p:cxnSp>
        <p:nvCxnSpPr>
          <p:cNvPr id="3" name="Straight Connector 2"/>
          <p:cNvCxnSpPr/>
          <p:nvPr/>
        </p:nvCxnSpPr>
        <p:spPr>
          <a:xfrm>
            <a:off x="666534" y="2164428"/>
            <a:ext cx="82296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586188" y="2164428"/>
            <a:ext cx="82296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505842" y="2164428"/>
            <a:ext cx="82296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425496" y="2164428"/>
            <a:ext cx="82296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345150" y="2164428"/>
            <a:ext cx="82296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264804" y="2164428"/>
            <a:ext cx="82296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184458" y="2164428"/>
            <a:ext cx="82296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104112" y="2164428"/>
            <a:ext cx="82296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3425496" y="3645212"/>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Depreciation &amp; Amortization</a:t>
            </a:r>
          </a:p>
        </p:txBody>
      </p:sp>
      <p:sp>
        <p:nvSpPr>
          <p:cNvPr id="51" name="Rectangle 50"/>
          <p:cNvSpPr/>
          <p:nvPr/>
        </p:nvSpPr>
        <p:spPr>
          <a:xfrm>
            <a:off x="4345150" y="3645212"/>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Depreciation &amp; Amortization</a:t>
            </a:r>
          </a:p>
        </p:txBody>
      </p:sp>
      <p:sp>
        <p:nvSpPr>
          <p:cNvPr id="54" name="Rectangle 53"/>
          <p:cNvSpPr/>
          <p:nvPr/>
        </p:nvSpPr>
        <p:spPr>
          <a:xfrm>
            <a:off x="5264804" y="3645212"/>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Depreciation &amp; Amortization</a:t>
            </a:r>
          </a:p>
        </p:txBody>
      </p:sp>
      <p:sp>
        <p:nvSpPr>
          <p:cNvPr id="57" name="Rectangle 56"/>
          <p:cNvSpPr/>
          <p:nvPr/>
        </p:nvSpPr>
        <p:spPr>
          <a:xfrm>
            <a:off x="6184458" y="3645212"/>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Depreciation &amp; Amortization</a:t>
            </a:r>
          </a:p>
        </p:txBody>
      </p:sp>
      <p:sp>
        <p:nvSpPr>
          <p:cNvPr id="68" name="Rectangle 67"/>
          <p:cNvSpPr/>
          <p:nvPr/>
        </p:nvSpPr>
        <p:spPr>
          <a:xfrm>
            <a:off x="6184458" y="2689567"/>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Lease</a:t>
            </a:r>
          </a:p>
        </p:txBody>
      </p:sp>
      <p:sp>
        <p:nvSpPr>
          <p:cNvPr id="69" name="Rectangle 68"/>
          <p:cNvSpPr/>
          <p:nvPr/>
        </p:nvSpPr>
        <p:spPr>
          <a:xfrm>
            <a:off x="6184458" y="3167390"/>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Maintenance &amp; Support</a:t>
            </a:r>
          </a:p>
        </p:txBody>
      </p:sp>
      <p:sp>
        <p:nvSpPr>
          <p:cNvPr id="70" name="Rectangle 69"/>
          <p:cNvSpPr/>
          <p:nvPr/>
        </p:nvSpPr>
        <p:spPr>
          <a:xfrm>
            <a:off x="666534" y="4213666"/>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a:solidFill>
                  <a:srgbClr val="353C45"/>
                </a:solidFill>
                <a:latin typeface="Calibri" panose="020F0502020204030204" pitchFamily="34" charset="0"/>
              </a:rPr>
              <a:t>Capital</a:t>
            </a:r>
            <a:endParaRPr lang="en-US" sz="900" dirty="0">
              <a:solidFill>
                <a:srgbClr val="353C45"/>
              </a:solidFill>
              <a:latin typeface="Calibri" panose="020F0502020204030204" pitchFamily="34" charset="0"/>
            </a:endParaRPr>
          </a:p>
        </p:txBody>
      </p:sp>
      <p:sp>
        <p:nvSpPr>
          <p:cNvPr id="71" name="Rectangle 70"/>
          <p:cNvSpPr/>
          <p:nvPr/>
        </p:nvSpPr>
        <p:spPr>
          <a:xfrm>
            <a:off x="1586188" y="4213666"/>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a:solidFill>
                  <a:srgbClr val="353C45"/>
                </a:solidFill>
                <a:latin typeface="Calibri" panose="020F0502020204030204" pitchFamily="34" charset="0"/>
              </a:rPr>
              <a:t>Capital</a:t>
            </a:r>
            <a:endParaRPr lang="en-US" sz="900" dirty="0">
              <a:solidFill>
                <a:srgbClr val="353C45"/>
              </a:solidFill>
              <a:latin typeface="Calibri" panose="020F0502020204030204" pitchFamily="34" charset="0"/>
            </a:endParaRPr>
          </a:p>
        </p:txBody>
      </p:sp>
      <p:sp>
        <p:nvSpPr>
          <p:cNvPr id="73" name="Rectangle 72"/>
          <p:cNvSpPr/>
          <p:nvPr/>
        </p:nvSpPr>
        <p:spPr>
          <a:xfrm>
            <a:off x="2505842" y="4213666"/>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Capital</a:t>
            </a:r>
          </a:p>
        </p:txBody>
      </p:sp>
      <p:sp>
        <p:nvSpPr>
          <p:cNvPr id="74" name="Rectangle 73"/>
          <p:cNvSpPr/>
          <p:nvPr/>
        </p:nvSpPr>
        <p:spPr>
          <a:xfrm>
            <a:off x="3425496" y="4213666"/>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a:solidFill>
                  <a:srgbClr val="353C45"/>
                </a:solidFill>
                <a:latin typeface="Calibri" panose="020F0502020204030204" pitchFamily="34" charset="0"/>
              </a:rPr>
              <a:t>Capital</a:t>
            </a:r>
            <a:endParaRPr lang="en-US" sz="900" dirty="0">
              <a:solidFill>
                <a:srgbClr val="353C45"/>
              </a:solidFill>
              <a:latin typeface="Calibri" panose="020F0502020204030204" pitchFamily="34" charset="0"/>
            </a:endParaRPr>
          </a:p>
        </p:txBody>
      </p:sp>
      <p:sp>
        <p:nvSpPr>
          <p:cNvPr id="75" name="Rectangle 74"/>
          <p:cNvSpPr/>
          <p:nvPr/>
        </p:nvSpPr>
        <p:spPr>
          <a:xfrm>
            <a:off x="4345150" y="4213666"/>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Capital</a:t>
            </a:r>
          </a:p>
        </p:txBody>
      </p:sp>
      <p:sp>
        <p:nvSpPr>
          <p:cNvPr id="76" name="Rectangle 75"/>
          <p:cNvSpPr/>
          <p:nvPr/>
        </p:nvSpPr>
        <p:spPr>
          <a:xfrm>
            <a:off x="5264804" y="4213666"/>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a:solidFill>
                  <a:srgbClr val="353C45"/>
                </a:solidFill>
                <a:latin typeface="Calibri" panose="020F0502020204030204" pitchFamily="34" charset="0"/>
              </a:rPr>
              <a:t>Capital</a:t>
            </a:r>
            <a:endParaRPr lang="en-US" sz="900" dirty="0">
              <a:solidFill>
                <a:srgbClr val="353C45"/>
              </a:solidFill>
              <a:latin typeface="Calibri" panose="020F0502020204030204" pitchFamily="34" charset="0"/>
            </a:endParaRPr>
          </a:p>
        </p:txBody>
      </p:sp>
      <p:sp>
        <p:nvSpPr>
          <p:cNvPr id="77" name="Rectangle 76"/>
          <p:cNvSpPr/>
          <p:nvPr/>
        </p:nvSpPr>
        <p:spPr>
          <a:xfrm>
            <a:off x="6184458" y="4213666"/>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Capital</a:t>
            </a:r>
          </a:p>
        </p:txBody>
      </p:sp>
      <p:cxnSp>
        <p:nvCxnSpPr>
          <p:cNvPr id="78" name="Straight Connector 77"/>
          <p:cNvCxnSpPr/>
          <p:nvPr/>
        </p:nvCxnSpPr>
        <p:spPr>
          <a:xfrm>
            <a:off x="666534" y="4095750"/>
            <a:ext cx="8233626" cy="0"/>
          </a:xfrm>
          <a:prstGeom prst="line">
            <a:avLst/>
          </a:prstGeom>
          <a:ln w="12700">
            <a:solidFill>
              <a:srgbClr val="353C45"/>
            </a:solidFill>
            <a:prstDash val="dash"/>
            <a:miter lim="800000"/>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rot="16200000">
            <a:off x="151482" y="4293095"/>
            <a:ext cx="375841" cy="216982"/>
          </a:xfrm>
          <a:prstGeom prst="rect">
            <a:avLst/>
          </a:prstGeom>
          <a:noFill/>
        </p:spPr>
        <p:txBody>
          <a:bodyPr wrap="square" lIns="45720" rIns="45720" rtlCol="0">
            <a:spAutoFit/>
          </a:bodyPr>
          <a:lstStyle/>
          <a:p>
            <a:pPr algn="ctr">
              <a:lnSpc>
                <a:spcPct val="90000"/>
              </a:lnSpc>
            </a:pPr>
            <a:r>
              <a:rPr lang="en-US" sz="900" i="1" dirty="0" smtClean="0">
                <a:latin typeface="Calibri" panose="020F0502020204030204" pitchFamily="34" charset="0"/>
              </a:rPr>
              <a:t>CapEx</a:t>
            </a:r>
          </a:p>
        </p:txBody>
      </p:sp>
      <p:sp>
        <p:nvSpPr>
          <p:cNvPr id="5" name="Left Brace 4"/>
          <p:cNvSpPr/>
          <p:nvPr/>
        </p:nvSpPr>
        <p:spPr>
          <a:xfrm>
            <a:off x="449178" y="2229853"/>
            <a:ext cx="147588" cy="1754643"/>
          </a:xfrm>
          <a:prstGeom prst="leftBrace">
            <a:avLst>
              <a:gd name="adj1" fmla="val 35606"/>
              <a:gd name="adj2" fmla="val 50000"/>
            </a:avLst>
          </a:prstGeom>
          <a:ln w="6350">
            <a:solidFill>
              <a:schemeClr val="tx1"/>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alibri" panose="020F0502020204030204" pitchFamily="34" charset="0"/>
            </a:endParaRPr>
          </a:p>
        </p:txBody>
      </p:sp>
      <p:sp>
        <p:nvSpPr>
          <p:cNvPr id="64" name="Left Brace 63"/>
          <p:cNvSpPr/>
          <p:nvPr/>
        </p:nvSpPr>
        <p:spPr>
          <a:xfrm>
            <a:off x="469242" y="4213666"/>
            <a:ext cx="125156" cy="339284"/>
          </a:xfrm>
          <a:prstGeom prst="leftBrace">
            <a:avLst>
              <a:gd name="adj1" fmla="val 35606"/>
              <a:gd name="adj2" fmla="val 50000"/>
            </a:avLst>
          </a:prstGeom>
          <a:ln w="6350">
            <a:solidFill>
              <a:schemeClr val="tx1"/>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alibri" panose="020F0502020204030204" pitchFamily="34" charset="0"/>
            </a:endParaRPr>
          </a:p>
        </p:txBody>
      </p:sp>
      <p:sp>
        <p:nvSpPr>
          <p:cNvPr id="65" name="TextBox 64"/>
          <p:cNvSpPr txBox="1"/>
          <p:nvPr/>
        </p:nvSpPr>
        <p:spPr>
          <a:xfrm rot="16200000">
            <a:off x="-271822" y="2954638"/>
            <a:ext cx="1222451" cy="216982"/>
          </a:xfrm>
          <a:prstGeom prst="rect">
            <a:avLst/>
          </a:prstGeom>
          <a:noFill/>
        </p:spPr>
        <p:txBody>
          <a:bodyPr wrap="none" lIns="45720" rIns="45720" rtlCol="0">
            <a:spAutoFit/>
          </a:bodyPr>
          <a:lstStyle/>
          <a:p>
            <a:pPr algn="ctr">
              <a:lnSpc>
                <a:spcPct val="90000"/>
              </a:lnSpc>
            </a:pPr>
            <a:r>
              <a:rPr lang="en-US" sz="900" i="1" dirty="0" smtClean="0">
                <a:latin typeface="Calibri" panose="020F0502020204030204" pitchFamily="34" charset="0"/>
              </a:rPr>
              <a:t>Operating Expenditures</a:t>
            </a:r>
          </a:p>
        </p:txBody>
      </p:sp>
      <p:sp>
        <p:nvSpPr>
          <p:cNvPr id="80" name="Rectangle 79"/>
          <p:cNvSpPr/>
          <p:nvPr/>
        </p:nvSpPr>
        <p:spPr>
          <a:xfrm>
            <a:off x="8023770" y="2211744"/>
            <a:ext cx="822960" cy="339284"/>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pPr>
            <a:r>
              <a:rPr lang="en-US" sz="900" dirty="0">
                <a:solidFill>
                  <a:srgbClr val="353C45"/>
                </a:solidFill>
                <a:latin typeface="Calibri" panose="020F0502020204030204" pitchFamily="34" charset="0"/>
              </a:rPr>
              <a:t>by Shared </a:t>
            </a:r>
          </a:p>
          <a:p>
            <a:pPr algn="ctr">
              <a:lnSpc>
                <a:spcPct val="90000"/>
              </a:lnSpc>
            </a:pPr>
            <a:r>
              <a:rPr lang="en-US" sz="900" dirty="0">
                <a:solidFill>
                  <a:srgbClr val="353C45"/>
                </a:solidFill>
                <a:latin typeface="Calibri" panose="020F0502020204030204" pitchFamily="34" charset="0"/>
              </a:rPr>
              <a:t>Service*</a:t>
            </a:r>
          </a:p>
        </p:txBody>
      </p:sp>
      <p:sp>
        <p:nvSpPr>
          <p:cNvPr id="63" name="Rectangle 62"/>
          <p:cNvSpPr/>
          <p:nvPr/>
        </p:nvSpPr>
        <p:spPr>
          <a:xfrm>
            <a:off x="8023767" y="1764732"/>
            <a:ext cx="822960" cy="34981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100" b="1" dirty="0" smtClean="0">
                <a:solidFill>
                  <a:schemeClr val="tx1"/>
                </a:solidFill>
                <a:latin typeface="Calibri" panose="020F0502020204030204" pitchFamily="34" charset="0"/>
              </a:rPr>
              <a:t>INTERNAL SERVICES</a:t>
            </a:r>
            <a:endParaRPr lang="en-US" sz="1100" b="1" dirty="0">
              <a:solidFill>
                <a:schemeClr val="tx1"/>
              </a:solidFill>
              <a:latin typeface="Calibri" panose="020F0502020204030204" pitchFamily="34" charset="0"/>
            </a:endParaRPr>
          </a:p>
        </p:txBody>
      </p:sp>
      <p:cxnSp>
        <p:nvCxnSpPr>
          <p:cNvPr id="81" name="Straight Connector 80"/>
          <p:cNvCxnSpPr/>
          <p:nvPr/>
        </p:nvCxnSpPr>
        <p:spPr>
          <a:xfrm>
            <a:off x="8023770" y="2164428"/>
            <a:ext cx="82296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nvGrpSpPr>
          <p:cNvPr id="72" name="Group 71"/>
          <p:cNvGrpSpPr/>
          <p:nvPr/>
        </p:nvGrpSpPr>
        <p:grpSpPr>
          <a:xfrm>
            <a:off x="7811694" y="1363526"/>
            <a:ext cx="1035033" cy="225262"/>
            <a:chOff x="7811694" y="1345559"/>
            <a:chExt cx="1035033" cy="225262"/>
          </a:xfrm>
        </p:grpSpPr>
        <p:pic>
          <p:nvPicPr>
            <p:cNvPr id="83" name="Picture 8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1694" y="1345559"/>
              <a:ext cx="1035033" cy="168527"/>
            </a:xfrm>
            <a:prstGeom prst="rect">
              <a:avLst/>
            </a:prstGeom>
          </p:spPr>
        </p:pic>
        <p:sp>
          <p:nvSpPr>
            <p:cNvPr id="84" name="TextBox 83"/>
            <p:cNvSpPr txBox="1"/>
            <p:nvPr/>
          </p:nvSpPr>
          <p:spPr>
            <a:xfrm>
              <a:off x="8049244" y="1478488"/>
              <a:ext cx="796372" cy="92333"/>
            </a:xfrm>
            <a:prstGeom prst="rect">
              <a:avLst/>
            </a:prstGeom>
            <a:noFill/>
          </p:spPr>
          <p:txBody>
            <a:bodyPr wrap="none" lIns="0" tIns="0" rIns="0" bIns="0" rtlCol="0">
              <a:spAutoFit/>
            </a:bodyPr>
            <a:lstStyle/>
            <a:p>
              <a:r>
                <a:rPr lang="en-US" sz="600" b="1" spc="40" dirty="0" smtClean="0">
                  <a:solidFill>
                    <a:schemeClr val="tx1">
                      <a:lumMod val="75000"/>
                      <a:lumOff val="25000"/>
                    </a:schemeClr>
                  </a:solidFill>
                  <a:latin typeface="Calibri" panose="020F0502020204030204" pitchFamily="34" charset="0"/>
                </a:rPr>
                <a:t>Standards Committee</a:t>
              </a:r>
            </a:p>
          </p:txBody>
        </p:sp>
      </p:grpSp>
    </p:spTree>
    <p:custDataLst>
      <p:custData r:id="rId1"/>
      <p:tags r:id="rId2"/>
    </p:custDataLst>
    <p:extLst>
      <p:ext uri="{BB962C8B-B14F-4D97-AF65-F5344CB8AC3E}">
        <p14:creationId xmlns:p14="http://schemas.microsoft.com/office/powerpoint/2010/main" val="3453781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Rectangle 177"/>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latin typeface="Calibri" panose="020F0502020204030204" pitchFamily="34" charset="0"/>
            </a:endParaRPr>
          </a:p>
        </p:txBody>
      </p:sp>
      <p:sp>
        <p:nvSpPr>
          <p:cNvPr id="144" name="Rectangle 143"/>
          <p:cNvSpPr/>
          <p:nvPr/>
        </p:nvSpPr>
        <p:spPr>
          <a:xfrm>
            <a:off x="160646" y="958695"/>
            <a:ext cx="8815205" cy="332802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rgbClr val="353C45"/>
                </a:solidFill>
                <a:latin typeface="Calibri" panose="020F0502020204030204" pitchFamily="34" charset="0"/>
              </a:rPr>
              <a:t>IT </a:t>
            </a:r>
            <a:r>
              <a:rPr lang="en-US" sz="1600" b="1" dirty="0" smtClean="0">
                <a:solidFill>
                  <a:srgbClr val="353C45"/>
                </a:solidFill>
                <a:latin typeface="Calibri" panose="020F0502020204030204" pitchFamily="34" charset="0"/>
              </a:rPr>
              <a:t>TOWERS (v2)</a:t>
            </a:r>
            <a:endParaRPr lang="en-US" sz="1600" b="1" i="1" dirty="0">
              <a:solidFill>
                <a:srgbClr val="353C45"/>
              </a:solidFill>
              <a:latin typeface="Calibri" panose="020F0502020204030204" pitchFamily="34" charset="0"/>
            </a:endParaRPr>
          </a:p>
        </p:txBody>
      </p:sp>
      <p:sp>
        <p:nvSpPr>
          <p:cNvPr id="72" name="Rectangle 71"/>
          <p:cNvSpPr/>
          <p:nvPr/>
        </p:nvSpPr>
        <p:spPr>
          <a:xfrm>
            <a:off x="160646" y="1307390"/>
            <a:ext cx="8815205" cy="2979332"/>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i="1" dirty="0">
              <a:solidFill>
                <a:schemeClr val="accent1"/>
              </a:solidFill>
              <a:latin typeface="Calibri" panose="020F0502020204030204" pitchFamily="34" charset="0"/>
            </a:endParaRPr>
          </a:p>
        </p:txBody>
      </p:sp>
      <p:sp>
        <p:nvSpPr>
          <p:cNvPr id="102" name="Rectangle 101"/>
          <p:cNvSpPr/>
          <p:nvPr/>
        </p:nvSpPr>
        <p:spPr>
          <a:xfrm>
            <a:off x="160177" y="4419482"/>
            <a:ext cx="8816114" cy="209412"/>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COST POOLS</a:t>
            </a:r>
          </a:p>
        </p:txBody>
      </p:sp>
      <p:sp>
        <p:nvSpPr>
          <p:cNvPr id="103" name="Rectangle 102"/>
          <p:cNvSpPr/>
          <p:nvPr/>
        </p:nvSpPr>
        <p:spPr>
          <a:xfrm>
            <a:off x="160177" y="365133"/>
            <a:ext cx="8809596"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BUSINESS CAPABILITIES</a:t>
            </a:r>
          </a:p>
        </p:txBody>
      </p:sp>
      <p:sp>
        <p:nvSpPr>
          <p:cNvPr id="104" name="Rectangle 103"/>
          <p:cNvSpPr/>
          <p:nvPr/>
        </p:nvSpPr>
        <p:spPr>
          <a:xfrm>
            <a:off x="157112" y="661914"/>
            <a:ext cx="8812661"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SERVICES</a:t>
            </a:r>
          </a:p>
        </p:txBody>
      </p:sp>
      <p:sp>
        <p:nvSpPr>
          <p:cNvPr id="107" name="Content Placeholder 2"/>
          <p:cNvSpPr txBox="1">
            <a:spLocks/>
          </p:cNvSpPr>
          <p:nvPr/>
        </p:nvSpPr>
        <p:spPr>
          <a:xfrm>
            <a:off x="762000" y="1538686"/>
            <a:ext cx="2493309" cy="1698406"/>
          </a:xfrm>
          <a:prstGeom prst="rect">
            <a:avLst/>
          </a:prstGeom>
        </p:spPr>
        <p:txBody>
          <a:bodyPr/>
          <a:lstStyle>
            <a:lvl1pPr marL="227013" indent="-227013" algn="l" defTabSz="914400" rtl="0" eaLnBrk="1" latinLnBrk="0" hangingPunct="1">
              <a:spcBef>
                <a:spcPct val="20000"/>
              </a:spcBef>
              <a:buClrTx/>
              <a:buFont typeface="Wingdings" panose="05000000000000000000" pitchFamily="2" charset="2"/>
              <a:buChar char="§"/>
              <a:defRPr sz="2000" b="1" kern="1200">
                <a:solidFill>
                  <a:schemeClr val="accent1"/>
                </a:solidFill>
                <a:latin typeface="+mn-lt"/>
                <a:ea typeface="+mn-ea"/>
                <a:cs typeface="+mn-cs"/>
              </a:defRPr>
            </a:lvl1pPr>
            <a:lvl2pPr marL="515938" indent="-227013" algn="l" defTabSz="914400" rtl="0" eaLnBrk="1" latinLnBrk="0" hangingPunct="1">
              <a:spcBef>
                <a:spcPct val="20000"/>
              </a:spcBef>
              <a:buClrTx/>
              <a:buFont typeface="Wingdings" panose="05000000000000000000" pitchFamily="2" charset="2"/>
              <a:buChar char="§"/>
              <a:defRPr sz="1800" b="1" kern="1200">
                <a:solidFill>
                  <a:schemeClr val="tx1"/>
                </a:solidFill>
                <a:latin typeface="+mn-lt"/>
                <a:ea typeface="+mn-ea"/>
                <a:cs typeface="+mn-cs"/>
              </a:defRPr>
            </a:lvl2pPr>
            <a:lvl3pPr marL="796925" indent="-227013" algn="l" defTabSz="914400" rtl="0" eaLnBrk="1" latinLnBrk="0" hangingPunct="1">
              <a:spcBef>
                <a:spcPct val="20000"/>
              </a:spcBef>
              <a:buClrTx/>
              <a:buFont typeface="Wingdings" panose="05000000000000000000" pitchFamily="2" charset="2"/>
              <a:buChar char="§"/>
              <a:defRPr sz="1600" kern="1200">
                <a:solidFill>
                  <a:schemeClr val="tx1"/>
                </a:solidFill>
                <a:latin typeface="+mn-lt"/>
                <a:ea typeface="+mn-ea"/>
                <a:cs typeface="+mn-cs"/>
              </a:defRPr>
            </a:lvl3pPr>
            <a:lvl4pPr marL="1084263" indent="-228600" algn="l" defTabSz="914400" rtl="0" eaLnBrk="1" latinLnBrk="0" hangingPunct="1">
              <a:spcBef>
                <a:spcPct val="20000"/>
              </a:spcBef>
              <a:buClrTx/>
              <a:buFont typeface="Wingdings" panose="05000000000000000000" pitchFamily="2" charset="2"/>
              <a:buChar char="§"/>
              <a:defRPr sz="1400" b="1" kern="1200">
                <a:solidFill>
                  <a:schemeClr val="tx1"/>
                </a:solidFill>
                <a:latin typeface="+mn-lt"/>
                <a:ea typeface="+mn-ea"/>
                <a:cs typeface="+mn-cs"/>
              </a:defRPr>
            </a:lvl4pPr>
            <a:lvl5pPr marL="1374775" indent="-233363" algn="l" defTabSz="914400" rtl="0" eaLnBrk="1" latinLnBrk="0" hangingPunct="1">
              <a:spcBef>
                <a:spcPct val="20000"/>
              </a:spcBef>
              <a:buClrTx/>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800"/>
              </a:spcBef>
              <a:buFont typeface="Wingdings" panose="05000000000000000000" pitchFamily="2" charset="2"/>
              <a:buNone/>
            </a:pPr>
            <a:r>
              <a:rPr lang="en-US" sz="1600" b="0" u="sng" dirty="0" smtClean="0">
                <a:solidFill>
                  <a:schemeClr val="tx1"/>
                </a:solidFill>
                <a:latin typeface="Calibri" panose="020F0502020204030204" pitchFamily="34" charset="0"/>
              </a:rPr>
              <a:t>IT Towers Hierarchy</a:t>
            </a:r>
          </a:p>
          <a:p>
            <a:pPr marL="457200" indent="-457200">
              <a:spcBef>
                <a:spcPts val="1800"/>
              </a:spcBef>
              <a:buFont typeface="+mj-lt"/>
              <a:buAutoNum type="arabicPeriod"/>
            </a:pPr>
            <a:r>
              <a:rPr lang="en-US" sz="1600" b="0" dirty="0" smtClean="0">
                <a:solidFill>
                  <a:schemeClr val="tx1"/>
                </a:solidFill>
                <a:latin typeface="Calibri" panose="020F0502020204030204" pitchFamily="34" charset="0"/>
              </a:rPr>
              <a:t>IT Tower</a:t>
            </a:r>
          </a:p>
          <a:p>
            <a:pPr marL="457200" indent="-457200">
              <a:spcBef>
                <a:spcPts val="1800"/>
              </a:spcBef>
              <a:buFont typeface="+mj-lt"/>
              <a:buAutoNum type="arabicPeriod"/>
            </a:pPr>
            <a:r>
              <a:rPr lang="en-US" sz="1600" b="0" dirty="0" smtClean="0">
                <a:solidFill>
                  <a:schemeClr val="tx1"/>
                </a:solidFill>
                <a:latin typeface="Calibri" panose="020F0502020204030204" pitchFamily="34" charset="0"/>
              </a:rPr>
              <a:t>IT Sub-Tower</a:t>
            </a:r>
          </a:p>
          <a:p>
            <a:pPr marL="457200" indent="-457200">
              <a:spcBef>
                <a:spcPts val="1800"/>
              </a:spcBef>
              <a:buFont typeface="+mj-lt"/>
              <a:buAutoNum type="arabicPeriod"/>
            </a:pPr>
            <a:r>
              <a:rPr lang="en-US" sz="1600" b="0" dirty="0" smtClean="0">
                <a:solidFill>
                  <a:schemeClr val="tx1"/>
                </a:solidFill>
                <a:latin typeface="Calibri" panose="020F0502020204030204" pitchFamily="34" charset="0"/>
              </a:rPr>
              <a:t>IT Sub-Tower Element</a:t>
            </a:r>
          </a:p>
        </p:txBody>
      </p:sp>
      <p:sp>
        <p:nvSpPr>
          <p:cNvPr id="108" name="TextBox 107"/>
          <p:cNvSpPr txBox="1"/>
          <p:nvPr/>
        </p:nvSpPr>
        <p:spPr>
          <a:xfrm>
            <a:off x="3369868" y="1538686"/>
            <a:ext cx="3030756" cy="2015936"/>
          </a:xfrm>
          <a:prstGeom prst="rect">
            <a:avLst/>
          </a:prstGeom>
          <a:noFill/>
        </p:spPr>
        <p:txBody>
          <a:bodyPr wrap="square" rtlCol="0">
            <a:spAutoFit/>
          </a:bodyPr>
          <a:lstStyle/>
          <a:p>
            <a:pPr>
              <a:spcBef>
                <a:spcPts val="1800"/>
              </a:spcBef>
            </a:pPr>
            <a:r>
              <a:rPr lang="en-US" sz="1600" u="sng" dirty="0" smtClean="0">
                <a:latin typeface="Calibri" panose="020F0502020204030204" pitchFamily="34" charset="0"/>
                <a:cs typeface="Arial" panose="020B0604020202020204" pitchFamily="34" charset="0"/>
              </a:rPr>
              <a:t>Example</a:t>
            </a:r>
            <a:endParaRPr lang="en-US" sz="1600" u="sng" dirty="0">
              <a:latin typeface="Calibri" panose="020F0502020204030204" pitchFamily="34" charset="0"/>
              <a:cs typeface="Arial" panose="020B0604020202020204" pitchFamily="34" charset="0"/>
            </a:endParaRPr>
          </a:p>
          <a:p>
            <a:pPr marL="233363" indent="-233363">
              <a:spcBef>
                <a:spcPts val="1800"/>
              </a:spcBef>
              <a:buSzPct val="75000"/>
              <a:buFont typeface="Wingdings" panose="05000000000000000000" pitchFamily="2" charset="2"/>
              <a:buChar char="Ø"/>
            </a:pPr>
            <a:r>
              <a:rPr lang="en-US" sz="1600" dirty="0" smtClean="0">
                <a:latin typeface="Calibri" panose="020F0502020204030204" pitchFamily="34" charset="0"/>
                <a:cs typeface="Arial" panose="020B0604020202020204" pitchFamily="34" charset="0"/>
              </a:rPr>
              <a:t>Compute</a:t>
            </a:r>
          </a:p>
          <a:p>
            <a:pPr marL="457200" lvl="1" indent="-223838">
              <a:spcBef>
                <a:spcPts val="1800"/>
              </a:spcBef>
              <a:buSzPct val="75000"/>
              <a:buFont typeface="Wingdings" panose="05000000000000000000" pitchFamily="2" charset="2"/>
              <a:buChar char="Ø"/>
            </a:pPr>
            <a:r>
              <a:rPr lang="en-US" sz="1600" dirty="0" smtClean="0">
                <a:latin typeface="Calibri" panose="020F0502020204030204" pitchFamily="34" charset="0"/>
                <a:cs typeface="Arial" panose="020B0604020202020204" pitchFamily="34" charset="0"/>
              </a:rPr>
              <a:t>Servers</a:t>
            </a:r>
          </a:p>
          <a:p>
            <a:pPr marL="801688" lvl="2" indent="-338138">
              <a:spcBef>
                <a:spcPts val="1800"/>
              </a:spcBef>
              <a:buSzPct val="75000"/>
              <a:buFont typeface="Wingdings" panose="05000000000000000000" pitchFamily="2" charset="2"/>
              <a:buChar char="Ø"/>
            </a:pPr>
            <a:r>
              <a:rPr lang="en-US" sz="1600" dirty="0" smtClean="0">
                <a:latin typeface="Calibri" panose="020F0502020204030204" pitchFamily="34" charset="0"/>
                <a:cs typeface="Arial" panose="020B0604020202020204" pitchFamily="34" charset="0"/>
              </a:rPr>
              <a:t>Windows</a:t>
            </a:r>
          </a:p>
          <a:p>
            <a:pPr marL="801688" lvl="2" indent="-338138">
              <a:spcBef>
                <a:spcPts val="0"/>
              </a:spcBef>
              <a:buSzPct val="75000"/>
              <a:buFont typeface="Wingdings" panose="05000000000000000000" pitchFamily="2" charset="2"/>
              <a:buChar char="Ø"/>
            </a:pPr>
            <a:r>
              <a:rPr lang="en-US" sz="1600" dirty="0" smtClean="0">
                <a:latin typeface="Calibri" panose="020F0502020204030204" pitchFamily="34" charset="0"/>
                <a:cs typeface="Arial" panose="020B0604020202020204" pitchFamily="34" charset="0"/>
              </a:rPr>
              <a:t>Linux</a:t>
            </a:r>
          </a:p>
        </p:txBody>
      </p:sp>
      <p:sp>
        <p:nvSpPr>
          <p:cNvPr id="109" name="Right Brace 108"/>
          <p:cNvSpPr/>
          <p:nvPr/>
        </p:nvSpPr>
        <p:spPr>
          <a:xfrm>
            <a:off x="6477000" y="2054552"/>
            <a:ext cx="262392" cy="755548"/>
          </a:xfrm>
          <a:prstGeom prst="rightBrace">
            <a:avLst>
              <a:gd name="adj1" fmla="val 33823"/>
              <a:gd name="adj2" fmla="val 50000"/>
            </a:avLst>
          </a:prstGeom>
          <a:ln w="12700">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alibri" panose="020F0502020204030204" pitchFamily="34" charset="0"/>
            </a:endParaRPr>
          </a:p>
        </p:txBody>
      </p:sp>
      <p:sp>
        <p:nvSpPr>
          <p:cNvPr id="110" name="TextBox 109"/>
          <p:cNvSpPr txBox="1"/>
          <p:nvPr/>
        </p:nvSpPr>
        <p:spPr>
          <a:xfrm>
            <a:off x="6853951" y="2166615"/>
            <a:ext cx="1985249" cy="523220"/>
          </a:xfrm>
          <a:prstGeom prst="rect">
            <a:avLst/>
          </a:prstGeom>
          <a:noFill/>
        </p:spPr>
        <p:txBody>
          <a:bodyPr wrap="square" rtlCol="0">
            <a:spAutoFit/>
          </a:bodyPr>
          <a:lstStyle/>
          <a:p>
            <a:r>
              <a:rPr lang="en-US" sz="1400" dirty="0" smtClean="0">
                <a:latin typeface="Calibri" panose="020F0502020204030204" pitchFamily="34" charset="0"/>
              </a:rPr>
              <a:t>Apptio defined </a:t>
            </a:r>
            <a:r>
              <a:rPr lang="en-US" sz="1400" dirty="0">
                <a:latin typeface="Calibri" panose="020F0502020204030204" pitchFamily="34" charset="0"/>
              </a:rPr>
              <a:t>standard</a:t>
            </a:r>
            <a:r>
              <a:rPr lang="en-US" sz="1400" dirty="0" smtClean="0">
                <a:latin typeface="Calibri" panose="020F0502020204030204" pitchFamily="34" charset="0"/>
              </a:rPr>
              <a:t>, TBM Council endorsed</a:t>
            </a:r>
          </a:p>
        </p:txBody>
      </p:sp>
      <p:sp>
        <p:nvSpPr>
          <p:cNvPr id="16" name="Right Brace 15"/>
          <p:cNvSpPr/>
          <p:nvPr/>
        </p:nvSpPr>
        <p:spPr>
          <a:xfrm>
            <a:off x="6477000" y="2988844"/>
            <a:ext cx="262392" cy="510571"/>
          </a:xfrm>
          <a:prstGeom prst="rightBrace">
            <a:avLst>
              <a:gd name="adj1" fmla="val 33823"/>
              <a:gd name="adj2" fmla="val 50000"/>
            </a:avLst>
          </a:prstGeom>
          <a:ln w="12700">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alibri" panose="020F0502020204030204" pitchFamily="34" charset="0"/>
            </a:endParaRPr>
          </a:p>
        </p:txBody>
      </p:sp>
      <p:sp>
        <p:nvSpPr>
          <p:cNvPr id="17" name="TextBox 16"/>
          <p:cNvSpPr txBox="1"/>
          <p:nvPr/>
        </p:nvSpPr>
        <p:spPr>
          <a:xfrm>
            <a:off x="6853951" y="2982983"/>
            <a:ext cx="1525908" cy="523220"/>
          </a:xfrm>
          <a:prstGeom prst="rect">
            <a:avLst/>
          </a:prstGeom>
          <a:noFill/>
        </p:spPr>
        <p:txBody>
          <a:bodyPr wrap="square" rtlCol="0">
            <a:spAutoFit/>
          </a:bodyPr>
          <a:lstStyle/>
          <a:p>
            <a:r>
              <a:rPr lang="en-US" sz="1400" dirty="0" smtClean="0">
                <a:latin typeface="Calibri" panose="020F0502020204030204" pitchFamily="34" charset="0"/>
              </a:rPr>
              <a:t>Optional for more granular fidelity</a:t>
            </a:r>
          </a:p>
        </p:txBody>
      </p:sp>
      <p:cxnSp>
        <p:nvCxnSpPr>
          <p:cNvPr id="18" name="Straight Connector 17"/>
          <p:cNvCxnSpPr/>
          <p:nvPr/>
        </p:nvCxnSpPr>
        <p:spPr>
          <a:xfrm>
            <a:off x="460075" y="2898761"/>
            <a:ext cx="8327367" cy="0"/>
          </a:xfrm>
          <a:prstGeom prst="line">
            <a:avLst/>
          </a:prstGeom>
          <a:ln w="12700">
            <a:solidFill>
              <a:schemeClr val="tx1"/>
            </a:solidFill>
            <a:prstDash val="dash"/>
            <a:miter lim="800000"/>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7811694" y="1012252"/>
            <a:ext cx="1035033" cy="225262"/>
            <a:chOff x="7811694" y="1345559"/>
            <a:chExt cx="1035033" cy="225262"/>
          </a:xfrm>
        </p:grpSpPr>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1694" y="1345559"/>
              <a:ext cx="1035033" cy="168527"/>
            </a:xfrm>
            <a:prstGeom prst="rect">
              <a:avLst/>
            </a:prstGeom>
          </p:spPr>
        </p:pic>
        <p:sp>
          <p:nvSpPr>
            <p:cNvPr id="25" name="TextBox 24"/>
            <p:cNvSpPr txBox="1"/>
            <p:nvPr/>
          </p:nvSpPr>
          <p:spPr>
            <a:xfrm>
              <a:off x="8049244" y="1478488"/>
              <a:ext cx="796372" cy="92333"/>
            </a:xfrm>
            <a:prstGeom prst="rect">
              <a:avLst/>
            </a:prstGeom>
            <a:noFill/>
          </p:spPr>
          <p:txBody>
            <a:bodyPr wrap="none" lIns="0" tIns="0" rIns="0" bIns="0" rtlCol="0">
              <a:spAutoFit/>
            </a:bodyPr>
            <a:lstStyle/>
            <a:p>
              <a:r>
                <a:rPr lang="en-US" sz="600" b="1" spc="40" dirty="0" smtClean="0">
                  <a:solidFill>
                    <a:schemeClr val="tx1">
                      <a:lumMod val="75000"/>
                      <a:lumOff val="25000"/>
                    </a:schemeClr>
                  </a:solidFill>
                  <a:latin typeface="Calibri" panose="020F0502020204030204" pitchFamily="34" charset="0"/>
                </a:rPr>
                <a:t>Standards Committee</a:t>
              </a:r>
            </a:p>
          </p:txBody>
        </p:sp>
      </p:grpSp>
    </p:spTree>
    <p:custDataLst>
      <p:custData r:id="rId1"/>
      <p:tags r:id="rId2"/>
    </p:custDataLst>
    <p:extLst>
      <p:ext uri="{BB962C8B-B14F-4D97-AF65-F5344CB8AC3E}">
        <p14:creationId xmlns:p14="http://schemas.microsoft.com/office/powerpoint/2010/main" val="2441501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Rectangle 177"/>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latin typeface="Calibri" panose="020F0502020204030204" pitchFamily="34" charset="0"/>
            </a:endParaRPr>
          </a:p>
        </p:txBody>
      </p:sp>
      <p:sp>
        <p:nvSpPr>
          <p:cNvPr id="144" name="Rectangle 143"/>
          <p:cNvSpPr/>
          <p:nvPr/>
        </p:nvSpPr>
        <p:spPr>
          <a:xfrm>
            <a:off x="160646" y="958695"/>
            <a:ext cx="8815205" cy="332802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rgbClr val="353C45"/>
                </a:solidFill>
                <a:latin typeface="Calibri" panose="020F0502020204030204" pitchFamily="34" charset="0"/>
              </a:rPr>
              <a:t>IT </a:t>
            </a:r>
            <a:r>
              <a:rPr lang="en-US" sz="1600" b="1" dirty="0" smtClean="0">
                <a:solidFill>
                  <a:srgbClr val="353C45"/>
                </a:solidFill>
                <a:latin typeface="Calibri" panose="020F0502020204030204" pitchFamily="34" charset="0"/>
              </a:rPr>
              <a:t>TOWERS (v2)</a:t>
            </a:r>
            <a:endParaRPr lang="en-US" sz="1600" b="1" i="1" dirty="0">
              <a:solidFill>
                <a:srgbClr val="353C45"/>
              </a:solidFill>
              <a:latin typeface="Calibri" panose="020F0502020204030204" pitchFamily="34" charset="0"/>
            </a:endParaRPr>
          </a:p>
        </p:txBody>
      </p:sp>
      <p:sp>
        <p:nvSpPr>
          <p:cNvPr id="72" name="Rectangle 71"/>
          <p:cNvSpPr/>
          <p:nvPr/>
        </p:nvSpPr>
        <p:spPr>
          <a:xfrm>
            <a:off x="160646" y="1300666"/>
            <a:ext cx="8815205" cy="2979332"/>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i="1" dirty="0">
              <a:solidFill>
                <a:schemeClr val="accent1"/>
              </a:solidFill>
              <a:latin typeface="Calibri" panose="020F0502020204030204" pitchFamily="34" charset="0"/>
            </a:endParaRPr>
          </a:p>
        </p:txBody>
      </p:sp>
      <p:sp>
        <p:nvSpPr>
          <p:cNvPr id="15" name="Rectangle 14"/>
          <p:cNvSpPr/>
          <p:nvPr/>
        </p:nvSpPr>
        <p:spPr>
          <a:xfrm>
            <a:off x="274985" y="1364415"/>
            <a:ext cx="731520" cy="2963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b" anchorCtr="0"/>
          <a:lstStyle/>
          <a:p>
            <a:pPr algn="ctr"/>
            <a:r>
              <a:rPr lang="en-US" sz="800" b="1" dirty="0" smtClean="0">
                <a:solidFill>
                  <a:srgbClr val="353C45"/>
                </a:solidFill>
                <a:latin typeface="Calibri" panose="020F0502020204030204" pitchFamily="34" charset="0"/>
              </a:rPr>
              <a:t>DATA</a:t>
            </a:r>
          </a:p>
          <a:p>
            <a:pPr algn="ctr"/>
            <a:r>
              <a:rPr lang="en-US" sz="800" b="1" dirty="0" smtClean="0">
                <a:solidFill>
                  <a:srgbClr val="353C45"/>
                </a:solidFill>
                <a:latin typeface="Calibri" panose="020F0502020204030204" pitchFamily="34" charset="0"/>
              </a:rPr>
              <a:t>CENTER</a:t>
            </a:r>
            <a:endParaRPr lang="en-US" sz="800" b="1" dirty="0">
              <a:solidFill>
                <a:srgbClr val="353C45"/>
              </a:solidFill>
              <a:latin typeface="Calibri" panose="020F0502020204030204" pitchFamily="34" charset="0"/>
            </a:endParaRPr>
          </a:p>
        </p:txBody>
      </p:sp>
      <p:sp>
        <p:nvSpPr>
          <p:cNvPr id="16" name="Rectangle 15"/>
          <p:cNvSpPr/>
          <p:nvPr/>
        </p:nvSpPr>
        <p:spPr>
          <a:xfrm>
            <a:off x="2021877" y="1364415"/>
            <a:ext cx="731520" cy="2963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b" anchorCtr="0"/>
          <a:lstStyle/>
          <a:p>
            <a:pPr algn="ctr"/>
            <a:r>
              <a:rPr lang="en-US" sz="800" b="1" dirty="0" smtClean="0">
                <a:solidFill>
                  <a:srgbClr val="353C45"/>
                </a:solidFill>
                <a:latin typeface="Calibri" panose="020F0502020204030204" pitchFamily="34" charset="0"/>
              </a:rPr>
              <a:t>STORAGE</a:t>
            </a:r>
            <a:endParaRPr lang="en-US" sz="800" b="1" dirty="0">
              <a:solidFill>
                <a:srgbClr val="353C45"/>
              </a:solidFill>
              <a:latin typeface="Calibri" panose="020F0502020204030204" pitchFamily="34" charset="0"/>
            </a:endParaRPr>
          </a:p>
        </p:txBody>
      </p:sp>
      <p:sp>
        <p:nvSpPr>
          <p:cNvPr id="18" name="Rectangle 17"/>
          <p:cNvSpPr/>
          <p:nvPr/>
        </p:nvSpPr>
        <p:spPr>
          <a:xfrm>
            <a:off x="4642215" y="1364415"/>
            <a:ext cx="731520" cy="2963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b" anchorCtr="0"/>
          <a:lstStyle/>
          <a:p>
            <a:pPr algn="ctr"/>
            <a:r>
              <a:rPr lang="en-US" sz="800" b="1" dirty="0" smtClean="0">
                <a:solidFill>
                  <a:srgbClr val="353C45"/>
                </a:solidFill>
                <a:latin typeface="Calibri" panose="020F0502020204030204" pitchFamily="34" charset="0"/>
              </a:rPr>
              <a:t>END USER</a:t>
            </a:r>
            <a:endParaRPr lang="en-US" sz="800" b="1" dirty="0">
              <a:solidFill>
                <a:srgbClr val="353C45"/>
              </a:solidFill>
              <a:latin typeface="Calibri" panose="020F0502020204030204" pitchFamily="34" charset="0"/>
            </a:endParaRPr>
          </a:p>
        </p:txBody>
      </p:sp>
      <p:sp>
        <p:nvSpPr>
          <p:cNvPr id="19" name="Rectangle 18"/>
          <p:cNvSpPr/>
          <p:nvPr/>
        </p:nvSpPr>
        <p:spPr>
          <a:xfrm>
            <a:off x="6389107" y="1364415"/>
            <a:ext cx="731520" cy="2963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b" anchorCtr="0"/>
          <a:lstStyle/>
          <a:p>
            <a:pPr algn="ctr"/>
            <a:r>
              <a:rPr lang="en-US" sz="800" b="1" dirty="0" smtClean="0">
                <a:solidFill>
                  <a:srgbClr val="353C45"/>
                </a:solidFill>
                <a:latin typeface="Calibri" panose="020F0502020204030204" pitchFamily="34" charset="0"/>
              </a:rPr>
              <a:t>DELIVERY</a:t>
            </a:r>
            <a:endParaRPr lang="en-US" sz="800" b="1" dirty="0">
              <a:solidFill>
                <a:srgbClr val="353C45"/>
              </a:solidFill>
              <a:latin typeface="Calibri" panose="020F0502020204030204" pitchFamily="34" charset="0"/>
            </a:endParaRPr>
          </a:p>
        </p:txBody>
      </p:sp>
      <p:sp>
        <p:nvSpPr>
          <p:cNvPr id="32" name="Rectangle 31"/>
          <p:cNvSpPr/>
          <p:nvPr/>
        </p:nvSpPr>
        <p:spPr>
          <a:xfrm>
            <a:off x="5515661" y="1364415"/>
            <a:ext cx="731520" cy="2963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b" anchorCtr="0"/>
          <a:lstStyle/>
          <a:p>
            <a:pPr algn="ctr"/>
            <a:r>
              <a:rPr lang="en-US" sz="800" b="1" dirty="0" smtClean="0">
                <a:solidFill>
                  <a:srgbClr val="353C45"/>
                </a:solidFill>
                <a:latin typeface="Calibri" panose="020F0502020204030204" pitchFamily="34" charset="0"/>
              </a:rPr>
              <a:t>APPLICATION</a:t>
            </a:r>
            <a:endParaRPr lang="en-US" sz="800" b="1" dirty="0">
              <a:solidFill>
                <a:srgbClr val="353C45"/>
              </a:solidFill>
              <a:latin typeface="Calibri" panose="020F0502020204030204" pitchFamily="34" charset="0"/>
            </a:endParaRPr>
          </a:p>
        </p:txBody>
      </p:sp>
      <p:sp>
        <p:nvSpPr>
          <p:cNvPr id="37" name="Rectangle 36"/>
          <p:cNvSpPr/>
          <p:nvPr/>
        </p:nvSpPr>
        <p:spPr>
          <a:xfrm>
            <a:off x="3768769" y="1364415"/>
            <a:ext cx="731520" cy="2963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b" anchorCtr="0"/>
          <a:lstStyle/>
          <a:p>
            <a:pPr algn="ctr"/>
            <a:r>
              <a:rPr lang="en-US" sz="800" b="1" dirty="0" smtClean="0">
                <a:solidFill>
                  <a:srgbClr val="353C45"/>
                </a:solidFill>
                <a:latin typeface="Calibri" panose="020F0502020204030204" pitchFamily="34" charset="0"/>
              </a:rPr>
              <a:t>OUTPUT</a:t>
            </a:r>
          </a:p>
        </p:txBody>
      </p:sp>
      <p:sp>
        <p:nvSpPr>
          <p:cNvPr id="42" name="Rectangle 41"/>
          <p:cNvSpPr/>
          <p:nvPr/>
        </p:nvSpPr>
        <p:spPr>
          <a:xfrm>
            <a:off x="2895323" y="1364415"/>
            <a:ext cx="731520" cy="2963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b" anchorCtr="0"/>
          <a:lstStyle/>
          <a:p>
            <a:pPr algn="ctr"/>
            <a:r>
              <a:rPr lang="en-US" sz="800" b="1" dirty="0" smtClean="0">
                <a:solidFill>
                  <a:srgbClr val="353C45"/>
                </a:solidFill>
                <a:latin typeface="Calibri" panose="020F0502020204030204" pitchFamily="34" charset="0"/>
              </a:rPr>
              <a:t>NETWORK</a:t>
            </a:r>
            <a:endParaRPr lang="en-US" sz="800" b="1" dirty="0">
              <a:solidFill>
                <a:srgbClr val="353C45"/>
              </a:solidFill>
              <a:latin typeface="Calibri" panose="020F0502020204030204" pitchFamily="34" charset="0"/>
            </a:endParaRPr>
          </a:p>
        </p:txBody>
      </p:sp>
      <p:sp>
        <p:nvSpPr>
          <p:cNvPr id="51" name="Rectangle 50"/>
          <p:cNvSpPr/>
          <p:nvPr/>
        </p:nvSpPr>
        <p:spPr>
          <a:xfrm>
            <a:off x="1148431" y="1364415"/>
            <a:ext cx="731520" cy="2963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b" anchorCtr="0"/>
          <a:lstStyle/>
          <a:p>
            <a:pPr algn="ctr"/>
            <a:endParaRPr lang="en-US" sz="800" b="1" dirty="0" smtClean="0">
              <a:solidFill>
                <a:srgbClr val="353C45"/>
              </a:solidFill>
              <a:latin typeface="Calibri" panose="020F0502020204030204" pitchFamily="34" charset="0"/>
            </a:endParaRPr>
          </a:p>
          <a:p>
            <a:pPr algn="ctr"/>
            <a:r>
              <a:rPr lang="en-US" sz="800" b="1" dirty="0" smtClean="0">
                <a:solidFill>
                  <a:srgbClr val="353C45"/>
                </a:solidFill>
                <a:latin typeface="Calibri" panose="020F0502020204030204" pitchFamily="34" charset="0"/>
              </a:rPr>
              <a:t>COMPUTE</a:t>
            </a:r>
            <a:endParaRPr lang="en-US" sz="800" b="1" dirty="0">
              <a:solidFill>
                <a:srgbClr val="353C45"/>
              </a:solidFill>
              <a:latin typeface="Calibri" panose="020F0502020204030204" pitchFamily="34" charset="0"/>
            </a:endParaRPr>
          </a:p>
        </p:txBody>
      </p:sp>
      <p:sp>
        <p:nvSpPr>
          <p:cNvPr id="59" name="Rectangle 58"/>
          <p:cNvSpPr/>
          <p:nvPr/>
        </p:nvSpPr>
        <p:spPr>
          <a:xfrm>
            <a:off x="7262553" y="1364415"/>
            <a:ext cx="731520" cy="2963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b" anchorCtr="0"/>
          <a:lstStyle/>
          <a:p>
            <a:pPr algn="ctr"/>
            <a:r>
              <a:rPr lang="en-US" sz="800" b="1" dirty="0" smtClean="0">
                <a:solidFill>
                  <a:srgbClr val="353C45"/>
                </a:solidFill>
                <a:latin typeface="Calibri" panose="020F0502020204030204" pitchFamily="34" charset="0"/>
              </a:rPr>
              <a:t>SECURITY &amp;</a:t>
            </a:r>
          </a:p>
          <a:p>
            <a:pPr algn="ctr"/>
            <a:r>
              <a:rPr lang="en-US" sz="800" b="1" dirty="0" smtClean="0">
                <a:solidFill>
                  <a:srgbClr val="353C45"/>
                </a:solidFill>
                <a:latin typeface="Calibri" panose="020F0502020204030204" pitchFamily="34" charset="0"/>
              </a:rPr>
              <a:t> COMPLIANCE</a:t>
            </a:r>
            <a:endParaRPr lang="en-US" sz="800" b="1" dirty="0">
              <a:solidFill>
                <a:srgbClr val="353C45"/>
              </a:solidFill>
              <a:latin typeface="Calibri" panose="020F0502020204030204" pitchFamily="34" charset="0"/>
            </a:endParaRPr>
          </a:p>
        </p:txBody>
      </p:sp>
      <p:sp>
        <p:nvSpPr>
          <p:cNvPr id="64" name="Rectangle 63"/>
          <p:cNvSpPr/>
          <p:nvPr/>
        </p:nvSpPr>
        <p:spPr>
          <a:xfrm>
            <a:off x="8135995" y="1364415"/>
            <a:ext cx="731520" cy="29630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b" anchorCtr="0"/>
          <a:lstStyle/>
          <a:p>
            <a:pPr algn="ctr"/>
            <a:r>
              <a:rPr lang="en-US" sz="800" b="1" dirty="0" smtClean="0">
                <a:solidFill>
                  <a:srgbClr val="353C45"/>
                </a:solidFill>
                <a:latin typeface="Calibri" panose="020F0502020204030204" pitchFamily="34" charset="0"/>
              </a:rPr>
              <a:t>IT </a:t>
            </a:r>
          </a:p>
          <a:p>
            <a:pPr algn="ctr"/>
            <a:r>
              <a:rPr lang="en-US" sz="800" b="1" dirty="0" smtClean="0">
                <a:solidFill>
                  <a:srgbClr val="353C45"/>
                </a:solidFill>
                <a:latin typeface="Calibri" panose="020F0502020204030204" pitchFamily="34" charset="0"/>
              </a:rPr>
              <a:t>MANAGEMENT</a:t>
            </a:r>
            <a:endParaRPr lang="en-US" sz="800" b="1" dirty="0">
              <a:solidFill>
                <a:srgbClr val="353C45"/>
              </a:solidFill>
              <a:latin typeface="Calibri" panose="020F0502020204030204" pitchFamily="34" charset="0"/>
            </a:endParaRPr>
          </a:p>
        </p:txBody>
      </p:sp>
      <p:sp>
        <p:nvSpPr>
          <p:cNvPr id="21" name="Rectangle 20"/>
          <p:cNvSpPr/>
          <p:nvPr/>
        </p:nvSpPr>
        <p:spPr>
          <a:xfrm>
            <a:off x="248089" y="1813118"/>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Enterprise </a:t>
            </a:r>
          </a:p>
          <a:p>
            <a:pPr algn="ctr">
              <a:lnSpc>
                <a:spcPct val="85000"/>
              </a:lnSpc>
            </a:pPr>
            <a:r>
              <a:rPr lang="en-US" sz="700" dirty="0" smtClean="0">
                <a:solidFill>
                  <a:srgbClr val="353C45"/>
                </a:solidFill>
                <a:latin typeface="Calibri" panose="020F0502020204030204" pitchFamily="34" charset="0"/>
              </a:rPr>
              <a:t>Data Center</a:t>
            </a:r>
            <a:endParaRPr lang="en-US" sz="700" dirty="0">
              <a:solidFill>
                <a:srgbClr val="353C45"/>
              </a:solidFill>
              <a:latin typeface="Calibri" panose="020F0502020204030204" pitchFamily="34" charset="0"/>
            </a:endParaRPr>
          </a:p>
        </p:txBody>
      </p:sp>
      <p:sp>
        <p:nvSpPr>
          <p:cNvPr id="22" name="Rectangle 21"/>
          <p:cNvSpPr/>
          <p:nvPr/>
        </p:nvSpPr>
        <p:spPr>
          <a:xfrm>
            <a:off x="2021877" y="1813118"/>
            <a:ext cx="731520" cy="228600"/>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Online </a:t>
            </a:r>
            <a:r>
              <a:rPr lang="en-US" sz="700" dirty="0">
                <a:solidFill>
                  <a:srgbClr val="353C45"/>
                </a:solidFill>
                <a:latin typeface="Calibri" panose="020F0502020204030204" pitchFamily="34" charset="0"/>
              </a:rPr>
              <a:t>Storage</a:t>
            </a:r>
          </a:p>
        </p:txBody>
      </p:sp>
      <p:sp>
        <p:nvSpPr>
          <p:cNvPr id="25" name="Rectangle 24"/>
          <p:cNvSpPr/>
          <p:nvPr/>
        </p:nvSpPr>
        <p:spPr>
          <a:xfrm>
            <a:off x="6389107" y="1813118"/>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IT Service</a:t>
            </a:r>
          </a:p>
          <a:p>
            <a:pPr algn="ctr">
              <a:lnSpc>
                <a:spcPct val="85000"/>
              </a:lnSpc>
            </a:pPr>
            <a:r>
              <a:rPr lang="en-US" sz="700" dirty="0">
                <a:solidFill>
                  <a:srgbClr val="353C45"/>
                </a:solidFill>
                <a:latin typeface="Calibri" panose="020F0502020204030204" pitchFamily="34" charset="0"/>
              </a:rPr>
              <a:t>Management</a:t>
            </a:r>
          </a:p>
        </p:txBody>
      </p:sp>
      <p:sp>
        <p:nvSpPr>
          <p:cNvPr id="28" name="Rectangle 27"/>
          <p:cNvSpPr/>
          <p:nvPr/>
        </p:nvSpPr>
        <p:spPr>
          <a:xfrm>
            <a:off x="2021877" y="2087970"/>
            <a:ext cx="731520" cy="228600"/>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Offline </a:t>
            </a:r>
            <a:r>
              <a:rPr lang="en-US" sz="700" dirty="0">
                <a:solidFill>
                  <a:srgbClr val="353C45"/>
                </a:solidFill>
                <a:latin typeface="Calibri" panose="020F0502020204030204" pitchFamily="34" charset="0"/>
              </a:rPr>
              <a:t>Storage</a:t>
            </a:r>
          </a:p>
        </p:txBody>
      </p:sp>
      <p:sp>
        <p:nvSpPr>
          <p:cNvPr id="31" name="Rectangle 30"/>
          <p:cNvSpPr/>
          <p:nvPr/>
        </p:nvSpPr>
        <p:spPr>
          <a:xfrm>
            <a:off x="6389107" y="2087970"/>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Operations </a:t>
            </a:r>
          </a:p>
          <a:p>
            <a:pPr algn="ctr">
              <a:lnSpc>
                <a:spcPct val="85000"/>
              </a:lnSpc>
            </a:pPr>
            <a:r>
              <a:rPr lang="en-US" sz="700" dirty="0" smtClean="0">
                <a:solidFill>
                  <a:srgbClr val="353C45"/>
                </a:solidFill>
                <a:latin typeface="Calibri" panose="020F0502020204030204" pitchFamily="34" charset="0"/>
              </a:rPr>
              <a:t>Center</a:t>
            </a:r>
          </a:p>
        </p:txBody>
      </p:sp>
      <p:sp>
        <p:nvSpPr>
          <p:cNvPr id="49" name="Rectangle 48"/>
          <p:cNvSpPr/>
          <p:nvPr/>
        </p:nvSpPr>
        <p:spPr>
          <a:xfrm>
            <a:off x="7262553" y="2362822"/>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Disaster Recovery</a:t>
            </a:r>
            <a:endParaRPr lang="en-US" sz="700" dirty="0">
              <a:solidFill>
                <a:srgbClr val="353C45"/>
              </a:solidFill>
              <a:latin typeface="Calibri" panose="020F0502020204030204" pitchFamily="34" charset="0"/>
            </a:endParaRPr>
          </a:p>
        </p:txBody>
      </p:sp>
      <p:sp>
        <p:nvSpPr>
          <p:cNvPr id="33" name="Rectangle 32"/>
          <p:cNvSpPr/>
          <p:nvPr/>
        </p:nvSpPr>
        <p:spPr>
          <a:xfrm>
            <a:off x="6389107" y="2362822"/>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Project</a:t>
            </a:r>
          </a:p>
          <a:p>
            <a:pPr algn="ctr">
              <a:lnSpc>
                <a:spcPct val="85000"/>
              </a:lnSpc>
            </a:pPr>
            <a:r>
              <a:rPr lang="en-US" sz="700" dirty="0" smtClean="0">
                <a:solidFill>
                  <a:srgbClr val="353C45"/>
                </a:solidFill>
                <a:latin typeface="Calibri" panose="020F0502020204030204" pitchFamily="34" charset="0"/>
              </a:rPr>
              <a:t>Management</a:t>
            </a:r>
            <a:endParaRPr lang="en-US" sz="700" dirty="0">
              <a:solidFill>
                <a:srgbClr val="353C45"/>
              </a:solidFill>
              <a:latin typeface="Calibri" panose="020F0502020204030204" pitchFamily="34" charset="0"/>
            </a:endParaRPr>
          </a:p>
        </p:txBody>
      </p:sp>
      <p:sp>
        <p:nvSpPr>
          <p:cNvPr id="38" name="Rectangle 37"/>
          <p:cNvSpPr/>
          <p:nvPr/>
        </p:nvSpPr>
        <p:spPr>
          <a:xfrm>
            <a:off x="3768769" y="1813118"/>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Central </a:t>
            </a:r>
          </a:p>
          <a:p>
            <a:pPr algn="ctr">
              <a:lnSpc>
                <a:spcPct val="85000"/>
              </a:lnSpc>
            </a:pPr>
            <a:r>
              <a:rPr lang="en-US" sz="700" dirty="0">
                <a:solidFill>
                  <a:srgbClr val="353C45"/>
                </a:solidFill>
                <a:latin typeface="Calibri" panose="020F0502020204030204" pitchFamily="34" charset="0"/>
              </a:rPr>
              <a:t>Print</a:t>
            </a:r>
          </a:p>
        </p:txBody>
      </p:sp>
      <p:sp>
        <p:nvSpPr>
          <p:cNvPr id="43" name="Rectangle 42"/>
          <p:cNvSpPr/>
          <p:nvPr/>
        </p:nvSpPr>
        <p:spPr>
          <a:xfrm>
            <a:off x="2895323" y="1813118"/>
            <a:ext cx="731520" cy="228600"/>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LAN/WAN</a:t>
            </a:r>
          </a:p>
        </p:txBody>
      </p:sp>
      <p:sp>
        <p:nvSpPr>
          <p:cNvPr id="44" name="Rectangle 43"/>
          <p:cNvSpPr/>
          <p:nvPr/>
        </p:nvSpPr>
        <p:spPr>
          <a:xfrm>
            <a:off x="2895323" y="2087970"/>
            <a:ext cx="731520" cy="228600"/>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Voice</a:t>
            </a:r>
            <a:endParaRPr lang="en-US" sz="700" dirty="0">
              <a:solidFill>
                <a:srgbClr val="353C45"/>
              </a:solidFill>
              <a:latin typeface="Calibri" panose="020F0502020204030204" pitchFamily="34" charset="0"/>
            </a:endParaRPr>
          </a:p>
        </p:txBody>
      </p:sp>
      <p:sp>
        <p:nvSpPr>
          <p:cNvPr id="54" name="Rectangle 53"/>
          <p:cNvSpPr/>
          <p:nvPr/>
        </p:nvSpPr>
        <p:spPr>
          <a:xfrm>
            <a:off x="1148431" y="1813118"/>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Servers</a:t>
            </a:r>
          </a:p>
          <a:p>
            <a:pPr algn="ctr">
              <a:lnSpc>
                <a:spcPct val="85000"/>
              </a:lnSpc>
            </a:pPr>
            <a:r>
              <a:rPr lang="en-US" sz="500" i="1" dirty="0">
                <a:solidFill>
                  <a:srgbClr val="353C45"/>
                </a:solidFill>
                <a:latin typeface="Calibri" panose="020F0502020204030204" pitchFamily="34" charset="0"/>
              </a:rPr>
              <a:t>(Windows/Linux)</a:t>
            </a:r>
          </a:p>
        </p:txBody>
      </p:sp>
      <p:sp>
        <p:nvSpPr>
          <p:cNvPr id="56" name="Rectangle 55"/>
          <p:cNvSpPr/>
          <p:nvPr/>
        </p:nvSpPr>
        <p:spPr>
          <a:xfrm>
            <a:off x="1148431" y="2087970"/>
            <a:ext cx="731520" cy="228600"/>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Unix</a:t>
            </a:r>
          </a:p>
        </p:txBody>
      </p:sp>
      <p:sp>
        <p:nvSpPr>
          <p:cNvPr id="57" name="Rectangle 56"/>
          <p:cNvSpPr/>
          <p:nvPr/>
        </p:nvSpPr>
        <p:spPr>
          <a:xfrm>
            <a:off x="5515661" y="3467049"/>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Mainframe Middleware</a:t>
            </a:r>
          </a:p>
        </p:txBody>
      </p:sp>
      <p:sp>
        <p:nvSpPr>
          <p:cNvPr id="60" name="Rectangle 59"/>
          <p:cNvSpPr/>
          <p:nvPr/>
        </p:nvSpPr>
        <p:spPr>
          <a:xfrm>
            <a:off x="7262553" y="1813118"/>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Security </a:t>
            </a:r>
            <a:endParaRPr lang="en-US" sz="700" dirty="0">
              <a:solidFill>
                <a:srgbClr val="353C45"/>
              </a:solidFill>
              <a:latin typeface="Calibri" panose="020F0502020204030204" pitchFamily="34" charset="0"/>
            </a:endParaRPr>
          </a:p>
        </p:txBody>
      </p:sp>
      <p:sp>
        <p:nvSpPr>
          <p:cNvPr id="61" name="Rectangle 60"/>
          <p:cNvSpPr/>
          <p:nvPr/>
        </p:nvSpPr>
        <p:spPr>
          <a:xfrm>
            <a:off x="7262553" y="2087970"/>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Compliance</a:t>
            </a:r>
            <a:endParaRPr lang="en-US" sz="700" dirty="0">
              <a:solidFill>
                <a:srgbClr val="353C45"/>
              </a:solidFill>
              <a:latin typeface="Calibri" panose="020F0502020204030204" pitchFamily="34" charset="0"/>
            </a:endParaRPr>
          </a:p>
        </p:txBody>
      </p:sp>
      <p:sp>
        <p:nvSpPr>
          <p:cNvPr id="65" name="Rectangle 64"/>
          <p:cNvSpPr/>
          <p:nvPr/>
        </p:nvSpPr>
        <p:spPr>
          <a:xfrm>
            <a:off x="8135995" y="1813118"/>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650" dirty="0" smtClean="0">
                <a:solidFill>
                  <a:srgbClr val="353C45"/>
                </a:solidFill>
                <a:latin typeface="Calibri" panose="020F0502020204030204" pitchFamily="34" charset="0"/>
              </a:rPr>
              <a:t>IT Management &amp; Strategic Planning</a:t>
            </a:r>
            <a:endParaRPr lang="en-US" sz="650" dirty="0">
              <a:solidFill>
                <a:srgbClr val="353C45"/>
              </a:solidFill>
              <a:latin typeface="Calibri" panose="020F0502020204030204" pitchFamily="34" charset="0"/>
            </a:endParaRPr>
          </a:p>
        </p:txBody>
      </p:sp>
      <p:sp>
        <p:nvSpPr>
          <p:cNvPr id="66" name="Rectangle 65"/>
          <p:cNvSpPr/>
          <p:nvPr/>
        </p:nvSpPr>
        <p:spPr>
          <a:xfrm>
            <a:off x="8135995" y="2087970"/>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Enterprise Architecture</a:t>
            </a:r>
            <a:endParaRPr lang="en-US" sz="700" dirty="0">
              <a:solidFill>
                <a:srgbClr val="353C45"/>
              </a:solidFill>
              <a:latin typeface="Calibri" panose="020F0502020204030204" pitchFamily="34" charset="0"/>
            </a:endParaRPr>
          </a:p>
        </p:txBody>
      </p:sp>
      <p:sp>
        <p:nvSpPr>
          <p:cNvPr id="67" name="Rectangle 66"/>
          <p:cNvSpPr/>
          <p:nvPr/>
        </p:nvSpPr>
        <p:spPr>
          <a:xfrm>
            <a:off x="8135995" y="2362822"/>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IT Finance</a:t>
            </a:r>
          </a:p>
        </p:txBody>
      </p:sp>
      <p:sp>
        <p:nvSpPr>
          <p:cNvPr id="68" name="Rectangle 67"/>
          <p:cNvSpPr/>
          <p:nvPr/>
        </p:nvSpPr>
        <p:spPr>
          <a:xfrm>
            <a:off x="8135995" y="2637674"/>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IT Vendor </a:t>
            </a:r>
          </a:p>
          <a:p>
            <a:pPr algn="ctr">
              <a:lnSpc>
                <a:spcPct val="85000"/>
              </a:lnSpc>
            </a:pPr>
            <a:r>
              <a:rPr lang="en-US" sz="700" dirty="0">
                <a:solidFill>
                  <a:srgbClr val="353C45"/>
                </a:solidFill>
                <a:latin typeface="Calibri" panose="020F0502020204030204" pitchFamily="34" charset="0"/>
              </a:rPr>
              <a:t>Management</a:t>
            </a:r>
          </a:p>
        </p:txBody>
      </p:sp>
      <p:sp>
        <p:nvSpPr>
          <p:cNvPr id="55" name="Rectangle 54"/>
          <p:cNvSpPr/>
          <p:nvPr/>
        </p:nvSpPr>
        <p:spPr>
          <a:xfrm>
            <a:off x="4642215" y="1813118"/>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Workspace</a:t>
            </a:r>
          </a:p>
        </p:txBody>
      </p:sp>
      <p:sp>
        <p:nvSpPr>
          <p:cNvPr id="62" name="Rectangle 61"/>
          <p:cNvSpPr/>
          <p:nvPr/>
        </p:nvSpPr>
        <p:spPr>
          <a:xfrm>
            <a:off x="4642215" y="2087970"/>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Mobile </a:t>
            </a:r>
          </a:p>
          <a:p>
            <a:pPr algn="ctr">
              <a:lnSpc>
                <a:spcPct val="85000"/>
              </a:lnSpc>
            </a:pPr>
            <a:r>
              <a:rPr lang="en-US" sz="700" dirty="0" smtClean="0">
                <a:solidFill>
                  <a:srgbClr val="353C45"/>
                </a:solidFill>
                <a:latin typeface="Calibri" panose="020F0502020204030204" pitchFamily="34" charset="0"/>
              </a:rPr>
              <a:t>Devices</a:t>
            </a:r>
            <a:endParaRPr lang="en-US" sz="700" dirty="0">
              <a:solidFill>
                <a:srgbClr val="353C45"/>
              </a:solidFill>
              <a:latin typeface="Calibri" panose="020F0502020204030204" pitchFamily="34" charset="0"/>
            </a:endParaRPr>
          </a:p>
        </p:txBody>
      </p:sp>
      <p:sp>
        <p:nvSpPr>
          <p:cNvPr id="63" name="Rectangle 62"/>
          <p:cNvSpPr/>
          <p:nvPr/>
        </p:nvSpPr>
        <p:spPr>
          <a:xfrm>
            <a:off x="4642215" y="2362822"/>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End User Software</a:t>
            </a:r>
          </a:p>
        </p:txBody>
      </p:sp>
      <p:sp>
        <p:nvSpPr>
          <p:cNvPr id="70" name="Rectangle 69"/>
          <p:cNvSpPr/>
          <p:nvPr/>
        </p:nvSpPr>
        <p:spPr>
          <a:xfrm>
            <a:off x="4642215" y="2912526"/>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Conferencing </a:t>
            </a:r>
          </a:p>
          <a:p>
            <a:pPr algn="ctr">
              <a:lnSpc>
                <a:spcPct val="85000"/>
              </a:lnSpc>
            </a:pPr>
            <a:r>
              <a:rPr lang="en-US" sz="700" dirty="0">
                <a:solidFill>
                  <a:srgbClr val="353C45"/>
                </a:solidFill>
                <a:latin typeface="Calibri" panose="020F0502020204030204" pitchFamily="34" charset="0"/>
              </a:rPr>
              <a:t>&amp; AV</a:t>
            </a:r>
          </a:p>
        </p:txBody>
      </p:sp>
      <p:sp>
        <p:nvSpPr>
          <p:cNvPr id="77" name="Rectangle 76"/>
          <p:cNvSpPr/>
          <p:nvPr/>
        </p:nvSpPr>
        <p:spPr>
          <a:xfrm>
            <a:off x="1148431" y="2637674"/>
            <a:ext cx="731520" cy="228600"/>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Converged Infrastructure</a:t>
            </a:r>
          </a:p>
        </p:txBody>
      </p:sp>
      <p:sp>
        <p:nvSpPr>
          <p:cNvPr id="78" name="Rectangle 77"/>
          <p:cNvSpPr/>
          <p:nvPr/>
        </p:nvSpPr>
        <p:spPr>
          <a:xfrm>
            <a:off x="5515661" y="3187378"/>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Mainframe Database</a:t>
            </a:r>
          </a:p>
        </p:txBody>
      </p:sp>
      <p:sp>
        <p:nvSpPr>
          <p:cNvPr id="79" name="Rectangle 78"/>
          <p:cNvSpPr/>
          <p:nvPr/>
        </p:nvSpPr>
        <p:spPr>
          <a:xfrm>
            <a:off x="1148431" y="2362822"/>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Midrange</a:t>
            </a:r>
          </a:p>
        </p:txBody>
      </p:sp>
      <p:sp>
        <p:nvSpPr>
          <p:cNvPr id="83" name="Rectangle 82"/>
          <p:cNvSpPr/>
          <p:nvPr/>
        </p:nvSpPr>
        <p:spPr>
          <a:xfrm>
            <a:off x="2021877" y="2362822"/>
            <a:ext cx="731520" cy="228600"/>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Mainframe </a:t>
            </a:r>
          </a:p>
          <a:p>
            <a:pPr algn="ctr">
              <a:lnSpc>
                <a:spcPct val="85000"/>
              </a:lnSpc>
            </a:pPr>
            <a:r>
              <a:rPr lang="en-US" sz="700" dirty="0" smtClean="0">
                <a:solidFill>
                  <a:srgbClr val="353C45"/>
                </a:solidFill>
                <a:latin typeface="Calibri" panose="020F0502020204030204" pitchFamily="34" charset="0"/>
              </a:rPr>
              <a:t>Online </a:t>
            </a:r>
            <a:r>
              <a:rPr lang="en-US" sz="700" dirty="0">
                <a:solidFill>
                  <a:srgbClr val="353C45"/>
                </a:solidFill>
                <a:latin typeface="Calibri" panose="020F0502020204030204" pitchFamily="34" charset="0"/>
              </a:rPr>
              <a:t>Storage</a:t>
            </a:r>
          </a:p>
        </p:txBody>
      </p:sp>
      <p:sp>
        <p:nvSpPr>
          <p:cNvPr id="84" name="Rectangle 83"/>
          <p:cNvSpPr/>
          <p:nvPr/>
        </p:nvSpPr>
        <p:spPr>
          <a:xfrm>
            <a:off x="2021877" y="2637673"/>
            <a:ext cx="731520" cy="228601"/>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Mainframe </a:t>
            </a:r>
          </a:p>
          <a:p>
            <a:pPr algn="ctr">
              <a:lnSpc>
                <a:spcPct val="85000"/>
              </a:lnSpc>
            </a:pPr>
            <a:r>
              <a:rPr lang="en-US" sz="700" dirty="0" smtClean="0">
                <a:solidFill>
                  <a:srgbClr val="353C45"/>
                </a:solidFill>
                <a:latin typeface="Calibri" panose="020F0502020204030204" pitchFamily="34" charset="0"/>
              </a:rPr>
              <a:t>Offline Storage</a:t>
            </a:r>
            <a:endParaRPr lang="en-US" sz="700" dirty="0">
              <a:solidFill>
                <a:srgbClr val="353C45"/>
              </a:solidFill>
              <a:latin typeface="Calibri" panose="020F0502020204030204" pitchFamily="34" charset="0"/>
            </a:endParaRPr>
          </a:p>
        </p:txBody>
      </p:sp>
      <p:sp>
        <p:nvSpPr>
          <p:cNvPr id="87" name="Rectangle 86"/>
          <p:cNvSpPr/>
          <p:nvPr/>
        </p:nvSpPr>
        <p:spPr>
          <a:xfrm>
            <a:off x="1148431" y="2912526"/>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Mainframe</a:t>
            </a:r>
            <a:endParaRPr lang="en-US" sz="700" dirty="0">
              <a:solidFill>
                <a:srgbClr val="353C45"/>
              </a:solidFill>
              <a:latin typeface="Calibri" panose="020F0502020204030204" pitchFamily="34" charset="0"/>
            </a:endParaRPr>
          </a:p>
        </p:txBody>
      </p:sp>
      <p:sp>
        <p:nvSpPr>
          <p:cNvPr id="81" name="Rectangle 80"/>
          <p:cNvSpPr/>
          <p:nvPr/>
        </p:nvSpPr>
        <p:spPr>
          <a:xfrm>
            <a:off x="246939" y="2087970"/>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Other </a:t>
            </a:r>
          </a:p>
          <a:p>
            <a:pPr algn="ctr">
              <a:lnSpc>
                <a:spcPct val="85000"/>
              </a:lnSpc>
            </a:pPr>
            <a:r>
              <a:rPr lang="en-US" sz="700" dirty="0" smtClean="0">
                <a:solidFill>
                  <a:srgbClr val="353C45"/>
                </a:solidFill>
                <a:latin typeface="Calibri" panose="020F0502020204030204" pitchFamily="34" charset="0"/>
              </a:rPr>
              <a:t>Facilities</a:t>
            </a:r>
            <a:endParaRPr lang="en-US" sz="700" dirty="0">
              <a:solidFill>
                <a:srgbClr val="353C45"/>
              </a:solidFill>
              <a:latin typeface="Calibri" panose="020F0502020204030204" pitchFamily="34" charset="0"/>
            </a:endParaRPr>
          </a:p>
        </p:txBody>
      </p:sp>
      <p:sp>
        <p:nvSpPr>
          <p:cNvPr id="90" name="Rectangle 89"/>
          <p:cNvSpPr/>
          <p:nvPr/>
        </p:nvSpPr>
        <p:spPr>
          <a:xfrm>
            <a:off x="5515661" y="1813118"/>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Application Development</a:t>
            </a:r>
          </a:p>
        </p:txBody>
      </p:sp>
      <p:sp>
        <p:nvSpPr>
          <p:cNvPr id="91" name="Rectangle 90"/>
          <p:cNvSpPr/>
          <p:nvPr/>
        </p:nvSpPr>
        <p:spPr>
          <a:xfrm>
            <a:off x="5515661" y="2087970"/>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Application </a:t>
            </a:r>
            <a:r>
              <a:rPr lang="en-US" sz="700" dirty="0">
                <a:solidFill>
                  <a:srgbClr val="353C45"/>
                </a:solidFill>
                <a:latin typeface="Calibri" panose="020F0502020204030204" pitchFamily="34" charset="0"/>
              </a:rPr>
              <a:t>Support </a:t>
            </a:r>
          </a:p>
          <a:p>
            <a:pPr algn="ctr">
              <a:lnSpc>
                <a:spcPct val="85000"/>
              </a:lnSpc>
            </a:pPr>
            <a:r>
              <a:rPr lang="en-US" sz="700" dirty="0">
                <a:solidFill>
                  <a:srgbClr val="353C45"/>
                </a:solidFill>
                <a:latin typeface="Calibri" panose="020F0502020204030204" pitchFamily="34" charset="0"/>
              </a:rPr>
              <a:t>&amp; </a:t>
            </a:r>
            <a:r>
              <a:rPr lang="en-US" sz="700" dirty="0" smtClean="0">
                <a:solidFill>
                  <a:srgbClr val="353C45"/>
                </a:solidFill>
                <a:latin typeface="Calibri" panose="020F0502020204030204" pitchFamily="34" charset="0"/>
              </a:rPr>
              <a:t>Operations</a:t>
            </a:r>
            <a:endParaRPr lang="en-US" sz="700" dirty="0">
              <a:solidFill>
                <a:srgbClr val="353C45"/>
              </a:solidFill>
              <a:latin typeface="Calibri" panose="020F0502020204030204" pitchFamily="34" charset="0"/>
            </a:endParaRPr>
          </a:p>
        </p:txBody>
      </p:sp>
      <p:sp>
        <p:nvSpPr>
          <p:cNvPr id="58" name="Rectangle 57"/>
          <p:cNvSpPr/>
          <p:nvPr/>
        </p:nvSpPr>
        <p:spPr>
          <a:xfrm>
            <a:off x="5515661" y="2637674"/>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Database</a:t>
            </a:r>
          </a:p>
        </p:txBody>
      </p:sp>
      <p:cxnSp>
        <p:nvCxnSpPr>
          <p:cNvPr id="3" name="Straight Connector 2"/>
          <p:cNvCxnSpPr/>
          <p:nvPr/>
        </p:nvCxnSpPr>
        <p:spPr>
          <a:xfrm>
            <a:off x="246939" y="1724857"/>
            <a:ext cx="73152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021877" y="1724857"/>
            <a:ext cx="73152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2895323" y="1724857"/>
            <a:ext cx="73152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3768769" y="1724857"/>
            <a:ext cx="73152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642215" y="1724857"/>
            <a:ext cx="73152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5515661" y="1724857"/>
            <a:ext cx="73152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6389107" y="1724857"/>
            <a:ext cx="73152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7262553" y="1724857"/>
            <a:ext cx="73152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8135995" y="1724857"/>
            <a:ext cx="73152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160177" y="365133"/>
            <a:ext cx="8809596"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BUSINESS CAPABILITIES</a:t>
            </a:r>
          </a:p>
        </p:txBody>
      </p:sp>
      <p:sp>
        <p:nvSpPr>
          <p:cNvPr id="104" name="Rectangle 103"/>
          <p:cNvSpPr/>
          <p:nvPr/>
        </p:nvSpPr>
        <p:spPr>
          <a:xfrm>
            <a:off x="157112" y="661914"/>
            <a:ext cx="8812661"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SERVICES</a:t>
            </a:r>
          </a:p>
        </p:txBody>
      </p:sp>
      <p:sp>
        <p:nvSpPr>
          <p:cNvPr id="107" name="Rectangle 106"/>
          <p:cNvSpPr/>
          <p:nvPr/>
        </p:nvSpPr>
        <p:spPr>
          <a:xfrm>
            <a:off x="5515661" y="2912526"/>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Middleware</a:t>
            </a:r>
          </a:p>
        </p:txBody>
      </p:sp>
      <p:sp>
        <p:nvSpPr>
          <p:cNvPr id="111" name="Rectangle 110"/>
          <p:cNvSpPr/>
          <p:nvPr/>
        </p:nvSpPr>
        <p:spPr>
          <a:xfrm>
            <a:off x="4642215" y="3187378"/>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IT Help</a:t>
            </a:r>
          </a:p>
          <a:p>
            <a:pPr algn="ctr">
              <a:lnSpc>
                <a:spcPct val="85000"/>
              </a:lnSpc>
            </a:pPr>
            <a:r>
              <a:rPr lang="en-US" sz="700" dirty="0">
                <a:solidFill>
                  <a:srgbClr val="353C45"/>
                </a:solidFill>
                <a:latin typeface="Calibri" panose="020F0502020204030204" pitchFamily="34" charset="0"/>
              </a:rPr>
              <a:t>Desk</a:t>
            </a:r>
          </a:p>
        </p:txBody>
      </p:sp>
      <p:sp>
        <p:nvSpPr>
          <p:cNvPr id="112" name="Rectangle 111"/>
          <p:cNvSpPr/>
          <p:nvPr/>
        </p:nvSpPr>
        <p:spPr>
          <a:xfrm>
            <a:off x="4642215" y="3467049"/>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Deskside</a:t>
            </a:r>
          </a:p>
          <a:p>
            <a:pPr algn="ctr">
              <a:lnSpc>
                <a:spcPct val="85000"/>
              </a:lnSpc>
            </a:pPr>
            <a:r>
              <a:rPr lang="en-US" sz="700" dirty="0">
                <a:solidFill>
                  <a:srgbClr val="353C45"/>
                </a:solidFill>
                <a:latin typeface="Calibri" panose="020F0502020204030204" pitchFamily="34" charset="0"/>
              </a:rPr>
              <a:t>Support</a:t>
            </a:r>
          </a:p>
        </p:txBody>
      </p:sp>
      <p:sp>
        <p:nvSpPr>
          <p:cNvPr id="113" name="Rectangle 112"/>
          <p:cNvSpPr/>
          <p:nvPr/>
        </p:nvSpPr>
        <p:spPr>
          <a:xfrm>
            <a:off x="5515661" y="2362822"/>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Business Software</a:t>
            </a:r>
          </a:p>
        </p:txBody>
      </p:sp>
      <p:sp>
        <p:nvSpPr>
          <p:cNvPr id="114" name="Rectangle 113"/>
          <p:cNvSpPr/>
          <p:nvPr/>
        </p:nvSpPr>
        <p:spPr>
          <a:xfrm>
            <a:off x="6389107" y="2637674"/>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smtClean="0">
                <a:solidFill>
                  <a:srgbClr val="353C45"/>
                </a:solidFill>
                <a:latin typeface="Calibri" panose="020F0502020204030204" pitchFamily="34" charset="0"/>
              </a:rPr>
              <a:t>Client </a:t>
            </a:r>
          </a:p>
          <a:p>
            <a:pPr algn="ctr">
              <a:lnSpc>
                <a:spcPct val="85000"/>
              </a:lnSpc>
            </a:pPr>
            <a:r>
              <a:rPr lang="en-US" sz="700" dirty="0" smtClean="0">
                <a:solidFill>
                  <a:srgbClr val="353C45"/>
                </a:solidFill>
                <a:latin typeface="Calibri" panose="020F0502020204030204" pitchFamily="34" charset="0"/>
              </a:rPr>
              <a:t>Management</a:t>
            </a:r>
            <a:endParaRPr lang="en-US" sz="700" dirty="0">
              <a:solidFill>
                <a:srgbClr val="353C45"/>
              </a:solidFill>
              <a:latin typeface="Calibri" panose="020F0502020204030204" pitchFamily="34" charset="0"/>
            </a:endParaRPr>
          </a:p>
        </p:txBody>
      </p:sp>
      <p:sp>
        <p:nvSpPr>
          <p:cNvPr id="89" name="Rectangle 88"/>
          <p:cNvSpPr/>
          <p:nvPr/>
        </p:nvSpPr>
        <p:spPr>
          <a:xfrm>
            <a:off x="2895323" y="2364747"/>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Transport</a:t>
            </a:r>
          </a:p>
        </p:txBody>
      </p:sp>
      <p:sp>
        <p:nvSpPr>
          <p:cNvPr id="121" name="Rectangle 120"/>
          <p:cNvSpPr>
            <a:spLocks/>
          </p:cNvSpPr>
          <p:nvPr/>
        </p:nvSpPr>
        <p:spPr>
          <a:xfrm>
            <a:off x="157111" y="4419482"/>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COST POOLS</a:t>
            </a:r>
          </a:p>
        </p:txBody>
      </p:sp>
      <p:cxnSp>
        <p:nvCxnSpPr>
          <p:cNvPr id="95" name="Straight Connector 94"/>
          <p:cNvCxnSpPr/>
          <p:nvPr/>
        </p:nvCxnSpPr>
        <p:spPr>
          <a:xfrm>
            <a:off x="1148431" y="1724857"/>
            <a:ext cx="73152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826081" y="4819650"/>
            <a:ext cx="292709" cy="230832"/>
          </a:xfrm>
          <a:prstGeom prst="rect">
            <a:avLst/>
          </a:prstGeom>
          <a:noFill/>
        </p:spPr>
        <p:txBody>
          <a:bodyPr wrap="none" lIns="45720" rIns="45720" rtlCol="0">
            <a:spAutoFit/>
          </a:bodyPr>
          <a:lstStyle/>
          <a:p>
            <a:r>
              <a:rPr lang="en-US" sz="900" dirty="0" smtClean="0">
                <a:latin typeface="Calibri" panose="020F0502020204030204" pitchFamily="34" charset="0"/>
              </a:rPr>
              <a:t>Key:</a:t>
            </a:r>
          </a:p>
        </p:txBody>
      </p:sp>
      <p:sp>
        <p:nvSpPr>
          <p:cNvPr id="75" name="Rectangle 74"/>
          <p:cNvSpPr/>
          <p:nvPr/>
        </p:nvSpPr>
        <p:spPr>
          <a:xfrm>
            <a:off x="4130039" y="4839740"/>
            <a:ext cx="1391871" cy="210742"/>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700" dirty="0" smtClean="0">
                <a:solidFill>
                  <a:srgbClr val="353C45"/>
                </a:solidFill>
                <a:latin typeface="Calibri" panose="020F0502020204030204" pitchFamily="34" charset="0"/>
              </a:rPr>
              <a:t>Decision, no further feedback</a:t>
            </a:r>
            <a:endParaRPr lang="en-US" sz="700" dirty="0">
              <a:solidFill>
                <a:srgbClr val="353C45"/>
              </a:solidFill>
              <a:latin typeface="Calibri" panose="020F0502020204030204" pitchFamily="34" charset="0"/>
            </a:endParaRPr>
          </a:p>
        </p:txBody>
      </p:sp>
      <p:sp>
        <p:nvSpPr>
          <p:cNvPr id="76" name="Rectangle 75"/>
          <p:cNvSpPr/>
          <p:nvPr/>
        </p:nvSpPr>
        <p:spPr>
          <a:xfrm>
            <a:off x="5651057" y="4833909"/>
            <a:ext cx="1391871" cy="210742"/>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700" dirty="0" smtClean="0">
                <a:solidFill>
                  <a:srgbClr val="353C45"/>
                </a:solidFill>
                <a:latin typeface="Calibri" panose="020F0502020204030204" pitchFamily="34" charset="0"/>
              </a:rPr>
              <a:t>Proposal, needs vote</a:t>
            </a:r>
            <a:endParaRPr lang="en-US" sz="700" dirty="0">
              <a:solidFill>
                <a:srgbClr val="353C45"/>
              </a:solidFill>
              <a:latin typeface="Calibri" panose="020F0502020204030204" pitchFamily="34" charset="0"/>
            </a:endParaRPr>
          </a:p>
        </p:txBody>
      </p:sp>
      <p:sp>
        <p:nvSpPr>
          <p:cNvPr id="73" name="Rectangle 72"/>
          <p:cNvSpPr/>
          <p:nvPr/>
        </p:nvSpPr>
        <p:spPr>
          <a:xfrm>
            <a:off x="4642215" y="2637674"/>
            <a:ext cx="731520" cy="228600"/>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5000"/>
              </a:lnSpc>
            </a:pPr>
            <a:r>
              <a:rPr lang="en-US" sz="700" dirty="0">
                <a:solidFill>
                  <a:srgbClr val="353C45"/>
                </a:solidFill>
                <a:latin typeface="Calibri" panose="020F0502020204030204" pitchFamily="34" charset="0"/>
              </a:rPr>
              <a:t>Network </a:t>
            </a:r>
          </a:p>
          <a:p>
            <a:pPr algn="ctr">
              <a:lnSpc>
                <a:spcPct val="85000"/>
              </a:lnSpc>
            </a:pPr>
            <a:r>
              <a:rPr lang="en-US" sz="700" dirty="0">
                <a:solidFill>
                  <a:srgbClr val="353C45"/>
                </a:solidFill>
                <a:latin typeface="Calibri" panose="020F0502020204030204" pitchFamily="34" charset="0"/>
              </a:rPr>
              <a:t>Printers</a:t>
            </a:r>
          </a:p>
        </p:txBody>
      </p:sp>
      <p:grpSp>
        <p:nvGrpSpPr>
          <p:cNvPr id="80" name="Group 79"/>
          <p:cNvGrpSpPr/>
          <p:nvPr/>
        </p:nvGrpSpPr>
        <p:grpSpPr>
          <a:xfrm>
            <a:off x="7811694" y="1012252"/>
            <a:ext cx="1035033" cy="225262"/>
            <a:chOff x="7811694" y="1345559"/>
            <a:chExt cx="1035033" cy="225262"/>
          </a:xfrm>
        </p:grpSpPr>
        <p:pic>
          <p:nvPicPr>
            <p:cNvPr id="82" name="Picture 8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1694" y="1345559"/>
              <a:ext cx="1035033" cy="168527"/>
            </a:xfrm>
            <a:prstGeom prst="rect">
              <a:avLst/>
            </a:prstGeom>
          </p:spPr>
        </p:pic>
        <p:sp>
          <p:nvSpPr>
            <p:cNvPr id="85" name="TextBox 84"/>
            <p:cNvSpPr txBox="1"/>
            <p:nvPr/>
          </p:nvSpPr>
          <p:spPr>
            <a:xfrm>
              <a:off x="8049244" y="1478488"/>
              <a:ext cx="796372" cy="92333"/>
            </a:xfrm>
            <a:prstGeom prst="rect">
              <a:avLst/>
            </a:prstGeom>
            <a:noFill/>
          </p:spPr>
          <p:txBody>
            <a:bodyPr wrap="none" lIns="0" tIns="0" rIns="0" bIns="0" rtlCol="0">
              <a:spAutoFit/>
            </a:bodyPr>
            <a:lstStyle/>
            <a:p>
              <a:r>
                <a:rPr lang="en-US" sz="600" b="1" spc="40" dirty="0" smtClean="0">
                  <a:solidFill>
                    <a:schemeClr val="tx1">
                      <a:lumMod val="75000"/>
                      <a:lumOff val="25000"/>
                    </a:schemeClr>
                  </a:solidFill>
                  <a:latin typeface="Calibri" panose="020F0502020204030204" pitchFamily="34" charset="0"/>
                </a:rPr>
                <a:t>Standards Committee</a:t>
              </a:r>
            </a:p>
          </p:txBody>
        </p:sp>
      </p:grpSp>
    </p:spTree>
    <p:custDataLst>
      <p:tags r:id="rId1"/>
    </p:custDataLst>
    <p:extLst>
      <p:ext uri="{BB962C8B-B14F-4D97-AF65-F5344CB8AC3E}">
        <p14:creationId xmlns:p14="http://schemas.microsoft.com/office/powerpoint/2010/main" val="2863228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Rectangle 177"/>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latin typeface="Calibri" panose="020F0502020204030204" pitchFamily="34" charset="0"/>
            </a:endParaRPr>
          </a:p>
        </p:txBody>
      </p:sp>
      <p:sp>
        <p:nvSpPr>
          <p:cNvPr id="144" name="Rectangle 143"/>
          <p:cNvSpPr/>
          <p:nvPr/>
        </p:nvSpPr>
        <p:spPr>
          <a:xfrm>
            <a:off x="160646" y="661914"/>
            <a:ext cx="8815205" cy="332802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smtClean="0">
                <a:solidFill>
                  <a:srgbClr val="353C45"/>
                </a:solidFill>
                <a:latin typeface="Calibri" panose="020F0502020204030204" pitchFamily="34" charset="0"/>
              </a:rPr>
              <a:t>SERVICES</a:t>
            </a:r>
            <a:endParaRPr lang="en-US" sz="1600" b="1" i="1" dirty="0">
              <a:solidFill>
                <a:srgbClr val="353C45"/>
              </a:solidFill>
              <a:latin typeface="Calibri" panose="020F0502020204030204" pitchFamily="34" charset="0"/>
            </a:endParaRPr>
          </a:p>
        </p:txBody>
      </p:sp>
      <p:sp>
        <p:nvSpPr>
          <p:cNvPr id="72" name="Rectangle 71"/>
          <p:cNvSpPr/>
          <p:nvPr/>
        </p:nvSpPr>
        <p:spPr>
          <a:xfrm>
            <a:off x="157976" y="1007254"/>
            <a:ext cx="8815205" cy="2979332"/>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i="1" dirty="0">
              <a:solidFill>
                <a:schemeClr val="accent1"/>
              </a:solidFill>
              <a:latin typeface="Calibri" panose="020F0502020204030204" pitchFamily="34" charset="0"/>
            </a:endParaRPr>
          </a:p>
        </p:txBody>
      </p:sp>
      <p:sp>
        <p:nvSpPr>
          <p:cNvPr id="103" name="Rectangle 102"/>
          <p:cNvSpPr/>
          <p:nvPr/>
        </p:nvSpPr>
        <p:spPr>
          <a:xfrm>
            <a:off x="160177" y="365133"/>
            <a:ext cx="8809596"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353C45"/>
                </a:solidFill>
                <a:latin typeface="Calibri" panose="020F0502020204030204" pitchFamily="34" charset="0"/>
              </a:rPr>
              <a:t>BUSINESS CAPABILITIES</a:t>
            </a:r>
          </a:p>
        </p:txBody>
      </p:sp>
      <p:sp>
        <p:nvSpPr>
          <p:cNvPr id="110" name="Content Placeholder 2"/>
          <p:cNvSpPr txBox="1">
            <a:spLocks/>
          </p:cNvSpPr>
          <p:nvPr/>
        </p:nvSpPr>
        <p:spPr>
          <a:xfrm>
            <a:off x="457200" y="1155315"/>
            <a:ext cx="2133600" cy="2765206"/>
          </a:xfrm>
          <a:prstGeom prst="rect">
            <a:avLst/>
          </a:prstGeom>
        </p:spPr>
        <p:txBody>
          <a:bodyPr/>
          <a:lstStyle>
            <a:lvl1pPr marL="227013" indent="-227013" algn="l" defTabSz="914400" rtl="0" eaLnBrk="1" latinLnBrk="0" hangingPunct="1">
              <a:spcBef>
                <a:spcPct val="20000"/>
              </a:spcBef>
              <a:buClrTx/>
              <a:buFont typeface="Wingdings" panose="05000000000000000000" pitchFamily="2" charset="2"/>
              <a:buChar char="§"/>
              <a:defRPr sz="2000" b="1" kern="1200">
                <a:solidFill>
                  <a:schemeClr val="accent1"/>
                </a:solidFill>
                <a:latin typeface="+mn-lt"/>
                <a:ea typeface="+mn-ea"/>
                <a:cs typeface="+mn-cs"/>
              </a:defRPr>
            </a:lvl1pPr>
            <a:lvl2pPr marL="515938" indent="-227013" algn="l" defTabSz="914400" rtl="0" eaLnBrk="1" latinLnBrk="0" hangingPunct="1">
              <a:spcBef>
                <a:spcPct val="20000"/>
              </a:spcBef>
              <a:buClrTx/>
              <a:buFont typeface="Wingdings" panose="05000000000000000000" pitchFamily="2" charset="2"/>
              <a:buChar char="§"/>
              <a:defRPr sz="1800" b="1" kern="1200">
                <a:solidFill>
                  <a:schemeClr val="tx1"/>
                </a:solidFill>
                <a:latin typeface="+mn-lt"/>
                <a:ea typeface="+mn-ea"/>
                <a:cs typeface="+mn-cs"/>
              </a:defRPr>
            </a:lvl2pPr>
            <a:lvl3pPr marL="796925" indent="-227013" algn="l" defTabSz="914400" rtl="0" eaLnBrk="1" latinLnBrk="0" hangingPunct="1">
              <a:spcBef>
                <a:spcPct val="20000"/>
              </a:spcBef>
              <a:buClrTx/>
              <a:buFont typeface="Wingdings" panose="05000000000000000000" pitchFamily="2" charset="2"/>
              <a:buChar char="§"/>
              <a:defRPr sz="1600" kern="1200">
                <a:solidFill>
                  <a:schemeClr val="tx1"/>
                </a:solidFill>
                <a:latin typeface="+mn-lt"/>
                <a:ea typeface="+mn-ea"/>
                <a:cs typeface="+mn-cs"/>
              </a:defRPr>
            </a:lvl3pPr>
            <a:lvl4pPr marL="1084263" indent="-228600" algn="l" defTabSz="914400" rtl="0" eaLnBrk="1" latinLnBrk="0" hangingPunct="1">
              <a:spcBef>
                <a:spcPct val="20000"/>
              </a:spcBef>
              <a:buClrTx/>
              <a:buFont typeface="Wingdings" panose="05000000000000000000" pitchFamily="2" charset="2"/>
              <a:buChar char="§"/>
              <a:defRPr sz="1400" b="1" kern="1200">
                <a:solidFill>
                  <a:schemeClr val="tx1"/>
                </a:solidFill>
                <a:latin typeface="+mn-lt"/>
                <a:ea typeface="+mn-ea"/>
                <a:cs typeface="+mn-cs"/>
              </a:defRPr>
            </a:lvl4pPr>
            <a:lvl5pPr marL="1374775" indent="-233363" algn="l" defTabSz="914400" rtl="0" eaLnBrk="1" latinLnBrk="0" hangingPunct="1">
              <a:spcBef>
                <a:spcPct val="20000"/>
              </a:spcBef>
              <a:buClrTx/>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800"/>
              </a:spcBef>
              <a:buFont typeface="Wingdings" panose="05000000000000000000" pitchFamily="2" charset="2"/>
              <a:buNone/>
            </a:pPr>
            <a:r>
              <a:rPr lang="en-US" sz="1600" b="0" u="sng" dirty="0" smtClean="0">
                <a:solidFill>
                  <a:schemeClr val="tx1"/>
                </a:solidFill>
                <a:latin typeface="Calibri" panose="020F0502020204030204" pitchFamily="34" charset="0"/>
              </a:rPr>
              <a:t>Services Hierarchy</a:t>
            </a:r>
          </a:p>
          <a:p>
            <a:pPr marL="457200" indent="-457200">
              <a:spcBef>
                <a:spcPts val="1800"/>
              </a:spcBef>
              <a:buFont typeface="+mj-lt"/>
              <a:buAutoNum type="arabicPeriod"/>
            </a:pPr>
            <a:r>
              <a:rPr lang="en-US" sz="1600" b="0" dirty="0" smtClean="0">
                <a:solidFill>
                  <a:schemeClr val="tx1"/>
                </a:solidFill>
                <a:latin typeface="Calibri" panose="020F0502020204030204" pitchFamily="34" charset="0"/>
              </a:rPr>
              <a:t>Service Type</a:t>
            </a:r>
          </a:p>
          <a:p>
            <a:pPr marL="457200" indent="-457200">
              <a:spcBef>
                <a:spcPts val="1800"/>
              </a:spcBef>
              <a:buFont typeface="+mj-lt"/>
              <a:buAutoNum type="arabicPeriod"/>
            </a:pPr>
            <a:r>
              <a:rPr lang="en-US" sz="1600" b="0" dirty="0" smtClean="0">
                <a:solidFill>
                  <a:schemeClr val="tx1"/>
                </a:solidFill>
                <a:latin typeface="Calibri" panose="020F0502020204030204" pitchFamily="34" charset="0"/>
              </a:rPr>
              <a:t>Service Category</a:t>
            </a:r>
          </a:p>
          <a:p>
            <a:pPr marL="457200" indent="-457200">
              <a:spcBef>
                <a:spcPts val="1800"/>
              </a:spcBef>
              <a:buFont typeface="+mj-lt"/>
              <a:buAutoNum type="arabicPeriod"/>
            </a:pPr>
            <a:r>
              <a:rPr lang="en-US" sz="1600" b="0" dirty="0" smtClean="0">
                <a:solidFill>
                  <a:schemeClr val="tx1"/>
                </a:solidFill>
                <a:latin typeface="Calibri" panose="020F0502020204030204" pitchFamily="34" charset="0"/>
              </a:rPr>
              <a:t>Service Name </a:t>
            </a:r>
          </a:p>
          <a:p>
            <a:pPr marL="457200" indent="-457200">
              <a:spcBef>
                <a:spcPts val="1800"/>
              </a:spcBef>
              <a:buFont typeface="+mj-lt"/>
              <a:buAutoNum type="arabicPeriod"/>
            </a:pPr>
            <a:r>
              <a:rPr lang="en-US" sz="1600" b="0" dirty="0" smtClean="0">
                <a:solidFill>
                  <a:schemeClr val="tx1"/>
                </a:solidFill>
                <a:latin typeface="Calibri" panose="020F0502020204030204" pitchFamily="34" charset="0"/>
              </a:rPr>
              <a:t>Service Offering</a:t>
            </a:r>
            <a:endParaRPr lang="en-US" sz="1600" b="0" dirty="0">
              <a:solidFill>
                <a:schemeClr val="tx1"/>
              </a:solidFill>
              <a:latin typeface="Calibri" panose="020F0502020204030204" pitchFamily="34" charset="0"/>
            </a:endParaRPr>
          </a:p>
        </p:txBody>
      </p:sp>
      <p:grpSp>
        <p:nvGrpSpPr>
          <p:cNvPr id="2" name="Group 1"/>
          <p:cNvGrpSpPr/>
          <p:nvPr/>
        </p:nvGrpSpPr>
        <p:grpSpPr>
          <a:xfrm>
            <a:off x="3124201" y="1604519"/>
            <a:ext cx="2438400" cy="2027862"/>
            <a:chOff x="6934200" y="1604519"/>
            <a:chExt cx="2819399" cy="2027862"/>
          </a:xfrm>
        </p:grpSpPr>
        <p:sp>
          <p:nvSpPr>
            <p:cNvPr id="112" name="Right Brace 111"/>
            <p:cNvSpPr/>
            <p:nvPr/>
          </p:nvSpPr>
          <p:spPr>
            <a:xfrm>
              <a:off x="6934200" y="1604519"/>
              <a:ext cx="262392" cy="1247556"/>
            </a:xfrm>
            <a:prstGeom prst="rightBrace">
              <a:avLst>
                <a:gd name="adj1" fmla="val 33823"/>
                <a:gd name="adj2" fmla="val 50000"/>
              </a:avLst>
            </a:prstGeom>
            <a:ln w="12700">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alibri" panose="020F0502020204030204" pitchFamily="34" charset="0"/>
              </a:endParaRPr>
            </a:p>
          </p:txBody>
        </p:sp>
        <p:sp>
          <p:nvSpPr>
            <p:cNvPr id="113" name="Right Brace 112"/>
            <p:cNvSpPr/>
            <p:nvPr/>
          </p:nvSpPr>
          <p:spPr>
            <a:xfrm>
              <a:off x="6934200" y="3115022"/>
              <a:ext cx="262392" cy="510571"/>
            </a:xfrm>
            <a:prstGeom prst="rightBrace">
              <a:avLst>
                <a:gd name="adj1" fmla="val 33823"/>
                <a:gd name="adj2" fmla="val 50000"/>
              </a:avLst>
            </a:prstGeom>
            <a:ln w="12700">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alibri" panose="020F0502020204030204" pitchFamily="34" charset="0"/>
              </a:endParaRPr>
            </a:p>
          </p:txBody>
        </p:sp>
        <p:sp>
          <p:nvSpPr>
            <p:cNvPr id="114" name="TextBox 113"/>
            <p:cNvSpPr txBox="1"/>
            <p:nvPr/>
          </p:nvSpPr>
          <p:spPr>
            <a:xfrm>
              <a:off x="7311151" y="1970171"/>
              <a:ext cx="2061448" cy="523220"/>
            </a:xfrm>
            <a:prstGeom prst="rect">
              <a:avLst/>
            </a:prstGeom>
            <a:noFill/>
          </p:spPr>
          <p:txBody>
            <a:bodyPr wrap="square" rtlCol="0">
              <a:spAutoFit/>
            </a:bodyPr>
            <a:lstStyle/>
            <a:p>
              <a:r>
                <a:rPr lang="en-US" sz="1400" dirty="0" smtClean="0">
                  <a:latin typeface="Calibri" panose="020F0502020204030204" pitchFamily="34" charset="0"/>
                </a:rPr>
                <a:t>Standardized </a:t>
              </a:r>
            </a:p>
            <a:p>
              <a:r>
                <a:rPr lang="en-US" sz="1400" dirty="0" smtClean="0">
                  <a:latin typeface="Calibri" panose="020F0502020204030204" pitchFamily="34" charset="0"/>
                </a:rPr>
                <a:t>TBM Taxonomy</a:t>
              </a:r>
              <a:endParaRPr lang="en-US" sz="1200" i="1" dirty="0" smtClean="0">
                <a:latin typeface="Calibri" panose="020F0502020204030204" pitchFamily="34" charset="0"/>
              </a:endParaRPr>
            </a:p>
          </p:txBody>
        </p:sp>
        <p:sp>
          <p:nvSpPr>
            <p:cNvPr id="115" name="TextBox 114"/>
            <p:cNvSpPr txBox="1"/>
            <p:nvPr/>
          </p:nvSpPr>
          <p:spPr>
            <a:xfrm>
              <a:off x="7311150" y="3109161"/>
              <a:ext cx="2442449" cy="523220"/>
            </a:xfrm>
            <a:prstGeom prst="rect">
              <a:avLst/>
            </a:prstGeom>
            <a:noFill/>
          </p:spPr>
          <p:txBody>
            <a:bodyPr wrap="square" rtlCol="0">
              <a:spAutoFit/>
            </a:bodyPr>
            <a:lstStyle/>
            <a:p>
              <a:r>
                <a:rPr lang="en-US" sz="1400" dirty="0" smtClean="0">
                  <a:latin typeface="Calibri" panose="020F0502020204030204" pitchFamily="34" charset="0"/>
                </a:rPr>
                <a:t>Customer specific modifications  </a:t>
              </a:r>
            </a:p>
          </p:txBody>
        </p:sp>
      </p:grpSp>
      <p:sp>
        <p:nvSpPr>
          <p:cNvPr id="20" name="Rectangle 19"/>
          <p:cNvSpPr>
            <a:spLocks/>
          </p:cNvSpPr>
          <p:nvPr/>
        </p:nvSpPr>
        <p:spPr>
          <a:xfrm>
            <a:off x="157111" y="4419482"/>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COST POOLS</a:t>
            </a:r>
          </a:p>
        </p:txBody>
      </p:sp>
      <p:sp>
        <p:nvSpPr>
          <p:cNvPr id="21" name="Rectangle 20"/>
          <p:cNvSpPr>
            <a:spLocks/>
          </p:cNvSpPr>
          <p:nvPr/>
        </p:nvSpPr>
        <p:spPr>
          <a:xfrm>
            <a:off x="157111" y="4139195"/>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en-US" sz="1200" b="1" dirty="0">
                <a:solidFill>
                  <a:schemeClr val="tx1">
                    <a:lumMod val="60000"/>
                    <a:lumOff val="40000"/>
                  </a:schemeClr>
                </a:solidFill>
                <a:latin typeface="Calibri" panose="020F0502020204030204" pitchFamily="34" charset="0"/>
              </a:rPr>
              <a:t>IT </a:t>
            </a:r>
            <a:r>
              <a:rPr lang="en-US" sz="1200" b="1" dirty="0" smtClean="0">
                <a:solidFill>
                  <a:schemeClr val="tx1">
                    <a:lumMod val="60000"/>
                    <a:lumOff val="40000"/>
                  </a:schemeClr>
                </a:solidFill>
                <a:latin typeface="Calibri" panose="020F0502020204030204" pitchFamily="34" charset="0"/>
              </a:rPr>
              <a:t>TOWERS</a:t>
            </a:r>
            <a:endParaRPr lang="en-US" sz="1200" dirty="0">
              <a:solidFill>
                <a:schemeClr val="tx1">
                  <a:lumMod val="60000"/>
                  <a:lumOff val="40000"/>
                </a:schemeClr>
              </a:solidFill>
              <a:effectLst/>
              <a:latin typeface="Calibri" panose="020F0502020204030204" pitchFamily="34" charset="0"/>
            </a:endParaRPr>
          </a:p>
        </p:txBody>
      </p:sp>
      <p:sp>
        <p:nvSpPr>
          <p:cNvPr id="25" name="TextBox 24"/>
          <p:cNvSpPr txBox="1"/>
          <p:nvPr/>
        </p:nvSpPr>
        <p:spPr>
          <a:xfrm>
            <a:off x="5802647" y="1142838"/>
            <a:ext cx="2647307" cy="2531462"/>
          </a:xfrm>
          <a:prstGeom prst="rect">
            <a:avLst/>
          </a:prstGeom>
          <a:solidFill>
            <a:schemeClr val="bg1"/>
          </a:solidFill>
        </p:spPr>
        <p:txBody>
          <a:bodyPr wrap="square" rtlCol="0">
            <a:spAutoFit/>
          </a:bodyPr>
          <a:lstStyle/>
          <a:p>
            <a:pPr>
              <a:spcBef>
                <a:spcPts val="1800"/>
              </a:spcBef>
            </a:pPr>
            <a:r>
              <a:rPr lang="en-US" sz="1600" u="sng" dirty="0" smtClean="0">
                <a:latin typeface="Calibri" panose="020F0502020204030204" pitchFamily="34" charset="0"/>
                <a:cs typeface="Arial" panose="020B0604020202020204" pitchFamily="34" charset="0"/>
              </a:rPr>
              <a:t>Example </a:t>
            </a:r>
            <a:endParaRPr lang="en-US" sz="1600" u="sng" dirty="0">
              <a:latin typeface="Calibri" panose="020F0502020204030204" pitchFamily="34" charset="0"/>
              <a:cs typeface="Arial" panose="020B0604020202020204" pitchFamily="34" charset="0"/>
            </a:endParaRPr>
          </a:p>
          <a:p>
            <a:pPr marL="233363" indent="-233363">
              <a:spcBef>
                <a:spcPts val="1800"/>
              </a:spcBef>
              <a:buSzPct val="75000"/>
              <a:buFont typeface="Wingdings" panose="05000000000000000000" pitchFamily="2" charset="2"/>
              <a:buChar char="Ø"/>
            </a:pPr>
            <a:r>
              <a:rPr lang="en-US" sz="1600" dirty="0" smtClean="0">
                <a:latin typeface="Calibri" panose="020F0502020204030204" pitchFamily="34" charset="0"/>
                <a:cs typeface="Arial" panose="020B0604020202020204" pitchFamily="34" charset="0"/>
              </a:rPr>
              <a:t>End User</a:t>
            </a:r>
          </a:p>
          <a:p>
            <a:pPr marL="463550" lvl="1" indent="-223838">
              <a:spcBef>
                <a:spcPts val="1800"/>
              </a:spcBef>
              <a:buSzPct val="75000"/>
              <a:buFont typeface="Wingdings" panose="05000000000000000000" pitchFamily="2" charset="2"/>
              <a:buChar char="Ø"/>
            </a:pPr>
            <a:r>
              <a:rPr lang="en-US" sz="1600" dirty="0" smtClean="0">
                <a:latin typeface="Calibri" panose="020F0502020204030204" pitchFamily="34" charset="0"/>
                <a:cs typeface="Arial" panose="020B0604020202020204" pitchFamily="34" charset="0"/>
              </a:rPr>
              <a:t>Client Compute</a:t>
            </a:r>
          </a:p>
          <a:p>
            <a:pPr marL="682625" lvl="2" indent="-231775">
              <a:spcBef>
                <a:spcPts val="1800"/>
              </a:spcBef>
              <a:buSzPct val="75000"/>
              <a:buFont typeface="Wingdings" panose="05000000000000000000" pitchFamily="2" charset="2"/>
              <a:buChar char="Ø"/>
            </a:pPr>
            <a:r>
              <a:rPr lang="en-US" sz="1600" dirty="0" smtClean="0">
                <a:latin typeface="Calibri" panose="020F0502020204030204" pitchFamily="34" charset="0"/>
                <a:cs typeface="Arial" panose="020B0604020202020204" pitchFamily="34" charset="0"/>
              </a:rPr>
              <a:t>Computer</a:t>
            </a:r>
          </a:p>
          <a:p>
            <a:pPr marL="914400" lvl="3" indent="-228600">
              <a:spcBef>
                <a:spcPts val="1800"/>
              </a:spcBef>
              <a:buSzPct val="75000"/>
              <a:buFont typeface="Wingdings" panose="05000000000000000000" pitchFamily="2" charset="2"/>
              <a:buChar char="Ø"/>
            </a:pPr>
            <a:r>
              <a:rPr lang="en-US" sz="1600" dirty="0" smtClean="0">
                <a:latin typeface="Calibri" panose="020F0502020204030204" pitchFamily="34" charset="0"/>
                <a:cs typeface="Arial" panose="020B0604020202020204" pitchFamily="34" charset="0"/>
              </a:rPr>
              <a:t>Standard Desktop</a:t>
            </a:r>
          </a:p>
          <a:p>
            <a:pPr marL="914400" lvl="3" indent="-228600">
              <a:spcBef>
                <a:spcPts val="300"/>
              </a:spcBef>
              <a:buSzPct val="75000"/>
              <a:buFont typeface="Wingdings" panose="05000000000000000000" pitchFamily="2" charset="2"/>
              <a:buChar char="Ø"/>
            </a:pPr>
            <a:r>
              <a:rPr lang="en-US" sz="1600" dirty="0" smtClean="0">
                <a:latin typeface="Calibri" panose="020F0502020204030204" pitchFamily="34" charset="0"/>
                <a:cs typeface="Arial" panose="020B0604020202020204" pitchFamily="34" charset="0"/>
              </a:rPr>
              <a:t>Dev Workstation</a:t>
            </a:r>
            <a:endParaRPr lang="en-US" sz="1600" dirty="0">
              <a:latin typeface="Calibri" panose="020F0502020204030204" pitchFamily="34" charset="0"/>
              <a:cs typeface="Arial" panose="020B0604020202020204" pitchFamily="34" charset="0"/>
            </a:endParaRPr>
          </a:p>
        </p:txBody>
      </p:sp>
      <p:cxnSp>
        <p:nvCxnSpPr>
          <p:cNvPr id="116" name="Straight Connector 115"/>
          <p:cNvCxnSpPr/>
          <p:nvPr/>
        </p:nvCxnSpPr>
        <p:spPr>
          <a:xfrm>
            <a:off x="460075" y="2984834"/>
            <a:ext cx="8327367" cy="0"/>
          </a:xfrm>
          <a:prstGeom prst="line">
            <a:avLst/>
          </a:prstGeom>
          <a:ln w="12700">
            <a:solidFill>
              <a:schemeClr val="tx1"/>
            </a:solidFill>
            <a:prstDash val="dash"/>
            <a:miter lim="800000"/>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7811694" y="716753"/>
            <a:ext cx="1035033" cy="225262"/>
            <a:chOff x="7811694" y="1345559"/>
            <a:chExt cx="1035033" cy="225262"/>
          </a:xfrm>
        </p:grpSpPr>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1694" y="1345559"/>
              <a:ext cx="1035033" cy="168527"/>
            </a:xfrm>
            <a:prstGeom prst="rect">
              <a:avLst/>
            </a:prstGeom>
          </p:spPr>
        </p:pic>
        <p:sp>
          <p:nvSpPr>
            <p:cNvPr id="24" name="TextBox 23"/>
            <p:cNvSpPr txBox="1"/>
            <p:nvPr/>
          </p:nvSpPr>
          <p:spPr>
            <a:xfrm>
              <a:off x="8049244" y="1478488"/>
              <a:ext cx="796372" cy="92333"/>
            </a:xfrm>
            <a:prstGeom prst="rect">
              <a:avLst/>
            </a:prstGeom>
            <a:noFill/>
          </p:spPr>
          <p:txBody>
            <a:bodyPr wrap="none" lIns="0" tIns="0" rIns="0" bIns="0" rtlCol="0">
              <a:spAutoFit/>
            </a:bodyPr>
            <a:lstStyle/>
            <a:p>
              <a:r>
                <a:rPr lang="en-US" sz="600" b="1" spc="40" dirty="0" smtClean="0">
                  <a:solidFill>
                    <a:schemeClr val="tx1">
                      <a:lumMod val="75000"/>
                      <a:lumOff val="25000"/>
                    </a:schemeClr>
                  </a:solidFill>
                  <a:latin typeface="Calibri" panose="020F0502020204030204" pitchFamily="34" charset="0"/>
                </a:rPr>
                <a:t>Standards Committee</a:t>
              </a:r>
            </a:p>
          </p:txBody>
        </p:sp>
      </p:grpSp>
    </p:spTree>
    <p:custDataLst>
      <p:custData r:id="rId1"/>
      <p:tags r:id="rId2"/>
    </p:custDataLst>
    <p:extLst>
      <p:ext uri="{BB962C8B-B14F-4D97-AF65-F5344CB8AC3E}">
        <p14:creationId xmlns:p14="http://schemas.microsoft.com/office/powerpoint/2010/main" val="129623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latin typeface="Calibri" panose="020F0502020204030204" pitchFamily="34" charset="0"/>
            </a:endParaRPr>
          </a:p>
        </p:txBody>
      </p:sp>
      <p:sp>
        <p:nvSpPr>
          <p:cNvPr id="144" name="Rectangle 143"/>
          <p:cNvSpPr/>
          <p:nvPr/>
        </p:nvSpPr>
        <p:spPr>
          <a:xfrm>
            <a:off x="160646" y="661914"/>
            <a:ext cx="8815205" cy="332802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smtClean="0">
                <a:solidFill>
                  <a:srgbClr val="353C45"/>
                </a:solidFill>
                <a:latin typeface="Calibri" panose="020F0502020204030204" pitchFamily="34" charset="0"/>
              </a:rPr>
              <a:t>SERVICES</a:t>
            </a:r>
            <a:endParaRPr lang="en-US" sz="1600" b="1" i="1" dirty="0">
              <a:solidFill>
                <a:srgbClr val="353C45"/>
              </a:solidFill>
              <a:latin typeface="Calibri" panose="020F0502020204030204" pitchFamily="34" charset="0"/>
            </a:endParaRPr>
          </a:p>
        </p:txBody>
      </p:sp>
      <p:sp>
        <p:nvSpPr>
          <p:cNvPr id="72" name="Rectangle 71"/>
          <p:cNvSpPr/>
          <p:nvPr/>
        </p:nvSpPr>
        <p:spPr>
          <a:xfrm>
            <a:off x="160645" y="959462"/>
            <a:ext cx="8812580" cy="310896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i="1" dirty="0">
              <a:solidFill>
                <a:schemeClr val="accent1"/>
              </a:solidFill>
              <a:latin typeface="Calibri" panose="020F0502020204030204" pitchFamily="34" charset="0"/>
            </a:endParaRPr>
          </a:p>
        </p:txBody>
      </p:sp>
      <p:sp>
        <p:nvSpPr>
          <p:cNvPr id="102" name="Rectangle 101"/>
          <p:cNvSpPr>
            <a:spLocks/>
          </p:cNvSpPr>
          <p:nvPr/>
        </p:nvSpPr>
        <p:spPr>
          <a:xfrm>
            <a:off x="157111" y="4419482"/>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COST POOLS</a:t>
            </a:r>
          </a:p>
        </p:txBody>
      </p:sp>
      <p:sp>
        <p:nvSpPr>
          <p:cNvPr id="103" name="Rectangle 102"/>
          <p:cNvSpPr>
            <a:spLocks/>
          </p:cNvSpPr>
          <p:nvPr/>
        </p:nvSpPr>
        <p:spPr>
          <a:xfrm>
            <a:off x="157111" y="365133"/>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BUSINESS CAPABILITIES</a:t>
            </a:r>
          </a:p>
        </p:txBody>
      </p:sp>
      <p:sp>
        <p:nvSpPr>
          <p:cNvPr id="124" name="Rectangle 123"/>
          <p:cNvSpPr>
            <a:spLocks/>
          </p:cNvSpPr>
          <p:nvPr/>
        </p:nvSpPr>
        <p:spPr>
          <a:xfrm>
            <a:off x="157111" y="4139195"/>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en-US" sz="1200" b="1" dirty="0">
                <a:solidFill>
                  <a:schemeClr val="tx1">
                    <a:lumMod val="60000"/>
                    <a:lumOff val="40000"/>
                  </a:schemeClr>
                </a:solidFill>
                <a:latin typeface="Calibri" panose="020F0502020204030204" pitchFamily="34" charset="0"/>
              </a:rPr>
              <a:t>IT </a:t>
            </a:r>
            <a:r>
              <a:rPr lang="en-US" sz="1200" b="1" dirty="0" smtClean="0">
                <a:solidFill>
                  <a:schemeClr val="tx1">
                    <a:lumMod val="60000"/>
                    <a:lumOff val="40000"/>
                  </a:schemeClr>
                </a:solidFill>
                <a:latin typeface="Calibri" panose="020F0502020204030204" pitchFamily="34" charset="0"/>
              </a:rPr>
              <a:t>TOWERS</a:t>
            </a:r>
            <a:endParaRPr lang="en-US" sz="1200" dirty="0">
              <a:solidFill>
                <a:schemeClr val="tx1">
                  <a:lumMod val="60000"/>
                  <a:lumOff val="40000"/>
                </a:schemeClr>
              </a:solidFill>
              <a:effectLst/>
              <a:latin typeface="Calibri" panose="020F0502020204030204" pitchFamily="34" charset="0"/>
            </a:endParaRPr>
          </a:p>
        </p:txBody>
      </p:sp>
      <p:sp>
        <p:nvSpPr>
          <p:cNvPr id="161" name="Rectangle 160"/>
          <p:cNvSpPr>
            <a:spLocks/>
          </p:cNvSpPr>
          <p:nvPr/>
        </p:nvSpPr>
        <p:spPr>
          <a:xfrm>
            <a:off x="160645" y="1019516"/>
            <a:ext cx="2389279" cy="1451583"/>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pPr algn="ctr"/>
            <a:r>
              <a:rPr lang="en-US" sz="1100" b="1" dirty="0" smtClean="0">
                <a:solidFill>
                  <a:srgbClr val="353C45"/>
                </a:solidFill>
                <a:latin typeface="Calibri" panose="020F0502020204030204" pitchFamily="34" charset="0"/>
              </a:rPr>
              <a:t>End User Services</a:t>
            </a:r>
          </a:p>
        </p:txBody>
      </p:sp>
      <p:sp>
        <p:nvSpPr>
          <p:cNvPr id="162" name="Rectangle 161"/>
          <p:cNvSpPr>
            <a:spLocks/>
          </p:cNvSpPr>
          <p:nvPr/>
        </p:nvSpPr>
        <p:spPr>
          <a:xfrm>
            <a:off x="2606240" y="1019516"/>
            <a:ext cx="6369611" cy="1451583"/>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pPr algn="ctr">
              <a:tabLst>
                <a:tab pos="2976563" algn="ctr"/>
                <a:tab pos="6569075" algn="r"/>
              </a:tabLst>
            </a:pPr>
            <a:r>
              <a:rPr lang="en-US" sz="1100" b="1" dirty="0" smtClean="0">
                <a:latin typeface="Calibri" panose="020F0502020204030204" pitchFamily="34" charset="0"/>
              </a:rPr>
              <a:t>	Business </a:t>
            </a:r>
            <a:r>
              <a:rPr lang="en-US" sz="1100" b="1" dirty="0">
                <a:latin typeface="Calibri" panose="020F0502020204030204" pitchFamily="34" charset="0"/>
              </a:rPr>
              <a:t>Application </a:t>
            </a:r>
            <a:r>
              <a:rPr lang="en-US" sz="1100" b="1" dirty="0" smtClean="0">
                <a:latin typeface="Calibri" panose="020F0502020204030204" pitchFamily="34" charset="0"/>
              </a:rPr>
              <a:t>Services 	</a:t>
            </a:r>
            <a:r>
              <a:rPr lang="en-US" sz="800" i="1" dirty="0" smtClean="0">
                <a:latin typeface="Calibri" panose="020F0502020204030204" pitchFamily="34" charset="0"/>
              </a:rPr>
              <a:t>(for generic company; industry templates in the future)</a:t>
            </a:r>
            <a:endParaRPr lang="en-US" sz="500" i="1" dirty="0" smtClean="0">
              <a:latin typeface="Calibri" panose="020F0502020204030204" pitchFamily="34" charset="0"/>
            </a:endParaRPr>
          </a:p>
        </p:txBody>
      </p:sp>
      <p:sp>
        <p:nvSpPr>
          <p:cNvPr id="145" name="Rectangle 144"/>
          <p:cNvSpPr/>
          <p:nvPr/>
        </p:nvSpPr>
        <p:spPr>
          <a:xfrm>
            <a:off x="185285"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Client </a:t>
            </a:r>
          </a:p>
          <a:p>
            <a:pPr algn="ctr"/>
            <a:r>
              <a:rPr lang="en-US" sz="700" b="1" dirty="0" smtClean="0">
                <a:solidFill>
                  <a:srgbClr val="353C45"/>
                </a:solidFill>
                <a:latin typeface="Calibri" panose="020F0502020204030204" pitchFamily="34" charset="0"/>
              </a:rPr>
              <a:t>Computing</a:t>
            </a:r>
            <a:endParaRPr lang="en-US" sz="700" b="1" dirty="0">
              <a:solidFill>
                <a:srgbClr val="353C45"/>
              </a:solidFill>
              <a:latin typeface="Calibri" panose="020F0502020204030204" pitchFamily="34" charset="0"/>
            </a:endParaRPr>
          </a:p>
        </p:txBody>
      </p:sp>
      <p:sp>
        <p:nvSpPr>
          <p:cNvPr id="147" name="Rectangle 146"/>
          <p:cNvSpPr/>
          <p:nvPr/>
        </p:nvSpPr>
        <p:spPr>
          <a:xfrm>
            <a:off x="992270"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Communication &amp; Collaboration</a:t>
            </a:r>
            <a:endParaRPr lang="en-US" sz="700" b="1" dirty="0">
              <a:solidFill>
                <a:srgbClr val="353C45"/>
              </a:solidFill>
              <a:latin typeface="Calibri" panose="020F0502020204030204" pitchFamily="34" charset="0"/>
            </a:endParaRPr>
          </a:p>
        </p:txBody>
      </p:sp>
      <p:sp>
        <p:nvSpPr>
          <p:cNvPr id="148" name="Rectangle 147"/>
          <p:cNvSpPr/>
          <p:nvPr/>
        </p:nvSpPr>
        <p:spPr>
          <a:xfrm>
            <a:off x="1799255"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Connectivity</a:t>
            </a:r>
            <a:endParaRPr lang="en-US" sz="700" b="1" dirty="0">
              <a:solidFill>
                <a:srgbClr val="353C45"/>
              </a:solidFill>
              <a:latin typeface="Calibri" panose="020F0502020204030204" pitchFamily="34" charset="0"/>
            </a:endParaRPr>
          </a:p>
        </p:txBody>
      </p:sp>
      <p:sp>
        <p:nvSpPr>
          <p:cNvPr id="149" name="Rectangle 148"/>
          <p:cNvSpPr/>
          <p:nvPr/>
        </p:nvSpPr>
        <p:spPr>
          <a:xfrm>
            <a:off x="2606240"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smtClean="0">
                <a:solidFill>
                  <a:srgbClr val="353C45"/>
                </a:solidFill>
                <a:latin typeface="Calibri" panose="020F0502020204030204" pitchFamily="34" charset="0"/>
              </a:rPr>
              <a:t>Product Management</a:t>
            </a:r>
            <a:endParaRPr lang="en-US" sz="700" b="1" dirty="0">
              <a:solidFill>
                <a:srgbClr val="353C45"/>
              </a:solidFill>
              <a:latin typeface="Calibri" panose="020F0502020204030204" pitchFamily="34" charset="0"/>
            </a:endParaRPr>
          </a:p>
        </p:txBody>
      </p:sp>
      <p:sp>
        <p:nvSpPr>
          <p:cNvPr id="150" name="Rectangle 149"/>
          <p:cNvSpPr/>
          <p:nvPr/>
        </p:nvSpPr>
        <p:spPr>
          <a:xfrm>
            <a:off x="3413225"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Sales &amp; </a:t>
            </a:r>
          </a:p>
          <a:p>
            <a:pPr algn="ctr"/>
            <a:r>
              <a:rPr lang="en-US" sz="700" b="1" dirty="0" smtClean="0">
                <a:solidFill>
                  <a:srgbClr val="353C45"/>
                </a:solidFill>
                <a:latin typeface="Calibri" panose="020F0502020204030204" pitchFamily="34" charset="0"/>
              </a:rPr>
              <a:t>Marketing</a:t>
            </a:r>
            <a:endParaRPr lang="en-US" sz="700" b="1" dirty="0">
              <a:solidFill>
                <a:srgbClr val="353C45"/>
              </a:solidFill>
              <a:latin typeface="Calibri" panose="020F0502020204030204" pitchFamily="34" charset="0"/>
            </a:endParaRPr>
          </a:p>
        </p:txBody>
      </p:sp>
      <p:sp>
        <p:nvSpPr>
          <p:cNvPr id="151" name="Rectangle 150"/>
          <p:cNvSpPr/>
          <p:nvPr/>
        </p:nvSpPr>
        <p:spPr>
          <a:xfrm>
            <a:off x="4220210"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Manufacturing </a:t>
            </a:r>
          </a:p>
          <a:p>
            <a:pPr algn="ctr"/>
            <a:r>
              <a:rPr lang="en-US" sz="700" b="1" dirty="0" smtClean="0">
                <a:solidFill>
                  <a:srgbClr val="353C45"/>
                </a:solidFill>
                <a:latin typeface="Calibri" panose="020F0502020204030204" pitchFamily="34" charset="0"/>
              </a:rPr>
              <a:t>&amp; Delivery</a:t>
            </a:r>
            <a:endParaRPr lang="en-US" sz="700" b="1" dirty="0">
              <a:solidFill>
                <a:srgbClr val="353C45"/>
              </a:solidFill>
              <a:latin typeface="Calibri" panose="020F0502020204030204" pitchFamily="34" charset="0"/>
            </a:endParaRPr>
          </a:p>
        </p:txBody>
      </p:sp>
      <p:sp>
        <p:nvSpPr>
          <p:cNvPr id="152" name="Rectangle 151"/>
          <p:cNvSpPr/>
          <p:nvPr/>
        </p:nvSpPr>
        <p:spPr>
          <a:xfrm>
            <a:off x="5027195"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Customer </a:t>
            </a:r>
          </a:p>
          <a:p>
            <a:pPr algn="ctr"/>
            <a:r>
              <a:rPr lang="en-US" sz="700" b="1" dirty="0" smtClean="0">
                <a:solidFill>
                  <a:srgbClr val="353C45"/>
                </a:solidFill>
                <a:latin typeface="Calibri" panose="020F0502020204030204" pitchFamily="34" charset="0"/>
              </a:rPr>
              <a:t>Service</a:t>
            </a:r>
            <a:endParaRPr lang="en-US" sz="700" b="1" dirty="0">
              <a:solidFill>
                <a:srgbClr val="353C45"/>
              </a:solidFill>
              <a:latin typeface="Calibri" panose="020F0502020204030204" pitchFamily="34" charset="0"/>
            </a:endParaRPr>
          </a:p>
        </p:txBody>
      </p:sp>
      <p:sp>
        <p:nvSpPr>
          <p:cNvPr id="153" name="Rectangle 152"/>
          <p:cNvSpPr/>
          <p:nvPr/>
        </p:nvSpPr>
        <p:spPr>
          <a:xfrm>
            <a:off x="5834180"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Finance</a:t>
            </a:r>
          </a:p>
        </p:txBody>
      </p:sp>
      <p:sp>
        <p:nvSpPr>
          <p:cNvPr id="154" name="Rectangle 153"/>
          <p:cNvSpPr/>
          <p:nvPr/>
        </p:nvSpPr>
        <p:spPr>
          <a:xfrm>
            <a:off x="6641165"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Human</a:t>
            </a:r>
          </a:p>
          <a:p>
            <a:pPr algn="ctr"/>
            <a:r>
              <a:rPr lang="en-US" sz="700" b="1" dirty="0" smtClean="0">
                <a:solidFill>
                  <a:srgbClr val="353C45"/>
                </a:solidFill>
                <a:latin typeface="Calibri" panose="020F0502020204030204" pitchFamily="34" charset="0"/>
              </a:rPr>
              <a:t> Resources</a:t>
            </a:r>
            <a:endParaRPr lang="en-US" sz="700" b="1" dirty="0">
              <a:solidFill>
                <a:srgbClr val="353C45"/>
              </a:solidFill>
              <a:latin typeface="Calibri" panose="020F0502020204030204" pitchFamily="34" charset="0"/>
            </a:endParaRPr>
          </a:p>
        </p:txBody>
      </p:sp>
      <p:sp>
        <p:nvSpPr>
          <p:cNvPr id="155" name="Rectangle 154"/>
          <p:cNvSpPr/>
          <p:nvPr/>
        </p:nvSpPr>
        <p:spPr>
          <a:xfrm>
            <a:off x="7448150"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Facilities </a:t>
            </a:r>
          </a:p>
          <a:p>
            <a:pPr algn="ctr"/>
            <a:r>
              <a:rPr lang="en-US" sz="700" b="1" dirty="0" smtClean="0">
                <a:solidFill>
                  <a:srgbClr val="353C45"/>
                </a:solidFill>
                <a:latin typeface="Calibri" panose="020F0502020204030204" pitchFamily="34" charset="0"/>
              </a:rPr>
              <a:t>&amp; Assets</a:t>
            </a:r>
            <a:endParaRPr lang="en-US" sz="700" b="1" dirty="0">
              <a:solidFill>
                <a:srgbClr val="353C45"/>
              </a:solidFill>
              <a:latin typeface="Calibri" panose="020F0502020204030204" pitchFamily="34" charset="0"/>
            </a:endParaRPr>
          </a:p>
        </p:txBody>
      </p:sp>
      <p:sp>
        <p:nvSpPr>
          <p:cNvPr id="160" name="Rectangle 159"/>
          <p:cNvSpPr/>
          <p:nvPr/>
        </p:nvSpPr>
        <p:spPr>
          <a:xfrm>
            <a:off x="8235986" y="128015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Cross-Function Capabilities</a:t>
            </a:r>
            <a:endParaRPr lang="en-US" sz="700" b="1" dirty="0">
              <a:solidFill>
                <a:srgbClr val="353C45"/>
              </a:solidFill>
              <a:latin typeface="Calibri" panose="020F0502020204030204" pitchFamily="34" charset="0"/>
            </a:endParaRPr>
          </a:p>
        </p:txBody>
      </p:sp>
      <p:sp>
        <p:nvSpPr>
          <p:cNvPr id="163" name="Rectangle 162"/>
          <p:cNvSpPr>
            <a:spLocks/>
          </p:cNvSpPr>
          <p:nvPr/>
        </p:nvSpPr>
        <p:spPr>
          <a:xfrm>
            <a:off x="5337947" y="2545025"/>
            <a:ext cx="2926080" cy="1460349"/>
          </a:xfrm>
          <a:prstGeom prst="rect">
            <a:avLst/>
          </a:prstGeom>
          <a:solidFill>
            <a:schemeClr val="bg1">
              <a:lumMod val="8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pPr algn="ctr"/>
            <a:r>
              <a:rPr lang="en-US" sz="1100" b="1" dirty="0" smtClean="0">
                <a:solidFill>
                  <a:srgbClr val="353C45"/>
                </a:solidFill>
                <a:latin typeface="Calibri" panose="020F0502020204030204" pitchFamily="34" charset="0"/>
              </a:rPr>
              <a:t>Infrastructure Services</a:t>
            </a:r>
            <a:endParaRPr lang="en-US" sz="900" dirty="0" smtClean="0">
              <a:solidFill>
                <a:srgbClr val="353C45"/>
              </a:solidFill>
              <a:latin typeface="Calibri" panose="020F0502020204030204" pitchFamily="34" charset="0"/>
            </a:endParaRPr>
          </a:p>
        </p:txBody>
      </p:sp>
      <p:sp>
        <p:nvSpPr>
          <p:cNvPr id="164" name="Rectangle 163"/>
          <p:cNvSpPr>
            <a:spLocks/>
          </p:cNvSpPr>
          <p:nvPr/>
        </p:nvSpPr>
        <p:spPr>
          <a:xfrm>
            <a:off x="3869473" y="2557611"/>
            <a:ext cx="1412306" cy="1447763"/>
          </a:xfrm>
          <a:prstGeom prst="rect">
            <a:avLst/>
          </a:prstGeom>
          <a:solidFill>
            <a:schemeClr val="bg1">
              <a:lumMod val="8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pPr algn="ctr"/>
            <a:r>
              <a:rPr lang="en-US" sz="1100" b="1" dirty="0" smtClean="0">
                <a:solidFill>
                  <a:srgbClr val="353C45"/>
                </a:solidFill>
                <a:latin typeface="Calibri" panose="020F0502020204030204" pitchFamily="34" charset="0"/>
              </a:rPr>
              <a:t>Platform Services</a:t>
            </a:r>
            <a:endParaRPr lang="en-US" sz="900" dirty="0">
              <a:solidFill>
                <a:srgbClr val="353C45"/>
              </a:solidFill>
              <a:latin typeface="Calibri" panose="020F0502020204030204" pitchFamily="34" charset="0"/>
            </a:endParaRPr>
          </a:p>
        </p:txBody>
      </p:sp>
      <p:sp>
        <p:nvSpPr>
          <p:cNvPr id="165" name="Rectangle 164"/>
          <p:cNvSpPr>
            <a:spLocks/>
          </p:cNvSpPr>
          <p:nvPr/>
        </p:nvSpPr>
        <p:spPr>
          <a:xfrm>
            <a:off x="160645" y="2549790"/>
            <a:ext cx="3641592" cy="1455584"/>
          </a:xfrm>
          <a:prstGeom prst="rect">
            <a:avLst/>
          </a:prstGeom>
          <a:solidFill>
            <a:schemeClr val="bg1">
              <a:lumMod val="8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pPr algn="ctr"/>
            <a:r>
              <a:rPr lang="en-US" sz="1100" b="1" dirty="0" smtClean="0">
                <a:solidFill>
                  <a:srgbClr val="353C45"/>
                </a:solidFill>
                <a:latin typeface="Calibri" panose="020F0502020204030204" pitchFamily="34" charset="0"/>
              </a:rPr>
              <a:t>Delivery Services</a:t>
            </a:r>
            <a:endParaRPr lang="en-US" sz="900" dirty="0" smtClean="0">
              <a:solidFill>
                <a:srgbClr val="353C45"/>
              </a:solidFill>
              <a:latin typeface="Calibri" panose="020F0502020204030204" pitchFamily="34" charset="0"/>
            </a:endParaRPr>
          </a:p>
        </p:txBody>
      </p:sp>
      <p:sp>
        <p:nvSpPr>
          <p:cNvPr id="166" name="Rectangle 165"/>
          <p:cNvSpPr/>
          <p:nvPr/>
        </p:nvSpPr>
        <p:spPr>
          <a:xfrm>
            <a:off x="182149"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Strategy &amp; Planning</a:t>
            </a:r>
            <a:endParaRPr lang="en-US" sz="700" b="1" dirty="0">
              <a:solidFill>
                <a:srgbClr val="353C45"/>
              </a:solidFill>
              <a:latin typeface="Calibri" panose="020F0502020204030204" pitchFamily="34" charset="0"/>
            </a:endParaRPr>
          </a:p>
        </p:txBody>
      </p:sp>
      <p:sp>
        <p:nvSpPr>
          <p:cNvPr id="167" name="Rectangle 166"/>
          <p:cNvSpPr/>
          <p:nvPr/>
        </p:nvSpPr>
        <p:spPr>
          <a:xfrm>
            <a:off x="925408"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Development</a:t>
            </a:r>
            <a:endParaRPr lang="en-US" sz="700" b="1" dirty="0">
              <a:solidFill>
                <a:srgbClr val="353C45"/>
              </a:solidFill>
              <a:latin typeface="Calibri" panose="020F0502020204030204" pitchFamily="34" charset="0"/>
            </a:endParaRPr>
          </a:p>
        </p:txBody>
      </p:sp>
      <p:sp>
        <p:nvSpPr>
          <p:cNvPr id="168" name="Rectangle 167"/>
          <p:cNvSpPr/>
          <p:nvPr/>
        </p:nvSpPr>
        <p:spPr>
          <a:xfrm>
            <a:off x="1668667"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Support</a:t>
            </a:r>
            <a:endParaRPr lang="en-US" sz="700" b="1" dirty="0">
              <a:solidFill>
                <a:srgbClr val="353C45"/>
              </a:solidFill>
              <a:latin typeface="Calibri" panose="020F0502020204030204" pitchFamily="34" charset="0"/>
            </a:endParaRPr>
          </a:p>
        </p:txBody>
      </p:sp>
      <p:sp>
        <p:nvSpPr>
          <p:cNvPr id="169" name="Rectangle 168"/>
          <p:cNvSpPr/>
          <p:nvPr/>
        </p:nvSpPr>
        <p:spPr>
          <a:xfrm>
            <a:off x="2411926"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Operations</a:t>
            </a:r>
            <a:endParaRPr lang="en-US" sz="700" b="1" dirty="0">
              <a:solidFill>
                <a:srgbClr val="353C45"/>
              </a:solidFill>
              <a:latin typeface="Calibri" panose="020F0502020204030204" pitchFamily="34" charset="0"/>
            </a:endParaRPr>
          </a:p>
        </p:txBody>
      </p:sp>
      <p:sp>
        <p:nvSpPr>
          <p:cNvPr id="170" name="Rectangle 169"/>
          <p:cNvSpPr/>
          <p:nvPr/>
        </p:nvSpPr>
        <p:spPr>
          <a:xfrm>
            <a:off x="3155185"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Security &amp; Compliance</a:t>
            </a:r>
            <a:endParaRPr lang="en-US" sz="700" b="1" dirty="0">
              <a:solidFill>
                <a:srgbClr val="353C45"/>
              </a:solidFill>
              <a:latin typeface="Calibri" panose="020F0502020204030204" pitchFamily="34" charset="0"/>
            </a:endParaRPr>
          </a:p>
        </p:txBody>
      </p:sp>
      <p:sp>
        <p:nvSpPr>
          <p:cNvPr id="172" name="Rectangle 171"/>
          <p:cNvSpPr/>
          <p:nvPr/>
        </p:nvSpPr>
        <p:spPr>
          <a:xfrm>
            <a:off x="3898444"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Data</a:t>
            </a:r>
            <a:endParaRPr lang="en-US" sz="700" b="1" dirty="0">
              <a:solidFill>
                <a:srgbClr val="353C45"/>
              </a:solidFill>
              <a:latin typeface="Calibri" panose="020F0502020204030204" pitchFamily="34" charset="0"/>
            </a:endParaRPr>
          </a:p>
        </p:txBody>
      </p:sp>
      <p:sp>
        <p:nvSpPr>
          <p:cNvPr id="173" name="Rectangle 172"/>
          <p:cNvSpPr/>
          <p:nvPr/>
        </p:nvSpPr>
        <p:spPr>
          <a:xfrm>
            <a:off x="4641703"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Applications</a:t>
            </a:r>
            <a:endParaRPr lang="en-US" sz="700" b="1" dirty="0">
              <a:solidFill>
                <a:srgbClr val="353C45"/>
              </a:solidFill>
              <a:latin typeface="Calibri" panose="020F0502020204030204" pitchFamily="34" charset="0"/>
            </a:endParaRPr>
          </a:p>
        </p:txBody>
      </p:sp>
      <p:sp>
        <p:nvSpPr>
          <p:cNvPr id="194" name="Rectangle 193"/>
          <p:cNvSpPr/>
          <p:nvPr/>
        </p:nvSpPr>
        <p:spPr>
          <a:xfrm>
            <a:off x="5384962"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Data Center</a:t>
            </a:r>
            <a:endParaRPr lang="en-US" sz="700" b="1" dirty="0">
              <a:solidFill>
                <a:srgbClr val="353C45"/>
              </a:solidFill>
              <a:latin typeface="Calibri" panose="020F0502020204030204" pitchFamily="34" charset="0"/>
            </a:endParaRPr>
          </a:p>
        </p:txBody>
      </p:sp>
      <p:sp>
        <p:nvSpPr>
          <p:cNvPr id="195" name="Rectangle 194"/>
          <p:cNvSpPr/>
          <p:nvPr/>
        </p:nvSpPr>
        <p:spPr>
          <a:xfrm>
            <a:off x="6128221"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Network</a:t>
            </a:r>
            <a:endParaRPr lang="en-US" sz="700" b="1" dirty="0">
              <a:solidFill>
                <a:srgbClr val="353C45"/>
              </a:solidFill>
              <a:latin typeface="Calibri" panose="020F0502020204030204" pitchFamily="34" charset="0"/>
            </a:endParaRPr>
          </a:p>
        </p:txBody>
      </p:sp>
      <p:sp>
        <p:nvSpPr>
          <p:cNvPr id="196" name="Rectangle 195"/>
          <p:cNvSpPr/>
          <p:nvPr/>
        </p:nvSpPr>
        <p:spPr>
          <a:xfrm>
            <a:off x="6871480"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650" b="1" dirty="0" smtClean="0">
                <a:solidFill>
                  <a:srgbClr val="353C45"/>
                </a:solidFill>
                <a:latin typeface="Calibri" panose="020F0502020204030204" pitchFamily="34" charset="0"/>
              </a:rPr>
              <a:t>Compute</a:t>
            </a:r>
            <a:endParaRPr lang="en-US" sz="650" b="1" dirty="0">
              <a:solidFill>
                <a:srgbClr val="353C45"/>
              </a:solidFill>
              <a:latin typeface="Calibri" panose="020F0502020204030204" pitchFamily="34" charset="0"/>
            </a:endParaRPr>
          </a:p>
        </p:txBody>
      </p:sp>
      <p:sp>
        <p:nvSpPr>
          <p:cNvPr id="197" name="Rectangle 196"/>
          <p:cNvSpPr/>
          <p:nvPr/>
        </p:nvSpPr>
        <p:spPr>
          <a:xfrm>
            <a:off x="7614739" y="2799927"/>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700" b="1" dirty="0" smtClean="0">
                <a:solidFill>
                  <a:srgbClr val="353C45"/>
                </a:solidFill>
                <a:latin typeface="Calibri" panose="020F0502020204030204" pitchFamily="34" charset="0"/>
              </a:rPr>
              <a:t>Storage</a:t>
            </a:r>
            <a:endParaRPr lang="en-US" sz="700" b="1" dirty="0">
              <a:solidFill>
                <a:srgbClr val="353C45"/>
              </a:solidFill>
              <a:latin typeface="Calibri" panose="020F0502020204030204" pitchFamily="34" charset="0"/>
            </a:endParaRPr>
          </a:p>
        </p:txBody>
      </p:sp>
      <p:sp>
        <p:nvSpPr>
          <p:cNvPr id="200" name="Rectangle 199"/>
          <p:cNvSpPr>
            <a:spLocks/>
          </p:cNvSpPr>
          <p:nvPr/>
        </p:nvSpPr>
        <p:spPr>
          <a:xfrm>
            <a:off x="987219"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Collaboration</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Communication</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Productivity</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Print </a:t>
            </a:r>
          </a:p>
          <a:p>
            <a:pPr marL="60325" lvl="1" indent="-57150">
              <a:buClr>
                <a:srgbClr val="FF661C"/>
              </a:buClr>
              <a:buSzPct val="130000"/>
              <a:buFont typeface="Wingdings" panose="05000000000000000000" pitchFamily="2" charset="2"/>
              <a:buChar char=""/>
            </a:pP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endParaRPr lang="en-US" sz="550" dirty="0">
              <a:latin typeface="Calibri" panose="020F0502020204030204" pitchFamily="34" charset="0"/>
            </a:endParaRPr>
          </a:p>
        </p:txBody>
      </p:sp>
      <p:sp>
        <p:nvSpPr>
          <p:cNvPr id="201" name="Rectangle 200"/>
          <p:cNvSpPr>
            <a:spLocks/>
          </p:cNvSpPr>
          <p:nvPr/>
        </p:nvSpPr>
        <p:spPr>
          <a:xfrm>
            <a:off x="1792289"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Network Access</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Remote Access</a:t>
            </a:r>
          </a:p>
        </p:txBody>
      </p:sp>
      <p:sp>
        <p:nvSpPr>
          <p:cNvPr id="202" name="Rectangle 201"/>
          <p:cNvSpPr>
            <a:spLocks/>
          </p:cNvSpPr>
          <p:nvPr/>
        </p:nvSpPr>
        <p:spPr>
          <a:xfrm>
            <a:off x="2597359"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Product Development</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Product </a:t>
            </a:r>
            <a:r>
              <a:rPr lang="en-US" sz="550" dirty="0" smtClean="0">
                <a:latin typeface="Calibri" panose="020F0502020204030204" pitchFamily="34" charset="0"/>
              </a:rPr>
              <a:t>Planning</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endParaRPr lang="en-US" sz="550" dirty="0">
              <a:latin typeface="Calibri" panose="020F0502020204030204" pitchFamily="34" charset="0"/>
            </a:endParaRPr>
          </a:p>
        </p:txBody>
      </p:sp>
      <p:sp>
        <p:nvSpPr>
          <p:cNvPr id="203" name="Rectangle 202"/>
          <p:cNvSpPr>
            <a:spLocks/>
          </p:cNvSpPr>
          <p:nvPr/>
        </p:nvSpPr>
        <p:spPr>
          <a:xfrm>
            <a:off x="3402429"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Customer Analytics</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Marketing &amp; Advertising</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Sales Force &amp; Channel Mgmt</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Customer Sales</a:t>
            </a:r>
          </a:p>
        </p:txBody>
      </p:sp>
      <p:sp>
        <p:nvSpPr>
          <p:cNvPr id="204" name="Rectangle 203"/>
          <p:cNvSpPr>
            <a:spLocks/>
          </p:cNvSpPr>
          <p:nvPr/>
        </p:nvSpPr>
        <p:spPr>
          <a:xfrm>
            <a:off x="4207499"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Resource Planning </a:t>
            </a:r>
            <a:endParaRPr lang="en-US" sz="550" dirty="0" smtClean="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Manufacturing</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Inventory &amp; </a:t>
            </a:r>
            <a:r>
              <a:rPr lang="en-US" sz="550" dirty="0">
                <a:latin typeface="Calibri" panose="020F0502020204030204" pitchFamily="34" charset="0"/>
              </a:rPr>
              <a:t>Warehousing</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Product </a:t>
            </a:r>
            <a:r>
              <a:rPr lang="en-US" sz="550" dirty="0" smtClean="0">
                <a:latin typeface="Calibri" panose="020F0502020204030204" pitchFamily="34" charset="0"/>
              </a:rPr>
              <a:t>Delivery</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Service Delivery</a:t>
            </a:r>
            <a:endParaRPr lang="en-US" sz="550" dirty="0">
              <a:latin typeface="Calibri" panose="020F0502020204030204" pitchFamily="34" charset="0"/>
            </a:endParaRPr>
          </a:p>
        </p:txBody>
      </p:sp>
      <p:sp>
        <p:nvSpPr>
          <p:cNvPr id="205" name="Rectangle 204"/>
          <p:cNvSpPr>
            <a:spLocks/>
          </p:cNvSpPr>
          <p:nvPr/>
        </p:nvSpPr>
        <p:spPr>
          <a:xfrm>
            <a:off x="5012569"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Order </a:t>
            </a:r>
            <a:r>
              <a:rPr lang="en-US" sz="550" dirty="0" smtClean="0">
                <a:latin typeface="Calibri" panose="020F0502020204030204" pitchFamily="34" charset="0"/>
              </a:rPr>
              <a:t>Mgmt</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Customer Care</a:t>
            </a:r>
          </a:p>
        </p:txBody>
      </p:sp>
      <p:sp>
        <p:nvSpPr>
          <p:cNvPr id="206" name="Rectangle 205"/>
          <p:cNvSpPr>
            <a:spLocks/>
          </p:cNvSpPr>
          <p:nvPr/>
        </p:nvSpPr>
        <p:spPr>
          <a:xfrm>
            <a:off x="6622709"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Recruiting</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Talent </a:t>
            </a:r>
            <a:r>
              <a:rPr lang="en-US" sz="550" dirty="0" smtClean="0">
                <a:latin typeface="Calibri" panose="020F0502020204030204" pitchFamily="34" charset="0"/>
              </a:rPr>
              <a:t>Mgmt</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Workforce </a:t>
            </a:r>
            <a:r>
              <a:rPr lang="en-US" sz="550" dirty="0" smtClean="0">
                <a:latin typeface="Calibri" panose="020F0502020204030204" pitchFamily="34" charset="0"/>
              </a:rPr>
              <a:t>Mgmt</a:t>
            </a:r>
            <a:endParaRPr lang="en-US" sz="550" dirty="0">
              <a:latin typeface="Calibri" panose="020F0502020204030204" pitchFamily="34" charset="0"/>
            </a:endParaRPr>
          </a:p>
        </p:txBody>
      </p:sp>
      <p:sp>
        <p:nvSpPr>
          <p:cNvPr id="207" name="Rectangle 206"/>
          <p:cNvSpPr>
            <a:spLocks/>
          </p:cNvSpPr>
          <p:nvPr/>
        </p:nvSpPr>
        <p:spPr>
          <a:xfrm>
            <a:off x="7427779"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Equipment</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Facilities</a:t>
            </a:r>
            <a:endParaRPr lang="en-US" sz="550" dirty="0">
              <a:latin typeface="Calibri" panose="020F0502020204030204" pitchFamily="34" charset="0"/>
            </a:endParaRPr>
          </a:p>
        </p:txBody>
      </p:sp>
      <p:sp>
        <p:nvSpPr>
          <p:cNvPr id="208" name="Rectangle 207"/>
          <p:cNvSpPr>
            <a:spLocks/>
          </p:cNvSpPr>
          <p:nvPr/>
        </p:nvSpPr>
        <p:spPr>
          <a:xfrm>
            <a:off x="5817639"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Financial Planning</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General </a:t>
            </a:r>
            <a:r>
              <a:rPr lang="en-US" sz="550" dirty="0" err="1" smtClean="0">
                <a:latin typeface="Calibri" panose="020F0502020204030204" pitchFamily="34" charset="0"/>
              </a:rPr>
              <a:t>Acct’g</a:t>
            </a:r>
            <a:endParaRPr lang="en-US" sz="550" dirty="0" smtClean="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Revenue </a:t>
            </a:r>
            <a:r>
              <a:rPr lang="en-US" sz="550" dirty="0" err="1">
                <a:latin typeface="Calibri" panose="020F0502020204030204" pitchFamily="34" charset="0"/>
              </a:rPr>
              <a:t>Acct’g</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Payroll</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Procurement</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Accounts Payable</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Treasury</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Tax</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Consolidation</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Internal Control</a:t>
            </a:r>
            <a:endParaRPr lang="en-US" sz="550" dirty="0">
              <a:latin typeface="Calibri" panose="020F0502020204030204" pitchFamily="34" charset="0"/>
            </a:endParaRPr>
          </a:p>
        </p:txBody>
      </p:sp>
      <p:sp>
        <p:nvSpPr>
          <p:cNvPr id="210" name="Rectangle 209"/>
          <p:cNvSpPr>
            <a:spLocks/>
          </p:cNvSpPr>
          <p:nvPr/>
        </p:nvSpPr>
        <p:spPr>
          <a:xfrm>
            <a:off x="5384962"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Enterprise Data </a:t>
            </a:r>
            <a:r>
              <a:rPr lang="en-US" sz="550" dirty="0" smtClean="0">
                <a:latin typeface="Calibri" panose="020F0502020204030204" pitchFamily="34" charset="0"/>
              </a:rPr>
              <a:t>Center </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Other Data </a:t>
            </a:r>
            <a:r>
              <a:rPr lang="en-US" sz="550" dirty="0" smtClean="0">
                <a:latin typeface="Calibri" panose="020F0502020204030204" pitchFamily="34" charset="0"/>
              </a:rPr>
              <a:t>Center</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endParaRPr lang="en-US" sz="550" dirty="0">
              <a:latin typeface="Calibri" panose="020F0502020204030204" pitchFamily="34" charset="0"/>
            </a:endParaRPr>
          </a:p>
        </p:txBody>
      </p:sp>
      <p:sp>
        <p:nvSpPr>
          <p:cNvPr id="211" name="Rectangle 210"/>
          <p:cNvSpPr>
            <a:spLocks/>
          </p:cNvSpPr>
          <p:nvPr/>
        </p:nvSpPr>
        <p:spPr>
          <a:xfrm>
            <a:off x="6871480"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Physical Compute</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Virtual Compute &amp; Containers</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Compute </a:t>
            </a:r>
            <a:r>
              <a:rPr lang="en-US" sz="550" dirty="0">
                <a:latin typeface="Calibri" panose="020F0502020204030204" pitchFamily="34" charset="0"/>
              </a:rPr>
              <a:t>on </a:t>
            </a:r>
            <a:r>
              <a:rPr lang="en-US" sz="550" dirty="0" smtClean="0">
                <a:latin typeface="Calibri" panose="020F0502020204030204" pitchFamily="34" charset="0"/>
              </a:rPr>
              <a:t>Demand</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Mainframe</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endParaRPr lang="en-US" sz="550" dirty="0">
              <a:latin typeface="Calibri" panose="020F0502020204030204" pitchFamily="34" charset="0"/>
            </a:endParaRPr>
          </a:p>
        </p:txBody>
      </p:sp>
      <p:sp>
        <p:nvSpPr>
          <p:cNvPr id="212" name="Rectangle 211"/>
          <p:cNvSpPr>
            <a:spLocks/>
          </p:cNvSpPr>
          <p:nvPr/>
        </p:nvSpPr>
        <p:spPr>
          <a:xfrm>
            <a:off x="7614739"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Networked Storage</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File &amp; Object Storage</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Backup &amp; Archive</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Distributed Storage (CDN)</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endParaRPr lang="en-US" sz="550" dirty="0">
              <a:latin typeface="Calibri" panose="020F0502020204030204" pitchFamily="34" charset="0"/>
            </a:endParaRPr>
          </a:p>
        </p:txBody>
      </p:sp>
      <p:sp>
        <p:nvSpPr>
          <p:cNvPr id="213" name="Rectangle 212"/>
          <p:cNvSpPr>
            <a:spLocks/>
          </p:cNvSpPr>
          <p:nvPr/>
        </p:nvSpPr>
        <p:spPr>
          <a:xfrm>
            <a:off x="6128221"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Data Network</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Voice Network</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Internet </a:t>
            </a:r>
            <a:r>
              <a:rPr lang="en-US" sz="550" dirty="0" smtClean="0">
                <a:latin typeface="Calibri" panose="020F0502020204030204" pitchFamily="34" charset="0"/>
              </a:rPr>
              <a:t> Connectivity</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Virtual Private Network</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Domain Services</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Load Balancing</a:t>
            </a:r>
          </a:p>
        </p:txBody>
      </p:sp>
      <p:sp>
        <p:nvSpPr>
          <p:cNvPr id="216" name="Rectangle 215"/>
          <p:cNvSpPr>
            <a:spLocks/>
          </p:cNvSpPr>
          <p:nvPr/>
        </p:nvSpPr>
        <p:spPr>
          <a:xfrm>
            <a:off x="3898444"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Database </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Distributed Cache</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Data Management</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Data Warehouse</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Data Analytics &amp; Visualizations</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Machine Learning</a:t>
            </a:r>
          </a:p>
          <a:p>
            <a:pPr marL="60325" lvl="1" indent="-57150">
              <a:buClr>
                <a:srgbClr val="FF661C"/>
              </a:buClr>
              <a:buSzPct val="130000"/>
              <a:buFont typeface="Wingdings" panose="05000000000000000000" pitchFamily="2" charset="2"/>
              <a:buChar char=""/>
            </a:pPr>
            <a:endParaRPr lang="en-US" sz="550" dirty="0">
              <a:latin typeface="Calibri" panose="020F0502020204030204" pitchFamily="34" charset="0"/>
            </a:endParaRPr>
          </a:p>
        </p:txBody>
      </p:sp>
      <p:sp>
        <p:nvSpPr>
          <p:cNvPr id="217" name="Rectangle 216"/>
          <p:cNvSpPr>
            <a:spLocks/>
          </p:cNvSpPr>
          <p:nvPr/>
        </p:nvSpPr>
        <p:spPr>
          <a:xfrm>
            <a:off x="4641703"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Application </a:t>
            </a:r>
            <a:r>
              <a:rPr lang="en-US" sz="550" dirty="0" smtClean="0">
                <a:latin typeface="Calibri" panose="020F0502020204030204" pitchFamily="34" charset="0"/>
              </a:rPr>
              <a:t>Hosting</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Message Bus &amp; Integration</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Content Mgmt</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Search</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Streaming</a:t>
            </a:r>
          </a:p>
          <a:p>
            <a:pPr marL="60325" lvl="1" indent="-57150">
              <a:buClr>
                <a:srgbClr val="FF661C"/>
              </a:buClr>
              <a:buSzPct val="130000"/>
              <a:buFont typeface="Wingdings" panose="05000000000000000000" pitchFamily="2" charset="2"/>
              <a:buChar char=""/>
            </a:pPr>
            <a:endParaRPr lang="en-US" sz="550" dirty="0" smtClean="0">
              <a:latin typeface="Calibri" panose="020F0502020204030204" pitchFamily="34" charset="0"/>
            </a:endParaRPr>
          </a:p>
          <a:p>
            <a:pPr marL="60325" lvl="1" indent="-57150">
              <a:buClr>
                <a:srgbClr val="FF661C"/>
              </a:buClr>
              <a:buSzPct val="130000"/>
              <a:buFont typeface="Wingdings" panose="05000000000000000000" pitchFamily="2" charset="2"/>
              <a:buChar char=""/>
            </a:pPr>
            <a:endParaRPr lang="en-US" sz="550" dirty="0" smtClean="0">
              <a:latin typeface="Calibri" panose="020F0502020204030204" pitchFamily="34" charset="0"/>
            </a:endParaRPr>
          </a:p>
          <a:p>
            <a:pPr marL="60325" lvl="1" indent="-57150">
              <a:buClr>
                <a:srgbClr val="FF661C"/>
              </a:buClr>
              <a:buSzPct val="130000"/>
              <a:buFont typeface="Wingdings" panose="05000000000000000000" pitchFamily="2" charset="2"/>
              <a:buChar char=""/>
            </a:pPr>
            <a:endParaRPr lang="en-US" sz="550" dirty="0">
              <a:latin typeface="Calibri" panose="020F0502020204030204" pitchFamily="34" charset="0"/>
            </a:endParaRPr>
          </a:p>
        </p:txBody>
      </p:sp>
      <p:sp>
        <p:nvSpPr>
          <p:cNvPr id="218" name="Rectangle 217"/>
          <p:cNvSpPr>
            <a:spLocks/>
          </p:cNvSpPr>
          <p:nvPr/>
        </p:nvSpPr>
        <p:spPr>
          <a:xfrm>
            <a:off x="182148" y="3036555"/>
            <a:ext cx="676023"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Technology Business Mgmt</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Innovation &amp; Ideation</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Enterprise Architecture</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Program &amp; Project Mgmt</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Business Solution Consulting</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IT Vendor Mgmt</a:t>
            </a:r>
          </a:p>
          <a:p>
            <a:pPr marL="60325" lvl="1" indent="-57150">
              <a:buClr>
                <a:srgbClr val="FF661C"/>
              </a:buClr>
              <a:buSzPct val="130000"/>
              <a:buFont typeface="Wingdings" panose="05000000000000000000" pitchFamily="2" charset="2"/>
              <a:buChar char=""/>
            </a:pPr>
            <a:endParaRPr lang="en-US" sz="550" dirty="0" smtClean="0">
              <a:latin typeface="Calibri" panose="020F0502020204030204" pitchFamily="34" charset="0"/>
            </a:endParaRPr>
          </a:p>
          <a:p>
            <a:pPr marL="60325" lvl="1" indent="-57150">
              <a:buClr>
                <a:srgbClr val="FF661C"/>
              </a:buClr>
              <a:buSzPct val="130000"/>
              <a:buFont typeface="Wingdings" panose="05000000000000000000" pitchFamily="2" charset="2"/>
              <a:buChar char=""/>
            </a:pPr>
            <a:endParaRPr lang="en-US" sz="550" dirty="0" smtClean="0">
              <a:latin typeface="Calibri" panose="020F0502020204030204" pitchFamily="34" charset="0"/>
            </a:endParaRPr>
          </a:p>
          <a:p>
            <a:pPr marL="60325" lvl="1" indent="-57150">
              <a:buClr>
                <a:srgbClr val="FF661C"/>
              </a:buClr>
              <a:buSzPct val="130000"/>
              <a:buFont typeface="Wingdings" panose="05000000000000000000" pitchFamily="2" charset="2"/>
              <a:buChar char=""/>
            </a:pPr>
            <a:endParaRPr lang="en-US" sz="550" dirty="0" smtClean="0">
              <a:latin typeface="Calibri" panose="020F0502020204030204" pitchFamily="34" charset="0"/>
            </a:endParaRPr>
          </a:p>
          <a:p>
            <a:pPr marL="60325" lvl="1" indent="-57150">
              <a:buClr>
                <a:srgbClr val="FF661C"/>
              </a:buClr>
              <a:buSzPct val="130000"/>
              <a:buFont typeface="Wingdings" panose="05000000000000000000" pitchFamily="2" charset="2"/>
              <a:buChar char=""/>
            </a:pPr>
            <a:endParaRPr lang="en-US" sz="550" dirty="0">
              <a:latin typeface="Calibri" panose="020F0502020204030204" pitchFamily="34" charset="0"/>
            </a:endParaRPr>
          </a:p>
        </p:txBody>
      </p:sp>
      <p:sp>
        <p:nvSpPr>
          <p:cNvPr id="221" name="Rectangle 220"/>
          <p:cNvSpPr>
            <a:spLocks/>
          </p:cNvSpPr>
          <p:nvPr/>
        </p:nvSpPr>
        <p:spPr>
          <a:xfrm>
            <a:off x="2411926"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IT Service Mgmt</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Monitoring</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Capacity Mgmt</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Deployment</a:t>
            </a:r>
            <a:r>
              <a:rPr lang="en-US" sz="550" dirty="0">
                <a:latin typeface="Calibri" panose="020F0502020204030204" pitchFamily="34" charset="0"/>
              </a:rPr>
              <a:t> </a:t>
            </a:r>
            <a:r>
              <a:rPr lang="en-US" sz="550" dirty="0" smtClean="0">
                <a:latin typeface="Calibri" panose="020F0502020204030204" pitchFamily="34" charset="0"/>
              </a:rPr>
              <a:t>&amp; Administration</a:t>
            </a:r>
            <a:endParaRPr lang="en-US" sz="550" dirty="0">
              <a:latin typeface="Calibri" panose="020F0502020204030204" pitchFamily="34" charset="0"/>
            </a:endParaRPr>
          </a:p>
        </p:txBody>
      </p:sp>
      <p:sp>
        <p:nvSpPr>
          <p:cNvPr id="222" name="Rectangle 221"/>
          <p:cNvSpPr>
            <a:spLocks/>
          </p:cNvSpPr>
          <p:nvPr/>
        </p:nvSpPr>
        <p:spPr>
          <a:xfrm>
            <a:off x="1668667"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Service </a:t>
            </a:r>
            <a:r>
              <a:rPr lang="en-US" sz="550" dirty="0" smtClean="0">
                <a:latin typeface="Calibri" panose="020F0502020204030204" pitchFamily="34" charset="0"/>
              </a:rPr>
              <a:t>Desk</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Application Support</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IT Training</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Central Print</a:t>
            </a:r>
          </a:p>
        </p:txBody>
      </p:sp>
      <p:sp>
        <p:nvSpPr>
          <p:cNvPr id="224" name="Rectangle 223"/>
          <p:cNvSpPr>
            <a:spLocks/>
          </p:cNvSpPr>
          <p:nvPr/>
        </p:nvSpPr>
        <p:spPr>
          <a:xfrm>
            <a:off x="3155185"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Security</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Governance, Risk &amp; Compliance</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Business Continuity &amp; Disaster Recovery</a:t>
            </a:r>
          </a:p>
          <a:p>
            <a:pPr marL="60325" lvl="1" indent="-57150">
              <a:buClr>
                <a:srgbClr val="FF661C"/>
              </a:buClr>
              <a:buSzPct val="130000"/>
              <a:buFont typeface="Wingdings" panose="05000000000000000000" pitchFamily="2" charset="2"/>
              <a:buChar char=""/>
            </a:pPr>
            <a:endParaRPr lang="en-US" sz="550" dirty="0">
              <a:latin typeface="Calibri" panose="020F0502020204030204" pitchFamily="34" charset="0"/>
            </a:endParaRPr>
          </a:p>
        </p:txBody>
      </p:sp>
      <p:sp>
        <p:nvSpPr>
          <p:cNvPr id="225" name="Rectangle 224"/>
          <p:cNvSpPr>
            <a:spLocks/>
          </p:cNvSpPr>
          <p:nvPr/>
        </p:nvSpPr>
        <p:spPr>
          <a:xfrm>
            <a:off x="925408"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Design </a:t>
            </a:r>
            <a:r>
              <a:rPr lang="en-US" sz="550" dirty="0">
                <a:latin typeface="Calibri" panose="020F0502020204030204" pitchFamily="34" charset="0"/>
              </a:rPr>
              <a:t>&amp; Development</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System Integration</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Testing</a:t>
            </a:r>
          </a:p>
        </p:txBody>
      </p:sp>
      <p:sp>
        <p:nvSpPr>
          <p:cNvPr id="230" name="Rectangle 229"/>
          <p:cNvSpPr>
            <a:spLocks/>
          </p:cNvSpPr>
          <p:nvPr/>
        </p:nvSpPr>
        <p:spPr>
          <a:xfrm>
            <a:off x="8232850"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Enterprise Knowledge Mgmt</a:t>
            </a:r>
            <a:endParaRPr lang="en-US" sz="550"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Corporate </a:t>
            </a:r>
            <a:r>
              <a:rPr lang="en-US" sz="550" dirty="0" smtClean="0">
                <a:latin typeface="Calibri" panose="020F0502020204030204" pitchFamily="34" charset="0"/>
              </a:rPr>
              <a:t>Communications</a:t>
            </a:r>
          </a:p>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Legal</a:t>
            </a:r>
            <a:endParaRPr lang="en-US" sz="550" dirty="0">
              <a:latin typeface="Calibri" panose="020F0502020204030204" pitchFamily="34" charset="0"/>
            </a:endParaRPr>
          </a:p>
        </p:txBody>
      </p:sp>
      <p:sp>
        <p:nvSpPr>
          <p:cNvPr id="234" name="Rectangle 233"/>
          <p:cNvSpPr>
            <a:spLocks/>
          </p:cNvSpPr>
          <p:nvPr/>
        </p:nvSpPr>
        <p:spPr>
          <a:xfrm>
            <a:off x="8340919" y="2545025"/>
            <a:ext cx="634633" cy="1460348"/>
          </a:xfrm>
          <a:prstGeom prst="rect">
            <a:avLst/>
          </a:prstGeom>
          <a:solidFill>
            <a:schemeClr val="accent3">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pPr algn="ctr"/>
            <a:r>
              <a:rPr lang="en-US" sz="1100" b="1" dirty="0" smtClean="0">
                <a:solidFill>
                  <a:srgbClr val="353C45"/>
                </a:solidFill>
                <a:latin typeface="Calibri" panose="020F0502020204030204" pitchFamily="34" charset="0"/>
              </a:rPr>
              <a:t>Emerging</a:t>
            </a:r>
          </a:p>
          <a:p>
            <a:pPr algn="ctr"/>
            <a:endParaRPr lang="en-US" sz="900" dirty="0">
              <a:solidFill>
                <a:srgbClr val="353C45"/>
              </a:solidFill>
              <a:latin typeface="Calibri" panose="020F0502020204030204" pitchFamily="34" charset="0"/>
            </a:endParaRPr>
          </a:p>
        </p:txBody>
      </p:sp>
      <p:sp>
        <p:nvSpPr>
          <p:cNvPr id="233" name="Rectangle 232"/>
          <p:cNvSpPr>
            <a:spLocks/>
          </p:cNvSpPr>
          <p:nvPr/>
        </p:nvSpPr>
        <p:spPr>
          <a:xfrm>
            <a:off x="8358002" y="3036555"/>
            <a:ext cx="640080" cy="992881"/>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58738" lvl="1" indent="-55563">
              <a:spcBef>
                <a:spcPts val="300"/>
              </a:spcBef>
              <a:buClr>
                <a:srgbClr val="FF661C"/>
              </a:buClr>
              <a:buSzPct val="80000"/>
              <a:buFont typeface="Courier New" panose="02070309020205020404" pitchFamily="49" charset="0"/>
              <a:buChar char="o"/>
            </a:pPr>
            <a:r>
              <a:rPr lang="en-US" sz="550" dirty="0" smtClean="0">
                <a:latin typeface="Calibri" panose="020F0502020204030204" pitchFamily="34" charset="0"/>
              </a:rPr>
              <a:t>Internet of Things (</a:t>
            </a:r>
            <a:r>
              <a:rPr lang="en-US" sz="550" dirty="0" err="1" smtClean="0">
                <a:latin typeface="Calibri" panose="020F0502020204030204" pitchFamily="34" charset="0"/>
              </a:rPr>
              <a:t>IoT</a:t>
            </a:r>
            <a:r>
              <a:rPr lang="en-US" sz="550" dirty="0" smtClean="0">
                <a:latin typeface="Calibri" panose="020F0502020204030204" pitchFamily="34" charset="0"/>
              </a:rPr>
              <a:t>)</a:t>
            </a:r>
          </a:p>
          <a:p>
            <a:pPr marL="58738" lvl="1" indent="-55563">
              <a:spcBef>
                <a:spcPts val="300"/>
              </a:spcBef>
              <a:buClr>
                <a:srgbClr val="FF661C"/>
              </a:buClr>
              <a:buSzPct val="80000"/>
              <a:buFont typeface="Courier New" panose="02070309020205020404" pitchFamily="49" charset="0"/>
              <a:buChar char="o"/>
            </a:pPr>
            <a:r>
              <a:rPr lang="en-US" sz="550" dirty="0" smtClean="0">
                <a:latin typeface="Calibri" panose="020F0502020204030204" pitchFamily="34" charset="0"/>
              </a:rPr>
              <a:t>Virtual Reality</a:t>
            </a:r>
            <a:r>
              <a:rPr lang="en-US" sz="550" dirty="0">
                <a:latin typeface="Calibri" panose="020F0502020204030204" pitchFamily="34" charset="0"/>
              </a:rPr>
              <a:t> </a:t>
            </a:r>
            <a:r>
              <a:rPr lang="en-US" sz="550" dirty="0" smtClean="0">
                <a:latin typeface="Calibri" panose="020F0502020204030204" pitchFamily="34" charset="0"/>
              </a:rPr>
              <a:t>/ Augmented Reality</a:t>
            </a:r>
          </a:p>
          <a:p>
            <a:pPr marL="58738" lvl="1" indent="-55563">
              <a:spcBef>
                <a:spcPts val="300"/>
              </a:spcBef>
              <a:buClr>
                <a:srgbClr val="FF661C"/>
              </a:buClr>
              <a:buSzPct val="80000"/>
              <a:buFont typeface="Courier New" panose="02070309020205020404" pitchFamily="49" charset="0"/>
              <a:buChar char="o"/>
            </a:pPr>
            <a:r>
              <a:rPr lang="en-US" sz="550" dirty="0" smtClean="0">
                <a:latin typeface="Calibri" panose="020F0502020204030204" pitchFamily="34" charset="0"/>
              </a:rPr>
              <a:t>Block Chain</a:t>
            </a:r>
          </a:p>
        </p:txBody>
      </p:sp>
      <p:cxnSp>
        <p:nvCxnSpPr>
          <p:cNvPr id="235" name="Straight Connector 234"/>
          <p:cNvCxnSpPr/>
          <p:nvPr/>
        </p:nvCxnSpPr>
        <p:spPr>
          <a:xfrm>
            <a:off x="160646" y="1235618"/>
            <a:ext cx="2386584"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2606240" y="1235618"/>
            <a:ext cx="6369611"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156909" y="2770249"/>
            <a:ext cx="3645328"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3883299" y="2770249"/>
            <a:ext cx="1374708"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5337947" y="2773022"/>
            <a:ext cx="2926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8340919" y="2770249"/>
            <a:ext cx="629731"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sp>
        <p:nvSpPr>
          <p:cNvPr id="241" name="Rectangle 240"/>
          <p:cNvSpPr>
            <a:spLocks/>
          </p:cNvSpPr>
          <p:nvPr/>
        </p:nvSpPr>
        <p:spPr>
          <a:xfrm>
            <a:off x="182149" y="1522681"/>
            <a:ext cx="640080" cy="91440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18288" bIns="36576" rtlCol="0" anchor="t">
            <a:noAutofit/>
          </a:bodyPr>
          <a:lstStyle/>
          <a:p>
            <a:pPr marL="60325" lvl="1" indent="-57150">
              <a:buClr>
                <a:srgbClr val="FF661C"/>
              </a:buClr>
              <a:buSzPct val="130000"/>
              <a:buFont typeface="Wingdings" panose="05000000000000000000" pitchFamily="2" charset="2"/>
              <a:buChar char=""/>
            </a:pPr>
            <a:r>
              <a:rPr lang="en-US" sz="550" dirty="0" smtClean="0">
                <a:latin typeface="Calibri" panose="020F0502020204030204" pitchFamily="34" charset="0"/>
              </a:rPr>
              <a:t>Computer</a:t>
            </a:r>
            <a:endParaRPr lang="en-US" sz="550" strike="sngStrike" dirty="0">
              <a:latin typeface="Calibri" panose="020F0502020204030204" pitchFamily="34" charset="0"/>
            </a:endParaRP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Mobile</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Bring Your Own Device</a:t>
            </a:r>
          </a:p>
          <a:p>
            <a:pPr marL="60325" lvl="1" indent="-57150">
              <a:buClr>
                <a:srgbClr val="FF661C"/>
              </a:buClr>
              <a:buSzPct val="130000"/>
              <a:buFont typeface="Wingdings" panose="05000000000000000000" pitchFamily="2" charset="2"/>
              <a:buChar char=""/>
            </a:pPr>
            <a:r>
              <a:rPr lang="en-US" sz="550" dirty="0">
                <a:latin typeface="Calibri" panose="020F0502020204030204" pitchFamily="34" charset="0"/>
              </a:rPr>
              <a:t>Virtual </a:t>
            </a:r>
            <a:r>
              <a:rPr lang="en-US" sz="550" dirty="0" smtClean="0">
                <a:latin typeface="Calibri" panose="020F0502020204030204" pitchFamily="34" charset="0"/>
              </a:rPr>
              <a:t>Client</a:t>
            </a:r>
            <a:endParaRPr lang="en-US" sz="550" dirty="0">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550" dirty="0">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550" dirty="0">
              <a:latin typeface="Calibri" panose="020F0502020204030204" pitchFamily="34" charset="0"/>
            </a:endParaRPr>
          </a:p>
        </p:txBody>
      </p:sp>
      <p:cxnSp>
        <p:nvCxnSpPr>
          <p:cNvPr id="242" name="Straight Connector 241"/>
          <p:cNvCxnSpPr/>
          <p:nvPr/>
        </p:nvCxnSpPr>
        <p:spPr>
          <a:xfrm>
            <a:off x="185285" y="1510573"/>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992270" y="1510573"/>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1799255" y="1510573"/>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2606240" y="1510573"/>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3413225" y="1510573"/>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4220210" y="1510573"/>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5027195" y="1510573"/>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a:off x="5834180" y="1510573"/>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a:off x="6641165" y="1510573"/>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a:off x="7448150" y="1510573"/>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a:off x="8255134" y="1502511"/>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p:nvPr/>
        </p:nvCxnSpPr>
        <p:spPr>
          <a:xfrm>
            <a:off x="182149"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a:off x="925408"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a:off x="1668667"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a:off x="2411926"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a:off x="3155185"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a:off x="3898444"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a:off x="4641703"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a:off x="5384962"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a:off x="6128221"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p:nvPr/>
        </p:nvCxnSpPr>
        <p:spPr>
          <a:xfrm>
            <a:off x="6871480"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p:nvCxnSpPr>
        <p:spPr>
          <a:xfrm>
            <a:off x="7614739" y="3024477"/>
            <a:ext cx="640080" cy="0"/>
          </a:xfrm>
          <a:prstGeom prst="line">
            <a:avLst/>
          </a:prstGeom>
          <a:ln w="9525">
            <a:solidFill>
              <a:srgbClr val="353C45"/>
            </a:solidFill>
            <a:miter lim="800000"/>
          </a:ln>
        </p:spPr>
        <p:style>
          <a:lnRef idx="1">
            <a:schemeClr val="accent1"/>
          </a:lnRef>
          <a:fillRef idx="0">
            <a:schemeClr val="accent1"/>
          </a:fillRef>
          <a:effectRef idx="0">
            <a:schemeClr val="accent1"/>
          </a:effectRef>
          <a:fontRef idx="minor">
            <a:schemeClr val="tx1"/>
          </a:fontRef>
        </p:style>
      </p:cxnSp>
      <p:sp>
        <p:nvSpPr>
          <p:cNvPr id="88" name="Rectangle 87"/>
          <p:cNvSpPr/>
          <p:nvPr/>
        </p:nvSpPr>
        <p:spPr>
          <a:xfrm>
            <a:off x="3573237" y="4757990"/>
            <a:ext cx="914400" cy="219456"/>
          </a:xfrm>
          <a:prstGeom prst="rect">
            <a:avLst/>
          </a:prstGeom>
          <a:solidFill>
            <a:schemeClr val="accent1">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0000"/>
              </a:lnSpc>
            </a:pPr>
            <a:r>
              <a:rPr lang="en-US" sz="700" dirty="0" smtClean="0">
                <a:solidFill>
                  <a:srgbClr val="353C45"/>
                </a:solidFill>
                <a:latin typeface="Calibri" panose="020F0502020204030204" pitchFamily="34" charset="0"/>
              </a:rPr>
              <a:t>Business-Facing</a:t>
            </a:r>
            <a:endParaRPr lang="en-US" sz="700" dirty="0">
              <a:solidFill>
                <a:srgbClr val="353C45"/>
              </a:solidFill>
              <a:latin typeface="Calibri" panose="020F0502020204030204" pitchFamily="34" charset="0"/>
            </a:endParaRPr>
          </a:p>
        </p:txBody>
      </p:sp>
      <p:sp>
        <p:nvSpPr>
          <p:cNvPr id="90" name="Rectangle 89"/>
          <p:cNvSpPr/>
          <p:nvPr/>
        </p:nvSpPr>
        <p:spPr>
          <a:xfrm>
            <a:off x="4595996" y="4757990"/>
            <a:ext cx="914400" cy="219456"/>
          </a:xfrm>
          <a:prstGeom prst="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80000"/>
              </a:lnSpc>
            </a:pPr>
            <a:r>
              <a:rPr lang="en-US" sz="700" dirty="0" smtClean="0">
                <a:solidFill>
                  <a:srgbClr val="353C45"/>
                </a:solidFill>
                <a:latin typeface="Calibri" panose="020F0502020204030204" pitchFamily="34" charset="0"/>
              </a:rPr>
              <a:t>Internal IT, may be Business-Facing</a:t>
            </a:r>
            <a:endParaRPr lang="en-US" sz="700" dirty="0">
              <a:solidFill>
                <a:srgbClr val="353C45"/>
              </a:solidFill>
              <a:latin typeface="Calibri" panose="020F0502020204030204" pitchFamily="34" charset="0"/>
            </a:endParaRPr>
          </a:p>
        </p:txBody>
      </p:sp>
      <p:sp>
        <p:nvSpPr>
          <p:cNvPr id="3" name="TextBox 2"/>
          <p:cNvSpPr txBox="1"/>
          <p:nvPr/>
        </p:nvSpPr>
        <p:spPr>
          <a:xfrm>
            <a:off x="520878" y="4736333"/>
            <a:ext cx="2383025" cy="200055"/>
          </a:xfrm>
          <a:prstGeom prst="rect">
            <a:avLst/>
          </a:prstGeom>
          <a:noFill/>
        </p:spPr>
        <p:txBody>
          <a:bodyPr wrap="none" lIns="45720" rIns="45720" rtlCol="0">
            <a:spAutoFit/>
          </a:bodyPr>
          <a:lstStyle/>
          <a:p>
            <a:r>
              <a:rPr lang="en-US" sz="700" dirty="0" smtClean="0">
                <a:latin typeface="Calibri" panose="020F0502020204030204" pitchFamily="34" charset="0"/>
              </a:rPr>
              <a:t>Note: abbreviations used in graphic; taxonomy uses full names</a:t>
            </a:r>
          </a:p>
        </p:txBody>
      </p:sp>
      <p:sp>
        <p:nvSpPr>
          <p:cNvPr id="4" name="Rectangle 3"/>
          <p:cNvSpPr/>
          <p:nvPr/>
        </p:nvSpPr>
        <p:spPr>
          <a:xfrm>
            <a:off x="7601435" y="4822902"/>
            <a:ext cx="1369215" cy="256478"/>
          </a:xfrm>
          <a:prstGeom prst="rect">
            <a:avLst/>
          </a:prstGeom>
          <a:solidFill>
            <a:schemeClr val="bg1"/>
          </a:solidFill>
        </p:spPr>
        <p:txBody>
          <a:bodyPr wrap="square" rtlCol="0" anchor="ctr">
            <a:noAutofit/>
          </a:bodyPr>
          <a:lstStyle/>
          <a:p>
            <a:pPr algn="ctr"/>
            <a:endParaRPr lang="en-US" dirty="0" err="1" smtClean="0">
              <a:solidFill>
                <a:schemeClr val="bg1"/>
              </a:solidFill>
              <a:latin typeface="+mn-lt"/>
            </a:endParaRPr>
          </a:p>
        </p:txBody>
      </p:sp>
      <p:sp>
        <p:nvSpPr>
          <p:cNvPr id="98" name="Rectangle 97"/>
          <p:cNvSpPr/>
          <p:nvPr/>
        </p:nvSpPr>
        <p:spPr>
          <a:xfrm>
            <a:off x="240800" y="4933656"/>
            <a:ext cx="2811206" cy="141501"/>
          </a:xfrm>
          <a:prstGeom prst="rect">
            <a:avLst/>
          </a:prstGeom>
          <a:solidFill>
            <a:schemeClr val="bg1"/>
          </a:solidFill>
        </p:spPr>
        <p:txBody>
          <a:bodyPr wrap="square" rtlCol="0" anchor="ctr">
            <a:noAutofit/>
          </a:bodyPr>
          <a:lstStyle/>
          <a:p>
            <a:pPr algn="ctr"/>
            <a:endParaRPr lang="en-US" dirty="0" err="1" smtClean="0">
              <a:solidFill>
                <a:schemeClr val="bg1"/>
              </a:solidFill>
              <a:latin typeface="+mn-lt"/>
            </a:endParaRPr>
          </a:p>
        </p:txBody>
      </p:sp>
      <p:grpSp>
        <p:nvGrpSpPr>
          <p:cNvPr id="99" name="Group 98"/>
          <p:cNvGrpSpPr/>
          <p:nvPr/>
        </p:nvGrpSpPr>
        <p:grpSpPr>
          <a:xfrm>
            <a:off x="7811694" y="716753"/>
            <a:ext cx="1035033" cy="225262"/>
            <a:chOff x="7811694" y="1345559"/>
            <a:chExt cx="1035033" cy="225262"/>
          </a:xfrm>
        </p:grpSpPr>
        <p:pic>
          <p:nvPicPr>
            <p:cNvPr id="100" name="Picture 9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1694" y="1345559"/>
              <a:ext cx="1035033" cy="168527"/>
            </a:xfrm>
            <a:prstGeom prst="rect">
              <a:avLst/>
            </a:prstGeom>
          </p:spPr>
        </p:pic>
        <p:sp>
          <p:nvSpPr>
            <p:cNvPr id="101" name="TextBox 100"/>
            <p:cNvSpPr txBox="1"/>
            <p:nvPr/>
          </p:nvSpPr>
          <p:spPr>
            <a:xfrm>
              <a:off x="8049244" y="1478488"/>
              <a:ext cx="796372" cy="92333"/>
            </a:xfrm>
            <a:prstGeom prst="rect">
              <a:avLst/>
            </a:prstGeom>
            <a:noFill/>
          </p:spPr>
          <p:txBody>
            <a:bodyPr wrap="none" lIns="0" tIns="0" rIns="0" bIns="0" rtlCol="0">
              <a:spAutoFit/>
            </a:bodyPr>
            <a:lstStyle/>
            <a:p>
              <a:r>
                <a:rPr lang="en-US" sz="600" b="1" spc="40" dirty="0" smtClean="0">
                  <a:solidFill>
                    <a:schemeClr val="tx1">
                      <a:lumMod val="75000"/>
                      <a:lumOff val="25000"/>
                    </a:schemeClr>
                  </a:solidFill>
                  <a:latin typeface="Calibri" panose="020F0502020204030204" pitchFamily="34" charset="0"/>
                </a:rPr>
                <a:t>Standards Committee</a:t>
              </a:r>
            </a:p>
          </p:txBody>
        </p:sp>
      </p:grpSp>
    </p:spTree>
    <p:custDataLst>
      <p:custData r:id="rId1"/>
      <p:tags r:id="rId2"/>
    </p:custDataLst>
    <p:extLst>
      <p:ext uri="{BB962C8B-B14F-4D97-AF65-F5344CB8AC3E}">
        <p14:creationId xmlns:p14="http://schemas.microsoft.com/office/powerpoint/2010/main" val="413295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latin typeface="Calibri" panose="020F0502020204030204" pitchFamily="34" charset="0"/>
            </a:endParaRPr>
          </a:p>
        </p:txBody>
      </p:sp>
      <p:sp>
        <p:nvSpPr>
          <p:cNvPr id="144" name="Rectangle 143"/>
          <p:cNvSpPr/>
          <p:nvPr/>
        </p:nvSpPr>
        <p:spPr>
          <a:xfrm>
            <a:off x="160646" y="661914"/>
            <a:ext cx="8815205" cy="332802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smtClean="0">
                <a:solidFill>
                  <a:srgbClr val="353C45"/>
                </a:solidFill>
                <a:latin typeface="Calibri" panose="020F0502020204030204" pitchFamily="34" charset="0"/>
              </a:rPr>
              <a:t>Infrastructure Services</a:t>
            </a:r>
            <a:endParaRPr lang="en-US" sz="1600" i="1" dirty="0">
              <a:solidFill>
                <a:srgbClr val="353C45"/>
              </a:solidFill>
              <a:latin typeface="Calibri" panose="020F0502020204030204" pitchFamily="34" charset="0"/>
            </a:endParaRPr>
          </a:p>
        </p:txBody>
      </p:sp>
      <p:sp>
        <p:nvSpPr>
          <p:cNvPr id="72" name="Rectangle 71"/>
          <p:cNvSpPr/>
          <p:nvPr/>
        </p:nvSpPr>
        <p:spPr>
          <a:xfrm>
            <a:off x="164592" y="960120"/>
            <a:ext cx="8815205" cy="310896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i="1" dirty="0">
              <a:solidFill>
                <a:schemeClr val="accent1"/>
              </a:solidFill>
              <a:latin typeface="Calibri" panose="020F0502020204030204" pitchFamily="34" charset="0"/>
            </a:endParaRPr>
          </a:p>
        </p:txBody>
      </p:sp>
      <p:sp>
        <p:nvSpPr>
          <p:cNvPr id="102" name="Rectangle 101"/>
          <p:cNvSpPr>
            <a:spLocks/>
          </p:cNvSpPr>
          <p:nvPr/>
        </p:nvSpPr>
        <p:spPr>
          <a:xfrm>
            <a:off x="157111" y="4419482"/>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COST POOLS</a:t>
            </a:r>
          </a:p>
        </p:txBody>
      </p:sp>
      <p:sp>
        <p:nvSpPr>
          <p:cNvPr id="103" name="Rectangle 102"/>
          <p:cNvSpPr>
            <a:spLocks/>
          </p:cNvSpPr>
          <p:nvPr/>
        </p:nvSpPr>
        <p:spPr>
          <a:xfrm>
            <a:off x="157111" y="365133"/>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BUSINESS CAPABILITIES</a:t>
            </a:r>
          </a:p>
        </p:txBody>
      </p:sp>
      <p:sp>
        <p:nvSpPr>
          <p:cNvPr id="104" name="Rectangle 103"/>
          <p:cNvSpPr>
            <a:spLocks/>
          </p:cNvSpPr>
          <p:nvPr/>
        </p:nvSpPr>
        <p:spPr>
          <a:xfrm>
            <a:off x="157111" y="4139195"/>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en-US" sz="1200" b="1" dirty="0">
                <a:solidFill>
                  <a:schemeClr val="tx1">
                    <a:lumMod val="60000"/>
                    <a:lumOff val="40000"/>
                  </a:schemeClr>
                </a:solidFill>
                <a:latin typeface="Calibri" panose="020F0502020204030204" pitchFamily="34" charset="0"/>
              </a:rPr>
              <a:t>IT </a:t>
            </a:r>
            <a:r>
              <a:rPr lang="en-US" sz="1200" b="1" dirty="0" smtClean="0">
                <a:solidFill>
                  <a:schemeClr val="tx1">
                    <a:lumMod val="60000"/>
                    <a:lumOff val="40000"/>
                  </a:schemeClr>
                </a:solidFill>
                <a:latin typeface="Calibri" panose="020F0502020204030204" pitchFamily="34" charset="0"/>
              </a:rPr>
              <a:t>TOWERS</a:t>
            </a:r>
            <a:endParaRPr lang="en-US" sz="1200" dirty="0">
              <a:solidFill>
                <a:schemeClr val="tx1">
                  <a:lumMod val="60000"/>
                  <a:lumOff val="40000"/>
                </a:schemeClr>
              </a:solidFill>
              <a:effectLst/>
              <a:latin typeface="Calibri" panose="020F0502020204030204" pitchFamily="34" charset="0"/>
            </a:endParaRPr>
          </a:p>
        </p:txBody>
      </p:sp>
      <p:sp>
        <p:nvSpPr>
          <p:cNvPr id="97" name="Rectangle 96"/>
          <p:cNvSpPr>
            <a:spLocks/>
          </p:cNvSpPr>
          <p:nvPr/>
        </p:nvSpPr>
        <p:spPr>
          <a:xfrm>
            <a:off x="304800" y="1037899"/>
            <a:ext cx="2011680" cy="2971800"/>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sp>
        <p:nvSpPr>
          <p:cNvPr id="98" name="Rectangle 97"/>
          <p:cNvSpPr>
            <a:spLocks/>
          </p:cNvSpPr>
          <p:nvPr/>
        </p:nvSpPr>
        <p:spPr>
          <a:xfrm>
            <a:off x="2479040" y="1037897"/>
            <a:ext cx="2011680" cy="2971800"/>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grpSp>
        <p:nvGrpSpPr>
          <p:cNvPr id="99" name="Group 98"/>
          <p:cNvGrpSpPr>
            <a:grpSpLocks/>
          </p:cNvGrpSpPr>
          <p:nvPr/>
        </p:nvGrpSpPr>
        <p:grpSpPr>
          <a:xfrm>
            <a:off x="381000" y="1123950"/>
            <a:ext cx="1828800" cy="235946"/>
            <a:chOff x="246939" y="1177623"/>
            <a:chExt cx="641230" cy="235946"/>
          </a:xfrm>
        </p:grpSpPr>
        <p:sp>
          <p:nvSpPr>
            <p:cNvPr id="100" name="Rectangle 99"/>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Data Center</a:t>
              </a:r>
              <a:endParaRPr lang="en-US" sz="1100" b="1" dirty="0">
                <a:solidFill>
                  <a:srgbClr val="353C45"/>
                </a:solidFill>
                <a:latin typeface="Calibri" panose="020F0502020204030204" pitchFamily="34" charset="0"/>
              </a:endParaRPr>
            </a:p>
          </p:txBody>
        </p:sp>
        <p:cxnSp>
          <p:nvCxnSpPr>
            <p:cNvPr id="101" name="Straight Connector 100"/>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grpSp>
        <p:nvGrpSpPr>
          <p:cNvPr id="105" name="Group 104"/>
          <p:cNvGrpSpPr>
            <a:grpSpLocks/>
          </p:cNvGrpSpPr>
          <p:nvPr/>
        </p:nvGrpSpPr>
        <p:grpSpPr>
          <a:xfrm>
            <a:off x="2598779" y="1123950"/>
            <a:ext cx="1828800" cy="235946"/>
            <a:chOff x="246939" y="1177623"/>
            <a:chExt cx="641230" cy="235946"/>
          </a:xfrm>
        </p:grpSpPr>
        <p:sp>
          <p:nvSpPr>
            <p:cNvPr id="112" name="Rectangle 111"/>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chemeClr val="tx1"/>
                  </a:solidFill>
                  <a:latin typeface="Calibri" panose="020F0502020204030204" pitchFamily="34" charset="0"/>
                </a:rPr>
                <a:t>Network</a:t>
              </a:r>
              <a:endParaRPr lang="en-US" sz="1100" b="1" dirty="0">
                <a:solidFill>
                  <a:schemeClr val="tx1"/>
                </a:solidFill>
                <a:latin typeface="Calibri" panose="020F0502020204030204" pitchFamily="34" charset="0"/>
              </a:endParaRPr>
            </a:p>
          </p:txBody>
        </p:sp>
        <p:cxnSp>
          <p:nvCxnSpPr>
            <p:cNvPr id="113" name="Straight Connector 112"/>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18" name="Rectangle 117"/>
          <p:cNvSpPr>
            <a:spLocks/>
          </p:cNvSpPr>
          <p:nvPr/>
        </p:nvSpPr>
        <p:spPr>
          <a:xfrm>
            <a:off x="3793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Enterprise Data Center</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Owned &amp; operated</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Co-location</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Tier 1, Tier 2, Tier 3, Tier 4</a:t>
            </a:r>
          </a:p>
          <a:p>
            <a:pPr marL="285750" lvl="2" indent="-114300">
              <a:buSzPct val="100000"/>
              <a:buFont typeface="Arial" panose="020B0604020202020204" pitchFamily="34" charset="0"/>
              <a:buChar char="•"/>
            </a:pPr>
            <a:r>
              <a:rPr lang="en-US" sz="800" i="1" dirty="0" smtClean="0">
                <a:latin typeface="Calibri" panose="020F0502020204030204" pitchFamily="34" charset="0"/>
              </a:rPr>
              <a:t>Shipping </a:t>
            </a:r>
            <a:r>
              <a:rPr lang="en-US" sz="800" i="1" dirty="0">
                <a:latin typeface="Calibri" panose="020F0502020204030204" pitchFamily="34" charset="0"/>
              </a:rPr>
              <a:t>&amp; receiving </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Assembly</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Rack &amp; stack</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Maintenance</a:t>
            </a:r>
          </a:p>
          <a:p>
            <a:pPr marL="115888" lvl="1" indent="-112713">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Other Data Center</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Space </a:t>
            </a:r>
            <a:r>
              <a:rPr lang="en-US" sz="800" i="1" dirty="0">
                <a:solidFill>
                  <a:srgbClr val="353C45"/>
                </a:solidFill>
                <a:latin typeface="Calibri" panose="020F0502020204030204" pitchFamily="34" charset="0"/>
              </a:rPr>
              <a:t>&amp; </a:t>
            </a:r>
            <a:r>
              <a:rPr lang="en-US" sz="800" i="1" dirty="0" smtClean="0">
                <a:solidFill>
                  <a:srgbClr val="353C45"/>
                </a:solidFill>
                <a:latin typeface="Calibri" panose="020F0502020204030204" pitchFamily="34" charset="0"/>
              </a:rPr>
              <a:t>power</a:t>
            </a:r>
          </a:p>
          <a:p>
            <a:pPr marL="285750" lvl="2" indent="-114300">
              <a:buSzPct val="100000"/>
              <a:buFont typeface="Arial" panose="020B0604020202020204" pitchFamily="34" charset="0"/>
              <a:buChar char="•"/>
            </a:pPr>
            <a:endParaRPr lang="en-US" sz="800" i="1" dirty="0">
              <a:solidFill>
                <a:srgbClr val="353C45"/>
              </a:solidFill>
              <a:latin typeface="Calibri" panose="020F0502020204030204" pitchFamily="34" charset="0"/>
            </a:endParaRPr>
          </a:p>
          <a:p>
            <a:pPr marL="285750" lvl="2" indent="-114300">
              <a:buSzPct val="100000"/>
              <a:buFont typeface="Arial" panose="020B0604020202020204" pitchFamily="34" charset="0"/>
              <a:buChar char="•"/>
            </a:pPr>
            <a:endParaRPr lang="en-US" sz="800" i="1" dirty="0">
              <a:solidFill>
                <a:srgbClr val="353C45"/>
              </a:solidFill>
              <a:latin typeface="Calibri" panose="020F0502020204030204" pitchFamily="34" charset="0"/>
            </a:endParaRPr>
          </a:p>
          <a:p>
            <a:pPr marL="0" lvl="1">
              <a:buSzPct val="100000"/>
            </a:pPr>
            <a:endParaRPr lang="en-US" sz="800" i="1" dirty="0" smtClean="0">
              <a:solidFill>
                <a:srgbClr val="353C45"/>
              </a:solidFill>
              <a:latin typeface="Calibri" panose="020F0502020204030204" pitchFamily="34" charset="0"/>
            </a:endParaRPr>
          </a:p>
          <a:p>
            <a:pPr marL="3175" lvl="1">
              <a:buClr>
                <a:srgbClr val="FF661C"/>
              </a:buClr>
              <a:buSzPct val="130000"/>
            </a:pPr>
            <a:endParaRPr lang="en-US" sz="900" dirty="0" smtClean="0">
              <a:solidFill>
                <a:srgbClr val="353C45"/>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900" dirty="0">
              <a:solidFill>
                <a:srgbClr val="353C45"/>
              </a:solidFill>
              <a:latin typeface="Calibri" panose="020F0502020204030204" pitchFamily="34" charset="0"/>
            </a:endParaRPr>
          </a:p>
        </p:txBody>
      </p:sp>
      <p:sp>
        <p:nvSpPr>
          <p:cNvPr id="121" name="Rectangle 120"/>
          <p:cNvSpPr>
            <a:spLocks/>
          </p:cNvSpPr>
          <p:nvPr/>
        </p:nvSpPr>
        <p:spPr>
          <a:xfrm>
            <a:off x="260350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Data Network</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Point to point (SONET, T1, T3)</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MPLS, ATM</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Local access (100Mbps, 1 GB fiber)</a:t>
            </a:r>
          </a:p>
          <a:p>
            <a:pPr marL="285750" lvl="2" indent="-114300">
              <a:buSzPct val="100000"/>
              <a:buFont typeface="Arial" panose="020B0604020202020204" pitchFamily="34" charset="0"/>
              <a:buChar char="•"/>
            </a:pPr>
            <a:r>
              <a:rPr lang="en-US" sz="800" i="1" dirty="0" smtClean="0">
                <a:latin typeface="Calibri" panose="020F0502020204030204" pitchFamily="34" charset="0"/>
              </a:rPr>
              <a:t>Satellite/non-terrestrial/microwave</a:t>
            </a:r>
          </a:p>
          <a:p>
            <a:pPr marL="285750" lvl="2" indent="-114300">
              <a:buSzPct val="100000"/>
              <a:buFont typeface="Arial" panose="020B0604020202020204" pitchFamily="34" charset="0"/>
              <a:buChar char="•"/>
            </a:pPr>
            <a:r>
              <a:rPr lang="en-US" sz="800" i="1" dirty="0" smtClean="0">
                <a:latin typeface="Calibri" panose="020F0502020204030204" pitchFamily="34" charset="0"/>
              </a:rPr>
              <a:t>Field network </a:t>
            </a:r>
          </a:p>
          <a:p>
            <a:pPr marL="115888" lvl="1" indent="-112713">
              <a:spcBef>
                <a:spcPts val="100"/>
              </a:spcBef>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Voice Network</a:t>
            </a:r>
            <a:endParaRPr lang="en-US" sz="900" dirty="0">
              <a:solidFill>
                <a:srgbClr val="353C45"/>
              </a:solidFill>
              <a:latin typeface="Calibri" panose="020F0502020204030204" pitchFamily="34" charset="0"/>
            </a:endParaRP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POTS</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800 Service</a:t>
            </a:r>
          </a:p>
          <a:p>
            <a:pPr marL="285750" lvl="2" indent="-114300">
              <a:buSzPct val="100000"/>
              <a:buFont typeface="Arial" panose="020B0604020202020204" pitchFamily="34" charset="0"/>
              <a:buChar char="•"/>
            </a:pPr>
            <a:r>
              <a:rPr lang="en-US" sz="800" i="1" dirty="0" smtClean="0">
                <a:latin typeface="Calibri" panose="020F0502020204030204" pitchFamily="34" charset="0"/>
              </a:rPr>
              <a:t>Satellite/non-terrestrial, radio</a:t>
            </a:r>
            <a:endParaRPr lang="en-US" sz="800" i="1" dirty="0">
              <a:latin typeface="Calibri" panose="020F0502020204030204" pitchFamily="34" charset="0"/>
            </a:endParaRPr>
          </a:p>
          <a:p>
            <a:pPr marL="115888" lvl="1" indent="-112713">
              <a:spcBef>
                <a:spcPts val="100"/>
              </a:spcBef>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Internet Connectivity</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Internet access (Verizon, AT&amp;T)</a:t>
            </a:r>
          </a:p>
          <a:p>
            <a:pPr marL="285750" lvl="2" indent="-114300">
              <a:buSzPct val="100000"/>
              <a:buFont typeface="Arial" panose="020B0604020202020204" pitchFamily="34" charset="0"/>
              <a:buChar char="•"/>
            </a:pPr>
            <a:r>
              <a:rPr lang="en-US" sz="800" i="1" dirty="0" smtClean="0">
                <a:latin typeface="Calibri" panose="020F0502020204030204" pitchFamily="34" charset="0"/>
              </a:rPr>
              <a:t>Network transit (Level 3, AT&amp;T)</a:t>
            </a:r>
          </a:p>
          <a:p>
            <a:pPr marL="115888" lvl="1" indent="-112713">
              <a:spcBef>
                <a:spcPts val="100"/>
              </a:spcBef>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Virtual Private Network</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VPN</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VLANs</a:t>
            </a:r>
          </a:p>
          <a:p>
            <a:pPr marL="115888" lvl="1" indent="-112713">
              <a:spcBef>
                <a:spcPts val="100"/>
              </a:spcBef>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Domain Services </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Domain Name Services</a:t>
            </a:r>
          </a:p>
          <a:p>
            <a:pPr marL="115888" lvl="1" indent="-112713">
              <a:spcBef>
                <a:spcPts val="100"/>
              </a:spcBef>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Load Balancing</a:t>
            </a:r>
            <a:endParaRPr lang="en-US" sz="900" dirty="0">
              <a:solidFill>
                <a:srgbClr val="353C45"/>
              </a:solidFill>
              <a:latin typeface="Calibri" panose="020F0502020204030204" pitchFamily="34" charset="0"/>
            </a:endParaRP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Network load balancing</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Application load balancing</a:t>
            </a:r>
            <a:endParaRPr lang="en-US" sz="800" i="1" dirty="0">
              <a:solidFill>
                <a:srgbClr val="353C45"/>
              </a:solidFill>
              <a:latin typeface="Calibri" panose="020F0502020204030204" pitchFamily="34" charset="0"/>
            </a:endParaRPr>
          </a:p>
          <a:p>
            <a:pPr marL="3175" lvl="1">
              <a:buClr>
                <a:srgbClr val="FF661C"/>
              </a:buClr>
              <a:buSzPct val="130000"/>
            </a:pPr>
            <a:endParaRPr lang="en-US" sz="900" dirty="0">
              <a:solidFill>
                <a:srgbClr val="353C45"/>
              </a:solidFill>
              <a:latin typeface="Calibri" panose="020F0502020204030204" pitchFamily="34" charset="0"/>
            </a:endParaRPr>
          </a:p>
          <a:p>
            <a:pPr marL="3175" lvl="1">
              <a:buClr>
                <a:srgbClr val="FF661C"/>
              </a:buClr>
              <a:buSzPct val="130000"/>
            </a:pPr>
            <a:endParaRPr lang="en-US" sz="900" dirty="0" smtClean="0">
              <a:solidFill>
                <a:srgbClr val="353C45"/>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900" dirty="0">
              <a:solidFill>
                <a:srgbClr val="353C45"/>
              </a:solidFill>
              <a:latin typeface="Calibri" panose="020F0502020204030204" pitchFamily="34" charset="0"/>
            </a:endParaRPr>
          </a:p>
        </p:txBody>
      </p:sp>
      <p:sp>
        <p:nvSpPr>
          <p:cNvPr id="123" name="Rectangle 122"/>
          <p:cNvSpPr>
            <a:spLocks/>
          </p:cNvSpPr>
          <p:nvPr/>
        </p:nvSpPr>
        <p:spPr>
          <a:xfrm>
            <a:off x="6827520" y="1037899"/>
            <a:ext cx="2011680" cy="2971800"/>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grpSp>
        <p:nvGrpSpPr>
          <p:cNvPr id="124" name="Group 123"/>
          <p:cNvGrpSpPr>
            <a:grpSpLocks/>
          </p:cNvGrpSpPr>
          <p:nvPr/>
        </p:nvGrpSpPr>
        <p:grpSpPr>
          <a:xfrm>
            <a:off x="6934200" y="1123950"/>
            <a:ext cx="1828800" cy="235946"/>
            <a:chOff x="246939" y="1177623"/>
            <a:chExt cx="641230" cy="235946"/>
          </a:xfrm>
        </p:grpSpPr>
        <p:sp>
          <p:nvSpPr>
            <p:cNvPr id="125" name="Rectangle 124"/>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Storage</a:t>
              </a:r>
              <a:endParaRPr lang="en-US" sz="1100" b="1" dirty="0">
                <a:solidFill>
                  <a:srgbClr val="353C45"/>
                </a:solidFill>
                <a:latin typeface="Calibri" panose="020F0502020204030204" pitchFamily="34" charset="0"/>
              </a:endParaRPr>
            </a:p>
          </p:txBody>
        </p:sp>
        <p:cxnSp>
          <p:nvCxnSpPr>
            <p:cNvPr id="126" name="Straight Connector 125"/>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28" name="Rectangle 127"/>
          <p:cNvSpPr>
            <a:spLocks/>
          </p:cNvSpPr>
          <p:nvPr/>
        </p:nvSpPr>
        <p:spPr>
          <a:xfrm>
            <a:off x="69325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Networked Storage</a:t>
            </a:r>
          </a:p>
          <a:p>
            <a:pPr marL="285750" lvl="2" indent="-114300">
              <a:buSzPct val="100000"/>
              <a:buFont typeface="Arial" panose="020B0604020202020204" pitchFamily="34" charset="0"/>
              <a:buChar char="•"/>
            </a:pPr>
            <a:r>
              <a:rPr lang="en-US" sz="800" i="1" dirty="0">
                <a:latin typeface="Calibri" panose="020F0502020204030204" pitchFamily="34" charset="0"/>
              </a:rPr>
              <a:t>SAN, </a:t>
            </a:r>
            <a:r>
              <a:rPr lang="en-US" sz="800" i="1" dirty="0" smtClean="0">
                <a:latin typeface="Calibri" panose="020F0502020204030204" pitchFamily="34" charset="0"/>
              </a:rPr>
              <a:t>NAS, SSD</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Tier 1, Tier 2, Tier 3</a:t>
            </a: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File &amp; Object Storage</a:t>
            </a:r>
          </a:p>
          <a:p>
            <a:pPr marL="285750" lvl="2" indent="-114300">
              <a:buSzPct val="100000"/>
              <a:buFont typeface="Arial" panose="020B0604020202020204" pitchFamily="34" charset="0"/>
              <a:buChar char="•"/>
            </a:pPr>
            <a:r>
              <a:rPr lang="en-US" sz="800" i="1" dirty="0" smtClean="0">
                <a:latin typeface="Calibri" panose="020F0502020204030204" pitchFamily="34" charset="0"/>
              </a:rPr>
              <a:t>Low-cost storage</a:t>
            </a: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Backup &amp; Archive</a:t>
            </a:r>
          </a:p>
          <a:p>
            <a:pPr marL="285750" lvl="2" indent="-114300">
              <a:buSzPct val="100000"/>
              <a:buFont typeface="Arial" panose="020B0604020202020204" pitchFamily="34" charset="0"/>
              <a:buChar char="•"/>
            </a:pPr>
            <a:r>
              <a:rPr lang="en-US" sz="800" i="1" dirty="0" smtClean="0">
                <a:latin typeface="Calibri" panose="020F0502020204030204" pitchFamily="34" charset="0"/>
              </a:rPr>
              <a:t>Disk backup (Symantec, HP, CA)</a:t>
            </a:r>
          </a:p>
          <a:p>
            <a:pPr marL="285750" lvl="2" indent="-114300">
              <a:buSzPct val="100000"/>
              <a:buFont typeface="Arial" panose="020B0604020202020204" pitchFamily="34" charset="0"/>
              <a:buChar char="•"/>
            </a:pPr>
            <a:r>
              <a:rPr lang="en-US" sz="800" i="1" dirty="0" smtClean="0">
                <a:latin typeface="Calibri" panose="020F0502020204030204" pitchFamily="34" charset="0"/>
              </a:rPr>
              <a:t>Data Domain</a:t>
            </a:r>
          </a:p>
          <a:p>
            <a:pPr marL="285750" lvl="2" indent="-114300">
              <a:buSzPct val="100000"/>
              <a:buFont typeface="Arial" panose="020B0604020202020204" pitchFamily="34" charset="0"/>
              <a:buChar char="•"/>
            </a:pPr>
            <a:r>
              <a:rPr lang="en-US" sz="800" i="1" dirty="0">
                <a:latin typeface="Calibri" panose="020F0502020204030204" pitchFamily="34" charset="0"/>
              </a:rPr>
              <a:t>Tape backup </a:t>
            </a:r>
          </a:p>
          <a:p>
            <a:pPr marL="285750" lvl="2" indent="-114300">
              <a:buSzPct val="100000"/>
              <a:buFont typeface="Arial" panose="020B0604020202020204" pitchFamily="34" charset="0"/>
              <a:buChar char="•"/>
            </a:pPr>
            <a:r>
              <a:rPr lang="en-US" sz="800" i="1" dirty="0">
                <a:latin typeface="Calibri" panose="020F0502020204030204" pitchFamily="34" charset="0"/>
              </a:rPr>
              <a:t>Optical backup</a:t>
            </a:r>
          </a:p>
          <a:p>
            <a:pPr marL="285750" lvl="2" indent="-114300">
              <a:buSzPct val="100000"/>
              <a:buFont typeface="Arial" panose="020B0604020202020204" pitchFamily="34" charset="0"/>
              <a:buChar char="•"/>
            </a:pPr>
            <a:r>
              <a:rPr lang="en-US" sz="800" i="1" dirty="0">
                <a:latin typeface="Calibri" panose="020F0502020204030204" pitchFamily="34" charset="0"/>
              </a:rPr>
              <a:t>Off-site storage</a:t>
            </a:r>
            <a:endParaRPr lang="en-US" sz="800" i="1" dirty="0" smtClean="0">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Distributed Storage (CDN)</a:t>
            </a:r>
            <a:endParaRPr lang="en-US" sz="900" dirty="0">
              <a:latin typeface="Calibri" panose="020F0502020204030204" pitchFamily="34" charset="0"/>
            </a:endParaRPr>
          </a:p>
          <a:p>
            <a:pPr marL="285750" lvl="2" indent="-114300">
              <a:buSzPct val="100000"/>
              <a:buFont typeface="Arial" panose="020B0604020202020204" pitchFamily="34" charset="0"/>
              <a:buChar char="•"/>
            </a:pPr>
            <a:r>
              <a:rPr lang="en-US" sz="800" i="1" dirty="0">
                <a:latin typeface="Calibri" panose="020F0502020204030204" pitchFamily="34" charset="0"/>
              </a:rPr>
              <a:t>Akamai distributed storage</a:t>
            </a:r>
          </a:p>
          <a:p>
            <a:pPr marL="285750" lvl="2" indent="-114300">
              <a:buSzPct val="100000"/>
              <a:buFont typeface="Arial" panose="020B0604020202020204" pitchFamily="34" charset="0"/>
              <a:buChar char="•"/>
            </a:pPr>
            <a:r>
              <a:rPr lang="en-US" sz="800" i="1" dirty="0" err="1">
                <a:latin typeface="Calibri" panose="020F0502020204030204" pitchFamily="34" charset="0"/>
              </a:rPr>
              <a:t>CloudFront</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a:latin typeface="Calibri" panose="020F0502020204030204" pitchFamily="34" charset="0"/>
              </a:rPr>
              <a:t>Azure CDN</a:t>
            </a:r>
            <a:endParaRPr lang="en-US" sz="800" i="1" dirty="0" smtClean="0">
              <a:latin typeface="Calibri" panose="020F0502020204030204" pitchFamily="34" charset="0"/>
            </a:endParaRPr>
          </a:p>
          <a:p>
            <a:pPr marL="3175" lvl="1">
              <a:buClr>
                <a:srgbClr val="FF661C"/>
              </a:buClr>
              <a:buSzPct val="130000"/>
            </a:pPr>
            <a:endParaRPr lang="en-US" sz="900" dirty="0">
              <a:latin typeface="Calibri" panose="020F0502020204030204" pitchFamily="34" charset="0"/>
            </a:endParaRPr>
          </a:p>
          <a:p>
            <a:pPr marL="3175" lvl="1">
              <a:buClr>
                <a:srgbClr val="FF661C"/>
              </a:buClr>
              <a:buSzPct val="130000"/>
            </a:pPr>
            <a:endParaRPr lang="en-US" sz="900" dirty="0" smtClean="0">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900" dirty="0">
              <a:latin typeface="Calibri" panose="020F0502020204030204" pitchFamily="34" charset="0"/>
            </a:endParaRPr>
          </a:p>
        </p:txBody>
      </p:sp>
      <p:sp>
        <p:nvSpPr>
          <p:cNvPr id="117" name="Rectangle 116"/>
          <p:cNvSpPr>
            <a:spLocks/>
          </p:cNvSpPr>
          <p:nvPr/>
        </p:nvSpPr>
        <p:spPr>
          <a:xfrm>
            <a:off x="4653280" y="1037899"/>
            <a:ext cx="2011680" cy="2971800"/>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grpSp>
        <p:nvGrpSpPr>
          <p:cNvPr id="114" name="Group 113"/>
          <p:cNvGrpSpPr>
            <a:grpSpLocks/>
          </p:cNvGrpSpPr>
          <p:nvPr/>
        </p:nvGrpSpPr>
        <p:grpSpPr>
          <a:xfrm>
            <a:off x="4724400" y="1123950"/>
            <a:ext cx="1828800" cy="235946"/>
            <a:chOff x="246939" y="1177623"/>
            <a:chExt cx="641230" cy="235946"/>
          </a:xfrm>
        </p:grpSpPr>
        <p:sp>
          <p:nvSpPr>
            <p:cNvPr id="115" name="Rectangle 114"/>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Compute</a:t>
              </a:r>
              <a:endParaRPr lang="en-US" sz="1100" b="1" dirty="0">
                <a:solidFill>
                  <a:srgbClr val="353C45"/>
                </a:solidFill>
                <a:latin typeface="Calibri" panose="020F0502020204030204" pitchFamily="34" charset="0"/>
              </a:endParaRPr>
            </a:p>
          </p:txBody>
        </p:sp>
        <p:cxnSp>
          <p:nvCxnSpPr>
            <p:cNvPr id="116" name="Straight Connector 115"/>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22" name="Rectangle 121"/>
          <p:cNvSpPr>
            <a:spLocks/>
          </p:cNvSpPr>
          <p:nvPr/>
        </p:nvSpPr>
        <p:spPr>
          <a:xfrm>
            <a:off x="472112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Physical Compute</a:t>
            </a:r>
          </a:p>
          <a:p>
            <a:pPr marL="285750" lvl="2" indent="-114300">
              <a:buSzPct val="100000"/>
              <a:buFont typeface="Arial" panose="020B0604020202020204" pitchFamily="34" charset="0"/>
              <a:buChar char="•"/>
            </a:pPr>
            <a:r>
              <a:rPr lang="en-US" sz="800" i="1" dirty="0" smtClean="0">
                <a:latin typeface="Calibri" panose="020F0502020204030204" pitchFamily="34" charset="0"/>
              </a:rPr>
              <a:t>Large physical Windows server</a:t>
            </a:r>
          </a:p>
          <a:p>
            <a:pPr marL="285750" lvl="2" indent="-114300">
              <a:buSzPct val="100000"/>
              <a:buFont typeface="Arial" panose="020B0604020202020204" pitchFamily="34" charset="0"/>
              <a:buChar char="•"/>
            </a:pPr>
            <a:r>
              <a:rPr lang="en-US" sz="800" i="1" dirty="0">
                <a:latin typeface="Calibri" panose="020F0502020204030204" pitchFamily="34" charset="0"/>
              </a:rPr>
              <a:t>Sun Solaris 15k</a:t>
            </a:r>
          </a:p>
          <a:p>
            <a:pPr marL="285750" lvl="2" indent="-114300">
              <a:buSzPct val="100000"/>
              <a:buFont typeface="Arial" panose="020B0604020202020204" pitchFamily="34" charset="0"/>
              <a:buChar char="•"/>
            </a:pPr>
            <a:r>
              <a:rPr lang="en-US" sz="800" i="1" dirty="0">
                <a:latin typeface="Calibri" panose="020F0502020204030204" pitchFamily="34" charset="0"/>
              </a:rPr>
              <a:t>IBM </a:t>
            </a:r>
            <a:r>
              <a:rPr lang="en-US" sz="800" i="1" dirty="0" smtClean="0">
                <a:latin typeface="Calibri" panose="020F0502020204030204" pitchFamily="34" charset="0"/>
              </a:rPr>
              <a:t>AIX</a:t>
            </a:r>
            <a:endParaRPr lang="en-US" sz="800" i="1" dirty="0">
              <a:latin typeface="Calibri" panose="020F0502020204030204" pitchFamily="34" charset="0"/>
            </a:endParaRPr>
          </a:p>
          <a:p>
            <a:pPr marL="115888" lvl="1" indent="-112713">
              <a:spcBef>
                <a:spcPts val="100"/>
              </a:spcBef>
              <a:buClr>
                <a:srgbClr val="FF661C"/>
              </a:buClr>
              <a:buSzPct val="130000"/>
              <a:buFont typeface="Wingdings" panose="05000000000000000000" pitchFamily="2" charset="2"/>
              <a:buChar char=""/>
            </a:pPr>
            <a:r>
              <a:rPr lang="en-US" sz="900" dirty="0" smtClean="0">
                <a:latin typeface="Calibri" panose="020F0502020204030204" pitchFamily="34" charset="0"/>
              </a:rPr>
              <a:t>Virtual Compute &amp; Containers</a:t>
            </a:r>
            <a:endParaRPr lang="en-US" sz="900" i="1" dirty="0" smtClean="0">
              <a:latin typeface="Calibri" panose="020F0502020204030204" pitchFamily="34" charset="0"/>
            </a:endParaRPr>
          </a:p>
          <a:p>
            <a:pPr marL="285750" lvl="2" indent="-114300">
              <a:buSzPct val="100000"/>
              <a:buFont typeface="Arial" panose="020B0604020202020204" pitchFamily="34" charset="0"/>
              <a:buChar char="•"/>
            </a:pPr>
            <a:r>
              <a:rPr lang="en-US" sz="800" i="1" dirty="0">
                <a:latin typeface="Calibri" panose="020F0502020204030204" pitchFamily="34" charset="0"/>
              </a:rPr>
              <a:t>Xen, </a:t>
            </a:r>
            <a:r>
              <a:rPr lang="en-US" sz="800" i="1" dirty="0" smtClean="0">
                <a:latin typeface="Calibri" panose="020F0502020204030204" pitchFamily="34" charset="0"/>
              </a:rPr>
              <a:t>OpenStack</a:t>
            </a:r>
            <a:r>
              <a:rPr lang="en-US" sz="800" i="1" dirty="0">
                <a:latin typeface="Calibri" panose="020F0502020204030204" pitchFamily="34" charset="0"/>
              </a:rPr>
              <a:t>, </a:t>
            </a:r>
            <a:r>
              <a:rPr lang="en-US" sz="800" i="1" dirty="0" smtClean="0">
                <a:latin typeface="Calibri" panose="020F0502020204030204" pitchFamily="34" charset="0"/>
              </a:rPr>
              <a:t>VMware</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Virtual </a:t>
            </a:r>
            <a:r>
              <a:rPr lang="en-US" sz="800" i="1" dirty="0">
                <a:latin typeface="Calibri" panose="020F0502020204030204" pitchFamily="34" charset="0"/>
              </a:rPr>
              <a:t>Linux </a:t>
            </a:r>
            <a:r>
              <a:rPr lang="en-US" sz="800" i="1" dirty="0" smtClean="0">
                <a:latin typeface="Calibri" panose="020F0502020204030204" pitchFamily="34" charset="0"/>
              </a:rPr>
              <a:t>server (size)</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Virtual Windows server (size)</a:t>
            </a:r>
          </a:p>
          <a:p>
            <a:pPr marL="285750" lvl="2" indent="-114300">
              <a:buSzPct val="100000"/>
              <a:buFont typeface="Arial" panose="020B0604020202020204" pitchFamily="34" charset="0"/>
              <a:buChar char="•"/>
            </a:pPr>
            <a:r>
              <a:rPr lang="en-US" sz="800" i="1" dirty="0" smtClean="0">
                <a:latin typeface="Calibri" panose="020F0502020204030204" pitchFamily="34" charset="0"/>
              </a:rPr>
              <a:t>Compute/data/app containers</a:t>
            </a:r>
          </a:p>
          <a:p>
            <a:pPr marL="285750" lvl="2" indent="-114300">
              <a:buSzPct val="100000"/>
              <a:buFont typeface="Arial" panose="020B0604020202020204" pitchFamily="34" charset="0"/>
              <a:buChar char="•"/>
            </a:pPr>
            <a:r>
              <a:rPr lang="en-US" sz="800" i="1" dirty="0">
                <a:latin typeface="Calibri" panose="020F0502020204030204" pitchFamily="34" charset="0"/>
              </a:rPr>
              <a:t>Docker, Mesosphere, </a:t>
            </a:r>
            <a:r>
              <a:rPr lang="en-US" sz="800" i="1" dirty="0" smtClean="0">
                <a:latin typeface="Calibri" panose="020F0502020204030204" pitchFamily="34" charset="0"/>
              </a:rPr>
              <a:t>Kubernetes</a:t>
            </a:r>
            <a:endParaRPr lang="en-US" sz="800" i="1" dirty="0">
              <a:latin typeface="Calibri" panose="020F0502020204030204" pitchFamily="34" charset="0"/>
            </a:endParaRPr>
          </a:p>
          <a:p>
            <a:pPr marL="115888" lvl="1" indent="-112713">
              <a:spcBef>
                <a:spcPts val="100"/>
              </a:spcBef>
              <a:buClr>
                <a:srgbClr val="FF661C"/>
              </a:buClr>
              <a:buSzPct val="130000"/>
              <a:buFont typeface="Wingdings" panose="05000000000000000000" pitchFamily="2" charset="2"/>
              <a:buChar char=""/>
            </a:pPr>
            <a:r>
              <a:rPr lang="en-US" sz="900" dirty="0" smtClean="0">
                <a:latin typeface="Calibri" panose="020F0502020204030204" pitchFamily="34" charset="0"/>
              </a:rPr>
              <a:t>Compute on Demand</a:t>
            </a:r>
          </a:p>
          <a:p>
            <a:pPr marL="285750" lvl="2" indent="-114300">
              <a:buSzPct val="100000"/>
              <a:buFont typeface="Arial" panose="020B0604020202020204" pitchFamily="34" charset="0"/>
              <a:buChar char="•"/>
            </a:pPr>
            <a:r>
              <a:rPr lang="en-US" sz="800" i="1" dirty="0" smtClean="0">
                <a:latin typeface="Calibri" panose="020F0502020204030204" pitchFamily="34" charset="0"/>
              </a:rPr>
              <a:t>Xen</a:t>
            </a:r>
            <a:r>
              <a:rPr lang="en-US" sz="800" i="1" dirty="0">
                <a:latin typeface="Calibri" panose="020F0502020204030204" pitchFamily="34" charset="0"/>
              </a:rPr>
              <a:t>, </a:t>
            </a:r>
            <a:r>
              <a:rPr lang="en-US" sz="800" i="1" dirty="0" smtClean="0">
                <a:latin typeface="Calibri" panose="020F0502020204030204" pitchFamily="34" charset="0"/>
              </a:rPr>
              <a:t>OpenStack</a:t>
            </a:r>
            <a:r>
              <a:rPr lang="en-US" sz="800" i="1" dirty="0">
                <a:latin typeface="Calibri" panose="020F0502020204030204" pitchFamily="34" charset="0"/>
              </a:rPr>
              <a:t>, </a:t>
            </a:r>
            <a:r>
              <a:rPr lang="en-US" sz="800" i="1" dirty="0" smtClean="0">
                <a:latin typeface="Calibri" panose="020F0502020204030204" pitchFamily="34" charset="0"/>
              </a:rPr>
              <a:t>VMware</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AWS </a:t>
            </a:r>
            <a:r>
              <a:rPr lang="en-US" sz="800" i="1" dirty="0">
                <a:latin typeface="Calibri" panose="020F0502020204030204" pitchFamily="34" charset="0"/>
              </a:rPr>
              <a:t>– EC2, Auto Scaling</a:t>
            </a:r>
          </a:p>
          <a:p>
            <a:pPr marL="285750" lvl="2" indent="-114300">
              <a:buSzPct val="100000"/>
              <a:buFont typeface="Arial" panose="020B0604020202020204" pitchFamily="34" charset="0"/>
              <a:buChar char="•"/>
            </a:pPr>
            <a:r>
              <a:rPr lang="en-US" sz="800" i="1" dirty="0">
                <a:latin typeface="Calibri" panose="020F0502020204030204" pitchFamily="34" charset="0"/>
              </a:rPr>
              <a:t>Azure – Virtual Machines</a:t>
            </a:r>
          </a:p>
          <a:p>
            <a:pPr marL="285750" lvl="2" indent="-114300">
              <a:buSzPct val="100000"/>
              <a:buFont typeface="Arial" panose="020B0604020202020204" pitchFamily="34" charset="0"/>
              <a:buChar char="•"/>
            </a:pPr>
            <a:r>
              <a:rPr lang="en-US" sz="800" i="1" dirty="0" smtClean="0">
                <a:latin typeface="Calibri" panose="020F0502020204030204" pitchFamily="34" charset="0"/>
              </a:rPr>
              <a:t>AWS – Lambda</a:t>
            </a:r>
          </a:p>
          <a:p>
            <a:pPr marL="285750" lvl="2" indent="-114300">
              <a:buSzPct val="100000"/>
              <a:buFont typeface="Arial" panose="020B0604020202020204" pitchFamily="34" charset="0"/>
              <a:buChar char="•"/>
            </a:pPr>
            <a:r>
              <a:rPr lang="en-US" sz="800" i="1" dirty="0" smtClean="0">
                <a:latin typeface="Calibri" panose="020F0502020204030204" pitchFamily="34" charset="0"/>
              </a:rPr>
              <a:t>Azure - Batch</a:t>
            </a:r>
            <a:endParaRPr lang="en-US" sz="800" i="1" dirty="0">
              <a:latin typeface="Calibri" panose="020F0502020204030204" pitchFamily="34" charset="0"/>
            </a:endParaRPr>
          </a:p>
          <a:p>
            <a:pPr marL="115888" lvl="1" indent="-112713">
              <a:spcBef>
                <a:spcPts val="100"/>
              </a:spcBef>
              <a:buClr>
                <a:srgbClr val="FF661C"/>
              </a:buClr>
              <a:buSzPct val="130000"/>
              <a:buFont typeface="Wingdings" panose="05000000000000000000" pitchFamily="2" charset="2"/>
              <a:buChar char=""/>
            </a:pPr>
            <a:r>
              <a:rPr lang="en-US" sz="900" dirty="0" smtClean="0">
                <a:latin typeface="Calibri" panose="020F0502020204030204" pitchFamily="34" charset="0"/>
              </a:rPr>
              <a:t>Mainframe</a:t>
            </a:r>
            <a:endParaRPr lang="en-US" sz="900"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Transactional compute</a:t>
            </a:r>
          </a:p>
          <a:p>
            <a:pPr marL="285750" lvl="2" indent="-114300">
              <a:buSzPct val="100000"/>
              <a:buFont typeface="Arial" panose="020B0604020202020204" pitchFamily="34" charset="0"/>
              <a:buChar char="•"/>
            </a:pPr>
            <a:r>
              <a:rPr lang="en-US" sz="800" i="1" dirty="0" smtClean="0">
                <a:latin typeface="Calibri" panose="020F0502020204030204" pitchFamily="34" charset="0"/>
              </a:rPr>
              <a:t>Batch compute (peak-time)</a:t>
            </a:r>
          </a:p>
          <a:p>
            <a:pPr marL="285750" lvl="2" indent="-114300">
              <a:buSzPct val="100000"/>
              <a:buFont typeface="Arial" panose="020B0604020202020204" pitchFamily="34" charset="0"/>
              <a:buChar char="•"/>
            </a:pPr>
            <a:r>
              <a:rPr lang="en-US" sz="800" i="1" dirty="0" smtClean="0">
                <a:latin typeface="Calibri" panose="020F0502020204030204" pitchFamily="34" charset="0"/>
              </a:rPr>
              <a:t>Batch compute (off peak-time)</a:t>
            </a:r>
            <a:endParaRPr lang="en-US" sz="800" i="1" dirty="0">
              <a:latin typeface="Calibri" panose="020F0502020204030204" pitchFamily="34" charset="0"/>
            </a:endParaRPr>
          </a:p>
          <a:p>
            <a:pPr marL="171450" lvl="2">
              <a:buSzPct val="100000"/>
            </a:pPr>
            <a:endParaRPr lang="en-US" sz="800" i="1" dirty="0">
              <a:latin typeface="Calibri" panose="020F0502020204030204" pitchFamily="34" charset="0"/>
            </a:endParaRPr>
          </a:p>
          <a:p>
            <a:pPr marL="3175" lvl="1">
              <a:buClr>
                <a:srgbClr val="FF661C"/>
              </a:buClr>
              <a:buSzPct val="130000"/>
            </a:pPr>
            <a:endParaRPr lang="en-US" sz="900" dirty="0">
              <a:latin typeface="Calibri" panose="020F0502020204030204" pitchFamily="34" charset="0"/>
            </a:endParaRPr>
          </a:p>
          <a:p>
            <a:pPr marL="3175" lvl="1">
              <a:buClr>
                <a:srgbClr val="FF661C"/>
              </a:buClr>
              <a:buSzPct val="130000"/>
            </a:pPr>
            <a:endParaRPr lang="en-US" sz="900" dirty="0" smtClean="0">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900" dirty="0">
              <a:latin typeface="Calibri" panose="020F0502020204030204" pitchFamily="34" charset="0"/>
            </a:endParaRPr>
          </a:p>
        </p:txBody>
      </p:sp>
      <p:grpSp>
        <p:nvGrpSpPr>
          <p:cNvPr id="33" name="Group 32"/>
          <p:cNvGrpSpPr/>
          <p:nvPr/>
        </p:nvGrpSpPr>
        <p:grpSpPr>
          <a:xfrm>
            <a:off x="7811694" y="716753"/>
            <a:ext cx="1035033" cy="225262"/>
            <a:chOff x="7811694" y="1345559"/>
            <a:chExt cx="1035033" cy="225262"/>
          </a:xfrm>
        </p:grpSpPr>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1694" y="1345559"/>
              <a:ext cx="1035033" cy="168527"/>
            </a:xfrm>
            <a:prstGeom prst="rect">
              <a:avLst/>
            </a:prstGeom>
          </p:spPr>
        </p:pic>
        <p:sp>
          <p:nvSpPr>
            <p:cNvPr id="35" name="TextBox 34"/>
            <p:cNvSpPr txBox="1"/>
            <p:nvPr/>
          </p:nvSpPr>
          <p:spPr>
            <a:xfrm>
              <a:off x="8049244" y="1478488"/>
              <a:ext cx="796372" cy="92333"/>
            </a:xfrm>
            <a:prstGeom prst="rect">
              <a:avLst/>
            </a:prstGeom>
            <a:noFill/>
          </p:spPr>
          <p:txBody>
            <a:bodyPr wrap="none" lIns="0" tIns="0" rIns="0" bIns="0" rtlCol="0">
              <a:spAutoFit/>
            </a:bodyPr>
            <a:lstStyle/>
            <a:p>
              <a:r>
                <a:rPr lang="en-US" sz="600" b="1" spc="40" dirty="0" smtClean="0">
                  <a:solidFill>
                    <a:schemeClr val="tx1">
                      <a:lumMod val="75000"/>
                      <a:lumOff val="25000"/>
                    </a:schemeClr>
                  </a:solidFill>
                  <a:latin typeface="Calibri" panose="020F0502020204030204" pitchFamily="34" charset="0"/>
                </a:rPr>
                <a:t>Standards Committee</a:t>
              </a:r>
            </a:p>
          </p:txBody>
        </p:sp>
      </p:grpSp>
    </p:spTree>
    <p:custDataLst>
      <p:custData r:id="rId1"/>
      <p:tags r:id="rId2"/>
    </p:custDataLst>
    <p:extLst>
      <p:ext uri="{BB962C8B-B14F-4D97-AF65-F5344CB8AC3E}">
        <p14:creationId xmlns:p14="http://schemas.microsoft.com/office/powerpoint/2010/main" val="2329537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latin typeface="Calibri" panose="020F0502020204030204" pitchFamily="34" charset="0"/>
            </a:endParaRPr>
          </a:p>
        </p:txBody>
      </p:sp>
      <p:sp>
        <p:nvSpPr>
          <p:cNvPr id="144" name="Rectangle 143"/>
          <p:cNvSpPr/>
          <p:nvPr/>
        </p:nvSpPr>
        <p:spPr>
          <a:xfrm>
            <a:off x="160646" y="661914"/>
            <a:ext cx="8815205" cy="332802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smtClean="0">
                <a:solidFill>
                  <a:srgbClr val="353C45"/>
                </a:solidFill>
                <a:latin typeface="Calibri" panose="020F0502020204030204" pitchFamily="34" charset="0"/>
              </a:rPr>
              <a:t>Platform Services</a:t>
            </a:r>
            <a:endParaRPr lang="en-US" sz="1600" i="1" dirty="0">
              <a:solidFill>
                <a:srgbClr val="353C45"/>
              </a:solidFill>
              <a:latin typeface="Calibri" panose="020F0502020204030204" pitchFamily="34" charset="0"/>
            </a:endParaRPr>
          </a:p>
        </p:txBody>
      </p:sp>
      <p:sp>
        <p:nvSpPr>
          <p:cNvPr id="72" name="Rectangle 71"/>
          <p:cNvSpPr/>
          <p:nvPr/>
        </p:nvSpPr>
        <p:spPr>
          <a:xfrm>
            <a:off x="164592" y="960120"/>
            <a:ext cx="8815205" cy="310896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i="1" dirty="0">
              <a:solidFill>
                <a:schemeClr val="accent1"/>
              </a:solidFill>
              <a:latin typeface="Calibri" panose="020F0502020204030204" pitchFamily="34" charset="0"/>
            </a:endParaRPr>
          </a:p>
        </p:txBody>
      </p:sp>
      <p:sp>
        <p:nvSpPr>
          <p:cNvPr id="117" name="Rectangle 116"/>
          <p:cNvSpPr>
            <a:spLocks/>
          </p:cNvSpPr>
          <p:nvPr/>
        </p:nvSpPr>
        <p:spPr>
          <a:xfrm>
            <a:off x="4653280" y="1037899"/>
            <a:ext cx="2011680" cy="2952086"/>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sp>
        <p:nvSpPr>
          <p:cNvPr id="102" name="Rectangle 101"/>
          <p:cNvSpPr>
            <a:spLocks/>
          </p:cNvSpPr>
          <p:nvPr/>
        </p:nvSpPr>
        <p:spPr>
          <a:xfrm>
            <a:off x="157111" y="4419482"/>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COST POOLS</a:t>
            </a:r>
          </a:p>
        </p:txBody>
      </p:sp>
      <p:sp>
        <p:nvSpPr>
          <p:cNvPr id="103" name="Rectangle 102"/>
          <p:cNvSpPr>
            <a:spLocks/>
          </p:cNvSpPr>
          <p:nvPr/>
        </p:nvSpPr>
        <p:spPr>
          <a:xfrm>
            <a:off x="157111" y="365133"/>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BUSINESS CAPABILITIES</a:t>
            </a:r>
          </a:p>
        </p:txBody>
      </p:sp>
      <p:sp>
        <p:nvSpPr>
          <p:cNvPr id="104" name="Rectangle 103"/>
          <p:cNvSpPr>
            <a:spLocks/>
          </p:cNvSpPr>
          <p:nvPr/>
        </p:nvSpPr>
        <p:spPr>
          <a:xfrm>
            <a:off x="157111" y="4139195"/>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en-US" sz="1200" b="1" dirty="0">
                <a:solidFill>
                  <a:schemeClr val="tx1">
                    <a:lumMod val="60000"/>
                    <a:lumOff val="40000"/>
                  </a:schemeClr>
                </a:solidFill>
                <a:latin typeface="Calibri" panose="020F0502020204030204" pitchFamily="34" charset="0"/>
              </a:rPr>
              <a:t>IT </a:t>
            </a:r>
            <a:r>
              <a:rPr lang="en-US" sz="1200" b="1" dirty="0" smtClean="0">
                <a:solidFill>
                  <a:schemeClr val="tx1">
                    <a:lumMod val="60000"/>
                    <a:lumOff val="40000"/>
                  </a:schemeClr>
                </a:solidFill>
                <a:latin typeface="Calibri" panose="020F0502020204030204" pitchFamily="34" charset="0"/>
              </a:rPr>
              <a:t>TOWERS</a:t>
            </a:r>
            <a:endParaRPr lang="en-US" sz="1200" dirty="0">
              <a:solidFill>
                <a:schemeClr val="tx1">
                  <a:lumMod val="60000"/>
                  <a:lumOff val="40000"/>
                </a:schemeClr>
              </a:solidFill>
              <a:effectLst/>
              <a:latin typeface="Calibri" panose="020F0502020204030204" pitchFamily="34" charset="0"/>
            </a:endParaRPr>
          </a:p>
        </p:txBody>
      </p:sp>
      <p:sp>
        <p:nvSpPr>
          <p:cNvPr id="98" name="Rectangle 97"/>
          <p:cNvSpPr>
            <a:spLocks/>
          </p:cNvSpPr>
          <p:nvPr/>
        </p:nvSpPr>
        <p:spPr>
          <a:xfrm>
            <a:off x="288758" y="1050014"/>
            <a:ext cx="4201962" cy="2939972"/>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grpSp>
        <p:nvGrpSpPr>
          <p:cNvPr id="105" name="Group 104"/>
          <p:cNvGrpSpPr>
            <a:grpSpLocks/>
          </p:cNvGrpSpPr>
          <p:nvPr/>
        </p:nvGrpSpPr>
        <p:grpSpPr>
          <a:xfrm>
            <a:off x="402283" y="1123950"/>
            <a:ext cx="4025296" cy="235946"/>
            <a:chOff x="246939" y="1177623"/>
            <a:chExt cx="641230" cy="235946"/>
          </a:xfrm>
        </p:grpSpPr>
        <p:sp>
          <p:nvSpPr>
            <p:cNvPr id="112" name="Rectangle 111"/>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Data Services</a:t>
              </a:r>
              <a:endParaRPr lang="en-US" sz="1100" b="1" dirty="0">
                <a:solidFill>
                  <a:srgbClr val="353C45"/>
                </a:solidFill>
                <a:latin typeface="Calibri" panose="020F0502020204030204" pitchFamily="34" charset="0"/>
              </a:endParaRPr>
            </a:p>
          </p:txBody>
        </p:sp>
        <p:cxnSp>
          <p:nvCxnSpPr>
            <p:cNvPr id="113" name="Straight Connector 112"/>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18" name="Rectangle 117"/>
          <p:cNvSpPr>
            <a:spLocks/>
          </p:cNvSpPr>
          <p:nvPr/>
        </p:nvSpPr>
        <p:spPr>
          <a:xfrm>
            <a:off x="3793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Database</a:t>
            </a:r>
            <a:endParaRPr lang="en-US" sz="900"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Relational Database </a:t>
            </a:r>
          </a:p>
          <a:p>
            <a:pPr marL="285750" lvl="2" indent="-114300">
              <a:buSzPct val="100000"/>
              <a:buFont typeface="Arial" panose="020B0604020202020204" pitchFamily="34" charset="0"/>
              <a:buChar char="•"/>
            </a:pPr>
            <a:r>
              <a:rPr lang="en-US" sz="800" i="1" dirty="0" smtClean="0">
                <a:latin typeface="Calibri" panose="020F0502020204030204" pitchFamily="34" charset="0"/>
              </a:rPr>
              <a:t>Oracle </a:t>
            </a:r>
            <a:r>
              <a:rPr lang="en-US" sz="800" i="1" dirty="0">
                <a:latin typeface="Calibri" panose="020F0502020204030204" pitchFamily="34" charset="0"/>
              </a:rPr>
              <a:t>DBMS</a:t>
            </a:r>
          </a:p>
          <a:p>
            <a:pPr marL="285750" lvl="2" indent="-114300">
              <a:buSzPct val="100000"/>
              <a:buFont typeface="Arial" panose="020B0604020202020204" pitchFamily="34" charset="0"/>
              <a:buChar char="•"/>
            </a:pPr>
            <a:r>
              <a:rPr lang="en-US" sz="800" i="1" dirty="0">
                <a:latin typeface="Calibri" panose="020F0502020204030204" pitchFamily="34" charset="0"/>
              </a:rPr>
              <a:t>Microsoft SQL, RDS</a:t>
            </a:r>
          </a:p>
          <a:p>
            <a:pPr marL="285750" lvl="2" indent="-114300">
              <a:buSzPct val="100000"/>
              <a:buFont typeface="Arial" panose="020B0604020202020204" pitchFamily="34" charset="0"/>
              <a:buChar char="•"/>
            </a:pPr>
            <a:r>
              <a:rPr lang="en-US" sz="800" i="1" dirty="0">
                <a:latin typeface="Calibri" panose="020F0502020204030204" pitchFamily="34" charset="0"/>
              </a:rPr>
              <a:t>Azure SQL Database</a:t>
            </a:r>
          </a:p>
          <a:p>
            <a:pPr marL="285750" lvl="2" indent="-114300">
              <a:buSzPct val="100000"/>
              <a:buFont typeface="Arial" panose="020B0604020202020204" pitchFamily="34" charset="0"/>
              <a:buChar char="•"/>
            </a:pPr>
            <a:r>
              <a:rPr lang="en-US" sz="800" i="1" dirty="0" smtClean="0">
                <a:latin typeface="Calibri" panose="020F0502020204030204" pitchFamily="34" charset="0"/>
              </a:rPr>
              <a:t>Non Relational database</a:t>
            </a:r>
          </a:p>
          <a:p>
            <a:pPr marL="285750" lvl="2" indent="-114300">
              <a:buSzPct val="100000"/>
              <a:buFont typeface="Arial" panose="020B0604020202020204" pitchFamily="34" charset="0"/>
              <a:buChar char="•"/>
            </a:pPr>
            <a:r>
              <a:rPr lang="en-US" sz="800" i="1" dirty="0" smtClean="0">
                <a:latin typeface="Calibri" panose="020F0502020204030204" pitchFamily="34" charset="0"/>
              </a:rPr>
              <a:t>Oracle </a:t>
            </a:r>
            <a:r>
              <a:rPr lang="en-US" sz="800" i="1" dirty="0">
                <a:latin typeface="Calibri" panose="020F0502020204030204" pitchFamily="34" charset="0"/>
              </a:rPr>
              <a:t>NoSQL</a:t>
            </a:r>
          </a:p>
          <a:p>
            <a:pPr marL="285750" lvl="2" indent="-114300">
              <a:buSzPct val="100000"/>
              <a:buFont typeface="Arial" panose="020B0604020202020204" pitchFamily="34" charset="0"/>
              <a:buChar char="•"/>
            </a:pPr>
            <a:r>
              <a:rPr lang="en-US" sz="800" i="1" dirty="0">
                <a:latin typeface="Calibri" panose="020F0502020204030204" pitchFamily="34" charset="0"/>
              </a:rPr>
              <a:t>MongoDB, Hadoop</a:t>
            </a:r>
          </a:p>
          <a:p>
            <a:pPr marL="285750" lvl="2" indent="-114300">
              <a:buSzPct val="100000"/>
              <a:buFont typeface="Arial" panose="020B0604020202020204" pitchFamily="34" charset="0"/>
              <a:buChar char="•"/>
            </a:pPr>
            <a:r>
              <a:rPr lang="en-US" sz="800" i="1" dirty="0">
                <a:latin typeface="Calibri" panose="020F0502020204030204" pitchFamily="34" charset="0"/>
              </a:rPr>
              <a:t>Amazon </a:t>
            </a:r>
            <a:r>
              <a:rPr lang="en-US" sz="800" i="1" dirty="0" err="1" smtClean="0">
                <a:latin typeface="Calibri" panose="020F0502020204030204" pitchFamily="34" charset="0"/>
              </a:rPr>
              <a:t>DynamoDB</a:t>
            </a:r>
            <a:endParaRPr lang="en-US" sz="800" i="1" dirty="0" smtClean="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Azure </a:t>
            </a:r>
            <a:r>
              <a:rPr lang="en-US" sz="800" i="1" dirty="0" err="1">
                <a:latin typeface="Calibri" panose="020F0502020204030204" pitchFamily="34" charset="0"/>
              </a:rPr>
              <a:t>DocumentDB</a:t>
            </a:r>
            <a:endParaRPr lang="en-US" sz="800" i="1" dirty="0">
              <a:latin typeface="Calibri" panose="020F0502020204030204" pitchFamily="34" charset="0"/>
            </a:endParaRPr>
          </a:p>
          <a:p>
            <a:pPr marL="115888" lvl="1" indent="-112713">
              <a:spcBef>
                <a:spcPts val="300"/>
              </a:spcBef>
              <a:buClr>
                <a:srgbClr val="FF661C"/>
              </a:buClr>
              <a:buSzPct val="130000"/>
              <a:buFont typeface="Wingdings" panose="05000000000000000000" pitchFamily="2" charset="2"/>
              <a:buChar char=""/>
            </a:pPr>
            <a:r>
              <a:rPr lang="en-US" sz="900" dirty="0">
                <a:latin typeface="Calibri" panose="020F0502020204030204" pitchFamily="34" charset="0"/>
              </a:rPr>
              <a:t>Distributed Cache</a:t>
            </a:r>
          </a:p>
          <a:p>
            <a:pPr marL="285750" lvl="2" indent="-114300">
              <a:buSzPct val="100000"/>
              <a:buFont typeface="Arial" panose="020B0604020202020204" pitchFamily="34" charset="0"/>
              <a:buChar char="•"/>
            </a:pPr>
            <a:r>
              <a:rPr lang="en-US" sz="800" i="1" dirty="0">
                <a:latin typeface="Calibri" panose="020F0502020204030204" pitchFamily="34" charset="0"/>
              </a:rPr>
              <a:t>Amazon </a:t>
            </a:r>
            <a:r>
              <a:rPr lang="en-US" sz="800" i="1" dirty="0" err="1">
                <a:latin typeface="Calibri" panose="020F0502020204030204" pitchFamily="34" charset="0"/>
              </a:rPr>
              <a:t>ElasticCache</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a:latin typeface="Calibri" panose="020F0502020204030204" pitchFamily="34" charset="0"/>
              </a:rPr>
              <a:t>Azure </a:t>
            </a:r>
            <a:r>
              <a:rPr lang="en-US" sz="800" i="1" dirty="0" err="1">
                <a:latin typeface="Calibri" panose="020F0502020204030204" pitchFamily="34" charset="0"/>
              </a:rPr>
              <a:t>Redis</a:t>
            </a:r>
            <a:r>
              <a:rPr lang="en-US" sz="800" i="1" dirty="0">
                <a:latin typeface="Calibri" panose="020F0502020204030204" pitchFamily="34" charset="0"/>
              </a:rPr>
              <a:t> Cache</a:t>
            </a:r>
          </a:p>
          <a:p>
            <a:pPr marL="115888" lvl="1" indent="-112713">
              <a:spcBef>
                <a:spcPts val="300"/>
              </a:spcBef>
              <a:buClr>
                <a:srgbClr val="FF661C"/>
              </a:buClr>
              <a:buSzPct val="130000"/>
              <a:buFont typeface="Wingdings" panose="05000000000000000000" pitchFamily="2" charset="2"/>
              <a:buChar char=""/>
            </a:pPr>
            <a:r>
              <a:rPr lang="en-US" sz="900" dirty="0">
                <a:latin typeface="Calibri" panose="020F0502020204030204" pitchFamily="34" charset="0"/>
              </a:rPr>
              <a:t>Data Management</a:t>
            </a:r>
          </a:p>
          <a:p>
            <a:pPr marL="285750" lvl="2" indent="-114300">
              <a:buSzPct val="100000"/>
              <a:buFont typeface="Arial" panose="020B0604020202020204" pitchFamily="34" charset="0"/>
              <a:buChar char="•"/>
            </a:pPr>
            <a:r>
              <a:rPr lang="en-US" sz="800" i="1" dirty="0" smtClean="0">
                <a:latin typeface="Calibri" panose="020F0502020204030204" pitchFamily="34" charset="0"/>
              </a:rPr>
              <a:t>Extract, transform &amp; load (ETL)</a:t>
            </a:r>
          </a:p>
          <a:p>
            <a:pPr marL="285750" lvl="2" indent="-114300">
              <a:buSzPct val="100000"/>
              <a:buFont typeface="Arial" panose="020B0604020202020204" pitchFamily="34" charset="0"/>
              <a:buChar char="•"/>
            </a:pPr>
            <a:r>
              <a:rPr lang="en-US" sz="800" i="1" dirty="0" smtClean="0">
                <a:latin typeface="Calibri" panose="020F0502020204030204" pitchFamily="34" charset="0"/>
              </a:rPr>
              <a:t>Data Quality</a:t>
            </a:r>
          </a:p>
          <a:p>
            <a:pPr marL="285750" lvl="2" indent="-114300">
              <a:buSzPct val="100000"/>
              <a:buFont typeface="Arial" panose="020B0604020202020204" pitchFamily="34" charset="0"/>
              <a:buChar char="•"/>
            </a:pPr>
            <a:r>
              <a:rPr lang="en-US" sz="800" i="1" dirty="0" smtClean="0">
                <a:latin typeface="Calibri" panose="020F0502020204030204" pitchFamily="34" charset="0"/>
              </a:rPr>
              <a:t>Master </a:t>
            </a:r>
            <a:r>
              <a:rPr lang="en-US" sz="800" i="1" dirty="0">
                <a:latin typeface="Calibri" panose="020F0502020204030204" pitchFamily="34" charset="0"/>
              </a:rPr>
              <a:t>Data Mgmt</a:t>
            </a:r>
            <a:endParaRPr lang="en-US" sz="900" dirty="0">
              <a:latin typeface="Calibri" panose="020F0502020204030204" pitchFamily="34" charset="0"/>
            </a:endParaRPr>
          </a:p>
          <a:p>
            <a:pPr marL="3175" lvl="1">
              <a:buClr>
                <a:srgbClr val="FF661C"/>
              </a:buClr>
              <a:buSzPct val="130000"/>
            </a:pPr>
            <a:endParaRPr lang="en-US" sz="900" dirty="0">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900" dirty="0">
              <a:latin typeface="Calibri" panose="020F0502020204030204" pitchFamily="34" charset="0"/>
            </a:endParaRPr>
          </a:p>
        </p:txBody>
      </p:sp>
      <p:sp>
        <p:nvSpPr>
          <p:cNvPr id="121" name="Rectangle 120"/>
          <p:cNvSpPr>
            <a:spLocks/>
          </p:cNvSpPr>
          <p:nvPr/>
        </p:nvSpPr>
        <p:spPr>
          <a:xfrm>
            <a:off x="260350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Data </a:t>
            </a:r>
            <a:r>
              <a:rPr lang="en-US" sz="900" dirty="0">
                <a:latin typeface="Calibri" panose="020F0502020204030204" pitchFamily="34" charset="0"/>
              </a:rPr>
              <a:t>Warehouse</a:t>
            </a:r>
          </a:p>
          <a:p>
            <a:pPr marL="285750" lvl="2" indent="-114300">
              <a:buSzPct val="100000"/>
              <a:buFont typeface="Arial" panose="020B0604020202020204" pitchFamily="34" charset="0"/>
              <a:buChar char="•"/>
            </a:pPr>
            <a:r>
              <a:rPr lang="en-US" sz="800" i="1" dirty="0" smtClean="0">
                <a:latin typeface="Calibri" panose="020F0502020204030204" pitchFamily="34" charset="0"/>
              </a:rPr>
              <a:t>Central data warehouse</a:t>
            </a:r>
          </a:p>
          <a:p>
            <a:pPr marL="285750" lvl="2" indent="-114300">
              <a:buSzPct val="100000"/>
              <a:buFont typeface="Arial" panose="020B0604020202020204" pitchFamily="34" charset="0"/>
              <a:buChar char="•"/>
            </a:pPr>
            <a:r>
              <a:rPr lang="en-US" sz="800" i="1" dirty="0" smtClean="0">
                <a:latin typeface="Calibri" panose="020F0502020204030204" pitchFamily="34" charset="0"/>
              </a:rPr>
              <a:t>Operational data stores</a:t>
            </a:r>
          </a:p>
          <a:p>
            <a:pPr marL="285750" lvl="2" indent="-114300">
              <a:buSzPct val="100000"/>
              <a:buFont typeface="Arial" panose="020B0604020202020204" pitchFamily="34" charset="0"/>
              <a:buChar char="•"/>
            </a:pPr>
            <a:r>
              <a:rPr lang="en-US" sz="800" i="1" dirty="0" smtClean="0">
                <a:latin typeface="Calibri" panose="020F0502020204030204" pitchFamily="34" charset="0"/>
              </a:rPr>
              <a:t>Teradata</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a:latin typeface="Calibri" panose="020F0502020204030204" pitchFamily="34" charset="0"/>
              </a:rPr>
              <a:t>Amazon Redshift</a:t>
            </a:r>
          </a:p>
          <a:p>
            <a:pPr marL="285750" lvl="2" indent="-114300">
              <a:buSzPct val="100000"/>
              <a:buFont typeface="Arial" panose="020B0604020202020204" pitchFamily="34" charset="0"/>
              <a:buChar char="•"/>
            </a:pPr>
            <a:r>
              <a:rPr lang="en-US" sz="800" i="1" dirty="0" err="1">
                <a:latin typeface="Calibri" panose="020F0502020204030204" pitchFamily="34" charset="0"/>
              </a:rPr>
              <a:t>Asure</a:t>
            </a:r>
            <a:r>
              <a:rPr lang="en-US" sz="800" i="1" dirty="0">
                <a:latin typeface="Calibri" panose="020F0502020204030204" pitchFamily="34" charset="0"/>
              </a:rPr>
              <a:t> Data Warehouse, Data </a:t>
            </a:r>
            <a:r>
              <a:rPr lang="en-US" sz="800" i="1" dirty="0" smtClean="0">
                <a:latin typeface="Calibri" panose="020F0502020204030204" pitchFamily="34" charset="0"/>
              </a:rPr>
              <a:t>Catalog</a:t>
            </a:r>
          </a:p>
          <a:p>
            <a:pPr marL="115888" lvl="1" indent="-112713">
              <a:spcBef>
                <a:spcPts val="300"/>
              </a:spcBef>
              <a:buClr>
                <a:srgbClr val="FF661C"/>
              </a:buClr>
              <a:buSzPct val="130000"/>
              <a:buFont typeface="Wingdings" panose="05000000000000000000" pitchFamily="2" charset="2"/>
              <a:buChar char=""/>
            </a:pPr>
            <a:r>
              <a:rPr lang="en-US" sz="900" dirty="0">
                <a:latin typeface="Calibri" panose="020F0502020204030204" pitchFamily="34" charset="0"/>
              </a:rPr>
              <a:t>Data </a:t>
            </a:r>
            <a:r>
              <a:rPr lang="en-US" sz="900" dirty="0" smtClean="0">
                <a:latin typeface="Calibri" panose="020F0502020204030204" pitchFamily="34" charset="0"/>
              </a:rPr>
              <a:t>Analytics &amp; Visualizations</a:t>
            </a:r>
            <a:endParaRPr lang="en-US" sz="900"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Visual UI / BI tools</a:t>
            </a:r>
          </a:p>
          <a:p>
            <a:pPr marL="285750" lvl="2" indent="-114300">
              <a:buSzPct val="100000"/>
              <a:buFont typeface="Arial" panose="020B0604020202020204" pitchFamily="34" charset="0"/>
              <a:buChar char="•"/>
            </a:pPr>
            <a:r>
              <a:rPr lang="en-US" sz="800" i="1" dirty="0" smtClean="0">
                <a:latin typeface="Calibri" panose="020F0502020204030204" pitchFamily="34" charset="0"/>
              </a:rPr>
              <a:t>Stream </a:t>
            </a:r>
            <a:r>
              <a:rPr lang="en-US" sz="800" i="1" dirty="0">
                <a:latin typeface="Calibri" panose="020F0502020204030204" pitchFamily="34" charset="0"/>
              </a:rPr>
              <a:t>a</a:t>
            </a:r>
            <a:r>
              <a:rPr lang="en-US" sz="800" i="1" dirty="0" smtClean="0">
                <a:latin typeface="Calibri" panose="020F0502020204030204" pitchFamily="34" charset="0"/>
              </a:rPr>
              <a:t>nalytics</a:t>
            </a:r>
          </a:p>
          <a:p>
            <a:pPr marL="285750" lvl="2" indent="-114300">
              <a:buSzPct val="100000"/>
              <a:buFont typeface="Arial" panose="020B0604020202020204" pitchFamily="34" charset="0"/>
              <a:buChar char="•"/>
            </a:pPr>
            <a:r>
              <a:rPr lang="en-US" sz="800" i="1" dirty="0">
                <a:latin typeface="Calibri" panose="020F0502020204030204" pitchFamily="34" charset="0"/>
              </a:rPr>
              <a:t>AWS Kinesis</a:t>
            </a:r>
          </a:p>
          <a:p>
            <a:pPr marL="285750" lvl="2" indent="-114300">
              <a:buSzPct val="100000"/>
              <a:buFont typeface="Arial" panose="020B0604020202020204" pitchFamily="34" charset="0"/>
              <a:buChar char="•"/>
            </a:pPr>
            <a:r>
              <a:rPr lang="en-US" sz="800" i="1" dirty="0">
                <a:latin typeface="Calibri" panose="020F0502020204030204" pitchFamily="34" charset="0"/>
              </a:rPr>
              <a:t>Azure Stream Analytics</a:t>
            </a: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Machine Learning</a:t>
            </a:r>
            <a:endParaRPr lang="en-US" sz="900" dirty="0">
              <a:latin typeface="Calibri" panose="020F0502020204030204" pitchFamily="34" charset="0"/>
            </a:endParaRPr>
          </a:p>
          <a:p>
            <a:pPr marL="285750" lvl="2" indent="-114300">
              <a:buSzPct val="100000"/>
              <a:buFont typeface="Arial" panose="020B0604020202020204" pitchFamily="34" charset="0"/>
              <a:buChar char="•"/>
            </a:pPr>
            <a:r>
              <a:rPr lang="en-US" sz="800" i="1" dirty="0">
                <a:latin typeface="Calibri" panose="020F0502020204030204" pitchFamily="34" charset="0"/>
              </a:rPr>
              <a:t>Azure Machine Learning</a:t>
            </a:r>
          </a:p>
          <a:p>
            <a:pPr marL="285750" lvl="2" indent="-114300">
              <a:buSzPct val="100000"/>
              <a:buFont typeface="Arial" panose="020B0604020202020204" pitchFamily="34" charset="0"/>
              <a:buChar char="•"/>
            </a:pPr>
            <a:r>
              <a:rPr lang="en-US" sz="800" i="1" dirty="0">
                <a:latin typeface="Calibri" panose="020F0502020204030204" pitchFamily="34" charset="0"/>
              </a:rPr>
              <a:t>AWS Machine </a:t>
            </a:r>
            <a:r>
              <a:rPr lang="en-US" sz="800" i="1" dirty="0" smtClean="0">
                <a:latin typeface="Calibri" panose="020F0502020204030204" pitchFamily="34" charset="0"/>
              </a:rPr>
              <a:t>Learning</a:t>
            </a:r>
            <a:endParaRPr lang="en-US" sz="800" i="1" dirty="0">
              <a:latin typeface="Calibri" panose="020F0502020204030204" pitchFamily="34" charset="0"/>
            </a:endParaRPr>
          </a:p>
        </p:txBody>
      </p:sp>
      <p:sp>
        <p:nvSpPr>
          <p:cNvPr id="123" name="Rectangle 122"/>
          <p:cNvSpPr>
            <a:spLocks/>
          </p:cNvSpPr>
          <p:nvPr/>
        </p:nvSpPr>
        <p:spPr>
          <a:xfrm>
            <a:off x="6595676" y="1027846"/>
            <a:ext cx="2243524" cy="2952086"/>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grpSp>
        <p:nvGrpSpPr>
          <p:cNvPr id="124" name="Group 123"/>
          <p:cNvGrpSpPr>
            <a:grpSpLocks/>
          </p:cNvGrpSpPr>
          <p:nvPr/>
        </p:nvGrpSpPr>
        <p:grpSpPr>
          <a:xfrm>
            <a:off x="4756484" y="1123950"/>
            <a:ext cx="4006516" cy="235946"/>
            <a:chOff x="-516631" y="1177623"/>
            <a:chExt cx="1404800" cy="235946"/>
          </a:xfrm>
        </p:grpSpPr>
        <p:sp>
          <p:nvSpPr>
            <p:cNvPr id="125" name="Rectangle 124"/>
            <p:cNvSpPr/>
            <p:nvPr/>
          </p:nvSpPr>
          <p:spPr>
            <a:xfrm>
              <a:off x="-516631" y="1177623"/>
              <a:ext cx="140480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Application Services</a:t>
              </a:r>
              <a:endParaRPr lang="en-US" sz="1100" b="1" dirty="0">
                <a:solidFill>
                  <a:srgbClr val="353C45"/>
                </a:solidFill>
                <a:latin typeface="Calibri" panose="020F0502020204030204" pitchFamily="34" charset="0"/>
              </a:endParaRPr>
            </a:p>
          </p:txBody>
        </p:sp>
        <p:cxnSp>
          <p:nvCxnSpPr>
            <p:cNvPr id="126" name="Straight Connector 125"/>
            <p:cNvCxnSpPr/>
            <p:nvPr/>
          </p:nvCxnSpPr>
          <p:spPr>
            <a:xfrm>
              <a:off x="-516631" y="1413569"/>
              <a:ext cx="140365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28" name="Rectangle 127"/>
          <p:cNvSpPr>
            <a:spLocks/>
          </p:cNvSpPr>
          <p:nvPr/>
        </p:nvSpPr>
        <p:spPr>
          <a:xfrm>
            <a:off x="69325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Content Management</a:t>
            </a:r>
          </a:p>
          <a:p>
            <a:pPr marL="285750" lvl="2" indent="-114300">
              <a:buSzPct val="100000"/>
              <a:buFont typeface="Arial" panose="020B0604020202020204" pitchFamily="34" charset="0"/>
              <a:buChar char="•"/>
            </a:pPr>
            <a:r>
              <a:rPr lang="en-US" sz="800" i="1" dirty="0" smtClean="0">
                <a:latin typeface="Calibri" panose="020F0502020204030204" pitchFamily="34" charset="0"/>
              </a:rPr>
              <a:t>Records management</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Digital asset management</a:t>
            </a: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Search</a:t>
            </a:r>
            <a:endParaRPr lang="en-US" sz="900"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Site search</a:t>
            </a:r>
          </a:p>
          <a:p>
            <a:pPr marL="285750" lvl="2" indent="-114300">
              <a:buSzPct val="100000"/>
              <a:buFont typeface="Arial" panose="020B0604020202020204" pitchFamily="34" charset="0"/>
              <a:buChar char="•"/>
            </a:pPr>
            <a:r>
              <a:rPr lang="en-US" sz="800" i="1" dirty="0" smtClean="0">
                <a:latin typeface="Calibri" panose="020F0502020204030204" pitchFamily="34" charset="0"/>
              </a:rPr>
              <a:t>Application search</a:t>
            </a:r>
          </a:p>
          <a:p>
            <a:pPr marL="285750" lvl="2" indent="-114300">
              <a:buSzPct val="100000"/>
              <a:buFont typeface="Arial" panose="020B0604020202020204" pitchFamily="34" charset="0"/>
              <a:buChar char="•"/>
            </a:pPr>
            <a:r>
              <a:rPr lang="en-US" sz="800" i="1" dirty="0" smtClean="0">
                <a:latin typeface="Calibri" panose="020F0502020204030204" pitchFamily="34" charset="0"/>
              </a:rPr>
              <a:t>Google</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a:latin typeface="Calibri" panose="020F0502020204030204" pitchFamily="34" charset="0"/>
              </a:rPr>
              <a:t>Amazon </a:t>
            </a:r>
            <a:r>
              <a:rPr lang="en-US" sz="800" i="1" dirty="0" err="1">
                <a:latin typeface="Calibri" panose="020F0502020204030204" pitchFamily="34" charset="0"/>
              </a:rPr>
              <a:t>Cloudsearch</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a:latin typeface="Calibri" panose="020F0502020204030204" pitchFamily="34" charset="0"/>
              </a:rPr>
              <a:t>Azure Search</a:t>
            </a:r>
            <a:endParaRPr lang="en-US" sz="900" dirty="0">
              <a:latin typeface="Calibri" panose="020F0502020204030204" pitchFamily="34" charset="0"/>
            </a:endParaRP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Streaming</a:t>
            </a:r>
            <a:endParaRPr lang="en-US" sz="900" strike="sngStrike"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Live Streaming</a:t>
            </a:r>
          </a:p>
          <a:p>
            <a:pPr marL="285750" lvl="2" indent="-114300">
              <a:buSzPct val="100000"/>
              <a:buFont typeface="Arial" panose="020B0604020202020204" pitchFamily="34" charset="0"/>
              <a:buChar char="•"/>
            </a:pPr>
            <a:r>
              <a:rPr lang="en-US" sz="800" i="1" dirty="0" smtClean="0">
                <a:latin typeface="Calibri" panose="020F0502020204030204" pitchFamily="34" charset="0"/>
              </a:rPr>
              <a:t>On-demand </a:t>
            </a:r>
            <a:r>
              <a:rPr lang="en-US" sz="800" i="1" dirty="0">
                <a:latin typeface="Calibri" panose="020F0502020204030204" pitchFamily="34" charset="0"/>
              </a:rPr>
              <a:t>Streaming</a:t>
            </a:r>
          </a:p>
          <a:p>
            <a:pPr marL="285750" lvl="2" indent="-114300">
              <a:buSzPct val="100000"/>
              <a:buFont typeface="Arial" panose="020B0604020202020204" pitchFamily="34" charset="0"/>
              <a:buChar char="•"/>
            </a:pPr>
            <a:r>
              <a:rPr lang="en-US" sz="800" i="1" dirty="0">
                <a:latin typeface="Calibri" panose="020F0502020204030204" pitchFamily="34" charset="0"/>
              </a:rPr>
              <a:t>On Demand Video Transcoder</a:t>
            </a:r>
          </a:p>
          <a:p>
            <a:pPr marL="3175" lvl="1">
              <a:buClr>
                <a:srgbClr val="FF661C"/>
              </a:buClr>
              <a:buSzPct val="130000"/>
            </a:pPr>
            <a:endParaRPr lang="en-US" sz="900" strike="sngStrike" dirty="0">
              <a:latin typeface="Calibri" panose="020F0502020204030204" pitchFamily="34" charset="0"/>
            </a:endParaRPr>
          </a:p>
        </p:txBody>
      </p:sp>
      <p:sp>
        <p:nvSpPr>
          <p:cNvPr id="38" name="Rectangle 37"/>
          <p:cNvSpPr>
            <a:spLocks/>
          </p:cNvSpPr>
          <p:nvPr/>
        </p:nvSpPr>
        <p:spPr>
          <a:xfrm>
            <a:off x="4766876" y="1423461"/>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Application Hosting </a:t>
            </a:r>
          </a:p>
          <a:p>
            <a:pPr marL="285750" lvl="2" indent="-114300">
              <a:buSzPct val="100000"/>
              <a:buFont typeface="Arial" panose="020B0604020202020204" pitchFamily="34" charset="0"/>
              <a:buChar char="•"/>
            </a:pPr>
            <a:r>
              <a:rPr lang="en-US" sz="800" i="1" dirty="0" smtClean="0">
                <a:latin typeface="Calibri" panose="020F0502020204030204" pitchFamily="34" charset="0"/>
              </a:rPr>
              <a:t>Web Services</a:t>
            </a:r>
          </a:p>
          <a:p>
            <a:pPr marL="285750" lvl="2" indent="-114300">
              <a:buSzPct val="100000"/>
              <a:buFont typeface="Arial" panose="020B0604020202020204" pitchFamily="34" charset="0"/>
              <a:buChar char="•"/>
            </a:pPr>
            <a:r>
              <a:rPr lang="en-US" sz="800" i="1" dirty="0" smtClean="0">
                <a:latin typeface="Calibri" panose="020F0502020204030204" pitchFamily="34" charset="0"/>
              </a:rPr>
              <a:t>WebSphere, Tomcat</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a:latin typeface="Calibri" panose="020F0502020204030204" pitchFamily="34" charset="0"/>
              </a:rPr>
              <a:t>Azure App Service, Cloud </a:t>
            </a:r>
            <a:r>
              <a:rPr lang="en-US" sz="800" i="1" dirty="0" smtClean="0">
                <a:latin typeface="Calibri" panose="020F0502020204030204" pitchFamily="34" charset="0"/>
              </a:rPr>
              <a:t>Service</a:t>
            </a:r>
            <a:endParaRPr lang="en-US" sz="800" i="1" dirty="0">
              <a:latin typeface="Calibri" panose="020F0502020204030204" pitchFamily="34" charset="0"/>
            </a:endParaRPr>
          </a:p>
          <a:p>
            <a:pPr marL="115888" lvl="1" indent="-112713">
              <a:spcBef>
                <a:spcPts val="300"/>
              </a:spcBef>
              <a:buClr>
                <a:srgbClr val="FF661C"/>
              </a:buClr>
              <a:buSzPct val="130000"/>
              <a:buFont typeface="Wingdings" panose="05000000000000000000" pitchFamily="2" charset="2"/>
              <a:buChar char=""/>
            </a:pPr>
            <a:r>
              <a:rPr lang="en-US" sz="900" dirty="0">
                <a:latin typeface="Calibri" panose="020F0502020204030204" pitchFamily="34" charset="0"/>
              </a:rPr>
              <a:t>Message Bus &amp; Integration</a:t>
            </a:r>
          </a:p>
          <a:p>
            <a:pPr marL="285750" lvl="2" indent="-114300">
              <a:buSzPct val="100000"/>
              <a:buFont typeface="Arial" panose="020B0604020202020204" pitchFamily="34" charset="0"/>
              <a:buChar char="•"/>
            </a:pPr>
            <a:r>
              <a:rPr lang="en-US" sz="800" i="1" dirty="0">
                <a:latin typeface="Calibri" panose="020F0502020204030204" pitchFamily="34" charset="0"/>
              </a:rPr>
              <a:t>Message bus</a:t>
            </a:r>
          </a:p>
          <a:p>
            <a:pPr marL="285750" lvl="2" indent="-114300">
              <a:buSzPct val="100000"/>
              <a:buFont typeface="Arial" panose="020B0604020202020204" pitchFamily="34" charset="0"/>
              <a:buChar char="•"/>
            </a:pPr>
            <a:r>
              <a:rPr lang="en-US" sz="800" i="1" dirty="0">
                <a:latin typeface="Calibri" panose="020F0502020204030204" pitchFamily="34" charset="0"/>
              </a:rPr>
              <a:t>Task completion alerts</a:t>
            </a:r>
          </a:p>
          <a:p>
            <a:pPr marL="285750" lvl="2" indent="-114300">
              <a:buSzPct val="100000"/>
              <a:buFont typeface="Arial" panose="020B0604020202020204" pitchFamily="34" charset="0"/>
              <a:buChar char="•"/>
            </a:pPr>
            <a:r>
              <a:rPr lang="en-US" sz="800" i="1" dirty="0">
                <a:latin typeface="Calibri" panose="020F0502020204030204" pitchFamily="34" charset="0"/>
              </a:rPr>
              <a:t>Threshold alerts</a:t>
            </a:r>
          </a:p>
          <a:p>
            <a:pPr marL="285750" lvl="2" indent="-114300">
              <a:buSzPct val="100000"/>
              <a:buFont typeface="Arial" panose="020B0604020202020204" pitchFamily="34" charset="0"/>
              <a:buChar char="•"/>
            </a:pPr>
            <a:r>
              <a:rPr lang="en-US" sz="800" i="1" dirty="0" smtClean="0">
                <a:latin typeface="Calibri" panose="020F0502020204030204" pitchFamily="34" charset="0"/>
              </a:rPr>
              <a:t>Notification </a:t>
            </a:r>
            <a:r>
              <a:rPr lang="en-US" sz="800" i="1" dirty="0">
                <a:latin typeface="Calibri" panose="020F0502020204030204" pitchFamily="34" charset="0"/>
              </a:rPr>
              <a:t>&amp; alerting</a:t>
            </a:r>
          </a:p>
          <a:p>
            <a:pPr marL="3175" lvl="1">
              <a:buClr>
                <a:srgbClr val="FF661C"/>
              </a:buClr>
              <a:buSzPct val="130000"/>
            </a:pPr>
            <a:endParaRPr lang="en-US" sz="900" strike="sngStrike" dirty="0">
              <a:latin typeface="Calibri" panose="020F0502020204030204" pitchFamily="34" charset="0"/>
            </a:endParaRPr>
          </a:p>
        </p:txBody>
      </p:sp>
      <p:grpSp>
        <p:nvGrpSpPr>
          <p:cNvPr id="28" name="Group 27"/>
          <p:cNvGrpSpPr/>
          <p:nvPr/>
        </p:nvGrpSpPr>
        <p:grpSpPr>
          <a:xfrm>
            <a:off x="7811694" y="716753"/>
            <a:ext cx="1035033" cy="225262"/>
            <a:chOff x="7811694" y="1345559"/>
            <a:chExt cx="1035033" cy="225262"/>
          </a:xfrm>
        </p:grpSpPr>
        <p:pic>
          <p:nvPicPr>
            <p:cNvPr id="33" name="Picture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1694" y="1345559"/>
              <a:ext cx="1035033" cy="168527"/>
            </a:xfrm>
            <a:prstGeom prst="rect">
              <a:avLst/>
            </a:prstGeom>
          </p:spPr>
        </p:pic>
        <p:sp>
          <p:nvSpPr>
            <p:cNvPr id="34" name="TextBox 33"/>
            <p:cNvSpPr txBox="1"/>
            <p:nvPr/>
          </p:nvSpPr>
          <p:spPr>
            <a:xfrm>
              <a:off x="8049244" y="1478488"/>
              <a:ext cx="796372" cy="92333"/>
            </a:xfrm>
            <a:prstGeom prst="rect">
              <a:avLst/>
            </a:prstGeom>
            <a:noFill/>
          </p:spPr>
          <p:txBody>
            <a:bodyPr wrap="none" lIns="0" tIns="0" rIns="0" bIns="0" rtlCol="0">
              <a:spAutoFit/>
            </a:bodyPr>
            <a:lstStyle/>
            <a:p>
              <a:r>
                <a:rPr lang="en-US" sz="600" b="1" spc="40" dirty="0" smtClean="0">
                  <a:solidFill>
                    <a:schemeClr val="tx1">
                      <a:lumMod val="75000"/>
                      <a:lumOff val="25000"/>
                    </a:schemeClr>
                  </a:solidFill>
                  <a:latin typeface="Calibri" panose="020F0502020204030204" pitchFamily="34" charset="0"/>
                </a:rPr>
                <a:t>Standards Committee</a:t>
              </a:r>
            </a:p>
          </p:txBody>
        </p:sp>
      </p:grpSp>
    </p:spTree>
    <p:custDataLst>
      <p:custData r:id="rId1"/>
      <p:tags r:id="rId2"/>
    </p:custDataLst>
    <p:extLst>
      <p:ext uri="{BB962C8B-B14F-4D97-AF65-F5344CB8AC3E}">
        <p14:creationId xmlns:p14="http://schemas.microsoft.com/office/powerpoint/2010/main" val="3945204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latin typeface="Calibri" panose="020F0502020204030204" pitchFamily="34" charset="0"/>
            </a:endParaRPr>
          </a:p>
        </p:txBody>
      </p:sp>
      <p:sp>
        <p:nvSpPr>
          <p:cNvPr id="144" name="Rectangle 143"/>
          <p:cNvSpPr/>
          <p:nvPr/>
        </p:nvSpPr>
        <p:spPr>
          <a:xfrm>
            <a:off x="160646" y="661914"/>
            <a:ext cx="8815205" cy="332802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smtClean="0">
                <a:solidFill>
                  <a:srgbClr val="353C45"/>
                </a:solidFill>
                <a:latin typeface="Calibri" panose="020F0502020204030204" pitchFamily="34" charset="0"/>
              </a:rPr>
              <a:t>Delivery Services</a:t>
            </a:r>
            <a:endParaRPr lang="en-US" sz="1600" i="1" dirty="0">
              <a:solidFill>
                <a:srgbClr val="353C45"/>
              </a:solidFill>
              <a:latin typeface="Calibri" panose="020F0502020204030204" pitchFamily="34" charset="0"/>
            </a:endParaRPr>
          </a:p>
        </p:txBody>
      </p:sp>
      <p:sp>
        <p:nvSpPr>
          <p:cNvPr id="72" name="Rectangle 71"/>
          <p:cNvSpPr/>
          <p:nvPr/>
        </p:nvSpPr>
        <p:spPr>
          <a:xfrm>
            <a:off x="159016" y="960120"/>
            <a:ext cx="8815205" cy="310896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i="1" dirty="0">
              <a:solidFill>
                <a:schemeClr val="accent1"/>
              </a:solidFill>
              <a:latin typeface="Calibri" panose="020F0502020204030204" pitchFamily="34" charset="0"/>
            </a:endParaRPr>
          </a:p>
        </p:txBody>
      </p:sp>
      <p:sp>
        <p:nvSpPr>
          <p:cNvPr id="102" name="Rectangle 101"/>
          <p:cNvSpPr>
            <a:spLocks/>
          </p:cNvSpPr>
          <p:nvPr/>
        </p:nvSpPr>
        <p:spPr>
          <a:xfrm>
            <a:off x="157111" y="4419482"/>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COST POOLS</a:t>
            </a:r>
          </a:p>
        </p:txBody>
      </p:sp>
      <p:sp>
        <p:nvSpPr>
          <p:cNvPr id="103" name="Rectangle 102"/>
          <p:cNvSpPr>
            <a:spLocks/>
          </p:cNvSpPr>
          <p:nvPr/>
        </p:nvSpPr>
        <p:spPr>
          <a:xfrm>
            <a:off x="157111" y="365133"/>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BUSINESS CAPABILITIES</a:t>
            </a:r>
          </a:p>
        </p:txBody>
      </p:sp>
      <p:sp>
        <p:nvSpPr>
          <p:cNvPr id="104" name="Rectangle 103"/>
          <p:cNvSpPr>
            <a:spLocks/>
          </p:cNvSpPr>
          <p:nvPr/>
        </p:nvSpPr>
        <p:spPr>
          <a:xfrm>
            <a:off x="157111" y="4139195"/>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en-US" sz="1200" b="1" dirty="0">
                <a:solidFill>
                  <a:schemeClr val="tx1">
                    <a:lumMod val="60000"/>
                    <a:lumOff val="40000"/>
                  </a:schemeClr>
                </a:solidFill>
                <a:latin typeface="Calibri" panose="020F0502020204030204" pitchFamily="34" charset="0"/>
              </a:rPr>
              <a:t>IT </a:t>
            </a:r>
            <a:r>
              <a:rPr lang="en-US" sz="1200" b="1" dirty="0" smtClean="0">
                <a:solidFill>
                  <a:schemeClr val="tx1">
                    <a:lumMod val="60000"/>
                    <a:lumOff val="40000"/>
                  </a:schemeClr>
                </a:solidFill>
                <a:latin typeface="Calibri" panose="020F0502020204030204" pitchFamily="34" charset="0"/>
              </a:rPr>
              <a:t>TOWERS</a:t>
            </a:r>
            <a:endParaRPr lang="en-US" sz="1200" dirty="0">
              <a:solidFill>
                <a:schemeClr val="tx1">
                  <a:lumMod val="60000"/>
                  <a:lumOff val="40000"/>
                </a:schemeClr>
              </a:solidFill>
              <a:effectLst/>
              <a:latin typeface="Calibri" panose="020F0502020204030204" pitchFamily="34" charset="0"/>
            </a:endParaRPr>
          </a:p>
        </p:txBody>
      </p:sp>
      <p:grpSp>
        <p:nvGrpSpPr>
          <p:cNvPr id="2" name="Group 1"/>
          <p:cNvGrpSpPr/>
          <p:nvPr/>
        </p:nvGrpSpPr>
        <p:grpSpPr>
          <a:xfrm>
            <a:off x="184853" y="1072637"/>
            <a:ext cx="1691640" cy="2959215"/>
            <a:chOff x="304800" y="1037899"/>
            <a:chExt cx="2011680" cy="3474720"/>
          </a:xfrm>
        </p:grpSpPr>
        <p:sp>
          <p:nvSpPr>
            <p:cNvPr id="97" name="Rectangle 96"/>
            <p:cNvSpPr>
              <a:spLocks/>
            </p:cNvSpPr>
            <p:nvPr/>
          </p:nvSpPr>
          <p:spPr>
            <a:xfrm>
              <a:off x="304800" y="1037899"/>
              <a:ext cx="2011680" cy="3474720"/>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900" dirty="0" smtClean="0">
                <a:latin typeface="Calibri" panose="020F0502020204030204" pitchFamily="34" charset="0"/>
              </a:endParaRPr>
            </a:p>
          </p:txBody>
        </p:sp>
        <p:grpSp>
          <p:nvGrpSpPr>
            <p:cNvPr id="99" name="Group 98"/>
            <p:cNvGrpSpPr>
              <a:grpSpLocks/>
            </p:cNvGrpSpPr>
            <p:nvPr/>
          </p:nvGrpSpPr>
          <p:grpSpPr>
            <a:xfrm>
              <a:off x="381000" y="1123950"/>
              <a:ext cx="1828800" cy="235946"/>
              <a:chOff x="246939" y="1177623"/>
              <a:chExt cx="641230" cy="235946"/>
            </a:xfrm>
          </p:grpSpPr>
          <p:sp>
            <p:nvSpPr>
              <p:cNvPr id="100" name="Rectangle 99"/>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050" b="1" dirty="0" smtClean="0">
                    <a:solidFill>
                      <a:schemeClr val="tx1"/>
                    </a:solidFill>
                    <a:latin typeface="Calibri" panose="020F0502020204030204" pitchFamily="34" charset="0"/>
                  </a:rPr>
                  <a:t>Strategy &amp; Planning</a:t>
                </a:r>
                <a:endParaRPr lang="en-US" sz="1050" b="1" dirty="0">
                  <a:solidFill>
                    <a:schemeClr val="tx1"/>
                  </a:solidFill>
                  <a:latin typeface="Calibri" panose="020F0502020204030204" pitchFamily="34" charset="0"/>
                </a:endParaRPr>
              </a:p>
            </p:txBody>
          </p:sp>
          <p:cxnSp>
            <p:nvCxnSpPr>
              <p:cNvPr id="101" name="Straight Connector 100"/>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18" name="Rectangle 117"/>
            <p:cNvSpPr>
              <a:spLocks/>
            </p:cNvSpPr>
            <p:nvPr/>
          </p:nvSpPr>
          <p:spPr>
            <a:xfrm>
              <a:off x="3793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800" dirty="0" smtClean="0">
                  <a:latin typeface="Calibri" panose="020F0502020204030204" pitchFamily="34" charset="0"/>
                </a:rPr>
                <a:t>Technology Business Mgmt</a:t>
              </a:r>
              <a:endParaRPr lang="en-US" sz="800" dirty="0">
                <a:latin typeface="Calibri" panose="020F0502020204030204" pitchFamily="34" charset="0"/>
              </a:endParaRP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IT Planning</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IT Finance &amp; Costing</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Business Value</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Metrics &amp; Benchmarking</a:t>
              </a:r>
              <a:endParaRPr lang="en-US" sz="800" dirty="0" smtClean="0">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800" dirty="0" smtClean="0">
                  <a:latin typeface="Calibri" panose="020F0502020204030204" pitchFamily="34" charset="0"/>
                </a:rPr>
                <a:t>Innovation &amp; Ideation</a:t>
              </a:r>
              <a:endParaRPr lang="en-US" sz="800" dirty="0">
                <a:latin typeface="Calibri" panose="020F0502020204030204" pitchFamily="34" charset="0"/>
              </a:endParaRP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New technology solutions</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Incubation services</a:t>
              </a:r>
            </a:p>
            <a:p>
              <a:pPr marL="115888" lvl="1" indent="-112713">
                <a:buClr>
                  <a:srgbClr val="FF661C"/>
                </a:buClr>
                <a:buSzPct val="130000"/>
                <a:buFont typeface="Wingdings" panose="05000000000000000000" pitchFamily="2" charset="2"/>
                <a:buChar char=""/>
              </a:pPr>
              <a:r>
                <a:rPr lang="en-US" sz="800" dirty="0" smtClean="0">
                  <a:latin typeface="Calibri" panose="020F0502020204030204" pitchFamily="34" charset="0"/>
                </a:rPr>
                <a:t>Enterprise Architecture</a:t>
              </a:r>
              <a:endParaRPr lang="en-US" sz="800" dirty="0">
                <a:latin typeface="Calibri" panose="020F0502020204030204" pitchFamily="34" charset="0"/>
              </a:endParaRP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Business architecture</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Information architecture</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Application architecture</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Infrastructure architecture</a:t>
              </a:r>
            </a:p>
            <a:p>
              <a:pPr marL="115888" lvl="1" indent="-112713">
                <a:buClr>
                  <a:srgbClr val="FF661C"/>
                </a:buClr>
                <a:buSzPct val="130000"/>
                <a:buFont typeface="Wingdings" panose="05000000000000000000" pitchFamily="2" charset="2"/>
                <a:buChar char=""/>
              </a:pPr>
              <a:r>
                <a:rPr lang="en-US" sz="800" dirty="0" smtClean="0">
                  <a:latin typeface="Calibri" panose="020F0502020204030204" pitchFamily="34" charset="0"/>
                </a:rPr>
                <a:t>Program </a:t>
              </a:r>
              <a:r>
                <a:rPr lang="en-US" sz="800" dirty="0">
                  <a:latin typeface="Calibri" panose="020F0502020204030204" pitchFamily="34" charset="0"/>
                </a:rPr>
                <a:t>&amp; Project Mgmt</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Portfolio investment planning</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Project estimation </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Project delivery</a:t>
              </a:r>
              <a:endParaRPr lang="en-US" sz="700" i="1" dirty="0">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800" dirty="0">
                  <a:latin typeface="Calibri" panose="020F0502020204030204" pitchFamily="34" charset="0"/>
                </a:rPr>
                <a:t>Business Solution Consulting</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Business Relationship </a:t>
              </a:r>
              <a:r>
                <a:rPr lang="en-US" sz="700" i="1" dirty="0" err="1" smtClean="0">
                  <a:latin typeface="Calibri" panose="020F0502020204030204" pitchFamily="34" charset="0"/>
                </a:rPr>
                <a:t>mgmt</a:t>
              </a:r>
              <a:endParaRPr lang="en-US" sz="700" i="1" dirty="0" smtClean="0">
                <a:latin typeface="Calibri" panose="020F0502020204030204" pitchFamily="34" charset="0"/>
              </a:endParaRP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Business Process analysis</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Technology solution analysis</a:t>
              </a:r>
            </a:p>
            <a:p>
              <a:pPr marL="115888" lvl="1" indent="-112713">
                <a:buClr>
                  <a:srgbClr val="FF661C"/>
                </a:buClr>
                <a:buSzPct val="130000"/>
                <a:buFont typeface="Wingdings" panose="05000000000000000000" pitchFamily="2" charset="2"/>
                <a:buChar char=""/>
              </a:pPr>
              <a:r>
                <a:rPr lang="en-US" sz="800" dirty="0" smtClean="0">
                  <a:latin typeface="Calibri" panose="020F0502020204030204" pitchFamily="34" charset="0"/>
                </a:rPr>
                <a:t>IT Vendor Mgmt</a:t>
              </a:r>
              <a:endParaRPr lang="en-US" sz="800" dirty="0">
                <a:latin typeface="Calibri" panose="020F0502020204030204" pitchFamily="34" charset="0"/>
              </a:endParaRP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Vendor Selection / Negotiation</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Procurement</a:t>
              </a:r>
              <a:endParaRPr lang="en-US" sz="700" i="1" dirty="0">
                <a:latin typeface="Calibri" panose="020F0502020204030204" pitchFamily="34" charset="0"/>
              </a:endParaRPr>
            </a:p>
            <a:p>
              <a:pPr marL="0" lvl="1">
                <a:buClr>
                  <a:srgbClr val="FF661C"/>
                </a:buClr>
                <a:buSzPct val="100000"/>
              </a:pPr>
              <a:endParaRPr lang="en-US" sz="700" i="1" dirty="0" smtClean="0">
                <a:latin typeface="Calibri" panose="020F0502020204030204" pitchFamily="34" charset="0"/>
              </a:endParaRPr>
            </a:p>
            <a:p>
              <a:pPr marL="0" lvl="1" indent="-285385">
                <a:buClr>
                  <a:srgbClr val="FF661C"/>
                </a:buClr>
                <a:buSzPct val="100000"/>
                <a:buFont typeface="Arial" panose="020B0604020202020204" pitchFamily="34" charset="0"/>
                <a:buChar char="•"/>
              </a:pPr>
              <a:endParaRPr lang="en-US" sz="700" i="1" dirty="0" smtClean="0">
                <a:latin typeface="Calibri" panose="020F0502020204030204" pitchFamily="34" charset="0"/>
              </a:endParaRPr>
            </a:p>
            <a:p>
              <a:pPr marL="3175" lvl="1">
                <a:buClr>
                  <a:srgbClr val="FF661C"/>
                </a:buClr>
                <a:buSzPct val="130000"/>
              </a:pPr>
              <a:endParaRPr lang="en-US" sz="800" dirty="0">
                <a:latin typeface="Calibri" panose="020F0502020204030204" pitchFamily="34" charset="0"/>
              </a:endParaRPr>
            </a:p>
          </p:txBody>
        </p:sp>
      </p:grpSp>
      <p:grpSp>
        <p:nvGrpSpPr>
          <p:cNvPr id="3" name="Group 2"/>
          <p:cNvGrpSpPr/>
          <p:nvPr/>
        </p:nvGrpSpPr>
        <p:grpSpPr>
          <a:xfrm>
            <a:off x="3718075" y="1072638"/>
            <a:ext cx="1691640" cy="2959214"/>
            <a:chOff x="4653280" y="1037899"/>
            <a:chExt cx="2011680" cy="3474720"/>
          </a:xfrm>
        </p:grpSpPr>
        <p:sp>
          <p:nvSpPr>
            <p:cNvPr id="117" name="Rectangle 116"/>
            <p:cNvSpPr>
              <a:spLocks/>
            </p:cNvSpPr>
            <p:nvPr/>
          </p:nvSpPr>
          <p:spPr>
            <a:xfrm>
              <a:off x="4653280" y="1037899"/>
              <a:ext cx="2011680" cy="3474720"/>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900" dirty="0" smtClean="0">
                <a:solidFill>
                  <a:srgbClr val="353C45"/>
                </a:solidFill>
                <a:latin typeface="Calibri" panose="020F0502020204030204" pitchFamily="34" charset="0"/>
              </a:endParaRPr>
            </a:p>
          </p:txBody>
        </p:sp>
        <p:grpSp>
          <p:nvGrpSpPr>
            <p:cNvPr id="114" name="Group 113"/>
            <p:cNvGrpSpPr>
              <a:grpSpLocks/>
            </p:cNvGrpSpPr>
            <p:nvPr/>
          </p:nvGrpSpPr>
          <p:grpSpPr>
            <a:xfrm>
              <a:off x="4724400" y="1123950"/>
              <a:ext cx="1828800" cy="235946"/>
              <a:chOff x="246939" y="1177623"/>
              <a:chExt cx="641230" cy="235946"/>
            </a:xfrm>
          </p:grpSpPr>
          <p:sp>
            <p:nvSpPr>
              <p:cNvPr id="115" name="Rectangle 114"/>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050" b="1" dirty="0" smtClean="0">
                    <a:solidFill>
                      <a:srgbClr val="353C45"/>
                    </a:solidFill>
                    <a:latin typeface="Calibri" panose="020F0502020204030204" pitchFamily="34" charset="0"/>
                  </a:rPr>
                  <a:t>Support</a:t>
                </a:r>
                <a:endParaRPr lang="en-US" sz="1050" b="1" dirty="0">
                  <a:solidFill>
                    <a:srgbClr val="353C45"/>
                  </a:solidFill>
                  <a:latin typeface="Calibri" panose="020F0502020204030204" pitchFamily="34" charset="0"/>
                </a:endParaRPr>
              </a:p>
            </p:txBody>
          </p:sp>
          <p:cxnSp>
            <p:nvCxnSpPr>
              <p:cNvPr id="116" name="Straight Connector 115"/>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22" name="Rectangle 121"/>
            <p:cNvSpPr>
              <a:spLocks/>
            </p:cNvSpPr>
            <p:nvPr/>
          </p:nvSpPr>
          <p:spPr>
            <a:xfrm>
              <a:off x="472112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spcBef>
                  <a:spcPts val="300"/>
                </a:spcBef>
                <a:buClr>
                  <a:srgbClr val="FF661C"/>
                </a:buClr>
                <a:buSzPct val="130000"/>
                <a:buFont typeface="Wingdings" panose="05000000000000000000" pitchFamily="2" charset="2"/>
                <a:buChar char=""/>
              </a:pPr>
              <a:r>
                <a:rPr lang="en-US" sz="800" dirty="0">
                  <a:solidFill>
                    <a:srgbClr val="353C45"/>
                  </a:solidFill>
                  <a:latin typeface="Calibri" panose="020F0502020204030204" pitchFamily="34" charset="0"/>
                </a:rPr>
                <a:t>Service Desk</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Central help desk </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Deskside support</a:t>
              </a:r>
            </a:p>
            <a:p>
              <a:pPr marL="115888" lvl="1" indent="-112713">
                <a:spcBef>
                  <a:spcPts val="300"/>
                </a:spcBef>
                <a:buClr>
                  <a:srgbClr val="FF661C"/>
                </a:buClr>
                <a:buSzPct val="130000"/>
                <a:buFont typeface="Wingdings" panose="05000000000000000000" pitchFamily="2" charset="2"/>
                <a:buChar char=""/>
              </a:pPr>
              <a:r>
                <a:rPr lang="en-US" sz="800" dirty="0" smtClean="0">
                  <a:solidFill>
                    <a:srgbClr val="353C45"/>
                  </a:solidFill>
                  <a:latin typeface="Calibri" panose="020F0502020204030204" pitchFamily="34" charset="0"/>
                </a:rPr>
                <a:t>Application </a:t>
              </a:r>
              <a:r>
                <a:rPr lang="en-US" sz="800" dirty="0">
                  <a:solidFill>
                    <a:srgbClr val="353C45"/>
                  </a:solidFill>
                  <a:latin typeface="Calibri" panose="020F0502020204030204" pitchFamily="34" charset="0"/>
                </a:rPr>
                <a:t>Support</a:t>
              </a:r>
            </a:p>
            <a:p>
              <a:pPr marL="285750" lvl="2" indent="-114300">
                <a:buClr>
                  <a:srgbClr val="FF661C"/>
                </a:buClr>
                <a:buSzPct val="100000"/>
                <a:buFont typeface="Arial" panose="020B0604020202020204" pitchFamily="34" charset="0"/>
                <a:buChar char="•"/>
              </a:pPr>
              <a:r>
                <a:rPr lang="en-US" sz="700" i="1" dirty="0" smtClean="0">
                  <a:solidFill>
                    <a:srgbClr val="353C45"/>
                  </a:solidFill>
                  <a:latin typeface="Calibri" panose="020F0502020204030204" pitchFamily="34" charset="0"/>
                </a:rPr>
                <a:t>Tier 2 app support (by app)</a:t>
              </a:r>
            </a:p>
            <a:p>
              <a:pPr marL="285750" lvl="2" indent="-114300">
                <a:buClr>
                  <a:srgbClr val="FF661C"/>
                </a:buClr>
                <a:buSzPct val="100000"/>
                <a:buFont typeface="Arial" panose="020B0604020202020204" pitchFamily="34" charset="0"/>
                <a:buChar char="•"/>
              </a:pPr>
              <a:r>
                <a:rPr lang="en-US" sz="700" i="1" dirty="0" smtClean="0">
                  <a:solidFill>
                    <a:srgbClr val="353C45"/>
                  </a:solidFill>
                  <a:latin typeface="Calibri" panose="020F0502020204030204" pitchFamily="34" charset="0"/>
                </a:rPr>
                <a:t>Tier 3 app support</a:t>
              </a:r>
              <a:endParaRPr lang="en-US" sz="700" i="1" dirty="0">
                <a:solidFill>
                  <a:srgbClr val="353C45"/>
                </a:solidFill>
                <a:latin typeface="Calibri" panose="020F0502020204030204" pitchFamily="34" charset="0"/>
              </a:endParaRPr>
            </a:p>
            <a:p>
              <a:pPr marL="115888" lvl="1" indent="-112713">
                <a:spcBef>
                  <a:spcPts val="300"/>
                </a:spcBef>
                <a:buClr>
                  <a:srgbClr val="FF661C"/>
                </a:buClr>
                <a:buSzPct val="130000"/>
                <a:buFont typeface="Wingdings" panose="05000000000000000000" pitchFamily="2" charset="2"/>
                <a:buChar char=""/>
              </a:pPr>
              <a:r>
                <a:rPr lang="en-US" sz="800" dirty="0">
                  <a:solidFill>
                    <a:srgbClr val="353C45"/>
                  </a:solidFill>
                  <a:latin typeface="Calibri" panose="020F0502020204030204" pitchFamily="34" charset="0"/>
                </a:rPr>
                <a:t>IT Training</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Off-the-shelf productivity training</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Business application training</a:t>
              </a:r>
            </a:p>
            <a:p>
              <a:pPr marL="115888" lvl="1" indent="-112713">
                <a:buClr>
                  <a:srgbClr val="FF661C"/>
                </a:buClr>
                <a:buSzPct val="130000"/>
                <a:buFont typeface="Wingdings" panose="05000000000000000000" pitchFamily="2" charset="2"/>
                <a:buChar char=""/>
              </a:pPr>
              <a:r>
                <a:rPr lang="en-US" sz="800" dirty="0">
                  <a:solidFill>
                    <a:srgbClr val="353C45"/>
                  </a:solidFill>
                  <a:latin typeface="Calibri" panose="020F0502020204030204" pitchFamily="34" charset="0"/>
                </a:rPr>
                <a:t>Central Print</a:t>
              </a:r>
            </a:p>
            <a:p>
              <a:pPr marL="285750" lvl="2" indent="-114300">
                <a:buSzPct val="100000"/>
                <a:buFont typeface="Arial" panose="020B0604020202020204" pitchFamily="34" charset="0"/>
                <a:buChar char="•"/>
              </a:pPr>
              <a:r>
                <a:rPr lang="en-US" sz="700" i="1" dirty="0">
                  <a:solidFill>
                    <a:srgbClr val="353C45"/>
                  </a:solidFill>
                  <a:latin typeface="Calibri" panose="020F0502020204030204" pitchFamily="34" charset="0"/>
                </a:rPr>
                <a:t>Bill/invoice print</a:t>
              </a:r>
            </a:p>
            <a:p>
              <a:pPr marL="285750" lvl="2" indent="-114300">
                <a:buSzPct val="100000"/>
                <a:buFont typeface="Arial" panose="020B0604020202020204" pitchFamily="34" charset="0"/>
                <a:buChar char="•"/>
              </a:pPr>
              <a:r>
                <a:rPr lang="en-US" sz="700" i="1" dirty="0">
                  <a:solidFill>
                    <a:srgbClr val="353C45"/>
                  </a:solidFill>
                  <a:latin typeface="Calibri" panose="020F0502020204030204" pitchFamily="34" charset="0"/>
                </a:rPr>
                <a:t>Publications</a:t>
              </a:r>
            </a:p>
            <a:p>
              <a:pPr marL="285750" lvl="2" indent="-114300">
                <a:buSzPct val="100000"/>
                <a:buFont typeface="Arial" panose="020B0604020202020204" pitchFamily="34" charset="0"/>
                <a:buChar char="•"/>
              </a:pPr>
              <a:r>
                <a:rPr lang="en-US" sz="700" i="1" dirty="0">
                  <a:solidFill>
                    <a:srgbClr val="353C45"/>
                  </a:solidFill>
                  <a:latin typeface="Calibri" panose="020F0502020204030204" pitchFamily="34" charset="0"/>
                </a:rPr>
                <a:t>Automated post processing</a:t>
              </a:r>
            </a:p>
            <a:p>
              <a:pPr marL="171450" lvl="2">
                <a:buSzPct val="100000"/>
              </a:pPr>
              <a:endParaRPr lang="en-US" sz="700" i="1" dirty="0">
                <a:solidFill>
                  <a:srgbClr val="353C45"/>
                </a:solidFill>
                <a:latin typeface="Calibri" panose="020F0502020204030204" pitchFamily="34" charset="0"/>
              </a:endParaRPr>
            </a:p>
            <a:p>
              <a:pPr marL="171450" lvl="2">
                <a:buSzPct val="100000"/>
              </a:pPr>
              <a:endParaRPr lang="en-US" sz="700" i="1" dirty="0">
                <a:solidFill>
                  <a:srgbClr val="353C45"/>
                </a:solidFill>
                <a:latin typeface="Calibri" panose="020F0502020204030204" pitchFamily="34" charset="0"/>
              </a:endParaRPr>
            </a:p>
            <a:p>
              <a:pPr marL="3175" lvl="1">
                <a:buClr>
                  <a:srgbClr val="FF661C"/>
                </a:buClr>
                <a:buSzPct val="130000"/>
              </a:pPr>
              <a:endParaRPr lang="en-US" sz="800" dirty="0">
                <a:solidFill>
                  <a:srgbClr val="353C45"/>
                </a:solidFill>
                <a:latin typeface="Calibri" panose="020F0502020204030204" pitchFamily="34" charset="0"/>
              </a:endParaRPr>
            </a:p>
            <a:p>
              <a:pPr marL="3175" lvl="1">
                <a:buClr>
                  <a:srgbClr val="FF661C"/>
                </a:buClr>
                <a:buSzPct val="130000"/>
              </a:pPr>
              <a:endParaRPr lang="en-US" sz="800" dirty="0" smtClean="0">
                <a:solidFill>
                  <a:srgbClr val="353C45"/>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800" dirty="0">
                <a:solidFill>
                  <a:srgbClr val="353C45"/>
                </a:solidFill>
                <a:latin typeface="Calibri" panose="020F0502020204030204" pitchFamily="34" charset="0"/>
              </a:endParaRPr>
            </a:p>
          </p:txBody>
        </p:sp>
      </p:grpSp>
      <p:grpSp>
        <p:nvGrpSpPr>
          <p:cNvPr id="4" name="Group 3"/>
          <p:cNvGrpSpPr/>
          <p:nvPr/>
        </p:nvGrpSpPr>
        <p:grpSpPr>
          <a:xfrm>
            <a:off x="5484686" y="1072638"/>
            <a:ext cx="1691640" cy="2959214"/>
            <a:chOff x="6827520" y="1037899"/>
            <a:chExt cx="2011680" cy="3474720"/>
          </a:xfrm>
        </p:grpSpPr>
        <p:sp>
          <p:nvSpPr>
            <p:cNvPr id="123" name="Rectangle 122"/>
            <p:cNvSpPr>
              <a:spLocks/>
            </p:cNvSpPr>
            <p:nvPr/>
          </p:nvSpPr>
          <p:spPr>
            <a:xfrm>
              <a:off x="6827520" y="1037899"/>
              <a:ext cx="2011680" cy="3474720"/>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900" dirty="0" smtClean="0">
                <a:solidFill>
                  <a:srgbClr val="353C45"/>
                </a:solidFill>
                <a:latin typeface="Calibri" panose="020F0502020204030204" pitchFamily="34" charset="0"/>
              </a:endParaRPr>
            </a:p>
          </p:txBody>
        </p:sp>
        <p:grpSp>
          <p:nvGrpSpPr>
            <p:cNvPr id="124" name="Group 123"/>
            <p:cNvGrpSpPr>
              <a:grpSpLocks/>
            </p:cNvGrpSpPr>
            <p:nvPr/>
          </p:nvGrpSpPr>
          <p:grpSpPr>
            <a:xfrm>
              <a:off x="6934200" y="1123950"/>
              <a:ext cx="1828800" cy="235946"/>
              <a:chOff x="246939" y="1177623"/>
              <a:chExt cx="641230" cy="235946"/>
            </a:xfrm>
          </p:grpSpPr>
          <p:sp>
            <p:nvSpPr>
              <p:cNvPr id="125" name="Rectangle 124"/>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050" b="1" dirty="0" smtClean="0">
                    <a:solidFill>
                      <a:srgbClr val="353C45"/>
                    </a:solidFill>
                    <a:latin typeface="Calibri" panose="020F0502020204030204" pitchFamily="34" charset="0"/>
                  </a:rPr>
                  <a:t>Operations</a:t>
                </a:r>
                <a:endParaRPr lang="en-US" sz="1050" b="1" dirty="0">
                  <a:solidFill>
                    <a:srgbClr val="353C45"/>
                  </a:solidFill>
                  <a:latin typeface="Calibri" panose="020F0502020204030204" pitchFamily="34" charset="0"/>
                </a:endParaRPr>
              </a:p>
            </p:txBody>
          </p:sp>
          <p:cxnSp>
            <p:nvCxnSpPr>
              <p:cNvPr id="126" name="Straight Connector 125"/>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28" name="Rectangle 127"/>
            <p:cNvSpPr>
              <a:spLocks/>
            </p:cNvSpPr>
            <p:nvPr/>
          </p:nvSpPr>
          <p:spPr>
            <a:xfrm>
              <a:off x="69325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800" dirty="0" smtClean="0">
                  <a:solidFill>
                    <a:srgbClr val="353C45"/>
                  </a:solidFill>
                  <a:latin typeface="Calibri" panose="020F0502020204030204" pitchFamily="34" charset="0"/>
                </a:rPr>
                <a:t>IT Service Management</a:t>
              </a:r>
            </a:p>
            <a:p>
              <a:pPr marL="285750" lvl="2" indent="-114300">
                <a:buSzPct val="100000"/>
                <a:buFont typeface="Arial" panose="020B0604020202020204" pitchFamily="34" charset="0"/>
                <a:buChar char="•"/>
              </a:pPr>
              <a:r>
                <a:rPr lang="en-US" sz="700" i="1" dirty="0" smtClean="0">
                  <a:latin typeface="Calibri" panose="020F0502020204030204" pitchFamily="34" charset="0"/>
                </a:rPr>
                <a:t>Incident </a:t>
              </a:r>
              <a:r>
                <a:rPr lang="en-US" sz="700" i="1" dirty="0" err="1" smtClean="0">
                  <a:latin typeface="Calibri" panose="020F0502020204030204" pitchFamily="34" charset="0"/>
                </a:rPr>
                <a:t>mgmt</a:t>
              </a:r>
              <a:endParaRPr lang="en-US" sz="700" i="1" dirty="0" smtClean="0">
                <a:latin typeface="Calibri" panose="020F0502020204030204" pitchFamily="34" charset="0"/>
              </a:endParaRPr>
            </a:p>
            <a:p>
              <a:pPr marL="285750" lvl="2" indent="-114300">
                <a:buSzPct val="100000"/>
                <a:buFont typeface="Arial" panose="020B0604020202020204" pitchFamily="34" charset="0"/>
                <a:buChar char="•"/>
              </a:pPr>
              <a:r>
                <a:rPr lang="en-US" sz="700" i="1" dirty="0" smtClean="0">
                  <a:latin typeface="Calibri" panose="020F0502020204030204" pitchFamily="34" charset="0"/>
                </a:rPr>
                <a:t>Problem </a:t>
              </a:r>
              <a:r>
                <a:rPr lang="en-US" sz="700" i="1" dirty="0" err="1" smtClean="0">
                  <a:latin typeface="Calibri" panose="020F0502020204030204" pitchFamily="34" charset="0"/>
                </a:rPr>
                <a:t>mgmt</a:t>
              </a:r>
              <a:endParaRPr lang="en-US" sz="700" i="1" dirty="0" smtClean="0">
                <a:latin typeface="Calibri" panose="020F0502020204030204" pitchFamily="34" charset="0"/>
              </a:endParaRPr>
            </a:p>
            <a:p>
              <a:pPr marL="285750" lvl="2" indent="-114300">
                <a:buSzPct val="100000"/>
                <a:buFont typeface="Arial" panose="020B0604020202020204" pitchFamily="34" charset="0"/>
                <a:buChar char="•"/>
              </a:pPr>
              <a:r>
                <a:rPr lang="en-US" sz="700" i="1" dirty="0" smtClean="0">
                  <a:latin typeface="Calibri" panose="020F0502020204030204" pitchFamily="34" charset="0"/>
                </a:rPr>
                <a:t>Change </a:t>
              </a:r>
              <a:r>
                <a:rPr lang="en-US" sz="700" i="1" dirty="0" err="1" smtClean="0">
                  <a:latin typeface="Calibri" panose="020F0502020204030204" pitchFamily="34" charset="0"/>
                </a:rPr>
                <a:t>mgmt</a:t>
              </a:r>
              <a:endParaRPr lang="en-US" sz="700" i="1" dirty="0" smtClean="0">
                <a:latin typeface="Calibri" panose="020F0502020204030204" pitchFamily="34" charset="0"/>
              </a:endParaRPr>
            </a:p>
            <a:p>
              <a:pPr marL="285750" lvl="2" indent="-114300">
                <a:buSzPct val="100000"/>
                <a:buFont typeface="Arial" panose="020B0604020202020204" pitchFamily="34" charset="0"/>
                <a:buChar char="•"/>
              </a:pPr>
              <a:r>
                <a:rPr lang="en-US" sz="700" i="1" dirty="0" smtClean="0">
                  <a:latin typeface="Calibri" panose="020F0502020204030204" pitchFamily="34" charset="0"/>
                </a:rPr>
                <a:t>Asset </a:t>
              </a:r>
              <a:r>
                <a:rPr lang="en-US" sz="700" i="1" dirty="0" err="1" smtClean="0">
                  <a:latin typeface="Calibri" panose="020F0502020204030204" pitchFamily="34" charset="0"/>
                </a:rPr>
                <a:t>mgmt</a:t>
              </a:r>
              <a:r>
                <a:rPr lang="en-US" sz="700" i="1" dirty="0" smtClean="0">
                  <a:latin typeface="Calibri" panose="020F0502020204030204" pitchFamily="34" charset="0"/>
                </a:rPr>
                <a:t> (CMDB)</a:t>
              </a:r>
              <a:endParaRPr lang="en-US" sz="700" i="1" dirty="0" smtClean="0">
                <a:solidFill>
                  <a:srgbClr val="0070C0"/>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800" dirty="0" smtClean="0">
                  <a:solidFill>
                    <a:srgbClr val="353C45"/>
                  </a:solidFill>
                  <a:latin typeface="Calibri" panose="020F0502020204030204" pitchFamily="34" charset="0"/>
                </a:rPr>
                <a:t>Monitoring</a:t>
              </a:r>
              <a:endParaRPr lang="en-US" sz="800" dirty="0">
                <a:solidFill>
                  <a:srgbClr val="353C45"/>
                </a:solidFill>
                <a:latin typeface="Calibri" panose="020F0502020204030204" pitchFamily="34" charset="0"/>
              </a:endParaRPr>
            </a:p>
            <a:p>
              <a:pPr marL="285750" lvl="2" indent="-114300">
                <a:buSzPct val="100000"/>
                <a:buFont typeface="Arial" panose="020B0604020202020204" pitchFamily="34" charset="0"/>
                <a:buChar char="•"/>
              </a:pPr>
              <a:r>
                <a:rPr lang="en-US" sz="700" i="1" dirty="0" smtClean="0">
                  <a:latin typeface="Calibri" panose="020F0502020204030204" pitchFamily="34" charset="0"/>
                </a:rPr>
                <a:t>Network monitoring</a:t>
              </a:r>
            </a:p>
            <a:p>
              <a:pPr marL="285750" lvl="2" indent="-114300">
                <a:buSzPct val="100000"/>
                <a:buFont typeface="Arial" panose="020B0604020202020204" pitchFamily="34" charset="0"/>
                <a:buChar char="•"/>
              </a:pPr>
              <a:r>
                <a:rPr lang="en-US" sz="700" i="1" dirty="0" smtClean="0">
                  <a:latin typeface="Calibri" panose="020F0502020204030204" pitchFamily="34" charset="0"/>
                </a:rPr>
                <a:t>System monitoring</a:t>
              </a:r>
            </a:p>
            <a:p>
              <a:pPr marL="285750" lvl="2" indent="-114300">
                <a:buSzPct val="100000"/>
                <a:buFont typeface="Arial" panose="020B0604020202020204" pitchFamily="34" charset="0"/>
                <a:buChar char="•"/>
              </a:pPr>
              <a:r>
                <a:rPr lang="en-US" sz="700" i="1" dirty="0" smtClean="0">
                  <a:latin typeface="Calibri" panose="020F0502020204030204" pitchFamily="34" charset="0"/>
                </a:rPr>
                <a:t>Application monitoring</a:t>
              </a:r>
            </a:p>
            <a:p>
              <a:pPr marL="285750" lvl="2" indent="-114300">
                <a:buSzPct val="100000"/>
                <a:buFont typeface="Arial" panose="020B0604020202020204" pitchFamily="34" charset="0"/>
                <a:buChar char="•"/>
              </a:pPr>
              <a:r>
                <a:rPr lang="en-US" sz="700" i="1" dirty="0" smtClean="0">
                  <a:latin typeface="Calibri" panose="020F0502020204030204" pitchFamily="34" charset="0"/>
                </a:rPr>
                <a:t>Usage analytics</a:t>
              </a:r>
              <a:endParaRPr lang="en-US" sz="700" i="1" dirty="0">
                <a:latin typeface="Calibri" panose="020F0502020204030204" pitchFamily="34" charset="0"/>
              </a:endParaRPr>
            </a:p>
            <a:p>
              <a:pPr marL="285750" lvl="2" indent="-114300">
                <a:buSzPct val="100000"/>
                <a:buFont typeface="Arial" panose="020B0604020202020204" pitchFamily="34" charset="0"/>
                <a:buChar char="•"/>
              </a:pPr>
              <a:r>
                <a:rPr lang="en-US" sz="700" i="1" dirty="0" smtClean="0">
                  <a:latin typeface="Calibri" panose="020F0502020204030204" pitchFamily="34" charset="0"/>
                </a:rPr>
                <a:t>Logging analytics</a:t>
              </a:r>
            </a:p>
            <a:p>
              <a:pPr marL="115888" lvl="1" indent="-112713">
                <a:buClr>
                  <a:srgbClr val="FF661C"/>
                </a:buClr>
                <a:buSzPct val="130000"/>
                <a:buFont typeface="Wingdings" panose="05000000000000000000" pitchFamily="2" charset="2"/>
                <a:buChar char=""/>
              </a:pPr>
              <a:r>
                <a:rPr lang="en-US" sz="800" dirty="0" smtClean="0">
                  <a:latin typeface="Calibri" panose="020F0502020204030204" pitchFamily="34" charset="0"/>
                </a:rPr>
                <a:t>Capacity Management</a:t>
              </a:r>
              <a:endParaRPr lang="en-US" sz="800" dirty="0">
                <a:latin typeface="Calibri" panose="020F0502020204030204" pitchFamily="34" charset="0"/>
              </a:endParaRPr>
            </a:p>
            <a:p>
              <a:pPr marL="285750" lvl="2" indent="-114300">
                <a:buSzPct val="100000"/>
                <a:buFont typeface="Arial" panose="020B0604020202020204" pitchFamily="34" charset="0"/>
                <a:buChar char="•"/>
              </a:pPr>
              <a:r>
                <a:rPr lang="en-US" sz="700" i="1" dirty="0" smtClean="0">
                  <a:latin typeface="Calibri" panose="020F0502020204030204" pitchFamily="34" charset="0"/>
                </a:rPr>
                <a:t>Storage capacity</a:t>
              </a:r>
            </a:p>
            <a:p>
              <a:pPr marL="285750" lvl="2" indent="-114300">
                <a:buSzPct val="100000"/>
                <a:buFont typeface="Arial" panose="020B0604020202020204" pitchFamily="34" charset="0"/>
                <a:buChar char="•"/>
              </a:pPr>
              <a:r>
                <a:rPr lang="en-US" sz="700" i="1" dirty="0" smtClean="0">
                  <a:latin typeface="Calibri" panose="020F0502020204030204" pitchFamily="34" charset="0"/>
                </a:rPr>
                <a:t>Compute capacity</a:t>
              </a:r>
            </a:p>
            <a:p>
              <a:pPr marL="285750" lvl="2" indent="-114300">
                <a:buSzPct val="100000"/>
                <a:buFont typeface="Arial" panose="020B0604020202020204" pitchFamily="34" charset="0"/>
                <a:buChar char="•"/>
              </a:pPr>
              <a:r>
                <a:rPr lang="en-US" sz="700" i="1" dirty="0" smtClean="0">
                  <a:latin typeface="Calibri" panose="020F0502020204030204" pitchFamily="34" charset="0"/>
                </a:rPr>
                <a:t>Data Center</a:t>
              </a:r>
              <a:r>
                <a:rPr lang="en-US" sz="700" i="1" dirty="0">
                  <a:latin typeface="Calibri" panose="020F0502020204030204" pitchFamily="34" charset="0"/>
                </a:rPr>
                <a:t> </a:t>
              </a:r>
              <a:r>
                <a:rPr lang="en-US" sz="700" i="1" dirty="0" smtClean="0">
                  <a:latin typeface="Calibri" panose="020F0502020204030204" pitchFamily="34" charset="0"/>
                </a:rPr>
                <a:t>capacity</a:t>
              </a:r>
              <a:endParaRPr lang="en-US" sz="700" i="1" dirty="0">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800" dirty="0" smtClean="0">
                  <a:solidFill>
                    <a:srgbClr val="353C45"/>
                  </a:solidFill>
                  <a:latin typeface="Calibri" panose="020F0502020204030204" pitchFamily="34" charset="0"/>
                </a:rPr>
                <a:t>Deployment &amp; Administration</a:t>
              </a:r>
            </a:p>
            <a:p>
              <a:pPr marL="285750" lvl="2" indent="-114300">
                <a:buSzPct val="100000"/>
                <a:buFont typeface="Arial" panose="020B0604020202020204" pitchFamily="34" charset="0"/>
                <a:buChar char="•"/>
              </a:pPr>
              <a:r>
                <a:rPr lang="en-US" sz="700" i="1" dirty="0" smtClean="0">
                  <a:latin typeface="Calibri" panose="020F0502020204030204" pitchFamily="34" charset="0"/>
                </a:rPr>
                <a:t>Software distribution </a:t>
              </a:r>
            </a:p>
            <a:p>
              <a:pPr marL="285750" lvl="2" indent="-114300">
                <a:buSzPct val="100000"/>
                <a:buFont typeface="Arial" panose="020B0604020202020204" pitchFamily="34" charset="0"/>
                <a:buChar char="•"/>
              </a:pPr>
              <a:r>
                <a:rPr lang="en-US" sz="700" i="1" dirty="0" err="1" smtClean="0">
                  <a:latin typeface="Calibri" panose="020F0502020204030204" pitchFamily="34" charset="0"/>
                </a:rPr>
                <a:t>Config</a:t>
              </a:r>
              <a:r>
                <a:rPr lang="en-US" sz="700" i="1" dirty="0" smtClean="0">
                  <a:latin typeface="Calibri" panose="020F0502020204030204" pitchFamily="34" charset="0"/>
                </a:rPr>
                <a:t> administration</a:t>
              </a:r>
            </a:p>
            <a:p>
              <a:pPr marL="285750" lvl="2" indent="-114300">
                <a:buSzPct val="100000"/>
                <a:buFont typeface="Arial" panose="020B0604020202020204" pitchFamily="34" charset="0"/>
                <a:buChar char="•"/>
              </a:pPr>
              <a:r>
                <a:rPr lang="en-US" sz="700" i="1" dirty="0" smtClean="0">
                  <a:latin typeface="Calibri" panose="020F0502020204030204" pitchFamily="34" charset="0"/>
                </a:rPr>
                <a:t>Patch </a:t>
              </a:r>
              <a:r>
                <a:rPr lang="en-US" sz="700" i="1" dirty="0" err="1" smtClean="0">
                  <a:latin typeface="Calibri" panose="020F0502020204030204" pitchFamily="34" charset="0"/>
                </a:rPr>
                <a:t>mgmt</a:t>
              </a:r>
              <a:endParaRPr lang="en-US" sz="700" i="1" dirty="0">
                <a:latin typeface="Calibri" panose="020F0502020204030204" pitchFamily="34" charset="0"/>
              </a:endParaRPr>
            </a:p>
          </p:txBody>
        </p:sp>
      </p:grpSp>
      <p:grpSp>
        <p:nvGrpSpPr>
          <p:cNvPr id="32" name="Group 31"/>
          <p:cNvGrpSpPr/>
          <p:nvPr/>
        </p:nvGrpSpPr>
        <p:grpSpPr>
          <a:xfrm>
            <a:off x="7251296" y="1072638"/>
            <a:ext cx="1691640" cy="2959214"/>
            <a:chOff x="6827520" y="1037899"/>
            <a:chExt cx="2011680" cy="3474720"/>
          </a:xfrm>
        </p:grpSpPr>
        <p:sp>
          <p:nvSpPr>
            <p:cNvPr id="33" name="Rectangle 32"/>
            <p:cNvSpPr>
              <a:spLocks/>
            </p:cNvSpPr>
            <p:nvPr/>
          </p:nvSpPr>
          <p:spPr>
            <a:xfrm>
              <a:off x="6827520" y="1037899"/>
              <a:ext cx="2011680" cy="3474720"/>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900" dirty="0" smtClean="0">
                <a:solidFill>
                  <a:srgbClr val="353C45"/>
                </a:solidFill>
                <a:latin typeface="Calibri" panose="020F0502020204030204" pitchFamily="34" charset="0"/>
              </a:endParaRPr>
            </a:p>
          </p:txBody>
        </p:sp>
        <p:grpSp>
          <p:nvGrpSpPr>
            <p:cNvPr id="34" name="Group 33"/>
            <p:cNvGrpSpPr>
              <a:grpSpLocks/>
            </p:cNvGrpSpPr>
            <p:nvPr/>
          </p:nvGrpSpPr>
          <p:grpSpPr>
            <a:xfrm>
              <a:off x="6934200" y="1123950"/>
              <a:ext cx="1828800" cy="235946"/>
              <a:chOff x="246939" y="1177623"/>
              <a:chExt cx="641230" cy="235946"/>
            </a:xfrm>
          </p:grpSpPr>
          <p:sp>
            <p:nvSpPr>
              <p:cNvPr id="36" name="Rectangle 35"/>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050" b="1" dirty="0" smtClean="0">
                    <a:solidFill>
                      <a:schemeClr val="tx1"/>
                    </a:solidFill>
                    <a:latin typeface="Calibri" panose="020F0502020204030204" pitchFamily="34" charset="0"/>
                  </a:rPr>
                  <a:t>Security &amp; Compliance</a:t>
                </a:r>
                <a:endParaRPr lang="en-US" sz="1050" b="1" dirty="0">
                  <a:solidFill>
                    <a:schemeClr val="tx1"/>
                  </a:solidFill>
                  <a:latin typeface="Calibri" panose="020F0502020204030204" pitchFamily="34" charset="0"/>
                </a:endParaRPr>
              </a:p>
            </p:txBody>
          </p:sp>
          <p:cxnSp>
            <p:nvCxnSpPr>
              <p:cNvPr id="37" name="Straight Connector 36"/>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35" name="Rectangle 34"/>
            <p:cNvSpPr>
              <a:spLocks/>
            </p:cNvSpPr>
            <p:nvPr/>
          </p:nvSpPr>
          <p:spPr>
            <a:xfrm>
              <a:off x="69325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800" i="1" dirty="0" smtClean="0">
                  <a:latin typeface="Calibri" panose="020F0502020204030204" pitchFamily="34" charset="0"/>
                </a:rPr>
                <a:t>Security</a:t>
              </a:r>
            </a:p>
            <a:p>
              <a:pPr marL="285750" lvl="2" indent="-114300">
                <a:buClr>
                  <a:srgbClr val="FF661C"/>
                </a:buClr>
                <a:buSzPct val="100000"/>
                <a:buFont typeface="Arial" panose="020B0604020202020204" pitchFamily="34" charset="0"/>
                <a:buChar char="•"/>
              </a:pPr>
              <a:r>
                <a:rPr lang="en-US" sz="700" dirty="0">
                  <a:latin typeface="Calibri" panose="020F0502020204030204" pitchFamily="34" charset="0"/>
                </a:rPr>
                <a:t>Identity &amp; Access Management</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Awareness </a:t>
              </a:r>
              <a:r>
                <a:rPr lang="en-US" sz="700" i="1" dirty="0">
                  <a:latin typeface="Calibri" panose="020F0502020204030204" pitchFamily="34" charset="0"/>
                </a:rPr>
                <a:t>&amp; </a:t>
              </a:r>
              <a:r>
                <a:rPr lang="en-US" sz="700" i="1" dirty="0" smtClean="0">
                  <a:latin typeface="Calibri" panose="020F0502020204030204" pitchFamily="34" charset="0"/>
                </a:rPr>
                <a:t>engagement</a:t>
              </a:r>
              <a:endParaRPr lang="en-US" sz="700" i="1" dirty="0">
                <a:latin typeface="Calibri" panose="020F0502020204030204" pitchFamily="34" charset="0"/>
              </a:endParaRPr>
            </a:p>
            <a:p>
              <a:pPr marL="285750" lvl="2" indent="-114300">
                <a:buClr>
                  <a:srgbClr val="FF661C"/>
                </a:buClr>
                <a:buSzPct val="100000"/>
                <a:buFont typeface="Arial" panose="020B0604020202020204" pitchFamily="34" charset="0"/>
                <a:buChar char="•"/>
              </a:pPr>
              <a:r>
                <a:rPr lang="en-US" sz="700" i="1" dirty="0">
                  <a:latin typeface="Calibri" panose="020F0502020204030204" pitchFamily="34" charset="0"/>
                </a:rPr>
                <a:t>Cyber </a:t>
              </a:r>
              <a:r>
                <a:rPr lang="en-US" sz="700" i="1" dirty="0" smtClean="0">
                  <a:latin typeface="Calibri" panose="020F0502020204030204" pitchFamily="34" charset="0"/>
                </a:rPr>
                <a:t>security</a:t>
              </a:r>
            </a:p>
            <a:p>
              <a:pPr marL="285750" lvl="2" indent="-114300">
                <a:buClr>
                  <a:srgbClr val="FF661C"/>
                </a:buClr>
                <a:buSzPct val="100000"/>
                <a:buFont typeface="Arial" panose="020B0604020202020204" pitchFamily="34" charset="0"/>
                <a:buChar char="•"/>
              </a:pPr>
              <a:r>
                <a:rPr lang="en-US" sz="700" i="1" dirty="0" smtClean="0">
                  <a:latin typeface="Calibri" panose="020F0502020204030204" pitchFamily="34" charset="0"/>
                </a:rPr>
                <a:t>Incident </a:t>
              </a:r>
              <a:r>
                <a:rPr lang="en-US" sz="700" i="1" dirty="0" err="1" smtClean="0">
                  <a:latin typeface="Calibri" panose="020F0502020204030204" pitchFamily="34" charset="0"/>
                </a:rPr>
                <a:t>mgmt</a:t>
              </a:r>
              <a:endParaRPr lang="en-US" sz="700" i="1" dirty="0">
                <a:latin typeface="Calibri" panose="020F0502020204030204" pitchFamily="34" charset="0"/>
              </a:endParaRPr>
            </a:p>
            <a:p>
              <a:pPr marL="285750" lvl="2" indent="-114300">
                <a:buClr>
                  <a:srgbClr val="FF661C"/>
                </a:buClr>
                <a:buSzPct val="100000"/>
                <a:buFont typeface="Arial" panose="020B0604020202020204" pitchFamily="34" charset="0"/>
                <a:buChar char="•"/>
              </a:pPr>
              <a:r>
                <a:rPr lang="en-US" sz="700" i="1" dirty="0">
                  <a:latin typeface="Calibri" panose="020F0502020204030204" pitchFamily="34" charset="0"/>
                </a:rPr>
                <a:t>Threat &amp; </a:t>
              </a:r>
              <a:r>
                <a:rPr lang="en-US" sz="700" i="1" dirty="0" smtClean="0">
                  <a:latin typeface="Calibri" panose="020F0502020204030204" pitchFamily="34" charset="0"/>
                </a:rPr>
                <a:t>vulnerability </a:t>
              </a:r>
              <a:r>
                <a:rPr lang="en-US" sz="700" i="1" dirty="0" err="1" smtClean="0">
                  <a:latin typeface="Calibri" panose="020F0502020204030204" pitchFamily="34" charset="0"/>
                </a:rPr>
                <a:t>mgmt</a:t>
              </a:r>
              <a:endParaRPr lang="en-US" sz="700" i="1" dirty="0">
                <a:latin typeface="Calibri" panose="020F0502020204030204" pitchFamily="34" charset="0"/>
              </a:endParaRPr>
            </a:p>
            <a:p>
              <a:pPr marL="285750" lvl="2" indent="-114300">
                <a:buClr>
                  <a:srgbClr val="FF661C"/>
                </a:buClr>
                <a:buSzPct val="100000"/>
                <a:buFont typeface="Arial" panose="020B0604020202020204" pitchFamily="34" charset="0"/>
                <a:buChar char="•"/>
              </a:pPr>
              <a:r>
                <a:rPr lang="en-US" sz="700" i="1" dirty="0">
                  <a:latin typeface="Calibri" panose="020F0502020204030204" pitchFamily="34" charset="0"/>
                </a:rPr>
                <a:t>Data </a:t>
              </a:r>
              <a:r>
                <a:rPr lang="en-US" sz="700" i="1" dirty="0" smtClean="0">
                  <a:latin typeface="Calibri" panose="020F0502020204030204" pitchFamily="34" charset="0"/>
                </a:rPr>
                <a:t>privacy </a:t>
              </a:r>
              <a:r>
                <a:rPr lang="en-US" sz="700" i="1" dirty="0">
                  <a:latin typeface="Calibri" panose="020F0502020204030204" pitchFamily="34" charset="0"/>
                </a:rPr>
                <a:t>&amp; </a:t>
              </a:r>
              <a:r>
                <a:rPr lang="en-US" sz="700" i="1" dirty="0" smtClean="0">
                  <a:latin typeface="Calibri" panose="020F0502020204030204" pitchFamily="34" charset="0"/>
                </a:rPr>
                <a:t>security</a:t>
              </a:r>
              <a:endParaRPr lang="en-US" sz="700" i="1" dirty="0">
                <a:latin typeface="Calibri" panose="020F0502020204030204" pitchFamily="34" charset="0"/>
              </a:endParaRPr>
            </a:p>
            <a:p>
              <a:pPr marL="285750" lvl="2" indent="-114300">
                <a:buClr>
                  <a:srgbClr val="FF661C"/>
                </a:buClr>
                <a:buSzPct val="100000"/>
                <a:buFont typeface="Arial" panose="020B0604020202020204" pitchFamily="34" charset="0"/>
                <a:buChar char="•"/>
              </a:pPr>
              <a:r>
                <a:rPr lang="en-US" sz="700" i="1" dirty="0">
                  <a:latin typeface="Calibri" panose="020F0502020204030204" pitchFamily="34" charset="0"/>
                </a:rPr>
                <a:t>Physical </a:t>
              </a:r>
              <a:r>
                <a:rPr lang="en-US" sz="700" i="1" dirty="0" smtClean="0">
                  <a:latin typeface="Calibri" panose="020F0502020204030204" pitchFamily="34" charset="0"/>
                </a:rPr>
                <a:t>security</a:t>
              </a:r>
              <a:endParaRPr lang="en-US" sz="700" i="1" dirty="0">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800" i="1" dirty="0" smtClean="0">
                  <a:latin typeface="Calibri" panose="020F0502020204030204" pitchFamily="34" charset="0"/>
                </a:rPr>
                <a:t>Governance</a:t>
              </a:r>
              <a:r>
                <a:rPr lang="en-US" sz="800" i="1" dirty="0">
                  <a:latin typeface="Calibri" panose="020F0502020204030204" pitchFamily="34" charset="0"/>
                </a:rPr>
                <a:t>, Risk &amp; Compliance</a:t>
              </a:r>
            </a:p>
            <a:p>
              <a:pPr marL="285750" lvl="2" indent="-114300">
                <a:buSzPct val="100000"/>
                <a:buFont typeface="Arial" panose="020B0604020202020204" pitchFamily="34" charset="0"/>
                <a:buChar char="•"/>
              </a:pPr>
              <a:r>
                <a:rPr lang="en-US" sz="700" i="1" dirty="0">
                  <a:latin typeface="Calibri" panose="020F0502020204030204" pitchFamily="34" charset="0"/>
                </a:rPr>
                <a:t>Policy </a:t>
              </a:r>
              <a:r>
                <a:rPr lang="en-US" sz="700" i="1" dirty="0" err="1">
                  <a:latin typeface="Calibri" panose="020F0502020204030204" pitchFamily="34" charset="0"/>
                </a:rPr>
                <a:t>mgmt</a:t>
              </a:r>
              <a:endParaRPr lang="en-US" sz="700" i="1" dirty="0">
                <a:latin typeface="Calibri" panose="020F0502020204030204" pitchFamily="34" charset="0"/>
              </a:endParaRPr>
            </a:p>
            <a:p>
              <a:pPr marL="285750" lvl="2" indent="-114300">
                <a:buSzPct val="100000"/>
                <a:buFont typeface="Arial" panose="020B0604020202020204" pitchFamily="34" charset="0"/>
                <a:buChar char="•"/>
              </a:pPr>
              <a:r>
                <a:rPr lang="en-US" sz="700" i="1" dirty="0">
                  <a:latin typeface="Calibri" panose="020F0502020204030204" pitchFamily="34" charset="0"/>
                </a:rPr>
                <a:t>Policy tracking</a:t>
              </a:r>
            </a:p>
            <a:p>
              <a:pPr marL="115888" lvl="1" indent="-112713">
                <a:buClr>
                  <a:srgbClr val="FF661C"/>
                </a:buClr>
                <a:buSzPct val="130000"/>
                <a:buFont typeface="Wingdings" panose="05000000000000000000" pitchFamily="2" charset="2"/>
                <a:buChar char=""/>
              </a:pPr>
              <a:r>
                <a:rPr lang="en-US" sz="800" i="1" dirty="0" smtClean="0">
                  <a:latin typeface="Calibri" panose="020F0502020204030204" pitchFamily="34" charset="0"/>
                </a:rPr>
                <a:t>Business Continuity &amp; Disaster Recovery</a:t>
              </a:r>
            </a:p>
            <a:p>
              <a:pPr marL="285750" lvl="2" indent="-114300">
                <a:buSzPct val="100000"/>
                <a:buFont typeface="Arial" panose="020B0604020202020204" pitchFamily="34" charset="0"/>
                <a:buChar char="•"/>
              </a:pPr>
              <a:r>
                <a:rPr lang="en-US" sz="700" i="1" dirty="0" smtClean="0">
                  <a:latin typeface="Calibri" panose="020F0502020204030204" pitchFamily="34" charset="0"/>
                </a:rPr>
                <a:t>Business continuity policies</a:t>
              </a:r>
            </a:p>
            <a:p>
              <a:pPr marL="285750" lvl="2" indent="-114300">
                <a:buSzPct val="100000"/>
                <a:buFont typeface="Arial" panose="020B0604020202020204" pitchFamily="34" charset="0"/>
                <a:buChar char="•"/>
              </a:pPr>
              <a:r>
                <a:rPr lang="en-US" sz="700" i="1" dirty="0" smtClean="0">
                  <a:latin typeface="Calibri" panose="020F0502020204030204" pitchFamily="34" charset="0"/>
                </a:rPr>
                <a:t>Business resiliency plans</a:t>
              </a:r>
            </a:p>
            <a:p>
              <a:pPr marL="285750" lvl="2" indent="-114300">
                <a:buSzPct val="100000"/>
                <a:buFont typeface="Arial" panose="020B0604020202020204" pitchFamily="34" charset="0"/>
                <a:buChar char="•"/>
              </a:pPr>
              <a:r>
                <a:rPr lang="en-US" sz="700" i="1" dirty="0" smtClean="0">
                  <a:latin typeface="Calibri" panose="020F0502020204030204" pitchFamily="34" charset="0"/>
                </a:rPr>
                <a:t>DR </a:t>
              </a:r>
              <a:r>
                <a:rPr lang="en-US" sz="700" i="1" dirty="0">
                  <a:latin typeface="Calibri" panose="020F0502020204030204" pitchFamily="34" charset="0"/>
                </a:rPr>
                <a:t>p</a:t>
              </a:r>
              <a:r>
                <a:rPr lang="en-US" sz="700" i="1" dirty="0" smtClean="0">
                  <a:latin typeface="Calibri" panose="020F0502020204030204" pitchFamily="34" charset="0"/>
                </a:rPr>
                <a:t>rocedures </a:t>
              </a:r>
              <a:r>
                <a:rPr lang="en-US" sz="700" i="1" dirty="0">
                  <a:latin typeface="Calibri" panose="020F0502020204030204" pitchFamily="34" charset="0"/>
                </a:rPr>
                <a:t>&amp; e</a:t>
              </a:r>
              <a:r>
                <a:rPr lang="en-US" sz="700" i="1" dirty="0" smtClean="0">
                  <a:latin typeface="Calibri" panose="020F0502020204030204" pitchFamily="34" charset="0"/>
                </a:rPr>
                <a:t>xercises</a:t>
              </a:r>
            </a:p>
            <a:p>
              <a:pPr marL="285750" lvl="2" indent="-114300">
                <a:buSzPct val="100000"/>
                <a:buFont typeface="Arial" panose="020B0604020202020204" pitchFamily="34" charset="0"/>
                <a:buChar char="•"/>
              </a:pPr>
              <a:r>
                <a:rPr lang="en-US" sz="700" i="1" dirty="0" smtClean="0">
                  <a:latin typeface="Calibri" panose="020F0502020204030204" pitchFamily="34" charset="0"/>
                </a:rPr>
                <a:t>DR facilities</a:t>
              </a:r>
            </a:p>
            <a:p>
              <a:pPr marL="285750" lvl="2" indent="-114300">
                <a:buSzPct val="100000"/>
                <a:buFont typeface="Arial" panose="020B0604020202020204" pitchFamily="34" charset="0"/>
                <a:buChar char="•"/>
              </a:pPr>
              <a:r>
                <a:rPr lang="en-US" sz="700" i="1" dirty="0" smtClean="0">
                  <a:latin typeface="Calibri" panose="020F0502020204030204" pitchFamily="34" charset="0"/>
                </a:rPr>
                <a:t>Office continuity facilities</a:t>
              </a:r>
              <a:endParaRPr lang="en-US" sz="700" i="1" dirty="0">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800" i="1" dirty="0">
                <a:solidFill>
                  <a:srgbClr val="FF0000"/>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800" dirty="0" smtClean="0">
                <a:solidFill>
                  <a:srgbClr val="FF0000"/>
                </a:solidFill>
                <a:latin typeface="Calibri" panose="020F0502020204030204" pitchFamily="34" charset="0"/>
              </a:endParaRPr>
            </a:p>
          </p:txBody>
        </p:sp>
      </p:grpSp>
      <p:grpSp>
        <p:nvGrpSpPr>
          <p:cNvPr id="38" name="Group 37"/>
          <p:cNvGrpSpPr/>
          <p:nvPr/>
        </p:nvGrpSpPr>
        <p:grpSpPr>
          <a:xfrm>
            <a:off x="1951464" y="1072638"/>
            <a:ext cx="1691640" cy="2959214"/>
            <a:chOff x="304800" y="1037899"/>
            <a:chExt cx="2011680" cy="3474720"/>
          </a:xfrm>
        </p:grpSpPr>
        <p:sp>
          <p:nvSpPr>
            <p:cNvPr id="39" name="Rectangle 38"/>
            <p:cNvSpPr>
              <a:spLocks/>
            </p:cNvSpPr>
            <p:nvPr/>
          </p:nvSpPr>
          <p:spPr>
            <a:xfrm>
              <a:off x="304800" y="1037899"/>
              <a:ext cx="2011680" cy="3474720"/>
            </a:xfrm>
            <a:prstGeom prst="rect">
              <a:avLst/>
            </a:prstGeom>
            <a:solidFill>
              <a:schemeClr val="bg1">
                <a:lumMod val="95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900" dirty="0" smtClean="0">
                <a:solidFill>
                  <a:srgbClr val="353C45"/>
                </a:solidFill>
                <a:latin typeface="Calibri" panose="020F0502020204030204" pitchFamily="34" charset="0"/>
              </a:endParaRPr>
            </a:p>
          </p:txBody>
        </p:sp>
        <p:grpSp>
          <p:nvGrpSpPr>
            <p:cNvPr id="40" name="Group 39"/>
            <p:cNvGrpSpPr>
              <a:grpSpLocks/>
            </p:cNvGrpSpPr>
            <p:nvPr/>
          </p:nvGrpSpPr>
          <p:grpSpPr>
            <a:xfrm>
              <a:off x="381000" y="1123950"/>
              <a:ext cx="1828800" cy="235946"/>
              <a:chOff x="246939" y="1177623"/>
              <a:chExt cx="641230" cy="235946"/>
            </a:xfrm>
          </p:grpSpPr>
          <p:sp>
            <p:nvSpPr>
              <p:cNvPr id="42" name="Rectangle 41"/>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050" b="1" dirty="0" smtClean="0">
                    <a:solidFill>
                      <a:srgbClr val="353C45"/>
                    </a:solidFill>
                    <a:latin typeface="Calibri" panose="020F0502020204030204" pitchFamily="34" charset="0"/>
                  </a:rPr>
                  <a:t>Development</a:t>
                </a:r>
                <a:endParaRPr lang="en-US" sz="1050" b="1" dirty="0">
                  <a:solidFill>
                    <a:srgbClr val="353C45"/>
                  </a:solidFill>
                  <a:latin typeface="Calibri" panose="020F0502020204030204" pitchFamily="34" charset="0"/>
                </a:endParaRPr>
              </a:p>
            </p:txBody>
          </p:sp>
          <p:cxnSp>
            <p:nvCxnSpPr>
              <p:cNvPr id="43" name="Straight Connector 42"/>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41" name="Rectangle 40"/>
            <p:cNvSpPr>
              <a:spLocks/>
            </p:cNvSpPr>
            <p:nvPr/>
          </p:nvSpPr>
          <p:spPr>
            <a:xfrm>
              <a:off x="3793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800" dirty="0" smtClean="0">
                  <a:solidFill>
                    <a:srgbClr val="353C45"/>
                  </a:solidFill>
                  <a:latin typeface="Calibri" panose="020F0502020204030204" pitchFamily="34" charset="0"/>
                </a:rPr>
                <a:t>Design </a:t>
              </a:r>
              <a:r>
                <a:rPr lang="en-US" sz="800" dirty="0">
                  <a:solidFill>
                    <a:srgbClr val="353C45"/>
                  </a:solidFill>
                  <a:latin typeface="Calibri" panose="020F0502020204030204" pitchFamily="34" charset="0"/>
                </a:rPr>
                <a:t>&amp; Development</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Custom build</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Package configuration</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SaaS configuration</a:t>
              </a:r>
            </a:p>
            <a:p>
              <a:pPr marL="115888" lvl="1" indent="-112713">
                <a:spcBef>
                  <a:spcPts val="300"/>
                </a:spcBef>
                <a:buClr>
                  <a:srgbClr val="FF661C"/>
                </a:buClr>
                <a:buSzPct val="130000"/>
                <a:buFont typeface="Wingdings" panose="05000000000000000000" pitchFamily="2" charset="2"/>
                <a:buChar char=""/>
              </a:pPr>
              <a:r>
                <a:rPr lang="en-US" sz="800" dirty="0" smtClean="0">
                  <a:solidFill>
                    <a:srgbClr val="353C45"/>
                  </a:solidFill>
                  <a:latin typeface="Calibri" panose="020F0502020204030204" pitchFamily="34" charset="0"/>
                </a:rPr>
                <a:t>System </a:t>
              </a:r>
              <a:r>
                <a:rPr lang="en-US" sz="800" dirty="0">
                  <a:solidFill>
                    <a:srgbClr val="353C45"/>
                  </a:solidFill>
                  <a:latin typeface="Calibri" panose="020F0502020204030204" pitchFamily="34" charset="0"/>
                </a:rPr>
                <a:t>Integration</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On-</a:t>
              </a:r>
              <a:r>
                <a:rPr lang="en-US" sz="700" i="1" dirty="0" err="1" smtClean="0">
                  <a:solidFill>
                    <a:srgbClr val="353C45"/>
                  </a:solidFill>
                  <a:latin typeface="Calibri" panose="020F0502020204030204" pitchFamily="34" charset="0"/>
                </a:rPr>
                <a:t>prem</a:t>
              </a:r>
              <a:r>
                <a:rPr lang="en-US" sz="700" i="1" dirty="0" smtClean="0">
                  <a:solidFill>
                    <a:srgbClr val="353C45"/>
                  </a:solidFill>
                  <a:latin typeface="Calibri" panose="020F0502020204030204" pitchFamily="34" charset="0"/>
                </a:rPr>
                <a:t> application integration</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SaaS integration</a:t>
              </a:r>
              <a:endParaRPr lang="en-US" sz="700" i="1" dirty="0">
                <a:solidFill>
                  <a:srgbClr val="353C45"/>
                </a:solidFill>
                <a:latin typeface="Calibri" panose="020F0502020204030204" pitchFamily="34" charset="0"/>
              </a:endParaRPr>
            </a:p>
            <a:p>
              <a:pPr marL="115888" lvl="1" indent="-112713">
                <a:spcBef>
                  <a:spcPts val="300"/>
                </a:spcBef>
                <a:buClr>
                  <a:srgbClr val="FF661C"/>
                </a:buClr>
                <a:buSzPct val="130000"/>
                <a:buFont typeface="Wingdings" panose="05000000000000000000" pitchFamily="2" charset="2"/>
                <a:buChar char=""/>
              </a:pPr>
              <a:r>
                <a:rPr lang="en-US" sz="800" dirty="0">
                  <a:solidFill>
                    <a:srgbClr val="353C45"/>
                  </a:solidFill>
                  <a:latin typeface="Calibri" panose="020F0502020204030204" pitchFamily="34" charset="0"/>
                </a:rPr>
                <a:t>Testing</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Functional testing</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Integration testing</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Performance testing</a:t>
              </a:r>
            </a:p>
            <a:p>
              <a:pPr marL="285750" lvl="2" indent="-114300">
                <a:buSzPct val="100000"/>
                <a:buFont typeface="Arial" panose="020B0604020202020204" pitchFamily="34" charset="0"/>
                <a:buChar char="•"/>
              </a:pPr>
              <a:r>
                <a:rPr lang="en-US" sz="700" i="1" dirty="0" smtClean="0">
                  <a:solidFill>
                    <a:srgbClr val="353C45"/>
                  </a:solidFill>
                  <a:latin typeface="Calibri" panose="020F0502020204030204" pitchFamily="34" charset="0"/>
                </a:rPr>
                <a:t>Usability testing</a:t>
              </a:r>
            </a:p>
            <a:p>
              <a:pPr marL="171450" lvl="2">
                <a:buSzPct val="100000"/>
              </a:pPr>
              <a:endParaRPr lang="en-US" sz="700" i="1" dirty="0">
                <a:solidFill>
                  <a:srgbClr val="0070C0"/>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800" dirty="0">
                <a:solidFill>
                  <a:srgbClr val="353C45"/>
                </a:solidFill>
                <a:latin typeface="Calibri" panose="020F0502020204030204" pitchFamily="34" charset="0"/>
              </a:endParaRPr>
            </a:p>
          </p:txBody>
        </p:sp>
      </p:grpSp>
      <p:grpSp>
        <p:nvGrpSpPr>
          <p:cNvPr id="44" name="Group 43"/>
          <p:cNvGrpSpPr/>
          <p:nvPr/>
        </p:nvGrpSpPr>
        <p:grpSpPr>
          <a:xfrm>
            <a:off x="7811694" y="716753"/>
            <a:ext cx="1035033" cy="225262"/>
            <a:chOff x="7811694" y="1345559"/>
            <a:chExt cx="1035033" cy="225262"/>
          </a:xfrm>
        </p:grpSpPr>
        <p:pic>
          <p:nvPicPr>
            <p:cNvPr id="45" name="Picture 4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1694" y="1345559"/>
              <a:ext cx="1035033" cy="168527"/>
            </a:xfrm>
            <a:prstGeom prst="rect">
              <a:avLst/>
            </a:prstGeom>
          </p:spPr>
        </p:pic>
        <p:sp>
          <p:nvSpPr>
            <p:cNvPr id="46" name="TextBox 45"/>
            <p:cNvSpPr txBox="1"/>
            <p:nvPr/>
          </p:nvSpPr>
          <p:spPr>
            <a:xfrm>
              <a:off x="8049244" y="1478488"/>
              <a:ext cx="796372" cy="92333"/>
            </a:xfrm>
            <a:prstGeom prst="rect">
              <a:avLst/>
            </a:prstGeom>
            <a:noFill/>
          </p:spPr>
          <p:txBody>
            <a:bodyPr wrap="none" lIns="0" tIns="0" rIns="0" bIns="0" rtlCol="0">
              <a:spAutoFit/>
            </a:bodyPr>
            <a:lstStyle/>
            <a:p>
              <a:r>
                <a:rPr lang="en-US" sz="600" b="1" spc="40" dirty="0" smtClean="0">
                  <a:solidFill>
                    <a:schemeClr val="tx1">
                      <a:lumMod val="75000"/>
                      <a:lumOff val="25000"/>
                    </a:schemeClr>
                  </a:solidFill>
                  <a:latin typeface="Calibri" panose="020F0502020204030204" pitchFamily="34" charset="0"/>
                </a:rPr>
                <a:t>Standards Committee</a:t>
              </a:r>
            </a:p>
          </p:txBody>
        </p:sp>
      </p:grpSp>
    </p:spTree>
    <p:custDataLst>
      <p:custData r:id="rId1"/>
      <p:tags r:id="rId2"/>
    </p:custDataLst>
    <p:extLst>
      <p:ext uri="{BB962C8B-B14F-4D97-AF65-F5344CB8AC3E}">
        <p14:creationId xmlns:p14="http://schemas.microsoft.com/office/powerpoint/2010/main" val="2308000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latin typeface="Calibri" panose="020F0502020204030204" pitchFamily="34" charset="0"/>
            </a:endParaRPr>
          </a:p>
        </p:txBody>
      </p:sp>
      <p:sp>
        <p:nvSpPr>
          <p:cNvPr id="144" name="Rectangle 143"/>
          <p:cNvSpPr/>
          <p:nvPr/>
        </p:nvSpPr>
        <p:spPr>
          <a:xfrm>
            <a:off x="160646" y="661914"/>
            <a:ext cx="8815205" cy="332802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smtClean="0">
                <a:solidFill>
                  <a:srgbClr val="353C45"/>
                </a:solidFill>
                <a:latin typeface="Calibri" panose="020F0502020204030204" pitchFamily="34" charset="0"/>
              </a:rPr>
              <a:t>End User Services</a:t>
            </a:r>
            <a:endParaRPr lang="en-US" sz="1600" i="1" dirty="0">
              <a:solidFill>
                <a:srgbClr val="353C45"/>
              </a:solidFill>
              <a:latin typeface="Calibri" panose="020F0502020204030204" pitchFamily="34" charset="0"/>
            </a:endParaRPr>
          </a:p>
        </p:txBody>
      </p:sp>
      <p:sp>
        <p:nvSpPr>
          <p:cNvPr id="72" name="Rectangle 71"/>
          <p:cNvSpPr/>
          <p:nvPr/>
        </p:nvSpPr>
        <p:spPr>
          <a:xfrm>
            <a:off x="160646" y="959462"/>
            <a:ext cx="8815205" cy="310896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i="1" dirty="0">
              <a:solidFill>
                <a:schemeClr val="accent1"/>
              </a:solidFill>
              <a:latin typeface="Calibri" panose="020F0502020204030204" pitchFamily="34" charset="0"/>
            </a:endParaRPr>
          </a:p>
        </p:txBody>
      </p:sp>
      <p:sp>
        <p:nvSpPr>
          <p:cNvPr id="117" name="Rectangle 116"/>
          <p:cNvSpPr>
            <a:spLocks/>
          </p:cNvSpPr>
          <p:nvPr/>
        </p:nvSpPr>
        <p:spPr>
          <a:xfrm>
            <a:off x="6096000" y="1037899"/>
            <a:ext cx="2743200" cy="2952086"/>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sp>
        <p:nvSpPr>
          <p:cNvPr id="102" name="Rectangle 101"/>
          <p:cNvSpPr>
            <a:spLocks/>
          </p:cNvSpPr>
          <p:nvPr/>
        </p:nvSpPr>
        <p:spPr>
          <a:xfrm>
            <a:off x="157111" y="4419482"/>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COST POOLS</a:t>
            </a:r>
          </a:p>
        </p:txBody>
      </p:sp>
      <p:sp>
        <p:nvSpPr>
          <p:cNvPr id="103" name="Rectangle 102"/>
          <p:cNvSpPr>
            <a:spLocks/>
          </p:cNvSpPr>
          <p:nvPr/>
        </p:nvSpPr>
        <p:spPr>
          <a:xfrm>
            <a:off x="157111" y="365133"/>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BUSINESS CAPABILITIES</a:t>
            </a:r>
          </a:p>
        </p:txBody>
      </p:sp>
      <p:sp>
        <p:nvSpPr>
          <p:cNvPr id="104" name="Rectangle 103"/>
          <p:cNvSpPr>
            <a:spLocks/>
          </p:cNvSpPr>
          <p:nvPr/>
        </p:nvSpPr>
        <p:spPr>
          <a:xfrm>
            <a:off x="157111" y="4139195"/>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en-US" sz="1200" b="1" dirty="0">
                <a:solidFill>
                  <a:schemeClr val="tx1">
                    <a:lumMod val="60000"/>
                    <a:lumOff val="40000"/>
                  </a:schemeClr>
                </a:solidFill>
                <a:latin typeface="Calibri" panose="020F0502020204030204" pitchFamily="34" charset="0"/>
              </a:rPr>
              <a:t>IT </a:t>
            </a:r>
            <a:r>
              <a:rPr lang="en-US" sz="1200" b="1" dirty="0" smtClean="0">
                <a:solidFill>
                  <a:schemeClr val="tx1">
                    <a:lumMod val="60000"/>
                    <a:lumOff val="40000"/>
                  </a:schemeClr>
                </a:solidFill>
                <a:latin typeface="Calibri" panose="020F0502020204030204" pitchFamily="34" charset="0"/>
              </a:rPr>
              <a:t>TOWERS</a:t>
            </a:r>
            <a:endParaRPr lang="en-US" sz="1200" dirty="0">
              <a:solidFill>
                <a:schemeClr val="tx1">
                  <a:lumMod val="60000"/>
                  <a:lumOff val="40000"/>
                </a:schemeClr>
              </a:solidFill>
              <a:effectLst/>
              <a:latin typeface="Calibri" panose="020F0502020204030204" pitchFamily="34" charset="0"/>
            </a:endParaRPr>
          </a:p>
        </p:txBody>
      </p:sp>
      <p:sp>
        <p:nvSpPr>
          <p:cNvPr id="97" name="Rectangle 96"/>
          <p:cNvSpPr>
            <a:spLocks/>
          </p:cNvSpPr>
          <p:nvPr/>
        </p:nvSpPr>
        <p:spPr>
          <a:xfrm>
            <a:off x="304800" y="1037899"/>
            <a:ext cx="2743200" cy="2952086"/>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sp>
        <p:nvSpPr>
          <p:cNvPr id="98" name="Rectangle 97"/>
          <p:cNvSpPr>
            <a:spLocks/>
          </p:cNvSpPr>
          <p:nvPr/>
        </p:nvSpPr>
        <p:spPr>
          <a:xfrm>
            <a:off x="3200400" y="1037899"/>
            <a:ext cx="2743200" cy="2952042"/>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grpSp>
        <p:nvGrpSpPr>
          <p:cNvPr id="99" name="Group 98"/>
          <p:cNvGrpSpPr>
            <a:grpSpLocks/>
          </p:cNvGrpSpPr>
          <p:nvPr/>
        </p:nvGrpSpPr>
        <p:grpSpPr>
          <a:xfrm>
            <a:off x="525630" y="1123950"/>
            <a:ext cx="2286000" cy="235946"/>
            <a:chOff x="246939" y="1177623"/>
            <a:chExt cx="641230" cy="235946"/>
          </a:xfrm>
        </p:grpSpPr>
        <p:sp>
          <p:nvSpPr>
            <p:cNvPr id="100" name="Rectangle 99"/>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Client Computing</a:t>
              </a:r>
              <a:endParaRPr lang="en-US" sz="1100" b="1" dirty="0">
                <a:solidFill>
                  <a:srgbClr val="353C45"/>
                </a:solidFill>
                <a:latin typeface="Calibri" panose="020F0502020204030204" pitchFamily="34" charset="0"/>
              </a:endParaRPr>
            </a:p>
          </p:txBody>
        </p:sp>
        <p:cxnSp>
          <p:nvCxnSpPr>
            <p:cNvPr id="101" name="Straight Connector 100"/>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grpSp>
        <p:nvGrpSpPr>
          <p:cNvPr id="105" name="Group 104"/>
          <p:cNvGrpSpPr>
            <a:grpSpLocks/>
          </p:cNvGrpSpPr>
          <p:nvPr/>
        </p:nvGrpSpPr>
        <p:grpSpPr>
          <a:xfrm>
            <a:off x="3429000" y="1123950"/>
            <a:ext cx="2286000" cy="235946"/>
            <a:chOff x="246939" y="1177623"/>
            <a:chExt cx="641230" cy="235946"/>
          </a:xfrm>
        </p:grpSpPr>
        <p:sp>
          <p:nvSpPr>
            <p:cNvPr id="112" name="Rectangle 111"/>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lnSpc>
                  <a:spcPct val="85000"/>
                </a:lnSpc>
              </a:pPr>
              <a:r>
                <a:rPr lang="en-US" sz="1100" b="1" dirty="0" smtClean="0">
                  <a:solidFill>
                    <a:schemeClr val="tx1"/>
                  </a:solidFill>
                  <a:latin typeface="Calibri" panose="020F0502020204030204" pitchFamily="34" charset="0"/>
                </a:rPr>
                <a:t>Communication &amp; Collaboration</a:t>
              </a:r>
              <a:endParaRPr lang="en-US" sz="1000" dirty="0">
                <a:solidFill>
                  <a:schemeClr val="tx1"/>
                </a:solidFill>
                <a:latin typeface="Calibri" panose="020F0502020204030204" pitchFamily="34" charset="0"/>
              </a:endParaRPr>
            </a:p>
          </p:txBody>
        </p:sp>
        <p:cxnSp>
          <p:nvCxnSpPr>
            <p:cNvPr id="113" name="Straight Connector 112"/>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grpSp>
        <p:nvGrpSpPr>
          <p:cNvPr id="114" name="Group 113"/>
          <p:cNvGrpSpPr>
            <a:grpSpLocks/>
          </p:cNvGrpSpPr>
          <p:nvPr/>
        </p:nvGrpSpPr>
        <p:grpSpPr>
          <a:xfrm>
            <a:off x="6316830" y="1123950"/>
            <a:ext cx="2286000" cy="235946"/>
            <a:chOff x="246939" y="1177623"/>
            <a:chExt cx="641230" cy="235946"/>
          </a:xfrm>
        </p:grpSpPr>
        <p:sp>
          <p:nvSpPr>
            <p:cNvPr id="115" name="Rectangle 114"/>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Connectivity</a:t>
              </a:r>
              <a:endParaRPr lang="en-US" sz="1100" b="1" dirty="0">
                <a:solidFill>
                  <a:srgbClr val="353C45"/>
                </a:solidFill>
                <a:latin typeface="Calibri" panose="020F0502020204030204" pitchFamily="34" charset="0"/>
              </a:endParaRPr>
            </a:p>
          </p:txBody>
        </p:sp>
        <p:cxnSp>
          <p:nvCxnSpPr>
            <p:cNvPr id="116" name="Straight Connector 115"/>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18" name="Rectangle 117"/>
          <p:cNvSpPr>
            <a:spLocks/>
          </p:cNvSpPr>
          <p:nvPr/>
        </p:nvSpPr>
        <p:spPr>
          <a:xfrm>
            <a:off x="536910" y="1417320"/>
            <a:ext cx="22860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Computer</a:t>
            </a:r>
          </a:p>
          <a:p>
            <a:pPr marL="285750" lvl="2" indent="-114300">
              <a:buSzPct val="100000"/>
              <a:buFont typeface="Arial" panose="020B0604020202020204" pitchFamily="34" charset="0"/>
              <a:buChar char="•"/>
            </a:pPr>
            <a:r>
              <a:rPr lang="en-US" sz="800" i="1" dirty="0" smtClean="0">
                <a:latin typeface="Calibri" panose="020F0502020204030204" pitchFamily="34" charset="0"/>
              </a:rPr>
              <a:t>Standard desktop</a:t>
            </a:r>
          </a:p>
          <a:p>
            <a:pPr marL="285750" lvl="2" indent="-114300">
              <a:buSzPct val="100000"/>
              <a:buFont typeface="Arial" panose="020B0604020202020204" pitchFamily="34" charset="0"/>
              <a:buChar char="•"/>
            </a:pPr>
            <a:r>
              <a:rPr lang="en-US" sz="800" i="1" dirty="0" smtClean="0">
                <a:latin typeface="Calibri" panose="020F0502020204030204" pitchFamily="34" charset="0"/>
              </a:rPr>
              <a:t>Developer workstation</a:t>
            </a:r>
          </a:p>
          <a:p>
            <a:pPr marL="285750" lvl="2" indent="-114300">
              <a:buSzPct val="100000"/>
              <a:buFont typeface="Arial" panose="020B0604020202020204" pitchFamily="34" charset="0"/>
              <a:buChar char="•"/>
            </a:pPr>
            <a:r>
              <a:rPr lang="en-US" sz="800" i="1" dirty="0">
                <a:latin typeface="Calibri" panose="020F0502020204030204" pitchFamily="34" charset="0"/>
              </a:rPr>
              <a:t>Standard laptop</a:t>
            </a:r>
          </a:p>
          <a:p>
            <a:pPr marL="285750" lvl="2" indent="-114300">
              <a:buSzPct val="100000"/>
              <a:buFont typeface="Arial" panose="020B0604020202020204" pitchFamily="34" charset="0"/>
              <a:buChar char="•"/>
            </a:pPr>
            <a:r>
              <a:rPr lang="en-US" sz="800" i="1" dirty="0">
                <a:latin typeface="Calibri" panose="020F0502020204030204" pitchFamily="34" charset="0"/>
              </a:rPr>
              <a:t>Ultra-portable </a:t>
            </a:r>
            <a:r>
              <a:rPr lang="en-US" sz="800" i="1" dirty="0" smtClean="0">
                <a:latin typeface="Calibri" panose="020F0502020204030204" pitchFamily="34" charset="0"/>
              </a:rPr>
              <a:t>laptop</a:t>
            </a:r>
          </a:p>
          <a:p>
            <a:pPr marL="285750" lvl="2" indent="-114300">
              <a:buSzPct val="100000"/>
              <a:buFont typeface="Arial" panose="020B0604020202020204" pitchFamily="34" charset="0"/>
              <a:buChar char="•"/>
            </a:pPr>
            <a:r>
              <a:rPr lang="en-US" sz="800" i="1" dirty="0">
                <a:latin typeface="Calibri" panose="020F0502020204030204" pitchFamily="34" charset="0"/>
              </a:rPr>
              <a:t>Tablet </a:t>
            </a:r>
          </a:p>
          <a:p>
            <a:pPr marL="285750" lvl="2" indent="-114300">
              <a:buSzPct val="100000"/>
              <a:buFont typeface="Arial" panose="020B0604020202020204" pitchFamily="34" charset="0"/>
              <a:buChar char="•"/>
            </a:pPr>
            <a:r>
              <a:rPr lang="en-US" sz="800" i="1" dirty="0" smtClean="0">
                <a:latin typeface="Calibri" panose="020F0502020204030204" pitchFamily="34" charset="0"/>
              </a:rPr>
              <a:t>Kiosk</a:t>
            </a:r>
            <a:endParaRPr lang="en-US" sz="800" i="1" dirty="0">
              <a:latin typeface="Calibri" panose="020F0502020204030204" pitchFamily="34" charset="0"/>
            </a:endParaRP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Mobile</a:t>
            </a:r>
          </a:p>
          <a:p>
            <a:pPr marL="285750" lvl="2" indent="-114300">
              <a:buSzPct val="100000"/>
              <a:buFont typeface="Arial" panose="020B0604020202020204" pitchFamily="34" charset="0"/>
              <a:buChar char="•"/>
            </a:pPr>
            <a:r>
              <a:rPr lang="en-US" sz="800" i="1" dirty="0" smtClean="0">
                <a:latin typeface="Calibri" panose="020F0502020204030204" pitchFamily="34" charset="0"/>
              </a:rPr>
              <a:t>Smartphone</a:t>
            </a:r>
            <a:endParaRPr lang="en-US" sz="800" i="1" dirty="0">
              <a:latin typeface="Calibri" panose="020F0502020204030204" pitchFamily="34" charset="0"/>
            </a:endParaRP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Bring Your Own Device</a:t>
            </a:r>
            <a:endParaRPr lang="en-US" sz="900" strike="sngStrike" dirty="0" smtClean="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Personal computer</a:t>
            </a:r>
          </a:p>
          <a:p>
            <a:pPr marL="285750" lvl="2" indent="-114300">
              <a:buSzPct val="100000"/>
              <a:buFont typeface="Arial" panose="020B0604020202020204" pitchFamily="34" charset="0"/>
              <a:buChar char="•"/>
            </a:pPr>
            <a:r>
              <a:rPr lang="en-US" sz="800" i="1" dirty="0" smtClean="0">
                <a:latin typeface="Calibri" panose="020F0502020204030204" pitchFamily="34" charset="0"/>
              </a:rPr>
              <a:t>Personal smartphone</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Personal tablet</a:t>
            </a:r>
            <a:endParaRPr lang="en-US" sz="800" i="1" dirty="0">
              <a:latin typeface="Calibri" panose="020F0502020204030204" pitchFamily="34" charset="0"/>
            </a:endParaRP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Virtual Client</a:t>
            </a:r>
            <a:endParaRPr lang="en-US" sz="900" i="1" dirty="0" smtClean="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Virtual </a:t>
            </a:r>
            <a:r>
              <a:rPr lang="en-US" sz="800" i="1" dirty="0">
                <a:latin typeface="Calibri" panose="020F0502020204030204" pitchFamily="34" charset="0"/>
              </a:rPr>
              <a:t>desktop</a:t>
            </a:r>
          </a:p>
          <a:p>
            <a:pPr marL="285750" lvl="2" indent="-114300">
              <a:buSzPct val="100000"/>
              <a:buFont typeface="Arial" panose="020B0604020202020204" pitchFamily="34" charset="0"/>
              <a:buChar char="•"/>
            </a:pPr>
            <a:r>
              <a:rPr lang="en-US" sz="800" i="1" dirty="0" smtClean="0">
                <a:latin typeface="Calibri" panose="020F0502020204030204" pitchFamily="34" charset="0"/>
              </a:rPr>
              <a:t>Virtual workspaces</a:t>
            </a:r>
          </a:p>
          <a:p>
            <a:pPr marL="285750" lvl="2" indent="-114300">
              <a:buSzPct val="100000"/>
              <a:buFont typeface="Arial" panose="020B0604020202020204" pitchFamily="34" charset="0"/>
              <a:buChar char="•"/>
            </a:pPr>
            <a:r>
              <a:rPr lang="en-US" sz="800" i="1" dirty="0" smtClean="0">
                <a:latin typeface="Calibri" panose="020F0502020204030204" pitchFamily="34" charset="0"/>
              </a:rPr>
              <a:t>Remote Applications</a:t>
            </a:r>
          </a:p>
          <a:p>
            <a:pPr marL="3175" lvl="1">
              <a:buClr>
                <a:srgbClr val="FF661C"/>
              </a:buClr>
              <a:buSzPct val="130000"/>
            </a:pPr>
            <a:endParaRPr lang="en-US" sz="900" dirty="0">
              <a:solidFill>
                <a:srgbClr val="353C45"/>
              </a:solidFill>
              <a:latin typeface="Calibri" panose="020F0502020204030204" pitchFamily="34" charset="0"/>
            </a:endParaRPr>
          </a:p>
        </p:txBody>
      </p:sp>
      <p:sp>
        <p:nvSpPr>
          <p:cNvPr id="121" name="Rectangle 120"/>
          <p:cNvSpPr>
            <a:spLocks/>
          </p:cNvSpPr>
          <p:nvPr/>
        </p:nvSpPr>
        <p:spPr>
          <a:xfrm>
            <a:off x="3433100" y="1417320"/>
            <a:ext cx="22860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Collaboration</a:t>
            </a:r>
          </a:p>
          <a:p>
            <a:pPr marL="285750" lvl="2" indent="-114300">
              <a:buSzPct val="100000"/>
              <a:buFont typeface="Arial" panose="020B0604020202020204" pitchFamily="34" charset="0"/>
              <a:buChar char="•"/>
            </a:pPr>
            <a:r>
              <a:rPr lang="en-US" sz="800" i="1" dirty="0" smtClean="0">
                <a:latin typeface="Calibri" panose="020F0502020204030204" pitchFamily="34" charset="0"/>
              </a:rPr>
              <a:t>Collaborative Workspace (SharePoint, </a:t>
            </a:r>
            <a:r>
              <a:rPr lang="en-US" sz="800" i="1" dirty="0">
                <a:latin typeface="Calibri" panose="020F0502020204030204" pitchFamily="34" charset="0"/>
              </a:rPr>
              <a:t>OneDrive</a:t>
            </a:r>
            <a:r>
              <a:rPr lang="en-US" sz="800" i="1" dirty="0" smtClean="0">
                <a:latin typeface="Calibri" panose="020F0502020204030204" pitchFamily="34" charset="0"/>
              </a:rPr>
              <a:t>, </a:t>
            </a:r>
            <a:r>
              <a:rPr lang="en-US" sz="800" i="1" dirty="0" err="1" smtClean="0">
                <a:latin typeface="Calibri" panose="020F0502020204030204" pitchFamily="34" charset="0"/>
              </a:rPr>
              <a:t>eRoom</a:t>
            </a:r>
            <a:r>
              <a:rPr lang="en-US" sz="800" i="1" dirty="0" smtClean="0">
                <a:latin typeface="Calibri" panose="020F0502020204030204" pitchFamily="34" charset="0"/>
              </a:rPr>
              <a:t>, </a:t>
            </a:r>
            <a:r>
              <a:rPr lang="en-US" sz="800" i="1" dirty="0" err="1" smtClean="0">
                <a:latin typeface="Calibri" panose="020F0502020204030204" pitchFamily="34" charset="0"/>
              </a:rPr>
              <a:t>Centerstage</a:t>
            </a:r>
            <a:r>
              <a:rPr lang="en-US" sz="800" i="1" dirty="0" smtClean="0">
                <a:latin typeface="Calibri" panose="020F0502020204030204" pitchFamily="34" charset="0"/>
              </a:rPr>
              <a:t>, Dropbox, Amazon Workspaces/</a:t>
            </a:r>
            <a:r>
              <a:rPr lang="en-US" sz="800" i="1" dirty="0" err="1" smtClean="0">
                <a:latin typeface="Calibri" panose="020F0502020204030204" pitchFamily="34" charset="0"/>
              </a:rPr>
              <a:t>WorkDocs</a:t>
            </a:r>
            <a:r>
              <a:rPr lang="en-US" sz="800" i="1" dirty="0" smtClean="0">
                <a:latin typeface="Calibri" panose="020F0502020204030204" pitchFamily="34" charset="0"/>
              </a:rPr>
              <a:t>)</a:t>
            </a: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Communication</a:t>
            </a:r>
          </a:p>
          <a:p>
            <a:pPr marL="285750" lvl="2" indent="-114300">
              <a:buSzPct val="100000"/>
              <a:buFont typeface="Arial" panose="020B0604020202020204" pitchFamily="34" charset="0"/>
              <a:buChar char="•"/>
            </a:pPr>
            <a:r>
              <a:rPr lang="en-US" sz="800" i="1" dirty="0" smtClean="0">
                <a:latin typeface="Calibri" panose="020F0502020204030204" pitchFamily="34" charset="0"/>
              </a:rPr>
              <a:t>Email – Exchange, Gmail, Amazon </a:t>
            </a:r>
            <a:r>
              <a:rPr lang="en-US" sz="800" i="1" dirty="0" err="1" smtClean="0">
                <a:latin typeface="Calibri" panose="020F0502020204030204" pitchFamily="34" charset="0"/>
              </a:rPr>
              <a:t>WorkMail</a:t>
            </a:r>
            <a:endParaRPr lang="en-US" sz="800" i="1" dirty="0" smtClean="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Messaging – IM, Lync, Slack</a:t>
            </a:r>
          </a:p>
          <a:p>
            <a:pPr marL="285750" lvl="2" indent="-114300">
              <a:buSzPct val="100000"/>
              <a:buFont typeface="Arial" panose="020B0604020202020204" pitchFamily="34" charset="0"/>
              <a:buChar char="•"/>
            </a:pPr>
            <a:r>
              <a:rPr lang="en-US" sz="800" i="1" dirty="0">
                <a:latin typeface="Calibri" panose="020F0502020204030204" pitchFamily="34" charset="0"/>
              </a:rPr>
              <a:t>Social Communities </a:t>
            </a:r>
            <a:r>
              <a:rPr lang="en-US" sz="800" i="1" dirty="0" smtClean="0">
                <a:latin typeface="Calibri" panose="020F0502020204030204" pitchFamily="34" charset="0"/>
              </a:rPr>
              <a:t>– Facebook</a:t>
            </a:r>
            <a:r>
              <a:rPr lang="en-US" sz="800" i="1" dirty="0">
                <a:latin typeface="Calibri" panose="020F0502020204030204" pitchFamily="34" charset="0"/>
              </a:rPr>
              <a:t>, </a:t>
            </a:r>
            <a:r>
              <a:rPr lang="en-US" sz="800" i="1" dirty="0" smtClean="0">
                <a:latin typeface="Calibri" panose="020F0502020204030204" pitchFamily="34" charset="0"/>
              </a:rPr>
              <a:t>Twitter</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Conferencing – WebEx, Audio, Video</a:t>
            </a:r>
          </a:p>
          <a:p>
            <a:pPr marL="285750" lvl="2" indent="-114300">
              <a:buSzPct val="100000"/>
              <a:buFont typeface="Arial" panose="020B0604020202020204" pitchFamily="34" charset="0"/>
              <a:buChar char="•"/>
            </a:pPr>
            <a:r>
              <a:rPr lang="en-US" sz="800" i="1" dirty="0" smtClean="0">
                <a:latin typeface="Calibri" panose="020F0502020204030204" pitchFamily="34" charset="0"/>
              </a:rPr>
              <a:t>Voice – TDMA, VoIP, cellular, voicemail</a:t>
            </a: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Productivity</a:t>
            </a:r>
            <a:endParaRPr lang="en-US" sz="900" b="1" dirty="0" smtClean="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Software packages – MS Office, Office365, Google Docs, Amazon </a:t>
            </a:r>
            <a:r>
              <a:rPr lang="en-US" sz="800" i="1" dirty="0" err="1" smtClean="0">
                <a:latin typeface="Calibri" panose="020F0502020204030204" pitchFamily="34" charset="0"/>
              </a:rPr>
              <a:t>WorkDocs</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Software application add-ons – Visio, Project, Adobe PageMaker, Adobe Suite</a:t>
            </a:r>
            <a:endParaRPr lang="en-US" sz="800" i="1" dirty="0">
              <a:latin typeface="Calibri" panose="020F0502020204030204" pitchFamily="34" charset="0"/>
            </a:endParaRPr>
          </a:p>
          <a:p>
            <a:pPr marL="115888" lvl="1" indent="-112713">
              <a:spcBef>
                <a:spcPts val="300"/>
              </a:spcBef>
              <a:buClr>
                <a:srgbClr val="FF661C"/>
              </a:buClr>
              <a:buSzPct val="130000"/>
              <a:buFont typeface="Wingdings" panose="05000000000000000000" pitchFamily="2" charset="2"/>
              <a:buChar char=""/>
            </a:pPr>
            <a:r>
              <a:rPr lang="en-US" sz="900" dirty="0" smtClean="0">
                <a:latin typeface="Calibri" panose="020F0502020204030204" pitchFamily="34" charset="0"/>
              </a:rPr>
              <a:t>Print</a:t>
            </a:r>
          </a:p>
          <a:p>
            <a:pPr marL="285750" lvl="2" indent="-114300">
              <a:buSzPct val="100000"/>
              <a:buFont typeface="Arial" panose="020B0604020202020204" pitchFamily="34" charset="0"/>
              <a:buChar char="•"/>
            </a:pPr>
            <a:r>
              <a:rPr lang="en-US" sz="800" i="1" dirty="0" smtClean="0">
                <a:latin typeface="Calibri" panose="020F0502020204030204" pitchFamily="34" charset="0"/>
              </a:rPr>
              <a:t>Desktop printer</a:t>
            </a:r>
            <a:endParaRPr lang="en-US" sz="800" i="1" dirty="0">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Departmental multi-purpose printer (print/copy/fax/scan)</a:t>
            </a:r>
          </a:p>
        </p:txBody>
      </p:sp>
      <p:sp>
        <p:nvSpPr>
          <p:cNvPr id="122" name="Rectangle 121"/>
          <p:cNvSpPr>
            <a:spLocks/>
          </p:cNvSpPr>
          <p:nvPr/>
        </p:nvSpPr>
        <p:spPr>
          <a:xfrm>
            <a:off x="6320930" y="1417320"/>
            <a:ext cx="22860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Network Access</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Local Ethernet port (“phone jack”)</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Wireless connection (“</a:t>
            </a:r>
            <a:r>
              <a:rPr lang="en-US" sz="800" i="1" dirty="0" err="1" smtClean="0">
                <a:solidFill>
                  <a:srgbClr val="353C45"/>
                </a:solidFill>
                <a:latin typeface="Calibri" panose="020F0502020204030204" pitchFamily="34" charset="0"/>
              </a:rPr>
              <a:t>WiFi</a:t>
            </a:r>
            <a:r>
              <a:rPr lang="en-US" sz="800" i="1" dirty="0" smtClean="0">
                <a:solidFill>
                  <a:srgbClr val="353C45"/>
                </a:solidFill>
                <a:latin typeface="Calibri" panose="020F0502020204030204" pitchFamily="34" charset="0"/>
              </a:rPr>
              <a:t>”)</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Guest wireless connection (limited)</a:t>
            </a:r>
            <a:endParaRPr lang="en-US" sz="800" i="1" dirty="0">
              <a:solidFill>
                <a:srgbClr val="353C45"/>
              </a:solidFill>
              <a:latin typeface="Calibri" panose="020F0502020204030204" pitchFamily="34" charset="0"/>
            </a:endParaRPr>
          </a:p>
          <a:p>
            <a:pPr marL="115888" lvl="1" indent="-112713">
              <a:spcBef>
                <a:spcPts val="300"/>
              </a:spcBef>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Remote Access</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VPN Access (via internet)</a:t>
            </a:r>
            <a:endParaRPr lang="en-US" sz="800" i="1" dirty="0">
              <a:solidFill>
                <a:srgbClr val="353C45"/>
              </a:solidFill>
              <a:latin typeface="Calibri" panose="020F0502020204030204" pitchFamily="34" charset="0"/>
            </a:endParaRPr>
          </a:p>
          <a:p>
            <a:pPr marL="285750" lvl="2" indent="-114300">
              <a:buSzPct val="100000"/>
              <a:buFont typeface="Arial" panose="020B0604020202020204" pitchFamily="34" charset="0"/>
              <a:buChar char="•"/>
            </a:pPr>
            <a:r>
              <a:rPr lang="en-US" sz="800" i="1" dirty="0" err="1" smtClean="0">
                <a:solidFill>
                  <a:srgbClr val="353C45"/>
                </a:solidFill>
                <a:latin typeface="Calibri" panose="020F0502020204030204" pitchFamily="34" charset="0"/>
              </a:rPr>
              <a:t>WiFi</a:t>
            </a:r>
            <a:r>
              <a:rPr lang="en-US" sz="800" i="1" dirty="0" smtClean="0">
                <a:solidFill>
                  <a:srgbClr val="353C45"/>
                </a:solidFill>
                <a:latin typeface="Calibri" panose="020F0502020204030204" pitchFamily="34" charset="0"/>
              </a:rPr>
              <a:t> Hotspot</a:t>
            </a:r>
          </a:p>
          <a:p>
            <a:pPr marL="171450" lvl="2">
              <a:buSzPct val="100000"/>
            </a:pPr>
            <a:endParaRPr lang="en-US" sz="800" i="1" dirty="0">
              <a:solidFill>
                <a:srgbClr val="353C45"/>
              </a:solidFill>
              <a:latin typeface="Calibri" panose="020F0502020204030204" pitchFamily="34" charset="0"/>
            </a:endParaRPr>
          </a:p>
          <a:p>
            <a:pPr marL="3175" lvl="1">
              <a:buClr>
                <a:srgbClr val="FF661C"/>
              </a:buClr>
              <a:buSzPct val="130000"/>
            </a:pPr>
            <a:endParaRPr lang="en-US" sz="900" dirty="0">
              <a:solidFill>
                <a:srgbClr val="353C45"/>
              </a:solidFill>
              <a:latin typeface="Calibri" panose="020F0502020204030204" pitchFamily="34" charset="0"/>
            </a:endParaRPr>
          </a:p>
          <a:p>
            <a:pPr marL="3175" lvl="1">
              <a:buClr>
                <a:srgbClr val="FF661C"/>
              </a:buClr>
              <a:buSzPct val="130000"/>
            </a:pPr>
            <a:endParaRPr lang="en-US" sz="900" dirty="0" smtClean="0">
              <a:solidFill>
                <a:srgbClr val="353C45"/>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900" dirty="0">
              <a:solidFill>
                <a:srgbClr val="353C45"/>
              </a:solidFill>
              <a:latin typeface="Calibri" panose="020F0502020204030204" pitchFamily="34" charset="0"/>
            </a:endParaRPr>
          </a:p>
        </p:txBody>
      </p:sp>
      <p:grpSp>
        <p:nvGrpSpPr>
          <p:cNvPr id="29" name="Group 28"/>
          <p:cNvGrpSpPr/>
          <p:nvPr/>
        </p:nvGrpSpPr>
        <p:grpSpPr>
          <a:xfrm>
            <a:off x="7811694" y="716753"/>
            <a:ext cx="1035033" cy="225262"/>
            <a:chOff x="7811694" y="1345559"/>
            <a:chExt cx="1035033" cy="225262"/>
          </a:xfrm>
        </p:grpSpPr>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1694" y="1345559"/>
              <a:ext cx="1035033" cy="168527"/>
            </a:xfrm>
            <a:prstGeom prst="rect">
              <a:avLst/>
            </a:prstGeom>
          </p:spPr>
        </p:pic>
        <p:sp>
          <p:nvSpPr>
            <p:cNvPr id="31" name="TextBox 30"/>
            <p:cNvSpPr txBox="1"/>
            <p:nvPr/>
          </p:nvSpPr>
          <p:spPr>
            <a:xfrm>
              <a:off x="8049244" y="1478488"/>
              <a:ext cx="796372" cy="92333"/>
            </a:xfrm>
            <a:prstGeom prst="rect">
              <a:avLst/>
            </a:prstGeom>
            <a:noFill/>
          </p:spPr>
          <p:txBody>
            <a:bodyPr wrap="none" lIns="0" tIns="0" rIns="0" bIns="0" rtlCol="0">
              <a:spAutoFit/>
            </a:bodyPr>
            <a:lstStyle/>
            <a:p>
              <a:r>
                <a:rPr lang="en-US" sz="600" b="1" spc="40" dirty="0" smtClean="0">
                  <a:solidFill>
                    <a:schemeClr val="tx1">
                      <a:lumMod val="75000"/>
                      <a:lumOff val="25000"/>
                    </a:schemeClr>
                  </a:solidFill>
                  <a:latin typeface="Calibri" panose="020F0502020204030204" pitchFamily="34" charset="0"/>
                </a:rPr>
                <a:t>Standards Committee</a:t>
              </a:r>
            </a:p>
          </p:txBody>
        </p:sp>
      </p:grpSp>
    </p:spTree>
    <p:custDataLst>
      <p:custData r:id="rId1"/>
      <p:tags r:id="rId2"/>
    </p:custDataLst>
    <p:extLst>
      <p:ext uri="{BB962C8B-B14F-4D97-AF65-F5344CB8AC3E}">
        <p14:creationId xmlns:p14="http://schemas.microsoft.com/office/powerpoint/2010/main" val="3065211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latin typeface="Calibri" panose="020F0502020204030204" pitchFamily="34" charset="0"/>
            </a:endParaRPr>
          </a:p>
        </p:txBody>
      </p:sp>
      <p:sp>
        <p:nvSpPr>
          <p:cNvPr id="144" name="Rectangle 143"/>
          <p:cNvSpPr/>
          <p:nvPr/>
        </p:nvSpPr>
        <p:spPr>
          <a:xfrm>
            <a:off x="160646" y="661914"/>
            <a:ext cx="8815205" cy="332802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tabLst>
                <a:tab pos="4283075" algn="ctr"/>
                <a:tab pos="8285163" algn="r"/>
              </a:tabLst>
            </a:pPr>
            <a:r>
              <a:rPr lang="en-US" sz="1600" b="1" dirty="0">
                <a:solidFill>
                  <a:schemeClr val="tx1"/>
                </a:solidFill>
                <a:latin typeface="Calibri" panose="020F0502020204030204" pitchFamily="34" charset="0"/>
              </a:rPr>
              <a:t>	</a:t>
            </a:r>
            <a:r>
              <a:rPr lang="en-US" sz="1600" b="1" dirty="0" smtClean="0">
                <a:solidFill>
                  <a:schemeClr val="tx1"/>
                </a:solidFill>
                <a:latin typeface="Calibri" panose="020F0502020204030204" pitchFamily="34" charset="0"/>
              </a:rPr>
              <a:t>Business </a:t>
            </a:r>
            <a:r>
              <a:rPr lang="en-US" sz="1600" b="1" dirty="0">
                <a:solidFill>
                  <a:srgbClr val="353C45"/>
                </a:solidFill>
                <a:latin typeface="Calibri" panose="020F0502020204030204" pitchFamily="34" charset="0"/>
              </a:rPr>
              <a:t>Application </a:t>
            </a:r>
            <a:r>
              <a:rPr lang="en-US" sz="1600" b="1" dirty="0" smtClean="0">
                <a:solidFill>
                  <a:srgbClr val="353C45"/>
                </a:solidFill>
                <a:latin typeface="Calibri" panose="020F0502020204030204" pitchFamily="34" charset="0"/>
              </a:rPr>
              <a:t>Services	</a:t>
            </a:r>
            <a:r>
              <a:rPr lang="en-US" sz="1600" dirty="0" smtClean="0">
                <a:solidFill>
                  <a:srgbClr val="353C45"/>
                </a:solidFill>
                <a:latin typeface="Calibri" panose="020F0502020204030204" pitchFamily="34" charset="0"/>
              </a:rPr>
              <a:t>(</a:t>
            </a:r>
            <a:r>
              <a:rPr lang="en-US" sz="1600" i="1" dirty="0" smtClean="0">
                <a:solidFill>
                  <a:srgbClr val="353C45"/>
                </a:solidFill>
                <a:latin typeface="Calibri" panose="020F0502020204030204" pitchFamily="34" charset="0"/>
              </a:rPr>
              <a:t>for generic company</a:t>
            </a:r>
            <a:r>
              <a:rPr lang="en-US" sz="1600" dirty="0" smtClean="0">
                <a:solidFill>
                  <a:srgbClr val="353C45"/>
                </a:solidFill>
                <a:latin typeface="Calibri" panose="020F0502020204030204" pitchFamily="34" charset="0"/>
              </a:rPr>
              <a:t>)</a:t>
            </a:r>
            <a:endParaRPr lang="en-US" sz="1600" i="1" dirty="0">
              <a:solidFill>
                <a:srgbClr val="353C45"/>
              </a:solidFill>
              <a:latin typeface="Calibri" panose="020F0502020204030204" pitchFamily="34" charset="0"/>
            </a:endParaRPr>
          </a:p>
        </p:txBody>
      </p:sp>
      <p:sp>
        <p:nvSpPr>
          <p:cNvPr id="72" name="Rectangle 71"/>
          <p:cNvSpPr/>
          <p:nvPr/>
        </p:nvSpPr>
        <p:spPr>
          <a:xfrm>
            <a:off x="164592" y="960120"/>
            <a:ext cx="8815205" cy="310896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i="1" dirty="0">
              <a:solidFill>
                <a:schemeClr val="accent1"/>
              </a:solidFill>
              <a:latin typeface="Calibri" panose="020F0502020204030204" pitchFamily="34" charset="0"/>
            </a:endParaRPr>
          </a:p>
        </p:txBody>
      </p:sp>
      <p:sp>
        <p:nvSpPr>
          <p:cNvPr id="117" name="Rectangle 116"/>
          <p:cNvSpPr>
            <a:spLocks/>
          </p:cNvSpPr>
          <p:nvPr/>
        </p:nvSpPr>
        <p:spPr>
          <a:xfrm>
            <a:off x="4653280" y="1037899"/>
            <a:ext cx="2011680" cy="2952086"/>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sp>
        <p:nvSpPr>
          <p:cNvPr id="102" name="Rectangle 101"/>
          <p:cNvSpPr>
            <a:spLocks/>
          </p:cNvSpPr>
          <p:nvPr/>
        </p:nvSpPr>
        <p:spPr>
          <a:xfrm>
            <a:off x="157111" y="4419482"/>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COST POOLS</a:t>
            </a:r>
          </a:p>
        </p:txBody>
      </p:sp>
      <p:sp>
        <p:nvSpPr>
          <p:cNvPr id="103" name="Rectangle 102"/>
          <p:cNvSpPr>
            <a:spLocks/>
          </p:cNvSpPr>
          <p:nvPr/>
        </p:nvSpPr>
        <p:spPr>
          <a:xfrm>
            <a:off x="157111" y="365133"/>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BUSINESS CAPABILITIES</a:t>
            </a:r>
          </a:p>
        </p:txBody>
      </p:sp>
      <p:sp>
        <p:nvSpPr>
          <p:cNvPr id="104" name="Rectangle 103"/>
          <p:cNvSpPr>
            <a:spLocks/>
          </p:cNvSpPr>
          <p:nvPr/>
        </p:nvSpPr>
        <p:spPr>
          <a:xfrm>
            <a:off x="157111" y="4139195"/>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en-US" sz="1200" b="1" dirty="0">
                <a:solidFill>
                  <a:schemeClr val="tx1">
                    <a:lumMod val="60000"/>
                    <a:lumOff val="40000"/>
                  </a:schemeClr>
                </a:solidFill>
                <a:latin typeface="Calibri" panose="020F0502020204030204" pitchFamily="34" charset="0"/>
              </a:rPr>
              <a:t>IT </a:t>
            </a:r>
            <a:r>
              <a:rPr lang="en-US" sz="1200" b="1" dirty="0" smtClean="0">
                <a:solidFill>
                  <a:schemeClr val="tx1">
                    <a:lumMod val="60000"/>
                    <a:lumOff val="40000"/>
                  </a:schemeClr>
                </a:solidFill>
                <a:latin typeface="Calibri" panose="020F0502020204030204" pitchFamily="34" charset="0"/>
              </a:rPr>
              <a:t>TOWERS</a:t>
            </a:r>
            <a:endParaRPr lang="en-US" sz="1200" dirty="0">
              <a:solidFill>
                <a:schemeClr val="tx1">
                  <a:lumMod val="60000"/>
                  <a:lumOff val="40000"/>
                </a:schemeClr>
              </a:solidFill>
              <a:effectLst/>
              <a:latin typeface="Calibri" panose="020F0502020204030204" pitchFamily="34" charset="0"/>
            </a:endParaRPr>
          </a:p>
        </p:txBody>
      </p:sp>
      <p:sp>
        <p:nvSpPr>
          <p:cNvPr id="97" name="Rectangle 96"/>
          <p:cNvSpPr>
            <a:spLocks/>
          </p:cNvSpPr>
          <p:nvPr/>
        </p:nvSpPr>
        <p:spPr>
          <a:xfrm>
            <a:off x="304800" y="1037899"/>
            <a:ext cx="2011680" cy="2952086"/>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sp>
        <p:nvSpPr>
          <p:cNvPr id="98" name="Rectangle 97"/>
          <p:cNvSpPr>
            <a:spLocks/>
          </p:cNvSpPr>
          <p:nvPr/>
        </p:nvSpPr>
        <p:spPr>
          <a:xfrm>
            <a:off x="2479040" y="1037898"/>
            <a:ext cx="2011680" cy="2952043"/>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grpSp>
        <p:nvGrpSpPr>
          <p:cNvPr id="99" name="Group 98"/>
          <p:cNvGrpSpPr>
            <a:grpSpLocks/>
          </p:cNvGrpSpPr>
          <p:nvPr/>
        </p:nvGrpSpPr>
        <p:grpSpPr>
          <a:xfrm>
            <a:off x="381000" y="1123950"/>
            <a:ext cx="1828800" cy="235946"/>
            <a:chOff x="246939" y="1177623"/>
            <a:chExt cx="641230" cy="235946"/>
          </a:xfrm>
        </p:grpSpPr>
        <p:sp>
          <p:nvSpPr>
            <p:cNvPr id="100" name="Rectangle 99"/>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Product Management</a:t>
              </a:r>
              <a:endParaRPr lang="en-US" sz="1100" b="1" dirty="0">
                <a:solidFill>
                  <a:srgbClr val="353C45"/>
                </a:solidFill>
                <a:latin typeface="Calibri" panose="020F0502020204030204" pitchFamily="34" charset="0"/>
              </a:endParaRPr>
            </a:p>
          </p:txBody>
        </p:sp>
        <p:cxnSp>
          <p:nvCxnSpPr>
            <p:cNvPr id="101" name="Straight Connector 100"/>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grpSp>
        <p:nvGrpSpPr>
          <p:cNvPr id="105" name="Group 104"/>
          <p:cNvGrpSpPr>
            <a:grpSpLocks/>
          </p:cNvGrpSpPr>
          <p:nvPr/>
        </p:nvGrpSpPr>
        <p:grpSpPr>
          <a:xfrm>
            <a:off x="2598779" y="1123950"/>
            <a:ext cx="1828800" cy="235946"/>
            <a:chOff x="246939" y="1177623"/>
            <a:chExt cx="641230" cy="235946"/>
          </a:xfrm>
        </p:grpSpPr>
        <p:sp>
          <p:nvSpPr>
            <p:cNvPr id="112" name="Rectangle 111"/>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Marketing &amp; Sales</a:t>
              </a:r>
              <a:endParaRPr lang="en-US" sz="1100" b="1" dirty="0">
                <a:solidFill>
                  <a:srgbClr val="353C45"/>
                </a:solidFill>
                <a:latin typeface="Calibri" panose="020F0502020204030204" pitchFamily="34" charset="0"/>
              </a:endParaRPr>
            </a:p>
          </p:txBody>
        </p:sp>
        <p:cxnSp>
          <p:nvCxnSpPr>
            <p:cNvPr id="113" name="Straight Connector 112"/>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18" name="Rectangle 117"/>
          <p:cNvSpPr>
            <a:spLocks/>
          </p:cNvSpPr>
          <p:nvPr/>
        </p:nvSpPr>
        <p:spPr>
          <a:xfrm>
            <a:off x="3793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Product </a:t>
            </a:r>
            <a:r>
              <a:rPr lang="en-US" sz="900" dirty="0" smtClean="0">
                <a:solidFill>
                  <a:srgbClr val="353C45"/>
                </a:solidFill>
                <a:latin typeface="Calibri" panose="020F0502020204030204" pitchFamily="34" charset="0"/>
              </a:rPr>
              <a:t>Development</a:t>
            </a:r>
            <a:endParaRPr lang="en-US" sz="900" dirty="0">
              <a:solidFill>
                <a:srgbClr val="353C45"/>
              </a:solidFill>
              <a:latin typeface="Calibri" panose="020F0502020204030204" pitchFamily="34" charset="0"/>
            </a:endParaRP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Innovation management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Computer-aided design (CAD)</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Simulation visualization</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Crowdsourcing</a:t>
            </a:r>
          </a:p>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Product </a:t>
            </a:r>
            <a:r>
              <a:rPr lang="en-US" sz="900" dirty="0" smtClean="0">
                <a:solidFill>
                  <a:srgbClr val="353C45"/>
                </a:solidFill>
                <a:latin typeface="Calibri" panose="020F0502020204030204" pitchFamily="34" charset="0"/>
              </a:rPr>
              <a:t>Planning</a:t>
            </a:r>
            <a:endParaRPr lang="en-US" sz="900" dirty="0">
              <a:solidFill>
                <a:srgbClr val="353C45"/>
              </a:solidFill>
              <a:latin typeface="Calibri" panose="020F0502020204030204" pitchFamily="34" charset="0"/>
            </a:endParaRP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Requirements management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Product data management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Product analytics</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Risk and compliance management</a:t>
            </a:r>
          </a:p>
          <a:p>
            <a:pPr marL="3175" lvl="1">
              <a:buClr>
                <a:srgbClr val="FF661C"/>
              </a:buClr>
              <a:buSzPct val="130000"/>
            </a:pPr>
            <a:endParaRPr lang="en-US" sz="900" dirty="0">
              <a:solidFill>
                <a:srgbClr val="353C45"/>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900" dirty="0">
              <a:solidFill>
                <a:srgbClr val="353C45"/>
              </a:solidFill>
              <a:latin typeface="Calibri" panose="020F0502020204030204" pitchFamily="34" charset="0"/>
            </a:endParaRPr>
          </a:p>
        </p:txBody>
      </p:sp>
      <p:sp>
        <p:nvSpPr>
          <p:cNvPr id="121" name="Rectangle 120"/>
          <p:cNvSpPr>
            <a:spLocks/>
          </p:cNvSpPr>
          <p:nvPr/>
        </p:nvSpPr>
        <p:spPr>
          <a:xfrm>
            <a:off x="260350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Customer Analytics</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Digital analytics</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Customer analytics</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Voice of the Customer</a:t>
            </a:r>
          </a:p>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Marketing &amp; Advertising</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Marketing </a:t>
            </a:r>
            <a:r>
              <a:rPr lang="en-US" sz="800" i="1" dirty="0" smtClean="0">
                <a:solidFill>
                  <a:srgbClr val="353C45"/>
                </a:solidFill>
                <a:latin typeface="Calibri" panose="020F0502020204030204" pitchFamily="34" charset="0"/>
              </a:rPr>
              <a:t>automation</a:t>
            </a:r>
            <a:endParaRPr lang="en-US" sz="800" i="1" dirty="0">
              <a:solidFill>
                <a:srgbClr val="0070C0"/>
              </a:solidFill>
              <a:latin typeface="Calibri" panose="020F0502020204030204" pitchFamily="34" charset="0"/>
            </a:endParaRP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Online marketing</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Mobile marketing</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Ad technology</a:t>
            </a:r>
          </a:p>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Sales Force &amp; Channel Mgmt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Sales force </a:t>
            </a:r>
            <a:r>
              <a:rPr lang="en-US" sz="800" i="1" dirty="0" smtClean="0">
                <a:solidFill>
                  <a:srgbClr val="353C45"/>
                </a:solidFill>
                <a:latin typeface="Calibri" panose="020F0502020204030204" pitchFamily="34" charset="0"/>
              </a:rPr>
              <a:t>automation</a:t>
            </a:r>
            <a:endParaRPr lang="en-US" sz="800" i="1" dirty="0" smtClean="0">
              <a:solidFill>
                <a:srgbClr val="0070C0"/>
              </a:solidFill>
              <a:latin typeface="Calibri" panose="020F0502020204030204" pitchFamily="34" charset="0"/>
            </a:endParaRPr>
          </a:p>
          <a:p>
            <a:pPr marL="285750" lvl="2" indent="-114300">
              <a:buSzPct val="100000"/>
              <a:buFont typeface="Arial" panose="020B0604020202020204" pitchFamily="34" charset="0"/>
              <a:buChar char="•"/>
            </a:pPr>
            <a:r>
              <a:rPr lang="en-US" sz="800" i="1" dirty="0" smtClean="0">
                <a:latin typeface="Calibri" panose="020F0502020204030204" pitchFamily="34" charset="0"/>
              </a:rPr>
              <a:t>Sales enablement &amp; training</a:t>
            </a:r>
          </a:p>
          <a:p>
            <a:pPr marL="285750" lvl="2" indent="-114300">
              <a:buSzPct val="100000"/>
              <a:buFont typeface="Arial" panose="020B0604020202020204" pitchFamily="34" charset="0"/>
              <a:buChar char="•"/>
            </a:pPr>
            <a:r>
              <a:rPr lang="en-US" sz="800" i="1" dirty="0" smtClean="0">
                <a:latin typeface="Calibri" panose="020F0502020204030204" pitchFamily="34" charset="0"/>
              </a:rPr>
              <a:t>Partner </a:t>
            </a:r>
            <a:r>
              <a:rPr lang="en-US" sz="800" i="1" dirty="0">
                <a:latin typeface="Calibri" panose="020F0502020204030204" pitchFamily="34" charset="0"/>
              </a:rPr>
              <a:t>relationship management</a:t>
            </a:r>
          </a:p>
          <a:p>
            <a:pPr marL="285750" lvl="2" indent="-114300">
              <a:buSzPct val="100000"/>
              <a:buFont typeface="Arial" panose="020B0604020202020204" pitchFamily="34" charset="0"/>
              <a:buChar char="•"/>
            </a:pPr>
            <a:r>
              <a:rPr lang="en-US" sz="800" i="1" dirty="0">
                <a:latin typeface="Calibri" panose="020F0502020204030204" pitchFamily="34" charset="0"/>
              </a:rPr>
              <a:t>Pricing management</a:t>
            </a:r>
          </a:p>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Customer Sales</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Commerce solutions</a:t>
            </a:r>
          </a:p>
          <a:p>
            <a:pPr marL="285750" lvl="2" indent="-114300">
              <a:buSzPct val="100000"/>
              <a:buFont typeface="Arial" panose="020B0604020202020204" pitchFamily="34" charset="0"/>
              <a:buChar char="•"/>
            </a:pPr>
            <a:r>
              <a:rPr lang="en-US" sz="800" i="1" dirty="0">
                <a:latin typeface="Calibri" panose="020F0502020204030204" pitchFamily="34" charset="0"/>
              </a:rPr>
              <a:t>In-store solutions (POS)</a:t>
            </a:r>
          </a:p>
        </p:txBody>
      </p:sp>
      <p:sp>
        <p:nvSpPr>
          <p:cNvPr id="123" name="Rectangle 122"/>
          <p:cNvSpPr>
            <a:spLocks/>
          </p:cNvSpPr>
          <p:nvPr/>
        </p:nvSpPr>
        <p:spPr>
          <a:xfrm>
            <a:off x="6827520" y="1037899"/>
            <a:ext cx="2011680" cy="2952086"/>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grpSp>
        <p:nvGrpSpPr>
          <p:cNvPr id="124" name="Group 123"/>
          <p:cNvGrpSpPr>
            <a:grpSpLocks/>
          </p:cNvGrpSpPr>
          <p:nvPr/>
        </p:nvGrpSpPr>
        <p:grpSpPr>
          <a:xfrm>
            <a:off x="6934200" y="1123950"/>
            <a:ext cx="1828800" cy="235946"/>
            <a:chOff x="246939" y="1177623"/>
            <a:chExt cx="641230" cy="235946"/>
          </a:xfrm>
        </p:grpSpPr>
        <p:sp>
          <p:nvSpPr>
            <p:cNvPr id="125" name="Rectangle 124"/>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Customer Service</a:t>
              </a:r>
              <a:endParaRPr lang="en-US" sz="1100" b="1" dirty="0">
                <a:solidFill>
                  <a:srgbClr val="353C45"/>
                </a:solidFill>
                <a:latin typeface="Calibri" panose="020F0502020204030204" pitchFamily="34" charset="0"/>
              </a:endParaRPr>
            </a:p>
          </p:txBody>
        </p:sp>
        <p:cxnSp>
          <p:nvCxnSpPr>
            <p:cNvPr id="126" name="Straight Connector 125"/>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grpSp>
        <p:nvGrpSpPr>
          <p:cNvPr id="114" name="Group 113"/>
          <p:cNvGrpSpPr>
            <a:grpSpLocks/>
          </p:cNvGrpSpPr>
          <p:nvPr/>
        </p:nvGrpSpPr>
        <p:grpSpPr>
          <a:xfrm>
            <a:off x="4724400" y="1123950"/>
            <a:ext cx="1828800" cy="235946"/>
            <a:chOff x="246939" y="1177623"/>
            <a:chExt cx="641230" cy="235946"/>
          </a:xfrm>
        </p:grpSpPr>
        <p:sp>
          <p:nvSpPr>
            <p:cNvPr id="115" name="Rectangle 114"/>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Manufacturing &amp; Delivery</a:t>
              </a:r>
              <a:endParaRPr lang="en-US" sz="1100" b="1" dirty="0">
                <a:solidFill>
                  <a:srgbClr val="353C45"/>
                </a:solidFill>
                <a:latin typeface="Calibri" panose="020F0502020204030204" pitchFamily="34" charset="0"/>
              </a:endParaRPr>
            </a:p>
          </p:txBody>
        </p:sp>
        <p:cxnSp>
          <p:nvCxnSpPr>
            <p:cNvPr id="116" name="Straight Connector 115"/>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22" name="Rectangle 121"/>
          <p:cNvSpPr>
            <a:spLocks/>
          </p:cNvSpPr>
          <p:nvPr/>
        </p:nvSpPr>
        <p:spPr>
          <a:xfrm>
            <a:off x="472112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Resource </a:t>
            </a:r>
            <a:r>
              <a:rPr lang="en-US" sz="900" dirty="0" smtClean="0">
                <a:solidFill>
                  <a:srgbClr val="353C45"/>
                </a:solidFill>
                <a:latin typeface="Calibri" panose="020F0502020204030204" pitchFamily="34" charset="0"/>
              </a:rPr>
              <a:t>Planning</a:t>
            </a:r>
            <a:endParaRPr lang="en-US" sz="900" dirty="0">
              <a:solidFill>
                <a:srgbClr val="353C45"/>
              </a:solidFill>
              <a:latin typeface="Calibri" panose="020F0502020204030204" pitchFamily="34" charset="0"/>
            </a:endParaRP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Demand management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Supply chain management</a:t>
            </a:r>
          </a:p>
          <a:p>
            <a:pPr marL="115888" lvl="1" indent="-112713">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Manufacturing</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Manufacturing process management</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Quality </a:t>
            </a:r>
            <a:r>
              <a:rPr lang="en-US" sz="800" i="1" dirty="0">
                <a:solidFill>
                  <a:srgbClr val="353C45"/>
                </a:solidFill>
                <a:latin typeface="Calibri" panose="020F0502020204030204" pitchFamily="34" charset="0"/>
              </a:rPr>
              <a:t>management</a:t>
            </a:r>
          </a:p>
          <a:p>
            <a:pPr marL="115888" lvl="1" indent="-112713">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Inventory &amp; </a:t>
            </a:r>
            <a:r>
              <a:rPr lang="en-US" sz="900" dirty="0">
                <a:solidFill>
                  <a:srgbClr val="353C45"/>
                </a:solidFill>
                <a:latin typeface="Calibri" panose="020F0502020204030204" pitchFamily="34" charset="0"/>
              </a:rPr>
              <a:t>Warehousing</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Inventory management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Warehouse management</a:t>
            </a:r>
          </a:p>
          <a:p>
            <a:pPr marL="115888" lvl="1" indent="-112713">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Product </a:t>
            </a:r>
            <a:r>
              <a:rPr lang="en-US" sz="900" dirty="0">
                <a:solidFill>
                  <a:srgbClr val="353C45"/>
                </a:solidFill>
                <a:latin typeface="Calibri" panose="020F0502020204030204" pitchFamily="34" charset="0"/>
              </a:rPr>
              <a:t>Delivery</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Fleet management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Tracking </a:t>
            </a:r>
            <a:r>
              <a:rPr lang="en-US" sz="800" i="1" dirty="0" smtClean="0">
                <a:solidFill>
                  <a:srgbClr val="353C45"/>
                </a:solidFill>
                <a:latin typeface="Calibri" panose="020F0502020204030204" pitchFamily="34" charset="0"/>
              </a:rPr>
              <a:t>systems</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Digital asset management</a:t>
            </a:r>
          </a:p>
          <a:p>
            <a:pPr marL="115888" lvl="1" indent="-112713">
              <a:buClr>
                <a:srgbClr val="FF661C"/>
              </a:buClr>
              <a:buSzPct val="130000"/>
              <a:buFont typeface="Wingdings" panose="05000000000000000000" pitchFamily="2" charset="2"/>
              <a:buChar char=""/>
            </a:pPr>
            <a:r>
              <a:rPr lang="en-US" sz="900" dirty="0" smtClean="0">
                <a:solidFill>
                  <a:srgbClr val="353C45"/>
                </a:solidFill>
                <a:latin typeface="Calibri" panose="020F0502020204030204" pitchFamily="34" charset="0"/>
              </a:rPr>
              <a:t>Service Delivery</a:t>
            </a:r>
            <a:endParaRPr lang="en-US" sz="900" dirty="0">
              <a:solidFill>
                <a:srgbClr val="353C45"/>
              </a:solidFill>
              <a:latin typeface="Calibri" panose="020F0502020204030204" pitchFamily="34" charset="0"/>
            </a:endParaRP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Engagement management</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Professional services</a:t>
            </a:r>
          </a:p>
          <a:p>
            <a:pPr marL="285750" lvl="2" indent="-114300">
              <a:buSzPct val="100000"/>
              <a:buFont typeface="Arial" panose="020B0604020202020204" pitchFamily="34" charset="0"/>
              <a:buChar char="•"/>
            </a:pPr>
            <a:r>
              <a:rPr lang="en-US" sz="800" i="1" dirty="0" smtClean="0">
                <a:solidFill>
                  <a:srgbClr val="353C45"/>
                </a:solidFill>
                <a:latin typeface="Calibri" panose="020F0502020204030204" pitchFamily="34" charset="0"/>
              </a:rPr>
              <a:t>Educational services</a:t>
            </a:r>
            <a:endParaRPr lang="en-US" sz="800" i="1" dirty="0">
              <a:solidFill>
                <a:srgbClr val="353C45"/>
              </a:solidFill>
              <a:latin typeface="Calibri" panose="020F0502020204030204" pitchFamily="34" charset="0"/>
            </a:endParaRPr>
          </a:p>
        </p:txBody>
      </p:sp>
      <p:sp>
        <p:nvSpPr>
          <p:cNvPr id="128" name="Rectangle 127"/>
          <p:cNvSpPr>
            <a:spLocks/>
          </p:cNvSpPr>
          <p:nvPr/>
        </p:nvSpPr>
        <p:spPr>
          <a:xfrm>
            <a:off x="69325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Order Management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Contract management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Order management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Invoicing</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Payments</a:t>
            </a:r>
          </a:p>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Customer Care</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Multi-channel customer communication (ACD, CTI, IVR, Speech Recognition, chat, email, co-browse)</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Knowledge Management</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Customer service workforce automation</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Field service</a:t>
            </a:r>
          </a:p>
          <a:p>
            <a:pPr marL="285750" lvl="2" indent="-114300">
              <a:buSzPct val="100000"/>
              <a:buFont typeface="Arial" panose="020B0604020202020204" pitchFamily="34" charset="0"/>
              <a:buChar char="•"/>
            </a:pPr>
            <a:r>
              <a:rPr lang="en-US" sz="800" i="1" dirty="0">
                <a:solidFill>
                  <a:srgbClr val="353C45"/>
                </a:solidFill>
                <a:latin typeface="Calibri" panose="020F0502020204030204" pitchFamily="34" charset="0"/>
              </a:rPr>
              <a:t>Customer service analytics</a:t>
            </a:r>
          </a:p>
        </p:txBody>
      </p:sp>
    </p:spTree>
    <p:custDataLst>
      <p:custData r:id="rId1"/>
      <p:tags r:id="rId2"/>
    </p:custDataLst>
    <p:extLst>
      <p:ext uri="{BB962C8B-B14F-4D97-AF65-F5344CB8AC3E}">
        <p14:creationId xmlns:p14="http://schemas.microsoft.com/office/powerpoint/2010/main" val="2335636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82489" y="227104"/>
            <a:ext cx="8969738" cy="4490451"/>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latin typeface="Calibri" panose="020F0502020204030204" pitchFamily="34" charset="0"/>
            </a:endParaRPr>
          </a:p>
        </p:txBody>
      </p:sp>
      <p:sp>
        <p:nvSpPr>
          <p:cNvPr id="144" name="Rectangle 143"/>
          <p:cNvSpPr/>
          <p:nvPr/>
        </p:nvSpPr>
        <p:spPr>
          <a:xfrm>
            <a:off x="160646" y="661914"/>
            <a:ext cx="8815205" cy="3328027"/>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tabLst>
                <a:tab pos="4283075" algn="ctr"/>
                <a:tab pos="8285163" algn="r"/>
              </a:tabLst>
            </a:pPr>
            <a:r>
              <a:rPr lang="en-US" sz="1600" b="1" dirty="0">
                <a:solidFill>
                  <a:schemeClr val="tx1"/>
                </a:solidFill>
                <a:latin typeface="Calibri" panose="020F0502020204030204" pitchFamily="34" charset="0"/>
              </a:rPr>
              <a:t>	Business </a:t>
            </a:r>
            <a:r>
              <a:rPr lang="en-US" sz="1600" b="1" dirty="0">
                <a:solidFill>
                  <a:srgbClr val="353C45"/>
                </a:solidFill>
                <a:latin typeface="Calibri" panose="020F0502020204030204" pitchFamily="34" charset="0"/>
              </a:rPr>
              <a:t>Application Services	</a:t>
            </a:r>
            <a:r>
              <a:rPr lang="en-US" sz="1600" dirty="0">
                <a:solidFill>
                  <a:srgbClr val="353C45"/>
                </a:solidFill>
                <a:latin typeface="Calibri" panose="020F0502020204030204" pitchFamily="34" charset="0"/>
              </a:rPr>
              <a:t>(</a:t>
            </a:r>
            <a:r>
              <a:rPr lang="en-US" sz="1600" i="1" dirty="0">
                <a:solidFill>
                  <a:srgbClr val="353C45"/>
                </a:solidFill>
                <a:latin typeface="Calibri" panose="020F0502020204030204" pitchFamily="34" charset="0"/>
              </a:rPr>
              <a:t>for generic company</a:t>
            </a:r>
            <a:r>
              <a:rPr lang="en-US" sz="1600" dirty="0">
                <a:solidFill>
                  <a:srgbClr val="353C45"/>
                </a:solidFill>
                <a:latin typeface="Calibri" panose="020F0502020204030204" pitchFamily="34" charset="0"/>
              </a:rPr>
              <a:t>)</a:t>
            </a:r>
            <a:endParaRPr lang="en-US" sz="1600" i="1" dirty="0">
              <a:solidFill>
                <a:srgbClr val="353C45"/>
              </a:solidFill>
              <a:latin typeface="Calibri" panose="020F0502020204030204" pitchFamily="34" charset="0"/>
            </a:endParaRPr>
          </a:p>
        </p:txBody>
      </p:sp>
      <p:sp>
        <p:nvSpPr>
          <p:cNvPr id="72" name="Rectangle 71"/>
          <p:cNvSpPr/>
          <p:nvPr/>
        </p:nvSpPr>
        <p:spPr>
          <a:xfrm>
            <a:off x="164592" y="960120"/>
            <a:ext cx="8815205" cy="310896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i="1" dirty="0">
              <a:solidFill>
                <a:schemeClr val="accent1"/>
              </a:solidFill>
              <a:latin typeface="Calibri" panose="020F0502020204030204" pitchFamily="34" charset="0"/>
            </a:endParaRPr>
          </a:p>
        </p:txBody>
      </p:sp>
      <p:sp>
        <p:nvSpPr>
          <p:cNvPr id="117" name="Rectangle 116"/>
          <p:cNvSpPr>
            <a:spLocks/>
          </p:cNvSpPr>
          <p:nvPr/>
        </p:nvSpPr>
        <p:spPr>
          <a:xfrm>
            <a:off x="4653280" y="1037899"/>
            <a:ext cx="2011680" cy="2952086"/>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sp>
        <p:nvSpPr>
          <p:cNvPr id="102" name="Rectangle 101"/>
          <p:cNvSpPr>
            <a:spLocks/>
          </p:cNvSpPr>
          <p:nvPr/>
        </p:nvSpPr>
        <p:spPr>
          <a:xfrm>
            <a:off x="157111" y="4419482"/>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COST POOLS</a:t>
            </a:r>
          </a:p>
        </p:txBody>
      </p:sp>
      <p:sp>
        <p:nvSpPr>
          <p:cNvPr id="103" name="Rectangle 102"/>
          <p:cNvSpPr>
            <a:spLocks/>
          </p:cNvSpPr>
          <p:nvPr/>
        </p:nvSpPr>
        <p:spPr>
          <a:xfrm>
            <a:off x="157111" y="365133"/>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60000"/>
                    <a:lumOff val="40000"/>
                  </a:schemeClr>
                </a:solidFill>
                <a:latin typeface="Calibri" panose="020F0502020204030204" pitchFamily="34" charset="0"/>
              </a:rPr>
              <a:t>BUSINESS CAPABILITIES</a:t>
            </a:r>
          </a:p>
        </p:txBody>
      </p:sp>
      <p:sp>
        <p:nvSpPr>
          <p:cNvPr id="104" name="Rectangle 103"/>
          <p:cNvSpPr>
            <a:spLocks/>
          </p:cNvSpPr>
          <p:nvPr/>
        </p:nvSpPr>
        <p:spPr>
          <a:xfrm>
            <a:off x="157111" y="4139195"/>
            <a:ext cx="8816114" cy="210666"/>
          </a:xfrm>
          <a:prstGeom prst="rect">
            <a:avLst/>
          </a:prstGeom>
          <a:solidFill>
            <a:schemeClr val="accent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en-US" sz="1200" b="1" dirty="0">
                <a:solidFill>
                  <a:schemeClr val="tx1">
                    <a:lumMod val="60000"/>
                    <a:lumOff val="40000"/>
                  </a:schemeClr>
                </a:solidFill>
                <a:latin typeface="Calibri" panose="020F0502020204030204" pitchFamily="34" charset="0"/>
              </a:rPr>
              <a:t>IT </a:t>
            </a:r>
            <a:r>
              <a:rPr lang="en-US" sz="1200" b="1" dirty="0" smtClean="0">
                <a:solidFill>
                  <a:schemeClr val="tx1">
                    <a:lumMod val="60000"/>
                    <a:lumOff val="40000"/>
                  </a:schemeClr>
                </a:solidFill>
                <a:latin typeface="Calibri" panose="020F0502020204030204" pitchFamily="34" charset="0"/>
              </a:rPr>
              <a:t>TOWERS</a:t>
            </a:r>
            <a:endParaRPr lang="en-US" sz="1200" dirty="0">
              <a:solidFill>
                <a:schemeClr val="tx1">
                  <a:lumMod val="60000"/>
                  <a:lumOff val="40000"/>
                </a:schemeClr>
              </a:solidFill>
              <a:effectLst/>
              <a:latin typeface="Calibri" panose="020F0502020204030204" pitchFamily="34" charset="0"/>
            </a:endParaRPr>
          </a:p>
        </p:txBody>
      </p:sp>
      <p:sp>
        <p:nvSpPr>
          <p:cNvPr id="97" name="Rectangle 96"/>
          <p:cNvSpPr>
            <a:spLocks/>
          </p:cNvSpPr>
          <p:nvPr/>
        </p:nvSpPr>
        <p:spPr>
          <a:xfrm>
            <a:off x="304800" y="1037899"/>
            <a:ext cx="2011680" cy="2952086"/>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sp>
        <p:nvSpPr>
          <p:cNvPr id="98" name="Rectangle 97"/>
          <p:cNvSpPr>
            <a:spLocks/>
          </p:cNvSpPr>
          <p:nvPr/>
        </p:nvSpPr>
        <p:spPr>
          <a:xfrm>
            <a:off x="2479040" y="1037898"/>
            <a:ext cx="2011680" cy="2952043"/>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grpSp>
        <p:nvGrpSpPr>
          <p:cNvPr id="99" name="Group 98"/>
          <p:cNvGrpSpPr>
            <a:grpSpLocks/>
          </p:cNvGrpSpPr>
          <p:nvPr/>
        </p:nvGrpSpPr>
        <p:grpSpPr>
          <a:xfrm>
            <a:off x="381000" y="1123950"/>
            <a:ext cx="1828800" cy="235946"/>
            <a:chOff x="246939" y="1177623"/>
            <a:chExt cx="641230" cy="235946"/>
          </a:xfrm>
        </p:grpSpPr>
        <p:sp>
          <p:nvSpPr>
            <p:cNvPr id="100" name="Rectangle 99"/>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Finance</a:t>
              </a:r>
              <a:endParaRPr lang="en-US" sz="1100" b="1" dirty="0">
                <a:solidFill>
                  <a:srgbClr val="353C45"/>
                </a:solidFill>
                <a:latin typeface="Calibri" panose="020F0502020204030204" pitchFamily="34" charset="0"/>
              </a:endParaRPr>
            </a:p>
          </p:txBody>
        </p:sp>
        <p:cxnSp>
          <p:nvCxnSpPr>
            <p:cNvPr id="101" name="Straight Connector 100"/>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grpSp>
        <p:nvGrpSpPr>
          <p:cNvPr id="105" name="Group 104"/>
          <p:cNvGrpSpPr>
            <a:grpSpLocks/>
          </p:cNvGrpSpPr>
          <p:nvPr/>
        </p:nvGrpSpPr>
        <p:grpSpPr>
          <a:xfrm>
            <a:off x="2598779" y="1123950"/>
            <a:ext cx="1828800" cy="235946"/>
            <a:chOff x="246939" y="1177623"/>
            <a:chExt cx="641230" cy="235946"/>
          </a:xfrm>
        </p:grpSpPr>
        <p:sp>
          <p:nvSpPr>
            <p:cNvPr id="112" name="Rectangle 111"/>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Human Resources</a:t>
              </a:r>
              <a:endParaRPr lang="en-US" sz="1100" b="1" dirty="0">
                <a:solidFill>
                  <a:srgbClr val="353C45"/>
                </a:solidFill>
                <a:latin typeface="Calibri" panose="020F0502020204030204" pitchFamily="34" charset="0"/>
              </a:endParaRPr>
            </a:p>
          </p:txBody>
        </p:sp>
        <p:cxnSp>
          <p:nvCxnSpPr>
            <p:cNvPr id="113" name="Straight Connector 112"/>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18" name="Rectangle 117"/>
          <p:cNvSpPr>
            <a:spLocks/>
          </p:cNvSpPr>
          <p:nvPr/>
        </p:nvSpPr>
        <p:spPr>
          <a:xfrm>
            <a:off x="3793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Financial Planning</a:t>
            </a:r>
            <a:endParaRPr lang="en-US" sz="900" dirty="0">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900" dirty="0">
                <a:latin typeface="Calibri" panose="020F0502020204030204" pitchFamily="34" charset="0"/>
              </a:rPr>
              <a:t>Revenue </a:t>
            </a:r>
            <a:r>
              <a:rPr lang="en-US" sz="900" dirty="0" smtClean="0">
                <a:latin typeface="Calibri" panose="020F0502020204030204" pitchFamily="34" charset="0"/>
              </a:rPr>
              <a:t>Accounting</a:t>
            </a: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General Accounting</a:t>
            </a:r>
            <a:endParaRPr lang="en-US" sz="900" dirty="0">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900" dirty="0">
                <a:latin typeface="Calibri" panose="020F0502020204030204" pitchFamily="34" charset="0"/>
              </a:rPr>
              <a:t>Fixed </a:t>
            </a:r>
            <a:r>
              <a:rPr lang="en-US" sz="900" dirty="0" smtClean="0">
                <a:latin typeface="Calibri" panose="020F0502020204030204" pitchFamily="34" charset="0"/>
              </a:rPr>
              <a:t>Assets</a:t>
            </a:r>
            <a:endParaRPr lang="en-US" sz="900" dirty="0">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900" dirty="0">
                <a:latin typeface="Calibri" panose="020F0502020204030204" pitchFamily="34" charset="0"/>
              </a:rPr>
              <a:t>Payroll</a:t>
            </a:r>
          </a:p>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Procurement </a:t>
            </a:r>
            <a:endParaRPr lang="en-US" sz="900" dirty="0" smtClean="0">
              <a:solidFill>
                <a:srgbClr val="353C45"/>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Accounts Payable </a:t>
            </a: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Treasury</a:t>
            </a: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Tax</a:t>
            </a:r>
            <a:endParaRPr lang="en-US" sz="900" dirty="0">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900" dirty="0">
                <a:latin typeface="Calibri" panose="020F0502020204030204" pitchFamily="34" charset="0"/>
              </a:rPr>
              <a:t>Internal Controls</a:t>
            </a: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Consolidat</a:t>
            </a:r>
            <a:r>
              <a:rPr lang="en-US" sz="900" dirty="0" smtClean="0">
                <a:solidFill>
                  <a:srgbClr val="353C45"/>
                </a:solidFill>
                <a:latin typeface="Calibri" panose="020F0502020204030204" pitchFamily="34" charset="0"/>
              </a:rPr>
              <a:t>ion</a:t>
            </a:r>
            <a:endParaRPr lang="en-US" sz="900" dirty="0">
              <a:solidFill>
                <a:srgbClr val="353C45"/>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900" dirty="0">
              <a:solidFill>
                <a:srgbClr val="353C45"/>
              </a:solidFill>
              <a:latin typeface="Calibri" panose="020F0502020204030204" pitchFamily="34" charset="0"/>
            </a:endParaRPr>
          </a:p>
        </p:txBody>
      </p:sp>
      <p:sp>
        <p:nvSpPr>
          <p:cNvPr id="121" name="Rectangle 120"/>
          <p:cNvSpPr>
            <a:spLocks/>
          </p:cNvSpPr>
          <p:nvPr/>
        </p:nvSpPr>
        <p:spPr>
          <a:xfrm>
            <a:off x="2603500" y="1413778"/>
            <a:ext cx="1828800" cy="936516"/>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Recruiting</a:t>
            </a:r>
          </a:p>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Talent Management</a:t>
            </a:r>
          </a:p>
          <a:p>
            <a:pPr marL="115888" lvl="1" indent="-112713">
              <a:buClr>
                <a:srgbClr val="FF661C"/>
              </a:buClr>
              <a:buSzPct val="130000"/>
              <a:buFont typeface="Wingdings" panose="05000000000000000000" pitchFamily="2" charset="2"/>
              <a:buChar char=""/>
            </a:pPr>
            <a:r>
              <a:rPr lang="en-US" sz="900" dirty="0">
                <a:solidFill>
                  <a:srgbClr val="353C45"/>
                </a:solidFill>
                <a:latin typeface="Calibri" panose="020F0502020204030204" pitchFamily="34" charset="0"/>
              </a:rPr>
              <a:t>Workforce </a:t>
            </a:r>
            <a:r>
              <a:rPr lang="en-US" sz="900" dirty="0" smtClean="0">
                <a:solidFill>
                  <a:srgbClr val="353C45"/>
                </a:solidFill>
                <a:latin typeface="Calibri" panose="020F0502020204030204" pitchFamily="34" charset="0"/>
              </a:rPr>
              <a:t>Management</a:t>
            </a: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Employee Communications</a:t>
            </a:r>
            <a:endParaRPr lang="en-US" sz="800" dirty="0">
              <a:latin typeface="Calibri" panose="020F0502020204030204" pitchFamily="34" charset="0"/>
            </a:endParaRPr>
          </a:p>
        </p:txBody>
      </p:sp>
      <p:sp>
        <p:nvSpPr>
          <p:cNvPr id="123" name="Rectangle 122"/>
          <p:cNvSpPr>
            <a:spLocks/>
          </p:cNvSpPr>
          <p:nvPr/>
        </p:nvSpPr>
        <p:spPr>
          <a:xfrm>
            <a:off x="6827520" y="1037899"/>
            <a:ext cx="2011680" cy="2952086"/>
          </a:xfrm>
          <a:prstGeom prst="rect">
            <a:avLst/>
          </a:prstGeom>
          <a:solidFill>
            <a:schemeClr val="accent1">
              <a:lumMod val="20000"/>
              <a:lumOff val="80000"/>
            </a:schemeClr>
          </a:solidFill>
          <a:ln w="12700">
            <a:noFill/>
          </a:ln>
          <a:effectLst>
            <a:outerShdw sx="0" sy="0" rotWithShape="0">
              <a:scrgbClr r="0" g="0" b="0"/>
            </a:outerShdw>
          </a:effectLst>
          <a:extLst>
            <a:ext uri="{53640926-AAD7-44D8-BBD7-CCE9431645EC}">
              <a14:shadowObscured xmlns:a14="http://schemas.microsoft.com/office/drawing/2010/main"/>
            </a:ext>
          </a:extLst>
        </p:spPr>
        <p:txBody>
          <a:bodyPr wrap="square" lIns="36576" tIns="36576" rIns="36576" bIns="36576" rtlCol="0" anchor="t">
            <a:noAutofit/>
          </a:bodyPr>
          <a:lstStyle/>
          <a:p>
            <a:endParaRPr lang="en-US" sz="1000" dirty="0" smtClean="0">
              <a:solidFill>
                <a:srgbClr val="353C45"/>
              </a:solidFill>
              <a:latin typeface="Calibri" panose="020F0502020204030204" pitchFamily="34" charset="0"/>
            </a:endParaRPr>
          </a:p>
        </p:txBody>
      </p:sp>
      <p:grpSp>
        <p:nvGrpSpPr>
          <p:cNvPr id="124" name="Group 123"/>
          <p:cNvGrpSpPr>
            <a:grpSpLocks/>
          </p:cNvGrpSpPr>
          <p:nvPr/>
        </p:nvGrpSpPr>
        <p:grpSpPr>
          <a:xfrm>
            <a:off x="6934200" y="1123950"/>
            <a:ext cx="1828800" cy="235946"/>
            <a:chOff x="246939" y="1177623"/>
            <a:chExt cx="641230" cy="235946"/>
          </a:xfrm>
        </p:grpSpPr>
        <p:sp>
          <p:nvSpPr>
            <p:cNvPr id="125" name="Rectangle 124"/>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chemeClr val="tx1"/>
                  </a:solidFill>
                  <a:latin typeface="Calibri" panose="020F0502020204030204" pitchFamily="34" charset="0"/>
                </a:rPr>
                <a:t>Cross-Function Capabilities</a:t>
              </a:r>
              <a:endParaRPr lang="en-US" sz="1100" b="1" dirty="0">
                <a:solidFill>
                  <a:schemeClr val="tx1"/>
                </a:solidFill>
                <a:latin typeface="Calibri" panose="020F0502020204030204" pitchFamily="34" charset="0"/>
              </a:endParaRPr>
            </a:p>
          </p:txBody>
        </p:sp>
        <p:cxnSp>
          <p:nvCxnSpPr>
            <p:cNvPr id="126" name="Straight Connector 125"/>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grpSp>
        <p:nvGrpSpPr>
          <p:cNvPr id="114" name="Group 113"/>
          <p:cNvGrpSpPr>
            <a:grpSpLocks/>
          </p:cNvGrpSpPr>
          <p:nvPr/>
        </p:nvGrpSpPr>
        <p:grpSpPr>
          <a:xfrm>
            <a:off x="4724400" y="1123950"/>
            <a:ext cx="1828800" cy="235946"/>
            <a:chOff x="246939" y="1177623"/>
            <a:chExt cx="641230" cy="235946"/>
          </a:xfrm>
        </p:grpSpPr>
        <p:sp>
          <p:nvSpPr>
            <p:cNvPr id="115" name="Rectangle 114"/>
            <p:cNvSpPr/>
            <p:nvPr/>
          </p:nvSpPr>
          <p:spPr>
            <a:xfrm>
              <a:off x="248089" y="1177623"/>
              <a:ext cx="640080" cy="20377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lstStyle/>
            <a:p>
              <a:pPr algn="ctr"/>
              <a:r>
                <a:rPr lang="en-US" sz="1100" b="1" dirty="0" smtClean="0">
                  <a:solidFill>
                    <a:srgbClr val="353C45"/>
                  </a:solidFill>
                  <a:latin typeface="Calibri" panose="020F0502020204030204" pitchFamily="34" charset="0"/>
                </a:rPr>
                <a:t>Facilities &amp; </a:t>
              </a:r>
              <a:r>
                <a:rPr lang="en-US" sz="1100" b="1" dirty="0" smtClean="0">
                  <a:solidFill>
                    <a:schemeClr val="tx1"/>
                  </a:solidFill>
                  <a:latin typeface="Calibri" panose="020F0502020204030204" pitchFamily="34" charset="0"/>
                </a:rPr>
                <a:t>Assets</a:t>
              </a:r>
              <a:endParaRPr lang="en-US" sz="1100" b="1" dirty="0">
                <a:solidFill>
                  <a:schemeClr val="tx1"/>
                </a:solidFill>
                <a:latin typeface="Calibri" panose="020F0502020204030204" pitchFamily="34" charset="0"/>
              </a:endParaRPr>
            </a:p>
          </p:txBody>
        </p:sp>
        <p:cxnSp>
          <p:nvCxnSpPr>
            <p:cNvPr id="116" name="Straight Connector 115"/>
            <p:cNvCxnSpPr/>
            <p:nvPr/>
          </p:nvCxnSpPr>
          <p:spPr>
            <a:xfrm>
              <a:off x="246939" y="1413569"/>
              <a:ext cx="640080" cy="0"/>
            </a:xfrm>
            <a:prstGeom prst="line">
              <a:avLst/>
            </a:prstGeom>
            <a:ln w="12700">
              <a:solidFill>
                <a:srgbClr val="353C45"/>
              </a:solidFill>
              <a:miter lim="800000"/>
            </a:ln>
          </p:spPr>
          <p:style>
            <a:lnRef idx="1">
              <a:schemeClr val="accent1"/>
            </a:lnRef>
            <a:fillRef idx="0">
              <a:schemeClr val="accent1"/>
            </a:fillRef>
            <a:effectRef idx="0">
              <a:schemeClr val="accent1"/>
            </a:effectRef>
            <a:fontRef idx="minor">
              <a:schemeClr val="tx1"/>
            </a:fontRef>
          </p:style>
        </p:cxnSp>
      </p:grpSp>
      <p:sp>
        <p:nvSpPr>
          <p:cNvPr id="122" name="Rectangle 121"/>
          <p:cNvSpPr>
            <a:spLocks/>
          </p:cNvSpPr>
          <p:nvPr/>
        </p:nvSpPr>
        <p:spPr>
          <a:xfrm>
            <a:off x="4721120" y="1413778"/>
            <a:ext cx="1828800" cy="936516"/>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Acquisition</a:t>
            </a: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Construction</a:t>
            </a:r>
            <a:endParaRPr lang="en-US" sz="900" dirty="0">
              <a:latin typeface="Calibri" panose="020F0502020204030204" pitchFamily="34" charset="0"/>
            </a:endParaRP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Maintenance</a:t>
            </a: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Disposal</a:t>
            </a:r>
            <a:endParaRPr lang="en-US" sz="800" dirty="0">
              <a:latin typeface="Calibri" panose="020F0502020204030204" pitchFamily="34" charset="0"/>
            </a:endParaRPr>
          </a:p>
          <a:p>
            <a:pPr marL="3175" lvl="1">
              <a:buClr>
                <a:srgbClr val="FF661C"/>
              </a:buClr>
              <a:buSzPct val="130000"/>
            </a:pPr>
            <a:endParaRPr lang="en-US" sz="900" dirty="0">
              <a:solidFill>
                <a:srgbClr val="353C45"/>
              </a:solidFill>
              <a:latin typeface="Calibri" panose="020F0502020204030204" pitchFamily="34" charset="0"/>
            </a:endParaRPr>
          </a:p>
          <a:p>
            <a:pPr marL="3175" lvl="1">
              <a:buClr>
                <a:srgbClr val="FF661C"/>
              </a:buClr>
              <a:buSzPct val="130000"/>
            </a:pPr>
            <a:endParaRPr lang="en-US" sz="900" dirty="0" smtClean="0">
              <a:solidFill>
                <a:srgbClr val="353C45"/>
              </a:solidFill>
              <a:latin typeface="Calibri" panose="020F0502020204030204" pitchFamily="34" charset="0"/>
            </a:endParaRPr>
          </a:p>
          <a:p>
            <a:pPr marL="115888" lvl="1" indent="-112713">
              <a:buClr>
                <a:srgbClr val="FF661C"/>
              </a:buClr>
              <a:buSzPct val="130000"/>
              <a:buFont typeface="Wingdings" panose="05000000000000000000" pitchFamily="2" charset="2"/>
              <a:buChar char=""/>
            </a:pPr>
            <a:endParaRPr lang="en-US" sz="900" dirty="0">
              <a:solidFill>
                <a:srgbClr val="353C45"/>
              </a:solidFill>
              <a:latin typeface="Calibri" panose="020F0502020204030204" pitchFamily="34" charset="0"/>
            </a:endParaRPr>
          </a:p>
        </p:txBody>
      </p:sp>
      <p:sp>
        <p:nvSpPr>
          <p:cNvPr id="128" name="Rectangle 127"/>
          <p:cNvSpPr>
            <a:spLocks/>
          </p:cNvSpPr>
          <p:nvPr/>
        </p:nvSpPr>
        <p:spPr>
          <a:xfrm>
            <a:off x="6932560" y="1413778"/>
            <a:ext cx="1828800" cy="2468880"/>
          </a:xfrm>
          <a:prstGeom prst="rect">
            <a:avLst/>
          </a:prstGeom>
          <a:noFill/>
          <a:ln w="12700">
            <a:noFill/>
          </a:ln>
          <a:effectLst>
            <a:outerShdw sx="0" sy="0" rotWithShape="0">
              <a:scrgbClr r="0" g="0" b="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14:hiddenLine>
            </a:ext>
            <a:ext uri="{E45631CC-5BF2-4C18-A39C-3461C7D3F71A}">
              <a14:hiddenSp3d xmlns:a14="http://schemas.microsoft.com/office/drawing/2010/main"/>
            </a:ext>
            <a:ext uri="{53640926-AAD7-44D8-BBD7-CCE9431645EC}">
              <a14:shadowObscured xmlns:a14="http://schemas.microsoft.com/office/drawing/2010/main"/>
            </a:ext>
          </a:extLst>
        </p:spPr>
        <p:txBody>
          <a:bodyPr wrap="square" lIns="36576" tIns="36576" rIns="36576" bIns="36576" rtlCol="0" anchor="t">
            <a:noAutofit/>
          </a:bodyPr>
          <a:lstStyle/>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Enterprise Knowledge </a:t>
            </a:r>
            <a:r>
              <a:rPr lang="en-US" sz="900" dirty="0">
                <a:latin typeface="Calibri" panose="020F0502020204030204" pitchFamily="34" charset="0"/>
              </a:rPr>
              <a:t>Management</a:t>
            </a: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Corporate Communications</a:t>
            </a:r>
          </a:p>
          <a:p>
            <a:pPr marL="115888" lvl="1" indent="-112713">
              <a:buClr>
                <a:srgbClr val="FF661C"/>
              </a:buClr>
              <a:buSzPct val="130000"/>
              <a:buFont typeface="Wingdings" panose="05000000000000000000" pitchFamily="2" charset="2"/>
              <a:buChar char=""/>
            </a:pPr>
            <a:r>
              <a:rPr lang="en-US" sz="900" dirty="0" smtClean="0">
                <a:latin typeface="Calibri" panose="020F0502020204030204" pitchFamily="34" charset="0"/>
              </a:rPr>
              <a:t>Legal</a:t>
            </a:r>
          </a:p>
          <a:p>
            <a:pPr marL="3175" lvl="1">
              <a:buClr>
                <a:srgbClr val="FF661C"/>
              </a:buClr>
              <a:buSzPct val="130000"/>
            </a:pPr>
            <a:endParaRPr lang="en-US" sz="900" dirty="0" smtClean="0">
              <a:latin typeface="Calibri" panose="020F0502020204030204" pitchFamily="34" charset="0"/>
            </a:endParaRPr>
          </a:p>
          <a:p>
            <a:pPr marL="3175" lvl="1">
              <a:buClr>
                <a:srgbClr val="FF661C"/>
              </a:buClr>
              <a:buSzPct val="130000"/>
            </a:pPr>
            <a:endParaRPr lang="en-US" sz="900" dirty="0">
              <a:solidFill>
                <a:srgbClr val="353C45"/>
              </a:solidFill>
              <a:latin typeface="Calibri" panose="020F0502020204030204" pitchFamily="34" charset="0"/>
            </a:endParaRPr>
          </a:p>
        </p:txBody>
      </p:sp>
    </p:spTree>
    <p:custDataLst>
      <p:custData r:id="rId1"/>
      <p:tags r:id="rId2"/>
    </p:custDataLst>
    <p:extLst>
      <p:ext uri="{BB962C8B-B14F-4D97-AF65-F5344CB8AC3E}">
        <p14:creationId xmlns:p14="http://schemas.microsoft.com/office/powerpoint/2010/main" val="189178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THENA.CUSTOMXMLID" val="{198C534D-CBE2-425C-91F1-24BCB81ADD1F}"/>
  <p:tag name="ATHENA.CUSTOMXMLCONTENT" val="&lt;?xml version=&quot;1.0&quot;?&gt;&lt;athena xmlns=&quot;http://schemas.microsoft.com/edu/athena&quot; version=&quot;0.1.3082.0&quot;&gt;&lt;timings duration=&quot;93707&quot;&gt;&lt;event time=&quot;4230&quot; type=&quot;OnNext&quot; clickIndex=&quot;1&quot; wacClickIndex=&quot;1&quot;/&gt;&lt;/timings&gt;&lt;/athena&gt;"/>
  <p:tag name="AUDIO_ID" val="324"/>
  <p:tag name="ORIGINAL_AUDIO_FILEPATH" val="C:\Users\swallner\Documents\RDC\ATUM\Introduction to ATUM\ppt\media\media20.mp4"/>
  <p:tag name="ELAPSEDTIME" val="93.732"/>
  <p:tag name="TIMELINE" val="5.00"/>
  <p:tag name="ARTICULATE_TITLE_TAG" val="Cost Pool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6"/>
</p:tagLst>
</file>

<file path=ppt/tags/tag2.xml><?xml version="1.0" encoding="utf-8"?>
<p:tagLst xmlns:a="http://schemas.openxmlformats.org/drawingml/2006/main" xmlns:r="http://schemas.openxmlformats.org/officeDocument/2006/relationships" xmlns:p="http://schemas.openxmlformats.org/presentationml/2006/main">
  <p:tag name="ATHENA.CUSTOMXMLID" val="{3C87FD13-D75A-4D58-81E6-99F9369A6127}"/>
  <p:tag name="ATHENA.CUSTOMXMLCONTENT" val="&lt;?xml version=&quot;1.0&quot;?&gt;&lt;athena xmlns=&quot;http://schemas.microsoft.com/edu/athena&quot; version=&quot;0.1.3082.0&quot;&gt;&lt;timings duration=&quot;303516&quot;/&gt;&lt;/athena&gt;"/>
  <p:tag name="AUDIO_ID" val="325"/>
  <p:tag name="ORIGINAL_AUDIO_FILEPATH" val="C:\Users\swallner\Documents\RDC\ATUM\Introduction to ATUM\ppt\media\media21.mp3"/>
  <p:tag name="ELAPSEDTIME" val="303.492"/>
  <p:tag name="ARTICULATE_TITLE_TAG" val="IT Towers &amp; Sub Tower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7"/>
</p:tagLst>
</file>

<file path=ppt/tags/tag3.xml><?xml version="1.0" encoding="utf-8"?>
<p:tagLst xmlns:a="http://schemas.openxmlformats.org/drawingml/2006/main" xmlns:r="http://schemas.openxmlformats.org/officeDocument/2006/relationships" xmlns:p="http://schemas.openxmlformats.org/presentationml/2006/main">
  <p:tag name="ATHENA.CUSTOMXMLID" val="{3C87FD13-D75A-4D58-81E6-99F9369A6127}"/>
  <p:tag name="ATHENA.CUSTOMXMLCONTENT" val="&lt;?xml version=&quot;1.0&quot;?&gt;&lt;athena xmlns=&quot;http://schemas.microsoft.com/edu/athena&quot; version=&quot;0.1.3082.0&quot;&gt;&lt;timings duration=&quot;303516&quot;/&gt;&lt;/athena&gt;"/>
  <p:tag name="AUDIO_ID" val="325"/>
  <p:tag name="ORIGINAL_AUDIO_FILEPATH" val="C:\Users\swallner\Documents\RDC\ATUM\Introduction to ATUM\ppt\media\media21.mp3"/>
  <p:tag name="ELAPSEDTIME" val="303.492"/>
  <p:tag name="ARTICULATE_TITLE_TAG" val="IT Towers &amp; Sub Tower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7"/>
</p:tagLst>
</file>

<file path=ppt/tags/tag4.xml><?xml version="1.0" encoding="utf-8"?>
<p:tagLst xmlns:a="http://schemas.openxmlformats.org/drawingml/2006/main" xmlns:r="http://schemas.openxmlformats.org/officeDocument/2006/relationships" xmlns:p="http://schemas.openxmlformats.org/presentationml/2006/main">
  <p:tag name="ATHENA.CUSTOMXMLID" val="{3C87FD13-D75A-4D58-81E6-99F9369A6127}"/>
  <p:tag name="ATHENA.CUSTOMXMLCONTENT" val="&lt;?xml version=&quot;1.0&quot;?&gt;&lt;athena xmlns=&quot;http://schemas.microsoft.com/edu/athena&quot; version=&quot;0.1.3082.0&quot;&gt;&lt;timings duration=&quot;303516&quot;/&gt;&lt;/athena&gt;"/>
  <p:tag name="AUDIO_ID" val="325"/>
  <p:tag name="ORIGINAL_AUDIO_FILEPATH" val="C:\Users\swallner\Documents\RDC\ATUM\Introduction to ATUM\ppt\media\media21.mp3"/>
  <p:tag name="ELAPSEDTIME" val="303.492"/>
  <p:tag name="ARTICULATE_TITLE_TAG" val="IT Towers &amp; Sub Tower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7"/>
</p:tagLst>
</file>

<file path=ppt/tags/tag5.xml><?xml version="1.0" encoding="utf-8"?>
<p:tagLst xmlns:a="http://schemas.openxmlformats.org/drawingml/2006/main" xmlns:r="http://schemas.openxmlformats.org/officeDocument/2006/relationships" xmlns:p="http://schemas.openxmlformats.org/presentationml/2006/main">
  <p:tag name="ATHENA.CUSTOMXMLID" val="{3C87FD13-D75A-4D58-81E6-99F9369A6127}"/>
  <p:tag name="ATHENA.CUSTOMXMLCONTENT" val="&lt;?xml version=&quot;1.0&quot;?&gt;&lt;athena xmlns=&quot;http://schemas.microsoft.com/edu/athena&quot; version=&quot;0.1.3082.0&quot;&gt;&lt;timings duration=&quot;303516&quot;/&gt;&lt;/athena&gt;"/>
  <p:tag name="AUDIO_ID" val="325"/>
  <p:tag name="ORIGINAL_AUDIO_FILEPATH" val="C:\Users\swallner\Documents\RDC\ATUM\Introduction to ATUM\ppt\media\media21.mp3"/>
  <p:tag name="ELAPSEDTIME" val="303.492"/>
  <p:tag name="ARTICULATE_TITLE_TAG" val="IT Towers &amp; Sub Tower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7"/>
</p:tagLst>
</file>

<file path=ppt/tags/tag6.xml><?xml version="1.0" encoding="utf-8"?>
<p:tagLst xmlns:a="http://schemas.openxmlformats.org/drawingml/2006/main" xmlns:r="http://schemas.openxmlformats.org/officeDocument/2006/relationships" xmlns:p="http://schemas.openxmlformats.org/presentationml/2006/main">
  <p:tag name="ATHENA.CUSTOMXMLID" val="{3C87FD13-D75A-4D58-81E6-99F9369A6127}"/>
  <p:tag name="ATHENA.CUSTOMXMLCONTENT" val="&lt;?xml version=&quot;1.0&quot;?&gt;&lt;athena xmlns=&quot;http://schemas.microsoft.com/edu/athena&quot; version=&quot;0.1.3082.0&quot;&gt;&lt;timings duration=&quot;303516&quot;/&gt;&lt;/athena&gt;"/>
  <p:tag name="AUDIO_ID" val="325"/>
  <p:tag name="ORIGINAL_AUDIO_FILEPATH" val="C:\Users\swallner\Documents\RDC\ATUM\Introduction to ATUM\ppt\media\media21.mp3"/>
  <p:tag name="ELAPSEDTIME" val="303.492"/>
  <p:tag name="ARTICULATE_TITLE_TAG" val="IT Towers &amp; Sub Tower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7"/>
</p:tagLst>
</file>

<file path=ppt/tags/tag7.xml><?xml version="1.0" encoding="utf-8"?>
<p:tagLst xmlns:a="http://schemas.openxmlformats.org/drawingml/2006/main" xmlns:r="http://schemas.openxmlformats.org/officeDocument/2006/relationships" xmlns:p="http://schemas.openxmlformats.org/presentationml/2006/main">
  <p:tag name="ATHENA.CUSTOMXMLID" val="{3C87FD13-D75A-4D58-81E6-99F9369A6127}"/>
  <p:tag name="ATHENA.CUSTOMXMLCONTENT" val="&lt;?xml version=&quot;1.0&quot;?&gt;&lt;athena xmlns=&quot;http://schemas.microsoft.com/edu/athena&quot; version=&quot;0.1.3082.0&quot;&gt;&lt;timings duration=&quot;303516&quot;/&gt;&lt;/athena&gt;"/>
  <p:tag name="AUDIO_ID" val="325"/>
  <p:tag name="ORIGINAL_AUDIO_FILEPATH" val="C:\Users\swallner\Documents\RDC\ATUM\Introduction to ATUM\ppt\media\media21.mp3"/>
  <p:tag name="ELAPSEDTIME" val="303.492"/>
  <p:tag name="ARTICULATE_TITLE_TAG" val="IT Towers &amp; Sub Tower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7"/>
</p:tagLst>
</file>

<file path=ppt/tags/tag8.xml><?xml version="1.0" encoding="utf-8"?>
<p:tagLst xmlns:a="http://schemas.openxmlformats.org/drawingml/2006/main" xmlns:r="http://schemas.openxmlformats.org/officeDocument/2006/relationships" xmlns:p="http://schemas.openxmlformats.org/presentationml/2006/main">
  <p:tag name="ATHENA.CUSTOMXMLID" val="{3C87FD13-D75A-4D58-81E6-99F9369A6127}"/>
  <p:tag name="ATHENA.CUSTOMXMLCONTENT" val="&lt;?xml version=&quot;1.0&quot;?&gt;&lt;athena xmlns=&quot;http://schemas.microsoft.com/edu/athena&quot; version=&quot;0.1.3082.0&quot;&gt;&lt;timings duration=&quot;303516&quot;/&gt;&lt;/athena&gt;"/>
  <p:tag name="AUDIO_ID" val="325"/>
  <p:tag name="ORIGINAL_AUDIO_FILEPATH" val="C:\Users\swallner\Documents\RDC\ATUM\Introduction to ATUM\ppt\media\media21.mp3"/>
  <p:tag name="ELAPSEDTIME" val="303.492"/>
  <p:tag name="ARTICULATE_TITLE_TAG" val="IT Towers &amp; Sub Tower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7"/>
</p:tagLst>
</file>

<file path=ppt/tags/tag9.xml><?xml version="1.0" encoding="utf-8"?>
<p:tagLst xmlns:a="http://schemas.openxmlformats.org/drawingml/2006/main" xmlns:r="http://schemas.openxmlformats.org/officeDocument/2006/relationships" xmlns:p="http://schemas.openxmlformats.org/presentationml/2006/main">
  <p:tag name="ATHENA.CUSTOMXMLID" val="{3C87FD13-D75A-4D58-81E6-99F9369A6127}"/>
  <p:tag name="ATHENA.CUSTOMXMLCONTENT" val="&lt;?xml version=&quot;1.0&quot;?&gt;&lt;athena xmlns=&quot;http://schemas.microsoft.com/edu/athena&quot; version=&quot;0.1.3082.0&quot;&gt;&lt;timings duration=&quot;303516&quot;/&gt;&lt;/athena&gt;"/>
  <p:tag name="AUDIO_ID" val="325"/>
  <p:tag name="ORIGINAL_AUDIO_FILEPATH" val="C:\Users\swallner\Documents\RDC\ATUM\Introduction to ATUM\ppt\media\media21.mp3"/>
  <p:tag name="ELAPSEDTIME" val="303.492"/>
  <p:tag name="ARTICULATE_TITLE_TAG" val="IT Towers &amp; Sub Tower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7"/>
</p:tagLst>
</file>

<file path=ppt/tags/tag10.xml><?xml version="1.0" encoding="utf-8"?>
<p:tagLst xmlns:a="http://schemas.openxmlformats.org/drawingml/2006/main" xmlns:r="http://schemas.openxmlformats.org/officeDocument/2006/relationships" xmlns:p="http://schemas.openxmlformats.org/presentationml/2006/main">
  <p:tag name="ATHENA.CUSTOMXMLID" val="{3C87FD13-D75A-4D58-81E6-99F9369A6127}"/>
  <p:tag name="ATHENA.CUSTOMXMLCONTENT" val="&lt;?xml version=&quot;1.0&quot;?&gt;&lt;athena xmlns=&quot;http://schemas.microsoft.com/edu/athena&quot; version=&quot;0.1.3082.0&quot;&gt;&lt;timings duration=&quot;303516&quot;/&gt;&lt;/athena&gt;"/>
  <p:tag name="AUDIO_ID" val="325"/>
  <p:tag name="ORIGINAL_AUDIO_FILEPATH" val="C:\Users\swallner\Documents\RDC\ATUM\Introduction to ATUM\ppt\media\media21.mp3"/>
  <p:tag name="ELAPSEDTIME" val="303.492"/>
  <p:tag name="ARTICULATE_TITLE_TAG" val="IT Towers &amp; Sub Tower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7"/>
</p:tagLst>
</file>

<file path=ppt/tags/tag11.xml><?xml version="1.0" encoding="utf-8"?>
<p:tagLst xmlns:a="http://schemas.openxmlformats.org/drawingml/2006/main" xmlns:r="http://schemas.openxmlformats.org/officeDocument/2006/relationships" xmlns:p="http://schemas.openxmlformats.org/presentationml/2006/main">
  <p:tag name="ATHENA.CUSTOMXMLID" val="{3C87FD13-D75A-4D58-81E6-99F9369A6127}"/>
  <p:tag name="ATHENA.CUSTOMXMLCONTENT" val="&lt;?xml version=&quot;1.0&quot;?&gt;&lt;athena xmlns=&quot;http://schemas.microsoft.com/edu/athena&quot; version=&quot;0.1.3082.0&quot;&gt;&lt;timings duration=&quot;303516&quot;/&gt;&lt;/athena&gt;"/>
  <p:tag name="AUDIO_ID" val="325"/>
  <p:tag name="ORIGINAL_AUDIO_FILEPATH" val="C:\Users\swallner\Documents\RDC\ATUM\Introduction to ATUM\ppt\media\media21.mp3"/>
  <p:tag name="ELAPSEDTIME" val="303.492"/>
  <p:tag name="ARTICULATE_TITLE_TAG" val="IT Towers &amp; Sub Towers"/>
  <p:tag name="ARTICULATE_NAV_LEVEL" val="1"/>
  <p:tag name="ARTICULATE_SLIDE_PRESENTER_GUID" val="3a4ac22a-deb4-491d-bbe9-23ec8eda2511"/>
  <p:tag name="ARTICULATE_SLIDE_PAUSE" val="0"/>
  <p:tag name="ARTICULATE_LOCK_SLIDE" val="0"/>
  <p:tag name="ARTICULATE_HIDE_SLIDE" val="0"/>
  <p:tag name="ARTICULATE_PLAYER_CONTROL_PREVIOUS" val="True"/>
  <p:tag name="ARTICULATE_PLAYER_CONTROL_NEXT" val="True"/>
  <p:tag name="ARTICULATE_USED_LAYOUT" val="27"/>
</p:tagLst>
</file>

<file path=ppt/theme/theme1.xml><?xml version="1.0" encoding="utf-8"?>
<a:theme xmlns:a="http://schemas.openxmlformats.org/drawingml/2006/main" name="TBM Council">
  <a:themeElements>
    <a:clrScheme name="TBM Council">
      <a:dk1>
        <a:srgbClr val="1E1F21"/>
      </a:dk1>
      <a:lt1>
        <a:srgbClr val="FFFFFF"/>
      </a:lt1>
      <a:dk2>
        <a:srgbClr val="22424E"/>
      </a:dk2>
      <a:lt2>
        <a:srgbClr val="DEDDDD"/>
      </a:lt2>
      <a:accent1>
        <a:srgbClr val="0D96C9"/>
      </a:accent1>
      <a:accent2>
        <a:srgbClr val="7E848B"/>
      </a:accent2>
      <a:accent3>
        <a:srgbClr val="F89838"/>
      </a:accent3>
      <a:accent4>
        <a:srgbClr val="F26724"/>
      </a:accent4>
      <a:accent5>
        <a:srgbClr val="9CDDF8"/>
      </a:accent5>
      <a:accent6>
        <a:srgbClr val="7DBA41"/>
      </a:accent6>
      <a:hlink>
        <a:srgbClr val="0D96C9"/>
      </a:hlink>
      <a:folHlink>
        <a:srgbClr val="43546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spPr>
      <a:bodyPr wrap="square" rtlCol="0" anchor="ctr">
        <a:noAutofit/>
      </a:bodyPr>
      <a:lstStyle>
        <a:defPPr algn="ctr">
          <a:defRPr dirty="0" err="1" smtClean="0">
            <a:solidFill>
              <a:schemeClr val="bg1"/>
            </a:solidFill>
            <a:latin typeface="+mn-lt"/>
          </a:defRPr>
        </a:defPPr>
      </a:lstStyle>
    </a:spDef>
    <a:lnDef>
      <a:spPr>
        <a:ln w="12700">
          <a:solidFill>
            <a:schemeClr val="tx1"/>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45720" rIns="45720"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TBM Council PPT Template.potx [Read-Only]" id="{E5EE94F0-14A3-4E4B-BDD4-26B914295DE1}" vid="{D847FC54-354E-4BDB-A285-0E740A9F49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item1.xml><?xml version="1.0" encoding="utf-8"?>
<athena xmlns="http://schemas.microsoft.com/edu/athena" version="0.1.3082.0">
  <timings duration="303516"/>
</athen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athena xmlns="http://schemas.microsoft.com/edu/athena" version="0.1.3082.0">
  <timings duration="303516"/>
</athena>
</file>

<file path=customXml/item4.xml><?xml version="1.0" encoding="utf-8"?>
<athena xmlns="http://schemas.microsoft.com/edu/athena" version="0.1.3082.0">
  <timings duration="303516"/>
</athena>
</file>

<file path=customXml/item5.xml><?xml version="1.0" encoding="utf-8"?>
<athena xmlns="http://schemas.microsoft.com/edu/athena" version="0.1.3082.0">
  <timings duration="303516"/>
</athena>
</file>

<file path=customXml/item6.xml><?xml version="1.0" encoding="utf-8"?>
<ct:contentTypeSchema xmlns:ct="http://schemas.microsoft.com/office/2006/metadata/contentType" xmlns:ma="http://schemas.microsoft.com/office/2006/metadata/properties/metaAttributes" ct:_="" ma:_="" ma:contentTypeName="Document" ma:contentTypeID="0x0101002F25F05AC3C8EA448131F744EFEDAF76" ma:contentTypeVersion="8" ma:contentTypeDescription="Create a new document." ma:contentTypeScope="" ma:versionID="935db9a8724b8f316302345d1ecce949">
  <xsd:schema xmlns:xsd="http://www.w3.org/2001/XMLSchema" xmlns:xs="http://www.w3.org/2001/XMLSchema" xmlns:p="http://schemas.microsoft.com/office/2006/metadata/properties" xmlns:ns2="379778fc-50d5-4904-bf7e-aa998f1adb3e" xmlns:ns3="339c7d46-3bfc-45ca-bca9-3cf0f9ac464d" targetNamespace="http://schemas.microsoft.com/office/2006/metadata/properties" ma:root="true" ma:fieldsID="097119a3c3dbce2c349ebe74a9b8008e" ns2:_="" ns3:_="">
    <xsd:import namespace="379778fc-50d5-4904-bf7e-aa998f1adb3e"/>
    <xsd:import namespace="339c7d46-3bfc-45ca-bca9-3cf0f9ac464d"/>
    <xsd:element name="properties">
      <xsd:complexType>
        <xsd:sequence>
          <xsd:element name="documentManagement">
            <xsd:complexType>
              <xsd:all>
                <xsd:element ref="ns2:_dlc_DocId" minOccurs="0"/>
                <xsd:element ref="ns2:_dlc_DocIdUrl" minOccurs="0"/>
                <xsd:element ref="ns2:_dlc_DocIdPersistId" minOccurs="0"/>
                <xsd:element ref="ns3:Apptio_x0020_Participants" minOccurs="0"/>
                <xsd:element ref="ns3:_x0073_mm4" minOccurs="0"/>
                <xsd:element ref="ns3:Interaction_x0020_Type" minOccurs="0"/>
                <xsd:element ref="ns3:Topic_x0028_s_x0029__x0020_Discuss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9778fc-50d5-4904-bf7e-aa998f1adb3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39c7d46-3bfc-45ca-bca9-3cf0f9ac464d" elementFormDefault="qualified">
    <xsd:import namespace="http://schemas.microsoft.com/office/2006/documentManagement/types"/>
    <xsd:import namespace="http://schemas.microsoft.com/office/infopath/2007/PartnerControls"/>
    <xsd:element name="Apptio_x0020_Participants" ma:index="11" nillable="true" ma:displayName="Apptio Participants" ma:list="UserInfo" ma:SharePointGroup="0" ma:internalName="Apptio_x0020_Participants"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x0073_mm4" ma:index="12" nillable="true" ma:displayName="Date of Interaction" ma:internalName="_x0073_mm4">
      <xsd:simpleType>
        <xsd:restriction base="dms:DateTime"/>
      </xsd:simpleType>
    </xsd:element>
    <xsd:element name="Interaction_x0020_Type" ma:index="13" nillable="true" ma:displayName="Interaction Type" ma:internalName="Interaction_x0020_Type">
      <xsd:complexType>
        <xsd:complexContent>
          <xsd:extension base="dms:MultiChoiceFillIn">
            <xsd:sequence>
              <xsd:element name="Value" maxOccurs="unbounded" minOccurs="0" nillable="true">
                <xsd:simpleType>
                  <xsd:union memberTypes="dms:Text">
                    <xsd:simpleType>
                      <xsd:restriction base="dms:Choice">
                        <xsd:enumeration value="NPS"/>
                        <xsd:enumeration value="LUG"/>
                        <xsd:enumeration value="Phone Call"/>
                        <xsd:enumeration value="Email"/>
                        <xsd:enumeration value="Customer Preview"/>
                        <xsd:enumeration value="QBR"/>
                        <xsd:enumeration value="Customer Survey"/>
                        <xsd:enumeration value="Escalation"/>
                        <xsd:enumeration value="Community Forums"/>
                        <xsd:enumeration value="LiveSite"/>
                        <xsd:enumeration value="CS Feedback"/>
                        <xsd:enumeration value="(Pre)Sales Feedback"/>
                        <xsd:enumeration value="GBP advisory Feedback"/>
                        <xsd:enumeration value="Other(s)"/>
                      </xsd:restriction>
                    </xsd:simpleType>
                  </xsd:union>
                </xsd:simpleType>
              </xsd:element>
            </xsd:sequence>
          </xsd:extension>
        </xsd:complexContent>
      </xsd:complexType>
    </xsd:element>
    <xsd:element name="Topic_x0028_s_x0029__x0020_Discussed" ma:index="14" nillable="true" ma:displayName="Key Topic(s)/Summary" ma:internalName="Topic_x0028_s_x0029__x0020_Discussed">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7.xml><?xml version="1.0" encoding="utf-8"?>
<athena xmlns="http://schemas.microsoft.com/edu/athena" version="0.1.3082.0">
  <timings duration="303516"/>
</athena>
</file>

<file path=customXml/item8.xml><?xml version="1.0" encoding="utf-8"?>
<athena xmlns="http://schemas.microsoft.com/edu/athena" version="0.1.3082.0">
  <timings duration="303516"/>
</athena>
</file>

<file path=customXml/item9.xml><?xml version="1.0" encoding="utf-8"?>
<athena xmlns="http://schemas.microsoft.com/edu/athena" version="0.1.3082.0">
  <timings duration="303516"/>
</athena>
</file>

<file path=customXml/item10.xml><?xml version="1.0" encoding="utf-8"?>
<athena xmlns="http://schemas.microsoft.com/edu/athena" version="0.1.3082.0">
  <timings duration="303516"/>
</athena>
</file>

<file path=customXml/item11.xml><?xml version="1.0" encoding="utf-8"?>
<p:properties xmlns:p="http://schemas.microsoft.com/office/2006/metadata/properties" xmlns:xsi="http://www.w3.org/2001/XMLSchema-instance" xmlns:pc="http://schemas.microsoft.com/office/infopath/2007/PartnerControls">
  <documentManagement>
    <Topic_x0028_s_x0029__x0020_Discussed xmlns="339c7d46-3bfc-45ca-bca9-3cf0f9ac464d">Kick off presentation for TBM Council Standards Committee. Meeting on August 5, 2016.</Topic_x0028_s_x0029__x0020_Discussed>
    <_x0073_mm4 xmlns="339c7d46-3bfc-45ca-bca9-3cf0f9ac464d">2016-08-05T21:00:00+00:00</_x0073_mm4>
    <Apptio_x0020_Participants xmlns="339c7d46-3bfc-45ca-bca9-3cf0f9ac464d">
      <UserInfo>
        <DisplayName>Corrine Stratton</DisplayName>
        <AccountId>849</AccountId>
        <AccountType/>
      </UserInfo>
    </Apptio_x0020_Participants>
    <Interaction_x0020_Type xmlns="339c7d46-3bfc-45ca-bca9-3cf0f9ac464d">
      <Value>TBM Council</Value>
    </Interaction_x0020_Type>
  </documentManagement>
</p:properties>
</file>

<file path=customXml/item12.xml><?xml version="1.0" encoding="utf-8"?>
<athena xmlns="http://schemas.microsoft.com/edu/athena" version="0.1.3082.0">
  <timings duration="303516"/>
</athena>
</file>

<file path=customXml/item13.xml><?xml version="1.0" encoding="utf-8"?>
<athena xmlns="http://schemas.microsoft.com/edu/athena" version="0.1.3082.0">
  <timings duration="303516"/>
</athena>
</file>

<file path=customXml/item14.xml><?xml version="1.0" encoding="utf-8"?>
<athena xmlns="http://schemas.microsoft.com/edu/athena" version="0.1.3082.0">
  <timings duration="303516"/>
</athena>
</file>

<file path=customXml/itemProps1.xml><?xml version="1.0" encoding="utf-8"?>
<ds:datastoreItem xmlns:ds="http://schemas.openxmlformats.org/officeDocument/2006/customXml" ds:itemID="{CAB98D54-8199-4170-A401-6C1466F80F2C}">
  <ds:schemaRefs>
    <ds:schemaRef ds:uri="http://schemas.microsoft.com/edu/athena"/>
  </ds:schemaRefs>
</ds:datastoreItem>
</file>

<file path=customXml/itemProps2.xml><?xml version="1.0" encoding="utf-8"?>
<ds:datastoreItem xmlns:ds="http://schemas.openxmlformats.org/officeDocument/2006/customXml" ds:itemID="{9D538B48-309D-43BC-BFF7-48D8C7708755}">
  <ds:schemaRefs>
    <ds:schemaRef ds:uri="http://schemas.microsoft.com/sharepoint/events"/>
  </ds:schemaRefs>
</ds:datastoreItem>
</file>

<file path=customXml/itemProps3.xml><?xml version="1.0" encoding="utf-8"?>
<ds:datastoreItem xmlns:ds="http://schemas.openxmlformats.org/officeDocument/2006/customXml" ds:itemID="{1C4ABF20-C7EF-4D65-807D-63FD9C31AE4B}">
  <ds:schemaRefs>
    <ds:schemaRef ds:uri="http://schemas.microsoft.com/edu/athena"/>
  </ds:schemaRefs>
</ds:datastoreItem>
</file>

<file path=customXml/itemProps4.xml><?xml version="1.0" encoding="utf-8"?>
<ds:datastoreItem xmlns:ds="http://schemas.openxmlformats.org/officeDocument/2006/customXml" ds:itemID="{17DEF514-56C1-4636-A24E-CA843090D44C}">
  <ds:schemaRefs>
    <ds:schemaRef ds:uri="http://schemas.microsoft.com/edu/athena"/>
  </ds:schemaRefs>
</ds:datastoreItem>
</file>

<file path=customXml/itemProps5.xml><?xml version="1.0" encoding="utf-8"?>
<ds:datastoreItem xmlns:ds="http://schemas.openxmlformats.org/officeDocument/2006/customXml" ds:itemID="{574F5842-0ED3-4D8E-AA5C-12D05E18DFC2}">
  <ds:schemaRefs>
    <ds:schemaRef ds:uri="http://schemas.microsoft.com/edu/athena"/>
  </ds:schemaRefs>
</ds:datastoreItem>
</file>

<file path=customXml/itemProps6.xml><?xml version="1.0" encoding="utf-8"?>
<ds:datastoreItem xmlns:ds="http://schemas.openxmlformats.org/officeDocument/2006/customXml" ds:itemID="{F6B0EE4B-118D-48E9-A5BC-D5DE206D53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9778fc-50d5-4904-bf7e-aa998f1adb3e"/>
    <ds:schemaRef ds:uri="339c7d46-3bfc-45ca-bca9-3cf0f9ac46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7.xml><?xml version="1.0" encoding="utf-8"?>
<ds:datastoreItem xmlns:ds="http://schemas.openxmlformats.org/officeDocument/2006/customXml" ds:itemID="{FD907E0D-B83D-426D-A2B1-D0B79E34C7BB}">
  <ds:schemaRefs>
    <ds:schemaRef ds:uri="http://schemas.microsoft.com/edu/athena"/>
  </ds:schemaRefs>
</ds:datastoreItem>
</file>

<file path=customXml/itemProps8.xml><?xml version="1.0" encoding="utf-8"?>
<ds:datastoreItem xmlns:ds="http://schemas.openxmlformats.org/officeDocument/2006/customXml" ds:itemID="{44C9F941-25E7-49F9-8A26-AC4DBB6278E6}">
  <ds:schemaRefs>
    <ds:schemaRef ds:uri="http://schemas.microsoft.com/edu/athena"/>
  </ds:schemaRefs>
</ds:datastoreItem>
</file>

<file path=customXml/itemProps9.xml><?xml version="1.0" encoding="utf-8"?>
<ds:datastoreItem xmlns:ds="http://schemas.openxmlformats.org/officeDocument/2006/customXml" ds:itemID="{86920656-CFF6-488A-92E2-E8EB90621BCB}">
  <ds:schemaRefs>
    <ds:schemaRef ds:uri="http://schemas.microsoft.com/edu/athena"/>
  </ds:schemaRefs>
</ds:datastoreItem>
</file>

<file path=customXml/itemProps10.xml><?xml version="1.0" encoding="utf-8"?>
<ds:datastoreItem xmlns:ds="http://schemas.openxmlformats.org/officeDocument/2006/customXml" ds:itemID="{4FCEE2ED-C3DE-4B9F-84F0-2988C89F105C}">
  <ds:schemaRefs>
    <ds:schemaRef ds:uri="http://schemas.microsoft.com/edu/athena"/>
  </ds:schemaRefs>
</ds:datastoreItem>
</file>

<file path=customXml/itemProps11.xml><?xml version="1.0" encoding="utf-8"?>
<ds:datastoreItem xmlns:ds="http://schemas.openxmlformats.org/officeDocument/2006/customXml" ds:itemID="{F109FCFE-B74A-4F9C-9255-8C062F14B72E}">
  <ds:schemaRefs>
    <ds:schemaRef ds:uri="http://purl.org/dc/terms/"/>
    <ds:schemaRef ds:uri="http://schemas.microsoft.com/office/2006/documentManagement/types"/>
    <ds:schemaRef ds:uri="339c7d46-3bfc-45ca-bca9-3cf0f9ac464d"/>
    <ds:schemaRef ds:uri="http://purl.org/dc/dcmitype/"/>
    <ds:schemaRef ds:uri="http://schemas.microsoft.com/office/infopath/2007/PartnerControls"/>
    <ds:schemaRef ds:uri="http://purl.org/dc/elements/1.1/"/>
    <ds:schemaRef ds:uri="379778fc-50d5-4904-bf7e-aa998f1adb3e"/>
    <ds:schemaRef ds:uri="http://www.w3.org/XML/1998/namespace"/>
    <ds:schemaRef ds:uri="http://schemas.openxmlformats.org/package/2006/metadata/core-properties"/>
    <ds:schemaRef ds:uri="http://schemas.microsoft.com/office/2006/metadata/properties"/>
  </ds:schemaRefs>
</ds:datastoreItem>
</file>

<file path=customXml/itemProps12.xml><?xml version="1.0" encoding="utf-8"?>
<ds:datastoreItem xmlns:ds="http://schemas.openxmlformats.org/officeDocument/2006/customXml" ds:itemID="{E4A02B98-98D6-4D59-A867-AD35692656F1}">
  <ds:schemaRefs>
    <ds:schemaRef ds:uri="http://schemas.microsoft.com/edu/athena"/>
  </ds:schemaRefs>
</ds:datastoreItem>
</file>

<file path=customXml/itemProps13.xml><?xml version="1.0" encoding="utf-8"?>
<ds:datastoreItem xmlns:ds="http://schemas.openxmlformats.org/officeDocument/2006/customXml" ds:itemID="{FC15CBC1-1449-4C61-A7E1-59304B5E65EB}">
  <ds:schemaRefs>
    <ds:schemaRef ds:uri="http://schemas.microsoft.com/edu/athena"/>
  </ds:schemaRefs>
</ds:datastoreItem>
</file>

<file path=customXml/itemProps14.xml><?xml version="1.0" encoding="utf-8"?>
<ds:datastoreItem xmlns:ds="http://schemas.openxmlformats.org/officeDocument/2006/customXml" ds:itemID="{28C096DD-DA49-40E2-A5E1-2EA6D79F1265}">
  <ds:schemaRefs>
    <ds:schemaRef ds:uri="http://schemas.microsoft.com/edu/athena"/>
  </ds:schemaRefs>
</ds:datastoreItem>
</file>

<file path=docProps/app.xml><?xml version="1.0" encoding="utf-8"?>
<Properties xmlns="http://schemas.openxmlformats.org/officeDocument/2006/extended-properties" xmlns:vt="http://schemas.openxmlformats.org/officeDocument/2006/docPropsVTypes">
  <Template>Apptio Corporate PPT Template</Template>
  <TotalTime>0</TotalTime>
  <Words>2208</Words>
  <Application>Microsoft Office PowerPoint</Application>
  <PresentationFormat>On-screen Show (16:9)</PresentationFormat>
  <Paragraphs>781</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Courier New</vt:lpstr>
      <vt:lpstr>Roboto Condensed</vt:lpstr>
      <vt:lpstr>Wingdings</vt:lpstr>
      <vt:lpstr>Wingdings 3</vt:lpstr>
      <vt:lpstr>TBM Council</vt:lpstr>
      <vt:lpstr>TBM Taxonomy</vt:lpstr>
      <vt:lpstr>TBM Model (Conceptual Graphic)</vt:lpstr>
      <vt:lpstr>TBM Taxonomy V2.0 (High Level 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TBMC Standards Committee Kick-Off Deck</dc:title>
  <dc:subject/>
  <dc:creator/>
  <dc:description/>
  <cp:lastModifiedBy/>
  <cp:revision>1</cp:revision>
  <dcterms:created xsi:type="dcterms:W3CDTF">2016-08-04T14:59:33Z</dcterms:created>
  <dcterms:modified xsi:type="dcterms:W3CDTF">2017-06-02T19:12:34Z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0x0101002F25F05AC3C8EA448131F744EFEDAF76</vt:lpwstr>
  </property>
</Properties>
</file>