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Palatino" panose="020B0604020202020204" charset="-18"/>
      <p:regular r:id="rId7"/>
    </p:embeddedFont>
    <p:embeddedFont>
      <p:font typeface="Palatino Bold" panose="020B0604020202020204" charset="-18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7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8185068"/>
            <a:ext cx="2536950" cy="2101932"/>
          </a:xfrm>
          <a:custGeom>
            <a:avLst/>
            <a:gdLst/>
            <a:ahLst/>
            <a:cxnLst/>
            <a:rect l="l" t="t" r="r" b="b"/>
            <a:pathLst>
              <a:path w="2536950" h="2101932">
                <a:moveTo>
                  <a:pt x="0" y="0"/>
                </a:moveTo>
                <a:lnTo>
                  <a:pt x="2536950" y="0"/>
                </a:lnTo>
                <a:lnTo>
                  <a:pt x="2536950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/>
          <p:cNvSpPr/>
          <p:nvPr/>
        </p:nvSpPr>
        <p:spPr>
          <a:xfrm>
            <a:off x="0" y="148886"/>
            <a:ext cx="2101932" cy="2101932"/>
          </a:xfrm>
          <a:custGeom>
            <a:avLst/>
            <a:gdLst/>
            <a:ahLst/>
            <a:cxnLst/>
            <a:rect l="l" t="t" r="r" b="b"/>
            <a:pathLst>
              <a:path w="2101932" h="2101932">
                <a:moveTo>
                  <a:pt x="0" y="0"/>
                </a:moveTo>
                <a:lnTo>
                  <a:pt x="2101932" y="0"/>
                </a:lnTo>
                <a:lnTo>
                  <a:pt x="2101932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4" name="AutoShape 4"/>
          <p:cNvSpPr/>
          <p:nvPr/>
        </p:nvSpPr>
        <p:spPr>
          <a:xfrm rot="6587">
            <a:off x="2212323" y="1958810"/>
            <a:ext cx="14911352" cy="0"/>
          </a:xfrm>
          <a:prstGeom prst="line">
            <a:avLst/>
          </a:prstGeom>
          <a:ln w="19050" cap="rnd">
            <a:solidFill>
              <a:srgbClr val="0268B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grpSp>
        <p:nvGrpSpPr>
          <p:cNvPr id="5" name="Group 5"/>
          <p:cNvGrpSpPr/>
          <p:nvPr/>
        </p:nvGrpSpPr>
        <p:grpSpPr>
          <a:xfrm>
            <a:off x="2226624" y="323578"/>
            <a:ext cx="14804076" cy="1447366"/>
            <a:chOff x="0" y="0"/>
            <a:chExt cx="19738768" cy="192982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738769" cy="1929822"/>
            </a:xfrm>
            <a:custGeom>
              <a:avLst/>
              <a:gdLst/>
              <a:ahLst/>
              <a:cxnLst/>
              <a:rect l="l" t="t" r="r" b="b"/>
              <a:pathLst>
                <a:path w="19738769" h="1929822">
                  <a:moveTo>
                    <a:pt x="0" y="0"/>
                  </a:moveTo>
                  <a:lnTo>
                    <a:pt x="19738769" y="0"/>
                  </a:lnTo>
                  <a:lnTo>
                    <a:pt x="19738769" y="1929822"/>
                  </a:lnTo>
                  <a:lnTo>
                    <a:pt x="0" y="192982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19738768" cy="198697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7128"/>
                </a:lnSpc>
              </a:pPr>
              <a:r>
                <a:rPr lang="en-US" sz="660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Your Name goes here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705100" y="2609850"/>
            <a:ext cx="14325600" cy="6314458"/>
            <a:chOff x="0" y="-171450"/>
            <a:chExt cx="19100800" cy="8419277"/>
          </a:xfrm>
        </p:grpSpPr>
        <p:sp>
          <p:nvSpPr>
            <p:cNvPr id="9" name="Freeform 9"/>
            <p:cNvSpPr/>
            <p:nvPr/>
          </p:nvSpPr>
          <p:spPr>
            <a:xfrm>
              <a:off x="0" y="1"/>
              <a:ext cx="19100800" cy="8247826"/>
            </a:xfrm>
            <a:custGeom>
              <a:avLst/>
              <a:gdLst/>
              <a:ahLst/>
              <a:cxnLst/>
              <a:rect l="l" t="t" r="r" b="b"/>
              <a:pathLst>
                <a:path w="19100800" h="8247826">
                  <a:moveTo>
                    <a:pt x="0" y="0"/>
                  </a:moveTo>
                  <a:lnTo>
                    <a:pt x="19100800" y="0"/>
                  </a:lnTo>
                  <a:lnTo>
                    <a:pt x="19100800" y="8247826"/>
                  </a:lnTo>
                  <a:lnTo>
                    <a:pt x="0" y="82478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71450"/>
              <a:ext cx="19100800" cy="8419276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marL="712589" lvl="1" indent="-356295" algn="l">
                <a:lnSpc>
                  <a:spcPts val="5670"/>
                </a:lnSpc>
                <a:buFont typeface="Arial"/>
                <a:buChar char="•"/>
              </a:pPr>
              <a:r>
                <a:rPr lang="en-US" sz="3937" dirty="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„Title of your presentation goes here“</a:t>
              </a:r>
            </a:p>
            <a:p>
              <a:pPr marL="712589" lvl="1" indent="-356295" algn="l">
                <a:lnSpc>
                  <a:spcPts val="5670"/>
                </a:lnSpc>
                <a:buFont typeface="Arial"/>
                <a:buChar char="•"/>
              </a:pPr>
              <a:r>
                <a:rPr lang="en-US" sz="3937" dirty="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Your University / Company Name </a:t>
              </a:r>
            </a:p>
            <a:p>
              <a:pPr marL="712589" lvl="1" indent="-356295" algn="l">
                <a:lnSpc>
                  <a:spcPts val="5670"/>
                </a:lnSpc>
                <a:buFont typeface="Arial"/>
                <a:buChar char="•"/>
              </a:pPr>
              <a:r>
                <a:rPr lang="en-US" sz="3937" dirty="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Your Discipline</a:t>
              </a:r>
            </a:p>
            <a:p>
              <a:pPr marL="712589" lvl="1" indent="-356295" algn="l">
                <a:lnSpc>
                  <a:spcPts val="5670"/>
                </a:lnSpc>
                <a:buFont typeface="Arial"/>
                <a:buChar char="•"/>
              </a:pPr>
              <a:r>
                <a:rPr lang="en-US" sz="3937" dirty="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Your Semester</a:t>
              </a:r>
            </a:p>
            <a:p>
              <a:pPr marL="712589" lvl="1" indent="-356295" algn="l">
                <a:lnSpc>
                  <a:spcPts val="5670"/>
                </a:lnSpc>
                <a:buFont typeface="Arial"/>
                <a:buChar char="•"/>
              </a:pPr>
              <a:r>
                <a:rPr lang="en-US" sz="3937" dirty="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Your Degree Aspiration</a:t>
              </a:r>
            </a:p>
            <a:p>
              <a:pPr marL="712589" lvl="1" indent="-356295" algn="l">
                <a:lnSpc>
                  <a:spcPts val="5670"/>
                </a:lnSpc>
                <a:buFont typeface="Arial"/>
                <a:buChar char="•"/>
              </a:pPr>
              <a:r>
                <a:rPr lang="en-US" sz="3937" dirty="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Graduation date</a:t>
              </a:r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7272560" y="8736289"/>
            <a:ext cx="3742879" cy="999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 dirty="0">
                <a:solidFill>
                  <a:srgbClr val="0070C0"/>
                </a:solidFill>
                <a:latin typeface="Palatino Bold"/>
                <a:ea typeface="Palatino Bold"/>
                <a:cs typeface="Palatino Bold"/>
                <a:sym typeface="Palatino Bold"/>
              </a:rPr>
              <a:t>13th East Meets West Congress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AGH University of Krakow, Poland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1-4 April 2025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4FE75F86-3BB1-A054-2097-C2306D6D4647}"/>
              </a:ext>
            </a:extLst>
          </p:cNvPr>
          <p:cNvSpPr/>
          <p:nvPr/>
        </p:nvSpPr>
        <p:spPr>
          <a:xfrm>
            <a:off x="13182600" y="3695700"/>
            <a:ext cx="2971800" cy="3733800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37E81B22-58B4-89C6-924D-D57732ADC3F3}"/>
              </a:ext>
            </a:extLst>
          </p:cNvPr>
          <p:cNvSpPr txBox="1"/>
          <p:nvPr/>
        </p:nvSpPr>
        <p:spPr>
          <a:xfrm>
            <a:off x="13563600" y="39243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 err="1">
                <a:solidFill>
                  <a:schemeClr val="tx2"/>
                </a:solidFill>
                <a:latin typeface="Palatino" panose="020B0604020202020204" charset="-18"/>
              </a:rPr>
              <a:t>Your</a:t>
            </a:r>
            <a:r>
              <a:rPr lang="pl-PL" sz="2800" dirty="0">
                <a:solidFill>
                  <a:schemeClr val="tx2"/>
                </a:solidFill>
                <a:latin typeface="Palatino" panose="020B0604020202020204" charset="-18"/>
              </a:rPr>
              <a:t> </a:t>
            </a:r>
            <a:r>
              <a:rPr lang="pl-PL" sz="2800" dirty="0" err="1">
                <a:solidFill>
                  <a:schemeClr val="tx2"/>
                </a:solidFill>
                <a:latin typeface="Palatino" panose="020B0604020202020204" charset="-18"/>
              </a:rPr>
              <a:t>picture</a:t>
            </a:r>
            <a:endParaRPr lang="pl-PL" sz="2800" dirty="0">
              <a:solidFill>
                <a:schemeClr val="tx2"/>
              </a:solidFill>
              <a:latin typeface="Palatino" panose="020B0604020202020204" charset="-1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557" y="8357392"/>
            <a:ext cx="18315112" cy="1820464"/>
            <a:chOff x="0" y="0"/>
            <a:chExt cx="24420150" cy="242728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420195" cy="2427224"/>
            </a:xfrm>
            <a:custGeom>
              <a:avLst/>
              <a:gdLst/>
              <a:ahLst/>
              <a:cxnLst/>
              <a:rect l="l" t="t" r="r" b="b"/>
              <a:pathLst>
                <a:path w="24420195" h="2427224">
                  <a:moveTo>
                    <a:pt x="0" y="0"/>
                  </a:moveTo>
                  <a:lnTo>
                    <a:pt x="24420195" y="0"/>
                  </a:lnTo>
                  <a:lnTo>
                    <a:pt x="24420195" y="2427224"/>
                  </a:lnTo>
                  <a:lnTo>
                    <a:pt x="0" y="2427224"/>
                  </a:lnTo>
                  <a:close/>
                </a:path>
              </a:pathLst>
            </a:custGeom>
            <a:solidFill>
              <a:srgbClr val="0268B2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4420150" cy="2465386"/>
            </a:xfrm>
            <a:prstGeom prst="rect">
              <a:avLst/>
            </a:prstGeom>
          </p:spPr>
          <p:txBody>
            <a:bodyPr lIns="50800" tIns="50800" rIns="50800" bIns="50800" rtlCol="0" anchor="t"/>
            <a:lstStyle/>
            <a:p>
              <a:pPr marL="760095" lvl="1" indent="-380048" algn="l">
                <a:lnSpc>
                  <a:spcPts val="4536"/>
                </a:lnSpc>
                <a:buFont typeface="Arial"/>
                <a:buChar char="•"/>
              </a:pPr>
              <a:r>
                <a:rPr lang="en-US" sz="4200">
                  <a:solidFill>
                    <a:srgbClr val="0070C0"/>
                  </a:solidFill>
                  <a:latin typeface="Palatino"/>
                  <a:ea typeface="Palatino"/>
                  <a:cs typeface="Palatino"/>
                  <a:sym typeface="Palatino"/>
                </a:rPr>
                <a:t>.</a:t>
              </a:r>
            </a:p>
          </p:txBody>
        </p:sp>
      </p:grpSp>
      <p:sp>
        <p:nvSpPr>
          <p:cNvPr id="5" name="Freeform 5"/>
          <p:cNvSpPr/>
          <p:nvPr/>
        </p:nvSpPr>
        <p:spPr>
          <a:xfrm>
            <a:off x="208137" y="262473"/>
            <a:ext cx="3179973" cy="3179973"/>
          </a:xfrm>
          <a:custGeom>
            <a:avLst/>
            <a:gdLst/>
            <a:ahLst/>
            <a:cxnLst/>
            <a:rect l="l" t="t" r="r" b="b"/>
            <a:pathLst>
              <a:path w="3179973" h="3179973">
                <a:moveTo>
                  <a:pt x="0" y="0"/>
                </a:moveTo>
                <a:lnTo>
                  <a:pt x="3179973" y="0"/>
                </a:lnTo>
                <a:lnTo>
                  <a:pt x="3179973" y="3179973"/>
                </a:lnTo>
                <a:lnTo>
                  <a:pt x="0" y="31799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Freeform 6"/>
          <p:cNvSpPr/>
          <p:nvPr/>
        </p:nvSpPr>
        <p:spPr>
          <a:xfrm>
            <a:off x="477078" y="8357392"/>
            <a:ext cx="2694976" cy="1800494"/>
          </a:xfrm>
          <a:custGeom>
            <a:avLst/>
            <a:gdLst/>
            <a:ahLst/>
            <a:cxnLst/>
            <a:rect l="l" t="t" r="r" b="b"/>
            <a:pathLst>
              <a:path w="2694976" h="1800494">
                <a:moveTo>
                  <a:pt x="0" y="0"/>
                </a:moveTo>
                <a:lnTo>
                  <a:pt x="2694976" y="0"/>
                </a:lnTo>
                <a:lnTo>
                  <a:pt x="2694976" y="1800494"/>
                </a:lnTo>
                <a:lnTo>
                  <a:pt x="0" y="18004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grpSp>
        <p:nvGrpSpPr>
          <p:cNvPr id="7" name="Group 7"/>
          <p:cNvGrpSpPr/>
          <p:nvPr/>
        </p:nvGrpSpPr>
        <p:grpSpPr>
          <a:xfrm>
            <a:off x="6443662" y="9295604"/>
            <a:ext cx="5400675" cy="553998"/>
            <a:chOff x="0" y="0"/>
            <a:chExt cx="7200900" cy="73866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7200900" cy="738664"/>
            </a:xfrm>
            <a:custGeom>
              <a:avLst/>
              <a:gdLst/>
              <a:ahLst/>
              <a:cxnLst/>
              <a:rect l="l" t="t" r="r" b="b"/>
              <a:pathLst>
                <a:path w="7200900" h="738664">
                  <a:moveTo>
                    <a:pt x="0" y="0"/>
                  </a:moveTo>
                  <a:lnTo>
                    <a:pt x="7200900" y="0"/>
                  </a:lnTo>
                  <a:lnTo>
                    <a:pt x="7200900" y="738664"/>
                  </a:lnTo>
                  <a:lnTo>
                    <a:pt x="0" y="7386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57150"/>
              <a:ext cx="7200900" cy="795814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240"/>
                </a:lnSpc>
              </a:pPr>
              <a:r>
                <a:rPr lang="en-US" sz="2700" b="1">
                  <a:solidFill>
                    <a:srgbClr val="FFFFFF"/>
                  </a:solidFill>
                  <a:latin typeface="Palatino Bold"/>
                  <a:ea typeface="Palatino Bold"/>
                  <a:cs typeface="Palatino Bold"/>
                  <a:sym typeface="Palatino Bold"/>
                </a:rPr>
                <a:t>1-4 April 2025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4107656" y="8544834"/>
            <a:ext cx="10072688" cy="553998"/>
            <a:chOff x="0" y="0"/>
            <a:chExt cx="13430250" cy="7386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3430250" cy="738664"/>
            </a:xfrm>
            <a:custGeom>
              <a:avLst/>
              <a:gdLst/>
              <a:ahLst/>
              <a:cxnLst/>
              <a:rect l="l" t="t" r="r" b="b"/>
              <a:pathLst>
                <a:path w="13430250" h="738664">
                  <a:moveTo>
                    <a:pt x="0" y="0"/>
                  </a:moveTo>
                  <a:lnTo>
                    <a:pt x="13430250" y="0"/>
                  </a:lnTo>
                  <a:lnTo>
                    <a:pt x="13430250" y="738664"/>
                  </a:lnTo>
                  <a:lnTo>
                    <a:pt x="0" y="7386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57150"/>
              <a:ext cx="13430250" cy="795814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240"/>
                </a:lnSpc>
              </a:pPr>
              <a:r>
                <a:rPr lang="en-US" sz="2700" b="1">
                  <a:solidFill>
                    <a:srgbClr val="FFFFFF"/>
                  </a:solidFill>
                  <a:latin typeface="Palatino Bold"/>
                  <a:ea typeface="Palatino Bold"/>
                  <a:cs typeface="Palatino Bold"/>
                  <a:sym typeface="Palatino Bold"/>
                </a:rPr>
                <a:t>AGH University of Krakow, Poland</a:t>
              </a: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6340559" y="8395358"/>
            <a:ext cx="1399473" cy="1800493"/>
            <a:chOff x="0" y="0"/>
            <a:chExt cx="1865964" cy="2400658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865964" cy="2400658"/>
            </a:xfrm>
            <a:custGeom>
              <a:avLst/>
              <a:gdLst/>
              <a:ahLst/>
              <a:cxnLst/>
              <a:rect l="l" t="t" r="r" b="b"/>
              <a:pathLst>
                <a:path w="1865964" h="2400658">
                  <a:moveTo>
                    <a:pt x="0" y="0"/>
                  </a:moveTo>
                  <a:lnTo>
                    <a:pt x="1865964" y="0"/>
                  </a:lnTo>
                  <a:lnTo>
                    <a:pt x="1865964" y="2400658"/>
                  </a:lnTo>
                  <a:lnTo>
                    <a:pt x="0" y="240065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1865964" cy="2457808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3240"/>
                </a:lnSpc>
              </a:pPr>
              <a:r>
                <a:rPr lang="en-US" sz="2700" b="1">
                  <a:solidFill>
                    <a:srgbClr val="FFFFFF"/>
                  </a:solidFill>
                  <a:latin typeface="Palatino Bold"/>
                  <a:ea typeface="Palatino Bold"/>
                  <a:cs typeface="Palatino Bold"/>
                  <a:sym typeface="Palatino Bold"/>
                </a:rPr>
                <a:t>13ᵗʰ </a:t>
              </a:r>
            </a:p>
            <a:p>
              <a:pPr algn="ctr">
                <a:lnSpc>
                  <a:spcPts val="3240"/>
                </a:lnSpc>
              </a:pPr>
              <a:r>
                <a:rPr lang="en-US" sz="2700" b="1">
                  <a:solidFill>
                    <a:srgbClr val="FFFFFF"/>
                  </a:solidFill>
                  <a:latin typeface="Palatino Bold"/>
                  <a:ea typeface="Palatino Bold"/>
                  <a:cs typeface="Palatino Bold"/>
                  <a:sym typeface="Palatino Bold"/>
                </a:rPr>
                <a:t>East </a:t>
              </a:r>
            </a:p>
            <a:p>
              <a:pPr algn="ctr">
                <a:lnSpc>
                  <a:spcPts val="3240"/>
                </a:lnSpc>
              </a:pPr>
              <a:r>
                <a:rPr lang="en-US" sz="2700" b="1">
                  <a:solidFill>
                    <a:srgbClr val="FFFFFF"/>
                  </a:solidFill>
                  <a:latin typeface="Palatino Bold"/>
                  <a:ea typeface="Palatino Bold"/>
                  <a:cs typeface="Palatino Bold"/>
                  <a:sym typeface="Palatino Bold"/>
                </a:rPr>
                <a:t>Meets </a:t>
              </a:r>
            </a:p>
            <a:p>
              <a:pPr algn="ctr">
                <a:lnSpc>
                  <a:spcPts val="3240"/>
                </a:lnSpc>
              </a:pPr>
              <a:r>
                <a:rPr lang="en-US" sz="2700" b="1">
                  <a:solidFill>
                    <a:srgbClr val="FFFFFF"/>
                  </a:solidFill>
                  <a:latin typeface="Palatino Bold"/>
                  <a:ea typeface="Palatino Bold"/>
                  <a:cs typeface="Palatino Bold"/>
                  <a:sym typeface="Palatino Bold"/>
                </a:rPr>
                <a:t>West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2973282" y="1215451"/>
            <a:ext cx="12341433" cy="3197214"/>
            <a:chOff x="0" y="0"/>
            <a:chExt cx="16455244" cy="4262952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6455244" cy="4262952"/>
            </a:xfrm>
            <a:custGeom>
              <a:avLst/>
              <a:gdLst/>
              <a:ahLst/>
              <a:cxnLst/>
              <a:rect l="l" t="t" r="r" b="b"/>
              <a:pathLst>
                <a:path w="16455244" h="4262952">
                  <a:moveTo>
                    <a:pt x="0" y="0"/>
                  </a:moveTo>
                  <a:lnTo>
                    <a:pt x="16455244" y="0"/>
                  </a:lnTo>
                  <a:lnTo>
                    <a:pt x="16455244" y="4262952"/>
                  </a:lnTo>
                  <a:lnTo>
                    <a:pt x="0" y="426295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180975"/>
              <a:ext cx="16455244" cy="4443927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10800"/>
                </a:lnSpc>
              </a:pPr>
              <a:r>
                <a:rPr lang="en-US" sz="9000">
                  <a:solidFill>
                    <a:srgbClr val="0070C0"/>
                  </a:solidFill>
                  <a:latin typeface="Palatino"/>
                  <a:ea typeface="Palatino"/>
                  <a:cs typeface="Palatino"/>
                  <a:sym typeface="Palatino"/>
                </a:rPr>
                <a:t>Title of your presentation</a:t>
              </a: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973284" y="5852524"/>
            <a:ext cx="12341431" cy="1496699"/>
            <a:chOff x="0" y="0"/>
            <a:chExt cx="16455242" cy="1995598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16455242" cy="1995598"/>
            </a:xfrm>
            <a:custGeom>
              <a:avLst/>
              <a:gdLst/>
              <a:ahLst/>
              <a:cxnLst/>
              <a:rect l="l" t="t" r="r" b="b"/>
              <a:pathLst>
                <a:path w="16455242" h="1995598">
                  <a:moveTo>
                    <a:pt x="0" y="0"/>
                  </a:moveTo>
                  <a:lnTo>
                    <a:pt x="16455242" y="0"/>
                  </a:lnTo>
                  <a:lnTo>
                    <a:pt x="16455242" y="1995598"/>
                  </a:lnTo>
                  <a:lnTo>
                    <a:pt x="0" y="199559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19075"/>
              <a:ext cx="16455242" cy="2214673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5783"/>
                </a:lnSpc>
              </a:pPr>
              <a:r>
                <a:rPr lang="en-US" sz="3570">
                  <a:solidFill>
                    <a:srgbClr val="171717"/>
                  </a:solidFill>
                  <a:latin typeface="Palatino"/>
                  <a:ea typeface="Palatino"/>
                  <a:cs typeface="Palatino"/>
                  <a:sym typeface="Palatino"/>
                </a:rPr>
                <a:t>Author First Name and Last Name</a:t>
              </a:r>
            </a:p>
            <a:p>
              <a:pPr algn="ctr">
                <a:lnSpc>
                  <a:spcPts val="4957"/>
                </a:lnSpc>
              </a:pPr>
              <a:r>
                <a:rPr lang="en-US" sz="3060">
                  <a:solidFill>
                    <a:srgbClr val="171717"/>
                  </a:solidFill>
                  <a:latin typeface="Palatino"/>
                  <a:ea typeface="Palatino"/>
                  <a:cs typeface="Palatino"/>
                  <a:sym typeface="Palatino"/>
                </a:rPr>
                <a:t>University Name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8185068"/>
            <a:ext cx="2536950" cy="2101932"/>
          </a:xfrm>
          <a:custGeom>
            <a:avLst/>
            <a:gdLst/>
            <a:ahLst/>
            <a:cxnLst/>
            <a:rect l="l" t="t" r="r" b="b"/>
            <a:pathLst>
              <a:path w="2536950" h="2101932">
                <a:moveTo>
                  <a:pt x="0" y="0"/>
                </a:moveTo>
                <a:lnTo>
                  <a:pt x="2536950" y="0"/>
                </a:lnTo>
                <a:lnTo>
                  <a:pt x="2536950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/>
          <p:cNvSpPr/>
          <p:nvPr/>
        </p:nvSpPr>
        <p:spPr>
          <a:xfrm>
            <a:off x="0" y="148886"/>
            <a:ext cx="2101932" cy="2101932"/>
          </a:xfrm>
          <a:custGeom>
            <a:avLst/>
            <a:gdLst/>
            <a:ahLst/>
            <a:cxnLst/>
            <a:rect l="l" t="t" r="r" b="b"/>
            <a:pathLst>
              <a:path w="2101932" h="2101932">
                <a:moveTo>
                  <a:pt x="0" y="0"/>
                </a:moveTo>
                <a:lnTo>
                  <a:pt x="2101932" y="0"/>
                </a:lnTo>
                <a:lnTo>
                  <a:pt x="2101932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4" name="AutoShape 4"/>
          <p:cNvSpPr/>
          <p:nvPr/>
        </p:nvSpPr>
        <p:spPr>
          <a:xfrm rot="6587">
            <a:off x="2212323" y="1958810"/>
            <a:ext cx="14911352" cy="0"/>
          </a:xfrm>
          <a:prstGeom prst="line">
            <a:avLst/>
          </a:prstGeom>
          <a:ln w="19050" cap="rnd">
            <a:solidFill>
              <a:srgbClr val="0268B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grpSp>
        <p:nvGrpSpPr>
          <p:cNvPr id="5" name="Group 5"/>
          <p:cNvGrpSpPr/>
          <p:nvPr/>
        </p:nvGrpSpPr>
        <p:grpSpPr>
          <a:xfrm>
            <a:off x="2226624" y="323578"/>
            <a:ext cx="14804076" cy="1447366"/>
            <a:chOff x="0" y="0"/>
            <a:chExt cx="19738768" cy="192982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738769" cy="1929822"/>
            </a:xfrm>
            <a:custGeom>
              <a:avLst/>
              <a:gdLst/>
              <a:ahLst/>
              <a:cxnLst/>
              <a:rect l="l" t="t" r="r" b="b"/>
              <a:pathLst>
                <a:path w="19738769" h="1929822">
                  <a:moveTo>
                    <a:pt x="0" y="0"/>
                  </a:moveTo>
                  <a:lnTo>
                    <a:pt x="19738769" y="0"/>
                  </a:lnTo>
                  <a:lnTo>
                    <a:pt x="19738769" y="1929822"/>
                  </a:lnTo>
                  <a:lnTo>
                    <a:pt x="0" y="192982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19738768" cy="198697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7128"/>
                </a:lnSpc>
              </a:pPr>
              <a:r>
                <a:rPr lang="en-US" sz="660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Outline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7272560" y="8736289"/>
            <a:ext cx="3742879" cy="999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 dirty="0">
                <a:solidFill>
                  <a:srgbClr val="0070C0"/>
                </a:solidFill>
                <a:latin typeface="Palatino Bold"/>
                <a:ea typeface="Palatino Bold"/>
                <a:cs typeface="Palatino Bold"/>
                <a:sym typeface="Palatino Bold"/>
              </a:rPr>
              <a:t>13th East Meets West Congress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AGH University of Krakow, Poland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1-4 April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8185068"/>
            <a:ext cx="2536950" cy="2101932"/>
          </a:xfrm>
          <a:custGeom>
            <a:avLst/>
            <a:gdLst/>
            <a:ahLst/>
            <a:cxnLst/>
            <a:rect l="l" t="t" r="r" b="b"/>
            <a:pathLst>
              <a:path w="2536950" h="2101932">
                <a:moveTo>
                  <a:pt x="0" y="0"/>
                </a:moveTo>
                <a:lnTo>
                  <a:pt x="2536950" y="0"/>
                </a:lnTo>
                <a:lnTo>
                  <a:pt x="2536950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/>
          <p:cNvSpPr/>
          <p:nvPr/>
        </p:nvSpPr>
        <p:spPr>
          <a:xfrm>
            <a:off x="0" y="148886"/>
            <a:ext cx="2101932" cy="2101932"/>
          </a:xfrm>
          <a:custGeom>
            <a:avLst/>
            <a:gdLst/>
            <a:ahLst/>
            <a:cxnLst/>
            <a:rect l="l" t="t" r="r" b="b"/>
            <a:pathLst>
              <a:path w="2101932" h="2101932">
                <a:moveTo>
                  <a:pt x="0" y="0"/>
                </a:moveTo>
                <a:lnTo>
                  <a:pt x="2101932" y="0"/>
                </a:lnTo>
                <a:lnTo>
                  <a:pt x="2101932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4" name="AutoShape 4"/>
          <p:cNvSpPr/>
          <p:nvPr/>
        </p:nvSpPr>
        <p:spPr>
          <a:xfrm rot="6587">
            <a:off x="2212323" y="1958810"/>
            <a:ext cx="14911352" cy="0"/>
          </a:xfrm>
          <a:prstGeom prst="line">
            <a:avLst/>
          </a:prstGeom>
          <a:ln w="19050" cap="rnd">
            <a:solidFill>
              <a:srgbClr val="0268B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grpSp>
        <p:nvGrpSpPr>
          <p:cNvPr id="5" name="Group 5"/>
          <p:cNvGrpSpPr/>
          <p:nvPr/>
        </p:nvGrpSpPr>
        <p:grpSpPr>
          <a:xfrm>
            <a:off x="2226624" y="323578"/>
            <a:ext cx="14804076" cy="1447366"/>
            <a:chOff x="0" y="0"/>
            <a:chExt cx="19738768" cy="192982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738769" cy="1929822"/>
            </a:xfrm>
            <a:custGeom>
              <a:avLst/>
              <a:gdLst/>
              <a:ahLst/>
              <a:cxnLst/>
              <a:rect l="l" t="t" r="r" b="b"/>
              <a:pathLst>
                <a:path w="19738769" h="1929822">
                  <a:moveTo>
                    <a:pt x="0" y="0"/>
                  </a:moveTo>
                  <a:lnTo>
                    <a:pt x="19738769" y="0"/>
                  </a:lnTo>
                  <a:lnTo>
                    <a:pt x="19738769" y="1929822"/>
                  </a:lnTo>
                  <a:lnTo>
                    <a:pt x="0" y="192982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19738768" cy="198697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l">
                <a:lnSpc>
                  <a:spcPts val="7128"/>
                </a:lnSpc>
              </a:pPr>
              <a:r>
                <a:rPr lang="en-US" sz="660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Regular slide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226624" y="2738438"/>
            <a:ext cx="14804076" cy="6185870"/>
            <a:chOff x="0" y="0"/>
            <a:chExt cx="19738768" cy="824782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9738769" cy="8247826"/>
            </a:xfrm>
            <a:custGeom>
              <a:avLst/>
              <a:gdLst/>
              <a:ahLst/>
              <a:cxnLst/>
              <a:rect l="l" t="t" r="r" b="b"/>
              <a:pathLst>
                <a:path w="19738769" h="8247826">
                  <a:moveTo>
                    <a:pt x="0" y="0"/>
                  </a:moveTo>
                  <a:lnTo>
                    <a:pt x="19738769" y="0"/>
                  </a:lnTo>
                  <a:lnTo>
                    <a:pt x="19738769" y="8247826"/>
                  </a:lnTo>
                  <a:lnTo>
                    <a:pt x="0" y="824782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09550"/>
              <a:ext cx="19738768" cy="8457376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l">
                <a:lnSpc>
                  <a:spcPts val="5312"/>
                </a:lnSpc>
              </a:pPr>
              <a:r>
                <a:rPr lang="en-US" sz="3254" b="1">
                  <a:solidFill>
                    <a:srgbClr val="0268B2"/>
                  </a:solidFill>
                  <a:latin typeface="Palatino Bold"/>
                  <a:ea typeface="Palatino Bold"/>
                  <a:cs typeface="Palatino Bold"/>
                  <a:sym typeface="Palatino Bold"/>
                </a:rPr>
                <a:t>This presentation should be structured as follows:</a:t>
              </a:r>
            </a:p>
            <a:p>
              <a:pPr marL="589074" lvl="1" indent="-294537" algn="l">
                <a:lnSpc>
                  <a:spcPts val="3749"/>
                </a:lnSpc>
                <a:buFont typeface="Arial"/>
                <a:buChar char="•"/>
              </a:pP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The presentation should </a:t>
              </a:r>
              <a:r>
                <a:rPr lang="en-US" sz="3254">
                  <a:solidFill>
                    <a:srgbClr val="FF0000"/>
                  </a:solidFill>
                  <a:latin typeface="Palatino"/>
                  <a:ea typeface="Palatino"/>
                  <a:cs typeface="Palatino"/>
                  <a:sym typeface="Palatino"/>
                </a:rPr>
                <a:t>last 15 minutes</a:t>
              </a: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, followed by a </a:t>
              </a:r>
              <a:r>
                <a:rPr lang="en-US" sz="3254">
                  <a:solidFill>
                    <a:srgbClr val="FF0000"/>
                  </a:solidFill>
                  <a:latin typeface="Palatino"/>
                  <a:ea typeface="Palatino"/>
                  <a:cs typeface="Palatino"/>
                  <a:sym typeface="Palatino"/>
                </a:rPr>
                <a:t>5-minute Q&amp;A</a:t>
              </a: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 session.</a:t>
              </a:r>
            </a:p>
            <a:p>
              <a:pPr marL="589074" lvl="1" indent="-294537" algn="l">
                <a:lnSpc>
                  <a:spcPts val="3749"/>
                </a:lnSpc>
                <a:buFont typeface="Arial"/>
                <a:buChar char="•"/>
              </a:pP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Adherence to the allocated time is crucial; exceeding </a:t>
              </a:r>
              <a:r>
                <a:rPr lang="en-US" sz="3254">
                  <a:solidFill>
                    <a:srgbClr val="FF0000"/>
                  </a:solidFill>
                  <a:latin typeface="Palatino"/>
                  <a:ea typeface="Palatino"/>
                  <a:cs typeface="Palatino"/>
                  <a:sym typeface="Palatino"/>
                </a:rPr>
                <a:t>it will result in interruption.</a:t>
              </a:r>
            </a:p>
            <a:p>
              <a:pPr marL="589074" lvl="1" indent="-294537" algn="l">
                <a:lnSpc>
                  <a:spcPts val="3749"/>
                </a:lnSpc>
                <a:buFont typeface="Arial"/>
                <a:buChar char="•"/>
              </a:pP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It is advisable to use </a:t>
              </a:r>
              <a:r>
                <a:rPr lang="en-US" sz="3254">
                  <a:solidFill>
                    <a:srgbClr val="FF0000"/>
                  </a:solidFill>
                  <a:latin typeface="Palatino"/>
                  <a:ea typeface="Palatino"/>
                  <a:cs typeface="Palatino"/>
                  <a:sym typeface="Palatino"/>
                </a:rPr>
                <a:t>no more than 15 slides</a:t>
              </a: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.</a:t>
              </a:r>
            </a:p>
            <a:p>
              <a:pPr marL="589074" lvl="1" indent="-294537" algn="l">
                <a:lnSpc>
                  <a:spcPts val="3749"/>
                </a:lnSpc>
                <a:buFont typeface="Arial"/>
                <a:buChar char="•"/>
              </a:pPr>
              <a:r>
                <a:rPr lang="en-US" sz="3254">
                  <a:solidFill>
                    <a:srgbClr val="FF0000"/>
                  </a:solidFill>
                  <a:latin typeface="Palatino"/>
                  <a:ea typeface="Palatino"/>
                  <a:cs typeface="Palatino"/>
                  <a:sym typeface="Palatino"/>
                </a:rPr>
                <a:t>Avoid overloading slides </a:t>
              </a: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with too much information.</a:t>
              </a:r>
            </a:p>
            <a:p>
              <a:pPr marL="589074" lvl="1" indent="-294537" algn="l">
                <a:lnSpc>
                  <a:spcPts val="3749"/>
                </a:lnSpc>
                <a:buFont typeface="Arial"/>
                <a:buChar char="•"/>
              </a:pP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Limit yourself to </a:t>
              </a:r>
              <a:r>
                <a:rPr lang="en-US" sz="3254">
                  <a:solidFill>
                    <a:srgbClr val="FF0000"/>
                  </a:solidFill>
                  <a:latin typeface="Palatino"/>
                  <a:ea typeface="Palatino"/>
                  <a:cs typeface="Palatino"/>
                  <a:sym typeface="Palatino"/>
                </a:rPr>
                <a:t>no more than 5 bullet points </a:t>
              </a:r>
              <a:r>
                <a:rPr lang="en-US" sz="3254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per slide, excluding the outline slide.</a:t>
              </a: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7272560" y="8736289"/>
            <a:ext cx="3742879" cy="999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 dirty="0">
                <a:solidFill>
                  <a:srgbClr val="0070C0"/>
                </a:solidFill>
                <a:latin typeface="Palatino Bold"/>
                <a:ea typeface="Palatino Bold"/>
                <a:cs typeface="Palatino Bold"/>
                <a:sym typeface="Palatino Bold"/>
              </a:rPr>
              <a:t>13th East Meets West Congress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AGH University of Krakow, Poland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1-4 April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8185068"/>
            <a:ext cx="2536950" cy="2101932"/>
          </a:xfrm>
          <a:custGeom>
            <a:avLst/>
            <a:gdLst/>
            <a:ahLst/>
            <a:cxnLst/>
            <a:rect l="l" t="t" r="r" b="b"/>
            <a:pathLst>
              <a:path w="2536950" h="2101932">
                <a:moveTo>
                  <a:pt x="0" y="0"/>
                </a:moveTo>
                <a:lnTo>
                  <a:pt x="2536950" y="0"/>
                </a:lnTo>
                <a:lnTo>
                  <a:pt x="2536950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3" name="Freeform 3"/>
          <p:cNvSpPr/>
          <p:nvPr/>
        </p:nvSpPr>
        <p:spPr>
          <a:xfrm>
            <a:off x="0" y="148886"/>
            <a:ext cx="2101932" cy="2101932"/>
          </a:xfrm>
          <a:custGeom>
            <a:avLst/>
            <a:gdLst/>
            <a:ahLst/>
            <a:cxnLst/>
            <a:rect l="l" t="t" r="r" b="b"/>
            <a:pathLst>
              <a:path w="2101932" h="2101932">
                <a:moveTo>
                  <a:pt x="0" y="0"/>
                </a:moveTo>
                <a:lnTo>
                  <a:pt x="2101932" y="0"/>
                </a:lnTo>
                <a:lnTo>
                  <a:pt x="2101932" y="2101932"/>
                </a:lnTo>
                <a:lnTo>
                  <a:pt x="0" y="210193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4" name="AutoShape 4"/>
          <p:cNvSpPr/>
          <p:nvPr/>
        </p:nvSpPr>
        <p:spPr>
          <a:xfrm rot="6587">
            <a:off x="2212323" y="1958810"/>
            <a:ext cx="14911352" cy="0"/>
          </a:xfrm>
          <a:prstGeom prst="line">
            <a:avLst/>
          </a:prstGeom>
          <a:ln w="19050" cap="rnd">
            <a:solidFill>
              <a:srgbClr val="0268B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l-PL"/>
          </a:p>
        </p:txBody>
      </p:sp>
      <p:grpSp>
        <p:nvGrpSpPr>
          <p:cNvPr id="5" name="Group 5"/>
          <p:cNvGrpSpPr/>
          <p:nvPr/>
        </p:nvGrpSpPr>
        <p:grpSpPr>
          <a:xfrm>
            <a:off x="1741962" y="4150128"/>
            <a:ext cx="14804076" cy="1447366"/>
            <a:chOff x="0" y="0"/>
            <a:chExt cx="19738768" cy="192982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9738769" cy="1929822"/>
            </a:xfrm>
            <a:custGeom>
              <a:avLst/>
              <a:gdLst/>
              <a:ahLst/>
              <a:cxnLst/>
              <a:rect l="l" t="t" r="r" b="b"/>
              <a:pathLst>
                <a:path w="19738769" h="1929822">
                  <a:moveTo>
                    <a:pt x="0" y="0"/>
                  </a:moveTo>
                  <a:lnTo>
                    <a:pt x="19738769" y="0"/>
                  </a:lnTo>
                  <a:lnTo>
                    <a:pt x="19738769" y="1929822"/>
                  </a:lnTo>
                  <a:lnTo>
                    <a:pt x="0" y="192982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19738768" cy="198697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7128"/>
                </a:lnSpc>
              </a:pPr>
              <a:r>
                <a:rPr lang="en-US" sz="660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Thank you!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741962" y="6122505"/>
            <a:ext cx="14804076" cy="2801802"/>
            <a:chOff x="0" y="0"/>
            <a:chExt cx="19738768" cy="373573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9738769" cy="3735736"/>
            </a:xfrm>
            <a:custGeom>
              <a:avLst/>
              <a:gdLst/>
              <a:ahLst/>
              <a:cxnLst/>
              <a:rect l="l" t="t" r="r" b="b"/>
              <a:pathLst>
                <a:path w="19738769" h="3735736">
                  <a:moveTo>
                    <a:pt x="0" y="0"/>
                  </a:moveTo>
                  <a:lnTo>
                    <a:pt x="19738769" y="0"/>
                  </a:lnTo>
                  <a:lnTo>
                    <a:pt x="19738769" y="3735736"/>
                  </a:lnTo>
                  <a:lnTo>
                    <a:pt x="0" y="37357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9738768" cy="3773836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4536"/>
                </a:lnSpc>
              </a:pPr>
              <a:r>
                <a:rPr lang="en-US" sz="4200">
                  <a:solidFill>
                    <a:srgbClr val="0268B2"/>
                  </a:solidFill>
                  <a:latin typeface="Palatino"/>
                  <a:ea typeface="Palatino"/>
                  <a:cs typeface="Palatino"/>
                  <a:sym typeface="Palatino"/>
                </a:rPr>
                <a:t>Questions?</a:t>
              </a:r>
            </a:p>
            <a:p>
              <a:pPr algn="l">
                <a:lnSpc>
                  <a:spcPts val="4536"/>
                </a:lnSpc>
              </a:pPr>
              <a:endParaRPr lang="en-US" sz="4200">
                <a:solidFill>
                  <a:srgbClr val="0268B2"/>
                </a:solidFill>
                <a:latin typeface="Palatino"/>
                <a:ea typeface="Palatino"/>
                <a:cs typeface="Palatino"/>
                <a:sym typeface="Palatino"/>
              </a:endParaRP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7272560" y="8736289"/>
            <a:ext cx="3742879" cy="9994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 b="1" dirty="0">
                <a:solidFill>
                  <a:srgbClr val="0070C0"/>
                </a:solidFill>
                <a:latin typeface="Palatino Bold"/>
                <a:ea typeface="Palatino Bold"/>
                <a:cs typeface="Palatino Bold"/>
                <a:sym typeface="Palatino Bold"/>
              </a:rPr>
              <a:t>13th East Meets West Congress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AGH University of Krakow, Poland</a:t>
            </a:r>
          </a:p>
          <a:p>
            <a:pPr algn="ctr">
              <a:lnSpc>
                <a:spcPts val="2380"/>
              </a:lnSpc>
            </a:pPr>
            <a:r>
              <a:rPr lang="en-US" sz="1700" dirty="0">
                <a:solidFill>
                  <a:srgbClr val="0070C0"/>
                </a:solidFill>
                <a:latin typeface="Palatino"/>
                <a:ea typeface="Palatino"/>
                <a:cs typeface="Palatino"/>
                <a:sym typeface="Palatino"/>
              </a:rPr>
              <a:t>1-4 April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193</Words>
  <Application>Microsoft Office PowerPoint</Application>
  <PresentationFormat>Niestandardowy</PresentationFormat>
  <Paragraphs>40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Palatino</vt:lpstr>
      <vt:lpstr>Calibri</vt:lpstr>
      <vt:lpstr>Palatino Bold</vt:lpstr>
      <vt:lpstr>Arial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EMW2024_Presentation_Template_&amp;_Guidline_FINAL.pptx</dc:title>
  <cp:lastModifiedBy>Wojciech Ornat</cp:lastModifiedBy>
  <cp:revision>2</cp:revision>
  <dcterms:created xsi:type="dcterms:W3CDTF">2006-08-16T00:00:00Z</dcterms:created>
  <dcterms:modified xsi:type="dcterms:W3CDTF">2025-03-13T15:31:39Z</dcterms:modified>
  <dc:identifier>DAGhnw6ZUrs</dc:identifier>
</cp:coreProperties>
</file>