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9" r:id="rId4"/>
    <p:sldId id="260" r:id="rId5"/>
    <p:sldId id="262" r:id="rId6"/>
    <p:sldId id="258" r:id="rId7"/>
    <p:sldId id="261" r:id="rId8"/>
    <p:sldId id="281" r:id="rId9"/>
    <p:sldId id="279" r:id="rId10"/>
    <p:sldId id="28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2" autoAdjust="0"/>
    <p:restoredTop sz="97261" autoAdjust="0"/>
  </p:normalViewPr>
  <p:slideViewPr>
    <p:cSldViewPr snapToGrid="0">
      <p:cViewPr varScale="1">
        <p:scale>
          <a:sx n="73" d="100"/>
          <a:sy n="73" d="100"/>
        </p:scale>
        <p:origin x="66"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North American Rotary Rig Count</c:v>
                </c:pt>
              </c:strCache>
            </c:strRef>
          </c:tx>
          <c:spPr>
            <a:ln w="28575" cap="rnd">
              <a:solidFill>
                <a:schemeClr val="bg2">
                  <a:lumMod val="50000"/>
                </a:schemeClr>
              </a:solidFill>
              <a:round/>
            </a:ln>
            <a:effectLst/>
          </c:spPr>
          <c:marker>
            <c:symbol val="none"/>
          </c:marker>
          <c:cat>
            <c:numRef>
              <c:f>Sheet1!$A$2:$A$1496</c:f>
              <c:numCache>
                <c:formatCode>[$-409]mmm\-yy;@</c:formatCode>
                <c:ptCount val="1495"/>
                <c:pt idx="0">
                  <c:v>32143</c:v>
                </c:pt>
                <c:pt idx="1">
                  <c:v>32150</c:v>
                </c:pt>
                <c:pt idx="2">
                  <c:v>32157</c:v>
                </c:pt>
                <c:pt idx="3">
                  <c:v>32164</c:v>
                </c:pt>
                <c:pt idx="4">
                  <c:v>32171</c:v>
                </c:pt>
                <c:pt idx="5">
                  <c:v>32178</c:v>
                </c:pt>
                <c:pt idx="6">
                  <c:v>32185</c:v>
                </c:pt>
                <c:pt idx="7">
                  <c:v>32192</c:v>
                </c:pt>
                <c:pt idx="8">
                  <c:v>32199</c:v>
                </c:pt>
                <c:pt idx="9">
                  <c:v>32206</c:v>
                </c:pt>
                <c:pt idx="10">
                  <c:v>32213</c:v>
                </c:pt>
                <c:pt idx="11">
                  <c:v>32220</c:v>
                </c:pt>
                <c:pt idx="12">
                  <c:v>32227</c:v>
                </c:pt>
                <c:pt idx="13">
                  <c:v>32234</c:v>
                </c:pt>
                <c:pt idx="14">
                  <c:v>32241</c:v>
                </c:pt>
                <c:pt idx="15">
                  <c:v>32248</c:v>
                </c:pt>
                <c:pt idx="16">
                  <c:v>32255</c:v>
                </c:pt>
                <c:pt idx="17">
                  <c:v>32262</c:v>
                </c:pt>
                <c:pt idx="18">
                  <c:v>32269</c:v>
                </c:pt>
                <c:pt idx="19">
                  <c:v>32276</c:v>
                </c:pt>
                <c:pt idx="20">
                  <c:v>32283</c:v>
                </c:pt>
                <c:pt idx="21">
                  <c:v>32290</c:v>
                </c:pt>
                <c:pt idx="22">
                  <c:v>32297</c:v>
                </c:pt>
                <c:pt idx="23">
                  <c:v>32304</c:v>
                </c:pt>
                <c:pt idx="24">
                  <c:v>32311</c:v>
                </c:pt>
                <c:pt idx="25">
                  <c:v>32318</c:v>
                </c:pt>
                <c:pt idx="26">
                  <c:v>32325</c:v>
                </c:pt>
                <c:pt idx="27">
                  <c:v>32332</c:v>
                </c:pt>
                <c:pt idx="28">
                  <c:v>32339</c:v>
                </c:pt>
                <c:pt idx="29">
                  <c:v>32346</c:v>
                </c:pt>
                <c:pt idx="30">
                  <c:v>32353</c:v>
                </c:pt>
                <c:pt idx="31">
                  <c:v>32360</c:v>
                </c:pt>
                <c:pt idx="32">
                  <c:v>32367</c:v>
                </c:pt>
                <c:pt idx="33">
                  <c:v>32374</c:v>
                </c:pt>
                <c:pt idx="34">
                  <c:v>32381</c:v>
                </c:pt>
                <c:pt idx="35">
                  <c:v>32388</c:v>
                </c:pt>
                <c:pt idx="36">
                  <c:v>32395</c:v>
                </c:pt>
                <c:pt idx="37">
                  <c:v>32402</c:v>
                </c:pt>
                <c:pt idx="38">
                  <c:v>32409</c:v>
                </c:pt>
                <c:pt idx="39">
                  <c:v>32416</c:v>
                </c:pt>
                <c:pt idx="40">
                  <c:v>32423</c:v>
                </c:pt>
                <c:pt idx="41">
                  <c:v>32430</c:v>
                </c:pt>
                <c:pt idx="42">
                  <c:v>32437</c:v>
                </c:pt>
                <c:pt idx="43">
                  <c:v>32444</c:v>
                </c:pt>
                <c:pt idx="44">
                  <c:v>32451</c:v>
                </c:pt>
                <c:pt idx="45">
                  <c:v>32458</c:v>
                </c:pt>
                <c:pt idx="46">
                  <c:v>32465</c:v>
                </c:pt>
                <c:pt idx="47">
                  <c:v>32472</c:v>
                </c:pt>
                <c:pt idx="48">
                  <c:v>32479</c:v>
                </c:pt>
                <c:pt idx="49">
                  <c:v>32486</c:v>
                </c:pt>
                <c:pt idx="50">
                  <c:v>32493</c:v>
                </c:pt>
                <c:pt idx="51">
                  <c:v>32500</c:v>
                </c:pt>
                <c:pt idx="52">
                  <c:v>32507</c:v>
                </c:pt>
                <c:pt idx="53">
                  <c:v>32514</c:v>
                </c:pt>
                <c:pt idx="54">
                  <c:v>32521</c:v>
                </c:pt>
                <c:pt idx="55">
                  <c:v>32528</c:v>
                </c:pt>
                <c:pt idx="56">
                  <c:v>32535</c:v>
                </c:pt>
                <c:pt idx="57">
                  <c:v>32542</c:v>
                </c:pt>
                <c:pt idx="58">
                  <c:v>32549</c:v>
                </c:pt>
                <c:pt idx="59">
                  <c:v>32556</c:v>
                </c:pt>
                <c:pt idx="60">
                  <c:v>32563</c:v>
                </c:pt>
                <c:pt idx="61">
                  <c:v>32570</c:v>
                </c:pt>
                <c:pt idx="62">
                  <c:v>32577</c:v>
                </c:pt>
                <c:pt idx="63">
                  <c:v>32584</c:v>
                </c:pt>
                <c:pt idx="64">
                  <c:v>32591</c:v>
                </c:pt>
                <c:pt idx="65">
                  <c:v>32598</c:v>
                </c:pt>
                <c:pt idx="66">
                  <c:v>32605</c:v>
                </c:pt>
                <c:pt idx="67">
                  <c:v>32612</c:v>
                </c:pt>
                <c:pt idx="68">
                  <c:v>32619</c:v>
                </c:pt>
                <c:pt idx="69">
                  <c:v>32626</c:v>
                </c:pt>
                <c:pt idx="70">
                  <c:v>32633</c:v>
                </c:pt>
                <c:pt idx="71">
                  <c:v>32640</c:v>
                </c:pt>
                <c:pt idx="72">
                  <c:v>32647</c:v>
                </c:pt>
                <c:pt idx="73">
                  <c:v>32654</c:v>
                </c:pt>
                <c:pt idx="74">
                  <c:v>32661</c:v>
                </c:pt>
                <c:pt idx="75">
                  <c:v>32668</c:v>
                </c:pt>
                <c:pt idx="76">
                  <c:v>32675</c:v>
                </c:pt>
                <c:pt idx="77">
                  <c:v>32682</c:v>
                </c:pt>
                <c:pt idx="78">
                  <c:v>32689</c:v>
                </c:pt>
                <c:pt idx="79">
                  <c:v>32696</c:v>
                </c:pt>
                <c:pt idx="80">
                  <c:v>32703</c:v>
                </c:pt>
                <c:pt idx="81">
                  <c:v>32710</c:v>
                </c:pt>
                <c:pt idx="82">
                  <c:v>32717</c:v>
                </c:pt>
                <c:pt idx="83">
                  <c:v>32724</c:v>
                </c:pt>
                <c:pt idx="84">
                  <c:v>32731</c:v>
                </c:pt>
                <c:pt idx="85">
                  <c:v>32738</c:v>
                </c:pt>
                <c:pt idx="86">
                  <c:v>32745</c:v>
                </c:pt>
                <c:pt idx="87">
                  <c:v>32752</c:v>
                </c:pt>
                <c:pt idx="88">
                  <c:v>32759</c:v>
                </c:pt>
                <c:pt idx="89">
                  <c:v>32766</c:v>
                </c:pt>
                <c:pt idx="90">
                  <c:v>32773</c:v>
                </c:pt>
                <c:pt idx="91">
                  <c:v>32780</c:v>
                </c:pt>
                <c:pt idx="92">
                  <c:v>32787</c:v>
                </c:pt>
                <c:pt idx="93">
                  <c:v>32794</c:v>
                </c:pt>
                <c:pt idx="94">
                  <c:v>32801</c:v>
                </c:pt>
                <c:pt idx="95">
                  <c:v>32808</c:v>
                </c:pt>
                <c:pt idx="96">
                  <c:v>32815</c:v>
                </c:pt>
                <c:pt idx="97">
                  <c:v>32822</c:v>
                </c:pt>
                <c:pt idx="98">
                  <c:v>32829</c:v>
                </c:pt>
                <c:pt idx="99">
                  <c:v>32836</c:v>
                </c:pt>
                <c:pt idx="100">
                  <c:v>32843</c:v>
                </c:pt>
                <c:pt idx="101">
                  <c:v>32850</c:v>
                </c:pt>
                <c:pt idx="102">
                  <c:v>32857</c:v>
                </c:pt>
                <c:pt idx="103">
                  <c:v>32864</c:v>
                </c:pt>
                <c:pt idx="104">
                  <c:v>32871</c:v>
                </c:pt>
                <c:pt idx="105">
                  <c:v>32878</c:v>
                </c:pt>
                <c:pt idx="106">
                  <c:v>32885</c:v>
                </c:pt>
                <c:pt idx="107">
                  <c:v>32892</c:v>
                </c:pt>
                <c:pt idx="108">
                  <c:v>32899</c:v>
                </c:pt>
                <c:pt idx="109">
                  <c:v>32906</c:v>
                </c:pt>
                <c:pt idx="110">
                  <c:v>32913</c:v>
                </c:pt>
                <c:pt idx="111">
                  <c:v>32920</c:v>
                </c:pt>
                <c:pt idx="112">
                  <c:v>32927</c:v>
                </c:pt>
                <c:pt idx="113">
                  <c:v>32934</c:v>
                </c:pt>
                <c:pt idx="114">
                  <c:v>32941</c:v>
                </c:pt>
                <c:pt idx="115">
                  <c:v>32948</c:v>
                </c:pt>
                <c:pt idx="116">
                  <c:v>32955</c:v>
                </c:pt>
                <c:pt idx="117">
                  <c:v>32962</c:v>
                </c:pt>
                <c:pt idx="118">
                  <c:v>32969</c:v>
                </c:pt>
                <c:pt idx="119">
                  <c:v>32976</c:v>
                </c:pt>
                <c:pt idx="120">
                  <c:v>32983</c:v>
                </c:pt>
                <c:pt idx="121">
                  <c:v>32990</c:v>
                </c:pt>
                <c:pt idx="122">
                  <c:v>32997</c:v>
                </c:pt>
                <c:pt idx="123">
                  <c:v>33004</c:v>
                </c:pt>
                <c:pt idx="124">
                  <c:v>33011</c:v>
                </c:pt>
                <c:pt idx="125">
                  <c:v>33018</c:v>
                </c:pt>
                <c:pt idx="126">
                  <c:v>33025</c:v>
                </c:pt>
                <c:pt idx="127">
                  <c:v>33032</c:v>
                </c:pt>
                <c:pt idx="128">
                  <c:v>33039</c:v>
                </c:pt>
                <c:pt idx="129">
                  <c:v>33046</c:v>
                </c:pt>
                <c:pt idx="130">
                  <c:v>33053</c:v>
                </c:pt>
                <c:pt idx="131">
                  <c:v>33060</c:v>
                </c:pt>
                <c:pt idx="132">
                  <c:v>33067</c:v>
                </c:pt>
                <c:pt idx="133">
                  <c:v>33074</c:v>
                </c:pt>
                <c:pt idx="134">
                  <c:v>33081</c:v>
                </c:pt>
                <c:pt idx="135">
                  <c:v>33088</c:v>
                </c:pt>
                <c:pt idx="136">
                  <c:v>33095</c:v>
                </c:pt>
                <c:pt idx="137">
                  <c:v>33102</c:v>
                </c:pt>
                <c:pt idx="138">
                  <c:v>33109</c:v>
                </c:pt>
                <c:pt idx="139">
                  <c:v>33116</c:v>
                </c:pt>
                <c:pt idx="140">
                  <c:v>33123</c:v>
                </c:pt>
                <c:pt idx="141">
                  <c:v>33130</c:v>
                </c:pt>
                <c:pt idx="142">
                  <c:v>33137</c:v>
                </c:pt>
                <c:pt idx="143">
                  <c:v>33144</c:v>
                </c:pt>
                <c:pt idx="144">
                  <c:v>33151</c:v>
                </c:pt>
                <c:pt idx="145">
                  <c:v>33158</c:v>
                </c:pt>
                <c:pt idx="146">
                  <c:v>33165</c:v>
                </c:pt>
                <c:pt idx="147">
                  <c:v>33172</c:v>
                </c:pt>
                <c:pt idx="148">
                  <c:v>33179</c:v>
                </c:pt>
                <c:pt idx="149">
                  <c:v>33186</c:v>
                </c:pt>
                <c:pt idx="150">
                  <c:v>33193</c:v>
                </c:pt>
                <c:pt idx="151">
                  <c:v>33200</c:v>
                </c:pt>
                <c:pt idx="152">
                  <c:v>33207</c:v>
                </c:pt>
                <c:pt idx="153">
                  <c:v>33214</c:v>
                </c:pt>
                <c:pt idx="154">
                  <c:v>33221</c:v>
                </c:pt>
                <c:pt idx="155">
                  <c:v>33228</c:v>
                </c:pt>
                <c:pt idx="156">
                  <c:v>33235</c:v>
                </c:pt>
                <c:pt idx="157">
                  <c:v>33242</c:v>
                </c:pt>
                <c:pt idx="158">
                  <c:v>33249</c:v>
                </c:pt>
                <c:pt idx="159">
                  <c:v>33256</c:v>
                </c:pt>
                <c:pt idx="160">
                  <c:v>33263</c:v>
                </c:pt>
                <c:pt idx="161">
                  <c:v>33270</c:v>
                </c:pt>
                <c:pt idx="162">
                  <c:v>33277</c:v>
                </c:pt>
                <c:pt idx="163">
                  <c:v>33284</c:v>
                </c:pt>
                <c:pt idx="164">
                  <c:v>33291</c:v>
                </c:pt>
                <c:pt idx="165">
                  <c:v>33298</c:v>
                </c:pt>
                <c:pt idx="166">
                  <c:v>33305</c:v>
                </c:pt>
                <c:pt idx="167">
                  <c:v>33312</c:v>
                </c:pt>
                <c:pt idx="168">
                  <c:v>33319</c:v>
                </c:pt>
                <c:pt idx="169">
                  <c:v>33326</c:v>
                </c:pt>
                <c:pt idx="170">
                  <c:v>33333</c:v>
                </c:pt>
                <c:pt idx="171">
                  <c:v>33340</c:v>
                </c:pt>
                <c:pt idx="172">
                  <c:v>33347</c:v>
                </c:pt>
                <c:pt idx="173">
                  <c:v>33354</c:v>
                </c:pt>
                <c:pt idx="174">
                  <c:v>33361</c:v>
                </c:pt>
                <c:pt idx="175">
                  <c:v>33368</c:v>
                </c:pt>
                <c:pt idx="176">
                  <c:v>33375</c:v>
                </c:pt>
                <c:pt idx="177">
                  <c:v>33382</c:v>
                </c:pt>
                <c:pt idx="178">
                  <c:v>33389</c:v>
                </c:pt>
                <c:pt idx="179">
                  <c:v>33396</c:v>
                </c:pt>
                <c:pt idx="180">
                  <c:v>33403</c:v>
                </c:pt>
                <c:pt idx="181">
                  <c:v>33410</c:v>
                </c:pt>
                <c:pt idx="182">
                  <c:v>33417</c:v>
                </c:pt>
                <c:pt idx="183">
                  <c:v>33424</c:v>
                </c:pt>
                <c:pt idx="184">
                  <c:v>33431</c:v>
                </c:pt>
                <c:pt idx="185">
                  <c:v>33438</c:v>
                </c:pt>
                <c:pt idx="186">
                  <c:v>33445</c:v>
                </c:pt>
                <c:pt idx="187">
                  <c:v>33452</c:v>
                </c:pt>
                <c:pt idx="188">
                  <c:v>33459</c:v>
                </c:pt>
                <c:pt idx="189">
                  <c:v>33466</c:v>
                </c:pt>
                <c:pt idx="190">
                  <c:v>33473</c:v>
                </c:pt>
                <c:pt idx="191">
                  <c:v>33480</c:v>
                </c:pt>
                <c:pt idx="192">
                  <c:v>33487</c:v>
                </c:pt>
                <c:pt idx="193">
                  <c:v>33494</c:v>
                </c:pt>
                <c:pt idx="194">
                  <c:v>33501</c:v>
                </c:pt>
                <c:pt idx="195">
                  <c:v>33508</c:v>
                </c:pt>
                <c:pt idx="196">
                  <c:v>33515</c:v>
                </c:pt>
                <c:pt idx="197">
                  <c:v>33522</c:v>
                </c:pt>
                <c:pt idx="198">
                  <c:v>33529</c:v>
                </c:pt>
                <c:pt idx="199">
                  <c:v>33536</c:v>
                </c:pt>
                <c:pt idx="200">
                  <c:v>33543</c:v>
                </c:pt>
                <c:pt idx="201">
                  <c:v>33550</c:v>
                </c:pt>
                <c:pt idx="202">
                  <c:v>33557</c:v>
                </c:pt>
                <c:pt idx="203">
                  <c:v>33564</c:v>
                </c:pt>
                <c:pt idx="204">
                  <c:v>33571</c:v>
                </c:pt>
                <c:pt idx="205">
                  <c:v>33578</c:v>
                </c:pt>
                <c:pt idx="206">
                  <c:v>33585</c:v>
                </c:pt>
                <c:pt idx="207">
                  <c:v>33592</c:v>
                </c:pt>
                <c:pt idx="208">
                  <c:v>33599</c:v>
                </c:pt>
                <c:pt idx="209">
                  <c:v>33606</c:v>
                </c:pt>
                <c:pt idx="210">
                  <c:v>33613</c:v>
                </c:pt>
                <c:pt idx="211">
                  <c:v>33620</c:v>
                </c:pt>
                <c:pt idx="212">
                  <c:v>33627</c:v>
                </c:pt>
                <c:pt idx="213">
                  <c:v>33634</c:v>
                </c:pt>
                <c:pt idx="214">
                  <c:v>33641</c:v>
                </c:pt>
                <c:pt idx="215">
                  <c:v>33648</c:v>
                </c:pt>
                <c:pt idx="216">
                  <c:v>33655</c:v>
                </c:pt>
                <c:pt idx="217">
                  <c:v>33662</c:v>
                </c:pt>
                <c:pt idx="218">
                  <c:v>33669</c:v>
                </c:pt>
                <c:pt idx="219">
                  <c:v>33676</c:v>
                </c:pt>
                <c:pt idx="220">
                  <c:v>33683</c:v>
                </c:pt>
                <c:pt idx="221">
                  <c:v>33690</c:v>
                </c:pt>
                <c:pt idx="222">
                  <c:v>33697</c:v>
                </c:pt>
                <c:pt idx="223">
                  <c:v>33704</c:v>
                </c:pt>
                <c:pt idx="224">
                  <c:v>33711</c:v>
                </c:pt>
                <c:pt idx="225">
                  <c:v>33718</c:v>
                </c:pt>
                <c:pt idx="226">
                  <c:v>33725</c:v>
                </c:pt>
                <c:pt idx="227">
                  <c:v>33732</c:v>
                </c:pt>
                <c:pt idx="228">
                  <c:v>33739</c:v>
                </c:pt>
                <c:pt idx="229">
                  <c:v>33746</c:v>
                </c:pt>
                <c:pt idx="230">
                  <c:v>33753</c:v>
                </c:pt>
                <c:pt idx="231">
                  <c:v>33760</c:v>
                </c:pt>
                <c:pt idx="232">
                  <c:v>33767</c:v>
                </c:pt>
                <c:pt idx="233">
                  <c:v>33774</c:v>
                </c:pt>
                <c:pt idx="234">
                  <c:v>33781</c:v>
                </c:pt>
                <c:pt idx="235">
                  <c:v>33788</c:v>
                </c:pt>
                <c:pt idx="236">
                  <c:v>33795</c:v>
                </c:pt>
                <c:pt idx="237">
                  <c:v>33802</c:v>
                </c:pt>
                <c:pt idx="238">
                  <c:v>33809</c:v>
                </c:pt>
                <c:pt idx="239">
                  <c:v>33816</c:v>
                </c:pt>
                <c:pt idx="240">
                  <c:v>33823</c:v>
                </c:pt>
                <c:pt idx="241">
                  <c:v>33830</c:v>
                </c:pt>
                <c:pt idx="242">
                  <c:v>33837</c:v>
                </c:pt>
                <c:pt idx="243">
                  <c:v>33844</c:v>
                </c:pt>
                <c:pt idx="244">
                  <c:v>33851</c:v>
                </c:pt>
                <c:pt idx="245">
                  <c:v>33858</c:v>
                </c:pt>
                <c:pt idx="246">
                  <c:v>33865</c:v>
                </c:pt>
                <c:pt idx="247">
                  <c:v>33872</c:v>
                </c:pt>
                <c:pt idx="248">
                  <c:v>33879</c:v>
                </c:pt>
                <c:pt idx="249">
                  <c:v>33886</c:v>
                </c:pt>
                <c:pt idx="250">
                  <c:v>33893</c:v>
                </c:pt>
                <c:pt idx="251">
                  <c:v>33900</c:v>
                </c:pt>
                <c:pt idx="252">
                  <c:v>33907</c:v>
                </c:pt>
                <c:pt idx="253">
                  <c:v>33914</c:v>
                </c:pt>
                <c:pt idx="254">
                  <c:v>33921</c:v>
                </c:pt>
                <c:pt idx="255">
                  <c:v>33928</c:v>
                </c:pt>
                <c:pt idx="256">
                  <c:v>33935</c:v>
                </c:pt>
                <c:pt idx="257">
                  <c:v>33942</c:v>
                </c:pt>
                <c:pt idx="258">
                  <c:v>33949</c:v>
                </c:pt>
                <c:pt idx="259">
                  <c:v>33956</c:v>
                </c:pt>
                <c:pt idx="260">
                  <c:v>33963</c:v>
                </c:pt>
                <c:pt idx="261">
                  <c:v>33970</c:v>
                </c:pt>
                <c:pt idx="262">
                  <c:v>33977</c:v>
                </c:pt>
                <c:pt idx="263">
                  <c:v>33984</c:v>
                </c:pt>
                <c:pt idx="264">
                  <c:v>33991</c:v>
                </c:pt>
                <c:pt idx="265">
                  <c:v>33998</c:v>
                </c:pt>
                <c:pt idx="266">
                  <c:v>34005</c:v>
                </c:pt>
                <c:pt idx="267">
                  <c:v>34012</c:v>
                </c:pt>
                <c:pt idx="268">
                  <c:v>34019</c:v>
                </c:pt>
                <c:pt idx="269">
                  <c:v>34026</c:v>
                </c:pt>
                <c:pt idx="270">
                  <c:v>34033</c:v>
                </c:pt>
                <c:pt idx="271">
                  <c:v>34040</c:v>
                </c:pt>
                <c:pt idx="272">
                  <c:v>34047</c:v>
                </c:pt>
                <c:pt idx="273">
                  <c:v>34054</c:v>
                </c:pt>
                <c:pt idx="274">
                  <c:v>34061</c:v>
                </c:pt>
                <c:pt idx="275">
                  <c:v>34068</c:v>
                </c:pt>
                <c:pt idx="276">
                  <c:v>34075</c:v>
                </c:pt>
                <c:pt idx="277">
                  <c:v>34082</c:v>
                </c:pt>
                <c:pt idx="278">
                  <c:v>34089</c:v>
                </c:pt>
                <c:pt idx="279">
                  <c:v>34096</c:v>
                </c:pt>
                <c:pt idx="280">
                  <c:v>34103</c:v>
                </c:pt>
                <c:pt idx="281">
                  <c:v>34110</c:v>
                </c:pt>
                <c:pt idx="282">
                  <c:v>34117</c:v>
                </c:pt>
                <c:pt idx="283">
                  <c:v>34124</c:v>
                </c:pt>
                <c:pt idx="284">
                  <c:v>34131</c:v>
                </c:pt>
                <c:pt idx="285">
                  <c:v>34138</c:v>
                </c:pt>
                <c:pt idx="286">
                  <c:v>34145</c:v>
                </c:pt>
                <c:pt idx="287">
                  <c:v>34152</c:v>
                </c:pt>
                <c:pt idx="288">
                  <c:v>34159</c:v>
                </c:pt>
                <c:pt idx="289">
                  <c:v>34166</c:v>
                </c:pt>
                <c:pt idx="290">
                  <c:v>34173</c:v>
                </c:pt>
                <c:pt idx="291">
                  <c:v>34180</c:v>
                </c:pt>
                <c:pt idx="292">
                  <c:v>34187</c:v>
                </c:pt>
                <c:pt idx="293">
                  <c:v>34194</c:v>
                </c:pt>
                <c:pt idx="294">
                  <c:v>34201</c:v>
                </c:pt>
                <c:pt idx="295">
                  <c:v>34208</c:v>
                </c:pt>
                <c:pt idx="296">
                  <c:v>34215</c:v>
                </c:pt>
                <c:pt idx="297">
                  <c:v>34222</c:v>
                </c:pt>
                <c:pt idx="298">
                  <c:v>34229</c:v>
                </c:pt>
                <c:pt idx="299">
                  <c:v>34236</c:v>
                </c:pt>
                <c:pt idx="300">
                  <c:v>34243</c:v>
                </c:pt>
                <c:pt idx="301">
                  <c:v>34250</c:v>
                </c:pt>
                <c:pt idx="302">
                  <c:v>34257</c:v>
                </c:pt>
                <c:pt idx="303">
                  <c:v>34264</c:v>
                </c:pt>
                <c:pt idx="304">
                  <c:v>34271</c:v>
                </c:pt>
                <c:pt idx="305">
                  <c:v>34278</c:v>
                </c:pt>
                <c:pt idx="306">
                  <c:v>34285</c:v>
                </c:pt>
                <c:pt idx="307">
                  <c:v>34292</c:v>
                </c:pt>
                <c:pt idx="308">
                  <c:v>34299</c:v>
                </c:pt>
                <c:pt idx="309">
                  <c:v>34306</c:v>
                </c:pt>
                <c:pt idx="310">
                  <c:v>34313</c:v>
                </c:pt>
                <c:pt idx="311">
                  <c:v>34320</c:v>
                </c:pt>
                <c:pt idx="312">
                  <c:v>34327</c:v>
                </c:pt>
                <c:pt idx="313">
                  <c:v>34334</c:v>
                </c:pt>
                <c:pt idx="314">
                  <c:v>34341</c:v>
                </c:pt>
                <c:pt idx="315">
                  <c:v>34348</c:v>
                </c:pt>
                <c:pt idx="316">
                  <c:v>34355</c:v>
                </c:pt>
                <c:pt idx="317">
                  <c:v>34362</c:v>
                </c:pt>
                <c:pt idx="318">
                  <c:v>34369</c:v>
                </c:pt>
                <c:pt idx="319">
                  <c:v>34376</c:v>
                </c:pt>
                <c:pt idx="320">
                  <c:v>34383</c:v>
                </c:pt>
                <c:pt idx="321">
                  <c:v>34390</c:v>
                </c:pt>
                <c:pt idx="322">
                  <c:v>34397</c:v>
                </c:pt>
                <c:pt idx="323">
                  <c:v>34404</c:v>
                </c:pt>
                <c:pt idx="324">
                  <c:v>34411</c:v>
                </c:pt>
                <c:pt idx="325">
                  <c:v>34418</c:v>
                </c:pt>
                <c:pt idx="326">
                  <c:v>34425</c:v>
                </c:pt>
                <c:pt idx="327">
                  <c:v>34432</c:v>
                </c:pt>
                <c:pt idx="328">
                  <c:v>34439</c:v>
                </c:pt>
                <c:pt idx="329">
                  <c:v>34446</c:v>
                </c:pt>
                <c:pt idx="330">
                  <c:v>34453</c:v>
                </c:pt>
                <c:pt idx="331">
                  <c:v>34460</c:v>
                </c:pt>
                <c:pt idx="332">
                  <c:v>34467</c:v>
                </c:pt>
                <c:pt idx="333">
                  <c:v>34474</c:v>
                </c:pt>
                <c:pt idx="334">
                  <c:v>34481</c:v>
                </c:pt>
                <c:pt idx="335">
                  <c:v>34488</c:v>
                </c:pt>
                <c:pt idx="336">
                  <c:v>34495</c:v>
                </c:pt>
                <c:pt idx="337">
                  <c:v>34502</c:v>
                </c:pt>
                <c:pt idx="338">
                  <c:v>34509</c:v>
                </c:pt>
                <c:pt idx="339">
                  <c:v>34516</c:v>
                </c:pt>
                <c:pt idx="340">
                  <c:v>34523</c:v>
                </c:pt>
                <c:pt idx="341">
                  <c:v>34530</c:v>
                </c:pt>
                <c:pt idx="342">
                  <c:v>34537</c:v>
                </c:pt>
                <c:pt idx="343">
                  <c:v>34544</c:v>
                </c:pt>
                <c:pt idx="344">
                  <c:v>34551</c:v>
                </c:pt>
                <c:pt idx="345">
                  <c:v>34558</c:v>
                </c:pt>
                <c:pt idx="346">
                  <c:v>34565</c:v>
                </c:pt>
                <c:pt idx="347">
                  <c:v>34572</c:v>
                </c:pt>
                <c:pt idx="348">
                  <c:v>34579</c:v>
                </c:pt>
                <c:pt idx="349">
                  <c:v>34586</c:v>
                </c:pt>
                <c:pt idx="350">
                  <c:v>34593</c:v>
                </c:pt>
                <c:pt idx="351">
                  <c:v>34600</c:v>
                </c:pt>
                <c:pt idx="352">
                  <c:v>34607</c:v>
                </c:pt>
                <c:pt idx="353">
                  <c:v>34614</c:v>
                </c:pt>
                <c:pt idx="354">
                  <c:v>34621</c:v>
                </c:pt>
                <c:pt idx="355">
                  <c:v>34628</c:v>
                </c:pt>
                <c:pt idx="356">
                  <c:v>34635</c:v>
                </c:pt>
                <c:pt idx="357">
                  <c:v>34642</c:v>
                </c:pt>
                <c:pt idx="358">
                  <c:v>34649</c:v>
                </c:pt>
                <c:pt idx="359">
                  <c:v>34656</c:v>
                </c:pt>
                <c:pt idx="360">
                  <c:v>34663</c:v>
                </c:pt>
                <c:pt idx="361">
                  <c:v>34670</c:v>
                </c:pt>
                <c:pt idx="362">
                  <c:v>34677</c:v>
                </c:pt>
                <c:pt idx="363">
                  <c:v>34684</c:v>
                </c:pt>
                <c:pt idx="364">
                  <c:v>34691</c:v>
                </c:pt>
                <c:pt idx="365">
                  <c:v>34698</c:v>
                </c:pt>
                <c:pt idx="366">
                  <c:v>34705</c:v>
                </c:pt>
                <c:pt idx="367">
                  <c:v>34712</c:v>
                </c:pt>
                <c:pt idx="368">
                  <c:v>34719</c:v>
                </c:pt>
                <c:pt idx="369">
                  <c:v>34726</c:v>
                </c:pt>
                <c:pt idx="370">
                  <c:v>34733</c:v>
                </c:pt>
                <c:pt idx="371">
                  <c:v>34740</c:v>
                </c:pt>
                <c:pt idx="372">
                  <c:v>34747</c:v>
                </c:pt>
                <c:pt idx="373">
                  <c:v>34754</c:v>
                </c:pt>
                <c:pt idx="374">
                  <c:v>34761</c:v>
                </c:pt>
                <c:pt idx="375">
                  <c:v>34768</c:v>
                </c:pt>
                <c:pt idx="376">
                  <c:v>34775</c:v>
                </c:pt>
                <c:pt idx="377">
                  <c:v>34782</c:v>
                </c:pt>
                <c:pt idx="378">
                  <c:v>34789</c:v>
                </c:pt>
                <c:pt idx="379">
                  <c:v>34796</c:v>
                </c:pt>
                <c:pt idx="380">
                  <c:v>34803</c:v>
                </c:pt>
                <c:pt idx="381">
                  <c:v>34810</c:v>
                </c:pt>
                <c:pt idx="382">
                  <c:v>34817</c:v>
                </c:pt>
                <c:pt idx="383">
                  <c:v>34824</c:v>
                </c:pt>
                <c:pt idx="384">
                  <c:v>34831</c:v>
                </c:pt>
                <c:pt idx="385">
                  <c:v>34838</c:v>
                </c:pt>
                <c:pt idx="386">
                  <c:v>34845</c:v>
                </c:pt>
                <c:pt idx="387">
                  <c:v>34852</c:v>
                </c:pt>
                <c:pt idx="388">
                  <c:v>34859</c:v>
                </c:pt>
                <c:pt idx="389">
                  <c:v>34866</c:v>
                </c:pt>
                <c:pt idx="390">
                  <c:v>34873</c:v>
                </c:pt>
                <c:pt idx="391">
                  <c:v>34880</c:v>
                </c:pt>
                <c:pt idx="392">
                  <c:v>34887</c:v>
                </c:pt>
                <c:pt idx="393">
                  <c:v>34894</c:v>
                </c:pt>
                <c:pt idx="394">
                  <c:v>34901</c:v>
                </c:pt>
                <c:pt idx="395">
                  <c:v>34908</c:v>
                </c:pt>
                <c:pt idx="396">
                  <c:v>34915</c:v>
                </c:pt>
                <c:pt idx="397">
                  <c:v>34922</c:v>
                </c:pt>
                <c:pt idx="398">
                  <c:v>34929</c:v>
                </c:pt>
                <c:pt idx="399">
                  <c:v>34936</c:v>
                </c:pt>
                <c:pt idx="400">
                  <c:v>34943</c:v>
                </c:pt>
                <c:pt idx="401">
                  <c:v>34950</c:v>
                </c:pt>
                <c:pt idx="402">
                  <c:v>34957</c:v>
                </c:pt>
                <c:pt idx="403">
                  <c:v>34964</c:v>
                </c:pt>
                <c:pt idx="404">
                  <c:v>34971</c:v>
                </c:pt>
                <c:pt idx="405">
                  <c:v>34978</c:v>
                </c:pt>
                <c:pt idx="406">
                  <c:v>34985</c:v>
                </c:pt>
                <c:pt idx="407">
                  <c:v>34992</c:v>
                </c:pt>
                <c:pt idx="408">
                  <c:v>34999</c:v>
                </c:pt>
                <c:pt idx="409">
                  <c:v>35006</c:v>
                </c:pt>
                <c:pt idx="410">
                  <c:v>35013</c:v>
                </c:pt>
                <c:pt idx="411">
                  <c:v>35020</c:v>
                </c:pt>
                <c:pt idx="412">
                  <c:v>35027</c:v>
                </c:pt>
                <c:pt idx="413">
                  <c:v>35034</c:v>
                </c:pt>
                <c:pt idx="414">
                  <c:v>35041</c:v>
                </c:pt>
                <c:pt idx="415">
                  <c:v>35048</c:v>
                </c:pt>
                <c:pt idx="416">
                  <c:v>35055</c:v>
                </c:pt>
                <c:pt idx="417">
                  <c:v>35062</c:v>
                </c:pt>
                <c:pt idx="418">
                  <c:v>35069</c:v>
                </c:pt>
                <c:pt idx="419">
                  <c:v>35076</c:v>
                </c:pt>
                <c:pt idx="420">
                  <c:v>35083</c:v>
                </c:pt>
                <c:pt idx="421">
                  <c:v>35090</c:v>
                </c:pt>
                <c:pt idx="422">
                  <c:v>35097</c:v>
                </c:pt>
                <c:pt idx="423">
                  <c:v>35104</c:v>
                </c:pt>
                <c:pt idx="424">
                  <c:v>35111</c:v>
                </c:pt>
                <c:pt idx="425">
                  <c:v>35118</c:v>
                </c:pt>
                <c:pt idx="426">
                  <c:v>35125</c:v>
                </c:pt>
                <c:pt idx="427">
                  <c:v>35132</c:v>
                </c:pt>
                <c:pt idx="428">
                  <c:v>35139</c:v>
                </c:pt>
                <c:pt idx="429">
                  <c:v>35146</c:v>
                </c:pt>
                <c:pt idx="430">
                  <c:v>35153</c:v>
                </c:pt>
                <c:pt idx="431">
                  <c:v>35160</c:v>
                </c:pt>
                <c:pt idx="432">
                  <c:v>35167</c:v>
                </c:pt>
                <c:pt idx="433">
                  <c:v>35174</c:v>
                </c:pt>
                <c:pt idx="434">
                  <c:v>35181</c:v>
                </c:pt>
                <c:pt idx="435">
                  <c:v>35188</c:v>
                </c:pt>
                <c:pt idx="436">
                  <c:v>35195</c:v>
                </c:pt>
                <c:pt idx="437">
                  <c:v>35202</c:v>
                </c:pt>
                <c:pt idx="438">
                  <c:v>35209</c:v>
                </c:pt>
                <c:pt idx="439">
                  <c:v>35216</c:v>
                </c:pt>
                <c:pt idx="440">
                  <c:v>35223</c:v>
                </c:pt>
                <c:pt idx="441">
                  <c:v>35230</c:v>
                </c:pt>
                <c:pt idx="442">
                  <c:v>35237</c:v>
                </c:pt>
                <c:pt idx="443">
                  <c:v>35244</c:v>
                </c:pt>
                <c:pt idx="444">
                  <c:v>35251</c:v>
                </c:pt>
                <c:pt idx="445">
                  <c:v>35258</c:v>
                </c:pt>
                <c:pt idx="446">
                  <c:v>35265</c:v>
                </c:pt>
                <c:pt idx="447">
                  <c:v>35272</c:v>
                </c:pt>
                <c:pt idx="448">
                  <c:v>35279</c:v>
                </c:pt>
                <c:pt idx="449">
                  <c:v>35286</c:v>
                </c:pt>
                <c:pt idx="450">
                  <c:v>35293</c:v>
                </c:pt>
                <c:pt idx="451">
                  <c:v>35300</c:v>
                </c:pt>
                <c:pt idx="452">
                  <c:v>35307</c:v>
                </c:pt>
                <c:pt idx="453">
                  <c:v>35314</c:v>
                </c:pt>
                <c:pt idx="454">
                  <c:v>35321</c:v>
                </c:pt>
                <c:pt idx="455">
                  <c:v>35328</c:v>
                </c:pt>
                <c:pt idx="456">
                  <c:v>35335</c:v>
                </c:pt>
                <c:pt idx="457">
                  <c:v>35342</c:v>
                </c:pt>
                <c:pt idx="458">
                  <c:v>35349</c:v>
                </c:pt>
                <c:pt idx="459">
                  <c:v>35356</c:v>
                </c:pt>
                <c:pt idx="460">
                  <c:v>35363</c:v>
                </c:pt>
                <c:pt idx="461">
                  <c:v>35370</c:v>
                </c:pt>
                <c:pt idx="462">
                  <c:v>35377</c:v>
                </c:pt>
                <c:pt idx="463">
                  <c:v>35384</c:v>
                </c:pt>
                <c:pt idx="464">
                  <c:v>35391</c:v>
                </c:pt>
                <c:pt idx="465">
                  <c:v>35398</c:v>
                </c:pt>
                <c:pt idx="466">
                  <c:v>35405</c:v>
                </c:pt>
                <c:pt idx="467">
                  <c:v>35412</c:v>
                </c:pt>
                <c:pt idx="468">
                  <c:v>35419</c:v>
                </c:pt>
                <c:pt idx="469">
                  <c:v>35426</c:v>
                </c:pt>
                <c:pt idx="470">
                  <c:v>35433</c:v>
                </c:pt>
                <c:pt idx="471">
                  <c:v>35440</c:v>
                </c:pt>
                <c:pt idx="472">
                  <c:v>35447</c:v>
                </c:pt>
                <c:pt idx="473">
                  <c:v>35454</c:v>
                </c:pt>
                <c:pt idx="474">
                  <c:v>35461</c:v>
                </c:pt>
                <c:pt idx="475">
                  <c:v>35468</c:v>
                </c:pt>
                <c:pt idx="476">
                  <c:v>35475</c:v>
                </c:pt>
                <c:pt idx="477">
                  <c:v>35482</c:v>
                </c:pt>
                <c:pt idx="478">
                  <c:v>35489</c:v>
                </c:pt>
                <c:pt idx="479">
                  <c:v>35496</c:v>
                </c:pt>
                <c:pt idx="480">
                  <c:v>35503</c:v>
                </c:pt>
                <c:pt idx="481">
                  <c:v>35510</c:v>
                </c:pt>
                <c:pt idx="482">
                  <c:v>35517</c:v>
                </c:pt>
                <c:pt idx="483">
                  <c:v>35524</c:v>
                </c:pt>
                <c:pt idx="484">
                  <c:v>35531</c:v>
                </c:pt>
                <c:pt idx="485">
                  <c:v>35538</c:v>
                </c:pt>
                <c:pt idx="486">
                  <c:v>35545</c:v>
                </c:pt>
                <c:pt idx="487">
                  <c:v>35552</c:v>
                </c:pt>
                <c:pt idx="488">
                  <c:v>35559</c:v>
                </c:pt>
                <c:pt idx="489">
                  <c:v>35566</c:v>
                </c:pt>
                <c:pt idx="490">
                  <c:v>35573</c:v>
                </c:pt>
                <c:pt idx="491">
                  <c:v>35580</c:v>
                </c:pt>
                <c:pt idx="492">
                  <c:v>35587</c:v>
                </c:pt>
                <c:pt idx="493">
                  <c:v>35594</c:v>
                </c:pt>
                <c:pt idx="494">
                  <c:v>35601</c:v>
                </c:pt>
                <c:pt idx="495">
                  <c:v>35608</c:v>
                </c:pt>
                <c:pt idx="496">
                  <c:v>35615</c:v>
                </c:pt>
                <c:pt idx="497">
                  <c:v>35622</c:v>
                </c:pt>
                <c:pt idx="498">
                  <c:v>35629</c:v>
                </c:pt>
                <c:pt idx="499">
                  <c:v>35636</c:v>
                </c:pt>
                <c:pt idx="500">
                  <c:v>35643</c:v>
                </c:pt>
                <c:pt idx="501">
                  <c:v>35650</c:v>
                </c:pt>
                <c:pt idx="502">
                  <c:v>35657</c:v>
                </c:pt>
                <c:pt idx="503">
                  <c:v>35664</c:v>
                </c:pt>
                <c:pt idx="504">
                  <c:v>35671</c:v>
                </c:pt>
                <c:pt idx="505">
                  <c:v>35678</c:v>
                </c:pt>
                <c:pt idx="506">
                  <c:v>35685</c:v>
                </c:pt>
                <c:pt idx="507">
                  <c:v>35692</c:v>
                </c:pt>
                <c:pt idx="508">
                  <c:v>35699</c:v>
                </c:pt>
                <c:pt idx="509">
                  <c:v>35706</c:v>
                </c:pt>
                <c:pt idx="510">
                  <c:v>35713</c:v>
                </c:pt>
                <c:pt idx="511">
                  <c:v>35720</c:v>
                </c:pt>
                <c:pt idx="512">
                  <c:v>35727</c:v>
                </c:pt>
                <c:pt idx="513">
                  <c:v>35734</c:v>
                </c:pt>
                <c:pt idx="514">
                  <c:v>35741</c:v>
                </c:pt>
                <c:pt idx="515">
                  <c:v>35748</c:v>
                </c:pt>
                <c:pt idx="516">
                  <c:v>35755</c:v>
                </c:pt>
                <c:pt idx="517">
                  <c:v>35762</c:v>
                </c:pt>
                <c:pt idx="518">
                  <c:v>35769</c:v>
                </c:pt>
                <c:pt idx="519">
                  <c:v>35776</c:v>
                </c:pt>
                <c:pt idx="520">
                  <c:v>35783</c:v>
                </c:pt>
                <c:pt idx="521">
                  <c:v>35790</c:v>
                </c:pt>
                <c:pt idx="522">
                  <c:v>35797</c:v>
                </c:pt>
                <c:pt idx="523">
                  <c:v>35804</c:v>
                </c:pt>
                <c:pt idx="524">
                  <c:v>35811</c:v>
                </c:pt>
                <c:pt idx="525">
                  <c:v>35818</c:v>
                </c:pt>
                <c:pt idx="526">
                  <c:v>35825</c:v>
                </c:pt>
                <c:pt idx="527">
                  <c:v>35832</c:v>
                </c:pt>
                <c:pt idx="528">
                  <c:v>35839</c:v>
                </c:pt>
                <c:pt idx="529">
                  <c:v>35846</c:v>
                </c:pt>
                <c:pt idx="530">
                  <c:v>35853</c:v>
                </c:pt>
                <c:pt idx="531">
                  <c:v>35860</c:v>
                </c:pt>
                <c:pt idx="532">
                  <c:v>35867</c:v>
                </c:pt>
                <c:pt idx="533">
                  <c:v>35874</c:v>
                </c:pt>
                <c:pt idx="534">
                  <c:v>35881</c:v>
                </c:pt>
                <c:pt idx="535">
                  <c:v>35888</c:v>
                </c:pt>
                <c:pt idx="536">
                  <c:v>35895</c:v>
                </c:pt>
                <c:pt idx="537">
                  <c:v>35902</c:v>
                </c:pt>
                <c:pt idx="538">
                  <c:v>35909</c:v>
                </c:pt>
                <c:pt idx="539">
                  <c:v>35916</c:v>
                </c:pt>
                <c:pt idx="540">
                  <c:v>35923</c:v>
                </c:pt>
                <c:pt idx="541">
                  <c:v>35930</c:v>
                </c:pt>
                <c:pt idx="542">
                  <c:v>35937</c:v>
                </c:pt>
                <c:pt idx="543">
                  <c:v>35944</c:v>
                </c:pt>
                <c:pt idx="544">
                  <c:v>35951</c:v>
                </c:pt>
                <c:pt idx="545">
                  <c:v>35958</c:v>
                </c:pt>
                <c:pt idx="546">
                  <c:v>35965</c:v>
                </c:pt>
                <c:pt idx="547">
                  <c:v>35972</c:v>
                </c:pt>
                <c:pt idx="548">
                  <c:v>35979</c:v>
                </c:pt>
                <c:pt idx="549">
                  <c:v>35986</c:v>
                </c:pt>
                <c:pt idx="550">
                  <c:v>35993</c:v>
                </c:pt>
                <c:pt idx="551">
                  <c:v>36000</c:v>
                </c:pt>
                <c:pt idx="552">
                  <c:v>36007</c:v>
                </c:pt>
                <c:pt idx="553">
                  <c:v>36014</c:v>
                </c:pt>
                <c:pt idx="554">
                  <c:v>36021</c:v>
                </c:pt>
                <c:pt idx="555">
                  <c:v>36028</c:v>
                </c:pt>
                <c:pt idx="556">
                  <c:v>36035</c:v>
                </c:pt>
                <c:pt idx="557">
                  <c:v>36042</c:v>
                </c:pt>
                <c:pt idx="558">
                  <c:v>36049</c:v>
                </c:pt>
                <c:pt idx="559">
                  <c:v>36056</c:v>
                </c:pt>
                <c:pt idx="560">
                  <c:v>36063</c:v>
                </c:pt>
                <c:pt idx="561">
                  <c:v>36070</c:v>
                </c:pt>
                <c:pt idx="562">
                  <c:v>36077</c:v>
                </c:pt>
                <c:pt idx="563">
                  <c:v>36084</c:v>
                </c:pt>
                <c:pt idx="564">
                  <c:v>36091</c:v>
                </c:pt>
                <c:pt idx="565">
                  <c:v>36098</c:v>
                </c:pt>
                <c:pt idx="566">
                  <c:v>36105</c:v>
                </c:pt>
                <c:pt idx="567">
                  <c:v>36112</c:v>
                </c:pt>
                <c:pt idx="568">
                  <c:v>36119</c:v>
                </c:pt>
                <c:pt idx="569">
                  <c:v>36126</c:v>
                </c:pt>
                <c:pt idx="570">
                  <c:v>36133</c:v>
                </c:pt>
                <c:pt idx="571">
                  <c:v>36140</c:v>
                </c:pt>
                <c:pt idx="572">
                  <c:v>36147</c:v>
                </c:pt>
                <c:pt idx="573">
                  <c:v>36154</c:v>
                </c:pt>
                <c:pt idx="574">
                  <c:v>36161</c:v>
                </c:pt>
                <c:pt idx="575">
                  <c:v>36168</c:v>
                </c:pt>
                <c:pt idx="576">
                  <c:v>36175</c:v>
                </c:pt>
                <c:pt idx="577">
                  <c:v>36182</c:v>
                </c:pt>
                <c:pt idx="578">
                  <c:v>36189</c:v>
                </c:pt>
                <c:pt idx="579">
                  <c:v>36196</c:v>
                </c:pt>
                <c:pt idx="580">
                  <c:v>36203</c:v>
                </c:pt>
                <c:pt idx="581">
                  <c:v>36210</c:v>
                </c:pt>
                <c:pt idx="582">
                  <c:v>36217</c:v>
                </c:pt>
                <c:pt idx="583">
                  <c:v>36224</c:v>
                </c:pt>
                <c:pt idx="584">
                  <c:v>36231</c:v>
                </c:pt>
                <c:pt idx="585">
                  <c:v>36238</c:v>
                </c:pt>
                <c:pt idx="586">
                  <c:v>36245</c:v>
                </c:pt>
                <c:pt idx="587">
                  <c:v>36252</c:v>
                </c:pt>
                <c:pt idx="588">
                  <c:v>36259</c:v>
                </c:pt>
                <c:pt idx="589">
                  <c:v>36266</c:v>
                </c:pt>
                <c:pt idx="590">
                  <c:v>36273</c:v>
                </c:pt>
                <c:pt idx="591">
                  <c:v>36280</c:v>
                </c:pt>
                <c:pt idx="592">
                  <c:v>36287</c:v>
                </c:pt>
                <c:pt idx="593">
                  <c:v>36294</c:v>
                </c:pt>
                <c:pt idx="594">
                  <c:v>36301</c:v>
                </c:pt>
                <c:pt idx="595">
                  <c:v>36308</c:v>
                </c:pt>
                <c:pt idx="596">
                  <c:v>36315</c:v>
                </c:pt>
                <c:pt idx="597">
                  <c:v>36322</c:v>
                </c:pt>
                <c:pt idx="598">
                  <c:v>36329</c:v>
                </c:pt>
                <c:pt idx="599">
                  <c:v>36336</c:v>
                </c:pt>
                <c:pt idx="600">
                  <c:v>36343</c:v>
                </c:pt>
                <c:pt idx="601">
                  <c:v>36350</c:v>
                </c:pt>
                <c:pt idx="602">
                  <c:v>36357</c:v>
                </c:pt>
                <c:pt idx="603">
                  <c:v>36364</c:v>
                </c:pt>
                <c:pt idx="604">
                  <c:v>36371</c:v>
                </c:pt>
                <c:pt idx="605">
                  <c:v>36378</c:v>
                </c:pt>
                <c:pt idx="606">
                  <c:v>36385</c:v>
                </c:pt>
                <c:pt idx="607">
                  <c:v>36392</c:v>
                </c:pt>
                <c:pt idx="608">
                  <c:v>36399</c:v>
                </c:pt>
                <c:pt idx="609">
                  <c:v>36406</c:v>
                </c:pt>
                <c:pt idx="610">
                  <c:v>36413</c:v>
                </c:pt>
                <c:pt idx="611">
                  <c:v>36420</c:v>
                </c:pt>
                <c:pt idx="612">
                  <c:v>36427</c:v>
                </c:pt>
                <c:pt idx="613">
                  <c:v>36434</c:v>
                </c:pt>
                <c:pt idx="614">
                  <c:v>36441</c:v>
                </c:pt>
                <c:pt idx="615">
                  <c:v>36448</c:v>
                </c:pt>
                <c:pt idx="616">
                  <c:v>36455</c:v>
                </c:pt>
                <c:pt idx="617">
                  <c:v>36462</c:v>
                </c:pt>
                <c:pt idx="618">
                  <c:v>36469</c:v>
                </c:pt>
                <c:pt idx="619">
                  <c:v>36476</c:v>
                </c:pt>
                <c:pt idx="620">
                  <c:v>36483</c:v>
                </c:pt>
                <c:pt idx="621">
                  <c:v>36490</c:v>
                </c:pt>
                <c:pt idx="622">
                  <c:v>36497</c:v>
                </c:pt>
                <c:pt idx="623">
                  <c:v>36504</c:v>
                </c:pt>
                <c:pt idx="624">
                  <c:v>36511</c:v>
                </c:pt>
                <c:pt idx="625">
                  <c:v>36518</c:v>
                </c:pt>
                <c:pt idx="626">
                  <c:v>36525</c:v>
                </c:pt>
                <c:pt idx="627">
                  <c:v>36532</c:v>
                </c:pt>
                <c:pt idx="628">
                  <c:v>36539</c:v>
                </c:pt>
                <c:pt idx="629">
                  <c:v>36546</c:v>
                </c:pt>
                <c:pt idx="630">
                  <c:v>36553</c:v>
                </c:pt>
                <c:pt idx="631">
                  <c:v>36560</c:v>
                </c:pt>
                <c:pt idx="632">
                  <c:v>36567</c:v>
                </c:pt>
                <c:pt idx="633">
                  <c:v>36574</c:v>
                </c:pt>
                <c:pt idx="634">
                  <c:v>36581</c:v>
                </c:pt>
                <c:pt idx="635">
                  <c:v>36588</c:v>
                </c:pt>
                <c:pt idx="636">
                  <c:v>36595</c:v>
                </c:pt>
                <c:pt idx="637">
                  <c:v>36602</c:v>
                </c:pt>
                <c:pt idx="638">
                  <c:v>36609</c:v>
                </c:pt>
                <c:pt idx="639">
                  <c:v>36616</c:v>
                </c:pt>
                <c:pt idx="640">
                  <c:v>36623</c:v>
                </c:pt>
                <c:pt idx="641">
                  <c:v>36630</c:v>
                </c:pt>
                <c:pt idx="642">
                  <c:v>36637</c:v>
                </c:pt>
                <c:pt idx="643">
                  <c:v>36644</c:v>
                </c:pt>
                <c:pt idx="644">
                  <c:v>36651</c:v>
                </c:pt>
                <c:pt idx="645">
                  <c:v>36658</c:v>
                </c:pt>
                <c:pt idx="646">
                  <c:v>36665</c:v>
                </c:pt>
                <c:pt idx="647">
                  <c:v>36672</c:v>
                </c:pt>
                <c:pt idx="648">
                  <c:v>36679</c:v>
                </c:pt>
                <c:pt idx="649">
                  <c:v>36686</c:v>
                </c:pt>
                <c:pt idx="650">
                  <c:v>36693</c:v>
                </c:pt>
                <c:pt idx="651">
                  <c:v>36700</c:v>
                </c:pt>
                <c:pt idx="652">
                  <c:v>36707</c:v>
                </c:pt>
                <c:pt idx="653">
                  <c:v>36714</c:v>
                </c:pt>
                <c:pt idx="654">
                  <c:v>36721</c:v>
                </c:pt>
                <c:pt idx="655">
                  <c:v>36728</c:v>
                </c:pt>
                <c:pt idx="656">
                  <c:v>36735</c:v>
                </c:pt>
                <c:pt idx="657">
                  <c:v>36742</c:v>
                </c:pt>
                <c:pt idx="658">
                  <c:v>36749</c:v>
                </c:pt>
                <c:pt idx="659">
                  <c:v>36756</c:v>
                </c:pt>
                <c:pt idx="660">
                  <c:v>36763</c:v>
                </c:pt>
                <c:pt idx="661">
                  <c:v>36770</c:v>
                </c:pt>
                <c:pt idx="662">
                  <c:v>36777</c:v>
                </c:pt>
                <c:pt idx="663">
                  <c:v>36784</c:v>
                </c:pt>
                <c:pt idx="664">
                  <c:v>36791</c:v>
                </c:pt>
                <c:pt idx="665">
                  <c:v>36798</c:v>
                </c:pt>
                <c:pt idx="666">
                  <c:v>36805</c:v>
                </c:pt>
                <c:pt idx="667">
                  <c:v>36812</c:v>
                </c:pt>
                <c:pt idx="668">
                  <c:v>36819</c:v>
                </c:pt>
                <c:pt idx="669">
                  <c:v>36826</c:v>
                </c:pt>
                <c:pt idx="670">
                  <c:v>36833</c:v>
                </c:pt>
                <c:pt idx="671">
                  <c:v>36840</c:v>
                </c:pt>
                <c:pt idx="672">
                  <c:v>36847</c:v>
                </c:pt>
                <c:pt idx="673">
                  <c:v>36854</c:v>
                </c:pt>
                <c:pt idx="674">
                  <c:v>36861</c:v>
                </c:pt>
                <c:pt idx="675">
                  <c:v>36868</c:v>
                </c:pt>
                <c:pt idx="676">
                  <c:v>36875</c:v>
                </c:pt>
                <c:pt idx="677">
                  <c:v>36882</c:v>
                </c:pt>
                <c:pt idx="678">
                  <c:v>36889</c:v>
                </c:pt>
                <c:pt idx="679">
                  <c:v>36896</c:v>
                </c:pt>
                <c:pt idx="680">
                  <c:v>36903</c:v>
                </c:pt>
                <c:pt idx="681">
                  <c:v>36910</c:v>
                </c:pt>
                <c:pt idx="682">
                  <c:v>36917</c:v>
                </c:pt>
                <c:pt idx="683">
                  <c:v>36924</c:v>
                </c:pt>
                <c:pt idx="684">
                  <c:v>36931</c:v>
                </c:pt>
                <c:pt idx="685">
                  <c:v>36938</c:v>
                </c:pt>
                <c:pt idx="686">
                  <c:v>36945</c:v>
                </c:pt>
                <c:pt idx="687">
                  <c:v>36952</c:v>
                </c:pt>
                <c:pt idx="688">
                  <c:v>36959</c:v>
                </c:pt>
                <c:pt idx="689">
                  <c:v>36966</c:v>
                </c:pt>
                <c:pt idx="690">
                  <c:v>36973</c:v>
                </c:pt>
                <c:pt idx="691">
                  <c:v>36980</c:v>
                </c:pt>
                <c:pt idx="692">
                  <c:v>36987</c:v>
                </c:pt>
                <c:pt idx="693">
                  <c:v>36994</c:v>
                </c:pt>
                <c:pt idx="694">
                  <c:v>37001</c:v>
                </c:pt>
                <c:pt idx="695">
                  <c:v>37008</c:v>
                </c:pt>
                <c:pt idx="696">
                  <c:v>37015</c:v>
                </c:pt>
                <c:pt idx="697">
                  <c:v>37022</c:v>
                </c:pt>
                <c:pt idx="698">
                  <c:v>37029</c:v>
                </c:pt>
                <c:pt idx="699">
                  <c:v>37036</c:v>
                </c:pt>
                <c:pt idx="700">
                  <c:v>37043</c:v>
                </c:pt>
                <c:pt idx="701">
                  <c:v>37050</c:v>
                </c:pt>
                <c:pt idx="702">
                  <c:v>37057</c:v>
                </c:pt>
                <c:pt idx="703">
                  <c:v>37064</c:v>
                </c:pt>
                <c:pt idx="704">
                  <c:v>37071</c:v>
                </c:pt>
                <c:pt idx="705">
                  <c:v>37078</c:v>
                </c:pt>
                <c:pt idx="706">
                  <c:v>37085</c:v>
                </c:pt>
                <c:pt idx="707">
                  <c:v>37092</c:v>
                </c:pt>
                <c:pt idx="708">
                  <c:v>37099</c:v>
                </c:pt>
                <c:pt idx="709">
                  <c:v>37106</c:v>
                </c:pt>
                <c:pt idx="710">
                  <c:v>37113</c:v>
                </c:pt>
                <c:pt idx="711">
                  <c:v>37120</c:v>
                </c:pt>
                <c:pt idx="712">
                  <c:v>37127</c:v>
                </c:pt>
                <c:pt idx="713">
                  <c:v>37134</c:v>
                </c:pt>
                <c:pt idx="714">
                  <c:v>37141</c:v>
                </c:pt>
                <c:pt idx="715">
                  <c:v>37148</c:v>
                </c:pt>
                <c:pt idx="716">
                  <c:v>37155</c:v>
                </c:pt>
                <c:pt idx="717">
                  <c:v>37162</c:v>
                </c:pt>
                <c:pt idx="718">
                  <c:v>37169</c:v>
                </c:pt>
                <c:pt idx="719">
                  <c:v>37176</c:v>
                </c:pt>
                <c:pt idx="720">
                  <c:v>37183</c:v>
                </c:pt>
                <c:pt idx="721">
                  <c:v>37190</c:v>
                </c:pt>
                <c:pt idx="722">
                  <c:v>37197</c:v>
                </c:pt>
                <c:pt idx="723">
                  <c:v>37204</c:v>
                </c:pt>
                <c:pt idx="724">
                  <c:v>37211</c:v>
                </c:pt>
                <c:pt idx="725">
                  <c:v>37218</c:v>
                </c:pt>
                <c:pt idx="726">
                  <c:v>37225</c:v>
                </c:pt>
                <c:pt idx="727">
                  <c:v>37232</c:v>
                </c:pt>
                <c:pt idx="728">
                  <c:v>37239</c:v>
                </c:pt>
                <c:pt idx="729">
                  <c:v>37246</c:v>
                </c:pt>
                <c:pt idx="730">
                  <c:v>37253</c:v>
                </c:pt>
                <c:pt idx="731">
                  <c:v>37260</c:v>
                </c:pt>
                <c:pt idx="732">
                  <c:v>37267</c:v>
                </c:pt>
                <c:pt idx="733">
                  <c:v>37274</c:v>
                </c:pt>
                <c:pt idx="734">
                  <c:v>37281</c:v>
                </c:pt>
                <c:pt idx="735">
                  <c:v>37288</c:v>
                </c:pt>
                <c:pt idx="736">
                  <c:v>37295</c:v>
                </c:pt>
                <c:pt idx="737">
                  <c:v>37302</c:v>
                </c:pt>
                <c:pt idx="738">
                  <c:v>37309</c:v>
                </c:pt>
                <c:pt idx="739">
                  <c:v>37316</c:v>
                </c:pt>
                <c:pt idx="740">
                  <c:v>37323</c:v>
                </c:pt>
                <c:pt idx="741">
                  <c:v>37330</c:v>
                </c:pt>
                <c:pt idx="742">
                  <c:v>37337</c:v>
                </c:pt>
                <c:pt idx="743">
                  <c:v>37344</c:v>
                </c:pt>
                <c:pt idx="744">
                  <c:v>37351</c:v>
                </c:pt>
                <c:pt idx="745">
                  <c:v>37358</c:v>
                </c:pt>
                <c:pt idx="746">
                  <c:v>37365</c:v>
                </c:pt>
                <c:pt idx="747">
                  <c:v>37372</c:v>
                </c:pt>
                <c:pt idx="748">
                  <c:v>37379</c:v>
                </c:pt>
                <c:pt idx="749">
                  <c:v>37386</c:v>
                </c:pt>
                <c:pt idx="750">
                  <c:v>37393</c:v>
                </c:pt>
                <c:pt idx="751">
                  <c:v>37400</c:v>
                </c:pt>
                <c:pt idx="752">
                  <c:v>37407</c:v>
                </c:pt>
                <c:pt idx="753">
                  <c:v>37414</c:v>
                </c:pt>
                <c:pt idx="754">
                  <c:v>37421</c:v>
                </c:pt>
                <c:pt idx="755">
                  <c:v>37428</c:v>
                </c:pt>
                <c:pt idx="756">
                  <c:v>37435</c:v>
                </c:pt>
                <c:pt idx="757">
                  <c:v>37442</c:v>
                </c:pt>
                <c:pt idx="758">
                  <c:v>37449</c:v>
                </c:pt>
                <c:pt idx="759">
                  <c:v>37456</c:v>
                </c:pt>
                <c:pt idx="760">
                  <c:v>37463</c:v>
                </c:pt>
                <c:pt idx="761">
                  <c:v>37470</c:v>
                </c:pt>
                <c:pt idx="762">
                  <c:v>37477</c:v>
                </c:pt>
                <c:pt idx="763">
                  <c:v>37484</c:v>
                </c:pt>
                <c:pt idx="764">
                  <c:v>37491</c:v>
                </c:pt>
                <c:pt idx="765">
                  <c:v>37498</c:v>
                </c:pt>
                <c:pt idx="766">
                  <c:v>37505</c:v>
                </c:pt>
                <c:pt idx="767">
                  <c:v>37512</c:v>
                </c:pt>
                <c:pt idx="768">
                  <c:v>37519</c:v>
                </c:pt>
                <c:pt idx="769">
                  <c:v>37526</c:v>
                </c:pt>
                <c:pt idx="770">
                  <c:v>37533</c:v>
                </c:pt>
                <c:pt idx="771">
                  <c:v>37540</c:v>
                </c:pt>
                <c:pt idx="772">
                  <c:v>37547</c:v>
                </c:pt>
                <c:pt idx="773">
                  <c:v>37554</c:v>
                </c:pt>
                <c:pt idx="774">
                  <c:v>37561</c:v>
                </c:pt>
                <c:pt idx="775">
                  <c:v>37568</c:v>
                </c:pt>
                <c:pt idx="776">
                  <c:v>37575</c:v>
                </c:pt>
                <c:pt idx="777">
                  <c:v>37582</c:v>
                </c:pt>
                <c:pt idx="778">
                  <c:v>37589</c:v>
                </c:pt>
                <c:pt idx="779">
                  <c:v>37596</c:v>
                </c:pt>
                <c:pt idx="780">
                  <c:v>37603</c:v>
                </c:pt>
                <c:pt idx="781">
                  <c:v>37610</c:v>
                </c:pt>
                <c:pt idx="782">
                  <c:v>37617</c:v>
                </c:pt>
                <c:pt idx="783">
                  <c:v>37624</c:v>
                </c:pt>
                <c:pt idx="784">
                  <c:v>37631</c:v>
                </c:pt>
                <c:pt idx="785">
                  <c:v>37638</c:v>
                </c:pt>
                <c:pt idx="786">
                  <c:v>37645</c:v>
                </c:pt>
                <c:pt idx="787">
                  <c:v>37652</c:v>
                </c:pt>
                <c:pt idx="788">
                  <c:v>37659</c:v>
                </c:pt>
                <c:pt idx="789">
                  <c:v>37666</c:v>
                </c:pt>
                <c:pt idx="790">
                  <c:v>37673</c:v>
                </c:pt>
                <c:pt idx="791">
                  <c:v>37680</c:v>
                </c:pt>
                <c:pt idx="792">
                  <c:v>37687</c:v>
                </c:pt>
                <c:pt idx="793">
                  <c:v>37694</c:v>
                </c:pt>
                <c:pt idx="794">
                  <c:v>37701</c:v>
                </c:pt>
                <c:pt idx="795">
                  <c:v>37708</c:v>
                </c:pt>
                <c:pt idx="796">
                  <c:v>37715</c:v>
                </c:pt>
                <c:pt idx="797">
                  <c:v>37722</c:v>
                </c:pt>
                <c:pt idx="798">
                  <c:v>37729</c:v>
                </c:pt>
                <c:pt idx="799">
                  <c:v>37736</c:v>
                </c:pt>
                <c:pt idx="800">
                  <c:v>37743</c:v>
                </c:pt>
                <c:pt idx="801">
                  <c:v>37750</c:v>
                </c:pt>
                <c:pt idx="802">
                  <c:v>37757</c:v>
                </c:pt>
                <c:pt idx="803">
                  <c:v>37764</c:v>
                </c:pt>
                <c:pt idx="804">
                  <c:v>37771</c:v>
                </c:pt>
                <c:pt idx="805">
                  <c:v>37778</c:v>
                </c:pt>
                <c:pt idx="806">
                  <c:v>37785</c:v>
                </c:pt>
                <c:pt idx="807">
                  <c:v>37792</c:v>
                </c:pt>
                <c:pt idx="808">
                  <c:v>37799</c:v>
                </c:pt>
                <c:pt idx="809">
                  <c:v>37806</c:v>
                </c:pt>
                <c:pt idx="810">
                  <c:v>37813</c:v>
                </c:pt>
                <c:pt idx="811">
                  <c:v>37820</c:v>
                </c:pt>
                <c:pt idx="812">
                  <c:v>37827</c:v>
                </c:pt>
                <c:pt idx="813">
                  <c:v>37834</c:v>
                </c:pt>
                <c:pt idx="814">
                  <c:v>37841</c:v>
                </c:pt>
                <c:pt idx="815">
                  <c:v>37848</c:v>
                </c:pt>
                <c:pt idx="816">
                  <c:v>37855</c:v>
                </c:pt>
                <c:pt idx="817">
                  <c:v>37862</c:v>
                </c:pt>
                <c:pt idx="818">
                  <c:v>37869</c:v>
                </c:pt>
                <c:pt idx="819">
                  <c:v>37876</c:v>
                </c:pt>
                <c:pt idx="820">
                  <c:v>37883</c:v>
                </c:pt>
                <c:pt idx="821">
                  <c:v>37890</c:v>
                </c:pt>
                <c:pt idx="822">
                  <c:v>37897</c:v>
                </c:pt>
                <c:pt idx="823">
                  <c:v>37904</c:v>
                </c:pt>
                <c:pt idx="824">
                  <c:v>37911</c:v>
                </c:pt>
                <c:pt idx="825">
                  <c:v>37918</c:v>
                </c:pt>
                <c:pt idx="826">
                  <c:v>37925</c:v>
                </c:pt>
                <c:pt idx="827">
                  <c:v>37932</c:v>
                </c:pt>
                <c:pt idx="828">
                  <c:v>37939</c:v>
                </c:pt>
                <c:pt idx="829">
                  <c:v>37946</c:v>
                </c:pt>
                <c:pt idx="830">
                  <c:v>37953</c:v>
                </c:pt>
                <c:pt idx="831">
                  <c:v>37960</c:v>
                </c:pt>
                <c:pt idx="832">
                  <c:v>37967</c:v>
                </c:pt>
                <c:pt idx="833">
                  <c:v>37974</c:v>
                </c:pt>
                <c:pt idx="834">
                  <c:v>37981</c:v>
                </c:pt>
                <c:pt idx="835">
                  <c:v>37988</c:v>
                </c:pt>
                <c:pt idx="836">
                  <c:v>37995</c:v>
                </c:pt>
                <c:pt idx="837">
                  <c:v>38002</c:v>
                </c:pt>
                <c:pt idx="838">
                  <c:v>38009</c:v>
                </c:pt>
                <c:pt idx="839">
                  <c:v>38016</c:v>
                </c:pt>
                <c:pt idx="840">
                  <c:v>38023</c:v>
                </c:pt>
                <c:pt idx="841">
                  <c:v>38030</c:v>
                </c:pt>
                <c:pt idx="842">
                  <c:v>38037</c:v>
                </c:pt>
                <c:pt idx="843">
                  <c:v>38044</c:v>
                </c:pt>
                <c:pt idx="844">
                  <c:v>38051</c:v>
                </c:pt>
                <c:pt idx="845">
                  <c:v>38058</c:v>
                </c:pt>
                <c:pt idx="846">
                  <c:v>38065</c:v>
                </c:pt>
                <c:pt idx="847">
                  <c:v>38072</c:v>
                </c:pt>
                <c:pt idx="848">
                  <c:v>38079</c:v>
                </c:pt>
                <c:pt idx="849">
                  <c:v>38086</c:v>
                </c:pt>
                <c:pt idx="850">
                  <c:v>38093</c:v>
                </c:pt>
                <c:pt idx="851">
                  <c:v>38100</c:v>
                </c:pt>
                <c:pt idx="852">
                  <c:v>38107</c:v>
                </c:pt>
                <c:pt idx="853">
                  <c:v>38114</c:v>
                </c:pt>
                <c:pt idx="854">
                  <c:v>38121</c:v>
                </c:pt>
                <c:pt idx="855">
                  <c:v>38128</c:v>
                </c:pt>
                <c:pt idx="856">
                  <c:v>38135</c:v>
                </c:pt>
                <c:pt idx="857">
                  <c:v>38142</c:v>
                </c:pt>
                <c:pt idx="858">
                  <c:v>38149</c:v>
                </c:pt>
                <c:pt idx="859">
                  <c:v>38156</c:v>
                </c:pt>
                <c:pt idx="860">
                  <c:v>38163</c:v>
                </c:pt>
                <c:pt idx="861">
                  <c:v>38170</c:v>
                </c:pt>
                <c:pt idx="862">
                  <c:v>38177</c:v>
                </c:pt>
                <c:pt idx="863">
                  <c:v>38184</c:v>
                </c:pt>
                <c:pt idx="864">
                  <c:v>38191</c:v>
                </c:pt>
                <c:pt idx="865">
                  <c:v>38198</c:v>
                </c:pt>
                <c:pt idx="866">
                  <c:v>38205</c:v>
                </c:pt>
                <c:pt idx="867">
                  <c:v>38212</c:v>
                </c:pt>
                <c:pt idx="868">
                  <c:v>38219</c:v>
                </c:pt>
                <c:pt idx="869">
                  <c:v>38226</c:v>
                </c:pt>
                <c:pt idx="870">
                  <c:v>38233</c:v>
                </c:pt>
                <c:pt idx="871">
                  <c:v>38240</c:v>
                </c:pt>
                <c:pt idx="872">
                  <c:v>38247</c:v>
                </c:pt>
                <c:pt idx="873">
                  <c:v>38254</c:v>
                </c:pt>
                <c:pt idx="874">
                  <c:v>38261</c:v>
                </c:pt>
                <c:pt idx="875">
                  <c:v>38268</c:v>
                </c:pt>
                <c:pt idx="876">
                  <c:v>38275</c:v>
                </c:pt>
                <c:pt idx="877">
                  <c:v>38282</c:v>
                </c:pt>
                <c:pt idx="878">
                  <c:v>38289</c:v>
                </c:pt>
                <c:pt idx="879">
                  <c:v>38296</c:v>
                </c:pt>
                <c:pt idx="880">
                  <c:v>38303</c:v>
                </c:pt>
                <c:pt idx="881">
                  <c:v>38310</c:v>
                </c:pt>
                <c:pt idx="882">
                  <c:v>38317</c:v>
                </c:pt>
                <c:pt idx="883">
                  <c:v>38324</c:v>
                </c:pt>
                <c:pt idx="884">
                  <c:v>38331</c:v>
                </c:pt>
                <c:pt idx="885">
                  <c:v>38338</c:v>
                </c:pt>
                <c:pt idx="886">
                  <c:v>38345</c:v>
                </c:pt>
                <c:pt idx="887">
                  <c:v>38352</c:v>
                </c:pt>
                <c:pt idx="888">
                  <c:v>38359</c:v>
                </c:pt>
                <c:pt idx="889">
                  <c:v>38366</c:v>
                </c:pt>
                <c:pt idx="890">
                  <c:v>38373</c:v>
                </c:pt>
                <c:pt idx="891">
                  <c:v>38380</c:v>
                </c:pt>
                <c:pt idx="892">
                  <c:v>38387</c:v>
                </c:pt>
                <c:pt idx="893">
                  <c:v>38394</c:v>
                </c:pt>
                <c:pt idx="894">
                  <c:v>38401</c:v>
                </c:pt>
                <c:pt idx="895">
                  <c:v>38408</c:v>
                </c:pt>
                <c:pt idx="896">
                  <c:v>38415</c:v>
                </c:pt>
                <c:pt idx="897">
                  <c:v>38422</c:v>
                </c:pt>
                <c:pt idx="898">
                  <c:v>38429</c:v>
                </c:pt>
                <c:pt idx="899">
                  <c:v>38436</c:v>
                </c:pt>
                <c:pt idx="900">
                  <c:v>38443</c:v>
                </c:pt>
                <c:pt idx="901">
                  <c:v>38450</c:v>
                </c:pt>
                <c:pt idx="902">
                  <c:v>38457</c:v>
                </c:pt>
                <c:pt idx="903">
                  <c:v>38464</c:v>
                </c:pt>
                <c:pt idx="904">
                  <c:v>38471</c:v>
                </c:pt>
                <c:pt idx="905">
                  <c:v>38478</c:v>
                </c:pt>
                <c:pt idx="906">
                  <c:v>38485</c:v>
                </c:pt>
                <c:pt idx="907">
                  <c:v>38492</c:v>
                </c:pt>
                <c:pt idx="908">
                  <c:v>38499</c:v>
                </c:pt>
                <c:pt idx="909">
                  <c:v>38506</c:v>
                </c:pt>
                <c:pt idx="910">
                  <c:v>38513</c:v>
                </c:pt>
                <c:pt idx="911">
                  <c:v>38520</c:v>
                </c:pt>
                <c:pt idx="912">
                  <c:v>38527</c:v>
                </c:pt>
                <c:pt idx="913">
                  <c:v>38534</c:v>
                </c:pt>
                <c:pt idx="914">
                  <c:v>38541</c:v>
                </c:pt>
                <c:pt idx="915">
                  <c:v>38548</c:v>
                </c:pt>
                <c:pt idx="916">
                  <c:v>38555</c:v>
                </c:pt>
                <c:pt idx="917">
                  <c:v>38562</c:v>
                </c:pt>
                <c:pt idx="918">
                  <c:v>38569</c:v>
                </c:pt>
                <c:pt idx="919">
                  <c:v>38576</c:v>
                </c:pt>
                <c:pt idx="920">
                  <c:v>38583</c:v>
                </c:pt>
                <c:pt idx="921">
                  <c:v>38590</c:v>
                </c:pt>
                <c:pt idx="922">
                  <c:v>38597</c:v>
                </c:pt>
                <c:pt idx="923">
                  <c:v>38604</c:v>
                </c:pt>
                <c:pt idx="924">
                  <c:v>38611</c:v>
                </c:pt>
                <c:pt idx="925">
                  <c:v>38618</c:v>
                </c:pt>
                <c:pt idx="926">
                  <c:v>38625</c:v>
                </c:pt>
                <c:pt idx="927">
                  <c:v>38632</c:v>
                </c:pt>
                <c:pt idx="928">
                  <c:v>38639</c:v>
                </c:pt>
                <c:pt idx="929">
                  <c:v>38646</c:v>
                </c:pt>
                <c:pt idx="930">
                  <c:v>38653</c:v>
                </c:pt>
                <c:pt idx="931">
                  <c:v>38660</c:v>
                </c:pt>
                <c:pt idx="932">
                  <c:v>38667</c:v>
                </c:pt>
                <c:pt idx="933">
                  <c:v>38674</c:v>
                </c:pt>
                <c:pt idx="934">
                  <c:v>38681</c:v>
                </c:pt>
                <c:pt idx="935">
                  <c:v>38688</c:v>
                </c:pt>
                <c:pt idx="936">
                  <c:v>38695</c:v>
                </c:pt>
                <c:pt idx="937">
                  <c:v>38702</c:v>
                </c:pt>
                <c:pt idx="938">
                  <c:v>38709</c:v>
                </c:pt>
                <c:pt idx="939">
                  <c:v>38716</c:v>
                </c:pt>
                <c:pt idx="940">
                  <c:v>38723</c:v>
                </c:pt>
                <c:pt idx="941">
                  <c:v>38730</c:v>
                </c:pt>
                <c:pt idx="942">
                  <c:v>38737</c:v>
                </c:pt>
                <c:pt idx="943">
                  <c:v>38744</c:v>
                </c:pt>
                <c:pt idx="944">
                  <c:v>38751</c:v>
                </c:pt>
                <c:pt idx="945">
                  <c:v>38758</c:v>
                </c:pt>
                <c:pt idx="946">
                  <c:v>38765</c:v>
                </c:pt>
                <c:pt idx="947">
                  <c:v>38772</c:v>
                </c:pt>
                <c:pt idx="948">
                  <c:v>38779</c:v>
                </c:pt>
                <c:pt idx="949">
                  <c:v>38786</c:v>
                </c:pt>
                <c:pt idx="950">
                  <c:v>38793</c:v>
                </c:pt>
                <c:pt idx="951">
                  <c:v>38800</c:v>
                </c:pt>
                <c:pt idx="952">
                  <c:v>38807</c:v>
                </c:pt>
                <c:pt idx="953">
                  <c:v>38814</c:v>
                </c:pt>
                <c:pt idx="954">
                  <c:v>38821</c:v>
                </c:pt>
                <c:pt idx="955">
                  <c:v>38828</c:v>
                </c:pt>
                <c:pt idx="956">
                  <c:v>38835</c:v>
                </c:pt>
                <c:pt idx="957">
                  <c:v>38842</c:v>
                </c:pt>
                <c:pt idx="958">
                  <c:v>38849</c:v>
                </c:pt>
                <c:pt idx="959">
                  <c:v>38856</c:v>
                </c:pt>
                <c:pt idx="960">
                  <c:v>38863</c:v>
                </c:pt>
                <c:pt idx="961">
                  <c:v>38870</c:v>
                </c:pt>
                <c:pt idx="962">
                  <c:v>38877</c:v>
                </c:pt>
                <c:pt idx="963">
                  <c:v>38884</c:v>
                </c:pt>
                <c:pt idx="964">
                  <c:v>38891</c:v>
                </c:pt>
                <c:pt idx="965">
                  <c:v>38898</c:v>
                </c:pt>
                <c:pt idx="966">
                  <c:v>38905</c:v>
                </c:pt>
                <c:pt idx="967">
                  <c:v>38912</c:v>
                </c:pt>
                <c:pt idx="968">
                  <c:v>38919</c:v>
                </c:pt>
                <c:pt idx="969">
                  <c:v>38926</c:v>
                </c:pt>
                <c:pt idx="970">
                  <c:v>38933</c:v>
                </c:pt>
                <c:pt idx="971">
                  <c:v>38940</c:v>
                </c:pt>
                <c:pt idx="972">
                  <c:v>38947</c:v>
                </c:pt>
                <c:pt idx="973">
                  <c:v>38954</c:v>
                </c:pt>
                <c:pt idx="974">
                  <c:v>38961</c:v>
                </c:pt>
                <c:pt idx="975">
                  <c:v>38968</c:v>
                </c:pt>
                <c:pt idx="976">
                  <c:v>38975</c:v>
                </c:pt>
                <c:pt idx="977">
                  <c:v>38982</c:v>
                </c:pt>
                <c:pt idx="978">
                  <c:v>38989</c:v>
                </c:pt>
                <c:pt idx="979">
                  <c:v>38996</c:v>
                </c:pt>
                <c:pt idx="980">
                  <c:v>39003</c:v>
                </c:pt>
                <c:pt idx="981">
                  <c:v>39010</c:v>
                </c:pt>
                <c:pt idx="982">
                  <c:v>39017</c:v>
                </c:pt>
                <c:pt idx="983">
                  <c:v>39024</c:v>
                </c:pt>
                <c:pt idx="984">
                  <c:v>39031</c:v>
                </c:pt>
                <c:pt idx="985">
                  <c:v>39038</c:v>
                </c:pt>
                <c:pt idx="986">
                  <c:v>39045</c:v>
                </c:pt>
                <c:pt idx="987">
                  <c:v>39052</c:v>
                </c:pt>
                <c:pt idx="988">
                  <c:v>39059</c:v>
                </c:pt>
                <c:pt idx="989">
                  <c:v>39066</c:v>
                </c:pt>
                <c:pt idx="990">
                  <c:v>39073</c:v>
                </c:pt>
                <c:pt idx="991">
                  <c:v>39080</c:v>
                </c:pt>
                <c:pt idx="992">
                  <c:v>39087</c:v>
                </c:pt>
                <c:pt idx="993">
                  <c:v>39094</c:v>
                </c:pt>
                <c:pt idx="994">
                  <c:v>39101</c:v>
                </c:pt>
                <c:pt idx="995">
                  <c:v>39108</c:v>
                </c:pt>
                <c:pt idx="996">
                  <c:v>39115</c:v>
                </c:pt>
                <c:pt idx="997">
                  <c:v>39122</c:v>
                </c:pt>
                <c:pt idx="998">
                  <c:v>39129</c:v>
                </c:pt>
                <c:pt idx="999">
                  <c:v>39136</c:v>
                </c:pt>
                <c:pt idx="1000">
                  <c:v>39143</c:v>
                </c:pt>
                <c:pt idx="1001">
                  <c:v>39150</c:v>
                </c:pt>
                <c:pt idx="1002">
                  <c:v>39157</c:v>
                </c:pt>
                <c:pt idx="1003">
                  <c:v>39164</c:v>
                </c:pt>
                <c:pt idx="1004">
                  <c:v>39171</c:v>
                </c:pt>
                <c:pt idx="1005">
                  <c:v>39178</c:v>
                </c:pt>
                <c:pt idx="1006">
                  <c:v>39185</c:v>
                </c:pt>
                <c:pt idx="1007">
                  <c:v>39192</c:v>
                </c:pt>
                <c:pt idx="1008">
                  <c:v>39199</c:v>
                </c:pt>
                <c:pt idx="1009">
                  <c:v>39206</c:v>
                </c:pt>
                <c:pt idx="1010">
                  <c:v>39213</c:v>
                </c:pt>
                <c:pt idx="1011">
                  <c:v>39220</c:v>
                </c:pt>
                <c:pt idx="1012">
                  <c:v>39227</c:v>
                </c:pt>
                <c:pt idx="1013">
                  <c:v>39234</c:v>
                </c:pt>
                <c:pt idx="1014">
                  <c:v>39241</c:v>
                </c:pt>
                <c:pt idx="1015">
                  <c:v>39248</c:v>
                </c:pt>
                <c:pt idx="1016">
                  <c:v>39255</c:v>
                </c:pt>
                <c:pt idx="1017">
                  <c:v>39262</c:v>
                </c:pt>
                <c:pt idx="1018">
                  <c:v>39269</c:v>
                </c:pt>
                <c:pt idx="1019">
                  <c:v>39276</c:v>
                </c:pt>
                <c:pt idx="1020">
                  <c:v>39283</c:v>
                </c:pt>
                <c:pt idx="1021">
                  <c:v>39290</c:v>
                </c:pt>
                <c:pt idx="1022">
                  <c:v>39297</c:v>
                </c:pt>
                <c:pt idx="1023">
                  <c:v>39304</c:v>
                </c:pt>
                <c:pt idx="1024">
                  <c:v>39311</c:v>
                </c:pt>
                <c:pt idx="1025">
                  <c:v>39318</c:v>
                </c:pt>
                <c:pt idx="1026">
                  <c:v>39325</c:v>
                </c:pt>
                <c:pt idx="1027">
                  <c:v>39332</c:v>
                </c:pt>
                <c:pt idx="1028">
                  <c:v>39339</c:v>
                </c:pt>
                <c:pt idx="1029">
                  <c:v>39346</c:v>
                </c:pt>
                <c:pt idx="1030">
                  <c:v>39353</c:v>
                </c:pt>
                <c:pt idx="1031">
                  <c:v>39360</c:v>
                </c:pt>
                <c:pt idx="1032">
                  <c:v>39367</c:v>
                </c:pt>
                <c:pt idx="1033">
                  <c:v>39374</c:v>
                </c:pt>
                <c:pt idx="1034">
                  <c:v>39381</c:v>
                </c:pt>
                <c:pt idx="1035">
                  <c:v>39388</c:v>
                </c:pt>
                <c:pt idx="1036">
                  <c:v>39395</c:v>
                </c:pt>
                <c:pt idx="1037">
                  <c:v>39402</c:v>
                </c:pt>
                <c:pt idx="1038">
                  <c:v>39409</c:v>
                </c:pt>
                <c:pt idx="1039">
                  <c:v>39416</c:v>
                </c:pt>
                <c:pt idx="1040">
                  <c:v>39423</c:v>
                </c:pt>
                <c:pt idx="1041">
                  <c:v>39430</c:v>
                </c:pt>
                <c:pt idx="1042">
                  <c:v>39437</c:v>
                </c:pt>
                <c:pt idx="1043">
                  <c:v>39444</c:v>
                </c:pt>
                <c:pt idx="1044">
                  <c:v>39451</c:v>
                </c:pt>
                <c:pt idx="1045">
                  <c:v>39458</c:v>
                </c:pt>
                <c:pt idx="1046">
                  <c:v>39465</c:v>
                </c:pt>
                <c:pt idx="1047">
                  <c:v>39472</c:v>
                </c:pt>
                <c:pt idx="1048">
                  <c:v>39479</c:v>
                </c:pt>
                <c:pt idx="1049">
                  <c:v>39486</c:v>
                </c:pt>
                <c:pt idx="1050">
                  <c:v>39493</c:v>
                </c:pt>
                <c:pt idx="1051">
                  <c:v>39500</c:v>
                </c:pt>
                <c:pt idx="1052">
                  <c:v>39507</c:v>
                </c:pt>
                <c:pt idx="1053">
                  <c:v>39514</c:v>
                </c:pt>
                <c:pt idx="1054">
                  <c:v>39521</c:v>
                </c:pt>
                <c:pt idx="1055">
                  <c:v>39528</c:v>
                </c:pt>
                <c:pt idx="1056">
                  <c:v>39535</c:v>
                </c:pt>
                <c:pt idx="1057">
                  <c:v>39542</c:v>
                </c:pt>
                <c:pt idx="1058">
                  <c:v>39549</c:v>
                </c:pt>
                <c:pt idx="1059">
                  <c:v>39556</c:v>
                </c:pt>
                <c:pt idx="1060">
                  <c:v>39563</c:v>
                </c:pt>
                <c:pt idx="1061">
                  <c:v>39570</c:v>
                </c:pt>
                <c:pt idx="1062">
                  <c:v>39577</c:v>
                </c:pt>
                <c:pt idx="1063">
                  <c:v>39584</c:v>
                </c:pt>
                <c:pt idx="1064">
                  <c:v>39591</c:v>
                </c:pt>
                <c:pt idx="1065">
                  <c:v>39598</c:v>
                </c:pt>
                <c:pt idx="1066">
                  <c:v>39605</c:v>
                </c:pt>
                <c:pt idx="1067">
                  <c:v>39612</c:v>
                </c:pt>
                <c:pt idx="1068">
                  <c:v>39619</c:v>
                </c:pt>
                <c:pt idx="1069">
                  <c:v>39626</c:v>
                </c:pt>
                <c:pt idx="1070">
                  <c:v>39633</c:v>
                </c:pt>
                <c:pt idx="1071">
                  <c:v>39640</c:v>
                </c:pt>
                <c:pt idx="1072">
                  <c:v>39647</c:v>
                </c:pt>
                <c:pt idx="1073">
                  <c:v>39654</c:v>
                </c:pt>
                <c:pt idx="1074">
                  <c:v>39661</c:v>
                </c:pt>
                <c:pt idx="1075">
                  <c:v>39668</c:v>
                </c:pt>
                <c:pt idx="1076">
                  <c:v>39675</c:v>
                </c:pt>
                <c:pt idx="1077">
                  <c:v>39682</c:v>
                </c:pt>
                <c:pt idx="1078">
                  <c:v>39689</c:v>
                </c:pt>
                <c:pt idx="1079">
                  <c:v>39696</c:v>
                </c:pt>
                <c:pt idx="1080">
                  <c:v>39703</c:v>
                </c:pt>
                <c:pt idx="1081">
                  <c:v>39710</c:v>
                </c:pt>
                <c:pt idx="1082">
                  <c:v>39717</c:v>
                </c:pt>
                <c:pt idx="1083">
                  <c:v>39724</c:v>
                </c:pt>
                <c:pt idx="1084">
                  <c:v>39731</c:v>
                </c:pt>
                <c:pt idx="1085">
                  <c:v>39738</c:v>
                </c:pt>
                <c:pt idx="1086">
                  <c:v>39745</c:v>
                </c:pt>
                <c:pt idx="1087">
                  <c:v>39752</c:v>
                </c:pt>
                <c:pt idx="1088">
                  <c:v>39759</c:v>
                </c:pt>
                <c:pt idx="1089">
                  <c:v>39766</c:v>
                </c:pt>
                <c:pt idx="1090">
                  <c:v>39773</c:v>
                </c:pt>
                <c:pt idx="1091">
                  <c:v>39780</c:v>
                </c:pt>
                <c:pt idx="1092">
                  <c:v>39787</c:v>
                </c:pt>
                <c:pt idx="1093">
                  <c:v>39794</c:v>
                </c:pt>
                <c:pt idx="1094">
                  <c:v>39801</c:v>
                </c:pt>
                <c:pt idx="1095">
                  <c:v>39808</c:v>
                </c:pt>
                <c:pt idx="1096">
                  <c:v>39815</c:v>
                </c:pt>
                <c:pt idx="1097">
                  <c:v>39822</c:v>
                </c:pt>
                <c:pt idx="1098">
                  <c:v>39829</c:v>
                </c:pt>
                <c:pt idx="1099">
                  <c:v>39836</c:v>
                </c:pt>
                <c:pt idx="1100">
                  <c:v>39843</c:v>
                </c:pt>
                <c:pt idx="1101">
                  <c:v>39850</c:v>
                </c:pt>
                <c:pt idx="1102">
                  <c:v>39857</c:v>
                </c:pt>
                <c:pt idx="1103">
                  <c:v>39864</c:v>
                </c:pt>
                <c:pt idx="1104">
                  <c:v>39871</c:v>
                </c:pt>
                <c:pt idx="1105">
                  <c:v>39878</c:v>
                </c:pt>
                <c:pt idx="1106">
                  <c:v>39885</c:v>
                </c:pt>
                <c:pt idx="1107">
                  <c:v>39892</c:v>
                </c:pt>
                <c:pt idx="1108">
                  <c:v>39899</c:v>
                </c:pt>
                <c:pt idx="1109">
                  <c:v>39906</c:v>
                </c:pt>
                <c:pt idx="1110">
                  <c:v>39913</c:v>
                </c:pt>
                <c:pt idx="1111">
                  <c:v>39920</c:v>
                </c:pt>
                <c:pt idx="1112">
                  <c:v>39927</c:v>
                </c:pt>
                <c:pt idx="1113">
                  <c:v>39934</c:v>
                </c:pt>
                <c:pt idx="1114">
                  <c:v>39941</c:v>
                </c:pt>
                <c:pt idx="1115">
                  <c:v>39948</c:v>
                </c:pt>
                <c:pt idx="1116">
                  <c:v>39955</c:v>
                </c:pt>
                <c:pt idx="1117">
                  <c:v>39962</c:v>
                </c:pt>
                <c:pt idx="1118">
                  <c:v>39969</c:v>
                </c:pt>
                <c:pt idx="1119">
                  <c:v>39976</c:v>
                </c:pt>
                <c:pt idx="1120">
                  <c:v>39983</c:v>
                </c:pt>
                <c:pt idx="1121">
                  <c:v>39990</c:v>
                </c:pt>
                <c:pt idx="1122">
                  <c:v>39997</c:v>
                </c:pt>
                <c:pt idx="1123">
                  <c:v>40004</c:v>
                </c:pt>
                <c:pt idx="1124">
                  <c:v>40011</c:v>
                </c:pt>
                <c:pt idx="1125">
                  <c:v>40018</c:v>
                </c:pt>
                <c:pt idx="1126">
                  <c:v>40025</c:v>
                </c:pt>
                <c:pt idx="1127">
                  <c:v>40032</c:v>
                </c:pt>
                <c:pt idx="1128">
                  <c:v>40039</c:v>
                </c:pt>
                <c:pt idx="1129">
                  <c:v>40046</c:v>
                </c:pt>
                <c:pt idx="1130">
                  <c:v>40053</c:v>
                </c:pt>
                <c:pt idx="1131">
                  <c:v>40060</c:v>
                </c:pt>
                <c:pt idx="1132">
                  <c:v>40067</c:v>
                </c:pt>
                <c:pt idx="1133">
                  <c:v>40074</c:v>
                </c:pt>
                <c:pt idx="1134">
                  <c:v>40081</c:v>
                </c:pt>
                <c:pt idx="1135">
                  <c:v>40088</c:v>
                </c:pt>
                <c:pt idx="1136">
                  <c:v>40095</c:v>
                </c:pt>
                <c:pt idx="1137">
                  <c:v>40102</c:v>
                </c:pt>
                <c:pt idx="1138">
                  <c:v>40109</c:v>
                </c:pt>
                <c:pt idx="1139">
                  <c:v>40116</c:v>
                </c:pt>
                <c:pt idx="1140">
                  <c:v>40123</c:v>
                </c:pt>
                <c:pt idx="1141">
                  <c:v>40130</c:v>
                </c:pt>
                <c:pt idx="1142">
                  <c:v>40137</c:v>
                </c:pt>
                <c:pt idx="1143">
                  <c:v>40144</c:v>
                </c:pt>
                <c:pt idx="1144">
                  <c:v>40151</c:v>
                </c:pt>
                <c:pt idx="1145">
                  <c:v>40158</c:v>
                </c:pt>
                <c:pt idx="1146">
                  <c:v>40165</c:v>
                </c:pt>
                <c:pt idx="1147">
                  <c:v>40172</c:v>
                </c:pt>
                <c:pt idx="1148">
                  <c:v>40179</c:v>
                </c:pt>
                <c:pt idx="1149">
                  <c:v>40186</c:v>
                </c:pt>
                <c:pt idx="1150">
                  <c:v>40193</c:v>
                </c:pt>
                <c:pt idx="1151">
                  <c:v>40200</c:v>
                </c:pt>
                <c:pt idx="1152">
                  <c:v>40207</c:v>
                </c:pt>
                <c:pt idx="1153">
                  <c:v>40214</c:v>
                </c:pt>
                <c:pt idx="1154">
                  <c:v>40221</c:v>
                </c:pt>
                <c:pt idx="1155">
                  <c:v>40228</c:v>
                </c:pt>
                <c:pt idx="1156">
                  <c:v>40235</c:v>
                </c:pt>
                <c:pt idx="1157">
                  <c:v>40242</c:v>
                </c:pt>
                <c:pt idx="1158">
                  <c:v>40249</c:v>
                </c:pt>
                <c:pt idx="1159">
                  <c:v>40256</c:v>
                </c:pt>
                <c:pt idx="1160">
                  <c:v>40263</c:v>
                </c:pt>
                <c:pt idx="1161">
                  <c:v>40270</c:v>
                </c:pt>
                <c:pt idx="1162">
                  <c:v>40277</c:v>
                </c:pt>
                <c:pt idx="1163">
                  <c:v>40284</c:v>
                </c:pt>
                <c:pt idx="1164">
                  <c:v>40291</c:v>
                </c:pt>
                <c:pt idx="1165">
                  <c:v>40298</c:v>
                </c:pt>
                <c:pt idx="1166">
                  <c:v>40305</c:v>
                </c:pt>
                <c:pt idx="1167">
                  <c:v>40312</c:v>
                </c:pt>
                <c:pt idx="1168">
                  <c:v>40319</c:v>
                </c:pt>
                <c:pt idx="1169">
                  <c:v>40326</c:v>
                </c:pt>
                <c:pt idx="1170">
                  <c:v>40333</c:v>
                </c:pt>
                <c:pt idx="1171">
                  <c:v>40340</c:v>
                </c:pt>
                <c:pt idx="1172">
                  <c:v>40347</c:v>
                </c:pt>
                <c:pt idx="1173">
                  <c:v>40354</c:v>
                </c:pt>
                <c:pt idx="1174">
                  <c:v>40361</c:v>
                </c:pt>
                <c:pt idx="1175">
                  <c:v>40368</c:v>
                </c:pt>
                <c:pt idx="1176">
                  <c:v>40375</c:v>
                </c:pt>
                <c:pt idx="1177">
                  <c:v>40382</c:v>
                </c:pt>
                <c:pt idx="1178">
                  <c:v>40389</c:v>
                </c:pt>
                <c:pt idx="1179">
                  <c:v>40396</c:v>
                </c:pt>
                <c:pt idx="1180">
                  <c:v>40403</c:v>
                </c:pt>
                <c:pt idx="1181">
                  <c:v>40410</c:v>
                </c:pt>
                <c:pt idx="1182">
                  <c:v>40417</c:v>
                </c:pt>
                <c:pt idx="1183">
                  <c:v>40424</c:v>
                </c:pt>
                <c:pt idx="1184">
                  <c:v>40431</c:v>
                </c:pt>
                <c:pt idx="1185">
                  <c:v>40438</c:v>
                </c:pt>
                <c:pt idx="1186">
                  <c:v>40445</c:v>
                </c:pt>
                <c:pt idx="1187">
                  <c:v>40452</c:v>
                </c:pt>
                <c:pt idx="1188">
                  <c:v>40459</c:v>
                </c:pt>
                <c:pt idx="1189">
                  <c:v>40466</c:v>
                </c:pt>
                <c:pt idx="1190">
                  <c:v>40473</c:v>
                </c:pt>
                <c:pt idx="1191">
                  <c:v>40480</c:v>
                </c:pt>
                <c:pt idx="1192">
                  <c:v>40487</c:v>
                </c:pt>
                <c:pt idx="1193">
                  <c:v>40494</c:v>
                </c:pt>
                <c:pt idx="1194">
                  <c:v>40501</c:v>
                </c:pt>
                <c:pt idx="1195">
                  <c:v>40508</c:v>
                </c:pt>
                <c:pt idx="1196">
                  <c:v>40515</c:v>
                </c:pt>
                <c:pt idx="1197">
                  <c:v>40522</c:v>
                </c:pt>
                <c:pt idx="1198">
                  <c:v>40529</c:v>
                </c:pt>
                <c:pt idx="1199">
                  <c:v>40536</c:v>
                </c:pt>
                <c:pt idx="1200">
                  <c:v>40543</c:v>
                </c:pt>
                <c:pt idx="1201">
                  <c:v>40550</c:v>
                </c:pt>
                <c:pt idx="1202">
                  <c:v>40557</c:v>
                </c:pt>
                <c:pt idx="1203">
                  <c:v>40564</c:v>
                </c:pt>
                <c:pt idx="1204">
                  <c:v>40571</c:v>
                </c:pt>
                <c:pt idx="1205">
                  <c:v>40578</c:v>
                </c:pt>
                <c:pt idx="1206">
                  <c:v>40585</c:v>
                </c:pt>
                <c:pt idx="1207">
                  <c:v>40592</c:v>
                </c:pt>
                <c:pt idx="1208">
                  <c:v>40599</c:v>
                </c:pt>
                <c:pt idx="1209">
                  <c:v>40606</c:v>
                </c:pt>
                <c:pt idx="1210">
                  <c:v>40613</c:v>
                </c:pt>
                <c:pt idx="1211">
                  <c:v>40620</c:v>
                </c:pt>
                <c:pt idx="1212">
                  <c:v>40627</c:v>
                </c:pt>
                <c:pt idx="1213">
                  <c:v>40634</c:v>
                </c:pt>
                <c:pt idx="1214">
                  <c:v>40641</c:v>
                </c:pt>
                <c:pt idx="1215">
                  <c:v>40648</c:v>
                </c:pt>
                <c:pt idx="1216">
                  <c:v>40655</c:v>
                </c:pt>
                <c:pt idx="1217">
                  <c:v>40662</c:v>
                </c:pt>
                <c:pt idx="1218">
                  <c:v>40669</c:v>
                </c:pt>
                <c:pt idx="1219">
                  <c:v>40676</c:v>
                </c:pt>
                <c:pt idx="1220">
                  <c:v>40683</c:v>
                </c:pt>
                <c:pt idx="1221">
                  <c:v>40690</c:v>
                </c:pt>
                <c:pt idx="1222">
                  <c:v>40697</c:v>
                </c:pt>
                <c:pt idx="1223">
                  <c:v>40704</c:v>
                </c:pt>
                <c:pt idx="1224">
                  <c:v>40711</c:v>
                </c:pt>
                <c:pt idx="1225">
                  <c:v>40718</c:v>
                </c:pt>
                <c:pt idx="1226">
                  <c:v>40725</c:v>
                </c:pt>
                <c:pt idx="1227">
                  <c:v>40732</c:v>
                </c:pt>
                <c:pt idx="1228">
                  <c:v>40739</c:v>
                </c:pt>
                <c:pt idx="1229">
                  <c:v>40746</c:v>
                </c:pt>
                <c:pt idx="1230">
                  <c:v>40753</c:v>
                </c:pt>
                <c:pt idx="1231">
                  <c:v>40760</c:v>
                </c:pt>
                <c:pt idx="1232">
                  <c:v>40767</c:v>
                </c:pt>
                <c:pt idx="1233">
                  <c:v>40774</c:v>
                </c:pt>
                <c:pt idx="1234">
                  <c:v>40781</c:v>
                </c:pt>
                <c:pt idx="1235">
                  <c:v>40788</c:v>
                </c:pt>
                <c:pt idx="1236">
                  <c:v>40795</c:v>
                </c:pt>
                <c:pt idx="1237">
                  <c:v>40802</c:v>
                </c:pt>
                <c:pt idx="1238">
                  <c:v>40809</c:v>
                </c:pt>
                <c:pt idx="1239">
                  <c:v>40816</c:v>
                </c:pt>
                <c:pt idx="1240">
                  <c:v>40823</c:v>
                </c:pt>
                <c:pt idx="1241">
                  <c:v>40830</c:v>
                </c:pt>
                <c:pt idx="1242">
                  <c:v>40837</c:v>
                </c:pt>
                <c:pt idx="1243">
                  <c:v>40844</c:v>
                </c:pt>
                <c:pt idx="1244">
                  <c:v>40851</c:v>
                </c:pt>
                <c:pt idx="1245">
                  <c:v>40858</c:v>
                </c:pt>
                <c:pt idx="1246">
                  <c:v>40865</c:v>
                </c:pt>
                <c:pt idx="1247">
                  <c:v>40872</c:v>
                </c:pt>
                <c:pt idx="1248">
                  <c:v>40879</c:v>
                </c:pt>
                <c:pt idx="1249">
                  <c:v>40886</c:v>
                </c:pt>
                <c:pt idx="1250">
                  <c:v>40893</c:v>
                </c:pt>
                <c:pt idx="1251">
                  <c:v>40900</c:v>
                </c:pt>
                <c:pt idx="1252">
                  <c:v>40907</c:v>
                </c:pt>
                <c:pt idx="1253">
                  <c:v>40914</c:v>
                </c:pt>
                <c:pt idx="1254">
                  <c:v>40921</c:v>
                </c:pt>
                <c:pt idx="1255">
                  <c:v>40928</c:v>
                </c:pt>
                <c:pt idx="1256">
                  <c:v>40935</c:v>
                </c:pt>
                <c:pt idx="1257">
                  <c:v>40942</c:v>
                </c:pt>
                <c:pt idx="1258">
                  <c:v>40949</c:v>
                </c:pt>
                <c:pt idx="1259">
                  <c:v>40956</c:v>
                </c:pt>
                <c:pt idx="1260">
                  <c:v>40963</c:v>
                </c:pt>
                <c:pt idx="1261">
                  <c:v>40970</c:v>
                </c:pt>
                <c:pt idx="1262">
                  <c:v>40977</c:v>
                </c:pt>
                <c:pt idx="1263">
                  <c:v>40984</c:v>
                </c:pt>
                <c:pt idx="1264">
                  <c:v>40991</c:v>
                </c:pt>
                <c:pt idx="1265">
                  <c:v>40998</c:v>
                </c:pt>
                <c:pt idx="1266">
                  <c:v>41005</c:v>
                </c:pt>
                <c:pt idx="1267">
                  <c:v>41012</c:v>
                </c:pt>
                <c:pt idx="1268">
                  <c:v>41019</c:v>
                </c:pt>
                <c:pt idx="1269">
                  <c:v>41026</c:v>
                </c:pt>
                <c:pt idx="1270">
                  <c:v>41033</c:v>
                </c:pt>
                <c:pt idx="1271">
                  <c:v>41040</c:v>
                </c:pt>
                <c:pt idx="1272">
                  <c:v>41047</c:v>
                </c:pt>
                <c:pt idx="1273">
                  <c:v>41054</c:v>
                </c:pt>
                <c:pt idx="1274">
                  <c:v>41061</c:v>
                </c:pt>
                <c:pt idx="1275">
                  <c:v>41068</c:v>
                </c:pt>
                <c:pt idx="1276">
                  <c:v>41075</c:v>
                </c:pt>
                <c:pt idx="1277">
                  <c:v>41082</c:v>
                </c:pt>
                <c:pt idx="1278">
                  <c:v>41089</c:v>
                </c:pt>
                <c:pt idx="1279">
                  <c:v>41096</c:v>
                </c:pt>
                <c:pt idx="1280">
                  <c:v>41103</c:v>
                </c:pt>
                <c:pt idx="1281">
                  <c:v>41110</c:v>
                </c:pt>
                <c:pt idx="1282">
                  <c:v>41117</c:v>
                </c:pt>
                <c:pt idx="1283">
                  <c:v>41124</c:v>
                </c:pt>
                <c:pt idx="1284">
                  <c:v>41131</c:v>
                </c:pt>
                <c:pt idx="1285">
                  <c:v>41138</c:v>
                </c:pt>
                <c:pt idx="1286">
                  <c:v>41145</c:v>
                </c:pt>
                <c:pt idx="1287">
                  <c:v>41152</c:v>
                </c:pt>
                <c:pt idx="1288">
                  <c:v>41159</c:v>
                </c:pt>
                <c:pt idx="1289">
                  <c:v>41166</c:v>
                </c:pt>
                <c:pt idx="1290">
                  <c:v>41173</c:v>
                </c:pt>
                <c:pt idx="1291">
                  <c:v>41180</c:v>
                </c:pt>
                <c:pt idx="1292">
                  <c:v>41187</c:v>
                </c:pt>
                <c:pt idx="1293">
                  <c:v>41194</c:v>
                </c:pt>
                <c:pt idx="1294">
                  <c:v>41201</c:v>
                </c:pt>
                <c:pt idx="1295">
                  <c:v>41208</c:v>
                </c:pt>
                <c:pt idx="1296">
                  <c:v>41215</c:v>
                </c:pt>
                <c:pt idx="1297">
                  <c:v>41222</c:v>
                </c:pt>
                <c:pt idx="1298">
                  <c:v>41229</c:v>
                </c:pt>
                <c:pt idx="1299">
                  <c:v>41236</c:v>
                </c:pt>
                <c:pt idx="1300">
                  <c:v>41243</c:v>
                </c:pt>
                <c:pt idx="1301">
                  <c:v>41250</c:v>
                </c:pt>
                <c:pt idx="1302">
                  <c:v>41257</c:v>
                </c:pt>
                <c:pt idx="1303">
                  <c:v>41264</c:v>
                </c:pt>
                <c:pt idx="1304">
                  <c:v>41271</c:v>
                </c:pt>
                <c:pt idx="1305">
                  <c:v>41278</c:v>
                </c:pt>
                <c:pt idx="1306">
                  <c:v>41285</c:v>
                </c:pt>
                <c:pt idx="1307">
                  <c:v>41292</c:v>
                </c:pt>
                <c:pt idx="1308">
                  <c:v>41299</c:v>
                </c:pt>
                <c:pt idx="1309">
                  <c:v>41306</c:v>
                </c:pt>
                <c:pt idx="1310">
                  <c:v>41313</c:v>
                </c:pt>
                <c:pt idx="1311">
                  <c:v>41320</c:v>
                </c:pt>
                <c:pt idx="1312">
                  <c:v>41327</c:v>
                </c:pt>
                <c:pt idx="1313">
                  <c:v>41334</c:v>
                </c:pt>
                <c:pt idx="1314">
                  <c:v>41341</c:v>
                </c:pt>
                <c:pt idx="1315">
                  <c:v>41348</c:v>
                </c:pt>
                <c:pt idx="1316">
                  <c:v>41355</c:v>
                </c:pt>
                <c:pt idx="1317">
                  <c:v>41362</c:v>
                </c:pt>
                <c:pt idx="1318">
                  <c:v>41369</c:v>
                </c:pt>
                <c:pt idx="1319">
                  <c:v>41376</c:v>
                </c:pt>
                <c:pt idx="1320">
                  <c:v>41383</c:v>
                </c:pt>
                <c:pt idx="1321">
                  <c:v>41390</c:v>
                </c:pt>
                <c:pt idx="1322">
                  <c:v>41397</c:v>
                </c:pt>
                <c:pt idx="1323">
                  <c:v>41404</c:v>
                </c:pt>
                <c:pt idx="1324">
                  <c:v>41411</c:v>
                </c:pt>
                <c:pt idx="1325">
                  <c:v>41418</c:v>
                </c:pt>
                <c:pt idx="1326">
                  <c:v>41425</c:v>
                </c:pt>
                <c:pt idx="1327">
                  <c:v>41432</c:v>
                </c:pt>
                <c:pt idx="1328">
                  <c:v>41439</c:v>
                </c:pt>
                <c:pt idx="1329">
                  <c:v>41446</c:v>
                </c:pt>
                <c:pt idx="1330">
                  <c:v>41453</c:v>
                </c:pt>
                <c:pt idx="1331">
                  <c:v>41460</c:v>
                </c:pt>
                <c:pt idx="1332">
                  <c:v>41467</c:v>
                </c:pt>
                <c:pt idx="1333">
                  <c:v>41474</c:v>
                </c:pt>
                <c:pt idx="1334">
                  <c:v>41481</c:v>
                </c:pt>
                <c:pt idx="1335">
                  <c:v>41488</c:v>
                </c:pt>
                <c:pt idx="1336">
                  <c:v>41495</c:v>
                </c:pt>
                <c:pt idx="1337">
                  <c:v>41502</c:v>
                </c:pt>
                <c:pt idx="1338">
                  <c:v>41509</c:v>
                </c:pt>
                <c:pt idx="1339">
                  <c:v>41516</c:v>
                </c:pt>
                <c:pt idx="1340">
                  <c:v>41523</c:v>
                </c:pt>
                <c:pt idx="1341">
                  <c:v>41530</c:v>
                </c:pt>
                <c:pt idx="1342">
                  <c:v>41537</c:v>
                </c:pt>
                <c:pt idx="1343">
                  <c:v>41544</c:v>
                </c:pt>
                <c:pt idx="1344">
                  <c:v>41551</c:v>
                </c:pt>
                <c:pt idx="1345">
                  <c:v>41558</c:v>
                </c:pt>
                <c:pt idx="1346">
                  <c:v>41565</c:v>
                </c:pt>
                <c:pt idx="1347">
                  <c:v>41572</c:v>
                </c:pt>
                <c:pt idx="1348">
                  <c:v>41579</c:v>
                </c:pt>
                <c:pt idx="1349">
                  <c:v>41586</c:v>
                </c:pt>
                <c:pt idx="1350">
                  <c:v>41593</c:v>
                </c:pt>
                <c:pt idx="1351">
                  <c:v>41600</c:v>
                </c:pt>
                <c:pt idx="1352">
                  <c:v>41607</c:v>
                </c:pt>
                <c:pt idx="1353">
                  <c:v>41614</c:v>
                </c:pt>
                <c:pt idx="1354">
                  <c:v>41621</c:v>
                </c:pt>
                <c:pt idx="1355">
                  <c:v>41628</c:v>
                </c:pt>
                <c:pt idx="1356">
                  <c:v>41635</c:v>
                </c:pt>
                <c:pt idx="1357">
                  <c:v>41642</c:v>
                </c:pt>
                <c:pt idx="1358">
                  <c:v>41649</c:v>
                </c:pt>
                <c:pt idx="1359">
                  <c:v>41656</c:v>
                </c:pt>
                <c:pt idx="1360">
                  <c:v>41663</c:v>
                </c:pt>
                <c:pt idx="1361">
                  <c:v>41670</c:v>
                </c:pt>
                <c:pt idx="1362">
                  <c:v>41677</c:v>
                </c:pt>
                <c:pt idx="1363">
                  <c:v>41684</c:v>
                </c:pt>
                <c:pt idx="1364">
                  <c:v>41691</c:v>
                </c:pt>
                <c:pt idx="1365">
                  <c:v>41698</c:v>
                </c:pt>
                <c:pt idx="1366">
                  <c:v>41705</c:v>
                </c:pt>
                <c:pt idx="1367">
                  <c:v>41712</c:v>
                </c:pt>
                <c:pt idx="1368">
                  <c:v>41719</c:v>
                </c:pt>
                <c:pt idx="1369">
                  <c:v>41726</c:v>
                </c:pt>
                <c:pt idx="1370">
                  <c:v>41733</c:v>
                </c:pt>
                <c:pt idx="1371">
                  <c:v>41740</c:v>
                </c:pt>
                <c:pt idx="1372">
                  <c:v>41747</c:v>
                </c:pt>
                <c:pt idx="1373">
                  <c:v>41754</c:v>
                </c:pt>
                <c:pt idx="1374">
                  <c:v>41761</c:v>
                </c:pt>
                <c:pt idx="1375">
                  <c:v>41768</c:v>
                </c:pt>
                <c:pt idx="1376">
                  <c:v>41775</c:v>
                </c:pt>
                <c:pt idx="1377">
                  <c:v>41782</c:v>
                </c:pt>
                <c:pt idx="1378">
                  <c:v>41789</c:v>
                </c:pt>
                <c:pt idx="1379">
                  <c:v>41796</c:v>
                </c:pt>
                <c:pt idx="1380">
                  <c:v>41803</c:v>
                </c:pt>
                <c:pt idx="1381">
                  <c:v>41810</c:v>
                </c:pt>
                <c:pt idx="1382">
                  <c:v>41817</c:v>
                </c:pt>
                <c:pt idx="1383">
                  <c:v>41824</c:v>
                </c:pt>
                <c:pt idx="1384">
                  <c:v>41831</c:v>
                </c:pt>
                <c:pt idx="1385">
                  <c:v>41838</c:v>
                </c:pt>
                <c:pt idx="1386">
                  <c:v>41845</c:v>
                </c:pt>
                <c:pt idx="1387">
                  <c:v>41852</c:v>
                </c:pt>
                <c:pt idx="1388">
                  <c:v>41859</c:v>
                </c:pt>
                <c:pt idx="1389">
                  <c:v>41866</c:v>
                </c:pt>
                <c:pt idx="1390">
                  <c:v>41873</c:v>
                </c:pt>
                <c:pt idx="1391">
                  <c:v>41880</c:v>
                </c:pt>
                <c:pt idx="1392">
                  <c:v>41887</c:v>
                </c:pt>
                <c:pt idx="1393">
                  <c:v>41894</c:v>
                </c:pt>
                <c:pt idx="1394">
                  <c:v>41901</c:v>
                </c:pt>
                <c:pt idx="1395">
                  <c:v>41908</c:v>
                </c:pt>
                <c:pt idx="1396">
                  <c:v>41915</c:v>
                </c:pt>
                <c:pt idx="1397">
                  <c:v>41922</c:v>
                </c:pt>
                <c:pt idx="1398">
                  <c:v>41929</c:v>
                </c:pt>
                <c:pt idx="1399">
                  <c:v>41936</c:v>
                </c:pt>
                <c:pt idx="1400">
                  <c:v>41943</c:v>
                </c:pt>
                <c:pt idx="1401">
                  <c:v>41950</c:v>
                </c:pt>
                <c:pt idx="1402">
                  <c:v>41957</c:v>
                </c:pt>
                <c:pt idx="1403">
                  <c:v>41964</c:v>
                </c:pt>
                <c:pt idx="1404">
                  <c:v>41971</c:v>
                </c:pt>
                <c:pt idx="1405">
                  <c:v>41978</c:v>
                </c:pt>
                <c:pt idx="1406">
                  <c:v>41985</c:v>
                </c:pt>
                <c:pt idx="1407">
                  <c:v>41992</c:v>
                </c:pt>
                <c:pt idx="1408">
                  <c:v>41999</c:v>
                </c:pt>
                <c:pt idx="1409">
                  <c:v>42006</c:v>
                </c:pt>
                <c:pt idx="1410">
                  <c:v>42013</c:v>
                </c:pt>
                <c:pt idx="1411">
                  <c:v>42020</c:v>
                </c:pt>
                <c:pt idx="1412">
                  <c:v>42027</c:v>
                </c:pt>
                <c:pt idx="1413">
                  <c:v>42034</c:v>
                </c:pt>
                <c:pt idx="1414">
                  <c:v>42041</c:v>
                </c:pt>
                <c:pt idx="1415">
                  <c:v>42048</c:v>
                </c:pt>
                <c:pt idx="1416">
                  <c:v>42055</c:v>
                </c:pt>
                <c:pt idx="1417">
                  <c:v>42062</c:v>
                </c:pt>
                <c:pt idx="1418">
                  <c:v>42069</c:v>
                </c:pt>
                <c:pt idx="1419">
                  <c:v>42076</c:v>
                </c:pt>
                <c:pt idx="1420">
                  <c:v>42083</c:v>
                </c:pt>
                <c:pt idx="1421">
                  <c:v>42090</c:v>
                </c:pt>
                <c:pt idx="1422">
                  <c:v>42097</c:v>
                </c:pt>
                <c:pt idx="1423">
                  <c:v>42104</c:v>
                </c:pt>
                <c:pt idx="1424">
                  <c:v>42111</c:v>
                </c:pt>
                <c:pt idx="1425">
                  <c:v>42118</c:v>
                </c:pt>
                <c:pt idx="1426">
                  <c:v>42125</c:v>
                </c:pt>
                <c:pt idx="1427">
                  <c:v>42132</c:v>
                </c:pt>
                <c:pt idx="1428">
                  <c:v>42139</c:v>
                </c:pt>
                <c:pt idx="1429">
                  <c:v>42146</c:v>
                </c:pt>
                <c:pt idx="1430">
                  <c:v>42153</c:v>
                </c:pt>
                <c:pt idx="1431">
                  <c:v>42160</c:v>
                </c:pt>
                <c:pt idx="1432">
                  <c:v>42167</c:v>
                </c:pt>
                <c:pt idx="1433">
                  <c:v>42174</c:v>
                </c:pt>
                <c:pt idx="1434">
                  <c:v>42181</c:v>
                </c:pt>
                <c:pt idx="1435">
                  <c:v>42188</c:v>
                </c:pt>
                <c:pt idx="1436">
                  <c:v>42195</c:v>
                </c:pt>
                <c:pt idx="1437">
                  <c:v>42202</c:v>
                </c:pt>
                <c:pt idx="1438">
                  <c:v>42209</c:v>
                </c:pt>
                <c:pt idx="1439">
                  <c:v>42216</c:v>
                </c:pt>
                <c:pt idx="1440">
                  <c:v>42223</c:v>
                </c:pt>
                <c:pt idx="1441">
                  <c:v>42230</c:v>
                </c:pt>
                <c:pt idx="1442">
                  <c:v>42237</c:v>
                </c:pt>
                <c:pt idx="1443">
                  <c:v>42244</c:v>
                </c:pt>
                <c:pt idx="1444">
                  <c:v>42251</c:v>
                </c:pt>
                <c:pt idx="1445">
                  <c:v>42258</c:v>
                </c:pt>
                <c:pt idx="1446">
                  <c:v>42265</c:v>
                </c:pt>
                <c:pt idx="1447">
                  <c:v>42272</c:v>
                </c:pt>
                <c:pt idx="1448">
                  <c:v>42279</c:v>
                </c:pt>
                <c:pt idx="1449">
                  <c:v>42286</c:v>
                </c:pt>
                <c:pt idx="1450">
                  <c:v>42293</c:v>
                </c:pt>
                <c:pt idx="1451">
                  <c:v>42300</c:v>
                </c:pt>
                <c:pt idx="1452">
                  <c:v>42307</c:v>
                </c:pt>
                <c:pt idx="1453">
                  <c:v>42314</c:v>
                </c:pt>
                <c:pt idx="1454">
                  <c:v>42321</c:v>
                </c:pt>
                <c:pt idx="1455">
                  <c:v>42328</c:v>
                </c:pt>
                <c:pt idx="1456">
                  <c:v>42335</c:v>
                </c:pt>
                <c:pt idx="1457">
                  <c:v>42342</c:v>
                </c:pt>
                <c:pt idx="1458">
                  <c:v>42349</c:v>
                </c:pt>
                <c:pt idx="1459">
                  <c:v>42356</c:v>
                </c:pt>
                <c:pt idx="1460">
                  <c:v>42363</c:v>
                </c:pt>
                <c:pt idx="1461">
                  <c:v>42370</c:v>
                </c:pt>
                <c:pt idx="1462">
                  <c:v>42377</c:v>
                </c:pt>
                <c:pt idx="1463">
                  <c:v>42384</c:v>
                </c:pt>
                <c:pt idx="1464">
                  <c:v>42391</c:v>
                </c:pt>
                <c:pt idx="1465">
                  <c:v>42398</c:v>
                </c:pt>
                <c:pt idx="1466">
                  <c:v>42405</c:v>
                </c:pt>
                <c:pt idx="1467">
                  <c:v>42412</c:v>
                </c:pt>
                <c:pt idx="1468">
                  <c:v>42419</c:v>
                </c:pt>
                <c:pt idx="1469">
                  <c:v>42426</c:v>
                </c:pt>
                <c:pt idx="1470">
                  <c:v>42433</c:v>
                </c:pt>
                <c:pt idx="1471">
                  <c:v>42440</c:v>
                </c:pt>
                <c:pt idx="1472">
                  <c:v>42447</c:v>
                </c:pt>
                <c:pt idx="1473">
                  <c:v>42454</c:v>
                </c:pt>
                <c:pt idx="1474">
                  <c:v>42461</c:v>
                </c:pt>
                <c:pt idx="1475">
                  <c:v>42468</c:v>
                </c:pt>
                <c:pt idx="1476">
                  <c:v>42475</c:v>
                </c:pt>
                <c:pt idx="1477">
                  <c:v>42482</c:v>
                </c:pt>
                <c:pt idx="1478">
                  <c:v>42489</c:v>
                </c:pt>
                <c:pt idx="1479">
                  <c:v>42496</c:v>
                </c:pt>
                <c:pt idx="1480">
                  <c:v>42503</c:v>
                </c:pt>
                <c:pt idx="1481">
                  <c:v>42510</c:v>
                </c:pt>
                <c:pt idx="1482">
                  <c:v>42517</c:v>
                </c:pt>
                <c:pt idx="1483">
                  <c:v>42524</c:v>
                </c:pt>
                <c:pt idx="1484">
                  <c:v>42531</c:v>
                </c:pt>
                <c:pt idx="1485">
                  <c:v>42538</c:v>
                </c:pt>
                <c:pt idx="1486">
                  <c:v>42545</c:v>
                </c:pt>
                <c:pt idx="1487">
                  <c:v>42552</c:v>
                </c:pt>
                <c:pt idx="1488">
                  <c:v>42559</c:v>
                </c:pt>
                <c:pt idx="1489">
                  <c:v>42566</c:v>
                </c:pt>
                <c:pt idx="1490">
                  <c:v>42573</c:v>
                </c:pt>
                <c:pt idx="1491">
                  <c:v>42580</c:v>
                </c:pt>
                <c:pt idx="1492">
                  <c:v>42587</c:v>
                </c:pt>
                <c:pt idx="1493">
                  <c:v>42594</c:v>
                </c:pt>
                <c:pt idx="1494">
                  <c:v>42601</c:v>
                </c:pt>
              </c:numCache>
            </c:numRef>
          </c:cat>
          <c:val>
            <c:numRef>
              <c:f>Sheet1!$B$2:$B$1496</c:f>
              <c:numCache>
                <c:formatCode>_(* #,##0_);_(* \(#,##0\);_(* "-"??_);_(@_)</c:formatCode>
                <c:ptCount val="1495"/>
                <c:pt idx="0">
                  <c:v>1121</c:v>
                </c:pt>
                <c:pt idx="1">
                  <c:v>1102</c:v>
                </c:pt>
                <c:pt idx="2">
                  <c:v>1054</c:v>
                </c:pt>
                <c:pt idx="3">
                  <c:v>1026</c:v>
                </c:pt>
                <c:pt idx="4">
                  <c:v>964</c:v>
                </c:pt>
                <c:pt idx="5">
                  <c:v>986</c:v>
                </c:pt>
                <c:pt idx="6">
                  <c:v>968</c:v>
                </c:pt>
                <c:pt idx="7">
                  <c:v>978</c:v>
                </c:pt>
                <c:pt idx="8">
                  <c:v>983</c:v>
                </c:pt>
                <c:pt idx="9">
                  <c:v>978</c:v>
                </c:pt>
                <c:pt idx="10">
                  <c:v>946</c:v>
                </c:pt>
                <c:pt idx="11">
                  <c:v>943</c:v>
                </c:pt>
                <c:pt idx="12">
                  <c:v>935</c:v>
                </c:pt>
                <c:pt idx="13">
                  <c:v>941</c:v>
                </c:pt>
                <c:pt idx="14">
                  <c:v>916</c:v>
                </c:pt>
                <c:pt idx="15">
                  <c:v>904</c:v>
                </c:pt>
                <c:pt idx="16">
                  <c:v>908</c:v>
                </c:pt>
                <c:pt idx="17">
                  <c:v>880</c:v>
                </c:pt>
                <c:pt idx="18">
                  <c:v>897</c:v>
                </c:pt>
                <c:pt idx="19">
                  <c:v>883</c:v>
                </c:pt>
                <c:pt idx="20">
                  <c:v>892</c:v>
                </c:pt>
                <c:pt idx="21">
                  <c:v>905</c:v>
                </c:pt>
                <c:pt idx="22">
                  <c:v>898</c:v>
                </c:pt>
                <c:pt idx="23">
                  <c:v>889</c:v>
                </c:pt>
                <c:pt idx="24">
                  <c:v>905</c:v>
                </c:pt>
                <c:pt idx="25">
                  <c:v>894</c:v>
                </c:pt>
                <c:pt idx="26">
                  <c:v>921</c:v>
                </c:pt>
                <c:pt idx="27">
                  <c:v>926</c:v>
                </c:pt>
                <c:pt idx="28">
                  <c:v>899</c:v>
                </c:pt>
                <c:pt idx="29">
                  <c:v>903</c:v>
                </c:pt>
                <c:pt idx="30">
                  <c:v>894</c:v>
                </c:pt>
                <c:pt idx="31">
                  <c:v>945</c:v>
                </c:pt>
                <c:pt idx="32">
                  <c:v>940</c:v>
                </c:pt>
                <c:pt idx="33">
                  <c:v>937</c:v>
                </c:pt>
                <c:pt idx="34">
                  <c:v>935</c:v>
                </c:pt>
                <c:pt idx="35">
                  <c:v>933</c:v>
                </c:pt>
                <c:pt idx="36">
                  <c:v>938</c:v>
                </c:pt>
                <c:pt idx="37">
                  <c:v>921</c:v>
                </c:pt>
                <c:pt idx="38">
                  <c:v>917</c:v>
                </c:pt>
                <c:pt idx="39">
                  <c:v>918</c:v>
                </c:pt>
                <c:pt idx="40">
                  <c:v>914</c:v>
                </c:pt>
                <c:pt idx="41">
                  <c:v>925</c:v>
                </c:pt>
                <c:pt idx="42">
                  <c:v>933</c:v>
                </c:pt>
                <c:pt idx="43">
                  <c:v>923</c:v>
                </c:pt>
                <c:pt idx="44">
                  <c:v>942</c:v>
                </c:pt>
                <c:pt idx="45">
                  <c:v>897</c:v>
                </c:pt>
                <c:pt idx="46">
                  <c:v>923</c:v>
                </c:pt>
                <c:pt idx="47">
                  <c:v>911</c:v>
                </c:pt>
                <c:pt idx="48">
                  <c:v>905</c:v>
                </c:pt>
                <c:pt idx="49">
                  <c:v>922</c:v>
                </c:pt>
                <c:pt idx="50">
                  <c:v>930</c:v>
                </c:pt>
                <c:pt idx="51">
                  <c:v>940</c:v>
                </c:pt>
                <c:pt idx="52">
                  <c:v>908</c:v>
                </c:pt>
                <c:pt idx="53">
                  <c:v>872</c:v>
                </c:pt>
                <c:pt idx="54">
                  <c:v>840</c:v>
                </c:pt>
                <c:pt idx="55">
                  <c:v>789</c:v>
                </c:pt>
                <c:pt idx="56">
                  <c:v>797</c:v>
                </c:pt>
                <c:pt idx="57">
                  <c:v>780</c:v>
                </c:pt>
                <c:pt idx="58">
                  <c:v>746</c:v>
                </c:pt>
                <c:pt idx="59">
                  <c:v>766</c:v>
                </c:pt>
                <c:pt idx="60">
                  <c:v>757</c:v>
                </c:pt>
                <c:pt idx="61">
                  <c:v>761</c:v>
                </c:pt>
                <c:pt idx="62">
                  <c:v>743</c:v>
                </c:pt>
                <c:pt idx="63">
                  <c:v>740</c:v>
                </c:pt>
                <c:pt idx="64">
                  <c:v>766</c:v>
                </c:pt>
                <c:pt idx="65">
                  <c:v>779</c:v>
                </c:pt>
                <c:pt idx="66">
                  <c:v>778</c:v>
                </c:pt>
                <c:pt idx="67">
                  <c:v>758</c:v>
                </c:pt>
                <c:pt idx="68">
                  <c:v>767</c:v>
                </c:pt>
                <c:pt idx="69">
                  <c:v>751</c:v>
                </c:pt>
                <c:pt idx="70">
                  <c:v>764</c:v>
                </c:pt>
                <c:pt idx="71">
                  <c:v>771</c:v>
                </c:pt>
                <c:pt idx="72">
                  <c:v>737</c:v>
                </c:pt>
                <c:pt idx="73">
                  <c:v>749</c:v>
                </c:pt>
                <c:pt idx="74">
                  <c:v>784</c:v>
                </c:pt>
                <c:pt idx="75">
                  <c:v>791</c:v>
                </c:pt>
                <c:pt idx="76">
                  <c:v>795</c:v>
                </c:pt>
                <c:pt idx="77">
                  <c:v>810</c:v>
                </c:pt>
                <c:pt idx="78">
                  <c:v>817</c:v>
                </c:pt>
                <c:pt idx="79">
                  <c:v>825</c:v>
                </c:pt>
                <c:pt idx="80">
                  <c:v>820</c:v>
                </c:pt>
                <c:pt idx="81">
                  <c:v>830</c:v>
                </c:pt>
                <c:pt idx="82">
                  <c:v>870</c:v>
                </c:pt>
                <c:pt idx="83">
                  <c:v>874</c:v>
                </c:pt>
                <c:pt idx="84">
                  <c:v>858</c:v>
                </c:pt>
                <c:pt idx="85">
                  <c:v>903</c:v>
                </c:pt>
                <c:pt idx="86">
                  <c:v>909</c:v>
                </c:pt>
                <c:pt idx="87">
                  <c:v>936</c:v>
                </c:pt>
                <c:pt idx="88">
                  <c:v>950</c:v>
                </c:pt>
                <c:pt idx="89">
                  <c:v>965</c:v>
                </c:pt>
                <c:pt idx="90">
                  <c:v>967</c:v>
                </c:pt>
                <c:pt idx="91">
                  <c:v>978</c:v>
                </c:pt>
                <c:pt idx="92">
                  <c:v>960</c:v>
                </c:pt>
                <c:pt idx="93">
                  <c:v>981</c:v>
                </c:pt>
                <c:pt idx="94">
                  <c:v>992</c:v>
                </c:pt>
                <c:pt idx="95">
                  <c:v>1010</c:v>
                </c:pt>
                <c:pt idx="96">
                  <c:v>1042</c:v>
                </c:pt>
                <c:pt idx="97">
                  <c:v>1045</c:v>
                </c:pt>
                <c:pt idx="98">
                  <c:v>1040</c:v>
                </c:pt>
                <c:pt idx="99">
                  <c:v>1037</c:v>
                </c:pt>
                <c:pt idx="100">
                  <c:v>1062</c:v>
                </c:pt>
                <c:pt idx="101">
                  <c:v>1058</c:v>
                </c:pt>
                <c:pt idx="102">
                  <c:v>1079</c:v>
                </c:pt>
                <c:pt idx="103">
                  <c:v>1061</c:v>
                </c:pt>
                <c:pt idx="104">
                  <c:v>1042</c:v>
                </c:pt>
                <c:pt idx="105">
                  <c:v>1029</c:v>
                </c:pt>
                <c:pt idx="106">
                  <c:v>1019</c:v>
                </c:pt>
                <c:pt idx="107">
                  <c:v>964</c:v>
                </c:pt>
                <c:pt idx="108">
                  <c:v>937</c:v>
                </c:pt>
                <c:pt idx="109">
                  <c:v>931</c:v>
                </c:pt>
                <c:pt idx="110">
                  <c:v>899</c:v>
                </c:pt>
                <c:pt idx="111">
                  <c:v>918</c:v>
                </c:pt>
                <c:pt idx="112">
                  <c:v>897</c:v>
                </c:pt>
                <c:pt idx="113">
                  <c:v>894</c:v>
                </c:pt>
                <c:pt idx="114">
                  <c:v>923</c:v>
                </c:pt>
                <c:pt idx="115">
                  <c:v>908</c:v>
                </c:pt>
                <c:pt idx="116">
                  <c:v>893</c:v>
                </c:pt>
                <c:pt idx="117">
                  <c:v>946</c:v>
                </c:pt>
                <c:pt idx="118">
                  <c:v>937</c:v>
                </c:pt>
                <c:pt idx="119">
                  <c:v>934</c:v>
                </c:pt>
                <c:pt idx="120">
                  <c:v>932</c:v>
                </c:pt>
                <c:pt idx="121">
                  <c:v>927</c:v>
                </c:pt>
                <c:pt idx="122">
                  <c:v>930</c:v>
                </c:pt>
                <c:pt idx="123">
                  <c:v>941</c:v>
                </c:pt>
                <c:pt idx="124">
                  <c:v>972</c:v>
                </c:pt>
                <c:pt idx="125">
                  <c:v>1001</c:v>
                </c:pt>
                <c:pt idx="126">
                  <c:v>983</c:v>
                </c:pt>
                <c:pt idx="127">
                  <c:v>991</c:v>
                </c:pt>
                <c:pt idx="128">
                  <c:v>999</c:v>
                </c:pt>
                <c:pt idx="129">
                  <c:v>1021</c:v>
                </c:pt>
                <c:pt idx="130">
                  <c:v>1020</c:v>
                </c:pt>
                <c:pt idx="131">
                  <c:v>1011</c:v>
                </c:pt>
                <c:pt idx="132">
                  <c:v>1001</c:v>
                </c:pt>
                <c:pt idx="133">
                  <c:v>1022</c:v>
                </c:pt>
                <c:pt idx="134">
                  <c:v>996</c:v>
                </c:pt>
                <c:pt idx="135">
                  <c:v>966</c:v>
                </c:pt>
                <c:pt idx="136">
                  <c:v>992</c:v>
                </c:pt>
                <c:pt idx="137">
                  <c:v>987</c:v>
                </c:pt>
                <c:pt idx="138">
                  <c:v>1002</c:v>
                </c:pt>
                <c:pt idx="139">
                  <c:v>1012</c:v>
                </c:pt>
                <c:pt idx="140">
                  <c:v>1039</c:v>
                </c:pt>
                <c:pt idx="141">
                  <c:v>1060</c:v>
                </c:pt>
                <c:pt idx="142">
                  <c:v>1055</c:v>
                </c:pt>
                <c:pt idx="143">
                  <c:v>1047</c:v>
                </c:pt>
                <c:pt idx="144">
                  <c:v>1064</c:v>
                </c:pt>
                <c:pt idx="145">
                  <c:v>1056</c:v>
                </c:pt>
                <c:pt idx="146">
                  <c:v>1089</c:v>
                </c:pt>
                <c:pt idx="147">
                  <c:v>1107</c:v>
                </c:pt>
                <c:pt idx="148">
                  <c:v>1144</c:v>
                </c:pt>
                <c:pt idx="149">
                  <c:v>1124</c:v>
                </c:pt>
                <c:pt idx="150">
                  <c:v>1103</c:v>
                </c:pt>
                <c:pt idx="151">
                  <c:v>1175</c:v>
                </c:pt>
                <c:pt idx="152">
                  <c:v>1175</c:v>
                </c:pt>
                <c:pt idx="153">
                  <c:v>1179</c:v>
                </c:pt>
                <c:pt idx="154">
                  <c:v>1151</c:v>
                </c:pt>
                <c:pt idx="155">
                  <c:v>1089</c:v>
                </c:pt>
                <c:pt idx="156">
                  <c:v>1086</c:v>
                </c:pt>
                <c:pt idx="157">
                  <c:v>1108</c:v>
                </c:pt>
                <c:pt idx="158">
                  <c:v>1048</c:v>
                </c:pt>
                <c:pt idx="159">
                  <c:v>1065</c:v>
                </c:pt>
                <c:pt idx="160">
                  <c:v>1051</c:v>
                </c:pt>
                <c:pt idx="161">
                  <c:v>996</c:v>
                </c:pt>
                <c:pt idx="162">
                  <c:v>997</c:v>
                </c:pt>
                <c:pt idx="163">
                  <c:v>977</c:v>
                </c:pt>
                <c:pt idx="164">
                  <c:v>967</c:v>
                </c:pt>
                <c:pt idx="165">
                  <c:v>949</c:v>
                </c:pt>
                <c:pt idx="166">
                  <c:v>948</c:v>
                </c:pt>
                <c:pt idx="167">
                  <c:v>908</c:v>
                </c:pt>
                <c:pt idx="168">
                  <c:v>911</c:v>
                </c:pt>
                <c:pt idx="169">
                  <c:v>910</c:v>
                </c:pt>
                <c:pt idx="170">
                  <c:v>881</c:v>
                </c:pt>
                <c:pt idx="171">
                  <c:v>874</c:v>
                </c:pt>
                <c:pt idx="172">
                  <c:v>835</c:v>
                </c:pt>
                <c:pt idx="173">
                  <c:v>824</c:v>
                </c:pt>
                <c:pt idx="174">
                  <c:v>805</c:v>
                </c:pt>
                <c:pt idx="175">
                  <c:v>802</c:v>
                </c:pt>
                <c:pt idx="176">
                  <c:v>818</c:v>
                </c:pt>
                <c:pt idx="177">
                  <c:v>846</c:v>
                </c:pt>
                <c:pt idx="178">
                  <c:v>824</c:v>
                </c:pt>
                <c:pt idx="179">
                  <c:v>850</c:v>
                </c:pt>
                <c:pt idx="180">
                  <c:v>871</c:v>
                </c:pt>
                <c:pt idx="181">
                  <c:v>866</c:v>
                </c:pt>
                <c:pt idx="182">
                  <c:v>881</c:v>
                </c:pt>
                <c:pt idx="183">
                  <c:v>859</c:v>
                </c:pt>
                <c:pt idx="184">
                  <c:v>844</c:v>
                </c:pt>
                <c:pt idx="185">
                  <c:v>828</c:v>
                </c:pt>
                <c:pt idx="186">
                  <c:v>845</c:v>
                </c:pt>
                <c:pt idx="187">
                  <c:v>831</c:v>
                </c:pt>
                <c:pt idx="188">
                  <c:v>796</c:v>
                </c:pt>
                <c:pt idx="189">
                  <c:v>797</c:v>
                </c:pt>
                <c:pt idx="190">
                  <c:v>792</c:v>
                </c:pt>
                <c:pt idx="191">
                  <c:v>799</c:v>
                </c:pt>
                <c:pt idx="192">
                  <c:v>798</c:v>
                </c:pt>
                <c:pt idx="193">
                  <c:v>758</c:v>
                </c:pt>
                <c:pt idx="194">
                  <c:v>770</c:v>
                </c:pt>
                <c:pt idx="195">
                  <c:v>775</c:v>
                </c:pt>
                <c:pt idx="196">
                  <c:v>786</c:v>
                </c:pt>
                <c:pt idx="197">
                  <c:v>796</c:v>
                </c:pt>
                <c:pt idx="198">
                  <c:v>797</c:v>
                </c:pt>
                <c:pt idx="199">
                  <c:v>801</c:v>
                </c:pt>
                <c:pt idx="200">
                  <c:v>793</c:v>
                </c:pt>
                <c:pt idx="201">
                  <c:v>796</c:v>
                </c:pt>
                <c:pt idx="202">
                  <c:v>803</c:v>
                </c:pt>
                <c:pt idx="203">
                  <c:v>828</c:v>
                </c:pt>
                <c:pt idx="204">
                  <c:v>822</c:v>
                </c:pt>
                <c:pt idx="205">
                  <c:v>814</c:v>
                </c:pt>
                <c:pt idx="206">
                  <c:v>802</c:v>
                </c:pt>
                <c:pt idx="207">
                  <c:v>797</c:v>
                </c:pt>
                <c:pt idx="208">
                  <c:v>770</c:v>
                </c:pt>
                <c:pt idx="209">
                  <c:v>764</c:v>
                </c:pt>
                <c:pt idx="210">
                  <c:v>732</c:v>
                </c:pt>
                <c:pt idx="211">
                  <c:v>716</c:v>
                </c:pt>
                <c:pt idx="212">
                  <c:v>686</c:v>
                </c:pt>
                <c:pt idx="213">
                  <c:v>653</c:v>
                </c:pt>
                <c:pt idx="214">
                  <c:v>674</c:v>
                </c:pt>
                <c:pt idx="215">
                  <c:v>661</c:v>
                </c:pt>
                <c:pt idx="216">
                  <c:v>667</c:v>
                </c:pt>
                <c:pt idx="217">
                  <c:v>673</c:v>
                </c:pt>
                <c:pt idx="218">
                  <c:v>660</c:v>
                </c:pt>
                <c:pt idx="219">
                  <c:v>649</c:v>
                </c:pt>
                <c:pt idx="220">
                  <c:v>643</c:v>
                </c:pt>
                <c:pt idx="221">
                  <c:v>639</c:v>
                </c:pt>
                <c:pt idx="222">
                  <c:v>658</c:v>
                </c:pt>
                <c:pt idx="223">
                  <c:v>648</c:v>
                </c:pt>
                <c:pt idx="224">
                  <c:v>639</c:v>
                </c:pt>
                <c:pt idx="225">
                  <c:v>623</c:v>
                </c:pt>
                <c:pt idx="226">
                  <c:v>634</c:v>
                </c:pt>
                <c:pt idx="227">
                  <c:v>635</c:v>
                </c:pt>
                <c:pt idx="228">
                  <c:v>652</c:v>
                </c:pt>
                <c:pt idx="229">
                  <c:v>638</c:v>
                </c:pt>
                <c:pt idx="230">
                  <c:v>629</c:v>
                </c:pt>
                <c:pt idx="231">
                  <c:v>610</c:v>
                </c:pt>
                <c:pt idx="232">
                  <c:v>596</c:v>
                </c:pt>
                <c:pt idx="233">
                  <c:v>632</c:v>
                </c:pt>
                <c:pt idx="234">
                  <c:v>645</c:v>
                </c:pt>
                <c:pt idx="235">
                  <c:v>648</c:v>
                </c:pt>
                <c:pt idx="236">
                  <c:v>667</c:v>
                </c:pt>
                <c:pt idx="237">
                  <c:v>689</c:v>
                </c:pt>
                <c:pt idx="238">
                  <c:v>688</c:v>
                </c:pt>
                <c:pt idx="239">
                  <c:v>690</c:v>
                </c:pt>
                <c:pt idx="240">
                  <c:v>709</c:v>
                </c:pt>
                <c:pt idx="241">
                  <c:v>678</c:v>
                </c:pt>
                <c:pt idx="242">
                  <c:v>689</c:v>
                </c:pt>
                <c:pt idx="243">
                  <c:v>668</c:v>
                </c:pt>
                <c:pt idx="244">
                  <c:v>706</c:v>
                </c:pt>
                <c:pt idx="245">
                  <c:v>687</c:v>
                </c:pt>
                <c:pt idx="246">
                  <c:v>720</c:v>
                </c:pt>
                <c:pt idx="247">
                  <c:v>755</c:v>
                </c:pt>
                <c:pt idx="248">
                  <c:v>756</c:v>
                </c:pt>
                <c:pt idx="249">
                  <c:v>787</c:v>
                </c:pt>
                <c:pt idx="250">
                  <c:v>803</c:v>
                </c:pt>
                <c:pt idx="251">
                  <c:v>830</c:v>
                </c:pt>
                <c:pt idx="252">
                  <c:v>838</c:v>
                </c:pt>
                <c:pt idx="253">
                  <c:v>853</c:v>
                </c:pt>
                <c:pt idx="254">
                  <c:v>885</c:v>
                </c:pt>
                <c:pt idx="255">
                  <c:v>890</c:v>
                </c:pt>
                <c:pt idx="256">
                  <c:v>899</c:v>
                </c:pt>
                <c:pt idx="257">
                  <c:v>914</c:v>
                </c:pt>
                <c:pt idx="258">
                  <c:v>930</c:v>
                </c:pt>
                <c:pt idx="259">
                  <c:v>935</c:v>
                </c:pt>
                <c:pt idx="260">
                  <c:v>928</c:v>
                </c:pt>
                <c:pt idx="261">
                  <c:v>922</c:v>
                </c:pt>
                <c:pt idx="262">
                  <c:v>903</c:v>
                </c:pt>
                <c:pt idx="263">
                  <c:v>838</c:v>
                </c:pt>
                <c:pt idx="264">
                  <c:v>794</c:v>
                </c:pt>
                <c:pt idx="265">
                  <c:v>762</c:v>
                </c:pt>
                <c:pt idx="266">
                  <c:v>720</c:v>
                </c:pt>
                <c:pt idx="267">
                  <c:v>698</c:v>
                </c:pt>
                <c:pt idx="268">
                  <c:v>656</c:v>
                </c:pt>
                <c:pt idx="269">
                  <c:v>663</c:v>
                </c:pt>
                <c:pt idx="270">
                  <c:v>620</c:v>
                </c:pt>
                <c:pt idx="271">
                  <c:v>600</c:v>
                </c:pt>
                <c:pt idx="272">
                  <c:v>614</c:v>
                </c:pt>
                <c:pt idx="273">
                  <c:v>610</c:v>
                </c:pt>
                <c:pt idx="274">
                  <c:v>627</c:v>
                </c:pt>
                <c:pt idx="275">
                  <c:v>615</c:v>
                </c:pt>
                <c:pt idx="276">
                  <c:v>603</c:v>
                </c:pt>
                <c:pt idx="277">
                  <c:v>608</c:v>
                </c:pt>
                <c:pt idx="278">
                  <c:v>609</c:v>
                </c:pt>
                <c:pt idx="279">
                  <c:v>617</c:v>
                </c:pt>
                <c:pt idx="280">
                  <c:v>619</c:v>
                </c:pt>
                <c:pt idx="281">
                  <c:v>641</c:v>
                </c:pt>
                <c:pt idx="282">
                  <c:v>671</c:v>
                </c:pt>
                <c:pt idx="283">
                  <c:v>686</c:v>
                </c:pt>
                <c:pt idx="284">
                  <c:v>711</c:v>
                </c:pt>
                <c:pt idx="285">
                  <c:v>681</c:v>
                </c:pt>
                <c:pt idx="286">
                  <c:v>702</c:v>
                </c:pt>
                <c:pt idx="287">
                  <c:v>732</c:v>
                </c:pt>
                <c:pt idx="288">
                  <c:v>713</c:v>
                </c:pt>
                <c:pt idx="289">
                  <c:v>720</c:v>
                </c:pt>
                <c:pt idx="290">
                  <c:v>765</c:v>
                </c:pt>
                <c:pt idx="291">
                  <c:v>776</c:v>
                </c:pt>
                <c:pt idx="292">
                  <c:v>776</c:v>
                </c:pt>
                <c:pt idx="293">
                  <c:v>786</c:v>
                </c:pt>
                <c:pt idx="294">
                  <c:v>805</c:v>
                </c:pt>
                <c:pt idx="295">
                  <c:v>822</c:v>
                </c:pt>
                <c:pt idx="296">
                  <c:v>834</c:v>
                </c:pt>
                <c:pt idx="297">
                  <c:v>835</c:v>
                </c:pt>
                <c:pt idx="298">
                  <c:v>856</c:v>
                </c:pt>
                <c:pt idx="299">
                  <c:v>866</c:v>
                </c:pt>
                <c:pt idx="300">
                  <c:v>856</c:v>
                </c:pt>
                <c:pt idx="301">
                  <c:v>856</c:v>
                </c:pt>
                <c:pt idx="302">
                  <c:v>860</c:v>
                </c:pt>
                <c:pt idx="303">
                  <c:v>860</c:v>
                </c:pt>
                <c:pt idx="304">
                  <c:v>870</c:v>
                </c:pt>
                <c:pt idx="305">
                  <c:v>870</c:v>
                </c:pt>
                <c:pt idx="306">
                  <c:v>872</c:v>
                </c:pt>
                <c:pt idx="307">
                  <c:v>857</c:v>
                </c:pt>
                <c:pt idx="308">
                  <c:v>871</c:v>
                </c:pt>
                <c:pt idx="309">
                  <c:v>876</c:v>
                </c:pt>
                <c:pt idx="310">
                  <c:v>868</c:v>
                </c:pt>
                <c:pt idx="311">
                  <c:v>883</c:v>
                </c:pt>
                <c:pt idx="312">
                  <c:v>843</c:v>
                </c:pt>
                <c:pt idx="313">
                  <c:v>814</c:v>
                </c:pt>
                <c:pt idx="314">
                  <c:v>807</c:v>
                </c:pt>
                <c:pt idx="315">
                  <c:v>792</c:v>
                </c:pt>
                <c:pt idx="316">
                  <c:v>778</c:v>
                </c:pt>
                <c:pt idx="317">
                  <c:v>778</c:v>
                </c:pt>
                <c:pt idx="318">
                  <c:v>752</c:v>
                </c:pt>
                <c:pt idx="319">
                  <c:v>764</c:v>
                </c:pt>
                <c:pt idx="320">
                  <c:v>752</c:v>
                </c:pt>
                <c:pt idx="321">
                  <c:v>747</c:v>
                </c:pt>
                <c:pt idx="322">
                  <c:v>743</c:v>
                </c:pt>
                <c:pt idx="323">
                  <c:v>733</c:v>
                </c:pt>
                <c:pt idx="324">
                  <c:v>743</c:v>
                </c:pt>
                <c:pt idx="325">
                  <c:v>725</c:v>
                </c:pt>
                <c:pt idx="326">
                  <c:v>732</c:v>
                </c:pt>
                <c:pt idx="327">
                  <c:v>709</c:v>
                </c:pt>
                <c:pt idx="328">
                  <c:v>720</c:v>
                </c:pt>
                <c:pt idx="329">
                  <c:v>732</c:v>
                </c:pt>
                <c:pt idx="330">
                  <c:v>730</c:v>
                </c:pt>
                <c:pt idx="331">
                  <c:v>719</c:v>
                </c:pt>
                <c:pt idx="332">
                  <c:v>722</c:v>
                </c:pt>
                <c:pt idx="333">
                  <c:v>697</c:v>
                </c:pt>
                <c:pt idx="334">
                  <c:v>727</c:v>
                </c:pt>
                <c:pt idx="335">
                  <c:v>742</c:v>
                </c:pt>
                <c:pt idx="336">
                  <c:v>752</c:v>
                </c:pt>
                <c:pt idx="337">
                  <c:v>769</c:v>
                </c:pt>
                <c:pt idx="338">
                  <c:v>761</c:v>
                </c:pt>
                <c:pt idx="339">
                  <c:v>766</c:v>
                </c:pt>
                <c:pt idx="340">
                  <c:v>768</c:v>
                </c:pt>
                <c:pt idx="341">
                  <c:v>773</c:v>
                </c:pt>
                <c:pt idx="342">
                  <c:v>779</c:v>
                </c:pt>
                <c:pt idx="343">
                  <c:v>771</c:v>
                </c:pt>
                <c:pt idx="344">
                  <c:v>771</c:v>
                </c:pt>
                <c:pt idx="345">
                  <c:v>753</c:v>
                </c:pt>
                <c:pt idx="346">
                  <c:v>772</c:v>
                </c:pt>
                <c:pt idx="347">
                  <c:v>768</c:v>
                </c:pt>
                <c:pt idx="348">
                  <c:v>784</c:v>
                </c:pt>
                <c:pt idx="349">
                  <c:v>782</c:v>
                </c:pt>
                <c:pt idx="350">
                  <c:v>804</c:v>
                </c:pt>
                <c:pt idx="351">
                  <c:v>836</c:v>
                </c:pt>
                <c:pt idx="352">
                  <c:v>838</c:v>
                </c:pt>
                <c:pt idx="353">
                  <c:v>828</c:v>
                </c:pt>
                <c:pt idx="354">
                  <c:v>828</c:v>
                </c:pt>
                <c:pt idx="355">
                  <c:v>819</c:v>
                </c:pt>
                <c:pt idx="356">
                  <c:v>813</c:v>
                </c:pt>
                <c:pt idx="357">
                  <c:v>824</c:v>
                </c:pt>
                <c:pt idx="358">
                  <c:v>833</c:v>
                </c:pt>
                <c:pt idx="359">
                  <c:v>839</c:v>
                </c:pt>
                <c:pt idx="360">
                  <c:v>842</c:v>
                </c:pt>
                <c:pt idx="361">
                  <c:v>827</c:v>
                </c:pt>
                <c:pt idx="362">
                  <c:v>841</c:v>
                </c:pt>
                <c:pt idx="363">
                  <c:v>807</c:v>
                </c:pt>
                <c:pt idx="364">
                  <c:v>813</c:v>
                </c:pt>
                <c:pt idx="365">
                  <c:v>791</c:v>
                </c:pt>
                <c:pt idx="366">
                  <c:v>766</c:v>
                </c:pt>
                <c:pt idx="367">
                  <c:v>757</c:v>
                </c:pt>
                <c:pt idx="368">
                  <c:v>736</c:v>
                </c:pt>
                <c:pt idx="369">
                  <c:v>731</c:v>
                </c:pt>
                <c:pt idx="370">
                  <c:v>724</c:v>
                </c:pt>
                <c:pt idx="371">
                  <c:v>706</c:v>
                </c:pt>
                <c:pt idx="372">
                  <c:v>724</c:v>
                </c:pt>
                <c:pt idx="373">
                  <c:v>696</c:v>
                </c:pt>
                <c:pt idx="374">
                  <c:v>684</c:v>
                </c:pt>
                <c:pt idx="375">
                  <c:v>675</c:v>
                </c:pt>
                <c:pt idx="376">
                  <c:v>667</c:v>
                </c:pt>
                <c:pt idx="377">
                  <c:v>652</c:v>
                </c:pt>
                <c:pt idx="378">
                  <c:v>648</c:v>
                </c:pt>
                <c:pt idx="379">
                  <c:v>669</c:v>
                </c:pt>
                <c:pt idx="380">
                  <c:v>676</c:v>
                </c:pt>
                <c:pt idx="381">
                  <c:v>685</c:v>
                </c:pt>
                <c:pt idx="382">
                  <c:v>680</c:v>
                </c:pt>
                <c:pt idx="383">
                  <c:v>664</c:v>
                </c:pt>
                <c:pt idx="384">
                  <c:v>689</c:v>
                </c:pt>
                <c:pt idx="385">
                  <c:v>673</c:v>
                </c:pt>
                <c:pt idx="386">
                  <c:v>690</c:v>
                </c:pt>
                <c:pt idx="387">
                  <c:v>677</c:v>
                </c:pt>
                <c:pt idx="388">
                  <c:v>674</c:v>
                </c:pt>
                <c:pt idx="389">
                  <c:v>670</c:v>
                </c:pt>
                <c:pt idx="390">
                  <c:v>684</c:v>
                </c:pt>
                <c:pt idx="391">
                  <c:v>666</c:v>
                </c:pt>
                <c:pt idx="392">
                  <c:v>714</c:v>
                </c:pt>
                <c:pt idx="393">
                  <c:v>720</c:v>
                </c:pt>
                <c:pt idx="394">
                  <c:v>719</c:v>
                </c:pt>
                <c:pt idx="395">
                  <c:v>739</c:v>
                </c:pt>
                <c:pt idx="396">
                  <c:v>732</c:v>
                </c:pt>
                <c:pt idx="397">
                  <c:v>739</c:v>
                </c:pt>
                <c:pt idx="398">
                  <c:v>744</c:v>
                </c:pt>
                <c:pt idx="399">
                  <c:v>763</c:v>
                </c:pt>
                <c:pt idx="400">
                  <c:v>772</c:v>
                </c:pt>
                <c:pt idx="401">
                  <c:v>766</c:v>
                </c:pt>
                <c:pt idx="402">
                  <c:v>759</c:v>
                </c:pt>
                <c:pt idx="403">
                  <c:v>775</c:v>
                </c:pt>
                <c:pt idx="404">
                  <c:v>755</c:v>
                </c:pt>
                <c:pt idx="405">
                  <c:v>754</c:v>
                </c:pt>
                <c:pt idx="406">
                  <c:v>763</c:v>
                </c:pt>
                <c:pt idx="407">
                  <c:v>765</c:v>
                </c:pt>
                <c:pt idx="408">
                  <c:v>761</c:v>
                </c:pt>
                <c:pt idx="409">
                  <c:v>764</c:v>
                </c:pt>
                <c:pt idx="410">
                  <c:v>769</c:v>
                </c:pt>
                <c:pt idx="411">
                  <c:v>779</c:v>
                </c:pt>
                <c:pt idx="412">
                  <c:v>774</c:v>
                </c:pt>
                <c:pt idx="413">
                  <c:v>773</c:v>
                </c:pt>
                <c:pt idx="414">
                  <c:v>772</c:v>
                </c:pt>
                <c:pt idx="415">
                  <c:v>765</c:v>
                </c:pt>
                <c:pt idx="416">
                  <c:v>762</c:v>
                </c:pt>
                <c:pt idx="417">
                  <c:v>745</c:v>
                </c:pt>
                <c:pt idx="418">
                  <c:v>711</c:v>
                </c:pt>
                <c:pt idx="419">
                  <c:v>704</c:v>
                </c:pt>
                <c:pt idx="420">
                  <c:v>716</c:v>
                </c:pt>
                <c:pt idx="421">
                  <c:v>703</c:v>
                </c:pt>
                <c:pt idx="422">
                  <c:v>693</c:v>
                </c:pt>
                <c:pt idx="423">
                  <c:v>695</c:v>
                </c:pt>
                <c:pt idx="424">
                  <c:v>707</c:v>
                </c:pt>
                <c:pt idx="425">
                  <c:v>705</c:v>
                </c:pt>
                <c:pt idx="426">
                  <c:v>707</c:v>
                </c:pt>
                <c:pt idx="427">
                  <c:v>719</c:v>
                </c:pt>
                <c:pt idx="428">
                  <c:v>693</c:v>
                </c:pt>
                <c:pt idx="429">
                  <c:v>725</c:v>
                </c:pt>
                <c:pt idx="430">
                  <c:v>728</c:v>
                </c:pt>
                <c:pt idx="431">
                  <c:v>725</c:v>
                </c:pt>
                <c:pt idx="432">
                  <c:v>735</c:v>
                </c:pt>
                <c:pt idx="433">
                  <c:v>747</c:v>
                </c:pt>
                <c:pt idx="434">
                  <c:v>757</c:v>
                </c:pt>
                <c:pt idx="435">
                  <c:v>749</c:v>
                </c:pt>
                <c:pt idx="436">
                  <c:v>772</c:v>
                </c:pt>
                <c:pt idx="437">
                  <c:v>757</c:v>
                </c:pt>
                <c:pt idx="438">
                  <c:v>775</c:v>
                </c:pt>
                <c:pt idx="439">
                  <c:v>765</c:v>
                </c:pt>
                <c:pt idx="440">
                  <c:v>781</c:v>
                </c:pt>
                <c:pt idx="441">
                  <c:v>773</c:v>
                </c:pt>
                <c:pt idx="442">
                  <c:v>765</c:v>
                </c:pt>
                <c:pt idx="443">
                  <c:v>777</c:v>
                </c:pt>
                <c:pt idx="444">
                  <c:v>782</c:v>
                </c:pt>
                <c:pt idx="445">
                  <c:v>788</c:v>
                </c:pt>
                <c:pt idx="446">
                  <c:v>790</c:v>
                </c:pt>
                <c:pt idx="447">
                  <c:v>774</c:v>
                </c:pt>
                <c:pt idx="448">
                  <c:v>801</c:v>
                </c:pt>
                <c:pt idx="449">
                  <c:v>809</c:v>
                </c:pt>
                <c:pt idx="450">
                  <c:v>805</c:v>
                </c:pt>
                <c:pt idx="451">
                  <c:v>828</c:v>
                </c:pt>
                <c:pt idx="452">
                  <c:v>812</c:v>
                </c:pt>
                <c:pt idx="453">
                  <c:v>790</c:v>
                </c:pt>
                <c:pt idx="454">
                  <c:v>808</c:v>
                </c:pt>
                <c:pt idx="455">
                  <c:v>825</c:v>
                </c:pt>
                <c:pt idx="456">
                  <c:v>822</c:v>
                </c:pt>
                <c:pt idx="457">
                  <c:v>819</c:v>
                </c:pt>
                <c:pt idx="458">
                  <c:v>827</c:v>
                </c:pt>
                <c:pt idx="459">
                  <c:v>845</c:v>
                </c:pt>
                <c:pt idx="460">
                  <c:v>853</c:v>
                </c:pt>
                <c:pt idx="461">
                  <c:v>839</c:v>
                </c:pt>
                <c:pt idx="462">
                  <c:v>838</c:v>
                </c:pt>
                <c:pt idx="463">
                  <c:v>849</c:v>
                </c:pt>
                <c:pt idx="464">
                  <c:v>851</c:v>
                </c:pt>
                <c:pt idx="465">
                  <c:v>861</c:v>
                </c:pt>
                <c:pt idx="466">
                  <c:v>856</c:v>
                </c:pt>
                <c:pt idx="467">
                  <c:v>841</c:v>
                </c:pt>
                <c:pt idx="468">
                  <c:v>858</c:v>
                </c:pt>
                <c:pt idx="469">
                  <c:v>851</c:v>
                </c:pt>
                <c:pt idx="470">
                  <c:v>845</c:v>
                </c:pt>
                <c:pt idx="471">
                  <c:v>825</c:v>
                </c:pt>
                <c:pt idx="472">
                  <c:v>818</c:v>
                </c:pt>
                <c:pt idx="473">
                  <c:v>815</c:v>
                </c:pt>
                <c:pt idx="474">
                  <c:v>815</c:v>
                </c:pt>
                <c:pt idx="475">
                  <c:v>833</c:v>
                </c:pt>
                <c:pt idx="476">
                  <c:v>860</c:v>
                </c:pt>
                <c:pt idx="477">
                  <c:v>863</c:v>
                </c:pt>
                <c:pt idx="478">
                  <c:v>840</c:v>
                </c:pt>
                <c:pt idx="479">
                  <c:v>882</c:v>
                </c:pt>
                <c:pt idx="480">
                  <c:v>885</c:v>
                </c:pt>
                <c:pt idx="481">
                  <c:v>905</c:v>
                </c:pt>
                <c:pt idx="482">
                  <c:v>915</c:v>
                </c:pt>
                <c:pt idx="483">
                  <c:v>918</c:v>
                </c:pt>
                <c:pt idx="484">
                  <c:v>913</c:v>
                </c:pt>
                <c:pt idx="485">
                  <c:v>885</c:v>
                </c:pt>
                <c:pt idx="486">
                  <c:v>889</c:v>
                </c:pt>
                <c:pt idx="487">
                  <c:v>881</c:v>
                </c:pt>
                <c:pt idx="488">
                  <c:v>913</c:v>
                </c:pt>
                <c:pt idx="489">
                  <c:v>917</c:v>
                </c:pt>
                <c:pt idx="490">
                  <c:v>948</c:v>
                </c:pt>
                <c:pt idx="491">
                  <c:v>961</c:v>
                </c:pt>
                <c:pt idx="492">
                  <c:v>988</c:v>
                </c:pt>
                <c:pt idx="493">
                  <c:v>982</c:v>
                </c:pt>
                <c:pt idx="494">
                  <c:v>966</c:v>
                </c:pt>
                <c:pt idx="495">
                  <c:v>966</c:v>
                </c:pt>
                <c:pt idx="496">
                  <c:v>965</c:v>
                </c:pt>
                <c:pt idx="497">
                  <c:v>964</c:v>
                </c:pt>
                <c:pt idx="498">
                  <c:v>962</c:v>
                </c:pt>
                <c:pt idx="499">
                  <c:v>984</c:v>
                </c:pt>
                <c:pt idx="500">
                  <c:v>995</c:v>
                </c:pt>
                <c:pt idx="501">
                  <c:v>987</c:v>
                </c:pt>
                <c:pt idx="502">
                  <c:v>999</c:v>
                </c:pt>
                <c:pt idx="503">
                  <c:v>1005</c:v>
                </c:pt>
                <c:pt idx="504">
                  <c:v>980</c:v>
                </c:pt>
                <c:pt idx="505">
                  <c:v>1032</c:v>
                </c:pt>
                <c:pt idx="506">
                  <c:v>1012</c:v>
                </c:pt>
                <c:pt idx="507">
                  <c:v>993</c:v>
                </c:pt>
                <c:pt idx="508">
                  <c:v>998</c:v>
                </c:pt>
                <c:pt idx="509">
                  <c:v>1001</c:v>
                </c:pt>
                <c:pt idx="510">
                  <c:v>974</c:v>
                </c:pt>
                <c:pt idx="511">
                  <c:v>987</c:v>
                </c:pt>
                <c:pt idx="512">
                  <c:v>1003</c:v>
                </c:pt>
                <c:pt idx="513">
                  <c:v>1017</c:v>
                </c:pt>
                <c:pt idx="514">
                  <c:v>985</c:v>
                </c:pt>
                <c:pt idx="515">
                  <c:v>994</c:v>
                </c:pt>
                <c:pt idx="516">
                  <c:v>947</c:v>
                </c:pt>
                <c:pt idx="517">
                  <c:v>1005</c:v>
                </c:pt>
                <c:pt idx="518">
                  <c:v>1014</c:v>
                </c:pt>
                <c:pt idx="519">
                  <c:v>1012</c:v>
                </c:pt>
                <c:pt idx="520">
                  <c:v>1019</c:v>
                </c:pt>
                <c:pt idx="521">
                  <c:v>1007</c:v>
                </c:pt>
                <c:pt idx="522">
                  <c:v>1003</c:v>
                </c:pt>
                <c:pt idx="523">
                  <c:v>990</c:v>
                </c:pt>
                <c:pt idx="524">
                  <c:v>989</c:v>
                </c:pt>
                <c:pt idx="525">
                  <c:v>996</c:v>
                </c:pt>
                <c:pt idx="526">
                  <c:v>987</c:v>
                </c:pt>
                <c:pt idx="527">
                  <c:v>974</c:v>
                </c:pt>
                <c:pt idx="528">
                  <c:v>972</c:v>
                </c:pt>
                <c:pt idx="529">
                  <c:v>989</c:v>
                </c:pt>
                <c:pt idx="530">
                  <c:v>960</c:v>
                </c:pt>
                <c:pt idx="531">
                  <c:v>957</c:v>
                </c:pt>
                <c:pt idx="532">
                  <c:v>942</c:v>
                </c:pt>
                <c:pt idx="533">
                  <c:v>937</c:v>
                </c:pt>
                <c:pt idx="534">
                  <c:v>890</c:v>
                </c:pt>
                <c:pt idx="535">
                  <c:v>875</c:v>
                </c:pt>
                <c:pt idx="536">
                  <c:v>889</c:v>
                </c:pt>
                <c:pt idx="537">
                  <c:v>898</c:v>
                </c:pt>
                <c:pt idx="538">
                  <c:v>880</c:v>
                </c:pt>
                <c:pt idx="539">
                  <c:v>876</c:v>
                </c:pt>
                <c:pt idx="540">
                  <c:v>845</c:v>
                </c:pt>
                <c:pt idx="541">
                  <c:v>876</c:v>
                </c:pt>
                <c:pt idx="542">
                  <c:v>855</c:v>
                </c:pt>
                <c:pt idx="543">
                  <c:v>822</c:v>
                </c:pt>
                <c:pt idx="544">
                  <c:v>862</c:v>
                </c:pt>
                <c:pt idx="545">
                  <c:v>868</c:v>
                </c:pt>
                <c:pt idx="546">
                  <c:v>863</c:v>
                </c:pt>
                <c:pt idx="547">
                  <c:v>823</c:v>
                </c:pt>
                <c:pt idx="548">
                  <c:v>812</c:v>
                </c:pt>
                <c:pt idx="549">
                  <c:v>819</c:v>
                </c:pt>
                <c:pt idx="550">
                  <c:v>810</c:v>
                </c:pt>
                <c:pt idx="551">
                  <c:v>816</c:v>
                </c:pt>
                <c:pt idx="552">
                  <c:v>822</c:v>
                </c:pt>
                <c:pt idx="553">
                  <c:v>809</c:v>
                </c:pt>
                <c:pt idx="554">
                  <c:v>799</c:v>
                </c:pt>
                <c:pt idx="555">
                  <c:v>771</c:v>
                </c:pt>
                <c:pt idx="556">
                  <c:v>790</c:v>
                </c:pt>
                <c:pt idx="557">
                  <c:v>770</c:v>
                </c:pt>
                <c:pt idx="558">
                  <c:v>781</c:v>
                </c:pt>
                <c:pt idx="559">
                  <c:v>773</c:v>
                </c:pt>
                <c:pt idx="560">
                  <c:v>770</c:v>
                </c:pt>
                <c:pt idx="561">
                  <c:v>754</c:v>
                </c:pt>
                <c:pt idx="562">
                  <c:v>750</c:v>
                </c:pt>
                <c:pt idx="563">
                  <c:v>740</c:v>
                </c:pt>
                <c:pt idx="564">
                  <c:v>716</c:v>
                </c:pt>
                <c:pt idx="565">
                  <c:v>708</c:v>
                </c:pt>
                <c:pt idx="566">
                  <c:v>696</c:v>
                </c:pt>
                <c:pt idx="567">
                  <c:v>684</c:v>
                </c:pt>
                <c:pt idx="568">
                  <c:v>686</c:v>
                </c:pt>
                <c:pt idx="569">
                  <c:v>686</c:v>
                </c:pt>
                <c:pt idx="570">
                  <c:v>669</c:v>
                </c:pt>
                <c:pt idx="571">
                  <c:v>667</c:v>
                </c:pt>
                <c:pt idx="572">
                  <c:v>642</c:v>
                </c:pt>
                <c:pt idx="573">
                  <c:v>634</c:v>
                </c:pt>
                <c:pt idx="574">
                  <c:v>621</c:v>
                </c:pt>
                <c:pt idx="575">
                  <c:v>600</c:v>
                </c:pt>
                <c:pt idx="576">
                  <c:v>597</c:v>
                </c:pt>
                <c:pt idx="577">
                  <c:v>588</c:v>
                </c:pt>
                <c:pt idx="578">
                  <c:v>562</c:v>
                </c:pt>
                <c:pt idx="579">
                  <c:v>558</c:v>
                </c:pt>
                <c:pt idx="580">
                  <c:v>544</c:v>
                </c:pt>
                <c:pt idx="581">
                  <c:v>531</c:v>
                </c:pt>
                <c:pt idx="582">
                  <c:v>533</c:v>
                </c:pt>
                <c:pt idx="583">
                  <c:v>541</c:v>
                </c:pt>
                <c:pt idx="584">
                  <c:v>534</c:v>
                </c:pt>
                <c:pt idx="585">
                  <c:v>526</c:v>
                </c:pt>
                <c:pt idx="586">
                  <c:v>502</c:v>
                </c:pt>
                <c:pt idx="587">
                  <c:v>503</c:v>
                </c:pt>
                <c:pt idx="588">
                  <c:v>498</c:v>
                </c:pt>
                <c:pt idx="589">
                  <c:v>499</c:v>
                </c:pt>
                <c:pt idx="590">
                  <c:v>488</c:v>
                </c:pt>
                <c:pt idx="591">
                  <c:v>494</c:v>
                </c:pt>
                <c:pt idx="592">
                  <c:v>505</c:v>
                </c:pt>
                <c:pt idx="593">
                  <c:v>507</c:v>
                </c:pt>
                <c:pt idx="594">
                  <c:v>518</c:v>
                </c:pt>
                <c:pt idx="595">
                  <c:v>534</c:v>
                </c:pt>
                <c:pt idx="596">
                  <c:v>555</c:v>
                </c:pt>
                <c:pt idx="597">
                  <c:v>547</c:v>
                </c:pt>
                <c:pt idx="598">
                  <c:v>566</c:v>
                </c:pt>
                <c:pt idx="599">
                  <c:v>563</c:v>
                </c:pt>
                <c:pt idx="600">
                  <c:v>580</c:v>
                </c:pt>
                <c:pt idx="601">
                  <c:v>570</c:v>
                </c:pt>
                <c:pt idx="602">
                  <c:v>583</c:v>
                </c:pt>
                <c:pt idx="603">
                  <c:v>605</c:v>
                </c:pt>
                <c:pt idx="604">
                  <c:v>602</c:v>
                </c:pt>
                <c:pt idx="605">
                  <c:v>616</c:v>
                </c:pt>
                <c:pt idx="606">
                  <c:v>627</c:v>
                </c:pt>
                <c:pt idx="607">
                  <c:v>645</c:v>
                </c:pt>
                <c:pt idx="608">
                  <c:v>668</c:v>
                </c:pt>
                <c:pt idx="609">
                  <c:v>671</c:v>
                </c:pt>
                <c:pt idx="610">
                  <c:v>690</c:v>
                </c:pt>
                <c:pt idx="611">
                  <c:v>703</c:v>
                </c:pt>
                <c:pt idx="612">
                  <c:v>720</c:v>
                </c:pt>
                <c:pt idx="613">
                  <c:v>730</c:v>
                </c:pt>
                <c:pt idx="614">
                  <c:v>741</c:v>
                </c:pt>
                <c:pt idx="615">
                  <c:v>721</c:v>
                </c:pt>
                <c:pt idx="616">
                  <c:v>750</c:v>
                </c:pt>
                <c:pt idx="617">
                  <c:v>761</c:v>
                </c:pt>
                <c:pt idx="618">
                  <c:v>763</c:v>
                </c:pt>
                <c:pt idx="619">
                  <c:v>774</c:v>
                </c:pt>
                <c:pt idx="620">
                  <c:v>797</c:v>
                </c:pt>
                <c:pt idx="621">
                  <c:v>795</c:v>
                </c:pt>
                <c:pt idx="622">
                  <c:v>796</c:v>
                </c:pt>
                <c:pt idx="623">
                  <c:v>813</c:v>
                </c:pt>
                <c:pt idx="624">
                  <c:v>815</c:v>
                </c:pt>
                <c:pt idx="625">
                  <c:v>797</c:v>
                </c:pt>
                <c:pt idx="626">
                  <c:v>771</c:v>
                </c:pt>
                <c:pt idx="627">
                  <c:v>786</c:v>
                </c:pt>
                <c:pt idx="628">
                  <c:v>781</c:v>
                </c:pt>
                <c:pt idx="629">
                  <c:v>777</c:v>
                </c:pt>
                <c:pt idx="630">
                  <c:v>755</c:v>
                </c:pt>
                <c:pt idx="631">
                  <c:v>757</c:v>
                </c:pt>
                <c:pt idx="632">
                  <c:v>762</c:v>
                </c:pt>
                <c:pt idx="633">
                  <c:v>773</c:v>
                </c:pt>
                <c:pt idx="634">
                  <c:v>760</c:v>
                </c:pt>
                <c:pt idx="635">
                  <c:v>790</c:v>
                </c:pt>
                <c:pt idx="636">
                  <c:v>768</c:v>
                </c:pt>
                <c:pt idx="637">
                  <c:v>764</c:v>
                </c:pt>
                <c:pt idx="638">
                  <c:v>768</c:v>
                </c:pt>
                <c:pt idx="639">
                  <c:v>775</c:v>
                </c:pt>
                <c:pt idx="640">
                  <c:v>775</c:v>
                </c:pt>
                <c:pt idx="641">
                  <c:v>797</c:v>
                </c:pt>
                <c:pt idx="642">
                  <c:v>817</c:v>
                </c:pt>
                <c:pt idx="643">
                  <c:v>798</c:v>
                </c:pt>
                <c:pt idx="644">
                  <c:v>833</c:v>
                </c:pt>
                <c:pt idx="645">
                  <c:v>830</c:v>
                </c:pt>
                <c:pt idx="646">
                  <c:v>849</c:v>
                </c:pt>
                <c:pt idx="647">
                  <c:v>864</c:v>
                </c:pt>
                <c:pt idx="648">
                  <c:v>866</c:v>
                </c:pt>
                <c:pt idx="649">
                  <c:v>840</c:v>
                </c:pt>
                <c:pt idx="650">
                  <c:v>871</c:v>
                </c:pt>
                <c:pt idx="651">
                  <c:v>893</c:v>
                </c:pt>
                <c:pt idx="652">
                  <c:v>920</c:v>
                </c:pt>
                <c:pt idx="653">
                  <c:v>913</c:v>
                </c:pt>
                <c:pt idx="654">
                  <c:v>928</c:v>
                </c:pt>
                <c:pt idx="655">
                  <c:v>950</c:v>
                </c:pt>
                <c:pt idx="656">
                  <c:v>975</c:v>
                </c:pt>
                <c:pt idx="657">
                  <c:v>981</c:v>
                </c:pt>
                <c:pt idx="658">
                  <c:v>976</c:v>
                </c:pt>
                <c:pt idx="659">
                  <c:v>994</c:v>
                </c:pt>
                <c:pt idx="660">
                  <c:v>996</c:v>
                </c:pt>
                <c:pt idx="661">
                  <c:v>1019</c:v>
                </c:pt>
                <c:pt idx="662">
                  <c:v>1012</c:v>
                </c:pt>
                <c:pt idx="663">
                  <c:v>1012</c:v>
                </c:pt>
                <c:pt idx="664">
                  <c:v>998</c:v>
                </c:pt>
                <c:pt idx="665">
                  <c:v>1015</c:v>
                </c:pt>
                <c:pt idx="666">
                  <c:v>1035</c:v>
                </c:pt>
                <c:pt idx="667">
                  <c:v>1045</c:v>
                </c:pt>
                <c:pt idx="668">
                  <c:v>1054</c:v>
                </c:pt>
                <c:pt idx="669">
                  <c:v>1084</c:v>
                </c:pt>
                <c:pt idx="670">
                  <c:v>1078</c:v>
                </c:pt>
                <c:pt idx="671">
                  <c:v>1067</c:v>
                </c:pt>
                <c:pt idx="672">
                  <c:v>1057</c:v>
                </c:pt>
                <c:pt idx="673">
                  <c:v>1064</c:v>
                </c:pt>
                <c:pt idx="674">
                  <c:v>1090</c:v>
                </c:pt>
                <c:pt idx="675">
                  <c:v>1088</c:v>
                </c:pt>
                <c:pt idx="676">
                  <c:v>1107</c:v>
                </c:pt>
                <c:pt idx="677">
                  <c:v>1087</c:v>
                </c:pt>
                <c:pt idx="678">
                  <c:v>1114</c:v>
                </c:pt>
                <c:pt idx="679">
                  <c:v>1107</c:v>
                </c:pt>
                <c:pt idx="680">
                  <c:v>1121</c:v>
                </c:pt>
                <c:pt idx="681">
                  <c:v>1128</c:v>
                </c:pt>
                <c:pt idx="682">
                  <c:v>1116</c:v>
                </c:pt>
                <c:pt idx="683">
                  <c:v>1138</c:v>
                </c:pt>
                <c:pt idx="684">
                  <c:v>1137</c:v>
                </c:pt>
                <c:pt idx="685">
                  <c:v>1147</c:v>
                </c:pt>
                <c:pt idx="686">
                  <c:v>1121</c:v>
                </c:pt>
                <c:pt idx="687">
                  <c:v>1151</c:v>
                </c:pt>
                <c:pt idx="688">
                  <c:v>1158</c:v>
                </c:pt>
                <c:pt idx="689">
                  <c:v>1151</c:v>
                </c:pt>
                <c:pt idx="690">
                  <c:v>1163</c:v>
                </c:pt>
                <c:pt idx="691">
                  <c:v>1193</c:v>
                </c:pt>
                <c:pt idx="692">
                  <c:v>1200</c:v>
                </c:pt>
                <c:pt idx="693">
                  <c:v>1198</c:v>
                </c:pt>
                <c:pt idx="694">
                  <c:v>1213</c:v>
                </c:pt>
                <c:pt idx="695">
                  <c:v>1212</c:v>
                </c:pt>
                <c:pt idx="696">
                  <c:v>1217</c:v>
                </c:pt>
                <c:pt idx="697">
                  <c:v>1232</c:v>
                </c:pt>
                <c:pt idx="698">
                  <c:v>1225</c:v>
                </c:pt>
                <c:pt idx="699">
                  <c:v>1262</c:v>
                </c:pt>
                <c:pt idx="700">
                  <c:v>1270</c:v>
                </c:pt>
                <c:pt idx="701">
                  <c:v>1264</c:v>
                </c:pt>
                <c:pt idx="702">
                  <c:v>1266</c:v>
                </c:pt>
                <c:pt idx="703">
                  <c:v>1277</c:v>
                </c:pt>
                <c:pt idx="704">
                  <c:v>1275</c:v>
                </c:pt>
                <c:pt idx="705">
                  <c:v>1275</c:v>
                </c:pt>
                <c:pt idx="706">
                  <c:v>1293</c:v>
                </c:pt>
                <c:pt idx="707">
                  <c:v>1278</c:v>
                </c:pt>
                <c:pt idx="708">
                  <c:v>1266</c:v>
                </c:pt>
                <c:pt idx="709">
                  <c:v>1266</c:v>
                </c:pt>
                <c:pt idx="710">
                  <c:v>1248</c:v>
                </c:pt>
                <c:pt idx="711">
                  <c:v>1242</c:v>
                </c:pt>
                <c:pt idx="712">
                  <c:v>1251</c:v>
                </c:pt>
                <c:pt idx="713">
                  <c:v>1252</c:v>
                </c:pt>
                <c:pt idx="714">
                  <c:v>1216</c:v>
                </c:pt>
                <c:pt idx="715">
                  <c:v>1202</c:v>
                </c:pt>
                <c:pt idx="716">
                  <c:v>1186</c:v>
                </c:pt>
                <c:pt idx="717">
                  <c:v>1168</c:v>
                </c:pt>
                <c:pt idx="718">
                  <c:v>1141</c:v>
                </c:pt>
                <c:pt idx="719">
                  <c:v>1141</c:v>
                </c:pt>
                <c:pt idx="720">
                  <c:v>1100</c:v>
                </c:pt>
                <c:pt idx="721">
                  <c:v>1063</c:v>
                </c:pt>
                <c:pt idx="722">
                  <c:v>1058</c:v>
                </c:pt>
                <c:pt idx="723">
                  <c:v>1010</c:v>
                </c:pt>
                <c:pt idx="724">
                  <c:v>993</c:v>
                </c:pt>
                <c:pt idx="725">
                  <c:v>986</c:v>
                </c:pt>
                <c:pt idx="726">
                  <c:v>952</c:v>
                </c:pt>
                <c:pt idx="727">
                  <c:v>928</c:v>
                </c:pt>
                <c:pt idx="728">
                  <c:v>907</c:v>
                </c:pt>
                <c:pt idx="729">
                  <c:v>882</c:v>
                </c:pt>
                <c:pt idx="730">
                  <c:v>887</c:v>
                </c:pt>
                <c:pt idx="731">
                  <c:v>883</c:v>
                </c:pt>
                <c:pt idx="732">
                  <c:v>856</c:v>
                </c:pt>
                <c:pt idx="733">
                  <c:v>869</c:v>
                </c:pt>
                <c:pt idx="734">
                  <c:v>859</c:v>
                </c:pt>
                <c:pt idx="735">
                  <c:v>853</c:v>
                </c:pt>
                <c:pt idx="736">
                  <c:v>838</c:v>
                </c:pt>
                <c:pt idx="737">
                  <c:v>815</c:v>
                </c:pt>
                <c:pt idx="738">
                  <c:v>792</c:v>
                </c:pt>
                <c:pt idx="739">
                  <c:v>782</c:v>
                </c:pt>
                <c:pt idx="740">
                  <c:v>769</c:v>
                </c:pt>
                <c:pt idx="741">
                  <c:v>753</c:v>
                </c:pt>
                <c:pt idx="742">
                  <c:v>750</c:v>
                </c:pt>
                <c:pt idx="743">
                  <c:v>761</c:v>
                </c:pt>
                <c:pt idx="744">
                  <c:v>738</c:v>
                </c:pt>
                <c:pt idx="745">
                  <c:v>747</c:v>
                </c:pt>
                <c:pt idx="746">
                  <c:v>749</c:v>
                </c:pt>
                <c:pt idx="747">
                  <c:v>766</c:v>
                </c:pt>
                <c:pt idx="748">
                  <c:v>776</c:v>
                </c:pt>
                <c:pt idx="749">
                  <c:v>812</c:v>
                </c:pt>
                <c:pt idx="750">
                  <c:v>829</c:v>
                </c:pt>
                <c:pt idx="751">
                  <c:v>859</c:v>
                </c:pt>
                <c:pt idx="752">
                  <c:v>854</c:v>
                </c:pt>
                <c:pt idx="753">
                  <c:v>847</c:v>
                </c:pt>
                <c:pt idx="754">
                  <c:v>844</c:v>
                </c:pt>
                <c:pt idx="755">
                  <c:v>838</c:v>
                </c:pt>
                <c:pt idx="756">
                  <c:v>840</c:v>
                </c:pt>
                <c:pt idx="757">
                  <c:v>862</c:v>
                </c:pt>
                <c:pt idx="758">
                  <c:v>848</c:v>
                </c:pt>
                <c:pt idx="759">
                  <c:v>859</c:v>
                </c:pt>
                <c:pt idx="760">
                  <c:v>833</c:v>
                </c:pt>
                <c:pt idx="761">
                  <c:v>848</c:v>
                </c:pt>
                <c:pt idx="762">
                  <c:v>854</c:v>
                </c:pt>
                <c:pt idx="763">
                  <c:v>853</c:v>
                </c:pt>
                <c:pt idx="764">
                  <c:v>838</c:v>
                </c:pt>
                <c:pt idx="765">
                  <c:v>847</c:v>
                </c:pt>
                <c:pt idx="766">
                  <c:v>851</c:v>
                </c:pt>
                <c:pt idx="767">
                  <c:v>863</c:v>
                </c:pt>
                <c:pt idx="768">
                  <c:v>852</c:v>
                </c:pt>
                <c:pt idx="769">
                  <c:v>875</c:v>
                </c:pt>
                <c:pt idx="770">
                  <c:v>857</c:v>
                </c:pt>
                <c:pt idx="771">
                  <c:v>849</c:v>
                </c:pt>
                <c:pt idx="772">
                  <c:v>843</c:v>
                </c:pt>
                <c:pt idx="773">
                  <c:v>856</c:v>
                </c:pt>
                <c:pt idx="774">
                  <c:v>854</c:v>
                </c:pt>
                <c:pt idx="775">
                  <c:v>826</c:v>
                </c:pt>
                <c:pt idx="776">
                  <c:v>830</c:v>
                </c:pt>
                <c:pt idx="777">
                  <c:v>826</c:v>
                </c:pt>
                <c:pt idx="778">
                  <c:v>835</c:v>
                </c:pt>
                <c:pt idx="779">
                  <c:v>852</c:v>
                </c:pt>
                <c:pt idx="780">
                  <c:v>850</c:v>
                </c:pt>
                <c:pt idx="781">
                  <c:v>860</c:v>
                </c:pt>
                <c:pt idx="782">
                  <c:v>862</c:v>
                </c:pt>
                <c:pt idx="783">
                  <c:v>837</c:v>
                </c:pt>
                <c:pt idx="784">
                  <c:v>851</c:v>
                </c:pt>
                <c:pt idx="785">
                  <c:v>845</c:v>
                </c:pt>
                <c:pt idx="786">
                  <c:v>862</c:v>
                </c:pt>
                <c:pt idx="787">
                  <c:v>873</c:v>
                </c:pt>
                <c:pt idx="788">
                  <c:v>884</c:v>
                </c:pt>
                <c:pt idx="789">
                  <c:v>905</c:v>
                </c:pt>
                <c:pt idx="790">
                  <c:v>928</c:v>
                </c:pt>
                <c:pt idx="791">
                  <c:v>912</c:v>
                </c:pt>
                <c:pt idx="792">
                  <c:v>929</c:v>
                </c:pt>
                <c:pt idx="793">
                  <c:v>927</c:v>
                </c:pt>
                <c:pt idx="794">
                  <c:v>946</c:v>
                </c:pt>
                <c:pt idx="795">
                  <c:v>962</c:v>
                </c:pt>
                <c:pt idx="796">
                  <c:v>972</c:v>
                </c:pt>
                <c:pt idx="797">
                  <c:v>979</c:v>
                </c:pt>
                <c:pt idx="798">
                  <c:v>994</c:v>
                </c:pt>
                <c:pt idx="799">
                  <c:v>986</c:v>
                </c:pt>
                <c:pt idx="800">
                  <c:v>1001</c:v>
                </c:pt>
                <c:pt idx="801">
                  <c:v>1021</c:v>
                </c:pt>
                <c:pt idx="802">
                  <c:v>1040</c:v>
                </c:pt>
                <c:pt idx="803">
                  <c:v>1050</c:v>
                </c:pt>
                <c:pt idx="804">
                  <c:v>1059</c:v>
                </c:pt>
                <c:pt idx="805">
                  <c:v>1054</c:v>
                </c:pt>
                <c:pt idx="806">
                  <c:v>1071</c:v>
                </c:pt>
                <c:pt idx="807">
                  <c:v>1067</c:v>
                </c:pt>
                <c:pt idx="808">
                  <c:v>1074</c:v>
                </c:pt>
                <c:pt idx="809">
                  <c:v>1077</c:v>
                </c:pt>
                <c:pt idx="810">
                  <c:v>1065</c:v>
                </c:pt>
                <c:pt idx="811">
                  <c:v>1089</c:v>
                </c:pt>
                <c:pt idx="812">
                  <c:v>1091</c:v>
                </c:pt>
                <c:pt idx="813">
                  <c:v>1097</c:v>
                </c:pt>
                <c:pt idx="814">
                  <c:v>1074</c:v>
                </c:pt>
                <c:pt idx="815">
                  <c:v>1096</c:v>
                </c:pt>
                <c:pt idx="816">
                  <c:v>1082</c:v>
                </c:pt>
                <c:pt idx="817">
                  <c:v>1102</c:v>
                </c:pt>
                <c:pt idx="818">
                  <c:v>1091</c:v>
                </c:pt>
                <c:pt idx="819">
                  <c:v>1095</c:v>
                </c:pt>
                <c:pt idx="820">
                  <c:v>1092</c:v>
                </c:pt>
                <c:pt idx="821">
                  <c:v>1095</c:v>
                </c:pt>
                <c:pt idx="822">
                  <c:v>1091</c:v>
                </c:pt>
                <c:pt idx="823">
                  <c:v>1109</c:v>
                </c:pt>
                <c:pt idx="824">
                  <c:v>1115</c:v>
                </c:pt>
                <c:pt idx="825">
                  <c:v>1090</c:v>
                </c:pt>
                <c:pt idx="826">
                  <c:v>1107</c:v>
                </c:pt>
                <c:pt idx="827">
                  <c:v>1114</c:v>
                </c:pt>
                <c:pt idx="828">
                  <c:v>1111</c:v>
                </c:pt>
                <c:pt idx="829">
                  <c:v>1107</c:v>
                </c:pt>
                <c:pt idx="830">
                  <c:v>1113</c:v>
                </c:pt>
                <c:pt idx="831">
                  <c:v>1111</c:v>
                </c:pt>
                <c:pt idx="832">
                  <c:v>1109</c:v>
                </c:pt>
                <c:pt idx="833">
                  <c:v>1112</c:v>
                </c:pt>
                <c:pt idx="834">
                  <c:v>1114</c:v>
                </c:pt>
                <c:pt idx="835">
                  <c:v>1126</c:v>
                </c:pt>
                <c:pt idx="836">
                  <c:v>1106</c:v>
                </c:pt>
                <c:pt idx="837">
                  <c:v>1127</c:v>
                </c:pt>
                <c:pt idx="838">
                  <c:v>1087</c:v>
                </c:pt>
                <c:pt idx="839">
                  <c:v>1084</c:v>
                </c:pt>
                <c:pt idx="840">
                  <c:v>1117</c:v>
                </c:pt>
                <c:pt idx="841">
                  <c:v>1111</c:v>
                </c:pt>
                <c:pt idx="842">
                  <c:v>1114</c:v>
                </c:pt>
                <c:pt idx="843">
                  <c:v>1134</c:v>
                </c:pt>
                <c:pt idx="844">
                  <c:v>1129</c:v>
                </c:pt>
                <c:pt idx="845">
                  <c:v>1134</c:v>
                </c:pt>
                <c:pt idx="846">
                  <c:v>1128</c:v>
                </c:pt>
                <c:pt idx="847">
                  <c:v>1150</c:v>
                </c:pt>
                <c:pt idx="848">
                  <c:v>1160</c:v>
                </c:pt>
                <c:pt idx="849">
                  <c:v>1138</c:v>
                </c:pt>
                <c:pt idx="850">
                  <c:v>1150</c:v>
                </c:pt>
                <c:pt idx="851">
                  <c:v>1146</c:v>
                </c:pt>
                <c:pt idx="852">
                  <c:v>1161</c:v>
                </c:pt>
                <c:pt idx="853">
                  <c:v>1153</c:v>
                </c:pt>
                <c:pt idx="854">
                  <c:v>1162</c:v>
                </c:pt>
                <c:pt idx="855">
                  <c:v>1172</c:v>
                </c:pt>
                <c:pt idx="856">
                  <c:v>1169</c:v>
                </c:pt>
                <c:pt idx="857">
                  <c:v>1168</c:v>
                </c:pt>
                <c:pt idx="858">
                  <c:v>1187</c:v>
                </c:pt>
                <c:pt idx="859">
                  <c:v>1171</c:v>
                </c:pt>
                <c:pt idx="860">
                  <c:v>1176</c:v>
                </c:pt>
                <c:pt idx="861">
                  <c:v>1201</c:v>
                </c:pt>
                <c:pt idx="862">
                  <c:v>1207</c:v>
                </c:pt>
                <c:pt idx="863">
                  <c:v>1211</c:v>
                </c:pt>
                <c:pt idx="864">
                  <c:v>1216</c:v>
                </c:pt>
                <c:pt idx="865">
                  <c:v>1229</c:v>
                </c:pt>
                <c:pt idx="866">
                  <c:v>1235</c:v>
                </c:pt>
                <c:pt idx="867">
                  <c:v>1232</c:v>
                </c:pt>
                <c:pt idx="868">
                  <c:v>1230</c:v>
                </c:pt>
                <c:pt idx="869">
                  <c:v>1239</c:v>
                </c:pt>
                <c:pt idx="870">
                  <c:v>1249</c:v>
                </c:pt>
                <c:pt idx="871">
                  <c:v>1240</c:v>
                </c:pt>
                <c:pt idx="872">
                  <c:v>1232</c:v>
                </c:pt>
                <c:pt idx="873">
                  <c:v>1239</c:v>
                </c:pt>
                <c:pt idx="874">
                  <c:v>1243</c:v>
                </c:pt>
                <c:pt idx="875">
                  <c:v>1230</c:v>
                </c:pt>
                <c:pt idx="876">
                  <c:v>1225</c:v>
                </c:pt>
                <c:pt idx="877">
                  <c:v>1250</c:v>
                </c:pt>
                <c:pt idx="878">
                  <c:v>1251</c:v>
                </c:pt>
                <c:pt idx="879">
                  <c:v>1268</c:v>
                </c:pt>
                <c:pt idx="880">
                  <c:v>1259</c:v>
                </c:pt>
                <c:pt idx="881">
                  <c:v>1268</c:v>
                </c:pt>
                <c:pt idx="882">
                  <c:v>1251</c:v>
                </c:pt>
                <c:pt idx="883">
                  <c:v>1245</c:v>
                </c:pt>
                <c:pt idx="884">
                  <c:v>1250</c:v>
                </c:pt>
                <c:pt idx="885">
                  <c:v>1234</c:v>
                </c:pt>
                <c:pt idx="886">
                  <c:v>1257</c:v>
                </c:pt>
                <c:pt idx="887">
                  <c:v>1243</c:v>
                </c:pt>
                <c:pt idx="888">
                  <c:v>1242</c:v>
                </c:pt>
                <c:pt idx="889">
                  <c:v>1258</c:v>
                </c:pt>
                <c:pt idx="890">
                  <c:v>1263</c:v>
                </c:pt>
                <c:pt idx="891">
                  <c:v>1256</c:v>
                </c:pt>
                <c:pt idx="892">
                  <c:v>1248</c:v>
                </c:pt>
                <c:pt idx="893">
                  <c:v>1280</c:v>
                </c:pt>
                <c:pt idx="894">
                  <c:v>1295</c:v>
                </c:pt>
                <c:pt idx="895">
                  <c:v>1281</c:v>
                </c:pt>
                <c:pt idx="896">
                  <c:v>1290</c:v>
                </c:pt>
                <c:pt idx="897">
                  <c:v>1282</c:v>
                </c:pt>
                <c:pt idx="898">
                  <c:v>1320</c:v>
                </c:pt>
                <c:pt idx="899">
                  <c:v>1331</c:v>
                </c:pt>
                <c:pt idx="900">
                  <c:v>1329</c:v>
                </c:pt>
                <c:pt idx="901">
                  <c:v>1327</c:v>
                </c:pt>
                <c:pt idx="902">
                  <c:v>1348</c:v>
                </c:pt>
                <c:pt idx="903">
                  <c:v>1343</c:v>
                </c:pt>
                <c:pt idx="904">
                  <c:v>1325</c:v>
                </c:pt>
                <c:pt idx="905">
                  <c:v>1324</c:v>
                </c:pt>
                <c:pt idx="906">
                  <c:v>1308</c:v>
                </c:pt>
                <c:pt idx="907">
                  <c:v>1315</c:v>
                </c:pt>
                <c:pt idx="908">
                  <c:v>1331</c:v>
                </c:pt>
                <c:pt idx="909">
                  <c:v>1353</c:v>
                </c:pt>
                <c:pt idx="910">
                  <c:v>1339</c:v>
                </c:pt>
                <c:pt idx="911">
                  <c:v>1358</c:v>
                </c:pt>
                <c:pt idx="912">
                  <c:v>1370</c:v>
                </c:pt>
                <c:pt idx="913">
                  <c:v>1370</c:v>
                </c:pt>
                <c:pt idx="914">
                  <c:v>1394</c:v>
                </c:pt>
                <c:pt idx="915">
                  <c:v>1404</c:v>
                </c:pt>
                <c:pt idx="916">
                  <c:v>1410</c:v>
                </c:pt>
                <c:pt idx="917">
                  <c:v>1412</c:v>
                </c:pt>
                <c:pt idx="918">
                  <c:v>1436</c:v>
                </c:pt>
                <c:pt idx="919">
                  <c:v>1429</c:v>
                </c:pt>
                <c:pt idx="920">
                  <c:v>1433</c:v>
                </c:pt>
                <c:pt idx="921">
                  <c:v>1444</c:v>
                </c:pt>
                <c:pt idx="922">
                  <c:v>1447</c:v>
                </c:pt>
                <c:pt idx="923">
                  <c:v>1441</c:v>
                </c:pt>
                <c:pt idx="924">
                  <c:v>1436</c:v>
                </c:pt>
                <c:pt idx="925">
                  <c:v>1451</c:v>
                </c:pt>
                <c:pt idx="926">
                  <c:v>1483</c:v>
                </c:pt>
                <c:pt idx="927">
                  <c:v>1481</c:v>
                </c:pt>
                <c:pt idx="928">
                  <c:v>1482</c:v>
                </c:pt>
                <c:pt idx="929">
                  <c:v>1474</c:v>
                </c:pt>
                <c:pt idx="930">
                  <c:v>1480</c:v>
                </c:pt>
                <c:pt idx="931">
                  <c:v>1496</c:v>
                </c:pt>
                <c:pt idx="932">
                  <c:v>1479</c:v>
                </c:pt>
                <c:pt idx="933">
                  <c:v>1478</c:v>
                </c:pt>
                <c:pt idx="934">
                  <c:v>1491</c:v>
                </c:pt>
                <c:pt idx="935">
                  <c:v>1460</c:v>
                </c:pt>
                <c:pt idx="936">
                  <c:v>1483</c:v>
                </c:pt>
                <c:pt idx="937">
                  <c:v>1463</c:v>
                </c:pt>
                <c:pt idx="938">
                  <c:v>1475</c:v>
                </c:pt>
                <c:pt idx="939">
                  <c:v>1471</c:v>
                </c:pt>
                <c:pt idx="940">
                  <c:v>1464</c:v>
                </c:pt>
                <c:pt idx="941">
                  <c:v>1467</c:v>
                </c:pt>
                <c:pt idx="942">
                  <c:v>1472</c:v>
                </c:pt>
                <c:pt idx="943">
                  <c:v>1487</c:v>
                </c:pt>
                <c:pt idx="944">
                  <c:v>1513</c:v>
                </c:pt>
                <c:pt idx="945">
                  <c:v>1532</c:v>
                </c:pt>
                <c:pt idx="946">
                  <c:v>1545</c:v>
                </c:pt>
                <c:pt idx="947">
                  <c:v>1543</c:v>
                </c:pt>
                <c:pt idx="948">
                  <c:v>1531</c:v>
                </c:pt>
                <c:pt idx="949">
                  <c:v>1532</c:v>
                </c:pt>
                <c:pt idx="950">
                  <c:v>1546</c:v>
                </c:pt>
                <c:pt idx="951">
                  <c:v>1571</c:v>
                </c:pt>
                <c:pt idx="952">
                  <c:v>1576</c:v>
                </c:pt>
                <c:pt idx="953">
                  <c:v>1579</c:v>
                </c:pt>
                <c:pt idx="954">
                  <c:v>1610</c:v>
                </c:pt>
                <c:pt idx="955">
                  <c:v>1591</c:v>
                </c:pt>
                <c:pt idx="956">
                  <c:v>1608</c:v>
                </c:pt>
                <c:pt idx="957">
                  <c:v>1625</c:v>
                </c:pt>
                <c:pt idx="958">
                  <c:v>1627</c:v>
                </c:pt>
                <c:pt idx="959">
                  <c:v>1639</c:v>
                </c:pt>
                <c:pt idx="960">
                  <c:v>1649</c:v>
                </c:pt>
                <c:pt idx="961">
                  <c:v>1657</c:v>
                </c:pt>
                <c:pt idx="962">
                  <c:v>1661</c:v>
                </c:pt>
                <c:pt idx="963">
                  <c:v>1672</c:v>
                </c:pt>
                <c:pt idx="964">
                  <c:v>1669</c:v>
                </c:pt>
                <c:pt idx="965">
                  <c:v>1666</c:v>
                </c:pt>
                <c:pt idx="966">
                  <c:v>1659</c:v>
                </c:pt>
                <c:pt idx="967">
                  <c:v>1668</c:v>
                </c:pt>
                <c:pt idx="968">
                  <c:v>1683</c:v>
                </c:pt>
                <c:pt idx="969">
                  <c:v>1714</c:v>
                </c:pt>
                <c:pt idx="970">
                  <c:v>1705</c:v>
                </c:pt>
                <c:pt idx="971">
                  <c:v>1728</c:v>
                </c:pt>
                <c:pt idx="972">
                  <c:v>1762</c:v>
                </c:pt>
                <c:pt idx="973">
                  <c:v>1756</c:v>
                </c:pt>
                <c:pt idx="974">
                  <c:v>1732</c:v>
                </c:pt>
                <c:pt idx="975">
                  <c:v>1728</c:v>
                </c:pt>
                <c:pt idx="976">
                  <c:v>1737</c:v>
                </c:pt>
                <c:pt idx="977">
                  <c:v>1754</c:v>
                </c:pt>
                <c:pt idx="978">
                  <c:v>1744</c:v>
                </c:pt>
                <c:pt idx="979">
                  <c:v>1724</c:v>
                </c:pt>
                <c:pt idx="980">
                  <c:v>1728</c:v>
                </c:pt>
                <c:pt idx="981">
                  <c:v>1739</c:v>
                </c:pt>
                <c:pt idx="982">
                  <c:v>1744</c:v>
                </c:pt>
                <c:pt idx="983">
                  <c:v>1739</c:v>
                </c:pt>
                <c:pt idx="984">
                  <c:v>1693</c:v>
                </c:pt>
                <c:pt idx="985">
                  <c:v>1696</c:v>
                </c:pt>
                <c:pt idx="986">
                  <c:v>1697</c:v>
                </c:pt>
                <c:pt idx="987">
                  <c:v>1717</c:v>
                </c:pt>
                <c:pt idx="988">
                  <c:v>1724</c:v>
                </c:pt>
                <c:pt idx="989">
                  <c:v>1716</c:v>
                </c:pt>
                <c:pt idx="990">
                  <c:v>1723</c:v>
                </c:pt>
                <c:pt idx="991">
                  <c:v>1710</c:v>
                </c:pt>
                <c:pt idx="992">
                  <c:v>1695</c:v>
                </c:pt>
                <c:pt idx="993">
                  <c:v>1717</c:v>
                </c:pt>
                <c:pt idx="994">
                  <c:v>1745</c:v>
                </c:pt>
                <c:pt idx="995">
                  <c:v>1699</c:v>
                </c:pt>
                <c:pt idx="996">
                  <c:v>1714</c:v>
                </c:pt>
                <c:pt idx="997">
                  <c:v>1731</c:v>
                </c:pt>
                <c:pt idx="998">
                  <c:v>1746</c:v>
                </c:pt>
                <c:pt idx="999">
                  <c:v>1754</c:v>
                </c:pt>
                <c:pt idx="1000">
                  <c:v>1752</c:v>
                </c:pt>
                <c:pt idx="1001">
                  <c:v>1757</c:v>
                </c:pt>
                <c:pt idx="1002">
                  <c:v>1740</c:v>
                </c:pt>
                <c:pt idx="1003">
                  <c:v>1745</c:v>
                </c:pt>
                <c:pt idx="1004">
                  <c:v>1749</c:v>
                </c:pt>
                <c:pt idx="1005">
                  <c:v>1726</c:v>
                </c:pt>
                <c:pt idx="1006">
                  <c:v>1758</c:v>
                </c:pt>
                <c:pt idx="1007">
                  <c:v>1769</c:v>
                </c:pt>
                <c:pt idx="1008">
                  <c:v>1747</c:v>
                </c:pt>
                <c:pt idx="1009">
                  <c:v>1747</c:v>
                </c:pt>
                <c:pt idx="1010">
                  <c:v>1740</c:v>
                </c:pt>
                <c:pt idx="1011">
                  <c:v>1744</c:v>
                </c:pt>
                <c:pt idx="1012">
                  <c:v>1760</c:v>
                </c:pt>
                <c:pt idx="1013">
                  <c:v>1774</c:v>
                </c:pt>
                <c:pt idx="1014">
                  <c:v>1760</c:v>
                </c:pt>
                <c:pt idx="1015">
                  <c:v>1773</c:v>
                </c:pt>
                <c:pt idx="1016">
                  <c:v>1771</c:v>
                </c:pt>
                <c:pt idx="1017">
                  <c:v>1775</c:v>
                </c:pt>
                <c:pt idx="1018">
                  <c:v>1752</c:v>
                </c:pt>
                <c:pt idx="1019">
                  <c:v>1791</c:v>
                </c:pt>
                <c:pt idx="1020">
                  <c:v>1790</c:v>
                </c:pt>
                <c:pt idx="1021">
                  <c:v>1775</c:v>
                </c:pt>
                <c:pt idx="1022">
                  <c:v>1781</c:v>
                </c:pt>
                <c:pt idx="1023">
                  <c:v>1798</c:v>
                </c:pt>
                <c:pt idx="1024">
                  <c:v>1795</c:v>
                </c:pt>
                <c:pt idx="1025">
                  <c:v>1816</c:v>
                </c:pt>
                <c:pt idx="1026">
                  <c:v>1829</c:v>
                </c:pt>
                <c:pt idx="1027">
                  <c:v>1814</c:v>
                </c:pt>
                <c:pt idx="1028">
                  <c:v>1787</c:v>
                </c:pt>
                <c:pt idx="1029">
                  <c:v>1769</c:v>
                </c:pt>
                <c:pt idx="1030">
                  <c:v>1760</c:v>
                </c:pt>
                <c:pt idx="1031">
                  <c:v>1755</c:v>
                </c:pt>
                <c:pt idx="1032">
                  <c:v>1767</c:v>
                </c:pt>
                <c:pt idx="1033">
                  <c:v>1764</c:v>
                </c:pt>
                <c:pt idx="1034">
                  <c:v>1760</c:v>
                </c:pt>
                <c:pt idx="1035">
                  <c:v>1795</c:v>
                </c:pt>
                <c:pt idx="1036">
                  <c:v>1801</c:v>
                </c:pt>
                <c:pt idx="1037">
                  <c:v>1797</c:v>
                </c:pt>
                <c:pt idx="1038">
                  <c:v>1773</c:v>
                </c:pt>
                <c:pt idx="1039">
                  <c:v>1823</c:v>
                </c:pt>
                <c:pt idx="1040">
                  <c:v>1828</c:v>
                </c:pt>
                <c:pt idx="1041">
                  <c:v>1824</c:v>
                </c:pt>
                <c:pt idx="1042">
                  <c:v>1809</c:v>
                </c:pt>
                <c:pt idx="1043">
                  <c:v>1782</c:v>
                </c:pt>
                <c:pt idx="1044">
                  <c:v>1774</c:v>
                </c:pt>
                <c:pt idx="1045">
                  <c:v>1744</c:v>
                </c:pt>
                <c:pt idx="1046">
                  <c:v>1732</c:v>
                </c:pt>
                <c:pt idx="1047">
                  <c:v>1747</c:v>
                </c:pt>
                <c:pt idx="1048">
                  <c:v>1763</c:v>
                </c:pt>
                <c:pt idx="1049">
                  <c:v>1755</c:v>
                </c:pt>
                <c:pt idx="1050">
                  <c:v>1773</c:v>
                </c:pt>
                <c:pt idx="1051">
                  <c:v>1771</c:v>
                </c:pt>
                <c:pt idx="1052">
                  <c:v>1763</c:v>
                </c:pt>
                <c:pt idx="1053">
                  <c:v>1802</c:v>
                </c:pt>
                <c:pt idx="1054">
                  <c:v>1792</c:v>
                </c:pt>
                <c:pt idx="1055">
                  <c:v>1784</c:v>
                </c:pt>
                <c:pt idx="1056">
                  <c:v>1808</c:v>
                </c:pt>
                <c:pt idx="1057">
                  <c:v>1830</c:v>
                </c:pt>
                <c:pt idx="1058">
                  <c:v>1815</c:v>
                </c:pt>
                <c:pt idx="1059">
                  <c:v>1827</c:v>
                </c:pt>
                <c:pt idx="1060">
                  <c:v>1842</c:v>
                </c:pt>
                <c:pt idx="1061">
                  <c:v>1839</c:v>
                </c:pt>
                <c:pt idx="1062">
                  <c:v>1846</c:v>
                </c:pt>
                <c:pt idx="1063">
                  <c:v>1862</c:v>
                </c:pt>
                <c:pt idx="1064">
                  <c:v>1889</c:v>
                </c:pt>
                <c:pt idx="1065">
                  <c:v>1877</c:v>
                </c:pt>
                <c:pt idx="1066">
                  <c:v>1886</c:v>
                </c:pt>
                <c:pt idx="1067">
                  <c:v>1901</c:v>
                </c:pt>
                <c:pt idx="1068">
                  <c:v>1906</c:v>
                </c:pt>
                <c:pt idx="1069">
                  <c:v>1913</c:v>
                </c:pt>
                <c:pt idx="1070">
                  <c:v>1921</c:v>
                </c:pt>
                <c:pt idx="1071">
                  <c:v>1922</c:v>
                </c:pt>
                <c:pt idx="1072">
                  <c:v>1928</c:v>
                </c:pt>
                <c:pt idx="1073">
                  <c:v>1957</c:v>
                </c:pt>
                <c:pt idx="1074">
                  <c:v>1951</c:v>
                </c:pt>
                <c:pt idx="1075">
                  <c:v>1967</c:v>
                </c:pt>
                <c:pt idx="1076">
                  <c:v>1990</c:v>
                </c:pt>
                <c:pt idx="1077">
                  <c:v>1998</c:v>
                </c:pt>
                <c:pt idx="1078">
                  <c:v>2031</c:v>
                </c:pt>
                <c:pt idx="1079">
                  <c:v>2013</c:v>
                </c:pt>
                <c:pt idx="1080">
                  <c:v>2031</c:v>
                </c:pt>
                <c:pt idx="1081">
                  <c:v>2018</c:v>
                </c:pt>
                <c:pt idx="1082">
                  <c:v>1995</c:v>
                </c:pt>
                <c:pt idx="1083">
                  <c:v>1979</c:v>
                </c:pt>
                <c:pt idx="1084">
                  <c:v>1990</c:v>
                </c:pt>
                <c:pt idx="1085">
                  <c:v>1976</c:v>
                </c:pt>
                <c:pt idx="1086">
                  <c:v>1964</c:v>
                </c:pt>
                <c:pt idx="1087">
                  <c:v>1971</c:v>
                </c:pt>
                <c:pt idx="1088">
                  <c:v>1992</c:v>
                </c:pt>
                <c:pt idx="1089">
                  <c:v>1941</c:v>
                </c:pt>
                <c:pt idx="1090">
                  <c:v>1941</c:v>
                </c:pt>
                <c:pt idx="1091">
                  <c:v>1866</c:v>
                </c:pt>
                <c:pt idx="1092">
                  <c:v>1852</c:v>
                </c:pt>
                <c:pt idx="1093">
                  <c:v>1790</c:v>
                </c:pt>
                <c:pt idx="1094">
                  <c:v>1764</c:v>
                </c:pt>
                <c:pt idx="1095">
                  <c:v>1721</c:v>
                </c:pt>
                <c:pt idx="1096">
                  <c:v>1623</c:v>
                </c:pt>
                <c:pt idx="1097">
                  <c:v>1589</c:v>
                </c:pt>
                <c:pt idx="1098">
                  <c:v>1568</c:v>
                </c:pt>
                <c:pt idx="1099">
                  <c:v>1515</c:v>
                </c:pt>
                <c:pt idx="1100">
                  <c:v>1472</c:v>
                </c:pt>
                <c:pt idx="1101">
                  <c:v>1399</c:v>
                </c:pt>
                <c:pt idx="1102">
                  <c:v>1339</c:v>
                </c:pt>
                <c:pt idx="1103">
                  <c:v>1300</c:v>
                </c:pt>
                <c:pt idx="1104">
                  <c:v>1243</c:v>
                </c:pt>
                <c:pt idx="1105">
                  <c:v>1170</c:v>
                </c:pt>
                <c:pt idx="1106">
                  <c:v>1126</c:v>
                </c:pt>
                <c:pt idx="1107">
                  <c:v>1085</c:v>
                </c:pt>
                <c:pt idx="1108">
                  <c:v>1039</c:v>
                </c:pt>
                <c:pt idx="1109">
                  <c:v>1043</c:v>
                </c:pt>
                <c:pt idx="1110">
                  <c:v>1043</c:v>
                </c:pt>
                <c:pt idx="1111">
                  <c:v>975</c:v>
                </c:pt>
                <c:pt idx="1112">
                  <c:v>955</c:v>
                </c:pt>
                <c:pt idx="1113">
                  <c:v>945</c:v>
                </c:pt>
                <c:pt idx="1114">
                  <c:v>928</c:v>
                </c:pt>
                <c:pt idx="1115">
                  <c:v>918</c:v>
                </c:pt>
                <c:pt idx="1116">
                  <c:v>900</c:v>
                </c:pt>
                <c:pt idx="1117">
                  <c:v>899</c:v>
                </c:pt>
                <c:pt idx="1118">
                  <c:v>887</c:v>
                </c:pt>
                <c:pt idx="1119">
                  <c:v>876</c:v>
                </c:pt>
                <c:pt idx="1120">
                  <c:v>899</c:v>
                </c:pt>
                <c:pt idx="1121">
                  <c:v>917</c:v>
                </c:pt>
                <c:pt idx="1122">
                  <c:v>928</c:v>
                </c:pt>
                <c:pt idx="1123">
                  <c:v>916</c:v>
                </c:pt>
                <c:pt idx="1124">
                  <c:v>920</c:v>
                </c:pt>
                <c:pt idx="1125">
                  <c:v>943</c:v>
                </c:pt>
                <c:pt idx="1126">
                  <c:v>948</c:v>
                </c:pt>
                <c:pt idx="1127">
                  <c:v>966</c:v>
                </c:pt>
                <c:pt idx="1128">
                  <c:v>968</c:v>
                </c:pt>
                <c:pt idx="1129">
                  <c:v>985</c:v>
                </c:pt>
                <c:pt idx="1130">
                  <c:v>999</c:v>
                </c:pt>
                <c:pt idx="1131">
                  <c:v>1009</c:v>
                </c:pt>
                <c:pt idx="1132">
                  <c:v>999</c:v>
                </c:pt>
                <c:pt idx="1133">
                  <c:v>1010</c:v>
                </c:pt>
                <c:pt idx="1134">
                  <c:v>1017</c:v>
                </c:pt>
                <c:pt idx="1135">
                  <c:v>1024</c:v>
                </c:pt>
                <c:pt idx="1136">
                  <c:v>1041</c:v>
                </c:pt>
                <c:pt idx="1137">
                  <c:v>1040</c:v>
                </c:pt>
                <c:pt idx="1138">
                  <c:v>1048</c:v>
                </c:pt>
                <c:pt idx="1139">
                  <c:v>1069</c:v>
                </c:pt>
                <c:pt idx="1140">
                  <c:v>1078</c:v>
                </c:pt>
                <c:pt idx="1141">
                  <c:v>1101</c:v>
                </c:pt>
                <c:pt idx="1142">
                  <c:v>1113</c:v>
                </c:pt>
                <c:pt idx="1143">
                  <c:v>1137</c:v>
                </c:pt>
                <c:pt idx="1144">
                  <c:v>1141</c:v>
                </c:pt>
                <c:pt idx="1145">
                  <c:v>1161</c:v>
                </c:pt>
                <c:pt idx="1146">
                  <c:v>1193</c:v>
                </c:pt>
                <c:pt idx="1147">
                  <c:v>1178</c:v>
                </c:pt>
                <c:pt idx="1148">
                  <c:v>1189</c:v>
                </c:pt>
                <c:pt idx="1149">
                  <c:v>1220</c:v>
                </c:pt>
                <c:pt idx="1150">
                  <c:v>1248</c:v>
                </c:pt>
                <c:pt idx="1151">
                  <c:v>1282</c:v>
                </c:pt>
                <c:pt idx="1152">
                  <c:v>1317</c:v>
                </c:pt>
                <c:pt idx="1153">
                  <c:v>1335</c:v>
                </c:pt>
                <c:pt idx="1154">
                  <c:v>1346</c:v>
                </c:pt>
                <c:pt idx="1155">
                  <c:v>1345</c:v>
                </c:pt>
                <c:pt idx="1156">
                  <c:v>1373</c:v>
                </c:pt>
                <c:pt idx="1157">
                  <c:v>1396</c:v>
                </c:pt>
                <c:pt idx="1158">
                  <c:v>1407</c:v>
                </c:pt>
                <c:pt idx="1159">
                  <c:v>1427</c:v>
                </c:pt>
                <c:pt idx="1160">
                  <c:v>1444</c:v>
                </c:pt>
                <c:pt idx="1161">
                  <c:v>1465</c:v>
                </c:pt>
                <c:pt idx="1162">
                  <c:v>1476</c:v>
                </c:pt>
                <c:pt idx="1163">
                  <c:v>1491</c:v>
                </c:pt>
                <c:pt idx="1164">
                  <c:v>1482</c:v>
                </c:pt>
                <c:pt idx="1165">
                  <c:v>1483</c:v>
                </c:pt>
                <c:pt idx="1166">
                  <c:v>1492</c:v>
                </c:pt>
                <c:pt idx="1167">
                  <c:v>1506</c:v>
                </c:pt>
                <c:pt idx="1168">
                  <c:v>1518</c:v>
                </c:pt>
                <c:pt idx="1169">
                  <c:v>1535</c:v>
                </c:pt>
                <c:pt idx="1170">
                  <c:v>1506</c:v>
                </c:pt>
                <c:pt idx="1171">
                  <c:v>1527</c:v>
                </c:pt>
                <c:pt idx="1172">
                  <c:v>1539</c:v>
                </c:pt>
                <c:pt idx="1173">
                  <c:v>1552</c:v>
                </c:pt>
                <c:pt idx="1174">
                  <c:v>1557</c:v>
                </c:pt>
                <c:pt idx="1175">
                  <c:v>1567</c:v>
                </c:pt>
                <c:pt idx="1176">
                  <c:v>1571</c:v>
                </c:pt>
                <c:pt idx="1177">
                  <c:v>1585</c:v>
                </c:pt>
                <c:pt idx="1178">
                  <c:v>1586</c:v>
                </c:pt>
                <c:pt idx="1179">
                  <c:v>1605</c:v>
                </c:pt>
                <c:pt idx="1180">
                  <c:v>1640</c:v>
                </c:pt>
                <c:pt idx="1181">
                  <c:v>1651</c:v>
                </c:pt>
                <c:pt idx="1182">
                  <c:v>1656</c:v>
                </c:pt>
                <c:pt idx="1183">
                  <c:v>1653</c:v>
                </c:pt>
                <c:pt idx="1184">
                  <c:v>1654</c:v>
                </c:pt>
                <c:pt idx="1185">
                  <c:v>1661</c:v>
                </c:pt>
                <c:pt idx="1186">
                  <c:v>1650</c:v>
                </c:pt>
                <c:pt idx="1187">
                  <c:v>1659</c:v>
                </c:pt>
                <c:pt idx="1188">
                  <c:v>1671</c:v>
                </c:pt>
                <c:pt idx="1189">
                  <c:v>1670</c:v>
                </c:pt>
                <c:pt idx="1190">
                  <c:v>1669</c:v>
                </c:pt>
                <c:pt idx="1191">
                  <c:v>1672</c:v>
                </c:pt>
                <c:pt idx="1192">
                  <c:v>1683</c:v>
                </c:pt>
                <c:pt idx="1193">
                  <c:v>1685</c:v>
                </c:pt>
                <c:pt idx="1194">
                  <c:v>1677</c:v>
                </c:pt>
                <c:pt idx="1195">
                  <c:v>1687</c:v>
                </c:pt>
                <c:pt idx="1196">
                  <c:v>1713</c:v>
                </c:pt>
                <c:pt idx="1197">
                  <c:v>1723</c:v>
                </c:pt>
                <c:pt idx="1198">
                  <c:v>1709</c:v>
                </c:pt>
                <c:pt idx="1199">
                  <c:v>1714</c:v>
                </c:pt>
                <c:pt idx="1200">
                  <c:v>1694</c:v>
                </c:pt>
                <c:pt idx="1201">
                  <c:v>1700</c:v>
                </c:pt>
                <c:pt idx="1202">
                  <c:v>1700</c:v>
                </c:pt>
                <c:pt idx="1203">
                  <c:v>1713</c:v>
                </c:pt>
                <c:pt idx="1204">
                  <c:v>1732</c:v>
                </c:pt>
                <c:pt idx="1205">
                  <c:v>1739</c:v>
                </c:pt>
                <c:pt idx="1206">
                  <c:v>1721</c:v>
                </c:pt>
                <c:pt idx="1207">
                  <c:v>1713</c:v>
                </c:pt>
                <c:pt idx="1208">
                  <c:v>1699</c:v>
                </c:pt>
                <c:pt idx="1209">
                  <c:v>1707</c:v>
                </c:pt>
                <c:pt idx="1210">
                  <c:v>1715</c:v>
                </c:pt>
                <c:pt idx="1211">
                  <c:v>1720</c:v>
                </c:pt>
                <c:pt idx="1212">
                  <c:v>1738</c:v>
                </c:pt>
                <c:pt idx="1213">
                  <c:v>1776</c:v>
                </c:pt>
                <c:pt idx="1214">
                  <c:v>1782</c:v>
                </c:pt>
                <c:pt idx="1215">
                  <c:v>1772</c:v>
                </c:pt>
                <c:pt idx="1216">
                  <c:v>1800</c:v>
                </c:pt>
                <c:pt idx="1217">
                  <c:v>1818</c:v>
                </c:pt>
                <c:pt idx="1218">
                  <c:v>1836</c:v>
                </c:pt>
                <c:pt idx="1219">
                  <c:v>1830</c:v>
                </c:pt>
                <c:pt idx="1220">
                  <c:v>1830</c:v>
                </c:pt>
                <c:pt idx="1221">
                  <c:v>1847</c:v>
                </c:pt>
                <c:pt idx="1222">
                  <c:v>1854</c:v>
                </c:pt>
                <c:pt idx="1223">
                  <c:v>1855</c:v>
                </c:pt>
                <c:pt idx="1224">
                  <c:v>1860</c:v>
                </c:pt>
                <c:pt idx="1225">
                  <c:v>1882</c:v>
                </c:pt>
                <c:pt idx="1226">
                  <c:v>1886</c:v>
                </c:pt>
                <c:pt idx="1227">
                  <c:v>1887</c:v>
                </c:pt>
                <c:pt idx="1228">
                  <c:v>1905</c:v>
                </c:pt>
                <c:pt idx="1229">
                  <c:v>1916</c:v>
                </c:pt>
                <c:pt idx="1230">
                  <c:v>1908</c:v>
                </c:pt>
                <c:pt idx="1231">
                  <c:v>1920</c:v>
                </c:pt>
                <c:pt idx="1232">
                  <c:v>1959</c:v>
                </c:pt>
                <c:pt idx="1233">
                  <c:v>1974</c:v>
                </c:pt>
                <c:pt idx="1234">
                  <c:v>1975</c:v>
                </c:pt>
                <c:pt idx="1235">
                  <c:v>1968</c:v>
                </c:pt>
                <c:pt idx="1236">
                  <c:v>1958</c:v>
                </c:pt>
                <c:pt idx="1237">
                  <c:v>1985</c:v>
                </c:pt>
                <c:pt idx="1238">
                  <c:v>1991</c:v>
                </c:pt>
                <c:pt idx="1239">
                  <c:v>1990</c:v>
                </c:pt>
                <c:pt idx="1240">
                  <c:v>2012</c:v>
                </c:pt>
                <c:pt idx="1241">
                  <c:v>2023</c:v>
                </c:pt>
                <c:pt idx="1242">
                  <c:v>2013</c:v>
                </c:pt>
                <c:pt idx="1243">
                  <c:v>2021</c:v>
                </c:pt>
                <c:pt idx="1244">
                  <c:v>2026</c:v>
                </c:pt>
                <c:pt idx="1245">
                  <c:v>2016</c:v>
                </c:pt>
                <c:pt idx="1246">
                  <c:v>2001</c:v>
                </c:pt>
                <c:pt idx="1247">
                  <c:v>2000</c:v>
                </c:pt>
                <c:pt idx="1248">
                  <c:v>1993</c:v>
                </c:pt>
                <c:pt idx="1249">
                  <c:v>1987</c:v>
                </c:pt>
                <c:pt idx="1250">
                  <c:v>2019</c:v>
                </c:pt>
                <c:pt idx="1251">
                  <c:v>2008</c:v>
                </c:pt>
                <c:pt idx="1252">
                  <c:v>2007</c:v>
                </c:pt>
                <c:pt idx="1253">
                  <c:v>2007</c:v>
                </c:pt>
                <c:pt idx="1254">
                  <c:v>1987</c:v>
                </c:pt>
                <c:pt idx="1255">
                  <c:v>2008</c:v>
                </c:pt>
                <c:pt idx="1256">
                  <c:v>2008</c:v>
                </c:pt>
                <c:pt idx="1257">
                  <c:v>1997</c:v>
                </c:pt>
                <c:pt idx="1258">
                  <c:v>1989</c:v>
                </c:pt>
                <c:pt idx="1259">
                  <c:v>1994</c:v>
                </c:pt>
                <c:pt idx="1260">
                  <c:v>1981</c:v>
                </c:pt>
                <c:pt idx="1261">
                  <c:v>1989</c:v>
                </c:pt>
                <c:pt idx="1262">
                  <c:v>1973</c:v>
                </c:pt>
                <c:pt idx="1263">
                  <c:v>1984</c:v>
                </c:pt>
                <c:pt idx="1264">
                  <c:v>1968</c:v>
                </c:pt>
                <c:pt idx="1265">
                  <c:v>1979</c:v>
                </c:pt>
                <c:pt idx="1266">
                  <c:v>1979</c:v>
                </c:pt>
                <c:pt idx="1267">
                  <c:v>1950</c:v>
                </c:pt>
                <c:pt idx="1268">
                  <c:v>1972</c:v>
                </c:pt>
                <c:pt idx="1269">
                  <c:v>1945</c:v>
                </c:pt>
                <c:pt idx="1270">
                  <c:v>1965</c:v>
                </c:pt>
                <c:pt idx="1271">
                  <c:v>1974</c:v>
                </c:pt>
                <c:pt idx="1272">
                  <c:v>1986</c:v>
                </c:pt>
                <c:pt idx="1273">
                  <c:v>1983</c:v>
                </c:pt>
                <c:pt idx="1274">
                  <c:v>1980</c:v>
                </c:pt>
                <c:pt idx="1275">
                  <c:v>1984</c:v>
                </c:pt>
                <c:pt idx="1276">
                  <c:v>1971</c:v>
                </c:pt>
                <c:pt idx="1277">
                  <c:v>1966</c:v>
                </c:pt>
                <c:pt idx="1278">
                  <c:v>1959</c:v>
                </c:pt>
                <c:pt idx="1279">
                  <c:v>1965</c:v>
                </c:pt>
                <c:pt idx="1280">
                  <c:v>1953</c:v>
                </c:pt>
                <c:pt idx="1281">
                  <c:v>1935</c:v>
                </c:pt>
                <c:pt idx="1282">
                  <c:v>1924</c:v>
                </c:pt>
                <c:pt idx="1283">
                  <c:v>1930</c:v>
                </c:pt>
                <c:pt idx="1284">
                  <c:v>1931</c:v>
                </c:pt>
                <c:pt idx="1285">
                  <c:v>1914</c:v>
                </c:pt>
                <c:pt idx="1286">
                  <c:v>1898</c:v>
                </c:pt>
                <c:pt idx="1287">
                  <c:v>1894</c:v>
                </c:pt>
                <c:pt idx="1288">
                  <c:v>1864</c:v>
                </c:pt>
                <c:pt idx="1289">
                  <c:v>1864</c:v>
                </c:pt>
                <c:pt idx="1290">
                  <c:v>1859</c:v>
                </c:pt>
                <c:pt idx="1291">
                  <c:v>1848</c:v>
                </c:pt>
                <c:pt idx="1292">
                  <c:v>1837</c:v>
                </c:pt>
                <c:pt idx="1293">
                  <c:v>1835</c:v>
                </c:pt>
                <c:pt idx="1294">
                  <c:v>1839</c:v>
                </c:pt>
                <c:pt idx="1295">
                  <c:v>1826</c:v>
                </c:pt>
                <c:pt idx="1296">
                  <c:v>1800</c:v>
                </c:pt>
                <c:pt idx="1297">
                  <c:v>1806</c:v>
                </c:pt>
                <c:pt idx="1298">
                  <c:v>1809</c:v>
                </c:pt>
                <c:pt idx="1299">
                  <c:v>1817</c:v>
                </c:pt>
                <c:pt idx="1300">
                  <c:v>1811</c:v>
                </c:pt>
                <c:pt idx="1301">
                  <c:v>1800</c:v>
                </c:pt>
                <c:pt idx="1302">
                  <c:v>1799</c:v>
                </c:pt>
                <c:pt idx="1303">
                  <c:v>1774</c:v>
                </c:pt>
                <c:pt idx="1304">
                  <c:v>1763</c:v>
                </c:pt>
                <c:pt idx="1305">
                  <c:v>1762</c:v>
                </c:pt>
                <c:pt idx="1306">
                  <c:v>1761</c:v>
                </c:pt>
                <c:pt idx="1307">
                  <c:v>1749</c:v>
                </c:pt>
                <c:pt idx="1308">
                  <c:v>1753</c:v>
                </c:pt>
                <c:pt idx="1309">
                  <c:v>1764</c:v>
                </c:pt>
                <c:pt idx="1310">
                  <c:v>1759</c:v>
                </c:pt>
                <c:pt idx="1311">
                  <c:v>1762</c:v>
                </c:pt>
                <c:pt idx="1312">
                  <c:v>1761</c:v>
                </c:pt>
                <c:pt idx="1313">
                  <c:v>1757</c:v>
                </c:pt>
                <c:pt idx="1314">
                  <c:v>1752</c:v>
                </c:pt>
                <c:pt idx="1315">
                  <c:v>1776</c:v>
                </c:pt>
                <c:pt idx="1316">
                  <c:v>1746</c:v>
                </c:pt>
                <c:pt idx="1317">
                  <c:v>1748</c:v>
                </c:pt>
                <c:pt idx="1318">
                  <c:v>1738</c:v>
                </c:pt>
                <c:pt idx="1319">
                  <c:v>1771</c:v>
                </c:pt>
                <c:pt idx="1320">
                  <c:v>1758</c:v>
                </c:pt>
                <c:pt idx="1321">
                  <c:v>1754</c:v>
                </c:pt>
                <c:pt idx="1322">
                  <c:v>1764</c:v>
                </c:pt>
                <c:pt idx="1323">
                  <c:v>1769</c:v>
                </c:pt>
                <c:pt idx="1324">
                  <c:v>1769</c:v>
                </c:pt>
                <c:pt idx="1325">
                  <c:v>1762</c:v>
                </c:pt>
                <c:pt idx="1326">
                  <c:v>1771</c:v>
                </c:pt>
                <c:pt idx="1327">
                  <c:v>1765</c:v>
                </c:pt>
                <c:pt idx="1328">
                  <c:v>1771</c:v>
                </c:pt>
                <c:pt idx="1329">
                  <c:v>1759</c:v>
                </c:pt>
                <c:pt idx="1330">
                  <c:v>1748</c:v>
                </c:pt>
                <c:pt idx="1331">
                  <c:v>1757</c:v>
                </c:pt>
                <c:pt idx="1332">
                  <c:v>1759</c:v>
                </c:pt>
                <c:pt idx="1333">
                  <c:v>1770</c:v>
                </c:pt>
                <c:pt idx="1334">
                  <c:v>1776</c:v>
                </c:pt>
                <c:pt idx="1335">
                  <c:v>1782</c:v>
                </c:pt>
                <c:pt idx="1336">
                  <c:v>1778</c:v>
                </c:pt>
                <c:pt idx="1337">
                  <c:v>1791</c:v>
                </c:pt>
                <c:pt idx="1338">
                  <c:v>1776</c:v>
                </c:pt>
                <c:pt idx="1339">
                  <c:v>1776</c:v>
                </c:pt>
                <c:pt idx="1340">
                  <c:v>1767</c:v>
                </c:pt>
                <c:pt idx="1341">
                  <c:v>1768</c:v>
                </c:pt>
                <c:pt idx="1342">
                  <c:v>1761</c:v>
                </c:pt>
                <c:pt idx="1343">
                  <c:v>1744</c:v>
                </c:pt>
                <c:pt idx="1344">
                  <c:v>1756</c:v>
                </c:pt>
                <c:pt idx="1345">
                  <c:v>1743</c:v>
                </c:pt>
                <c:pt idx="1346">
                  <c:v>1739</c:v>
                </c:pt>
                <c:pt idx="1347">
                  <c:v>1738</c:v>
                </c:pt>
                <c:pt idx="1348">
                  <c:v>1742</c:v>
                </c:pt>
                <c:pt idx="1349">
                  <c:v>1754</c:v>
                </c:pt>
                <c:pt idx="1350">
                  <c:v>1762</c:v>
                </c:pt>
                <c:pt idx="1351">
                  <c:v>1761</c:v>
                </c:pt>
                <c:pt idx="1352">
                  <c:v>1763</c:v>
                </c:pt>
                <c:pt idx="1353">
                  <c:v>1775</c:v>
                </c:pt>
                <c:pt idx="1354">
                  <c:v>1782</c:v>
                </c:pt>
                <c:pt idx="1355">
                  <c:v>1768</c:v>
                </c:pt>
                <c:pt idx="1356">
                  <c:v>1757</c:v>
                </c:pt>
                <c:pt idx="1357">
                  <c:v>1751</c:v>
                </c:pt>
                <c:pt idx="1358">
                  <c:v>1754</c:v>
                </c:pt>
                <c:pt idx="1359">
                  <c:v>1777</c:v>
                </c:pt>
                <c:pt idx="1360">
                  <c:v>1777</c:v>
                </c:pt>
                <c:pt idx="1361">
                  <c:v>1785</c:v>
                </c:pt>
                <c:pt idx="1362">
                  <c:v>1771</c:v>
                </c:pt>
                <c:pt idx="1363">
                  <c:v>1764</c:v>
                </c:pt>
                <c:pt idx="1364">
                  <c:v>1771</c:v>
                </c:pt>
                <c:pt idx="1365">
                  <c:v>1769</c:v>
                </c:pt>
                <c:pt idx="1366">
                  <c:v>1792</c:v>
                </c:pt>
                <c:pt idx="1367">
                  <c:v>1809</c:v>
                </c:pt>
                <c:pt idx="1368">
                  <c:v>1803</c:v>
                </c:pt>
                <c:pt idx="1369">
                  <c:v>1809</c:v>
                </c:pt>
                <c:pt idx="1370">
                  <c:v>1818</c:v>
                </c:pt>
                <c:pt idx="1371">
                  <c:v>1831</c:v>
                </c:pt>
                <c:pt idx="1372">
                  <c:v>1831</c:v>
                </c:pt>
                <c:pt idx="1373">
                  <c:v>1861</c:v>
                </c:pt>
                <c:pt idx="1374">
                  <c:v>1854</c:v>
                </c:pt>
                <c:pt idx="1375">
                  <c:v>1855</c:v>
                </c:pt>
                <c:pt idx="1376">
                  <c:v>1861</c:v>
                </c:pt>
                <c:pt idx="1377">
                  <c:v>1857</c:v>
                </c:pt>
                <c:pt idx="1378">
                  <c:v>1866</c:v>
                </c:pt>
                <c:pt idx="1379">
                  <c:v>1860</c:v>
                </c:pt>
                <c:pt idx="1380">
                  <c:v>1854</c:v>
                </c:pt>
                <c:pt idx="1381">
                  <c:v>1858</c:v>
                </c:pt>
                <c:pt idx="1382">
                  <c:v>1873</c:v>
                </c:pt>
                <c:pt idx="1383">
                  <c:v>1874</c:v>
                </c:pt>
                <c:pt idx="1384">
                  <c:v>1875</c:v>
                </c:pt>
                <c:pt idx="1385">
                  <c:v>1871</c:v>
                </c:pt>
                <c:pt idx="1386">
                  <c:v>1883</c:v>
                </c:pt>
                <c:pt idx="1387">
                  <c:v>1889</c:v>
                </c:pt>
                <c:pt idx="1388">
                  <c:v>1908</c:v>
                </c:pt>
                <c:pt idx="1389">
                  <c:v>1913</c:v>
                </c:pt>
                <c:pt idx="1390">
                  <c:v>1896</c:v>
                </c:pt>
                <c:pt idx="1391">
                  <c:v>1914</c:v>
                </c:pt>
                <c:pt idx="1392">
                  <c:v>1925</c:v>
                </c:pt>
                <c:pt idx="1393">
                  <c:v>1931</c:v>
                </c:pt>
                <c:pt idx="1394">
                  <c:v>1931</c:v>
                </c:pt>
                <c:pt idx="1395">
                  <c:v>1931</c:v>
                </c:pt>
                <c:pt idx="1396">
                  <c:v>1922</c:v>
                </c:pt>
                <c:pt idx="1397">
                  <c:v>1930</c:v>
                </c:pt>
                <c:pt idx="1398">
                  <c:v>1918</c:v>
                </c:pt>
                <c:pt idx="1399">
                  <c:v>1927</c:v>
                </c:pt>
                <c:pt idx="1400">
                  <c:v>1929</c:v>
                </c:pt>
                <c:pt idx="1401">
                  <c:v>1925</c:v>
                </c:pt>
                <c:pt idx="1402">
                  <c:v>1928</c:v>
                </c:pt>
                <c:pt idx="1403">
                  <c:v>1929</c:v>
                </c:pt>
                <c:pt idx="1404">
                  <c:v>1917</c:v>
                </c:pt>
                <c:pt idx="1405">
                  <c:v>1920</c:v>
                </c:pt>
                <c:pt idx="1406">
                  <c:v>1893</c:v>
                </c:pt>
                <c:pt idx="1407">
                  <c:v>1875</c:v>
                </c:pt>
                <c:pt idx="1408">
                  <c:v>1840</c:v>
                </c:pt>
                <c:pt idx="1409">
                  <c:v>1811</c:v>
                </c:pt>
                <c:pt idx="1410">
                  <c:v>1750</c:v>
                </c:pt>
                <c:pt idx="1411">
                  <c:v>1676</c:v>
                </c:pt>
                <c:pt idx="1412">
                  <c:v>1633</c:v>
                </c:pt>
                <c:pt idx="1413">
                  <c:v>1543</c:v>
                </c:pt>
                <c:pt idx="1414">
                  <c:v>1456</c:v>
                </c:pt>
                <c:pt idx="1415">
                  <c:v>1358</c:v>
                </c:pt>
                <c:pt idx="1416">
                  <c:v>1310</c:v>
                </c:pt>
                <c:pt idx="1417">
                  <c:v>1267</c:v>
                </c:pt>
                <c:pt idx="1418">
                  <c:v>1192</c:v>
                </c:pt>
                <c:pt idx="1419">
                  <c:v>1125</c:v>
                </c:pt>
                <c:pt idx="1420">
                  <c:v>1069</c:v>
                </c:pt>
                <c:pt idx="1421">
                  <c:v>1048</c:v>
                </c:pt>
                <c:pt idx="1422">
                  <c:v>1028</c:v>
                </c:pt>
                <c:pt idx="1423">
                  <c:v>988</c:v>
                </c:pt>
                <c:pt idx="1424">
                  <c:v>954</c:v>
                </c:pt>
                <c:pt idx="1425">
                  <c:v>932</c:v>
                </c:pt>
                <c:pt idx="1426">
                  <c:v>905</c:v>
                </c:pt>
                <c:pt idx="1427">
                  <c:v>894</c:v>
                </c:pt>
                <c:pt idx="1428">
                  <c:v>888</c:v>
                </c:pt>
                <c:pt idx="1429">
                  <c:v>885</c:v>
                </c:pt>
                <c:pt idx="1430">
                  <c:v>875</c:v>
                </c:pt>
                <c:pt idx="1431">
                  <c:v>868</c:v>
                </c:pt>
                <c:pt idx="1432">
                  <c:v>859</c:v>
                </c:pt>
                <c:pt idx="1433">
                  <c:v>857</c:v>
                </c:pt>
                <c:pt idx="1434">
                  <c:v>859</c:v>
                </c:pt>
                <c:pt idx="1435">
                  <c:v>862</c:v>
                </c:pt>
                <c:pt idx="1436">
                  <c:v>863</c:v>
                </c:pt>
                <c:pt idx="1437">
                  <c:v>857</c:v>
                </c:pt>
                <c:pt idx="1438">
                  <c:v>876</c:v>
                </c:pt>
                <c:pt idx="1439">
                  <c:v>874</c:v>
                </c:pt>
                <c:pt idx="1440">
                  <c:v>884</c:v>
                </c:pt>
                <c:pt idx="1441">
                  <c:v>884</c:v>
                </c:pt>
                <c:pt idx="1442">
                  <c:v>885</c:v>
                </c:pt>
                <c:pt idx="1443">
                  <c:v>877</c:v>
                </c:pt>
                <c:pt idx="1444">
                  <c:v>864</c:v>
                </c:pt>
                <c:pt idx="1445">
                  <c:v>848</c:v>
                </c:pt>
                <c:pt idx="1446">
                  <c:v>842</c:v>
                </c:pt>
                <c:pt idx="1447">
                  <c:v>838</c:v>
                </c:pt>
                <c:pt idx="1448">
                  <c:v>809</c:v>
                </c:pt>
                <c:pt idx="1449">
                  <c:v>795</c:v>
                </c:pt>
                <c:pt idx="1450">
                  <c:v>787</c:v>
                </c:pt>
                <c:pt idx="1451">
                  <c:v>787</c:v>
                </c:pt>
                <c:pt idx="1452">
                  <c:v>775</c:v>
                </c:pt>
                <c:pt idx="1453">
                  <c:v>771</c:v>
                </c:pt>
                <c:pt idx="1454">
                  <c:v>767</c:v>
                </c:pt>
                <c:pt idx="1455">
                  <c:v>757</c:v>
                </c:pt>
                <c:pt idx="1456">
                  <c:v>744</c:v>
                </c:pt>
                <c:pt idx="1457">
                  <c:v>737</c:v>
                </c:pt>
                <c:pt idx="1458">
                  <c:v>709</c:v>
                </c:pt>
                <c:pt idx="1459">
                  <c:v>709</c:v>
                </c:pt>
                <c:pt idx="1460">
                  <c:v>700</c:v>
                </c:pt>
                <c:pt idx="1461">
                  <c:v>698</c:v>
                </c:pt>
                <c:pt idx="1462">
                  <c:v>664</c:v>
                </c:pt>
                <c:pt idx="1463">
                  <c:v>650</c:v>
                </c:pt>
                <c:pt idx="1464">
                  <c:v>637</c:v>
                </c:pt>
                <c:pt idx="1465">
                  <c:v>619</c:v>
                </c:pt>
                <c:pt idx="1466">
                  <c:v>571</c:v>
                </c:pt>
                <c:pt idx="1467">
                  <c:v>541</c:v>
                </c:pt>
                <c:pt idx="1468">
                  <c:v>514</c:v>
                </c:pt>
                <c:pt idx="1469">
                  <c:v>502</c:v>
                </c:pt>
                <c:pt idx="1470">
                  <c:v>489</c:v>
                </c:pt>
                <c:pt idx="1471">
                  <c:v>480</c:v>
                </c:pt>
                <c:pt idx="1472">
                  <c:v>476</c:v>
                </c:pt>
                <c:pt idx="1473">
                  <c:v>464</c:v>
                </c:pt>
                <c:pt idx="1474">
                  <c:v>450</c:v>
                </c:pt>
                <c:pt idx="1475">
                  <c:v>443</c:v>
                </c:pt>
                <c:pt idx="1476">
                  <c:v>440</c:v>
                </c:pt>
                <c:pt idx="1477">
                  <c:v>431</c:v>
                </c:pt>
                <c:pt idx="1478">
                  <c:v>420</c:v>
                </c:pt>
                <c:pt idx="1479">
                  <c:v>415</c:v>
                </c:pt>
                <c:pt idx="1480">
                  <c:v>406</c:v>
                </c:pt>
                <c:pt idx="1481">
                  <c:v>404</c:v>
                </c:pt>
                <c:pt idx="1482">
                  <c:v>404</c:v>
                </c:pt>
                <c:pt idx="1483">
                  <c:v>408</c:v>
                </c:pt>
                <c:pt idx="1484">
                  <c:v>414</c:v>
                </c:pt>
                <c:pt idx="1485">
                  <c:v>424</c:v>
                </c:pt>
                <c:pt idx="1486">
                  <c:v>421</c:v>
                </c:pt>
                <c:pt idx="1487">
                  <c:v>431</c:v>
                </c:pt>
                <c:pt idx="1488">
                  <c:v>440</c:v>
                </c:pt>
                <c:pt idx="1489">
                  <c:v>447</c:v>
                </c:pt>
                <c:pt idx="1490">
                  <c:v>462</c:v>
                </c:pt>
                <c:pt idx="1491">
                  <c:v>463</c:v>
                </c:pt>
                <c:pt idx="1492">
                  <c:v>464</c:v>
                </c:pt>
                <c:pt idx="1493">
                  <c:v>481</c:v>
                </c:pt>
                <c:pt idx="1494">
                  <c:v>491</c:v>
                </c:pt>
              </c:numCache>
            </c:numRef>
          </c:val>
          <c:smooth val="0"/>
          <c:extLst>
            <c:ext xmlns:c16="http://schemas.microsoft.com/office/drawing/2014/chart" uri="{C3380CC4-5D6E-409C-BE32-E72D297353CC}">
              <c16:uniqueId val="{00000000-87B8-4AA5-8F88-A31EF3686E49}"/>
            </c:ext>
          </c:extLst>
        </c:ser>
        <c:dLbls>
          <c:showLegendKey val="0"/>
          <c:showVal val="0"/>
          <c:showCatName val="0"/>
          <c:showSerName val="0"/>
          <c:showPercent val="0"/>
          <c:showBubbleSize val="0"/>
        </c:dLbls>
        <c:marker val="1"/>
        <c:smooth val="0"/>
        <c:axId val="1678555680"/>
        <c:axId val="1678558000"/>
      </c:lineChart>
      <c:lineChart>
        <c:grouping val="standard"/>
        <c:varyColors val="0"/>
        <c:ser>
          <c:idx val="1"/>
          <c:order val="1"/>
          <c:tx>
            <c:strRef>
              <c:f>Sheet1!$C$1</c:f>
              <c:strCache>
                <c:ptCount val="1"/>
                <c:pt idx="0">
                  <c:v>Weekly US Field Production</c:v>
                </c:pt>
              </c:strCache>
            </c:strRef>
          </c:tx>
          <c:spPr>
            <a:ln w="28575" cap="rnd">
              <a:solidFill>
                <a:schemeClr val="accent6">
                  <a:lumMod val="75000"/>
                </a:schemeClr>
              </a:solidFill>
              <a:round/>
            </a:ln>
            <a:effectLst/>
          </c:spPr>
          <c:marker>
            <c:symbol val="none"/>
          </c:marker>
          <c:cat>
            <c:numRef>
              <c:f>Sheet1!$A$2:$A$1496</c:f>
              <c:numCache>
                <c:formatCode>[$-409]mmm\-yy;@</c:formatCode>
                <c:ptCount val="1495"/>
                <c:pt idx="0">
                  <c:v>32143</c:v>
                </c:pt>
                <c:pt idx="1">
                  <c:v>32150</c:v>
                </c:pt>
                <c:pt idx="2">
                  <c:v>32157</c:v>
                </c:pt>
                <c:pt idx="3">
                  <c:v>32164</c:v>
                </c:pt>
                <c:pt idx="4">
                  <c:v>32171</c:v>
                </c:pt>
                <c:pt idx="5">
                  <c:v>32178</c:v>
                </c:pt>
                <c:pt idx="6">
                  <c:v>32185</c:v>
                </c:pt>
                <c:pt idx="7">
                  <c:v>32192</c:v>
                </c:pt>
                <c:pt idx="8">
                  <c:v>32199</c:v>
                </c:pt>
                <c:pt idx="9">
                  <c:v>32206</c:v>
                </c:pt>
                <c:pt idx="10">
                  <c:v>32213</c:v>
                </c:pt>
                <c:pt idx="11">
                  <c:v>32220</c:v>
                </c:pt>
                <c:pt idx="12">
                  <c:v>32227</c:v>
                </c:pt>
                <c:pt idx="13">
                  <c:v>32234</c:v>
                </c:pt>
                <c:pt idx="14">
                  <c:v>32241</c:v>
                </c:pt>
                <c:pt idx="15">
                  <c:v>32248</c:v>
                </c:pt>
                <c:pt idx="16">
                  <c:v>32255</c:v>
                </c:pt>
                <c:pt idx="17">
                  <c:v>32262</c:v>
                </c:pt>
                <c:pt idx="18">
                  <c:v>32269</c:v>
                </c:pt>
                <c:pt idx="19">
                  <c:v>32276</c:v>
                </c:pt>
                <c:pt idx="20">
                  <c:v>32283</c:v>
                </c:pt>
                <c:pt idx="21">
                  <c:v>32290</c:v>
                </c:pt>
                <c:pt idx="22">
                  <c:v>32297</c:v>
                </c:pt>
                <c:pt idx="23">
                  <c:v>32304</c:v>
                </c:pt>
                <c:pt idx="24">
                  <c:v>32311</c:v>
                </c:pt>
                <c:pt idx="25">
                  <c:v>32318</c:v>
                </c:pt>
                <c:pt idx="26">
                  <c:v>32325</c:v>
                </c:pt>
                <c:pt idx="27">
                  <c:v>32332</c:v>
                </c:pt>
                <c:pt idx="28">
                  <c:v>32339</c:v>
                </c:pt>
                <c:pt idx="29">
                  <c:v>32346</c:v>
                </c:pt>
                <c:pt idx="30">
                  <c:v>32353</c:v>
                </c:pt>
                <c:pt idx="31">
                  <c:v>32360</c:v>
                </c:pt>
                <c:pt idx="32">
                  <c:v>32367</c:v>
                </c:pt>
                <c:pt idx="33">
                  <c:v>32374</c:v>
                </c:pt>
                <c:pt idx="34">
                  <c:v>32381</c:v>
                </c:pt>
                <c:pt idx="35">
                  <c:v>32388</c:v>
                </c:pt>
                <c:pt idx="36">
                  <c:v>32395</c:v>
                </c:pt>
                <c:pt idx="37">
                  <c:v>32402</c:v>
                </c:pt>
                <c:pt idx="38">
                  <c:v>32409</c:v>
                </c:pt>
                <c:pt idx="39">
                  <c:v>32416</c:v>
                </c:pt>
                <c:pt idx="40">
                  <c:v>32423</c:v>
                </c:pt>
                <c:pt idx="41">
                  <c:v>32430</c:v>
                </c:pt>
                <c:pt idx="42">
                  <c:v>32437</c:v>
                </c:pt>
                <c:pt idx="43">
                  <c:v>32444</c:v>
                </c:pt>
                <c:pt idx="44">
                  <c:v>32451</c:v>
                </c:pt>
                <c:pt idx="45">
                  <c:v>32458</c:v>
                </c:pt>
                <c:pt idx="46">
                  <c:v>32465</c:v>
                </c:pt>
                <c:pt idx="47">
                  <c:v>32472</c:v>
                </c:pt>
                <c:pt idx="48">
                  <c:v>32479</c:v>
                </c:pt>
                <c:pt idx="49">
                  <c:v>32486</c:v>
                </c:pt>
                <c:pt idx="50">
                  <c:v>32493</c:v>
                </c:pt>
                <c:pt idx="51">
                  <c:v>32500</c:v>
                </c:pt>
                <c:pt idx="52">
                  <c:v>32507</c:v>
                </c:pt>
                <c:pt idx="53">
                  <c:v>32514</c:v>
                </c:pt>
                <c:pt idx="54">
                  <c:v>32521</c:v>
                </c:pt>
                <c:pt idx="55">
                  <c:v>32528</c:v>
                </c:pt>
                <c:pt idx="56">
                  <c:v>32535</c:v>
                </c:pt>
                <c:pt idx="57">
                  <c:v>32542</c:v>
                </c:pt>
                <c:pt idx="58">
                  <c:v>32549</c:v>
                </c:pt>
                <c:pt idx="59">
                  <c:v>32556</c:v>
                </c:pt>
                <c:pt idx="60">
                  <c:v>32563</c:v>
                </c:pt>
                <c:pt idx="61">
                  <c:v>32570</c:v>
                </c:pt>
                <c:pt idx="62">
                  <c:v>32577</c:v>
                </c:pt>
                <c:pt idx="63">
                  <c:v>32584</c:v>
                </c:pt>
                <c:pt idx="64">
                  <c:v>32591</c:v>
                </c:pt>
                <c:pt idx="65">
                  <c:v>32598</c:v>
                </c:pt>
                <c:pt idx="66">
                  <c:v>32605</c:v>
                </c:pt>
                <c:pt idx="67">
                  <c:v>32612</c:v>
                </c:pt>
                <c:pt idx="68">
                  <c:v>32619</c:v>
                </c:pt>
                <c:pt idx="69">
                  <c:v>32626</c:v>
                </c:pt>
                <c:pt idx="70">
                  <c:v>32633</c:v>
                </c:pt>
                <c:pt idx="71">
                  <c:v>32640</c:v>
                </c:pt>
                <c:pt idx="72">
                  <c:v>32647</c:v>
                </c:pt>
                <c:pt idx="73">
                  <c:v>32654</c:v>
                </c:pt>
                <c:pt idx="74">
                  <c:v>32661</c:v>
                </c:pt>
                <c:pt idx="75">
                  <c:v>32668</c:v>
                </c:pt>
                <c:pt idx="76">
                  <c:v>32675</c:v>
                </c:pt>
                <c:pt idx="77">
                  <c:v>32682</c:v>
                </c:pt>
                <c:pt idx="78">
                  <c:v>32689</c:v>
                </c:pt>
                <c:pt idx="79">
                  <c:v>32696</c:v>
                </c:pt>
                <c:pt idx="80">
                  <c:v>32703</c:v>
                </c:pt>
                <c:pt idx="81">
                  <c:v>32710</c:v>
                </c:pt>
                <c:pt idx="82">
                  <c:v>32717</c:v>
                </c:pt>
                <c:pt idx="83">
                  <c:v>32724</c:v>
                </c:pt>
                <c:pt idx="84">
                  <c:v>32731</c:v>
                </c:pt>
                <c:pt idx="85">
                  <c:v>32738</c:v>
                </c:pt>
                <c:pt idx="86">
                  <c:v>32745</c:v>
                </c:pt>
                <c:pt idx="87">
                  <c:v>32752</c:v>
                </c:pt>
                <c:pt idx="88">
                  <c:v>32759</c:v>
                </c:pt>
                <c:pt idx="89">
                  <c:v>32766</c:v>
                </c:pt>
                <c:pt idx="90">
                  <c:v>32773</c:v>
                </c:pt>
                <c:pt idx="91">
                  <c:v>32780</c:v>
                </c:pt>
                <c:pt idx="92">
                  <c:v>32787</c:v>
                </c:pt>
                <c:pt idx="93">
                  <c:v>32794</c:v>
                </c:pt>
                <c:pt idx="94">
                  <c:v>32801</c:v>
                </c:pt>
                <c:pt idx="95">
                  <c:v>32808</c:v>
                </c:pt>
                <c:pt idx="96">
                  <c:v>32815</c:v>
                </c:pt>
                <c:pt idx="97">
                  <c:v>32822</c:v>
                </c:pt>
                <c:pt idx="98">
                  <c:v>32829</c:v>
                </c:pt>
                <c:pt idx="99">
                  <c:v>32836</c:v>
                </c:pt>
                <c:pt idx="100">
                  <c:v>32843</c:v>
                </c:pt>
                <c:pt idx="101">
                  <c:v>32850</c:v>
                </c:pt>
                <c:pt idx="102">
                  <c:v>32857</c:v>
                </c:pt>
                <c:pt idx="103">
                  <c:v>32864</c:v>
                </c:pt>
                <c:pt idx="104">
                  <c:v>32871</c:v>
                </c:pt>
                <c:pt idx="105">
                  <c:v>32878</c:v>
                </c:pt>
                <c:pt idx="106">
                  <c:v>32885</c:v>
                </c:pt>
                <c:pt idx="107">
                  <c:v>32892</c:v>
                </c:pt>
                <c:pt idx="108">
                  <c:v>32899</c:v>
                </c:pt>
                <c:pt idx="109">
                  <c:v>32906</c:v>
                </c:pt>
                <c:pt idx="110">
                  <c:v>32913</c:v>
                </c:pt>
                <c:pt idx="111">
                  <c:v>32920</c:v>
                </c:pt>
                <c:pt idx="112">
                  <c:v>32927</c:v>
                </c:pt>
                <c:pt idx="113">
                  <c:v>32934</c:v>
                </c:pt>
                <c:pt idx="114">
                  <c:v>32941</c:v>
                </c:pt>
                <c:pt idx="115">
                  <c:v>32948</c:v>
                </c:pt>
                <c:pt idx="116">
                  <c:v>32955</c:v>
                </c:pt>
                <c:pt idx="117">
                  <c:v>32962</c:v>
                </c:pt>
                <c:pt idx="118">
                  <c:v>32969</c:v>
                </c:pt>
                <c:pt idx="119">
                  <c:v>32976</c:v>
                </c:pt>
                <c:pt idx="120">
                  <c:v>32983</c:v>
                </c:pt>
                <c:pt idx="121">
                  <c:v>32990</c:v>
                </c:pt>
                <c:pt idx="122">
                  <c:v>32997</c:v>
                </c:pt>
                <c:pt idx="123">
                  <c:v>33004</c:v>
                </c:pt>
                <c:pt idx="124">
                  <c:v>33011</c:v>
                </c:pt>
                <c:pt idx="125">
                  <c:v>33018</c:v>
                </c:pt>
                <c:pt idx="126">
                  <c:v>33025</c:v>
                </c:pt>
                <c:pt idx="127">
                  <c:v>33032</c:v>
                </c:pt>
                <c:pt idx="128">
                  <c:v>33039</c:v>
                </c:pt>
                <c:pt idx="129">
                  <c:v>33046</c:v>
                </c:pt>
                <c:pt idx="130">
                  <c:v>33053</c:v>
                </c:pt>
                <c:pt idx="131">
                  <c:v>33060</c:v>
                </c:pt>
                <c:pt idx="132">
                  <c:v>33067</c:v>
                </c:pt>
                <c:pt idx="133">
                  <c:v>33074</c:v>
                </c:pt>
                <c:pt idx="134">
                  <c:v>33081</c:v>
                </c:pt>
                <c:pt idx="135">
                  <c:v>33088</c:v>
                </c:pt>
                <c:pt idx="136">
                  <c:v>33095</c:v>
                </c:pt>
                <c:pt idx="137">
                  <c:v>33102</c:v>
                </c:pt>
                <c:pt idx="138">
                  <c:v>33109</c:v>
                </c:pt>
                <c:pt idx="139">
                  <c:v>33116</c:v>
                </c:pt>
                <c:pt idx="140">
                  <c:v>33123</c:v>
                </c:pt>
                <c:pt idx="141">
                  <c:v>33130</c:v>
                </c:pt>
                <c:pt idx="142">
                  <c:v>33137</c:v>
                </c:pt>
                <c:pt idx="143">
                  <c:v>33144</c:v>
                </c:pt>
                <c:pt idx="144">
                  <c:v>33151</c:v>
                </c:pt>
                <c:pt idx="145">
                  <c:v>33158</c:v>
                </c:pt>
                <c:pt idx="146">
                  <c:v>33165</c:v>
                </c:pt>
                <c:pt idx="147">
                  <c:v>33172</c:v>
                </c:pt>
                <c:pt idx="148">
                  <c:v>33179</c:v>
                </c:pt>
                <c:pt idx="149">
                  <c:v>33186</c:v>
                </c:pt>
                <c:pt idx="150">
                  <c:v>33193</c:v>
                </c:pt>
                <c:pt idx="151">
                  <c:v>33200</c:v>
                </c:pt>
                <c:pt idx="152">
                  <c:v>33207</c:v>
                </c:pt>
                <c:pt idx="153">
                  <c:v>33214</c:v>
                </c:pt>
                <c:pt idx="154">
                  <c:v>33221</c:v>
                </c:pt>
                <c:pt idx="155">
                  <c:v>33228</c:v>
                </c:pt>
                <c:pt idx="156">
                  <c:v>33235</c:v>
                </c:pt>
                <c:pt idx="157">
                  <c:v>33242</c:v>
                </c:pt>
                <c:pt idx="158">
                  <c:v>33249</c:v>
                </c:pt>
                <c:pt idx="159">
                  <c:v>33256</c:v>
                </c:pt>
                <c:pt idx="160">
                  <c:v>33263</c:v>
                </c:pt>
                <c:pt idx="161">
                  <c:v>33270</c:v>
                </c:pt>
                <c:pt idx="162">
                  <c:v>33277</c:v>
                </c:pt>
                <c:pt idx="163">
                  <c:v>33284</c:v>
                </c:pt>
                <c:pt idx="164">
                  <c:v>33291</c:v>
                </c:pt>
                <c:pt idx="165">
                  <c:v>33298</c:v>
                </c:pt>
                <c:pt idx="166">
                  <c:v>33305</c:v>
                </c:pt>
                <c:pt idx="167">
                  <c:v>33312</c:v>
                </c:pt>
                <c:pt idx="168">
                  <c:v>33319</c:v>
                </c:pt>
                <c:pt idx="169">
                  <c:v>33326</c:v>
                </c:pt>
                <c:pt idx="170">
                  <c:v>33333</c:v>
                </c:pt>
                <c:pt idx="171">
                  <c:v>33340</c:v>
                </c:pt>
                <c:pt idx="172">
                  <c:v>33347</c:v>
                </c:pt>
                <c:pt idx="173">
                  <c:v>33354</c:v>
                </c:pt>
                <c:pt idx="174">
                  <c:v>33361</c:v>
                </c:pt>
                <c:pt idx="175">
                  <c:v>33368</c:v>
                </c:pt>
                <c:pt idx="176">
                  <c:v>33375</c:v>
                </c:pt>
                <c:pt idx="177">
                  <c:v>33382</c:v>
                </c:pt>
                <c:pt idx="178">
                  <c:v>33389</c:v>
                </c:pt>
                <c:pt idx="179">
                  <c:v>33396</c:v>
                </c:pt>
                <c:pt idx="180">
                  <c:v>33403</c:v>
                </c:pt>
                <c:pt idx="181">
                  <c:v>33410</c:v>
                </c:pt>
                <c:pt idx="182">
                  <c:v>33417</c:v>
                </c:pt>
                <c:pt idx="183">
                  <c:v>33424</c:v>
                </c:pt>
                <c:pt idx="184">
                  <c:v>33431</c:v>
                </c:pt>
                <c:pt idx="185">
                  <c:v>33438</c:v>
                </c:pt>
                <c:pt idx="186">
                  <c:v>33445</c:v>
                </c:pt>
                <c:pt idx="187">
                  <c:v>33452</c:v>
                </c:pt>
                <c:pt idx="188">
                  <c:v>33459</c:v>
                </c:pt>
                <c:pt idx="189">
                  <c:v>33466</c:v>
                </c:pt>
                <c:pt idx="190">
                  <c:v>33473</c:v>
                </c:pt>
                <c:pt idx="191">
                  <c:v>33480</c:v>
                </c:pt>
                <c:pt idx="192">
                  <c:v>33487</c:v>
                </c:pt>
                <c:pt idx="193">
                  <c:v>33494</c:v>
                </c:pt>
                <c:pt idx="194">
                  <c:v>33501</c:v>
                </c:pt>
                <c:pt idx="195">
                  <c:v>33508</c:v>
                </c:pt>
                <c:pt idx="196">
                  <c:v>33515</c:v>
                </c:pt>
                <c:pt idx="197">
                  <c:v>33522</c:v>
                </c:pt>
                <c:pt idx="198">
                  <c:v>33529</c:v>
                </c:pt>
                <c:pt idx="199">
                  <c:v>33536</c:v>
                </c:pt>
                <c:pt idx="200">
                  <c:v>33543</c:v>
                </c:pt>
                <c:pt idx="201">
                  <c:v>33550</c:v>
                </c:pt>
                <c:pt idx="202">
                  <c:v>33557</c:v>
                </c:pt>
                <c:pt idx="203">
                  <c:v>33564</c:v>
                </c:pt>
                <c:pt idx="204">
                  <c:v>33571</c:v>
                </c:pt>
                <c:pt idx="205">
                  <c:v>33578</c:v>
                </c:pt>
                <c:pt idx="206">
                  <c:v>33585</c:v>
                </c:pt>
                <c:pt idx="207">
                  <c:v>33592</c:v>
                </c:pt>
                <c:pt idx="208">
                  <c:v>33599</c:v>
                </c:pt>
                <c:pt idx="209">
                  <c:v>33606</c:v>
                </c:pt>
                <c:pt idx="210">
                  <c:v>33613</c:v>
                </c:pt>
                <c:pt idx="211">
                  <c:v>33620</c:v>
                </c:pt>
                <c:pt idx="212">
                  <c:v>33627</c:v>
                </c:pt>
                <c:pt idx="213">
                  <c:v>33634</c:v>
                </c:pt>
                <c:pt idx="214">
                  <c:v>33641</c:v>
                </c:pt>
                <c:pt idx="215">
                  <c:v>33648</c:v>
                </c:pt>
                <c:pt idx="216">
                  <c:v>33655</c:v>
                </c:pt>
                <c:pt idx="217">
                  <c:v>33662</c:v>
                </c:pt>
                <c:pt idx="218">
                  <c:v>33669</c:v>
                </c:pt>
                <c:pt idx="219">
                  <c:v>33676</c:v>
                </c:pt>
                <c:pt idx="220">
                  <c:v>33683</c:v>
                </c:pt>
                <c:pt idx="221">
                  <c:v>33690</c:v>
                </c:pt>
                <c:pt idx="222">
                  <c:v>33697</c:v>
                </c:pt>
                <c:pt idx="223">
                  <c:v>33704</c:v>
                </c:pt>
                <c:pt idx="224">
                  <c:v>33711</c:v>
                </c:pt>
                <c:pt idx="225">
                  <c:v>33718</c:v>
                </c:pt>
                <c:pt idx="226">
                  <c:v>33725</c:v>
                </c:pt>
                <c:pt idx="227">
                  <c:v>33732</c:v>
                </c:pt>
                <c:pt idx="228">
                  <c:v>33739</c:v>
                </c:pt>
                <c:pt idx="229">
                  <c:v>33746</c:v>
                </c:pt>
                <c:pt idx="230">
                  <c:v>33753</c:v>
                </c:pt>
                <c:pt idx="231">
                  <c:v>33760</c:v>
                </c:pt>
                <c:pt idx="232">
                  <c:v>33767</c:v>
                </c:pt>
                <c:pt idx="233">
                  <c:v>33774</c:v>
                </c:pt>
                <c:pt idx="234">
                  <c:v>33781</c:v>
                </c:pt>
                <c:pt idx="235">
                  <c:v>33788</c:v>
                </c:pt>
                <c:pt idx="236">
                  <c:v>33795</c:v>
                </c:pt>
                <c:pt idx="237">
                  <c:v>33802</c:v>
                </c:pt>
                <c:pt idx="238">
                  <c:v>33809</c:v>
                </c:pt>
                <c:pt idx="239">
                  <c:v>33816</c:v>
                </c:pt>
                <c:pt idx="240">
                  <c:v>33823</c:v>
                </c:pt>
                <c:pt idx="241">
                  <c:v>33830</c:v>
                </c:pt>
                <c:pt idx="242">
                  <c:v>33837</c:v>
                </c:pt>
                <c:pt idx="243">
                  <c:v>33844</c:v>
                </c:pt>
                <c:pt idx="244">
                  <c:v>33851</c:v>
                </c:pt>
                <c:pt idx="245">
                  <c:v>33858</c:v>
                </c:pt>
                <c:pt idx="246">
                  <c:v>33865</c:v>
                </c:pt>
                <c:pt idx="247">
                  <c:v>33872</c:v>
                </c:pt>
                <c:pt idx="248">
                  <c:v>33879</c:v>
                </c:pt>
                <c:pt idx="249">
                  <c:v>33886</c:v>
                </c:pt>
                <c:pt idx="250">
                  <c:v>33893</c:v>
                </c:pt>
                <c:pt idx="251">
                  <c:v>33900</c:v>
                </c:pt>
                <c:pt idx="252">
                  <c:v>33907</c:v>
                </c:pt>
                <c:pt idx="253">
                  <c:v>33914</c:v>
                </c:pt>
                <c:pt idx="254">
                  <c:v>33921</c:v>
                </c:pt>
                <c:pt idx="255">
                  <c:v>33928</c:v>
                </c:pt>
                <c:pt idx="256">
                  <c:v>33935</c:v>
                </c:pt>
                <c:pt idx="257">
                  <c:v>33942</c:v>
                </c:pt>
                <c:pt idx="258">
                  <c:v>33949</c:v>
                </c:pt>
                <c:pt idx="259">
                  <c:v>33956</c:v>
                </c:pt>
                <c:pt idx="260">
                  <c:v>33963</c:v>
                </c:pt>
                <c:pt idx="261">
                  <c:v>33970</c:v>
                </c:pt>
                <c:pt idx="262">
                  <c:v>33977</c:v>
                </c:pt>
                <c:pt idx="263">
                  <c:v>33984</c:v>
                </c:pt>
                <c:pt idx="264">
                  <c:v>33991</c:v>
                </c:pt>
                <c:pt idx="265">
                  <c:v>33998</c:v>
                </c:pt>
                <c:pt idx="266">
                  <c:v>34005</c:v>
                </c:pt>
                <c:pt idx="267">
                  <c:v>34012</c:v>
                </c:pt>
                <c:pt idx="268">
                  <c:v>34019</c:v>
                </c:pt>
                <c:pt idx="269">
                  <c:v>34026</c:v>
                </c:pt>
                <c:pt idx="270">
                  <c:v>34033</c:v>
                </c:pt>
                <c:pt idx="271">
                  <c:v>34040</c:v>
                </c:pt>
                <c:pt idx="272">
                  <c:v>34047</c:v>
                </c:pt>
                <c:pt idx="273">
                  <c:v>34054</c:v>
                </c:pt>
                <c:pt idx="274">
                  <c:v>34061</c:v>
                </c:pt>
                <c:pt idx="275">
                  <c:v>34068</c:v>
                </c:pt>
                <c:pt idx="276">
                  <c:v>34075</c:v>
                </c:pt>
                <c:pt idx="277">
                  <c:v>34082</c:v>
                </c:pt>
                <c:pt idx="278">
                  <c:v>34089</c:v>
                </c:pt>
                <c:pt idx="279">
                  <c:v>34096</c:v>
                </c:pt>
                <c:pt idx="280">
                  <c:v>34103</c:v>
                </c:pt>
                <c:pt idx="281">
                  <c:v>34110</c:v>
                </c:pt>
                <c:pt idx="282">
                  <c:v>34117</c:v>
                </c:pt>
                <c:pt idx="283">
                  <c:v>34124</c:v>
                </c:pt>
                <c:pt idx="284">
                  <c:v>34131</c:v>
                </c:pt>
                <c:pt idx="285">
                  <c:v>34138</c:v>
                </c:pt>
                <c:pt idx="286">
                  <c:v>34145</c:v>
                </c:pt>
                <c:pt idx="287">
                  <c:v>34152</c:v>
                </c:pt>
                <c:pt idx="288">
                  <c:v>34159</c:v>
                </c:pt>
                <c:pt idx="289">
                  <c:v>34166</c:v>
                </c:pt>
                <c:pt idx="290">
                  <c:v>34173</c:v>
                </c:pt>
                <c:pt idx="291">
                  <c:v>34180</c:v>
                </c:pt>
                <c:pt idx="292">
                  <c:v>34187</c:v>
                </c:pt>
                <c:pt idx="293">
                  <c:v>34194</c:v>
                </c:pt>
                <c:pt idx="294">
                  <c:v>34201</c:v>
                </c:pt>
                <c:pt idx="295">
                  <c:v>34208</c:v>
                </c:pt>
                <c:pt idx="296">
                  <c:v>34215</c:v>
                </c:pt>
                <c:pt idx="297">
                  <c:v>34222</c:v>
                </c:pt>
                <c:pt idx="298">
                  <c:v>34229</c:v>
                </c:pt>
                <c:pt idx="299">
                  <c:v>34236</c:v>
                </c:pt>
                <c:pt idx="300">
                  <c:v>34243</c:v>
                </c:pt>
                <c:pt idx="301">
                  <c:v>34250</c:v>
                </c:pt>
                <c:pt idx="302">
                  <c:v>34257</c:v>
                </c:pt>
                <c:pt idx="303">
                  <c:v>34264</c:v>
                </c:pt>
                <c:pt idx="304">
                  <c:v>34271</c:v>
                </c:pt>
                <c:pt idx="305">
                  <c:v>34278</c:v>
                </c:pt>
                <c:pt idx="306">
                  <c:v>34285</c:v>
                </c:pt>
                <c:pt idx="307">
                  <c:v>34292</c:v>
                </c:pt>
                <c:pt idx="308">
                  <c:v>34299</c:v>
                </c:pt>
                <c:pt idx="309">
                  <c:v>34306</c:v>
                </c:pt>
                <c:pt idx="310">
                  <c:v>34313</c:v>
                </c:pt>
                <c:pt idx="311">
                  <c:v>34320</c:v>
                </c:pt>
                <c:pt idx="312">
                  <c:v>34327</c:v>
                </c:pt>
                <c:pt idx="313">
                  <c:v>34334</c:v>
                </c:pt>
                <c:pt idx="314">
                  <c:v>34341</c:v>
                </c:pt>
                <c:pt idx="315">
                  <c:v>34348</c:v>
                </c:pt>
                <c:pt idx="316">
                  <c:v>34355</c:v>
                </c:pt>
                <c:pt idx="317">
                  <c:v>34362</c:v>
                </c:pt>
                <c:pt idx="318">
                  <c:v>34369</c:v>
                </c:pt>
                <c:pt idx="319">
                  <c:v>34376</c:v>
                </c:pt>
                <c:pt idx="320">
                  <c:v>34383</c:v>
                </c:pt>
                <c:pt idx="321">
                  <c:v>34390</c:v>
                </c:pt>
                <c:pt idx="322">
                  <c:v>34397</c:v>
                </c:pt>
                <c:pt idx="323">
                  <c:v>34404</c:v>
                </c:pt>
                <c:pt idx="324">
                  <c:v>34411</c:v>
                </c:pt>
                <c:pt idx="325">
                  <c:v>34418</c:v>
                </c:pt>
                <c:pt idx="326">
                  <c:v>34425</c:v>
                </c:pt>
                <c:pt idx="327">
                  <c:v>34432</c:v>
                </c:pt>
                <c:pt idx="328">
                  <c:v>34439</c:v>
                </c:pt>
                <c:pt idx="329">
                  <c:v>34446</c:v>
                </c:pt>
                <c:pt idx="330">
                  <c:v>34453</c:v>
                </c:pt>
                <c:pt idx="331">
                  <c:v>34460</c:v>
                </c:pt>
                <c:pt idx="332">
                  <c:v>34467</c:v>
                </c:pt>
                <c:pt idx="333">
                  <c:v>34474</c:v>
                </c:pt>
                <c:pt idx="334">
                  <c:v>34481</c:v>
                </c:pt>
                <c:pt idx="335">
                  <c:v>34488</c:v>
                </c:pt>
                <c:pt idx="336">
                  <c:v>34495</c:v>
                </c:pt>
                <c:pt idx="337">
                  <c:v>34502</c:v>
                </c:pt>
                <c:pt idx="338">
                  <c:v>34509</c:v>
                </c:pt>
                <c:pt idx="339">
                  <c:v>34516</c:v>
                </c:pt>
                <c:pt idx="340">
                  <c:v>34523</c:v>
                </c:pt>
                <c:pt idx="341">
                  <c:v>34530</c:v>
                </c:pt>
                <c:pt idx="342">
                  <c:v>34537</c:v>
                </c:pt>
                <c:pt idx="343">
                  <c:v>34544</c:v>
                </c:pt>
                <c:pt idx="344">
                  <c:v>34551</c:v>
                </c:pt>
                <c:pt idx="345">
                  <c:v>34558</c:v>
                </c:pt>
                <c:pt idx="346">
                  <c:v>34565</c:v>
                </c:pt>
                <c:pt idx="347">
                  <c:v>34572</c:v>
                </c:pt>
                <c:pt idx="348">
                  <c:v>34579</c:v>
                </c:pt>
                <c:pt idx="349">
                  <c:v>34586</c:v>
                </c:pt>
                <c:pt idx="350">
                  <c:v>34593</c:v>
                </c:pt>
                <c:pt idx="351">
                  <c:v>34600</c:v>
                </c:pt>
                <c:pt idx="352">
                  <c:v>34607</c:v>
                </c:pt>
                <c:pt idx="353">
                  <c:v>34614</c:v>
                </c:pt>
                <c:pt idx="354">
                  <c:v>34621</c:v>
                </c:pt>
                <c:pt idx="355">
                  <c:v>34628</c:v>
                </c:pt>
                <c:pt idx="356">
                  <c:v>34635</c:v>
                </c:pt>
                <c:pt idx="357">
                  <c:v>34642</c:v>
                </c:pt>
                <c:pt idx="358">
                  <c:v>34649</c:v>
                </c:pt>
                <c:pt idx="359">
                  <c:v>34656</c:v>
                </c:pt>
                <c:pt idx="360">
                  <c:v>34663</c:v>
                </c:pt>
                <c:pt idx="361">
                  <c:v>34670</c:v>
                </c:pt>
                <c:pt idx="362">
                  <c:v>34677</c:v>
                </c:pt>
                <c:pt idx="363">
                  <c:v>34684</c:v>
                </c:pt>
                <c:pt idx="364">
                  <c:v>34691</c:v>
                </c:pt>
                <c:pt idx="365">
                  <c:v>34698</c:v>
                </c:pt>
                <c:pt idx="366">
                  <c:v>34705</c:v>
                </c:pt>
                <c:pt idx="367">
                  <c:v>34712</c:v>
                </c:pt>
                <c:pt idx="368">
                  <c:v>34719</c:v>
                </c:pt>
                <c:pt idx="369">
                  <c:v>34726</c:v>
                </c:pt>
                <c:pt idx="370">
                  <c:v>34733</c:v>
                </c:pt>
                <c:pt idx="371">
                  <c:v>34740</c:v>
                </c:pt>
                <c:pt idx="372">
                  <c:v>34747</c:v>
                </c:pt>
                <c:pt idx="373">
                  <c:v>34754</c:v>
                </c:pt>
                <c:pt idx="374">
                  <c:v>34761</c:v>
                </c:pt>
                <c:pt idx="375">
                  <c:v>34768</c:v>
                </c:pt>
                <c:pt idx="376">
                  <c:v>34775</c:v>
                </c:pt>
                <c:pt idx="377">
                  <c:v>34782</c:v>
                </c:pt>
                <c:pt idx="378">
                  <c:v>34789</c:v>
                </c:pt>
                <c:pt idx="379">
                  <c:v>34796</c:v>
                </c:pt>
                <c:pt idx="380">
                  <c:v>34803</c:v>
                </c:pt>
                <c:pt idx="381">
                  <c:v>34810</c:v>
                </c:pt>
                <c:pt idx="382">
                  <c:v>34817</c:v>
                </c:pt>
                <c:pt idx="383">
                  <c:v>34824</c:v>
                </c:pt>
                <c:pt idx="384">
                  <c:v>34831</c:v>
                </c:pt>
                <c:pt idx="385">
                  <c:v>34838</c:v>
                </c:pt>
                <c:pt idx="386">
                  <c:v>34845</c:v>
                </c:pt>
                <c:pt idx="387">
                  <c:v>34852</c:v>
                </c:pt>
                <c:pt idx="388">
                  <c:v>34859</c:v>
                </c:pt>
                <c:pt idx="389">
                  <c:v>34866</c:v>
                </c:pt>
                <c:pt idx="390">
                  <c:v>34873</c:v>
                </c:pt>
                <c:pt idx="391">
                  <c:v>34880</c:v>
                </c:pt>
                <c:pt idx="392">
                  <c:v>34887</c:v>
                </c:pt>
                <c:pt idx="393">
                  <c:v>34894</c:v>
                </c:pt>
                <c:pt idx="394">
                  <c:v>34901</c:v>
                </c:pt>
                <c:pt idx="395">
                  <c:v>34908</c:v>
                </c:pt>
                <c:pt idx="396">
                  <c:v>34915</c:v>
                </c:pt>
                <c:pt idx="397">
                  <c:v>34922</c:v>
                </c:pt>
                <c:pt idx="398">
                  <c:v>34929</c:v>
                </c:pt>
                <c:pt idx="399">
                  <c:v>34936</c:v>
                </c:pt>
                <c:pt idx="400">
                  <c:v>34943</c:v>
                </c:pt>
                <c:pt idx="401">
                  <c:v>34950</c:v>
                </c:pt>
                <c:pt idx="402">
                  <c:v>34957</c:v>
                </c:pt>
                <c:pt idx="403">
                  <c:v>34964</c:v>
                </c:pt>
                <c:pt idx="404">
                  <c:v>34971</c:v>
                </c:pt>
                <c:pt idx="405">
                  <c:v>34978</c:v>
                </c:pt>
                <c:pt idx="406">
                  <c:v>34985</c:v>
                </c:pt>
                <c:pt idx="407">
                  <c:v>34992</c:v>
                </c:pt>
                <c:pt idx="408">
                  <c:v>34999</c:v>
                </c:pt>
                <c:pt idx="409">
                  <c:v>35006</c:v>
                </c:pt>
                <c:pt idx="410">
                  <c:v>35013</c:v>
                </c:pt>
                <c:pt idx="411">
                  <c:v>35020</c:v>
                </c:pt>
                <c:pt idx="412">
                  <c:v>35027</c:v>
                </c:pt>
                <c:pt idx="413">
                  <c:v>35034</c:v>
                </c:pt>
                <c:pt idx="414">
                  <c:v>35041</c:v>
                </c:pt>
                <c:pt idx="415">
                  <c:v>35048</c:v>
                </c:pt>
                <c:pt idx="416">
                  <c:v>35055</c:v>
                </c:pt>
                <c:pt idx="417">
                  <c:v>35062</c:v>
                </c:pt>
                <c:pt idx="418">
                  <c:v>35069</c:v>
                </c:pt>
                <c:pt idx="419">
                  <c:v>35076</c:v>
                </c:pt>
                <c:pt idx="420">
                  <c:v>35083</c:v>
                </c:pt>
                <c:pt idx="421">
                  <c:v>35090</c:v>
                </c:pt>
                <c:pt idx="422">
                  <c:v>35097</c:v>
                </c:pt>
                <c:pt idx="423">
                  <c:v>35104</c:v>
                </c:pt>
                <c:pt idx="424">
                  <c:v>35111</c:v>
                </c:pt>
                <c:pt idx="425">
                  <c:v>35118</c:v>
                </c:pt>
                <c:pt idx="426">
                  <c:v>35125</c:v>
                </c:pt>
                <c:pt idx="427">
                  <c:v>35132</c:v>
                </c:pt>
                <c:pt idx="428">
                  <c:v>35139</c:v>
                </c:pt>
                <c:pt idx="429">
                  <c:v>35146</c:v>
                </c:pt>
                <c:pt idx="430">
                  <c:v>35153</c:v>
                </c:pt>
                <c:pt idx="431">
                  <c:v>35160</c:v>
                </c:pt>
                <c:pt idx="432">
                  <c:v>35167</c:v>
                </c:pt>
                <c:pt idx="433">
                  <c:v>35174</c:v>
                </c:pt>
                <c:pt idx="434">
                  <c:v>35181</c:v>
                </c:pt>
                <c:pt idx="435">
                  <c:v>35188</c:v>
                </c:pt>
                <c:pt idx="436">
                  <c:v>35195</c:v>
                </c:pt>
                <c:pt idx="437">
                  <c:v>35202</c:v>
                </c:pt>
                <c:pt idx="438">
                  <c:v>35209</c:v>
                </c:pt>
                <c:pt idx="439">
                  <c:v>35216</c:v>
                </c:pt>
                <c:pt idx="440">
                  <c:v>35223</c:v>
                </c:pt>
                <c:pt idx="441">
                  <c:v>35230</c:v>
                </c:pt>
                <c:pt idx="442">
                  <c:v>35237</c:v>
                </c:pt>
                <c:pt idx="443">
                  <c:v>35244</c:v>
                </c:pt>
                <c:pt idx="444">
                  <c:v>35251</c:v>
                </c:pt>
                <c:pt idx="445">
                  <c:v>35258</c:v>
                </c:pt>
                <c:pt idx="446">
                  <c:v>35265</c:v>
                </c:pt>
                <c:pt idx="447">
                  <c:v>35272</c:v>
                </c:pt>
                <c:pt idx="448">
                  <c:v>35279</c:v>
                </c:pt>
                <c:pt idx="449">
                  <c:v>35286</c:v>
                </c:pt>
                <c:pt idx="450">
                  <c:v>35293</c:v>
                </c:pt>
                <c:pt idx="451">
                  <c:v>35300</c:v>
                </c:pt>
                <c:pt idx="452">
                  <c:v>35307</c:v>
                </c:pt>
                <c:pt idx="453">
                  <c:v>35314</c:v>
                </c:pt>
                <c:pt idx="454">
                  <c:v>35321</c:v>
                </c:pt>
                <c:pt idx="455">
                  <c:v>35328</c:v>
                </c:pt>
                <c:pt idx="456">
                  <c:v>35335</c:v>
                </c:pt>
                <c:pt idx="457">
                  <c:v>35342</c:v>
                </c:pt>
                <c:pt idx="458">
                  <c:v>35349</c:v>
                </c:pt>
                <c:pt idx="459">
                  <c:v>35356</c:v>
                </c:pt>
                <c:pt idx="460">
                  <c:v>35363</c:v>
                </c:pt>
                <c:pt idx="461">
                  <c:v>35370</c:v>
                </c:pt>
                <c:pt idx="462">
                  <c:v>35377</c:v>
                </c:pt>
                <c:pt idx="463">
                  <c:v>35384</c:v>
                </c:pt>
                <c:pt idx="464">
                  <c:v>35391</c:v>
                </c:pt>
                <c:pt idx="465">
                  <c:v>35398</c:v>
                </c:pt>
                <c:pt idx="466">
                  <c:v>35405</c:v>
                </c:pt>
                <c:pt idx="467">
                  <c:v>35412</c:v>
                </c:pt>
                <c:pt idx="468">
                  <c:v>35419</c:v>
                </c:pt>
                <c:pt idx="469">
                  <c:v>35426</c:v>
                </c:pt>
                <c:pt idx="470">
                  <c:v>35433</c:v>
                </c:pt>
                <c:pt idx="471">
                  <c:v>35440</c:v>
                </c:pt>
                <c:pt idx="472">
                  <c:v>35447</c:v>
                </c:pt>
                <c:pt idx="473">
                  <c:v>35454</c:v>
                </c:pt>
                <c:pt idx="474">
                  <c:v>35461</c:v>
                </c:pt>
                <c:pt idx="475">
                  <c:v>35468</c:v>
                </c:pt>
                <c:pt idx="476">
                  <c:v>35475</c:v>
                </c:pt>
                <c:pt idx="477">
                  <c:v>35482</c:v>
                </c:pt>
                <c:pt idx="478">
                  <c:v>35489</c:v>
                </c:pt>
                <c:pt idx="479">
                  <c:v>35496</c:v>
                </c:pt>
                <c:pt idx="480">
                  <c:v>35503</c:v>
                </c:pt>
                <c:pt idx="481">
                  <c:v>35510</c:v>
                </c:pt>
                <c:pt idx="482">
                  <c:v>35517</c:v>
                </c:pt>
                <c:pt idx="483">
                  <c:v>35524</c:v>
                </c:pt>
                <c:pt idx="484">
                  <c:v>35531</c:v>
                </c:pt>
                <c:pt idx="485">
                  <c:v>35538</c:v>
                </c:pt>
                <c:pt idx="486">
                  <c:v>35545</c:v>
                </c:pt>
                <c:pt idx="487">
                  <c:v>35552</c:v>
                </c:pt>
                <c:pt idx="488">
                  <c:v>35559</c:v>
                </c:pt>
                <c:pt idx="489">
                  <c:v>35566</c:v>
                </c:pt>
                <c:pt idx="490">
                  <c:v>35573</c:v>
                </c:pt>
                <c:pt idx="491">
                  <c:v>35580</c:v>
                </c:pt>
                <c:pt idx="492">
                  <c:v>35587</c:v>
                </c:pt>
                <c:pt idx="493">
                  <c:v>35594</c:v>
                </c:pt>
                <c:pt idx="494">
                  <c:v>35601</c:v>
                </c:pt>
                <c:pt idx="495">
                  <c:v>35608</c:v>
                </c:pt>
                <c:pt idx="496">
                  <c:v>35615</c:v>
                </c:pt>
                <c:pt idx="497">
                  <c:v>35622</c:v>
                </c:pt>
                <c:pt idx="498">
                  <c:v>35629</c:v>
                </c:pt>
                <c:pt idx="499">
                  <c:v>35636</c:v>
                </c:pt>
                <c:pt idx="500">
                  <c:v>35643</c:v>
                </c:pt>
                <c:pt idx="501">
                  <c:v>35650</c:v>
                </c:pt>
                <c:pt idx="502">
                  <c:v>35657</c:v>
                </c:pt>
                <c:pt idx="503">
                  <c:v>35664</c:v>
                </c:pt>
                <c:pt idx="504">
                  <c:v>35671</c:v>
                </c:pt>
                <c:pt idx="505">
                  <c:v>35678</c:v>
                </c:pt>
                <c:pt idx="506">
                  <c:v>35685</c:v>
                </c:pt>
                <c:pt idx="507">
                  <c:v>35692</c:v>
                </c:pt>
                <c:pt idx="508">
                  <c:v>35699</c:v>
                </c:pt>
                <c:pt idx="509">
                  <c:v>35706</c:v>
                </c:pt>
                <c:pt idx="510">
                  <c:v>35713</c:v>
                </c:pt>
                <c:pt idx="511">
                  <c:v>35720</c:v>
                </c:pt>
                <c:pt idx="512">
                  <c:v>35727</c:v>
                </c:pt>
                <c:pt idx="513">
                  <c:v>35734</c:v>
                </c:pt>
                <c:pt idx="514">
                  <c:v>35741</c:v>
                </c:pt>
                <c:pt idx="515">
                  <c:v>35748</c:v>
                </c:pt>
                <c:pt idx="516">
                  <c:v>35755</c:v>
                </c:pt>
                <c:pt idx="517">
                  <c:v>35762</c:v>
                </c:pt>
                <c:pt idx="518">
                  <c:v>35769</c:v>
                </c:pt>
                <c:pt idx="519">
                  <c:v>35776</c:v>
                </c:pt>
                <c:pt idx="520">
                  <c:v>35783</c:v>
                </c:pt>
                <c:pt idx="521">
                  <c:v>35790</c:v>
                </c:pt>
                <c:pt idx="522">
                  <c:v>35797</c:v>
                </c:pt>
                <c:pt idx="523">
                  <c:v>35804</c:v>
                </c:pt>
                <c:pt idx="524">
                  <c:v>35811</c:v>
                </c:pt>
                <c:pt idx="525">
                  <c:v>35818</c:v>
                </c:pt>
                <c:pt idx="526">
                  <c:v>35825</c:v>
                </c:pt>
                <c:pt idx="527">
                  <c:v>35832</c:v>
                </c:pt>
                <c:pt idx="528">
                  <c:v>35839</c:v>
                </c:pt>
                <c:pt idx="529">
                  <c:v>35846</c:v>
                </c:pt>
                <c:pt idx="530">
                  <c:v>35853</c:v>
                </c:pt>
                <c:pt idx="531">
                  <c:v>35860</c:v>
                </c:pt>
                <c:pt idx="532">
                  <c:v>35867</c:v>
                </c:pt>
                <c:pt idx="533">
                  <c:v>35874</c:v>
                </c:pt>
                <c:pt idx="534">
                  <c:v>35881</c:v>
                </c:pt>
                <c:pt idx="535">
                  <c:v>35888</c:v>
                </c:pt>
                <c:pt idx="536">
                  <c:v>35895</c:v>
                </c:pt>
                <c:pt idx="537">
                  <c:v>35902</c:v>
                </c:pt>
                <c:pt idx="538">
                  <c:v>35909</c:v>
                </c:pt>
                <c:pt idx="539">
                  <c:v>35916</c:v>
                </c:pt>
                <c:pt idx="540">
                  <c:v>35923</c:v>
                </c:pt>
                <c:pt idx="541">
                  <c:v>35930</c:v>
                </c:pt>
                <c:pt idx="542">
                  <c:v>35937</c:v>
                </c:pt>
                <c:pt idx="543">
                  <c:v>35944</c:v>
                </c:pt>
                <c:pt idx="544">
                  <c:v>35951</c:v>
                </c:pt>
                <c:pt idx="545">
                  <c:v>35958</c:v>
                </c:pt>
                <c:pt idx="546">
                  <c:v>35965</c:v>
                </c:pt>
                <c:pt idx="547">
                  <c:v>35972</c:v>
                </c:pt>
                <c:pt idx="548">
                  <c:v>35979</c:v>
                </c:pt>
                <c:pt idx="549">
                  <c:v>35986</c:v>
                </c:pt>
                <c:pt idx="550">
                  <c:v>35993</c:v>
                </c:pt>
                <c:pt idx="551">
                  <c:v>36000</c:v>
                </c:pt>
                <c:pt idx="552">
                  <c:v>36007</c:v>
                </c:pt>
                <c:pt idx="553">
                  <c:v>36014</c:v>
                </c:pt>
                <c:pt idx="554">
                  <c:v>36021</c:v>
                </c:pt>
                <c:pt idx="555">
                  <c:v>36028</c:v>
                </c:pt>
                <c:pt idx="556">
                  <c:v>36035</c:v>
                </c:pt>
                <c:pt idx="557">
                  <c:v>36042</c:v>
                </c:pt>
                <c:pt idx="558">
                  <c:v>36049</c:v>
                </c:pt>
                <c:pt idx="559">
                  <c:v>36056</c:v>
                </c:pt>
                <c:pt idx="560">
                  <c:v>36063</c:v>
                </c:pt>
                <c:pt idx="561">
                  <c:v>36070</c:v>
                </c:pt>
                <c:pt idx="562">
                  <c:v>36077</c:v>
                </c:pt>
                <c:pt idx="563">
                  <c:v>36084</c:v>
                </c:pt>
                <c:pt idx="564">
                  <c:v>36091</c:v>
                </c:pt>
                <c:pt idx="565">
                  <c:v>36098</c:v>
                </c:pt>
                <c:pt idx="566">
                  <c:v>36105</c:v>
                </c:pt>
                <c:pt idx="567">
                  <c:v>36112</c:v>
                </c:pt>
                <c:pt idx="568">
                  <c:v>36119</c:v>
                </c:pt>
                <c:pt idx="569">
                  <c:v>36126</c:v>
                </c:pt>
                <c:pt idx="570">
                  <c:v>36133</c:v>
                </c:pt>
                <c:pt idx="571">
                  <c:v>36140</c:v>
                </c:pt>
                <c:pt idx="572">
                  <c:v>36147</c:v>
                </c:pt>
                <c:pt idx="573">
                  <c:v>36154</c:v>
                </c:pt>
                <c:pt idx="574">
                  <c:v>36161</c:v>
                </c:pt>
                <c:pt idx="575">
                  <c:v>36168</c:v>
                </c:pt>
                <c:pt idx="576">
                  <c:v>36175</c:v>
                </c:pt>
                <c:pt idx="577">
                  <c:v>36182</c:v>
                </c:pt>
                <c:pt idx="578">
                  <c:v>36189</c:v>
                </c:pt>
                <c:pt idx="579">
                  <c:v>36196</c:v>
                </c:pt>
                <c:pt idx="580">
                  <c:v>36203</c:v>
                </c:pt>
                <c:pt idx="581">
                  <c:v>36210</c:v>
                </c:pt>
                <c:pt idx="582">
                  <c:v>36217</c:v>
                </c:pt>
                <c:pt idx="583">
                  <c:v>36224</c:v>
                </c:pt>
                <c:pt idx="584">
                  <c:v>36231</c:v>
                </c:pt>
                <c:pt idx="585">
                  <c:v>36238</c:v>
                </c:pt>
                <c:pt idx="586">
                  <c:v>36245</c:v>
                </c:pt>
                <c:pt idx="587">
                  <c:v>36252</c:v>
                </c:pt>
                <c:pt idx="588">
                  <c:v>36259</c:v>
                </c:pt>
                <c:pt idx="589">
                  <c:v>36266</c:v>
                </c:pt>
                <c:pt idx="590">
                  <c:v>36273</c:v>
                </c:pt>
                <c:pt idx="591">
                  <c:v>36280</c:v>
                </c:pt>
                <c:pt idx="592">
                  <c:v>36287</c:v>
                </c:pt>
                <c:pt idx="593">
                  <c:v>36294</c:v>
                </c:pt>
                <c:pt idx="594">
                  <c:v>36301</c:v>
                </c:pt>
                <c:pt idx="595">
                  <c:v>36308</c:v>
                </c:pt>
                <c:pt idx="596">
                  <c:v>36315</c:v>
                </c:pt>
                <c:pt idx="597">
                  <c:v>36322</c:v>
                </c:pt>
                <c:pt idx="598">
                  <c:v>36329</c:v>
                </c:pt>
                <c:pt idx="599">
                  <c:v>36336</c:v>
                </c:pt>
                <c:pt idx="600">
                  <c:v>36343</c:v>
                </c:pt>
                <c:pt idx="601">
                  <c:v>36350</c:v>
                </c:pt>
                <c:pt idx="602">
                  <c:v>36357</c:v>
                </c:pt>
                <c:pt idx="603">
                  <c:v>36364</c:v>
                </c:pt>
                <c:pt idx="604">
                  <c:v>36371</c:v>
                </c:pt>
                <c:pt idx="605">
                  <c:v>36378</c:v>
                </c:pt>
                <c:pt idx="606">
                  <c:v>36385</c:v>
                </c:pt>
                <c:pt idx="607">
                  <c:v>36392</c:v>
                </c:pt>
                <c:pt idx="608">
                  <c:v>36399</c:v>
                </c:pt>
                <c:pt idx="609">
                  <c:v>36406</c:v>
                </c:pt>
                <c:pt idx="610">
                  <c:v>36413</c:v>
                </c:pt>
                <c:pt idx="611">
                  <c:v>36420</c:v>
                </c:pt>
                <c:pt idx="612">
                  <c:v>36427</c:v>
                </c:pt>
                <c:pt idx="613">
                  <c:v>36434</c:v>
                </c:pt>
                <c:pt idx="614">
                  <c:v>36441</c:v>
                </c:pt>
                <c:pt idx="615">
                  <c:v>36448</c:v>
                </c:pt>
                <c:pt idx="616">
                  <c:v>36455</c:v>
                </c:pt>
                <c:pt idx="617">
                  <c:v>36462</c:v>
                </c:pt>
                <c:pt idx="618">
                  <c:v>36469</c:v>
                </c:pt>
                <c:pt idx="619">
                  <c:v>36476</c:v>
                </c:pt>
                <c:pt idx="620">
                  <c:v>36483</c:v>
                </c:pt>
                <c:pt idx="621">
                  <c:v>36490</c:v>
                </c:pt>
                <c:pt idx="622">
                  <c:v>36497</c:v>
                </c:pt>
                <c:pt idx="623">
                  <c:v>36504</c:v>
                </c:pt>
                <c:pt idx="624">
                  <c:v>36511</c:v>
                </c:pt>
                <c:pt idx="625">
                  <c:v>36518</c:v>
                </c:pt>
                <c:pt idx="626">
                  <c:v>36525</c:v>
                </c:pt>
                <c:pt idx="627">
                  <c:v>36532</c:v>
                </c:pt>
                <c:pt idx="628">
                  <c:v>36539</c:v>
                </c:pt>
                <c:pt idx="629">
                  <c:v>36546</c:v>
                </c:pt>
                <c:pt idx="630">
                  <c:v>36553</c:v>
                </c:pt>
                <c:pt idx="631">
                  <c:v>36560</c:v>
                </c:pt>
                <c:pt idx="632">
                  <c:v>36567</c:v>
                </c:pt>
                <c:pt idx="633">
                  <c:v>36574</c:v>
                </c:pt>
                <c:pt idx="634">
                  <c:v>36581</c:v>
                </c:pt>
                <c:pt idx="635">
                  <c:v>36588</c:v>
                </c:pt>
                <c:pt idx="636">
                  <c:v>36595</c:v>
                </c:pt>
                <c:pt idx="637">
                  <c:v>36602</c:v>
                </c:pt>
                <c:pt idx="638">
                  <c:v>36609</c:v>
                </c:pt>
                <c:pt idx="639">
                  <c:v>36616</c:v>
                </c:pt>
                <c:pt idx="640">
                  <c:v>36623</c:v>
                </c:pt>
                <c:pt idx="641">
                  <c:v>36630</c:v>
                </c:pt>
                <c:pt idx="642">
                  <c:v>36637</c:v>
                </c:pt>
                <c:pt idx="643">
                  <c:v>36644</c:v>
                </c:pt>
                <c:pt idx="644">
                  <c:v>36651</c:v>
                </c:pt>
                <c:pt idx="645">
                  <c:v>36658</c:v>
                </c:pt>
                <c:pt idx="646">
                  <c:v>36665</c:v>
                </c:pt>
                <c:pt idx="647">
                  <c:v>36672</c:v>
                </c:pt>
                <c:pt idx="648">
                  <c:v>36679</c:v>
                </c:pt>
                <c:pt idx="649">
                  <c:v>36686</c:v>
                </c:pt>
                <c:pt idx="650">
                  <c:v>36693</c:v>
                </c:pt>
                <c:pt idx="651">
                  <c:v>36700</c:v>
                </c:pt>
                <c:pt idx="652">
                  <c:v>36707</c:v>
                </c:pt>
                <c:pt idx="653">
                  <c:v>36714</c:v>
                </c:pt>
                <c:pt idx="654">
                  <c:v>36721</c:v>
                </c:pt>
                <c:pt idx="655">
                  <c:v>36728</c:v>
                </c:pt>
                <c:pt idx="656">
                  <c:v>36735</c:v>
                </c:pt>
                <c:pt idx="657">
                  <c:v>36742</c:v>
                </c:pt>
                <c:pt idx="658">
                  <c:v>36749</c:v>
                </c:pt>
                <c:pt idx="659">
                  <c:v>36756</c:v>
                </c:pt>
                <c:pt idx="660">
                  <c:v>36763</c:v>
                </c:pt>
                <c:pt idx="661">
                  <c:v>36770</c:v>
                </c:pt>
                <c:pt idx="662">
                  <c:v>36777</c:v>
                </c:pt>
                <c:pt idx="663">
                  <c:v>36784</c:v>
                </c:pt>
                <c:pt idx="664">
                  <c:v>36791</c:v>
                </c:pt>
                <c:pt idx="665">
                  <c:v>36798</c:v>
                </c:pt>
                <c:pt idx="666">
                  <c:v>36805</c:v>
                </c:pt>
                <c:pt idx="667">
                  <c:v>36812</c:v>
                </c:pt>
                <c:pt idx="668">
                  <c:v>36819</c:v>
                </c:pt>
                <c:pt idx="669">
                  <c:v>36826</c:v>
                </c:pt>
                <c:pt idx="670">
                  <c:v>36833</c:v>
                </c:pt>
                <c:pt idx="671">
                  <c:v>36840</c:v>
                </c:pt>
                <c:pt idx="672">
                  <c:v>36847</c:v>
                </c:pt>
                <c:pt idx="673">
                  <c:v>36854</c:v>
                </c:pt>
                <c:pt idx="674">
                  <c:v>36861</c:v>
                </c:pt>
                <c:pt idx="675">
                  <c:v>36868</c:v>
                </c:pt>
                <c:pt idx="676">
                  <c:v>36875</c:v>
                </c:pt>
                <c:pt idx="677">
                  <c:v>36882</c:v>
                </c:pt>
                <c:pt idx="678">
                  <c:v>36889</c:v>
                </c:pt>
                <c:pt idx="679">
                  <c:v>36896</c:v>
                </c:pt>
                <c:pt idx="680">
                  <c:v>36903</c:v>
                </c:pt>
                <c:pt idx="681">
                  <c:v>36910</c:v>
                </c:pt>
                <c:pt idx="682">
                  <c:v>36917</c:v>
                </c:pt>
                <c:pt idx="683">
                  <c:v>36924</c:v>
                </c:pt>
                <c:pt idx="684">
                  <c:v>36931</c:v>
                </c:pt>
                <c:pt idx="685">
                  <c:v>36938</c:v>
                </c:pt>
                <c:pt idx="686">
                  <c:v>36945</c:v>
                </c:pt>
                <c:pt idx="687">
                  <c:v>36952</c:v>
                </c:pt>
                <c:pt idx="688">
                  <c:v>36959</c:v>
                </c:pt>
                <c:pt idx="689">
                  <c:v>36966</c:v>
                </c:pt>
                <c:pt idx="690">
                  <c:v>36973</c:v>
                </c:pt>
                <c:pt idx="691">
                  <c:v>36980</c:v>
                </c:pt>
                <c:pt idx="692">
                  <c:v>36987</c:v>
                </c:pt>
                <c:pt idx="693">
                  <c:v>36994</c:v>
                </c:pt>
                <c:pt idx="694">
                  <c:v>37001</c:v>
                </c:pt>
                <c:pt idx="695">
                  <c:v>37008</c:v>
                </c:pt>
                <c:pt idx="696">
                  <c:v>37015</c:v>
                </c:pt>
                <c:pt idx="697">
                  <c:v>37022</c:v>
                </c:pt>
                <c:pt idx="698">
                  <c:v>37029</c:v>
                </c:pt>
                <c:pt idx="699">
                  <c:v>37036</c:v>
                </c:pt>
                <c:pt idx="700">
                  <c:v>37043</c:v>
                </c:pt>
                <c:pt idx="701">
                  <c:v>37050</c:v>
                </c:pt>
                <c:pt idx="702">
                  <c:v>37057</c:v>
                </c:pt>
                <c:pt idx="703">
                  <c:v>37064</c:v>
                </c:pt>
                <c:pt idx="704">
                  <c:v>37071</c:v>
                </c:pt>
                <c:pt idx="705">
                  <c:v>37078</c:v>
                </c:pt>
                <c:pt idx="706">
                  <c:v>37085</c:v>
                </c:pt>
                <c:pt idx="707">
                  <c:v>37092</c:v>
                </c:pt>
                <c:pt idx="708">
                  <c:v>37099</c:v>
                </c:pt>
                <c:pt idx="709">
                  <c:v>37106</c:v>
                </c:pt>
                <c:pt idx="710">
                  <c:v>37113</c:v>
                </c:pt>
                <c:pt idx="711">
                  <c:v>37120</c:v>
                </c:pt>
                <c:pt idx="712">
                  <c:v>37127</c:v>
                </c:pt>
                <c:pt idx="713">
                  <c:v>37134</c:v>
                </c:pt>
                <c:pt idx="714">
                  <c:v>37141</c:v>
                </c:pt>
                <c:pt idx="715">
                  <c:v>37148</c:v>
                </c:pt>
                <c:pt idx="716">
                  <c:v>37155</c:v>
                </c:pt>
                <c:pt idx="717">
                  <c:v>37162</c:v>
                </c:pt>
                <c:pt idx="718">
                  <c:v>37169</c:v>
                </c:pt>
                <c:pt idx="719">
                  <c:v>37176</c:v>
                </c:pt>
                <c:pt idx="720">
                  <c:v>37183</c:v>
                </c:pt>
                <c:pt idx="721">
                  <c:v>37190</c:v>
                </c:pt>
                <c:pt idx="722">
                  <c:v>37197</c:v>
                </c:pt>
                <c:pt idx="723">
                  <c:v>37204</c:v>
                </c:pt>
                <c:pt idx="724">
                  <c:v>37211</c:v>
                </c:pt>
                <c:pt idx="725">
                  <c:v>37218</c:v>
                </c:pt>
                <c:pt idx="726">
                  <c:v>37225</c:v>
                </c:pt>
                <c:pt idx="727">
                  <c:v>37232</c:v>
                </c:pt>
                <c:pt idx="728">
                  <c:v>37239</c:v>
                </c:pt>
                <c:pt idx="729">
                  <c:v>37246</c:v>
                </c:pt>
                <c:pt idx="730">
                  <c:v>37253</c:v>
                </c:pt>
                <c:pt idx="731">
                  <c:v>37260</c:v>
                </c:pt>
                <c:pt idx="732">
                  <c:v>37267</c:v>
                </c:pt>
                <c:pt idx="733">
                  <c:v>37274</c:v>
                </c:pt>
                <c:pt idx="734">
                  <c:v>37281</c:v>
                </c:pt>
                <c:pt idx="735">
                  <c:v>37288</c:v>
                </c:pt>
                <c:pt idx="736">
                  <c:v>37295</c:v>
                </c:pt>
                <c:pt idx="737">
                  <c:v>37302</c:v>
                </c:pt>
                <c:pt idx="738">
                  <c:v>37309</c:v>
                </c:pt>
                <c:pt idx="739">
                  <c:v>37316</c:v>
                </c:pt>
                <c:pt idx="740">
                  <c:v>37323</c:v>
                </c:pt>
                <c:pt idx="741">
                  <c:v>37330</c:v>
                </c:pt>
                <c:pt idx="742">
                  <c:v>37337</c:v>
                </c:pt>
                <c:pt idx="743">
                  <c:v>37344</c:v>
                </c:pt>
                <c:pt idx="744">
                  <c:v>37351</c:v>
                </c:pt>
                <c:pt idx="745">
                  <c:v>37358</c:v>
                </c:pt>
                <c:pt idx="746">
                  <c:v>37365</c:v>
                </c:pt>
                <c:pt idx="747">
                  <c:v>37372</c:v>
                </c:pt>
                <c:pt idx="748">
                  <c:v>37379</c:v>
                </c:pt>
                <c:pt idx="749">
                  <c:v>37386</c:v>
                </c:pt>
                <c:pt idx="750">
                  <c:v>37393</c:v>
                </c:pt>
                <c:pt idx="751">
                  <c:v>37400</c:v>
                </c:pt>
                <c:pt idx="752">
                  <c:v>37407</c:v>
                </c:pt>
                <c:pt idx="753">
                  <c:v>37414</c:v>
                </c:pt>
                <c:pt idx="754">
                  <c:v>37421</c:v>
                </c:pt>
                <c:pt idx="755">
                  <c:v>37428</c:v>
                </c:pt>
                <c:pt idx="756">
                  <c:v>37435</c:v>
                </c:pt>
                <c:pt idx="757">
                  <c:v>37442</c:v>
                </c:pt>
                <c:pt idx="758">
                  <c:v>37449</c:v>
                </c:pt>
                <c:pt idx="759">
                  <c:v>37456</c:v>
                </c:pt>
                <c:pt idx="760">
                  <c:v>37463</c:v>
                </c:pt>
                <c:pt idx="761">
                  <c:v>37470</c:v>
                </c:pt>
                <c:pt idx="762">
                  <c:v>37477</c:v>
                </c:pt>
                <c:pt idx="763">
                  <c:v>37484</c:v>
                </c:pt>
                <c:pt idx="764">
                  <c:v>37491</c:v>
                </c:pt>
                <c:pt idx="765">
                  <c:v>37498</c:v>
                </c:pt>
                <c:pt idx="766">
                  <c:v>37505</c:v>
                </c:pt>
                <c:pt idx="767">
                  <c:v>37512</c:v>
                </c:pt>
                <c:pt idx="768">
                  <c:v>37519</c:v>
                </c:pt>
                <c:pt idx="769">
                  <c:v>37526</c:v>
                </c:pt>
                <c:pt idx="770">
                  <c:v>37533</c:v>
                </c:pt>
                <c:pt idx="771">
                  <c:v>37540</c:v>
                </c:pt>
                <c:pt idx="772">
                  <c:v>37547</c:v>
                </c:pt>
                <c:pt idx="773">
                  <c:v>37554</c:v>
                </c:pt>
                <c:pt idx="774">
                  <c:v>37561</c:v>
                </c:pt>
                <c:pt idx="775">
                  <c:v>37568</c:v>
                </c:pt>
                <c:pt idx="776">
                  <c:v>37575</c:v>
                </c:pt>
                <c:pt idx="777">
                  <c:v>37582</c:v>
                </c:pt>
                <c:pt idx="778">
                  <c:v>37589</c:v>
                </c:pt>
                <c:pt idx="779">
                  <c:v>37596</c:v>
                </c:pt>
                <c:pt idx="780">
                  <c:v>37603</c:v>
                </c:pt>
                <c:pt idx="781">
                  <c:v>37610</c:v>
                </c:pt>
                <c:pt idx="782">
                  <c:v>37617</c:v>
                </c:pt>
                <c:pt idx="783">
                  <c:v>37624</c:v>
                </c:pt>
                <c:pt idx="784">
                  <c:v>37631</c:v>
                </c:pt>
                <c:pt idx="785">
                  <c:v>37638</c:v>
                </c:pt>
                <c:pt idx="786">
                  <c:v>37645</c:v>
                </c:pt>
                <c:pt idx="787">
                  <c:v>37652</c:v>
                </c:pt>
                <c:pt idx="788">
                  <c:v>37659</c:v>
                </c:pt>
                <c:pt idx="789">
                  <c:v>37666</c:v>
                </c:pt>
                <c:pt idx="790">
                  <c:v>37673</c:v>
                </c:pt>
                <c:pt idx="791">
                  <c:v>37680</c:v>
                </c:pt>
                <c:pt idx="792">
                  <c:v>37687</c:v>
                </c:pt>
                <c:pt idx="793">
                  <c:v>37694</c:v>
                </c:pt>
                <c:pt idx="794">
                  <c:v>37701</c:v>
                </c:pt>
                <c:pt idx="795">
                  <c:v>37708</c:v>
                </c:pt>
                <c:pt idx="796">
                  <c:v>37715</c:v>
                </c:pt>
                <c:pt idx="797">
                  <c:v>37722</c:v>
                </c:pt>
                <c:pt idx="798">
                  <c:v>37729</c:v>
                </c:pt>
                <c:pt idx="799">
                  <c:v>37736</c:v>
                </c:pt>
                <c:pt idx="800">
                  <c:v>37743</c:v>
                </c:pt>
                <c:pt idx="801">
                  <c:v>37750</c:v>
                </c:pt>
                <c:pt idx="802">
                  <c:v>37757</c:v>
                </c:pt>
                <c:pt idx="803">
                  <c:v>37764</c:v>
                </c:pt>
                <c:pt idx="804">
                  <c:v>37771</c:v>
                </c:pt>
                <c:pt idx="805">
                  <c:v>37778</c:v>
                </c:pt>
                <c:pt idx="806">
                  <c:v>37785</c:v>
                </c:pt>
                <c:pt idx="807">
                  <c:v>37792</c:v>
                </c:pt>
                <c:pt idx="808">
                  <c:v>37799</c:v>
                </c:pt>
                <c:pt idx="809">
                  <c:v>37806</c:v>
                </c:pt>
                <c:pt idx="810">
                  <c:v>37813</c:v>
                </c:pt>
                <c:pt idx="811">
                  <c:v>37820</c:v>
                </c:pt>
                <c:pt idx="812">
                  <c:v>37827</c:v>
                </c:pt>
                <c:pt idx="813">
                  <c:v>37834</c:v>
                </c:pt>
                <c:pt idx="814">
                  <c:v>37841</c:v>
                </c:pt>
                <c:pt idx="815">
                  <c:v>37848</c:v>
                </c:pt>
                <c:pt idx="816">
                  <c:v>37855</c:v>
                </c:pt>
                <c:pt idx="817">
                  <c:v>37862</c:v>
                </c:pt>
                <c:pt idx="818">
                  <c:v>37869</c:v>
                </c:pt>
                <c:pt idx="819">
                  <c:v>37876</c:v>
                </c:pt>
                <c:pt idx="820">
                  <c:v>37883</c:v>
                </c:pt>
                <c:pt idx="821">
                  <c:v>37890</c:v>
                </c:pt>
                <c:pt idx="822">
                  <c:v>37897</c:v>
                </c:pt>
                <c:pt idx="823">
                  <c:v>37904</c:v>
                </c:pt>
                <c:pt idx="824">
                  <c:v>37911</c:v>
                </c:pt>
                <c:pt idx="825">
                  <c:v>37918</c:v>
                </c:pt>
                <c:pt idx="826">
                  <c:v>37925</c:v>
                </c:pt>
                <c:pt idx="827">
                  <c:v>37932</c:v>
                </c:pt>
                <c:pt idx="828">
                  <c:v>37939</c:v>
                </c:pt>
                <c:pt idx="829">
                  <c:v>37946</c:v>
                </c:pt>
                <c:pt idx="830">
                  <c:v>37953</c:v>
                </c:pt>
                <c:pt idx="831">
                  <c:v>37960</c:v>
                </c:pt>
                <c:pt idx="832">
                  <c:v>37967</c:v>
                </c:pt>
                <c:pt idx="833">
                  <c:v>37974</c:v>
                </c:pt>
                <c:pt idx="834">
                  <c:v>37981</c:v>
                </c:pt>
                <c:pt idx="835">
                  <c:v>37988</c:v>
                </c:pt>
                <c:pt idx="836">
                  <c:v>37995</c:v>
                </c:pt>
                <c:pt idx="837">
                  <c:v>38002</c:v>
                </c:pt>
                <c:pt idx="838">
                  <c:v>38009</c:v>
                </c:pt>
                <c:pt idx="839">
                  <c:v>38016</c:v>
                </c:pt>
                <c:pt idx="840">
                  <c:v>38023</c:v>
                </c:pt>
                <c:pt idx="841">
                  <c:v>38030</c:v>
                </c:pt>
                <c:pt idx="842">
                  <c:v>38037</c:v>
                </c:pt>
                <c:pt idx="843">
                  <c:v>38044</c:v>
                </c:pt>
                <c:pt idx="844">
                  <c:v>38051</c:v>
                </c:pt>
                <c:pt idx="845">
                  <c:v>38058</c:v>
                </c:pt>
                <c:pt idx="846">
                  <c:v>38065</c:v>
                </c:pt>
                <c:pt idx="847">
                  <c:v>38072</c:v>
                </c:pt>
                <c:pt idx="848">
                  <c:v>38079</c:v>
                </c:pt>
                <c:pt idx="849">
                  <c:v>38086</c:v>
                </c:pt>
                <c:pt idx="850">
                  <c:v>38093</c:v>
                </c:pt>
                <c:pt idx="851">
                  <c:v>38100</c:v>
                </c:pt>
                <c:pt idx="852">
                  <c:v>38107</c:v>
                </c:pt>
                <c:pt idx="853">
                  <c:v>38114</c:v>
                </c:pt>
                <c:pt idx="854">
                  <c:v>38121</c:v>
                </c:pt>
                <c:pt idx="855">
                  <c:v>38128</c:v>
                </c:pt>
                <c:pt idx="856">
                  <c:v>38135</c:v>
                </c:pt>
                <c:pt idx="857">
                  <c:v>38142</c:v>
                </c:pt>
                <c:pt idx="858">
                  <c:v>38149</c:v>
                </c:pt>
                <c:pt idx="859">
                  <c:v>38156</c:v>
                </c:pt>
                <c:pt idx="860">
                  <c:v>38163</c:v>
                </c:pt>
                <c:pt idx="861">
                  <c:v>38170</c:v>
                </c:pt>
                <c:pt idx="862">
                  <c:v>38177</c:v>
                </c:pt>
                <c:pt idx="863">
                  <c:v>38184</c:v>
                </c:pt>
                <c:pt idx="864">
                  <c:v>38191</c:v>
                </c:pt>
                <c:pt idx="865">
                  <c:v>38198</c:v>
                </c:pt>
                <c:pt idx="866">
                  <c:v>38205</c:v>
                </c:pt>
                <c:pt idx="867">
                  <c:v>38212</c:v>
                </c:pt>
                <c:pt idx="868">
                  <c:v>38219</c:v>
                </c:pt>
                <c:pt idx="869">
                  <c:v>38226</c:v>
                </c:pt>
                <c:pt idx="870">
                  <c:v>38233</c:v>
                </c:pt>
                <c:pt idx="871">
                  <c:v>38240</c:v>
                </c:pt>
                <c:pt idx="872">
                  <c:v>38247</c:v>
                </c:pt>
                <c:pt idx="873">
                  <c:v>38254</c:v>
                </c:pt>
                <c:pt idx="874">
                  <c:v>38261</c:v>
                </c:pt>
                <c:pt idx="875">
                  <c:v>38268</c:v>
                </c:pt>
                <c:pt idx="876">
                  <c:v>38275</c:v>
                </c:pt>
                <c:pt idx="877">
                  <c:v>38282</c:v>
                </c:pt>
                <c:pt idx="878">
                  <c:v>38289</c:v>
                </c:pt>
                <c:pt idx="879">
                  <c:v>38296</c:v>
                </c:pt>
                <c:pt idx="880">
                  <c:v>38303</c:v>
                </c:pt>
                <c:pt idx="881">
                  <c:v>38310</c:v>
                </c:pt>
                <c:pt idx="882">
                  <c:v>38317</c:v>
                </c:pt>
                <c:pt idx="883">
                  <c:v>38324</c:v>
                </c:pt>
                <c:pt idx="884">
                  <c:v>38331</c:v>
                </c:pt>
                <c:pt idx="885">
                  <c:v>38338</c:v>
                </c:pt>
                <c:pt idx="886">
                  <c:v>38345</c:v>
                </c:pt>
                <c:pt idx="887">
                  <c:v>38352</c:v>
                </c:pt>
                <c:pt idx="888">
                  <c:v>38359</c:v>
                </c:pt>
                <c:pt idx="889">
                  <c:v>38366</c:v>
                </c:pt>
                <c:pt idx="890">
                  <c:v>38373</c:v>
                </c:pt>
                <c:pt idx="891">
                  <c:v>38380</c:v>
                </c:pt>
                <c:pt idx="892">
                  <c:v>38387</c:v>
                </c:pt>
                <c:pt idx="893">
                  <c:v>38394</c:v>
                </c:pt>
                <c:pt idx="894">
                  <c:v>38401</c:v>
                </c:pt>
                <c:pt idx="895">
                  <c:v>38408</c:v>
                </c:pt>
                <c:pt idx="896">
                  <c:v>38415</c:v>
                </c:pt>
                <c:pt idx="897">
                  <c:v>38422</c:v>
                </c:pt>
                <c:pt idx="898">
                  <c:v>38429</c:v>
                </c:pt>
                <c:pt idx="899">
                  <c:v>38436</c:v>
                </c:pt>
                <c:pt idx="900">
                  <c:v>38443</c:v>
                </c:pt>
                <c:pt idx="901">
                  <c:v>38450</c:v>
                </c:pt>
                <c:pt idx="902">
                  <c:v>38457</c:v>
                </c:pt>
                <c:pt idx="903">
                  <c:v>38464</c:v>
                </c:pt>
                <c:pt idx="904">
                  <c:v>38471</c:v>
                </c:pt>
                <c:pt idx="905">
                  <c:v>38478</c:v>
                </c:pt>
                <c:pt idx="906">
                  <c:v>38485</c:v>
                </c:pt>
                <c:pt idx="907">
                  <c:v>38492</c:v>
                </c:pt>
                <c:pt idx="908">
                  <c:v>38499</c:v>
                </c:pt>
                <c:pt idx="909">
                  <c:v>38506</c:v>
                </c:pt>
                <c:pt idx="910">
                  <c:v>38513</c:v>
                </c:pt>
                <c:pt idx="911">
                  <c:v>38520</c:v>
                </c:pt>
                <c:pt idx="912">
                  <c:v>38527</c:v>
                </c:pt>
                <c:pt idx="913">
                  <c:v>38534</c:v>
                </c:pt>
                <c:pt idx="914">
                  <c:v>38541</c:v>
                </c:pt>
                <c:pt idx="915">
                  <c:v>38548</c:v>
                </c:pt>
                <c:pt idx="916">
                  <c:v>38555</c:v>
                </c:pt>
                <c:pt idx="917">
                  <c:v>38562</c:v>
                </c:pt>
                <c:pt idx="918">
                  <c:v>38569</c:v>
                </c:pt>
                <c:pt idx="919">
                  <c:v>38576</c:v>
                </c:pt>
                <c:pt idx="920">
                  <c:v>38583</c:v>
                </c:pt>
                <c:pt idx="921">
                  <c:v>38590</c:v>
                </c:pt>
                <c:pt idx="922">
                  <c:v>38597</c:v>
                </c:pt>
                <c:pt idx="923">
                  <c:v>38604</c:v>
                </c:pt>
                <c:pt idx="924">
                  <c:v>38611</c:v>
                </c:pt>
                <c:pt idx="925">
                  <c:v>38618</c:v>
                </c:pt>
                <c:pt idx="926">
                  <c:v>38625</c:v>
                </c:pt>
                <c:pt idx="927">
                  <c:v>38632</c:v>
                </c:pt>
                <c:pt idx="928">
                  <c:v>38639</c:v>
                </c:pt>
                <c:pt idx="929">
                  <c:v>38646</c:v>
                </c:pt>
                <c:pt idx="930">
                  <c:v>38653</c:v>
                </c:pt>
                <c:pt idx="931">
                  <c:v>38660</c:v>
                </c:pt>
                <c:pt idx="932">
                  <c:v>38667</c:v>
                </c:pt>
                <c:pt idx="933">
                  <c:v>38674</c:v>
                </c:pt>
                <c:pt idx="934">
                  <c:v>38681</c:v>
                </c:pt>
                <c:pt idx="935">
                  <c:v>38688</c:v>
                </c:pt>
                <c:pt idx="936">
                  <c:v>38695</c:v>
                </c:pt>
                <c:pt idx="937">
                  <c:v>38702</c:v>
                </c:pt>
                <c:pt idx="938">
                  <c:v>38709</c:v>
                </c:pt>
                <c:pt idx="939">
                  <c:v>38716</c:v>
                </c:pt>
                <c:pt idx="940">
                  <c:v>38723</c:v>
                </c:pt>
                <c:pt idx="941">
                  <c:v>38730</c:v>
                </c:pt>
                <c:pt idx="942">
                  <c:v>38737</c:v>
                </c:pt>
                <c:pt idx="943">
                  <c:v>38744</c:v>
                </c:pt>
                <c:pt idx="944">
                  <c:v>38751</c:v>
                </c:pt>
                <c:pt idx="945">
                  <c:v>38758</c:v>
                </c:pt>
                <c:pt idx="946">
                  <c:v>38765</c:v>
                </c:pt>
                <c:pt idx="947">
                  <c:v>38772</c:v>
                </c:pt>
                <c:pt idx="948">
                  <c:v>38779</c:v>
                </c:pt>
                <c:pt idx="949">
                  <c:v>38786</c:v>
                </c:pt>
                <c:pt idx="950">
                  <c:v>38793</c:v>
                </c:pt>
                <c:pt idx="951">
                  <c:v>38800</c:v>
                </c:pt>
                <c:pt idx="952">
                  <c:v>38807</c:v>
                </c:pt>
                <c:pt idx="953">
                  <c:v>38814</c:v>
                </c:pt>
                <c:pt idx="954">
                  <c:v>38821</c:v>
                </c:pt>
                <c:pt idx="955">
                  <c:v>38828</c:v>
                </c:pt>
                <c:pt idx="956">
                  <c:v>38835</c:v>
                </c:pt>
                <c:pt idx="957">
                  <c:v>38842</c:v>
                </c:pt>
                <c:pt idx="958">
                  <c:v>38849</c:v>
                </c:pt>
                <c:pt idx="959">
                  <c:v>38856</c:v>
                </c:pt>
                <c:pt idx="960">
                  <c:v>38863</c:v>
                </c:pt>
                <c:pt idx="961">
                  <c:v>38870</c:v>
                </c:pt>
                <c:pt idx="962">
                  <c:v>38877</c:v>
                </c:pt>
                <c:pt idx="963">
                  <c:v>38884</c:v>
                </c:pt>
                <c:pt idx="964">
                  <c:v>38891</c:v>
                </c:pt>
                <c:pt idx="965">
                  <c:v>38898</c:v>
                </c:pt>
                <c:pt idx="966">
                  <c:v>38905</c:v>
                </c:pt>
                <c:pt idx="967">
                  <c:v>38912</c:v>
                </c:pt>
                <c:pt idx="968">
                  <c:v>38919</c:v>
                </c:pt>
                <c:pt idx="969">
                  <c:v>38926</c:v>
                </c:pt>
                <c:pt idx="970">
                  <c:v>38933</c:v>
                </c:pt>
                <c:pt idx="971">
                  <c:v>38940</c:v>
                </c:pt>
                <c:pt idx="972">
                  <c:v>38947</c:v>
                </c:pt>
                <c:pt idx="973">
                  <c:v>38954</c:v>
                </c:pt>
                <c:pt idx="974">
                  <c:v>38961</c:v>
                </c:pt>
                <c:pt idx="975">
                  <c:v>38968</c:v>
                </c:pt>
                <c:pt idx="976">
                  <c:v>38975</c:v>
                </c:pt>
                <c:pt idx="977">
                  <c:v>38982</c:v>
                </c:pt>
                <c:pt idx="978">
                  <c:v>38989</c:v>
                </c:pt>
                <c:pt idx="979">
                  <c:v>38996</c:v>
                </c:pt>
                <c:pt idx="980">
                  <c:v>39003</c:v>
                </c:pt>
                <c:pt idx="981">
                  <c:v>39010</c:v>
                </c:pt>
                <c:pt idx="982">
                  <c:v>39017</c:v>
                </c:pt>
                <c:pt idx="983">
                  <c:v>39024</c:v>
                </c:pt>
                <c:pt idx="984">
                  <c:v>39031</c:v>
                </c:pt>
                <c:pt idx="985">
                  <c:v>39038</c:v>
                </c:pt>
                <c:pt idx="986">
                  <c:v>39045</c:v>
                </c:pt>
                <c:pt idx="987">
                  <c:v>39052</c:v>
                </c:pt>
                <c:pt idx="988">
                  <c:v>39059</c:v>
                </c:pt>
                <c:pt idx="989">
                  <c:v>39066</c:v>
                </c:pt>
                <c:pt idx="990">
                  <c:v>39073</c:v>
                </c:pt>
                <c:pt idx="991">
                  <c:v>39080</c:v>
                </c:pt>
                <c:pt idx="992">
                  <c:v>39087</c:v>
                </c:pt>
                <c:pt idx="993">
                  <c:v>39094</c:v>
                </c:pt>
                <c:pt idx="994">
                  <c:v>39101</c:v>
                </c:pt>
                <c:pt idx="995">
                  <c:v>39108</c:v>
                </c:pt>
                <c:pt idx="996">
                  <c:v>39115</c:v>
                </c:pt>
                <c:pt idx="997">
                  <c:v>39122</c:v>
                </c:pt>
                <c:pt idx="998">
                  <c:v>39129</c:v>
                </c:pt>
                <c:pt idx="999">
                  <c:v>39136</c:v>
                </c:pt>
                <c:pt idx="1000">
                  <c:v>39143</c:v>
                </c:pt>
                <c:pt idx="1001">
                  <c:v>39150</c:v>
                </c:pt>
                <c:pt idx="1002">
                  <c:v>39157</c:v>
                </c:pt>
                <c:pt idx="1003">
                  <c:v>39164</c:v>
                </c:pt>
                <c:pt idx="1004">
                  <c:v>39171</c:v>
                </c:pt>
                <c:pt idx="1005">
                  <c:v>39178</c:v>
                </c:pt>
                <c:pt idx="1006">
                  <c:v>39185</c:v>
                </c:pt>
                <c:pt idx="1007">
                  <c:v>39192</c:v>
                </c:pt>
                <c:pt idx="1008">
                  <c:v>39199</c:v>
                </c:pt>
                <c:pt idx="1009">
                  <c:v>39206</c:v>
                </c:pt>
                <c:pt idx="1010">
                  <c:v>39213</c:v>
                </c:pt>
                <c:pt idx="1011">
                  <c:v>39220</c:v>
                </c:pt>
                <c:pt idx="1012">
                  <c:v>39227</c:v>
                </c:pt>
                <c:pt idx="1013">
                  <c:v>39234</c:v>
                </c:pt>
                <c:pt idx="1014">
                  <c:v>39241</c:v>
                </c:pt>
                <c:pt idx="1015">
                  <c:v>39248</c:v>
                </c:pt>
                <c:pt idx="1016">
                  <c:v>39255</c:v>
                </c:pt>
                <c:pt idx="1017">
                  <c:v>39262</c:v>
                </c:pt>
                <c:pt idx="1018">
                  <c:v>39269</c:v>
                </c:pt>
                <c:pt idx="1019">
                  <c:v>39276</c:v>
                </c:pt>
                <c:pt idx="1020">
                  <c:v>39283</c:v>
                </c:pt>
                <c:pt idx="1021">
                  <c:v>39290</c:v>
                </c:pt>
                <c:pt idx="1022">
                  <c:v>39297</c:v>
                </c:pt>
                <c:pt idx="1023">
                  <c:v>39304</c:v>
                </c:pt>
                <c:pt idx="1024">
                  <c:v>39311</c:v>
                </c:pt>
                <c:pt idx="1025">
                  <c:v>39318</c:v>
                </c:pt>
                <c:pt idx="1026">
                  <c:v>39325</c:v>
                </c:pt>
                <c:pt idx="1027">
                  <c:v>39332</c:v>
                </c:pt>
                <c:pt idx="1028">
                  <c:v>39339</c:v>
                </c:pt>
                <c:pt idx="1029">
                  <c:v>39346</c:v>
                </c:pt>
                <c:pt idx="1030">
                  <c:v>39353</c:v>
                </c:pt>
                <c:pt idx="1031">
                  <c:v>39360</c:v>
                </c:pt>
                <c:pt idx="1032">
                  <c:v>39367</c:v>
                </c:pt>
                <c:pt idx="1033">
                  <c:v>39374</c:v>
                </c:pt>
                <c:pt idx="1034">
                  <c:v>39381</c:v>
                </c:pt>
                <c:pt idx="1035">
                  <c:v>39388</c:v>
                </c:pt>
                <c:pt idx="1036">
                  <c:v>39395</c:v>
                </c:pt>
                <c:pt idx="1037">
                  <c:v>39402</c:v>
                </c:pt>
                <c:pt idx="1038">
                  <c:v>39409</c:v>
                </c:pt>
                <c:pt idx="1039">
                  <c:v>39416</c:v>
                </c:pt>
                <c:pt idx="1040">
                  <c:v>39423</c:v>
                </c:pt>
                <c:pt idx="1041">
                  <c:v>39430</c:v>
                </c:pt>
                <c:pt idx="1042">
                  <c:v>39437</c:v>
                </c:pt>
                <c:pt idx="1043">
                  <c:v>39444</c:v>
                </c:pt>
                <c:pt idx="1044">
                  <c:v>39451</c:v>
                </c:pt>
                <c:pt idx="1045">
                  <c:v>39458</c:v>
                </c:pt>
                <c:pt idx="1046">
                  <c:v>39465</c:v>
                </c:pt>
                <c:pt idx="1047">
                  <c:v>39472</c:v>
                </c:pt>
                <c:pt idx="1048">
                  <c:v>39479</c:v>
                </c:pt>
                <c:pt idx="1049">
                  <c:v>39486</c:v>
                </c:pt>
                <c:pt idx="1050">
                  <c:v>39493</c:v>
                </c:pt>
                <c:pt idx="1051">
                  <c:v>39500</c:v>
                </c:pt>
                <c:pt idx="1052">
                  <c:v>39507</c:v>
                </c:pt>
                <c:pt idx="1053">
                  <c:v>39514</c:v>
                </c:pt>
                <c:pt idx="1054">
                  <c:v>39521</c:v>
                </c:pt>
                <c:pt idx="1055">
                  <c:v>39528</c:v>
                </c:pt>
                <c:pt idx="1056">
                  <c:v>39535</c:v>
                </c:pt>
                <c:pt idx="1057">
                  <c:v>39542</c:v>
                </c:pt>
                <c:pt idx="1058">
                  <c:v>39549</c:v>
                </c:pt>
                <c:pt idx="1059">
                  <c:v>39556</c:v>
                </c:pt>
                <c:pt idx="1060">
                  <c:v>39563</c:v>
                </c:pt>
                <c:pt idx="1061">
                  <c:v>39570</c:v>
                </c:pt>
                <c:pt idx="1062">
                  <c:v>39577</c:v>
                </c:pt>
                <c:pt idx="1063">
                  <c:v>39584</c:v>
                </c:pt>
                <c:pt idx="1064">
                  <c:v>39591</c:v>
                </c:pt>
                <c:pt idx="1065">
                  <c:v>39598</c:v>
                </c:pt>
                <c:pt idx="1066">
                  <c:v>39605</c:v>
                </c:pt>
                <c:pt idx="1067">
                  <c:v>39612</c:v>
                </c:pt>
                <c:pt idx="1068">
                  <c:v>39619</c:v>
                </c:pt>
                <c:pt idx="1069">
                  <c:v>39626</c:v>
                </c:pt>
                <c:pt idx="1070">
                  <c:v>39633</c:v>
                </c:pt>
                <c:pt idx="1071">
                  <c:v>39640</c:v>
                </c:pt>
                <c:pt idx="1072">
                  <c:v>39647</c:v>
                </c:pt>
                <c:pt idx="1073">
                  <c:v>39654</c:v>
                </c:pt>
                <c:pt idx="1074">
                  <c:v>39661</c:v>
                </c:pt>
                <c:pt idx="1075">
                  <c:v>39668</c:v>
                </c:pt>
                <c:pt idx="1076">
                  <c:v>39675</c:v>
                </c:pt>
                <c:pt idx="1077">
                  <c:v>39682</c:v>
                </c:pt>
                <c:pt idx="1078">
                  <c:v>39689</c:v>
                </c:pt>
                <c:pt idx="1079">
                  <c:v>39696</c:v>
                </c:pt>
                <c:pt idx="1080">
                  <c:v>39703</c:v>
                </c:pt>
                <c:pt idx="1081">
                  <c:v>39710</c:v>
                </c:pt>
                <c:pt idx="1082">
                  <c:v>39717</c:v>
                </c:pt>
                <c:pt idx="1083">
                  <c:v>39724</c:v>
                </c:pt>
                <c:pt idx="1084">
                  <c:v>39731</c:v>
                </c:pt>
                <c:pt idx="1085">
                  <c:v>39738</c:v>
                </c:pt>
                <c:pt idx="1086">
                  <c:v>39745</c:v>
                </c:pt>
                <c:pt idx="1087">
                  <c:v>39752</c:v>
                </c:pt>
                <c:pt idx="1088">
                  <c:v>39759</c:v>
                </c:pt>
                <c:pt idx="1089">
                  <c:v>39766</c:v>
                </c:pt>
                <c:pt idx="1090">
                  <c:v>39773</c:v>
                </c:pt>
                <c:pt idx="1091">
                  <c:v>39780</c:v>
                </c:pt>
                <c:pt idx="1092">
                  <c:v>39787</c:v>
                </c:pt>
                <c:pt idx="1093">
                  <c:v>39794</c:v>
                </c:pt>
                <c:pt idx="1094">
                  <c:v>39801</c:v>
                </c:pt>
                <c:pt idx="1095">
                  <c:v>39808</c:v>
                </c:pt>
                <c:pt idx="1096">
                  <c:v>39815</c:v>
                </c:pt>
                <c:pt idx="1097">
                  <c:v>39822</c:v>
                </c:pt>
                <c:pt idx="1098">
                  <c:v>39829</c:v>
                </c:pt>
                <c:pt idx="1099">
                  <c:v>39836</c:v>
                </c:pt>
                <c:pt idx="1100">
                  <c:v>39843</c:v>
                </c:pt>
                <c:pt idx="1101">
                  <c:v>39850</c:v>
                </c:pt>
                <c:pt idx="1102">
                  <c:v>39857</c:v>
                </c:pt>
                <c:pt idx="1103">
                  <c:v>39864</c:v>
                </c:pt>
                <c:pt idx="1104">
                  <c:v>39871</c:v>
                </c:pt>
                <c:pt idx="1105">
                  <c:v>39878</c:v>
                </c:pt>
                <c:pt idx="1106">
                  <c:v>39885</c:v>
                </c:pt>
                <c:pt idx="1107">
                  <c:v>39892</c:v>
                </c:pt>
                <c:pt idx="1108">
                  <c:v>39899</c:v>
                </c:pt>
                <c:pt idx="1109">
                  <c:v>39906</c:v>
                </c:pt>
                <c:pt idx="1110">
                  <c:v>39913</c:v>
                </c:pt>
                <c:pt idx="1111">
                  <c:v>39920</c:v>
                </c:pt>
                <c:pt idx="1112">
                  <c:v>39927</c:v>
                </c:pt>
                <c:pt idx="1113">
                  <c:v>39934</c:v>
                </c:pt>
                <c:pt idx="1114">
                  <c:v>39941</c:v>
                </c:pt>
                <c:pt idx="1115">
                  <c:v>39948</c:v>
                </c:pt>
                <c:pt idx="1116">
                  <c:v>39955</c:v>
                </c:pt>
                <c:pt idx="1117">
                  <c:v>39962</c:v>
                </c:pt>
                <c:pt idx="1118">
                  <c:v>39969</c:v>
                </c:pt>
                <c:pt idx="1119">
                  <c:v>39976</c:v>
                </c:pt>
                <c:pt idx="1120">
                  <c:v>39983</c:v>
                </c:pt>
                <c:pt idx="1121">
                  <c:v>39990</c:v>
                </c:pt>
                <c:pt idx="1122">
                  <c:v>39997</c:v>
                </c:pt>
                <c:pt idx="1123">
                  <c:v>40004</c:v>
                </c:pt>
                <c:pt idx="1124">
                  <c:v>40011</c:v>
                </c:pt>
                <c:pt idx="1125">
                  <c:v>40018</c:v>
                </c:pt>
                <c:pt idx="1126">
                  <c:v>40025</c:v>
                </c:pt>
                <c:pt idx="1127">
                  <c:v>40032</c:v>
                </c:pt>
                <c:pt idx="1128">
                  <c:v>40039</c:v>
                </c:pt>
                <c:pt idx="1129">
                  <c:v>40046</c:v>
                </c:pt>
                <c:pt idx="1130">
                  <c:v>40053</c:v>
                </c:pt>
                <c:pt idx="1131">
                  <c:v>40060</c:v>
                </c:pt>
                <c:pt idx="1132">
                  <c:v>40067</c:v>
                </c:pt>
                <c:pt idx="1133">
                  <c:v>40074</c:v>
                </c:pt>
                <c:pt idx="1134">
                  <c:v>40081</c:v>
                </c:pt>
                <c:pt idx="1135">
                  <c:v>40088</c:v>
                </c:pt>
                <c:pt idx="1136">
                  <c:v>40095</c:v>
                </c:pt>
                <c:pt idx="1137">
                  <c:v>40102</c:v>
                </c:pt>
                <c:pt idx="1138">
                  <c:v>40109</c:v>
                </c:pt>
                <c:pt idx="1139">
                  <c:v>40116</c:v>
                </c:pt>
                <c:pt idx="1140">
                  <c:v>40123</c:v>
                </c:pt>
                <c:pt idx="1141">
                  <c:v>40130</c:v>
                </c:pt>
                <c:pt idx="1142">
                  <c:v>40137</c:v>
                </c:pt>
                <c:pt idx="1143">
                  <c:v>40144</c:v>
                </c:pt>
                <c:pt idx="1144">
                  <c:v>40151</c:v>
                </c:pt>
                <c:pt idx="1145">
                  <c:v>40158</c:v>
                </c:pt>
                <c:pt idx="1146">
                  <c:v>40165</c:v>
                </c:pt>
                <c:pt idx="1147">
                  <c:v>40172</c:v>
                </c:pt>
                <c:pt idx="1148">
                  <c:v>40179</c:v>
                </c:pt>
                <c:pt idx="1149">
                  <c:v>40186</c:v>
                </c:pt>
                <c:pt idx="1150">
                  <c:v>40193</c:v>
                </c:pt>
                <c:pt idx="1151">
                  <c:v>40200</c:v>
                </c:pt>
                <c:pt idx="1152">
                  <c:v>40207</c:v>
                </c:pt>
                <c:pt idx="1153">
                  <c:v>40214</c:v>
                </c:pt>
                <c:pt idx="1154">
                  <c:v>40221</c:v>
                </c:pt>
                <c:pt idx="1155">
                  <c:v>40228</c:v>
                </c:pt>
                <c:pt idx="1156">
                  <c:v>40235</c:v>
                </c:pt>
                <c:pt idx="1157">
                  <c:v>40242</c:v>
                </c:pt>
                <c:pt idx="1158">
                  <c:v>40249</c:v>
                </c:pt>
                <c:pt idx="1159">
                  <c:v>40256</c:v>
                </c:pt>
                <c:pt idx="1160">
                  <c:v>40263</c:v>
                </c:pt>
                <c:pt idx="1161">
                  <c:v>40270</c:v>
                </c:pt>
                <c:pt idx="1162">
                  <c:v>40277</c:v>
                </c:pt>
                <c:pt idx="1163">
                  <c:v>40284</c:v>
                </c:pt>
                <c:pt idx="1164">
                  <c:v>40291</c:v>
                </c:pt>
                <c:pt idx="1165">
                  <c:v>40298</c:v>
                </c:pt>
                <c:pt idx="1166">
                  <c:v>40305</c:v>
                </c:pt>
                <c:pt idx="1167">
                  <c:v>40312</c:v>
                </c:pt>
                <c:pt idx="1168">
                  <c:v>40319</c:v>
                </c:pt>
                <c:pt idx="1169">
                  <c:v>40326</c:v>
                </c:pt>
                <c:pt idx="1170">
                  <c:v>40333</c:v>
                </c:pt>
                <c:pt idx="1171">
                  <c:v>40340</c:v>
                </c:pt>
                <c:pt idx="1172">
                  <c:v>40347</c:v>
                </c:pt>
                <c:pt idx="1173">
                  <c:v>40354</c:v>
                </c:pt>
                <c:pt idx="1174">
                  <c:v>40361</c:v>
                </c:pt>
                <c:pt idx="1175">
                  <c:v>40368</c:v>
                </c:pt>
                <c:pt idx="1176">
                  <c:v>40375</c:v>
                </c:pt>
                <c:pt idx="1177">
                  <c:v>40382</c:v>
                </c:pt>
                <c:pt idx="1178">
                  <c:v>40389</c:v>
                </c:pt>
                <c:pt idx="1179">
                  <c:v>40396</c:v>
                </c:pt>
                <c:pt idx="1180">
                  <c:v>40403</c:v>
                </c:pt>
                <c:pt idx="1181">
                  <c:v>40410</c:v>
                </c:pt>
                <c:pt idx="1182">
                  <c:v>40417</c:v>
                </c:pt>
                <c:pt idx="1183">
                  <c:v>40424</c:v>
                </c:pt>
                <c:pt idx="1184">
                  <c:v>40431</c:v>
                </c:pt>
                <c:pt idx="1185">
                  <c:v>40438</c:v>
                </c:pt>
                <c:pt idx="1186">
                  <c:v>40445</c:v>
                </c:pt>
                <c:pt idx="1187">
                  <c:v>40452</c:v>
                </c:pt>
                <c:pt idx="1188">
                  <c:v>40459</c:v>
                </c:pt>
                <c:pt idx="1189">
                  <c:v>40466</c:v>
                </c:pt>
                <c:pt idx="1190">
                  <c:v>40473</c:v>
                </c:pt>
                <c:pt idx="1191">
                  <c:v>40480</c:v>
                </c:pt>
                <c:pt idx="1192">
                  <c:v>40487</c:v>
                </c:pt>
                <c:pt idx="1193">
                  <c:v>40494</c:v>
                </c:pt>
                <c:pt idx="1194">
                  <c:v>40501</c:v>
                </c:pt>
                <c:pt idx="1195">
                  <c:v>40508</c:v>
                </c:pt>
                <c:pt idx="1196">
                  <c:v>40515</c:v>
                </c:pt>
                <c:pt idx="1197">
                  <c:v>40522</c:v>
                </c:pt>
                <c:pt idx="1198">
                  <c:v>40529</c:v>
                </c:pt>
                <c:pt idx="1199">
                  <c:v>40536</c:v>
                </c:pt>
                <c:pt idx="1200">
                  <c:v>40543</c:v>
                </c:pt>
                <c:pt idx="1201">
                  <c:v>40550</c:v>
                </c:pt>
                <c:pt idx="1202">
                  <c:v>40557</c:v>
                </c:pt>
                <c:pt idx="1203">
                  <c:v>40564</c:v>
                </c:pt>
                <c:pt idx="1204">
                  <c:v>40571</c:v>
                </c:pt>
                <c:pt idx="1205">
                  <c:v>40578</c:v>
                </c:pt>
                <c:pt idx="1206">
                  <c:v>40585</c:v>
                </c:pt>
                <c:pt idx="1207">
                  <c:v>40592</c:v>
                </c:pt>
                <c:pt idx="1208">
                  <c:v>40599</c:v>
                </c:pt>
                <c:pt idx="1209">
                  <c:v>40606</c:v>
                </c:pt>
                <c:pt idx="1210">
                  <c:v>40613</c:v>
                </c:pt>
                <c:pt idx="1211">
                  <c:v>40620</c:v>
                </c:pt>
                <c:pt idx="1212">
                  <c:v>40627</c:v>
                </c:pt>
                <c:pt idx="1213">
                  <c:v>40634</c:v>
                </c:pt>
                <c:pt idx="1214">
                  <c:v>40641</c:v>
                </c:pt>
                <c:pt idx="1215">
                  <c:v>40648</c:v>
                </c:pt>
                <c:pt idx="1216">
                  <c:v>40655</c:v>
                </c:pt>
                <c:pt idx="1217">
                  <c:v>40662</c:v>
                </c:pt>
                <c:pt idx="1218">
                  <c:v>40669</c:v>
                </c:pt>
                <c:pt idx="1219">
                  <c:v>40676</c:v>
                </c:pt>
                <c:pt idx="1220">
                  <c:v>40683</c:v>
                </c:pt>
                <c:pt idx="1221">
                  <c:v>40690</c:v>
                </c:pt>
                <c:pt idx="1222">
                  <c:v>40697</c:v>
                </c:pt>
                <c:pt idx="1223">
                  <c:v>40704</c:v>
                </c:pt>
                <c:pt idx="1224">
                  <c:v>40711</c:v>
                </c:pt>
                <c:pt idx="1225">
                  <c:v>40718</c:v>
                </c:pt>
                <c:pt idx="1226">
                  <c:v>40725</c:v>
                </c:pt>
                <c:pt idx="1227">
                  <c:v>40732</c:v>
                </c:pt>
                <c:pt idx="1228">
                  <c:v>40739</c:v>
                </c:pt>
                <c:pt idx="1229">
                  <c:v>40746</c:v>
                </c:pt>
                <c:pt idx="1230">
                  <c:v>40753</c:v>
                </c:pt>
                <c:pt idx="1231">
                  <c:v>40760</c:v>
                </c:pt>
                <c:pt idx="1232">
                  <c:v>40767</c:v>
                </c:pt>
                <c:pt idx="1233">
                  <c:v>40774</c:v>
                </c:pt>
                <c:pt idx="1234">
                  <c:v>40781</c:v>
                </c:pt>
                <c:pt idx="1235">
                  <c:v>40788</c:v>
                </c:pt>
                <c:pt idx="1236">
                  <c:v>40795</c:v>
                </c:pt>
                <c:pt idx="1237">
                  <c:v>40802</c:v>
                </c:pt>
                <c:pt idx="1238">
                  <c:v>40809</c:v>
                </c:pt>
                <c:pt idx="1239">
                  <c:v>40816</c:v>
                </c:pt>
                <c:pt idx="1240">
                  <c:v>40823</c:v>
                </c:pt>
                <c:pt idx="1241">
                  <c:v>40830</c:v>
                </c:pt>
                <c:pt idx="1242">
                  <c:v>40837</c:v>
                </c:pt>
                <c:pt idx="1243">
                  <c:v>40844</c:v>
                </c:pt>
                <c:pt idx="1244">
                  <c:v>40851</c:v>
                </c:pt>
                <c:pt idx="1245">
                  <c:v>40858</c:v>
                </c:pt>
                <c:pt idx="1246">
                  <c:v>40865</c:v>
                </c:pt>
                <c:pt idx="1247">
                  <c:v>40872</c:v>
                </c:pt>
                <c:pt idx="1248">
                  <c:v>40879</c:v>
                </c:pt>
                <c:pt idx="1249">
                  <c:v>40886</c:v>
                </c:pt>
                <c:pt idx="1250">
                  <c:v>40893</c:v>
                </c:pt>
                <c:pt idx="1251">
                  <c:v>40900</c:v>
                </c:pt>
                <c:pt idx="1252">
                  <c:v>40907</c:v>
                </c:pt>
                <c:pt idx="1253">
                  <c:v>40914</c:v>
                </c:pt>
                <c:pt idx="1254">
                  <c:v>40921</c:v>
                </c:pt>
                <c:pt idx="1255">
                  <c:v>40928</c:v>
                </c:pt>
                <c:pt idx="1256">
                  <c:v>40935</c:v>
                </c:pt>
                <c:pt idx="1257">
                  <c:v>40942</c:v>
                </c:pt>
                <c:pt idx="1258">
                  <c:v>40949</c:v>
                </c:pt>
                <c:pt idx="1259">
                  <c:v>40956</c:v>
                </c:pt>
                <c:pt idx="1260">
                  <c:v>40963</c:v>
                </c:pt>
                <c:pt idx="1261">
                  <c:v>40970</c:v>
                </c:pt>
                <c:pt idx="1262">
                  <c:v>40977</c:v>
                </c:pt>
                <c:pt idx="1263">
                  <c:v>40984</c:v>
                </c:pt>
                <c:pt idx="1264">
                  <c:v>40991</c:v>
                </c:pt>
                <c:pt idx="1265">
                  <c:v>40998</c:v>
                </c:pt>
                <c:pt idx="1266">
                  <c:v>41005</c:v>
                </c:pt>
                <c:pt idx="1267">
                  <c:v>41012</c:v>
                </c:pt>
                <c:pt idx="1268">
                  <c:v>41019</c:v>
                </c:pt>
                <c:pt idx="1269">
                  <c:v>41026</c:v>
                </c:pt>
                <c:pt idx="1270">
                  <c:v>41033</c:v>
                </c:pt>
                <c:pt idx="1271">
                  <c:v>41040</c:v>
                </c:pt>
                <c:pt idx="1272">
                  <c:v>41047</c:v>
                </c:pt>
                <c:pt idx="1273">
                  <c:v>41054</c:v>
                </c:pt>
                <c:pt idx="1274">
                  <c:v>41061</c:v>
                </c:pt>
                <c:pt idx="1275">
                  <c:v>41068</c:v>
                </c:pt>
                <c:pt idx="1276">
                  <c:v>41075</c:v>
                </c:pt>
                <c:pt idx="1277">
                  <c:v>41082</c:v>
                </c:pt>
                <c:pt idx="1278">
                  <c:v>41089</c:v>
                </c:pt>
                <c:pt idx="1279">
                  <c:v>41096</c:v>
                </c:pt>
                <c:pt idx="1280">
                  <c:v>41103</c:v>
                </c:pt>
                <c:pt idx="1281">
                  <c:v>41110</c:v>
                </c:pt>
                <c:pt idx="1282">
                  <c:v>41117</c:v>
                </c:pt>
                <c:pt idx="1283">
                  <c:v>41124</c:v>
                </c:pt>
                <c:pt idx="1284">
                  <c:v>41131</c:v>
                </c:pt>
                <c:pt idx="1285">
                  <c:v>41138</c:v>
                </c:pt>
                <c:pt idx="1286">
                  <c:v>41145</c:v>
                </c:pt>
                <c:pt idx="1287">
                  <c:v>41152</c:v>
                </c:pt>
                <c:pt idx="1288">
                  <c:v>41159</c:v>
                </c:pt>
                <c:pt idx="1289">
                  <c:v>41166</c:v>
                </c:pt>
                <c:pt idx="1290">
                  <c:v>41173</c:v>
                </c:pt>
                <c:pt idx="1291">
                  <c:v>41180</c:v>
                </c:pt>
                <c:pt idx="1292">
                  <c:v>41187</c:v>
                </c:pt>
                <c:pt idx="1293">
                  <c:v>41194</c:v>
                </c:pt>
                <c:pt idx="1294">
                  <c:v>41201</c:v>
                </c:pt>
                <c:pt idx="1295">
                  <c:v>41208</c:v>
                </c:pt>
                <c:pt idx="1296">
                  <c:v>41215</c:v>
                </c:pt>
                <c:pt idx="1297">
                  <c:v>41222</c:v>
                </c:pt>
                <c:pt idx="1298">
                  <c:v>41229</c:v>
                </c:pt>
                <c:pt idx="1299">
                  <c:v>41236</c:v>
                </c:pt>
                <c:pt idx="1300">
                  <c:v>41243</c:v>
                </c:pt>
                <c:pt idx="1301">
                  <c:v>41250</c:v>
                </c:pt>
                <c:pt idx="1302">
                  <c:v>41257</c:v>
                </c:pt>
                <c:pt idx="1303">
                  <c:v>41264</c:v>
                </c:pt>
                <c:pt idx="1304">
                  <c:v>41271</c:v>
                </c:pt>
                <c:pt idx="1305">
                  <c:v>41278</c:v>
                </c:pt>
                <c:pt idx="1306">
                  <c:v>41285</c:v>
                </c:pt>
                <c:pt idx="1307">
                  <c:v>41292</c:v>
                </c:pt>
                <c:pt idx="1308">
                  <c:v>41299</c:v>
                </c:pt>
                <c:pt idx="1309">
                  <c:v>41306</c:v>
                </c:pt>
                <c:pt idx="1310">
                  <c:v>41313</c:v>
                </c:pt>
                <c:pt idx="1311">
                  <c:v>41320</c:v>
                </c:pt>
                <c:pt idx="1312">
                  <c:v>41327</c:v>
                </c:pt>
                <c:pt idx="1313">
                  <c:v>41334</c:v>
                </c:pt>
                <c:pt idx="1314">
                  <c:v>41341</c:v>
                </c:pt>
                <c:pt idx="1315">
                  <c:v>41348</c:v>
                </c:pt>
                <c:pt idx="1316">
                  <c:v>41355</c:v>
                </c:pt>
                <c:pt idx="1317">
                  <c:v>41362</c:v>
                </c:pt>
                <c:pt idx="1318">
                  <c:v>41369</c:v>
                </c:pt>
                <c:pt idx="1319">
                  <c:v>41376</c:v>
                </c:pt>
                <c:pt idx="1320">
                  <c:v>41383</c:v>
                </c:pt>
                <c:pt idx="1321">
                  <c:v>41390</c:v>
                </c:pt>
                <c:pt idx="1322">
                  <c:v>41397</c:v>
                </c:pt>
                <c:pt idx="1323">
                  <c:v>41404</c:v>
                </c:pt>
                <c:pt idx="1324">
                  <c:v>41411</c:v>
                </c:pt>
                <c:pt idx="1325">
                  <c:v>41418</c:v>
                </c:pt>
                <c:pt idx="1326">
                  <c:v>41425</c:v>
                </c:pt>
                <c:pt idx="1327">
                  <c:v>41432</c:v>
                </c:pt>
                <c:pt idx="1328">
                  <c:v>41439</c:v>
                </c:pt>
                <c:pt idx="1329">
                  <c:v>41446</c:v>
                </c:pt>
                <c:pt idx="1330">
                  <c:v>41453</c:v>
                </c:pt>
                <c:pt idx="1331">
                  <c:v>41460</c:v>
                </c:pt>
                <c:pt idx="1332">
                  <c:v>41467</c:v>
                </c:pt>
                <c:pt idx="1333">
                  <c:v>41474</c:v>
                </c:pt>
                <c:pt idx="1334">
                  <c:v>41481</c:v>
                </c:pt>
                <c:pt idx="1335">
                  <c:v>41488</c:v>
                </c:pt>
                <c:pt idx="1336">
                  <c:v>41495</c:v>
                </c:pt>
                <c:pt idx="1337">
                  <c:v>41502</c:v>
                </c:pt>
                <c:pt idx="1338">
                  <c:v>41509</c:v>
                </c:pt>
                <c:pt idx="1339">
                  <c:v>41516</c:v>
                </c:pt>
                <c:pt idx="1340">
                  <c:v>41523</c:v>
                </c:pt>
                <c:pt idx="1341">
                  <c:v>41530</c:v>
                </c:pt>
                <c:pt idx="1342">
                  <c:v>41537</c:v>
                </c:pt>
                <c:pt idx="1343">
                  <c:v>41544</c:v>
                </c:pt>
                <c:pt idx="1344">
                  <c:v>41551</c:v>
                </c:pt>
                <c:pt idx="1345">
                  <c:v>41558</c:v>
                </c:pt>
                <c:pt idx="1346">
                  <c:v>41565</c:v>
                </c:pt>
                <c:pt idx="1347">
                  <c:v>41572</c:v>
                </c:pt>
                <c:pt idx="1348">
                  <c:v>41579</c:v>
                </c:pt>
                <c:pt idx="1349">
                  <c:v>41586</c:v>
                </c:pt>
                <c:pt idx="1350">
                  <c:v>41593</c:v>
                </c:pt>
                <c:pt idx="1351">
                  <c:v>41600</c:v>
                </c:pt>
                <c:pt idx="1352">
                  <c:v>41607</c:v>
                </c:pt>
                <c:pt idx="1353">
                  <c:v>41614</c:v>
                </c:pt>
                <c:pt idx="1354">
                  <c:v>41621</c:v>
                </c:pt>
                <c:pt idx="1355">
                  <c:v>41628</c:v>
                </c:pt>
                <c:pt idx="1356">
                  <c:v>41635</c:v>
                </c:pt>
                <c:pt idx="1357">
                  <c:v>41642</c:v>
                </c:pt>
                <c:pt idx="1358">
                  <c:v>41649</c:v>
                </c:pt>
                <c:pt idx="1359">
                  <c:v>41656</c:v>
                </c:pt>
                <c:pt idx="1360">
                  <c:v>41663</c:v>
                </c:pt>
                <c:pt idx="1361">
                  <c:v>41670</c:v>
                </c:pt>
                <c:pt idx="1362">
                  <c:v>41677</c:v>
                </c:pt>
                <c:pt idx="1363">
                  <c:v>41684</c:v>
                </c:pt>
                <c:pt idx="1364">
                  <c:v>41691</c:v>
                </c:pt>
                <c:pt idx="1365">
                  <c:v>41698</c:v>
                </c:pt>
                <c:pt idx="1366">
                  <c:v>41705</c:v>
                </c:pt>
                <c:pt idx="1367">
                  <c:v>41712</c:v>
                </c:pt>
                <c:pt idx="1368">
                  <c:v>41719</c:v>
                </c:pt>
                <c:pt idx="1369">
                  <c:v>41726</c:v>
                </c:pt>
                <c:pt idx="1370">
                  <c:v>41733</c:v>
                </c:pt>
                <c:pt idx="1371">
                  <c:v>41740</c:v>
                </c:pt>
                <c:pt idx="1372">
                  <c:v>41747</c:v>
                </c:pt>
                <c:pt idx="1373">
                  <c:v>41754</c:v>
                </c:pt>
                <c:pt idx="1374">
                  <c:v>41761</c:v>
                </c:pt>
                <c:pt idx="1375">
                  <c:v>41768</c:v>
                </c:pt>
                <c:pt idx="1376">
                  <c:v>41775</c:v>
                </c:pt>
                <c:pt idx="1377">
                  <c:v>41782</c:v>
                </c:pt>
                <c:pt idx="1378">
                  <c:v>41789</c:v>
                </c:pt>
                <c:pt idx="1379">
                  <c:v>41796</c:v>
                </c:pt>
                <c:pt idx="1380">
                  <c:v>41803</c:v>
                </c:pt>
                <c:pt idx="1381">
                  <c:v>41810</c:v>
                </c:pt>
                <c:pt idx="1382">
                  <c:v>41817</c:v>
                </c:pt>
                <c:pt idx="1383">
                  <c:v>41824</c:v>
                </c:pt>
                <c:pt idx="1384">
                  <c:v>41831</c:v>
                </c:pt>
                <c:pt idx="1385">
                  <c:v>41838</c:v>
                </c:pt>
                <c:pt idx="1386">
                  <c:v>41845</c:v>
                </c:pt>
                <c:pt idx="1387">
                  <c:v>41852</c:v>
                </c:pt>
                <c:pt idx="1388">
                  <c:v>41859</c:v>
                </c:pt>
                <c:pt idx="1389">
                  <c:v>41866</c:v>
                </c:pt>
                <c:pt idx="1390">
                  <c:v>41873</c:v>
                </c:pt>
                <c:pt idx="1391">
                  <c:v>41880</c:v>
                </c:pt>
                <c:pt idx="1392">
                  <c:v>41887</c:v>
                </c:pt>
                <c:pt idx="1393">
                  <c:v>41894</c:v>
                </c:pt>
                <c:pt idx="1394">
                  <c:v>41901</c:v>
                </c:pt>
                <c:pt idx="1395">
                  <c:v>41908</c:v>
                </c:pt>
                <c:pt idx="1396">
                  <c:v>41915</c:v>
                </c:pt>
                <c:pt idx="1397">
                  <c:v>41922</c:v>
                </c:pt>
                <c:pt idx="1398">
                  <c:v>41929</c:v>
                </c:pt>
                <c:pt idx="1399">
                  <c:v>41936</c:v>
                </c:pt>
                <c:pt idx="1400">
                  <c:v>41943</c:v>
                </c:pt>
                <c:pt idx="1401">
                  <c:v>41950</c:v>
                </c:pt>
                <c:pt idx="1402">
                  <c:v>41957</c:v>
                </c:pt>
                <c:pt idx="1403">
                  <c:v>41964</c:v>
                </c:pt>
                <c:pt idx="1404">
                  <c:v>41971</c:v>
                </c:pt>
                <c:pt idx="1405">
                  <c:v>41978</c:v>
                </c:pt>
                <c:pt idx="1406">
                  <c:v>41985</c:v>
                </c:pt>
                <c:pt idx="1407">
                  <c:v>41992</c:v>
                </c:pt>
                <c:pt idx="1408">
                  <c:v>41999</c:v>
                </c:pt>
                <c:pt idx="1409">
                  <c:v>42006</c:v>
                </c:pt>
                <c:pt idx="1410">
                  <c:v>42013</c:v>
                </c:pt>
                <c:pt idx="1411">
                  <c:v>42020</c:v>
                </c:pt>
                <c:pt idx="1412">
                  <c:v>42027</c:v>
                </c:pt>
                <c:pt idx="1413">
                  <c:v>42034</c:v>
                </c:pt>
                <c:pt idx="1414">
                  <c:v>42041</c:v>
                </c:pt>
                <c:pt idx="1415">
                  <c:v>42048</c:v>
                </c:pt>
                <c:pt idx="1416">
                  <c:v>42055</c:v>
                </c:pt>
                <c:pt idx="1417">
                  <c:v>42062</c:v>
                </c:pt>
                <c:pt idx="1418">
                  <c:v>42069</c:v>
                </c:pt>
                <c:pt idx="1419">
                  <c:v>42076</c:v>
                </c:pt>
                <c:pt idx="1420">
                  <c:v>42083</c:v>
                </c:pt>
                <c:pt idx="1421">
                  <c:v>42090</c:v>
                </c:pt>
                <c:pt idx="1422">
                  <c:v>42097</c:v>
                </c:pt>
                <c:pt idx="1423">
                  <c:v>42104</c:v>
                </c:pt>
                <c:pt idx="1424">
                  <c:v>42111</c:v>
                </c:pt>
                <c:pt idx="1425">
                  <c:v>42118</c:v>
                </c:pt>
                <c:pt idx="1426">
                  <c:v>42125</c:v>
                </c:pt>
                <c:pt idx="1427">
                  <c:v>42132</c:v>
                </c:pt>
                <c:pt idx="1428">
                  <c:v>42139</c:v>
                </c:pt>
                <c:pt idx="1429">
                  <c:v>42146</c:v>
                </c:pt>
                <c:pt idx="1430">
                  <c:v>42153</c:v>
                </c:pt>
                <c:pt idx="1431">
                  <c:v>42160</c:v>
                </c:pt>
                <c:pt idx="1432">
                  <c:v>42167</c:v>
                </c:pt>
                <c:pt idx="1433">
                  <c:v>42174</c:v>
                </c:pt>
                <c:pt idx="1434">
                  <c:v>42181</c:v>
                </c:pt>
                <c:pt idx="1435">
                  <c:v>42188</c:v>
                </c:pt>
                <c:pt idx="1436">
                  <c:v>42195</c:v>
                </c:pt>
                <c:pt idx="1437">
                  <c:v>42202</c:v>
                </c:pt>
                <c:pt idx="1438">
                  <c:v>42209</c:v>
                </c:pt>
                <c:pt idx="1439">
                  <c:v>42216</c:v>
                </c:pt>
                <c:pt idx="1440">
                  <c:v>42223</c:v>
                </c:pt>
                <c:pt idx="1441">
                  <c:v>42230</c:v>
                </c:pt>
                <c:pt idx="1442">
                  <c:v>42237</c:v>
                </c:pt>
                <c:pt idx="1443">
                  <c:v>42244</c:v>
                </c:pt>
                <c:pt idx="1444">
                  <c:v>42251</c:v>
                </c:pt>
                <c:pt idx="1445">
                  <c:v>42258</c:v>
                </c:pt>
                <c:pt idx="1446">
                  <c:v>42265</c:v>
                </c:pt>
                <c:pt idx="1447">
                  <c:v>42272</c:v>
                </c:pt>
                <c:pt idx="1448">
                  <c:v>42279</c:v>
                </c:pt>
                <c:pt idx="1449">
                  <c:v>42286</c:v>
                </c:pt>
                <c:pt idx="1450">
                  <c:v>42293</c:v>
                </c:pt>
                <c:pt idx="1451">
                  <c:v>42300</c:v>
                </c:pt>
                <c:pt idx="1452">
                  <c:v>42307</c:v>
                </c:pt>
                <c:pt idx="1453">
                  <c:v>42314</c:v>
                </c:pt>
                <c:pt idx="1454">
                  <c:v>42321</c:v>
                </c:pt>
                <c:pt idx="1455">
                  <c:v>42328</c:v>
                </c:pt>
                <c:pt idx="1456">
                  <c:v>42335</c:v>
                </c:pt>
                <c:pt idx="1457">
                  <c:v>42342</c:v>
                </c:pt>
                <c:pt idx="1458">
                  <c:v>42349</c:v>
                </c:pt>
                <c:pt idx="1459">
                  <c:v>42356</c:v>
                </c:pt>
                <c:pt idx="1460">
                  <c:v>42363</c:v>
                </c:pt>
                <c:pt idx="1461">
                  <c:v>42370</c:v>
                </c:pt>
                <c:pt idx="1462">
                  <c:v>42377</c:v>
                </c:pt>
                <c:pt idx="1463">
                  <c:v>42384</c:v>
                </c:pt>
                <c:pt idx="1464">
                  <c:v>42391</c:v>
                </c:pt>
                <c:pt idx="1465">
                  <c:v>42398</c:v>
                </c:pt>
                <c:pt idx="1466">
                  <c:v>42405</c:v>
                </c:pt>
                <c:pt idx="1467">
                  <c:v>42412</c:v>
                </c:pt>
                <c:pt idx="1468">
                  <c:v>42419</c:v>
                </c:pt>
                <c:pt idx="1469">
                  <c:v>42426</c:v>
                </c:pt>
                <c:pt idx="1470">
                  <c:v>42433</c:v>
                </c:pt>
                <c:pt idx="1471">
                  <c:v>42440</c:v>
                </c:pt>
                <c:pt idx="1472">
                  <c:v>42447</c:v>
                </c:pt>
                <c:pt idx="1473">
                  <c:v>42454</c:v>
                </c:pt>
                <c:pt idx="1474">
                  <c:v>42461</c:v>
                </c:pt>
                <c:pt idx="1475">
                  <c:v>42468</c:v>
                </c:pt>
                <c:pt idx="1476">
                  <c:v>42475</c:v>
                </c:pt>
                <c:pt idx="1477">
                  <c:v>42482</c:v>
                </c:pt>
                <c:pt idx="1478">
                  <c:v>42489</c:v>
                </c:pt>
                <c:pt idx="1479">
                  <c:v>42496</c:v>
                </c:pt>
                <c:pt idx="1480">
                  <c:v>42503</c:v>
                </c:pt>
                <c:pt idx="1481">
                  <c:v>42510</c:v>
                </c:pt>
                <c:pt idx="1482">
                  <c:v>42517</c:v>
                </c:pt>
                <c:pt idx="1483">
                  <c:v>42524</c:v>
                </c:pt>
                <c:pt idx="1484">
                  <c:v>42531</c:v>
                </c:pt>
                <c:pt idx="1485">
                  <c:v>42538</c:v>
                </c:pt>
                <c:pt idx="1486">
                  <c:v>42545</c:v>
                </c:pt>
                <c:pt idx="1487">
                  <c:v>42552</c:v>
                </c:pt>
                <c:pt idx="1488">
                  <c:v>42559</c:v>
                </c:pt>
                <c:pt idx="1489">
                  <c:v>42566</c:v>
                </c:pt>
                <c:pt idx="1490">
                  <c:v>42573</c:v>
                </c:pt>
                <c:pt idx="1491">
                  <c:v>42580</c:v>
                </c:pt>
                <c:pt idx="1492">
                  <c:v>42587</c:v>
                </c:pt>
                <c:pt idx="1493">
                  <c:v>42594</c:v>
                </c:pt>
                <c:pt idx="1494">
                  <c:v>42601</c:v>
                </c:pt>
              </c:numCache>
            </c:numRef>
          </c:cat>
          <c:val>
            <c:numRef>
              <c:f>Sheet1!$C$2:$C$1496</c:f>
              <c:numCache>
                <c:formatCode>_(* #,##0_);_(* \(#,##0\);_(* "-"??_);_(@_)</c:formatCode>
                <c:ptCount val="1495"/>
                <c:pt idx="0">
                  <c:v>8348</c:v>
                </c:pt>
                <c:pt idx="1">
                  <c:v>8395</c:v>
                </c:pt>
                <c:pt idx="2">
                  <c:v>8395</c:v>
                </c:pt>
                <c:pt idx="3">
                  <c:v>8395</c:v>
                </c:pt>
                <c:pt idx="4">
                  <c:v>8395</c:v>
                </c:pt>
                <c:pt idx="5">
                  <c:v>8353</c:v>
                </c:pt>
                <c:pt idx="6">
                  <c:v>8353</c:v>
                </c:pt>
                <c:pt idx="7">
                  <c:v>8353</c:v>
                </c:pt>
                <c:pt idx="8">
                  <c:v>8353</c:v>
                </c:pt>
                <c:pt idx="9">
                  <c:v>8306</c:v>
                </c:pt>
                <c:pt idx="10">
                  <c:v>8306</c:v>
                </c:pt>
                <c:pt idx="11">
                  <c:v>8306</c:v>
                </c:pt>
                <c:pt idx="12">
                  <c:v>8306</c:v>
                </c:pt>
                <c:pt idx="13">
                  <c:v>8306</c:v>
                </c:pt>
                <c:pt idx="14">
                  <c:v>8269</c:v>
                </c:pt>
                <c:pt idx="15">
                  <c:v>8269</c:v>
                </c:pt>
                <c:pt idx="16">
                  <c:v>8269</c:v>
                </c:pt>
                <c:pt idx="17">
                  <c:v>8269</c:v>
                </c:pt>
                <c:pt idx="18">
                  <c:v>8240</c:v>
                </c:pt>
                <c:pt idx="19">
                  <c:v>8240</c:v>
                </c:pt>
                <c:pt idx="20">
                  <c:v>8240</c:v>
                </c:pt>
                <c:pt idx="21">
                  <c:v>8240</c:v>
                </c:pt>
                <c:pt idx="22">
                  <c:v>8210</c:v>
                </c:pt>
                <c:pt idx="23">
                  <c:v>8210</c:v>
                </c:pt>
                <c:pt idx="24">
                  <c:v>8210</c:v>
                </c:pt>
                <c:pt idx="25">
                  <c:v>8210</c:v>
                </c:pt>
                <c:pt idx="26">
                  <c:v>8210</c:v>
                </c:pt>
                <c:pt idx="27">
                  <c:v>8189</c:v>
                </c:pt>
                <c:pt idx="28">
                  <c:v>8189</c:v>
                </c:pt>
                <c:pt idx="29">
                  <c:v>8189</c:v>
                </c:pt>
                <c:pt idx="30">
                  <c:v>8189</c:v>
                </c:pt>
                <c:pt idx="31">
                  <c:v>8128</c:v>
                </c:pt>
                <c:pt idx="32">
                  <c:v>8128</c:v>
                </c:pt>
                <c:pt idx="33">
                  <c:v>8128</c:v>
                </c:pt>
                <c:pt idx="34">
                  <c:v>8128</c:v>
                </c:pt>
                <c:pt idx="35">
                  <c:v>8147</c:v>
                </c:pt>
                <c:pt idx="36">
                  <c:v>8147</c:v>
                </c:pt>
                <c:pt idx="37">
                  <c:v>8147</c:v>
                </c:pt>
                <c:pt idx="38">
                  <c:v>8147</c:v>
                </c:pt>
                <c:pt idx="39">
                  <c:v>8147</c:v>
                </c:pt>
                <c:pt idx="40">
                  <c:v>8085</c:v>
                </c:pt>
                <c:pt idx="41">
                  <c:v>8085</c:v>
                </c:pt>
                <c:pt idx="42">
                  <c:v>8085</c:v>
                </c:pt>
                <c:pt idx="43">
                  <c:v>8085</c:v>
                </c:pt>
                <c:pt idx="44">
                  <c:v>8026</c:v>
                </c:pt>
                <c:pt idx="45">
                  <c:v>8026</c:v>
                </c:pt>
                <c:pt idx="46">
                  <c:v>8026</c:v>
                </c:pt>
                <c:pt idx="47">
                  <c:v>8026</c:v>
                </c:pt>
                <c:pt idx="48">
                  <c:v>8035</c:v>
                </c:pt>
                <c:pt idx="49">
                  <c:v>8035</c:v>
                </c:pt>
                <c:pt idx="50">
                  <c:v>8035</c:v>
                </c:pt>
                <c:pt idx="51">
                  <c:v>8035</c:v>
                </c:pt>
                <c:pt idx="52">
                  <c:v>8035</c:v>
                </c:pt>
                <c:pt idx="53">
                  <c:v>8021</c:v>
                </c:pt>
                <c:pt idx="54">
                  <c:v>8021</c:v>
                </c:pt>
                <c:pt idx="55">
                  <c:v>8021</c:v>
                </c:pt>
                <c:pt idx="56">
                  <c:v>8021</c:v>
                </c:pt>
                <c:pt idx="57">
                  <c:v>7965</c:v>
                </c:pt>
                <c:pt idx="58">
                  <c:v>7965</c:v>
                </c:pt>
                <c:pt idx="59">
                  <c:v>7965</c:v>
                </c:pt>
                <c:pt idx="60">
                  <c:v>7965</c:v>
                </c:pt>
                <c:pt idx="61">
                  <c:v>7921</c:v>
                </c:pt>
                <c:pt idx="62">
                  <c:v>7921</c:v>
                </c:pt>
                <c:pt idx="63">
                  <c:v>7921</c:v>
                </c:pt>
                <c:pt idx="64">
                  <c:v>7921</c:v>
                </c:pt>
                <c:pt idx="65">
                  <c:v>7921</c:v>
                </c:pt>
                <c:pt idx="66">
                  <c:v>7880</c:v>
                </c:pt>
                <c:pt idx="67">
                  <c:v>7880</c:v>
                </c:pt>
                <c:pt idx="68">
                  <c:v>7880</c:v>
                </c:pt>
                <c:pt idx="69">
                  <c:v>7880</c:v>
                </c:pt>
                <c:pt idx="70">
                  <c:v>7843</c:v>
                </c:pt>
                <c:pt idx="71">
                  <c:v>7843</c:v>
                </c:pt>
                <c:pt idx="72">
                  <c:v>7843</c:v>
                </c:pt>
                <c:pt idx="73">
                  <c:v>7843</c:v>
                </c:pt>
                <c:pt idx="74">
                  <c:v>7726</c:v>
                </c:pt>
                <c:pt idx="75">
                  <c:v>7726</c:v>
                </c:pt>
                <c:pt idx="76">
                  <c:v>7726</c:v>
                </c:pt>
                <c:pt idx="77">
                  <c:v>7726</c:v>
                </c:pt>
                <c:pt idx="78">
                  <c:v>7726</c:v>
                </c:pt>
                <c:pt idx="79">
                  <c:v>7622</c:v>
                </c:pt>
                <c:pt idx="80">
                  <c:v>7622</c:v>
                </c:pt>
                <c:pt idx="81">
                  <c:v>7622</c:v>
                </c:pt>
                <c:pt idx="82">
                  <c:v>7622</c:v>
                </c:pt>
                <c:pt idx="83">
                  <c:v>7662</c:v>
                </c:pt>
                <c:pt idx="84">
                  <c:v>7662</c:v>
                </c:pt>
                <c:pt idx="85">
                  <c:v>7662</c:v>
                </c:pt>
                <c:pt idx="86">
                  <c:v>7662</c:v>
                </c:pt>
                <c:pt idx="87">
                  <c:v>7662</c:v>
                </c:pt>
                <c:pt idx="88">
                  <c:v>7641</c:v>
                </c:pt>
                <c:pt idx="89">
                  <c:v>7641</c:v>
                </c:pt>
                <c:pt idx="90">
                  <c:v>7641</c:v>
                </c:pt>
                <c:pt idx="91">
                  <c:v>7641</c:v>
                </c:pt>
                <c:pt idx="92">
                  <c:v>7644</c:v>
                </c:pt>
                <c:pt idx="93">
                  <c:v>7644</c:v>
                </c:pt>
                <c:pt idx="94">
                  <c:v>7644</c:v>
                </c:pt>
                <c:pt idx="95">
                  <c:v>7644</c:v>
                </c:pt>
                <c:pt idx="96">
                  <c:v>7601</c:v>
                </c:pt>
                <c:pt idx="97">
                  <c:v>7601</c:v>
                </c:pt>
                <c:pt idx="98">
                  <c:v>7601</c:v>
                </c:pt>
                <c:pt idx="99">
                  <c:v>7601</c:v>
                </c:pt>
                <c:pt idx="100">
                  <c:v>7601</c:v>
                </c:pt>
                <c:pt idx="101">
                  <c:v>7565</c:v>
                </c:pt>
                <c:pt idx="102">
                  <c:v>7565</c:v>
                </c:pt>
                <c:pt idx="103">
                  <c:v>7565</c:v>
                </c:pt>
                <c:pt idx="104">
                  <c:v>7565</c:v>
                </c:pt>
                <c:pt idx="105">
                  <c:v>7512</c:v>
                </c:pt>
                <c:pt idx="106">
                  <c:v>7512</c:v>
                </c:pt>
                <c:pt idx="107">
                  <c:v>7512</c:v>
                </c:pt>
                <c:pt idx="108">
                  <c:v>7512</c:v>
                </c:pt>
                <c:pt idx="109">
                  <c:v>7399</c:v>
                </c:pt>
                <c:pt idx="110">
                  <c:v>7399</c:v>
                </c:pt>
                <c:pt idx="111">
                  <c:v>7399</c:v>
                </c:pt>
                <c:pt idx="112">
                  <c:v>7399</c:v>
                </c:pt>
                <c:pt idx="113">
                  <c:v>7411</c:v>
                </c:pt>
                <c:pt idx="114">
                  <c:v>7411</c:v>
                </c:pt>
                <c:pt idx="115">
                  <c:v>7411</c:v>
                </c:pt>
                <c:pt idx="116">
                  <c:v>7411</c:v>
                </c:pt>
                <c:pt idx="117">
                  <c:v>7411</c:v>
                </c:pt>
                <c:pt idx="118">
                  <c:v>7310</c:v>
                </c:pt>
                <c:pt idx="119">
                  <c:v>7310</c:v>
                </c:pt>
                <c:pt idx="120">
                  <c:v>7310</c:v>
                </c:pt>
                <c:pt idx="121">
                  <c:v>7310</c:v>
                </c:pt>
                <c:pt idx="122">
                  <c:v>7241</c:v>
                </c:pt>
                <c:pt idx="123">
                  <c:v>7241</c:v>
                </c:pt>
                <c:pt idx="124">
                  <c:v>7241</c:v>
                </c:pt>
                <c:pt idx="125">
                  <c:v>7241</c:v>
                </c:pt>
                <c:pt idx="126">
                  <c:v>7241</c:v>
                </c:pt>
                <c:pt idx="127">
                  <c:v>6981</c:v>
                </c:pt>
                <c:pt idx="128">
                  <c:v>6981</c:v>
                </c:pt>
                <c:pt idx="129">
                  <c:v>6981</c:v>
                </c:pt>
                <c:pt idx="130">
                  <c:v>6981</c:v>
                </c:pt>
                <c:pt idx="131">
                  <c:v>7130</c:v>
                </c:pt>
                <c:pt idx="132">
                  <c:v>7130</c:v>
                </c:pt>
                <c:pt idx="133">
                  <c:v>7130</c:v>
                </c:pt>
                <c:pt idx="134">
                  <c:v>7130</c:v>
                </c:pt>
                <c:pt idx="135">
                  <c:v>6971</c:v>
                </c:pt>
                <c:pt idx="136">
                  <c:v>6971</c:v>
                </c:pt>
                <c:pt idx="137">
                  <c:v>6971</c:v>
                </c:pt>
                <c:pt idx="138">
                  <c:v>6971</c:v>
                </c:pt>
                <c:pt idx="139">
                  <c:v>6971</c:v>
                </c:pt>
                <c:pt idx="140">
                  <c:v>6991</c:v>
                </c:pt>
                <c:pt idx="141">
                  <c:v>6991</c:v>
                </c:pt>
                <c:pt idx="142">
                  <c:v>7041</c:v>
                </c:pt>
                <c:pt idx="143">
                  <c:v>7041</c:v>
                </c:pt>
                <c:pt idx="144">
                  <c:v>7261</c:v>
                </c:pt>
                <c:pt idx="145">
                  <c:v>7261</c:v>
                </c:pt>
                <c:pt idx="146">
                  <c:v>7261</c:v>
                </c:pt>
                <c:pt idx="147">
                  <c:v>7329</c:v>
                </c:pt>
                <c:pt idx="148">
                  <c:v>7342</c:v>
                </c:pt>
                <c:pt idx="149">
                  <c:v>7284</c:v>
                </c:pt>
                <c:pt idx="150">
                  <c:v>6910</c:v>
                </c:pt>
                <c:pt idx="151">
                  <c:v>7440</c:v>
                </c:pt>
                <c:pt idx="152">
                  <c:v>7235</c:v>
                </c:pt>
                <c:pt idx="153">
                  <c:v>6996</c:v>
                </c:pt>
                <c:pt idx="154">
                  <c:v>7474</c:v>
                </c:pt>
                <c:pt idx="155">
                  <c:v>7245</c:v>
                </c:pt>
                <c:pt idx="156">
                  <c:v>7559</c:v>
                </c:pt>
                <c:pt idx="157">
                  <c:v>7481</c:v>
                </c:pt>
                <c:pt idx="158">
                  <c:v>7475</c:v>
                </c:pt>
                <c:pt idx="159">
                  <c:v>7461</c:v>
                </c:pt>
                <c:pt idx="160">
                  <c:v>7219</c:v>
                </c:pt>
                <c:pt idx="161">
                  <c:v>7477</c:v>
                </c:pt>
                <c:pt idx="162">
                  <c:v>7463</c:v>
                </c:pt>
                <c:pt idx="163">
                  <c:v>7427</c:v>
                </c:pt>
                <c:pt idx="164">
                  <c:v>7415</c:v>
                </c:pt>
                <c:pt idx="165">
                  <c:v>7404</c:v>
                </c:pt>
                <c:pt idx="166">
                  <c:v>7394</c:v>
                </c:pt>
                <c:pt idx="167">
                  <c:v>7412</c:v>
                </c:pt>
                <c:pt idx="168">
                  <c:v>7385</c:v>
                </c:pt>
                <c:pt idx="169">
                  <c:v>7383</c:v>
                </c:pt>
                <c:pt idx="170">
                  <c:v>7356</c:v>
                </c:pt>
                <c:pt idx="171">
                  <c:v>7334</c:v>
                </c:pt>
                <c:pt idx="172">
                  <c:v>7370</c:v>
                </c:pt>
                <c:pt idx="173">
                  <c:v>7346</c:v>
                </c:pt>
                <c:pt idx="174">
                  <c:v>7295</c:v>
                </c:pt>
                <c:pt idx="175">
                  <c:v>7303</c:v>
                </c:pt>
                <c:pt idx="176">
                  <c:v>7280</c:v>
                </c:pt>
                <c:pt idx="177">
                  <c:v>7336</c:v>
                </c:pt>
                <c:pt idx="178">
                  <c:v>7323</c:v>
                </c:pt>
                <c:pt idx="179">
                  <c:v>7301</c:v>
                </c:pt>
                <c:pt idx="180">
                  <c:v>7359</c:v>
                </c:pt>
                <c:pt idx="181">
                  <c:v>7338</c:v>
                </c:pt>
                <c:pt idx="182">
                  <c:v>7377</c:v>
                </c:pt>
                <c:pt idx="183">
                  <c:v>7383</c:v>
                </c:pt>
                <c:pt idx="184">
                  <c:v>7365</c:v>
                </c:pt>
                <c:pt idx="185">
                  <c:v>7348</c:v>
                </c:pt>
                <c:pt idx="186">
                  <c:v>7355</c:v>
                </c:pt>
                <c:pt idx="187">
                  <c:v>7342</c:v>
                </c:pt>
                <c:pt idx="188">
                  <c:v>7228</c:v>
                </c:pt>
                <c:pt idx="189">
                  <c:v>7302</c:v>
                </c:pt>
                <c:pt idx="190">
                  <c:v>7215</c:v>
                </c:pt>
                <c:pt idx="191">
                  <c:v>7274</c:v>
                </c:pt>
                <c:pt idx="192">
                  <c:v>7150</c:v>
                </c:pt>
                <c:pt idx="193">
                  <c:v>7267</c:v>
                </c:pt>
                <c:pt idx="194">
                  <c:v>7327</c:v>
                </c:pt>
                <c:pt idx="195">
                  <c:v>7365</c:v>
                </c:pt>
                <c:pt idx="196">
                  <c:v>7381</c:v>
                </c:pt>
                <c:pt idx="197">
                  <c:v>7387</c:v>
                </c:pt>
                <c:pt idx="198">
                  <c:v>7381</c:v>
                </c:pt>
                <c:pt idx="199">
                  <c:v>7384</c:v>
                </c:pt>
                <c:pt idx="200">
                  <c:v>7359</c:v>
                </c:pt>
                <c:pt idx="201">
                  <c:v>7140</c:v>
                </c:pt>
                <c:pt idx="202">
                  <c:v>7426</c:v>
                </c:pt>
                <c:pt idx="203">
                  <c:v>7388</c:v>
                </c:pt>
                <c:pt idx="204">
                  <c:v>7226</c:v>
                </c:pt>
                <c:pt idx="205">
                  <c:v>7376</c:v>
                </c:pt>
                <c:pt idx="206">
                  <c:v>6731</c:v>
                </c:pt>
                <c:pt idx="207">
                  <c:v>7451</c:v>
                </c:pt>
                <c:pt idx="208">
                  <c:v>7449</c:v>
                </c:pt>
                <c:pt idx="209">
                  <c:v>7422</c:v>
                </c:pt>
                <c:pt idx="210">
                  <c:v>7410</c:v>
                </c:pt>
                <c:pt idx="211">
                  <c:v>7235</c:v>
                </c:pt>
                <c:pt idx="212">
                  <c:v>7343</c:v>
                </c:pt>
                <c:pt idx="213">
                  <c:v>7357</c:v>
                </c:pt>
                <c:pt idx="214">
                  <c:v>7382</c:v>
                </c:pt>
                <c:pt idx="215">
                  <c:v>7364</c:v>
                </c:pt>
                <c:pt idx="216">
                  <c:v>7329</c:v>
                </c:pt>
                <c:pt idx="217">
                  <c:v>7365</c:v>
                </c:pt>
                <c:pt idx="218">
                  <c:v>7357</c:v>
                </c:pt>
                <c:pt idx="219">
                  <c:v>7345</c:v>
                </c:pt>
                <c:pt idx="220">
                  <c:v>7324</c:v>
                </c:pt>
                <c:pt idx="221">
                  <c:v>7283</c:v>
                </c:pt>
                <c:pt idx="222">
                  <c:v>7327</c:v>
                </c:pt>
                <c:pt idx="223">
                  <c:v>7277</c:v>
                </c:pt>
                <c:pt idx="224">
                  <c:v>7353</c:v>
                </c:pt>
                <c:pt idx="225">
                  <c:v>7238</c:v>
                </c:pt>
                <c:pt idx="226">
                  <c:v>7235</c:v>
                </c:pt>
                <c:pt idx="227">
                  <c:v>7248</c:v>
                </c:pt>
                <c:pt idx="228">
                  <c:v>7160</c:v>
                </c:pt>
                <c:pt idx="229">
                  <c:v>7205</c:v>
                </c:pt>
                <c:pt idx="230">
                  <c:v>7219</c:v>
                </c:pt>
                <c:pt idx="231">
                  <c:v>7240</c:v>
                </c:pt>
                <c:pt idx="232">
                  <c:v>7228</c:v>
                </c:pt>
                <c:pt idx="233">
                  <c:v>7218</c:v>
                </c:pt>
                <c:pt idx="234">
                  <c:v>7194</c:v>
                </c:pt>
                <c:pt idx="235">
                  <c:v>7221</c:v>
                </c:pt>
                <c:pt idx="236">
                  <c:v>7125</c:v>
                </c:pt>
                <c:pt idx="237">
                  <c:v>7144</c:v>
                </c:pt>
                <c:pt idx="238">
                  <c:v>7095</c:v>
                </c:pt>
                <c:pt idx="239">
                  <c:v>7059</c:v>
                </c:pt>
                <c:pt idx="240">
                  <c:v>7124</c:v>
                </c:pt>
                <c:pt idx="241">
                  <c:v>6990</c:v>
                </c:pt>
                <c:pt idx="242">
                  <c:v>7120</c:v>
                </c:pt>
                <c:pt idx="243">
                  <c:v>6678</c:v>
                </c:pt>
                <c:pt idx="244">
                  <c:v>6847</c:v>
                </c:pt>
                <c:pt idx="245">
                  <c:v>6955</c:v>
                </c:pt>
                <c:pt idx="246">
                  <c:v>7012</c:v>
                </c:pt>
                <c:pt idx="247">
                  <c:v>7049</c:v>
                </c:pt>
                <c:pt idx="248">
                  <c:v>7046</c:v>
                </c:pt>
                <c:pt idx="249">
                  <c:v>7011</c:v>
                </c:pt>
                <c:pt idx="250">
                  <c:v>7032</c:v>
                </c:pt>
                <c:pt idx="251">
                  <c:v>7036</c:v>
                </c:pt>
                <c:pt idx="252">
                  <c:v>7041</c:v>
                </c:pt>
                <c:pt idx="253">
                  <c:v>7011</c:v>
                </c:pt>
                <c:pt idx="254">
                  <c:v>6954</c:v>
                </c:pt>
                <c:pt idx="255">
                  <c:v>6987</c:v>
                </c:pt>
                <c:pt idx="256">
                  <c:v>7064</c:v>
                </c:pt>
                <c:pt idx="257">
                  <c:v>7074</c:v>
                </c:pt>
                <c:pt idx="258">
                  <c:v>7087</c:v>
                </c:pt>
                <c:pt idx="259">
                  <c:v>7098</c:v>
                </c:pt>
                <c:pt idx="260">
                  <c:v>7053</c:v>
                </c:pt>
                <c:pt idx="261">
                  <c:v>6995</c:v>
                </c:pt>
                <c:pt idx="262">
                  <c:v>7015</c:v>
                </c:pt>
                <c:pt idx="263">
                  <c:v>6994</c:v>
                </c:pt>
                <c:pt idx="264">
                  <c:v>7043</c:v>
                </c:pt>
                <c:pt idx="265">
                  <c:v>7035</c:v>
                </c:pt>
                <c:pt idx="266">
                  <c:v>7031</c:v>
                </c:pt>
                <c:pt idx="267">
                  <c:v>7033</c:v>
                </c:pt>
                <c:pt idx="268">
                  <c:v>6960</c:v>
                </c:pt>
                <c:pt idx="269">
                  <c:v>6981</c:v>
                </c:pt>
                <c:pt idx="270">
                  <c:v>7018</c:v>
                </c:pt>
                <c:pt idx="271">
                  <c:v>6981</c:v>
                </c:pt>
                <c:pt idx="272">
                  <c:v>6979</c:v>
                </c:pt>
                <c:pt idx="273">
                  <c:v>6964</c:v>
                </c:pt>
                <c:pt idx="274">
                  <c:v>6971</c:v>
                </c:pt>
                <c:pt idx="275">
                  <c:v>6883</c:v>
                </c:pt>
                <c:pt idx="276">
                  <c:v>6896</c:v>
                </c:pt>
                <c:pt idx="277">
                  <c:v>6912</c:v>
                </c:pt>
                <c:pt idx="278">
                  <c:v>6913</c:v>
                </c:pt>
                <c:pt idx="279">
                  <c:v>6902</c:v>
                </c:pt>
                <c:pt idx="280">
                  <c:v>6846</c:v>
                </c:pt>
                <c:pt idx="281">
                  <c:v>6818</c:v>
                </c:pt>
                <c:pt idx="282">
                  <c:v>6842</c:v>
                </c:pt>
                <c:pt idx="283">
                  <c:v>6789</c:v>
                </c:pt>
                <c:pt idx="284">
                  <c:v>6817</c:v>
                </c:pt>
                <c:pt idx="285">
                  <c:v>6766</c:v>
                </c:pt>
                <c:pt idx="286">
                  <c:v>6749</c:v>
                </c:pt>
                <c:pt idx="287">
                  <c:v>6742</c:v>
                </c:pt>
                <c:pt idx="288">
                  <c:v>6772</c:v>
                </c:pt>
                <c:pt idx="289">
                  <c:v>6643</c:v>
                </c:pt>
                <c:pt idx="290">
                  <c:v>6540</c:v>
                </c:pt>
                <c:pt idx="291">
                  <c:v>6730</c:v>
                </c:pt>
                <c:pt idx="292">
                  <c:v>6753</c:v>
                </c:pt>
                <c:pt idx="293">
                  <c:v>6761</c:v>
                </c:pt>
                <c:pt idx="294">
                  <c:v>6774</c:v>
                </c:pt>
                <c:pt idx="295">
                  <c:v>6790</c:v>
                </c:pt>
                <c:pt idx="296">
                  <c:v>6734</c:v>
                </c:pt>
                <c:pt idx="297">
                  <c:v>6665</c:v>
                </c:pt>
                <c:pt idx="298">
                  <c:v>6706</c:v>
                </c:pt>
                <c:pt idx="299">
                  <c:v>6650</c:v>
                </c:pt>
                <c:pt idx="300">
                  <c:v>6684</c:v>
                </c:pt>
                <c:pt idx="301">
                  <c:v>6654</c:v>
                </c:pt>
                <c:pt idx="302">
                  <c:v>6772</c:v>
                </c:pt>
                <c:pt idx="303">
                  <c:v>6837</c:v>
                </c:pt>
                <c:pt idx="304">
                  <c:v>6868</c:v>
                </c:pt>
                <c:pt idx="305">
                  <c:v>6872</c:v>
                </c:pt>
                <c:pt idx="306">
                  <c:v>6882</c:v>
                </c:pt>
                <c:pt idx="307">
                  <c:v>6847</c:v>
                </c:pt>
                <c:pt idx="308">
                  <c:v>6878</c:v>
                </c:pt>
                <c:pt idx="309">
                  <c:v>6943</c:v>
                </c:pt>
                <c:pt idx="310">
                  <c:v>6923</c:v>
                </c:pt>
                <c:pt idx="311">
                  <c:v>6897</c:v>
                </c:pt>
                <c:pt idx="312">
                  <c:v>6854</c:v>
                </c:pt>
                <c:pt idx="313">
                  <c:v>6857</c:v>
                </c:pt>
                <c:pt idx="314">
                  <c:v>6875</c:v>
                </c:pt>
                <c:pt idx="315">
                  <c:v>6880</c:v>
                </c:pt>
                <c:pt idx="316">
                  <c:v>6845</c:v>
                </c:pt>
                <c:pt idx="317">
                  <c:v>6886</c:v>
                </c:pt>
                <c:pt idx="318">
                  <c:v>6836</c:v>
                </c:pt>
                <c:pt idx="319">
                  <c:v>6802</c:v>
                </c:pt>
                <c:pt idx="320">
                  <c:v>6546</c:v>
                </c:pt>
                <c:pt idx="321">
                  <c:v>6792</c:v>
                </c:pt>
                <c:pt idx="322">
                  <c:v>6763</c:v>
                </c:pt>
                <c:pt idx="323">
                  <c:v>6704</c:v>
                </c:pt>
                <c:pt idx="324">
                  <c:v>6728</c:v>
                </c:pt>
                <c:pt idx="325">
                  <c:v>6599</c:v>
                </c:pt>
                <c:pt idx="326">
                  <c:v>6683</c:v>
                </c:pt>
                <c:pt idx="327">
                  <c:v>6641</c:v>
                </c:pt>
                <c:pt idx="328">
                  <c:v>6711</c:v>
                </c:pt>
                <c:pt idx="329">
                  <c:v>6292</c:v>
                </c:pt>
                <c:pt idx="330">
                  <c:v>6748</c:v>
                </c:pt>
                <c:pt idx="331">
                  <c:v>6706</c:v>
                </c:pt>
                <c:pt idx="332">
                  <c:v>6657</c:v>
                </c:pt>
                <c:pt idx="333">
                  <c:v>6732</c:v>
                </c:pt>
                <c:pt idx="334">
                  <c:v>6629</c:v>
                </c:pt>
                <c:pt idx="335">
                  <c:v>6695</c:v>
                </c:pt>
                <c:pt idx="336">
                  <c:v>6530</c:v>
                </c:pt>
                <c:pt idx="337">
                  <c:v>6648</c:v>
                </c:pt>
                <c:pt idx="338">
                  <c:v>6656</c:v>
                </c:pt>
                <c:pt idx="339">
                  <c:v>6604</c:v>
                </c:pt>
                <c:pt idx="340">
                  <c:v>6591</c:v>
                </c:pt>
                <c:pt idx="341">
                  <c:v>6618</c:v>
                </c:pt>
                <c:pt idx="342">
                  <c:v>6522</c:v>
                </c:pt>
                <c:pt idx="343">
                  <c:v>6566</c:v>
                </c:pt>
                <c:pt idx="344">
                  <c:v>6582</c:v>
                </c:pt>
                <c:pt idx="345">
                  <c:v>6521</c:v>
                </c:pt>
                <c:pt idx="346">
                  <c:v>6540</c:v>
                </c:pt>
                <c:pt idx="347">
                  <c:v>6583</c:v>
                </c:pt>
                <c:pt idx="348">
                  <c:v>6552</c:v>
                </c:pt>
                <c:pt idx="349">
                  <c:v>6545</c:v>
                </c:pt>
                <c:pt idx="350">
                  <c:v>6526</c:v>
                </c:pt>
                <c:pt idx="351">
                  <c:v>6595</c:v>
                </c:pt>
                <c:pt idx="352">
                  <c:v>6640</c:v>
                </c:pt>
                <c:pt idx="353">
                  <c:v>6692</c:v>
                </c:pt>
                <c:pt idx="354">
                  <c:v>6703</c:v>
                </c:pt>
                <c:pt idx="355">
                  <c:v>6703</c:v>
                </c:pt>
                <c:pt idx="356">
                  <c:v>6633</c:v>
                </c:pt>
                <c:pt idx="357">
                  <c:v>6620</c:v>
                </c:pt>
                <c:pt idx="358">
                  <c:v>6616</c:v>
                </c:pt>
                <c:pt idx="359">
                  <c:v>6668</c:v>
                </c:pt>
                <c:pt idx="360">
                  <c:v>6626</c:v>
                </c:pt>
                <c:pt idx="361">
                  <c:v>6472</c:v>
                </c:pt>
                <c:pt idx="362">
                  <c:v>6670</c:v>
                </c:pt>
                <c:pt idx="363">
                  <c:v>6655</c:v>
                </c:pt>
                <c:pt idx="364">
                  <c:v>6703</c:v>
                </c:pt>
                <c:pt idx="365">
                  <c:v>6675</c:v>
                </c:pt>
                <c:pt idx="366">
                  <c:v>6651</c:v>
                </c:pt>
                <c:pt idx="367">
                  <c:v>6672</c:v>
                </c:pt>
                <c:pt idx="368">
                  <c:v>6571</c:v>
                </c:pt>
                <c:pt idx="369">
                  <c:v>6526</c:v>
                </c:pt>
                <c:pt idx="370">
                  <c:v>6662</c:v>
                </c:pt>
                <c:pt idx="371">
                  <c:v>6595</c:v>
                </c:pt>
                <c:pt idx="372">
                  <c:v>6613</c:v>
                </c:pt>
                <c:pt idx="373">
                  <c:v>6546</c:v>
                </c:pt>
                <c:pt idx="374">
                  <c:v>6660</c:v>
                </c:pt>
                <c:pt idx="375">
                  <c:v>6598</c:v>
                </c:pt>
                <c:pt idx="376">
                  <c:v>6632</c:v>
                </c:pt>
                <c:pt idx="377">
                  <c:v>6474</c:v>
                </c:pt>
                <c:pt idx="378">
                  <c:v>6380</c:v>
                </c:pt>
                <c:pt idx="379">
                  <c:v>6554</c:v>
                </c:pt>
                <c:pt idx="380">
                  <c:v>6597</c:v>
                </c:pt>
                <c:pt idx="381">
                  <c:v>6603</c:v>
                </c:pt>
                <c:pt idx="382">
                  <c:v>6539</c:v>
                </c:pt>
                <c:pt idx="383">
                  <c:v>6604</c:v>
                </c:pt>
                <c:pt idx="384">
                  <c:v>6610</c:v>
                </c:pt>
                <c:pt idx="385">
                  <c:v>6598</c:v>
                </c:pt>
                <c:pt idx="386">
                  <c:v>6626</c:v>
                </c:pt>
                <c:pt idx="387">
                  <c:v>6592</c:v>
                </c:pt>
                <c:pt idx="388">
                  <c:v>6593</c:v>
                </c:pt>
                <c:pt idx="389">
                  <c:v>6560</c:v>
                </c:pt>
                <c:pt idx="390">
                  <c:v>6529</c:v>
                </c:pt>
                <c:pt idx="391">
                  <c:v>6545</c:v>
                </c:pt>
                <c:pt idx="392">
                  <c:v>6518</c:v>
                </c:pt>
                <c:pt idx="393">
                  <c:v>6448</c:v>
                </c:pt>
                <c:pt idx="394">
                  <c:v>6417</c:v>
                </c:pt>
                <c:pt idx="395">
                  <c:v>6484</c:v>
                </c:pt>
                <c:pt idx="396">
                  <c:v>6444</c:v>
                </c:pt>
                <c:pt idx="397">
                  <c:v>6476</c:v>
                </c:pt>
                <c:pt idx="398">
                  <c:v>6475</c:v>
                </c:pt>
                <c:pt idx="399">
                  <c:v>6483</c:v>
                </c:pt>
                <c:pt idx="400">
                  <c:v>6507</c:v>
                </c:pt>
                <c:pt idx="401">
                  <c:v>6491</c:v>
                </c:pt>
                <c:pt idx="402">
                  <c:v>6248</c:v>
                </c:pt>
                <c:pt idx="403">
                  <c:v>6414</c:v>
                </c:pt>
                <c:pt idx="404">
                  <c:v>6450</c:v>
                </c:pt>
                <c:pt idx="405">
                  <c:v>6215</c:v>
                </c:pt>
                <c:pt idx="406">
                  <c:v>6404</c:v>
                </c:pt>
                <c:pt idx="407">
                  <c:v>6497</c:v>
                </c:pt>
                <c:pt idx="408">
                  <c:v>6512</c:v>
                </c:pt>
                <c:pt idx="409">
                  <c:v>6539</c:v>
                </c:pt>
                <c:pt idx="410">
                  <c:v>6516</c:v>
                </c:pt>
                <c:pt idx="411">
                  <c:v>6493</c:v>
                </c:pt>
                <c:pt idx="412">
                  <c:v>6484</c:v>
                </c:pt>
                <c:pt idx="413">
                  <c:v>6450</c:v>
                </c:pt>
                <c:pt idx="414">
                  <c:v>6428</c:v>
                </c:pt>
                <c:pt idx="415">
                  <c:v>6411</c:v>
                </c:pt>
                <c:pt idx="416">
                  <c:v>6467</c:v>
                </c:pt>
                <c:pt idx="417">
                  <c:v>6474</c:v>
                </c:pt>
                <c:pt idx="418">
                  <c:v>6464</c:v>
                </c:pt>
                <c:pt idx="419">
                  <c:v>6498</c:v>
                </c:pt>
                <c:pt idx="420">
                  <c:v>6516</c:v>
                </c:pt>
                <c:pt idx="421">
                  <c:v>6405</c:v>
                </c:pt>
                <c:pt idx="422">
                  <c:v>6413</c:v>
                </c:pt>
                <c:pt idx="423">
                  <c:v>6505</c:v>
                </c:pt>
                <c:pt idx="424">
                  <c:v>6511</c:v>
                </c:pt>
                <c:pt idx="425">
                  <c:v>6501</c:v>
                </c:pt>
                <c:pt idx="426">
                  <c:v>6496</c:v>
                </c:pt>
                <c:pt idx="427">
                  <c:v>6461</c:v>
                </c:pt>
                <c:pt idx="428">
                  <c:v>6490</c:v>
                </c:pt>
                <c:pt idx="429">
                  <c:v>6473</c:v>
                </c:pt>
                <c:pt idx="430">
                  <c:v>6440</c:v>
                </c:pt>
                <c:pt idx="431">
                  <c:v>6441</c:v>
                </c:pt>
                <c:pt idx="432">
                  <c:v>6390</c:v>
                </c:pt>
                <c:pt idx="433">
                  <c:v>6425</c:v>
                </c:pt>
                <c:pt idx="434">
                  <c:v>6173</c:v>
                </c:pt>
                <c:pt idx="435">
                  <c:v>6454</c:v>
                </c:pt>
                <c:pt idx="436">
                  <c:v>6065</c:v>
                </c:pt>
                <c:pt idx="437">
                  <c:v>6363</c:v>
                </c:pt>
                <c:pt idx="438">
                  <c:v>6412</c:v>
                </c:pt>
                <c:pt idx="439">
                  <c:v>6392</c:v>
                </c:pt>
                <c:pt idx="440">
                  <c:v>6421</c:v>
                </c:pt>
                <c:pt idx="441">
                  <c:v>6515</c:v>
                </c:pt>
                <c:pt idx="442">
                  <c:v>6452</c:v>
                </c:pt>
                <c:pt idx="443">
                  <c:v>6489</c:v>
                </c:pt>
                <c:pt idx="444">
                  <c:v>6499</c:v>
                </c:pt>
                <c:pt idx="445">
                  <c:v>6499</c:v>
                </c:pt>
                <c:pt idx="446">
                  <c:v>6345</c:v>
                </c:pt>
                <c:pt idx="447">
                  <c:v>6394</c:v>
                </c:pt>
                <c:pt idx="448">
                  <c:v>6297</c:v>
                </c:pt>
                <c:pt idx="449">
                  <c:v>6286</c:v>
                </c:pt>
                <c:pt idx="450">
                  <c:v>6445</c:v>
                </c:pt>
                <c:pt idx="451">
                  <c:v>6481</c:v>
                </c:pt>
                <c:pt idx="452">
                  <c:v>6526</c:v>
                </c:pt>
                <c:pt idx="453">
                  <c:v>6497</c:v>
                </c:pt>
                <c:pt idx="454">
                  <c:v>6498</c:v>
                </c:pt>
                <c:pt idx="455">
                  <c:v>6467</c:v>
                </c:pt>
                <c:pt idx="456">
                  <c:v>6520</c:v>
                </c:pt>
                <c:pt idx="457">
                  <c:v>6485</c:v>
                </c:pt>
                <c:pt idx="458">
                  <c:v>6485</c:v>
                </c:pt>
                <c:pt idx="459">
                  <c:v>6523</c:v>
                </c:pt>
                <c:pt idx="460">
                  <c:v>6514</c:v>
                </c:pt>
                <c:pt idx="461">
                  <c:v>6513</c:v>
                </c:pt>
                <c:pt idx="462">
                  <c:v>6541</c:v>
                </c:pt>
                <c:pt idx="463">
                  <c:v>6531</c:v>
                </c:pt>
                <c:pt idx="464">
                  <c:v>6512</c:v>
                </c:pt>
                <c:pt idx="465">
                  <c:v>6538</c:v>
                </c:pt>
                <c:pt idx="466">
                  <c:v>6534</c:v>
                </c:pt>
                <c:pt idx="467">
                  <c:v>6518</c:v>
                </c:pt>
                <c:pt idx="468">
                  <c:v>6523</c:v>
                </c:pt>
                <c:pt idx="469">
                  <c:v>6506</c:v>
                </c:pt>
                <c:pt idx="470">
                  <c:v>6454</c:v>
                </c:pt>
                <c:pt idx="471">
                  <c:v>6499</c:v>
                </c:pt>
                <c:pt idx="472">
                  <c:v>6476</c:v>
                </c:pt>
                <c:pt idx="473">
                  <c:v>6513</c:v>
                </c:pt>
                <c:pt idx="474">
                  <c:v>6505</c:v>
                </c:pt>
                <c:pt idx="475">
                  <c:v>6483</c:v>
                </c:pt>
                <c:pt idx="476">
                  <c:v>6502</c:v>
                </c:pt>
                <c:pt idx="477">
                  <c:v>6496</c:v>
                </c:pt>
                <c:pt idx="478">
                  <c:v>6501</c:v>
                </c:pt>
                <c:pt idx="479">
                  <c:v>6440</c:v>
                </c:pt>
                <c:pt idx="480">
                  <c:v>6449</c:v>
                </c:pt>
                <c:pt idx="481">
                  <c:v>6391</c:v>
                </c:pt>
                <c:pt idx="482">
                  <c:v>6409</c:v>
                </c:pt>
                <c:pt idx="483">
                  <c:v>6493</c:v>
                </c:pt>
                <c:pt idx="484">
                  <c:v>6433</c:v>
                </c:pt>
                <c:pt idx="485">
                  <c:v>6412</c:v>
                </c:pt>
                <c:pt idx="486">
                  <c:v>6465</c:v>
                </c:pt>
                <c:pt idx="487">
                  <c:v>6409</c:v>
                </c:pt>
                <c:pt idx="488">
                  <c:v>6430</c:v>
                </c:pt>
                <c:pt idx="489">
                  <c:v>6426</c:v>
                </c:pt>
                <c:pt idx="490">
                  <c:v>6423</c:v>
                </c:pt>
                <c:pt idx="491">
                  <c:v>6439</c:v>
                </c:pt>
                <c:pt idx="492">
                  <c:v>6435</c:v>
                </c:pt>
                <c:pt idx="493">
                  <c:v>6415</c:v>
                </c:pt>
                <c:pt idx="494">
                  <c:v>6334</c:v>
                </c:pt>
                <c:pt idx="495">
                  <c:v>6357</c:v>
                </c:pt>
                <c:pt idx="496">
                  <c:v>6338</c:v>
                </c:pt>
                <c:pt idx="497">
                  <c:v>6351</c:v>
                </c:pt>
                <c:pt idx="498">
                  <c:v>6352</c:v>
                </c:pt>
                <c:pt idx="499">
                  <c:v>6337</c:v>
                </c:pt>
                <c:pt idx="500">
                  <c:v>6360</c:v>
                </c:pt>
                <c:pt idx="501">
                  <c:v>6127</c:v>
                </c:pt>
                <c:pt idx="502">
                  <c:v>6221</c:v>
                </c:pt>
                <c:pt idx="503">
                  <c:v>6387</c:v>
                </c:pt>
                <c:pt idx="504">
                  <c:v>6400</c:v>
                </c:pt>
                <c:pt idx="505">
                  <c:v>6362</c:v>
                </c:pt>
                <c:pt idx="506">
                  <c:v>6393</c:v>
                </c:pt>
                <c:pt idx="507">
                  <c:v>6366</c:v>
                </c:pt>
                <c:pt idx="508">
                  <c:v>6396</c:v>
                </c:pt>
                <c:pt idx="509">
                  <c:v>6375</c:v>
                </c:pt>
                <c:pt idx="510">
                  <c:v>6371</c:v>
                </c:pt>
                <c:pt idx="511">
                  <c:v>6408</c:v>
                </c:pt>
                <c:pt idx="512">
                  <c:v>6407</c:v>
                </c:pt>
                <c:pt idx="513">
                  <c:v>6400</c:v>
                </c:pt>
                <c:pt idx="514">
                  <c:v>6418</c:v>
                </c:pt>
                <c:pt idx="515">
                  <c:v>6385</c:v>
                </c:pt>
                <c:pt idx="516">
                  <c:v>6390</c:v>
                </c:pt>
                <c:pt idx="517">
                  <c:v>6416</c:v>
                </c:pt>
                <c:pt idx="518">
                  <c:v>6448</c:v>
                </c:pt>
                <c:pt idx="519">
                  <c:v>6440</c:v>
                </c:pt>
                <c:pt idx="520">
                  <c:v>6463</c:v>
                </c:pt>
                <c:pt idx="521">
                  <c:v>6462</c:v>
                </c:pt>
                <c:pt idx="522">
                  <c:v>6459</c:v>
                </c:pt>
                <c:pt idx="523">
                  <c:v>6430</c:v>
                </c:pt>
                <c:pt idx="524">
                  <c:v>6376</c:v>
                </c:pt>
                <c:pt idx="525">
                  <c:v>6359</c:v>
                </c:pt>
                <c:pt idx="526">
                  <c:v>6377</c:v>
                </c:pt>
                <c:pt idx="527">
                  <c:v>6412</c:v>
                </c:pt>
                <c:pt idx="528">
                  <c:v>6424</c:v>
                </c:pt>
                <c:pt idx="529">
                  <c:v>6415</c:v>
                </c:pt>
                <c:pt idx="530">
                  <c:v>6368</c:v>
                </c:pt>
                <c:pt idx="531">
                  <c:v>6440</c:v>
                </c:pt>
                <c:pt idx="532">
                  <c:v>6420</c:v>
                </c:pt>
                <c:pt idx="533">
                  <c:v>6336</c:v>
                </c:pt>
                <c:pt idx="534">
                  <c:v>6405</c:v>
                </c:pt>
                <c:pt idx="535">
                  <c:v>6443</c:v>
                </c:pt>
                <c:pt idx="536">
                  <c:v>6407</c:v>
                </c:pt>
                <c:pt idx="537">
                  <c:v>6417</c:v>
                </c:pt>
                <c:pt idx="538">
                  <c:v>6397</c:v>
                </c:pt>
                <c:pt idx="539">
                  <c:v>6422</c:v>
                </c:pt>
                <c:pt idx="540">
                  <c:v>6422</c:v>
                </c:pt>
                <c:pt idx="541">
                  <c:v>6378</c:v>
                </c:pt>
                <c:pt idx="542">
                  <c:v>6368</c:v>
                </c:pt>
                <c:pt idx="543">
                  <c:v>6346</c:v>
                </c:pt>
                <c:pt idx="544">
                  <c:v>6333</c:v>
                </c:pt>
                <c:pt idx="545">
                  <c:v>6372</c:v>
                </c:pt>
                <c:pt idx="546">
                  <c:v>6383</c:v>
                </c:pt>
                <c:pt idx="547">
                  <c:v>6269</c:v>
                </c:pt>
                <c:pt idx="548">
                  <c:v>6311</c:v>
                </c:pt>
                <c:pt idx="549">
                  <c:v>6354</c:v>
                </c:pt>
                <c:pt idx="550">
                  <c:v>6351</c:v>
                </c:pt>
                <c:pt idx="551">
                  <c:v>6354</c:v>
                </c:pt>
                <c:pt idx="552">
                  <c:v>6340</c:v>
                </c:pt>
                <c:pt idx="553">
                  <c:v>6336</c:v>
                </c:pt>
                <c:pt idx="554">
                  <c:v>6319</c:v>
                </c:pt>
                <c:pt idx="555">
                  <c:v>6315</c:v>
                </c:pt>
                <c:pt idx="556">
                  <c:v>6346</c:v>
                </c:pt>
                <c:pt idx="557">
                  <c:v>6349</c:v>
                </c:pt>
                <c:pt idx="558">
                  <c:v>6366</c:v>
                </c:pt>
                <c:pt idx="559">
                  <c:v>6411</c:v>
                </c:pt>
                <c:pt idx="560">
                  <c:v>6396</c:v>
                </c:pt>
                <c:pt idx="561">
                  <c:v>5950</c:v>
                </c:pt>
                <c:pt idx="562">
                  <c:v>6368</c:v>
                </c:pt>
                <c:pt idx="563">
                  <c:v>6418</c:v>
                </c:pt>
                <c:pt idx="564">
                  <c:v>6442</c:v>
                </c:pt>
                <c:pt idx="565">
                  <c:v>6417</c:v>
                </c:pt>
                <c:pt idx="566">
                  <c:v>6398</c:v>
                </c:pt>
                <c:pt idx="567">
                  <c:v>6401</c:v>
                </c:pt>
                <c:pt idx="568">
                  <c:v>6399</c:v>
                </c:pt>
                <c:pt idx="569">
                  <c:v>6401</c:v>
                </c:pt>
                <c:pt idx="570">
                  <c:v>6390</c:v>
                </c:pt>
                <c:pt idx="571">
                  <c:v>6390</c:v>
                </c:pt>
                <c:pt idx="572">
                  <c:v>6449</c:v>
                </c:pt>
                <c:pt idx="573">
                  <c:v>6437</c:v>
                </c:pt>
                <c:pt idx="574">
                  <c:v>6342</c:v>
                </c:pt>
                <c:pt idx="575">
                  <c:v>6393</c:v>
                </c:pt>
                <c:pt idx="576">
                  <c:v>6373</c:v>
                </c:pt>
                <c:pt idx="577">
                  <c:v>6352</c:v>
                </c:pt>
                <c:pt idx="578">
                  <c:v>6363</c:v>
                </c:pt>
                <c:pt idx="579">
                  <c:v>6369</c:v>
                </c:pt>
                <c:pt idx="580">
                  <c:v>6052</c:v>
                </c:pt>
                <c:pt idx="581">
                  <c:v>5899</c:v>
                </c:pt>
                <c:pt idx="582">
                  <c:v>5911</c:v>
                </c:pt>
                <c:pt idx="583">
                  <c:v>5920</c:v>
                </c:pt>
                <c:pt idx="584">
                  <c:v>5895</c:v>
                </c:pt>
                <c:pt idx="585">
                  <c:v>5894</c:v>
                </c:pt>
                <c:pt idx="586">
                  <c:v>5864</c:v>
                </c:pt>
                <c:pt idx="587">
                  <c:v>5879</c:v>
                </c:pt>
                <c:pt idx="588">
                  <c:v>5740</c:v>
                </c:pt>
                <c:pt idx="589">
                  <c:v>5849</c:v>
                </c:pt>
                <c:pt idx="590">
                  <c:v>5707</c:v>
                </c:pt>
                <c:pt idx="591">
                  <c:v>5877</c:v>
                </c:pt>
                <c:pt idx="592">
                  <c:v>5835</c:v>
                </c:pt>
                <c:pt idx="593">
                  <c:v>5804</c:v>
                </c:pt>
                <c:pt idx="594">
                  <c:v>5857</c:v>
                </c:pt>
                <c:pt idx="595">
                  <c:v>5845</c:v>
                </c:pt>
                <c:pt idx="596">
                  <c:v>5864</c:v>
                </c:pt>
                <c:pt idx="597">
                  <c:v>5868</c:v>
                </c:pt>
                <c:pt idx="598">
                  <c:v>5926</c:v>
                </c:pt>
                <c:pt idx="599">
                  <c:v>5884</c:v>
                </c:pt>
                <c:pt idx="600">
                  <c:v>5662</c:v>
                </c:pt>
                <c:pt idx="601">
                  <c:v>5808</c:v>
                </c:pt>
                <c:pt idx="602">
                  <c:v>5952</c:v>
                </c:pt>
                <c:pt idx="603">
                  <c:v>5927</c:v>
                </c:pt>
                <c:pt idx="604">
                  <c:v>5898</c:v>
                </c:pt>
                <c:pt idx="605">
                  <c:v>5925</c:v>
                </c:pt>
                <c:pt idx="606">
                  <c:v>5950</c:v>
                </c:pt>
                <c:pt idx="607">
                  <c:v>5970</c:v>
                </c:pt>
                <c:pt idx="608">
                  <c:v>5994</c:v>
                </c:pt>
                <c:pt idx="609">
                  <c:v>6014</c:v>
                </c:pt>
                <c:pt idx="610">
                  <c:v>5917</c:v>
                </c:pt>
                <c:pt idx="611">
                  <c:v>5692</c:v>
                </c:pt>
                <c:pt idx="612">
                  <c:v>5973</c:v>
                </c:pt>
                <c:pt idx="613">
                  <c:v>6032</c:v>
                </c:pt>
                <c:pt idx="614">
                  <c:v>6082</c:v>
                </c:pt>
                <c:pt idx="615">
                  <c:v>6090</c:v>
                </c:pt>
                <c:pt idx="616">
                  <c:v>6101</c:v>
                </c:pt>
                <c:pt idx="617">
                  <c:v>6111</c:v>
                </c:pt>
                <c:pt idx="618">
                  <c:v>6134</c:v>
                </c:pt>
                <c:pt idx="619">
                  <c:v>6128</c:v>
                </c:pt>
                <c:pt idx="620">
                  <c:v>6059</c:v>
                </c:pt>
                <c:pt idx="621">
                  <c:v>6006</c:v>
                </c:pt>
                <c:pt idx="622">
                  <c:v>6087</c:v>
                </c:pt>
                <c:pt idx="623">
                  <c:v>6057</c:v>
                </c:pt>
                <c:pt idx="624">
                  <c:v>6043</c:v>
                </c:pt>
                <c:pt idx="625">
                  <c:v>6058</c:v>
                </c:pt>
                <c:pt idx="626">
                  <c:v>6043</c:v>
                </c:pt>
                <c:pt idx="627">
                  <c:v>6000</c:v>
                </c:pt>
                <c:pt idx="628">
                  <c:v>6019</c:v>
                </c:pt>
                <c:pt idx="629">
                  <c:v>6013</c:v>
                </c:pt>
                <c:pt idx="630">
                  <c:v>5988</c:v>
                </c:pt>
                <c:pt idx="631">
                  <c:v>6011</c:v>
                </c:pt>
                <c:pt idx="632">
                  <c:v>5994</c:v>
                </c:pt>
                <c:pt idx="633">
                  <c:v>5989</c:v>
                </c:pt>
                <c:pt idx="634">
                  <c:v>6007</c:v>
                </c:pt>
                <c:pt idx="635">
                  <c:v>5974</c:v>
                </c:pt>
                <c:pt idx="636">
                  <c:v>5857</c:v>
                </c:pt>
                <c:pt idx="637">
                  <c:v>5859</c:v>
                </c:pt>
                <c:pt idx="638">
                  <c:v>5863</c:v>
                </c:pt>
                <c:pt idx="639">
                  <c:v>5873</c:v>
                </c:pt>
                <c:pt idx="640">
                  <c:v>5820</c:v>
                </c:pt>
                <c:pt idx="641">
                  <c:v>5840</c:v>
                </c:pt>
                <c:pt idx="642">
                  <c:v>5836</c:v>
                </c:pt>
                <c:pt idx="643">
                  <c:v>5838</c:v>
                </c:pt>
                <c:pt idx="644">
                  <c:v>5798</c:v>
                </c:pt>
                <c:pt idx="645">
                  <c:v>5757</c:v>
                </c:pt>
                <c:pt idx="646">
                  <c:v>5793</c:v>
                </c:pt>
                <c:pt idx="647">
                  <c:v>5784</c:v>
                </c:pt>
                <c:pt idx="648">
                  <c:v>5704</c:v>
                </c:pt>
                <c:pt idx="649">
                  <c:v>5804</c:v>
                </c:pt>
                <c:pt idx="650">
                  <c:v>5791</c:v>
                </c:pt>
                <c:pt idx="651">
                  <c:v>5726</c:v>
                </c:pt>
                <c:pt idx="652">
                  <c:v>5732</c:v>
                </c:pt>
                <c:pt idx="653">
                  <c:v>5766</c:v>
                </c:pt>
                <c:pt idx="654">
                  <c:v>5788</c:v>
                </c:pt>
                <c:pt idx="655">
                  <c:v>5769</c:v>
                </c:pt>
                <c:pt idx="656">
                  <c:v>5764</c:v>
                </c:pt>
                <c:pt idx="657">
                  <c:v>5778</c:v>
                </c:pt>
                <c:pt idx="658">
                  <c:v>5745</c:v>
                </c:pt>
                <c:pt idx="659">
                  <c:v>5773</c:v>
                </c:pt>
                <c:pt idx="660">
                  <c:v>5782</c:v>
                </c:pt>
                <c:pt idx="661">
                  <c:v>5783</c:v>
                </c:pt>
                <c:pt idx="662">
                  <c:v>5802</c:v>
                </c:pt>
                <c:pt idx="663">
                  <c:v>5803</c:v>
                </c:pt>
                <c:pt idx="664">
                  <c:v>5680</c:v>
                </c:pt>
                <c:pt idx="665">
                  <c:v>5862</c:v>
                </c:pt>
                <c:pt idx="666">
                  <c:v>5867</c:v>
                </c:pt>
                <c:pt idx="667">
                  <c:v>5864</c:v>
                </c:pt>
                <c:pt idx="668">
                  <c:v>5880</c:v>
                </c:pt>
                <c:pt idx="669">
                  <c:v>5894</c:v>
                </c:pt>
                <c:pt idx="670">
                  <c:v>5903</c:v>
                </c:pt>
                <c:pt idx="671">
                  <c:v>5889</c:v>
                </c:pt>
                <c:pt idx="672">
                  <c:v>5854</c:v>
                </c:pt>
                <c:pt idx="673">
                  <c:v>5883</c:v>
                </c:pt>
                <c:pt idx="674">
                  <c:v>5925</c:v>
                </c:pt>
                <c:pt idx="675">
                  <c:v>5903</c:v>
                </c:pt>
                <c:pt idx="676">
                  <c:v>5897</c:v>
                </c:pt>
                <c:pt idx="677">
                  <c:v>5875</c:v>
                </c:pt>
                <c:pt idx="678">
                  <c:v>5903</c:v>
                </c:pt>
                <c:pt idx="679">
                  <c:v>5944</c:v>
                </c:pt>
                <c:pt idx="680">
                  <c:v>5949</c:v>
                </c:pt>
                <c:pt idx="681">
                  <c:v>5912</c:v>
                </c:pt>
                <c:pt idx="682">
                  <c:v>5935</c:v>
                </c:pt>
                <c:pt idx="683">
                  <c:v>5929</c:v>
                </c:pt>
                <c:pt idx="684">
                  <c:v>5866</c:v>
                </c:pt>
                <c:pt idx="685">
                  <c:v>5857</c:v>
                </c:pt>
                <c:pt idx="686">
                  <c:v>5875</c:v>
                </c:pt>
                <c:pt idx="687">
                  <c:v>5876</c:v>
                </c:pt>
                <c:pt idx="688">
                  <c:v>5868</c:v>
                </c:pt>
                <c:pt idx="689">
                  <c:v>5883</c:v>
                </c:pt>
                <c:pt idx="690">
                  <c:v>5868</c:v>
                </c:pt>
                <c:pt idx="691">
                  <c:v>5883</c:v>
                </c:pt>
                <c:pt idx="692">
                  <c:v>5867</c:v>
                </c:pt>
                <c:pt idx="693">
                  <c:v>5855</c:v>
                </c:pt>
                <c:pt idx="694">
                  <c:v>5861</c:v>
                </c:pt>
                <c:pt idx="695">
                  <c:v>5884</c:v>
                </c:pt>
                <c:pt idx="696">
                  <c:v>5831</c:v>
                </c:pt>
                <c:pt idx="697">
                  <c:v>5780</c:v>
                </c:pt>
                <c:pt idx="698">
                  <c:v>5785</c:v>
                </c:pt>
                <c:pt idx="699">
                  <c:v>5819</c:v>
                </c:pt>
                <c:pt idx="700">
                  <c:v>5823</c:v>
                </c:pt>
                <c:pt idx="701">
                  <c:v>5746</c:v>
                </c:pt>
                <c:pt idx="702">
                  <c:v>5726</c:v>
                </c:pt>
                <c:pt idx="703">
                  <c:v>5740</c:v>
                </c:pt>
                <c:pt idx="704">
                  <c:v>5756</c:v>
                </c:pt>
                <c:pt idx="705">
                  <c:v>5756</c:v>
                </c:pt>
                <c:pt idx="706">
                  <c:v>5770</c:v>
                </c:pt>
                <c:pt idx="707">
                  <c:v>5731</c:v>
                </c:pt>
                <c:pt idx="708">
                  <c:v>5705</c:v>
                </c:pt>
                <c:pt idx="709">
                  <c:v>5745</c:v>
                </c:pt>
                <c:pt idx="710">
                  <c:v>5773</c:v>
                </c:pt>
                <c:pt idx="711">
                  <c:v>5785</c:v>
                </c:pt>
                <c:pt idx="712">
                  <c:v>5796</c:v>
                </c:pt>
                <c:pt idx="713">
                  <c:v>5751</c:v>
                </c:pt>
                <c:pt idx="714">
                  <c:v>5829</c:v>
                </c:pt>
                <c:pt idx="715">
                  <c:v>5814</c:v>
                </c:pt>
                <c:pt idx="716">
                  <c:v>5789</c:v>
                </c:pt>
                <c:pt idx="717">
                  <c:v>5735</c:v>
                </c:pt>
                <c:pt idx="718">
                  <c:v>5736</c:v>
                </c:pt>
                <c:pt idx="719">
                  <c:v>5515</c:v>
                </c:pt>
                <c:pt idx="720">
                  <c:v>5828</c:v>
                </c:pt>
                <c:pt idx="721">
                  <c:v>5879</c:v>
                </c:pt>
                <c:pt idx="722">
                  <c:v>5859</c:v>
                </c:pt>
                <c:pt idx="723">
                  <c:v>5863</c:v>
                </c:pt>
                <c:pt idx="724">
                  <c:v>5872</c:v>
                </c:pt>
                <c:pt idx="725">
                  <c:v>5882</c:v>
                </c:pt>
                <c:pt idx="726">
                  <c:v>5873</c:v>
                </c:pt>
                <c:pt idx="727">
                  <c:v>5856</c:v>
                </c:pt>
                <c:pt idx="728">
                  <c:v>5884</c:v>
                </c:pt>
                <c:pt idx="729">
                  <c:v>5911</c:v>
                </c:pt>
                <c:pt idx="730">
                  <c:v>5902</c:v>
                </c:pt>
                <c:pt idx="731">
                  <c:v>5922</c:v>
                </c:pt>
                <c:pt idx="732">
                  <c:v>5922</c:v>
                </c:pt>
                <c:pt idx="733">
                  <c:v>5911</c:v>
                </c:pt>
                <c:pt idx="734">
                  <c:v>5909</c:v>
                </c:pt>
                <c:pt idx="735">
                  <c:v>5916</c:v>
                </c:pt>
                <c:pt idx="736">
                  <c:v>5952</c:v>
                </c:pt>
                <c:pt idx="737">
                  <c:v>5927</c:v>
                </c:pt>
                <c:pt idx="738">
                  <c:v>5956</c:v>
                </c:pt>
                <c:pt idx="739">
                  <c:v>5966</c:v>
                </c:pt>
                <c:pt idx="740">
                  <c:v>5947</c:v>
                </c:pt>
                <c:pt idx="741">
                  <c:v>5975</c:v>
                </c:pt>
                <c:pt idx="742">
                  <c:v>5948</c:v>
                </c:pt>
                <c:pt idx="743">
                  <c:v>5956</c:v>
                </c:pt>
                <c:pt idx="744">
                  <c:v>5916</c:v>
                </c:pt>
                <c:pt idx="745">
                  <c:v>5922</c:v>
                </c:pt>
                <c:pt idx="746">
                  <c:v>5896</c:v>
                </c:pt>
                <c:pt idx="747">
                  <c:v>5865</c:v>
                </c:pt>
                <c:pt idx="748">
                  <c:v>5879</c:v>
                </c:pt>
                <c:pt idx="749">
                  <c:v>5889</c:v>
                </c:pt>
                <c:pt idx="750">
                  <c:v>5894</c:v>
                </c:pt>
                <c:pt idx="751">
                  <c:v>5890</c:v>
                </c:pt>
                <c:pt idx="752">
                  <c:v>5896</c:v>
                </c:pt>
                <c:pt idx="753">
                  <c:v>5897</c:v>
                </c:pt>
                <c:pt idx="754">
                  <c:v>5910</c:v>
                </c:pt>
                <c:pt idx="755">
                  <c:v>5939</c:v>
                </c:pt>
                <c:pt idx="756">
                  <c:v>5917</c:v>
                </c:pt>
                <c:pt idx="757">
                  <c:v>5898</c:v>
                </c:pt>
                <c:pt idx="758">
                  <c:v>5885</c:v>
                </c:pt>
                <c:pt idx="759">
                  <c:v>5839</c:v>
                </c:pt>
                <c:pt idx="760">
                  <c:v>5844</c:v>
                </c:pt>
                <c:pt idx="761">
                  <c:v>5604</c:v>
                </c:pt>
                <c:pt idx="762">
                  <c:v>5858</c:v>
                </c:pt>
                <c:pt idx="763">
                  <c:v>5907</c:v>
                </c:pt>
                <c:pt idx="764">
                  <c:v>5918</c:v>
                </c:pt>
                <c:pt idx="765">
                  <c:v>5883</c:v>
                </c:pt>
                <c:pt idx="766">
                  <c:v>5773</c:v>
                </c:pt>
                <c:pt idx="767">
                  <c:v>5716</c:v>
                </c:pt>
                <c:pt idx="768">
                  <c:v>5736</c:v>
                </c:pt>
                <c:pt idx="769">
                  <c:v>5190</c:v>
                </c:pt>
                <c:pt idx="770">
                  <c:v>4803</c:v>
                </c:pt>
                <c:pt idx="771">
                  <c:v>5490</c:v>
                </c:pt>
                <c:pt idx="772">
                  <c:v>5721</c:v>
                </c:pt>
                <c:pt idx="773">
                  <c:v>5714</c:v>
                </c:pt>
                <c:pt idx="774">
                  <c:v>5711</c:v>
                </c:pt>
                <c:pt idx="775">
                  <c:v>5349</c:v>
                </c:pt>
                <c:pt idx="776">
                  <c:v>5738</c:v>
                </c:pt>
                <c:pt idx="777">
                  <c:v>5754</c:v>
                </c:pt>
                <c:pt idx="778">
                  <c:v>5740</c:v>
                </c:pt>
                <c:pt idx="779">
                  <c:v>5763</c:v>
                </c:pt>
                <c:pt idx="780">
                  <c:v>5752</c:v>
                </c:pt>
                <c:pt idx="781">
                  <c:v>5758</c:v>
                </c:pt>
                <c:pt idx="782">
                  <c:v>5749</c:v>
                </c:pt>
                <c:pt idx="783">
                  <c:v>5752</c:v>
                </c:pt>
                <c:pt idx="784">
                  <c:v>5728</c:v>
                </c:pt>
                <c:pt idx="785">
                  <c:v>5702</c:v>
                </c:pt>
                <c:pt idx="786">
                  <c:v>5739</c:v>
                </c:pt>
                <c:pt idx="787">
                  <c:v>5764</c:v>
                </c:pt>
                <c:pt idx="788">
                  <c:v>5899</c:v>
                </c:pt>
                <c:pt idx="789">
                  <c:v>5906</c:v>
                </c:pt>
                <c:pt idx="790">
                  <c:v>5898</c:v>
                </c:pt>
                <c:pt idx="791">
                  <c:v>5901</c:v>
                </c:pt>
                <c:pt idx="792">
                  <c:v>5872</c:v>
                </c:pt>
                <c:pt idx="793">
                  <c:v>5886</c:v>
                </c:pt>
                <c:pt idx="794">
                  <c:v>5906</c:v>
                </c:pt>
                <c:pt idx="795">
                  <c:v>5906</c:v>
                </c:pt>
                <c:pt idx="796">
                  <c:v>5866</c:v>
                </c:pt>
                <c:pt idx="797">
                  <c:v>5801</c:v>
                </c:pt>
                <c:pt idx="798">
                  <c:v>5772</c:v>
                </c:pt>
                <c:pt idx="799">
                  <c:v>5766</c:v>
                </c:pt>
                <c:pt idx="800">
                  <c:v>5829</c:v>
                </c:pt>
                <c:pt idx="801">
                  <c:v>5855</c:v>
                </c:pt>
                <c:pt idx="802">
                  <c:v>5807</c:v>
                </c:pt>
                <c:pt idx="803">
                  <c:v>5813</c:v>
                </c:pt>
                <c:pt idx="804">
                  <c:v>5837</c:v>
                </c:pt>
                <c:pt idx="805">
                  <c:v>5803</c:v>
                </c:pt>
                <c:pt idx="806">
                  <c:v>5860</c:v>
                </c:pt>
                <c:pt idx="807">
                  <c:v>5900</c:v>
                </c:pt>
                <c:pt idx="808">
                  <c:v>5867</c:v>
                </c:pt>
                <c:pt idx="809">
                  <c:v>5815</c:v>
                </c:pt>
                <c:pt idx="810">
                  <c:v>5770</c:v>
                </c:pt>
                <c:pt idx="811">
                  <c:v>5777</c:v>
                </c:pt>
                <c:pt idx="812">
                  <c:v>5699</c:v>
                </c:pt>
                <c:pt idx="813">
                  <c:v>5738</c:v>
                </c:pt>
                <c:pt idx="814">
                  <c:v>5747</c:v>
                </c:pt>
                <c:pt idx="815">
                  <c:v>5750</c:v>
                </c:pt>
                <c:pt idx="816">
                  <c:v>5736</c:v>
                </c:pt>
                <c:pt idx="817">
                  <c:v>5723</c:v>
                </c:pt>
                <c:pt idx="818">
                  <c:v>5727</c:v>
                </c:pt>
                <c:pt idx="819">
                  <c:v>5703</c:v>
                </c:pt>
                <c:pt idx="820">
                  <c:v>5739</c:v>
                </c:pt>
                <c:pt idx="821">
                  <c:v>5734</c:v>
                </c:pt>
                <c:pt idx="822">
                  <c:v>5678</c:v>
                </c:pt>
                <c:pt idx="823">
                  <c:v>5559</c:v>
                </c:pt>
                <c:pt idx="824">
                  <c:v>5605</c:v>
                </c:pt>
                <c:pt idx="825">
                  <c:v>5614</c:v>
                </c:pt>
                <c:pt idx="826">
                  <c:v>5550</c:v>
                </c:pt>
                <c:pt idx="827">
                  <c:v>5596</c:v>
                </c:pt>
                <c:pt idx="828">
                  <c:v>5692</c:v>
                </c:pt>
                <c:pt idx="829">
                  <c:v>5683</c:v>
                </c:pt>
                <c:pt idx="830">
                  <c:v>5709</c:v>
                </c:pt>
                <c:pt idx="831">
                  <c:v>5597</c:v>
                </c:pt>
                <c:pt idx="832">
                  <c:v>5592</c:v>
                </c:pt>
                <c:pt idx="833">
                  <c:v>5663</c:v>
                </c:pt>
                <c:pt idx="834">
                  <c:v>5658</c:v>
                </c:pt>
                <c:pt idx="835">
                  <c:v>5664</c:v>
                </c:pt>
                <c:pt idx="836">
                  <c:v>5705</c:v>
                </c:pt>
                <c:pt idx="837">
                  <c:v>5717</c:v>
                </c:pt>
                <c:pt idx="838">
                  <c:v>5709</c:v>
                </c:pt>
                <c:pt idx="839">
                  <c:v>5710</c:v>
                </c:pt>
                <c:pt idx="840">
                  <c:v>5703</c:v>
                </c:pt>
                <c:pt idx="841">
                  <c:v>5658</c:v>
                </c:pt>
                <c:pt idx="842">
                  <c:v>5622</c:v>
                </c:pt>
                <c:pt idx="843">
                  <c:v>5661</c:v>
                </c:pt>
                <c:pt idx="844">
                  <c:v>5675</c:v>
                </c:pt>
                <c:pt idx="845">
                  <c:v>5658</c:v>
                </c:pt>
                <c:pt idx="846">
                  <c:v>5657</c:v>
                </c:pt>
                <c:pt idx="847">
                  <c:v>5658</c:v>
                </c:pt>
                <c:pt idx="848">
                  <c:v>5661</c:v>
                </c:pt>
                <c:pt idx="849">
                  <c:v>5611</c:v>
                </c:pt>
                <c:pt idx="850">
                  <c:v>5588</c:v>
                </c:pt>
                <c:pt idx="851">
                  <c:v>5618</c:v>
                </c:pt>
                <c:pt idx="852">
                  <c:v>5624</c:v>
                </c:pt>
                <c:pt idx="853">
                  <c:v>5626</c:v>
                </c:pt>
                <c:pt idx="854">
                  <c:v>5611</c:v>
                </c:pt>
                <c:pt idx="855">
                  <c:v>5608</c:v>
                </c:pt>
                <c:pt idx="856">
                  <c:v>5460</c:v>
                </c:pt>
                <c:pt idx="857">
                  <c:v>5452</c:v>
                </c:pt>
                <c:pt idx="858">
                  <c:v>5411</c:v>
                </c:pt>
                <c:pt idx="859">
                  <c:v>5434</c:v>
                </c:pt>
                <c:pt idx="860">
                  <c:v>5394</c:v>
                </c:pt>
                <c:pt idx="861">
                  <c:v>5404</c:v>
                </c:pt>
                <c:pt idx="862">
                  <c:v>5485</c:v>
                </c:pt>
                <c:pt idx="863">
                  <c:v>5334</c:v>
                </c:pt>
                <c:pt idx="864">
                  <c:v>5446</c:v>
                </c:pt>
                <c:pt idx="865">
                  <c:v>5367</c:v>
                </c:pt>
                <c:pt idx="866">
                  <c:v>5414</c:v>
                </c:pt>
                <c:pt idx="867">
                  <c:v>5243</c:v>
                </c:pt>
                <c:pt idx="868">
                  <c:v>5113</c:v>
                </c:pt>
                <c:pt idx="869">
                  <c:v>5401</c:v>
                </c:pt>
                <c:pt idx="870">
                  <c:v>5360</c:v>
                </c:pt>
                <c:pt idx="871">
                  <c:v>5337</c:v>
                </c:pt>
                <c:pt idx="872">
                  <c:v>5087</c:v>
                </c:pt>
                <c:pt idx="873">
                  <c:v>4946</c:v>
                </c:pt>
                <c:pt idx="874">
                  <c:v>4656</c:v>
                </c:pt>
                <c:pt idx="875">
                  <c:v>5033</c:v>
                </c:pt>
                <c:pt idx="876">
                  <c:v>5090</c:v>
                </c:pt>
                <c:pt idx="877">
                  <c:v>5110</c:v>
                </c:pt>
                <c:pt idx="878">
                  <c:v>5176</c:v>
                </c:pt>
                <c:pt idx="879">
                  <c:v>5319</c:v>
                </c:pt>
                <c:pt idx="880">
                  <c:v>5391</c:v>
                </c:pt>
                <c:pt idx="881">
                  <c:v>5395</c:v>
                </c:pt>
                <c:pt idx="882">
                  <c:v>5408</c:v>
                </c:pt>
                <c:pt idx="883">
                  <c:v>5396</c:v>
                </c:pt>
                <c:pt idx="884">
                  <c:v>5439</c:v>
                </c:pt>
                <c:pt idx="885">
                  <c:v>5461</c:v>
                </c:pt>
                <c:pt idx="886">
                  <c:v>5421</c:v>
                </c:pt>
                <c:pt idx="887">
                  <c:v>5430</c:v>
                </c:pt>
                <c:pt idx="888">
                  <c:v>5430</c:v>
                </c:pt>
                <c:pt idx="889">
                  <c:v>5417</c:v>
                </c:pt>
                <c:pt idx="890">
                  <c:v>5456</c:v>
                </c:pt>
                <c:pt idx="891">
                  <c:v>5437</c:v>
                </c:pt>
                <c:pt idx="892">
                  <c:v>5421</c:v>
                </c:pt>
                <c:pt idx="893">
                  <c:v>5427</c:v>
                </c:pt>
                <c:pt idx="894">
                  <c:v>5436</c:v>
                </c:pt>
                <c:pt idx="895">
                  <c:v>5492</c:v>
                </c:pt>
                <c:pt idx="896">
                  <c:v>5489</c:v>
                </c:pt>
                <c:pt idx="897">
                  <c:v>5504</c:v>
                </c:pt>
                <c:pt idx="898">
                  <c:v>5480</c:v>
                </c:pt>
                <c:pt idx="899">
                  <c:v>5496</c:v>
                </c:pt>
                <c:pt idx="900">
                  <c:v>5504</c:v>
                </c:pt>
                <c:pt idx="901">
                  <c:v>5428</c:v>
                </c:pt>
                <c:pt idx="902">
                  <c:v>5441</c:v>
                </c:pt>
                <c:pt idx="903">
                  <c:v>5415</c:v>
                </c:pt>
                <c:pt idx="904">
                  <c:v>5423</c:v>
                </c:pt>
                <c:pt idx="905">
                  <c:v>5510</c:v>
                </c:pt>
                <c:pt idx="906">
                  <c:v>5521</c:v>
                </c:pt>
                <c:pt idx="907">
                  <c:v>5539</c:v>
                </c:pt>
                <c:pt idx="908">
                  <c:v>5537</c:v>
                </c:pt>
                <c:pt idx="909">
                  <c:v>5515</c:v>
                </c:pt>
                <c:pt idx="910">
                  <c:v>5542</c:v>
                </c:pt>
                <c:pt idx="911">
                  <c:v>5541</c:v>
                </c:pt>
                <c:pt idx="912">
                  <c:v>5359</c:v>
                </c:pt>
                <c:pt idx="913">
                  <c:v>5498</c:v>
                </c:pt>
                <c:pt idx="914">
                  <c:v>5463</c:v>
                </c:pt>
                <c:pt idx="915">
                  <c:v>4758</c:v>
                </c:pt>
                <c:pt idx="916">
                  <c:v>5448</c:v>
                </c:pt>
                <c:pt idx="917">
                  <c:v>5149</c:v>
                </c:pt>
                <c:pt idx="918">
                  <c:v>5417</c:v>
                </c:pt>
                <c:pt idx="919">
                  <c:v>5359</c:v>
                </c:pt>
                <c:pt idx="920">
                  <c:v>5395</c:v>
                </c:pt>
                <c:pt idx="921">
                  <c:v>5427</c:v>
                </c:pt>
                <c:pt idx="922">
                  <c:v>4360</c:v>
                </c:pt>
                <c:pt idx="923">
                  <c:v>4268</c:v>
                </c:pt>
                <c:pt idx="924">
                  <c:v>4500</c:v>
                </c:pt>
                <c:pt idx="925">
                  <c:v>4348</c:v>
                </c:pt>
                <c:pt idx="926">
                  <c:v>3813</c:v>
                </c:pt>
                <c:pt idx="927">
                  <c:v>3901</c:v>
                </c:pt>
                <c:pt idx="928">
                  <c:v>4147</c:v>
                </c:pt>
                <c:pt idx="929">
                  <c:v>4108</c:v>
                </c:pt>
                <c:pt idx="930">
                  <c:v>4068</c:v>
                </c:pt>
                <c:pt idx="931">
                  <c:v>4306</c:v>
                </c:pt>
                <c:pt idx="932">
                  <c:v>4583</c:v>
                </c:pt>
                <c:pt idx="933">
                  <c:v>4579</c:v>
                </c:pt>
                <c:pt idx="934">
                  <c:v>4765</c:v>
                </c:pt>
                <c:pt idx="935">
                  <c:v>5021</c:v>
                </c:pt>
                <c:pt idx="936">
                  <c:v>4933</c:v>
                </c:pt>
                <c:pt idx="937">
                  <c:v>4890</c:v>
                </c:pt>
                <c:pt idx="938">
                  <c:v>4891</c:v>
                </c:pt>
                <c:pt idx="939">
                  <c:v>4864</c:v>
                </c:pt>
                <c:pt idx="940">
                  <c:v>5023</c:v>
                </c:pt>
                <c:pt idx="941">
                  <c:v>5110</c:v>
                </c:pt>
                <c:pt idx="942">
                  <c:v>5119</c:v>
                </c:pt>
                <c:pt idx="943">
                  <c:v>4862</c:v>
                </c:pt>
                <c:pt idx="944">
                  <c:v>4903</c:v>
                </c:pt>
                <c:pt idx="945">
                  <c:v>5003</c:v>
                </c:pt>
                <c:pt idx="946">
                  <c:v>4997</c:v>
                </c:pt>
                <c:pt idx="947">
                  <c:v>4985</c:v>
                </c:pt>
                <c:pt idx="948">
                  <c:v>5054</c:v>
                </c:pt>
                <c:pt idx="949">
                  <c:v>5154</c:v>
                </c:pt>
                <c:pt idx="950">
                  <c:v>5027</c:v>
                </c:pt>
                <c:pt idx="951">
                  <c:v>5016</c:v>
                </c:pt>
                <c:pt idx="952">
                  <c:v>5024</c:v>
                </c:pt>
                <c:pt idx="953">
                  <c:v>5053</c:v>
                </c:pt>
                <c:pt idx="954">
                  <c:v>5125</c:v>
                </c:pt>
                <c:pt idx="955">
                  <c:v>5127</c:v>
                </c:pt>
                <c:pt idx="956">
                  <c:v>5122</c:v>
                </c:pt>
                <c:pt idx="957">
                  <c:v>5128</c:v>
                </c:pt>
                <c:pt idx="958">
                  <c:v>5069</c:v>
                </c:pt>
                <c:pt idx="959">
                  <c:v>5093</c:v>
                </c:pt>
                <c:pt idx="960">
                  <c:v>5088</c:v>
                </c:pt>
                <c:pt idx="961">
                  <c:v>5097</c:v>
                </c:pt>
                <c:pt idx="962">
                  <c:v>5211</c:v>
                </c:pt>
                <c:pt idx="963">
                  <c:v>5198</c:v>
                </c:pt>
                <c:pt idx="964">
                  <c:v>5162</c:v>
                </c:pt>
                <c:pt idx="965">
                  <c:v>5129</c:v>
                </c:pt>
                <c:pt idx="966">
                  <c:v>5275</c:v>
                </c:pt>
                <c:pt idx="967">
                  <c:v>5265</c:v>
                </c:pt>
                <c:pt idx="968">
                  <c:v>5141</c:v>
                </c:pt>
                <c:pt idx="969">
                  <c:v>4940</c:v>
                </c:pt>
                <c:pt idx="970">
                  <c:v>5144</c:v>
                </c:pt>
                <c:pt idx="971">
                  <c:v>5150</c:v>
                </c:pt>
                <c:pt idx="972">
                  <c:v>5087</c:v>
                </c:pt>
                <c:pt idx="973">
                  <c:v>5099</c:v>
                </c:pt>
                <c:pt idx="974">
                  <c:v>5101</c:v>
                </c:pt>
                <c:pt idx="975">
                  <c:v>5076</c:v>
                </c:pt>
                <c:pt idx="976">
                  <c:v>5109</c:v>
                </c:pt>
                <c:pt idx="977">
                  <c:v>5106</c:v>
                </c:pt>
                <c:pt idx="978">
                  <c:v>5151</c:v>
                </c:pt>
                <c:pt idx="979">
                  <c:v>5253</c:v>
                </c:pt>
                <c:pt idx="980">
                  <c:v>5132</c:v>
                </c:pt>
                <c:pt idx="981">
                  <c:v>5221</c:v>
                </c:pt>
                <c:pt idx="982">
                  <c:v>5307</c:v>
                </c:pt>
                <c:pt idx="983">
                  <c:v>5329</c:v>
                </c:pt>
                <c:pt idx="984">
                  <c:v>5326</c:v>
                </c:pt>
                <c:pt idx="985">
                  <c:v>5269</c:v>
                </c:pt>
                <c:pt idx="986">
                  <c:v>5030</c:v>
                </c:pt>
                <c:pt idx="987">
                  <c:v>5368</c:v>
                </c:pt>
                <c:pt idx="988">
                  <c:v>5357</c:v>
                </c:pt>
                <c:pt idx="989">
                  <c:v>5348</c:v>
                </c:pt>
                <c:pt idx="990">
                  <c:v>5361</c:v>
                </c:pt>
                <c:pt idx="991">
                  <c:v>5369</c:v>
                </c:pt>
                <c:pt idx="992">
                  <c:v>5370</c:v>
                </c:pt>
                <c:pt idx="993">
                  <c:v>5317</c:v>
                </c:pt>
                <c:pt idx="994">
                  <c:v>5241</c:v>
                </c:pt>
                <c:pt idx="995">
                  <c:v>5224</c:v>
                </c:pt>
                <c:pt idx="996">
                  <c:v>5283</c:v>
                </c:pt>
                <c:pt idx="997">
                  <c:v>5316</c:v>
                </c:pt>
                <c:pt idx="998">
                  <c:v>5323</c:v>
                </c:pt>
                <c:pt idx="999">
                  <c:v>5285</c:v>
                </c:pt>
                <c:pt idx="1000">
                  <c:v>5267</c:v>
                </c:pt>
                <c:pt idx="1001">
                  <c:v>5218</c:v>
                </c:pt>
                <c:pt idx="1002">
                  <c:v>5235</c:v>
                </c:pt>
                <c:pt idx="1003">
                  <c:v>5218</c:v>
                </c:pt>
                <c:pt idx="1004">
                  <c:v>5243</c:v>
                </c:pt>
                <c:pt idx="1005">
                  <c:v>5179</c:v>
                </c:pt>
                <c:pt idx="1006">
                  <c:v>5125</c:v>
                </c:pt>
                <c:pt idx="1007">
                  <c:v>5128</c:v>
                </c:pt>
                <c:pt idx="1008">
                  <c:v>5089</c:v>
                </c:pt>
                <c:pt idx="1009">
                  <c:v>5131</c:v>
                </c:pt>
                <c:pt idx="1010">
                  <c:v>5201</c:v>
                </c:pt>
                <c:pt idx="1011">
                  <c:v>5207</c:v>
                </c:pt>
                <c:pt idx="1012">
                  <c:v>5148</c:v>
                </c:pt>
                <c:pt idx="1013">
                  <c:v>5180</c:v>
                </c:pt>
                <c:pt idx="1014">
                  <c:v>5170</c:v>
                </c:pt>
                <c:pt idx="1015">
                  <c:v>5093</c:v>
                </c:pt>
                <c:pt idx="1016">
                  <c:v>5108</c:v>
                </c:pt>
                <c:pt idx="1017">
                  <c:v>5122</c:v>
                </c:pt>
                <c:pt idx="1018">
                  <c:v>5198</c:v>
                </c:pt>
                <c:pt idx="1019">
                  <c:v>5201</c:v>
                </c:pt>
                <c:pt idx="1020">
                  <c:v>5184</c:v>
                </c:pt>
                <c:pt idx="1021">
                  <c:v>5206</c:v>
                </c:pt>
                <c:pt idx="1022">
                  <c:v>5142</c:v>
                </c:pt>
                <c:pt idx="1023">
                  <c:v>5192</c:v>
                </c:pt>
                <c:pt idx="1024">
                  <c:v>5119</c:v>
                </c:pt>
                <c:pt idx="1025">
                  <c:v>5161</c:v>
                </c:pt>
                <c:pt idx="1026">
                  <c:v>5021</c:v>
                </c:pt>
                <c:pt idx="1027">
                  <c:v>5129</c:v>
                </c:pt>
                <c:pt idx="1028">
                  <c:v>5039</c:v>
                </c:pt>
                <c:pt idx="1029">
                  <c:v>5027</c:v>
                </c:pt>
                <c:pt idx="1030">
                  <c:v>5064</c:v>
                </c:pt>
                <c:pt idx="1031">
                  <c:v>5059</c:v>
                </c:pt>
                <c:pt idx="1032">
                  <c:v>5102</c:v>
                </c:pt>
                <c:pt idx="1033">
                  <c:v>5122</c:v>
                </c:pt>
                <c:pt idx="1034">
                  <c:v>5114</c:v>
                </c:pt>
                <c:pt idx="1035">
                  <c:v>5126</c:v>
                </c:pt>
                <c:pt idx="1036">
                  <c:v>5134</c:v>
                </c:pt>
                <c:pt idx="1037">
                  <c:v>4942</c:v>
                </c:pt>
                <c:pt idx="1038">
                  <c:v>5117</c:v>
                </c:pt>
                <c:pt idx="1039">
                  <c:v>5133</c:v>
                </c:pt>
                <c:pt idx="1040">
                  <c:v>5117</c:v>
                </c:pt>
                <c:pt idx="1041">
                  <c:v>5110</c:v>
                </c:pt>
                <c:pt idx="1042">
                  <c:v>5117</c:v>
                </c:pt>
                <c:pt idx="1043">
                  <c:v>5078</c:v>
                </c:pt>
                <c:pt idx="1044">
                  <c:v>5051</c:v>
                </c:pt>
                <c:pt idx="1045">
                  <c:v>5013</c:v>
                </c:pt>
                <c:pt idx="1046">
                  <c:v>5042</c:v>
                </c:pt>
                <c:pt idx="1047">
                  <c:v>4998</c:v>
                </c:pt>
                <c:pt idx="1048">
                  <c:v>5013</c:v>
                </c:pt>
                <c:pt idx="1049">
                  <c:v>5044</c:v>
                </c:pt>
                <c:pt idx="1050">
                  <c:v>5034</c:v>
                </c:pt>
                <c:pt idx="1051">
                  <c:v>5044</c:v>
                </c:pt>
                <c:pt idx="1052">
                  <c:v>5050</c:v>
                </c:pt>
                <c:pt idx="1053">
                  <c:v>5100</c:v>
                </c:pt>
                <c:pt idx="1054">
                  <c:v>5100</c:v>
                </c:pt>
                <c:pt idx="1055">
                  <c:v>5103</c:v>
                </c:pt>
                <c:pt idx="1056">
                  <c:v>5087</c:v>
                </c:pt>
                <c:pt idx="1057">
                  <c:v>5097</c:v>
                </c:pt>
                <c:pt idx="1058">
                  <c:v>5096</c:v>
                </c:pt>
                <c:pt idx="1059">
                  <c:v>5101</c:v>
                </c:pt>
                <c:pt idx="1060">
                  <c:v>5098</c:v>
                </c:pt>
                <c:pt idx="1061">
                  <c:v>5099</c:v>
                </c:pt>
                <c:pt idx="1062">
                  <c:v>5128</c:v>
                </c:pt>
                <c:pt idx="1063">
                  <c:v>5045</c:v>
                </c:pt>
                <c:pt idx="1064">
                  <c:v>5128</c:v>
                </c:pt>
                <c:pt idx="1065">
                  <c:v>5139</c:v>
                </c:pt>
                <c:pt idx="1066">
                  <c:v>5114</c:v>
                </c:pt>
                <c:pt idx="1067">
                  <c:v>5145</c:v>
                </c:pt>
                <c:pt idx="1068">
                  <c:v>5120</c:v>
                </c:pt>
                <c:pt idx="1069">
                  <c:v>5123</c:v>
                </c:pt>
                <c:pt idx="1070">
                  <c:v>4960</c:v>
                </c:pt>
                <c:pt idx="1071">
                  <c:v>5139</c:v>
                </c:pt>
                <c:pt idx="1072">
                  <c:v>5165</c:v>
                </c:pt>
                <c:pt idx="1073">
                  <c:v>5160</c:v>
                </c:pt>
                <c:pt idx="1074">
                  <c:v>5172</c:v>
                </c:pt>
                <c:pt idx="1075">
                  <c:v>5139</c:v>
                </c:pt>
                <c:pt idx="1076">
                  <c:v>5078</c:v>
                </c:pt>
                <c:pt idx="1077">
                  <c:v>4906</c:v>
                </c:pt>
                <c:pt idx="1078">
                  <c:v>5097</c:v>
                </c:pt>
                <c:pt idx="1079">
                  <c:v>4084</c:v>
                </c:pt>
                <c:pt idx="1080">
                  <c:v>3988</c:v>
                </c:pt>
                <c:pt idx="1081">
                  <c:v>3932</c:v>
                </c:pt>
                <c:pt idx="1082">
                  <c:v>3839</c:v>
                </c:pt>
                <c:pt idx="1083">
                  <c:v>4422</c:v>
                </c:pt>
                <c:pt idx="1084">
                  <c:v>4572</c:v>
                </c:pt>
                <c:pt idx="1085">
                  <c:v>4630</c:v>
                </c:pt>
                <c:pt idx="1086">
                  <c:v>4675</c:v>
                </c:pt>
                <c:pt idx="1087">
                  <c:v>4776</c:v>
                </c:pt>
                <c:pt idx="1088">
                  <c:v>4885</c:v>
                </c:pt>
                <c:pt idx="1089">
                  <c:v>4943</c:v>
                </c:pt>
                <c:pt idx="1090">
                  <c:v>5006</c:v>
                </c:pt>
                <c:pt idx="1091">
                  <c:v>5118</c:v>
                </c:pt>
                <c:pt idx="1092">
                  <c:v>5152</c:v>
                </c:pt>
                <c:pt idx="1093">
                  <c:v>4967</c:v>
                </c:pt>
                <c:pt idx="1094">
                  <c:v>4972</c:v>
                </c:pt>
                <c:pt idx="1095">
                  <c:v>4979</c:v>
                </c:pt>
                <c:pt idx="1096">
                  <c:v>4935</c:v>
                </c:pt>
                <c:pt idx="1097">
                  <c:v>4917</c:v>
                </c:pt>
                <c:pt idx="1098">
                  <c:v>5052</c:v>
                </c:pt>
                <c:pt idx="1099">
                  <c:v>5045</c:v>
                </c:pt>
                <c:pt idx="1100">
                  <c:v>5235</c:v>
                </c:pt>
                <c:pt idx="1101">
                  <c:v>5327</c:v>
                </c:pt>
                <c:pt idx="1102">
                  <c:v>5323</c:v>
                </c:pt>
                <c:pt idx="1103">
                  <c:v>5300</c:v>
                </c:pt>
                <c:pt idx="1104">
                  <c:v>5373</c:v>
                </c:pt>
                <c:pt idx="1105">
                  <c:v>5401</c:v>
                </c:pt>
                <c:pt idx="1106">
                  <c:v>5414</c:v>
                </c:pt>
                <c:pt idx="1107">
                  <c:v>5432</c:v>
                </c:pt>
                <c:pt idx="1108">
                  <c:v>5480</c:v>
                </c:pt>
                <c:pt idx="1109">
                  <c:v>5469</c:v>
                </c:pt>
                <c:pt idx="1110">
                  <c:v>5482</c:v>
                </c:pt>
                <c:pt idx="1111">
                  <c:v>5421</c:v>
                </c:pt>
                <c:pt idx="1112">
                  <c:v>5269</c:v>
                </c:pt>
                <c:pt idx="1113">
                  <c:v>5280</c:v>
                </c:pt>
                <c:pt idx="1114">
                  <c:v>5306</c:v>
                </c:pt>
                <c:pt idx="1115">
                  <c:v>5352</c:v>
                </c:pt>
                <c:pt idx="1116">
                  <c:v>5364</c:v>
                </c:pt>
                <c:pt idx="1117">
                  <c:v>5358</c:v>
                </c:pt>
                <c:pt idx="1118">
                  <c:v>5358</c:v>
                </c:pt>
                <c:pt idx="1119">
                  <c:v>5273</c:v>
                </c:pt>
                <c:pt idx="1120">
                  <c:v>5257</c:v>
                </c:pt>
                <c:pt idx="1121">
                  <c:v>5163</c:v>
                </c:pt>
                <c:pt idx="1122">
                  <c:v>5171</c:v>
                </c:pt>
                <c:pt idx="1123">
                  <c:v>5171</c:v>
                </c:pt>
                <c:pt idx="1124">
                  <c:v>5176</c:v>
                </c:pt>
                <c:pt idx="1125">
                  <c:v>5107</c:v>
                </c:pt>
                <c:pt idx="1126">
                  <c:v>5246</c:v>
                </c:pt>
                <c:pt idx="1127">
                  <c:v>5172</c:v>
                </c:pt>
                <c:pt idx="1128">
                  <c:v>5169</c:v>
                </c:pt>
                <c:pt idx="1129">
                  <c:v>5173</c:v>
                </c:pt>
                <c:pt idx="1130">
                  <c:v>5244</c:v>
                </c:pt>
                <c:pt idx="1131">
                  <c:v>5266</c:v>
                </c:pt>
                <c:pt idx="1132">
                  <c:v>5304</c:v>
                </c:pt>
                <c:pt idx="1133">
                  <c:v>5300</c:v>
                </c:pt>
                <c:pt idx="1134">
                  <c:v>5375</c:v>
                </c:pt>
                <c:pt idx="1135">
                  <c:v>5360</c:v>
                </c:pt>
                <c:pt idx="1136">
                  <c:v>5377</c:v>
                </c:pt>
                <c:pt idx="1137">
                  <c:v>5371</c:v>
                </c:pt>
                <c:pt idx="1138">
                  <c:v>5357</c:v>
                </c:pt>
                <c:pt idx="1139">
                  <c:v>5391</c:v>
                </c:pt>
                <c:pt idx="1140">
                  <c:v>5506</c:v>
                </c:pt>
                <c:pt idx="1141">
                  <c:v>5317</c:v>
                </c:pt>
                <c:pt idx="1142">
                  <c:v>5433</c:v>
                </c:pt>
                <c:pt idx="1143">
                  <c:v>5561</c:v>
                </c:pt>
                <c:pt idx="1144">
                  <c:v>5538</c:v>
                </c:pt>
                <c:pt idx="1145">
                  <c:v>5524</c:v>
                </c:pt>
                <c:pt idx="1146">
                  <c:v>5524</c:v>
                </c:pt>
                <c:pt idx="1147">
                  <c:v>5512</c:v>
                </c:pt>
                <c:pt idx="1148">
                  <c:v>5507</c:v>
                </c:pt>
                <c:pt idx="1149">
                  <c:v>5496</c:v>
                </c:pt>
                <c:pt idx="1150">
                  <c:v>5404</c:v>
                </c:pt>
                <c:pt idx="1151">
                  <c:v>5421</c:v>
                </c:pt>
                <c:pt idx="1152">
                  <c:v>5403</c:v>
                </c:pt>
                <c:pt idx="1153">
                  <c:v>5475</c:v>
                </c:pt>
                <c:pt idx="1154">
                  <c:v>5482</c:v>
                </c:pt>
                <c:pt idx="1155">
                  <c:v>5505</c:v>
                </c:pt>
                <c:pt idx="1156">
                  <c:v>5510</c:v>
                </c:pt>
                <c:pt idx="1157">
                  <c:v>5527</c:v>
                </c:pt>
                <c:pt idx="1158">
                  <c:v>5540</c:v>
                </c:pt>
                <c:pt idx="1159">
                  <c:v>5536</c:v>
                </c:pt>
                <c:pt idx="1160">
                  <c:v>5489</c:v>
                </c:pt>
                <c:pt idx="1161">
                  <c:v>5473</c:v>
                </c:pt>
                <c:pt idx="1162">
                  <c:v>5475</c:v>
                </c:pt>
                <c:pt idx="1163">
                  <c:v>5466</c:v>
                </c:pt>
                <c:pt idx="1164">
                  <c:v>5488</c:v>
                </c:pt>
                <c:pt idx="1165">
                  <c:v>5522</c:v>
                </c:pt>
                <c:pt idx="1166">
                  <c:v>5533</c:v>
                </c:pt>
                <c:pt idx="1167">
                  <c:v>5516</c:v>
                </c:pt>
                <c:pt idx="1168">
                  <c:v>5540</c:v>
                </c:pt>
                <c:pt idx="1169">
                  <c:v>5320</c:v>
                </c:pt>
                <c:pt idx="1170">
                  <c:v>5445</c:v>
                </c:pt>
                <c:pt idx="1171">
                  <c:v>5503</c:v>
                </c:pt>
                <c:pt idx="1172">
                  <c:v>5501</c:v>
                </c:pt>
                <c:pt idx="1173">
                  <c:v>5257</c:v>
                </c:pt>
                <c:pt idx="1174">
                  <c:v>5414</c:v>
                </c:pt>
                <c:pt idx="1175">
                  <c:v>5352</c:v>
                </c:pt>
                <c:pt idx="1176">
                  <c:v>5460</c:v>
                </c:pt>
                <c:pt idx="1177">
                  <c:v>5486</c:v>
                </c:pt>
                <c:pt idx="1178">
                  <c:v>5440</c:v>
                </c:pt>
                <c:pt idx="1179">
                  <c:v>5239</c:v>
                </c:pt>
                <c:pt idx="1180">
                  <c:v>5352</c:v>
                </c:pt>
                <c:pt idx="1181">
                  <c:v>5511</c:v>
                </c:pt>
                <c:pt idx="1182">
                  <c:v>5602</c:v>
                </c:pt>
                <c:pt idx="1183">
                  <c:v>5603</c:v>
                </c:pt>
                <c:pt idx="1184">
                  <c:v>5573</c:v>
                </c:pt>
                <c:pt idx="1185">
                  <c:v>5556</c:v>
                </c:pt>
                <c:pt idx="1186">
                  <c:v>5562</c:v>
                </c:pt>
                <c:pt idx="1187">
                  <c:v>5514</c:v>
                </c:pt>
                <c:pt idx="1188">
                  <c:v>5528</c:v>
                </c:pt>
                <c:pt idx="1189">
                  <c:v>5536</c:v>
                </c:pt>
                <c:pt idx="1190">
                  <c:v>5540</c:v>
                </c:pt>
                <c:pt idx="1191">
                  <c:v>5593</c:v>
                </c:pt>
                <c:pt idx="1192">
                  <c:v>5596</c:v>
                </c:pt>
                <c:pt idx="1193">
                  <c:v>5597</c:v>
                </c:pt>
                <c:pt idx="1194">
                  <c:v>5581</c:v>
                </c:pt>
                <c:pt idx="1195">
                  <c:v>5555</c:v>
                </c:pt>
                <c:pt idx="1196">
                  <c:v>5582</c:v>
                </c:pt>
                <c:pt idx="1197">
                  <c:v>5604</c:v>
                </c:pt>
                <c:pt idx="1198">
                  <c:v>5598</c:v>
                </c:pt>
                <c:pt idx="1199">
                  <c:v>5575</c:v>
                </c:pt>
                <c:pt idx="1200">
                  <c:v>5598</c:v>
                </c:pt>
                <c:pt idx="1201">
                  <c:v>5575</c:v>
                </c:pt>
                <c:pt idx="1202">
                  <c:v>5205</c:v>
                </c:pt>
                <c:pt idx="1203">
                  <c:v>5321</c:v>
                </c:pt>
                <c:pt idx="1204">
                  <c:v>5568</c:v>
                </c:pt>
                <c:pt idx="1205">
                  <c:v>5597</c:v>
                </c:pt>
                <c:pt idx="1206">
                  <c:v>5610</c:v>
                </c:pt>
                <c:pt idx="1207">
                  <c:v>5604</c:v>
                </c:pt>
                <c:pt idx="1208">
                  <c:v>5591</c:v>
                </c:pt>
                <c:pt idx="1209">
                  <c:v>5593</c:v>
                </c:pt>
                <c:pt idx="1210">
                  <c:v>5591</c:v>
                </c:pt>
                <c:pt idx="1211">
                  <c:v>5570</c:v>
                </c:pt>
                <c:pt idx="1212">
                  <c:v>5568</c:v>
                </c:pt>
                <c:pt idx="1213">
                  <c:v>5638</c:v>
                </c:pt>
                <c:pt idx="1214">
                  <c:v>5635</c:v>
                </c:pt>
                <c:pt idx="1215">
                  <c:v>5625</c:v>
                </c:pt>
                <c:pt idx="1216">
                  <c:v>5610</c:v>
                </c:pt>
                <c:pt idx="1217">
                  <c:v>5623</c:v>
                </c:pt>
                <c:pt idx="1218">
                  <c:v>5609</c:v>
                </c:pt>
                <c:pt idx="1219">
                  <c:v>5618</c:v>
                </c:pt>
                <c:pt idx="1220">
                  <c:v>5583</c:v>
                </c:pt>
                <c:pt idx="1221">
                  <c:v>5609</c:v>
                </c:pt>
                <c:pt idx="1222">
                  <c:v>5633</c:v>
                </c:pt>
                <c:pt idx="1223">
                  <c:v>5643</c:v>
                </c:pt>
                <c:pt idx="1224">
                  <c:v>5650</c:v>
                </c:pt>
                <c:pt idx="1225">
                  <c:v>5593</c:v>
                </c:pt>
                <c:pt idx="1226">
                  <c:v>5520</c:v>
                </c:pt>
                <c:pt idx="1227">
                  <c:v>5578</c:v>
                </c:pt>
                <c:pt idx="1228">
                  <c:v>5591</c:v>
                </c:pt>
                <c:pt idx="1229">
                  <c:v>5377</c:v>
                </c:pt>
                <c:pt idx="1230">
                  <c:v>5523</c:v>
                </c:pt>
                <c:pt idx="1231">
                  <c:v>5529</c:v>
                </c:pt>
                <c:pt idx="1232">
                  <c:v>5561</c:v>
                </c:pt>
                <c:pt idx="1233">
                  <c:v>5591</c:v>
                </c:pt>
                <c:pt idx="1234">
                  <c:v>5598</c:v>
                </c:pt>
                <c:pt idx="1235">
                  <c:v>5642</c:v>
                </c:pt>
                <c:pt idx="1236">
                  <c:v>5083</c:v>
                </c:pt>
                <c:pt idx="1237">
                  <c:v>5747</c:v>
                </c:pt>
                <c:pt idx="1238">
                  <c:v>5756</c:v>
                </c:pt>
                <c:pt idx="1239">
                  <c:v>5800</c:v>
                </c:pt>
                <c:pt idx="1240">
                  <c:v>5878</c:v>
                </c:pt>
                <c:pt idx="1241">
                  <c:v>5891</c:v>
                </c:pt>
                <c:pt idx="1242">
                  <c:v>5876</c:v>
                </c:pt>
                <c:pt idx="1243">
                  <c:v>5818</c:v>
                </c:pt>
                <c:pt idx="1244">
                  <c:v>5846</c:v>
                </c:pt>
                <c:pt idx="1245">
                  <c:v>5894</c:v>
                </c:pt>
                <c:pt idx="1246">
                  <c:v>5887</c:v>
                </c:pt>
                <c:pt idx="1247">
                  <c:v>5864</c:v>
                </c:pt>
                <c:pt idx="1248">
                  <c:v>5861</c:v>
                </c:pt>
                <c:pt idx="1249">
                  <c:v>5862</c:v>
                </c:pt>
                <c:pt idx="1250">
                  <c:v>5862</c:v>
                </c:pt>
                <c:pt idx="1251">
                  <c:v>5846</c:v>
                </c:pt>
                <c:pt idx="1252">
                  <c:v>5851</c:v>
                </c:pt>
                <c:pt idx="1253">
                  <c:v>5844</c:v>
                </c:pt>
                <c:pt idx="1254">
                  <c:v>5726</c:v>
                </c:pt>
                <c:pt idx="1255">
                  <c:v>5722</c:v>
                </c:pt>
                <c:pt idx="1256">
                  <c:v>5720</c:v>
                </c:pt>
                <c:pt idx="1257">
                  <c:v>5763</c:v>
                </c:pt>
                <c:pt idx="1258">
                  <c:v>5819</c:v>
                </c:pt>
                <c:pt idx="1259">
                  <c:v>5817</c:v>
                </c:pt>
                <c:pt idx="1260">
                  <c:v>5814</c:v>
                </c:pt>
                <c:pt idx="1261">
                  <c:v>5806</c:v>
                </c:pt>
                <c:pt idx="1262">
                  <c:v>5830</c:v>
                </c:pt>
                <c:pt idx="1263">
                  <c:v>5826</c:v>
                </c:pt>
                <c:pt idx="1264">
                  <c:v>5821</c:v>
                </c:pt>
                <c:pt idx="1265">
                  <c:v>6049</c:v>
                </c:pt>
                <c:pt idx="1266">
                  <c:v>6040</c:v>
                </c:pt>
                <c:pt idx="1267">
                  <c:v>6043</c:v>
                </c:pt>
                <c:pt idx="1268">
                  <c:v>6113</c:v>
                </c:pt>
                <c:pt idx="1269">
                  <c:v>6121</c:v>
                </c:pt>
                <c:pt idx="1270">
                  <c:v>6136</c:v>
                </c:pt>
                <c:pt idx="1271">
                  <c:v>6149</c:v>
                </c:pt>
                <c:pt idx="1272">
                  <c:v>6239</c:v>
                </c:pt>
                <c:pt idx="1273">
                  <c:v>6227</c:v>
                </c:pt>
                <c:pt idx="1274">
                  <c:v>6245</c:v>
                </c:pt>
                <c:pt idx="1275">
                  <c:v>6236</c:v>
                </c:pt>
                <c:pt idx="1276">
                  <c:v>6353</c:v>
                </c:pt>
                <c:pt idx="1277">
                  <c:v>6257</c:v>
                </c:pt>
                <c:pt idx="1278">
                  <c:v>6094</c:v>
                </c:pt>
                <c:pt idx="1279">
                  <c:v>6249</c:v>
                </c:pt>
                <c:pt idx="1280">
                  <c:v>6245</c:v>
                </c:pt>
                <c:pt idx="1281">
                  <c:v>6364</c:v>
                </c:pt>
                <c:pt idx="1282">
                  <c:v>6320</c:v>
                </c:pt>
                <c:pt idx="1283">
                  <c:v>6218</c:v>
                </c:pt>
                <c:pt idx="1284">
                  <c:v>6181</c:v>
                </c:pt>
                <c:pt idx="1285">
                  <c:v>6246</c:v>
                </c:pt>
                <c:pt idx="1286">
                  <c:v>6258</c:v>
                </c:pt>
                <c:pt idx="1287">
                  <c:v>5486</c:v>
                </c:pt>
                <c:pt idx="1288">
                  <c:v>5526</c:v>
                </c:pt>
                <c:pt idx="1289">
                  <c:v>6277</c:v>
                </c:pt>
                <c:pt idx="1290">
                  <c:v>6509</c:v>
                </c:pt>
                <c:pt idx="1291">
                  <c:v>6520</c:v>
                </c:pt>
                <c:pt idx="1292">
                  <c:v>6598</c:v>
                </c:pt>
                <c:pt idx="1293">
                  <c:v>6606</c:v>
                </c:pt>
                <c:pt idx="1294">
                  <c:v>6610</c:v>
                </c:pt>
                <c:pt idx="1295">
                  <c:v>6669</c:v>
                </c:pt>
                <c:pt idx="1296">
                  <c:v>6677</c:v>
                </c:pt>
                <c:pt idx="1297">
                  <c:v>6709</c:v>
                </c:pt>
                <c:pt idx="1298">
                  <c:v>6710</c:v>
                </c:pt>
                <c:pt idx="1299">
                  <c:v>6818</c:v>
                </c:pt>
                <c:pt idx="1300">
                  <c:v>6817</c:v>
                </c:pt>
                <c:pt idx="1301">
                  <c:v>6852</c:v>
                </c:pt>
                <c:pt idx="1302">
                  <c:v>6863</c:v>
                </c:pt>
                <c:pt idx="1303">
                  <c:v>6984</c:v>
                </c:pt>
                <c:pt idx="1304">
                  <c:v>6985</c:v>
                </c:pt>
                <c:pt idx="1305">
                  <c:v>7002</c:v>
                </c:pt>
                <c:pt idx="1306">
                  <c:v>7041</c:v>
                </c:pt>
                <c:pt idx="1307">
                  <c:v>6989</c:v>
                </c:pt>
                <c:pt idx="1308">
                  <c:v>6993</c:v>
                </c:pt>
                <c:pt idx="1309">
                  <c:v>6997</c:v>
                </c:pt>
                <c:pt idx="1310">
                  <c:v>7064</c:v>
                </c:pt>
                <c:pt idx="1311">
                  <c:v>7118</c:v>
                </c:pt>
                <c:pt idx="1312">
                  <c:v>7096</c:v>
                </c:pt>
                <c:pt idx="1313">
                  <c:v>7093</c:v>
                </c:pt>
                <c:pt idx="1314">
                  <c:v>7159</c:v>
                </c:pt>
                <c:pt idx="1315">
                  <c:v>7150</c:v>
                </c:pt>
                <c:pt idx="1316">
                  <c:v>7151</c:v>
                </c:pt>
                <c:pt idx="1317">
                  <c:v>7151</c:v>
                </c:pt>
                <c:pt idx="1318">
                  <c:v>7181</c:v>
                </c:pt>
                <c:pt idx="1319">
                  <c:v>7208</c:v>
                </c:pt>
                <c:pt idx="1320">
                  <c:v>7326</c:v>
                </c:pt>
                <c:pt idx="1321">
                  <c:v>7312</c:v>
                </c:pt>
                <c:pt idx="1322">
                  <c:v>7369</c:v>
                </c:pt>
                <c:pt idx="1323">
                  <c:v>7321</c:v>
                </c:pt>
                <c:pt idx="1324">
                  <c:v>7258</c:v>
                </c:pt>
                <c:pt idx="1325">
                  <c:v>7292</c:v>
                </c:pt>
                <c:pt idx="1326">
                  <c:v>7300</c:v>
                </c:pt>
                <c:pt idx="1327">
                  <c:v>7224</c:v>
                </c:pt>
                <c:pt idx="1328">
                  <c:v>7129</c:v>
                </c:pt>
                <c:pt idx="1329">
                  <c:v>7261</c:v>
                </c:pt>
                <c:pt idx="1330">
                  <c:v>7267</c:v>
                </c:pt>
                <c:pt idx="1331">
                  <c:v>7401</c:v>
                </c:pt>
                <c:pt idx="1332">
                  <c:v>7490</c:v>
                </c:pt>
                <c:pt idx="1333">
                  <c:v>7555</c:v>
                </c:pt>
                <c:pt idx="1334">
                  <c:v>7542</c:v>
                </c:pt>
                <c:pt idx="1335">
                  <c:v>7560</c:v>
                </c:pt>
                <c:pt idx="1336">
                  <c:v>7571</c:v>
                </c:pt>
                <c:pt idx="1337">
                  <c:v>7518</c:v>
                </c:pt>
                <c:pt idx="1338">
                  <c:v>7609</c:v>
                </c:pt>
                <c:pt idx="1339">
                  <c:v>7621</c:v>
                </c:pt>
                <c:pt idx="1340">
                  <c:v>7745</c:v>
                </c:pt>
                <c:pt idx="1341">
                  <c:v>7827</c:v>
                </c:pt>
                <c:pt idx="1342">
                  <c:v>7777</c:v>
                </c:pt>
                <c:pt idx="1343">
                  <c:v>7784</c:v>
                </c:pt>
                <c:pt idx="1344">
                  <c:v>7809</c:v>
                </c:pt>
                <c:pt idx="1345">
                  <c:v>7428</c:v>
                </c:pt>
                <c:pt idx="1346">
                  <c:v>7896</c:v>
                </c:pt>
                <c:pt idx="1347">
                  <c:v>7853</c:v>
                </c:pt>
                <c:pt idx="1348">
                  <c:v>7858</c:v>
                </c:pt>
                <c:pt idx="1349">
                  <c:v>7981</c:v>
                </c:pt>
                <c:pt idx="1350">
                  <c:v>7974</c:v>
                </c:pt>
                <c:pt idx="1351">
                  <c:v>8019</c:v>
                </c:pt>
                <c:pt idx="1352">
                  <c:v>8011</c:v>
                </c:pt>
                <c:pt idx="1353">
                  <c:v>8075</c:v>
                </c:pt>
                <c:pt idx="1354">
                  <c:v>8058</c:v>
                </c:pt>
                <c:pt idx="1355">
                  <c:v>8111</c:v>
                </c:pt>
                <c:pt idx="1356">
                  <c:v>8121</c:v>
                </c:pt>
                <c:pt idx="1357">
                  <c:v>8145</c:v>
                </c:pt>
                <c:pt idx="1358">
                  <c:v>8159</c:v>
                </c:pt>
                <c:pt idx="1359">
                  <c:v>8052</c:v>
                </c:pt>
                <c:pt idx="1360">
                  <c:v>8044</c:v>
                </c:pt>
                <c:pt idx="1361">
                  <c:v>8044</c:v>
                </c:pt>
                <c:pt idx="1362">
                  <c:v>8132</c:v>
                </c:pt>
                <c:pt idx="1363">
                  <c:v>8148</c:v>
                </c:pt>
                <c:pt idx="1364">
                  <c:v>8059</c:v>
                </c:pt>
                <c:pt idx="1365">
                  <c:v>8077</c:v>
                </c:pt>
                <c:pt idx="1366">
                  <c:v>8182</c:v>
                </c:pt>
                <c:pt idx="1367">
                  <c:v>8215</c:v>
                </c:pt>
                <c:pt idx="1368">
                  <c:v>8190</c:v>
                </c:pt>
                <c:pt idx="1369">
                  <c:v>8192</c:v>
                </c:pt>
                <c:pt idx="1370">
                  <c:v>8229</c:v>
                </c:pt>
                <c:pt idx="1371">
                  <c:v>8301</c:v>
                </c:pt>
                <c:pt idx="1372">
                  <c:v>8360</c:v>
                </c:pt>
                <c:pt idx="1373">
                  <c:v>8352</c:v>
                </c:pt>
                <c:pt idx="1374">
                  <c:v>8350</c:v>
                </c:pt>
                <c:pt idx="1375">
                  <c:v>8428</c:v>
                </c:pt>
                <c:pt idx="1376">
                  <c:v>8434</c:v>
                </c:pt>
                <c:pt idx="1377">
                  <c:v>8472</c:v>
                </c:pt>
                <c:pt idx="1378">
                  <c:v>8383</c:v>
                </c:pt>
                <c:pt idx="1379">
                  <c:v>8460</c:v>
                </c:pt>
                <c:pt idx="1380">
                  <c:v>8477</c:v>
                </c:pt>
                <c:pt idx="1381">
                  <c:v>8446</c:v>
                </c:pt>
                <c:pt idx="1382">
                  <c:v>8442</c:v>
                </c:pt>
                <c:pt idx="1383">
                  <c:v>8514</c:v>
                </c:pt>
                <c:pt idx="1384">
                  <c:v>8592</c:v>
                </c:pt>
                <c:pt idx="1385">
                  <c:v>8565</c:v>
                </c:pt>
                <c:pt idx="1386">
                  <c:v>8443</c:v>
                </c:pt>
                <c:pt idx="1387">
                  <c:v>8453</c:v>
                </c:pt>
                <c:pt idx="1388">
                  <c:v>8556</c:v>
                </c:pt>
                <c:pt idx="1389">
                  <c:v>8577</c:v>
                </c:pt>
                <c:pt idx="1390">
                  <c:v>8631</c:v>
                </c:pt>
                <c:pt idx="1391">
                  <c:v>8630</c:v>
                </c:pt>
                <c:pt idx="1392">
                  <c:v>8590</c:v>
                </c:pt>
                <c:pt idx="1393">
                  <c:v>8838</c:v>
                </c:pt>
                <c:pt idx="1394">
                  <c:v>8867</c:v>
                </c:pt>
                <c:pt idx="1395">
                  <c:v>8837</c:v>
                </c:pt>
                <c:pt idx="1396">
                  <c:v>8875</c:v>
                </c:pt>
                <c:pt idx="1397">
                  <c:v>8951</c:v>
                </c:pt>
                <c:pt idx="1398">
                  <c:v>8934</c:v>
                </c:pt>
                <c:pt idx="1399">
                  <c:v>8970</c:v>
                </c:pt>
                <c:pt idx="1400">
                  <c:v>8972</c:v>
                </c:pt>
                <c:pt idx="1401">
                  <c:v>9063</c:v>
                </c:pt>
                <c:pt idx="1402">
                  <c:v>9004</c:v>
                </c:pt>
                <c:pt idx="1403">
                  <c:v>9077</c:v>
                </c:pt>
                <c:pt idx="1404">
                  <c:v>9083</c:v>
                </c:pt>
                <c:pt idx="1405">
                  <c:v>9118</c:v>
                </c:pt>
                <c:pt idx="1406">
                  <c:v>9137</c:v>
                </c:pt>
                <c:pt idx="1407">
                  <c:v>9127</c:v>
                </c:pt>
                <c:pt idx="1408">
                  <c:v>9121</c:v>
                </c:pt>
                <c:pt idx="1409">
                  <c:v>9132</c:v>
                </c:pt>
                <c:pt idx="1410">
                  <c:v>9192</c:v>
                </c:pt>
                <c:pt idx="1411">
                  <c:v>9186</c:v>
                </c:pt>
                <c:pt idx="1412">
                  <c:v>9213</c:v>
                </c:pt>
                <c:pt idx="1413">
                  <c:v>9177</c:v>
                </c:pt>
                <c:pt idx="1414">
                  <c:v>9226</c:v>
                </c:pt>
                <c:pt idx="1415">
                  <c:v>9280</c:v>
                </c:pt>
                <c:pt idx="1416">
                  <c:v>9285</c:v>
                </c:pt>
                <c:pt idx="1417">
                  <c:v>9324</c:v>
                </c:pt>
                <c:pt idx="1418">
                  <c:v>9366</c:v>
                </c:pt>
                <c:pt idx="1419">
                  <c:v>9419</c:v>
                </c:pt>
                <c:pt idx="1420">
                  <c:v>9422</c:v>
                </c:pt>
                <c:pt idx="1421">
                  <c:v>9386</c:v>
                </c:pt>
                <c:pt idx="1422">
                  <c:v>9404</c:v>
                </c:pt>
                <c:pt idx="1423">
                  <c:v>9384</c:v>
                </c:pt>
                <c:pt idx="1424">
                  <c:v>9366</c:v>
                </c:pt>
                <c:pt idx="1425">
                  <c:v>9373</c:v>
                </c:pt>
                <c:pt idx="1426">
                  <c:v>9369</c:v>
                </c:pt>
                <c:pt idx="1427">
                  <c:v>9374</c:v>
                </c:pt>
                <c:pt idx="1428">
                  <c:v>9262</c:v>
                </c:pt>
                <c:pt idx="1429">
                  <c:v>9566</c:v>
                </c:pt>
                <c:pt idx="1430">
                  <c:v>9586</c:v>
                </c:pt>
                <c:pt idx="1431">
                  <c:v>9610</c:v>
                </c:pt>
                <c:pt idx="1432">
                  <c:v>9589</c:v>
                </c:pt>
                <c:pt idx="1433">
                  <c:v>9604</c:v>
                </c:pt>
                <c:pt idx="1434">
                  <c:v>9595</c:v>
                </c:pt>
                <c:pt idx="1435">
                  <c:v>9604</c:v>
                </c:pt>
                <c:pt idx="1436">
                  <c:v>9562</c:v>
                </c:pt>
                <c:pt idx="1437">
                  <c:v>9558</c:v>
                </c:pt>
                <c:pt idx="1438">
                  <c:v>9413</c:v>
                </c:pt>
                <c:pt idx="1439">
                  <c:v>9465</c:v>
                </c:pt>
                <c:pt idx="1440">
                  <c:v>9395</c:v>
                </c:pt>
                <c:pt idx="1441">
                  <c:v>9348</c:v>
                </c:pt>
                <c:pt idx="1442">
                  <c:v>9337</c:v>
                </c:pt>
                <c:pt idx="1443">
                  <c:v>9218</c:v>
                </c:pt>
                <c:pt idx="1444">
                  <c:v>9135</c:v>
                </c:pt>
                <c:pt idx="1445">
                  <c:v>9117</c:v>
                </c:pt>
                <c:pt idx="1446">
                  <c:v>9136</c:v>
                </c:pt>
                <c:pt idx="1447">
                  <c:v>9096</c:v>
                </c:pt>
                <c:pt idx="1448">
                  <c:v>9172</c:v>
                </c:pt>
                <c:pt idx="1449">
                  <c:v>9096</c:v>
                </c:pt>
                <c:pt idx="1450">
                  <c:v>9096</c:v>
                </c:pt>
                <c:pt idx="1451">
                  <c:v>9112</c:v>
                </c:pt>
                <c:pt idx="1452">
                  <c:v>9160</c:v>
                </c:pt>
                <c:pt idx="1453">
                  <c:v>9185</c:v>
                </c:pt>
                <c:pt idx="1454">
                  <c:v>9182</c:v>
                </c:pt>
                <c:pt idx="1455">
                  <c:v>9165</c:v>
                </c:pt>
                <c:pt idx="1456">
                  <c:v>9202</c:v>
                </c:pt>
                <c:pt idx="1457">
                  <c:v>9164</c:v>
                </c:pt>
                <c:pt idx="1458">
                  <c:v>9176</c:v>
                </c:pt>
                <c:pt idx="1459">
                  <c:v>9179</c:v>
                </c:pt>
                <c:pt idx="1460">
                  <c:v>9202</c:v>
                </c:pt>
                <c:pt idx="1461">
                  <c:v>9219</c:v>
                </c:pt>
                <c:pt idx="1462">
                  <c:v>9227</c:v>
                </c:pt>
                <c:pt idx="1463">
                  <c:v>9235</c:v>
                </c:pt>
                <c:pt idx="1464">
                  <c:v>9221</c:v>
                </c:pt>
                <c:pt idx="1465">
                  <c:v>9214</c:v>
                </c:pt>
                <c:pt idx="1466">
                  <c:v>9186</c:v>
                </c:pt>
                <c:pt idx="1467">
                  <c:v>9135</c:v>
                </c:pt>
                <c:pt idx="1468">
                  <c:v>9102</c:v>
                </c:pt>
                <c:pt idx="1469">
                  <c:v>9077</c:v>
                </c:pt>
                <c:pt idx="1470">
                  <c:v>9078</c:v>
                </c:pt>
                <c:pt idx="1471">
                  <c:v>9068</c:v>
                </c:pt>
                <c:pt idx="1472">
                  <c:v>9038</c:v>
                </c:pt>
                <c:pt idx="1473">
                  <c:v>9022</c:v>
                </c:pt>
                <c:pt idx="1474">
                  <c:v>9008</c:v>
                </c:pt>
                <c:pt idx="1475">
                  <c:v>8977</c:v>
                </c:pt>
                <c:pt idx="1476">
                  <c:v>8953</c:v>
                </c:pt>
                <c:pt idx="1477">
                  <c:v>8938</c:v>
                </c:pt>
                <c:pt idx="1478">
                  <c:v>8825</c:v>
                </c:pt>
                <c:pt idx="1479">
                  <c:v>8802</c:v>
                </c:pt>
                <c:pt idx="1480">
                  <c:v>8791</c:v>
                </c:pt>
                <c:pt idx="1481">
                  <c:v>8767</c:v>
                </c:pt>
                <c:pt idx="1482">
                  <c:v>8735</c:v>
                </c:pt>
                <c:pt idx="1483">
                  <c:v>8745</c:v>
                </c:pt>
                <c:pt idx="1484">
                  <c:v>8716</c:v>
                </c:pt>
                <c:pt idx="1485">
                  <c:v>8677</c:v>
                </c:pt>
                <c:pt idx="1486">
                  <c:v>8622</c:v>
                </c:pt>
                <c:pt idx="1487">
                  <c:v>8428</c:v>
                </c:pt>
                <c:pt idx="1488">
                  <c:v>8485</c:v>
                </c:pt>
                <c:pt idx="1489">
                  <c:v>8494</c:v>
                </c:pt>
                <c:pt idx="1490">
                  <c:v>8515</c:v>
                </c:pt>
                <c:pt idx="1491">
                  <c:v>8460</c:v>
                </c:pt>
                <c:pt idx="1492">
                  <c:v>8445</c:v>
                </c:pt>
                <c:pt idx="1493">
                  <c:v>8597</c:v>
                </c:pt>
                <c:pt idx="1494">
                  <c:v>8548</c:v>
                </c:pt>
              </c:numCache>
            </c:numRef>
          </c:val>
          <c:smooth val="0"/>
          <c:extLst>
            <c:ext xmlns:c16="http://schemas.microsoft.com/office/drawing/2014/chart" uri="{C3380CC4-5D6E-409C-BE32-E72D297353CC}">
              <c16:uniqueId val="{00000001-87B8-4AA5-8F88-A31EF3686E49}"/>
            </c:ext>
          </c:extLst>
        </c:ser>
        <c:dLbls>
          <c:showLegendKey val="0"/>
          <c:showVal val="0"/>
          <c:showCatName val="0"/>
          <c:showSerName val="0"/>
          <c:showPercent val="0"/>
          <c:showBubbleSize val="0"/>
        </c:dLbls>
        <c:marker val="1"/>
        <c:smooth val="0"/>
        <c:axId val="1678563152"/>
        <c:axId val="1678560832"/>
      </c:lineChart>
      <c:dateAx>
        <c:axId val="1678555680"/>
        <c:scaling>
          <c:orientation val="minMax"/>
          <c:min val="32143"/>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558000"/>
        <c:crosses val="autoZero"/>
        <c:auto val="1"/>
        <c:lblOffset val="100"/>
        <c:baseTimeUnit val="days"/>
        <c:majorUnit val="3"/>
        <c:majorTimeUnit val="years"/>
        <c:minorUnit val="1"/>
        <c:minorTimeUnit val="days"/>
      </c:dateAx>
      <c:valAx>
        <c:axId val="16785580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555680"/>
        <c:crosses val="autoZero"/>
        <c:crossBetween val="between"/>
      </c:valAx>
      <c:valAx>
        <c:axId val="1678560832"/>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563152"/>
        <c:crosses val="max"/>
        <c:crossBetween val="between"/>
      </c:valAx>
      <c:dateAx>
        <c:axId val="1678563152"/>
        <c:scaling>
          <c:orientation val="minMax"/>
        </c:scaling>
        <c:delete val="1"/>
        <c:axPos val="b"/>
        <c:numFmt formatCode="[$-409]mmm\-yy;@" sourceLinked="1"/>
        <c:majorTickMark val="out"/>
        <c:minorTickMark val="none"/>
        <c:tickLblPos val="nextTo"/>
        <c:crossAx val="1678560832"/>
        <c:crosses val="autoZero"/>
        <c:auto val="1"/>
        <c:lblOffset val="100"/>
        <c:baseTimeUnit val="days"/>
      </c:dateAx>
      <c:spPr>
        <a:solidFill>
          <a:sysClr val="window" lastClr="FFFFFF"/>
        </a:solidFill>
        <a:ln>
          <a:noFill/>
        </a:ln>
        <a:effectLst/>
      </c:spPr>
    </c:plotArea>
    <c:legend>
      <c:legendPos val="b"/>
      <c:layout>
        <c:manualLayout>
          <c:xMode val="edge"/>
          <c:yMode val="edge"/>
          <c:x val="8.1388540200590873E-2"/>
          <c:y val="6.1876535445774726E-2"/>
          <c:w val="0.41693306452635442"/>
          <c:h val="0.1096361273901918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Oil Resource Play</c:v>
                </c:pt>
              </c:strCache>
            </c:strRef>
          </c:tx>
          <c:spPr>
            <a:solidFill>
              <a:schemeClr val="accent6">
                <a:lumMod val="5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2010</c:v>
                </c:pt>
                <c:pt idx="1">
                  <c:v>2011</c:v>
                </c:pt>
                <c:pt idx="2">
                  <c:v>2012</c:v>
                </c:pt>
                <c:pt idx="3">
                  <c:v>2013</c:v>
                </c:pt>
                <c:pt idx="4">
                  <c:v>2014</c:v>
                </c:pt>
                <c:pt idx="5">
                  <c:v>2015</c:v>
                </c:pt>
                <c:pt idx="6">
                  <c:v>2016</c:v>
                </c:pt>
              </c:numCache>
            </c:numRef>
          </c:cat>
          <c:val>
            <c:numRef>
              <c:f>Sheet1!$B$3:$B$9</c:f>
              <c:numCache>
                <c:formatCode>"$"#,##0</c:formatCode>
                <c:ptCount val="7"/>
                <c:pt idx="0">
                  <c:v>24</c:v>
                </c:pt>
                <c:pt idx="1">
                  <c:v>24</c:v>
                </c:pt>
                <c:pt idx="2">
                  <c:v>31</c:v>
                </c:pt>
                <c:pt idx="3">
                  <c:v>27</c:v>
                </c:pt>
                <c:pt idx="4">
                  <c:v>27</c:v>
                </c:pt>
                <c:pt idx="5">
                  <c:v>13</c:v>
                </c:pt>
                <c:pt idx="6">
                  <c:v>9</c:v>
                </c:pt>
              </c:numCache>
            </c:numRef>
          </c:val>
          <c:extLst>
            <c:ext xmlns:c16="http://schemas.microsoft.com/office/drawing/2014/chart" uri="{C3380CC4-5D6E-409C-BE32-E72D297353CC}">
              <c16:uniqueId val="{00000000-8F92-4AEA-B64A-7F6488DB747D}"/>
            </c:ext>
          </c:extLst>
        </c:ser>
        <c:ser>
          <c:idx val="1"/>
          <c:order val="1"/>
          <c:tx>
            <c:strRef>
              <c:f>Sheet1!$C$1</c:f>
              <c:strCache>
                <c:ptCount val="1"/>
                <c:pt idx="0">
                  <c:v>Gas Resource Play</c:v>
                </c:pt>
              </c:strCache>
            </c:strRef>
          </c:tx>
          <c:spPr>
            <a:solidFill>
              <a:schemeClr val="tx2">
                <a:lumMod val="50000"/>
              </a:schemeClr>
            </a:solidFill>
            <a:ln>
              <a:solidFill>
                <a:schemeClr val="bg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8F92-4AEA-B64A-7F6488DB747D}"/>
                </c:ext>
              </c:extLst>
            </c:dLbl>
            <c:dLbl>
              <c:idx val="3"/>
              <c:delete val="1"/>
              <c:extLst>
                <c:ext xmlns:c15="http://schemas.microsoft.com/office/drawing/2012/chart" uri="{CE6537A1-D6FC-4f65-9D91-7224C49458BB}"/>
                <c:ext xmlns:c16="http://schemas.microsoft.com/office/drawing/2014/chart" uri="{C3380CC4-5D6E-409C-BE32-E72D297353CC}">
                  <c16:uniqueId val="{00000008-8F92-4AEA-B64A-7F6488DB747D}"/>
                </c:ext>
              </c:extLst>
            </c:dLbl>
            <c:dLbl>
              <c:idx val="5"/>
              <c:delete val="1"/>
              <c:extLst>
                <c:ext xmlns:c15="http://schemas.microsoft.com/office/drawing/2012/chart" uri="{CE6537A1-D6FC-4f65-9D91-7224C49458BB}"/>
                <c:ext xmlns:c16="http://schemas.microsoft.com/office/drawing/2014/chart" uri="{C3380CC4-5D6E-409C-BE32-E72D297353CC}">
                  <c16:uniqueId val="{0000000A-8F92-4AEA-B64A-7F6488DB747D}"/>
                </c:ext>
              </c:extLst>
            </c:dLbl>
            <c:dLbl>
              <c:idx val="6"/>
              <c:delete val="1"/>
              <c:extLst>
                <c:ext xmlns:c15="http://schemas.microsoft.com/office/drawing/2012/chart" uri="{CE6537A1-D6FC-4f65-9D91-7224C49458BB}"/>
                <c:ext xmlns:c16="http://schemas.microsoft.com/office/drawing/2014/chart" uri="{C3380CC4-5D6E-409C-BE32-E72D297353CC}">
                  <c16:uniqueId val="{0000000C-8F92-4AEA-B64A-7F6488DB747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2010</c:v>
                </c:pt>
                <c:pt idx="1">
                  <c:v>2011</c:v>
                </c:pt>
                <c:pt idx="2">
                  <c:v>2012</c:v>
                </c:pt>
                <c:pt idx="3">
                  <c:v>2013</c:v>
                </c:pt>
                <c:pt idx="4">
                  <c:v>2014</c:v>
                </c:pt>
                <c:pt idx="5">
                  <c:v>2015</c:v>
                </c:pt>
                <c:pt idx="6">
                  <c:v>2016</c:v>
                </c:pt>
              </c:numCache>
            </c:numRef>
          </c:cat>
          <c:val>
            <c:numRef>
              <c:f>Sheet1!$C$3:$C$9</c:f>
              <c:numCache>
                <c:formatCode>"$"#,##0</c:formatCode>
                <c:ptCount val="7"/>
                <c:pt idx="0">
                  <c:v>20</c:v>
                </c:pt>
                <c:pt idx="1">
                  <c:v>8</c:v>
                </c:pt>
                <c:pt idx="2">
                  <c:v>1.5</c:v>
                </c:pt>
                <c:pt idx="3">
                  <c:v>1.5</c:v>
                </c:pt>
                <c:pt idx="4">
                  <c:v>13</c:v>
                </c:pt>
                <c:pt idx="5">
                  <c:v>1</c:v>
                </c:pt>
                <c:pt idx="6">
                  <c:v>1.25</c:v>
                </c:pt>
              </c:numCache>
            </c:numRef>
          </c:val>
          <c:extLst>
            <c:ext xmlns:c16="http://schemas.microsoft.com/office/drawing/2014/chart" uri="{C3380CC4-5D6E-409C-BE32-E72D297353CC}">
              <c16:uniqueId val="{00000001-8F92-4AEA-B64A-7F6488DB747D}"/>
            </c:ext>
          </c:extLst>
        </c:ser>
        <c:ser>
          <c:idx val="2"/>
          <c:order val="2"/>
          <c:tx>
            <c:strRef>
              <c:f>Sheet1!$D$1</c:f>
              <c:strCache>
                <c:ptCount val="1"/>
                <c:pt idx="0">
                  <c:v>Conventional Oil</c:v>
                </c:pt>
              </c:strCache>
            </c:strRef>
          </c:tx>
          <c:spPr>
            <a:solidFill>
              <a:schemeClr val="accent6"/>
            </a:solidFill>
            <a:ln>
              <a:solidFill>
                <a:schemeClr val="bg1"/>
              </a:solid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9-8F92-4AEA-B64A-7F6488DB747D}"/>
                </c:ext>
              </c:extLst>
            </c:dLbl>
            <c:dLbl>
              <c:idx val="6"/>
              <c:delete val="1"/>
              <c:extLst>
                <c:ext xmlns:c15="http://schemas.microsoft.com/office/drawing/2012/chart" uri="{CE6537A1-D6FC-4f65-9D91-7224C49458BB}"/>
                <c:ext xmlns:c16="http://schemas.microsoft.com/office/drawing/2014/chart" uri="{C3380CC4-5D6E-409C-BE32-E72D297353CC}">
                  <c16:uniqueId val="{0000000B-8F92-4AEA-B64A-7F6488DB747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2010</c:v>
                </c:pt>
                <c:pt idx="1">
                  <c:v>2011</c:v>
                </c:pt>
                <c:pt idx="2">
                  <c:v>2012</c:v>
                </c:pt>
                <c:pt idx="3">
                  <c:v>2013</c:v>
                </c:pt>
                <c:pt idx="4">
                  <c:v>2014</c:v>
                </c:pt>
                <c:pt idx="5">
                  <c:v>2015</c:v>
                </c:pt>
                <c:pt idx="6">
                  <c:v>2016</c:v>
                </c:pt>
              </c:numCache>
            </c:numRef>
          </c:cat>
          <c:val>
            <c:numRef>
              <c:f>Sheet1!$D$3:$D$9</c:f>
              <c:numCache>
                <c:formatCode>"$"#,##0</c:formatCode>
                <c:ptCount val="7"/>
                <c:pt idx="0">
                  <c:v>5</c:v>
                </c:pt>
                <c:pt idx="1">
                  <c:v>5</c:v>
                </c:pt>
                <c:pt idx="2">
                  <c:v>9</c:v>
                </c:pt>
                <c:pt idx="3">
                  <c:v>7</c:v>
                </c:pt>
                <c:pt idx="4">
                  <c:v>4</c:v>
                </c:pt>
                <c:pt idx="5">
                  <c:v>0.5</c:v>
                </c:pt>
                <c:pt idx="6">
                  <c:v>0.5</c:v>
                </c:pt>
              </c:numCache>
            </c:numRef>
          </c:val>
          <c:extLst>
            <c:ext xmlns:c16="http://schemas.microsoft.com/office/drawing/2014/chart" uri="{C3380CC4-5D6E-409C-BE32-E72D297353CC}">
              <c16:uniqueId val="{00000002-8F92-4AEA-B64A-7F6488DB747D}"/>
            </c:ext>
          </c:extLst>
        </c:ser>
        <c:ser>
          <c:idx val="3"/>
          <c:order val="3"/>
          <c:tx>
            <c:strRef>
              <c:f>Sheet1!$E$1</c:f>
              <c:strCache>
                <c:ptCount val="1"/>
                <c:pt idx="0">
                  <c:v>Conventional Gas</c:v>
                </c:pt>
              </c:strCache>
            </c:strRef>
          </c:tx>
          <c:spPr>
            <a:solidFill>
              <a:schemeClr val="tx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2010</c:v>
                </c:pt>
                <c:pt idx="1">
                  <c:v>2011</c:v>
                </c:pt>
                <c:pt idx="2">
                  <c:v>2012</c:v>
                </c:pt>
                <c:pt idx="3">
                  <c:v>2013</c:v>
                </c:pt>
                <c:pt idx="4">
                  <c:v>2014</c:v>
                </c:pt>
                <c:pt idx="5">
                  <c:v>2015</c:v>
                </c:pt>
                <c:pt idx="6">
                  <c:v>2016</c:v>
                </c:pt>
              </c:numCache>
            </c:numRef>
          </c:cat>
          <c:val>
            <c:numRef>
              <c:f>Sheet1!$E$3:$E$9</c:f>
              <c:numCache>
                <c:formatCode>"$"#,##0</c:formatCode>
                <c:ptCount val="7"/>
                <c:pt idx="0">
                  <c:v>8</c:v>
                </c:pt>
                <c:pt idx="1">
                  <c:v>19</c:v>
                </c:pt>
                <c:pt idx="2">
                  <c:v>18</c:v>
                </c:pt>
                <c:pt idx="3">
                  <c:v>7</c:v>
                </c:pt>
                <c:pt idx="4">
                  <c:v>17</c:v>
                </c:pt>
                <c:pt idx="5">
                  <c:v>8</c:v>
                </c:pt>
                <c:pt idx="6">
                  <c:v>3</c:v>
                </c:pt>
              </c:numCache>
            </c:numRef>
          </c:val>
          <c:extLst>
            <c:ext xmlns:c16="http://schemas.microsoft.com/office/drawing/2014/chart" uri="{C3380CC4-5D6E-409C-BE32-E72D297353CC}">
              <c16:uniqueId val="{00000003-8F92-4AEA-B64A-7F6488DB747D}"/>
            </c:ext>
          </c:extLst>
        </c:ser>
        <c:ser>
          <c:idx val="4"/>
          <c:order val="4"/>
          <c:tx>
            <c:strRef>
              <c:f>Sheet1!$F$1</c:f>
              <c:strCache>
                <c:ptCount val="1"/>
                <c:pt idx="0">
                  <c:v>Failed Deals</c:v>
                </c:pt>
              </c:strCache>
            </c:strRef>
          </c:tx>
          <c:spPr>
            <a:solidFill>
              <a:schemeClr val="bg1">
                <a:lumMod val="8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2010</c:v>
                </c:pt>
                <c:pt idx="1">
                  <c:v>2011</c:v>
                </c:pt>
                <c:pt idx="2">
                  <c:v>2012</c:v>
                </c:pt>
                <c:pt idx="3">
                  <c:v>2013</c:v>
                </c:pt>
                <c:pt idx="4">
                  <c:v>2014</c:v>
                </c:pt>
                <c:pt idx="5">
                  <c:v>2015</c:v>
                </c:pt>
                <c:pt idx="6">
                  <c:v>2016</c:v>
                </c:pt>
              </c:numCache>
            </c:numRef>
          </c:cat>
          <c:val>
            <c:numRef>
              <c:f>Sheet1!$F$3:$F$9</c:f>
              <c:numCache>
                <c:formatCode>General</c:formatCode>
                <c:ptCount val="7"/>
                <c:pt idx="5" formatCode="&quot;$&quot;#,##0">
                  <c:v>23</c:v>
                </c:pt>
              </c:numCache>
            </c:numRef>
          </c:val>
          <c:extLst>
            <c:ext xmlns:c16="http://schemas.microsoft.com/office/drawing/2014/chart" uri="{C3380CC4-5D6E-409C-BE32-E72D297353CC}">
              <c16:uniqueId val="{00000004-8F92-4AEA-B64A-7F6488DB747D}"/>
            </c:ext>
          </c:extLst>
        </c:ser>
        <c:dLbls>
          <c:dLblPos val="ctr"/>
          <c:showLegendKey val="0"/>
          <c:showVal val="1"/>
          <c:showCatName val="0"/>
          <c:showSerName val="0"/>
          <c:showPercent val="0"/>
          <c:showBubbleSize val="0"/>
        </c:dLbls>
        <c:gapWidth val="150"/>
        <c:overlap val="100"/>
        <c:axId val="405686696"/>
        <c:axId val="405688992"/>
      </c:barChart>
      <c:catAx>
        <c:axId val="40568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5688992"/>
        <c:crosses val="autoZero"/>
        <c:auto val="1"/>
        <c:lblAlgn val="ctr"/>
        <c:lblOffset val="100"/>
        <c:noMultiLvlLbl val="0"/>
      </c:catAx>
      <c:valAx>
        <c:axId val="4056889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5686696"/>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11684361706887"/>
          <c:y val="0.16183807349427998"/>
          <c:w val="0.85288315638293122"/>
          <c:h val="0.78897553525702468"/>
        </c:manualLayout>
      </c:layout>
      <c:barChart>
        <c:barDir val="bar"/>
        <c:grouping val="stacked"/>
        <c:varyColors val="0"/>
        <c:ser>
          <c:idx val="0"/>
          <c:order val="0"/>
          <c:tx>
            <c:strRef>
              <c:f>Sheet1!$B$1</c:f>
              <c:strCache>
                <c:ptCount val="1"/>
                <c:pt idx="0">
                  <c:v>Secured Debt</c:v>
                </c:pt>
              </c:strCache>
            </c:strRef>
          </c:tx>
          <c:spPr>
            <a:solidFill>
              <a:schemeClr val="tx2">
                <a:lumMod val="75000"/>
              </a:schemeClr>
            </a:solidFill>
            <a:ln>
              <a:solidFill>
                <a:schemeClr val="bg1"/>
              </a:solidFill>
            </a:ln>
            <a:effectLst/>
            <a:scene3d>
              <a:camera prst="orthographicFront"/>
              <a:lightRig rig="threePt" dir="t"/>
            </a:scene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2016</c:v>
                </c:pt>
                <c:pt idx="2">
                  <c:v>2015</c:v>
                </c:pt>
              </c:strCache>
            </c:strRef>
          </c:cat>
          <c:val>
            <c:numRef>
              <c:f>Sheet1!$B$2:$B$4</c:f>
              <c:numCache>
                <c:formatCode>"$"#,##0.0</c:formatCode>
                <c:ptCount val="3"/>
                <c:pt idx="0">
                  <c:v>23.5</c:v>
                </c:pt>
                <c:pt idx="1">
                  <c:v>14.2</c:v>
                </c:pt>
                <c:pt idx="2">
                  <c:v>9.3000000000000007</c:v>
                </c:pt>
              </c:numCache>
            </c:numRef>
          </c:val>
          <c:extLst>
            <c:ext xmlns:c16="http://schemas.microsoft.com/office/drawing/2014/chart" uri="{C3380CC4-5D6E-409C-BE32-E72D297353CC}">
              <c16:uniqueId val="{00000000-4F56-4479-AAF0-A2E90D0BE8CD}"/>
            </c:ext>
          </c:extLst>
        </c:ser>
        <c:ser>
          <c:idx val="1"/>
          <c:order val="1"/>
          <c:tx>
            <c:strRef>
              <c:f>Sheet1!$C$1</c:f>
              <c:strCache>
                <c:ptCount val="1"/>
                <c:pt idx="0">
                  <c:v>Unsecured Debt</c:v>
                </c:pt>
              </c:strCache>
            </c:strRef>
          </c:tx>
          <c:spPr>
            <a:solidFill>
              <a:schemeClr val="bg2"/>
            </a:solidFill>
            <a:ln w="0">
              <a:solidFill>
                <a:schemeClr val="bg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Total</c:v>
                </c:pt>
                <c:pt idx="1">
                  <c:v>2016</c:v>
                </c:pt>
                <c:pt idx="2">
                  <c:v>2015</c:v>
                </c:pt>
              </c:strCache>
            </c:strRef>
          </c:cat>
          <c:val>
            <c:numRef>
              <c:f>Sheet1!$C$2:$C$4</c:f>
              <c:numCache>
                <c:formatCode>"$"#,##0.0</c:formatCode>
                <c:ptCount val="3"/>
                <c:pt idx="0">
                  <c:v>32</c:v>
                </c:pt>
                <c:pt idx="1">
                  <c:v>24.1</c:v>
                </c:pt>
                <c:pt idx="2">
                  <c:v>7.9</c:v>
                </c:pt>
              </c:numCache>
            </c:numRef>
          </c:val>
          <c:extLst>
            <c:ext xmlns:c16="http://schemas.microsoft.com/office/drawing/2014/chart" uri="{C3380CC4-5D6E-409C-BE32-E72D297353CC}">
              <c16:uniqueId val="{00000001-4F56-4479-AAF0-A2E90D0BE8CD}"/>
            </c:ext>
          </c:extLst>
        </c:ser>
        <c:dLbls>
          <c:showLegendKey val="0"/>
          <c:showVal val="1"/>
          <c:showCatName val="0"/>
          <c:showSerName val="0"/>
          <c:showPercent val="0"/>
          <c:showBubbleSize val="0"/>
        </c:dLbls>
        <c:gapWidth val="25"/>
        <c:overlap val="100"/>
        <c:axId val="417770864"/>
        <c:axId val="417775784"/>
      </c:barChart>
      <c:catAx>
        <c:axId val="417770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7775784"/>
        <c:crosses val="autoZero"/>
        <c:auto val="1"/>
        <c:lblAlgn val="ctr"/>
        <c:lblOffset val="100"/>
        <c:noMultiLvlLbl val="0"/>
      </c:catAx>
      <c:valAx>
        <c:axId val="417775784"/>
        <c:scaling>
          <c:orientation val="minMax"/>
          <c:max val="65"/>
          <c:min val="0"/>
        </c:scaling>
        <c:delete val="1"/>
        <c:axPos val="b"/>
        <c:numFmt formatCode="&quot;$&quot;#,##0.0" sourceLinked="1"/>
        <c:majorTickMark val="none"/>
        <c:minorTickMark val="none"/>
        <c:tickLblPos val="nextTo"/>
        <c:crossAx val="417770864"/>
        <c:crosses val="autoZero"/>
        <c:crossBetween val="between"/>
      </c:valAx>
      <c:spPr>
        <a:noFill/>
        <a:ln>
          <a:noFill/>
        </a:ln>
        <a:effectLst/>
      </c:spPr>
    </c:plotArea>
    <c:legend>
      <c:legendPos val="t"/>
      <c:layout>
        <c:manualLayout>
          <c:xMode val="edge"/>
          <c:yMode val="edge"/>
          <c:x val="0.56037382924777712"/>
          <c:y val="0.21092764113815507"/>
          <c:w val="0.38448031023829171"/>
          <c:h val="0.161410758651673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0.8907</cdr:x>
      <cdr:y>0.49058</cdr:y>
    </cdr:from>
    <cdr:ext cx="395288" cy="729688"/>
    <cdr:sp macro="" textlink="">
      <cdr:nvSpPr>
        <cdr:cNvPr id="2" name="Rectangle 1"/>
        <cdr:cNvSpPr/>
      </cdr:nvSpPr>
      <cdr:spPr>
        <a:xfrm xmlns:a="http://schemas.openxmlformats.org/drawingml/2006/main">
          <a:off x="7024688" y="2002721"/>
          <a:ext cx="395288" cy="729688"/>
        </a:xfrm>
        <a:prstGeom xmlns:a="http://schemas.openxmlformats.org/drawingml/2006/main" prst="rect">
          <a:avLst/>
        </a:prstGeom>
        <a:solidFill xmlns:a="http://schemas.openxmlformats.org/drawingml/2006/main">
          <a:schemeClr val="bg1">
            <a:lumMod val="95000"/>
          </a:schemeClr>
        </a:solidFill>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B5E3B-A497-4B96-BB3E-FF48204EDDF0}" type="datetimeFigureOut">
              <a:rPr lang="en-US" smtClean="0"/>
              <a:t>11/15/2016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1DD8-4858-421F-BC9E-99500CED1699}" type="slidenum">
              <a:rPr lang="en-US" smtClean="0"/>
              <a:t>‹#›</a:t>
            </a:fld>
            <a:endParaRPr lang="en-US"/>
          </a:p>
        </p:txBody>
      </p:sp>
    </p:spTree>
    <p:extLst>
      <p:ext uri="{BB962C8B-B14F-4D97-AF65-F5344CB8AC3E}">
        <p14:creationId xmlns:p14="http://schemas.microsoft.com/office/powerpoint/2010/main" val="218171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835089" y="5863687"/>
            <a:ext cx="7543800" cy="397797"/>
          </a:xfrm>
        </p:spPr>
        <p:txBody>
          <a:bodyPr lIns="91440" rIns="91440">
            <a:normAutofit/>
          </a:bodyPr>
          <a:lstStyle>
            <a:lvl1pPr marL="0" indent="0" algn="l">
              <a:buNone/>
              <a:defRPr sz="1800" cap="all" spc="150" baseline="0">
                <a:solidFill>
                  <a:schemeClr val="tx2"/>
                </a:solidFill>
                <a:latin typeface="Arial" panose="020B0604020202020204" pitchFamily="34" charset="0"/>
                <a:cs typeface="Arial" panose="020B0604020202020204" pitchFamily="34" charset="0"/>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dirty="0"/>
              <a:t>Click to edit Master subtitle style</a:t>
            </a:r>
          </a:p>
        </p:txBody>
      </p:sp>
      <p:cxnSp>
        <p:nvCxnSpPr>
          <p:cNvPr id="8" name="Straight Connector 7"/>
          <p:cNvCxnSpPr/>
          <p:nvPr userDrawn="1"/>
        </p:nvCxnSpPr>
        <p:spPr>
          <a:xfrm>
            <a:off x="835089" y="5664969"/>
            <a:ext cx="7543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7735" y="1806677"/>
            <a:ext cx="3554205" cy="5051323"/>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54830"/>
            <a:ext cx="1581193" cy="5603170"/>
          </a:xfrm>
          <a:prstGeom prst="rect">
            <a:avLst/>
          </a:prstGeom>
        </p:spPr>
      </p:pic>
      <p:sp>
        <p:nvSpPr>
          <p:cNvPr id="13" name="TextBox 12"/>
          <p:cNvSpPr txBox="1"/>
          <p:nvPr userDrawn="1"/>
        </p:nvSpPr>
        <p:spPr>
          <a:xfrm>
            <a:off x="930191" y="5231672"/>
            <a:ext cx="4299857" cy="369332"/>
          </a:xfrm>
          <a:prstGeom prst="rect">
            <a:avLst/>
          </a:prstGeom>
          <a:noFill/>
        </p:spPr>
        <p:txBody>
          <a:bodyPr wrap="square" rtlCol="0">
            <a:spAutoFit/>
          </a:bodyPr>
          <a:lstStyle/>
          <a:p>
            <a:r>
              <a:rPr lang="en-US" spc="-70" baseline="0" dirty="0">
                <a:solidFill>
                  <a:schemeClr val="bg2">
                    <a:lumMod val="50000"/>
                  </a:schemeClr>
                </a:solidFill>
                <a:latin typeface="Arial" panose="020B0604020202020204" pitchFamily="34" charset="0"/>
                <a:cs typeface="Arial" panose="020B0604020202020204" pitchFamily="34" charset="0"/>
              </a:rPr>
              <a:t>www.ogclearinghouse.com</a:t>
            </a:r>
          </a:p>
        </p:txBody>
      </p:sp>
      <p:sp>
        <p:nvSpPr>
          <p:cNvPr id="16" name="Title 1"/>
          <p:cNvSpPr txBox="1">
            <a:spLocks/>
          </p:cNvSpPr>
          <p:nvPr userDrawn="1"/>
        </p:nvSpPr>
        <p:spPr>
          <a:xfrm>
            <a:off x="1235357" y="1565380"/>
            <a:ext cx="3726340" cy="48259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The Clearinghouse Group</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67928" y="2127911"/>
            <a:ext cx="3789801" cy="1225340"/>
          </a:xfrm>
          <a:prstGeom prst="rect">
            <a:avLst/>
          </a:prstGeom>
        </p:spPr>
      </p:pic>
    </p:spTree>
    <p:extLst>
      <p:ext uri="{BB962C8B-B14F-4D97-AF65-F5344CB8AC3E}">
        <p14:creationId xmlns:p14="http://schemas.microsoft.com/office/powerpoint/2010/main" val="191746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17171"/>
            <a:ext cx="7886700" cy="48597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28650" y="881744"/>
            <a:ext cx="78867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B67488F6-C698-4BE1-8E5D-0721319E7CA8}" type="slidenum">
              <a:rPr lang="en-US" smtClean="0"/>
              <a:pPr/>
              <a:t>‹#›</a:t>
            </a:fld>
            <a:endParaRPr lang="en-US" dirty="0"/>
          </a:p>
        </p:txBody>
      </p:sp>
      <p:sp>
        <p:nvSpPr>
          <p:cNvPr id="11" name="Slide Number Placeholder 5"/>
          <p:cNvSpPr>
            <a:spLocks noGrp="1"/>
          </p:cNvSpPr>
          <p:nvPr>
            <p:ph type="sldNum" sz="quarter" idx="4"/>
          </p:nvPr>
        </p:nvSpPr>
        <p:spPr>
          <a:xfrm>
            <a:off x="6270171" y="6356351"/>
            <a:ext cx="2245179"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en-US" dirty="0"/>
              <a:t>www.ogclearinghouse.com</a:t>
            </a:r>
          </a:p>
        </p:txBody>
      </p:sp>
      <p:sp>
        <p:nvSpPr>
          <p:cNvPr id="12" name="Title 11"/>
          <p:cNvSpPr>
            <a:spLocks noGrp="1"/>
          </p:cNvSpPr>
          <p:nvPr>
            <p:ph type="title"/>
          </p:nvPr>
        </p:nvSpPr>
        <p:spPr>
          <a:xfrm>
            <a:off x="628649" y="365125"/>
            <a:ext cx="6033407" cy="516619"/>
          </a:xfrm>
          <a:prstGeom prst="rect">
            <a:avLst/>
          </a:prstGeom>
        </p:spPr>
        <p:txBody>
          <a:bodyPr/>
          <a:lstStyle/>
          <a:p>
            <a:r>
              <a:rPr lang="en-US" dirty="0"/>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63318" y="333010"/>
            <a:ext cx="1252031" cy="404814"/>
          </a:xfrm>
          <a:prstGeom prst="rect">
            <a:avLst/>
          </a:prstGeom>
        </p:spPr>
      </p:pic>
    </p:spTree>
    <p:extLst>
      <p:ext uri="{BB962C8B-B14F-4D97-AF65-F5344CB8AC3E}">
        <p14:creationId xmlns:p14="http://schemas.microsoft.com/office/powerpoint/2010/main" val="237915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5563" y="1520319"/>
            <a:ext cx="7543800" cy="1450757"/>
          </a:xfrm>
          <a:prstGeom prst="rect">
            <a:avLst/>
          </a:prstGeom>
        </p:spPr>
        <p:txBody>
          <a:bodyPr/>
          <a:lstStyle/>
          <a:p>
            <a:r>
              <a:rPr lang="en-US" dirty="0"/>
              <a:t>Click to edit Master title style</a:t>
            </a:r>
          </a:p>
        </p:txBody>
      </p:sp>
      <p:sp>
        <p:nvSpPr>
          <p:cNvPr id="3" name="Date Placeholder 2"/>
          <p:cNvSpPr>
            <a:spLocks noGrp="1"/>
          </p:cNvSpPr>
          <p:nvPr>
            <p:ph type="dt" sz="half" idx="10"/>
          </p:nvPr>
        </p:nvSpPr>
        <p:spPr>
          <a:xfrm>
            <a:off x="2393395" y="6492875"/>
            <a:ext cx="1854203" cy="365125"/>
          </a:xfrm>
          <a:prstGeom prst="rect">
            <a:avLst/>
          </a:prstGeom>
        </p:spPr>
        <p:txBody>
          <a:bodyPr/>
          <a:lstStyle/>
          <a:p>
            <a:fld id="{974C20D8-AE50-40BE-8FCC-3A8CCCDAD4EA}" type="datetime1">
              <a:rPr lang="en-US" smtClean="0">
                <a:solidFill>
                  <a:srgbClr val="000000"/>
                </a:solidFill>
              </a:rPr>
              <a:pPr/>
              <a:t>11/15/2016</a:t>
            </a:fld>
            <a:endParaRPr lang="en-US" dirty="0">
              <a:solidFill>
                <a:srgbClr val="000000"/>
              </a:solidFill>
            </a:endParaRPr>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r>
              <a:rPr lang="en-US">
                <a:solidFill>
                  <a:srgbClr val="000000"/>
                </a:solidFill>
              </a:rPr>
              <a:t>‹#›</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327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986020"/>
          </a:xfrm>
          <a:prstGeom prst="rect">
            <a:avLst/>
          </a:prstGeo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49739BC7-2810-42FA-97AF-A6E63B6C4656}" type="datetime1">
              <a:rPr lang="en-US" smtClean="0">
                <a:solidFill>
                  <a:srgbClr val="000000"/>
                </a:solidFill>
              </a:rPr>
              <a:pPr/>
              <a:t>11/15/2016</a:t>
            </a:fld>
            <a:endParaRPr lang="en-US" dirty="0">
              <a:solidFill>
                <a:srgbClr val="000000"/>
              </a:solidFill>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solidFill>
                  <a:srgbClr val="000000"/>
                </a:solidFill>
              </a:rPr>
              <a:t>‹#›</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354795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1"/>
          <p:cNvSpPr>
            <a:spLocks noGrp="1" noChangeArrowheads="1"/>
          </p:cNvSpPr>
          <p:nvPr>
            <p:ph type="sldNum" sz="quarter" idx="10"/>
          </p:nvPr>
        </p:nvSpPr>
        <p:spPr>
          <a:ln/>
        </p:spPr>
        <p:txBody>
          <a:bodyPr/>
          <a:lstStyle>
            <a:lvl1pPr>
              <a:defRPr/>
            </a:lvl1pPr>
          </a:lstStyle>
          <a:p>
            <a:fld id="{A367E7CF-8D8B-47F3-B4C2-7A52F9AB07F7}" type="slidenum">
              <a:rPr lang="en-US" altLang="en-US"/>
              <a:pPr/>
              <a:t>‹#›</a:t>
            </a:fld>
            <a:endParaRPr lang="en-US" altLang="en-US"/>
          </a:p>
        </p:txBody>
      </p:sp>
    </p:spTree>
    <p:extLst>
      <p:ext uri="{BB962C8B-B14F-4D97-AF65-F5344CB8AC3E}">
        <p14:creationId xmlns:p14="http://schemas.microsoft.com/office/powerpoint/2010/main" val="1309497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a:t>
            </a:r>
          </a:p>
        </p:txBody>
      </p:sp>
      <p:sp>
        <p:nvSpPr>
          <p:cNvPr id="6" name="Slide Number Placeholder 5"/>
          <p:cNvSpPr>
            <a:spLocks noGrp="1"/>
          </p:cNvSpPr>
          <p:nvPr>
            <p:ph type="sldNum" sz="quarter" idx="4"/>
          </p:nvPr>
        </p:nvSpPr>
        <p:spPr>
          <a:xfrm>
            <a:off x="6270171" y="6356351"/>
            <a:ext cx="2245179"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en-US" dirty="0"/>
              <a:t>www.ogclearinghouse.com</a:t>
            </a:r>
          </a:p>
        </p:txBody>
      </p:sp>
    </p:spTree>
    <p:extLst>
      <p:ext uri="{BB962C8B-B14F-4D97-AF65-F5344CB8AC3E}">
        <p14:creationId xmlns:p14="http://schemas.microsoft.com/office/powerpoint/2010/main" val="3423759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jpe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jpeg"/><Relationship Id="rId33" Type="http://schemas.openxmlformats.org/officeDocument/2006/relationships/image" Target="../media/image57.jpeg"/><Relationship Id="rId38" Type="http://schemas.openxmlformats.org/officeDocument/2006/relationships/image" Target="../media/image62.jpeg"/><Relationship Id="rId2" Type="http://schemas.openxmlformats.org/officeDocument/2006/relationships/image" Target="../media/image26.png"/><Relationship Id="rId16" Type="http://schemas.openxmlformats.org/officeDocument/2006/relationships/image" Target="../media/image40.jpeg"/><Relationship Id="rId20" Type="http://schemas.openxmlformats.org/officeDocument/2006/relationships/image" Target="../media/image44.jpeg"/><Relationship Id="rId29"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5" Type="http://schemas.openxmlformats.org/officeDocument/2006/relationships/image" Target="../media/image29.jpeg"/><Relationship Id="rId15" Type="http://schemas.openxmlformats.org/officeDocument/2006/relationships/image" Target="../media/image39.png"/><Relationship Id="rId23" Type="http://schemas.openxmlformats.org/officeDocument/2006/relationships/image" Target="../media/image47.jpe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jpeg"/><Relationship Id="rId19" Type="http://schemas.openxmlformats.org/officeDocument/2006/relationships/image" Target="../media/image43.gif"/><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jpeg"/></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57288" y="5863687"/>
            <a:ext cx="7908862" cy="397797"/>
          </a:xfrm>
        </p:spPr>
        <p:txBody>
          <a:bodyPr>
            <a:noAutofit/>
          </a:bodyPr>
          <a:lstStyle/>
          <a:p>
            <a:pPr algn="ctr"/>
            <a:r>
              <a:rPr lang="en-US" sz="1500" dirty="0"/>
              <a:t>Upstream A&amp;D Today: The current market – James C. Row, CFA</a:t>
            </a:r>
          </a:p>
        </p:txBody>
      </p:sp>
      <p:sp>
        <p:nvSpPr>
          <p:cNvPr id="3" name="TextBox 2"/>
          <p:cNvSpPr txBox="1"/>
          <p:nvPr/>
        </p:nvSpPr>
        <p:spPr>
          <a:xfrm>
            <a:off x="657288" y="6404359"/>
            <a:ext cx="2628900" cy="276999"/>
          </a:xfrm>
          <a:prstGeom prst="rect">
            <a:avLst/>
          </a:prstGeom>
          <a:noFill/>
        </p:spPr>
        <p:txBody>
          <a:bodyPr wrap="square" rtlCol="0">
            <a:spAutoFit/>
          </a:bodyPr>
          <a:lstStyle/>
          <a:p>
            <a:r>
              <a:rPr lang="en-US" sz="1200" dirty="0">
                <a:solidFill>
                  <a:schemeClr val="tx1">
                    <a:lumMod val="50000"/>
                    <a:lumOff val="50000"/>
                  </a:schemeClr>
                </a:solidFill>
                <a:latin typeface="Arial" panose="020B0604020202020204" pitchFamily="34" charset="0"/>
                <a:cs typeface="Arial" panose="020B0604020202020204" pitchFamily="34" charset="0"/>
              </a:rPr>
              <a:t>11/15/2016</a:t>
            </a:r>
          </a:p>
        </p:txBody>
      </p:sp>
    </p:spTree>
    <p:extLst>
      <p:ext uri="{BB962C8B-B14F-4D97-AF65-F5344CB8AC3E}">
        <p14:creationId xmlns:p14="http://schemas.microsoft.com/office/powerpoint/2010/main" val="158728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 name="Группа 3"/>
          <p:cNvGrpSpPr/>
          <p:nvPr/>
        </p:nvGrpSpPr>
        <p:grpSpPr bwMode="auto">
          <a:xfrm>
            <a:off x="303213" y="1176337"/>
            <a:ext cx="8429625" cy="4343400"/>
            <a:chOff x="-5445173" y="1073961"/>
            <a:chExt cx="5330152" cy="2386493"/>
          </a:xfrm>
          <a:solidFill>
            <a:schemeClr val="bg1">
              <a:lumMod val="75000"/>
            </a:schemeClr>
          </a:solidFill>
          <a:effectLst>
            <a:outerShdw blurRad="50800" dist="38100" dir="2700000" algn="tl" rotWithShape="0">
              <a:prstClr val="black">
                <a:alpha val="40000"/>
              </a:prstClr>
            </a:outerShdw>
          </a:effectLst>
        </p:grpSpPr>
        <p:sp>
          <p:nvSpPr>
            <p:cNvPr id="524" name="Freeform 5"/>
            <p:cNvSpPr>
              <a:spLocks/>
            </p:cNvSpPr>
            <p:nvPr/>
          </p:nvSpPr>
          <p:spPr bwMode="auto">
            <a:xfrm>
              <a:off x="-3097723" y="2001565"/>
              <a:ext cx="286224" cy="207184"/>
            </a:xfrm>
            <a:custGeom>
              <a:avLst/>
              <a:gdLst/>
              <a:ahLst/>
              <a:cxnLst>
                <a:cxn ang="0">
                  <a:pos x="233" y="199"/>
                </a:cxn>
                <a:cxn ang="0">
                  <a:pos x="222" y="199"/>
                </a:cxn>
                <a:cxn ang="0">
                  <a:pos x="212" y="207"/>
                </a:cxn>
                <a:cxn ang="0">
                  <a:pos x="179" y="207"/>
                </a:cxn>
                <a:cxn ang="0">
                  <a:pos x="159" y="220"/>
                </a:cxn>
                <a:cxn ang="0">
                  <a:pos x="138" y="207"/>
                </a:cxn>
                <a:cxn ang="0">
                  <a:pos x="114" y="207"/>
                </a:cxn>
                <a:cxn ang="0">
                  <a:pos x="94" y="199"/>
                </a:cxn>
                <a:cxn ang="0">
                  <a:pos x="73" y="199"/>
                </a:cxn>
                <a:cxn ang="0">
                  <a:pos x="65" y="220"/>
                </a:cxn>
                <a:cxn ang="0">
                  <a:pos x="65" y="241"/>
                </a:cxn>
                <a:cxn ang="0">
                  <a:pos x="52" y="220"/>
                </a:cxn>
                <a:cxn ang="0">
                  <a:pos x="41" y="228"/>
                </a:cxn>
                <a:cxn ang="0">
                  <a:pos x="32" y="220"/>
                </a:cxn>
                <a:cxn ang="0">
                  <a:pos x="20" y="220"/>
                </a:cxn>
                <a:cxn ang="0">
                  <a:pos x="0" y="188"/>
                </a:cxn>
                <a:cxn ang="0">
                  <a:pos x="0" y="167"/>
                </a:cxn>
                <a:cxn ang="0">
                  <a:pos x="65" y="155"/>
                </a:cxn>
                <a:cxn ang="0">
                  <a:pos x="73" y="146"/>
                </a:cxn>
                <a:cxn ang="0">
                  <a:pos x="73" y="93"/>
                </a:cxn>
                <a:cxn ang="0">
                  <a:pos x="94" y="82"/>
                </a:cxn>
                <a:cxn ang="0">
                  <a:pos x="203" y="0"/>
                </a:cxn>
                <a:cxn ang="0">
                  <a:pos x="242" y="0"/>
                </a:cxn>
                <a:cxn ang="0">
                  <a:pos x="254" y="11"/>
                </a:cxn>
                <a:cxn ang="0">
                  <a:pos x="254" y="40"/>
                </a:cxn>
                <a:cxn ang="0">
                  <a:pos x="266" y="64"/>
                </a:cxn>
                <a:cxn ang="0">
                  <a:pos x="278" y="64"/>
                </a:cxn>
                <a:cxn ang="0">
                  <a:pos x="266" y="125"/>
                </a:cxn>
                <a:cxn ang="0">
                  <a:pos x="233" y="188"/>
                </a:cxn>
                <a:cxn ang="0">
                  <a:pos x="233" y="199"/>
                </a:cxn>
              </a:cxnLst>
              <a:rect l="0" t="0" r="r" b="b"/>
              <a:pathLst>
                <a:path w="278" h="241">
                  <a:moveTo>
                    <a:pt x="233" y="199"/>
                  </a:moveTo>
                  <a:lnTo>
                    <a:pt x="222" y="199"/>
                  </a:lnTo>
                  <a:lnTo>
                    <a:pt x="212" y="207"/>
                  </a:lnTo>
                  <a:lnTo>
                    <a:pt x="179" y="207"/>
                  </a:lnTo>
                  <a:lnTo>
                    <a:pt x="159" y="220"/>
                  </a:lnTo>
                  <a:lnTo>
                    <a:pt x="138" y="207"/>
                  </a:lnTo>
                  <a:lnTo>
                    <a:pt x="114" y="207"/>
                  </a:lnTo>
                  <a:lnTo>
                    <a:pt x="94" y="199"/>
                  </a:lnTo>
                  <a:lnTo>
                    <a:pt x="73" y="199"/>
                  </a:lnTo>
                  <a:lnTo>
                    <a:pt x="65" y="220"/>
                  </a:lnTo>
                  <a:lnTo>
                    <a:pt x="65" y="241"/>
                  </a:lnTo>
                  <a:lnTo>
                    <a:pt x="52" y="220"/>
                  </a:lnTo>
                  <a:lnTo>
                    <a:pt x="41" y="228"/>
                  </a:lnTo>
                  <a:lnTo>
                    <a:pt x="32" y="220"/>
                  </a:lnTo>
                  <a:lnTo>
                    <a:pt x="20" y="220"/>
                  </a:lnTo>
                  <a:lnTo>
                    <a:pt x="0" y="188"/>
                  </a:lnTo>
                  <a:lnTo>
                    <a:pt x="0" y="167"/>
                  </a:lnTo>
                  <a:lnTo>
                    <a:pt x="65" y="155"/>
                  </a:lnTo>
                  <a:lnTo>
                    <a:pt x="73" y="146"/>
                  </a:lnTo>
                  <a:lnTo>
                    <a:pt x="73" y="93"/>
                  </a:lnTo>
                  <a:lnTo>
                    <a:pt x="94" y="82"/>
                  </a:lnTo>
                  <a:lnTo>
                    <a:pt x="203" y="0"/>
                  </a:lnTo>
                  <a:lnTo>
                    <a:pt x="242" y="0"/>
                  </a:lnTo>
                  <a:lnTo>
                    <a:pt x="254" y="11"/>
                  </a:lnTo>
                  <a:lnTo>
                    <a:pt x="254" y="40"/>
                  </a:lnTo>
                  <a:lnTo>
                    <a:pt x="266" y="64"/>
                  </a:lnTo>
                  <a:lnTo>
                    <a:pt x="278" y="64"/>
                  </a:lnTo>
                  <a:lnTo>
                    <a:pt x="266" y="125"/>
                  </a:lnTo>
                  <a:lnTo>
                    <a:pt x="233" y="188"/>
                  </a:lnTo>
                  <a:lnTo>
                    <a:pt x="233" y="19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25" name="Freeform 6"/>
            <p:cNvSpPr>
              <a:spLocks/>
            </p:cNvSpPr>
            <p:nvPr/>
          </p:nvSpPr>
          <p:spPr bwMode="auto">
            <a:xfrm>
              <a:off x="-3097723" y="2001565"/>
              <a:ext cx="286224" cy="207184"/>
            </a:xfrm>
            <a:custGeom>
              <a:avLst/>
              <a:gdLst/>
              <a:ahLst/>
              <a:cxnLst>
                <a:cxn ang="0">
                  <a:pos x="233" y="199"/>
                </a:cxn>
                <a:cxn ang="0">
                  <a:pos x="222" y="199"/>
                </a:cxn>
                <a:cxn ang="0">
                  <a:pos x="212" y="207"/>
                </a:cxn>
                <a:cxn ang="0">
                  <a:pos x="179" y="207"/>
                </a:cxn>
                <a:cxn ang="0">
                  <a:pos x="159" y="220"/>
                </a:cxn>
                <a:cxn ang="0">
                  <a:pos x="138" y="207"/>
                </a:cxn>
                <a:cxn ang="0">
                  <a:pos x="114" y="207"/>
                </a:cxn>
                <a:cxn ang="0">
                  <a:pos x="94" y="199"/>
                </a:cxn>
                <a:cxn ang="0">
                  <a:pos x="73" y="199"/>
                </a:cxn>
                <a:cxn ang="0">
                  <a:pos x="65" y="220"/>
                </a:cxn>
                <a:cxn ang="0">
                  <a:pos x="65" y="241"/>
                </a:cxn>
                <a:cxn ang="0">
                  <a:pos x="52" y="220"/>
                </a:cxn>
                <a:cxn ang="0">
                  <a:pos x="41" y="228"/>
                </a:cxn>
                <a:cxn ang="0">
                  <a:pos x="32" y="220"/>
                </a:cxn>
                <a:cxn ang="0">
                  <a:pos x="20" y="220"/>
                </a:cxn>
                <a:cxn ang="0">
                  <a:pos x="0" y="188"/>
                </a:cxn>
                <a:cxn ang="0">
                  <a:pos x="0" y="167"/>
                </a:cxn>
                <a:cxn ang="0">
                  <a:pos x="65" y="155"/>
                </a:cxn>
                <a:cxn ang="0">
                  <a:pos x="73" y="146"/>
                </a:cxn>
                <a:cxn ang="0">
                  <a:pos x="73" y="93"/>
                </a:cxn>
                <a:cxn ang="0">
                  <a:pos x="94" y="82"/>
                </a:cxn>
                <a:cxn ang="0">
                  <a:pos x="203" y="0"/>
                </a:cxn>
                <a:cxn ang="0">
                  <a:pos x="242" y="0"/>
                </a:cxn>
                <a:cxn ang="0">
                  <a:pos x="254" y="11"/>
                </a:cxn>
                <a:cxn ang="0">
                  <a:pos x="254" y="40"/>
                </a:cxn>
                <a:cxn ang="0">
                  <a:pos x="266" y="64"/>
                </a:cxn>
                <a:cxn ang="0">
                  <a:pos x="278" y="64"/>
                </a:cxn>
                <a:cxn ang="0">
                  <a:pos x="266" y="125"/>
                </a:cxn>
                <a:cxn ang="0">
                  <a:pos x="233" y="188"/>
                </a:cxn>
                <a:cxn ang="0">
                  <a:pos x="233" y="199"/>
                </a:cxn>
              </a:cxnLst>
              <a:rect l="0" t="0" r="r" b="b"/>
              <a:pathLst>
                <a:path w="278" h="241">
                  <a:moveTo>
                    <a:pt x="233" y="199"/>
                  </a:moveTo>
                  <a:lnTo>
                    <a:pt x="222" y="199"/>
                  </a:lnTo>
                  <a:lnTo>
                    <a:pt x="212" y="207"/>
                  </a:lnTo>
                  <a:lnTo>
                    <a:pt x="179" y="207"/>
                  </a:lnTo>
                  <a:lnTo>
                    <a:pt x="159" y="220"/>
                  </a:lnTo>
                  <a:lnTo>
                    <a:pt x="138" y="207"/>
                  </a:lnTo>
                  <a:lnTo>
                    <a:pt x="114" y="207"/>
                  </a:lnTo>
                  <a:lnTo>
                    <a:pt x="94" y="199"/>
                  </a:lnTo>
                  <a:lnTo>
                    <a:pt x="73" y="199"/>
                  </a:lnTo>
                  <a:lnTo>
                    <a:pt x="65" y="220"/>
                  </a:lnTo>
                  <a:lnTo>
                    <a:pt x="65" y="241"/>
                  </a:lnTo>
                  <a:lnTo>
                    <a:pt x="52" y="220"/>
                  </a:lnTo>
                  <a:lnTo>
                    <a:pt x="41" y="228"/>
                  </a:lnTo>
                  <a:lnTo>
                    <a:pt x="32" y="220"/>
                  </a:lnTo>
                  <a:lnTo>
                    <a:pt x="20" y="220"/>
                  </a:lnTo>
                  <a:lnTo>
                    <a:pt x="0" y="188"/>
                  </a:lnTo>
                  <a:lnTo>
                    <a:pt x="0" y="167"/>
                  </a:lnTo>
                  <a:lnTo>
                    <a:pt x="65" y="155"/>
                  </a:lnTo>
                  <a:lnTo>
                    <a:pt x="73" y="146"/>
                  </a:lnTo>
                  <a:lnTo>
                    <a:pt x="73" y="93"/>
                  </a:lnTo>
                  <a:lnTo>
                    <a:pt x="94" y="82"/>
                  </a:lnTo>
                  <a:lnTo>
                    <a:pt x="203" y="0"/>
                  </a:lnTo>
                  <a:lnTo>
                    <a:pt x="242" y="0"/>
                  </a:lnTo>
                  <a:lnTo>
                    <a:pt x="254" y="11"/>
                  </a:lnTo>
                  <a:lnTo>
                    <a:pt x="254" y="40"/>
                  </a:lnTo>
                  <a:lnTo>
                    <a:pt x="266" y="64"/>
                  </a:lnTo>
                  <a:lnTo>
                    <a:pt x="278" y="64"/>
                  </a:lnTo>
                  <a:lnTo>
                    <a:pt x="266" y="125"/>
                  </a:lnTo>
                  <a:lnTo>
                    <a:pt x="233" y="188"/>
                  </a:lnTo>
                  <a:lnTo>
                    <a:pt x="233" y="19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26" name="Freeform 7"/>
            <p:cNvSpPr>
              <a:spLocks/>
            </p:cNvSpPr>
            <p:nvPr/>
          </p:nvSpPr>
          <p:spPr bwMode="auto">
            <a:xfrm>
              <a:off x="-3054480" y="2172642"/>
              <a:ext cx="207975" cy="159042"/>
            </a:xfrm>
            <a:custGeom>
              <a:avLst/>
              <a:gdLst/>
              <a:ahLst/>
              <a:cxnLst>
                <a:cxn ang="0">
                  <a:pos x="202" y="8"/>
                </a:cxn>
                <a:cxn ang="0">
                  <a:pos x="202" y="20"/>
                </a:cxn>
                <a:cxn ang="0">
                  <a:pos x="202" y="41"/>
                </a:cxn>
                <a:cxn ang="0">
                  <a:pos x="192" y="49"/>
                </a:cxn>
                <a:cxn ang="0">
                  <a:pos x="181" y="94"/>
                </a:cxn>
                <a:cxn ang="0">
                  <a:pos x="171" y="102"/>
                </a:cxn>
                <a:cxn ang="0">
                  <a:pos x="162" y="135"/>
                </a:cxn>
                <a:cxn ang="0">
                  <a:pos x="151" y="146"/>
                </a:cxn>
                <a:cxn ang="0">
                  <a:pos x="138" y="135"/>
                </a:cxn>
                <a:cxn ang="0">
                  <a:pos x="127" y="135"/>
                </a:cxn>
                <a:cxn ang="0">
                  <a:pos x="106" y="176"/>
                </a:cxn>
                <a:cxn ang="0">
                  <a:pos x="52" y="185"/>
                </a:cxn>
                <a:cxn ang="0">
                  <a:pos x="52" y="176"/>
                </a:cxn>
                <a:cxn ang="0">
                  <a:pos x="44" y="155"/>
                </a:cxn>
                <a:cxn ang="0">
                  <a:pos x="23" y="146"/>
                </a:cxn>
                <a:cxn ang="0">
                  <a:pos x="0" y="146"/>
                </a:cxn>
                <a:cxn ang="0">
                  <a:pos x="0" y="102"/>
                </a:cxn>
                <a:cxn ang="0">
                  <a:pos x="23" y="61"/>
                </a:cxn>
                <a:cxn ang="0">
                  <a:pos x="23" y="41"/>
                </a:cxn>
                <a:cxn ang="0">
                  <a:pos x="23" y="20"/>
                </a:cxn>
                <a:cxn ang="0">
                  <a:pos x="32" y="0"/>
                </a:cxn>
                <a:cxn ang="0">
                  <a:pos x="52" y="0"/>
                </a:cxn>
                <a:cxn ang="0">
                  <a:pos x="73" y="8"/>
                </a:cxn>
                <a:cxn ang="0">
                  <a:pos x="97" y="8"/>
                </a:cxn>
                <a:cxn ang="0">
                  <a:pos x="118" y="20"/>
                </a:cxn>
                <a:cxn ang="0">
                  <a:pos x="138" y="8"/>
                </a:cxn>
                <a:cxn ang="0">
                  <a:pos x="171" y="8"/>
                </a:cxn>
                <a:cxn ang="0">
                  <a:pos x="181" y="0"/>
                </a:cxn>
                <a:cxn ang="0">
                  <a:pos x="192" y="0"/>
                </a:cxn>
                <a:cxn ang="0">
                  <a:pos x="202" y="8"/>
                </a:cxn>
              </a:cxnLst>
              <a:rect l="0" t="0" r="r" b="b"/>
              <a:pathLst>
                <a:path w="202" h="185">
                  <a:moveTo>
                    <a:pt x="202" y="8"/>
                  </a:moveTo>
                  <a:lnTo>
                    <a:pt x="202" y="20"/>
                  </a:lnTo>
                  <a:lnTo>
                    <a:pt x="202" y="41"/>
                  </a:lnTo>
                  <a:lnTo>
                    <a:pt x="192" y="49"/>
                  </a:lnTo>
                  <a:lnTo>
                    <a:pt x="181" y="94"/>
                  </a:lnTo>
                  <a:lnTo>
                    <a:pt x="171" y="102"/>
                  </a:lnTo>
                  <a:lnTo>
                    <a:pt x="162" y="135"/>
                  </a:lnTo>
                  <a:lnTo>
                    <a:pt x="151" y="146"/>
                  </a:lnTo>
                  <a:lnTo>
                    <a:pt x="138" y="135"/>
                  </a:lnTo>
                  <a:lnTo>
                    <a:pt x="127" y="135"/>
                  </a:lnTo>
                  <a:lnTo>
                    <a:pt x="106" y="176"/>
                  </a:lnTo>
                  <a:lnTo>
                    <a:pt x="52" y="185"/>
                  </a:lnTo>
                  <a:lnTo>
                    <a:pt x="52" y="176"/>
                  </a:lnTo>
                  <a:lnTo>
                    <a:pt x="44" y="155"/>
                  </a:lnTo>
                  <a:lnTo>
                    <a:pt x="23" y="146"/>
                  </a:lnTo>
                  <a:lnTo>
                    <a:pt x="0" y="146"/>
                  </a:lnTo>
                  <a:lnTo>
                    <a:pt x="0" y="102"/>
                  </a:lnTo>
                  <a:lnTo>
                    <a:pt x="23" y="61"/>
                  </a:lnTo>
                  <a:lnTo>
                    <a:pt x="23" y="41"/>
                  </a:lnTo>
                  <a:lnTo>
                    <a:pt x="23" y="20"/>
                  </a:lnTo>
                  <a:lnTo>
                    <a:pt x="32" y="0"/>
                  </a:lnTo>
                  <a:lnTo>
                    <a:pt x="52" y="0"/>
                  </a:lnTo>
                  <a:lnTo>
                    <a:pt x="73" y="8"/>
                  </a:lnTo>
                  <a:lnTo>
                    <a:pt x="97" y="8"/>
                  </a:lnTo>
                  <a:lnTo>
                    <a:pt x="118" y="20"/>
                  </a:lnTo>
                  <a:lnTo>
                    <a:pt x="138" y="8"/>
                  </a:lnTo>
                  <a:lnTo>
                    <a:pt x="171" y="8"/>
                  </a:lnTo>
                  <a:lnTo>
                    <a:pt x="181" y="0"/>
                  </a:lnTo>
                  <a:lnTo>
                    <a:pt x="192" y="0"/>
                  </a:lnTo>
                  <a:lnTo>
                    <a:pt x="202"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27" name="Freeform 8"/>
            <p:cNvSpPr>
              <a:spLocks/>
            </p:cNvSpPr>
            <p:nvPr/>
          </p:nvSpPr>
          <p:spPr bwMode="auto">
            <a:xfrm>
              <a:off x="-3054480" y="2172642"/>
              <a:ext cx="207975" cy="159042"/>
            </a:xfrm>
            <a:custGeom>
              <a:avLst/>
              <a:gdLst/>
              <a:ahLst/>
              <a:cxnLst>
                <a:cxn ang="0">
                  <a:pos x="202" y="8"/>
                </a:cxn>
                <a:cxn ang="0">
                  <a:pos x="202" y="20"/>
                </a:cxn>
                <a:cxn ang="0">
                  <a:pos x="202" y="41"/>
                </a:cxn>
                <a:cxn ang="0">
                  <a:pos x="192" y="49"/>
                </a:cxn>
                <a:cxn ang="0">
                  <a:pos x="181" y="94"/>
                </a:cxn>
                <a:cxn ang="0">
                  <a:pos x="171" y="102"/>
                </a:cxn>
                <a:cxn ang="0">
                  <a:pos x="162" y="135"/>
                </a:cxn>
                <a:cxn ang="0">
                  <a:pos x="151" y="146"/>
                </a:cxn>
                <a:cxn ang="0">
                  <a:pos x="138" y="135"/>
                </a:cxn>
                <a:cxn ang="0">
                  <a:pos x="127" y="135"/>
                </a:cxn>
                <a:cxn ang="0">
                  <a:pos x="106" y="176"/>
                </a:cxn>
                <a:cxn ang="0">
                  <a:pos x="52" y="185"/>
                </a:cxn>
                <a:cxn ang="0">
                  <a:pos x="52" y="176"/>
                </a:cxn>
                <a:cxn ang="0">
                  <a:pos x="44" y="155"/>
                </a:cxn>
                <a:cxn ang="0">
                  <a:pos x="23" y="146"/>
                </a:cxn>
                <a:cxn ang="0">
                  <a:pos x="0" y="146"/>
                </a:cxn>
                <a:cxn ang="0">
                  <a:pos x="0" y="102"/>
                </a:cxn>
                <a:cxn ang="0">
                  <a:pos x="23" y="61"/>
                </a:cxn>
                <a:cxn ang="0">
                  <a:pos x="23" y="41"/>
                </a:cxn>
                <a:cxn ang="0">
                  <a:pos x="23" y="20"/>
                </a:cxn>
                <a:cxn ang="0">
                  <a:pos x="32" y="0"/>
                </a:cxn>
                <a:cxn ang="0">
                  <a:pos x="52" y="0"/>
                </a:cxn>
                <a:cxn ang="0">
                  <a:pos x="73" y="8"/>
                </a:cxn>
                <a:cxn ang="0">
                  <a:pos x="97" y="8"/>
                </a:cxn>
                <a:cxn ang="0">
                  <a:pos x="118" y="20"/>
                </a:cxn>
                <a:cxn ang="0">
                  <a:pos x="138" y="8"/>
                </a:cxn>
                <a:cxn ang="0">
                  <a:pos x="171" y="8"/>
                </a:cxn>
                <a:cxn ang="0">
                  <a:pos x="181" y="0"/>
                </a:cxn>
                <a:cxn ang="0">
                  <a:pos x="192" y="0"/>
                </a:cxn>
                <a:cxn ang="0">
                  <a:pos x="202" y="8"/>
                </a:cxn>
              </a:cxnLst>
              <a:rect l="0" t="0" r="r" b="b"/>
              <a:pathLst>
                <a:path w="202" h="185">
                  <a:moveTo>
                    <a:pt x="202" y="8"/>
                  </a:moveTo>
                  <a:lnTo>
                    <a:pt x="202" y="20"/>
                  </a:lnTo>
                  <a:lnTo>
                    <a:pt x="202" y="41"/>
                  </a:lnTo>
                  <a:lnTo>
                    <a:pt x="192" y="49"/>
                  </a:lnTo>
                  <a:lnTo>
                    <a:pt x="181" y="94"/>
                  </a:lnTo>
                  <a:lnTo>
                    <a:pt x="171" y="102"/>
                  </a:lnTo>
                  <a:lnTo>
                    <a:pt x="162" y="135"/>
                  </a:lnTo>
                  <a:lnTo>
                    <a:pt x="151" y="146"/>
                  </a:lnTo>
                  <a:lnTo>
                    <a:pt x="138" y="135"/>
                  </a:lnTo>
                  <a:lnTo>
                    <a:pt x="127" y="135"/>
                  </a:lnTo>
                  <a:lnTo>
                    <a:pt x="106" y="176"/>
                  </a:lnTo>
                  <a:lnTo>
                    <a:pt x="52" y="185"/>
                  </a:lnTo>
                  <a:lnTo>
                    <a:pt x="52" y="176"/>
                  </a:lnTo>
                  <a:lnTo>
                    <a:pt x="44" y="155"/>
                  </a:lnTo>
                  <a:lnTo>
                    <a:pt x="23" y="146"/>
                  </a:lnTo>
                  <a:lnTo>
                    <a:pt x="0" y="146"/>
                  </a:lnTo>
                  <a:lnTo>
                    <a:pt x="0" y="102"/>
                  </a:lnTo>
                  <a:lnTo>
                    <a:pt x="23" y="61"/>
                  </a:lnTo>
                  <a:lnTo>
                    <a:pt x="23" y="41"/>
                  </a:lnTo>
                  <a:lnTo>
                    <a:pt x="23" y="20"/>
                  </a:lnTo>
                  <a:lnTo>
                    <a:pt x="32" y="0"/>
                  </a:lnTo>
                  <a:lnTo>
                    <a:pt x="52" y="0"/>
                  </a:lnTo>
                  <a:lnTo>
                    <a:pt x="73" y="8"/>
                  </a:lnTo>
                  <a:lnTo>
                    <a:pt x="97" y="8"/>
                  </a:lnTo>
                  <a:lnTo>
                    <a:pt x="118" y="20"/>
                  </a:lnTo>
                  <a:lnTo>
                    <a:pt x="138" y="8"/>
                  </a:lnTo>
                  <a:lnTo>
                    <a:pt x="171" y="8"/>
                  </a:lnTo>
                  <a:lnTo>
                    <a:pt x="181" y="0"/>
                  </a:lnTo>
                  <a:lnTo>
                    <a:pt x="192" y="0"/>
                  </a:lnTo>
                  <a:lnTo>
                    <a:pt x="202"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28" name="Freeform 9"/>
            <p:cNvSpPr>
              <a:spLocks/>
            </p:cNvSpPr>
            <p:nvPr/>
          </p:nvSpPr>
          <p:spPr bwMode="auto">
            <a:xfrm>
              <a:off x="-2835180" y="2216486"/>
              <a:ext cx="241952" cy="135830"/>
            </a:xfrm>
            <a:custGeom>
              <a:avLst/>
              <a:gdLst/>
              <a:ahLst/>
              <a:cxnLst>
                <a:cxn ang="0">
                  <a:pos x="0" y="125"/>
                </a:cxn>
                <a:cxn ang="0">
                  <a:pos x="23" y="158"/>
                </a:cxn>
                <a:cxn ang="0">
                  <a:pos x="33" y="148"/>
                </a:cxn>
                <a:cxn ang="0">
                  <a:pos x="41" y="148"/>
                </a:cxn>
                <a:cxn ang="0">
                  <a:pos x="54" y="148"/>
                </a:cxn>
                <a:cxn ang="0">
                  <a:pos x="77" y="148"/>
                </a:cxn>
                <a:cxn ang="0">
                  <a:pos x="86" y="113"/>
                </a:cxn>
                <a:cxn ang="0">
                  <a:pos x="98" y="113"/>
                </a:cxn>
                <a:cxn ang="0">
                  <a:pos x="107" y="125"/>
                </a:cxn>
                <a:cxn ang="0">
                  <a:pos x="140" y="134"/>
                </a:cxn>
                <a:cxn ang="0">
                  <a:pos x="151" y="125"/>
                </a:cxn>
                <a:cxn ang="0">
                  <a:pos x="235" y="113"/>
                </a:cxn>
                <a:cxn ang="0">
                  <a:pos x="181" y="52"/>
                </a:cxn>
                <a:cxn ang="0">
                  <a:pos x="161" y="43"/>
                </a:cxn>
                <a:cxn ang="0">
                  <a:pos x="161" y="23"/>
                </a:cxn>
                <a:cxn ang="0">
                  <a:pos x="140" y="0"/>
                </a:cxn>
                <a:cxn ang="0">
                  <a:pos x="127" y="11"/>
                </a:cxn>
                <a:cxn ang="0">
                  <a:pos x="107" y="32"/>
                </a:cxn>
                <a:cxn ang="0">
                  <a:pos x="77" y="43"/>
                </a:cxn>
                <a:cxn ang="0">
                  <a:pos x="77" y="52"/>
                </a:cxn>
                <a:cxn ang="0">
                  <a:pos x="62" y="64"/>
                </a:cxn>
                <a:cxn ang="0">
                  <a:pos x="12" y="73"/>
                </a:cxn>
                <a:cxn ang="0">
                  <a:pos x="0" y="105"/>
                </a:cxn>
                <a:cxn ang="0">
                  <a:pos x="0" y="125"/>
                </a:cxn>
              </a:cxnLst>
              <a:rect l="0" t="0" r="r" b="b"/>
              <a:pathLst>
                <a:path w="235" h="158">
                  <a:moveTo>
                    <a:pt x="0" y="125"/>
                  </a:moveTo>
                  <a:lnTo>
                    <a:pt x="23" y="158"/>
                  </a:lnTo>
                  <a:lnTo>
                    <a:pt x="33" y="148"/>
                  </a:lnTo>
                  <a:lnTo>
                    <a:pt x="41" y="148"/>
                  </a:lnTo>
                  <a:lnTo>
                    <a:pt x="54" y="148"/>
                  </a:lnTo>
                  <a:lnTo>
                    <a:pt x="77" y="148"/>
                  </a:lnTo>
                  <a:lnTo>
                    <a:pt x="86" y="113"/>
                  </a:lnTo>
                  <a:lnTo>
                    <a:pt x="98" y="113"/>
                  </a:lnTo>
                  <a:lnTo>
                    <a:pt x="107" y="125"/>
                  </a:lnTo>
                  <a:lnTo>
                    <a:pt x="140" y="134"/>
                  </a:lnTo>
                  <a:lnTo>
                    <a:pt x="151" y="125"/>
                  </a:lnTo>
                  <a:lnTo>
                    <a:pt x="235" y="113"/>
                  </a:lnTo>
                  <a:lnTo>
                    <a:pt x="181" y="52"/>
                  </a:lnTo>
                  <a:lnTo>
                    <a:pt x="161" y="43"/>
                  </a:lnTo>
                  <a:lnTo>
                    <a:pt x="161" y="23"/>
                  </a:lnTo>
                  <a:lnTo>
                    <a:pt x="140" y="0"/>
                  </a:lnTo>
                  <a:lnTo>
                    <a:pt x="127" y="11"/>
                  </a:lnTo>
                  <a:lnTo>
                    <a:pt x="107" y="32"/>
                  </a:lnTo>
                  <a:lnTo>
                    <a:pt x="77" y="43"/>
                  </a:lnTo>
                  <a:lnTo>
                    <a:pt x="77" y="52"/>
                  </a:lnTo>
                  <a:lnTo>
                    <a:pt x="62" y="64"/>
                  </a:lnTo>
                  <a:lnTo>
                    <a:pt x="12" y="73"/>
                  </a:lnTo>
                  <a:lnTo>
                    <a:pt x="0" y="105"/>
                  </a:lnTo>
                  <a:lnTo>
                    <a:pt x="0" y="12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29" name="Freeform 10"/>
            <p:cNvSpPr>
              <a:spLocks/>
            </p:cNvSpPr>
            <p:nvPr/>
          </p:nvSpPr>
          <p:spPr bwMode="auto">
            <a:xfrm>
              <a:off x="-2835180" y="2216486"/>
              <a:ext cx="241952" cy="135830"/>
            </a:xfrm>
            <a:custGeom>
              <a:avLst/>
              <a:gdLst/>
              <a:ahLst/>
              <a:cxnLst>
                <a:cxn ang="0">
                  <a:pos x="0" y="125"/>
                </a:cxn>
                <a:cxn ang="0">
                  <a:pos x="23" y="158"/>
                </a:cxn>
                <a:cxn ang="0">
                  <a:pos x="33" y="148"/>
                </a:cxn>
                <a:cxn ang="0">
                  <a:pos x="41" y="148"/>
                </a:cxn>
                <a:cxn ang="0">
                  <a:pos x="54" y="148"/>
                </a:cxn>
                <a:cxn ang="0">
                  <a:pos x="77" y="148"/>
                </a:cxn>
                <a:cxn ang="0">
                  <a:pos x="86" y="113"/>
                </a:cxn>
                <a:cxn ang="0">
                  <a:pos x="98" y="113"/>
                </a:cxn>
                <a:cxn ang="0">
                  <a:pos x="107" y="125"/>
                </a:cxn>
                <a:cxn ang="0">
                  <a:pos x="140" y="134"/>
                </a:cxn>
                <a:cxn ang="0">
                  <a:pos x="151" y="125"/>
                </a:cxn>
                <a:cxn ang="0">
                  <a:pos x="235" y="113"/>
                </a:cxn>
                <a:cxn ang="0">
                  <a:pos x="181" y="52"/>
                </a:cxn>
                <a:cxn ang="0">
                  <a:pos x="161" y="43"/>
                </a:cxn>
                <a:cxn ang="0">
                  <a:pos x="161" y="23"/>
                </a:cxn>
                <a:cxn ang="0">
                  <a:pos x="140" y="0"/>
                </a:cxn>
                <a:cxn ang="0">
                  <a:pos x="127" y="11"/>
                </a:cxn>
                <a:cxn ang="0">
                  <a:pos x="107" y="32"/>
                </a:cxn>
                <a:cxn ang="0">
                  <a:pos x="77" y="43"/>
                </a:cxn>
                <a:cxn ang="0">
                  <a:pos x="77" y="52"/>
                </a:cxn>
                <a:cxn ang="0">
                  <a:pos x="62" y="64"/>
                </a:cxn>
                <a:cxn ang="0">
                  <a:pos x="12" y="73"/>
                </a:cxn>
                <a:cxn ang="0">
                  <a:pos x="0" y="105"/>
                </a:cxn>
                <a:cxn ang="0">
                  <a:pos x="0" y="125"/>
                </a:cxn>
              </a:cxnLst>
              <a:rect l="0" t="0" r="r" b="b"/>
              <a:pathLst>
                <a:path w="235" h="158">
                  <a:moveTo>
                    <a:pt x="0" y="125"/>
                  </a:moveTo>
                  <a:lnTo>
                    <a:pt x="23" y="158"/>
                  </a:lnTo>
                  <a:lnTo>
                    <a:pt x="33" y="148"/>
                  </a:lnTo>
                  <a:lnTo>
                    <a:pt x="41" y="148"/>
                  </a:lnTo>
                  <a:lnTo>
                    <a:pt x="54" y="148"/>
                  </a:lnTo>
                  <a:lnTo>
                    <a:pt x="77" y="148"/>
                  </a:lnTo>
                  <a:lnTo>
                    <a:pt x="86" y="113"/>
                  </a:lnTo>
                  <a:lnTo>
                    <a:pt x="98" y="113"/>
                  </a:lnTo>
                  <a:lnTo>
                    <a:pt x="107" y="125"/>
                  </a:lnTo>
                  <a:lnTo>
                    <a:pt x="140" y="134"/>
                  </a:lnTo>
                  <a:lnTo>
                    <a:pt x="151" y="125"/>
                  </a:lnTo>
                  <a:lnTo>
                    <a:pt x="235" y="113"/>
                  </a:lnTo>
                  <a:lnTo>
                    <a:pt x="181" y="52"/>
                  </a:lnTo>
                  <a:lnTo>
                    <a:pt x="161" y="43"/>
                  </a:lnTo>
                  <a:lnTo>
                    <a:pt x="161" y="23"/>
                  </a:lnTo>
                  <a:lnTo>
                    <a:pt x="140" y="0"/>
                  </a:lnTo>
                  <a:lnTo>
                    <a:pt x="127" y="11"/>
                  </a:lnTo>
                  <a:lnTo>
                    <a:pt x="107" y="32"/>
                  </a:lnTo>
                  <a:lnTo>
                    <a:pt x="77" y="43"/>
                  </a:lnTo>
                  <a:lnTo>
                    <a:pt x="77" y="52"/>
                  </a:lnTo>
                  <a:lnTo>
                    <a:pt x="62" y="64"/>
                  </a:lnTo>
                  <a:lnTo>
                    <a:pt x="12" y="73"/>
                  </a:lnTo>
                  <a:lnTo>
                    <a:pt x="0" y="105"/>
                  </a:lnTo>
                  <a:lnTo>
                    <a:pt x="0" y="12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0" name="Freeform 11"/>
            <p:cNvSpPr>
              <a:spLocks/>
            </p:cNvSpPr>
            <p:nvPr/>
          </p:nvSpPr>
          <p:spPr bwMode="auto">
            <a:xfrm>
              <a:off x="-2877393" y="2314490"/>
              <a:ext cx="352118" cy="315505"/>
            </a:xfrm>
            <a:custGeom>
              <a:avLst/>
              <a:gdLst/>
              <a:ahLst/>
              <a:cxnLst>
                <a:cxn ang="0">
                  <a:pos x="192" y="12"/>
                </a:cxn>
                <a:cxn ang="0">
                  <a:pos x="275" y="0"/>
                </a:cxn>
                <a:cxn ang="0">
                  <a:pos x="288" y="12"/>
                </a:cxn>
                <a:cxn ang="0">
                  <a:pos x="311" y="12"/>
                </a:cxn>
                <a:cxn ang="0">
                  <a:pos x="329" y="35"/>
                </a:cxn>
                <a:cxn ang="0">
                  <a:pos x="329" y="52"/>
                </a:cxn>
                <a:cxn ang="0">
                  <a:pos x="342" y="65"/>
                </a:cxn>
                <a:cxn ang="0">
                  <a:pos x="329" y="73"/>
                </a:cxn>
                <a:cxn ang="0">
                  <a:pos x="320" y="94"/>
                </a:cxn>
                <a:cxn ang="0">
                  <a:pos x="311" y="126"/>
                </a:cxn>
                <a:cxn ang="0">
                  <a:pos x="297" y="147"/>
                </a:cxn>
                <a:cxn ang="0">
                  <a:pos x="297" y="158"/>
                </a:cxn>
                <a:cxn ang="0">
                  <a:pos x="311" y="167"/>
                </a:cxn>
                <a:cxn ang="0">
                  <a:pos x="311" y="190"/>
                </a:cxn>
                <a:cxn ang="0">
                  <a:pos x="311" y="229"/>
                </a:cxn>
                <a:cxn ang="0">
                  <a:pos x="329" y="264"/>
                </a:cxn>
                <a:cxn ang="0">
                  <a:pos x="320" y="264"/>
                </a:cxn>
                <a:cxn ang="0">
                  <a:pos x="297" y="272"/>
                </a:cxn>
                <a:cxn ang="0">
                  <a:pos x="297" y="285"/>
                </a:cxn>
                <a:cxn ang="0">
                  <a:pos x="288" y="334"/>
                </a:cxn>
                <a:cxn ang="0">
                  <a:pos x="297" y="346"/>
                </a:cxn>
                <a:cxn ang="0">
                  <a:pos x="311" y="346"/>
                </a:cxn>
                <a:cxn ang="0">
                  <a:pos x="311" y="367"/>
                </a:cxn>
                <a:cxn ang="0">
                  <a:pos x="288" y="355"/>
                </a:cxn>
                <a:cxn ang="0">
                  <a:pos x="254" y="334"/>
                </a:cxn>
                <a:cxn ang="0">
                  <a:pos x="246" y="334"/>
                </a:cxn>
                <a:cxn ang="0">
                  <a:pos x="213" y="317"/>
                </a:cxn>
                <a:cxn ang="0">
                  <a:pos x="168" y="325"/>
                </a:cxn>
                <a:cxn ang="0">
                  <a:pos x="181" y="317"/>
                </a:cxn>
                <a:cxn ang="0">
                  <a:pos x="168" y="293"/>
                </a:cxn>
                <a:cxn ang="0">
                  <a:pos x="168" y="252"/>
                </a:cxn>
                <a:cxn ang="0">
                  <a:pos x="148" y="243"/>
                </a:cxn>
                <a:cxn ang="0">
                  <a:pos x="127" y="243"/>
                </a:cxn>
                <a:cxn ang="0">
                  <a:pos x="127" y="264"/>
                </a:cxn>
                <a:cxn ang="0">
                  <a:pos x="95" y="264"/>
                </a:cxn>
                <a:cxn ang="0">
                  <a:pos x="82" y="252"/>
                </a:cxn>
                <a:cxn ang="0">
                  <a:pos x="74" y="220"/>
                </a:cxn>
                <a:cxn ang="0">
                  <a:pos x="65" y="220"/>
                </a:cxn>
                <a:cxn ang="0">
                  <a:pos x="20" y="220"/>
                </a:cxn>
                <a:cxn ang="0">
                  <a:pos x="0" y="229"/>
                </a:cxn>
                <a:cxn ang="0">
                  <a:pos x="0" y="220"/>
                </a:cxn>
                <a:cxn ang="0">
                  <a:pos x="0" y="200"/>
                </a:cxn>
                <a:cxn ang="0">
                  <a:pos x="9" y="200"/>
                </a:cxn>
                <a:cxn ang="0">
                  <a:pos x="20" y="200"/>
                </a:cxn>
                <a:cxn ang="0">
                  <a:pos x="30" y="190"/>
                </a:cxn>
                <a:cxn ang="0">
                  <a:pos x="41" y="200"/>
                </a:cxn>
                <a:cxn ang="0">
                  <a:pos x="65" y="179"/>
                </a:cxn>
                <a:cxn ang="0">
                  <a:pos x="74" y="147"/>
                </a:cxn>
                <a:cxn ang="0">
                  <a:pos x="95" y="118"/>
                </a:cxn>
                <a:cxn ang="0">
                  <a:pos x="103" y="65"/>
                </a:cxn>
                <a:cxn ang="0">
                  <a:pos x="119" y="35"/>
                </a:cxn>
                <a:cxn ang="0">
                  <a:pos x="127" y="0"/>
                </a:cxn>
                <a:cxn ang="0">
                  <a:pos x="139" y="0"/>
                </a:cxn>
                <a:cxn ang="0">
                  <a:pos x="148" y="12"/>
                </a:cxn>
                <a:cxn ang="0">
                  <a:pos x="181" y="20"/>
                </a:cxn>
                <a:cxn ang="0">
                  <a:pos x="192" y="12"/>
                </a:cxn>
              </a:cxnLst>
              <a:rect l="0" t="0" r="r" b="b"/>
              <a:pathLst>
                <a:path w="342" h="367">
                  <a:moveTo>
                    <a:pt x="192" y="12"/>
                  </a:moveTo>
                  <a:lnTo>
                    <a:pt x="275" y="0"/>
                  </a:lnTo>
                  <a:lnTo>
                    <a:pt x="288" y="12"/>
                  </a:lnTo>
                  <a:lnTo>
                    <a:pt x="311" y="12"/>
                  </a:lnTo>
                  <a:lnTo>
                    <a:pt x="329" y="35"/>
                  </a:lnTo>
                  <a:lnTo>
                    <a:pt x="329" y="52"/>
                  </a:lnTo>
                  <a:lnTo>
                    <a:pt x="342" y="65"/>
                  </a:lnTo>
                  <a:lnTo>
                    <a:pt x="329" y="73"/>
                  </a:lnTo>
                  <a:lnTo>
                    <a:pt x="320" y="94"/>
                  </a:lnTo>
                  <a:lnTo>
                    <a:pt x="311" y="126"/>
                  </a:lnTo>
                  <a:lnTo>
                    <a:pt x="297" y="147"/>
                  </a:lnTo>
                  <a:lnTo>
                    <a:pt x="297" y="158"/>
                  </a:lnTo>
                  <a:lnTo>
                    <a:pt x="311" y="167"/>
                  </a:lnTo>
                  <a:lnTo>
                    <a:pt x="311" y="190"/>
                  </a:lnTo>
                  <a:lnTo>
                    <a:pt x="311" y="229"/>
                  </a:lnTo>
                  <a:lnTo>
                    <a:pt x="329" y="264"/>
                  </a:lnTo>
                  <a:lnTo>
                    <a:pt x="320" y="264"/>
                  </a:lnTo>
                  <a:lnTo>
                    <a:pt x="297" y="272"/>
                  </a:lnTo>
                  <a:lnTo>
                    <a:pt x="297" y="285"/>
                  </a:lnTo>
                  <a:lnTo>
                    <a:pt x="288" y="334"/>
                  </a:lnTo>
                  <a:lnTo>
                    <a:pt x="297" y="346"/>
                  </a:lnTo>
                  <a:lnTo>
                    <a:pt x="311" y="346"/>
                  </a:lnTo>
                  <a:lnTo>
                    <a:pt x="311" y="367"/>
                  </a:lnTo>
                  <a:lnTo>
                    <a:pt x="288" y="355"/>
                  </a:lnTo>
                  <a:lnTo>
                    <a:pt x="254" y="334"/>
                  </a:lnTo>
                  <a:lnTo>
                    <a:pt x="246" y="334"/>
                  </a:lnTo>
                  <a:lnTo>
                    <a:pt x="213" y="317"/>
                  </a:lnTo>
                  <a:lnTo>
                    <a:pt x="168" y="325"/>
                  </a:lnTo>
                  <a:lnTo>
                    <a:pt x="181" y="317"/>
                  </a:lnTo>
                  <a:lnTo>
                    <a:pt x="168" y="293"/>
                  </a:lnTo>
                  <a:lnTo>
                    <a:pt x="168" y="252"/>
                  </a:lnTo>
                  <a:lnTo>
                    <a:pt x="148" y="243"/>
                  </a:lnTo>
                  <a:lnTo>
                    <a:pt x="127" y="243"/>
                  </a:lnTo>
                  <a:lnTo>
                    <a:pt x="127" y="264"/>
                  </a:lnTo>
                  <a:lnTo>
                    <a:pt x="95" y="264"/>
                  </a:lnTo>
                  <a:lnTo>
                    <a:pt x="82" y="252"/>
                  </a:lnTo>
                  <a:lnTo>
                    <a:pt x="74" y="220"/>
                  </a:lnTo>
                  <a:lnTo>
                    <a:pt x="65" y="220"/>
                  </a:lnTo>
                  <a:lnTo>
                    <a:pt x="20" y="220"/>
                  </a:lnTo>
                  <a:lnTo>
                    <a:pt x="0" y="229"/>
                  </a:lnTo>
                  <a:lnTo>
                    <a:pt x="0" y="220"/>
                  </a:lnTo>
                  <a:lnTo>
                    <a:pt x="0" y="200"/>
                  </a:lnTo>
                  <a:lnTo>
                    <a:pt x="9" y="200"/>
                  </a:lnTo>
                  <a:lnTo>
                    <a:pt x="20" y="200"/>
                  </a:lnTo>
                  <a:lnTo>
                    <a:pt x="30" y="190"/>
                  </a:lnTo>
                  <a:lnTo>
                    <a:pt x="41" y="200"/>
                  </a:lnTo>
                  <a:lnTo>
                    <a:pt x="65" y="179"/>
                  </a:lnTo>
                  <a:lnTo>
                    <a:pt x="74" y="147"/>
                  </a:lnTo>
                  <a:lnTo>
                    <a:pt x="95" y="118"/>
                  </a:lnTo>
                  <a:lnTo>
                    <a:pt x="103" y="65"/>
                  </a:lnTo>
                  <a:lnTo>
                    <a:pt x="119" y="35"/>
                  </a:lnTo>
                  <a:lnTo>
                    <a:pt x="127" y="0"/>
                  </a:lnTo>
                  <a:lnTo>
                    <a:pt x="139" y="0"/>
                  </a:lnTo>
                  <a:lnTo>
                    <a:pt x="148" y="12"/>
                  </a:lnTo>
                  <a:lnTo>
                    <a:pt x="181" y="20"/>
                  </a:lnTo>
                  <a:lnTo>
                    <a:pt x="192" y="1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1" name="Freeform 12"/>
            <p:cNvSpPr>
              <a:spLocks/>
            </p:cNvSpPr>
            <p:nvPr/>
          </p:nvSpPr>
          <p:spPr bwMode="auto">
            <a:xfrm>
              <a:off x="-2877393" y="2314490"/>
              <a:ext cx="352118" cy="315505"/>
            </a:xfrm>
            <a:custGeom>
              <a:avLst/>
              <a:gdLst/>
              <a:ahLst/>
              <a:cxnLst>
                <a:cxn ang="0">
                  <a:pos x="192" y="12"/>
                </a:cxn>
                <a:cxn ang="0">
                  <a:pos x="275" y="0"/>
                </a:cxn>
                <a:cxn ang="0">
                  <a:pos x="288" y="12"/>
                </a:cxn>
                <a:cxn ang="0">
                  <a:pos x="311" y="12"/>
                </a:cxn>
                <a:cxn ang="0">
                  <a:pos x="329" y="35"/>
                </a:cxn>
                <a:cxn ang="0">
                  <a:pos x="329" y="52"/>
                </a:cxn>
                <a:cxn ang="0">
                  <a:pos x="342" y="65"/>
                </a:cxn>
                <a:cxn ang="0">
                  <a:pos x="329" y="73"/>
                </a:cxn>
                <a:cxn ang="0">
                  <a:pos x="320" y="94"/>
                </a:cxn>
                <a:cxn ang="0">
                  <a:pos x="311" y="126"/>
                </a:cxn>
                <a:cxn ang="0">
                  <a:pos x="297" y="147"/>
                </a:cxn>
                <a:cxn ang="0">
                  <a:pos x="297" y="158"/>
                </a:cxn>
                <a:cxn ang="0">
                  <a:pos x="311" y="167"/>
                </a:cxn>
                <a:cxn ang="0">
                  <a:pos x="311" y="190"/>
                </a:cxn>
                <a:cxn ang="0">
                  <a:pos x="311" y="229"/>
                </a:cxn>
                <a:cxn ang="0">
                  <a:pos x="329" y="264"/>
                </a:cxn>
                <a:cxn ang="0">
                  <a:pos x="320" y="264"/>
                </a:cxn>
                <a:cxn ang="0">
                  <a:pos x="297" y="272"/>
                </a:cxn>
                <a:cxn ang="0">
                  <a:pos x="297" y="285"/>
                </a:cxn>
                <a:cxn ang="0">
                  <a:pos x="288" y="334"/>
                </a:cxn>
                <a:cxn ang="0">
                  <a:pos x="297" y="346"/>
                </a:cxn>
                <a:cxn ang="0">
                  <a:pos x="311" y="346"/>
                </a:cxn>
                <a:cxn ang="0">
                  <a:pos x="311" y="367"/>
                </a:cxn>
                <a:cxn ang="0">
                  <a:pos x="288" y="355"/>
                </a:cxn>
                <a:cxn ang="0">
                  <a:pos x="254" y="334"/>
                </a:cxn>
                <a:cxn ang="0">
                  <a:pos x="246" y="334"/>
                </a:cxn>
                <a:cxn ang="0">
                  <a:pos x="213" y="317"/>
                </a:cxn>
                <a:cxn ang="0">
                  <a:pos x="168" y="325"/>
                </a:cxn>
                <a:cxn ang="0">
                  <a:pos x="181" y="317"/>
                </a:cxn>
                <a:cxn ang="0">
                  <a:pos x="168" y="293"/>
                </a:cxn>
                <a:cxn ang="0">
                  <a:pos x="168" y="252"/>
                </a:cxn>
                <a:cxn ang="0">
                  <a:pos x="148" y="243"/>
                </a:cxn>
                <a:cxn ang="0">
                  <a:pos x="127" y="243"/>
                </a:cxn>
                <a:cxn ang="0">
                  <a:pos x="127" y="264"/>
                </a:cxn>
                <a:cxn ang="0">
                  <a:pos x="95" y="264"/>
                </a:cxn>
                <a:cxn ang="0">
                  <a:pos x="82" y="252"/>
                </a:cxn>
                <a:cxn ang="0">
                  <a:pos x="74" y="220"/>
                </a:cxn>
                <a:cxn ang="0">
                  <a:pos x="65" y="220"/>
                </a:cxn>
                <a:cxn ang="0">
                  <a:pos x="20" y="220"/>
                </a:cxn>
                <a:cxn ang="0">
                  <a:pos x="0" y="229"/>
                </a:cxn>
                <a:cxn ang="0">
                  <a:pos x="0" y="220"/>
                </a:cxn>
                <a:cxn ang="0">
                  <a:pos x="0" y="200"/>
                </a:cxn>
                <a:cxn ang="0">
                  <a:pos x="9" y="200"/>
                </a:cxn>
                <a:cxn ang="0">
                  <a:pos x="20" y="200"/>
                </a:cxn>
                <a:cxn ang="0">
                  <a:pos x="30" y="190"/>
                </a:cxn>
                <a:cxn ang="0">
                  <a:pos x="41" y="200"/>
                </a:cxn>
                <a:cxn ang="0">
                  <a:pos x="65" y="179"/>
                </a:cxn>
                <a:cxn ang="0">
                  <a:pos x="74" y="147"/>
                </a:cxn>
                <a:cxn ang="0">
                  <a:pos x="95" y="118"/>
                </a:cxn>
                <a:cxn ang="0">
                  <a:pos x="103" y="65"/>
                </a:cxn>
                <a:cxn ang="0">
                  <a:pos x="119" y="35"/>
                </a:cxn>
                <a:cxn ang="0">
                  <a:pos x="127" y="0"/>
                </a:cxn>
                <a:cxn ang="0">
                  <a:pos x="139" y="0"/>
                </a:cxn>
                <a:cxn ang="0">
                  <a:pos x="148" y="12"/>
                </a:cxn>
                <a:cxn ang="0">
                  <a:pos x="181" y="20"/>
                </a:cxn>
                <a:cxn ang="0">
                  <a:pos x="192" y="12"/>
                </a:cxn>
              </a:cxnLst>
              <a:rect l="0" t="0" r="r" b="b"/>
              <a:pathLst>
                <a:path w="342" h="367">
                  <a:moveTo>
                    <a:pt x="192" y="12"/>
                  </a:moveTo>
                  <a:lnTo>
                    <a:pt x="275" y="0"/>
                  </a:lnTo>
                  <a:lnTo>
                    <a:pt x="288" y="12"/>
                  </a:lnTo>
                  <a:lnTo>
                    <a:pt x="311" y="12"/>
                  </a:lnTo>
                  <a:lnTo>
                    <a:pt x="329" y="35"/>
                  </a:lnTo>
                  <a:lnTo>
                    <a:pt x="329" y="52"/>
                  </a:lnTo>
                  <a:lnTo>
                    <a:pt x="342" y="65"/>
                  </a:lnTo>
                  <a:lnTo>
                    <a:pt x="329" y="73"/>
                  </a:lnTo>
                  <a:lnTo>
                    <a:pt x="320" y="94"/>
                  </a:lnTo>
                  <a:lnTo>
                    <a:pt x="311" y="126"/>
                  </a:lnTo>
                  <a:lnTo>
                    <a:pt x="297" y="147"/>
                  </a:lnTo>
                  <a:lnTo>
                    <a:pt x="297" y="158"/>
                  </a:lnTo>
                  <a:lnTo>
                    <a:pt x="311" y="167"/>
                  </a:lnTo>
                  <a:lnTo>
                    <a:pt x="311" y="190"/>
                  </a:lnTo>
                  <a:lnTo>
                    <a:pt x="311" y="229"/>
                  </a:lnTo>
                  <a:lnTo>
                    <a:pt x="329" y="264"/>
                  </a:lnTo>
                  <a:lnTo>
                    <a:pt x="320" y="264"/>
                  </a:lnTo>
                  <a:lnTo>
                    <a:pt x="297" y="272"/>
                  </a:lnTo>
                  <a:lnTo>
                    <a:pt x="297" y="285"/>
                  </a:lnTo>
                  <a:lnTo>
                    <a:pt x="288" y="334"/>
                  </a:lnTo>
                  <a:lnTo>
                    <a:pt x="297" y="346"/>
                  </a:lnTo>
                  <a:lnTo>
                    <a:pt x="311" y="346"/>
                  </a:lnTo>
                  <a:lnTo>
                    <a:pt x="311" y="367"/>
                  </a:lnTo>
                  <a:lnTo>
                    <a:pt x="288" y="355"/>
                  </a:lnTo>
                  <a:lnTo>
                    <a:pt x="254" y="334"/>
                  </a:lnTo>
                  <a:lnTo>
                    <a:pt x="246" y="334"/>
                  </a:lnTo>
                  <a:lnTo>
                    <a:pt x="213" y="317"/>
                  </a:lnTo>
                  <a:lnTo>
                    <a:pt x="168" y="325"/>
                  </a:lnTo>
                  <a:lnTo>
                    <a:pt x="181" y="317"/>
                  </a:lnTo>
                  <a:lnTo>
                    <a:pt x="168" y="293"/>
                  </a:lnTo>
                  <a:lnTo>
                    <a:pt x="168" y="252"/>
                  </a:lnTo>
                  <a:lnTo>
                    <a:pt x="148" y="243"/>
                  </a:lnTo>
                  <a:lnTo>
                    <a:pt x="127" y="243"/>
                  </a:lnTo>
                  <a:lnTo>
                    <a:pt x="127" y="264"/>
                  </a:lnTo>
                  <a:lnTo>
                    <a:pt x="95" y="264"/>
                  </a:lnTo>
                  <a:lnTo>
                    <a:pt x="82" y="252"/>
                  </a:lnTo>
                  <a:lnTo>
                    <a:pt x="74" y="220"/>
                  </a:lnTo>
                  <a:lnTo>
                    <a:pt x="65" y="220"/>
                  </a:lnTo>
                  <a:lnTo>
                    <a:pt x="20" y="220"/>
                  </a:lnTo>
                  <a:lnTo>
                    <a:pt x="0" y="229"/>
                  </a:lnTo>
                  <a:lnTo>
                    <a:pt x="0" y="220"/>
                  </a:lnTo>
                  <a:lnTo>
                    <a:pt x="0" y="200"/>
                  </a:lnTo>
                  <a:lnTo>
                    <a:pt x="9" y="200"/>
                  </a:lnTo>
                  <a:lnTo>
                    <a:pt x="20" y="200"/>
                  </a:lnTo>
                  <a:lnTo>
                    <a:pt x="30" y="190"/>
                  </a:lnTo>
                  <a:lnTo>
                    <a:pt x="41" y="200"/>
                  </a:lnTo>
                  <a:lnTo>
                    <a:pt x="65" y="179"/>
                  </a:lnTo>
                  <a:lnTo>
                    <a:pt x="74" y="147"/>
                  </a:lnTo>
                  <a:lnTo>
                    <a:pt x="95" y="118"/>
                  </a:lnTo>
                  <a:lnTo>
                    <a:pt x="103" y="65"/>
                  </a:lnTo>
                  <a:lnTo>
                    <a:pt x="119" y="35"/>
                  </a:lnTo>
                  <a:lnTo>
                    <a:pt x="127" y="0"/>
                  </a:lnTo>
                  <a:lnTo>
                    <a:pt x="139" y="0"/>
                  </a:lnTo>
                  <a:lnTo>
                    <a:pt x="148" y="12"/>
                  </a:lnTo>
                  <a:lnTo>
                    <a:pt x="181" y="20"/>
                  </a:lnTo>
                  <a:lnTo>
                    <a:pt x="192" y="1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2" name="Freeform 13"/>
            <p:cNvSpPr>
              <a:spLocks/>
            </p:cNvSpPr>
            <p:nvPr/>
          </p:nvSpPr>
          <p:spPr bwMode="auto">
            <a:xfrm>
              <a:off x="-2945345" y="2180379"/>
              <a:ext cx="134875" cy="196869"/>
            </a:xfrm>
            <a:custGeom>
              <a:avLst/>
              <a:gdLst/>
              <a:ahLst/>
              <a:cxnLst>
                <a:cxn ang="0">
                  <a:pos x="95" y="0"/>
                </a:cxn>
                <a:cxn ang="0">
                  <a:pos x="107" y="12"/>
                </a:cxn>
                <a:cxn ang="0">
                  <a:pos x="107" y="41"/>
                </a:cxn>
                <a:cxn ang="0">
                  <a:pos x="119" y="65"/>
                </a:cxn>
                <a:cxn ang="0">
                  <a:pos x="95" y="65"/>
                </a:cxn>
                <a:cxn ang="0">
                  <a:pos x="95" y="73"/>
                </a:cxn>
                <a:cxn ang="0">
                  <a:pos x="107" y="85"/>
                </a:cxn>
                <a:cxn ang="0">
                  <a:pos x="119" y="115"/>
                </a:cxn>
                <a:cxn ang="0">
                  <a:pos x="107" y="147"/>
                </a:cxn>
                <a:cxn ang="0">
                  <a:pos x="107" y="167"/>
                </a:cxn>
                <a:cxn ang="0">
                  <a:pos x="131" y="199"/>
                </a:cxn>
                <a:cxn ang="0">
                  <a:pos x="131" y="229"/>
                </a:cxn>
                <a:cxn ang="0">
                  <a:pos x="86" y="220"/>
                </a:cxn>
                <a:cxn ang="0">
                  <a:pos x="44" y="220"/>
                </a:cxn>
                <a:cxn ang="0">
                  <a:pos x="20" y="220"/>
                </a:cxn>
                <a:cxn ang="0">
                  <a:pos x="20" y="199"/>
                </a:cxn>
                <a:cxn ang="0">
                  <a:pos x="11" y="176"/>
                </a:cxn>
                <a:cxn ang="0">
                  <a:pos x="0" y="176"/>
                </a:cxn>
                <a:cxn ang="0">
                  <a:pos x="0" y="167"/>
                </a:cxn>
                <a:cxn ang="0">
                  <a:pos x="20" y="126"/>
                </a:cxn>
                <a:cxn ang="0">
                  <a:pos x="32" y="126"/>
                </a:cxn>
                <a:cxn ang="0">
                  <a:pos x="44" y="137"/>
                </a:cxn>
                <a:cxn ang="0">
                  <a:pos x="56" y="126"/>
                </a:cxn>
                <a:cxn ang="0">
                  <a:pos x="65" y="94"/>
                </a:cxn>
                <a:cxn ang="0">
                  <a:pos x="74" y="85"/>
                </a:cxn>
                <a:cxn ang="0">
                  <a:pos x="86" y="41"/>
                </a:cxn>
                <a:cxn ang="0">
                  <a:pos x="95" y="33"/>
                </a:cxn>
                <a:cxn ang="0">
                  <a:pos x="95" y="12"/>
                </a:cxn>
                <a:cxn ang="0">
                  <a:pos x="95" y="0"/>
                </a:cxn>
              </a:cxnLst>
              <a:rect l="0" t="0" r="r" b="b"/>
              <a:pathLst>
                <a:path w="131" h="229">
                  <a:moveTo>
                    <a:pt x="95" y="0"/>
                  </a:moveTo>
                  <a:lnTo>
                    <a:pt x="107" y="12"/>
                  </a:lnTo>
                  <a:lnTo>
                    <a:pt x="107" y="41"/>
                  </a:lnTo>
                  <a:lnTo>
                    <a:pt x="119" y="65"/>
                  </a:lnTo>
                  <a:lnTo>
                    <a:pt x="95" y="65"/>
                  </a:lnTo>
                  <a:lnTo>
                    <a:pt x="95" y="73"/>
                  </a:lnTo>
                  <a:lnTo>
                    <a:pt x="107" y="85"/>
                  </a:lnTo>
                  <a:lnTo>
                    <a:pt x="119" y="115"/>
                  </a:lnTo>
                  <a:lnTo>
                    <a:pt x="107" y="147"/>
                  </a:lnTo>
                  <a:lnTo>
                    <a:pt x="107" y="167"/>
                  </a:lnTo>
                  <a:lnTo>
                    <a:pt x="131" y="199"/>
                  </a:lnTo>
                  <a:lnTo>
                    <a:pt x="131" y="229"/>
                  </a:lnTo>
                  <a:lnTo>
                    <a:pt x="86" y="220"/>
                  </a:lnTo>
                  <a:lnTo>
                    <a:pt x="44" y="220"/>
                  </a:lnTo>
                  <a:lnTo>
                    <a:pt x="20" y="220"/>
                  </a:lnTo>
                  <a:lnTo>
                    <a:pt x="20" y="199"/>
                  </a:lnTo>
                  <a:lnTo>
                    <a:pt x="11" y="176"/>
                  </a:lnTo>
                  <a:lnTo>
                    <a:pt x="0" y="176"/>
                  </a:lnTo>
                  <a:lnTo>
                    <a:pt x="0" y="167"/>
                  </a:lnTo>
                  <a:lnTo>
                    <a:pt x="20" y="126"/>
                  </a:lnTo>
                  <a:lnTo>
                    <a:pt x="32" y="126"/>
                  </a:lnTo>
                  <a:lnTo>
                    <a:pt x="44" y="137"/>
                  </a:lnTo>
                  <a:lnTo>
                    <a:pt x="56" y="126"/>
                  </a:lnTo>
                  <a:lnTo>
                    <a:pt x="65" y="94"/>
                  </a:lnTo>
                  <a:lnTo>
                    <a:pt x="74" y="85"/>
                  </a:lnTo>
                  <a:lnTo>
                    <a:pt x="86" y="41"/>
                  </a:lnTo>
                  <a:lnTo>
                    <a:pt x="95" y="33"/>
                  </a:lnTo>
                  <a:lnTo>
                    <a:pt x="95" y="12"/>
                  </a:lnTo>
                  <a:lnTo>
                    <a:pt x="95"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3" name="Freeform 14"/>
            <p:cNvSpPr>
              <a:spLocks/>
            </p:cNvSpPr>
            <p:nvPr/>
          </p:nvSpPr>
          <p:spPr bwMode="auto">
            <a:xfrm>
              <a:off x="-2945345" y="2180379"/>
              <a:ext cx="134875" cy="196869"/>
            </a:xfrm>
            <a:custGeom>
              <a:avLst/>
              <a:gdLst/>
              <a:ahLst/>
              <a:cxnLst>
                <a:cxn ang="0">
                  <a:pos x="95" y="0"/>
                </a:cxn>
                <a:cxn ang="0">
                  <a:pos x="107" y="12"/>
                </a:cxn>
                <a:cxn ang="0">
                  <a:pos x="107" y="41"/>
                </a:cxn>
                <a:cxn ang="0">
                  <a:pos x="119" y="65"/>
                </a:cxn>
                <a:cxn ang="0">
                  <a:pos x="95" y="65"/>
                </a:cxn>
                <a:cxn ang="0">
                  <a:pos x="95" y="73"/>
                </a:cxn>
                <a:cxn ang="0">
                  <a:pos x="107" y="85"/>
                </a:cxn>
                <a:cxn ang="0">
                  <a:pos x="119" y="115"/>
                </a:cxn>
                <a:cxn ang="0">
                  <a:pos x="107" y="147"/>
                </a:cxn>
                <a:cxn ang="0">
                  <a:pos x="107" y="167"/>
                </a:cxn>
                <a:cxn ang="0">
                  <a:pos x="131" y="199"/>
                </a:cxn>
                <a:cxn ang="0">
                  <a:pos x="131" y="229"/>
                </a:cxn>
                <a:cxn ang="0">
                  <a:pos x="86" y="220"/>
                </a:cxn>
                <a:cxn ang="0">
                  <a:pos x="44" y="220"/>
                </a:cxn>
                <a:cxn ang="0">
                  <a:pos x="20" y="220"/>
                </a:cxn>
                <a:cxn ang="0">
                  <a:pos x="20" y="199"/>
                </a:cxn>
                <a:cxn ang="0">
                  <a:pos x="11" y="176"/>
                </a:cxn>
                <a:cxn ang="0">
                  <a:pos x="0" y="176"/>
                </a:cxn>
                <a:cxn ang="0">
                  <a:pos x="0" y="167"/>
                </a:cxn>
                <a:cxn ang="0">
                  <a:pos x="20" y="126"/>
                </a:cxn>
                <a:cxn ang="0">
                  <a:pos x="32" y="126"/>
                </a:cxn>
                <a:cxn ang="0">
                  <a:pos x="44" y="137"/>
                </a:cxn>
                <a:cxn ang="0">
                  <a:pos x="56" y="126"/>
                </a:cxn>
                <a:cxn ang="0">
                  <a:pos x="65" y="94"/>
                </a:cxn>
                <a:cxn ang="0">
                  <a:pos x="74" y="85"/>
                </a:cxn>
                <a:cxn ang="0">
                  <a:pos x="86" y="41"/>
                </a:cxn>
                <a:cxn ang="0">
                  <a:pos x="95" y="33"/>
                </a:cxn>
                <a:cxn ang="0">
                  <a:pos x="95" y="12"/>
                </a:cxn>
                <a:cxn ang="0">
                  <a:pos x="95" y="0"/>
                </a:cxn>
              </a:cxnLst>
              <a:rect l="0" t="0" r="r" b="b"/>
              <a:pathLst>
                <a:path w="131" h="229">
                  <a:moveTo>
                    <a:pt x="95" y="0"/>
                  </a:moveTo>
                  <a:lnTo>
                    <a:pt x="107" y="12"/>
                  </a:lnTo>
                  <a:lnTo>
                    <a:pt x="107" y="41"/>
                  </a:lnTo>
                  <a:lnTo>
                    <a:pt x="119" y="65"/>
                  </a:lnTo>
                  <a:lnTo>
                    <a:pt x="95" y="65"/>
                  </a:lnTo>
                  <a:lnTo>
                    <a:pt x="95" y="73"/>
                  </a:lnTo>
                  <a:lnTo>
                    <a:pt x="107" y="85"/>
                  </a:lnTo>
                  <a:lnTo>
                    <a:pt x="119" y="115"/>
                  </a:lnTo>
                  <a:lnTo>
                    <a:pt x="107" y="147"/>
                  </a:lnTo>
                  <a:lnTo>
                    <a:pt x="107" y="167"/>
                  </a:lnTo>
                  <a:lnTo>
                    <a:pt x="131" y="199"/>
                  </a:lnTo>
                  <a:lnTo>
                    <a:pt x="131" y="229"/>
                  </a:lnTo>
                  <a:lnTo>
                    <a:pt x="86" y="220"/>
                  </a:lnTo>
                  <a:lnTo>
                    <a:pt x="44" y="220"/>
                  </a:lnTo>
                  <a:lnTo>
                    <a:pt x="20" y="220"/>
                  </a:lnTo>
                  <a:lnTo>
                    <a:pt x="20" y="199"/>
                  </a:lnTo>
                  <a:lnTo>
                    <a:pt x="11" y="176"/>
                  </a:lnTo>
                  <a:lnTo>
                    <a:pt x="0" y="176"/>
                  </a:lnTo>
                  <a:lnTo>
                    <a:pt x="0" y="167"/>
                  </a:lnTo>
                  <a:lnTo>
                    <a:pt x="20" y="126"/>
                  </a:lnTo>
                  <a:lnTo>
                    <a:pt x="32" y="126"/>
                  </a:lnTo>
                  <a:lnTo>
                    <a:pt x="44" y="137"/>
                  </a:lnTo>
                  <a:lnTo>
                    <a:pt x="56" y="126"/>
                  </a:lnTo>
                  <a:lnTo>
                    <a:pt x="65" y="94"/>
                  </a:lnTo>
                  <a:lnTo>
                    <a:pt x="74" y="85"/>
                  </a:lnTo>
                  <a:lnTo>
                    <a:pt x="86" y="41"/>
                  </a:lnTo>
                  <a:lnTo>
                    <a:pt x="95" y="33"/>
                  </a:lnTo>
                  <a:lnTo>
                    <a:pt x="95" y="12"/>
                  </a:lnTo>
                  <a:lnTo>
                    <a:pt x="95"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4" name="Freeform 15"/>
            <p:cNvSpPr>
              <a:spLocks/>
            </p:cNvSpPr>
            <p:nvPr/>
          </p:nvSpPr>
          <p:spPr bwMode="auto">
            <a:xfrm>
              <a:off x="-2855770" y="2011021"/>
              <a:ext cx="187385" cy="267363"/>
            </a:xfrm>
            <a:custGeom>
              <a:avLst/>
              <a:gdLst/>
              <a:ahLst/>
              <a:cxnLst>
                <a:cxn ang="0">
                  <a:pos x="20" y="29"/>
                </a:cxn>
                <a:cxn ang="0">
                  <a:pos x="20" y="0"/>
                </a:cxn>
                <a:cxn ang="0">
                  <a:pos x="54" y="0"/>
                </a:cxn>
                <a:cxn ang="0">
                  <a:pos x="182" y="70"/>
                </a:cxn>
                <a:cxn ang="0">
                  <a:pos x="182" y="134"/>
                </a:cxn>
                <a:cxn ang="0">
                  <a:pos x="182" y="144"/>
                </a:cxn>
                <a:cxn ang="0">
                  <a:pos x="172" y="144"/>
                </a:cxn>
                <a:cxn ang="0">
                  <a:pos x="148" y="196"/>
                </a:cxn>
                <a:cxn ang="0">
                  <a:pos x="172" y="229"/>
                </a:cxn>
                <a:cxn ang="0">
                  <a:pos x="161" y="237"/>
                </a:cxn>
                <a:cxn ang="0">
                  <a:pos x="148" y="248"/>
                </a:cxn>
                <a:cxn ang="0">
                  <a:pos x="127" y="269"/>
                </a:cxn>
                <a:cxn ang="0">
                  <a:pos x="98" y="281"/>
                </a:cxn>
                <a:cxn ang="0">
                  <a:pos x="98" y="290"/>
                </a:cxn>
                <a:cxn ang="0">
                  <a:pos x="83" y="301"/>
                </a:cxn>
                <a:cxn ang="0">
                  <a:pos x="33" y="311"/>
                </a:cxn>
                <a:cxn ang="0">
                  <a:pos x="20" y="281"/>
                </a:cxn>
                <a:cxn ang="0">
                  <a:pos x="9" y="269"/>
                </a:cxn>
                <a:cxn ang="0">
                  <a:pos x="9" y="261"/>
                </a:cxn>
                <a:cxn ang="0">
                  <a:pos x="33" y="261"/>
                </a:cxn>
                <a:cxn ang="0">
                  <a:pos x="20" y="237"/>
                </a:cxn>
                <a:cxn ang="0">
                  <a:pos x="20" y="208"/>
                </a:cxn>
                <a:cxn ang="0">
                  <a:pos x="9" y="196"/>
                </a:cxn>
                <a:cxn ang="0">
                  <a:pos x="0" y="187"/>
                </a:cxn>
                <a:cxn ang="0">
                  <a:pos x="0" y="176"/>
                </a:cxn>
                <a:cxn ang="0">
                  <a:pos x="33" y="114"/>
                </a:cxn>
                <a:cxn ang="0">
                  <a:pos x="44" y="52"/>
                </a:cxn>
                <a:cxn ang="0">
                  <a:pos x="33" y="52"/>
                </a:cxn>
                <a:cxn ang="0">
                  <a:pos x="20" y="29"/>
                </a:cxn>
              </a:cxnLst>
              <a:rect l="0" t="0" r="r" b="b"/>
              <a:pathLst>
                <a:path w="182" h="311">
                  <a:moveTo>
                    <a:pt x="20" y="29"/>
                  </a:moveTo>
                  <a:lnTo>
                    <a:pt x="20" y="0"/>
                  </a:lnTo>
                  <a:lnTo>
                    <a:pt x="54" y="0"/>
                  </a:lnTo>
                  <a:lnTo>
                    <a:pt x="182" y="70"/>
                  </a:lnTo>
                  <a:lnTo>
                    <a:pt x="182" y="134"/>
                  </a:lnTo>
                  <a:lnTo>
                    <a:pt x="182" y="144"/>
                  </a:lnTo>
                  <a:lnTo>
                    <a:pt x="172" y="144"/>
                  </a:lnTo>
                  <a:lnTo>
                    <a:pt x="148" y="196"/>
                  </a:lnTo>
                  <a:lnTo>
                    <a:pt x="172" y="229"/>
                  </a:lnTo>
                  <a:lnTo>
                    <a:pt x="161" y="237"/>
                  </a:lnTo>
                  <a:lnTo>
                    <a:pt x="148" y="248"/>
                  </a:lnTo>
                  <a:lnTo>
                    <a:pt x="127" y="269"/>
                  </a:lnTo>
                  <a:lnTo>
                    <a:pt x="98" y="281"/>
                  </a:lnTo>
                  <a:lnTo>
                    <a:pt x="98" y="290"/>
                  </a:lnTo>
                  <a:lnTo>
                    <a:pt x="83" y="301"/>
                  </a:lnTo>
                  <a:lnTo>
                    <a:pt x="33" y="311"/>
                  </a:lnTo>
                  <a:lnTo>
                    <a:pt x="20" y="281"/>
                  </a:lnTo>
                  <a:lnTo>
                    <a:pt x="9" y="269"/>
                  </a:lnTo>
                  <a:lnTo>
                    <a:pt x="9" y="261"/>
                  </a:lnTo>
                  <a:lnTo>
                    <a:pt x="33" y="261"/>
                  </a:lnTo>
                  <a:lnTo>
                    <a:pt x="20" y="237"/>
                  </a:lnTo>
                  <a:lnTo>
                    <a:pt x="20" y="208"/>
                  </a:lnTo>
                  <a:lnTo>
                    <a:pt x="9" y="196"/>
                  </a:lnTo>
                  <a:lnTo>
                    <a:pt x="0" y="187"/>
                  </a:lnTo>
                  <a:lnTo>
                    <a:pt x="0" y="176"/>
                  </a:lnTo>
                  <a:lnTo>
                    <a:pt x="33" y="114"/>
                  </a:lnTo>
                  <a:lnTo>
                    <a:pt x="44" y="52"/>
                  </a:lnTo>
                  <a:lnTo>
                    <a:pt x="33" y="52"/>
                  </a:lnTo>
                  <a:lnTo>
                    <a:pt x="20" y="2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5" name="Freeform 16"/>
            <p:cNvSpPr>
              <a:spLocks/>
            </p:cNvSpPr>
            <p:nvPr/>
          </p:nvSpPr>
          <p:spPr bwMode="auto">
            <a:xfrm>
              <a:off x="-2855770" y="2011021"/>
              <a:ext cx="187385" cy="267363"/>
            </a:xfrm>
            <a:custGeom>
              <a:avLst/>
              <a:gdLst/>
              <a:ahLst/>
              <a:cxnLst>
                <a:cxn ang="0">
                  <a:pos x="20" y="29"/>
                </a:cxn>
                <a:cxn ang="0">
                  <a:pos x="20" y="0"/>
                </a:cxn>
                <a:cxn ang="0">
                  <a:pos x="54" y="0"/>
                </a:cxn>
                <a:cxn ang="0">
                  <a:pos x="182" y="70"/>
                </a:cxn>
                <a:cxn ang="0">
                  <a:pos x="182" y="134"/>
                </a:cxn>
                <a:cxn ang="0">
                  <a:pos x="182" y="144"/>
                </a:cxn>
                <a:cxn ang="0">
                  <a:pos x="172" y="144"/>
                </a:cxn>
                <a:cxn ang="0">
                  <a:pos x="148" y="196"/>
                </a:cxn>
                <a:cxn ang="0">
                  <a:pos x="172" y="229"/>
                </a:cxn>
                <a:cxn ang="0">
                  <a:pos x="161" y="237"/>
                </a:cxn>
                <a:cxn ang="0">
                  <a:pos x="148" y="248"/>
                </a:cxn>
                <a:cxn ang="0">
                  <a:pos x="127" y="269"/>
                </a:cxn>
                <a:cxn ang="0">
                  <a:pos x="98" y="281"/>
                </a:cxn>
                <a:cxn ang="0">
                  <a:pos x="98" y="290"/>
                </a:cxn>
                <a:cxn ang="0">
                  <a:pos x="83" y="301"/>
                </a:cxn>
                <a:cxn ang="0">
                  <a:pos x="33" y="311"/>
                </a:cxn>
                <a:cxn ang="0">
                  <a:pos x="20" y="281"/>
                </a:cxn>
                <a:cxn ang="0">
                  <a:pos x="9" y="269"/>
                </a:cxn>
                <a:cxn ang="0">
                  <a:pos x="9" y="261"/>
                </a:cxn>
                <a:cxn ang="0">
                  <a:pos x="33" y="261"/>
                </a:cxn>
                <a:cxn ang="0">
                  <a:pos x="20" y="237"/>
                </a:cxn>
                <a:cxn ang="0">
                  <a:pos x="20" y="208"/>
                </a:cxn>
                <a:cxn ang="0">
                  <a:pos x="9" y="196"/>
                </a:cxn>
                <a:cxn ang="0">
                  <a:pos x="0" y="187"/>
                </a:cxn>
                <a:cxn ang="0">
                  <a:pos x="0" y="176"/>
                </a:cxn>
                <a:cxn ang="0">
                  <a:pos x="33" y="114"/>
                </a:cxn>
                <a:cxn ang="0">
                  <a:pos x="44" y="52"/>
                </a:cxn>
                <a:cxn ang="0">
                  <a:pos x="33" y="52"/>
                </a:cxn>
                <a:cxn ang="0">
                  <a:pos x="20" y="29"/>
                </a:cxn>
              </a:cxnLst>
              <a:rect l="0" t="0" r="r" b="b"/>
              <a:pathLst>
                <a:path w="182" h="311">
                  <a:moveTo>
                    <a:pt x="20" y="29"/>
                  </a:moveTo>
                  <a:lnTo>
                    <a:pt x="20" y="0"/>
                  </a:lnTo>
                  <a:lnTo>
                    <a:pt x="54" y="0"/>
                  </a:lnTo>
                  <a:lnTo>
                    <a:pt x="182" y="70"/>
                  </a:lnTo>
                  <a:lnTo>
                    <a:pt x="182" y="134"/>
                  </a:lnTo>
                  <a:lnTo>
                    <a:pt x="182" y="144"/>
                  </a:lnTo>
                  <a:lnTo>
                    <a:pt x="172" y="144"/>
                  </a:lnTo>
                  <a:lnTo>
                    <a:pt x="148" y="196"/>
                  </a:lnTo>
                  <a:lnTo>
                    <a:pt x="172" y="229"/>
                  </a:lnTo>
                  <a:lnTo>
                    <a:pt x="161" y="237"/>
                  </a:lnTo>
                  <a:lnTo>
                    <a:pt x="148" y="248"/>
                  </a:lnTo>
                  <a:lnTo>
                    <a:pt x="127" y="269"/>
                  </a:lnTo>
                  <a:lnTo>
                    <a:pt x="98" y="281"/>
                  </a:lnTo>
                  <a:lnTo>
                    <a:pt x="98" y="290"/>
                  </a:lnTo>
                  <a:lnTo>
                    <a:pt x="83" y="301"/>
                  </a:lnTo>
                  <a:lnTo>
                    <a:pt x="33" y="311"/>
                  </a:lnTo>
                  <a:lnTo>
                    <a:pt x="20" y="281"/>
                  </a:lnTo>
                  <a:lnTo>
                    <a:pt x="9" y="269"/>
                  </a:lnTo>
                  <a:lnTo>
                    <a:pt x="9" y="261"/>
                  </a:lnTo>
                  <a:lnTo>
                    <a:pt x="33" y="261"/>
                  </a:lnTo>
                  <a:lnTo>
                    <a:pt x="20" y="237"/>
                  </a:lnTo>
                  <a:lnTo>
                    <a:pt x="20" y="208"/>
                  </a:lnTo>
                  <a:lnTo>
                    <a:pt x="9" y="196"/>
                  </a:lnTo>
                  <a:lnTo>
                    <a:pt x="0" y="187"/>
                  </a:lnTo>
                  <a:lnTo>
                    <a:pt x="0" y="176"/>
                  </a:lnTo>
                  <a:lnTo>
                    <a:pt x="33" y="114"/>
                  </a:lnTo>
                  <a:lnTo>
                    <a:pt x="44" y="52"/>
                  </a:lnTo>
                  <a:lnTo>
                    <a:pt x="33" y="52"/>
                  </a:lnTo>
                  <a:lnTo>
                    <a:pt x="20" y="2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6" name="Freeform 17"/>
            <p:cNvSpPr>
              <a:spLocks/>
            </p:cNvSpPr>
            <p:nvPr/>
          </p:nvSpPr>
          <p:spPr bwMode="auto">
            <a:xfrm>
              <a:off x="-2668386" y="1144455"/>
              <a:ext cx="2246550" cy="560517"/>
            </a:xfrm>
            <a:custGeom>
              <a:avLst/>
              <a:gdLst/>
              <a:ahLst/>
              <a:cxnLst>
                <a:cxn ang="0">
                  <a:pos x="663" y="85"/>
                </a:cxn>
                <a:cxn ang="0">
                  <a:pos x="702" y="35"/>
                </a:cxn>
                <a:cxn ang="0">
                  <a:pos x="895" y="11"/>
                </a:cxn>
                <a:cxn ang="0">
                  <a:pos x="985" y="52"/>
                </a:cxn>
                <a:cxn ang="0">
                  <a:pos x="1098" y="64"/>
                </a:cxn>
                <a:cxn ang="0">
                  <a:pos x="1249" y="85"/>
                </a:cxn>
                <a:cxn ang="0">
                  <a:pos x="1399" y="96"/>
                </a:cxn>
                <a:cxn ang="0">
                  <a:pos x="1675" y="117"/>
                </a:cxn>
                <a:cxn ang="0">
                  <a:pos x="1806" y="125"/>
                </a:cxn>
                <a:cxn ang="0">
                  <a:pos x="2092" y="170"/>
                </a:cxn>
                <a:cxn ang="0">
                  <a:pos x="2116" y="199"/>
                </a:cxn>
                <a:cxn ang="0">
                  <a:pos x="2063" y="210"/>
                </a:cxn>
                <a:cxn ang="0">
                  <a:pos x="2041" y="281"/>
                </a:cxn>
                <a:cxn ang="0">
                  <a:pos x="1964" y="293"/>
                </a:cxn>
                <a:cxn ang="0">
                  <a:pos x="1997" y="345"/>
                </a:cxn>
                <a:cxn ang="0">
                  <a:pos x="2018" y="419"/>
                </a:cxn>
                <a:cxn ang="0">
                  <a:pos x="1899" y="334"/>
                </a:cxn>
                <a:cxn ang="0">
                  <a:pos x="1890" y="242"/>
                </a:cxn>
                <a:cxn ang="0">
                  <a:pos x="1816" y="293"/>
                </a:cxn>
                <a:cxn ang="0">
                  <a:pos x="1750" y="305"/>
                </a:cxn>
                <a:cxn ang="0">
                  <a:pos x="1666" y="408"/>
                </a:cxn>
                <a:cxn ang="0">
                  <a:pos x="1741" y="419"/>
                </a:cxn>
                <a:cxn ang="0">
                  <a:pos x="1750" y="616"/>
                </a:cxn>
                <a:cxn ang="0">
                  <a:pos x="1732" y="578"/>
                </a:cxn>
                <a:cxn ang="0">
                  <a:pos x="1645" y="504"/>
                </a:cxn>
                <a:cxn ang="0">
                  <a:pos x="1444" y="419"/>
                </a:cxn>
                <a:cxn ang="0">
                  <a:pos x="1411" y="481"/>
                </a:cxn>
                <a:cxn ang="0">
                  <a:pos x="1163" y="451"/>
                </a:cxn>
                <a:cxn ang="0">
                  <a:pos x="1059" y="472"/>
                </a:cxn>
                <a:cxn ang="0">
                  <a:pos x="940" y="490"/>
                </a:cxn>
                <a:cxn ang="0">
                  <a:pos x="791" y="419"/>
                </a:cxn>
                <a:cxn ang="0">
                  <a:pos x="693" y="398"/>
                </a:cxn>
                <a:cxn ang="0">
                  <a:pos x="598" y="390"/>
                </a:cxn>
                <a:cxn ang="0">
                  <a:pos x="523" y="428"/>
                </a:cxn>
                <a:cxn ang="0">
                  <a:pos x="499" y="460"/>
                </a:cxn>
                <a:cxn ang="0">
                  <a:pos x="407" y="443"/>
                </a:cxn>
                <a:cxn ang="0">
                  <a:pos x="351" y="481"/>
                </a:cxn>
                <a:cxn ang="0">
                  <a:pos x="371" y="546"/>
                </a:cxn>
                <a:cxn ang="0">
                  <a:pos x="386" y="639"/>
                </a:cxn>
                <a:cxn ang="0">
                  <a:pos x="288" y="607"/>
                </a:cxn>
                <a:cxn ang="0">
                  <a:pos x="202" y="546"/>
                </a:cxn>
                <a:cxn ang="0">
                  <a:pos x="223" y="525"/>
                </a:cxn>
                <a:cxn ang="0">
                  <a:pos x="148" y="472"/>
                </a:cxn>
                <a:cxn ang="0">
                  <a:pos x="73" y="419"/>
                </a:cxn>
                <a:cxn ang="0">
                  <a:pos x="32" y="355"/>
                </a:cxn>
                <a:cxn ang="0">
                  <a:pos x="32" y="293"/>
                </a:cxn>
                <a:cxn ang="0">
                  <a:pos x="32" y="199"/>
                </a:cxn>
                <a:cxn ang="0">
                  <a:pos x="11" y="138"/>
                </a:cxn>
                <a:cxn ang="0">
                  <a:pos x="139" y="178"/>
                </a:cxn>
                <a:cxn ang="0">
                  <a:pos x="139" y="210"/>
                </a:cxn>
                <a:cxn ang="0">
                  <a:pos x="214" y="178"/>
                </a:cxn>
                <a:cxn ang="0">
                  <a:pos x="247" y="155"/>
                </a:cxn>
                <a:cxn ang="0">
                  <a:pos x="351" y="146"/>
                </a:cxn>
                <a:cxn ang="0">
                  <a:pos x="425" y="138"/>
                </a:cxn>
                <a:cxn ang="0">
                  <a:pos x="491" y="107"/>
                </a:cxn>
                <a:cxn ang="0">
                  <a:pos x="544" y="96"/>
                </a:cxn>
                <a:cxn ang="0">
                  <a:pos x="589" y="178"/>
                </a:cxn>
                <a:cxn ang="0">
                  <a:pos x="577" y="107"/>
                </a:cxn>
              </a:cxnLst>
              <a:rect l="0" t="0" r="r" b="b"/>
              <a:pathLst>
                <a:path w="2182" h="652">
                  <a:moveTo>
                    <a:pt x="577" y="72"/>
                  </a:moveTo>
                  <a:lnTo>
                    <a:pt x="589" y="96"/>
                  </a:lnTo>
                  <a:lnTo>
                    <a:pt x="627" y="107"/>
                  </a:lnTo>
                  <a:lnTo>
                    <a:pt x="589" y="85"/>
                  </a:lnTo>
                  <a:lnTo>
                    <a:pt x="598" y="72"/>
                  </a:lnTo>
                  <a:lnTo>
                    <a:pt x="663" y="85"/>
                  </a:lnTo>
                  <a:lnTo>
                    <a:pt x="672" y="85"/>
                  </a:lnTo>
                  <a:lnTo>
                    <a:pt x="643" y="72"/>
                  </a:lnTo>
                  <a:lnTo>
                    <a:pt x="627" y="64"/>
                  </a:lnTo>
                  <a:lnTo>
                    <a:pt x="702" y="52"/>
                  </a:lnTo>
                  <a:lnTo>
                    <a:pt x="684" y="43"/>
                  </a:lnTo>
                  <a:lnTo>
                    <a:pt x="702" y="35"/>
                  </a:lnTo>
                  <a:lnTo>
                    <a:pt x="747" y="22"/>
                  </a:lnTo>
                  <a:lnTo>
                    <a:pt x="821" y="22"/>
                  </a:lnTo>
                  <a:lnTo>
                    <a:pt x="821" y="11"/>
                  </a:lnTo>
                  <a:lnTo>
                    <a:pt x="845" y="0"/>
                  </a:lnTo>
                  <a:lnTo>
                    <a:pt x="874" y="0"/>
                  </a:lnTo>
                  <a:lnTo>
                    <a:pt x="895" y="11"/>
                  </a:lnTo>
                  <a:lnTo>
                    <a:pt x="949" y="11"/>
                  </a:lnTo>
                  <a:lnTo>
                    <a:pt x="994" y="22"/>
                  </a:lnTo>
                  <a:lnTo>
                    <a:pt x="1002" y="35"/>
                  </a:lnTo>
                  <a:lnTo>
                    <a:pt x="949" y="64"/>
                  </a:lnTo>
                  <a:lnTo>
                    <a:pt x="994" y="64"/>
                  </a:lnTo>
                  <a:lnTo>
                    <a:pt x="985" y="52"/>
                  </a:lnTo>
                  <a:lnTo>
                    <a:pt x="1023" y="52"/>
                  </a:lnTo>
                  <a:lnTo>
                    <a:pt x="994" y="43"/>
                  </a:lnTo>
                  <a:lnTo>
                    <a:pt x="1015" y="43"/>
                  </a:lnTo>
                  <a:lnTo>
                    <a:pt x="1035" y="64"/>
                  </a:lnTo>
                  <a:lnTo>
                    <a:pt x="1089" y="64"/>
                  </a:lnTo>
                  <a:lnTo>
                    <a:pt x="1098" y="64"/>
                  </a:lnTo>
                  <a:lnTo>
                    <a:pt x="1122" y="64"/>
                  </a:lnTo>
                  <a:lnTo>
                    <a:pt x="1163" y="64"/>
                  </a:lnTo>
                  <a:lnTo>
                    <a:pt x="1142" y="52"/>
                  </a:lnTo>
                  <a:lnTo>
                    <a:pt x="1217" y="64"/>
                  </a:lnTo>
                  <a:lnTo>
                    <a:pt x="1249" y="72"/>
                  </a:lnTo>
                  <a:lnTo>
                    <a:pt x="1249" y="85"/>
                  </a:lnTo>
                  <a:lnTo>
                    <a:pt x="1303" y="107"/>
                  </a:lnTo>
                  <a:lnTo>
                    <a:pt x="1303" y="96"/>
                  </a:lnTo>
                  <a:lnTo>
                    <a:pt x="1291" y="85"/>
                  </a:lnTo>
                  <a:lnTo>
                    <a:pt x="1336" y="96"/>
                  </a:lnTo>
                  <a:lnTo>
                    <a:pt x="1345" y="85"/>
                  </a:lnTo>
                  <a:lnTo>
                    <a:pt x="1399" y="96"/>
                  </a:lnTo>
                  <a:lnTo>
                    <a:pt x="1380" y="85"/>
                  </a:lnTo>
                  <a:lnTo>
                    <a:pt x="1380" y="72"/>
                  </a:lnTo>
                  <a:lnTo>
                    <a:pt x="1509" y="85"/>
                  </a:lnTo>
                  <a:lnTo>
                    <a:pt x="1568" y="107"/>
                  </a:lnTo>
                  <a:lnTo>
                    <a:pt x="1645" y="107"/>
                  </a:lnTo>
                  <a:lnTo>
                    <a:pt x="1675" y="117"/>
                  </a:lnTo>
                  <a:lnTo>
                    <a:pt x="1711" y="125"/>
                  </a:lnTo>
                  <a:lnTo>
                    <a:pt x="1795" y="125"/>
                  </a:lnTo>
                  <a:lnTo>
                    <a:pt x="1795" y="117"/>
                  </a:lnTo>
                  <a:lnTo>
                    <a:pt x="1816" y="117"/>
                  </a:lnTo>
                  <a:lnTo>
                    <a:pt x="1816" y="125"/>
                  </a:lnTo>
                  <a:lnTo>
                    <a:pt x="1806" y="125"/>
                  </a:lnTo>
                  <a:lnTo>
                    <a:pt x="1837" y="138"/>
                  </a:lnTo>
                  <a:lnTo>
                    <a:pt x="1848" y="138"/>
                  </a:lnTo>
                  <a:lnTo>
                    <a:pt x="1816" y="117"/>
                  </a:lnTo>
                  <a:lnTo>
                    <a:pt x="1899" y="117"/>
                  </a:lnTo>
                  <a:lnTo>
                    <a:pt x="1964" y="138"/>
                  </a:lnTo>
                  <a:lnTo>
                    <a:pt x="2092" y="170"/>
                  </a:lnTo>
                  <a:lnTo>
                    <a:pt x="2125" y="170"/>
                  </a:lnTo>
                  <a:lnTo>
                    <a:pt x="2182" y="178"/>
                  </a:lnTo>
                  <a:lnTo>
                    <a:pt x="2182" y="191"/>
                  </a:lnTo>
                  <a:lnTo>
                    <a:pt x="2158" y="191"/>
                  </a:lnTo>
                  <a:lnTo>
                    <a:pt x="2182" y="210"/>
                  </a:lnTo>
                  <a:lnTo>
                    <a:pt x="2116" y="199"/>
                  </a:lnTo>
                  <a:lnTo>
                    <a:pt x="2071" y="191"/>
                  </a:lnTo>
                  <a:lnTo>
                    <a:pt x="2051" y="178"/>
                  </a:lnTo>
                  <a:lnTo>
                    <a:pt x="2041" y="191"/>
                  </a:lnTo>
                  <a:lnTo>
                    <a:pt x="2063" y="191"/>
                  </a:lnTo>
                  <a:lnTo>
                    <a:pt x="2063" y="199"/>
                  </a:lnTo>
                  <a:lnTo>
                    <a:pt x="2063" y="210"/>
                  </a:lnTo>
                  <a:lnTo>
                    <a:pt x="2041" y="210"/>
                  </a:lnTo>
                  <a:lnTo>
                    <a:pt x="2116" y="242"/>
                  </a:lnTo>
                  <a:lnTo>
                    <a:pt x="2116" y="252"/>
                  </a:lnTo>
                  <a:lnTo>
                    <a:pt x="2084" y="242"/>
                  </a:lnTo>
                  <a:lnTo>
                    <a:pt x="2071" y="252"/>
                  </a:lnTo>
                  <a:lnTo>
                    <a:pt x="2041" y="281"/>
                  </a:lnTo>
                  <a:lnTo>
                    <a:pt x="2051" y="293"/>
                  </a:lnTo>
                  <a:lnTo>
                    <a:pt x="2009" y="281"/>
                  </a:lnTo>
                  <a:lnTo>
                    <a:pt x="1997" y="281"/>
                  </a:lnTo>
                  <a:lnTo>
                    <a:pt x="1997" y="293"/>
                  </a:lnTo>
                  <a:lnTo>
                    <a:pt x="1976" y="281"/>
                  </a:lnTo>
                  <a:lnTo>
                    <a:pt x="1964" y="293"/>
                  </a:lnTo>
                  <a:lnTo>
                    <a:pt x="1955" y="293"/>
                  </a:lnTo>
                  <a:lnTo>
                    <a:pt x="1964" y="305"/>
                  </a:lnTo>
                  <a:lnTo>
                    <a:pt x="1964" y="326"/>
                  </a:lnTo>
                  <a:lnTo>
                    <a:pt x="1976" y="334"/>
                  </a:lnTo>
                  <a:lnTo>
                    <a:pt x="1988" y="334"/>
                  </a:lnTo>
                  <a:lnTo>
                    <a:pt x="1997" y="345"/>
                  </a:lnTo>
                  <a:lnTo>
                    <a:pt x="2018" y="355"/>
                  </a:lnTo>
                  <a:lnTo>
                    <a:pt x="2009" y="369"/>
                  </a:lnTo>
                  <a:lnTo>
                    <a:pt x="2030" y="390"/>
                  </a:lnTo>
                  <a:lnTo>
                    <a:pt x="2009" y="398"/>
                  </a:lnTo>
                  <a:lnTo>
                    <a:pt x="2030" y="419"/>
                  </a:lnTo>
                  <a:lnTo>
                    <a:pt x="2018" y="419"/>
                  </a:lnTo>
                  <a:lnTo>
                    <a:pt x="2018" y="451"/>
                  </a:lnTo>
                  <a:lnTo>
                    <a:pt x="2018" y="460"/>
                  </a:lnTo>
                  <a:lnTo>
                    <a:pt x="1923" y="378"/>
                  </a:lnTo>
                  <a:lnTo>
                    <a:pt x="1899" y="345"/>
                  </a:lnTo>
                  <a:lnTo>
                    <a:pt x="1913" y="345"/>
                  </a:lnTo>
                  <a:lnTo>
                    <a:pt x="1899" y="334"/>
                  </a:lnTo>
                  <a:lnTo>
                    <a:pt x="1913" y="326"/>
                  </a:lnTo>
                  <a:lnTo>
                    <a:pt x="1923" y="281"/>
                  </a:lnTo>
                  <a:lnTo>
                    <a:pt x="1934" y="273"/>
                  </a:lnTo>
                  <a:lnTo>
                    <a:pt x="1913" y="252"/>
                  </a:lnTo>
                  <a:lnTo>
                    <a:pt x="1913" y="242"/>
                  </a:lnTo>
                  <a:lnTo>
                    <a:pt x="1890" y="242"/>
                  </a:lnTo>
                  <a:lnTo>
                    <a:pt x="1899" y="263"/>
                  </a:lnTo>
                  <a:lnTo>
                    <a:pt x="1890" y="281"/>
                  </a:lnTo>
                  <a:lnTo>
                    <a:pt x="1869" y="273"/>
                  </a:lnTo>
                  <a:lnTo>
                    <a:pt x="1869" y="263"/>
                  </a:lnTo>
                  <a:lnTo>
                    <a:pt x="1824" y="263"/>
                  </a:lnTo>
                  <a:lnTo>
                    <a:pt x="1816" y="293"/>
                  </a:lnTo>
                  <a:lnTo>
                    <a:pt x="1824" y="305"/>
                  </a:lnTo>
                  <a:lnTo>
                    <a:pt x="1848" y="305"/>
                  </a:lnTo>
                  <a:lnTo>
                    <a:pt x="1795" y="316"/>
                  </a:lnTo>
                  <a:lnTo>
                    <a:pt x="1786" y="293"/>
                  </a:lnTo>
                  <a:lnTo>
                    <a:pt x="1750" y="293"/>
                  </a:lnTo>
                  <a:lnTo>
                    <a:pt x="1750" y="305"/>
                  </a:lnTo>
                  <a:lnTo>
                    <a:pt x="1675" y="305"/>
                  </a:lnTo>
                  <a:lnTo>
                    <a:pt x="1658" y="305"/>
                  </a:lnTo>
                  <a:lnTo>
                    <a:pt x="1645" y="369"/>
                  </a:lnTo>
                  <a:lnTo>
                    <a:pt x="1621" y="390"/>
                  </a:lnTo>
                  <a:lnTo>
                    <a:pt x="1658" y="390"/>
                  </a:lnTo>
                  <a:lnTo>
                    <a:pt x="1666" y="408"/>
                  </a:lnTo>
                  <a:lnTo>
                    <a:pt x="1666" y="398"/>
                  </a:lnTo>
                  <a:lnTo>
                    <a:pt x="1675" y="398"/>
                  </a:lnTo>
                  <a:lnTo>
                    <a:pt x="1675" y="408"/>
                  </a:lnTo>
                  <a:lnTo>
                    <a:pt x="1687" y="408"/>
                  </a:lnTo>
                  <a:lnTo>
                    <a:pt x="1696" y="398"/>
                  </a:lnTo>
                  <a:lnTo>
                    <a:pt x="1741" y="419"/>
                  </a:lnTo>
                  <a:lnTo>
                    <a:pt x="1762" y="460"/>
                  </a:lnTo>
                  <a:lnTo>
                    <a:pt x="1795" y="504"/>
                  </a:lnTo>
                  <a:lnTo>
                    <a:pt x="1795" y="563"/>
                  </a:lnTo>
                  <a:lnTo>
                    <a:pt x="1771" y="586"/>
                  </a:lnTo>
                  <a:lnTo>
                    <a:pt x="1771" y="607"/>
                  </a:lnTo>
                  <a:lnTo>
                    <a:pt x="1750" y="616"/>
                  </a:lnTo>
                  <a:lnTo>
                    <a:pt x="1732" y="607"/>
                  </a:lnTo>
                  <a:lnTo>
                    <a:pt x="1720" y="616"/>
                  </a:lnTo>
                  <a:lnTo>
                    <a:pt x="1720" y="607"/>
                  </a:lnTo>
                  <a:lnTo>
                    <a:pt x="1696" y="578"/>
                  </a:lnTo>
                  <a:lnTo>
                    <a:pt x="1711" y="563"/>
                  </a:lnTo>
                  <a:lnTo>
                    <a:pt x="1732" y="578"/>
                  </a:lnTo>
                  <a:lnTo>
                    <a:pt x="1720" y="534"/>
                  </a:lnTo>
                  <a:lnTo>
                    <a:pt x="1720" y="525"/>
                  </a:lnTo>
                  <a:lnTo>
                    <a:pt x="1711" y="504"/>
                  </a:lnTo>
                  <a:lnTo>
                    <a:pt x="1675" y="525"/>
                  </a:lnTo>
                  <a:lnTo>
                    <a:pt x="1666" y="525"/>
                  </a:lnTo>
                  <a:lnTo>
                    <a:pt x="1645" y="504"/>
                  </a:lnTo>
                  <a:lnTo>
                    <a:pt x="1613" y="490"/>
                  </a:lnTo>
                  <a:lnTo>
                    <a:pt x="1583" y="481"/>
                  </a:lnTo>
                  <a:lnTo>
                    <a:pt x="1559" y="460"/>
                  </a:lnTo>
                  <a:lnTo>
                    <a:pt x="1518" y="419"/>
                  </a:lnTo>
                  <a:lnTo>
                    <a:pt x="1473" y="408"/>
                  </a:lnTo>
                  <a:lnTo>
                    <a:pt x="1444" y="419"/>
                  </a:lnTo>
                  <a:lnTo>
                    <a:pt x="1431" y="428"/>
                  </a:lnTo>
                  <a:lnTo>
                    <a:pt x="1455" y="443"/>
                  </a:lnTo>
                  <a:lnTo>
                    <a:pt x="1444" y="451"/>
                  </a:lnTo>
                  <a:lnTo>
                    <a:pt x="1455" y="472"/>
                  </a:lnTo>
                  <a:lnTo>
                    <a:pt x="1431" y="481"/>
                  </a:lnTo>
                  <a:lnTo>
                    <a:pt x="1411" y="481"/>
                  </a:lnTo>
                  <a:lnTo>
                    <a:pt x="1380" y="472"/>
                  </a:lnTo>
                  <a:lnTo>
                    <a:pt x="1357" y="481"/>
                  </a:lnTo>
                  <a:lnTo>
                    <a:pt x="1315" y="490"/>
                  </a:lnTo>
                  <a:lnTo>
                    <a:pt x="1238" y="472"/>
                  </a:lnTo>
                  <a:lnTo>
                    <a:pt x="1196" y="472"/>
                  </a:lnTo>
                  <a:lnTo>
                    <a:pt x="1163" y="451"/>
                  </a:lnTo>
                  <a:lnTo>
                    <a:pt x="1122" y="443"/>
                  </a:lnTo>
                  <a:lnTo>
                    <a:pt x="1112" y="451"/>
                  </a:lnTo>
                  <a:lnTo>
                    <a:pt x="1122" y="460"/>
                  </a:lnTo>
                  <a:lnTo>
                    <a:pt x="1122" y="481"/>
                  </a:lnTo>
                  <a:lnTo>
                    <a:pt x="1077" y="481"/>
                  </a:lnTo>
                  <a:lnTo>
                    <a:pt x="1059" y="472"/>
                  </a:lnTo>
                  <a:lnTo>
                    <a:pt x="1023" y="460"/>
                  </a:lnTo>
                  <a:lnTo>
                    <a:pt x="970" y="490"/>
                  </a:lnTo>
                  <a:lnTo>
                    <a:pt x="961" y="504"/>
                  </a:lnTo>
                  <a:lnTo>
                    <a:pt x="961" y="490"/>
                  </a:lnTo>
                  <a:lnTo>
                    <a:pt x="949" y="481"/>
                  </a:lnTo>
                  <a:lnTo>
                    <a:pt x="940" y="490"/>
                  </a:lnTo>
                  <a:lnTo>
                    <a:pt x="928" y="481"/>
                  </a:lnTo>
                  <a:lnTo>
                    <a:pt x="887" y="460"/>
                  </a:lnTo>
                  <a:lnTo>
                    <a:pt x="854" y="460"/>
                  </a:lnTo>
                  <a:lnTo>
                    <a:pt x="845" y="451"/>
                  </a:lnTo>
                  <a:lnTo>
                    <a:pt x="833" y="460"/>
                  </a:lnTo>
                  <a:lnTo>
                    <a:pt x="791" y="419"/>
                  </a:lnTo>
                  <a:lnTo>
                    <a:pt x="758" y="398"/>
                  </a:lnTo>
                  <a:lnTo>
                    <a:pt x="747" y="398"/>
                  </a:lnTo>
                  <a:lnTo>
                    <a:pt x="726" y="408"/>
                  </a:lnTo>
                  <a:lnTo>
                    <a:pt x="716" y="408"/>
                  </a:lnTo>
                  <a:lnTo>
                    <a:pt x="716" y="398"/>
                  </a:lnTo>
                  <a:lnTo>
                    <a:pt x="693" y="398"/>
                  </a:lnTo>
                  <a:lnTo>
                    <a:pt x="672" y="398"/>
                  </a:lnTo>
                  <a:lnTo>
                    <a:pt x="672" y="390"/>
                  </a:lnTo>
                  <a:lnTo>
                    <a:pt x="663" y="378"/>
                  </a:lnTo>
                  <a:lnTo>
                    <a:pt x="627" y="378"/>
                  </a:lnTo>
                  <a:lnTo>
                    <a:pt x="627" y="390"/>
                  </a:lnTo>
                  <a:lnTo>
                    <a:pt x="598" y="390"/>
                  </a:lnTo>
                  <a:lnTo>
                    <a:pt x="544" y="398"/>
                  </a:lnTo>
                  <a:lnTo>
                    <a:pt x="523" y="398"/>
                  </a:lnTo>
                  <a:lnTo>
                    <a:pt x="523" y="408"/>
                  </a:lnTo>
                  <a:lnTo>
                    <a:pt x="536" y="408"/>
                  </a:lnTo>
                  <a:lnTo>
                    <a:pt x="536" y="419"/>
                  </a:lnTo>
                  <a:lnTo>
                    <a:pt x="523" y="428"/>
                  </a:lnTo>
                  <a:lnTo>
                    <a:pt x="536" y="428"/>
                  </a:lnTo>
                  <a:lnTo>
                    <a:pt x="523" y="443"/>
                  </a:lnTo>
                  <a:lnTo>
                    <a:pt x="553" y="451"/>
                  </a:lnTo>
                  <a:lnTo>
                    <a:pt x="544" y="460"/>
                  </a:lnTo>
                  <a:lnTo>
                    <a:pt x="523" y="460"/>
                  </a:lnTo>
                  <a:lnTo>
                    <a:pt x="499" y="460"/>
                  </a:lnTo>
                  <a:lnTo>
                    <a:pt x="479" y="460"/>
                  </a:lnTo>
                  <a:lnTo>
                    <a:pt x="461" y="460"/>
                  </a:lnTo>
                  <a:lnTo>
                    <a:pt x="448" y="460"/>
                  </a:lnTo>
                  <a:lnTo>
                    <a:pt x="448" y="472"/>
                  </a:lnTo>
                  <a:lnTo>
                    <a:pt x="425" y="451"/>
                  </a:lnTo>
                  <a:lnTo>
                    <a:pt x="407" y="443"/>
                  </a:lnTo>
                  <a:lnTo>
                    <a:pt x="395" y="451"/>
                  </a:lnTo>
                  <a:lnTo>
                    <a:pt x="386" y="451"/>
                  </a:lnTo>
                  <a:lnTo>
                    <a:pt x="362" y="460"/>
                  </a:lnTo>
                  <a:lnTo>
                    <a:pt x="351" y="460"/>
                  </a:lnTo>
                  <a:lnTo>
                    <a:pt x="362" y="481"/>
                  </a:lnTo>
                  <a:lnTo>
                    <a:pt x="351" y="481"/>
                  </a:lnTo>
                  <a:lnTo>
                    <a:pt x="341" y="472"/>
                  </a:lnTo>
                  <a:lnTo>
                    <a:pt x="333" y="504"/>
                  </a:lnTo>
                  <a:lnTo>
                    <a:pt x="341" y="513"/>
                  </a:lnTo>
                  <a:lnTo>
                    <a:pt x="341" y="525"/>
                  </a:lnTo>
                  <a:lnTo>
                    <a:pt x="362" y="525"/>
                  </a:lnTo>
                  <a:lnTo>
                    <a:pt x="371" y="546"/>
                  </a:lnTo>
                  <a:lnTo>
                    <a:pt x="362" y="554"/>
                  </a:lnTo>
                  <a:lnTo>
                    <a:pt x="351" y="554"/>
                  </a:lnTo>
                  <a:lnTo>
                    <a:pt x="341" y="578"/>
                  </a:lnTo>
                  <a:lnTo>
                    <a:pt x="362" y="599"/>
                  </a:lnTo>
                  <a:lnTo>
                    <a:pt x="362" y="616"/>
                  </a:lnTo>
                  <a:lnTo>
                    <a:pt x="386" y="639"/>
                  </a:lnTo>
                  <a:lnTo>
                    <a:pt x="371" y="652"/>
                  </a:lnTo>
                  <a:lnTo>
                    <a:pt x="362" y="652"/>
                  </a:lnTo>
                  <a:lnTo>
                    <a:pt x="351" y="639"/>
                  </a:lnTo>
                  <a:lnTo>
                    <a:pt x="333" y="616"/>
                  </a:lnTo>
                  <a:lnTo>
                    <a:pt x="312" y="616"/>
                  </a:lnTo>
                  <a:lnTo>
                    <a:pt x="288" y="607"/>
                  </a:lnTo>
                  <a:lnTo>
                    <a:pt x="247" y="607"/>
                  </a:lnTo>
                  <a:lnTo>
                    <a:pt x="193" y="578"/>
                  </a:lnTo>
                  <a:lnTo>
                    <a:pt x="183" y="578"/>
                  </a:lnTo>
                  <a:lnTo>
                    <a:pt x="183" y="563"/>
                  </a:lnTo>
                  <a:lnTo>
                    <a:pt x="193" y="563"/>
                  </a:lnTo>
                  <a:lnTo>
                    <a:pt x="202" y="546"/>
                  </a:lnTo>
                  <a:lnTo>
                    <a:pt x="193" y="546"/>
                  </a:lnTo>
                  <a:lnTo>
                    <a:pt x="223" y="534"/>
                  </a:lnTo>
                  <a:lnTo>
                    <a:pt x="202" y="534"/>
                  </a:lnTo>
                  <a:lnTo>
                    <a:pt x="202" y="525"/>
                  </a:lnTo>
                  <a:lnTo>
                    <a:pt x="214" y="513"/>
                  </a:lnTo>
                  <a:lnTo>
                    <a:pt x="223" y="525"/>
                  </a:lnTo>
                  <a:lnTo>
                    <a:pt x="223" y="504"/>
                  </a:lnTo>
                  <a:lnTo>
                    <a:pt x="223" y="490"/>
                  </a:lnTo>
                  <a:lnTo>
                    <a:pt x="223" y="481"/>
                  </a:lnTo>
                  <a:lnTo>
                    <a:pt x="193" y="481"/>
                  </a:lnTo>
                  <a:lnTo>
                    <a:pt x="183" y="472"/>
                  </a:lnTo>
                  <a:lnTo>
                    <a:pt x="148" y="472"/>
                  </a:lnTo>
                  <a:lnTo>
                    <a:pt x="139" y="451"/>
                  </a:lnTo>
                  <a:lnTo>
                    <a:pt x="127" y="451"/>
                  </a:lnTo>
                  <a:lnTo>
                    <a:pt x="127" y="443"/>
                  </a:lnTo>
                  <a:lnTo>
                    <a:pt x="118" y="428"/>
                  </a:lnTo>
                  <a:lnTo>
                    <a:pt x="86" y="443"/>
                  </a:lnTo>
                  <a:lnTo>
                    <a:pt x="73" y="419"/>
                  </a:lnTo>
                  <a:lnTo>
                    <a:pt x="94" y="419"/>
                  </a:lnTo>
                  <a:lnTo>
                    <a:pt x="94" y="408"/>
                  </a:lnTo>
                  <a:lnTo>
                    <a:pt x="86" y="408"/>
                  </a:lnTo>
                  <a:lnTo>
                    <a:pt x="73" y="390"/>
                  </a:lnTo>
                  <a:lnTo>
                    <a:pt x="65" y="369"/>
                  </a:lnTo>
                  <a:lnTo>
                    <a:pt x="32" y="355"/>
                  </a:lnTo>
                  <a:lnTo>
                    <a:pt x="11" y="334"/>
                  </a:lnTo>
                  <a:lnTo>
                    <a:pt x="11" y="326"/>
                  </a:lnTo>
                  <a:lnTo>
                    <a:pt x="0" y="316"/>
                  </a:lnTo>
                  <a:lnTo>
                    <a:pt x="11" y="305"/>
                  </a:lnTo>
                  <a:lnTo>
                    <a:pt x="20" y="305"/>
                  </a:lnTo>
                  <a:lnTo>
                    <a:pt x="32" y="293"/>
                  </a:lnTo>
                  <a:lnTo>
                    <a:pt x="20" y="281"/>
                  </a:lnTo>
                  <a:lnTo>
                    <a:pt x="11" y="281"/>
                  </a:lnTo>
                  <a:lnTo>
                    <a:pt x="53" y="242"/>
                  </a:lnTo>
                  <a:lnTo>
                    <a:pt x="44" y="220"/>
                  </a:lnTo>
                  <a:lnTo>
                    <a:pt x="44" y="210"/>
                  </a:lnTo>
                  <a:lnTo>
                    <a:pt x="32" y="199"/>
                  </a:lnTo>
                  <a:lnTo>
                    <a:pt x="32" y="191"/>
                  </a:lnTo>
                  <a:lnTo>
                    <a:pt x="20" y="170"/>
                  </a:lnTo>
                  <a:lnTo>
                    <a:pt x="20" y="155"/>
                  </a:lnTo>
                  <a:lnTo>
                    <a:pt x="0" y="146"/>
                  </a:lnTo>
                  <a:lnTo>
                    <a:pt x="0" y="138"/>
                  </a:lnTo>
                  <a:lnTo>
                    <a:pt x="11" y="138"/>
                  </a:lnTo>
                  <a:lnTo>
                    <a:pt x="32" y="125"/>
                  </a:lnTo>
                  <a:lnTo>
                    <a:pt x="53" y="117"/>
                  </a:lnTo>
                  <a:lnTo>
                    <a:pt x="110" y="138"/>
                  </a:lnTo>
                  <a:lnTo>
                    <a:pt x="169" y="155"/>
                  </a:lnTo>
                  <a:lnTo>
                    <a:pt x="183" y="170"/>
                  </a:lnTo>
                  <a:lnTo>
                    <a:pt x="139" y="178"/>
                  </a:lnTo>
                  <a:lnTo>
                    <a:pt x="53" y="170"/>
                  </a:lnTo>
                  <a:lnTo>
                    <a:pt x="94" y="191"/>
                  </a:lnTo>
                  <a:lnTo>
                    <a:pt x="94" y="210"/>
                  </a:lnTo>
                  <a:lnTo>
                    <a:pt x="127" y="220"/>
                  </a:lnTo>
                  <a:lnTo>
                    <a:pt x="148" y="220"/>
                  </a:lnTo>
                  <a:lnTo>
                    <a:pt x="139" y="210"/>
                  </a:lnTo>
                  <a:lnTo>
                    <a:pt x="118" y="199"/>
                  </a:lnTo>
                  <a:lnTo>
                    <a:pt x="127" y="199"/>
                  </a:lnTo>
                  <a:lnTo>
                    <a:pt x="183" y="210"/>
                  </a:lnTo>
                  <a:lnTo>
                    <a:pt x="161" y="191"/>
                  </a:lnTo>
                  <a:lnTo>
                    <a:pt x="193" y="178"/>
                  </a:lnTo>
                  <a:lnTo>
                    <a:pt x="214" y="178"/>
                  </a:lnTo>
                  <a:lnTo>
                    <a:pt x="223" y="178"/>
                  </a:lnTo>
                  <a:lnTo>
                    <a:pt x="214" y="170"/>
                  </a:lnTo>
                  <a:lnTo>
                    <a:pt x="214" y="146"/>
                  </a:lnTo>
                  <a:lnTo>
                    <a:pt x="193" y="138"/>
                  </a:lnTo>
                  <a:lnTo>
                    <a:pt x="234" y="146"/>
                  </a:lnTo>
                  <a:lnTo>
                    <a:pt x="247" y="155"/>
                  </a:lnTo>
                  <a:lnTo>
                    <a:pt x="223" y="155"/>
                  </a:lnTo>
                  <a:lnTo>
                    <a:pt x="258" y="170"/>
                  </a:lnTo>
                  <a:lnTo>
                    <a:pt x="268" y="170"/>
                  </a:lnTo>
                  <a:lnTo>
                    <a:pt x="268" y="155"/>
                  </a:lnTo>
                  <a:lnTo>
                    <a:pt x="333" y="138"/>
                  </a:lnTo>
                  <a:lnTo>
                    <a:pt x="351" y="146"/>
                  </a:lnTo>
                  <a:lnTo>
                    <a:pt x="351" y="138"/>
                  </a:lnTo>
                  <a:lnTo>
                    <a:pt x="395" y="138"/>
                  </a:lnTo>
                  <a:lnTo>
                    <a:pt x="407" y="146"/>
                  </a:lnTo>
                  <a:lnTo>
                    <a:pt x="416" y="146"/>
                  </a:lnTo>
                  <a:lnTo>
                    <a:pt x="407" y="138"/>
                  </a:lnTo>
                  <a:lnTo>
                    <a:pt x="425" y="138"/>
                  </a:lnTo>
                  <a:lnTo>
                    <a:pt x="386" y="117"/>
                  </a:lnTo>
                  <a:lnTo>
                    <a:pt x="386" y="107"/>
                  </a:lnTo>
                  <a:lnTo>
                    <a:pt x="523" y="146"/>
                  </a:lnTo>
                  <a:lnTo>
                    <a:pt x="536" y="138"/>
                  </a:lnTo>
                  <a:lnTo>
                    <a:pt x="491" y="125"/>
                  </a:lnTo>
                  <a:lnTo>
                    <a:pt x="491" y="107"/>
                  </a:lnTo>
                  <a:lnTo>
                    <a:pt x="479" y="96"/>
                  </a:lnTo>
                  <a:lnTo>
                    <a:pt x="499" y="64"/>
                  </a:lnTo>
                  <a:lnTo>
                    <a:pt x="515" y="64"/>
                  </a:lnTo>
                  <a:lnTo>
                    <a:pt x="523" y="64"/>
                  </a:lnTo>
                  <a:lnTo>
                    <a:pt x="544" y="72"/>
                  </a:lnTo>
                  <a:lnTo>
                    <a:pt x="544" y="96"/>
                  </a:lnTo>
                  <a:lnTo>
                    <a:pt x="553" y="96"/>
                  </a:lnTo>
                  <a:lnTo>
                    <a:pt x="577" y="138"/>
                  </a:lnTo>
                  <a:lnTo>
                    <a:pt x="589" y="138"/>
                  </a:lnTo>
                  <a:lnTo>
                    <a:pt x="589" y="155"/>
                  </a:lnTo>
                  <a:lnTo>
                    <a:pt x="565" y="170"/>
                  </a:lnTo>
                  <a:lnTo>
                    <a:pt x="589" y="178"/>
                  </a:lnTo>
                  <a:lnTo>
                    <a:pt x="609" y="170"/>
                  </a:lnTo>
                  <a:lnTo>
                    <a:pt x="619" y="155"/>
                  </a:lnTo>
                  <a:lnTo>
                    <a:pt x="598" y="138"/>
                  </a:lnTo>
                  <a:lnTo>
                    <a:pt x="589" y="138"/>
                  </a:lnTo>
                  <a:lnTo>
                    <a:pt x="577" y="125"/>
                  </a:lnTo>
                  <a:lnTo>
                    <a:pt x="577" y="107"/>
                  </a:lnTo>
                  <a:lnTo>
                    <a:pt x="553" y="96"/>
                  </a:lnTo>
                  <a:lnTo>
                    <a:pt x="577" y="7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7" name="Freeform 18"/>
            <p:cNvSpPr>
              <a:spLocks/>
            </p:cNvSpPr>
            <p:nvPr/>
          </p:nvSpPr>
          <p:spPr bwMode="auto">
            <a:xfrm>
              <a:off x="-2668386" y="1144455"/>
              <a:ext cx="2246550" cy="560517"/>
            </a:xfrm>
            <a:custGeom>
              <a:avLst/>
              <a:gdLst/>
              <a:ahLst/>
              <a:cxnLst>
                <a:cxn ang="0">
                  <a:pos x="663" y="85"/>
                </a:cxn>
                <a:cxn ang="0">
                  <a:pos x="702" y="35"/>
                </a:cxn>
                <a:cxn ang="0">
                  <a:pos x="895" y="11"/>
                </a:cxn>
                <a:cxn ang="0">
                  <a:pos x="985" y="52"/>
                </a:cxn>
                <a:cxn ang="0">
                  <a:pos x="1098" y="64"/>
                </a:cxn>
                <a:cxn ang="0">
                  <a:pos x="1249" y="85"/>
                </a:cxn>
                <a:cxn ang="0">
                  <a:pos x="1399" y="96"/>
                </a:cxn>
                <a:cxn ang="0">
                  <a:pos x="1675" y="117"/>
                </a:cxn>
                <a:cxn ang="0">
                  <a:pos x="1806" y="125"/>
                </a:cxn>
                <a:cxn ang="0">
                  <a:pos x="2092" y="170"/>
                </a:cxn>
                <a:cxn ang="0">
                  <a:pos x="2116" y="199"/>
                </a:cxn>
                <a:cxn ang="0">
                  <a:pos x="2063" y="210"/>
                </a:cxn>
                <a:cxn ang="0">
                  <a:pos x="2041" y="281"/>
                </a:cxn>
                <a:cxn ang="0">
                  <a:pos x="1964" y="293"/>
                </a:cxn>
                <a:cxn ang="0">
                  <a:pos x="1997" y="345"/>
                </a:cxn>
                <a:cxn ang="0">
                  <a:pos x="2018" y="419"/>
                </a:cxn>
                <a:cxn ang="0">
                  <a:pos x="1899" y="334"/>
                </a:cxn>
                <a:cxn ang="0">
                  <a:pos x="1890" y="242"/>
                </a:cxn>
                <a:cxn ang="0">
                  <a:pos x="1816" y="293"/>
                </a:cxn>
                <a:cxn ang="0">
                  <a:pos x="1750" y="305"/>
                </a:cxn>
                <a:cxn ang="0">
                  <a:pos x="1666" y="408"/>
                </a:cxn>
                <a:cxn ang="0">
                  <a:pos x="1741" y="419"/>
                </a:cxn>
                <a:cxn ang="0">
                  <a:pos x="1750" y="616"/>
                </a:cxn>
                <a:cxn ang="0">
                  <a:pos x="1732" y="578"/>
                </a:cxn>
                <a:cxn ang="0">
                  <a:pos x="1645" y="504"/>
                </a:cxn>
                <a:cxn ang="0">
                  <a:pos x="1444" y="419"/>
                </a:cxn>
                <a:cxn ang="0">
                  <a:pos x="1411" y="481"/>
                </a:cxn>
                <a:cxn ang="0">
                  <a:pos x="1163" y="451"/>
                </a:cxn>
                <a:cxn ang="0">
                  <a:pos x="1059" y="472"/>
                </a:cxn>
                <a:cxn ang="0">
                  <a:pos x="940" y="490"/>
                </a:cxn>
                <a:cxn ang="0">
                  <a:pos x="791" y="419"/>
                </a:cxn>
                <a:cxn ang="0">
                  <a:pos x="693" y="398"/>
                </a:cxn>
                <a:cxn ang="0">
                  <a:pos x="598" y="390"/>
                </a:cxn>
                <a:cxn ang="0">
                  <a:pos x="523" y="428"/>
                </a:cxn>
                <a:cxn ang="0">
                  <a:pos x="499" y="460"/>
                </a:cxn>
                <a:cxn ang="0">
                  <a:pos x="407" y="443"/>
                </a:cxn>
                <a:cxn ang="0">
                  <a:pos x="351" y="481"/>
                </a:cxn>
                <a:cxn ang="0">
                  <a:pos x="371" y="546"/>
                </a:cxn>
                <a:cxn ang="0">
                  <a:pos x="386" y="639"/>
                </a:cxn>
                <a:cxn ang="0">
                  <a:pos x="288" y="607"/>
                </a:cxn>
                <a:cxn ang="0">
                  <a:pos x="202" y="546"/>
                </a:cxn>
                <a:cxn ang="0">
                  <a:pos x="223" y="525"/>
                </a:cxn>
                <a:cxn ang="0">
                  <a:pos x="148" y="472"/>
                </a:cxn>
                <a:cxn ang="0">
                  <a:pos x="73" y="419"/>
                </a:cxn>
                <a:cxn ang="0">
                  <a:pos x="32" y="355"/>
                </a:cxn>
                <a:cxn ang="0">
                  <a:pos x="32" y="293"/>
                </a:cxn>
                <a:cxn ang="0">
                  <a:pos x="32" y="199"/>
                </a:cxn>
                <a:cxn ang="0">
                  <a:pos x="11" y="138"/>
                </a:cxn>
                <a:cxn ang="0">
                  <a:pos x="139" y="178"/>
                </a:cxn>
                <a:cxn ang="0">
                  <a:pos x="139" y="210"/>
                </a:cxn>
                <a:cxn ang="0">
                  <a:pos x="214" y="178"/>
                </a:cxn>
                <a:cxn ang="0">
                  <a:pos x="247" y="155"/>
                </a:cxn>
                <a:cxn ang="0">
                  <a:pos x="351" y="146"/>
                </a:cxn>
                <a:cxn ang="0">
                  <a:pos x="425" y="138"/>
                </a:cxn>
                <a:cxn ang="0">
                  <a:pos x="491" y="107"/>
                </a:cxn>
                <a:cxn ang="0">
                  <a:pos x="544" y="96"/>
                </a:cxn>
                <a:cxn ang="0">
                  <a:pos x="589" y="178"/>
                </a:cxn>
                <a:cxn ang="0">
                  <a:pos x="577" y="107"/>
                </a:cxn>
              </a:cxnLst>
              <a:rect l="0" t="0" r="r" b="b"/>
              <a:pathLst>
                <a:path w="2182" h="652">
                  <a:moveTo>
                    <a:pt x="577" y="72"/>
                  </a:moveTo>
                  <a:lnTo>
                    <a:pt x="589" y="96"/>
                  </a:lnTo>
                  <a:lnTo>
                    <a:pt x="627" y="107"/>
                  </a:lnTo>
                  <a:lnTo>
                    <a:pt x="589" y="85"/>
                  </a:lnTo>
                  <a:lnTo>
                    <a:pt x="598" y="72"/>
                  </a:lnTo>
                  <a:lnTo>
                    <a:pt x="663" y="85"/>
                  </a:lnTo>
                  <a:lnTo>
                    <a:pt x="672" y="85"/>
                  </a:lnTo>
                  <a:lnTo>
                    <a:pt x="643" y="72"/>
                  </a:lnTo>
                  <a:lnTo>
                    <a:pt x="627" y="64"/>
                  </a:lnTo>
                  <a:lnTo>
                    <a:pt x="702" y="52"/>
                  </a:lnTo>
                  <a:lnTo>
                    <a:pt x="684" y="43"/>
                  </a:lnTo>
                  <a:lnTo>
                    <a:pt x="702" y="35"/>
                  </a:lnTo>
                  <a:lnTo>
                    <a:pt x="747" y="22"/>
                  </a:lnTo>
                  <a:lnTo>
                    <a:pt x="821" y="22"/>
                  </a:lnTo>
                  <a:lnTo>
                    <a:pt x="821" y="11"/>
                  </a:lnTo>
                  <a:lnTo>
                    <a:pt x="845" y="0"/>
                  </a:lnTo>
                  <a:lnTo>
                    <a:pt x="874" y="0"/>
                  </a:lnTo>
                  <a:lnTo>
                    <a:pt x="895" y="11"/>
                  </a:lnTo>
                  <a:lnTo>
                    <a:pt x="949" y="11"/>
                  </a:lnTo>
                  <a:lnTo>
                    <a:pt x="994" y="22"/>
                  </a:lnTo>
                  <a:lnTo>
                    <a:pt x="1002" y="35"/>
                  </a:lnTo>
                  <a:lnTo>
                    <a:pt x="949" y="64"/>
                  </a:lnTo>
                  <a:lnTo>
                    <a:pt x="994" y="64"/>
                  </a:lnTo>
                  <a:lnTo>
                    <a:pt x="985" y="52"/>
                  </a:lnTo>
                  <a:lnTo>
                    <a:pt x="1023" y="52"/>
                  </a:lnTo>
                  <a:lnTo>
                    <a:pt x="994" y="43"/>
                  </a:lnTo>
                  <a:lnTo>
                    <a:pt x="1015" y="43"/>
                  </a:lnTo>
                  <a:lnTo>
                    <a:pt x="1035" y="64"/>
                  </a:lnTo>
                  <a:lnTo>
                    <a:pt x="1089" y="64"/>
                  </a:lnTo>
                  <a:lnTo>
                    <a:pt x="1098" y="64"/>
                  </a:lnTo>
                  <a:lnTo>
                    <a:pt x="1122" y="64"/>
                  </a:lnTo>
                  <a:lnTo>
                    <a:pt x="1163" y="64"/>
                  </a:lnTo>
                  <a:lnTo>
                    <a:pt x="1142" y="52"/>
                  </a:lnTo>
                  <a:lnTo>
                    <a:pt x="1217" y="64"/>
                  </a:lnTo>
                  <a:lnTo>
                    <a:pt x="1249" y="72"/>
                  </a:lnTo>
                  <a:lnTo>
                    <a:pt x="1249" y="85"/>
                  </a:lnTo>
                  <a:lnTo>
                    <a:pt x="1303" y="107"/>
                  </a:lnTo>
                  <a:lnTo>
                    <a:pt x="1303" y="96"/>
                  </a:lnTo>
                  <a:lnTo>
                    <a:pt x="1291" y="85"/>
                  </a:lnTo>
                  <a:lnTo>
                    <a:pt x="1336" y="96"/>
                  </a:lnTo>
                  <a:lnTo>
                    <a:pt x="1345" y="85"/>
                  </a:lnTo>
                  <a:lnTo>
                    <a:pt x="1399" y="96"/>
                  </a:lnTo>
                  <a:lnTo>
                    <a:pt x="1380" y="85"/>
                  </a:lnTo>
                  <a:lnTo>
                    <a:pt x="1380" y="72"/>
                  </a:lnTo>
                  <a:lnTo>
                    <a:pt x="1509" y="85"/>
                  </a:lnTo>
                  <a:lnTo>
                    <a:pt x="1568" y="107"/>
                  </a:lnTo>
                  <a:lnTo>
                    <a:pt x="1645" y="107"/>
                  </a:lnTo>
                  <a:lnTo>
                    <a:pt x="1675" y="117"/>
                  </a:lnTo>
                  <a:lnTo>
                    <a:pt x="1711" y="125"/>
                  </a:lnTo>
                  <a:lnTo>
                    <a:pt x="1795" y="125"/>
                  </a:lnTo>
                  <a:lnTo>
                    <a:pt x="1795" y="117"/>
                  </a:lnTo>
                  <a:lnTo>
                    <a:pt x="1816" y="117"/>
                  </a:lnTo>
                  <a:lnTo>
                    <a:pt x="1816" y="125"/>
                  </a:lnTo>
                  <a:lnTo>
                    <a:pt x="1806" y="125"/>
                  </a:lnTo>
                  <a:lnTo>
                    <a:pt x="1837" y="138"/>
                  </a:lnTo>
                  <a:lnTo>
                    <a:pt x="1848" y="138"/>
                  </a:lnTo>
                  <a:lnTo>
                    <a:pt x="1816" y="117"/>
                  </a:lnTo>
                  <a:lnTo>
                    <a:pt x="1899" y="117"/>
                  </a:lnTo>
                  <a:lnTo>
                    <a:pt x="1964" y="138"/>
                  </a:lnTo>
                  <a:lnTo>
                    <a:pt x="2092" y="170"/>
                  </a:lnTo>
                  <a:lnTo>
                    <a:pt x="2125" y="170"/>
                  </a:lnTo>
                  <a:lnTo>
                    <a:pt x="2182" y="178"/>
                  </a:lnTo>
                  <a:lnTo>
                    <a:pt x="2182" y="191"/>
                  </a:lnTo>
                  <a:lnTo>
                    <a:pt x="2158" y="191"/>
                  </a:lnTo>
                  <a:lnTo>
                    <a:pt x="2182" y="210"/>
                  </a:lnTo>
                  <a:lnTo>
                    <a:pt x="2116" y="199"/>
                  </a:lnTo>
                  <a:lnTo>
                    <a:pt x="2071" y="191"/>
                  </a:lnTo>
                  <a:lnTo>
                    <a:pt x="2051" y="178"/>
                  </a:lnTo>
                  <a:lnTo>
                    <a:pt x="2041" y="191"/>
                  </a:lnTo>
                  <a:lnTo>
                    <a:pt x="2063" y="191"/>
                  </a:lnTo>
                  <a:lnTo>
                    <a:pt x="2063" y="199"/>
                  </a:lnTo>
                  <a:lnTo>
                    <a:pt x="2063" y="210"/>
                  </a:lnTo>
                  <a:lnTo>
                    <a:pt x="2041" y="210"/>
                  </a:lnTo>
                  <a:lnTo>
                    <a:pt x="2116" y="242"/>
                  </a:lnTo>
                  <a:lnTo>
                    <a:pt x="2116" y="252"/>
                  </a:lnTo>
                  <a:lnTo>
                    <a:pt x="2084" y="242"/>
                  </a:lnTo>
                  <a:lnTo>
                    <a:pt x="2071" y="252"/>
                  </a:lnTo>
                  <a:lnTo>
                    <a:pt x="2041" y="281"/>
                  </a:lnTo>
                  <a:lnTo>
                    <a:pt x="2051" y="293"/>
                  </a:lnTo>
                  <a:lnTo>
                    <a:pt x="2009" y="281"/>
                  </a:lnTo>
                  <a:lnTo>
                    <a:pt x="1997" y="281"/>
                  </a:lnTo>
                  <a:lnTo>
                    <a:pt x="1997" y="293"/>
                  </a:lnTo>
                  <a:lnTo>
                    <a:pt x="1976" y="281"/>
                  </a:lnTo>
                  <a:lnTo>
                    <a:pt x="1964" y="293"/>
                  </a:lnTo>
                  <a:lnTo>
                    <a:pt x="1955" y="293"/>
                  </a:lnTo>
                  <a:lnTo>
                    <a:pt x="1964" y="305"/>
                  </a:lnTo>
                  <a:lnTo>
                    <a:pt x="1964" y="326"/>
                  </a:lnTo>
                  <a:lnTo>
                    <a:pt x="1976" y="334"/>
                  </a:lnTo>
                  <a:lnTo>
                    <a:pt x="1988" y="334"/>
                  </a:lnTo>
                  <a:lnTo>
                    <a:pt x="1997" y="345"/>
                  </a:lnTo>
                  <a:lnTo>
                    <a:pt x="2018" y="355"/>
                  </a:lnTo>
                  <a:lnTo>
                    <a:pt x="2009" y="369"/>
                  </a:lnTo>
                  <a:lnTo>
                    <a:pt x="2030" y="390"/>
                  </a:lnTo>
                  <a:lnTo>
                    <a:pt x="2009" y="398"/>
                  </a:lnTo>
                  <a:lnTo>
                    <a:pt x="2030" y="419"/>
                  </a:lnTo>
                  <a:lnTo>
                    <a:pt x="2018" y="419"/>
                  </a:lnTo>
                  <a:lnTo>
                    <a:pt x="2018" y="451"/>
                  </a:lnTo>
                  <a:lnTo>
                    <a:pt x="2018" y="460"/>
                  </a:lnTo>
                  <a:lnTo>
                    <a:pt x="1923" y="378"/>
                  </a:lnTo>
                  <a:lnTo>
                    <a:pt x="1899" y="345"/>
                  </a:lnTo>
                  <a:lnTo>
                    <a:pt x="1913" y="345"/>
                  </a:lnTo>
                  <a:lnTo>
                    <a:pt x="1899" y="334"/>
                  </a:lnTo>
                  <a:lnTo>
                    <a:pt x="1913" y="326"/>
                  </a:lnTo>
                  <a:lnTo>
                    <a:pt x="1923" y="281"/>
                  </a:lnTo>
                  <a:lnTo>
                    <a:pt x="1934" y="273"/>
                  </a:lnTo>
                  <a:lnTo>
                    <a:pt x="1913" y="252"/>
                  </a:lnTo>
                  <a:lnTo>
                    <a:pt x="1913" y="242"/>
                  </a:lnTo>
                  <a:lnTo>
                    <a:pt x="1890" y="242"/>
                  </a:lnTo>
                  <a:lnTo>
                    <a:pt x="1899" y="263"/>
                  </a:lnTo>
                  <a:lnTo>
                    <a:pt x="1890" y="281"/>
                  </a:lnTo>
                  <a:lnTo>
                    <a:pt x="1869" y="273"/>
                  </a:lnTo>
                  <a:lnTo>
                    <a:pt x="1869" y="263"/>
                  </a:lnTo>
                  <a:lnTo>
                    <a:pt x="1824" y="263"/>
                  </a:lnTo>
                  <a:lnTo>
                    <a:pt x="1816" y="293"/>
                  </a:lnTo>
                  <a:lnTo>
                    <a:pt x="1824" y="305"/>
                  </a:lnTo>
                  <a:lnTo>
                    <a:pt x="1848" y="305"/>
                  </a:lnTo>
                  <a:lnTo>
                    <a:pt x="1795" y="316"/>
                  </a:lnTo>
                  <a:lnTo>
                    <a:pt x="1786" y="293"/>
                  </a:lnTo>
                  <a:lnTo>
                    <a:pt x="1750" y="293"/>
                  </a:lnTo>
                  <a:lnTo>
                    <a:pt x="1750" y="305"/>
                  </a:lnTo>
                  <a:lnTo>
                    <a:pt x="1675" y="305"/>
                  </a:lnTo>
                  <a:lnTo>
                    <a:pt x="1658" y="305"/>
                  </a:lnTo>
                  <a:lnTo>
                    <a:pt x="1645" y="369"/>
                  </a:lnTo>
                  <a:lnTo>
                    <a:pt x="1621" y="390"/>
                  </a:lnTo>
                  <a:lnTo>
                    <a:pt x="1658" y="390"/>
                  </a:lnTo>
                  <a:lnTo>
                    <a:pt x="1666" y="408"/>
                  </a:lnTo>
                  <a:lnTo>
                    <a:pt x="1666" y="398"/>
                  </a:lnTo>
                  <a:lnTo>
                    <a:pt x="1675" y="398"/>
                  </a:lnTo>
                  <a:lnTo>
                    <a:pt x="1675" y="408"/>
                  </a:lnTo>
                  <a:lnTo>
                    <a:pt x="1687" y="408"/>
                  </a:lnTo>
                  <a:lnTo>
                    <a:pt x="1696" y="398"/>
                  </a:lnTo>
                  <a:lnTo>
                    <a:pt x="1741" y="419"/>
                  </a:lnTo>
                  <a:lnTo>
                    <a:pt x="1762" y="460"/>
                  </a:lnTo>
                  <a:lnTo>
                    <a:pt x="1795" y="504"/>
                  </a:lnTo>
                  <a:lnTo>
                    <a:pt x="1795" y="563"/>
                  </a:lnTo>
                  <a:lnTo>
                    <a:pt x="1771" y="586"/>
                  </a:lnTo>
                  <a:lnTo>
                    <a:pt x="1771" y="607"/>
                  </a:lnTo>
                  <a:lnTo>
                    <a:pt x="1750" y="616"/>
                  </a:lnTo>
                  <a:lnTo>
                    <a:pt x="1732" y="607"/>
                  </a:lnTo>
                  <a:lnTo>
                    <a:pt x="1720" y="616"/>
                  </a:lnTo>
                  <a:lnTo>
                    <a:pt x="1720" y="607"/>
                  </a:lnTo>
                  <a:lnTo>
                    <a:pt x="1696" y="578"/>
                  </a:lnTo>
                  <a:lnTo>
                    <a:pt x="1711" y="563"/>
                  </a:lnTo>
                  <a:lnTo>
                    <a:pt x="1732" y="578"/>
                  </a:lnTo>
                  <a:lnTo>
                    <a:pt x="1720" y="534"/>
                  </a:lnTo>
                  <a:lnTo>
                    <a:pt x="1720" y="525"/>
                  </a:lnTo>
                  <a:lnTo>
                    <a:pt x="1711" y="504"/>
                  </a:lnTo>
                  <a:lnTo>
                    <a:pt x="1675" y="525"/>
                  </a:lnTo>
                  <a:lnTo>
                    <a:pt x="1666" y="525"/>
                  </a:lnTo>
                  <a:lnTo>
                    <a:pt x="1645" y="504"/>
                  </a:lnTo>
                  <a:lnTo>
                    <a:pt x="1613" y="490"/>
                  </a:lnTo>
                  <a:lnTo>
                    <a:pt x="1583" y="481"/>
                  </a:lnTo>
                  <a:lnTo>
                    <a:pt x="1559" y="460"/>
                  </a:lnTo>
                  <a:lnTo>
                    <a:pt x="1518" y="419"/>
                  </a:lnTo>
                  <a:lnTo>
                    <a:pt x="1473" y="408"/>
                  </a:lnTo>
                  <a:lnTo>
                    <a:pt x="1444" y="419"/>
                  </a:lnTo>
                  <a:lnTo>
                    <a:pt x="1431" y="428"/>
                  </a:lnTo>
                  <a:lnTo>
                    <a:pt x="1455" y="443"/>
                  </a:lnTo>
                  <a:lnTo>
                    <a:pt x="1444" y="451"/>
                  </a:lnTo>
                  <a:lnTo>
                    <a:pt x="1455" y="472"/>
                  </a:lnTo>
                  <a:lnTo>
                    <a:pt x="1431" y="481"/>
                  </a:lnTo>
                  <a:lnTo>
                    <a:pt x="1411" y="481"/>
                  </a:lnTo>
                  <a:lnTo>
                    <a:pt x="1380" y="472"/>
                  </a:lnTo>
                  <a:lnTo>
                    <a:pt x="1357" y="481"/>
                  </a:lnTo>
                  <a:lnTo>
                    <a:pt x="1315" y="490"/>
                  </a:lnTo>
                  <a:lnTo>
                    <a:pt x="1238" y="472"/>
                  </a:lnTo>
                  <a:lnTo>
                    <a:pt x="1196" y="472"/>
                  </a:lnTo>
                  <a:lnTo>
                    <a:pt x="1163" y="451"/>
                  </a:lnTo>
                  <a:lnTo>
                    <a:pt x="1122" y="443"/>
                  </a:lnTo>
                  <a:lnTo>
                    <a:pt x="1112" y="451"/>
                  </a:lnTo>
                  <a:lnTo>
                    <a:pt x="1122" y="460"/>
                  </a:lnTo>
                  <a:lnTo>
                    <a:pt x="1122" y="481"/>
                  </a:lnTo>
                  <a:lnTo>
                    <a:pt x="1077" y="481"/>
                  </a:lnTo>
                  <a:lnTo>
                    <a:pt x="1059" y="472"/>
                  </a:lnTo>
                  <a:lnTo>
                    <a:pt x="1023" y="460"/>
                  </a:lnTo>
                  <a:lnTo>
                    <a:pt x="970" y="490"/>
                  </a:lnTo>
                  <a:lnTo>
                    <a:pt x="961" y="504"/>
                  </a:lnTo>
                  <a:lnTo>
                    <a:pt x="961" y="490"/>
                  </a:lnTo>
                  <a:lnTo>
                    <a:pt x="949" y="481"/>
                  </a:lnTo>
                  <a:lnTo>
                    <a:pt x="940" y="490"/>
                  </a:lnTo>
                  <a:lnTo>
                    <a:pt x="928" y="481"/>
                  </a:lnTo>
                  <a:lnTo>
                    <a:pt x="887" y="460"/>
                  </a:lnTo>
                  <a:lnTo>
                    <a:pt x="854" y="460"/>
                  </a:lnTo>
                  <a:lnTo>
                    <a:pt x="845" y="451"/>
                  </a:lnTo>
                  <a:lnTo>
                    <a:pt x="833" y="460"/>
                  </a:lnTo>
                  <a:lnTo>
                    <a:pt x="791" y="419"/>
                  </a:lnTo>
                  <a:lnTo>
                    <a:pt x="758" y="398"/>
                  </a:lnTo>
                  <a:lnTo>
                    <a:pt x="747" y="398"/>
                  </a:lnTo>
                  <a:lnTo>
                    <a:pt x="726" y="408"/>
                  </a:lnTo>
                  <a:lnTo>
                    <a:pt x="716" y="408"/>
                  </a:lnTo>
                  <a:lnTo>
                    <a:pt x="716" y="398"/>
                  </a:lnTo>
                  <a:lnTo>
                    <a:pt x="693" y="398"/>
                  </a:lnTo>
                  <a:lnTo>
                    <a:pt x="672" y="398"/>
                  </a:lnTo>
                  <a:lnTo>
                    <a:pt x="672" y="390"/>
                  </a:lnTo>
                  <a:lnTo>
                    <a:pt x="663" y="378"/>
                  </a:lnTo>
                  <a:lnTo>
                    <a:pt x="627" y="378"/>
                  </a:lnTo>
                  <a:lnTo>
                    <a:pt x="627" y="390"/>
                  </a:lnTo>
                  <a:lnTo>
                    <a:pt x="598" y="390"/>
                  </a:lnTo>
                  <a:lnTo>
                    <a:pt x="544" y="398"/>
                  </a:lnTo>
                  <a:lnTo>
                    <a:pt x="523" y="398"/>
                  </a:lnTo>
                  <a:lnTo>
                    <a:pt x="523" y="408"/>
                  </a:lnTo>
                  <a:lnTo>
                    <a:pt x="536" y="408"/>
                  </a:lnTo>
                  <a:lnTo>
                    <a:pt x="536" y="419"/>
                  </a:lnTo>
                  <a:lnTo>
                    <a:pt x="523" y="428"/>
                  </a:lnTo>
                  <a:lnTo>
                    <a:pt x="536" y="428"/>
                  </a:lnTo>
                  <a:lnTo>
                    <a:pt x="523" y="443"/>
                  </a:lnTo>
                  <a:lnTo>
                    <a:pt x="553" y="451"/>
                  </a:lnTo>
                  <a:lnTo>
                    <a:pt x="544" y="460"/>
                  </a:lnTo>
                  <a:lnTo>
                    <a:pt x="523" y="460"/>
                  </a:lnTo>
                  <a:lnTo>
                    <a:pt x="499" y="460"/>
                  </a:lnTo>
                  <a:lnTo>
                    <a:pt x="479" y="460"/>
                  </a:lnTo>
                  <a:lnTo>
                    <a:pt x="461" y="460"/>
                  </a:lnTo>
                  <a:lnTo>
                    <a:pt x="448" y="460"/>
                  </a:lnTo>
                  <a:lnTo>
                    <a:pt x="448" y="472"/>
                  </a:lnTo>
                  <a:lnTo>
                    <a:pt x="425" y="451"/>
                  </a:lnTo>
                  <a:lnTo>
                    <a:pt x="407" y="443"/>
                  </a:lnTo>
                  <a:lnTo>
                    <a:pt x="395" y="451"/>
                  </a:lnTo>
                  <a:lnTo>
                    <a:pt x="386" y="451"/>
                  </a:lnTo>
                  <a:lnTo>
                    <a:pt x="362" y="460"/>
                  </a:lnTo>
                  <a:lnTo>
                    <a:pt x="351" y="460"/>
                  </a:lnTo>
                  <a:lnTo>
                    <a:pt x="362" y="481"/>
                  </a:lnTo>
                  <a:lnTo>
                    <a:pt x="351" y="481"/>
                  </a:lnTo>
                  <a:lnTo>
                    <a:pt x="341" y="472"/>
                  </a:lnTo>
                  <a:lnTo>
                    <a:pt x="333" y="504"/>
                  </a:lnTo>
                  <a:lnTo>
                    <a:pt x="341" y="513"/>
                  </a:lnTo>
                  <a:lnTo>
                    <a:pt x="341" y="525"/>
                  </a:lnTo>
                  <a:lnTo>
                    <a:pt x="362" y="525"/>
                  </a:lnTo>
                  <a:lnTo>
                    <a:pt x="371" y="546"/>
                  </a:lnTo>
                  <a:lnTo>
                    <a:pt x="362" y="554"/>
                  </a:lnTo>
                  <a:lnTo>
                    <a:pt x="351" y="554"/>
                  </a:lnTo>
                  <a:lnTo>
                    <a:pt x="341" y="578"/>
                  </a:lnTo>
                  <a:lnTo>
                    <a:pt x="362" y="599"/>
                  </a:lnTo>
                  <a:lnTo>
                    <a:pt x="362" y="616"/>
                  </a:lnTo>
                  <a:lnTo>
                    <a:pt x="386" y="639"/>
                  </a:lnTo>
                  <a:lnTo>
                    <a:pt x="371" y="652"/>
                  </a:lnTo>
                  <a:lnTo>
                    <a:pt x="362" y="652"/>
                  </a:lnTo>
                  <a:lnTo>
                    <a:pt x="351" y="639"/>
                  </a:lnTo>
                  <a:lnTo>
                    <a:pt x="333" y="616"/>
                  </a:lnTo>
                  <a:lnTo>
                    <a:pt x="312" y="616"/>
                  </a:lnTo>
                  <a:lnTo>
                    <a:pt x="288" y="607"/>
                  </a:lnTo>
                  <a:lnTo>
                    <a:pt x="247" y="607"/>
                  </a:lnTo>
                  <a:lnTo>
                    <a:pt x="193" y="578"/>
                  </a:lnTo>
                  <a:lnTo>
                    <a:pt x="183" y="578"/>
                  </a:lnTo>
                  <a:lnTo>
                    <a:pt x="183" y="563"/>
                  </a:lnTo>
                  <a:lnTo>
                    <a:pt x="193" y="563"/>
                  </a:lnTo>
                  <a:lnTo>
                    <a:pt x="202" y="546"/>
                  </a:lnTo>
                  <a:lnTo>
                    <a:pt x="193" y="546"/>
                  </a:lnTo>
                  <a:lnTo>
                    <a:pt x="223" y="534"/>
                  </a:lnTo>
                  <a:lnTo>
                    <a:pt x="202" y="534"/>
                  </a:lnTo>
                  <a:lnTo>
                    <a:pt x="202" y="525"/>
                  </a:lnTo>
                  <a:lnTo>
                    <a:pt x="214" y="513"/>
                  </a:lnTo>
                  <a:lnTo>
                    <a:pt x="223" y="525"/>
                  </a:lnTo>
                  <a:lnTo>
                    <a:pt x="223" y="504"/>
                  </a:lnTo>
                  <a:lnTo>
                    <a:pt x="223" y="490"/>
                  </a:lnTo>
                  <a:lnTo>
                    <a:pt x="223" y="481"/>
                  </a:lnTo>
                  <a:lnTo>
                    <a:pt x="193" y="481"/>
                  </a:lnTo>
                  <a:lnTo>
                    <a:pt x="183" y="472"/>
                  </a:lnTo>
                  <a:lnTo>
                    <a:pt x="148" y="472"/>
                  </a:lnTo>
                  <a:lnTo>
                    <a:pt x="139" y="451"/>
                  </a:lnTo>
                  <a:lnTo>
                    <a:pt x="127" y="451"/>
                  </a:lnTo>
                  <a:lnTo>
                    <a:pt x="127" y="443"/>
                  </a:lnTo>
                  <a:lnTo>
                    <a:pt x="118" y="428"/>
                  </a:lnTo>
                  <a:lnTo>
                    <a:pt x="86" y="443"/>
                  </a:lnTo>
                  <a:lnTo>
                    <a:pt x="73" y="419"/>
                  </a:lnTo>
                  <a:lnTo>
                    <a:pt x="94" y="419"/>
                  </a:lnTo>
                  <a:lnTo>
                    <a:pt x="94" y="408"/>
                  </a:lnTo>
                  <a:lnTo>
                    <a:pt x="86" y="408"/>
                  </a:lnTo>
                  <a:lnTo>
                    <a:pt x="73" y="390"/>
                  </a:lnTo>
                  <a:lnTo>
                    <a:pt x="65" y="369"/>
                  </a:lnTo>
                  <a:lnTo>
                    <a:pt x="32" y="355"/>
                  </a:lnTo>
                  <a:lnTo>
                    <a:pt x="11" y="334"/>
                  </a:lnTo>
                  <a:lnTo>
                    <a:pt x="11" y="326"/>
                  </a:lnTo>
                  <a:lnTo>
                    <a:pt x="0" y="316"/>
                  </a:lnTo>
                  <a:lnTo>
                    <a:pt x="11" y="305"/>
                  </a:lnTo>
                  <a:lnTo>
                    <a:pt x="20" y="305"/>
                  </a:lnTo>
                  <a:lnTo>
                    <a:pt x="32" y="293"/>
                  </a:lnTo>
                  <a:lnTo>
                    <a:pt x="20" y="281"/>
                  </a:lnTo>
                  <a:lnTo>
                    <a:pt x="11" y="281"/>
                  </a:lnTo>
                  <a:lnTo>
                    <a:pt x="53" y="242"/>
                  </a:lnTo>
                  <a:lnTo>
                    <a:pt x="44" y="220"/>
                  </a:lnTo>
                  <a:lnTo>
                    <a:pt x="44" y="210"/>
                  </a:lnTo>
                  <a:lnTo>
                    <a:pt x="32" y="199"/>
                  </a:lnTo>
                  <a:lnTo>
                    <a:pt x="32" y="191"/>
                  </a:lnTo>
                  <a:lnTo>
                    <a:pt x="20" y="170"/>
                  </a:lnTo>
                  <a:lnTo>
                    <a:pt x="20" y="155"/>
                  </a:lnTo>
                  <a:lnTo>
                    <a:pt x="0" y="146"/>
                  </a:lnTo>
                  <a:lnTo>
                    <a:pt x="0" y="138"/>
                  </a:lnTo>
                  <a:lnTo>
                    <a:pt x="11" y="138"/>
                  </a:lnTo>
                  <a:lnTo>
                    <a:pt x="32" y="125"/>
                  </a:lnTo>
                  <a:lnTo>
                    <a:pt x="53" y="117"/>
                  </a:lnTo>
                  <a:lnTo>
                    <a:pt x="110" y="138"/>
                  </a:lnTo>
                  <a:lnTo>
                    <a:pt x="169" y="155"/>
                  </a:lnTo>
                  <a:lnTo>
                    <a:pt x="183" y="170"/>
                  </a:lnTo>
                  <a:lnTo>
                    <a:pt x="139" y="178"/>
                  </a:lnTo>
                  <a:lnTo>
                    <a:pt x="53" y="170"/>
                  </a:lnTo>
                  <a:lnTo>
                    <a:pt x="94" y="191"/>
                  </a:lnTo>
                  <a:lnTo>
                    <a:pt x="94" y="210"/>
                  </a:lnTo>
                  <a:lnTo>
                    <a:pt x="127" y="220"/>
                  </a:lnTo>
                  <a:lnTo>
                    <a:pt x="148" y="220"/>
                  </a:lnTo>
                  <a:lnTo>
                    <a:pt x="139" y="210"/>
                  </a:lnTo>
                  <a:lnTo>
                    <a:pt x="118" y="199"/>
                  </a:lnTo>
                  <a:lnTo>
                    <a:pt x="127" y="199"/>
                  </a:lnTo>
                  <a:lnTo>
                    <a:pt x="183" y="210"/>
                  </a:lnTo>
                  <a:lnTo>
                    <a:pt x="161" y="191"/>
                  </a:lnTo>
                  <a:lnTo>
                    <a:pt x="193" y="178"/>
                  </a:lnTo>
                  <a:lnTo>
                    <a:pt x="214" y="178"/>
                  </a:lnTo>
                  <a:lnTo>
                    <a:pt x="223" y="178"/>
                  </a:lnTo>
                  <a:lnTo>
                    <a:pt x="214" y="170"/>
                  </a:lnTo>
                  <a:lnTo>
                    <a:pt x="214" y="146"/>
                  </a:lnTo>
                  <a:lnTo>
                    <a:pt x="193" y="138"/>
                  </a:lnTo>
                  <a:lnTo>
                    <a:pt x="234" y="146"/>
                  </a:lnTo>
                  <a:lnTo>
                    <a:pt x="247" y="155"/>
                  </a:lnTo>
                  <a:lnTo>
                    <a:pt x="223" y="155"/>
                  </a:lnTo>
                  <a:lnTo>
                    <a:pt x="258" y="170"/>
                  </a:lnTo>
                  <a:lnTo>
                    <a:pt x="268" y="170"/>
                  </a:lnTo>
                  <a:lnTo>
                    <a:pt x="268" y="155"/>
                  </a:lnTo>
                  <a:lnTo>
                    <a:pt x="333" y="138"/>
                  </a:lnTo>
                  <a:lnTo>
                    <a:pt x="351" y="146"/>
                  </a:lnTo>
                  <a:lnTo>
                    <a:pt x="351" y="138"/>
                  </a:lnTo>
                  <a:lnTo>
                    <a:pt x="395" y="138"/>
                  </a:lnTo>
                  <a:lnTo>
                    <a:pt x="407" y="146"/>
                  </a:lnTo>
                  <a:lnTo>
                    <a:pt x="416" y="146"/>
                  </a:lnTo>
                  <a:lnTo>
                    <a:pt x="407" y="138"/>
                  </a:lnTo>
                  <a:lnTo>
                    <a:pt x="425" y="138"/>
                  </a:lnTo>
                  <a:lnTo>
                    <a:pt x="386" y="117"/>
                  </a:lnTo>
                  <a:lnTo>
                    <a:pt x="386" y="107"/>
                  </a:lnTo>
                  <a:lnTo>
                    <a:pt x="523" y="146"/>
                  </a:lnTo>
                  <a:lnTo>
                    <a:pt x="536" y="138"/>
                  </a:lnTo>
                  <a:lnTo>
                    <a:pt x="491" y="125"/>
                  </a:lnTo>
                  <a:lnTo>
                    <a:pt x="491" y="107"/>
                  </a:lnTo>
                  <a:lnTo>
                    <a:pt x="479" y="96"/>
                  </a:lnTo>
                  <a:lnTo>
                    <a:pt x="499" y="64"/>
                  </a:lnTo>
                  <a:lnTo>
                    <a:pt x="515" y="64"/>
                  </a:lnTo>
                  <a:lnTo>
                    <a:pt x="523" y="64"/>
                  </a:lnTo>
                  <a:lnTo>
                    <a:pt x="544" y="72"/>
                  </a:lnTo>
                  <a:lnTo>
                    <a:pt x="544" y="96"/>
                  </a:lnTo>
                  <a:lnTo>
                    <a:pt x="553" y="96"/>
                  </a:lnTo>
                  <a:lnTo>
                    <a:pt x="577" y="138"/>
                  </a:lnTo>
                  <a:lnTo>
                    <a:pt x="589" y="138"/>
                  </a:lnTo>
                  <a:lnTo>
                    <a:pt x="589" y="155"/>
                  </a:lnTo>
                  <a:lnTo>
                    <a:pt x="565" y="170"/>
                  </a:lnTo>
                  <a:lnTo>
                    <a:pt x="589" y="178"/>
                  </a:lnTo>
                  <a:lnTo>
                    <a:pt x="609" y="170"/>
                  </a:lnTo>
                  <a:lnTo>
                    <a:pt x="619" y="155"/>
                  </a:lnTo>
                  <a:lnTo>
                    <a:pt x="598" y="138"/>
                  </a:lnTo>
                  <a:lnTo>
                    <a:pt x="589" y="138"/>
                  </a:lnTo>
                  <a:lnTo>
                    <a:pt x="577" y="125"/>
                  </a:lnTo>
                  <a:lnTo>
                    <a:pt x="577" y="107"/>
                  </a:lnTo>
                  <a:lnTo>
                    <a:pt x="553" y="96"/>
                  </a:lnTo>
                  <a:lnTo>
                    <a:pt x="577" y="7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8" name="Freeform 19"/>
            <p:cNvSpPr>
              <a:spLocks/>
            </p:cNvSpPr>
            <p:nvPr/>
          </p:nvSpPr>
          <p:spPr bwMode="auto">
            <a:xfrm>
              <a:off x="-2867097" y="2163185"/>
              <a:ext cx="45302" cy="27510"/>
            </a:xfrm>
            <a:custGeom>
              <a:avLst/>
              <a:gdLst/>
              <a:ahLst/>
              <a:cxnLst>
                <a:cxn ang="0">
                  <a:pos x="0" y="0"/>
                </a:cxn>
                <a:cxn ang="0">
                  <a:pos x="20" y="0"/>
                </a:cxn>
                <a:cxn ang="0">
                  <a:pos x="20" y="11"/>
                </a:cxn>
                <a:cxn ang="0">
                  <a:pos x="44" y="11"/>
                </a:cxn>
                <a:cxn ang="0">
                  <a:pos x="44" y="19"/>
                </a:cxn>
                <a:cxn ang="0">
                  <a:pos x="20" y="32"/>
                </a:cxn>
                <a:cxn ang="0">
                  <a:pos x="0" y="0"/>
                </a:cxn>
              </a:cxnLst>
              <a:rect l="0" t="0" r="r" b="b"/>
              <a:pathLst>
                <a:path w="44" h="32">
                  <a:moveTo>
                    <a:pt x="0" y="0"/>
                  </a:moveTo>
                  <a:lnTo>
                    <a:pt x="20" y="0"/>
                  </a:lnTo>
                  <a:lnTo>
                    <a:pt x="20" y="11"/>
                  </a:lnTo>
                  <a:lnTo>
                    <a:pt x="44" y="11"/>
                  </a:lnTo>
                  <a:lnTo>
                    <a:pt x="44" y="19"/>
                  </a:lnTo>
                  <a:lnTo>
                    <a:pt x="20" y="32"/>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39" name="Freeform 20"/>
            <p:cNvSpPr>
              <a:spLocks/>
            </p:cNvSpPr>
            <p:nvPr/>
          </p:nvSpPr>
          <p:spPr bwMode="auto">
            <a:xfrm>
              <a:off x="-2867097" y="2163185"/>
              <a:ext cx="45302" cy="27510"/>
            </a:xfrm>
            <a:custGeom>
              <a:avLst/>
              <a:gdLst/>
              <a:ahLst/>
              <a:cxnLst>
                <a:cxn ang="0">
                  <a:pos x="0" y="0"/>
                </a:cxn>
                <a:cxn ang="0">
                  <a:pos x="20" y="0"/>
                </a:cxn>
                <a:cxn ang="0">
                  <a:pos x="20" y="11"/>
                </a:cxn>
                <a:cxn ang="0">
                  <a:pos x="44" y="11"/>
                </a:cxn>
                <a:cxn ang="0">
                  <a:pos x="44" y="19"/>
                </a:cxn>
                <a:cxn ang="0">
                  <a:pos x="20" y="32"/>
                </a:cxn>
                <a:cxn ang="0">
                  <a:pos x="0" y="0"/>
                </a:cxn>
              </a:cxnLst>
              <a:rect l="0" t="0" r="r" b="b"/>
              <a:pathLst>
                <a:path w="44" h="32">
                  <a:moveTo>
                    <a:pt x="0" y="0"/>
                  </a:moveTo>
                  <a:lnTo>
                    <a:pt x="20" y="0"/>
                  </a:lnTo>
                  <a:lnTo>
                    <a:pt x="20" y="11"/>
                  </a:lnTo>
                  <a:lnTo>
                    <a:pt x="44" y="11"/>
                  </a:lnTo>
                  <a:lnTo>
                    <a:pt x="44" y="19"/>
                  </a:lnTo>
                  <a:lnTo>
                    <a:pt x="20" y="32"/>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0" name="Freeform 21"/>
            <p:cNvSpPr>
              <a:spLocks/>
            </p:cNvSpPr>
            <p:nvPr/>
          </p:nvSpPr>
          <p:spPr bwMode="auto">
            <a:xfrm>
              <a:off x="-2525275" y="2395301"/>
              <a:ext cx="54567" cy="55020"/>
            </a:xfrm>
            <a:custGeom>
              <a:avLst/>
              <a:gdLst/>
              <a:ahLst/>
              <a:cxnLst>
                <a:cxn ang="0">
                  <a:pos x="0" y="52"/>
                </a:cxn>
                <a:cxn ang="0">
                  <a:pos x="9" y="14"/>
                </a:cxn>
                <a:cxn ang="0">
                  <a:pos x="29" y="0"/>
                </a:cxn>
                <a:cxn ang="0">
                  <a:pos x="44" y="14"/>
                </a:cxn>
                <a:cxn ang="0">
                  <a:pos x="53" y="23"/>
                </a:cxn>
                <a:cxn ang="0">
                  <a:pos x="29" y="52"/>
                </a:cxn>
                <a:cxn ang="0">
                  <a:pos x="44" y="52"/>
                </a:cxn>
                <a:cxn ang="0">
                  <a:pos x="29" y="64"/>
                </a:cxn>
                <a:cxn ang="0">
                  <a:pos x="9" y="52"/>
                </a:cxn>
                <a:cxn ang="0">
                  <a:pos x="9" y="64"/>
                </a:cxn>
                <a:cxn ang="0">
                  <a:pos x="0" y="52"/>
                </a:cxn>
              </a:cxnLst>
              <a:rect l="0" t="0" r="r" b="b"/>
              <a:pathLst>
                <a:path w="53" h="64">
                  <a:moveTo>
                    <a:pt x="0" y="52"/>
                  </a:moveTo>
                  <a:lnTo>
                    <a:pt x="9" y="14"/>
                  </a:lnTo>
                  <a:lnTo>
                    <a:pt x="29" y="0"/>
                  </a:lnTo>
                  <a:lnTo>
                    <a:pt x="44" y="14"/>
                  </a:lnTo>
                  <a:lnTo>
                    <a:pt x="53" y="23"/>
                  </a:lnTo>
                  <a:lnTo>
                    <a:pt x="29" y="52"/>
                  </a:lnTo>
                  <a:lnTo>
                    <a:pt x="44" y="52"/>
                  </a:lnTo>
                  <a:lnTo>
                    <a:pt x="29" y="64"/>
                  </a:lnTo>
                  <a:lnTo>
                    <a:pt x="9" y="52"/>
                  </a:lnTo>
                  <a:lnTo>
                    <a:pt x="9" y="64"/>
                  </a:lnTo>
                  <a:lnTo>
                    <a:pt x="0" y="5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1" name="Freeform 22"/>
            <p:cNvSpPr>
              <a:spLocks/>
            </p:cNvSpPr>
            <p:nvPr/>
          </p:nvSpPr>
          <p:spPr bwMode="auto">
            <a:xfrm>
              <a:off x="-2525275" y="2395301"/>
              <a:ext cx="54567" cy="55020"/>
            </a:xfrm>
            <a:custGeom>
              <a:avLst/>
              <a:gdLst/>
              <a:ahLst/>
              <a:cxnLst>
                <a:cxn ang="0">
                  <a:pos x="0" y="52"/>
                </a:cxn>
                <a:cxn ang="0">
                  <a:pos x="9" y="14"/>
                </a:cxn>
                <a:cxn ang="0">
                  <a:pos x="29" y="0"/>
                </a:cxn>
                <a:cxn ang="0">
                  <a:pos x="44" y="14"/>
                </a:cxn>
                <a:cxn ang="0">
                  <a:pos x="53" y="23"/>
                </a:cxn>
                <a:cxn ang="0">
                  <a:pos x="29" y="52"/>
                </a:cxn>
                <a:cxn ang="0">
                  <a:pos x="44" y="52"/>
                </a:cxn>
                <a:cxn ang="0">
                  <a:pos x="29" y="64"/>
                </a:cxn>
                <a:cxn ang="0">
                  <a:pos x="9" y="52"/>
                </a:cxn>
                <a:cxn ang="0">
                  <a:pos x="9" y="64"/>
                </a:cxn>
                <a:cxn ang="0">
                  <a:pos x="0" y="52"/>
                </a:cxn>
              </a:cxnLst>
              <a:rect l="0" t="0" r="r" b="b"/>
              <a:pathLst>
                <a:path w="53" h="64">
                  <a:moveTo>
                    <a:pt x="0" y="52"/>
                  </a:moveTo>
                  <a:lnTo>
                    <a:pt x="9" y="14"/>
                  </a:lnTo>
                  <a:lnTo>
                    <a:pt x="29" y="0"/>
                  </a:lnTo>
                  <a:lnTo>
                    <a:pt x="44" y="14"/>
                  </a:lnTo>
                  <a:lnTo>
                    <a:pt x="53" y="23"/>
                  </a:lnTo>
                  <a:lnTo>
                    <a:pt x="29" y="52"/>
                  </a:lnTo>
                  <a:lnTo>
                    <a:pt x="44" y="52"/>
                  </a:lnTo>
                  <a:lnTo>
                    <a:pt x="29" y="64"/>
                  </a:lnTo>
                  <a:lnTo>
                    <a:pt x="9" y="52"/>
                  </a:lnTo>
                  <a:lnTo>
                    <a:pt x="9" y="64"/>
                  </a:lnTo>
                  <a:lnTo>
                    <a:pt x="0" y="5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2" name="Freeform 23"/>
            <p:cNvSpPr>
              <a:spLocks/>
            </p:cNvSpPr>
            <p:nvPr/>
          </p:nvSpPr>
          <p:spPr bwMode="auto">
            <a:xfrm>
              <a:off x="-2570576" y="2458918"/>
              <a:ext cx="32946" cy="89407"/>
            </a:xfrm>
            <a:custGeom>
              <a:avLst/>
              <a:gdLst/>
              <a:ahLst/>
              <a:cxnLst>
                <a:cxn ang="0">
                  <a:pos x="0" y="52"/>
                </a:cxn>
                <a:cxn ang="0">
                  <a:pos x="0" y="11"/>
                </a:cxn>
                <a:cxn ang="0">
                  <a:pos x="0" y="0"/>
                </a:cxn>
                <a:cxn ang="0">
                  <a:pos x="23" y="52"/>
                </a:cxn>
                <a:cxn ang="0">
                  <a:pos x="15" y="60"/>
                </a:cxn>
                <a:cxn ang="0">
                  <a:pos x="32" y="75"/>
                </a:cxn>
                <a:cxn ang="0">
                  <a:pos x="32" y="104"/>
                </a:cxn>
                <a:cxn ang="0">
                  <a:pos x="23" y="104"/>
                </a:cxn>
                <a:cxn ang="0">
                  <a:pos x="23" y="84"/>
                </a:cxn>
                <a:cxn ang="0">
                  <a:pos x="0" y="52"/>
                </a:cxn>
              </a:cxnLst>
              <a:rect l="0" t="0" r="r" b="b"/>
              <a:pathLst>
                <a:path w="32" h="104">
                  <a:moveTo>
                    <a:pt x="0" y="52"/>
                  </a:moveTo>
                  <a:lnTo>
                    <a:pt x="0" y="11"/>
                  </a:lnTo>
                  <a:lnTo>
                    <a:pt x="0" y="0"/>
                  </a:lnTo>
                  <a:lnTo>
                    <a:pt x="23" y="52"/>
                  </a:lnTo>
                  <a:lnTo>
                    <a:pt x="15" y="60"/>
                  </a:lnTo>
                  <a:lnTo>
                    <a:pt x="32" y="75"/>
                  </a:lnTo>
                  <a:lnTo>
                    <a:pt x="32" y="104"/>
                  </a:lnTo>
                  <a:lnTo>
                    <a:pt x="23" y="104"/>
                  </a:lnTo>
                  <a:lnTo>
                    <a:pt x="23" y="84"/>
                  </a:lnTo>
                  <a:lnTo>
                    <a:pt x="0" y="5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3" name="Freeform 24"/>
            <p:cNvSpPr>
              <a:spLocks/>
            </p:cNvSpPr>
            <p:nvPr/>
          </p:nvSpPr>
          <p:spPr bwMode="auto">
            <a:xfrm>
              <a:off x="-2570576" y="2458918"/>
              <a:ext cx="32946" cy="89407"/>
            </a:xfrm>
            <a:custGeom>
              <a:avLst/>
              <a:gdLst/>
              <a:ahLst/>
              <a:cxnLst>
                <a:cxn ang="0">
                  <a:pos x="0" y="52"/>
                </a:cxn>
                <a:cxn ang="0">
                  <a:pos x="0" y="11"/>
                </a:cxn>
                <a:cxn ang="0">
                  <a:pos x="0" y="0"/>
                </a:cxn>
                <a:cxn ang="0">
                  <a:pos x="23" y="52"/>
                </a:cxn>
                <a:cxn ang="0">
                  <a:pos x="15" y="60"/>
                </a:cxn>
                <a:cxn ang="0">
                  <a:pos x="32" y="75"/>
                </a:cxn>
                <a:cxn ang="0">
                  <a:pos x="32" y="104"/>
                </a:cxn>
                <a:cxn ang="0">
                  <a:pos x="23" y="104"/>
                </a:cxn>
                <a:cxn ang="0">
                  <a:pos x="23" y="84"/>
                </a:cxn>
                <a:cxn ang="0">
                  <a:pos x="0" y="52"/>
                </a:cxn>
              </a:cxnLst>
              <a:rect l="0" t="0" r="r" b="b"/>
              <a:pathLst>
                <a:path w="32" h="104">
                  <a:moveTo>
                    <a:pt x="0" y="52"/>
                  </a:moveTo>
                  <a:lnTo>
                    <a:pt x="0" y="11"/>
                  </a:lnTo>
                  <a:lnTo>
                    <a:pt x="0" y="0"/>
                  </a:lnTo>
                  <a:lnTo>
                    <a:pt x="23" y="52"/>
                  </a:lnTo>
                  <a:lnTo>
                    <a:pt x="15" y="60"/>
                  </a:lnTo>
                  <a:lnTo>
                    <a:pt x="32" y="75"/>
                  </a:lnTo>
                  <a:lnTo>
                    <a:pt x="32" y="104"/>
                  </a:lnTo>
                  <a:lnTo>
                    <a:pt x="23" y="104"/>
                  </a:lnTo>
                  <a:lnTo>
                    <a:pt x="23" y="84"/>
                  </a:lnTo>
                  <a:lnTo>
                    <a:pt x="0" y="5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4" name="Freeform 25"/>
            <p:cNvSpPr>
              <a:spLocks/>
            </p:cNvSpPr>
            <p:nvPr/>
          </p:nvSpPr>
          <p:spPr bwMode="auto">
            <a:xfrm>
              <a:off x="-2478944" y="2567238"/>
              <a:ext cx="25740" cy="83389"/>
            </a:xfrm>
            <a:custGeom>
              <a:avLst/>
              <a:gdLst/>
              <a:ahLst/>
              <a:cxnLst>
                <a:cxn ang="0">
                  <a:pos x="0" y="52"/>
                </a:cxn>
                <a:cxn ang="0">
                  <a:pos x="13" y="41"/>
                </a:cxn>
                <a:cxn ang="0">
                  <a:pos x="0" y="0"/>
                </a:cxn>
                <a:cxn ang="0">
                  <a:pos x="13" y="9"/>
                </a:cxn>
                <a:cxn ang="0">
                  <a:pos x="25" y="41"/>
                </a:cxn>
                <a:cxn ang="0">
                  <a:pos x="13" y="61"/>
                </a:cxn>
                <a:cxn ang="0">
                  <a:pos x="25" y="97"/>
                </a:cxn>
                <a:cxn ang="0">
                  <a:pos x="13" y="73"/>
                </a:cxn>
                <a:cxn ang="0">
                  <a:pos x="0" y="52"/>
                </a:cxn>
              </a:cxnLst>
              <a:rect l="0" t="0" r="r" b="b"/>
              <a:pathLst>
                <a:path w="25" h="97">
                  <a:moveTo>
                    <a:pt x="0" y="52"/>
                  </a:moveTo>
                  <a:lnTo>
                    <a:pt x="13" y="41"/>
                  </a:lnTo>
                  <a:lnTo>
                    <a:pt x="0" y="0"/>
                  </a:lnTo>
                  <a:lnTo>
                    <a:pt x="13" y="9"/>
                  </a:lnTo>
                  <a:lnTo>
                    <a:pt x="25" y="41"/>
                  </a:lnTo>
                  <a:lnTo>
                    <a:pt x="13" y="61"/>
                  </a:lnTo>
                  <a:lnTo>
                    <a:pt x="25" y="97"/>
                  </a:lnTo>
                  <a:lnTo>
                    <a:pt x="13" y="73"/>
                  </a:lnTo>
                  <a:lnTo>
                    <a:pt x="0" y="5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5" name="Freeform 26"/>
            <p:cNvSpPr>
              <a:spLocks/>
            </p:cNvSpPr>
            <p:nvPr/>
          </p:nvSpPr>
          <p:spPr bwMode="auto">
            <a:xfrm>
              <a:off x="-2478944" y="2567238"/>
              <a:ext cx="25740" cy="83389"/>
            </a:xfrm>
            <a:custGeom>
              <a:avLst/>
              <a:gdLst/>
              <a:ahLst/>
              <a:cxnLst>
                <a:cxn ang="0">
                  <a:pos x="0" y="52"/>
                </a:cxn>
                <a:cxn ang="0">
                  <a:pos x="13" y="41"/>
                </a:cxn>
                <a:cxn ang="0">
                  <a:pos x="0" y="0"/>
                </a:cxn>
                <a:cxn ang="0">
                  <a:pos x="13" y="9"/>
                </a:cxn>
                <a:cxn ang="0">
                  <a:pos x="25" y="41"/>
                </a:cxn>
                <a:cxn ang="0">
                  <a:pos x="13" y="61"/>
                </a:cxn>
                <a:cxn ang="0">
                  <a:pos x="25" y="97"/>
                </a:cxn>
                <a:cxn ang="0">
                  <a:pos x="13" y="73"/>
                </a:cxn>
                <a:cxn ang="0">
                  <a:pos x="0" y="52"/>
                </a:cxn>
              </a:cxnLst>
              <a:rect l="0" t="0" r="r" b="b"/>
              <a:pathLst>
                <a:path w="25" h="97">
                  <a:moveTo>
                    <a:pt x="0" y="52"/>
                  </a:moveTo>
                  <a:lnTo>
                    <a:pt x="13" y="41"/>
                  </a:lnTo>
                  <a:lnTo>
                    <a:pt x="0" y="0"/>
                  </a:lnTo>
                  <a:lnTo>
                    <a:pt x="13" y="9"/>
                  </a:lnTo>
                  <a:lnTo>
                    <a:pt x="25" y="41"/>
                  </a:lnTo>
                  <a:lnTo>
                    <a:pt x="13" y="61"/>
                  </a:lnTo>
                  <a:lnTo>
                    <a:pt x="25" y="97"/>
                  </a:lnTo>
                  <a:lnTo>
                    <a:pt x="13" y="73"/>
                  </a:lnTo>
                  <a:lnTo>
                    <a:pt x="0" y="5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6" name="Freeform 27"/>
            <p:cNvSpPr>
              <a:spLocks/>
            </p:cNvSpPr>
            <p:nvPr/>
          </p:nvSpPr>
          <p:spPr bwMode="auto">
            <a:xfrm>
              <a:off x="-4609151" y="1290603"/>
              <a:ext cx="109136" cy="24931"/>
            </a:xfrm>
            <a:custGeom>
              <a:avLst/>
              <a:gdLst/>
              <a:ahLst/>
              <a:cxnLst>
                <a:cxn ang="0">
                  <a:pos x="0" y="8"/>
                </a:cxn>
                <a:cxn ang="0">
                  <a:pos x="82" y="0"/>
                </a:cxn>
                <a:cxn ang="0">
                  <a:pos x="97" y="0"/>
                </a:cxn>
                <a:cxn ang="0">
                  <a:pos x="64" y="8"/>
                </a:cxn>
                <a:cxn ang="0">
                  <a:pos x="106" y="8"/>
                </a:cxn>
                <a:cxn ang="0">
                  <a:pos x="82" y="20"/>
                </a:cxn>
                <a:cxn ang="0">
                  <a:pos x="64" y="20"/>
                </a:cxn>
                <a:cxn ang="0">
                  <a:pos x="64" y="29"/>
                </a:cxn>
                <a:cxn ang="0">
                  <a:pos x="32" y="29"/>
                </a:cxn>
                <a:cxn ang="0">
                  <a:pos x="53" y="20"/>
                </a:cxn>
                <a:cxn ang="0">
                  <a:pos x="20" y="29"/>
                </a:cxn>
                <a:cxn ang="0">
                  <a:pos x="0" y="29"/>
                </a:cxn>
                <a:cxn ang="0">
                  <a:pos x="53" y="20"/>
                </a:cxn>
                <a:cxn ang="0">
                  <a:pos x="44" y="8"/>
                </a:cxn>
                <a:cxn ang="0">
                  <a:pos x="0" y="8"/>
                </a:cxn>
              </a:cxnLst>
              <a:rect l="0" t="0" r="r" b="b"/>
              <a:pathLst>
                <a:path w="106" h="29">
                  <a:moveTo>
                    <a:pt x="0" y="8"/>
                  </a:moveTo>
                  <a:lnTo>
                    <a:pt x="82" y="0"/>
                  </a:lnTo>
                  <a:lnTo>
                    <a:pt x="97" y="0"/>
                  </a:lnTo>
                  <a:lnTo>
                    <a:pt x="64" y="8"/>
                  </a:lnTo>
                  <a:lnTo>
                    <a:pt x="106" y="8"/>
                  </a:lnTo>
                  <a:lnTo>
                    <a:pt x="82" y="20"/>
                  </a:lnTo>
                  <a:lnTo>
                    <a:pt x="64" y="20"/>
                  </a:lnTo>
                  <a:lnTo>
                    <a:pt x="64" y="29"/>
                  </a:lnTo>
                  <a:lnTo>
                    <a:pt x="32" y="29"/>
                  </a:lnTo>
                  <a:lnTo>
                    <a:pt x="53" y="20"/>
                  </a:lnTo>
                  <a:lnTo>
                    <a:pt x="20" y="29"/>
                  </a:lnTo>
                  <a:lnTo>
                    <a:pt x="0" y="29"/>
                  </a:lnTo>
                  <a:lnTo>
                    <a:pt x="53" y="20"/>
                  </a:lnTo>
                  <a:lnTo>
                    <a:pt x="44" y="8"/>
                  </a:lnTo>
                  <a:lnTo>
                    <a:pt x="0"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7" name="Freeform 28"/>
            <p:cNvSpPr>
              <a:spLocks/>
            </p:cNvSpPr>
            <p:nvPr/>
          </p:nvSpPr>
          <p:spPr bwMode="auto">
            <a:xfrm>
              <a:off x="-4609151" y="1290603"/>
              <a:ext cx="109136" cy="24931"/>
            </a:xfrm>
            <a:custGeom>
              <a:avLst/>
              <a:gdLst/>
              <a:ahLst/>
              <a:cxnLst>
                <a:cxn ang="0">
                  <a:pos x="0" y="8"/>
                </a:cxn>
                <a:cxn ang="0">
                  <a:pos x="82" y="0"/>
                </a:cxn>
                <a:cxn ang="0">
                  <a:pos x="97" y="0"/>
                </a:cxn>
                <a:cxn ang="0">
                  <a:pos x="64" y="8"/>
                </a:cxn>
                <a:cxn ang="0">
                  <a:pos x="106" y="8"/>
                </a:cxn>
                <a:cxn ang="0">
                  <a:pos x="82" y="20"/>
                </a:cxn>
                <a:cxn ang="0">
                  <a:pos x="64" y="20"/>
                </a:cxn>
                <a:cxn ang="0">
                  <a:pos x="64" y="29"/>
                </a:cxn>
                <a:cxn ang="0">
                  <a:pos x="32" y="29"/>
                </a:cxn>
                <a:cxn ang="0">
                  <a:pos x="53" y="20"/>
                </a:cxn>
                <a:cxn ang="0">
                  <a:pos x="20" y="29"/>
                </a:cxn>
                <a:cxn ang="0">
                  <a:pos x="0" y="29"/>
                </a:cxn>
                <a:cxn ang="0">
                  <a:pos x="53" y="20"/>
                </a:cxn>
                <a:cxn ang="0">
                  <a:pos x="44" y="8"/>
                </a:cxn>
                <a:cxn ang="0">
                  <a:pos x="0" y="8"/>
                </a:cxn>
              </a:cxnLst>
              <a:rect l="0" t="0" r="r" b="b"/>
              <a:pathLst>
                <a:path w="106" h="29">
                  <a:moveTo>
                    <a:pt x="0" y="8"/>
                  </a:moveTo>
                  <a:lnTo>
                    <a:pt x="82" y="0"/>
                  </a:lnTo>
                  <a:lnTo>
                    <a:pt x="97" y="0"/>
                  </a:lnTo>
                  <a:lnTo>
                    <a:pt x="64" y="8"/>
                  </a:lnTo>
                  <a:lnTo>
                    <a:pt x="106" y="8"/>
                  </a:lnTo>
                  <a:lnTo>
                    <a:pt x="82" y="20"/>
                  </a:lnTo>
                  <a:lnTo>
                    <a:pt x="64" y="20"/>
                  </a:lnTo>
                  <a:lnTo>
                    <a:pt x="64" y="29"/>
                  </a:lnTo>
                  <a:lnTo>
                    <a:pt x="32" y="29"/>
                  </a:lnTo>
                  <a:lnTo>
                    <a:pt x="53" y="20"/>
                  </a:lnTo>
                  <a:lnTo>
                    <a:pt x="20" y="29"/>
                  </a:lnTo>
                  <a:lnTo>
                    <a:pt x="0" y="29"/>
                  </a:lnTo>
                  <a:lnTo>
                    <a:pt x="53" y="20"/>
                  </a:lnTo>
                  <a:lnTo>
                    <a:pt x="44" y="8"/>
                  </a:lnTo>
                  <a:lnTo>
                    <a:pt x="0"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8" name="Freeform 29"/>
            <p:cNvSpPr>
              <a:spLocks/>
            </p:cNvSpPr>
            <p:nvPr/>
          </p:nvSpPr>
          <p:spPr bwMode="auto">
            <a:xfrm>
              <a:off x="-4588559" y="1354219"/>
              <a:ext cx="122521" cy="24931"/>
            </a:xfrm>
            <a:custGeom>
              <a:avLst/>
              <a:gdLst/>
              <a:ahLst/>
              <a:cxnLst>
                <a:cxn ang="0">
                  <a:pos x="119" y="0"/>
                </a:cxn>
                <a:cxn ang="0">
                  <a:pos x="119" y="9"/>
                </a:cxn>
                <a:cxn ang="0">
                  <a:pos x="85" y="9"/>
                </a:cxn>
                <a:cxn ang="0">
                  <a:pos x="44" y="29"/>
                </a:cxn>
                <a:cxn ang="0">
                  <a:pos x="12" y="29"/>
                </a:cxn>
                <a:cxn ang="0">
                  <a:pos x="0" y="29"/>
                </a:cxn>
                <a:cxn ang="0">
                  <a:pos x="12" y="29"/>
                </a:cxn>
                <a:cxn ang="0">
                  <a:pos x="44" y="20"/>
                </a:cxn>
                <a:cxn ang="0">
                  <a:pos x="44" y="9"/>
                </a:cxn>
                <a:cxn ang="0">
                  <a:pos x="62" y="9"/>
                </a:cxn>
                <a:cxn ang="0">
                  <a:pos x="119" y="0"/>
                </a:cxn>
              </a:cxnLst>
              <a:rect l="0" t="0" r="r" b="b"/>
              <a:pathLst>
                <a:path w="119" h="29">
                  <a:moveTo>
                    <a:pt x="119" y="0"/>
                  </a:moveTo>
                  <a:lnTo>
                    <a:pt x="119" y="9"/>
                  </a:lnTo>
                  <a:lnTo>
                    <a:pt x="85" y="9"/>
                  </a:lnTo>
                  <a:lnTo>
                    <a:pt x="44" y="29"/>
                  </a:lnTo>
                  <a:lnTo>
                    <a:pt x="12" y="29"/>
                  </a:lnTo>
                  <a:lnTo>
                    <a:pt x="0" y="29"/>
                  </a:lnTo>
                  <a:lnTo>
                    <a:pt x="12" y="29"/>
                  </a:lnTo>
                  <a:lnTo>
                    <a:pt x="44" y="20"/>
                  </a:lnTo>
                  <a:lnTo>
                    <a:pt x="44" y="9"/>
                  </a:lnTo>
                  <a:lnTo>
                    <a:pt x="62" y="9"/>
                  </a:lnTo>
                  <a:lnTo>
                    <a:pt x="119"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49" name="Freeform 30"/>
            <p:cNvSpPr>
              <a:spLocks/>
            </p:cNvSpPr>
            <p:nvPr/>
          </p:nvSpPr>
          <p:spPr bwMode="auto">
            <a:xfrm>
              <a:off x="-4588559" y="1354219"/>
              <a:ext cx="122521" cy="24931"/>
            </a:xfrm>
            <a:custGeom>
              <a:avLst/>
              <a:gdLst/>
              <a:ahLst/>
              <a:cxnLst>
                <a:cxn ang="0">
                  <a:pos x="119" y="0"/>
                </a:cxn>
                <a:cxn ang="0">
                  <a:pos x="119" y="9"/>
                </a:cxn>
                <a:cxn ang="0">
                  <a:pos x="85" y="9"/>
                </a:cxn>
                <a:cxn ang="0">
                  <a:pos x="44" y="29"/>
                </a:cxn>
                <a:cxn ang="0">
                  <a:pos x="12" y="29"/>
                </a:cxn>
                <a:cxn ang="0">
                  <a:pos x="0" y="29"/>
                </a:cxn>
                <a:cxn ang="0">
                  <a:pos x="12" y="29"/>
                </a:cxn>
                <a:cxn ang="0">
                  <a:pos x="44" y="20"/>
                </a:cxn>
                <a:cxn ang="0">
                  <a:pos x="44" y="9"/>
                </a:cxn>
                <a:cxn ang="0">
                  <a:pos x="62" y="9"/>
                </a:cxn>
                <a:cxn ang="0">
                  <a:pos x="119" y="0"/>
                </a:cxn>
              </a:cxnLst>
              <a:rect l="0" t="0" r="r" b="b"/>
              <a:pathLst>
                <a:path w="119" h="29">
                  <a:moveTo>
                    <a:pt x="119" y="0"/>
                  </a:moveTo>
                  <a:lnTo>
                    <a:pt x="119" y="9"/>
                  </a:lnTo>
                  <a:lnTo>
                    <a:pt x="85" y="9"/>
                  </a:lnTo>
                  <a:lnTo>
                    <a:pt x="44" y="29"/>
                  </a:lnTo>
                  <a:lnTo>
                    <a:pt x="12" y="29"/>
                  </a:lnTo>
                  <a:lnTo>
                    <a:pt x="0" y="29"/>
                  </a:lnTo>
                  <a:lnTo>
                    <a:pt x="12" y="29"/>
                  </a:lnTo>
                  <a:lnTo>
                    <a:pt x="44" y="20"/>
                  </a:lnTo>
                  <a:lnTo>
                    <a:pt x="44" y="9"/>
                  </a:lnTo>
                  <a:lnTo>
                    <a:pt x="62" y="9"/>
                  </a:lnTo>
                  <a:lnTo>
                    <a:pt x="119"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0" name="Freeform 31"/>
            <p:cNvSpPr>
              <a:spLocks/>
            </p:cNvSpPr>
            <p:nvPr/>
          </p:nvSpPr>
          <p:spPr bwMode="auto">
            <a:xfrm>
              <a:off x="-4542228" y="1397204"/>
              <a:ext cx="62805" cy="22352"/>
            </a:xfrm>
            <a:custGeom>
              <a:avLst/>
              <a:gdLst/>
              <a:ahLst/>
              <a:cxnLst>
                <a:cxn ang="0">
                  <a:pos x="0" y="26"/>
                </a:cxn>
                <a:cxn ang="0">
                  <a:pos x="32" y="0"/>
                </a:cxn>
                <a:cxn ang="0">
                  <a:pos x="61" y="13"/>
                </a:cxn>
                <a:cxn ang="0">
                  <a:pos x="0" y="26"/>
                </a:cxn>
              </a:cxnLst>
              <a:rect l="0" t="0" r="r" b="b"/>
              <a:pathLst>
                <a:path w="61" h="26">
                  <a:moveTo>
                    <a:pt x="0" y="26"/>
                  </a:moveTo>
                  <a:lnTo>
                    <a:pt x="32" y="0"/>
                  </a:lnTo>
                  <a:lnTo>
                    <a:pt x="61" y="13"/>
                  </a:lnTo>
                  <a:lnTo>
                    <a:pt x="0" y="2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1" name="Freeform 32"/>
            <p:cNvSpPr>
              <a:spLocks/>
            </p:cNvSpPr>
            <p:nvPr/>
          </p:nvSpPr>
          <p:spPr bwMode="auto">
            <a:xfrm>
              <a:off x="-4542228" y="1397204"/>
              <a:ext cx="62805" cy="22352"/>
            </a:xfrm>
            <a:custGeom>
              <a:avLst/>
              <a:gdLst/>
              <a:ahLst/>
              <a:cxnLst>
                <a:cxn ang="0">
                  <a:pos x="0" y="26"/>
                </a:cxn>
                <a:cxn ang="0">
                  <a:pos x="32" y="0"/>
                </a:cxn>
                <a:cxn ang="0">
                  <a:pos x="61" y="13"/>
                </a:cxn>
                <a:cxn ang="0">
                  <a:pos x="0" y="26"/>
                </a:cxn>
              </a:cxnLst>
              <a:rect l="0" t="0" r="r" b="b"/>
              <a:pathLst>
                <a:path w="61" h="26">
                  <a:moveTo>
                    <a:pt x="0" y="26"/>
                  </a:moveTo>
                  <a:lnTo>
                    <a:pt x="32" y="0"/>
                  </a:lnTo>
                  <a:lnTo>
                    <a:pt x="61" y="13"/>
                  </a:lnTo>
                  <a:lnTo>
                    <a:pt x="0" y="2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2" name="Freeform 33"/>
            <p:cNvSpPr>
              <a:spLocks/>
            </p:cNvSpPr>
            <p:nvPr/>
          </p:nvSpPr>
          <p:spPr bwMode="auto">
            <a:xfrm>
              <a:off x="-4466039" y="1424714"/>
              <a:ext cx="43242" cy="24931"/>
            </a:xfrm>
            <a:custGeom>
              <a:avLst/>
              <a:gdLst/>
              <a:ahLst/>
              <a:cxnLst>
                <a:cxn ang="0">
                  <a:pos x="0" y="29"/>
                </a:cxn>
                <a:cxn ang="0">
                  <a:pos x="42" y="0"/>
                </a:cxn>
                <a:cxn ang="0">
                  <a:pos x="42" y="8"/>
                </a:cxn>
                <a:cxn ang="0">
                  <a:pos x="32" y="8"/>
                </a:cxn>
                <a:cxn ang="0">
                  <a:pos x="17" y="29"/>
                </a:cxn>
                <a:cxn ang="0">
                  <a:pos x="0" y="29"/>
                </a:cxn>
              </a:cxnLst>
              <a:rect l="0" t="0" r="r" b="b"/>
              <a:pathLst>
                <a:path w="42" h="29">
                  <a:moveTo>
                    <a:pt x="0" y="29"/>
                  </a:moveTo>
                  <a:lnTo>
                    <a:pt x="42" y="0"/>
                  </a:lnTo>
                  <a:lnTo>
                    <a:pt x="42" y="8"/>
                  </a:lnTo>
                  <a:lnTo>
                    <a:pt x="32" y="8"/>
                  </a:lnTo>
                  <a:lnTo>
                    <a:pt x="17" y="29"/>
                  </a:lnTo>
                  <a:lnTo>
                    <a:pt x="0" y="2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3" name="Freeform 34"/>
            <p:cNvSpPr>
              <a:spLocks/>
            </p:cNvSpPr>
            <p:nvPr/>
          </p:nvSpPr>
          <p:spPr bwMode="auto">
            <a:xfrm>
              <a:off x="-4466039" y="1424714"/>
              <a:ext cx="43242" cy="24931"/>
            </a:xfrm>
            <a:custGeom>
              <a:avLst/>
              <a:gdLst/>
              <a:ahLst/>
              <a:cxnLst>
                <a:cxn ang="0">
                  <a:pos x="0" y="29"/>
                </a:cxn>
                <a:cxn ang="0">
                  <a:pos x="42" y="0"/>
                </a:cxn>
                <a:cxn ang="0">
                  <a:pos x="42" y="8"/>
                </a:cxn>
                <a:cxn ang="0">
                  <a:pos x="32" y="8"/>
                </a:cxn>
                <a:cxn ang="0">
                  <a:pos x="17" y="29"/>
                </a:cxn>
                <a:cxn ang="0">
                  <a:pos x="0" y="29"/>
                </a:cxn>
              </a:cxnLst>
              <a:rect l="0" t="0" r="r" b="b"/>
              <a:pathLst>
                <a:path w="42" h="29">
                  <a:moveTo>
                    <a:pt x="0" y="29"/>
                  </a:moveTo>
                  <a:lnTo>
                    <a:pt x="42" y="0"/>
                  </a:lnTo>
                  <a:lnTo>
                    <a:pt x="42" y="8"/>
                  </a:lnTo>
                  <a:lnTo>
                    <a:pt x="32" y="8"/>
                  </a:lnTo>
                  <a:lnTo>
                    <a:pt x="17" y="29"/>
                  </a:lnTo>
                  <a:lnTo>
                    <a:pt x="0" y="2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4" name="Freeform 35"/>
            <p:cNvSpPr>
              <a:spLocks/>
            </p:cNvSpPr>
            <p:nvPr/>
          </p:nvSpPr>
          <p:spPr bwMode="auto">
            <a:xfrm>
              <a:off x="-4447506" y="1496068"/>
              <a:ext cx="27799" cy="55020"/>
            </a:xfrm>
            <a:custGeom>
              <a:avLst/>
              <a:gdLst/>
              <a:ahLst/>
              <a:cxnLst>
                <a:cxn ang="0">
                  <a:pos x="0" y="11"/>
                </a:cxn>
                <a:cxn ang="0">
                  <a:pos x="16" y="0"/>
                </a:cxn>
                <a:cxn ang="0">
                  <a:pos x="27" y="0"/>
                </a:cxn>
                <a:cxn ang="0">
                  <a:pos x="27" y="43"/>
                </a:cxn>
                <a:cxn ang="0">
                  <a:pos x="0" y="64"/>
                </a:cxn>
                <a:cxn ang="0">
                  <a:pos x="16" y="43"/>
                </a:cxn>
                <a:cxn ang="0">
                  <a:pos x="0" y="43"/>
                </a:cxn>
                <a:cxn ang="0">
                  <a:pos x="16" y="35"/>
                </a:cxn>
                <a:cxn ang="0">
                  <a:pos x="0" y="35"/>
                </a:cxn>
                <a:cxn ang="0">
                  <a:pos x="0" y="11"/>
                </a:cxn>
              </a:cxnLst>
              <a:rect l="0" t="0" r="r" b="b"/>
              <a:pathLst>
                <a:path w="27" h="64">
                  <a:moveTo>
                    <a:pt x="0" y="11"/>
                  </a:moveTo>
                  <a:lnTo>
                    <a:pt x="16" y="0"/>
                  </a:lnTo>
                  <a:lnTo>
                    <a:pt x="27" y="0"/>
                  </a:lnTo>
                  <a:lnTo>
                    <a:pt x="27" y="43"/>
                  </a:lnTo>
                  <a:lnTo>
                    <a:pt x="0" y="64"/>
                  </a:lnTo>
                  <a:lnTo>
                    <a:pt x="16" y="43"/>
                  </a:lnTo>
                  <a:lnTo>
                    <a:pt x="0" y="43"/>
                  </a:lnTo>
                  <a:lnTo>
                    <a:pt x="16" y="35"/>
                  </a:lnTo>
                  <a:lnTo>
                    <a:pt x="0" y="35"/>
                  </a:lnTo>
                  <a:lnTo>
                    <a:pt x="0" y="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5" name="Freeform 36"/>
            <p:cNvSpPr>
              <a:spLocks/>
            </p:cNvSpPr>
            <p:nvPr/>
          </p:nvSpPr>
          <p:spPr bwMode="auto">
            <a:xfrm>
              <a:off x="-4447506" y="1496068"/>
              <a:ext cx="27799" cy="55020"/>
            </a:xfrm>
            <a:custGeom>
              <a:avLst/>
              <a:gdLst/>
              <a:ahLst/>
              <a:cxnLst>
                <a:cxn ang="0">
                  <a:pos x="0" y="11"/>
                </a:cxn>
                <a:cxn ang="0">
                  <a:pos x="16" y="0"/>
                </a:cxn>
                <a:cxn ang="0">
                  <a:pos x="27" y="0"/>
                </a:cxn>
                <a:cxn ang="0">
                  <a:pos x="27" y="43"/>
                </a:cxn>
                <a:cxn ang="0">
                  <a:pos x="0" y="64"/>
                </a:cxn>
                <a:cxn ang="0">
                  <a:pos x="16" y="43"/>
                </a:cxn>
                <a:cxn ang="0">
                  <a:pos x="0" y="43"/>
                </a:cxn>
                <a:cxn ang="0">
                  <a:pos x="16" y="35"/>
                </a:cxn>
                <a:cxn ang="0">
                  <a:pos x="0" y="35"/>
                </a:cxn>
                <a:cxn ang="0">
                  <a:pos x="0" y="11"/>
                </a:cxn>
              </a:cxnLst>
              <a:rect l="0" t="0" r="r" b="b"/>
              <a:pathLst>
                <a:path w="27" h="64">
                  <a:moveTo>
                    <a:pt x="0" y="11"/>
                  </a:moveTo>
                  <a:lnTo>
                    <a:pt x="16" y="0"/>
                  </a:lnTo>
                  <a:lnTo>
                    <a:pt x="27" y="0"/>
                  </a:lnTo>
                  <a:lnTo>
                    <a:pt x="27" y="43"/>
                  </a:lnTo>
                  <a:lnTo>
                    <a:pt x="0" y="64"/>
                  </a:lnTo>
                  <a:lnTo>
                    <a:pt x="16" y="43"/>
                  </a:lnTo>
                  <a:lnTo>
                    <a:pt x="0" y="43"/>
                  </a:lnTo>
                  <a:lnTo>
                    <a:pt x="16" y="35"/>
                  </a:lnTo>
                  <a:lnTo>
                    <a:pt x="0" y="35"/>
                  </a:lnTo>
                  <a:lnTo>
                    <a:pt x="0" y="1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6" name="Freeform 37"/>
            <p:cNvSpPr>
              <a:spLocks/>
            </p:cNvSpPr>
            <p:nvPr/>
          </p:nvSpPr>
          <p:spPr bwMode="auto">
            <a:xfrm>
              <a:off x="-4248797" y="1649093"/>
              <a:ext cx="80307" cy="21492"/>
            </a:xfrm>
            <a:custGeom>
              <a:avLst/>
              <a:gdLst/>
              <a:ahLst/>
              <a:cxnLst>
                <a:cxn ang="0">
                  <a:pos x="15" y="25"/>
                </a:cxn>
                <a:cxn ang="0">
                  <a:pos x="0" y="25"/>
                </a:cxn>
                <a:cxn ang="0">
                  <a:pos x="15" y="14"/>
                </a:cxn>
                <a:cxn ang="0">
                  <a:pos x="54" y="14"/>
                </a:cxn>
                <a:cxn ang="0">
                  <a:pos x="78" y="0"/>
                </a:cxn>
                <a:cxn ang="0">
                  <a:pos x="65" y="25"/>
                </a:cxn>
                <a:cxn ang="0">
                  <a:pos x="15" y="25"/>
                </a:cxn>
              </a:cxnLst>
              <a:rect l="0" t="0" r="r" b="b"/>
              <a:pathLst>
                <a:path w="78" h="25">
                  <a:moveTo>
                    <a:pt x="15" y="25"/>
                  </a:moveTo>
                  <a:lnTo>
                    <a:pt x="0" y="25"/>
                  </a:lnTo>
                  <a:lnTo>
                    <a:pt x="15" y="14"/>
                  </a:lnTo>
                  <a:lnTo>
                    <a:pt x="54" y="14"/>
                  </a:lnTo>
                  <a:lnTo>
                    <a:pt x="78" y="0"/>
                  </a:lnTo>
                  <a:lnTo>
                    <a:pt x="65" y="25"/>
                  </a:lnTo>
                  <a:lnTo>
                    <a:pt x="15" y="2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7" name="Freeform 38"/>
            <p:cNvSpPr>
              <a:spLocks/>
            </p:cNvSpPr>
            <p:nvPr/>
          </p:nvSpPr>
          <p:spPr bwMode="auto">
            <a:xfrm>
              <a:off x="-4248797" y="1649093"/>
              <a:ext cx="80307" cy="21492"/>
            </a:xfrm>
            <a:custGeom>
              <a:avLst/>
              <a:gdLst/>
              <a:ahLst/>
              <a:cxnLst>
                <a:cxn ang="0">
                  <a:pos x="15" y="25"/>
                </a:cxn>
                <a:cxn ang="0">
                  <a:pos x="0" y="25"/>
                </a:cxn>
                <a:cxn ang="0">
                  <a:pos x="15" y="14"/>
                </a:cxn>
                <a:cxn ang="0">
                  <a:pos x="54" y="14"/>
                </a:cxn>
                <a:cxn ang="0">
                  <a:pos x="78" y="0"/>
                </a:cxn>
                <a:cxn ang="0">
                  <a:pos x="65" y="25"/>
                </a:cxn>
                <a:cxn ang="0">
                  <a:pos x="15" y="25"/>
                </a:cxn>
              </a:cxnLst>
              <a:rect l="0" t="0" r="r" b="b"/>
              <a:pathLst>
                <a:path w="78" h="25">
                  <a:moveTo>
                    <a:pt x="15" y="25"/>
                  </a:moveTo>
                  <a:lnTo>
                    <a:pt x="0" y="25"/>
                  </a:lnTo>
                  <a:lnTo>
                    <a:pt x="15" y="14"/>
                  </a:lnTo>
                  <a:lnTo>
                    <a:pt x="54" y="14"/>
                  </a:lnTo>
                  <a:lnTo>
                    <a:pt x="78" y="0"/>
                  </a:lnTo>
                  <a:lnTo>
                    <a:pt x="65" y="25"/>
                  </a:lnTo>
                  <a:lnTo>
                    <a:pt x="15" y="2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8" name="Freeform 39"/>
            <p:cNvSpPr>
              <a:spLocks/>
            </p:cNvSpPr>
            <p:nvPr/>
          </p:nvSpPr>
          <p:spPr bwMode="auto">
            <a:xfrm>
              <a:off x="-4312631" y="1674883"/>
              <a:ext cx="88544" cy="20632"/>
            </a:xfrm>
            <a:custGeom>
              <a:avLst/>
              <a:gdLst/>
              <a:ahLst/>
              <a:cxnLst>
                <a:cxn ang="0">
                  <a:pos x="0" y="24"/>
                </a:cxn>
                <a:cxn ang="0">
                  <a:pos x="32" y="0"/>
                </a:cxn>
                <a:cxn ang="0">
                  <a:pos x="86" y="0"/>
                </a:cxn>
                <a:cxn ang="0">
                  <a:pos x="20" y="24"/>
                </a:cxn>
                <a:cxn ang="0">
                  <a:pos x="0" y="24"/>
                </a:cxn>
              </a:cxnLst>
              <a:rect l="0" t="0" r="r" b="b"/>
              <a:pathLst>
                <a:path w="86" h="24">
                  <a:moveTo>
                    <a:pt x="0" y="24"/>
                  </a:moveTo>
                  <a:lnTo>
                    <a:pt x="32" y="0"/>
                  </a:lnTo>
                  <a:lnTo>
                    <a:pt x="86" y="0"/>
                  </a:lnTo>
                  <a:lnTo>
                    <a:pt x="20" y="24"/>
                  </a:lnTo>
                  <a:lnTo>
                    <a:pt x="0" y="2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59" name="Freeform 40"/>
            <p:cNvSpPr>
              <a:spLocks/>
            </p:cNvSpPr>
            <p:nvPr/>
          </p:nvSpPr>
          <p:spPr bwMode="auto">
            <a:xfrm>
              <a:off x="-4312631" y="1674883"/>
              <a:ext cx="88544" cy="20632"/>
            </a:xfrm>
            <a:custGeom>
              <a:avLst/>
              <a:gdLst/>
              <a:ahLst/>
              <a:cxnLst>
                <a:cxn ang="0">
                  <a:pos x="0" y="24"/>
                </a:cxn>
                <a:cxn ang="0">
                  <a:pos x="32" y="0"/>
                </a:cxn>
                <a:cxn ang="0">
                  <a:pos x="86" y="0"/>
                </a:cxn>
                <a:cxn ang="0">
                  <a:pos x="20" y="24"/>
                </a:cxn>
                <a:cxn ang="0">
                  <a:pos x="0" y="24"/>
                </a:cxn>
              </a:cxnLst>
              <a:rect l="0" t="0" r="r" b="b"/>
              <a:pathLst>
                <a:path w="86" h="24">
                  <a:moveTo>
                    <a:pt x="0" y="24"/>
                  </a:moveTo>
                  <a:lnTo>
                    <a:pt x="32" y="0"/>
                  </a:lnTo>
                  <a:lnTo>
                    <a:pt x="86" y="0"/>
                  </a:lnTo>
                  <a:lnTo>
                    <a:pt x="20" y="24"/>
                  </a:lnTo>
                  <a:lnTo>
                    <a:pt x="0" y="2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0" name="Freeform 41"/>
            <p:cNvSpPr>
              <a:spLocks/>
            </p:cNvSpPr>
            <p:nvPr/>
          </p:nvSpPr>
          <p:spPr bwMode="auto">
            <a:xfrm>
              <a:off x="-4392938" y="1614705"/>
              <a:ext cx="168851" cy="80810"/>
            </a:xfrm>
            <a:custGeom>
              <a:avLst/>
              <a:gdLst/>
              <a:ahLst/>
              <a:cxnLst>
                <a:cxn ang="0">
                  <a:pos x="98" y="0"/>
                </a:cxn>
                <a:cxn ang="0">
                  <a:pos x="155" y="8"/>
                </a:cxn>
                <a:cxn ang="0">
                  <a:pos x="164" y="32"/>
                </a:cxn>
                <a:cxn ang="0">
                  <a:pos x="155" y="40"/>
                </a:cxn>
                <a:cxn ang="0">
                  <a:pos x="131" y="17"/>
                </a:cxn>
                <a:cxn ang="0">
                  <a:pos x="110" y="61"/>
                </a:cxn>
                <a:cxn ang="0">
                  <a:pos x="98" y="61"/>
                </a:cxn>
                <a:cxn ang="0">
                  <a:pos x="98" y="53"/>
                </a:cxn>
                <a:cxn ang="0">
                  <a:pos x="88" y="53"/>
                </a:cxn>
                <a:cxn ang="0">
                  <a:pos x="98" y="40"/>
                </a:cxn>
                <a:cxn ang="0">
                  <a:pos x="98" y="17"/>
                </a:cxn>
                <a:cxn ang="0">
                  <a:pos x="88" y="17"/>
                </a:cxn>
                <a:cxn ang="0">
                  <a:pos x="56" y="32"/>
                </a:cxn>
                <a:cxn ang="0">
                  <a:pos x="44" y="53"/>
                </a:cxn>
                <a:cxn ang="0">
                  <a:pos x="23" y="82"/>
                </a:cxn>
                <a:cxn ang="0">
                  <a:pos x="11" y="94"/>
                </a:cxn>
                <a:cxn ang="0">
                  <a:pos x="0" y="94"/>
                </a:cxn>
                <a:cxn ang="0">
                  <a:pos x="0" y="82"/>
                </a:cxn>
                <a:cxn ang="0">
                  <a:pos x="11" y="61"/>
                </a:cxn>
                <a:cxn ang="0">
                  <a:pos x="44" y="32"/>
                </a:cxn>
                <a:cxn ang="0">
                  <a:pos x="23" y="40"/>
                </a:cxn>
                <a:cxn ang="0">
                  <a:pos x="56" y="8"/>
                </a:cxn>
                <a:cxn ang="0">
                  <a:pos x="98" y="8"/>
                </a:cxn>
                <a:cxn ang="0">
                  <a:pos x="98" y="0"/>
                </a:cxn>
              </a:cxnLst>
              <a:rect l="0" t="0" r="r" b="b"/>
              <a:pathLst>
                <a:path w="164" h="94">
                  <a:moveTo>
                    <a:pt x="98" y="0"/>
                  </a:moveTo>
                  <a:lnTo>
                    <a:pt x="155" y="8"/>
                  </a:lnTo>
                  <a:lnTo>
                    <a:pt x="164" y="32"/>
                  </a:lnTo>
                  <a:lnTo>
                    <a:pt x="155" y="40"/>
                  </a:lnTo>
                  <a:lnTo>
                    <a:pt x="131" y="17"/>
                  </a:lnTo>
                  <a:lnTo>
                    <a:pt x="110" y="61"/>
                  </a:lnTo>
                  <a:lnTo>
                    <a:pt x="98" y="61"/>
                  </a:lnTo>
                  <a:lnTo>
                    <a:pt x="98" y="53"/>
                  </a:lnTo>
                  <a:lnTo>
                    <a:pt x="88" y="53"/>
                  </a:lnTo>
                  <a:lnTo>
                    <a:pt x="98" y="40"/>
                  </a:lnTo>
                  <a:lnTo>
                    <a:pt x="98" y="17"/>
                  </a:lnTo>
                  <a:lnTo>
                    <a:pt x="88" y="17"/>
                  </a:lnTo>
                  <a:lnTo>
                    <a:pt x="56" y="32"/>
                  </a:lnTo>
                  <a:lnTo>
                    <a:pt x="44" y="53"/>
                  </a:lnTo>
                  <a:lnTo>
                    <a:pt x="23" y="82"/>
                  </a:lnTo>
                  <a:lnTo>
                    <a:pt x="11" y="94"/>
                  </a:lnTo>
                  <a:lnTo>
                    <a:pt x="0" y="94"/>
                  </a:lnTo>
                  <a:lnTo>
                    <a:pt x="0" y="82"/>
                  </a:lnTo>
                  <a:lnTo>
                    <a:pt x="11" y="61"/>
                  </a:lnTo>
                  <a:lnTo>
                    <a:pt x="44" y="32"/>
                  </a:lnTo>
                  <a:lnTo>
                    <a:pt x="23" y="40"/>
                  </a:lnTo>
                  <a:lnTo>
                    <a:pt x="56" y="8"/>
                  </a:lnTo>
                  <a:lnTo>
                    <a:pt x="98" y="8"/>
                  </a:lnTo>
                  <a:lnTo>
                    <a:pt x="98"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1" name="Freeform 42"/>
            <p:cNvSpPr>
              <a:spLocks/>
            </p:cNvSpPr>
            <p:nvPr/>
          </p:nvSpPr>
          <p:spPr bwMode="auto">
            <a:xfrm>
              <a:off x="-4392938" y="1614705"/>
              <a:ext cx="168851" cy="80810"/>
            </a:xfrm>
            <a:custGeom>
              <a:avLst/>
              <a:gdLst/>
              <a:ahLst/>
              <a:cxnLst>
                <a:cxn ang="0">
                  <a:pos x="98" y="0"/>
                </a:cxn>
                <a:cxn ang="0">
                  <a:pos x="155" y="8"/>
                </a:cxn>
                <a:cxn ang="0">
                  <a:pos x="164" y="32"/>
                </a:cxn>
                <a:cxn ang="0">
                  <a:pos x="155" y="40"/>
                </a:cxn>
                <a:cxn ang="0">
                  <a:pos x="131" y="17"/>
                </a:cxn>
                <a:cxn ang="0">
                  <a:pos x="110" y="61"/>
                </a:cxn>
                <a:cxn ang="0">
                  <a:pos x="98" y="61"/>
                </a:cxn>
                <a:cxn ang="0">
                  <a:pos x="98" y="53"/>
                </a:cxn>
                <a:cxn ang="0">
                  <a:pos x="88" y="53"/>
                </a:cxn>
                <a:cxn ang="0">
                  <a:pos x="98" y="40"/>
                </a:cxn>
                <a:cxn ang="0">
                  <a:pos x="98" y="17"/>
                </a:cxn>
                <a:cxn ang="0">
                  <a:pos x="88" y="17"/>
                </a:cxn>
                <a:cxn ang="0">
                  <a:pos x="56" y="32"/>
                </a:cxn>
                <a:cxn ang="0">
                  <a:pos x="44" y="53"/>
                </a:cxn>
                <a:cxn ang="0">
                  <a:pos x="23" y="82"/>
                </a:cxn>
                <a:cxn ang="0">
                  <a:pos x="11" y="94"/>
                </a:cxn>
                <a:cxn ang="0">
                  <a:pos x="0" y="94"/>
                </a:cxn>
                <a:cxn ang="0">
                  <a:pos x="0" y="82"/>
                </a:cxn>
                <a:cxn ang="0">
                  <a:pos x="11" y="61"/>
                </a:cxn>
                <a:cxn ang="0">
                  <a:pos x="44" y="32"/>
                </a:cxn>
                <a:cxn ang="0">
                  <a:pos x="23" y="40"/>
                </a:cxn>
                <a:cxn ang="0">
                  <a:pos x="56" y="8"/>
                </a:cxn>
                <a:cxn ang="0">
                  <a:pos x="98" y="8"/>
                </a:cxn>
                <a:cxn ang="0">
                  <a:pos x="98" y="0"/>
                </a:cxn>
              </a:cxnLst>
              <a:rect l="0" t="0" r="r" b="b"/>
              <a:pathLst>
                <a:path w="164" h="94">
                  <a:moveTo>
                    <a:pt x="98" y="0"/>
                  </a:moveTo>
                  <a:lnTo>
                    <a:pt x="155" y="8"/>
                  </a:lnTo>
                  <a:lnTo>
                    <a:pt x="164" y="32"/>
                  </a:lnTo>
                  <a:lnTo>
                    <a:pt x="155" y="40"/>
                  </a:lnTo>
                  <a:lnTo>
                    <a:pt x="131" y="17"/>
                  </a:lnTo>
                  <a:lnTo>
                    <a:pt x="110" y="61"/>
                  </a:lnTo>
                  <a:lnTo>
                    <a:pt x="98" y="61"/>
                  </a:lnTo>
                  <a:lnTo>
                    <a:pt x="98" y="53"/>
                  </a:lnTo>
                  <a:lnTo>
                    <a:pt x="88" y="53"/>
                  </a:lnTo>
                  <a:lnTo>
                    <a:pt x="98" y="40"/>
                  </a:lnTo>
                  <a:lnTo>
                    <a:pt x="98" y="17"/>
                  </a:lnTo>
                  <a:lnTo>
                    <a:pt x="88" y="17"/>
                  </a:lnTo>
                  <a:lnTo>
                    <a:pt x="56" y="32"/>
                  </a:lnTo>
                  <a:lnTo>
                    <a:pt x="44" y="53"/>
                  </a:lnTo>
                  <a:lnTo>
                    <a:pt x="23" y="82"/>
                  </a:lnTo>
                  <a:lnTo>
                    <a:pt x="11" y="94"/>
                  </a:lnTo>
                  <a:lnTo>
                    <a:pt x="0" y="94"/>
                  </a:lnTo>
                  <a:lnTo>
                    <a:pt x="0" y="82"/>
                  </a:lnTo>
                  <a:lnTo>
                    <a:pt x="11" y="61"/>
                  </a:lnTo>
                  <a:lnTo>
                    <a:pt x="44" y="32"/>
                  </a:lnTo>
                  <a:lnTo>
                    <a:pt x="23" y="40"/>
                  </a:lnTo>
                  <a:lnTo>
                    <a:pt x="56" y="8"/>
                  </a:lnTo>
                  <a:lnTo>
                    <a:pt x="98" y="8"/>
                  </a:lnTo>
                  <a:lnTo>
                    <a:pt x="98"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2" name="Freeform 43"/>
            <p:cNvSpPr>
              <a:spLocks/>
            </p:cNvSpPr>
            <p:nvPr/>
          </p:nvSpPr>
          <p:spPr bwMode="auto">
            <a:xfrm>
              <a:off x="-4411471" y="1565702"/>
              <a:ext cx="131786" cy="48142"/>
            </a:xfrm>
            <a:custGeom>
              <a:avLst/>
              <a:gdLst/>
              <a:ahLst/>
              <a:cxnLst>
                <a:cxn ang="0">
                  <a:pos x="115" y="56"/>
                </a:cxn>
                <a:cxn ang="0">
                  <a:pos x="106" y="56"/>
                </a:cxn>
                <a:cxn ang="0">
                  <a:pos x="115" y="56"/>
                </a:cxn>
                <a:cxn ang="0">
                  <a:pos x="74" y="56"/>
                </a:cxn>
                <a:cxn ang="0">
                  <a:pos x="74" y="44"/>
                </a:cxn>
                <a:cxn ang="0">
                  <a:pos x="53" y="56"/>
                </a:cxn>
                <a:cxn ang="0">
                  <a:pos x="74" y="35"/>
                </a:cxn>
                <a:cxn ang="0">
                  <a:pos x="18" y="56"/>
                </a:cxn>
                <a:cxn ang="0">
                  <a:pos x="18" y="44"/>
                </a:cxn>
                <a:cxn ang="0">
                  <a:pos x="0" y="56"/>
                </a:cxn>
                <a:cxn ang="0">
                  <a:pos x="41" y="23"/>
                </a:cxn>
                <a:cxn ang="0">
                  <a:pos x="53" y="23"/>
                </a:cxn>
                <a:cxn ang="0">
                  <a:pos x="41" y="23"/>
                </a:cxn>
                <a:cxn ang="0">
                  <a:pos x="83" y="0"/>
                </a:cxn>
                <a:cxn ang="0">
                  <a:pos x="106" y="14"/>
                </a:cxn>
                <a:cxn ang="0">
                  <a:pos x="106" y="23"/>
                </a:cxn>
                <a:cxn ang="0">
                  <a:pos x="128" y="23"/>
                </a:cxn>
                <a:cxn ang="0">
                  <a:pos x="115" y="56"/>
                </a:cxn>
              </a:cxnLst>
              <a:rect l="0" t="0" r="r" b="b"/>
              <a:pathLst>
                <a:path w="128" h="56">
                  <a:moveTo>
                    <a:pt x="115" y="56"/>
                  </a:moveTo>
                  <a:lnTo>
                    <a:pt x="106" y="56"/>
                  </a:lnTo>
                  <a:lnTo>
                    <a:pt x="115" y="56"/>
                  </a:lnTo>
                  <a:lnTo>
                    <a:pt x="74" y="56"/>
                  </a:lnTo>
                  <a:lnTo>
                    <a:pt x="74" y="44"/>
                  </a:lnTo>
                  <a:lnTo>
                    <a:pt x="53" y="56"/>
                  </a:lnTo>
                  <a:lnTo>
                    <a:pt x="74" y="35"/>
                  </a:lnTo>
                  <a:lnTo>
                    <a:pt x="18" y="56"/>
                  </a:lnTo>
                  <a:lnTo>
                    <a:pt x="18" y="44"/>
                  </a:lnTo>
                  <a:lnTo>
                    <a:pt x="0" y="56"/>
                  </a:lnTo>
                  <a:lnTo>
                    <a:pt x="41" y="23"/>
                  </a:lnTo>
                  <a:lnTo>
                    <a:pt x="53" y="23"/>
                  </a:lnTo>
                  <a:lnTo>
                    <a:pt x="41" y="23"/>
                  </a:lnTo>
                  <a:lnTo>
                    <a:pt x="83" y="0"/>
                  </a:lnTo>
                  <a:lnTo>
                    <a:pt x="106" y="14"/>
                  </a:lnTo>
                  <a:lnTo>
                    <a:pt x="106" y="23"/>
                  </a:lnTo>
                  <a:lnTo>
                    <a:pt x="128" y="23"/>
                  </a:lnTo>
                  <a:lnTo>
                    <a:pt x="115" y="5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3" name="Freeform 44"/>
            <p:cNvSpPr>
              <a:spLocks/>
            </p:cNvSpPr>
            <p:nvPr/>
          </p:nvSpPr>
          <p:spPr bwMode="auto">
            <a:xfrm>
              <a:off x="-4411471" y="1565702"/>
              <a:ext cx="131786" cy="48142"/>
            </a:xfrm>
            <a:custGeom>
              <a:avLst/>
              <a:gdLst/>
              <a:ahLst/>
              <a:cxnLst>
                <a:cxn ang="0">
                  <a:pos x="115" y="56"/>
                </a:cxn>
                <a:cxn ang="0">
                  <a:pos x="106" y="56"/>
                </a:cxn>
                <a:cxn ang="0">
                  <a:pos x="115" y="56"/>
                </a:cxn>
                <a:cxn ang="0">
                  <a:pos x="74" y="56"/>
                </a:cxn>
                <a:cxn ang="0">
                  <a:pos x="74" y="44"/>
                </a:cxn>
                <a:cxn ang="0">
                  <a:pos x="53" y="56"/>
                </a:cxn>
                <a:cxn ang="0">
                  <a:pos x="74" y="35"/>
                </a:cxn>
                <a:cxn ang="0">
                  <a:pos x="18" y="56"/>
                </a:cxn>
                <a:cxn ang="0">
                  <a:pos x="18" y="44"/>
                </a:cxn>
                <a:cxn ang="0">
                  <a:pos x="0" y="56"/>
                </a:cxn>
                <a:cxn ang="0">
                  <a:pos x="41" y="23"/>
                </a:cxn>
                <a:cxn ang="0">
                  <a:pos x="53" y="23"/>
                </a:cxn>
                <a:cxn ang="0">
                  <a:pos x="41" y="23"/>
                </a:cxn>
                <a:cxn ang="0">
                  <a:pos x="83" y="0"/>
                </a:cxn>
                <a:cxn ang="0">
                  <a:pos x="106" y="14"/>
                </a:cxn>
                <a:cxn ang="0">
                  <a:pos x="106" y="23"/>
                </a:cxn>
                <a:cxn ang="0">
                  <a:pos x="128" y="23"/>
                </a:cxn>
                <a:cxn ang="0">
                  <a:pos x="115" y="56"/>
                </a:cxn>
              </a:cxnLst>
              <a:rect l="0" t="0" r="r" b="b"/>
              <a:pathLst>
                <a:path w="128" h="56">
                  <a:moveTo>
                    <a:pt x="115" y="56"/>
                  </a:moveTo>
                  <a:lnTo>
                    <a:pt x="106" y="56"/>
                  </a:lnTo>
                  <a:lnTo>
                    <a:pt x="115" y="56"/>
                  </a:lnTo>
                  <a:lnTo>
                    <a:pt x="74" y="56"/>
                  </a:lnTo>
                  <a:lnTo>
                    <a:pt x="74" y="44"/>
                  </a:lnTo>
                  <a:lnTo>
                    <a:pt x="53" y="56"/>
                  </a:lnTo>
                  <a:lnTo>
                    <a:pt x="74" y="35"/>
                  </a:lnTo>
                  <a:lnTo>
                    <a:pt x="18" y="56"/>
                  </a:lnTo>
                  <a:lnTo>
                    <a:pt x="18" y="44"/>
                  </a:lnTo>
                  <a:lnTo>
                    <a:pt x="0" y="56"/>
                  </a:lnTo>
                  <a:lnTo>
                    <a:pt x="41" y="23"/>
                  </a:lnTo>
                  <a:lnTo>
                    <a:pt x="53" y="23"/>
                  </a:lnTo>
                  <a:lnTo>
                    <a:pt x="41" y="23"/>
                  </a:lnTo>
                  <a:lnTo>
                    <a:pt x="83" y="0"/>
                  </a:lnTo>
                  <a:lnTo>
                    <a:pt x="106" y="14"/>
                  </a:lnTo>
                  <a:lnTo>
                    <a:pt x="106" y="23"/>
                  </a:lnTo>
                  <a:lnTo>
                    <a:pt x="128" y="23"/>
                  </a:lnTo>
                  <a:lnTo>
                    <a:pt x="115" y="5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4" name="Freeform 45"/>
            <p:cNvSpPr>
              <a:spLocks/>
            </p:cNvSpPr>
            <p:nvPr/>
          </p:nvSpPr>
          <p:spPr bwMode="auto">
            <a:xfrm>
              <a:off x="-4478394" y="1505524"/>
              <a:ext cx="27799" cy="44704"/>
            </a:xfrm>
            <a:custGeom>
              <a:avLst/>
              <a:gdLst/>
              <a:ahLst/>
              <a:cxnLst>
                <a:cxn ang="0">
                  <a:pos x="0" y="0"/>
                </a:cxn>
                <a:cxn ang="0">
                  <a:pos x="16" y="0"/>
                </a:cxn>
                <a:cxn ang="0">
                  <a:pos x="27" y="9"/>
                </a:cxn>
                <a:cxn ang="0">
                  <a:pos x="0" y="31"/>
                </a:cxn>
                <a:cxn ang="0">
                  <a:pos x="27" y="31"/>
                </a:cxn>
                <a:cxn ang="0">
                  <a:pos x="16" y="31"/>
                </a:cxn>
                <a:cxn ang="0">
                  <a:pos x="16" y="52"/>
                </a:cxn>
                <a:cxn ang="0">
                  <a:pos x="0" y="52"/>
                </a:cxn>
                <a:cxn ang="0">
                  <a:pos x="16" y="31"/>
                </a:cxn>
                <a:cxn ang="0">
                  <a:pos x="0" y="23"/>
                </a:cxn>
                <a:cxn ang="0">
                  <a:pos x="16" y="9"/>
                </a:cxn>
                <a:cxn ang="0">
                  <a:pos x="16" y="0"/>
                </a:cxn>
                <a:cxn ang="0">
                  <a:pos x="0" y="9"/>
                </a:cxn>
                <a:cxn ang="0">
                  <a:pos x="0" y="0"/>
                </a:cxn>
              </a:cxnLst>
              <a:rect l="0" t="0" r="r" b="b"/>
              <a:pathLst>
                <a:path w="27" h="52">
                  <a:moveTo>
                    <a:pt x="0" y="0"/>
                  </a:moveTo>
                  <a:lnTo>
                    <a:pt x="16" y="0"/>
                  </a:lnTo>
                  <a:lnTo>
                    <a:pt x="27" y="9"/>
                  </a:lnTo>
                  <a:lnTo>
                    <a:pt x="0" y="31"/>
                  </a:lnTo>
                  <a:lnTo>
                    <a:pt x="27" y="31"/>
                  </a:lnTo>
                  <a:lnTo>
                    <a:pt x="16" y="31"/>
                  </a:lnTo>
                  <a:lnTo>
                    <a:pt x="16" y="52"/>
                  </a:lnTo>
                  <a:lnTo>
                    <a:pt x="0" y="52"/>
                  </a:lnTo>
                  <a:lnTo>
                    <a:pt x="16" y="31"/>
                  </a:lnTo>
                  <a:lnTo>
                    <a:pt x="0" y="23"/>
                  </a:lnTo>
                  <a:lnTo>
                    <a:pt x="16" y="9"/>
                  </a:lnTo>
                  <a:lnTo>
                    <a:pt x="16" y="0"/>
                  </a:lnTo>
                  <a:lnTo>
                    <a:pt x="0" y="9"/>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5" name="Freeform 46"/>
            <p:cNvSpPr>
              <a:spLocks/>
            </p:cNvSpPr>
            <p:nvPr/>
          </p:nvSpPr>
          <p:spPr bwMode="auto">
            <a:xfrm>
              <a:off x="-4478394" y="1505524"/>
              <a:ext cx="27799" cy="44704"/>
            </a:xfrm>
            <a:custGeom>
              <a:avLst/>
              <a:gdLst/>
              <a:ahLst/>
              <a:cxnLst>
                <a:cxn ang="0">
                  <a:pos x="0" y="0"/>
                </a:cxn>
                <a:cxn ang="0">
                  <a:pos x="16" y="0"/>
                </a:cxn>
                <a:cxn ang="0">
                  <a:pos x="27" y="9"/>
                </a:cxn>
                <a:cxn ang="0">
                  <a:pos x="0" y="31"/>
                </a:cxn>
                <a:cxn ang="0">
                  <a:pos x="27" y="31"/>
                </a:cxn>
                <a:cxn ang="0">
                  <a:pos x="16" y="31"/>
                </a:cxn>
                <a:cxn ang="0">
                  <a:pos x="16" y="52"/>
                </a:cxn>
                <a:cxn ang="0">
                  <a:pos x="0" y="52"/>
                </a:cxn>
                <a:cxn ang="0">
                  <a:pos x="16" y="31"/>
                </a:cxn>
                <a:cxn ang="0">
                  <a:pos x="0" y="23"/>
                </a:cxn>
                <a:cxn ang="0">
                  <a:pos x="16" y="9"/>
                </a:cxn>
                <a:cxn ang="0">
                  <a:pos x="16" y="0"/>
                </a:cxn>
                <a:cxn ang="0">
                  <a:pos x="0" y="9"/>
                </a:cxn>
                <a:cxn ang="0">
                  <a:pos x="0" y="0"/>
                </a:cxn>
              </a:cxnLst>
              <a:rect l="0" t="0" r="r" b="b"/>
              <a:pathLst>
                <a:path w="27" h="52">
                  <a:moveTo>
                    <a:pt x="0" y="0"/>
                  </a:moveTo>
                  <a:lnTo>
                    <a:pt x="16" y="0"/>
                  </a:lnTo>
                  <a:lnTo>
                    <a:pt x="27" y="9"/>
                  </a:lnTo>
                  <a:lnTo>
                    <a:pt x="0" y="31"/>
                  </a:lnTo>
                  <a:lnTo>
                    <a:pt x="27" y="31"/>
                  </a:lnTo>
                  <a:lnTo>
                    <a:pt x="16" y="31"/>
                  </a:lnTo>
                  <a:lnTo>
                    <a:pt x="16" y="52"/>
                  </a:lnTo>
                  <a:lnTo>
                    <a:pt x="0" y="52"/>
                  </a:lnTo>
                  <a:lnTo>
                    <a:pt x="16" y="31"/>
                  </a:lnTo>
                  <a:lnTo>
                    <a:pt x="0" y="23"/>
                  </a:lnTo>
                  <a:lnTo>
                    <a:pt x="16" y="9"/>
                  </a:lnTo>
                  <a:lnTo>
                    <a:pt x="16" y="0"/>
                  </a:lnTo>
                  <a:lnTo>
                    <a:pt x="0" y="9"/>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6" name="Freeform 47"/>
            <p:cNvSpPr>
              <a:spLocks/>
            </p:cNvSpPr>
            <p:nvPr/>
          </p:nvSpPr>
          <p:spPr bwMode="auto">
            <a:xfrm>
              <a:off x="-2117559" y="1614705"/>
              <a:ext cx="54567" cy="45563"/>
            </a:xfrm>
            <a:custGeom>
              <a:avLst/>
              <a:gdLst/>
              <a:ahLst/>
              <a:cxnLst>
                <a:cxn ang="0">
                  <a:pos x="0" y="40"/>
                </a:cxn>
                <a:cxn ang="0">
                  <a:pos x="0" y="8"/>
                </a:cxn>
                <a:cxn ang="0">
                  <a:pos x="8" y="8"/>
                </a:cxn>
                <a:cxn ang="0">
                  <a:pos x="17" y="0"/>
                </a:cxn>
                <a:cxn ang="0">
                  <a:pos x="41" y="0"/>
                </a:cxn>
                <a:cxn ang="0">
                  <a:pos x="29" y="8"/>
                </a:cxn>
                <a:cxn ang="0">
                  <a:pos x="53" y="32"/>
                </a:cxn>
                <a:cxn ang="0">
                  <a:pos x="41" y="32"/>
                </a:cxn>
                <a:cxn ang="0">
                  <a:pos x="41" y="40"/>
                </a:cxn>
                <a:cxn ang="0">
                  <a:pos x="29" y="53"/>
                </a:cxn>
                <a:cxn ang="0">
                  <a:pos x="8" y="53"/>
                </a:cxn>
                <a:cxn ang="0">
                  <a:pos x="0" y="40"/>
                </a:cxn>
              </a:cxnLst>
              <a:rect l="0" t="0" r="r" b="b"/>
              <a:pathLst>
                <a:path w="53" h="53">
                  <a:moveTo>
                    <a:pt x="0" y="40"/>
                  </a:moveTo>
                  <a:lnTo>
                    <a:pt x="0" y="8"/>
                  </a:lnTo>
                  <a:lnTo>
                    <a:pt x="8" y="8"/>
                  </a:lnTo>
                  <a:lnTo>
                    <a:pt x="17" y="0"/>
                  </a:lnTo>
                  <a:lnTo>
                    <a:pt x="41" y="0"/>
                  </a:lnTo>
                  <a:lnTo>
                    <a:pt x="29" y="8"/>
                  </a:lnTo>
                  <a:lnTo>
                    <a:pt x="53" y="32"/>
                  </a:lnTo>
                  <a:lnTo>
                    <a:pt x="41" y="32"/>
                  </a:lnTo>
                  <a:lnTo>
                    <a:pt x="41" y="40"/>
                  </a:lnTo>
                  <a:lnTo>
                    <a:pt x="29" y="53"/>
                  </a:lnTo>
                  <a:lnTo>
                    <a:pt x="8" y="53"/>
                  </a:lnTo>
                  <a:lnTo>
                    <a:pt x="0" y="4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7" name="Freeform 48"/>
            <p:cNvSpPr>
              <a:spLocks/>
            </p:cNvSpPr>
            <p:nvPr/>
          </p:nvSpPr>
          <p:spPr bwMode="auto">
            <a:xfrm>
              <a:off x="-2117559" y="1614705"/>
              <a:ext cx="54567" cy="45563"/>
            </a:xfrm>
            <a:custGeom>
              <a:avLst/>
              <a:gdLst/>
              <a:ahLst/>
              <a:cxnLst>
                <a:cxn ang="0">
                  <a:pos x="0" y="40"/>
                </a:cxn>
                <a:cxn ang="0">
                  <a:pos x="0" y="8"/>
                </a:cxn>
                <a:cxn ang="0">
                  <a:pos x="8" y="8"/>
                </a:cxn>
                <a:cxn ang="0">
                  <a:pos x="17" y="0"/>
                </a:cxn>
                <a:cxn ang="0">
                  <a:pos x="41" y="0"/>
                </a:cxn>
                <a:cxn ang="0">
                  <a:pos x="29" y="8"/>
                </a:cxn>
                <a:cxn ang="0">
                  <a:pos x="53" y="32"/>
                </a:cxn>
                <a:cxn ang="0">
                  <a:pos x="41" y="32"/>
                </a:cxn>
                <a:cxn ang="0">
                  <a:pos x="41" y="40"/>
                </a:cxn>
                <a:cxn ang="0">
                  <a:pos x="29" y="53"/>
                </a:cxn>
                <a:cxn ang="0">
                  <a:pos x="8" y="53"/>
                </a:cxn>
                <a:cxn ang="0">
                  <a:pos x="0" y="40"/>
                </a:cxn>
              </a:cxnLst>
              <a:rect l="0" t="0" r="r" b="b"/>
              <a:pathLst>
                <a:path w="53" h="53">
                  <a:moveTo>
                    <a:pt x="0" y="40"/>
                  </a:moveTo>
                  <a:lnTo>
                    <a:pt x="0" y="8"/>
                  </a:lnTo>
                  <a:lnTo>
                    <a:pt x="8" y="8"/>
                  </a:lnTo>
                  <a:lnTo>
                    <a:pt x="17" y="0"/>
                  </a:lnTo>
                  <a:lnTo>
                    <a:pt x="41" y="0"/>
                  </a:lnTo>
                  <a:lnTo>
                    <a:pt x="29" y="8"/>
                  </a:lnTo>
                  <a:lnTo>
                    <a:pt x="53" y="32"/>
                  </a:lnTo>
                  <a:lnTo>
                    <a:pt x="41" y="32"/>
                  </a:lnTo>
                  <a:lnTo>
                    <a:pt x="41" y="40"/>
                  </a:lnTo>
                  <a:lnTo>
                    <a:pt x="29" y="53"/>
                  </a:lnTo>
                  <a:lnTo>
                    <a:pt x="8" y="53"/>
                  </a:lnTo>
                  <a:lnTo>
                    <a:pt x="0" y="4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8" name="Freeform 49"/>
            <p:cNvSpPr>
              <a:spLocks/>
            </p:cNvSpPr>
            <p:nvPr/>
          </p:nvSpPr>
          <p:spPr bwMode="auto">
            <a:xfrm>
              <a:off x="-1877666" y="1614705"/>
              <a:ext cx="88544" cy="27510"/>
            </a:xfrm>
            <a:custGeom>
              <a:avLst/>
              <a:gdLst/>
              <a:ahLst/>
              <a:cxnLst>
                <a:cxn ang="0">
                  <a:pos x="0" y="17"/>
                </a:cxn>
                <a:cxn ang="0">
                  <a:pos x="0" y="8"/>
                </a:cxn>
                <a:cxn ang="0">
                  <a:pos x="12" y="0"/>
                </a:cxn>
                <a:cxn ang="0">
                  <a:pos x="86" y="0"/>
                </a:cxn>
                <a:cxn ang="0">
                  <a:pos x="77" y="8"/>
                </a:cxn>
                <a:cxn ang="0">
                  <a:pos x="23" y="8"/>
                </a:cxn>
                <a:cxn ang="0">
                  <a:pos x="12" y="17"/>
                </a:cxn>
                <a:cxn ang="0">
                  <a:pos x="12" y="32"/>
                </a:cxn>
                <a:cxn ang="0">
                  <a:pos x="0" y="17"/>
                </a:cxn>
              </a:cxnLst>
              <a:rect l="0" t="0" r="r" b="b"/>
              <a:pathLst>
                <a:path w="86" h="32">
                  <a:moveTo>
                    <a:pt x="0" y="17"/>
                  </a:moveTo>
                  <a:lnTo>
                    <a:pt x="0" y="8"/>
                  </a:lnTo>
                  <a:lnTo>
                    <a:pt x="12" y="0"/>
                  </a:lnTo>
                  <a:lnTo>
                    <a:pt x="86" y="0"/>
                  </a:lnTo>
                  <a:lnTo>
                    <a:pt x="77" y="8"/>
                  </a:lnTo>
                  <a:lnTo>
                    <a:pt x="23" y="8"/>
                  </a:lnTo>
                  <a:lnTo>
                    <a:pt x="12" y="17"/>
                  </a:lnTo>
                  <a:lnTo>
                    <a:pt x="12" y="32"/>
                  </a:lnTo>
                  <a:lnTo>
                    <a:pt x="0" y="1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69" name="Freeform 50"/>
            <p:cNvSpPr>
              <a:spLocks/>
            </p:cNvSpPr>
            <p:nvPr/>
          </p:nvSpPr>
          <p:spPr bwMode="auto">
            <a:xfrm>
              <a:off x="-1877666" y="1614705"/>
              <a:ext cx="88544" cy="27510"/>
            </a:xfrm>
            <a:custGeom>
              <a:avLst/>
              <a:gdLst/>
              <a:ahLst/>
              <a:cxnLst>
                <a:cxn ang="0">
                  <a:pos x="0" y="17"/>
                </a:cxn>
                <a:cxn ang="0">
                  <a:pos x="0" y="8"/>
                </a:cxn>
                <a:cxn ang="0">
                  <a:pos x="12" y="0"/>
                </a:cxn>
                <a:cxn ang="0">
                  <a:pos x="86" y="0"/>
                </a:cxn>
                <a:cxn ang="0">
                  <a:pos x="77" y="8"/>
                </a:cxn>
                <a:cxn ang="0">
                  <a:pos x="23" y="8"/>
                </a:cxn>
                <a:cxn ang="0">
                  <a:pos x="12" y="17"/>
                </a:cxn>
                <a:cxn ang="0">
                  <a:pos x="12" y="32"/>
                </a:cxn>
                <a:cxn ang="0">
                  <a:pos x="0" y="17"/>
                </a:cxn>
              </a:cxnLst>
              <a:rect l="0" t="0" r="r" b="b"/>
              <a:pathLst>
                <a:path w="86" h="32">
                  <a:moveTo>
                    <a:pt x="0" y="17"/>
                  </a:moveTo>
                  <a:lnTo>
                    <a:pt x="0" y="8"/>
                  </a:lnTo>
                  <a:lnTo>
                    <a:pt x="12" y="0"/>
                  </a:lnTo>
                  <a:lnTo>
                    <a:pt x="86" y="0"/>
                  </a:lnTo>
                  <a:lnTo>
                    <a:pt x="77" y="8"/>
                  </a:lnTo>
                  <a:lnTo>
                    <a:pt x="23" y="8"/>
                  </a:lnTo>
                  <a:lnTo>
                    <a:pt x="12" y="17"/>
                  </a:lnTo>
                  <a:lnTo>
                    <a:pt x="12" y="32"/>
                  </a:lnTo>
                  <a:lnTo>
                    <a:pt x="0" y="1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70" name="Freeform 51"/>
            <p:cNvSpPr>
              <a:spLocks/>
            </p:cNvSpPr>
            <p:nvPr/>
          </p:nvSpPr>
          <p:spPr bwMode="auto">
            <a:xfrm>
              <a:off x="-1435975" y="1462540"/>
              <a:ext cx="53538" cy="69635"/>
            </a:xfrm>
            <a:custGeom>
              <a:avLst/>
              <a:gdLst/>
              <a:ahLst/>
              <a:cxnLst>
                <a:cxn ang="0">
                  <a:pos x="0" y="81"/>
                </a:cxn>
                <a:cxn ang="0">
                  <a:pos x="20" y="72"/>
                </a:cxn>
                <a:cxn ang="0">
                  <a:pos x="40" y="28"/>
                </a:cxn>
                <a:cxn ang="0">
                  <a:pos x="31" y="0"/>
                </a:cxn>
                <a:cxn ang="0">
                  <a:pos x="40" y="0"/>
                </a:cxn>
                <a:cxn ang="0">
                  <a:pos x="52" y="28"/>
                </a:cxn>
                <a:cxn ang="0">
                  <a:pos x="52" y="58"/>
                </a:cxn>
                <a:cxn ang="0">
                  <a:pos x="31" y="72"/>
                </a:cxn>
                <a:cxn ang="0">
                  <a:pos x="31" y="81"/>
                </a:cxn>
                <a:cxn ang="0">
                  <a:pos x="11" y="81"/>
                </a:cxn>
                <a:cxn ang="0">
                  <a:pos x="0" y="81"/>
                </a:cxn>
              </a:cxnLst>
              <a:rect l="0" t="0" r="r" b="b"/>
              <a:pathLst>
                <a:path w="52" h="81">
                  <a:moveTo>
                    <a:pt x="0" y="81"/>
                  </a:moveTo>
                  <a:lnTo>
                    <a:pt x="20" y="72"/>
                  </a:lnTo>
                  <a:lnTo>
                    <a:pt x="40" y="28"/>
                  </a:lnTo>
                  <a:lnTo>
                    <a:pt x="31" y="0"/>
                  </a:lnTo>
                  <a:lnTo>
                    <a:pt x="40" y="0"/>
                  </a:lnTo>
                  <a:lnTo>
                    <a:pt x="52" y="28"/>
                  </a:lnTo>
                  <a:lnTo>
                    <a:pt x="52" y="58"/>
                  </a:lnTo>
                  <a:lnTo>
                    <a:pt x="31" y="72"/>
                  </a:lnTo>
                  <a:lnTo>
                    <a:pt x="31" y="81"/>
                  </a:lnTo>
                  <a:lnTo>
                    <a:pt x="11" y="81"/>
                  </a:lnTo>
                  <a:lnTo>
                    <a:pt x="0" y="8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71" name="Freeform 52"/>
            <p:cNvSpPr>
              <a:spLocks/>
            </p:cNvSpPr>
            <p:nvPr/>
          </p:nvSpPr>
          <p:spPr bwMode="auto">
            <a:xfrm>
              <a:off x="-1435975" y="1462540"/>
              <a:ext cx="53538" cy="69635"/>
            </a:xfrm>
            <a:custGeom>
              <a:avLst/>
              <a:gdLst/>
              <a:ahLst/>
              <a:cxnLst>
                <a:cxn ang="0">
                  <a:pos x="0" y="81"/>
                </a:cxn>
                <a:cxn ang="0">
                  <a:pos x="20" y="72"/>
                </a:cxn>
                <a:cxn ang="0">
                  <a:pos x="40" y="28"/>
                </a:cxn>
                <a:cxn ang="0">
                  <a:pos x="31" y="0"/>
                </a:cxn>
                <a:cxn ang="0">
                  <a:pos x="40" y="0"/>
                </a:cxn>
                <a:cxn ang="0">
                  <a:pos x="52" y="28"/>
                </a:cxn>
                <a:cxn ang="0">
                  <a:pos x="52" y="58"/>
                </a:cxn>
                <a:cxn ang="0">
                  <a:pos x="31" y="72"/>
                </a:cxn>
                <a:cxn ang="0">
                  <a:pos x="31" y="81"/>
                </a:cxn>
                <a:cxn ang="0">
                  <a:pos x="11" y="81"/>
                </a:cxn>
                <a:cxn ang="0">
                  <a:pos x="0" y="81"/>
                </a:cxn>
              </a:cxnLst>
              <a:rect l="0" t="0" r="r" b="b"/>
              <a:pathLst>
                <a:path w="52" h="81">
                  <a:moveTo>
                    <a:pt x="0" y="81"/>
                  </a:moveTo>
                  <a:lnTo>
                    <a:pt x="20" y="72"/>
                  </a:lnTo>
                  <a:lnTo>
                    <a:pt x="40" y="28"/>
                  </a:lnTo>
                  <a:lnTo>
                    <a:pt x="31" y="0"/>
                  </a:lnTo>
                  <a:lnTo>
                    <a:pt x="40" y="0"/>
                  </a:lnTo>
                  <a:lnTo>
                    <a:pt x="52" y="28"/>
                  </a:lnTo>
                  <a:lnTo>
                    <a:pt x="52" y="58"/>
                  </a:lnTo>
                  <a:lnTo>
                    <a:pt x="31" y="72"/>
                  </a:lnTo>
                  <a:lnTo>
                    <a:pt x="31" y="81"/>
                  </a:lnTo>
                  <a:lnTo>
                    <a:pt x="11" y="81"/>
                  </a:lnTo>
                  <a:lnTo>
                    <a:pt x="0" y="8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72" name="Freeform 53"/>
            <p:cNvSpPr>
              <a:spLocks/>
            </p:cNvSpPr>
            <p:nvPr/>
          </p:nvSpPr>
          <p:spPr bwMode="auto">
            <a:xfrm>
              <a:off x="-2810469" y="1558824"/>
              <a:ext cx="85455" cy="36967"/>
            </a:xfrm>
            <a:custGeom>
              <a:avLst/>
              <a:gdLst/>
              <a:ahLst/>
              <a:cxnLst>
                <a:cxn ang="0">
                  <a:pos x="0" y="22"/>
                </a:cxn>
                <a:cxn ang="0">
                  <a:pos x="30" y="0"/>
                </a:cxn>
                <a:cxn ang="0">
                  <a:pos x="53" y="8"/>
                </a:cxn>
                <a:cxn ang="0">
                  <a:pos x="74" y="8"/>
                </a:cxn>
                <a:cxn ang="0">
                  <a:pos x="83" y="8"/>
                </a:cxn>
                <a:cxn ang="0">
                  <a:pos x="83" y="22"/>
                </a:cxn>
                <a:cxn ang="0">
                  <a:pos x="62" y="22"/>
                </a:cxn>
                <a:cxn ang="0">
                  <a:pos x="30" y="43"/>
                </a:cxn>
                <a:cxn ang="0">
                  <a:pos x="9" y="31"/>
                </a:cxn>
                <a:cxn ang="0">
                  <a:pos x="0" y="22"/>
                </a:cxn>
              </a:cxnLst>
              <a:rect l="0" t="0" r="r" b="b"/>
              <a:pathLst>
                <a:path w="83" h="43">
                  <a:moveTo>
                    <a:pt x="0" y="22"/>
                  </a:moveTo>
                  <a:lnTo>
                    <a:pt x="30" y="0"/>
                  </a:lnTo>
                  <a:lnTo>
                    <a:pt x="53" y="8"/>
                  </a:lnTo>
                  <a:lnTo>
                    <a:pt x="74" y="8"/>
                  </a:lnTo>
                  <a:lnTo>
                    <a:pt x="83" y="8"/>
                  </a:lnTo>
                  <a:lnTo>
                    <a:pt x="83" y="22"/>
                  </a:lnTo>
                  <a:lnTo>
                    <a:pt x="62" y="22"/>
                  </a:lnTo>
                  <a:lnTo>
                    <a:pt x="30" y="43"/>
                  </a:lnTo>
                  <a:lnTo>
                    <a:pt x="9" y="31"/>
                  </a:lnTo>
                  <a:lnTo>
                    <a:pt x="0" y="2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73" name="Freeform 54"/>
            <p:cNvSpPr>
              <a:spLocks/>
            </p:cNvSpPr>
            <p:nvPr/>
          </p:nvSpPr>
          <p:spPr bwMode="auto">
            <a:xfrm>
              <a:off x="-2810469" y="1558824"/>
              <a:ext cx="85455" cy="36967"/>
            </a:xfrm>
            <a:custGeom>
              <a:avLst/>
              <a:gdLst/>
              <a:ahLst/>
              <a:cxnLst>
                <a:cxn ang="0">
                  <a:pos x="0" y="22"/>
                </a:cxn>
                <a:cxn ang="0">
                  <a:pos x="30" y="0"/>
                </a:cxn>
                <a:cxn ang="0">
                  <a:pos x="53" y="8"/>
                </a:cxn>
                <a:cxn ang="0">
                  <a:pos x="74" y="8"/>
                </a:cxn>
                <a:cxn ang="0">
                  <a:pos x="83" y="8"/>
                </a:cxn>
                <a:cxn ang="0">
                  <a:pos x="83" y="22"/>
                </a:cxn>
                <a:cxn ang="0">
                  <a:pos x="62" y="22"/>
                </a:cxn>
                <a:cxn ang="0">
                  <a:pos x="30" y="43"/>
                </a:cxn>
                <a:cxn ang="0">
                  <a:pos x="9" y="31"/>
                </a:cxn>
                <a:cxn ang="0">
                  <a:pos x="0" y="22"/>
                </a:cxn>
              </a:cxnLst>
              <a:rect l="0" t="0" r="r" b="b"/>
              <a:pathLst>
                <a:path w="83" h="43">
                  <a:moveTo>
                    <a:pt x="0" y="22"/>
                  </a:moveTo>
                  <a:lnTo>
                    <a:pt x="30" y="0"/>
                  </a:lnTo>
                  <a:lnTo>
                    <a:pt x="53" y="8"/>
                  </a:lnTo>
                  <a:lnTo>
                    <a:pt x="74" y="8"/>
                  </a:lnTo>
                  <a:lnTo>
                    <a:pt x="83" y="8"/>
                  </a:lnTo>
                  <a:lnTo>
                    <a:pt x="83" y="22"/>
                  </a:lnTo>
                  <a:lnTo>
                    <a:pt x="62" y="22"/>
                  </a:lnTo>
                  <a:lnTo>
                    <a:pt x="30" y="43"/>
                  </a:lnTo>
                  <a:lnTo>
                    <a:pt x="9" y="31"/>
                  </a:lnTo>
                  <a:lnTo>
                    <a:pt x="0" y="2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574" name="Freeform 55"/>
            <p:cNvSpPr>
              <a:spLocks/>
            </p:cNvSpPr>
            <p:nvPr/>
          </p:nvSpPr>
          <p:spPr bwMode="auto">
            <a:xfrm>
              <a:off x="-2723984" y="1513261"/>
              <a:ext cx="285195" cy="134970"/>
            </a:xfrm>
            <a:custGeom>
              <a:avLst/>
              <a:gdLst/>
              <a:ahLst/>
              <a:cxnLst>
                <a:cxn ang="0">
                  <a:pos x="106" y="134"/>
                </a:cxn>
                <a:cxn ang="0">
                  <a:pos x="119" y="116"/>
                </a:cxn>
                <a:cxn ang="0">
                  <a:pos x="127" y="116"/>
                </a:cxn>
                <a:cxn ang="0">
                  <a:pos x="127" y="105"/>
                </a:cxn>
                <a:cxn ang="0">
                  <a:pos x="119" y="96"/>
                </a:cxn>
                <a:cxn ang="0">
                  <a:pos x="106" y="84"/>
                </a:cxn>
                <a:cxn ang="0">
                  <a:pos x="86" y="75"/>
                </a:cxn>
                <a:cxn ang="0">
                  <a:pos x="74" y="84"/>
                </a:cxn>
                <a:cxn ang="0">
                  <a:pos x="44" y="96"/>
                </a:cxn>
                <a:cxn ang="0">
                  <a:pos x="12" y="84"/>
                </a:cxn>
                <a:cxn ang="0">
                  <a:pos x="0" y="84"/>
                </a:cxn>
                <a:cxn ang="0">
                  <a:pos x="0" y="75"/>
                </a:cxn>
                <a:cxn ang="0">
                  <a:pos x="0" y="60"/>
                </a:cxn>
                <a:cxn ang="0">
                  <a:pos x="33" y="43"/>
                </a:cxn>
                <a:cxn ang="0">
                  <a:pos x="20" y="22"/>
                </a:cxn>
                <a:cxn ang="0">
                  <a:pos x="53" y="14"/>
                </a:cxn>
                <a:cxn ang="0">
                  <a:pos x="86" y="22"/>
                </a:cxn>
                <a:cxn ang="0">
                  <a:pos x="106" y="22"/>
                </a:cxn>
                <a:cxn ang="0">
                  <a:pos x="127" y="22"/>
                </a:cxn>
                <a:cxn ang="0">
                  <a:pos x="127" y="14"/>
                </a:cxn>
                <a:cxn ang="0">
                  <a:pos x="140" y="14"/>
                </a:cxn>
                <a:cxn ang="0">
                  <a:pos x="172" y="0"/>
                </a:cxn>
                <a:cxn ang="0">
                  <a:pos x="181" y="14"/>
                </a:cxn>
                <a:cxn ang="0">
                  <a:pos x="181" y="22"/>
                </a:cxn>
                <a:cxn ang="0">
                  <a:pos x="193" y="22"/>
                </a:cxn>
                <a:cxn ang="0">
                  <a:pos x="202" y="43"/>
                </a:cxn>
                <a:cxn ang="0">
                  <a:pos x="237" y="43"/>
                </a:cxn>
                <a:cxn ang="0">
                  <a:pos x="246" y="52"/>
                </a:cxn>
                <a:cxn ang="0">
                  <a:pos x="277" y="52"/>
                </a:cxn>
                <a:cxn ang="0">
                  <a:pos x="277" y="60"/>
                </a:cxn>
                <a:cxn ang="0">
                  <a:pos x="277" y="75"/>
                </a:cxn>
                <a:cxn ang="0">
                  <a:pos x="277" y="96"/>
                </a:cxn>
                <a:cxn ang="0">
                  <a:pos x="267" y="84"/>
                </a:cxn>
                <a:cxn ang="0">
                  <a:pos x="256" y="96"/>
                </a:cxn>
                <a:cxn ang="0">
                  <a:pos x="256" y="105"/>
                </a:cxn>
                <a:cxn ang="0">
                  <a:pos x="246" y="105"/>
                </a:cxn>
                <a:cxn ang="0">
                  <a:pos x="202" y="124"/>
                </a:cxn>
                <a:cxn ang="0">
                  <a:pos x="223" y="134"/>
                </a:cxn>
                <a:cxn ang="0">
                  <a:pos x="237" y="134"/>
                </a:cxn>
                <a:cxn ang="0">
                  <a:pos x="237" y="148"/>
                </a:cxn>
                <a:cxn ang="0">
                  <a:pos x="223" y="148"/>
                </a:cxn>
                <a:cxn ang="0">
                  <a:pos x="193" y="157"/>
                </a:cxn>
                <a:cxn ang="0">
                  <a:pos x="193" y="148"/>
                </a:cxn>
                <a:cxn ang="0">
                  <a:pos x="172" y="134"/>
                </a:cxn>
                <a:cxn ang="0">
                  <a:pos x="193" y="124"/>
                </a:cxn>
                <a:cxn ang="0">
                  <a:pos x="163" y="116"/>
                </a:cxn>
                <a:cxn ang="0">
                  <a:pos x="140" y="116"/>
                </a:cxn>
                <a:cxn ang="0">
                  <a:pos x="127" y="124"/>
                </a:cxn>
                <a:cxn ang="0">
                  <a:pos x="127" y="134"/>
                </a:cxn>
                <a:cxn ang="0">
                  <a:pos x="106" y="134"/>
                </a:cxn>
              </a:cxnLst>
              <a:rect l="0" t="0" r="r" b="b"/>
              <a:pathLst>
                <a:path w="277" h="157">
                  <a:moveTo>
                    <a:pt x="106" y="134"/>
                  </a:moveTo>
                  <a:lnTo>
                    <a:pt x="119" y="116"/>
                  </a:lnTo>
                  <a:lnTo>
                    <a:pt x="127" y="116"/>
                  </a:lnTo>
                  <a:lnTo>
                    <a:pt x="127" y="105"/>
                  </a:lnTo>
                  <a:lnTo>
                    <a:pt x="119" y="96"/>
                  </a:lnTo>
                  <a:lnTo>
                    <a:pt x="106" y="84"/>
                  </a:lnTo>
                  <a:lnTo>
                    <a:pt x="86" y="75"/>
                  </a:lnTo>
                  <a:lnTo>
                    <a:pt x="74" y="84"/>
                  </a:lnTo>
                  <a:lnTo>
                    <a:pt x="44" y="96"/>
                  </a:lnTo>
                  <a:lnTo>
                    <a:pt x="12" y="84"/>
                  </a:lnTo>
                  <a:lnTo>
                    <a:pt x="0" y="84"/>
                  </a:lnTo>
                  <a:lnTo>
                    <a:pt x="0" y="75"/>
                  </a:lnTo>
                  <a:lnTo>
                    <a:pt x="0" y="60"/>
                  </a:lnTo>
                  <a:lnTo>
                    <a:pt x="33" y="43"/>
                  </a:lnTo>
                  <a:lnTo>
                    <a:pt x="20" y="22"/>
                  </a:lnTo>
                  <a:lnTo>
                    <a:pt x="53" y="14"/>
                  </a:lnTo>
                  <a:lnTo>
                    <a:pt x="86" y="22"/>
                  </a:lnTo>
                  <a:lnTo>
                    <a:pt x="106" y="22"/>
                  </a:lnTo>
                  <a:lnTo>
                    <a:pt x="127" y="22"/>
                  </a:lnTo>
                  <a:lnTo>
                    <a:pt x="127" y="14"/>
                  </a:lnTo>
                  <a:lnTo>
                    <a:pt x="140" y="14"/>
                  </a:lnTo>
                  <a:lnTo>
                    <a:pt x="172" y="0"/>
                  </a:lnTo>
                  <a:lnTo>
                    <a:pt x="181" y="14"/>
                  </a:lnTo>
                  <a:lnTo>
                    <a:pt x="181" y="22"/>
                  </a:lnTo>
                  <a:lnTo>
                    <a:pt x="193" y="22"/>
                  </a:lnTo>
                  <a:lnTo>
                    <a:pt x="202" y="43"/>
                  </a:lnTo>
                  <a:lnTo>
                    <a:pt x="237" y="43"/>
                  </a:lnTo>
                  <a:lnTo>
                    <a:pt x="246" y="52"/>
                  </a:lnTo>
                  <a:lnTo>
                    <a:pt x="277" y="52"/>
                  </a:lnTo>
                  <a:lnTo>
                    <a:pt x="277" y="60"/>
                  </a:lnTo>
                  <a:lnTo>
                    <a:pt x="277" y="75"/>
                  </a:lnTo>
                  <a:lnTo>
                    <a:pt x="277" y="96"/>
                  </a:lnTo>
                  <a:lnTo>
                    <a:pt x="267" y="84"/>
                  </a:lnTo>
                  <a:lnTo>
                    <a:pt x="256" y="96"/>
                  </a:lnTo>
                  <a:lnTo>
                    <a:pt x="256" y="105"/>
                  </a:lnTo>
                  <a:lnTo>
                    <a:pt x="246" y="105"/>
                  </a:lnTo>
                  <a:lnTo>
                    <a:pt x="202" y="124"/>
                  </a:lnTo>
                  <a:lnTo>
                    <a:pt x="223" y="134"/>
                  </a:lnTo>
                  <a:lnTo>
                    <a:pt x="237" y="134"/>
                  </a:lnTo>
                  <a:lnTo>
                    <a:pt x="237" y="148"/>
                  </a:lnTo>
                  <a:lnTo>
                    <a:pt x="223" y="148"/>
                  </a:lnTo>
                  <a:lnTo>
                    <a:pt x="193" y="157"/>
                  </a:lnTo>
                  <a:lnTo>
                    <a:pt x="193" y="148"/>
                  </a:lnTo>
                  <a:lnTo>
                    <a:pt x="172" y="134"/>
                  </a:lnTo>
                  <a:lnTo>
                    <a:pt x="193" y="124"/>
                  </a:lnTo>
                  <a:lnTo>
                    <a:pt x="163" y="116"/>
                  </a:lnTo>
                  <a:lnTo>
                    <a:pt x="140" y="116"/>
                  </a:lnTo>
                  <a:lnTo>
                    <a:pt x="127" y="124"/>
                  </a:lnTo>
                  <a:lnTo>
                    <a:pt x="127" y="134"/>
                  </a:lnTo>
                  <a:lnTo>
                    <a:pt x="106" y="13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75" name="Freeform 56"/>
            <p:cNvSpPr>
              <a:spLocks/>
            </p:cNvSpPr>
            <p:nvPr/>
          </p:nvSpPr>
          <p:spPr bwMode="auto">
            <a:xfrm>
              <a:off x="-2723984" y="1513261"/>
              <a:ext cx="285195" cy="134970"/>
            </a:xfrm>
            <a:custGeom>
              <a:avLst/>
              <a:gdLst/>
              <a:ahLst/>
              <a:cxnLst>
                <a:cxn ang="0">
                  <a:pos x="106" y="134"/>
                </a:cxn>
                <a:cxn ang="0">
                  <a:pos x="119" y="116"/>
                </a:cxn>
                <a:cxn ang="0">
                  <a:pos x="127" y="116"/>
                </a:cxn>
                <a:cxn ang="0">
                  <a:pos x="127" y="105"/>
                </a:cxn>
                <a:cxn ang="0">
                  <a:pos x="119" y="96"/>
                </a:cxn>
                <a:cxn ang="0">
                  <a:pos x="106" y="84"/>
                </a:cxn>
                <a:cxn ang="0">
                  <a:pos x="86" y="75"/>
                </a:cxn>
                <a:cxn ang="0">
                  <a:pos x="74" y="84"/>
                </a:cxn>
                <a:cxn ang="0">
                  <a:pos x="44" y="96"/>
                </a:cxn>
                <a:cxn ang="0">
                  <a:pos x="12" y="84"/>
                </a:cxn>
                <a:cxn ang="0">
                  <a:pos x="0" y="84"/>
                </a:cxn>
                <a:cxn ang="0">
                  <a:pos x="0" y="75"/>
                </a:cxn>
                <a:cxn ang="0">
                  <a:pos x="0" y="60"/>
                </a:cxn>
                <a:cxn ang="0">
                  <a:pos x="33" y="43"/>
                </a:cxn>
                <a:cxn ang="0">
                  <a:pos x="20" y="22"/>
                </a:cxn>
                <a:cxn ang="0">
                  <a:pos x="53" y="14"/>
                </a:cxn>
                <a:cxn ang="0">
                  <a:pos x="86" y="22"/>
                </a:cxn>
                <a:cxn ang="0">
                  <a:pos x="106" y="22"/>
                </a:cxn>
                <a:cxn ang="0">
                  <a:pos x="127" y="22"/>
                </a:cxn>
                <a:cxn ang="0">
                  <a:pos x="127" y="14"/>
                </a:cxn>
                <a:cxn ang="0">
                  <a:pos x="140" y="14"/>
                </a:cxn>
                <a:cxn ang="0">
                  <a:pos x="172" y="0"/>
                </a:cxn>
                <a:cxn ang="0">
                  <a:pos x="181" y="14"/>
                </a:cxn>
                <a:cxn ang="0">
                  <a:pos x="181" y="22"/>
                </a:cxn>
                <a:cxn ang="0">
                  <a:pos x="193" y="22"/>
                </a:cxn>
                <a:cxn ang="0">
                  <a:pos x="202" y="43"/>
                </a:cxn>
                <a:cxn ang="0">
                  <a:pos x="237" y="43"/>
                </a:cxn>
                <a:cxn ang="0">
                  <a:pos x="246" y="52"/>
                </a:cxn>
                <a:cxn ang="0">
                  <a:pos x="277" y="52"/>
                </a:cxn>
                <a:cxn ang="0">
                  <a:pos x="277" y="60"/>
                </a:cxn>
                <a:cxn ang="0">
                  <a:pos x="277" y="75"/>
                </a:cxn>
                <a:cxn ang="0">
                  <a:pos x="277" y="96"/>
                </a:cxn>
                <a:cxn ang="0">
                  <a:pos x="267" y="84"/>
                </a:cxn>
                <a:cxn ang="0">
                  <a:pos x="256" y="96"/>
                </a:cxn>
                <a:cxn ang="0">
                  <a:pos x="256" y="105"/>
                </a:cxn>
                <a:cxn ang="0">
                  <a:pos x="246" y="105"/>
                </a:cxn>
                <a:cxn ang="0">
                  <a:pos x="202" y="124"/>
                </a:cxn>
                <a:cxn ang="0">
                  <a:pos x="223" y="134"/>
                </a:cxn>
                <a:cxn ang="0">
                  <a:pos x="237" y="134"/>
                </a:cxn>
                <a:cxn ang="0">
                  <a:pos x="237" y="148"/>
                </a:cxn>
                <a:cxn ang="0">
                  <a:pos x="223" y="148"/>
                </a:cxn>
                <a:cxn ang="0">
                  <a:pos x="193" y="157"/>
                </a:cxn>
                <a:cxn ang="0">
                  <a:pos x="193" y="148"/>
                </a:cxn>
                <a:cxn ang="0">
                  <a:pos x="172" y="134"/>
                </a:cxn>
                <a:cxn ang="0">
                  <a:pos x="193" y="124"/>
                </a:cxn>
                <a:cxn ang="0">
                  <a:pos x="163" y="116"/>
                </a:cxn>
                <a:cxn ang="0">
                  <a:pos x="140" y="116"/>
                </a:cxn>
                <a:cxn ang="0">
                  <a:pos x="127" y="124"/>
                </a:cxn>
                <a:cxn ang="0">
                  <a:pos x="127" y="134"/>
                </a:cxn>
                <a:cxn ang="0">
                  <a:pos x="106" y="134"/>
                </a:cxn>
              </a:cxnLst>
              <a:rect l="0" t="0" r="r" b="b"/>
              <a:pathLst>
                <a:path w="277" h="157">
                  <a:moveTo>
                    <a:pt x="106" y="134"/>
                  </a:moveTo>
                  <a:lnTo>
                    <a:pt x="119" y="116"/>
                  </a:lnTo>
                  <a:lnTo>
                    <a:pt x="127" y="116"/>
                  </a:lnTo>
                  <a:lnTo>
                    <a:pt x="127" y="105"/>
                  </a:lnTo>
                  <a:lnTo>
                    <a:pt x="119" y="96"/>
                  </a:lnTo>
                  <a:lnTo>
                    <a:pt x="106" y="84"/>
                  </a:lnTo>
                  <a:lnTo>
                    <a:pt x="86" y="75"/>
                  </a:lnTo>
                  <a:lnTo>
                    <a:pt x="74" y="84"/>
                  </a:lnTo>
                  <a:lnTo>
                    <a:pt x="44" y="96"/>
                  </a:lnTo>
                  <a:lnTo>
                    <a:pt x="12" y="84"/>
                  </a:lnTo>
                  <a:lnTo>
                    <a:pt x="0" y="84"/>
                  </a:lnTo>
                  <a:lnTo>
                    <a:pt x="0" y="75"/>
                  </a:lnTo>
                  <a:lnTo>
                    <a:pt x="0" y="60"/>
                  </a:lnTo>
                  <a:lnTo>
                    <a:pt x="33" y="43"/>
                  </a:lnTo>
                  <a:lnTo>
                    <a:pt x="20" y="22"/>
                  </a:lnTo>
                  <a:lnTo>
                    <a:pt x="53" y="14"/>
                  </a:lnTo>
                  <a:lnTo>
                    <a:pt x="86" y="22"/>
                  </a:lnTo>
                  <a:lnTo>
                    <a:pt x="106" y="22"/>
                  </a:lnTo>
                  <a:lnTo>
                    <a:pt x="127" y="22"/>
                  </a:lnTo>
                  <a:lnTo>
                    <a:pt x="127" y="14"/>
                  </a:lnTo>
                  <a:lnTo>
                    <a:pt x="140" y="14"/>
                  </a:lnTo>
                  <a:lnTo>
                    <a:pt x="172" y="0"/>
                  </a:lnTo>
                  <a:lnTo>
                    <a:pt x="181" y="14"/>
                  </a:lnTo>
                  <a:lnTo>
                    <a:pt x="181" y="22"/>
                  </a:lnTo>
                  <a:lnTo>
                    <a:pt x="193" y="22"/>
                  </a:lnTo>
                  <a:lnTo>
                    <a:pt x="202" y="43"/>
                  </a:lnTo>
                  <a:lnTo>
                    <a:pt x="237" y="43"/>
                  </a:lnTo>
                  <a:lnTo>
                    <a:pt x="246" y="52"/>
                  </a:lnTo>
                  <a:lnTo>
                    <a:pt x="277" y="52"/>
                  </a:lnTo>
                  <a:lnTo>
                    <a:pt x="277" y="60"/>
                  </a:lnTo>
                  <a:lnTo>
                    <a:pt x="277" y="75"/>
                  </a:lnTo>
                  <a:lnTo>
                    <a:pt x="277" y="96"/>
                  </a:lnTo>
                  <a:lnTo>
                    <a:pt x="267" y="84"/>
                  </a:lnTo>
                  <a:lnTo>
                    <a:pt x="256" y="96"/>
                  </a:lnTo>
                  <a:lnTo>
                    <a:pt x="256" y="105"/>
                  </a:lnTo>
                  <a:lnTo>
                    <a:pt x="246" y="105"/>
                  </a:lnTo>
                  <a:lnTo>
                    <a:pt x="202" y="124"/>
                  </a:lnTo>
                  <a:lnTo>
                    <a:pt x="223" y="134"/>
                  </a:lnTo>
                  <a:lnTo>
                    <a:pt x="237" y="134"/>
                  </a:lnTo>
                  <a:lnTo>
                    <a:pt x="237" y="148"/>
                  </a:lnTo>
                  <a:lnTo>
                    <a:pt x="223" y="148"/>
                  </a:lnTo>
                  <a:lnTo>
                    <a:pt x="193" y="157"/>
                  </a:lnTo>
                  <a:lnTo>
                    <a:pt x="193" y="148"/>
                  </a:lnTo>
                  <a:lnTo>
                    <a:pt x="172" y="134"/>
                  </a:lnTo>
                  <a:lnTo>
                    <a:pt x="193" y="124"/>
                  </a:lnTo>
                  <a:lnTo>
                    <a:pt x="163" y="116"/>
                  </a:lnTo>
                  <a:lnTo>
                    <a:pt x="140" y="116"/>
                  </a:lnTo>
                  <a:lnTo>
                    <a:pt x="127" y="124"/>
                  </a:lnTo>
                  <a:lnTo>
                    <a:pt x="127" y="134"/>
                  </a:lnTo>
                  <a:lnTo>
                    <a:pt x="106" y="13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76" name="Freeform 57"/>
            <p:cNvSpPr>
              <a:spLocks/>
            </p:cNvSpPr>
            <p:nvPr/>
          </p:nvSpPr>
          <p:spPr bwMode="auto">
            <a:xfrm>
              <a:off x="-2710599" y="1450504"/>
              <a:ext cx="140023" cy="81670"/>
            </a:xfrm>
            <a:custGeom>
              <a:avLst/>
              <a:gdLst/>
              <a:ahLst/>
              <a:cxnLst>
                <a:cxn ang="0">
                  <a:pos x="8" y="63"/>
                </a:cxn>
                <a:cxn ang="0">
                  <a:pos x="0" y="42"/>
                </a:cxn>
                <a:cxn ang="0">
                  <a:pos x="41" y="42"/>
                </a:cxn>
                <a:cxn ang="0">
                  <a:pos x="32" y="34"/>
                </a:cxn>
                <a:cxn ang="0">
                  <a:pos x="52" y="23"/>
                </a:cxn>
                <a:cxn ang="0">
                  <a:pos x="52" y="14"/>
                </a:cxn>
                <a:cxn ang="0">
                  <a:pos x="73" y="0"/>
                </a:cxn>
                <a:cxn ang="0">
                  <a:pos x="106" y="14"/>
                </a:cxn>
                <a:cxn ang="0">
                  <a:pos x="115" y="34"/>
                </a:cxn>
                <a:cxn ang="0">
                  <a:pos x="127" y="52"/>
                </a:cxn>
                <a:cxn ang="0">
                  <a:pos x="136" y="52"/>
                </a:cxn>
                <a:cxn ang="0">
                  <a:pos x="136" y="63"/>
                </a:cxn>
                <a:cxn ang="0">
                  <a:pos x="115" y="63"/>
                </a:cxn>
                <a:cxn ang="0">
                  <a:pos x="127" y="86"/>
                </a:cxn>
                <a:cxn ang="0">
                  <a:pos x="115" y="86"/>
                </a:cxn>
                <a:cxn ang="0">
                  <a:pos x="115" y="95"/>
                </a:cxn>
                <a:cxn ang="0">
                  <a:pos x="94" y="95"/>
                </a:cxn>
                <a:cxn ang="0">
                  <a:pos x="73" y="95"/>
                </a:cxn>
                <a:cxn ang="0">
                  <a:pos x="41" y="86"/>
                </a:cxn>
                <a:cxn ang="0">
                  <a:pos x="8" y="95"/>
                </a:cxn>
                <a:cxn ang="0">
                  <a:pos x="0" y="86"/>
                </a:cxn>
                <a:cxn ang="0">
                  <a:pos x="8" y="63"/>
                </a:cxn>
              </a:cxnLst>
              <a:rect l="0" t="0" r="r" b="b"/>
              <a:pathLst>
                <a:path w="136" h="95">
                  <a:moveTo>
                    <a:pt x="8" y="63"/>
                  </a:moveTo>
                  <a:lnTo>
                    <a:pt x="0" y="42"/>
                  </a:lnTo>
                  <a:lnTo>
                    <a:pt x="41" y="42"/>
                  </a:lnTo>
                  <a:lnTo>
                    <a:pt x="32" y="34"/>
                  </a:lnTo>
                  <a:lnTo>
                    <a:pt x="52" y="23"/>
                  </a:lnTo>
                  <a:lnTo>
                    <a:pt x="52" y="14"/>
                  </a:lnTo>
                  <a:lnTo>
                    <a:pt x="73" y="0"/>
                  </a:lnTo>
                  <a:lnTo>
                    <a:pt x="106" y="14"/>
                  </a:lnTo>
                  <a:lnTo>
                    <a:pt x="115" y="34"/>
                  </a:lnTo>
                  <a:lnTo>
                    <a:pt x="127" y="52"/>
                  </a:lnTo>
                  <a:lnTo>
                    <a:pt x="136" y="52"/>
                  </a:lnTo>
                  <a:lnTo>
                    <a:pt x="136" y="63"/>
                  </a:lnTo>
                  <a:lnTo>
                    <a:pt x="115" y="63"/>
                  </a:lnTo>
                  <a:lnTo>
                    <a:pt x="127" y="86"/>
                  </a:lnTo>
                  <a:lnTo>
                    <a:pt x="115" y="86"/>
                  </a:lnTo>
                  <a:lnTo>
                    <a:pt x="115" y="95"/>
                  </a:lnTo>
                  <a:lnTo>
                    <a:pt x="94" y="95"/>
                  </a:lnTo>
                  <a:lnTo>
                    <a:pt x="73" y="95"/>
                  </a:lnTo>
                  <a:lnTo>
                    <a:pt x="41" y="86"/>
                  </a:lnTo>
                  <a:lnTo>
                    <a:pt x="8" y="95"/>
                  </a:lnTo>
                  <a:lnTo>
                    <a:pt x="0" y="86"/>
                  </a:lnTo>
                  <a:lnTo>
                    <a:pt x="8" y="6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77" name="Freeform 58"/>
            <p:cNvSpPr>
              <a:spLocks/>
            </p:cNvSpPr>
            <p:nvPr/>
          </p:nvSpPr>
          <p:spPr bwMode="auto">
            <a:xfrm>
              <a:off x="-2710599" y="1450504"/>
              <a:ext cx="140023" cy="81670"/>
            </a:xfrm>
            <a:custGeom>
              <a:avLst/>
              <a:gdLst/>
              <a:ahLst/>
              <a:cxnLst>
                <a:cxn ang="0">
                  <a:pos x="8" y="63"/>
                </a:cxn>
                <a:cxn ang="0">
                  <a:pos x="0" y="42"/>
                </a:cxn>
                <a:cxn ang="0">
                  <a:pos x="41" y="42"/>
                </a:cxn>
                <a:cxn ang="0">
                  <a:pos x="32" y="34"/>
                </a:cxn>
                <a:cxn ang="0">
                  <a:pos x="52" y="23"/>
                </a:cxn>
                <a:cxn ang="0">
                  <a:pos x="52" y="14"/>
                </a:cxn>
                <a:cxn ang="0">
                  <a:pos x="73" y="0"/>
                </a:cxn>
                <a:cxn ang="0">
                  <a:pos x="106" y="14"/>
                </a:cxn>
                <a:cxn ang="0">
                  <a:pos x="115" y="34"/>
                </a:cxn>
                <a:cxn ang="0">
                  <a:pos x="127" y="52"/>
                </a:cxn>
                <a:cxn ang="0">
                  <a:pos x="136" y="52"/>
                </a:cxn>
                <a:cxn ang="0">
                  <a:pos x="136" y="63"/>
                </a:cxn>
                <a:cxn ang="0">
                  <a:pos x="115" y="63"/>
                </a:cxn>
                <a:cxn ang="0">
                  <a:pos x="127" y="86"/>
                </a:cxn>
                <a:cxn ang="0">
                  <a:pos x="115" y="86"/>
                </a:cxn>
                <a:cxn ang="0">
                  <a:pos x="115" y="95"/>
                </a:cxn>
                <a:cxn ang="0">
                  <a:pos x="94" y="95"/>
                </a:cxn>
                <a:cxn ang="0">
                  <a:pos x="73" y="95"/>
                </a:cxn>
                <a:cxn ang="0">
                  <a:pos x="41" y="86"/>
                </a:cxn>
                <a:cxn ang="0">
                  <a:pos x="8" y="95"/>
                </a:cxn>
                <a:cxn ang="0">
                  <a:pos x="0" y="86"/>
                </a:cxn>
                <a:cxn ang="0">
                  <a:pos x="8" y="63"/>
                </a:cxn>
              </a:cxnLst>
              <a:rect l="0" t="0" r="r" b="b"/>
              <a:pathLst>
                <a:path w="136" h="95">
                  <a:moveTo>
                    <a:pt x="8" y="63"/>
                  </a:moveTo>
                  <a:lnTo>
                    <a:pt x="0" y="42"/>
                  </a:lnTo>
                  <a:lnTo>
                    <a:pt x="41" y="42"/>
                  </a:lnTo>
                  <a:lnTo>
                    <a:pt x="32" y="34"/>
                  </a:lnTo>
                  <a:lnTo>
                    <a:pt x="52" y="23"/>
                  </a:lnTo>
                  <a:lnTo>
                    <a:pt x="52" y="14"/>
                  </a:lnTo>
                  <a:lnTo>
                    <a:pt x="73" y="0"/>
                  </a:lnTo>
                  <a:lnTo>
                    <a:pt x="106" y="14"/>
                  </a:lnTo>
                  <a:lnTo>
                    <a:pt x="115" y="34"/>
                  </a:lnTo>
                  <a:lnTo>
                    <a:pt x="127" y="52"/>
                  </a:lnTo>
                  <a:lnTo>
                    <a:pt x="136" y="52"/>
                  </a:lnTo>
                  <a:lnTo>
                    <a:pt x="136" y="63"/>
                  </a:lnTo>
                  <a:lnTo>
                    <a:pt x="115" y="63"/>
                  </a:lnTo>
                  <a:lnTo>
                    <a:pt x="127" y="86"/>
                  </a:lnTo>
                  <a:lnTo>
                    <a:pt x="115" y="86"/>
                  </a:lnTo>
                  <a:lnTo>
                    <a:pt x="115" y="95"/>
                  </a:lnTo>
                  <a:lnTo>
                    <a:pt x="94" y="95"/>
                  </a:lnTo>
                  <a:lnTo>
                    <a:pt x="73" y="95"/>
                  </a:lnTo>
                  <a:lnTo>
                    <a:pt x="41" y="86"/>
                  </a:lnTo>
                  <a:lnTo>
                    <a:pt x="8" y="95"/>
                  </a:lnTo>
                  <a:lnTo>
                    <a:pt x="0" y="86"/>
                  </a:lnTo>
                  <a:lnTo>
                    <a:pt x="8" y="6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78" name="Freeform 59"/>
            <p:cNvSpPr>
              <a:spLocks/>
            </p:cNvSpPr>
            <p:nvPr/>
          </p:nvSpPr>
          <p:spPr bwMode="auto">
            <a:xfrm>
              <a:off x="-2710599" y="1397204"/>
              <a:ext cx="62804" cy="35247"/>
            </a:xfrm>
            <a:custGeom>
              <a:avLst/>
              <a:gdLst/>
              <a:ahLst/>
              <a:cxnLst>
                <a:cxn ang="0">
                  <a:pos x="8" y="32"/>
                </a:cxn>
                <a:cxn ang="0">
                  <a:pos x="20" y="32"/>
                </a:cxn>
                <a:cxn ang="0">
                  <a:pos x="51" y="41"/>
                </a:cxn>
                <a:cxn ang="0">
                  <a:pos x="51" y="32"/>
                </a:cxn>
                <a:cxn ang="0">
                  <a:pos x="40" y="23"/>
                </a:cxn>
                <a:cxn ang="0">
                  <a:pos x="51" y="11"/>
                </a:cxn>
                <a:cxn ang="0">
                  <a:pos x="61" y="11"/>
                </a:cxn>
                <a:cxn ang="0">
                  <a:pos x="31" y="0"/>
                </a:cxn>
                <a:cxn ang="0">
                  <a:pos x="0" y="11"/>
                </a:cxn>
                <a:cxn ang="0">
                  <a:pos x="0" y="32"/>
                </a:cxn>
                <a:cxn ang="0">
                  <a:pos x="8" y="32"/>
                </a:cxn>
              </a:cxnLst>
              <a:rect l="0" t="0" r="r" b="b"/>
              <a:pathLst>
                <a:path w="61" h="41">
                  <a:moveTo>
                    <a:pt x="8" y="32"/>
                  </a:moveTo>
                  <a:lnTo>
                    <a:pt x="20" y="32"/>
                  </a:lnTo>
                  <a:lnTo>
                    <a:pt x="51" y="41"/>
                  </a:lnTo>
                  <a:lnTo>
                    <a:pt x="51" y="32"/>
                  </a:lnTo>
                  <a:lnTo>
                    <a:pt x="40" y="23"/>
                  </a:lnTo>
                  <a:lnTo>
                    <a:pt x="51" y="11"/>
                  </a:lnTo>
                  <a:lnTo>
                    <a:pt x="61" y="11"/>
                  </a:lnTo>
                  <a:lnTo>
                    <a:pt x="31" y="0"/>
                  </a:lnTo>
                  <a:lnTo>
                    <a:pt x="0" y="11"/>
                  </a:lnTo>
                  <a:lnTo>
                    <a:pt x="0" y="32"/>
                  </a:lnTo>
                  <a:lnTo>
                    <a:pt x="8" y="3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79" name="Freeform 60"/>
            <p:cNvSpPr>
              <a:spLocks/>
            </p:cNvSpPr>
            <p:nvPr/>
          </p:nvSpPr>
          <p:spPr bwMode="auto">
            <a:xfrm>
              <a:off x="-2710599" y="1397204"/>
              <a:ext cx="62804" cy="35247"/>
            </a:xfrm>
            <a:custGeom>
              <a:avLst/>
              <a:gdLst/>
              <a:ahLst/>
              <a:cxnLst>
                <a:cxn ang="0">
                  <a:pos x="8" y="32"/>
                </a:cxn>
                <a:cxn ang="0">
                  <a:pos x="20" y="32"/>
                </a:cxn>
                <a:cxn ang="0">
                  <a:pos x="51" y="41"/>
                </a:cxn>
                <a:cxn ang="0">
                  <a:pos x="51" y="32"/>
                </a:cxn>
                <a:cxn ang="0">
                  <a:pos x="40" y="23"/>
                </a:cxn>
                <a:cxn ang="0">
                  <a:pos x="51" y="11"/>
                </a:cxn>
                <a:cxn ang="0">
                  <a:pos x="61" y="11"/>
                </a:cxn>
                <a:cxn ang="0">
                  <a:pos x="31" y="0"/>
                </a:cxn>
                <a:cxn ang="0">
                  <a:pos x="0" y="11"/>
                </a:cxn>
                <a:cxn ang="0">
                  <a:pos x="0" y="32"/>
                </a:cxn>
                <a:cxn ang="0">
                  <a:pos x="8" y="32"/>
                </a:cxn>
              </a:cxnLst>
              <a:rect l="0" t="0" r="r" b="b"/>
              <a:pathLst>
                <a:path w="61" h="41">
                  <a:moveTo>
                    <a:pt x="8" y="32"/>
                  </a:moveTo>
                  <a:lnTo>
                    <a:pt x="20" y="32"/>
                  </a:lnTo>
                  <a:lnTo>
                    <a:pt x="51" y="41"/>
                  </a:lnTo>
                  <a:lnTo>
                    <a:pt x="51" y="32"/>
                  </a:lnTo>
                  <a:lnTo>
                    <a:pt x="40" y="23"/>
                  </a:lnTo>
                  <a:lnTo>
                    <a:pt x="51" y="11"/>
                  </a:lnTo>
                  <a:lnTo>
                    <a:pt x="61" y="11"/>
                  </a:lnTo>
                  <a:lnTo>
                    <a:pt x="31" y="0"/>
                  </a:lnTo>
                  <a:lnTo>
                    <a:pt x="0" y="11"/>
                  </a:lnTo>
                  <a:lnTo>
                    <a:pt x="0" y="32"/>
                  </a:lnTo>
                  <a:lnTo>
                    <a:pt x="8" y="3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580" name="Freeform 61"/>
            <p:cNvSpPr>
              <a:spLocks/>
            </p:cNvSpPr>
            <p:nvPr/>
          </p:nvSpPr>
          <p:spPr bwMode="auto">
            <a:xfrm>
              <a:off x="-2746636" y="1424714"/>
              <a:ext cx="110165" cy="36967"/>
            </a:xfrm>
            <a:custGeom>
              <a:avLst/>
              <a:gdLst/>
              <a:ahLst/>
              <a:cxnLst>
                <a:cxn ang="0">
                  <a:pos x="0" y="43"/>
                </a:cxn>
                <a:cxn ang="0">
                  <a:pos x="12" y="28"/>
                </a:cxn>
                <a:cxn ang="0">
                  <a:pos x="54" y="28"/>
                </a:cxn>
                <a:cxn ang="0">
                  <a:pos x="86" y="43"/>
                </a:cxn>
                <a:cxn ang="0">
                  <a:pos x="107" y="28"/>
                </a:cxn>
                <a:cxn ang="0">
                  <a:pos x="86" y="8"/>
                </a:cxn>
                <a:cxn ang="0">
                  <a:pos x="54" y="0"/>
                </a:cxn>
                <a:cxn ang="0">
                  <a:pos x="41" y="0"/>
                </a:cxn>
                <a:cxn ang="0">
                  <a:pos x="41" y="19"/>
                </a:cxn>
                <a:cxn ang="0">
                  <a:pos x="33" y="19"/>
                </a:cxn>
                <a:cxn ang="0">
                  <a:pos x="12" y="8"/>
                </a:cxn>
                <a:cxn ang="0">
                  <a:pos x="0" y="8"/>
                </a:cxn>
                <a:cxn ang="0">
                  <a:pos x="0" y="19"/>
                </a:cxn>
                <a:cxn ang="0">
                  <a:pos x="0" y="43"/>
                </a:cxn>
              </a:cxnLst>
              <a:rect l="0" t="0" r="r" b="b"/>
              <a:pathLst>
                <a:path w="107" h="43">
                  <a:moveTo>
                    <a:pt x="0" y="43"/>
                  </a:moveTo>
                  <a:lnTo>
                    <a:pt x="12" y="28"/>
                  </a:lnTo>
                  <a:lnTo>
                    <a:pt x="54" y="28"/>
                  </a:lnTo>
                  <a:lnTo>
                    <a:pt x="86" y="43"/>
                  </a:lnTo>
                  <a:lnTo>
                    <a:pt x="107" y="28"/>
                  </a:lnTo>
                  <a:lnTo>
                    <a:pt x="86" y="8"/>
                  </a:lnTo>
                  <a:lnTo>
                    <a:pt x="54" y="0"/>
                  </a:lnTo>
                  <a:lnTo>
                    <a:pt x="41" y="0"/>
                  </a:lnTo>
                  <a:lnTo>
                    <a:pt x="41" y="19"/>
                  </a:lnTo>
                  <a:lnTo>
                    <a:pt x="33" y="19"/>
                  </a:lnTo>
                  <a:lnTo>
                    <a:pt x="12" y="8"/>
                  </a:lnTo>
                  <a:lnTo>
                    <a:pt x="0" y="8"/>
                  </a:lnTo>
                  <a:lnTo>
                    <a:pt x="0" y="19"/>
                  </a:lnTo>
                  <a:lnTo>
                    <a:pt x="0" y="4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81" name="Freeform 62"/>
            <p:cNvSpPr>
              <a:spLocks/>
            </p:cNvSpPr>
            <p:nvPr/>
          </p:nvSpPr>
          <p:spPr bwMode="auto">
            <a:xfrm>
              <a:off x="-2746636" y="1424714"/>
              <a:ext cx="110165" cy="36967"/>
            </a:xfrm>
            <a:custGeom>
              <a:avLst/>
              <a:gdLst/>
              <a:ahLst/>
              <a:cxnLst>
                <a:cxn ang="0">
                  <a:pos x="0" y="43"/>
                </a:cxn>
                <a:cxn ang="0">
                  <a:pos x="12" y="28"/>
                </a:cxn>
                <a:cxn ang="0">
                  <a:pos x="54" y="28"/>
                </a:cxn>
                <a:cxn ang="0">
                  <a:pos x="86" y="43"/>
                </a:cxn>
                <a:cxn ang="0">
                  <a:pos x="107" y="28"/>
                </a:cxn>
                <a:cxn ang="0">
                  <a:pos x="86" y="8"/>
                </a:cxn>
                <a:cxn ang="0">
                  <a:pos x="54" y="0"/>
                </a:cxn>
                <a:cxn ang="0">
                  <a:pos x="41" y="0"/>
                </a:cxn>
                <a:cxn ang="0">
                  <a:pos x="41" y="19"/>
                </a:cxn>
                <a:cxn ang="0">
                  <a:pos x="33" y="19"/>
                </a:cxn>
                <a:cxn ang="0">
                  <a:pos x="12" y="8"/>
                </a:cxn>
                <a:cxn ang="0">
                  <a:pos x="0" y="8"/>
                </a:cxn>
                <a:cxn ang="0">
                  <a:pos x="0" y="19"/>
                </a:cxn>
                <a:cxn ang="0">
                  <a:pos x="0" y="43"/>
                </a:cxn>
              </a:cxnLst>
              <a:rect l="0" t="0" r="r" b="b"/>
              <a:pathLst>
                <a:path w="107" h="43">
                  <a:moveTo>
                    <a:pt x="0" y="43"/>
                  </a:moveTo>
                  <a:lnTo>
                    <a:pt x="12" y="28"/>
                  </a:lnTo>
                  <a:lnTo>
                    <a:pt x="54" y="28"/>
                  </a:lnTo>
                  <a:lnTo>
                    <a:pt x="86" y="43"/>
                  </a:lnTo>
                  <a:lnTo>
                    <a:pt x="107" y="28"/>
                  </a:lnTo>
                  <a:lnTo>
                    <a:pt x="86" y="8"/>
                  </a:lnTo>
                  <a:lnTo>
                    <a:pt x="54" y="0"/>
                  </a:lnTo>
                  <a:lnTo>
                    <a:pt x="41" y="0"/>
                  </a:lnTo>
                  <a:lnTo>
                    <a:pt x="41" y="19"/>
                  </a:lnTo>
                  <a:lnTo>
                    <a:pt x="33" y="19"/>
                  </a:lnTo>
                  <a:lnTo>
                    <a:pt x="12" y="8"/>
                  </a:lnTo>
                  <a:lnTo>
                    <a:pt x="0" y="8"/>
                  </a:lnTo>
                  <a:lnTo>
                    <a:pt x="0" y="19"/>
                  </a:lnTo>
                  <a:lnTo>
                    <a:pt x="0" y="4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582" name="Freeform 63"/>
            <p:cNvSpPr>
              <a:spLocks/>
            </p:cNvSpPr>
            <p:nvPr/>
          </p:nvSpPr>
          <p:spPr bwMode="auto">
            <a:xfrm>
              <a:off x="-2754872" y="1450504"/>
              <a:ext cx="97811" cy="36967"/>
            </a:xfrm>
            <a:custGeom>
              <a:avLst/>
              <a:gdLst/>
              <a:ahLst/>
              <a:cxnLst>
                <a:cxn ang="0">
                  <a:pos x="41" y="43"/>
                </a:cxn>
                <a:cxn ang="0">
                  <a:pos x="83" y="43"/>
                </a:cxn>
                <a:cxn ang="0">
                  <a:pos x="74" y="34"/>
                </a:cxn>
                <a:cxn ang="0">
                  <a:pos x="95" y="23"/>
                </a:cxn>
                <a:cxn ang="0">
                  <a:pos x="95" y="14"/>
                </a:cxn>
                <a:cxn ang="0">
                  <a:pos x="62" y="0"/>
                </a:cxn>
                <a:cxn ang="0">
                  <a:pos x="20" y="0"/>
                </a:cxn>
                <a:cxn ang="0">
                  <a:pos x="8" y="14"/>
                </a:cxn>
                <a:cxn ang="0">
                  <a:pos x="0" y="23"/>
                </a:cxn>
                <a:cxn ang="0">
                  <a:pos x="29" y="23"/>
                </a:cxn>
                <a:cxn ang="0">
                  <a:pos x="29" y="43"/>
                </a:cxn>
                <a:cxn ang="0">
                  <a:pos x="41" y="43"/>
                </a:cxn>
              </a:cxnLst>
              <a:rect l="0" t="0" r="r" b="b"/>
              <a:pathLst>
                <a:path w="95" h="43">
                  <a:moveTo>
                    <a:pt x="41" y="43"/>
                  </a:moveTo>
                  <a:lnTo>
                    <a:pt x="83" y="43"/>
                  </a:lnTo>
                  <a:lnTo>
                    <a:pt x="74" y="34"/>
                  </a:lnTo>
                  <a:lnTo>
                    <a:pt x="95" y="23"/>
                  </a:lnTo>
                  <a:lnTo>
                    <a:pt x="95" y="14"/>
                  </a:lnTo>
                  <a:lnTo>
                    <a:pt x="62" y="0"/>
                  </a:lnTo>
                  <a:lnTo>
                    <a:pt x="20" y="0"/>
                  </a:lnTo>
                  <a:lnTo>
                    <a:pt x="8" y="14"/>
                  </a:lnTo>
                  <a:lnTo>
                    <a:pt x="0" y="23"/>
                  </a:lnTo>
                  <a:lnTo>
                    <a:pt x="29" y="23"/>
                  </a:lnTo>
                  <a:lnTo>
                    <a:pt x="29" y="43"/>
                  </a:lnTo>
                  <a:lnTo>
                    <a:pt x="41" y="4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83" name="Freeform 64"/>
            <p:cNvSpPr>
              <a:spLocks/>
            </p:cNvSpPr>
            <p:nvPr/>
          </p:nvSpPr>
          <p:spPr bwMode="auto">
            <a:xfrm>
              <a:off x="-2754872" y="1450504"/>
              <a:ext cx="97811" cy="36967"/>
            </a:xfrm>
            <a:custGeom>
              <a:avLst/>
              <a:gdLst/>
              <a:ahLst/>
              <a:cxnLst>
                <a:cxn ang="0">
                  <a:pos x="41" y="43"/>
                </a:cxn>
                <a:cxn ang="0">
                  <a:pos x="83" y="43"/>
                </a:cxn>
                <a:cxn ang="0">
                  <a:pos x="74" y="34"/>
                </a:cxn>
                <a:cxn ang="0">
                  <a:pos x="95" y="23"/>
                </a:cxn>
                <a:cxn ang="0">
                  <a:pos x="95" y="14"/>
                </a:cxn>
                <a:cxn ang="0">
                  <a:pos x="62" y="0"/>
                </a:cxn>
                <a:cxn ang="0">
                  <a:pos x="20" y="0"/>
                </a:cxn>
                <a:cxn ang="0">
                  <a:pos x="8" y="14"/>
                </a:cxn>
                <a:cxn ang="0">
                  <a:pos x="0" y="23"/>
                </a:cxn>
                <a:cxn ang="0">
                  <a:pos x="29" y="23"/>
                </a:cxn>
                <a:cxn ang="0">
                  <a:pos x="29" y="43"/>
                </a:cxn>
                <a:cxn ang="0">
                  <a:pos x="41" y="43"/>
                </a:cxn>
              </a:cxnLst>
              <a:rect l="0" t="0" r="r" b="b"/>
              <a:pathLst>
                <a:path w="95" h="43">
                  <a:moveTo>
                    <a:pt x="41" y="43"/>
                  </a:moveTo>
                  <a:lnTo>
                    <a:pt x="83" y="43"/>
                  </a:lnTo>
                  <a:lnTo>
                    <a:pt x="74" y="34"/>
                  </a:lnTo>
                  <a:lnTo>
                    <a:pt x="95" y="23"/>
                  </a:lnTo>
                  <a:lnTo>
                    <a:pt x="95" y="14"/>
                  </a:lnTo>
                  <a:lnTo>
                    <a:pt x="62" y="0"/>
                  </a:lnTo>
                  <a:lnTo>
                    <a:pt x="20" y="0"/>
                  </a:lnTo>
                  <a:lnTo>
                    <a:pt x="8" y="14"/>
                  </a:lnTo>
                  <a:lnTo>
                    <a:pt x="0" y="23"/>
                  </a:lnTo>
                  <a:lnTo>
                    <a:pt x="29" y="23"/>
                  </a:lnTo>
                  <a:lnTo>
                    <a:pt x="29" y="43"/>
                  </a:lnTo>
                  <a:lnTo>
                    <a:pt x="41" y="4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584" name="Freeform 65"/>
            <p:cNvSpPr>
              <a:spLocks/>
            </p:cNvSpPr>
            <p:nvPr/>
          </p:nvSpPr>
          <p:spPr bwMode="auto">
            <a:xfrm>
              <a:off x="-2770316" y="1470277"/>
              <a:ext cx="45302" cy="20632"/>
            </a:xfrm>
            <a:custGeom>
              <a:avLst/>
              <a:gdLst/>
              <a:ahLst/>
              <a:cxnLst>
                <a:cxn ang="0">
                  <a:pos x="0" y="14"/>
                </a:cxn>
                <a:cxn ang="0">
                  <a:pos x="15" y="0"/>
                </a:cxn>
                <a:cxn ang="0">
                  <a:pos x="44" y="0"/>
                </a:cxn>
                <a:cxn ang="0">
                  <a:pos x="44" y="24"/>
                </a:cxn>
                <a:cxn ang="0">
                  <a:pos x="0" y="14"/>
                </a:cxn>
              </a:cxnLst>
              <a:rect l="0" t="0" r="r" b="b"/>
              <a:pathLst>
                <a:path w="44" h="24">
                  <a:moveTo>
                    <a:pt x="0" y="14"/>
                  </a:moveTo>
                  <a:lnTo>
                    <a:pt x="15" y="0"/>
                  </a:lnTo>
                  <a:lnTo>
                    <a:pt x="44" y="0"/>
                  </a:lnTo>
                  <a:lnTo>
                    <a:pt x="44" y="24"/>
                  </a:lnTo>
                  <a:lnTo>
                    <a:pt x="0" y="1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85" name="Freeform 66"/>
            <p:cNvSpPr>
              <a:spLocks/>
            </p:cNvSpPr>
            <p:nvPr/>
          </p:nvSpPr>
          <p:spPr bwMode="auto">
            <a:xfrm>
              <a:off x="-2770316" y="1470277"/>
              <a:ext cx="45302" cy="20632"/>
            </a:xfrm>
            <a:custGeom>
              <a:avLst/>
              <a:gdLst/>
              <a:ahLst/>
              <a:cxnLst>
                <a:cxn ang="0">
                  <a:pos x="0" y="14"/>
                </a:cxn>
                <a:cxn ang="0">
                  <a:pos x="15" y="0"/>
                </a:cxn>
                <a:cxn ang="0">
                  <a:pos x="44" y="0"/>
                </a:cxn>
                <a:cxn ang="0">
                  <a:pos x="44" y="24"/>
                </a:cxn>
                <a:cxn ang="0">
                  <a:pos x="0" y="14"/>
                </a:cxn>
              </a:cxnLst>
              <a:rect l="0" t="0" r="r" b="b"/>
              <a:pathLst>
                <a:path w="44" h="24">
                  <a:moveTo>
                    <a:pt x="0" y="14"/>
                  </a:moveTo>
                  <a:lnTo>
                    <a:pt x="15" y="0"/>
                  </a:lnTo>
                  <a:lnTo>
                    <a:pt x="44" y="0"/>
                  </a:lnTo>
                  <a:lnTo>
                    <a:pt x="44" y="24"/>
                  </a:lnTo>
                  <a:lnTo>
                    <a:pt x="0" y="1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86" name="Freeform 67"/>
            <p:cNvSpPr>
              <a:spLocks/>
            </p:cNvSpPr>
            <p:nvPr/>
          </p:nvSpPr>
          <p:spPr bwMode="auto">
            <a:xfrm>
              <a:off x="-2647795" y="1578598"/>
              <a:ext cx="54568" cy="50721"/>
            </a:xfrm>
            <a:custGeom>
              <a:avLst/>
              <a:gdLst/>
              <a:ahLst/>
              <a:cxnLst>
                <a:cxn ang="0">
                  <a:pos x="32" y="59"/>
                </a:cxn>
                <a:cxn ang="0">
                  <a:pos x="44" y="41"/>
                </a:cxn>
                <a:cxn ang="0">
                  <a:pos x="53" y="41"/>
                </a:cxn>
                <a:cxn ang="0">
                  <a:pos x="53" y="29"/>
                </a:cxn>
                <a:cxn ang="0">
                  <a:pos x="44" y="20"/>
                </a:cxn>
                <a:cxn ang="0">
                  <a:pos x="32" y="9"/>
                </a:cxn>
                <a:cxn ang="0">
                  <a:pos x="11" y="0"/>
                </a:cxn>
                <a:cxn ang="0">
                  <a:pos x="0" y="9"/>
                </a:cxn>
                <a:cxn ang="0">
                  <a:pos x="23" y="29"/>
                </a:cxn>
                <a:cxn ang="0">
                  <a:pos x="32" y="59"/>
                </a:cxn>
              </a:cxnLst>
              <a:rect l="0" t="0" r="r" b="b"/>
              <a:pathLst>
                <a:path w="53" h="59">
                  <a:moveTo>
                    <a:pt x="32" y="59"/>
                  </a:moveTo>
                  <a:lnTo>
                    <a:pt x="44" y="41"/>
                  </a:lnTo>
                  <a:lnTo>
                    <a:pt x="53" y="41"/>
                  </a:lnTo>
                  <a:lnTo>
                    <a:pt x="53" y="29"/>
                  </a:lnTo>
                  <a:lnTo>
                    <a:pt x="44" y="20"/>
                  </a:lnTo>
                  <a:lnTo>
                    <a:pt x="32" y="9"/>
                  </a:lnTo>
                  <a:lnTo>
                    <a:pt x="11" y="0"/>
                  </a:lnTo>
                  <a:lnTo>
                    <a:pt x="0" y="9"/>
                  </a:lnTo>
                  <a:lnTo>
                    <a:pt x="23" y="29"/>
                  </a:lnTo>
                  <a:lnTo>
                    <a:pt x="32" y="5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87" name="Freeform 68"/>
            <p:cNvSpPr>
              <a:spLocks/>
            </p:cNvSpPr>
            <p:nvPr/>
          </p:nvSpPr>
          <p:spPr bwMode="auto">
            <a:xfrm>
              <a:off x="-2647795" y="1578598"/>
              <a:ext cx="54568" cy="50721"/>
            </a:xfrm>
            <a:custGeom>
              <a:avLst/>
              <a:gdLst/>
              <a:ahLst/>
              <a:cxnLst>
                <a:cxn ang="0">
                  <a:pos x="32" y="59"/>
                </a:cxn>
                <a:cxn ang="0">
                  <a:pos x="44" y="41"/>
                </a:cxn>
                <a:cxn ang="0">
                  <a:pos x="53" y="41"/>
                </a:cxn>
                <a:cxn ang="0">
                  <a:pos x="53" y="29"/>
                </a:cxn>
                <a:cxn ang="0">
                  <a:pos x="44" y="20"/>
                </a:cxn>
                <a:cxn ang="0">
                  <a:pos x="32" y="9"/>
                </a:cxn>
                <a:cxn ang="0">
                  <a:pos x="11" y="0"/>
                </a:cxn>
                <a:cxn ang="0">
                  <a:pos x="0" y="9"/>
                </a:cxn>
                <a:cxn ang="0">
                  <a:pos x="23" y="29"/>
                </a:cxn>
                <a:cxn ang="0">
                  <a:pos x="32" y="59"/>
                </a:cxn>
              </a:cxnLst>
              <a:rect l="0" t="0" r="r" b="b"/>
              <a:pathLst>
                <a:path w="53" h="59">
                  <a:moveTo>
                    <a:pt x="32" y="59"/>
                  </a:moveTo>
                  <a:lnTo>
                    <a:pt x="44" y="41"/>
                  </a:lnTo>
                  <a:lnTo>
                    <a:pt x="53" y="41"/>
                  </a:lnTo>
                  <a:lnTo>
                    <a:pt x="53" y="29"/>
                  </a:lnTo>
                  <a:lnTo>
                    <a:pt x="44" y="20"/>
                  </a:lnTo>
                  <a:lnTo>
                    <a:pt x="32" y="9"/>
                  </a:lnTo>
                  <a:lnTo>
                    <a:pt x="11" y="0"/>
                  </a:lnTo>
                  <a:lnTo>
                    <a:pt x="0" y="9"/>
                  </a:lnTo>
                  <a:lnTo>
                    <a:pt x="23" y="29"/>
                  </a:lnTo>
                  <a:lnTo>
                    <a:pt x="32" y="5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88" name="Freeform 69"/>
            <p:cNvSpPr>
              <a:spLocks/>
            </p:cNvSpPr>
            <p:nvPr/>
          </p:nvSpPr>
          <p:spPr bwMode="auto">
            <a:xfrm>
              <a:off x="-2414079" y="1667146"/>
              <a:ext cx="107076" cy="36967"/>
            </a:xfrm>
            <a:custGeom>
              <a:avLst/>
              <a:gdLst/>
              <a:ahLst/>
              <a:cxnLst>
                <a:cxn ang="0">
                  <a:pos x="86" y="43"/>
                </a:cxn>
                <a:cxn ang="0">
                  <a:pos x="49" y="43"/>
                </a:cxn>
                <a:cxn ang="0">
                  <a:pos x="49" y="31"/>
                </a:cxn>
                <a:cxn ang="0">
                  <a:pos x="29" y="31"/>
                </a:cxn>
                <a:cxn ang="0">
                  <a:pos x="29" y="20"/>
                </a:cxn>
                <a:cxn ang="0">
                  <a:pos x="11" y="9"/>
                </a:cxn>
                <a:cxn ang="0">
                  <a:pos x="0" y="0"/>
                </a:cxn>
                <a:cxn ang="0">
                  <a:pos x="41" y="0"/>
                </a:cxn>
                <a:cxn ang="0">
                  <a:pos x="65" y="9"/>
                </a:cxn>
                <a:cxn ang="0">
                  <a:pos x="86" y="9"/>
                </a:cxn>
                <a:cxn ang="0">
                  <a:pos x="104" y="31"/>
                </a:cxn>
                <a:cxn ang="0">
                  <a:pos x="86" y="31"/>
                </a:cxn>
                <a:cxn ang="0">
                  <a:pos x="86" y="43"/>
                </a:cxn>
              </a:cxnLst>
              <a:rect l="0" t="0" r="r" b="b"/>
              <a:pathLst>
                <a:path w="104" h="43">
                  <a:moveTo>
                    <a:pt x="86" y="43"/>
                  </a:moveTo>
                  <a:lnTo>
                    <a:pt x="49" y="43"/>
                  </a:lnTo>
                  <a:lnTo>
                    <a:pt x="49" y="31"/>
                  </a:lnTo>
                  <a:lnTo>
                    <a:pt x="29" y="31"/>
                  </a:lnTo>
                  <a:lnTo>
                    <a:pt x="29" y="20"/>
                  </a:lnTo>
                  <a:lnTo>
                    <a:pt x="11" y="9"/>
                  </a:lnTo>
                  <a:lnTo>
                    <a:pt x="0" y="0"/>
                  </a:lnTo>
                  <a:lnTo>
                    <a:pt x="41" y="0"/>
                  </a:lnTo>
                  <a:lnTo>
                    <a:pt x="65" y="9"/>
                  </a:lnTo>
                  <a:lnTo>
                    <a:pt x="86" y="9"/>
                  </a:lnTo>
                  <a:lnTo>
                    <a:pt x="104" y="31"/>
                  </a:lnTo>
                  <a:lnTo>
                    <a:pt x="86" y="31"/>
                  </a:lnTo>
                  <a:lnTo>
                    <a:pt x="86" y="4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89" name="Freeform 70"/>
            <p:cNvSpPr>
              <a:spLocks/>
            </p:cNvSpPr>
            <p:nvPr/>
          </p:nvSpPr>
          <p:spPr bwMode="auto">
            <a:xfrm>
              <a:off x="-2414079" y="1667146"/>
              <a:ext cx="107076" cy="36967"/>
            </a:xfrm>
            <a:custGeom>
              <a:avLst/>
              <a:gdLst/>
              <a:ahLst/>
              <a:cxnLst>
                <a:cxn ang="0">
                  <a:pos x="86" y="43"/>
                </a:cxn>
                <a:cxn ang="0">
                  <a:pos x="49" y="43"/>
                </a:cxn>
                <a:cxn ang="0">
                  <a:pos x="49" y="31"/>
                </a:cxn>
                <a:cxn ang="0">
                  <a:pos x="29" y="31"/>
                </a:cxn>
                <a:cxn ang="0">
                  <a:pos x="29" y="20"/>
                </a:cxn>
                <a:cxn ang="0">
                  <a:pos x="11" y="9"/>
                </a:cxn>
                <a:cxn ang="0">
                  <a:pos x="0" y="0"/>
                </a:cxn>
                <a:cxn ang="0">
                  <a:pos x="41" y="0"/>
                </a:cxn>
                <a:cxn ang="0">
                  <a:pos x="65" y="9"/>
                </a:cxn>
                <a:cxn ang="0">
                  <a:pos x="86" y="9"/>
                </a:cxn>
                <a:cxn ang="0">
                  <a:pos x="104" y="31"/>
                </a:cxn>
                <a:cxn ang="0">
                  <a:pos x="86" y="31"/>
                </a:cxn>
                <a:cxn ang="0">
                  <a:pos x="86" y="43"/>
                </a:cxn>
              </a:cxnLst>
              <a:rect l="0" t="0" r="r" b="b"/>
              <a:pathLst>
                <a:path w="104" h="43">
                  <a:moveTo>
                    <a:pt x="86" y="43"/>
                  </a:moveTo>
                  <a:lnTo>
                    <a:pt x="49" y="43"/>
                  </a:lnTo>
                  <a:lnTo>
                    <a:pt x="49" y="31"/>
                  </a:lnTo>
                  <a:lnTo>
                    <a:pt x="29" y="31"/>
                  </a:lnTo>
                  <a:lnTo>
                    <a:pt x="29" y="20"/>
                  </a:lnTo>
                  <a:lnTo>
                    <a:pt x="11" y="9"/>
                  </a:lnTo>
                  <a:lnTo>
                    <a:pt x="0" y="0"/>
                  </a:lnTo>
                  <a:lnTo>
                    <a:pt x="41" y="0"/>
                  </a:lnTo>
                  <a:lnTo>
                    <a:pt x="65" y="9"/>
                  </a:lnTo>
                  <a:lnTo>
                    <a:pt x="86" y="9"/>
                  </a:lnTo>
                  <a:lnTo>
                    <a:pt x="104" y="31"/>
                  </a:lnTo>
                  <a:lnTo>
                    <a:pt x="86" y="31"/>
                  </a:lnTo>
                  <a:lnTo>
                    <a:pt x="86" y="4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0" name="Freeform 71"/>
            <p:cNvSpPr>
              <a:spLocks/>
            </p:cNvSpPr>
            <p:nvPr/>
          </p:nvSpPr>
          <p:spPr bwMode="auto">
            <a:xfrm>
              <a:off x="-2362600" y="1704972"/>
              <a:ext cx="66922" cy="31809"/>
            </a:xfrm>
            <a:custGeom>
              <a:avLst/>
              <a:gdLst/>
              <a:ahLst/>
              <a:cxnLst>
                <a:cxn ang="0">
                  <a:pos x="36" y="19"/>
                </a:cxn>
                <a:cxn ang="0">
                  <a:pos x="44" y="28"/>
                </a:cxn>
                <a:cxn ang="0">
                  <a:pos x="53" y="37"/>
                </a:cxn>
                <a:cxn ang="0">
                  <a:pos x="65" y="37"/>
                </a:cxn>
                <a:cxn ang="0">
                  <a:pos x="53" y="19"/>
                </a:cxn>
                <a:cxn ang="0">
                  <a:pos x="44" y="19"/>
                </a:cxn>
                <a:cxn ang="0">
                  <a:pos x="44" y="8"/>
                </a:cxn>
                <a:cxn ang="0">
                  <a:pos x="36" y="0"/>
                </a:cxn>
                <a:cxn ang="0">
                  <a:pos x="0" y="0"/>
                </a:cxn>
                <a:cxn ang="0">
                  <a:pos x="15" y="19"/>
                </a:cxn>
                <a:cxn ang="0">
                  <a:pos x="36" y="19"/>
                </a:cxn>
              </a:cxnLst>
              <a:rect l="0" t="0" r="r" b="b"/>
              <a:pathLst>
                <a:path w="65" h="37">
                  <a:moveTo>
                    <a:pt x="36" y="19"/>
                  </a:moveTo>
                  <a:lnTo>
                    <a:pt x="44" y="28"/>
                  </a:lnTo>
                  <a:lnTo>
                    <a:pt x="53" y="37"/>
                  </a:lnTo>
                  <a:lnTo>
                    <a:pt x="65" y="37"/>
                  </a:lnTo>
                  <a:lnTo>
                    <a:pt x="53" y="19"/>
                  </a:lnTo>
                  <a:lnTo>
                    <a:pt x="44" y="19"/>
                  </a:lnTo>
                  <a:lnTo>
                    <a:pt x="44" y="8"/>
                  </a:lnTo>
                  <a:lnTo>
                    <a:pt x="36" y="0"/>
                  </a:lnTo>
                  <a:lnTo>
                    <a:pt x="0" y="0"/>
                  </a:lnTo>
                  <a:lnTo>
                    <a:pt x="15" y="19"/>
                  </a:lnTo>
                  <a:lnTo>
                    <a:pt x="36" y="1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1" name="Freeform 72"/>
            <p:cNvSpPr>
              <a:spLocks/>
            </p:cNvSpPr>
            <p:nvPr/>
          </p:nvSpPr>
          <p:spPr bwMode="auto">
            <a:xfrm>
              <a:off x="-2362600" y="1704972"/>
              <a:ext cx="66922" cy="31809"/>
            </a:xfrm>
            <a:custGeom>
              <a:avLst/>
              <a:gdLst/>
              <a:ahLst/>
              <a:cxnLst>
                <a:cxn ang="0">
                  <a:pos x="36" y="19"/>
                </a:cxn>
                <a:cxn ang="0">
                  <a:pos x="44" y="28"/>
                </a:cxn>
                <a:cxn ang="0">
                  <a:pos x="53" y="37"/>
                </a:cxn>
                <a:cxn ang="0">
                  <a:pos x="65" y="37"/>
                </a:cxn>
                <a:cxn ang="0">
                  <a:pos x="53" y="19"/>
                </a:cxn>
                <a:cxn ang="0">
                  <a:pos x="44" y="19"/>
                </a:cxn>
                <a:cxn ang="0">
                  <a:pos x="44" y="8"/>
                </a:cxn>
                <a:cxn ang="0">
                  <a:pos x="36" y="0"/>
                </a:cxn>
                <a:cxn ang="0">
                  <a:pos x="0" y="0"/>
                </a:cxn>
                <a:cxn ang="0">
                  <a:pos x="15" y="19"/>
                </a:cxn>
                <a:cxn ang="0">
                  <a:pos x="36" y="19"/>
                </a:cxn>
              </a:cxnLst>
              <a:rect l="0" t="0" r="r" b="b"/>
              <a:pathLst>
                <a:path w="65" h="37">
                  <a:moveTo>
                    <a:pt x="36" y="19"/>
                  </a:moveTo>
                  <a:lnTo>
                    <a:pt x="44" y="28"/>
                  </a:lnTo>
                  <a:lnTo>
                    <a:pt x="53" y="37"/>
                  </a:lnTo>
                  <a:lnTo>
                    <a:pt x="65" y="37"/>
                  </a:lnTo>
                  <a:lnTo>
                    <a:pt x="53" y="19"/>
                  </a:lnTo>
                  <a:lnTo>
                    <a:pt x="44" y="19"/>
                  </a:lnTo>
                  <a:lnTo>
                    <a:pt x="44" y="8"/>
                  </a:lnTo>
                  <a:lnTo>
                    <a:pt x="36" y="0"/>
                  </a:lnTo>
                  <a:lnTo>
                    <a:pt x="0" y="0"/>
                  </a:lnTo>
                  <a:lnTo>
                    <a:pt x="15" y="19"/>
                  </a:lnTo>
                  <a:lnTo>
                    <a:pt x="36" y="1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2" name="Freeform 73"/>
            <p:cNvSpPr>
              <a:spLocks/>
            </p:cNvSpPr>
            <p:nvPr/>
          </p:nvSpPr>
          <p:spPr bwMode="auto">
            <a:xfrm>
              <a:off x="-2325535" y="1695516"/>
              <a:ext cx="85455" cy="52441"/>
            </a:xfrm>
            <a:custGeom>
              <a:avLst/>
              <a:gdLst/>
              <a:ahLst/>
              <a:cxnLst>
                <a:cxn ang="0">
                  <a:pos x="52" y="0"/>
                </a:cxn>
                <a:cxn ang="0">
                  <a:pos x="38" y="12"/>
                </a:cxn>
                <a:cxn ang="0">
                  <a:pos x="29" y="12"/>
                </a:cxn>
                <a:cxn ang="0">
                  <a:pos x="17" y="0"/>
                </a:cxn>
                <a:cxn ang="0">
                  <a:pos x="0" y="0"/>
                </a:cxn>
                <a:cxn ang="0">
                  <a:pos x="0" y="12"/>
                </a:cxn>
                <a:cxn ang="0">
                  <a:pos x="8" y="20"/>
                </a:cxn>
                <a:cxn ang="0">
                  <a:pos x="8" y="31"/>
                </a:cxn>
                <a:cxn ang="0">
                  <a:pos x="17" y="31"/>
                </a:cxn>
                <a:cxn ang="0">
                  <a:pos x="29" y="48"/>
                </a:cxn>
                <a:cxn ang="0">
                  <a:pos x="52" y="40"/>
                </a:cxn>
                <a:cxn ang="0">
                  <a:pos x="52" y="48"/>
                </a:cxn>
                <a:cxn ang="0">
                  <a:pos x="73" y="61"/>
                </a:cxn>
                <a:cxn ang="0">
                  <a:pos x="62" y="48"/>
                </a:cxn>
                <a:cxn ang="0">
                  <a:pos x="73" y="48"/>
                </a:cxn>
                <a:cxn ang="0">
                  <a:pos x="73" y="31"/>
                </a:cxn>
                <a:cxn ang="0">
                  <a:pos x="83" y="20"/>
                </a:cxn>
                <a:cxn ang="0">
                  <a:pos x="62" y="12"/>
                </a:cxn>
                <a:cxn ang="0">
                  <a:pos x="52" y="0"/>
                </a:cxn>
              </a:cxnLst>
              <a:rect l="0" t="0" r="r" b="b"/>
              <a:pathLst>
                <a:path w="83" h="61">
                  <a:moveTo>
                    <a:pt x="52" y="0"/>
                  </a:moveTo>
                  <a:lnTo>
                    <a:pt x="38" y="12"/>
                  </a:lnTo>
                  <a:lnTo>
                    <a:pt x="29" y="12"/>
                  </a:lnTo>
                  <a:lnTo>
                    <a:pt x="17" y="0"/>
                  </a:lnTo>
                  <a:lnTo>
                    <a:pt x="0" y="0"/>
                  </a:lnTo>
                  <a:lnTo>
                    <a:pt x="0" y="12"/>
                  </a:lnTo>
                  <a:lnTo>
                    <a:pt x="8" y="20"/>
                  </a:lnTo>
                  <a:lnTo>
                    <a:pt x="8" y="31"/>
                  </a:lnTo>
                  <a:lnTo>
                    <a:pt x="17" y="31"/>
                  </a:lnTo>
                  <a:lnTo>
                    <a:pt x="29" y="48"/>
                  </a:lnTo>
                  <a:lnTo>
                    <a:pt x="52" y="40"/>
                  </a:lnTo>
                  <a:lnTo>
                    <a:pt x="52" y="48"/>
                  </a:lnTo>
                  <a:lnTo>
                    <a:pt x="73" y="61"/>
                  </a:lnTo>
                  <a:lnTo>
                    <a:pt x="62" y="48"/>
                  </a:lnTo>
                  <a:lnTo>
                    <a:pt x="73" y="48"/>
                  </a:lnTo>
                  <a:lnTo>
                    <a:pt x="73" y="31"/>
                  </a:lnTo>
                  <a:lnTo>
                    <a:pt x="83" y="20"/>
                  </a:lnTo>
                  <a:lnTo>
                    <a:pt x="62" y="12"/>
                  </a:lnTo>
                  <a:lnTo>
                    <a:pt x="52"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3" name="Freeform 74"/>
            <p:cNvSpPr>
              <a:spLocks/>
            </p:cNvSpPr>
            <p:nvPr/>
          </p:nvSpPr>
          <p:spPr bwMode="auto">
            <a:xfrm>
              <a:off x="-2325535" y="1695516"/>
              <a:ext cx="85455" cy="52441"/>
            </a:xfrm>
            <a:custGeom>
              <a:avLst/>
              <a:gdLst/>
              <a:ahLst/>
              <a:cxnLst>
                <a:cxn ang="0">
                  <a:pos x="52" y="0"/>
                </a:cxn>
                <a:cxn ang="0">
                  <a:pos x="38" y="12"/>
                </a:cxn>
                <a:cxn ang="0">
                  <a:pos x="29" y="12"/>
                </a:cxn>
                <a:cxn ang="0">
                  <a:pos x="17" y="0"/>
                </a:cxn>
                <a:cxn ang="0">
                  <a:pos x="0" y="0"/>
                </a:cxn>
                <a:cxn ang="0">
                  <a:pos x="0" y="12"/>
                </a:cxn>
                <a:cxn ang="0">
                  <a:pos x="8" y="20"/>
                </a:cxn>
                <a:cxn ang="0">
                  <a:pos x="8" y="31"/>
                </a:cxn>
                <a:cxn ang="0">
                  <a:pos x="17" y="31"/>
                </a:cxn>
                <a:cxn ang="0">
                  <a:pos x="29" y="48"/>
                </a:cxn>
                <a:cxn ang="0">
                  <a:pos x="52" y="40"/>
                </a:cxn>
                <a:cxn ang="0">
                  <a:pos x="52" y="48"/>
                </a:cxn>
                <a:cxn ang="0">
                  <a:pos x="73" y="61"/>
                </a:cxn>
                <a:cxn ang="0">
                  <a:pos x="62" y="48"/>
                </a:cxn>
                <a:cxn ang="0">
                  <a:pos x="73" y="48"/>
                </a:cxn>
                <a:cxn ang="0">
                  <a:pos x="73" y="31"/>
                </a:cxn>
                <a:cxn ang="0">
                  <a:pos x="83" y="20"/>
                </a:cxn>
                <a:cxn ang="0">
                  <a:pos x="62" y="12"/>
                </a:cxn>
                <a:cxn ang="0">
                  <a:pos x="52" y="0"/>
                </a:cxn>
              </a:cxnLst>
              <a:rect l="0" t="0" r="r" b="b"/>
              <a:pathLst>
                <a:path w="83" h="61">
                  <a:moveTo>
                    <a:pt x="52" y="0"/>
                  </a:moveTo>
                  <a:lnTo>
                    <a:pt x="38" y="12"/>
                  </a:lnTo>
                  <a:lnTo>
                    <a:pt x="29" y="12"/>
                  </a:lnTo>
                  <a:lnTo>
                    <a:pt x="17" y="0"/>
                  </a:lnTo>
                  <a:lnTo>
                    <a:pt x="0" y="0"/>
                  </a:lnTo>
                  <a:lnTo>
                    <a:pt x="0" y="12"/>
                  </a:lnTo>
                  <a:lnTo>
                    <a:pt x="8" y="20"/>
                  </a:lnTo>
                  <a:lnTo>
                    <a:pt x="8" y="31"/>
                  </a:lnTo>
                  <a:lnTo>
                    <a:pt x="17" y="31"/>
                  </a:lnTo>
                  <a:lnTo>
                    <a:pt x="29" y="48"/>
                  </a:lnTo>
                  <a:lnTo>
                    <a:pt x="52" y="40"/>
                  </a:lnTo>
                  <a:lnTo>
                    <a:pt x="52" y="48"/>
                  </a:lnTo>
                  <a:lnTo>
                    <a:pt x="73" y="61"/>
                  </a:lnTo>
                  <a:lnTo>
                    <a:pt x="62" y="48"/>
                  </a:lnTo>
                  <a:lnTo>
                    <a:pt x="73" y="48"/>
                  </a:lnTo>
                  <a:lnTo>
                    <a:pt x="73" y="31"/>
                  </a:lnTo>
                  <a:lnTo>
                    <a:pt x="83" y="20"/>
                  </a:lnTo>
                  <a:lnTo>
                    <a:pt x="62" y="12"/>
                  </a:lnTo>
                  <a:lnTo>
                    <a:pt x="52"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4" name="Freeform 75"/>
            <p:cNvSpPr>
              <a:spLocks/>
            </p:cNvSpPr>
            <p:nvPr/>
          </p:nvSpPr>
          <p:spPr bwMode="auto">
            <a:xfrm>
              <a:off x="-2325535" y="1470277"/>
              <a:ext cx="646578" cy="234695"/>
            </a:xfrm>
            <a:custGeom>
              <a:avLst/>
              <a:gdLst/>
              <a:ahLst/>
              <a:cxnLst>
                <a:cxn ang="0">
                  <a:pos x="616" y="135"/>
                </a:cxn>
                <a:cxn ang="0">
                  <a:pos x="607" y="155"/>
                </a:cxn>
                <a:cxn ang="0">
                  <a:pos x="578" y="185"/>
                </a:cxn>
                <a:cxn ang="0">
                  <a:pos x="562" y="228"/>
                </a:cxn>
                <a:cxn ang="0">
                  <a:pos x="541" y="237"/>
                </a:cxn>
                <a:cxn ang="0">
                  <a:pos x="458" y="228"/>
                </a:cxn>
                <a:cxn ang="0">
                  <a:pos x="447" y="249"/>
                </a:cxn>
                <a:cxn ang="0">
                  <a:pos x="413" y="249"/>
                </a:cxn>
                <a:cxn ang="0">
                  <a:pos x="383" y="273"/>
                </a:cxn>
                <a:cxn ang="0">
                  <a:pos x="351" y="260"/>
                </a:cxn>
                <a:cxn ang="0">
                  <a:pos x="330" y="237"/>
                </a:cxn>
                <a:cxn ang="0">
                  <a:pos x="265" y="228"/>
                </a:cxn>
                <a:cxn ang="0">
                  <a:pos x="158" y="199"/>
                </a:cxn>
                <a:cxn ang="0">
                  <a:pos x="166" y="273"/>
                </a:cxn>
                <a:cxn ang="0">
                  <a:pos x="127" y="249"/>
                </a:cxn>
                <a:cxn ang="0">
                  <a:pos x="115" y="249"/>
                </a:cxn>
                <a:cxn ang="0">
                  <a:pos x="103" y="237"/>
                </a:cxn>
                <a:cxn ang="0">
                  <a:pos x="92" y="207"/>
                </a:cxn>
                <a:cxn ang="0">
                  <a:pos x="92" y="185"/>
                </a:cxn>
                <a:cxn ang="0">
                  <a:pos x="115" y="167"/>
                </a:cxn>
                <a:cxn ang="0">
                  <a:pos x="73" y="155"/>
                </a:cxn>
                <a:cxn ang="0">
                  <a:pos x="29" y="146"/>
                </a:cxn>
                <a:cxn ang="0">
                  <a:pos x="8" y="135"/>
                </a:cxn>
                <a:cxn ang="0">
                  <a:pos x="8" y="94"/>
                </a:cxn>
                <a:cxn ang="0">
                  <a:pos x="29" y="103"/>
                </a:cxn>
                <a:cxn ang="0">
                  <a:pos x="29" y="82"/>
                </a:cxn>
                <a:cxn ang="0">
                  <a:pos x="62" y="73"/>
                </a:cxn>
                <a:cxn ang="0">
                  <a:pos x="92" y="73"/>
                </a:cxn>
                <a:cxn ang="0">
                  <a:pos x="115" y="82"/>
                </a:cxn>
                <a:cxn ang="0">
                  <a:pos x="145" y="82"/>
                </a:cxn>
                <a:cxn ang="0">
                  <a:pos x="190" y="82"/>
                </a:cxn>
                <a:cxn ang="0">
                  <a:pos x="220" y="73"/>
                </a:cxn>
                <a:cxn ang="0">
                  <a:pos x="202" y="50"/>
                </a:cxn>
                <a:cxn ang="0">
                  <a:pos x="202" y="41"/>
                </a:cxn>
                <a:cxn ang="0">
                  <a:pos x="190" y="29"/>
                </a:cxn>
                <a:cxn ang="0">
                  <a:pos x="211" y="20"/>
                </a:cxn>
                <a:cxn ang="0">
                  <a:pos x="294" y="12"/>
                </a:cxn>
                <a:cxn ang="0">
                  <a:pos x="330" y="0"/>
                </a:cxn>
                <a:cxn ang="0">
                  <a:pos x="338" y="20"/>
                </a:cxn>
                <a:cxn ang="0">
                  <a:pos x="383" y="20"/>
                </a:cxn>
                <a:cxn ang="0">
                  <a:pos x="393" y="29"/>
                </a:cxn>
                <a:cxn ang="0">
                  <a:pos x="425" y="20"/>
                </a:cxn>
                <a:cxn ang="0">
                  <a:pos x="500" y="82"/>
                </a:cxn>
                <a:cxn ang="0">
                  <a:pos x="520" y="82"/>
                </a:cxn>
                <a:cxn ang="0">
                  <a:pos x="595" y="103"/>
                </a:cxn>
                <a:cxn ang="0">
                  <a:pos x="616" y="103"/>
                </a:cxn>
                <a:cxn ang="0">
                  <a:pos x="628" y="126"/>
                </a:cxn>
              </a:cxnLst>
              <a:rect l="0" t="0" r="r" b="b"/>
              <a:pathLst>
                <a:path w="628" h="273">
                  <a:moveTo>
                    <a:pt x="628" y="126"/>
                  </a:moveTo>
                  <a:lnTo>
                    <a:pt x="616" y="135"/>
                  </a:lnTo>
                  <a:lnTo>
                    <a:pt x="616" y="155"/>
                  </a:lnTo>
                  <a:lnTo>
                    <a:pt x="607" y="155"/>
                  </a:lnTo>
                  <a:lnTo>
                    <a:pt x="578" y="155"/>
                  </a:lnTo>
                  <a:lnTo>
                    <a:pt x="578" y="185"/>
                  </a:lnTo>
                  <a:lnTo>
                    <a:pt x="554" y="199"/>
                  </a:lnTo>
                  <a:lnTo>
                    <a:pt x="562" y="228"/>
                  </a:lnTo>
                  <a:lnTo>
                    <a:pt x="562" y="249"/>
                  </a:lnTo>
                  <a:lnTo>
                    <a:pt x="541" y="237"/>
                  </a:lnTo>
                  <a:lnTo>
                    <a:pt x="479" y="237"/>
                  </a:lnTo>
                  <a:lnTo>
                    <a:pt x="458" y="228"/>
                  </a:lnTo>
                  <a:lnTo>
                    <a:pt x="458" y="237"/>
                  </a:lnTo>
                  <a:lnTo>
                    <a:pt x="447" y="249"/>
                  </a:lnTo>
                  <a:lnTo>
                    <a:pt x="413" y="237"/>
                  </a:lnTo>
                  <a:lnTo>
                    <a:pt x="413" y="249"/>
                  </a:lnTo>
                  <a:lnTo>
                    <a:pt x="404" y="260"/>
                  </a:lnTo>
                  <a:lnTo>
                    <a:pt x="383" y="273"/>
                  </a:lnTo>
                  <a:lnTo>
                    <a:pt x="351" y="273"/>
                  </a:lnTo>
                  <a:lnTo>
                    <a:pt x="351" y="260"/>
                  </a:lnTo>
                  <a:lnTo>
                    <a:pt x="338" y="260"/>
                  </a:lnTo>
                  <a:lnTo>
                    <a:pt x="330" y="237"/>
                  </a:lnTo>
                  <a:lnTo>
                    <a:pt x="309" y="220"/>
                  </a:lnTo>
                  <a:lnTo>
                    <a:pt x="265" y="228"/>
                  </a:lnTo>
                  <a:lnTo>
                    <a:pt x="202" y="185"/>
                  </a:lnTo>
                  <a:lnTo>
                    <a:pt x="158" y="199"/>
                  </a:lnTo>
                  <a:lnTo>
                    <a:pt x="181" y="273"/>
                  </a:lnTo>
                  <a:lnTo>
                    <a:pt x="166" y="273"/>
                  </a:lnTo>
                  <a:lnTo>
                    <a:pt x="137" y="249"/>
                  </a:lnTo>
                  <a:lnTo>
                    <a:pt x="127" y="249"/>
                  </a:lnTo>
                  <a:lnTo>
                    <a:pt x="115" y="260"/>
                  </a:lnTo>
                  <a:lnTo>
                    <a:pt x="115" y="249"/>
                  </a:lnTo>
                  <a:lnTo>
                    <a:pt x="115" y="237"/>
                  </a:lnTo>
                  <a:lnTo>
                    <a:pt x="103" y="237"/>
                  </a:lnTo>
                  <a:lnTo>
                    <a:pt x="83" y="207"/>
                  </a:lnTo>
                  <a:lnTo>
                    <a:pt x="92" y="207"/>
                  </a:lnTo>
                  <a:lnTo>
                    <a:pt x="83" y="199"/>
                  </a:lnTo>
                  <a:lnTo>
                    <a:pt x="92" y="185"/>
                  </a:lnTo>
                  <a:lnTo>
                    <a:pt x="137" y="185"/>
                  </a:lnTo>
                  <a:lnTo>
                    <a:pt x="115" y="167"/>
                  </a:lnTo>
                  <a:lnTo>
                    <a:pt x="92" y="155"/>
                  </a:lnTo>
                  <a:lnTo>
                    <a:pt x="73" y="155"/>
                  </a:lnTo>
                  <a:lnTo>
                    <a:pt x="38" y="167"/>
                  </a:lnTo>
                  <a:lnTo>
                    <a:pt x="29" y="146"/>
                  </a:lnTo>
                  <a:lnTo>
                    <a:pt x="8" y="146"/>
                  </a:lnTo>
                  <a:lnTo>
                    <a:pt x="8" y="135"/>
                  </a:lnTo>
                  <a:lnTo>
                    <a:pt x="0" y="126"/>
                  </a:lnTo>
                  <a:lnTo>
                    <a:pt x="8" y="94"/>
                  </a:lnTo>
                  <a:lnTo>
                    <a:pt x="17" y="103"/>
                  </a:lnTo>
                  <a:lnTo>
                    <a:pt x="29" y="103"/>
                  </a:lnTo>
                  <a:lnTo>
                    <a:pt x="17" y="82"/>
                  </a:lnTo>
                  <a:lnTo>
                    <a:pt x="29" y="82"/>
                  </a:lnTo>
                  <a:lnTo>
                    <a:pt x="53" y="73"/>
                  </a:lnTo>
                  <a:lnTo>
                    <a:pt x="62" y="73"/>
                  </a:lnTo>
                  <a:lnTo>
                    <a:pt x="73" y="65"/>
                  </a:lnTo>
                  <a:lnTo>
                    <a:pt x="92" y="73"/>
                  </a:lnTo>
                  <a:lnTo>
                    <a:pt x="115" y="94"/>
                  </a:lnTo>
                  <a:lnTo>
                    <a:pt x="115" y="82"/>
                  </a:lnTo>
                  <a:lnTo>
                    <a:pt x="127" y="82"/>
                  </a:lnTo>
                  <a:lnTo>
                    <a:pt x="145" y="82"/>
                  </a:lnTo>
                  <a:lnTo>
                    <a:pt x="166" y="82"/>
                  </a:lnTo>
                  <a:lnTo>
                    <a:pt x="190" y="82"/>
                  </a:lnTo>
                  <a:lnTo>
                    <a:pt x="211" y="82"/>
                  </a:lnTo>
                  <a:lnTo>
                    <a:pt x="220" y="73"/>
                  </a:lnTo>
                  <a:lnTo>
                    <a:pt x="190" y="65"/>
                  </a:lnTo>
                  <a:lnTo>
                    <a:pt x="202" y="50"/>
                  </a:lnTo>
                  <a:lnTo>
                    <a:pt x="190" y="50"/>
                  </a:lnTo>
                  <a:lnTo>
                    <a:pt x="202" y="41"/>
                  </a:lnTo>
                  <a:lnTo>
                    <a:pt x="202" y="29"/>
                  </a:lnTo>
                  <a:lnTo>
                    <a:pt x="190" y="29"/>
                  </a:lnTo>
                  <a:lnTo>
                    <a:pt x="190" y="20"/>
                  </a:lnTo>
                  <a:lnTo>
                    <a:pt x="211" y="20"/>
                  </a:lnTo>
                  <a:lnTo>
                    <a:pt x="265" y="12"/>
                  </a:lnTo>
                  <a:lnTo>
                    <a:pt x="294" y="12"/>
                  </a:lnTo>
                  <a:lnTo>
                    <a:pt x="294" y="0"/>
                  </a:lnTo>
                  <a:lnTo>
                    <a:pt x="330" y="0"/>
                  </a:lnTo>
                  <a:lnTo>
                    <a:pt x="338" y="12"/>
                  </a:lnTo>
                  <a:lnTo>
                    <a:pt x="338" y="20"/>
                  </a:lnTo>
                  <a:lnTo>
                    <a:pt x="359" y="20"/>
                  </a:lnTo>
                  <a:lnTo>
                    <a:pt x="383" y="20"/>
                  </a:lnTo>
                  <a:lnTo>
                    <a:pt x="383" y="29"/>
                  </a:lnTo>
                  <a:lnTo>
                    <a:pt x="393" y="29"/>
                  </a:lnTo>
                  <a:lnTo>
                    <a:pt x="413" y="20"/>
                  </a:lnTo>
                  <a:lnTo>
                    <a:pt x="425" y="20"/>
                  </a:lnTo>
                  <a:lnTo>
                    <a:pt x="458" y="41"/>
                  </a:lnTo>
                  <a:lnTo>
                    <a:pt x="500" y="82"/>
                  </a:lnTo>
                  <a:lnTo>
                    <a:pt x="512" y="73"/>
                  </a:lnTo>
                  <a:lnTo>
                    <a:pt x="520" y="82"/>
                  </a:lnTo>
                  <a:lnTo>
                    <a:pt x="554" y="82"/>
                  </a:lnTo>
                  <a:lnTo>
                    <a:pt x="595" y="103"/>
                  </a:lnTo>
                  <a:lnTo>
                    <a:pt x="607" y="111"/>
                  </a:lnTo>
                  <a:lnTo>
                    <a:pt x="616" y="103"/>
                  </a:lnTo>
                  <a:lnTo>
                    <a:pt x="628" y="111"/>
                  </a:lnTo>
                  <a:lnTo>
                    <a:pt x="628" y="12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5" name="Freeform 76"/>
            <p:cNvSpPr>
              <a:spLocks/>
            </p:cNvSpPr>
            <p:nvPr/>
          </p:nvSpPr>
          <p:spPr bwMode="auto">
            <a:xfrm>
              <a:off x="-2325535" y="1470277"/>
              <a:ext cx="646578" cy="234695"/>
            </a:xfrm>
            <a:custGeom>
              <a:avLst/>
              <a:gdLst/>
              <a:ahLst/>
              <a:cxnLst>
                <a:cxn ang="0">
                  <a:pos x="616" y="135"/>
                </a:cxn>
                <a:cxn ang="0">
                  <a:pos x="607" y="155"/>
                </a:cxn>
                <a:cxn ang="0">
                  <a:pos x="578" y="185"/>
                </a:cxn>
                <a:cxn ang="0">
                  <a:pos x="562" y="228"/>
                </a:cxn>
                <a:cxn ang="0">
                  <a:pos x="541" y="237"/>
                </a:cxn>
                <a:cxn ang="0">
                  <a:pos x="458" y="228"/>
                </a:cxn>
                <a:cxn ang="0">
                  <a:pos x="447" y="249"/>
                </a:cxn>
                <a:cxn ang="0">
                  <a:pos x="413" y="249"/>
                </a:cxn>
                <a:cxn ang="0">
                  <a:pos x="383" y="273"/>
                </a:cxn>
                <a:cxn ang="0">
                  <a:pos x="351" y="260"/>
                </a:cxn>
                <a:cxn ang="0">
                  <a:pos x="330" y="237"/>
                </a:cxn>
                <a:cxn ang="0">
                  <a:pos x="265" y="228"/>
                </a:cxn>
                <a:cxn ang="0">
                  <a:pos x="158" y="199"/>
                </a:cxn>
                <a:cxn ang="0">
                  <a:pos x="166" y="273"/>
                </a:cxn>
                <a:cxn ang="0">
                  <a:pos x="127" y="249"/>
                </a:cxn>
                <a:cxn ang="0">
                  <a:pos x="115" y="249"/>
                </a:cxn>
                <a:cxn ang="0">
                  <a:pos x="103" y="237"/>
                </a:cxn>
                <a:cxn ang="0">
                  <a:pos x="92" y="207"/>
                </a:cxn>
                <a:cxn ang="0">
                  <a:pos x="92" y="185"/>
                </a:cxn>
                <a:cxn ang="0">
                  <a:pos x="115" y="167"/>
                </a:cxn>
                <a:cxn ang="0">
                  <a:pos x="73" y="155"/>
                </a:cxn>
                <a:cxn ang="0">
                  <a:pos x="29" y="146"/>
                </a:cxn>
                <a:cxn ang="0">
                  <a:pos x="8" y="135"/>
                </a:cxn>
                <a:cxn ang="0">
                  <a:pos x="8" y="94"/>
                </a:cxn>
                <a:cxn ang="0">
                  <a:pos x="29" y="103"/>
                </a:cxn>
                <a:cxn ang="0">
                  <a:pos x="29" y="82"/>
                </a:cxn>
                <a:cxn ang="0">
                  <a:pos x="62" y="73"/>
                </a:cxn>
                <a:cxn ang="0">
                  <a:pos x="92" y="73"/>
                </a:cxn>
                <a:cxn ang="0">
                  <a:pos x="115" y="82"/>
                </a:cxn>
                <a:cxn ang="0">
                  <a:pos x="145" y="82"/>
                </a:cxn>
                <a:cxn ang="0">
                  <a:pos x="190" y="82"/>
                </a:cxn>
                <a:cxn ang="0">
                  <a:pos x="220" y="73"/>
                </a:cxn>
                <a:cxn ang="0">
                  <a:pos x="202" y="50"/>
                </a:cxn>
                <a:cxn ang="0">
                  <a:pos x="202" y="41"/>
                </a:cxn>
                <a:cxn ang="0">
                  <a:pos x="190" y="29"/>
                </a:cxn>
                <a:cxn ang="0">
                  <a:pos x="211" y="20"/>
                </a:cxn>
                <a:cxn ang="0">
                  <a:pos x="294" y="12"/>
                </a:cxn>
                <a:cxn ang="0">
                  <a:pos x="330" y="0"/>
                </a:cxn>
                <a:cxn ang="0">
                  <a:pos x="338" y="20"/>
                </a:cxn>
                <a:cxn ang="0">
                  <a:pos x="383" y="20"/>
                </a:cxn>
                <a:cxn ang="0">
                  <a:pos x="393" y="29"/>
                </a:cxn>
                <a:cxn ang="0">
                  <a:pos x="425" y="20"/>
                </a:cxn>
                <a:cxn ang="0">
                  <a:pos x="500" y="82"/>
                </a:cxn>
                <a:cxn ang="0">
                  <a:pos x="520" y="82"/>
                </a:cxn>
                <a:cxn ang="0">
                  <a:pos x="595" y="103"/>
                </a:cxn>
                <a:cxn ang="0">
                  <a:pos x="616" y="103"/>
                </a:cxn>
                <a:cxn ang="0">
                  <a:pos x="628" y="126"/>
                </a:cxn>
              </a:cxnLst>
              <a:rect l="0" t="0" r="r" b="b"/>
              <a:pathLst>
                <a:path w="628" h="273">
                  <a:moveTo>
                    <a:pt x="628" y="126"/>
                  </a:moveTo>
                  <a:lnTo>
                    <a:pt x="616" y="135"/>
                  </a:lnTo>
                  <a:lnTo>
                    <a:pt x="616" y="155"/>
                  </a:lnTo>
                  <a:lnTo>
                    <a:pt x="607" y="155"/>
                  </a:lnTo>
                  <a:lnTo>
                    <a:pt x="578" y="155"/>
                  </a:lnTo>
                  <a:lnTo>
                    <a:pt x="578" y="185"/>
                  </a:lnTo>
                  <a:lnTo>
                    <a:pt x="554" y="199"/>
                  </a:lnTo>
                  <a:lnTo>
                    <a:pt x="562" y="228"/>
                  </a:lnTo>
                  <a:lnTo>
                    <a:pt x="562" y="249"/>
                  </a:lnTo>
                  <a:lnTo>
                    <a:pt x="541" y="237"/>
                  </a:lnTo>
                  <a:lnTo>
                    <a:pt x="479" y="237"/>
                  </a:lnTo>
                  <a:lnTo>
                    <a:pt x="458" y="228"/>
                  </a:lnTo>
                  <a:lnTo>
                    <a:pt x="458" y="237"/>
                  </a:lnTo>
                  <a:lnTo>
                    <a:pt x="447" y="249"/>
                  </a:lnTo>
                  <a:lnTo>
                    <a:pt x="413" y="237"/>
                  </a:lnTo>
                  <a:lnTo>
                    <a:pt x="413" y="249"/>
                  </a:lnTo>
                  <a:lnTo>
                    <a:pt x="404" y="260"/>
                  </a:lnTo>
                  <a:lnTo>
                    <a:pt x="383" y="273"/>
                  </a:lnTo>
                  <a:lnTo>
                    <a:pt x="351" y="273"/>
                  </a:lnTo>
                  <a:lnTo>
                    <a:pt x="351" y="260"/>
                  </a:lnTo>
                  <a:lnTo>
                    <a:pt x="338" y="260"/>
                  </a:lnTo>
                  <a:lnTo>
                    <a:pt x="330" y="237"/>
                  </a:lnTo>
                  <a:lnTo>
                    <a:pt x="309" y="220"/>
                  </a:lnTo>
                  <a:lnTo>
                    <a:pt x="265" y="228"/>
                  </a:lnTo>
                  <a:lnTo>
                    <a:pt x="202" y="185"/>
                  </a:lnTo>
                  <a:lnTo>
                    <a:pt x="158" y="199"/>
                  </a:lnTo>
                  <a:lnTo>
                    <a:pt x="181" y="273"/>
                  </a:lnTo>
                  <a:lnTo>
                    <a:pt x="166" y="273"/>
                  </a:lnTo>
                  <a:lnTo>
                    <a:pt x="137" y="249"/>
                  </a:lnTo>
                  <a:lnTo>
                    <a:pt x="127" y="249"/>
                  </a:lnTo>
                  <a:lnTo>
                    <a:pt x="115" y="260"/>
                  </a:lnTo>
                  <a:lnTo>
                    <a:pt x="115" y="249"/>
                  </a:lnTo>
                  <a:lnTo>
                    <a:pt x="115" y="237"/>
                  </a:lnTo>
                  <a:lnTo>
                    <a:pt x="103" y="237"/>
                  </a:lnTo>
                  <a:lnTo>
                    <a:pt x="83" y="207"/>
                  </a:lnTo>
                  <a:lnTo>
                    <a:pt x="92" y="207"/>
                  </a:lnTo>
                  <a:lnTo>
                    <a:pt x="83" y="199"/>
                  </a:lnTo>
                  <a:lnTo>
                    <a:pt x="92" y="185"/>
                  </a:lnTo>
                  <a:lnTo>
                    <a:pt x="137" y="185"/>
                  </a:lnTo>
                  <a:lnTo>
                    <a:pt x="115" y="167"/>
                  </a:lnTo>
                  <a:lnTo>
                    <a:pt x="92" y="155"/>
                  </a:lnTo>
                  <a:lnTo>
                    <a:pt x="73" y="155"/>
                  </a:lnTo>
                  <a:lnTo>
                    <a:pt x="38" y="167"/>
                  </a:lnTo>
                  <a:lnTo>
                    <a:pt x="29" y="146"/>
                  </a:lnTo>
                  <a:lnTo>
                    <a:pt x="8" y="146"/>
                  </a:lnTo>
                  <a:lnTo>
                    <a:pt x="8" y="135"/>
                  </a:lnTo>
                  <a:lnTo>
                    <a:pt x="0" y="126"/>
                  </a:lnTo>
                  <a:lnTo>
                    <a:pt x="8" y="94"/>
                  </a:lnTo>
                  <a:lnTo>
                    <a:pt x="17" y="103"/>
                  </a:lnTo>
                  <a:lnTo>
                    <a:pt x="29" y="103"/>
                  </a:lnTo>
                  <a:lnTo>
                    <a:pt x="17" y="82"/>
                  </a:lnTo>
                  <a:lnTo>
                    <a:pt x="29" y="82"/>
                  </a:lnTo>
                  <a:lnTo>
                    <a:pt x="53" y="73"/>
                  </a:lnTo>
                  <a:lnTo>
                    <a:pt x="62" y="73"/>
                  </a:lnTo>
                  <a:lnTo>
                    <a:pt x="73" y="65"/>
                  </a:lnTo>
                  <a:lnTo>
                    <a:pt x="92" y="73"/>
                  </a:lnTo>
                  <a:lnTo>
                    <a:pt x="115" y="94"/>
                  </a:lnTo>
                  <a:lnTo>
                    <a:pt x="115" y="82"/>
                  </a:lnTo>
                  <a:lnTo>
                    <a:pt x="127" y="82"/>
                  </a:lnTo>
                  <a:lnTo>
                    <a:pt x="145" y="82"/>
                  </a:lnTo>
                  <a:lnTo>
                    <a:pt x="166" y="82"/>
                  </a:lnTo>
                  <a:lnTo>
                    <a:pt x="190" y="82"/>
                  </a:lnTo>
                  <a:lnTo>
                    <a:pt x="211" y="82"/>
                  </a:lnTo>
                  <a:lnTo>
                    <a:pt x="220" y="73"/>
                  </a:lnTo>
                  <a:lnTo>
                    <a:pt x="190" y="65"/>
                  </a:lnTo>
                  <a:lnTo>
                    <a:pt x="202" y="50"/>
                  </a:lnTo>
                  <a:lnTo>
                    <a:pt x="190" y="50"/>
                  </a:lnTo>
                  <a:lnTo>
                    <a:pt x="202" y="41"/>
                  </a:lnTo>
                  <a:lnTo>
                    <a:pt x="202" y="29"/>
                  </a:lnTo>
                  <a:lnTo>
                    <a:pt x="190" y="29"/>
                  </a:lnTo>
                  <a:lnTo>
                    <a:pt x="190" y="20"/>
                  </a:lnTo>
                  <a:lnTo>
                    <a:pt x="211" y="20"/>
                  </a:lnTo>
                  <a:lnTo>
                    <a:pt x="265" y="12"/>
                  </a:lnTo>
                  <a:lnTo>
                    <a:pt x="294" y="12"/>
                  </a:lnTo>
                  <a:lnTo>
                    <a:pt x="294" y="0"/>
                  </a:lnTo>
                  <a:lnTo>
                    <a:pt x="330" y="0"/>
                  </a:lnTo>
                  <a:lnTo>
                    <a:pt x="338" y="12"/>
                  </a:lnTo>
                  <a:lnTo>
                    <a:pt x="338" y="20"/>
                  </a:lnTo>
                  <a:lnTo>
                    <a:pt x="359" y="20"/>
                  </a:lnTo>
                  <a:lnTo>
                    <a:pt x="383" y="20"/>
                  </a:lnTo>
                  <a:lnTo>
                    <a:pt x="383" y="29"/>
                  </a:lnTo>
                  <a:lnTo>
                    <a:pt x="393" y="29"/>
                  </a:lnTo>
                  <a:lnTo>
                    <a:pt x="413" y="20"/>
                  </a:lnTo>
                  <a:lnTo>
                    <a:pt x="425" y="20"/>
                  </a:lnTo>
                  <a:lnTo>
                    <a:pt x="458" y="41"/>
                  </a:lnTo>
                  <a:lnTo>
                    <a:pt x="500" y="82"/>
                  </a:lnTo>
                  <a:lnTo>
                    <a:pt x="512" y="73"/>
                  </a:lnTo>
                  <a:lnTo>
                    <a:pt x="520" y="82"/>
                  </a:lnTo>
                  <a:lnTo>
                    <a:pt x="554" y="82"/>
                  </a:lnTo>
                  <a:lnTo>
                    <a:pt x="595" y="103"/>
                  </a:lnTo>
                  <a:lnTo>
                    <a:pt x="607" y="111"/>
                  </a:lnTo>
                  <a:lnTo>
                    <a:pt x="616" y="103"/>
                  </a:lnTo>
                  <a:lnTo>
                    <a:pt x="628" y="111"/>
                  </a:lnTo>
                  <a:lnTo>
                    <a:pt x="628" y="12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6" name="Freeform 77"/>
            <p:cNvSpPr>
              <a:spLocks/>
            </p:cNvSpPr>
            <p:nvPr/>
          </p:nvSpPr>
          <p:spPr bwMode="auto">
            <a:xfrm>
              <a:off x="-2162861" y="1630180"/>
              <a:ext cx="308876" cy="146147"/>
            </a:xfrm>
            <a:custGeom>
              <a:avLst/>
              <a:gdLst/>
              <a:ahLst/>
              <a:cxnLst>
                <a:cxn ang="0">
                  <a:pos x="201" y="160"/>
                </a:cxn>
                <a:cxn ang="0">
                  <a:pos x="201" y="149"/>
                </a:cxn>
                <a:cxn ang="0">
                  <a:pos x="180" y="137"/>
                </a:cxn>
                <a:cxn ang="0">
                  <a:pos x="127" y="107"/>
                </a:cxn>
                <a:cxn ang="0">
                  <a:pos x="118" y="88"/>
                </a:cxn>
                <a:cxn ang="0">
                  <a:pos x="86" y="88"/>
                </a:cxn>
                <a:cxn ang="0">
                  <a:pos x="73" y="64"/>
                </a:cxn>
                <a:cxn ang="0">
                  <a:pos x="52" y="52"/>
                </a:cxn>
                <a:cxn ang="0">
                  <a:pos x="44" y="52"/>
                </a:cxn>
                <a:cxn ang="0">
                  <a:pos x="32" y="75"/>
                </a:cxn>
                <a:cxn ang="0">
                  <a:pos x="32" y="88"/>
                </a:cxn>
                <a:cxn ang="0">
                  <a:pos x="23" y="88"/>
                </a:cxn>
                <a:cxn ang="0">
                  <a:pos x="0" y="14"/>
                </a:cxn>
                <a:cxn ang="0">
                  <a:pos x="44" y="0"/>
                </a:cxn>
                <a:cxn ang="0">
                  <a:pos x="106" y="43"/>
                </a:cxn>
                <a:cxn ang="0">
                  <a:pos x="151" y="35"/>
                </a:cxn>
                <a:cxn ang="0">
                  <a:pos x="172" y="52"/>
                </a:cxn>
                <a:cxn ang="0">
                  <a:pos x="180" y="75"/>
                </a:cxn>
                <a:cxn ang="0">
                  <a:pos x="193" y="75"/>
                </a:cxn>
                <a:cxn ang="0">
                  <a:pos x="193" y="88"/>
                </a:cxn>
                <a:cxn ang="0">
                  <a:pos x="225" y="88"/>
                </a:cxn>
                <a:cxn ang="0">
                  <a:pos x="246" y="75"/>
                </a:cxn>
                <a:cxn ang="0">
                  <a:pos x="267" y="88"/>
                </a:cxn>
                <a:cxn ang="0">
                  <a:pos x="267" y="75"/>
                </a:cxn>
                <a:cxn ang="0">
                  <a:pos x="300" y="96"/>
                </a:cxn>
                <a:cxn ang="0">
                  <a:pos x="276" y="107"/>
                </a:cxn>
                <a:cxn ang="0">
                  <a:pos x="255" y="107"/>
                </a:cxn>
                <a:cxn ang="0">
                  <a:pos x="255" y="88"/>
                </a:cxn>
                <a:cxn ang="0">
                  <a:pos x="234" y="96"/>
                </a:cxn>
                <a:cxn ang="0">
                  <a:pos x="234" y="117"/>
                </a:cxn>
                <a:cxn ang="0">
                  <a:pos x="210" y="117"/>
                </a:cxn>
                <a:cxn ang="0">
                  <a:pos x="225" y="125"/>
                </a:cxn>
                <a:cxn ang="0">
                  <a:pos x="234" y="149"/>
                </a:cxn>
                <a:cxn ang="0">
                  <a:pos x="225" y="170"/>
                </a:cxn>
                <a:cxn ang="0">
                  <a:pos x="201" y="160"/>
                </a:cxn>
              </a:cxnLst>
              <a:rect l="0" t="0" r="r" b="b"/>
              <a:pathLst>
                <a:path w="300" h="170">
                  <a:moveTo>
                    <a:pt x="201" y="160"/>
                  </a:moveTo>
                  <a:lnTo>
                    <a:pt x="201" y="149"/>
                  </a:lnTo>
                  <a:lnTo>
                    <a:pt x="180" y="137"/>
                  </a:lnTo>
                  <a:lnTo>
                    <a:pt x="127" y="107"/>
                  </a:lnTo>
                  <a:lnTo>
                    <a:pt x="118" y="88"/>
                  </a:lnTo>
                  <a:lnTo>
                    <a:pt x="86" y="88"/>
                  </a:lnTo>
                  <a:lnTo>
                    <a:pt x="73" y="64"/>
                  </a:lnTo>
                  <a:lnTo>
                    <a:pt x="52" y="52"/>
                  </a:lnTo>
                  <a:lnTo>
                    <a:pt x="44" y="52"/>
                  </a:lnTo>
                  <a:lnTo>
                    <a:pt x="32" y="75"/>
                  </a:lnTo>
                  <a:lnTo>
                    <a:pt x="32" y="88"/>
                  </a:lnTo>
                  <a:lnTo>
                    <a:pt x="23" y="88"/>
                  </a:lnTo>
                  <a:lnTo>
                    <a:pt x="0" y="14"/>
                  </a:lnTo>
                  <a:lnTo>
                    <a:pt x="44" y="0"/>
                  </a:lnTo>
                  <a:lnTo>
                    <a:pt x="106" y="43"/>
                  </a:lnTo>
                  <a:lnTo>
                    <a:pt x="151" y="35"/>
                  </a:lnTo>
                  <a:lnTo>
                    <a:pt x="172" y="52"/>
                  </a:lnTo>
                  <a:lnTo>
                    <a:pt x="180" y="75"/>
                  </a:lnTo>
                  <a:lnTo>
                    <a:pt x="193" y="75"/>
                  </a:lnTo>
                  <a:lnTo>
                    <a:pt x="193" y="88"/>
                  </a:lnTo>
                  <a:lnTo>
                    <a:pt x="225" y="88"/>
                  </a:lnTo>
                  <a:lnTo>
                    <a:pt x="246" y="75"/>
                  </a:lnTo>
                  <a:lnTo>
                    <a:pt x="267" y="88"/>
                  </a:lnTo>
                  <a:lnTo>
                    <a:pt x="267" y="75"/>
                  </a:lnTo>
                  <a:lnTo>
                    <a:pt x="300" y="96"/>
                  </a:lnTo>
                  <a:lnTo>
                    <a:pt x="276" y="107"/>
                  </a:lnTo>
                  <a:lnTo>
                    <a:pt x="255" y="107"/>
                  </a:lnTo>
                  <a:lnTo>
                    <a:pt x="255" y="88"/>
                  </a:lnTo>
                  <a:lnTo>
                    <a:pt x="234" y="96"/>
                  </a:lnTo>
                  <a:lnTo>
                    <a:pt x="234" y="117"/>
                  </a:lnTo>
                  <a:lnTo>
                    <a:pt x="210" y="117"/>
                  </a:lnTo>
                  <a:lnTo>
                    <a:pt x="225" y="125"/>
                  </a:lnTo>
                  <a:lnTo>
                    <a:pt x="234" y="149"/>
                  </a:lnTo>
                  <a:lnTo>
                    <a:pt x="225" y="170"/>
                  </a:lnTo>
                  <a:lnTo>
                    <a:pt x="201" y="16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7" name="Freeform 78"/>
            <p:cNvSpPr>
              <a:spLocks/>
            </p:cNvSpPr>
            <p:nvPr/>
          </p:nvSpPr>
          <p:spPr bwMode="auto">
            <a:xfrm>
              <a:off x="-2162861" y="1630180"/>
              <a:ext cx="308876" cy="146147"/>
            </a:xfrm>
            <a:custGeom>
              <a:avLst/>
              <a:gdLst/>
              <a:ahLst/>
              <a:cxnLst>
                <a:cxn ang="0">
                  <a:pos x="201" y="160"/>
                </a:cxn>
                <a:cxn ang="0">
                  <a:pos x="201" y="149"/>
                </a:cxn>
                <a:cxn ang="0">
                  <a:pos x="180" y="137"/>
                </a:cxn>
                <a:cxn ang="0">
                  <a:pos x="127" y="107"/>
                </a:cxn>
                <a:cxn ang="0">
                  <a:pos x="118" y="88"/>
                </a:cxn>
                <a:cxn ang="0">
                  <a:pos x="86" y="88"/>
                </a:cxn>
                <a:cxn ang="0">
                  <a:pos x="73" y="64"/>
                </a:cxn>
                <a:cxn ang="0">
                  <a:pos x="52" y="52"/>
                </a:cxn>
                <a:cxn ang="0">
                  <a:pos x="44" y="52"/>
                </a:cxn>
                <a:cxn ang="0">
                  <a:pos x="32" y="75"/>
                </a:cxn>
                <a:cxn ang="0">
                  <a:pos x="32" y="88"/>
                </a:cxn>
                <a:cxn ang="0">
                  <a:pos x="23" y="88"/>
                </a:cxn>
                <a:cxn ang="0">
                  <a:pos x="0" y="14"/>
                </a:cxn>
                <a:cxn ang="0">
                  <a:pos x="44" y="0"/>
                </a:cxn>
                <a:cxn ang="0">
                  <a:pos x="106" y="43"/>
                </a:cxn>
                <a:cxn ang="0">
                  <a:pos x="151" y="35"/>
                </a:cxn>
                <a:cxn ang="0">
                  <a:pos x="172" y="52"/>
                </a:cxn>
                <a:cxn ang="0">
                  <a:pos x="180" y="75"/>
                </a:cxn>
                <a:cxn ang="0">
                  <a:pos x="193" y="75"/>
                </a:cxn>
                <a:cxn ang="0">
                  <a:pos x="193" y="88"/>
                </a:cxn>
                <a:cxn ang="0">
                  <a:pos x="225" y="88"/>
                </a:cxn>
                <a:cxn ang="0">
                  <a:pos x="246" y="75"/>
                </a:cxn>
                <a:cxn ang="0">
                  <a:pos x="267" y="88"/>
                </a:cxn>
                <a:cxn ang="0">
                  <a:pos x="267" y="75"/>
                </a:cxn>
                <a:cxn ang="0">
                  <a:pos x="300" y="96"/>
                </a:cxn>
                <a:cxn ang="0">
                  <a:pos x="276" y="107"/>
                </a:cxn>
                <a:cxn ang="0">
                  <a:pos x="255" y="107"/>
                </a:cxn>
                <a:cxn ang="0">
                  <a:pos x="255" y="88"/>
                </a:cxn>
                <a:cxn ang="0">
                  <a:pos x="234" y="96"/>
                </a:cxn>
                <a:cxn ang="0">
                  <a:pos x="234" y="117"/>
                </a:cxn>
                <a:cxn ang="0">
                  <a:pos x="210" y="117"/>
                </a:cxn>
                <a:cxn ang="0">
                  <a:pos x="225" y="125"/>
                </a:cxn>
                <a:cxn ang="0">
                  <a:pos x="234" y="149"/>
                </a:cxn>
                <a:cxn ang="0">
                  <a:pos x="225" y="170"/>
                </a:cxn>
                <a:cxn ang="0">
                  <a:pos x="201" y="160"/>
                </a:cxn>
              </a:cxnLst>
              <a:rect l="0" t="0" r="r" b="b"/>
              <a:pathLst>
                <a:path w="300" h="170">
                  <a:moveTo>
                    <a:pt x="201" y="160"/>
                  </a:moveTo>
                  <a:lnTo>
                    <a:pt x="201" y="149"/>
                  </a:lnTo>
                  <a:lnTo>
                    <a:pt x="180" y="137"/>
                  </a:lnTo>
                  <a:lnTo>
                    <a:pt x="127" y="107"/>
                  </a:lnTo>
                  <a:lnTo>
                    <a:pt x="118" y="88"/>
                  </a:lnTo>
                  <a:lnTo>
                    <a:pt x="86" y="88"/>
                  </a:lnTo>
                  <a:lnTo>
                    <a:pt x="73" y="64"/>
                  </a:lnTo>
                  <a:lnTo>
                    <a:pt x="52" y="52"/>
                  </a:lnTo>
                  <a:lnTo>
                    <a:pt x="44" y="52"/>
                  </a:lnTo>
                  <a:lnTo>
                    <a:pt x="32" y="75"/>
                  </a:lnTo>
                  <a:lnTo>
                    <a:pt x="32" y="88"/>
                  </a:lnTo>
                  <a:lnTo>
                    <a:pt x="23" y="88"/>
                  </a:lnTo>
                  <a:lnTo>
                    <a:pt x="0" y="14"/>
                  </a:lnTo>
                  <a:lnTo>
                    <a:pt x="44" y="0"/>
                  </a:lnTo>
                  <a:lnTo>
                    <a:pt x="106" y="43"/>
                  </a:lnTo>
                  <a:lnTo>
                    <a:pt x="151" y="35"/>
                  </a:lnTo>
                  <a:lnTo>
                    <a:pt x="172" y="52"/>
                  </a:lnTo>
                  <a:lnTo>
                    <a:pt x="180" y="75"/>
                  </a:lnTo>
                  <a:lnTo>
                    <a:pt x="193" y="75"/>
                  </a:lnTo>
                  <a:lnTo>
                    <a:pt x="193" y="88"/>
                  </a:lnTo>
                  <a:lnTo>
                    <a:pt x="225" y="88"/>
                  </a:lnTo>
                  <a:lnTo>
                    <a:pt x="246" y="75"/>
                  </a:lnTo>
                  <a:lnTo>
                    <a:pt x="267" y="88"/>
                  </a:lnTo>
                  <a:lnTo>
                    <a:pt x="267" y="75"/>
                  </a:lnTo>
                  <a:lnTo>
                    <a:pt x="300" y="96"/>
                  </a:lnTo>
                  <a:lnTo>
                    <a:pt x="276" y="107"/>
                  </a:lnTo>
                  <a:lnTo>
                    <a:pt x="255" y="107"/>
                  </a:lnTo>
                  <a:lnTo>
                    <a:pt x="255" y="88"/>
                  </a:lnTo>
                  <a:lnTo>
                    <a:pt x="234" y="96"/>
                  </a:lnTo>
                  <a:lnTo>
                    <a:pt x="234" y="117"/>
                  </a:lnTo>
                  <a:lnTo>
                    <a:pt x="210" y="117"/>
                  </a:lnTo>
                  <a:lnTo>
                    <a:pt x="225" y="125"/>
                  </a:lnTo>
                  <a:lnTo>
                    <a:pt x="234" y="149"/>
                  </a:lnTo>
                  <a:lnTo>
                    <a:pt x="225" y="170"/>
                  </a:lnTo>
                  <a:lnTo>
                    <a:pt x="201" y="16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8" name="Freeform 79"/>
            <p:cNvSpPr>
              <a:spLocks/>
            </p:cNvSpPr>
            <p:nvPr/>
          </p:nvSpPr>
          <p:spPr bwMode="auto">
            <a:xfrm>
              <a:off x="-1946648" y="1704972"/>
              <a:ext cx="135905" cy="70494"/>
            </a:xfrm>
            <a:custGeom>
              <a:avLst/>
              <a:gdLst/>
              <a:ahLst/>
              <a:cxnLst>
                <a:cxn ang="0">
                  <a:pos x="24" y="82"/>
                </a:cxn>
                <a:cxn ang="0">
                  <a:pos x="14" y="82"/>
                </a:cxn>
                <a:cxn ang="0">
                  <a:pos x="24" y="61"/>
                </a:cxn>
                <a:cxn ang="0">
                  <a:pos x="14" y="37"/>
                </a:cxn>
                <a:cxn ang="0">
                  <a:pos x="0" y="29"/>
                </a:cxn>
                <a:cxn ang="0">
                  <a:pos x="24" y="29"/>
                </a:cxn>
                <a:cxn ang="0">
                  <a:pos x="24" y="19"/>
                </a:cxn>
                <a:cxn ang="0">
                  <a:pos x="24" y="8"/>
                </a:cxn>
                <a:cxn ang="0">
                  <a:pos x="45" y="0"/>
                </a:cxn>
                <a:cxn ang="0">
                  <a:pos x="45" y="19"/>
                </a:cxn>
                <a:cxn ang="0">
                  <a:pos x="57" y="19"/>
                </a:cxn>
                <a:cxn ang="0">
                  <a:pos x="45" y="19"/>
                </a:cxn>
                <a:cxn ang="0">
                  <a:pos x="35" y="19"/>
                </a:cxn>
                <a:cxn ang="0">
                  <a:pos x="35" y="29"/>
                </a:cxn>
                <a:cxn ang="0">
                  <a:pos x="66" y="29"/>
                </a:cxn>
                <a:cxn ang="0">
                  <a:pos x="78" y="37"/>
                </a:cxn>
                <a:cxn ang="0">
                  <a:pos x="111" y="29"/>
                </a:cxn>
                <a:cxn ang="0">
                  <a:pos x="111" y="37"/>
                </a:cxn>
                <a:cxn ang="0">
                  <a:pos x="120" y="49"/>
                </a:cxn>
                <a:cxn ang="0">
                  <a:pos x="132" y="49"/>
                </a:cxn>
                <a:cxn ang="0">
                  <a:pos x="132" y="72"/>
                </a:cxn>
                <a:cxn ang="0">
                  <a:pos x="111" y="72"/>
                </a:cxn>
                <a:cxn ang="0">
                  <a:pos x="90" y="82"/>
                </a:cxn>
                <a:cxn ang="0">
                  <a:pos x="78" y="61"/>
                </a:cxn>
                <a:cxn ang="0">
                  <a:pos x="66" y="49"/>
                </a:cxn>
                <a:cxn ang="0">
                  <a:pos x="57" y="72"/>
                </a:cxn>
                <a:cxn ang="0">
                  <a:pos x="45" y="72"/>
                </a:cxn>
                <a:cxn ang="0">
                  <a:pos x="24" y="82"/>
                </a:cxn>
              </a:cxnLst>
              <a:rect l="0" t="0" r="r" b="b"/>
              <a:pathLst>
                <a:path w="132" h="82">
                  <a:moveTo>
                    <a:pt x="24" y="82"/>
                  </a:moveTo>
                  <a:lnTo>
                    <a:pt x="14" y="82"/>
                  </a:lnTo>
                  <a:lnTo>
                    <a:pt x="24" y="61"/>
                  </a:lnTo>
                  <a:lnTo>
                    <a:pt x="14" y="37"/>
                  </a:lnTo>
                  <a:lnTo>
                    <a:pt x="0" y="29"/>
                  </a:lnTo>
                  <a:lnTo>
                    <a:pt x="24" y="29"/>
                  </a:lnTo>
                  <a:lnTo>
                    <a:pt x="24" y="19"/>
                  </a:lnTo>
                  <a:lnTo>
                    <a:pt x="24" y="8"/>
                  </a:lnTo>
                  <a:lnTo>
                    <a:pt x="45" y="0"/>
                  </a:lnTo>
                  <a:lnTo>
                    <a:pt x="45" y="19"/>
                  </a:lnTo>
                  <a:lnTo>
                    <a:pt x="57" y="19"/>
                  </a:lnTo>
                  <a:lnTo>
                    <a:pt x="45" y="19"/>
                  </a:lnTo>
                  <a:lnTo>
                    <a:pt x="35" y="19"/>
                  </a:lnTo>
                  <a:lnTo>
                    <a:pt x="35" y="29"/>
                  </a:lnTo>
                  <a:lnTo>
                    <a:pt x="66" y="29"/>
                  </a:lnTo>
                  <a:lnTo>
                    <a:pt x="78" y="37"/>
                  </a:lnTo>
                  <a:lnTo>
                    <a:pt x="111" y="29"/>
                  </a:lnTo>
                  <a:lnTo>
                    <a:pt x="111" y="37"/>
                  </a:lnTo>
                  <a:lnTo>
                    <a:pt x="120" y="49"/>
                  </a:lnTo>
                  <a:lnTo>
                    <a:pt x="132" y="49"/>
                  </a:lnTo>
                  <a:lnTo>
                    <a:pt x="132" y="72"/>
                  </a:lnTo>
                  <a:lnTo>
                    <a:pt x="111" y="72"/>
                  </a:lnTo>
                  <a:lnTo>
                    <a:pt x="90" y="82"/>
                  </a:lnTo>
                  <a:lnTo>
                    <a:pt x="78" y="61"/>
                  </a:lnTo>
                  <a:lnTo>
                    <a:pt x="66" y="49"/>
                  </a:lnTo>
                  <a:lnTo>
                    <a:pt x="57" y="72"/>
                  </a:lnTo>
                  <a:lnTo>
                    <a:pt x="45" y="72"/>
                  </a:lnTo>
                  <a:lnTo>
                    <a:pt x="24" y="8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599" name="Freeform 80"/>
            <p:cNvSpPr>
              <a:spLocks/>
            </p:cNvSpPr>
            <p:nvPr/>
          </p:nvSpPr>
          <p:spPr bwMode="auto">
            <a:xfrm>
              <a:off x="-1946648" y="1704972"/>
              <a:ext cx="135905" cy="70494"/>
            </a:xfrm>
            <a:custGeom>
              <a:avLst/>
              <a:gdLst/>
              <a:ahLst/>
              <a:cxnLst>
                <a:cxn ang="0">
                  <a:pos x="24" y="82"/>
                </a:cxn>
                <a:cxn ang="0">
                  <a:pos x="14" y="82"/>
                </a:cxn>
                <a:cxn ang="0">
                  <a:pos x="24" y="61"/>
                </a:cxn>
                <a:cxn ang="0">
                  <a:pos x="14" y="37"/>
                </a:cxn>
                <a:cxn ang="0">
                  <a:pos x="0" y="29"/>
                </a:cxn>
                <a:cxn ang="0">
                  <a:pos x="24" y="29"/>
                </a:cxn>
                <a:cxn ang="0">
                  <a:pos x="24" y="19"/>
                </a:cxn>
                <a:cxn ang="0">
                  <a:pos x="24" y="8"/>
                </a:cxn>
                <a:cxn ang="0">
                  <a:pos x="45" y="0"/>
                </a:cxn>
                <a:cxn ang="0">
                  <a:pos x="45" y="19"/>
                </a:cxn>
                <a:cxn ang="0">
                  <a:pos x="57" y="19"/>
                </a:cxn>
                <a:cxn ang="0">
                  <a:pos x="45" y="19"/>
                </a:cxn>
                <a:cxn ang="0">
                  <a:pos x="35" y="19"/>
                </a:cxn>
                <a:cxn ang="0">
                  <a:pos x="35" y="29"/>
                </a:cxn>
                <a:cxn ang="0">
                  <a:pos x="66" y="29"/>
                </a:cxn>
                <a:cxn ang="0">
                  <a:pos x="78" y="37"/>
                </a:cxn>
                <a:cxn ang="0">
                  <a:pos x="111" y="29"/>
                </a:cxn>
                <a:cxn ang="0">
                  <a:pos x="111" y="37"/>
                </a:cxn>
                <a:cxn ang="0">
                  <a:pos x="120" y="49"/>
                </a:cxn>
                <a:cxn ang="0">
                  <a:pos x="132" y="49"/>
                </a:cxn>
                <a:cxn ang="0">
                  <a:pos x="132" y="72"/>
                </a:cxn>
                <a:cxn ang="0">
                  <a:pos x="111" y="72"/>
                </a:cxn>
                <a:cxn ang="0">
                  <a:pos x="90" y="82"/>
                </a:cxn>
                <a:cxn ang="0">
                  <a:pos x="78" y="61"/>
                </a:cxn>
                <a:cxn ang="0">
                  <a:pos x="66" y="49"/>
                </a:cxn>
                <a:cxn ang="0">
                  <a:pos x="57" y="72"/>
                </a:cxn>
                <a:cxn ang="0">
                  <a:pos x="45" y="72"/>
                </a:cxn>
                <a:cxn ang="0">
                  <a:pos x="24" y="82"/>
                </a:cxn>
              </a:cxnLst>
              <a:rect l="0" t="0" r="r" b="b"/>
              <a:pathLst>
                <a:path w="132" h="82">
                  <a:moveTo>
                    <a:pt x="24" y="82"/>
                  </a:moveTo>
                  <a:lnTo>
                    <a:pt x="14" y="82"/>
                  </a:lnTo>
                  <a:lnTo>
                    <a:pt x="24" y="61"/>
                  </a:lnTo>
                  <a:lnTo>
                    <a:pt x="14" y="37"/>
                  </a:lnTo>
                  <a:lnTo>
                    <a:pt x="0" y="29"/>
                  </a:lnTo>
                  <a:lnTo>
                    <a:pt x="24" y="29"/>
                  </a:lnTo>
                  <a:lnTo>
                    <a:pt x="24" y="19"/>
                  </a:lnTo>
                  <a:lnTo>
                    <a:pt x="24" y="8"/>
                  </a:lnTo>
                  <a:lnTo>
                    <a:pt x="45" y="0"/>
                  </a:lnTo>
                  <a:lnTo>
                    <a:pt x="45" y="19"/>
                  </a:lnTo>
                  <a:lnTo>
                    <a:pt x="57" y="19"/>
                  </a:lnTo>
                  <a:lnTo>
                    <a:pt x="45" y="19"/>
                  </a:lnTo>
                  <a:lnTo>
                    <a:pt x="35" y="19"/>
                  </a:lnTo>
                  <a:lnTo>
                    <a:pt x="35" y="29"/>
                  </a:lnTo>
                  <a:lnTo>
                    <a:pt x="66" y="29"/>
                  </a:lnTo>
                  <a:lnTo>
                    <a:pt x="78" y="37"/>
                  </a:lnTo>
                  <a:lnTo>
                    <a:pt x="111" y="29"/>
                  </a:lnTo>
                  <a:lnTo>
                    <a:pt x="111" y="37"/>
                  </a:lnTo>
                  <a:lnTo>
                    <a:pt x="120" y="49"/>
                  </a:lnTo>
                  <a:lnTo>
                    <a:pt x="132" y="49"/>
                  </a:lnTo>
                  <a:lnTo>
                    <a:pt x="132" y="72"/>
                  </a:lnTo>
                  <a:lnTo>
                    <a:pt x="111" y="72"/>
                  </a:lnTo>
                  <a:lnTo>
                    <a:pt x="90" y="82"/>
                  </a:lnTo>
                  <a:lnTo>
                    <a:pt x="78" y="61"/>
                  </a:lnTo>
                  <a:lnTo>
                    <a:pt x="66" y="49"/>
                  </a:lnTo>
                  <a:lnTo>
                    <a:pt x="57" y="72"/>
                  </a:lnTo>
                  <a:lnTo>
                    <a:pt x="45" y="72"/>
                  </a:lnTo>
                  <a:lnTo>
                    <a:pt x="24" y="8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0" name="Freeform 81"/>
            <p:cNvSpPr>
              <a:spLocks/>
            </p:cNvSpPr>
            <p:nvPr/>
          </p:nvSpPr>
          <p:spPr bwMode="auto">
            <a:xfrm>
              <a:off x="-1909583" y="1667146"/>
              <a:ext cx="161644" cy="69635"/>
            </a:xfrm>
            <a:custGeom>
              <a:avLst/>
              <a:gdLst/>
              <a:ahLst/>
              <a:cxnLst>
                <a:cxn ang="0">
                  <a:pos x="9" y="63"/>
                </a:cxn>
                <a:cxn ang="0">
                  <a:pos x="29" y="63"/>
                </a:cxn>
                <a:cxn ang="0">
                  <a:pos x="53" y="52"/>
                </a:cxn>
                <a:cxn ang="0">
                  <a:pos x="21" y="31"/>
                </a:cxn>
                <a:cxn ang="0">
                  <a:pos x="21" y="44"/>
                </a:cxn>
                <a:cxn ang="0">
                  <a:pos x="0" y="31"/>
                </a:cxn>
                <a:cxn ang="0">
                  <a:pos x="9" y="20"/>
                </a:cxn>
                <a:cxn ang="0">
                  <a:pos x="9" y="9"/>
                </a:cxn>
                <a:cxn ang="0">
                  <a:pos x="21" y="9"/>
                </a:cxn>
                <a:cxn ang="0">
                  <a:pos x="42" y="20"/>
                </a:cxn>
                <a:cxn ang="0">
                  <a:pos x="53" y="9"/>
                </a:cxn>
                <a:cxn ang="0">
                  <a:pos x="53" y="0"/>
                </a:cxn>
                <a:cxn ang="0">
                  <a:pos x="74" y="9"/>
                </a:cxn>
                <a:cxn ang="0">
                  <a:pos x="136" y="9"/>
                </a:cxn>
                <a:cxn ang="0">
                  <a:pos x="157" y="20"/>
                </a:cxn>
                <a:cxn ang="0">
                  <a:pos x="157" y="31"/>
                </a:cxn>
                <a:cxn ang="0">
                  <a:pos x="136" y="44"/>
                </a:cxn>
                <a:cxn ang="0">
                  <a:pos x="115" y="44"/>
                </a:cxn>
                <a:cxn ang="0">
                  <a:pos x="115" y="52"/>
                </a:cxn>
                <a:cxn ang="0">
                  <a:pos x="83" y="52"/>
                </a:cxn>
                <a:cxn ang="0">
                  <a:pos x="74" y="63"/>
                </a:cxn>
                <a:cxn ang="0">
                  <a:pos x="74" y="72"/>
                </a:cxn>
                <a:cxn ang="0">
                  <a:pos x="42" y="81"/>
                </a:cxn>
                <a:cxn ang="0">
                  <a:pos x="29" y="72"/>
                </a:cxn>
                <a:cxn ang="0">
                  <a:pos x="0" y="72"/>
                </a:cxn>
                <a:cxn ang="0">
                  <a:pos x="0" y="63"/>
                </a:cxn>
                <a:cxn ang="0">
                  <a:pos x="9" y="63"/>
                </a:cxn>
              </a:cxnLst>
              <a:rect l="0" t="0" r="r" b="b"/>
              <a:pathLst>
                <a:path w="157" h="81">
                  <a:moveTo>
                    <a:pt x="9" y="63"/>
                  </a:moveTo>
                  <a:lnTo>
                    <a:pt x="29" y="63"/>
                  </a:lnTo>
                  <a:lnTo>
                    <a:pt x="53" y="52"/>
                  </a:lnTo>
                  <a:lnTo>
                    <a:pt x="21" y="31"/>
                  </a:lnTo>
                  <a:lnTo>
                    <a:pt x="21" y="44"/>
                  </a:lnTo>
                  <a:lnTo>
                    <a:pt x="0" y="31"/>
                  </a:lnTo>
                  <a:lnTo>
                    <a:pt x="9" y="20"/>
                  </a:lnTo>
                  <a:lnTo>
                    <a:pt x="9" y="9"/>
                  </a:lnTo>
                  <a:lnTo>
                    <a:pt x="21" y="9"/>
                  </a:lnTo>
                  <a:lnTo>
                    <a:pt x="42" y="20"/>
                  </a:lnTo>
                  <a:lnTo>
                    <a:pt x="53" y="9"/>
                  </a:lnTo>
                  <a:lnTo>
                    <a:pt x="53" y="0"/>
                  </a:lnTo>
                  <a:lnTo>
                    <a:pt x="74" y="9"/>
                  </a:lnTo>
                  <a:lnTo>
                    <a:pt x="136" y="9"/>
                  </a:lnTo>
                  <a:lnTo>
                    <a:pt x="157" y="20"/>
                  </a:lnTo>
                  <a:lnTo>
                    <a:pt x="157" y="31"/>
                  </a:lnTo>
                  <a:lnTo>
                    <a:pt x="136" y="44"/>
                  </a:lnTo>
                  <a:lnTo>
                    <a:pt x="115" y="44"/>
                  </a:lnTo>
                  <a:lnTo>
                    <a:pt x="115" y="52"/>
                  </a:lnTo>
                  <a:lnTo>
                    <a:pt x="83" y="52"/>
                  </a:lnTo>
                  <a:lnTo>
                    <a:pt x="74" y="63"/>
                  </a:lnTo>
                  <a:lnTo>
                    <a:pt x="74" y="72"/>
                  </a:lnTo>
                  <a:lnTo>
                    <a:pt x="42" y="81"/>
                  </a:lnTo>
                  <a:lnTo>
                    <a:pt x="29" y="72"/>
                  </a:lnTo>
                  <a:lnTo>
                    <a:pt x="0" y="72"/>
                  </a:lnTo>
                  <a:lnTo>
                    <a:pt x="0" y="63"/>
                  </a:lnTo>
                  <a:lnTo>
                    <a:pt x="9" y="6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1" name="Freeform 82"/>
            <p:cNvSpPr>
              <a:spLocks/>
            </p:cNvSpPr>
            <p:nvPr/>
          </p:nvSpPr>
          <p:spPr bwMode="auto">
            <a:xfrm>
              <a:off x="-1909583" y="1667146"/>
              <a:ext cx="161644" cy="69635"/>
            </a:xfrm>
            <a:custGeom>
              <a:avLst/>
              <a:gdLst/>
              <a:ahLst/>
              <a:cxnLst>
                <a:cxn ang="0">
                  <a:pos x="9" y="63"/>
                </a:cxn>
                <a:cxn ang="0">
                  <a:pos x="29" y="63"/>
                </a:cxn>
                <a:cxn ang="0">
                  <a:pos x="53" y="52"/>
                </a:cxn>
                <a:cxn ang="0">
                  <a:pos x="21" y="31"/>
                </a:cxn>
                <a:cxn ang="0">
                  <a:pos x="21" y="44"/>
                </a:cxn>
                <a:cxn ang="0">
                  <a:pos x="0" y="31"/>
                </a:cxn>
                <a:cxn ang="0">
                  <a:pos x="9" y="20"/>
                </a:cxn>
                <a:cxn ang="0">
                  <a:pos x="9" y="9"/>
                </a:cxn>
                <a:cxn ang="0">
                  <a:pos x="21" y="9"/>
                </a:cxn>
                <a:cxn ang="0">
                  <a:pos x="42" y="20"/>
                </a:cxn>
                <a:cxn ang="0">
                  <a:pos x="53" y="9"/>
                </a:cxn>
                <a:cxn ang="0">
                  <a:pos x="53" y="0"/>
                </a:cxn>
                <a:cxn ang="0">
                  <a:pos x="74" y="9"/>
                </a:cxn>
                <a:cxn ang="0">
                  <a:pos x="136" y="9"/>
                </a:cxn>
                <a:cxn ang="0">
                  <a:pos x="157" y="20"/>
                </a:cxn>
                <a:cxn ang="0">
                  <a:pos x="157" y="31"/>
                </a:cxn>
                <a:cxn ang="0">
                  <a:pos x="136" y="44"/>
                </a:cxn>
                <a:cxn ang="0">
                  <a:pos x="115" y="44"/>
                </a:cxn>
                <a:cxn ang="0">
                  <a:pos x="115" y="52"/>
                </a:cxn>
                <a:cxn ang="0">
                  <a:pos x="83" y="52"/>
                </a:cxn>
                <a:cxn ang="0">
                  <a:pos x="74" y="63"/>
                </a:cxn>
                <a:cxn ang="0">
                  <a:pos x="74" y="72"/>
                </a:cxn>
                <a:cxn ang="0">
                  <a:pos x="42" y="81"/>
                </a:cxn>
                <a:cxn ang="0">
                  <a:pos x="29" y="72"/>
                </a:cxn>
                <a:cxn ang="0">
                  <a:pos x="0" y="72"/>
                </a:cxn>
                <a:cxn ang="0">
                  <a:pos x="0" y="63"/>
                </a:cxn>
                <a:cxn ang="0">
                  <a:pos x="9" y="63"/>
                </a:cxn>
              </a:cxnLst>
              <a:rect l="0" t="0" r="r" b="b"/>
              <a:pathLst>
                <a:path w="157" h="81">
                  <a:moveTo>
                    <a:pt x="9" y="63"/>
                  </a:moveTo>
                  <a:lnTo>
                    <a:pt x="29" y="63"/>
                  </a:lnTo>
                  <a:lnTo>
                    <a:pt x="53" y="52"/>
                  </a:lnTo>
                  <a:lnTo>
                    <a:pt x="21" y="31"/>
                  </a:lnTo>
                  <a:lnTo>
                    <a:pt x="21" y="44"/>
                  </a:lnTo>
                  <a:lnTo>
                    <a:pt x="0" y="31"/>
                  </a:lnTo>
                  <a:lnTo>
                    <a:pt x="9" y="20"/>
                  </a:lnTo>
                  <a:lnTo>
                    <a:pt x="9" y="9"/>
                  </a:lnTo>
                  <a:lnTo>
                    <a:pt x="21" y="9"/>
                  </a:lnTo>
                  <a:lnTo>
                    <a:pt x="42" y="20"/>
                  </a:lnTo>
                  <a:lnTo>
                    <a:pt x="53" y="9"/>
                  </a:lnTo>
                  <a:lnTo>
                    <a:pt x="53" y="0"/>
                  </a:lnTo>
                  <a:lnTo>
                    <a:pt x="74" y="9"/>
                  </a:lnTo>
                  <a:lnTo>
                    <a:pt x="136" y="9"/>
                  </a:lnTo>
                  <a:lnTo>
                    <a:pt x="157" y="20"/>
                  </a:lnTo>
                  <a:lnTo>
                    <a:pt x="157" y="31"/>
                  </a:lnTo>
                  <a:lnTo>
                    <a:pt x="136" y="44"/>
                  </a:lnTo>
                  <a:lnTo>
                    <a:pt x="115" y="44"/>
                  </a:lnTo>
                  <a:lnTo>
                    <a:pt x="115" y="52"/>
                  </a:lnTo>
                  <a:lnTo>
                    <a:pt x="83" y="52"/>
                  </a:lnTo>
                  <a:lnTo>
                    <a:pt x="74" y="63"/>
                  </a:lnTo>
                  <a:lnTo>
                    <a:pt x="74" y="72"/>
                  </a:lnTo>
                  <a:lnTo>
                    <a:pt x="42" y="81"/>
                  </a:lnTo>
                  <a:lnTo>
                    <a:pt x="29" y="72"/>
                  </a:lnTo>
                  <a:lnTo>
                    <a:pt x="0" y="72"/>
                  </a:lnTo>
                  <a:lnTo>
                    <a:pt x="0" y="63"/>
                  </a:lnTo>
                  <a:lnTo>
                    <a:pt x="9" y="6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2" name="Freeform 83"/>
            <p:cNvSpPr>
              <a:spLocks/>
            </p:cNvSpPr>
            <p:nvPr/>
          </p:nvSpPr>
          <p:spPr bwMode="auto">
            <a:xfrm>
              <a:off x="-2207134" y="1674883"/>
              <a:ext cx="251218" cy="125514"/>
            </a:xfrm>
            <a:custGeom>
              <a:avLst/>
              <a:gdLst/>
              <a:ahLst/>
              <a:cxnLst>
                <a:cxn ang="0">
                  <a:pos x="66" y="35"/>
                </a:cxn>
                <a:cxn ang="0">
                  <a:pos x="50" y="35"/>
                </a:cxn>
                <a:cxn ang="0">
                  <a:pos x="21" y="11"/>
                </a:cxn>
                <a:cxn ang="0">
                  <a:pos x="12" y="11"/>
                </a:cxn>
                <a:cxn ang="0">
                  <a:pos x="0" y="22"/>
                </a:cxn>
                <a:cxn ang="0">
                  <a:pos x="12" y="35"/>
                </a:cxn>
                <a:cxn ang="0">
                  <a:pos x="12" y="22"/>
                </a:cxn>
                <a:cxn ang="0">
                  <a:pos x="21" y="22"/>
                </a:cxn>
                <a:cxn ang="0">
                  <a:pos x="30" y="35"/>
                </a:cxn>
                <a:cxn ang="0">
                  <a:pos x="30" y="43"/>
                </a:cxn>
                <a:cxn ang="0">
                  <a:pos x="12" y="43"/>
                </a:cxn>
                <a:cxn ang="0">
                  <a:pos x="12" y="54"/>
                </a:cxn>
                <a:cxn ang="0">
                  <a:pos x="21" y="54"/>
                </a:cxn>
                <a:cxn ang="0">
                  <a:pos x="30" y="72"/>
                </a:cxn>
                <a:cxn ang="0">
                  <a:pos x="42" y="107"/>
                </a:cxn>
                <a:cxn ang="0">
                  <a:pos x="66" y="96"/>
                </a:cxn>
                <a:cxn ang="0">
                  <a:pos x="87" y="84"/>
                </a:cxn>
                <a:cxn ang="0">
                  <a:pos x="170" y="125"/>
                </a:cxn>
                <a:cxn ang="0">
                  <a:pos x="170" y="137"/>
                </a:cxn>
                <a:cxn ang="0">
                  <a:pos x="194" y="146"/>
                </a:cxn>
                <a:cxn ang="0">
                  <a:pos x="202" y="137"/>
                </a:cxn>
                <a:cxn ang="0">
                  <a:pos x="223" y="125"/>
                </a:cxn>
                <a:cxn ang="0">
                  <a:pos x="223" y="107"/>
                </a:cxn>
                <a:cxn ang="0">
                  <a:pos x="235" y="107"/>
                </a:cxn>
                <a:cxn ang="0">
                  <a:pos x="244" y="107"/>
                </a:cxn>
                <a:cxn ang="0">
                  <a:pos x="244" y="96"/>
                </a:cxn>
                <a:cxn ang="0">
                  <a:pos x="223" y="84"/>
                </a:cxn>
                <a:cxn ang="0">
                  <a:pos x="170" y="54"/>
                </a:cxn>
                <a:cxn ang="0">
                  <a:pos x="160" y="35"/>
                </a:cxn>
                <a:cxn ang="0">
                  <a:pos x="128" y="35"/>
                </a:cxn>
                <a:cxn ang="0">
                  <a:pos x="116" y="11"/>
                </a:cxn>
                <a:cxn ang="0">
                  <a:pos x="95" y="0"/>
                </a:cxn>
                <a:cxn ang="0">
                  <a:pos x="87" y="0"/>
                </a:cxn>
                <a:cxn ang="0">
                  <a:pos x="74" y="22"/>
                </a:cxn>
                <a:cxn ang="0">
                  <a:pos x="74" y="35"/>
                </a:cxn>
                <a:cxn ang="0">
                  <a:pos x="66" y="35"/>
                </a:cxn>
              </a:cxnLst>
              <a:rect l="0" t="0" r="r" b="b"/>
              <a:pathLst>
                <a:path w="244" h="146">
                  <a:moveTo>
                    <a:pt x="66" y="35"/>
                  </a:moveTo>
                  <a:lnTo>
                    <a:pt x="50" y="35"/>
                  </a:lnTo>
                  <a:lnTo>
                    <a:pt x="21" y="11"/>
                  </a:lnTo>
                  <a:lnTo>
                    <a:pt x="12" y="11"/>
                  </a:lnTo>
                  <a:lnTo>
                    <a:pt x="0" y="22"/>
                  </a:lnTo>
                  <a:lnTo>
                    <a:pt x="12" y="35"/>
                  </a:lnTo>
                  <a:lnTo>
                    <a:pt x="12" y="22"/>
                  </a:lnTo>
                  <a:lnTo>
                    <a:pt x="21" y="22"/>
                  </a:lnTo>
                  <a:lnTo>
                    <a:pt x="30" y="35"/>
                  </a:lnTo>
                  <a:lnTo>
                    <a:pt x="30" y="43"/>
                  </a:lnTo>
                  <a:lnTo>
                    <a:pt x="12" y="43"/>
                  </a:lnTo>
                  <a:lnTo>
                    <a:pt x="12" y="54"/>
                  </a:lnTo>
                  <a:lnTo>
                    <a:pt x="21" y="54"/>
                  </a:lnTo>
                  <a:lnTo>
                    <a:pt x="30" y="72"/>
                  </a:lnTo>
                  <a:lnTo>
                    <a:pt x="42" y="107"/>
                  </a:lnTo>
                  <a:lnTo>
                    <a:pt x="66" y="96"/>
                  </a:lnTo>
                  <a:lnTo>
                    <a:pt x="87" y="84"/>
                  </a:lnTo>
                  <a:lnTo>
                    <a:pt x="170" y="125"/>
                  </a:lnTo>
                  <a:lnTo>
                    <a:pt x="170" y="137"/>
                  </a:lnTo>
                  <a:lnTo>
                    <a:pt x="194" y="146"/>
                  </a:lnTo>
                  <a:lnTo>
                    <a:pt x="202" y="137"/>
                  </a:lnTo>
                  <a:lnTo>
                    <a:pt x="223" y="125"/>
                  </a:lnTo>
                  <a:lnTo>
                    <a:pt x="223" y="107"/>
                  </a:lnTo>
                  <a:lnTo>
                    <a:pt x="235" y="107"/>
                  </a:lnTo>
                  <a:lnTo>
                    <a:pt x="244" y="107"/>
                  </a:lnTo>
                  <a:lnTo>
                    <a:pt x="244" y="96"/>
                  </a:lnTo>
                  <a:lnTo>
                    <a:pt x="223" y="84"/>
                  </a:lnTo>
                  <a:lnTo>
                    <a:pt x="170" y="54"/>
                  </a:lnTo>
                  <a:lnTo>
                    <a:pt x="160" y="35"/>
                  </a:lnTo>
                  <a:lnTo>
                    <a:pt x="128" y="35"/>
                  </a:lnTo>
                  <a:lnTo>
                    <a:pt x="116" y="11"/>
                  </a:lnTo>
                  <a:lnTo>
                    <a:pt x="95" y="0"/>
                  </a:lnTo>
                  <a:lnTo>
                    <a:pt x="87" y="0"/>
                  </a:lnTo>
                  <a:lnTo>
                    <a:pt x="74" y="22"/>
                  </a:lnTo>
                  <a:lnTo>
                    <a:pt x="74" y="35"/>
                  </a:lnTo>
                  <a:lnTo>
                    <a:pt x="66" y="3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3" name="Freeform 84"/>
            <p:cNvSpPr>
              <a:spLocks/>
            </p:cNvSpPr>
            <p:nvPr/>
          </p:nvSpPr>
          <p:spPr bwMode="auto">
            <a:xfrm>
              <a:off x="-2207134" y="1674883"/>
              <a:ext cx="251218" cy="125514"/>
            </a:xfrm>
            <a:custGeom>
              <a:avLst/>
              <a:gdLst/>
              <a:ahLst/>
              <a:cxnLst>
                <a:cxn ang="0">
                  <a:pos x="66" y="35"/>
                </a:cxn>
                <a:cxn ang="0">
                  <a:pos x="50" y="35"/>
                </a:cxn>
                <a:cxn ang="0">
                  <a:pos x="21" y="11"/>
                </a:cxn>
                <a:cxn ang="0">
                  <a:pos x="12" y="11"/>
                </a:cxn>
                <a:cxn ang="0">
                  <a:pos x="0" y="22"/>
                </a:cxn>
                <a:cxn ang="0">
                  <a:pos x="12" y="35"/>
                </a:cxn>
                <a:cxn ang="0">
                  <a:pos x="12" y="22"/>
                </a:cxn>
                <a:cxn ang="0">
                  <a:pos x="21" y="22"/>
                </a:cxn>
                <a:cxn ang="0">
                  <a:pos x="30" y="35"/>
                </a:cxn>
                <a:cxn ang="0">
                  <a:pos x="30" y="43"/>
                </a:cxn>
                <a:cxn ang="0">
                  <a:pos x="12" y="43"/>
                </a:cxn>
                <a:cxn ang="0">
                  <a:pos x="12" y="54"/>
                </a:cxn>
                <a:cxn ang="0">
                  <a:pos x="21" y="54"/>
                </a:cxn>
                <a:cxn ang="0">
                  <a:pos x="30" y="72"/>
                </a:cxn>
                <a:cxn ang="0">
                  <a:pos x="42" y="107"/>
                </a:cxn>
                <a:cxn ang="0">
                  <a:pos x="66" y="96"/>
                </a:cxn>
                <a:cxn ang="0">
                  <a:pos x="87" y="84"/>
                </a:cxn>
                <a:cxn ang="0">
                  <a:pos x="170" y="125"/>
                </a:cxn>
                <a:cxn ang="0">
                  <a:pos x="170" y="137"/>
                </a:cxn>
                <a:cxn ang="0">
                  <a:pos x="194" y="146"/>
                </a:cxn>
                <a:cxn ang="0">
                  <a:pos x="202" y="137"/>
                </a:cxn>
                <a:cxn ang="0">
                  <a:pos x="223" y="125"/>
                </a:cxn>
                <a:cxn ang="0">
                  <a:pos x="223" y="107"/>
                </a:cxn>
                <a:cxn ang="0">
                  <a:pos x="235" y="107"/>
                </a:cxn>
                <a:cxn ang="0">
                  <a:pos x="244" y="107"/>
                </a:cxn>
                <a:cxn ang="0">
                  <a:pos x="244" y="96"/>
                </a:cxn>
                <a:cxn ang="0">
                  <a:pos x="223" y="84"/>
                </a:cxn>
                <a:cxn ang="0">
                  <a:pos x="170" y="54"/>
                </a:cxn>
                <a:cxn ang="0">
                  <a:pos x="160" y="35"/>
                </a:cxn>
                <a:cxn ang="0">
                  <a:pos x="128" y="35"/>
                </a:cxn>
                <a:cxn ang="0">
                  <a:pos x="116" y="11"/>
                </a:cxn>
                <a:cxn ang="0">
                  <a:pos x="95" y="0"/>
                </a:cxn>
                <a:cxn ang="0">
                  <a:pos x="87" y="0"/>
                </a:cxn>
                <a:cxn ang="0">
                  <a:pos x="74" y="22"/>
                </a:cxn>
                <a:cxn ang="0">
                  <a:pos x="74" y="35"/>
                </a:cxn>
                <a:cxn ang="0">
                  <a:pos x="66" y="35"/>
                </a:cxn>
              </a:cxnLst>
              <a:rect l="0" t="0" r="r" b="b"/>
              <a:pathLst>
                <a:path w="244" h="146">
                  <a:moveTo>
                    <a:pt x="66" y="35"/>
                  </a:moveTo>
                  <a:lnTo>
                    <a:pt x="50" y="35"/>
                  </a:lnTo>
                  <a:lnTo>
                    <a:pt x="21" y="11"/>
                  </a:lnTo>
                  <a:lnTo>
                    <a:pt x="12" y="11"/>
                  </a:lnTo>
                  <a:lnTo>
                    <a:pt x="0" y="22"/>
                  </a:lnTo>
                  <a:lnTo>
                    <a:pt x="12" y="35"/>
                  </a:lnTo>
                  <a:lnTo>
                    <a:pt x="12" y="22"/>
                  </a:lnTo>
                  <a:lnTo>
                    <a:pt x="21" y="22"/>
                  </a:lnTo>
                  <a:lnTo>
                    <a:pt x="30" y="35"/>
                  </a:lnTo>
                  <a:lnTo>
                    <a:pt x="30" y="43"/>
                  </a:lnTo>
                  <a:lnTo>
                    <a:pt x="12" y="43"/>
                  </a:lnTo>
                  <a:lnTo>
                    <a:pt x="12" y="54"/>
                  </a:lnTo>
                  <a:lnTo>
                    <a:pt x="21" y="54"/>
                  </a:lnTo>
                  <a:lnTo>
                    <a:pt x="30" y="72"/>
                  </a:lnTo>
                  <a:lnTo>
                    <a:pt x="42" y="107"/>
                  </a:lnTo>
                  <a:lnTo>
                    <a:pt x="66" y="96"/>
                  </a:lnTo>
                  <a:lnTo>
                    <a:pt x="87" y="84"/>
                  </a:lnTo>
                  <a:lnTo>
                    <a:pt x="170" y="125"/>
                  </a:lnTo>
                  <a:lnTo>
                    <a:pt x="170" y="137"/>
                  </a:lnTo>
                  <a:lnTo>
                    <a:pt x="194" y="146"/>
                  </a:lnTo>
                  <a:lnTo>
                    <a:pt x="202" y="137"/>
                  </a:lnTo>
                  <a:lnTo>
                    <a:pt x="223" y="125"/>
                  </a:lnTo>
                  <a:lnTo>
                    <a:pt x="223" y="107"/>
                  </a:lnTo>
                  <a:lnTo>
                    <a:pt x="235" y="107"/>
                  </a:lnTo>
                  <a:lnTo>
                    <a:pt x="244" y="107"/>
                  </a:lnTo>
                  <a:lnTo>
                    <a:pt x="244" y="96"/>
                  </a:lnTo>
                  <a:lnTo>
                    <a:pt x="223" y="84"/>
                  </a:lnTo>
                  <a:lnTo>
                    <a:pt x="170" y="54"/>
                  </a:lnTo>
                  <a:lnTo>
                    <a:pt x="160" y="35"/>
                  </a:lnTo>
                  <a:lnTo>
                    <a:pt x="128" y="35"/>
                  </a:lnTo>
                  <a:lnTo>
                    <a:pt x="116" y="11"/>
                  </a:lnTo>
                  <a:lnTo>
                    <a:pt x="95" y="0"/>
                  </a:lnTo>
                  <a:lnTo>
                    <a:pt x="87" y="0"/>
                  </a:lnTo>
                  <a:lnTo>
                    <a:pt x="74" y="22"/>
                  </a:lnTo>
                  <a:lnTo>
                    <a:pt x="74" y="35"/>
                  </a:lnTo>
                  <a:lnTo>
                    <a:pt x="66" y="3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4" name="Freeform 85"/>
            <p:cNvSpPr>
              <a:spLocks/>
            </p:cNvSpPr>
            <p:nvPr/>
          </p:nvSpPr>
          <p:spPr bwMode="auto">
            <a:xfrm>
              <a:off x="-3370563" y="2190695"/>
              <a:ext cx="131786" cy="88547"/>
            </a:xfrm>
            <a:custGeom>
              <a:avLst/>
              <a:gdLst/>
              <a:ahLst/>
              <a:cxnLst>
                <a:cxn ang="0">
                  <a:pos x="104" y="103"/>
                </a:cxn>
                <a:cxn ang="0">
                  <a:pos x="94" y="103"/>
                </a:cxn>
                <a:cxn ang="0">
                  <a:pos x="83" y="82"/>
                </a:cxn>
                <a:cxn ang="0">
                  <a:pos x="73" y="82"/>
                </a:cxn>
                <a:cxn ang="0">
                  <a:pos x="73" y="73"/>
                </a:cxn>
                <a:cxn ang="0">
                  <a:pos x="62" y="53"/>
                </a:cxn>
                <a:cxn ang="0">
                  <a:pos x="41" y="53"/>
                </a:cxn>
                <a:cxn ang="0">
                  <a:pos x="20" y="61"/>
                </a:cxn>
                <a:cxn ang="0">
                  <a:pos x="0" y="29"/>
                </a:cxn>
                <a:cxn ang="0">
                  <a:pos x="0" y="20"/>
                </a:cxn>
                <a:cxn ang="0">
                  <a:pos x="20" y="20"/>
                </a:cxn>
                <a:cxn ang="0">
                  <a:pos x="20" y="0"/>
                </a:cxn>
                <a:cxn ang="0">
                  <a:pos x="62" y="0"/>
                </a:cxn>
                <a:cxn ang="0">
                  <a:pos x="73" y="8"/>
                </a:cxn>
                <a:cxn ang="0">
                  <a:pos x="94" y="0"/>
                </a:cxn>
                <a:cxn ang="0">
                  <a:pos x="113" y="40"/>
                </a:cxn>
                <a:cxn ang="0">
                  <a:pos x="113" y="61"/>
                </a:cxn>
                <a:cxn ang="0">
                  <a:pos x="128" y="82"/>
                </a:cxn>
                <a:cxn ang="0">
                  <a:pos x="113" y="82"/>
                </a:cxn>
                <a:cxn ang="0">
                  <a:pos x="113" y="93"/>
                </a:cxn>
                <a:cxn ang="0">
                  <a:pos x="104" y="103"/>
                </a:cxn>
              </a:cxnLst>
              <a:rect l="0" t="0" r="r" b="b"/>
              <a:pathLst>
                <a:path w="128" h="103">
                  <a:moveTo>
                    <a:pt x="104" y="103"/>
                  </a:moveTo>
                  <a:lnTo>
                    <a:pt x="94" y="103"/>
                  </a:lnTo>
                  <a:lnTo>
                    <a:pt x="83" y="82"/>
                  </a:lnTo>
                  <a:lnTo>
                    <a:pt x="73" y="82"/>
                  </a:lnTo>
                  <a:lnTo>
                    <a:pt x="73" y="73"/>
                  </a:lnTo>
                  <a:lnTo>
                    <a:pt x="62" y="53"/>
                  </a:lnTo>
                  <a:lnTo>
                    <a:pt x="41" y="53"/>
                  </a:lnTo>
                  <a:lnTo>
                    <a:pt x="20" y="61"/>
                  </a:lnTo>
                  <a:lnTo>
                    <a:pt x="0" y="29"/>
                  </a:lnTo>
                  <a:lnTo>
                    <a:pt x="0" y="20"/>
                  </a:lnTo>
                  <a:lnTo>
                    <a:pt x="20" y="20"/>
                  </a:lnTo>
                  <a:lnTo>
                    <a:pt x="20" y="0"/>
                  </a:lnTo>
                  <a:lnTo>
                    <a:pt x="62" y="0"/>
                  </a:lnTo>
                  <a:lnTo>
                    <a:pt x="73" y="8"/>
                  </a:lnTo>
                  <a:lnTo>
                    <a:pt x="94" y="0"/>
                  </a:lnTo>
                  <a:lnTo>
                    <a:pt x="113" y="40"/>
                  </a:lnTo>
                  <a:lnTo>
                    <a:pt x="113" y="61"/>
                  </a:lnTo>
                  <a:lnTo>
                    <a:pt x="128" y="82"/>
                  </a:lnTo>
                  <a:lnTo>
                    <a:pt x="113" y="82"/>
                  </a:lnTo>
                  <a:lnTo>
                    <a:pt x="113" y="93"/>
                  </a:lnTo>
                  <a:lnTo>
                    <a:pt x="104" y="10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5" name="Freeform 86"/>
            <p:cNvSpPr>
              <a:spLocks/>
            </p:cNvSpPr>
            <p:nvPr/>
          </p:nvSpPr>
          <p:spPr bwMode="auto">
            <a:xfrm>
              <a:off x="-3370563" y="2190695"/>
              <a:ext cx="131786" cy="88547"/>
            </a:xfrm>
            <a:custGeom>
              <a:avLst/>
              <a:gdLst/>
              <a:ahLst/>
              <a:cxnLst>
                <a:cxn ang="0">
                  <a:pos x="104" y="103"/>
                </a:cxn>
                <a:cxn ang="0">
                  <a:pos x="94" y="103"/>
                </a:cxn>
                <a:cxn ang="0">
                  <a:pos x="83" y="82"/>
                </a:cxn>
                <a:cxn ang="0">
                  <a:pos x="73" y="82"/>
                </a:cxn>
                <a:cxn ang="0">
                  <a:pos x="73" y="73"/>
                </a:cxn>
                <a:cxn ang="0">
                  <a:pos x="62" y="53"/>
                </a:cxn>
                <a:cxn ang="0">
                  <a:pos x="41" y="53"/>
                </a:cxn>
                <a:cxn ang="0">
                  <a:pos x="20" y="61"/>
                </a:cxn>
                <a:cxn ang="0">
                  <a:pos x="0" y="29"/>
                </a:cxn>
                <a:cxn ang="0">
                  <a:pos x="0" y="20"/>
                </a:cxn>
                <a:cxn ang="0">
                  <a:pos x="20" y="20"/>
                </a:cxn>
                <a:cxn ang="0">
                  <a:pos x="20" y="0"/>
                </a:cxn>
                <a:cxn ang="0">
                  <a:pos x="62" y="0"/>
                </a:cxn>
                <a:cxn ang="0">
                  <a:pos x="73" y="8"/>
                </a:cxn>
                <a:cxn ang="0">
                  <a:pos x="94" y="0"/>
                </a:cxn>
                <a:cxn ang="0">
                  <a:pos x="113" y="40"/>
                </a:cxn>
                <a:cxn ang="0">
                  <a:pos x="113" y="61"/>
                </a:cxn>
                <a:cxn ang="0">
                  <a:pos x="128" y="82"/>
                </a:cxn>
                <a:cxn ang="0">
                  <a:pos x="113" y="82"/>
                </a:cxn>
                <a:cxn ang="0">
                  <a:pos x="113" y="93"/>
                </a:cxn>
                <a:cxn ang="0">
                  <a:pos x="104" y="103"/>
                </a:cxn>
              </a:cxnLst>
              <a:rect l="0" t="0" r="r" b="b"/>
              <a:pathLst>
                <a:path w="128" h="103">
                  <a:moveTo>
                    <a:pt x="104" y="103"/>
                  </a:moveTo>
                  <a:lnTo>
                    <a:pt x="94" y="103"/>
                  </a:lnTo>
                  <a:lnTo>
                    <a:pt x="83" y="82"/>
                  </a:lnTo>
                  <a:lnTo>
                    <a:pt x="73" y="82"/>
                  </a:lnTo>
                  <a:lnTo>
                    <a:pt x="73" y="73"/>
                  </a:lnTo>
                  <a:lnTo>
                    <a:pt x="62" y="53"/>
                  </a:lnTo>
                  <a:lnTo>
                    <a:pt x="41" y="53"/>
                  </a:lnTo>
                  <a:lnTo>
                    <a:pt x="20" y="61"/>
                  </a:lnTo>
                  <a:lnTo>
                    <a:pt x="0" y="29"/>
                  </a:lnTo>
                  <a:lnTo>
                    <a:pt x="0" y="20"/>
                  </a:lnTo>
                  <a:lnTo>
                    <a:pt x="20" y="20"/>
                  </a:lnTo>
                  <a:lnTo>
                    <a:pt x="20" y="0"/>
                  </a:lnTo>
                  <a:lnTo>
                    <a:pt x="62" y="0"/>
                  </a:lnTo>
                  <a:lnTo>
                    <a:pt x="73" y="8"/>
                  </a:lnTo>
                  <a:lnTo>
                    <a:pt x="94" y="0"/>
                  </a:lnTo>
                  <a:lnTo>
                    <a:pt x="113" y="40"/>
                  </a:lnTo>
                  <a:lnTo>
                    <a:pt x="113" y="61"/>
                  </a:lnTo>
                  <a:lnTo>
                    <a:pt x="128" y="82"/>
                  </a:lnTo>
                  <a:lnTo>
                    <a:pt x="113" y="82"/>
                  </a:lnTo>
                  <a:lnTo>
                    <a:pt x="113" y="93"/>
                  </a:lnTo>
                  <a:lnTo>
                    <a:pt x="104" y="10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6" name="Freeform 87"/>
            <p:cNvSpPr>
              <a:spLocks/>
            </p:cNvSpPr>
            <p:nvPr/>
          </p:nvSpPr>
          <p:spPr bwMode="auto">
            <a:xfrm>
              <a:off x="-3196562" y="2145132"/>
              <a:ext cx="141052" cy="98004"/>
            </a:xfrm>
            <a:custGeom>
              <a:avLst/>
              <a:gdLst/>
              <a:ahLst/>
              <a:cxnLst>
                <a:cxn ang="0">
                  <a:pos x="127" y="52"/>
                </a:cxn>
                <a:cxn ang="0">
                  <a:pos x="137" y="61"/>
                </a:cxn>
                <a:cxn ang="0">
                  <a:pos x="127" y="73"/>
                </a:cxn>
                <a:cxn ang="0">
                  <a:pos x="116" y="73"/>
                </a:cxn>
                <a:cxn ang="0">
                  <a:pos x="106" y="81"/>
                </a:cxn>
                <a:cxn ang="0">
                  <a:pos x="83" y="81"/>
                </a:cxn>
                <a:cxn ang="0">
                  <a:pos x="41" y="81"/>
                </a:cxn>
                <a:cxn ang="0">
                  <a:pos x="41" y="114"/>
                </a:cxn>
                <a:cxn ang="0">
                  <a:pos x="32" y="105"/>
                </a:cxn>
                <a:cxn ang="0">
                  <a:pos x="9" y="105"/>
                </a:cxn>
                <a:cxn ang="0">
                  <a:pos x="0" y="93"/>
                </a:cxn>
                <a:cxn ang="0">
                  <a:pos x="0" y="73"/>
                </a:cxn>
                <a:cxn ang="0">
                  <a:pos x="17" y="40"/>
                </a:cxn>
                <a:cxn ang="0">
                  <a:pos x="41" y="32"/>
                </a:cxn>
                <a:cxn ang="0">
                  <a:pos x="74" y="8"/>
                </a:cxn>
                <a:cxn ang="0">
                  <a:pos x="95" y="0"/>
                </a:cxn>
                <a:cxn ang="0">
                  <a:pos x="95" y="20"/>
                </a:cxn>
                <a:cxn ang="0">
                  <a:pos x="116" y="52"/>
                </a:cxn>
                <a:cxn ang="0">
                  <a:pos x="127" y="52"/>
                </a:cxn>
              </a:cxnLst>
              <a:rect l="0" t="0" r="r" b="b"/>
              <a:pathLst>
                <a:path w="137" h="114">
                  <a:moveTo>
                    <a:pt x="127" y="52"/>
                  </a:moveTo>
                  <a:lnTo>
                    <a:pt x="137" y="61"/>
                  </a:lnTo>
                  <a:lnTo>
                    <a:pt x="127" y="73"/>
                  </a:lnTo>
                  <a:lnTo>
                    <a:pt x="116" y="73"/>
                  </a:lnTo>
                  <a:lnTo>
                    <a:pt x="106" y="81"/>
                  </a:lnTo>
                  <a:lnTo>
                    <a:pt x="83" y="81"/>
                  </a:lnTo>
                  <a:lnTo>
                    <a:pt x="41" y="81"/>
                  </a:lnTo>
                  <a:lnTo>
                    <a:pt x="41" y="114"/>
                  </a:lnTo>
                  <a:lnTo>
                    <a:pt x="32" y="105"/>
                  </a:lnTo>
                  <a:lnTo>
                    <a:pt x="9" y="105"/>
                  </a:lnTo>
                  <a:lnTo>
                    <a:pt x="0" y="93"/>
                  </a:lnTo>
                  <a:lnTo>
                    <a:pt x="0" y="73"/>
                  </a:lnTo>
                  <a:lnTo>
                    <a:pt x="17" y="40"/>
                  </a:lnTo>
                  <a:lnTo>
                    <a:pt x="41" y="32"/>
                  </a:lnTo>
                  <a:lnTo>
                    <a:pt x="74" y="8"/>
                  </a:lnTo>
                  <a:lnTo>
                    <a:pt x="95" y="0"/>
                  </a:lnTo>
                  <a:lnTo>
                    <a:pt x="95" y="20"/>
                  </a:lnTo>
                  <a:lnTo>
                    <a:pt x="116" y="52"/>
                  </a:lnTo>
                  <a:lnTo>
                    <a:pt x="127" y="5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7" name="Freeform 88"/>
            <p:cNvSpPr>
              <a:spLocks/>
            </p:cNvSpPr>
            <p:nvPr/>
          </p:nvSpPr>
          <p:spPr bwMode="auto">
            <a:xfrm>
              <a:off x="-3196562" y="2145132"/>
              <a:ext cx="141052" cy="98004"/>
            </a:xfrm>
            <a:custGeom>
              <a:avLst/>
              <a:gdLst/>
              <a:ahLst/>
              <a:cxnLst>
                <a:cxn ang="0">
                  <a:pos x="127" y="52"/>
                </a:cxn>
                <a:cxn ang="0">
                  <a:pos x="137" y="61"/>
                </a:cxn>
                <a:cxn ang="0">
                  <a:pos x="127" y="73"/>
                </a:cxn>
                <a:cxn ang="0">
                  <a:pos x="116" y="73"/>
                </a:cxn>
                <a:cxn ang="0">
                  <a:pos x="106" y="81"/>
                </a:cxn>
                <a:cxn ang="0">
                  <a:pos x="83" y="81"/>
                </a:cxn>
                <a:cxn ang="0">
                  <a:pos x="41" y="81"/>
                </a:cxn>
                <a:cxn ang="0">
                  <a:pos x="41" y="114"/>
                </a:cxn>
                <a:cxn ang="0">
                  <a:pos x="32" y="105"/>
                </a:cxn>
                <a:cxn ang="0">
                  <a:pos x="9" y="105"/>
                </a:cxn>
                <a:cxn ang="0">
                  <a:pos x="0" y="93"/>
                </a:cxn>
                <a:cxn ang="0">
                  <a:pos x="0" y="73"/>
                </a:cxn>
                <a:cxn ang="0">
                  <a:pos x="17" y="40"/>
                </a:cxn>
                <a:cxn ang="0">
                  <a:pos x="41" y="32"/>
                </a:cxn>
                <a:cxn ang="0">
                  <a:pos x="74" y="8"/>
                </a:cxn>
                <a:cxn ang="0">
                  <a:pos x="95" y="0"/>
                </a:cxn>
                <a:cxn ang="0">
                  <a:pos x="95" y="20"/>
                </a:cxn>
                <a:cxn ang="0">
                  <a:pos x="116" y="52"/>
                </a:cxn>
                <a:cxn ang="0">
                  <a:pos x="127" y="52"/>
                </a:cxn>
              </a:cxnLst>
              <a:rect l="0" t="0" r="r" b="b"/>
              <a:pathLst>
                <a:path w="137" h="114">
                  <a:moveTo>
                    <a:pt x="127" y="52"/>
                  </a:moveTo>
                  <a:lnTo>
                    <a:pt x="137" y="61"/>
                  </a:lnTo>
                  <a:lnTo>
                    <a:pt x="127" y="73"/>
                  </a:lnTo>
                  <a:lnTo>
                    <a:pt x="116" y="73"/>
                  </a:lnTo>
                  <a:lnTo>
                    <a:pt x="106" y="81"/>
                  </a:lnTo>
                  <a:lnTo>
                    <a:pt x="83" y="81"/>
                  </a:lnTo>
                  <a:lnTo>
                    <a:pt x="41" y="81"/>
                  </a:lnTo>
                  <a:lnTo>
                    <a:pt x="41" y="114"/>
                  </a:lnTo>
                  <a:lnTo>
                    <a:pt x="32" y="105"/>
                  </a:lnTo>
                  <a:lnTo>
                    <a:pt x="9" y="105"/>
                  </a:lnTo>
                  <a:lnTo>
                    <a:pt x="0" y="93"/>
                  </a:lnTo>
                  <a:lnTo>
                    <a:pt x="0" y="73"/>
                  </a:lnTo>
                  <a:lnTo>
                    <a:pt x="17" y="40"/>
                  </a:lnTo>
                  <a:lnTo>
                    <a:pt x="41" y="32"/>
                  </a:lnTo>
                  <a:lnTo>
                    <a:pt x="74" y="8"/>
                  </a:lnTo>
                  <a:lnTo>
                    <a:pt x="95" y="0"/>
                  </a:lnTo>
                  <a:lnTo>
                    <a:pt x="95" y="20"/>
                  </a:lnTo>
                  <a:lnTo>
                    <a:pt x="116" y="52"/>
                  </a:lnTo>
                  <a:lnTo>
                    <a:pt x="127" y="5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8" name="Freeform 89"/>
            <p:cNvSpPr>
              <a:spLocks/>
            </p:cNvSpPr>
            <p:nvPr/>
          </p:nvSpPr>
          <p:spPr bwMode="auto">
            <a:xfrm>
              <a:off x="-3319084" y="1972334"/>
              <a:ext cx="296520" cy="252747"/>
            </a:xfrm>
            <a:custGeom>
              <a:avLst/>
              <a:gdLst/>
              <a:ahLst/>
              <a:cxnLst>
                <a:cxn ang="0">
                  <a:pos x="214" y="200"/>
                </a:cxn>
                <a:cxn ang="0">
                  <a:pos x="193" y="208"/>
                </a:cxn>
                <a:cxn ang="0">
                  <a:pos x="160" y="232"/>
                </a:cxn>
                <a:cxn ang="0">
                  <a:pos x="136" y="241"/>
                </a:cxn>
                <a:cxn ang="0">
                  <a:pos x="119" y="274"/>
                </a:cxn>
                <a:cxn ang="0">
                  <a:pos x="119" y="294"/>
                </a:cxn>
                <a:cxn ang="0">
                  <a:pos x="107" y="294"/>
                </a:cxn>
                <a:cxn ang="0">
                  <a:pos x="98" y="294"/>
                </a:cxn>
                <a:cxn ang="0">
                  <a:pos x="85" y="294"/>
                </a:cxn>
                <a:cxn ang="0">
                  <a:pos x="77" y="294"/>
                </a:cxn>
                <a:cxn ang="0">
                  <a:pos x="63" y="294"/>
                </a:cxn>
                <a:cxn ang="0">
                  <a:pos x="44" y="253"/>
                </a:cxn>
                <a:cxn ang="0">
                  <a:pos x="23" y="261"/>
                </a:cxn>
                <a:cxn ang="0">
                  <a:pos x="12" y="253"/>
                </a:cxn>
                <a:cxn ang="0">
                  <a:pos x="0" y="208"/>
                </a:cxn>
                <a:cxn ang="0">
                  <a:pos x="12" y="189"/>
                </a:cxn>
                <a:cxn ang="0">
                  <a:pos x="23" y="200"/>
                </a:cxn>
                <a:cxn ang="0">
                  <a:pos x="33" y="189"/>
                </a:cxn>
                <a:cxn ang="0">
                  <a:pos x="119" y="189"/>
                </a:cxn>
                <a:cxn ang="0">
                  <a:pos x="98" y="0"/>
                </a:cxn>
                <a:cxn ang="0">
                  <a:pos x="128" y="0"/>
                </a:cxn>
                <a:cxn ang="0">
                  <a:pos x="225" y="83"/>
                </a:cxn>
                <a:cxn ang="0">
                  <a:pos x="246" y="97"/>
                </a:cxn>
                <a:cxn ang="0">
                  <a:pos x="267" y="105"/>
                </a:cxn>
                <a:cxn ang="0">
                  <a:pos x="267" y="126"/>
                </a:cxn>
                <a:cxn ang="0">
                  <a:pos x="288" y="126"/>
                </a:cxn>
                <a:cxn ang="0">
                  <a:pos x="288" y="179"/>
                </a:cxn>
                <a:cxn ang="0">
                  <a:pos x="279" y="189"/>
                </a:cxn>
                <a:cxn ang="0">
                  <a:pos x="214" y="200"/>
                </a:cxn>
              </a:cxnLst>
              <a:rect l="0" t="0" r="r" b="b"/>
              <a:pathLst>
                <a:path w="288" h="294">
                  <a:moveTo>
                    <a:pt x="214" y="200"/>
                  </a:moveTo>
                  <a:lnTo>
                    <a:pt x="193" y="208"/>
                  </a:lnTo>
                  <a:lnTo>
                    <a:pt x="160" y="232"/>
                  </a:lnTo>
                  <a:lnTo>
                    <a:pt x="136" y="241"/>
                  </a:lnTo>
                  <a:lnTo>
                    <a:pt x="119" y="274"/>
                  </a:lnTo>
                  <a:lnTo>
                    <a:pt x="119" y="294"/>
                  </a:lnTo>
                  <a:lnTo>
                    <a:pt x="107" y="294"/>
                  </a:lnTo>
                  <a:lnTo>
                    <a:pt x="98" y="294"/>
                  </a:lnTo>
                  <a:lnTo>
                    <a:pt x="85" y="294"/>
                  </a:lnTo>
                  <a:lnTo>
                    <a:pt x="77" y="294"/>
                  </a:lnTo>
                  <a:lnTo>
                    <a:pt x="63" y="294"/>
                  </a:lnTo>
                  <a:lnTo>
                    <a:pt x="44" y="253"/>
                  </a:lnTo>
                  <a:lnTo>
                    <a:pt x="23" y="261"/>
                  </a:lnTo>
                  <a:lnTo>
                    <a:pt x="12" y="253"/>
                  </a:lnTo>
                  <a:lnTo>
                    <a:pt x="0" y="208"/>
                  </a:lnTo>
                  <a:lnTo>
                    <a:pt x="12" y="189"/>
                  </a:lnTo>
                  <a:lnTo>
                    <a:pt x="23" y="200"/>
                  </a:lnTo>
                  <a:lnTo>
                    <a:pt x="33" y="189"/>
                  </a:lnTo>
                  <a:lnTo>
                    <a:pt x="119" y="189"/>
                  </a:lnTo>
                  <a:lnTo>
                    <a:pt x="98" y="0"/>
                  </a:lnTo>
                  <a:lnTo>
                    <a:pt x="128" y="0"/>
                  </a:lnTo>
                  <a:lnTo>
                    <a:pt x="225" y="83"/>
                  </a:lnTo>
                  <a:lnTo>
                    <a:pt x="246" y="97"/>
                  </a:lnTo>
                  <a:lnTo>
                    <a:pt x="267" y="105"/>
                  </a:lnTo>
                  <a:lnTo>
                    <a:pt x="267" y="126"/>
                  </a:lnTo>
                  <a:lnTo>
                    <a:pt x="288" y="126"/>
                  </a:lnTo>
                  <a:lnTo>
                    <a:pt x="288" y="179"/>
                  </a:lnTo>
                  <a:lnTo>
                    <a:pt x="279" y="189"/>
                  </a:lnTo>
                  <a:lnTo>
                    <a:pt x="214" y="20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09" name="Freeform 90"/>
            <p:cNvSpPr>
              <a:spLocks/>
            </p:cNvSpPr>
            <p:nvPr/>
          </p:nvSpPr>
          <p:spPr bwMode="auto">
            <a:xfrm>
              <a:off x="-3319084" y="1972334"/>
              <a:ext cx="296520" cy="252747"/>
            </a:xfrm>
            <a:custGeom>
              <a:avLst/>
              <a:gdLst/>
              <a:ahLst/>
              <a:cxnLst>
                <a:cxn ang="0">
                  <a:pos x="214" y="200"/>
                </a:cxn>
                <a:cxn ang="0">
                  <a:pos x="193" y="208"/>
                </a:cxn>
                <a:cxn ang="0">
                  <a:pos x="160" y="232"/>
                </a:cxn>
                <a:cxn ang="0">
                  <a:pos x="136" y="241"/>
                </a:cxn>
                <a:cxn ang="0">
                  <a:pos x="119" y="274"/>
                </a:cxn>
                <a:cxn ang="0">
                  <a:pos x="119" y="294"/>
                </a:cxn>
                <a:cxn ang="0">
                  <a:pos x="107" y="294"/>
                </a:cxn>
                <a:cxn ang="0">
                  <a:pos x="98" y="294"/>
                </a:cxn>
                <a:cxn ang="0">
                  <a:pos x="85" y="294"/>
                </a:cxn>
                <a:cxn ang="0">
                  <a:pos x="77" y="294"/>
                </a:cxn>
                <a:cxn ang="0">
                  <a:pos x="63" y="294"/>
                </a:cxn>
                <a:cxn ang="0">
                  <a:pos x="44" y="253"/>
                </a:cxn>
                <a:cxn ang="0">
                  <a:pos x="23" y="261"/>
                </a:cxn>
                <a:cxn ang="0">
                  <a:pos x="12" y="253"/>
                </a:cxn>
                <a:cxn ang="0">
                  <a:pos x="0" y="208"/>
                </a:cxn>
                <a:cxn ang="0">
                  <a:pos x="12" y="189"/>
                </a:cxn>
                <a:cxn ang="0">
                  <a:pos x="23" y="200"/>
                </a:cxn>
                <a:cxn ang="0">
                  <a:pos x="33" y="189"/>
                </a:cxn>
                <a:cxn ang="0">
                  <a:pos x="119" y="189"/>
                </a:cxn>
                <a:cxn ang="0">
                  <a:pos x="98" y="0"/>
                </a:cxn>
                <a:cxn ang="0">
                  <a:pos x="128" y="0"/>
                </a:cxn>
                <a:cxn ang="0">
                  <a:pos x="225" y="83"/>
                </a:cxn>
                <a:cxn ang="0">
                  <a:pos x="246" y="97"/>
                </a:cxn>
                <a:cxn ang="0">
                  <a:pos x="267" y="105"/>
                </a:cxn>
                <a:cxn ang="0">
                  <a:pos x="267" y="126"/>
                </a:cxn>
                <a:cxn ang="0">
                  <a:pos x="288" y="126"/>
                </a:cxn>
                <a:cxn ang="0">
                  <a:pos x="288" y="179"/>
                </a:cxn>
                <a:cxn ang="0">
                  <a:pos x="279" y="189"/>
                </a:cxn>
                <a:cxn ang="0">
                  <a:pos x="214" y="200"/>
                </a:cxn>
              </a:cxnLst>
              <a:rect l="0" t="0" r="r" b="b"/>
              <a:pathLst>
                <a:path w="288" h="294">
                  <a:moveTo>
                    <a:pt x="214" y="200"/>
                  </a:moveTo>
                  <a:lnTo>
                    <a:pt x="193" y="208"/>
                  </a:lnTo>
                  <a:lnTo>
                    <a:pt x="160" y="232"/>
                  </a:lnTo>
                  <a:lnTo>
                    <a:pt x="136" y="241"/>
                  </a:lnTo>
                  <a:lnTo>
                    <a:pt x="119" y="274"/>
                  </a:lnTo>
                  <a:lnTo>
                    <a:pt x="119" y="294"/>
                  </a:lnTo>
                  <a:lnTo>
                    <a:pt x="107" y="294"/>
                  </a:lnTo>
                  <a:lnTo>
                    <a:pt x="98" y="294"/>
                  </a:lnTo>
                  <a:lnTo>
                    <a:pt x="85" y="294"/>
                  </a:lnTo>
                  <a:lnTo>
                    <a:pt x="77" y="294"/>
                  </a:lnTo>
                  <a:lnTo>
                    <a:pt x="63" y="294"/>
                  </a:lnTo>
                  <a:lnTo>
                    <a:pt x="44" y="253"/>
                  </a:lnTo>
                  <a:lnTo>
                    <a:pt x="23" y="261"/>
                  </a:lnTo>
                  <a:lnTo>
                    <a:pt x="12" y="253"/>
                  </a:lnTo>
                  <a:lnTo>
                    <a:pt x="0" y="208"/>
                  </a:lnTo>
                  <a:lnTo>
                    <a:pt x="12" y="189"/>
                  </a:lnTo>
                  <a:lnTo>
                    <a:pt x="23" y="200"/>
                  </a:lnTo>
                  <a:lnTo>
                    <a:pt x="33" y="189"/>
                  </a:lnTo>
                  <a:lnTo>
                    <a:pt x="119" y="189"/>
                  </a:lnTo>
                  <a:lnTo>
                    <a:pt x="98" y="0"/>
                  </a:lnTo>
                  <a:lnTo>
                    <a:pt x="128" y="0"/>
                  </a:lnTo>
                  <a:lnTo>
                    <a:pt x="225" y="83"/>
                  </a:lnTo>
                  <a:lnTo>
                    <a:pt x="246" y="97"/>
                  </a:lnTo>
                  <a:lnTo>
                    <a:pt x="267" y="105"/>
                  </a:lnTo>
                  <a:lnTo>
                    <a:pt x="267" y="126"/>
                  </a:lnTo>
                  <a:lnTo>
                    <a:pt x="288" y="126"/>
                  </a:lnTo>
                  <a:lnTo>
                    <a:pt x="288" y="179"/>
                  </a:lnTo>
                  <a:lnTo>
                    <a:pt x="279" y="189"/>
                  </a:lnTo>
                  <a:lnTo>
                    <a:pt x="214" y="20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0" name="Freeform 91"/>
            <p:cNvSpPr>
              <a:spLocks/>
            </p:cNvSpPr>
            <p:nvPr/>
          </p:nvSpPr>
          <p:spPr bwMode="auto">
            <a:xfrm>
              <a:off x="-2702363" y="2011021"/>
              <a:ext cx="299609" cy="333559"/>
            </a:xfrm>
            <a:custGeom>
              <a:avLst/>
              <a:gdLst/>
              <a:ahLst/>
              <a:cxnLst>
                <a:cxn ang="0">
                  <a:pos x="246" y="352"/>
                </a:cxn>
                <a:cxn ang="0">
                  <a:pos x="246" y="365"/>
                </a:cxn>
                <a:cxn ang="0">
                  <a:pos x="225" y="365"/>
                </a:cxn>
                <a:cxn ang="0">
                  <a:pos x="216" y="373"/>
                </a:cxn>
                <a:cxn ang="0">
                  <a:pos x="181" y="388"/>
                </a:cxn>
                <a:cxn ang="0">
                  <a:pos x="160" y="388"/>
                </a:cxn>
                <a:cxn ang="0">
                  <a:pos x="142" y="365"/>
                </a:cxn>
                <a:cxn ang="0">
                  <a:pos x="119" y="365"/>
                </a:cxn>
                <a:cxn ang="0">
                  <a:pos x="106" y="352"/>
                </a:cxn>
                <a:cxn ang="0">
                  <a:pos x="53" y="291"/>
                </a:cxn>
                <a:cxn ang="0">
                  <a:pos x="33" y="282"/>
                </a:cxn>
                <a:cxn ang="0">
                  <a:pos x="33" y="262"/>
                </a:cxn>
                <a:cxn ang="0">
                  <a:pos x="12" y="238"/>
                </a:cxn>
                <a:cxn ang="0">
                  <a:pos x="23" y="229"/>
                </a:cxn>
                <a:cxn ang="0">
                  <a:pos x="0" y="196"/>
                </a:cxn>
                <a:cxn ang="0">
                  <a:pos x="23" y="144"/>
                </a:cxn>
                <a:cxn ang="0">
                  <a:pos x="33" y="144"/>
                </a:cxn>
                <a:cxn ang="0">
                  <a:pos x="33" y="135"/>
                </a:cxn>
                <a:cxn ang="0">
                  <a:pos x="33" y="70"/>
                </a:cxn>
                <a:cxn ang="0">
                  <a:pos x="33" y="61"/>
                </a:cxn>
                <a:cxn ang="0">
                  <a:pos x="53" y="61"/>
                </a:cxn>
                <a:cxn ang="0">
                  <a:pos x="53" y="17"/>
                </a:cxn>
                <a:cxn ang="0">
                  <a:pos x="193" y="17"/>
                </a:cxn>
                <a:cxn ang="0">
                  <a:pos x="216" y="17"/>
                </a:cxn>
                <a:cxn ang="0">
                  <a:pos x="235" y="0"/>
                </a:cxn>
                <a:cxn ang="0">
                  <a:pos x="235" y="8"/>
                </a:cxn>
                <a:cxn ang="0">
                  <a:pos x="255" y="17"/>
                </a:cxn>
                <a:cxn ang="0">
                  <a:pos x="279" y="91"/>
                </a:cxn>
                <a:cxn ang="0">
                  <a:pos x="291" y="102"/>
                </a:cxn>
                <a:cxn ang="0">
                  <a:pos x="291" y="114"/>
                </a:cxn>
                <a:cxn ang="0">
                  <a:pos x="267" y="123"/>
                </a:cxn>
                <a:cxn ang="0">
                  <a:pos x="255" y="196"/>
                </a:cxn>
                <a:cxn ang="0">
                  <a:pos x="225" y="249"/>
                </a:cxn>
                <a:cxn ang="0">
                  <a:pos x="216" y="291"/>
                </a:cxn>
                <a:cxn ang="0">
                  <a:pos x="201" y="291"/>
                </a:cxn>
                <a:cxn ang="0">
                  <a:pos x="201" y="302"/>
                </a:cxn>
                <a:cxn ang="0">
                  <a:pos x="216" y="312"/>
                </a:cxn>
                <a:cxn ang="0">
                  <a:pos x="235" y="344"/>
                </a:cxn>
                <a:cxn ang="0">
                  <a:pos x="246" y="352"/>
                </a:cxn>
              </a:cxnLst>
              <a:rect l="0" t="0" r="r" b="b"/>
              <a:pathLst>
                <a:path w="291" h="388">
                  <a:moveTo>
                    <a:pt x="246" y="352"/>
                  </a:moveTo>
                  <a:lnTo>
                    <a:pt x="246" y="365"/>
                  </a:lnTo>
                  <a:lnTo>
                    <a:pt x="225" y="365"/>
                  </a:lnTo>
                  <a:lnTo>
                    <a:pt x="216" y="373"/>
                  </a:lnTo>
                  <a:lnTo>
                    <a:pt x="181" y="388"/>
                  </a:lnTo>
                  <a:lnTo>
                    <a:pt x="160" y="388"/>
                  </a:lnTo>
                  <a:lnTo>
                    <a:pt x="142" y="365"/>
                  </a:lnTo>
                  <a:lnTo>
                    <a:pt x="119" y="365"/>
                  </a:lnTo>
                  <a:lnTo>
                    <a:pt x="106" y="352"/>
                  </a:lnTo>
                  <a:lnTo>
                    <a:pt x="53" y="291"/>
                  </a:lnTo>
                  <a:lnTo>
                    <a:pt x="33" y="282"/>
                  </a:lnTo>
                  <a:lnTo>
                    <a:pt x="33" y="262"/>
                  </a:lnTo>
                  <a:lnTo>
                    <a:pt x="12" y="238"/>
                  </a:lnTo>
                  <a:lnTo>
                    <a:pt x="23" y="229"/>
                  </a:lnTo>
                  <a:lnTo>
                    <a:pt x="0" y="196"/>
                  </a:lnTo>
                  <a:lnTo>
                    <a:pt x="23" y="144"/>
                  </a:lnTo>
                  <a:lnTo>
                    <a:pt x="33" y="144"/>
                  </a:lnTo>
                  <a:lnTo>
                    <a:pt x="33" y="135"/>
                  </a:lnTo>
                  <a:lnTo>
                    <a:pt x="33" y="70"/>
                  </a:lnTo>
                  <a:lnTo>
                    <a:pt x="33" y="61"/>
                  </a:lnTo>
                  <a:lnTo>
                    <a:pt x="53" y="61"/>
                  </a:lnTo>
                  <a:lnTo>
                    <a:pt x="53" y="17"/>
                  </a:lnTo>
                  <a:lnTo>
                    <a:pt x="193" y="17"/>
                  </a:lnTo>
                  <a:lnTo>
                    <a:pt x="216" y="17"/>
                  </a:lnTo>
                  <a:lnTo>
                    <a:pt x="235" y="0"/>
                  </a:lnTo>
                  <a:lnTo>
                    <a:pt x="235" y="8"/>
                  </a:lnTo>
                  <a:lnTo>
                    <a:pt x="255" y="17"/>
                  </a:lnTo>
                  <a:lnTo>
                    <a:pt x="279" y="91"/>
                  </a:lnTo>
                  <a:lnTo>
                    <a:pt x="291" y="102"/>
                  </a:lnTo>
                  <a:lnTo>
                    <a:pt x="291" y="114"/>
                  </a:lnTo>
                  <a:lnTo>
                    <a:pt x="267" y="123"/>
                  </a:lnTo>
                  <a:lnTo>
                    <a:pt x="255" y="196"/>
                  </a:lnTo>
                  <a:lnTo>
                    <a:pt x="225" y="249"/>
                  </a:lnTo>
                  <a:lnTo>
                    <a:pt x="216" y="291"/>
                  </a:lnTo>
                  <a:lnTo>
                    <a:pt x="201" y="291"/>
                  </a:lnTo>
                  <a:lnTo>
                    <a:pt x="201" y="302"/>
                  </a:lnTo>
                  <a:lnTo>
                    <a:pt x="216" y="312"/>
                  </a:lnTo>
                  <a:lnTo>
                    <a:pt x="235" y="344"/>
                  </a:lnTo>
                  <a:lnTo>
                    <a:pt x="246" y="35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1" name="Freeform 92"/>
            <p:cNvSpPr>
              <a:spLocks/>
            </p:cNvSpPr>
            <p:nvPr/>
          </p:nvSpPr>
          <p:spPr bwMode="auto">
            <a:xfrm>
              <a:off x="-2702363" y="2011021"/>
              <a:ext cx="299609" cy="333559"/>
            </a:xfrm>
            <a:custGeom>
              <a:avLst/>
              <a:gdLst/>
              <a:ahLst/>
              <a:cxnLst>
                <a:cxn ang="0">
                  <a:pos x="246" y="352"/>
                </a:cxn>
                <a:cxn ang="0">
                  <a:pos x="246" y="365"/>
                </a:cxn>
                <a:cxn ang="0">
                  <a:pos x="225" y="365"/>
                </a:cxn>
                <a:cxn ang="0">
                  <a:pos x="216" y="373"/>
                </a:cxn>
                <a:cxn ang="0">
                  <a:pos x="181" y="388"/>
                </a:cxn>
                <a:cxn ang="0">
                  <a:pos x="160" y="388"/>
                </a:cxn>
                <a:cxn ang="0">
                  <a:pos x="142" y="365"/>
                </a:cxn>
                <a:cxn ang="0">
                  <a:pos x="119" y="365"/>
                </a:cxn>
                <a:cxn ang="0">
                  <a:pos x="106" y="352"/>
                </a:cxn>
                <a:cxn ang="0">
                  <a:pos x="53" y="291"/>
                </a:cxn>
                <a:cxn ang="0">
                  <a:pos x="33" y="282"/>
                </a:cxn>
                <a:cxn ang="0">
                  <a:pos x="33" y="262"/>
                </a:cxn>
                <a:cxn ang="0">
                  <a:pos x="12" y="238"/>
                </a:cxn>
                <a:cxn ang="0">
                  <a:pos x="23" y="229"/>
                </a:cxn>
                <a:cxn ang="0">
                  <a:pos x="0" y="196"/>
                </a:cxn>
                <a:cxn ang="0">
                  <a:pos x="23" y="144"/>
                </a:cxn>
                <a:cxn ang="0">
                  <a:pos x="33" y="144"/>
                </a:cxn>
                <a:cxn ang="0">
                  <a:pos x="33" y="135"/>
                </a:cxn>
                <a:cxn ang="0">
                  <a:pos x="33" y="70"/>
                </a:cxn>
                <a:cxn ang="0">
                  <a:pos x="33" y="61"/>
                </a:cxn>
                <a:cxn ang="0">
                  <a:pos x="53" y="61"/>
                </a:cxn>
                <a:cxn ang="0">
                  <a:pos x="53" y="17"/>
                </a:cxn>
                <a:cxn ang="0">
                  <a:pos x="193" y="17"/>
                </a:cxn>
                <a:cxn ang="0">
                  <a:pos x="216" y="17"/>
                </a:cxn>
                <a:cxn ang="0">
                  <a:pos x="235" y="0"/>
                </a:cxn>
                <a:cxn ang="0">
                  <a:pos x="235" y="8"/>
                </a:cxn>
                <a:cxn ang="0">
                  <a:pos x="255" y="17"/>
                </a:cxn>
                <a:cxn ang="0">
                  <a:pos x="279" y="91"/>
                </a:cxn>
                <a:cxn ang="0">
                  <a:pos x="291" y="102"/>
                </a:cxn>
                <a:cxn ang="0">
                  <a:pos x="291" y="114"/>
                </a:cxn>
                <a:cxn ang="0">
                  <a:pos x="267" y="123"/>
                </a:cxn>
                <a:cxn ang="0">
                  <a:pos x="255" y="196"/>
                </a:cxn>
                <a:cxn ang="0">
                  <a:pos x="225" y="249"/>
                </a:cxn>
                <a:cxn ang="0">
                  <a:pos x="216" y="291"/>
                </a:cxn>
                <a:cxn ang="0">
                  <a:pos x="201" y="291"/>
                </a:cxn>
                <a:cxn ang="0">
                  <a:pos x="201" y="302"/>
                </a:cxn>
                <a:cxn ang="0">
                  <a:pos x="216" y="312"/>
                </a:cxn>
                <a:cxn ang="0">
                  <a:pos x="235" y="344"/>
                </a:cxn>
                <a:cxn ang="0">
                  <a:pos x="246" y="352"/>
                </a:cxn>
              </a:cxnLst>
              <a:rect l="0" t="0" r="r" b="b"/>
              <a:pathLst>
                <a:path w="291" h="388">
                  <a:moveTo>
                    <a:pt x="246" y="352"/>
                  </a:moveTo>
                  <a:lnTo>
                    <a:pt x="246" y="365"/>
                  </a:lnTo>
                  <a:lnTo>
                    <a:pt x="225" y="365"/>
                  </a:lnTo>
                  <a:lnTo>
                    <a:pt x="216" y="373"/>
                  </a:lnTo>
                  <a:lnTo>
                    <a:pt x="181" y="388"/>
                  </a:lnTo>
                  <a:lnTo>
                    <a:pt x="160" y="388"/>
                  </a:lnTo>
                  <a:lnTo>
                    <a:pt x="142" y="365"/>
                  </a:lnTo>
                  <a:lnTo>
                    <a:pt x="119" y="365"/>
                  </a:lnTo>
                  <a:lnTo>
                    <a:pt x="106" y="352"/>
                  </a:lnTo>
                  <a:lnTo>
                    <a:pt x="53" y="291"/>
                  </a:lnTo>
                  <a:lnTo>
                    <a:pt x="33" y="282"/>
                  </a:lnTo>
                  <a:lnTo>
                    <a:pt x="33" y="262"/>
                  </a:lnTo>
                  <a:lnTo>
                    <a:pt x="12" y="238"/>
                  </a:lnTo>
                  <a:lnTo>
                    <a:pt x="23" y="229"/>
                  </a:lnTo>
                  <a:lnTo>
                    <a:pt x="0" y="196"/>
                  </a:lnTo>
                  <a:lnTo>
                    <a:pt x="23" y="144"/>
                  </a:lnTo>
                  <a:lnTo>
                    <a:pt x="33" y="144"/>
                  </a:lnTo>
                  <a:lnTo>
                    <a:pt x="33" y="135"/>
                  </a:lnTo>
                  <a:lnTo>
                    <a:pt x="33" y="70"/>
                  </a:lnTo>
                  <a:lnTo>
                    <a:pt x="33" y="61"/>
                  </a:lnTo>
                  <a:lnTo>
                    <a:pt x="53" y="61"/>
                  </a:lnTo>
                  <a:lnTo>
                    <a:pt x="53" y="17"/>
                  </a:lnTo>
                  <a:lnTo>
                    <a:pt x="193" y="17"/>
                  </a:lnTo>
                  <a:lnTo>
                    <a:pt x="216" y="17"/>
                  </a:lnTo>
                  <a:lnTo>
                    <a:pt x="235" y="0"/>
                  </a:lnTo>
                  <a:lnTo>
                    <a:pt x="235" y="8"/>
                  </a:lnTo>
                  <a:lnTo>
                    <a:pt x="255" y="17"/>
                  </a:lnTo>
                  <a:lnTo>
                    <a:pt x="279" y="91"/>
                  </a:lnTo>
                  <a:lnTo>
                    <a:pt x="291" y="102"/>
                  </a:lnTo>
                  <a:lnTo>
                    <a:pt x="291" y="114"/>
                  </a:lnTo>
                  <a:lnTo>
                    <a:pt x="267" y="123"/>
                  </a:lnTo>
                  <a:lnTo>
                    <a:pt x="255" y="196"/>
                  </a:lnTo>
                  <a:lnTo>
                    <a:pt x="225" y="249"/>
                  </a:lnTo>
                  <a:lnTo>
                    <a:pt x="216" y="291"/>
                  </a:lnTo>
                  <a:lnTo>
                    <a:pt x="201" y="291"/>
                  </a:lnTo>
                  <a:lnTo>
                    <a:pt x="201" y="302"/>
                  </a:lnTo>
                  <a:lnTo>
                    <a:pt x="216" y="312"/>
                  </a:lnTo>
                  <a:lnTo>
                    <a:pt x="235" y="344"/>
                  </a:lnTo>
                  <a:lnTo>
                    <a:pt x="246" y="35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2" name="Freeform 93"/>
            <p:cNvSpPr>
              <a:spLocks/>
            </p:cNvSpPr>
            <p:nvPr/>
          </p:nvSpPr>
          <p:spPr bwMode="auto">
            <a:xfrm>
              <a:off x="-2932989" y="1839083"/>
              <a:ext cx="285195" cy="232116"/>
            </a:xfrm>
            <a:custGeom>
              <a:avLst/>
              <a:gdLst/>
              <a:ahLst/>
              <a:cxnLst>
                <a:cxn ang="0">
                  <a:pos x="277" y="217"/>
                </a:cxn>
                <a:cxn ang="0">
                  <a:pos x="277" y="260"/>
                </a:cxn>
                <a:cxn ang="0">
                  <a:pos x="256" y="260"/>
                </a:cxn>
                <a:cxn ang="0">
                  <a:pos x="256" y="270"/>
                </a:cxn>
                <a:cxn ang="0">
                  <a:pos x="128" y="199"/>
                </a:cxn>
                <a:cxn ang="0">
                  <a:pos x="95" y="199"/>
                </a:cxn>
                <a:cxn ang="0">
                  <a:pos x="84" y="187"/>
                </a:cxn>
                <a:cxn ang="0">
                  <a:pos x="44" y="187"/>
                </a:cxn>
                <a:cxn ang="0">
                  <a:pos x="33" y="164"/>
                </a:cxn>
                <a:cxn ang="0">
                  <a:pos x="20" y="164"/>
                </a:cxn>
                <a:cxn ang="0">
                  <a:pos x="0" y="135"/>
                </a:cxn>
                <a:cxn ang="0">
                  <a:pos x="9" y="125"/>
                </a:cxn>
                <a:cxn ang="0">
                  <a:pos x="9" y="102"/>
                </a:cxn>
                <a:cxn ang="0">
                  <a:pos x="9" y="72"/>
                </a:cxn>
                <a:cxn ang="0">
                  <a:pos x="0" y="61"/>
                </a:cxn>
                <a:cxn ang="0">
                  <a:pos x="0" y="52"/>
                </a:cxn>
                <a:cxn ang="0">
                  <a:pos x="9" y="52"/>
                </a:cxn>
                <a:cxn ang="0">
                  <a:pos x="9" y="29"/>
                </a:cxn>
                <a:cxn ang="0">
                  <a:pos x="33" y="19"/>
                </a:cxn>
                <a:cxn ang="0">
                  <a:pos x="33" y="0"/>
                </a:cxn>
                <a:cxn ang="0">
                  <a:pos x="53" y="8"/>
                </a:cxn>
                <a:cxn ang="0">
                  <a:pos x="84" y="8"/>
                </a:cxn>
                <a:cxn ang="0">
                  <a:pos x="107" y="19"/>
                </a:cxn>
                <a:cxn ang="0">
                  <a:pos x="107" y="29"/>
                </a:cxn>
                <a:cxn ang="0">
                  <a:pos x="136" y="43"/>
                </a:cxn>
                <a:cxn ang="0">
                  <a:pos x="157" y="52"/>
                </a:cxn>
                <a:cxn ang="0">
                  <a:pos x="173" y="61"/>
                </a:cxn>
                <a:cxn ang="0">
                  <a:pos x="181" y="52"/>
                </a:cxn>
                <a:cxn ang="0">
                  <a:pos x="181" y="19"/>
                </a:cxn>
                <a:cxn ang="0">
                  <a:pos x="214" y="8"/>
                </a:cxn>
                <a:cxn ang="0">
                  <a:pos x="235" y="8"/>
                </a:cxn>
                <a:cxn ang="0">
                  <a:pos x="235" y="19"/>
                </a:cxn>
                <a:cxn ang="0">
                  <a:pos x="267" y="29"/>
                </a:cxn>
                <a:cxn ang="0">
                  <a:pos x="267" y="61"/>
                </a:cxn>
                <a:cxn ang="0">
                  <a:pos x="267" y="90"/>
                </a:cxn>
                <a:cxn ang="0">
                  <a:pos x="277" y="217"/>
                </a:cxn>
              </a:cxnLst>
              <a:rect l="0" t="0" r="r" b="b"/>
              <a:pathLst>
                <a:path w="277" h="270">
                  <a:moveTo>
                    <a:pt x="277" y="217"/>
                  </a:moveTo>
                  <a:lnTo>
                    <a:pt x="277" y="260"/>
                  </a:lnTo>
                  <a:lnTo>
                    <a:pt x="256" y="260"/>
                  </a:lnTo>
                  <a:lnTo>
                    <a:pt x="256" y="270"/>
                  </a:lnTo>
                  <a:lnTo>
                    <a:pt x="128" y="199"/>
                  </a:lnTo>
                  <a:lnTo>
                    <a:pt x="95" y="199"/>
                  </a:lnTo>
                  <a:lnTo>
                    <a:pt x="84" y="187"/>
                  </a:lnTo>
                  <a:lnTo>
                    <a:pt x="44" y="187"/>
                  </a:lnTo>
                  <a:lnTo>
                    <a:pt x="33" y="164"/>
                  </a:lnTo>
                  <a:lnTo>
                    <a:pt x="20" y="164"/>
                  </a:lnTo>
                  <a:lnTo>
                    <a:pt x="0" y="135"/>
                  </a:lnTo>
                  <a:lnTo>
                    <a:pt x="9" y="125"/>
                  </a:lnTo>
                  <a:lnTo>
                    <a:pt x="9" y="102"/>
                  </a:lnTo>
                  <a:lnTo>
                    <a:pt x="9" y="72"/>
                  </a:lnTo>
                  <a:lnTo>
                    <a:pt x="0" y="61"/>
                  </a:lnTo>
                  <a:lnTo>
                    <a:pt x="0" y="52"/>
                  </a:lnTo>
                  <a:lnTo>
                    <a:pt x="9" y="52"/>
                  </a:lnTo>
                  <a:lnTo>
                    <a:pt x="9" y="29"/>
                  </a:lnTo>
                  <a:lnTo>
                    <a:pt x="33" y="19"/>
                  </a:lnTo>
                  <a:lnTo>
                    <a:pt x="33" y="0"/>
                  </a:lnTo>
                  <a:lnTo>
                    <a:pt x="53" y="8"/>
                  </a:lnTo>
                  <a:lnTo>
                    <a:pt x="84" y="8"/>
                  </a:lnTo>
                  <a:lnTo>
                    <a:pt x="107" y="19"/>
                  </a:lnTo>
                  <a:lnTo>
                    <a:pt x="107" y="29"/>
                  </a:lnTo>
                  <a:lnTo>
                    <a:pt x="136" y="43"/>
                  </a:lnTo>
                  <a:lnTo>
                    <a:pt x="157" y="52"/>
                  </a:lnTo>
                  <a:lnTo>
                    <a:pt x="173" y="61"/>
                  </a:lnTo>
                  <a:lnTo>
                    <a:pt x="181" y="52"/>
                  </a:lnTo>
                  <a:lnTo>
                    <a:pt x="181" y="19"/>
                  </a:lnTo>
                  <a:lnTo>
                    <a:pt x="214" y="8"/>
                  </a:lnTo>
                  <a:lnTo>
                    <a:pt x="235" y="8"/>
                  </a:lnTo>
                  <a:lnTo>
                    <a:pt x="235" y="19"/>
                  </a:lnTo>
                  <a:lnTo>
                    <a:pt x="267" y="29"/>
                  </a:lnTo>
                  <a:lnTo>
                    <a:pt x="267" y="61"/>
                  </a:lnTo>
                  <a:lnTo>
                    <a:pt x="267" y="90"/>
                  </a:lnTo>
                  <a:lnTo>
                    <a:pt x="277" y="21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3" name="Freeform 94"/>
            <p:cNvSpPr>
              <a:spLocks/>
            </p:cNvSpPr>
            <p:nvPr/>
          </p:nvSpPr>
          <p:spPr bwMode="auto">
            <a:xfrm>
              <a:off x="-2932989" y="1839083"/>
              <a:ext cx="285195" cy="232116"/>
            </a:xfrm>
            <a:custGeom>
              <a:avLst/>
              <a:gdLst/>
              <a:ahLst/>
              <a:cxnLst>
                <a:cxn ang="0">
                  <a:pos x="277" y="217"/>
                </a:cxn>
                <a:cxn ang="0">
                  <a:pos x="277" y="260"/>
                </a:cxn>
                <a:cxn ang="0">
                  <a:pos x="256" y="260"/>
                </a:cxn>
                <a:cxn ang="0">
                  <a:pos x="256" y="270"/>
                </a:cxn>
                <a:cxn ang="0">
                  <a:pos x="128" y="199"/>
                </a:cxn>
                <a:cxn ang="0">
                  <a:pos x="95" y="199"/>
                </a:cxn>
                <a:cxn ang="0">
                  <a:pos x="84" y="187"/>
                </a:cxn>
                <a:cxn ang="0">
                  <a:pos x="44" y="187"/>
                </a:cxn>
                <a:cxn ang="0">
                  <a:pos x="33" y="164"/>
                </a:cxn>
                <a:cxn ang="0">
                  <a:pos x="20" y="164"/>
                </a:cxn>
                <a:cxn ang="0">
                  <a:pos x="0" y="135"/>
                </a:cxn>
                <a:cxn ang="0">
                  <a:pos x="9" y="125"/>
                </a:cxn>
                <a:cxn ang="0">
                  <a:pos x="9" y="102"/>
                </a:cxn>
                <a:cxn ang="0">
                  <a:pos x="9" y="72"/>
                </a:cxn>
                <a:cxn ang="0">
                  <a:pos x="0" y="61"/>
                </a:cxn>
                <a:cxn ang="0">
                  <a:pos x="0" y="52"/>
                </a:cxn>
                <a:cxn ang="0">
                  <a:pos x="9" y="52"/>
                </a:cxn>
                <a:cxn ang="0">
                  <a:pos x="9" y="29"/>
                </a:cxn>
                <a:cxn ang="0">
                  <a:pos x="33" y="19"/>
                </a:cxn>
                <a:cxn ang="0">
                  <a:pos x="33" y="0"/>
                </a:cxn>
                <a:cxn ang="0">
                  <a:pos x="53" y="8"/>
                </a:cxn>
                <a:cxn ang="0">
                  <a:pos x="84" y="8"/>
                </a:cxn>
                <a:cxn ang="0">
                  <a:pos x="107" y="19"/>
                </a:cxn>
                <a:cxn ang="0">
                  <a:pos x="107" y="29"/>
                </a:cxn>
                <a:cxn ang="0">
                  <a:pos x="136" y="43"/>
                </a:cxn>
                <a:cxn ang="0">
                  <a:pos x="157" y="52"/>
                </a:cxn>
                <a:cxn ang="0">
                  <a:pos x="173" y="61"/>
                </a:cxn>
                <a:cxn ang="0">
                  <a:pos x="181" y="52"/>
                </a:cxn>
                <a:cxn ang="0">
                  <a:pos x="181" y="19"/>
                </a:cxn>
                <a:cxn ang="0">
                  <a:pos x="214" y="8"/>
                </a:cxn>
                <a:cxn ang="0">
                  <a:pos x="235" y="8"/>
                </a:cxn>
                <a:cxn ang="0">
                  <a:pos x="235" y="19"/>
                </a:cxn>
                <a:cxn ang="0">
                  <a:pos x="267" y="29"/>
                </a:cxn>
                <a:cxn ang="0">
                  <a:pos x="267" y="61"/>
                </a:cxn>
                <a:cxn ang="0">
                  <a:pos x="267" y="90"/>
                </a:cxn>
                <a:cxn ang="0">
                  <a:pos x="277" y="217"/>
                </a:cxn>
              </a:cxnLst>
              <a:rect l="0" t="0" r="r" b="b"/>
              <a:pathLst>
                <a:path w="277" h="270">
                  <a:moveTo>
                    <a:pt x="277" y="217"/>
                  </a:moveTo>
                  <a:lnTo>
                    <a:pt x="277" y="260"/>
                  </a:lnTo>
                  <a:lnTo>
                    <a:pt x="256" y="260"/>
                  </a:lnTo>
                  <a:lnTo>
                    <a:pt x="256" y="270"/>
                  </a:lnTo>
                  <a:lnTo>
                    <a:pt x="128" y="199"/>
                  </a:lnTo>
                  <a:lnTo>
                    <a:pt x="95" y="199"/>
                  </a:lnTo>
                  <a:lnTo>
                    <a:pt x="84" y="187"/>
                  </a:lnTo>
                  <a:lnTo>
                    <a:pt x="44" y="187"/>
                  </a:lnTo>
                  <a:lnTo>
                    <a:pt x="33" y="164"/>
                  </a:lnTo>
                  <a:lnTo>
                    <a:pt x="20" y="164"/>
                  </a:lnTo>
                  <a:lnTo>
                    <a:pt x="0" y="135"/>
                  </a:lnTo>
                  <a:lnTo>
                    <a:pt x="9" y="125"/>
                  </a:lnTo>
                  <a:lnTo>
                    <a:pt x="9" y="102"/>
                  </a:lnTo>
                  <a:lnTo>
                    <a:pt x="9" y="72"/>
                  </a:lnTo>
                  <a:lnTo>
                    <a:pt x="0" y="61"/>
                  </a:lnTo>
                  <a:lnTo>
                    <a:pt x="0" y="52"/>
                  </a:lnTo>
                  <a:lnTo>
                    <a:pt x="9" y="52"/>
                  </a:lnTo>
                  <a:lnTo>
                    <a:pt x="9" y="29"/>
                  </a:lnTo>
                  <a:lnTo>
                    <a:pt x="33" y="19"/>
                  </a:lnTo>
                  <a:lnTo>
                    <a:pt x="33" y="0"/>
                  </a:lnTo>
                  <a:lnTo>
                    <a:pt x="53" y="8"/>
                  </a:lnTo>
                  <a:lnTo>
                    <a:pt x="84" y="8"/>
                  </a:lnTo>
                  <a:lnTo>
                    <a:pt x="107" y="19"/>
                  </a:lnTo>
                  <a:lnTo>
                    <a:pt x="107" y="29"/>
                  </a:lnTo>
                  <a:lnTo>
                    <a:pt x="136" y="43"/>
                  </a:lnTo>
                  <a:lnTo>
                    <a:pt x="157" y="52"/>
                  </a:lnTo>
                  <a:lnTo>
                    <a:pt x="173" y="61"/>
                  </a:lnTo>
                  <a:lnTo>
                    <a:pt x="181" y="52"/>
                  </a:lnTo>
                  <a:lnTo>
                    <a:pt x="181" y="19"/>
                  </a:lnTo>
                  <a:lnTo>
                    <a:pt x="214" y="8"/>
                  </a:lnTo>
                  <a:lnTo>
                    <a:pt x="235" y="8"/>
                  </a:lnTo>
                  <a:lnTo>
                    <a:pt x="235" y="19"/>
                  </a:lnTo>
                  <a:lnTo>
                    <a:pt x="267" y="29"/>
                  </a:lnTo>
                  <a:lnTo>
                    <a:pt x="267" y="61"/>
                  </a:lnTo>
                  <a:lnTo>
                    <a:pt x="267" y="90"/>
                  </a:lnTo>
                  <a:lnTo>
                    <a:pt x="277" y="21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4" name="Freeform 95"/>
            <p:cNvSpPr>
              <a:spLocks/>
            </p:cNvSpPr>
            <p:nvPr/>
          </p:nvSpPr>
          <p:spPr bwMode="auto">
            <a:xfrm>
              <a:off x="-3254220" y="1776326"/>
              <a:ext cx="367561" cy="305189"/>
            </a:xfrm>
            <a:custGeom>
              <a:avLst/>
              <a:gdLst/>
              <a:ahLst/>
              <a:cxnLst>
                <a:cxn ang="0">
                  <a:pos x="291" y="0"/>
                </a:cxn>
                <a:cxn ang="0">
                  <a:pos x="300" y="0"/>
                </a:cxn>
                <a:cxn ang="0">
                  <a:pos x="300" y="8"/>
                </a:cxn>
                <a:cxn ang="0">
                  <a:pos x="300" y="43"/>
                </a:cxn>
                <a:cxn ang="0">
                  <a:pos x="283" y="61"/>
                </a:cxn>
                <a:cxn ang="0">
                  <a:pos x="291" y="82"/>
                </a:cxn>
                <a:cxn ang="0">
                  <a:pos x="312" y="93"/>
                </a:cxn>
                <a:cxn ang="0">
                  <a:pos x="312" y="125"/>
                </a:cxn>
                <a:cxn ang="0">
                  <a:pos x="312" y="134"/>
                </a:cxn>
                <a:cxn ang="0">
                  <a:pos x="321" y="146"/>
                </a:cxn>
                <a:cxn ang="0">
                  <a:pos x="321" y="176"/>
                </a:cxn>
                <a:cxn ang="0">
                  <a:pos x="321" y="199"/>
                </a:cxn>
                <a:cxn ang="0">
                  <a:pos x="312" y="208"/>
                </a:cxn>
                <a:cxn ang="0">
                  <a:pos x="333" y="237"/>
                </a:cxn>
                <a:cxn ang="0">
                  <a:pos x="345" y="237"/>
                </a:cxn>
                <a:cxn ang="0">
                  <a:pos x="357" y="261"/>
                </a:cxn>
                <a:cxn ang="0">
                  <a:pos x="246" y="343"/>
                </a:cxn>
                <a:cxn ang="0">
                  <a:pos x="226" y="355"/>
                </a:cxn>
                <a:cxn ang="0">
                  <a:pos x="205" y="355"/>
                </a:cxn>
                <a:cxn ang="0">
                  <a:pos x="205" y="334"/>
                </a:cxn>
                <a:cxn ang="0">
                  <a:pos x="184" y="325"/>
                </a:cxn>
                <a:cxn ang="0">
                  <a:pos x="163" y="311"/>
                </a:cxn>
                <a:cxn ang="0">
                  <a:pos x="66" y="228"/>
                </a:cxn>
                <a:cxn ang="0">
                  <a:pos x="0" y="187"/>
                </a:cxn>
                <a:cxn ang="0">
                  <a:pos x="0" y="176"/>
                </a:cxn>
                <a:cxn ang="0">
                  <a:pos x="0" y="155"/>
                </a:cxn>
                <a:cxn ang="0">
                  <a:pos x="15" y="146"/>
                </a:cxn>
                <a:cxn ang="0">
                  <a:pos x="66" y="134"/>
                </a:cxn>
                <a:cxn ang="0">
                  <a:pos x="89" y="117"/>
                </a:cxn>
                <a:cxn ang="0">
                  <a:pos x="89" y="102"/>
                </a:cxn>
                <a:cxn ang="0">
                  <a:pos x="131" y="93"/>
                </a:cxn>
                <a:cxn ang="0">
                  <a:pos x="131" y="43"/>
                </a:cxn>
                <a:cxn ang="0">
                  <a:pos x="119" y="29"/>
                </a:cxn>
                <a:cxn ang="0">
                  <a:pos x="173" y="8"/>
                </a:cxn>
                <a:cxn ang="0">
                  <a:pos x="226" y="0"/>
                </a:cxn>
                <a:cxn ang="0">
                  <a:pos x="246" y="0"/>
                </a:cxn>
                <a:cxn ang="0">
                  <a:pos x="259" y="0"/>
                </a:cxn>
                <a:cxn ang="0">
                  <a:pos x="291" y="0"/>
                </a:cxn>
              </a:cxnLst>
              <a:rect l="0" t="0" r="r" b="b"/>
              <a:pathLst>
                <a:path w="357" h="355">
                  <a:moveTo>
                    <a:pt x="291" y="0"/>
                  </a:moveTo>
                  <a:lnTo>
                    <a:pt x="300" y="0"/>
                  </a:lnTo>
                  <a:lnTo>
                    <a:pt x="300" y="8"/>
                  </a:lnTo>
                  <a:lnTo>
                    <a:pt x="300" y="43"/>
                  </a:lnTo>
                  <a:lnTo>
                    <a:pt x="283" y="61"/>
                  </a:lnTo>
                  <a:lnTo>
                    <a:pt x="291" y="82"/>
                  </a:lnTo>
                  <a:lnTo>
                    <a:pt x="312" y="93"/>
                  </a:lnTo>
                  <a:lnTo>
                    <a:pt x="312" y="125"/>
                  </a:lnTo>
                  <a:lnTo>
                    <a:pt x="312" y="134"/>
                  </a:lnTo>
                  <a:lnTo>
                    <a:pt x="321" y="146"/>
                  </a:lnTo>
                  <a:lnTo>
                    <a:pt x="321" y="176"/>
                  </a:lnTo>
                  <a:lnTo>
                    <a:pt x="321" y="199"/>
                  </a:lnTo>
                  <a:lnTo>
                    <a:pt x="312" y="208"/>
                  </a:lnTo>
                  <a:lnTo>
                    <a:pt x="333" y="237"/>
                  </a:lnTo>
                  <a:lnTo>
                    <a:pt x="345" y="237"/>
                  </a:lnTo>
                  <a:lnTo>
                    <a:pt x="357" y="261"/>
                  </a:lnTo>
                  <a:lnTo>
                    <a:pt x="246" y="343"/>
                  </a:lnTo>
                  <a:lnTo>
                    <a:pt x="226" y="355"/>
                  </a:lnTo>
                  <a:lnTo>
                    <a:pt x="205" y="355"/>
                  </a:lnTo>
                  <a:lnTo>
                    <a:pt x="205" y="334"/>
                  </a:lnTo>
                  <a:lnTo>
                    <a:pt x="184" y="325"/>
                  </a:lnTo>
                  <a:lnTo>
                    <a:pt x="163" y="311"/>
                  </a:lnTo>
                  <a:lnTo>
                    <a:pt x="66" y="228"/>
                  </a:lnTo>
                  <a:lnTo>
                    <a:pt x="0" y="187"/>
                  </a:lnTo>
                  <a:lnTo>
                    <a:pt x="0" y="176"/>
                  </a:lnTo>
                  <a:lnTo>
                    <a:pt x="0" y="155"/>
                  </a:lnTo>
                  <a:lnTo>
                    <a:pt x="15" y="146"/>
                  </a:lnTo>
                  <a:lnTo>
                    <a:pt x="66" y="134"/>
                  </a:lnTo>
                  <a:lnTo>
                    <a:pt x="89" y="117"/>
                  </a:lnTo>
                  <a:lnTo>
                    <a:pt x="89" y="102"/>
                  </a:lnTo>
                  <a:lnTo>
                    <a:pt x="131" y="93"/>
                  </a:lnTo>
                  <a:lnTo>
                    <a:pt x="131" y="43"/>
                  </a:lnTo>
                  <a:lnTo>
                    <a:pt x="119" y="29"/>
                  </a:lnTo>
                  <a:lnTo>
                    <a:pt x="173" y="8"/>
                  </a:lnTo>
                  <a:lnTo>
                    <a:pt x="226" y="0"/>
                  </a:lnTo>
                  <a:lnTo>
                    <a:pt x="246" y="0"/>
                  </a:lnTo>
                  <a:lnTo>
                    <a:pt x="259" y="0"/>
                  </a:lnTo>
                  <a:lnTo>
                    <a:pt x="291"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5" name="Freeform 96"/>
            <p:cNvSpPr>
              <a:spLocks/>
            </p:cNvSpPr>
            <p:nvPr/>
          </p:nvSpPr>
          <p:spPr bwMode="auto">
            <a:xfrm>
              <a:off x="-3254220" y="1776326"/>
              <a:ext cx="367561" cy="305189"/>
            </a:xfrm>
            <a:custGeom>
              <a:avLst/>
              <a:gdLst/>
              <a:ahLst/>
              <a:cxnLst>
                <a:cxn ang="0">
                  <a:pos x="291" y="0"/>
                </a:cxn>
                <a:cxn ang="0">
                  <a:pos x="300" y="0"/>
                </a:cxn>
                <a:cxn ang="0">
                  <a:pos x="300" y="8"/>
                </a:cxn>
                <a:cxn ang="0">
                  <a:pos x="300" y="43"/>
                </a:cxn>
                <a:cxn ang="0">
                  <a:pos x="283" y="61"/>
                </a:cxn>
                <a:cxn ang="0">
                  <a:pos x="291" y="82"/>
                </a:cxn>
                <a:cxn ang="0">
                  <a:pos x="312" y="93"/>
                </a:cxn>
                <a:cxn ang="0">
                  <a:pos x="312" y="125"/>
                </a:cxn>
                <a:cxn ang="0">
                  <a:pos x="312" y="134"/>
                </a:cxn>
                <a:cxn ang="0">
                  <a:pos x="321" y="146"/>
                </a:cxn>
                <a:cxn ang="0">
                  <a:pos x="321" y="176"/>
                </a:cxn>
                <a:cxn ang="0">
                  <a:pos x="321" y="199"/>
                </a:cxn>
                <a:cxn ang="0">
                  <a:pos x="312" y="208"/>
                </a:cxn>
                <a:cxn ang="0">
                  <a:pos x="333" y="237"/>
                </a:cxn>
                <a:cxn ang="0">
                  <a:pos x="345" y="237"/>
                </a:cxn>
                <a:cxn ang="0">
                  <a:pos x="357" y="261"/>
                </a:cxn>
                <a:cxn ang="0">
                  <a:pos x="246" y="343"/>
                </a:cxn>
                <a:cxn ang="0">
                  <a:pos x="226" y="355"/>
                </a:cxn>
                <a:cxn ang="0">
                  <a:pos x="205" y="355"/>
                </a:cxn>
                <a:cxn ang="0">
                  <a:pos x="205" y="334"/>
                </a:cxn>
                <a:cxn ang="0">
                  <a:pos x="184" y="325"/>
                </a:cxn>
                <a:cxn ang="0">
                  <a:pos x="163" y="311"/>
                </a:cxn>
                <a:cxn ang="0">
                  <a:pos x="66" y="228"/>
                </a:cxn>
                <a:cxn ang="0">
                  <a:pos x="0" y="187"/>
                </a:cxn>
                <a:cxn ang="0">
                  <a:pos x="0" y="176"/>
                </a:cxn>
                <a:cxn ang="0">
                  <a:pos x="0" y="155"/>
                </a:cxn>
                <a:cxn ang="0">
                  <a:pos x="15" y="146"/>
                </a:cxn>
                <a:cxn ang="0">
                  <a:pos x="66" y="134"/>
                </a:cxn>
                <a:cxn ang="0">
                  <a:pos x="89" y="117"/>
                </a:cxn>
                <a:cxn ang="0">
                  <a:pos x="89" y="102"/>
                </a:cxn>
                <a:cxn ang="0">
                  <a:pos x="131" y="93"/>
                </a:cxn>
                <a:cxn ang="0">
                  <a:pos x="131" y="43"/>
                </a:cxn>
                <a:cxn ang="0">
                  <a:pos x="119" y="29"/>
                </a:cxn>
                <a:cxn ang="0">
                  <a:pos x="173" y="8"/>
                </a:cxn>
                <a:cxn ang="0">
                  <a:pos x="226" y="0"/>
                </a:cxn>
                <a:cxn ang="0">
                  <a:pos x="246" y="0"/>
                </a:cxn>
                <a:cxn ang="0">
                  <a:pos x="259" y="0"/>
                </a:cxn>
                <a:cxn ang="0">
                  <a:pos x="291" y="0"/>
                </a:cxn>
              </a:cxnLst>
              <a:rect l="0" t="0" r="r" b="b"/>
              <a:pathLst>
                <a:path w="357" h="355">
                  <a:moveTo>
                    <a:pt x="291" y="0"/>
                  </a:moveTo>
                  <a:lnTo>
                    <a:pt x="300" y="0"/>
                  </a:lnTo>
                  <a:lnTo>
                    <a:pt x="300" y="8"/>
                  </a:lnTo>
                  <a:lnTo>
                    <a:pt x="300" y="43"/>
                  </a:lnTo>
                  <a:lnTo>
                    <a:pt x="283" y="61"/>
                  </a:lnTo>
                  <a:lnTo>
                    <a:pt x="291" y="82"/>
                  </a:lnTo>
                  <a:lnTo>
                    <a:pt x="312" y="93"/>
                  </a:lnTo>
                  <a:lnTo>
                    <a:pt x="312" y="125"/>
                  </a:lnTo>
                  <a:lnTo>
                    <a:pt x="312" y="134"/>
                  </a:lnTo>
                  <a:lnTo>
                    <a:pt x="321" y="146"/>
                  </a:lnTo>
                  <a:lnTo>
                    <a:pt x="321" y="176"/>
                  </a:lnTo>
                  <a:lnTo>
                    <a:pt x="321" y="199"/>
                  </a:lnTo>
                  <a:lnTo>
                    <a:pt x="312" y="208"/>
                  </a:lnTo>
                  <a:lnTo>
                    <a:pt x="333" y="237"/>
                  </a:lnTo>
                  <a:lnTo>
                    <a:pt x="345" y="237"/>
                  </a:lnTo>
                  <a:lnTo>
                    <a:pt x="357" y="261"/>
                  </a:lnTo>
                  <a:lnTo>
                    <a:pt x="246" y="343"/>
                  </a:lnTo>
                  <a:lnTo>
                    <a:pt x="226" y="355"/>
                  </a:lnTo>
                  <a:lnTo>
                    <a:pt x="205" y="355"/>
                  </a:lnTo>
                  <a:lnTo>
                    <a:pt x="205" y="334"/>
                  </a:lnTo>
                  <a:lnTo>
                    <a:pt x="184" y="325"/>
                  </a:lnTo>
                  <a:lnTo>
                    <a:pt x="163" y="311"/>
                  </a:lnTo>
                  <a:lnTo>
                    <a:pt x="66" y="228"/>
                  </a:lnTo>
                  <a:lnTo>
                    <a:pt x="0" y="187"/>
                  </a:lnTo>
                  <a:lnTo>
                    <a:pt x="0" y="176"/>
                  </a:lnTo>
                  <a:lnTo>
                    <a:pt x="0" y="155"/>
                  </a:lnTo>
                  <a:lnTo>
                    <a:pt x="15" y="146"/>
                  </a:lnTo>
                  <a:lnTo>
                    <a:pt x="66" y="134"/>
                  </a:lnTo>
                  <a:lnTo>
                    <a:pt x="89" y="117"/>
                  </a:lnTo>
                  <a:lnTo>
                    <a:pt x="89" y="102"/>
                  </a:lnTo>
                  <a:lnTo>
                    <a:pt x="131" y="93"/>
                  </a:lnTo>
                  <a:lnTo>
                    <a:pt x="131" y="43"/>
                  </a:lnTo>
                  <a:lnTo>
                    <a:pt x="119" y="29"/>
                  </a:lnTo>
                  <a:lnTo>
                    <a:pt x="173" y="8"/>
                  </a:lnTo>
                  <a:lnTo>
                    <a:pt x="226" y="0"/>
                  </a:lnTo>
                  <a:lnTo>
                    <a:pt x="246" y="0"/>
                  </a:lnTo>
                  <a:lnTo>
                    <a:pt x="259" y="0"/>
                  </a:lnTo>
                  <a:lnTo>
                    <a:pt x="291"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6" name="Freeform 97"/>
            <p:cNvSpPr>
              <a:spLocks/>
            </p:cNvSpPr>
            <p:nvPr/>
          </p:nvSpPr>
          <p:spPr bwMode="auto">
            <a:xfrm>
              <a:off x="-2325535" y="2099569"/>
              <a:ext cx="187385" cy="90267"/>
            </a:xfrm>
            <a:custGeom>
              <a:avLst/>
              <a:gdLst/>
              <a:ahLst/>
              <a:cxnLst>
                <a:cxn ang="0">
                  <a:pos x="0" y="31"/>
                </a:cxn>
                <a:cxn ang="0">
                  <a:pos x="17" y="105"/>
                </a:cxn>
                <a:cxn ang="0">
                  <a:pos x="38" y="105"/>
                </a:cxn>
                <a:cxn ang="0">
                  <a:pos x="53" y="93"/>
                </a:cxn>
                <a:cxn ang="0">
                  <a:pos x="83" y="93"/>
                </a:cxn>
                <a:cxn ang="0">
                  <a:pos x="127" y="60"/>
                </a:cxn>
                <a:cxn ang="0">
                  <a:pos x="166" y="41"/>
                </a:cxn>
                <a:cxn ang="0">
                  <a:pos x="166" y="31"/>
                </a:cxn>
                <a:cxn ang="0">
                  <a:pos x="182" y="31"/>
                </a:cxn>
                <a:cxn ang="0">
                  <a:pos x="182" y="20"/>
                </a:cxn>
                <a:cxn ang="0">
                  <a:pos x="166" y="0"/>
                </a:cxn>
                <a:cxn ang="0">
                  <a:pos x="115" y="11"/>
                </a:cxn>
                <a:cxn ang="0">
                  <a:pos x="53" y="60"/>
                </a:cxn>
                <a:cxn ang="0">
                  <a:pos x="17" y="20"/>
                </a:cxn>
                <a:cxn ang="0">
                  <a:pos x="0" y="31"/>
                </a:cxn>
              </a:cxnLst>
              <a:rect l="0" t="0" r="r" b="b"/>
              <a:pathLst>
                <a:path w="182" h="105">
                  <a:moveTo>
                    <a:pt x="0" y="31"/>
                  </a:moveTo>
                  <a:lnTo>
                    <a:pt x="17" y="105"/>
                  </a:lnTo>
                  <a:lnTo>
                    <a:pt x="38" y="105"/>
                  </a:lnTo>
                  <a:lnTo>
                    <a:pt x="53" y="93"/>
                  </a:lnTo>
                  <a:lnTo>
                    <a:pt x="83" y="93"/>
                  </a:lnTo>
                  <a:lnTo>
                    <a:pt x="127" y="60"/>
                  </a:lnTo>
                  <a:lnTo>
                    <a:pt x="166" y="41"/>
                  </a:lnTo>
                  <a:lnTo>
                    <a:pt x="166" y="31"/>
                  </a:lnTo>
                  <a:lnTo>
                    <a:pt x="182" y="31"/>
                  </a:lnTo>
                  <a:lnTo>
                    <a:pt x="182" y="20"/>
                  </a:lnTo>
                  <a:lnTo>
                    <a:pt x="166" y="0"/>
                  </a:lnTo>
                  <a:lnTo>
                    <a:pt x="115" y="11"/>
                  </a:lnTo>
                  <a:lnTo>
                    <a:pt x="53" y="60"/>
                  </a:lnTo>
                  <a:lnTo>
                    <a:pt x="17" y="20"/>
                  </a:lnTo>
                  <a:lnTo>
                    <a:pt x="0" y="3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7" name="Freeform 98"/>
            <p:cNvSpPr>
              <a:spLocks/>
            </p:cNvSpPr>
            <p:nvPr/>
          </p:nvSpPr>
          <p:spPr bwMode="auto">
            <a:xfrm>
              <a:off x="-2325535" y="2099569"/>
              <a:ext cx="187385" cy="90267"/>
            </a:xfrm>
            <a:custGeom>
              <a:avLst/>
              <a:gdLst/>
              <a:ahLst/>
              <a:cxnLst>
                <a:cxn ang="0">
                  <a:pos x="0" y="31"/>
                </a:cxn>
                <a:cxn ang="0">
                  <a:pos x="17" y="105"/>
                </a:cxn>
                <a:cxn ang="0">
                  <a:pos x="38" y="105"/>
                </a:cxn>
                <a:cxn ang="0">
                  <a:pos x="53" y="93"/>
                </a:cxn>
                <a:cxn ang="0">
                  <a:pos x="83" y="93"/>
                </a:cxn>
                <a:cxn ang="0">
                  <a:pos x="127" y="60"/>
                </a:cxn>
                <a:cxn ang="0">
                  <a:pos x="166" y="41"/>
                </a:cxn>
                <a:cxn ang="0">
                  <a:pos x="166" y="31"/>
                </a:cxn>
                <a:cxn ang="0">
                  <a:pos x="182" y="31"/>
                </a:cxn>
                <a:cxn ang="0">
                  <a:pos x="182" y="20"/>
                </a:cxn>
                <a:cxn ang="0">
                  <a:pos x="166" y="0"/>
                </a:cxn>
                <a:cxn ang="0">
                  <a:pos x="115" y="11"/>
                </a:cxn>
                <a:cxn ang="0">
                  <a:pos x="53" y="60"/>
                </a:cxn>
                <a:cxn ang="0">
                  <a:pos x="17" y="20"/>
                </a:cxn>
                <a:cxn ang="0">
                  <a:pos x="0" y="31"/>
                </a:cxn>
              </a:cxnLst>
              <a:rect l="0" t="0" r="r" b="b"/>
              <a:pathLst>
                <a:path w="182" h="105">
                  <a:moveTo>
                    <a:pt x="0" y="31"/>
                  </a:moveTo>
                  <a:lnTo>
                    <a:pt x="17" y="105"/>
                  </a:lnTo>
                  <a:lnTo>
                    <a:pt x="38" y="105"/>
                  </a:lnTo>
                  <a:lnTo>
                    <a:pt x="53" y="93"/>
                  </a:lnTo>
                  <a:lnTo>
                    <a:pt x="83" y="93"/>
                  </a:lnTo>
                  <a:lnTo>
                    <a:pt x="127" y="60"/>
                  </a:lnTo>
                  <a:lnTo>
                    <a:pt x="166" y="41"/>
                  </a:lnTo>
                  <a:lnTo>
                    <a:pt x="166" y="31"/>
                  </a:lnTo>
                  <a:lnTo>
                    <a:pt x="182" y="31"/>
                  </a:lnTo>
                  <a:lnTo>
                    <a:pt x="182" y="20"/>
                  </a:lnTo>
                  <a:lnTo>
                    <a:pt x="166" y="0"/>
                  </a:lnTo>
                  <a:lnTo>
                    <a:pt x="115" y="11"/>
                  </a:lnTo>
                  <a:lnTo>
                    <a:pt x="53" y="60"/>
                  </a:lnTo>
                  <a:lnTo>
                    <a:pt x="17" y="20"/>
                  </a:lnTo>
                  <a:lnTo>
                    <a:pt x="0" y="3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8" name="Freeform 99"/>
            <p:cNvSpPr>
              <a:spLocks/>
            </p:cNvSpPr>
            <p:nvPr/>
          </p:nvSpPr>
          <p:spPr bwMode="auto">
            <a:xfrm>
              <a:off x="-2153595" y="1980932"/>
              <a:ext cx="130757" cy="135830"/>
            </a:xfrm>
            <a:custGeom>
              <a:avLst/>
              <a:gdLst/>
              <a:ahLst/>
              <a:cxnLst>
                <a:cxn ang="0">
                  <a:pos x="36" y="158"/>
                </a:cxn>
                <a:cxn ang="0">
                  <a:pos x="15" y="158"/>
                </a:cxn>
                <a:cxn ang="0">
                  <a:pos x="0" y="137"/>
                </a:cxn>
                <a:cxn ang="0">
                  <a:pos x="44" y="105"/>
                </a:cxn>
                <a:cxn ang="0">
                  <a:pos x="65" y="64"/>
                </a:cxn>
                <a:cxn ang="0">
                  <a:pos x="65" y="43"/>
                </a:cxn>
                <a:cxn ang="0">
                  <a:pos x="53" y="35"/>
                </a:cxn>
                <a:cxn ang="0">
                  <a:pos x="44" y="23"/>
                </a:cxn>
                <a:cxn ang="0">
                  <a:pos x="53" y="23"/>
                </a:cxn>
                <a:cxn ang="0">
                  <a:pos x="53" y="14"/>
                </a:cxn>
                <a:cxn ang="0">
                  <a:pos x="65" y="0"/>
                </a:cxn>
                <a:cxn ang="0">
                  <a:pos x="77" y="14"/>
                </a:cxn>
                <a:cxn ang="0">
                  <a:pos x="109" y="23"/>
                </a:cxn>
                <a:cxn ang="0">
                  <a:pos x="127" y="43"/>
                </a:cxn>
                <a:cxn ang="0">
                  <a:pos x="118" y="64"/>
                </a:cxn>
                <a:cxn ang="0">
                  <a:pos x="98" y="96"/>
                </a:cxn>
                <a:cxn ang="0">
                  <a:pos x="98" y="116"/>
                </a:cxn>
                <a:cxn ang="0">
                  <a:pos x="88" y="116"/>
                </a:cxn>
                <a:cxn ang="0">
                  <a:pos x="77" y="137"/>
                </a:cxn>
                <a:cxn ang="0">
                  <a:pos x="53" y="137"/>
                </a:cxn>
                <a:cxn ang="0">
                  <a:pos x="44" y="158"/>
                </a:cxn>
                <a:cxn ang="0">
                  <a:pos x="36" y="158"/>
                </a:cxn>
              </a:cxnLst>
              <a:rect l="0" t="0" r="r" b="b"/>
              <a:pathLst>
                <a:path w="127" h="158">
                  <a:moveTo>
                    <a:pt x="36" y="158"/>
                  </a:moveTo>
                  <a:lnTo>
                    <a:pt x="15" y="158"/>
                  </a:lnTo>
                  <a:lnTo>
                    <a:pt x="0" y="137"/>
                  </a:lnTo>
                  <a:lnTo>
                    <a:pt x="44" y="105"/>
                  </a:lnTo>
                  <a:lnTo>
                    <a:pt x="65" y="64"/>
                  </a:lnTo>
                  <a:lnTo>
                    <a:pt x="65" y="43"/>
                  </a:lnTo>
                  <a:lnTo>
                    <a:pt x="53" y="35"/>
                  </a:lnTo>
                  <a:lnTo>
                    <a:pt x="44" y="23"/>
                  </a:lnTo>
                  <a:lnTo>
                    <a:pt x="53" y="23"/>
                  </a:lnTo>
                  <a:lnTo>
                    <a:pt x="53" y="14"/>
                  </a:lnTo>
                  <a:lnTo>
                    <a:pt x="65" y="0"/>
                  </a:lnTo>
                  <a:lnTo>
                    <a:pt x="77" y="14"/>
                  </a:lnTo>
                  <a:lnTo>
                    <a:pt x="109" y="23"/>
                  </a:lnTo>
                  <a:lnTo>
                    <a:pt x="127" y="43"/>
                  </a:lnTo>
                  <a:lnTo>
                    <a:pt x="118" y="64"/>
                  </a:lnTo>
                  <a:lnTo>
                    <a:pt x="98" y="96"/>
                  </a:lnTo>
                  <a:lnTo>
                    <a:pt x="98" y="116"/>
                  </a:lnTo>
                  <a:lnTo>
                    <a:pt x="88" y="116"/>
                  </a:lnTo>
                  <a:lnTo>
                    <a:pt x="77" y="137"/>
                  </a:lnTo>
                  <a:lnTo>
                    <a:pt x="53" y="137"/>
                  </a:lnTo>
                  <a:lnTo>
                    <a:pt x="44" y="158"/>
                  </a:lnTo>
                  <a:lnTo>
                    <a:pt x="36" y="15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19" name="Freeform 100"/>
            <p:cNvSpPr>
              <a:spLocks/>
            </p:cNvSpPr>
            <p:nvPr/>
          </p:nvSpPr>
          <p:spPr bwMode="auto">
            <a:xfrm>
              <a:off x="-2153595" y="1980932"/>
              <a:ext cx="130757" cy="135830"/>
            </a:xfrm>
            <a:custGeom>
              <a:avLst/>
              <a:gdLst/>
              <a:ahLst/>
              <a:cxnLst>
                <a:cxn ang="0">
                  <a:pos x="36" y="158"/>
                </a:cxn>
                <a:cxn ang="0">
                  <a:pos x="15" y="158"/>
                </a:cxn>
                <a:cxn ang="0">
                  <a:pos x="0" y="137"/>
                </a:cxn>
                <a:cxn ang="0">
                  <a:pos x="44" y="105"/>
                </a:cxn>
                <a:cxn ang="0">
                  <a:pos x="65" y="64"/>
                </a:cxn>
                <a:cxn ang="0">
                  <a:pos x="65" y="43"/>
                </a:cxn>
                <a:cxn ang="0">
                  <a:pos x="53" y="35"/>
                </a:cxn>
                <a:cxn ang="0">
                  <a:pos x="44" y="23"/>
                </a:cxn>
                <a:cxn ang="0">
                  <a:pos x="53" y="23"/>
                </a:cxn>
                <a:cxn ang="0">
                  <a:pos x="53" y="14"/>
                </a:cxn>
                <a:cxn ang="0">
                  <a:pos x="65" y="0"/>
                </a:cxn>
                <a:cxn ang="0">
                  <a:pos x="77" y="14"/>
                </a:cxn>
                <a:cxn ang="0">
                  <a:pos x="109" y="23"/>
                </a:cxn>
                <a:cxn ang="0">
                  <a:pos x="127" y="43"/>
                </a:cxn>
                <a:cxn ang="0">
                  <a:pos x="118" y="64"/>
                </a:cxn>
                <a:cxn ang="0">
                  <a:pos x="98" y="96"/>
                </a:cxn>
                <a:cxn ang="0">
                  <a:pos x="98" y="116"/>
                </a:cxn>
                <a:cxn ang="0">
                  <a:pos x="88" y="116"/>
                </a:cxn>
                <a:cxn ang="0">
                  <a:pos x="77" y="137"/>
                </a:cxn>
                <a:cxn ang="0">
                  <a:pos x="53" y="137"/>
                </a:cxn>
                <a:cxn ang="0">
                  <a:pos x="44" y="158"/>
                </a:cxn>
                <a:cxn ang="0">
                  <a:pos x="36" y="158"/>
                </a:cxn>
              </a:cxnLst>
              <a:rect l="0" t="0" r="r" b="b"/>
              <a:pathLst>
                <a:path w="127" h="158">
                  <a:moveTo>
                    <a:pt x="36" y="158"/>
                  </a:moveTo>
                  <a:lnTo>
                    <a:pt x="15" y="158"/>
                  </a:lnTo>
                  <a:lnTo>
                    <a:pt x="0" y="137"/>
                  </a:lnTo>
                  <a:lnTo>
                    <a:pt x="44" y="105"/>
                  </a:lnTo>
                  <a:lnTo>
                    <a:pt x="65" y="64"/>
                  </a:lnTo>
                  <a:lnTo>
                    <a:pt x="65" y="43"/>
                  </a:lnTo>
                  <a:lnTo>
                    <a:pt x="53" y="35"/>
                  </a:lnTo>
                  <a:lnTo>
                    <a:pt x="44" y="23"/>
                  </a:lnTo>
                  <a:lnTo>
                    <a:pt x="53" y="23"/>
                  </a:lnTo>
                  <a:lnTo>
                    <a:pt x="53" y="14"/>
                  </a:lnTo>
                  <a:lnTo>
                    <a:pt x="65" y="0"/>
                  </a:lnTo>
                  <a:lnTo>
                    <a:pt x="77" y="14"/>
                  </a:lnTo>
                  <a:lnTo>
                    <a:pt x="109" y="23"/>
                  </a:lnTo>
                  <a:lnTo>
                    <a:pt x="127" y="43"/>
                  </a:lnTo>
                  <a:lnTo>
                    <a:pt x="118" y="64"/>
                  </a:lnTo>
                  <a:lnTo>
                    <a:pt x="98" y="96"/>
                  </a:lnTo>
                  <a:lnTo>
                    <a:pt x="98" y="116"/>
                  </a:lnTo>
                  <a:lnTo>
                    <a:pt x="88" y="116"/>
                  </a:lnTo>
                  <a:lnTo>
                    <a:pt x="77" y="137"/>
                  </a:lnTo>
                  <a:lnTo>
                    <a:pt x="53" y="137"/>
                  </a:lnTo>
                  <a:lnTo>
                    <a:pt x="44" y="158"/>
                  </a:lnTo>
                  <a:lnTo>
                    <a:pt x="36" y="15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0" name="Freeform 101"/>
            <p:cNvSpPr>
              <a:spLocks/>
            </p:cNvSpPr>
            <p:nvPr/>
          </p:nvSpPr>
          <p:spPr bwMode="auto">
            <a:xfrm>
              <a:off x="-2478944" y="1856277"/>
              <a:ext cx="392272" cy="295733"/>
            </a:xfrm>
            <a:custGeom>
              <a:avLst/>
              <a:gdLst/>
              <a:ahLst/>
              <a:cxnLst>
                <a:cxn ang="0">
                  <a:pos x="167" y="62"/>
                </a:cxn>
                <a:cxn ang="0">
                  <a:pos x="149" y="53"/>
                </a:cxn>
                <a:cxn ang="0">
                  <a:pos x="149" y="32"/>
                </a:cxn>
                <a:cxn ang="0">
                  <a:pos x="137" y="32"/>
                </a:cxn>
                <a:cxn ang="0">
                  <a:pos x="92" y="9"/>
                </a:cxn>
                <a:cxn ang="0">
                  <a:pos x="74" y="0"/>
                </a:cxn>
                <a:cxn ang="0">
                  <a:pos x="30" y="9"/>
                </a:cxn>
                <a:cxn ang="0">
                  <a:pos x="50" y="32"/>
                </a:cxn>
                <a:cxn ang="0">
                  <a:pos x="39" y="41"/>
                </a:cxn>
                <a:cxn ang="0">
                  <a:pos x="30" y="41"/>
                </a:cxn>
                <a:cxn ang="0">
                  <a:pos x="18" y="53"/>
                </a:cxn>
                <a:cxn ang="0">
                  <a:pos x="0" y="53"/>
                </a:cxn>
                <a:cxn ang="0">
                  <a:pos x="0" y="83"/>
                </a:cxn>
                <a:cxn ang="0">
                  <a:pos x="9" y="83"/>
                </a:cxn>
                <a:cxn ang="0">
                  <a:pos x="50" y="159"/>
                </a:cxn>
                <a:cxn ang="0">
                  <a:pos x="74" y="168"/>
                </a:cxn>
                <a:cxn ang="0">
                  <a:pos x="84" y="188"/>
                </a:cxn>
                <a:cxn ang="0">
                  <a:pos x="84" y="218"/>
                </a:cxn>
                <a:cxn ang="0">
                  <a:pos x="92" y="241"/>
                </a:cxn>
                <a:cxn ang="0">
                  <a:pos x="113" y="250"/>
                </a:cxn>
                <a:cxn ang="0">
                  <a:pos x="149" y="303"/>
                </a:cxn>
                <a:cxn ang="0">
                  <a:pos x="149" y="314"/>
                </a:cxn>
                <a:cxn ang="0">
                  <a:pos x="167" y="303"/>
                </a:cxn>
                <a:cxn ang="0">
                  <a:pos x="202" y="344"/>
                </a:cxn>
                <a:cxn ang="0">
                  <a:pos x="264" y="294"/>
                </a:cxn>
                <a:cxn ang="0">
                  <a:pos x="315" y="282"/>
                </a:cxn>
                <a:cxn ang="0">
                  <a:pos x="360" y="250"/>
                </a:cxn>
                <a:cxn ang="0">
                  <a:pos x="381" y="208"/>
                </a:cxn>
                <a:cxn ang="0">
                  <a:pos x="381" y="188"/>
                </a:cxn>
                <a:cxn ang="0">
                  <a:pos x="369" y="179"/>
                </a:cxn>
                <a:cxn ang="0">
                  <a:pos x="360" y="168"/>
                </a:cxn>
                <a:cxn ang="0">
                  <a:pos x="351" y="168"/>
                </a:cxn>
                <a:cxn ang="0">
                  <a:pos x="351" y="179"/>
                </a:cxn>
                <a:cxn ang="0">
                  <a:pos x="339" y="179"/>
                </a:cxn>
                <a:cxn ang="0">
                  <a:pos x="331" y="179"/>
                </a:cxn>
                <a:cxn ang="0">
                  <a:pos x="315" y="179"/>
                </a:cxn>
                <a:cxn ang="0">
                  <a:pos x="307" y="179"/>
                </a:cxn>
                <a:cxn ang="0">
                  <a:pos x="294" y="179"/>
                </a:cxn>
                <a:cxn ang="0">
                  <a:pos x="286" y="179"/>
                </a:cxn>
                <a:cxn ang="0">
                  <a:pos x="286" y="168"/>
                </a:cxn>
                <a:cxn ang="0">
                  <a:pos x="286" y="159"/>
                </a:cxn>
                <a:cxn ang="0">
                  <a:pos x="277" y="135"/>
                </a:cxn>
                <a:cxn ang="0">
                  <a:pos x="264" y="106"/>
                </a:cxn>
                <a:cxn ang="0">
                  <a:pos x="232" y="70"/>
                </a:cxn>
                <a:cxn ang="0">
                  <a:pos x="202" y="62"/>
                </a:cxn>
                <a:cxn ang="0">
                  <a:pos x="178" y="62"/>
                </a:cxn>
                <a:cxn ang="0">
                  <a:pos x="167" y="62"/>
                </a:cxn>
              </a:cxnLst>
              <a:rect l="0" t="0" r="r" b="b"/>
              <a:pathLst>
                <a:path w="381" h="344">
                  <a:moveTo>
                    <a:pt x="167" y="62"/>
                  </a:moveTo>
                  <a:lnTo>
                    <a:pt x="149" y="53"/>
                  </a:lnTo>
                  <a:lnTo>
                    <a:pt x="149" y="32"/>
                  </a:lnTo>
                  <a:lnTo>
                    <a:pt x="137" y="32"/>
                  </a:lnTo>
                  <a:lnTo>
                    <a:pt x="92" y="9"/>
                  </a:lnTo>
                  <a:lnTo>
                    <a:pt x="74" y="0"/>
                  </a:lnTo>
                  <a:lnTo>
                    <a:pt x="30" y="9"/>
                  </a:lnTo>
                  <a:lnTo>
                    <a:pt x="50" y="32"/>
                  </a:lnTo>
                  <a:lnTo>
                    <a:pt x="39" y="41"/>
                  </a:lnTo>
                  <a:lnTo>
                    <a:pt x="30" y="41"/>
                  </a:lnTo>
                  <a:lnTo>
                    <a:pt x="18" y="53"/>
                  </a:lnTo>
                  <a:lnTo>
                    <a:pt x="0" y="53"/>
                  </a:lnTo>
                  <a:lnTo>
                    <a:pt x="0" y="83"/>
                  </a:lnTo>
                  <a:lnTo>
                    <a:pt x="9" y="83"/>
                  </a:lnTo>
                  <a:lnTo>
                    <a:pt x="50" y="159"/>
                  </a:lnTo>
                  <a:lnTo>
                    <a:pt x="74" y="168"/>
                  </a:lnTo>
                  <a:lnTo>
                    <a:pt x="84" y="188"/>
                  </a:lnTo>
                  <a:lnTo>
                    <a:pt x="84" y="218"/>
                  </a:lnTo>
                  <a:lnTo>
                    <a:pt x="92" y="241"/>
                  </a:lnTo>
                  <a:lnTo>
                    <a:pt x="113" y="250"/>
                  </a:lnTo>
                  <a:lnTo>
                    <a:pt x="149" y="303"/>
                  </a:lnTo>
                  <a:lnTo>
                    <a:pt x="149" y="314"/>
                  </a:lnTo>
                  <a:lnTo>
                    <a:pt x="167" y="303"/>
                  </a:lnTo>
                  <a:lnTo>
                    <a:pt x="202" y="344"/>
                  </a:lnTo>
                  <a:lnTo>
                    <a:pt x="264" y="294"/>
                  </a:lnTo>
                  <a:lnTo>
                    <a:pt x="315" y="282"/>
                  </a:lnTo>
                  <a:lnTo>
                    <a:pt x="360" y="250"/>
                  </a:lnTo>
                  <a:lnTo>
                    <a:pt x="381" y="208"/>
                  </a:lnTo>
                  <a:lnTo>
                    <a:pt x="381" y="188"/>
                  </a:lnTo>
                  <a:lnTo>
                    <a:pt x="369" y="179"/>
                  </a:lnTo>
                  <a:lnTo>
                    <a:pt x="360" y="168"/>
                  </a:lnTo>
                  <a:lnTo>
                    <a:pt x="351" y="168"/>
                  </a:lnTo>
                  <a:lnTo>
                    <a:pt x="351" y="179"/>
                  </a:lnTo>
                  <a:lnTo>
                    <a:pt x="339" y="179"/>
                  </a:lnTo>
                  <a:lnTo>
                    <a:pt x="331" y="179"/>
                  </a:lnTo>
                  <a:lnTo>
                    <a:pt x="315" y="179"/>
                  </a:lnTo>
                  <a:lnTo>
                    <a:pt x="307" y="179"/>
                  </a:lnTo>
                  <a:lnTo>
                    <a:pt x="294" y="179"/>
                  </a:lnTo>
                  <a:lnTo>
                    <a:pt x="286" y="179"/>
                  </a:lnTo>
                  <a:lnTo>
                    <a:pt x="286" y="168"/>
                  </a:lnTo>
                  <a:lnTo>
                    <a:pt x="286" y="159"/>
                  </a:lnTo>
                  <a:lnTo>
                    <a:pt x="277" y="135"/>
                  </a:lnTo>
                  <a:lnTo>
                    <a:pt x="264" y="106"/>
                  </a:lnTo>
                  <a:lnTo>
                    <a:pt x="232" y="70"/>
                  </a:lnTo>
                  <a:lnTo>
                    <a:pt x="202" y="62"/>
                  </a:lnTo>
                  <a:lnTo>
                    <a:pt x="178" y="62"/>
                  </a:lnTo>
                  <a:lnTo>
                    <a:pt x="167" y="6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1" name="Freeform 102"/>
            <p:cNvSpPr>
              <a:spLocks/>
            </p:cNvSpPr>
            <p:nvPr/>
          </p:nvSpPr>
          <p:spPr bwMode="auto">
            <a:xfrm>
              <a:off x="-2478944" y="1856277"/>
              <a:ext cx="392272" cy="295733"/>
            </a:xfrm>
            <a:custGeom>
              <a:avLst/>
              <a:gdLst/>
              <a:ahLst/>
              <a:cxnLst>
                <a:cxn ang="0">
                  <a:pos x="167" y="62"/>
                </a:cxn>
                <a:cxn ang="0">
                  <a:pos x="149" y="53"/>
                </a:cxn>
                <a:cxn ang="0">
                  <a:pos x="149" y="32"/>
                </a:cxn>
                <a:cxn ang="0">
                  <a:pos x="137" y="32"/>
                </a:cxn>
                <a:cxn ang="0">
                  <a:pos x="92" y="9"/>
                </a:cxn>
                <a:cxn ang="0">
                  <a:pos x="74" y="0"/>
                </a:cxn>
                <a:cxn ang="0">
                  <a:pos x="30" y="9"/>
                </a:cxn>
                <a:cxn ang="0">
                  <a:pos x="50" y="32"/>
                </a:cxn>
                <a:cxn ang="0">
                  <a:pos x="39" y="41"/>
                </a:cxn>
                <a:cxn ang="0">
                  <a:pos x="30" y="41"/>
                </a:cxn>
                <a:cxn ang="0">
                  <a:pos x="18" y="53"/>
                </a:cxn>
                <a:cxn ang="0">
                  <a:pos x="0" y="53"/>
                </a:cxn>
                <a:cxn ang="0">
                  <a:pos x="0" y="83"/>
                </a:cxn>
                <a:cxn ang="0">
                  <a:pos x="9" y="83"/>
                </a:cxn>
                <a:cxn ang="0">
                  <a:pos x="50" y="159"/>
                </a:cxn>
                <a:cxn ang="0">
                  <a:pos x="74" y="168"/>
                </a:cxn>
                <a:cxn ang="0">
                  <a:pos x="84" y="188"/>
                </a:cxn>
                <a:cxn ang="0">
                  <a:pos x="84" y="218"/>
                </a:cxn>
                <a:cxn ang="0">
                  <a:pos x="92" y="241"/>
                </a:cxn>
                <a:cxn ang="0">
                  <a:pos x="113" y="250"/>
                </a:cxn>
                <a:cxn ang="0">
                  <a:pos x="149" y="303"/>
                </a:cxn>
                <a:cxn ang="0">
                  <a:pos x="149" y="314"/>
                </a:cxn>
                <a:cxn ang="0">
                  <a:pos x="167" y="303"/>
                </a:cxn>
                <a:cxn ang="0">
                  <a:pos x="202" y="344"/>
                </a:cxn>
                <a:cxn ang="0">
                  <a:pos x="264" y="294"/>
                </a:cxn>
                <a:cxn ang="0">
                  <a:pos x="315" y="282"/>
                </a:cxn>
                <a:cxn ang="0">
                  <a:pos x="360" y="250"/>
                </a:cxn>
                <a:cxn ang="0">
                  <a:pos x="381" y="208"/>
                </a:cxn>
                <a:cxn ang="0">
                  <a:pos x="381" y="188"/>
                </a:cxn>
                <a:cxn ang="0">
                  <a:pos x="369" y="179"/>
                </a:cxn>
                <a:cxn ang="0">
                  <a:pos x="360" y="168"/>
                </a:cxn>
                <a:cxn ang="0">
                  <a:pos x="351" y="168"/>
                </a:cxn>
                <a:cxn ang="0">
                  <a:pos x="351" y="179"/>
                </a:cxn>
                <a:cxn ang="0">
                  <a:pos x="339" y="179"/>
                </a:cxn>
                <a:cxn ang="0">
                  <a:pos x="331" y="179"/>
                </a:cxn>
                <a:cxn ang="0">
                  <a:pos x="315" y="179"/>
                </a:cxn>
                <a:cxn ang="0">
                  <a:pos x="307" y="179"/>
                </a:cxn>
                <a:cxn ang="0">
                  <a:pos x="294" y="179"/>
                </a:cxn>
                <a:cxn ang="0">
                  <a:pos x="286" y="179"/>
                </a:cxn>
                <a:cxn ang="0">
                  <a:pos x="286" y="168"/>
                </a:cxn>
                <a:cxn ang="0">
                  <a:pos x="286" y="159"/>
                </a:cxn>
                <a:cxn ang="0">
                  <a:pos x="277" y="135"/>
                </a:cxn>
                <a:cxn ang="0">
                  <a:pos x="264" y="106"/>
                </a:cxn>
                <a:cxn ang="0">
                  <a:pos x="232" y="70"/>
                </a:cxn>
                <a:cxn ang="0">
                  <a:pos x="202" y="62"/>
                </a:cxn>
                <a:cxn ang="0">
                  <a:pos x="178" y="62"/>
                </a:cxn>
                <a:cxn ang="0">
                  <a:pos x="167" y="62"/>
                </a:cxn>
              </a:cxnLst>
              <a:rect l="0" t="0" r="r" b="b"/>
              <a:pathLst>
                <a:path w="381" h="344">
                  <a:moveTo>
                    <a:pt x="167" y="62"/>
                  </a:moveTo>
                  <a:lnTo>
                    <a:pt x="149" y="53"/>
                  </a:lnTo>
                  <a:lnTo>
                    <a:pt x="149" y="32"/>
                  </a:lnTo>
                  <a:lnTo>
                    <a:pt x="137" y="32"/>
                  </a:lnTo>
                  <a:lnTo>
                    <a:pt x="92" y="9"/>
                  </a:lnTo>
                  <a:lnTo>
                    <a:pt x="74" y="0"/>
                  </a:lnTo>
                  <a:lnTo>
                    <a:pt x="30" y="9"/>
                  </a:lnTo>
                  <a:lnTo>
                    <a:pt x="50" y="32"/>
                  </a:lnTo>
                  <a:lnTo>
                    <a:pt x="39" y="41"/>
                  </a:lnTo>
                  <a:lnTo>
                    <a:pt x="30" y="41"/>
                  </a:lnTo>
                  <a:lnTo>
                    <a:pt x="18" y="53"/>
                  </a:lnTo>
                  <a:lnTo>
                    <a:pt x="0" y="53"/>
                  </a:lnTo>
                  <a:lnTo>
                    <a:pt x="0" y="83"/>
                  </a:lnTo>
                  <a:lnTo>
                    <a:pt x="9" y="83"/>
                  </a:lnTo>
                  <a:lnTo>
                    <a:pt x="50" y="159"/>
                  </a:lnTo>
                  <a:lnTo>
                    <a:pt x="74" y="168"/>
                  </a:lnTo>
                  <a:lnTo>
                    <a:pt x="84" y="188"/>
                  </a:lnTo>
                  <a:lnTo>
                    <a:pt x="84" y="218"/>
                  </a:lnTo>
                  <a:lnTo>
                    <a:pt x="92" y="241"/>
                  </a:lnTo>
                  <a:lnTo>
                    <a:pt x="113" y="250"/>
                  </a:lnTo>
                  <a:lnTo>
                    <a:pt x="149" y="303"/>
                  </a:lnTo>
                  <a:lnTo>
                    <a:pt x="149" y="314"/>
                  </a:lnTo>
                  <a:lnTo>
                    <a:pt x="167" y="303"/>
                  </a:lnTo>
                  <a:lnTo>
                    <a:pt x="202" y="344"/>
                  </a:lnTo>
                  <a:lnTo>
                    <a:pt x="264" y="294"/>
                  </a:lnTo>
                  <a:lnTo>
                    <a:pt x="315" y="282"/>
                  </a:lnTo>
                  <a:lnTo>
                    <a:pt x="360" y="250"/>
                  </a:lnTo>
                  <a:lnTo>
                    <a:pt x="381" y="208"/>
                  </a:lnTo>
                  <a:lnTo>
                    <a:pt x="381" y="188"/>
                  </a:lnTo>
                  <a:lnTo>
                    <a:pt x="369" y="179"/>
                  </a:lnTo>
                  <a:lnTo>
                    <a:pt x="360" y="168"/>
                  </a:lnTo>
                  <a:lnTo>
                    <a:pt x="351" y="168"/>
                  </a:lnTo>
                  <a:lnTo>
                    <a:pt x="351" y="179"/>
                  </a:lnTo>
                  <a:lnTo>
                    <a:pt x="339" y="179"/>
                  </a:lnTo>
                  <a:lnTo>
                    <a:pt x="331" y="179"/>
                  </a:lnTo>
                  <a:lnTo>
                    <a:pt x="315" y="179"/>
                  </a:lnTo>
                  <a:lnTo>
                    <a:pt x="307" y="179"/>
                  </a:lnTo>
                  <a:lnTo>
                    <a:pt x="294" y="179"/>
                  </a:lnTo>
                  <a:lnTo>
                    <a:pt x="286" y="179"/>
                  </a:lnTo>
                  <a:lnTo>
                    <a:pt x="286" y="168"/>
                  </a:lnTo>
                  <a:lnTo>
                    <a:pt x="286" y="159"/>
                  </a:lnTo>
                  <a:lnTo>
                    <a:pt x="277" y="135"/>
                  </a:lnTo>
                  <a:lnTo>
                    <a:pt x="264" y="106"/>
                  </a:lnTo>
                  <a:lnTo>
                    <a:pt x="232" y="70"/>
                  </a:lnTo>
                  <a:lnTo>
                    <a:pt x="202" y="62"/>
                  </a:lnTo>
                  <a:lnTo>
                    <a:pt x="178" y="62"/>
                  </a:lnTo>
                  <a:lnTo>
                    <a:pt x="167" y="6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2" name="Freeform 103"/>
            <p:cNvSpPr>
              <a:spLocks/>
            </p:cNvSpPr>
            <p:nvPr/>
          </p:nvSpPr>
          <p:spPr bwMode="auto">
            <a:xfrm>
              <a:off x="-2193749" y="1962877"/>
              <a:ext cx="24710" cy="30089"/>
            </a:xfrm>
            <a:custGeom>
              <a:avLst/>
              <a:gdLst/>
              <a:ahLst/>
              <a:cxnLst>
                <a:cxn ang="0">
                  <a:pos x="0" y="11"/>
                </a:cxn>
                <a:cxn ang="0">
                  <a:pos x="11" y="35"/>
                </a:cxn>
                <a:cxn ang="0">
                  <a:pos x="24" y="20"/>
                </a:cxn>
                <a:cxn ang="0">
                  <a:pos x="24" y="0"/>
                </a:cxn>
                <a:cxn ang="0">
                  <a:pos x="11" y="0"/>
                </a:cxn>
                <a:cxn ang="0">
                  <a:pos x="0" y="11"/>
                </a:cxn>
              </a:cxnLst>
              <a:rect l="0" t="0" r="r" b="b"/>
              <a:pathLst>
                <a:path w="24" h="35">
                  <a:moveTo>
                    <a:pt x="0" y="11"/>
                  </a:moveTo>
                  <a:lnTo>
                    <a:pt x="11" y="35"/>
                  </a:lnTo>
                  <a:lnTo>
                    <a:pt x="24" y="20"/>
                  </a:lnTo>
                  <a:lnTo>
                    <a:pt x="24" y="0"/>
                  </a:lnTo>
                  <a:lnTo>
                    <a:pt x="11" y="0"/>
                  </a:lnTo>
                  <a:lnTo>
                    <a:pt x="0" y="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3" name="Freeform 104"/>
            <p:cNvSpPr>
              <a:spLocks/>
            </p:cNvSpPr>
            <p:nvPr/>
          </p:nvSpPr>
          <p:spPr bwMode="auto">
            <a:xfrm>
              <a:off x="-2193749" y="1962877"/>
              <a:ext cx="24710" cy="30089"/>
            </a:xfrm>
            <a:custGeom>
              <a:avLst/>
              <a:gdLst/>
              <a:ahLst/>
              <a:cxnLst>
                <a:cxn ang="0">
                  <a:pos x="0" y="11"/>
                </a:cxn>
                <a:cxn ang="0">
                  <a:pos x="11" y="35"/>
                </a:cxn>
                <a:cxn ang="0">
                  <a:pos x="24" y="20"/>
                </a:cxn>
                <a:cxn ang="0">
                  <a:pos x="24" y="0"/>
                </a:cxn>
                <a:cxn ang="0">
                  <a:pos x="11" y="0"/>
                </a:cxn>
                <a:cxn ang="0">
                  <a:pos x="0" y="11"/>
                </a:cxn>
              </a:cxnLst>
              <a:rect l="0" t="0" r="r" b="b"/>
              <a:pathLst>
                <a:path w="24" h="35">
                  <a:moveTo>
                    <a:pt x="0" y="11"/>
                  </a:moveTo>
                  <a:lnTo>
                    <a:pt x="11" y="35"/>
                  </a:lnTo>
                  <a:lnTo>
                    <a:pt x="24" y="20"/>
                  </a:lnTo>
                  <a:lnTo>
                    <a:pt x="24" y="0"/>
                  </a:lnTo>
                  <a:lnTo>
                    <a:pt x="11" y="0"/>
                  </a:lnTo>
                  <a:lnTo>
                    <a:pt x="0" y="1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4" name="Freeform 105"/>
            <p:cNvSpPr>
              <a:spLocks/>
            </p:cNvSpPr>
            <p:nvPr/>
          </p:nvSpPr>
          <p:spPr bwMode="auto">
            <a:xfrm>
              <a:off x="-2184482" y="1962877"/>
              <a:ext cx="97811" cy="48142"/>
            </a:xfrm>
            <a:custGeom>
              <a:avLst/>
              <a:gdLst/>
              <a:ahLst/>
              <a:cxnLst>
                <a:cxn ang="0">
                  <a:pos x="95" y="11"/>
                </a:cxn>
                <a:cxn ang="0">
                  <a:pos x="83" y="0"/>
                </a:cxn>
                <a:cxn ang="0">
                  <a:pos x="53" y="35"/>
                </a:cxn>
                <a:cxn ang="0">
                  <a:pos x="29" y="35"/>
                </a:cxn>
                <a:cxn ang="0">
                  <a:pos x="20" y="44"/>
                </a:cxn>
                <a:cxn ang="0">
                  <a:pos x="0" y="35"/>
                </a:cxn>
                <a:cxn ang="0">
                  <a:pos x="0" y="44"/>
                </a:cxn>
                <a:cxn ang="0">
                  <a:pos x="0" y="56"/>
                </a:cxn>
                <a:cxn ang="0">
                  <a:pos x="8" y="56"/>
                </a:cxn>
                <a:cxn ang="0">
                  <a:pos x="20" y="56"/>
                </a:cxn>
                <a:cxn ang="0">
                  <a:pos x="29" y="56"/>
                </a:cxn>
                <a:cxn ang="0">
                  <a:pos x="44" y="56"/>
                </a:cxn>
                <a:cxn ang="0">
                  <a:pos x="53" y="56"/>
                </a:cxn>
                <a:cxn ang="0">
                  <a:pos x="65" y="56"/>
                </a:cxn>
                <a:cxn ang="0">
                  <a:pos x="65" y="44"/>
                </a:cxn>
                <a:cxn ang="0">
                  <a:pos x="74" y="44"/>
                </a:cxn>
                <a:cxn ang="0">
                  <a:pos x="83" y="44"/>
                </a:cxn>
                <a:cxn ang="0">
                  <a:pos x="83" y="35"/>
                </a:cxn>
                <a:cxn ang="0">
                  <a:pos x="95" y="20"/>
                </a:cxn>
                <a:cxn ang="0">
                  <a:pos x="95" y="11"/>
                </a:cxn>
              </a:cxnLst>
              <a:rect l="0" t="0" r="r" b="b"/>
              <a:pathLst>
                <a:path w="95" h="56">
                  <a:moveTo>
                    <a:pt x="95" y="11"/>
                  </a:moveTo>
                  <a:lnTo>
                    <a:pt x="83" y="0"/>
                  </a:lnTo>
                  <a:lnTo>
                    <a:pt x="53" y="35"/>
                  </a:lnTo>
                  <a:lnTo>
                    <a:pt x="29" y="35"/>
                  </a:lnTo>
                  <a:lnTo>
                    <a:pt x="20" y="44"/>
                  </a:lnTo>
                  <a:lnTo>
                    <a:pt x="0" y="35"/>
                  </a:lnTo>
                  <a:lnTo>
                    <a:pt x="0" y="44"/>
                  </a:lnTo>
                  <a:lnTo>
                    <a:pt x="0" y="56"/>
                  </a:lnTo>
                  <a:lnTo>
                    <a:pt x="8" y="56"/>
                  </a:lnTo>
                  <a:lnTo>
                    <a:pt x="20" y="56"/>
                  </a:lnTo>
                  <a:lnTo>
                    <a:pt x="29" y="56"/>
                  </a:lnTo>
                  <a:lnTo>
                    <a:pt x="44" y="56"/>
                  </a:lnTo>
                  <a:lnTo>
                    <a:pt x="53" y="56"/>
                  </a:lnTo>
                  <a:lnTo>
                    <a:pt x="65" y="56"/>
                  </a:lnTo>
                  <a:lnTo>
                    <a:pt x="65" y="44"/>
                  </a:lnTo>
                  <a:lnTo>
                    <a:pt x="74" y="44"/>
                  </a:lnTo>
                  <a:lnTo>
                    <a:pt x="83" y="44"/>
                  </a:lnTo>
                  <a:lnTo>
                    <a:pt x="83" y="35"/>
                  </a:lnTo>
                  <a:lnTo>
                    <a:pt x="95" y="20"/>
                  </a:lnTo>
                  <a:lnTo>
                    <a:pt x="95" y="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5" name="Freeform 106"/>
            <p:cNvSpPr>
              <a:spLocks/>
            </p:cNvSpPr>
            <p:nvPr/>
          </p:nvSpPr>
          <p:spPr bwMode="auto">
            <a:xfrm>
              <a:off x="-2184482" y="1962877"/>
              <a:ext cx="97811" cy="48142"/>
            </a:xfrm>
            <a:custGeom>
              <a:avLst/>
              <a:gdLst/>
              <a:ahLst/>
              <a:cxnLst>
                <a:cxn ang="0">
                  <a:pos x="95" y="11"/>
                </a:cxn>
                <a:cxn ang="0">
                  <a:pos x="83" y="0"/>
                </a:cxn>
                <a:cxn ang="0">
                  <a:pos x="53" y="35"/>
                </a:cxn>
                <a:cxn ang="0">
                  <a:pos x="29" y="35"/>
                </a:cxn>
                <a:cxn ang="0">
                  <a:pos x="20" y="44"/>
                </a:cxn>
                <a:cxn ang="0">
                  <a:pos x="0" y="35"/>
                </a:cxn>
                <a:cxn ang="0">
                  <a:pos x="0" y="44"/>
                </a:cxn>
                <a:cxn ang="0">
                  <a:pos x="0" y="56"/>
                </a:cxn>
                <a:cxn ang="0">
                  <a:pos x="8" y="56"/>
                </a:cxn>
                <a:cxn ang="0">
                  <a:pos x="20" y="56"/>
                </a:cxn>
                <a:cxn ang="0">
                  <a:pos x="29" y="56"/>
                </a:cxn>
                <a:cxn ang="0">
                  <a:pos x="44" y="56"/>
                </a:cxn>
                <a:cxn ang="0">
                  <a:pos x="53" y="56"/>
                </a:cxn>
                <a:cxn ang="0">
                  <a:pos x="65" y="56"/>
                </a:cxn>
                <a:cxn ang="0">
                  <a:pos x="65" y="44"/>
                </a:cxn>
                <a:cxn ang="0">
                  <a:pos x="74" y="44"/>
                </a:cxn>
                <a:cxn ang="0">
                  <a:pos x="83" y="44"/>
                </a:cxn>
                <a:cxn ang="0">
                  <a:pos x="83" y="35"/>
                </a:cxn>
                <a:cxn ang="0">
                  <a:pos x="95" y="20"/>
                </a:cxn>
                <a:cxn ang="0">
                  <a:pos x="95" y="11"/>
                </a:cxn>
              </a:cxnLst>
              <a:rect l="0" t="0" r="r" b="b"/>
              <a:pathLst>
                <a:path w="95" h="56">
                  <a:moveTo>
                    <a:pt x="95" y="11"/>
                  </a:moveTo>
                  <a:lnTo>
                    <a:pt x="83" y="0"/>
                  </a:lnTo>
                  <a:lnTo>
                    <a:pt x="53" y="35"/>
                  </a:lnTo>
                  <a:lnTo>
                    <a:pt x="29" y="35"/>
                  </a:lnTo>
                  <a:lnTo>
                    <a:pt x="20" y="44"/>
                  </a:lnTo>
                  <a:lnTo>
                    <a:pt x="0" y="35"/>
                  </a:lnTo>
                  <a:lnTo>
                    <a:pt x="0" y="44"/>
                  </a:lnTo>
                  <a:lnTo>
                    <a:pt x="0" y="56"/>
                  </a:lnTo>
                  <a:lnTo>
                    <a:pt x="8" y="56"/>
                  </a:lnTo>
                  <a:lnTo>
                    <a:pt x="20" y="56"/>
                  </a:lnTo>
                  <a:lnTo>
                    <a:pt x="29" y="56"/>
                  </a:lnTo>
                  <a:lnTo>
                    <a:pt x="44" y="56"/>
                  </a:lnTo>
                  <a:lnTo>
                    <a:pt x="53" y="56"/>
                  </a:lnTo>
                  <a:lnTo>
                    <a:pt x="65" y="56"/>
                  </a:lnTo>
                  <a:lnTo>
                    <a:pt x="65" y="44"/>
                  </a:lnTo>
                  <a:lnTo>
                    <a:pt x="74" y="44"/>
                  </a:lnTo>
                  <a:lnTo>
                    <a:pt x="83" y="44"/>
                  </a:lnTo>
                  <a:lnTo>
                    <a:pt x="83" y="35"/>
                  </a:lnTo>
                  <a:lnTo>
                    <a:pt x="95" y="20"/>
                  </a:lnTo>
                  <a:lnTo>
                    <a:pt x="95" y="1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6" name="Freeform 107"/>
            <p:cNvSpPr>
              <a:spLocks/>
            </p:cNvSpPr>
            <p:nvPr/>
          </p:nvSpPr>
          <p:spPr bwMode="auto">
            <a:xfrm>
              <a:off x="-697765" y="2408196"/>
              <a:ext cx="183266" cy="152165"/>
            </a:xfrm>
            <a:custGeom>
              <a:avLst/>
              <a:gdLst/>
              <a:ahLst/>
              <a:cxnLst>
                <a:cxn ang="0">
                  <a:pos x="178" y="177"/>
                </a:cxn>
                <a:cxn ang="0">
                  <a:pos x="178" y="49"/>
                </a:cxn>
                <a:cxn ang="0">
                  <a:pos x="127" y="29"/>
                </a:cxn>
                <a:cxn ang="0">
                  <a:pos x="104" y="38"/>
                </a:cxn>
                <a:cxn ang="0">
                  <a:pos x="83" y="59"/>
                </a:cxn>
                <a:cxn ang="0">
                  <a:pos x="74" y="59"/>
                </a:cxn>
                <a:cxn ang="0">
                  <a:pos x="62" y="38"/>
                </a:cxn>
                <a:cxn ang="0">
                  <a:pos x="50" y="9"/>
                </a:cxn>
                <a:cxn ang="0">
                  <a:pos x="41" y="9"/>
                </a:cxn>
                <a:cxn ang="0">
                  <a:pos x="41" y="0"/>
                </a:cxn>
                <a:cxn ang="0">
                  <a:pos x="20" y="0"/>
                </a:cxn>
                <a:cxn ang="0">
                  <a:pos x="0" y="17"/>
                </a:cxn>
                <a:cxn ang="0">
                  <a:pos x="20" y="29"/>
                </a:cxn>
                <a:cxn ang="0">
                  <a:pos x="20" y="38"/>
                </a:cxn>
                <a:cxn ang="0">
                  <a:pos x="50" y="38"/>
                </a:cxn>
                <a:cxn ang="0">
                  <a:pos x="50" y="49"/>
                </a:cxn>
                <a:cxn ang="0">
                  <a:pos x="20" y="49"/>
                </a:cxn>
                <a:cxn ang="0">
                  <a:pos x="30" y="59"/>
                </a:cxn>
                <a:cxn ang="0">
                  <a:pos x="30" y="70"/>
                </a:cxn>
                <a:cxn ang="0">
                  <a:pos x="41" y="70"/>
                </a:cxn>
                <a:cxn ang="0">
                  <a:pos x="50" y="59"/>
                </a:cxn>
                <a:cxn ang="0">
                  <a:pos x="74" y="82"/>
                </a:cxn>
                <a:cxn ang="0">
                  <a:pos x="115" y="91"/>
                </a:cxn>
                <a:cxn ang="0">
                  <a:pos x="127" y="103"/>
                </a:cxn>
                <a:cxn ang="0">
                  <a:pos x="136" y="144"/>
                </a:cxn>
                <a:cxn ang="0">
                  <a:pos x="127" y="144"/>
                </a:cxn>
                <a:cxn ang="0">
                  <a:pos x="115" y="164"/>
                </a:cxn>
                <a:cxn ang="0">
                  <a:pos x="157" y="156"/>
                </a:cxn>
                <a:cxn ang="0">
                  <a:pos x="178" y="177"/>
                </a:cxn>
              </a:cxnLst>
              <a:rect l="0" t="0" r="r" b="b"/>
              <a:pathLst>
                <a:path w="178" h="177">
                  <a:moveTo>
                    <a:pt x="178" y="177"/>
                  </a:moveTo>
                  <a:lnTo>
                    <a:pt x="178" y="49"/>
                  </a:lnTo>
                  <a:lnTo>
                    <a:pt x="127" y="29"/>
                  </a:lnTo>
                  <a:lnTo>
                    <a:pt x="104" y="38"/>
                  </a:lnTo>
                  <a:lnTo>
                    <a:pt x="83" y="59"/>
                  </a:lnTo>
                  <a:lnTo>
                    <a:pt x="74" y="59"/>
                  </a:lnTo>
                  <a:lnTo>
                    <a:pt x="62" y="38"/>
                  </a:lnTo>
                  <a:lnTo>
                    <a:pt x="50" y="9"/>
                  </a:lnTo>
                  <a:lnTo>
                    <a:pt x="41" y="9"/>
                  </a:lnTo>
                  <a:lnTo>
                    <a:pt x="41" y="0"/>
                  </a:lnTo>
                  <a:lnTo>
                    <a:pt x="20" y="0"/>
                  </a:lnTo>
                  <a:lnTo>
                    <a:pt x="0" y="17"/>
                  </a:lnTo>
                  <a:lnTo>
                    <a:pt x="20" y="29"/>
                  </a:lnTo>
                  <a:lnTo>
                    <a:pt x="20" y="38"/>
                  </a:lnTo>
                  <a:lnTo>
                    <a:pt x="50" y="38"/>
                  </a:lnTo>
                  <a:lnTo>
                    <a:pt x="50" y="49"/>
                  </a:lnTo>
                  <a:lnTo>
                    <a:pt x="20" y="49"/>
                  </a:lnTo>
                  <a:lnTo>
                    <a:pt x="30" y="59"/>
                  </a:lnTo>
                  <a:lnTo>
                    <a:pt x="30" y="70"/>
                  </a:lnTo>
                  <a:lnTo>
                    <a:pt x="41" y="70"/>
                  </a:lnTo>
                  <a:lnTo>
                    <a:pt x="50" y="59"/>
                  </a:lnTo>
                  <a:lnTo>
                    <a:pt x="74" y="82"/>
                  </a:lnTo>
                  <a:lnTo>
                    <a:pt x="115" y="91"/>
                  </a:lnTo>
                  <a:lnTo>
                    <a:pt x="127" y="103"/>
                  </a:lnTo>
                  <a:lnTo>
                    <a:pt x="136" y="144"/>
                  </a:lnTo>
                  <a:lnTo>
                    <a:pt x="127" y="144"/>
                  </a:lnTo>
                  <a:lnTo>
                    <a:pt x="115" y="164"/>
                  </a:lnTo>
                  <a:lnTo>
                    <a:pt x="157" y="156"/>
                  </a:lnTo>
                  <a:lnTo>
                    <a:pt x="178" y="17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7" name="Freeform 108"/>
            <p:cNvSpPr>
              <a:spLocks/>
            </p:cNvSpPr>
            <p:nvPr/>
          </p:nvSpPr>
          <p:spPr bwMode="auto">
            <a:xfrm>
              <a:off x="-697765" y="2408196"/>
              <a:ext cx="183266" cy="152165"/>
            </a:xfrm>
            <a:custGeom>
              <a:avLst/>
              <a:gdLst/>
              <a:ahLst/>
              <a:cxnLst>
                <a:cxn ang="0">
                  <a:pos x="178" y="177"/>
                </a:cxn>
                <a:cxn ang="0">
                  <a:pos x="178" y="49"/>
                </a:cxn>
                <a:cxn ang="0">
                  <a:pos x="127" y="29"/>
                </a:cxn>
                <a:cxn ang="0">
                  <a:pos x="104" y="38"/>
                </a:cxn>
                <a:cxn ang="0">
                  <a:pos x="83" y="59"/>
                </a:cxn>
                <a:cxn ang="0">
                  <a:pos x="74" y="59"/>
                </a:cxn>
                <a:cxn ang="0">
                  <a:pos x="62" y="38"/>
                </a:cxn>
                <a:cxn ang="0">
                  <a:pos x="50" y="9"/>
                </a:cxn>
                <a:cxn ang="0">
                  <a:pos x="41" y="9"/>
                </a:cxn>
                <a:cxn ang="0">
                  <a:pos x="41" y="0"/>
                </a:cxn>
                <a:cxn ang="0">
                  <a:pos x="20" y="0"/>
                </a:cxn>
                <a:cxn ang="0">
                  <a:pos x="0" y="17"/>
                </a:cxn>
                <a:cxn ang="0">
                  <a:pos x="20" y="29"/>
                </a:cxn>
                <a:cxn ang="0">
                  <a:pos x="20" y="38"/>
                </a:cxn>
                <a:cxn ang="0">
                  <a:pos x="50" y="38"/>
                </a:cxn>
                <a:cxn ang="0">
                  <a:pos x="50" y="49"/>
                </a:cxn>
                <a:cxn ang="0">
                  <a:pos x="20" y="49"/>
                </a:cxn>
                <a:cxn ang="0">
                  <a:pos x="30" y="59"/>
                </a:cxn>
                <a:cxn ang="0">
                  <a:pos x="30" y="70"/>
                </a:cxn>
                <a:cxn ang="0">
                  <a:pos x="41" y="70"/>
                </a:cxn>
                <a:cxn ang="0">
                  <a:pos x="50" y="59"/>
                </a:cxn>
                <a:cxn ang="0">
                  <a:pos x="74" y="82"/>
                </a:cxn>
                <a:cxn ang="0">
                  <a:pos x="115" y="91"/>
                </a:cxn>
                <a:cxn ang="0">
                  <a:pos x="127" y="103"/>
                </a:cxn>
                <a:cxn ang="0">
                  <a:pos x="136" y="144"/>
                </a:cxn>
                <a:cxn ang="0">
                  <a:pos x="127" y="144"/>
                </a:cxn>
                <a:cxn ang="0">
                  <a:pos x="115" y="164"/>
                </a:cxn>
                <a:cxn ang="0">
                  <a:pos x="157" y="156"/>
                </a:cxn>
                <a:cxn ang="0">
                  <a:pos x="178" y="177"/>
                </a:cxn>
              </a:cxnLst>
              <a:rect l="0" t="0" r="r" b="b"/>
              <a:pathLst>
                <a:path w="178" h="177">
                  <a:moveTo>
                    <a:pt x="178" y="177"/>
                  </a:moveTo>
                  <a:lnTo>
                    <a:pt x="178" y="49"/>
                  </a:lnTo>
                  <a:lnTo>
                    <a:pt x="127" y="29"/>
                  </a:lnTo>
                  <a:lnTo>
                    <a:pt x="104" y="38"/>
                  </a:lnTo>
                  <a:lnTo>
                    <a:pt x="83" y="59"/>
                  </a:lnTo>
                  <a:lnTo>
                    <a:pt x="74" y="59"/>
                  </a:lnTo>
                  <a:lnTo>
                    <a:pt x="62" y="38"/>
                  </a:lnTo>
                  <a:lnTo>
                    <a:pt x="50" y="9"/>
                  </a:lnTo>
                  <a:lnTo>
                    <a:pt x="41" y="9"/>
                  </a:lnTo>
                  <a:lnTo>
                    <a:pt x="41" y="0"/>
                  </a:lnTo>
                  <a:lnTo>
                    <a:pt x="20" y="0"/>
                  </a:lnTo>
                  <a:lnTo>
                    <a:pt x="0" y="17"/>
                  </a:lnTo>
                  <a:lnTo>
                    <a:pt x="20" y="29"/>
                  </a:lnTo>
                  <a:lnTo>
                    <a:pt x="20" y="38"/>
                  </a:lnTo>
                  <a:lnTo>
                    <a:pt x="50" y="38"/>
                  </a:lnTo>
                  <a:lnTo>
                    <a:pt x="50" y="49"/>
                  </a:lnTo>
                  <a:lnTo>
                    <a:pt x="20" y="49"/>
                  </a:lnTo>
                  <a:lnTo>
                    <a:pt x="30" y="59"/>
                  </a:lnTo>
                  <a:lnTo>
                    <a:pt x="30" y="70"/>
                  </a:lnTo>
                  <a:lnTo>
                    <a:pt x="41" y="70"/>
                  </a:lnTo>
                  <a:lnTo>
                    <a:pt x="50" y="59"/>
                  </a:lnTo>
                  <a:lnTo>
                    <a:pt x="74" y="82"/>
                  </a:lnTo>
                  <a:lnTo>
                    <a:pt x="115" y="91"/>
                  </a:lnTo>
                  <a:lnTo>
                    <a:pt x="127" y="103"/>
                  </a:lnTo>
                  <a:lnTo>
                    <a:pt x="136" y="144"/>
                  </a:lnTo>
                  <a:lnTo>
                    <a:pt x="127" y="144"/>
                  </a:lnTo>
                  <a:lnTo>
                    <a:pt x="115" y="164"/>
                  </a:lnTo>
                  <a:lnTo>
                    <a:pt x="157" y="156"/>
                  </a:lnTo>
                  <a:lnTo>
                    <a:pt x="178" y="17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8" name="Freeform 109"/>
            <p:cNvSpPr>
              <a:spLocks/>
            </p:cNvSpPr>
            <p:nvPr/>
          </p:nvSpPr>
          <p:spPr bwMode="auto">
            <a:xfrm>
              <a:off x="-514498" y="2451181"/>
              <a:ext cx="168851" cy="135830"/>
            </a:xfrm>
            <a:custGeom>
              <a:avLst/>
              <a:gdLst/>
              <a:ahLst/>
              <a:cxnLst>
                <a:cxn ang="0">
                  <a:pos x="0" y="0"/>
                </a:cxn>
                <a:cxn ang="0">
                  <a:pos x="0" y="125"/>
                </a:cxn>
                <a:cxn ang="0">
                  <a:pos x="23" y="125"/>
                </a:cxn>
                <a:cxn ang="0">
                  <a:pos x="33" y="113"/>
                </a:cxn>
                <a:cxn ang="0">
                  <a:pos x="53" y="93"/>
                </a:cxn>
                <a:cxn ang="0">
                  <a:pos x="65" y="93"/>
                </a:cxn>
                <a:cxn ang="0">
                  <a:pos x="89" y="105"/>
                </a:cxn>
                <a:cxn ang="0">
                  <a:pos x="106" y="143"/>
                </a:cxn>
                <a:cxn ang="0">
                  <a:pos x="140" y="143"/>
                </a:cxn>
                <a:cxn ang="0">
                  <a:pos x="151" y="158"/>
                </a:cxn>
                <a:cxn ang="0">
                  <a:pos x="164" y="158"/>
                </a:cxn>
                <a:cxn ang="0">
                  <a:pos x="164" y="143"/>
                </a:cxn>
                <a:cxn ang="0">
                  <a:pos x="151" y="134"/>
                </a:cxn>
                <a:cxn ang="0">
                  <a:pos x="140" y="134"/>
                </a:cxn>
                <a:cxn ang="0">
                  <a:pos x="140" y="125"/>
                </a:cxn>
                <a:cxn ang="0">
                  <a:pos x="127" y="125"/>
                </a:cxn>
                <a:cxn ang="0">
                  <a:pos x="119" y="105"/>
                </a:cxn>
                <a:cxn ang="0">
                  <a:pos x="106" y="93"/>
                </a:cxn>
                <a:cxn ang="0">
                  <a:pos x="106" y="84"/>
                </a:cxn>
                <a:cxn ang="0">
                  <a:pos x="119" y="70"/>
                </a:cxn>
                <a:cxn ang="0">
                  <a:pos x="119" y="61"/>
                </a:cxn>
                <a:cxn ang="0">
                  <a:pos x="106" y="61"/>
                </a:cxn>
                <a:cxn ang="0">
                  <a:pos x="89" y="52"/>
                </a:cxn>
                <a:cxn ang="0">
                  <a:pos x="74" y="32"/>
                </a:cxn>
                <a:cxn ang="0">
                  <a:pos x="44" y="9"/>
                </a:cxn>
                <a:cxn ang="0">
                  <a:pos x="0" y="0"/>
                </a:cxn>
              </a:cxnLst>
              <a:rect l="0" t="0" r="r" b="b"/>
              <a:pathLst>
                <a:path w="164" h="158">
                  <a:moveTo>
                    <a:pt x="0" y="0"/>
                  </a:moveTo>
                  <a:lnTo>
                    <a:pt x="0" y="125"/>
                  </a:lnTo>
                  <a:lnTo>
                    <a:pt x="23" y="125"/>
                  </a:lnTo>
                  <a:lnTo>
                    <a:pt x="33" y="113"/>
                  </a:lnTo>
                  <a:lnTo>
                    <a:pt x="53" y="93"/>
                  </a:lnTo>
                  <a:lnTo>
                    <a:pt x="65" y="93"/>
                  </a:lnTo>
                  <a:lnTo>
                    <a:pt x="89" y="105"/>
                  </a:lnTo>
                  <a:lnTo>
                    <a:pt x="106" y="143"/>
                  </a:lnTo>
                  <a:lnTo>
                    <a:pt x="140" y="143"/>
                  </a:lnTo>
                  <a:lnTo>
                    <a:pt x="151" y="158"/>
                  </a:lnTo>
                  <a:lnTo>
                    <a:pt x="164" y="158"/>
                  </a:lnTo>
                  <a:lnTo>
                    <a:pt x="164" y="143"/>
                  </a:lnTo>
                  <a:lnTo>
                    <a:pt x="151" y="134"/>
                  </a:lnTo>
                  <a:lnTo>
                    <a:pt x="140" y="134"/>
                  </a:lnTo>
                  <a:lnTo>
                    <a:pt x="140" y="125"/>
                  </a:lnTo>
                  <a:lnTo>
                    <a:pt x="127" y="125"/>
                  </a:lnTo>
                  <a:lnTo>
                    <a:pt x="119" y="105"/>
                  </a:lnTo>
                  <a:lnTo>
                    <a:pt x="106" y="93"/>
                  </a:lnTo>
                  <a:lnTo>
                    <a:pt x="106" y="84"/>
                  </a:lnTo>
                  <a:lnTo>
                    <a:pt x="119" y="70"/>
                  </a:lnTo>
                  <a:lnTo>
                    <a:pt x="119" y="61"/>
                  </a:lnTo>
                  <a:lnTo>
                    <a:pt x="106" y="61"/>
                  </a:lnTo>
                  <a:lnTo>
                    <a:pt x="89" y="52"/>
                  </a:lnTo>
                  <a:lnTo>
                    <a:pt x="74" y="32"/>
                  </a:lnTo>
                  <a:lnTo>
                    <a:pt x="44" y="9"/>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29" name="Freeform 110"/>
            <p:cNvSpPr>
              <a:spLocks/>
            </p:cNvSpPr>
            <p:nvPr/>
          </p:nvSpPr>
          <p:spPr bwMode="auto">
            <a:xfrm>
              <a:off x="-514498" y="2451181"/>
              <a:ext cx="168851" cy="135830"/>
            </a:xfrm>
            <a:custGeom>
              <a:avLst/>
              <a:gdLst/>
              <a:ahLst/>
              <a:cxnLst>
                <a:cxn ang="0">
                  <a:pos x="0" y="0"/>
                </a:cxn>
                <a:cxn ang="0">
                  <a:pos x="0" y="125"/>
                </a:cxn>
                <a:cxn ang="0">
                  <a:pos x="23" y="125"/>
                </a:cxn>
                <a:cxn ang="0">
                  <a:pos x="33" y="113"/>
                </a:cxn>
                <a:cxn ang="0">
                  <a:pos x="53" y="93"/>
                </a:cxn>
                <a:cxn ang="0">
                  <a:pos x="65" y="93"/>
                </a:cxn>
                <a:cxn ang="0">
                  <a:pos x="89" y="105"/>
                </a:cxn>
                <a:cxn ang="0">
                  <a:pos x="106" y="143"/>
                </a:cxn>
                <a:cxn ang="0">
                  <a:pos x="140" y="143"/>
                </a:cxn>
                <a:cxn ang="0">
                  <a:pos x="151" y="158"/>
                </a:cxn>
                <a:cxn ang="0">
                  <a:pos x="164" y="158"/>
                </a:cxn>
                <a:cxn ang="0">
                  <a:pos x="164" y="143"/>
                </a:cxn>
                <a:cxn ang="0">
                  <a:pos x="151" y="134"/>
                </a:cxn>
                <a:cxn ang="0">
                  <a:pos x="140" y="134"/>
                </a:cxn>
                <a:cxn ang="0">
                  <a:pos x="140" y="125"/>
                </a:cxn>
                <a:cxn ang="0">
                  <a:pos x="127" y="125"/>
                </a:cxn>
                <a:cxn ang="0">
                  <a:pos x="119" y="105"/>
                </a:cxn>
                <a:cxn ang="0">
                  <a:pos x="106" y="93"/>
                </a:cxn>
                <a:cxn ang="0">
                  <a:pos x="106" y="84"/>
                </a:cxn>
                <a:cxn ang="0">
                  <a:pos x="119" y="70"/>
                </a:cxn>
                <a:cxn ang="0">
                  <a:pos x="119" y="61"/>
                </a:cxn>
                <a:cxn ang="0">
                  <a:pos x="106" y="61"/>
                </a:cxn>
                <a:cxn ang="0">
                  <a:pos x="89" y="52"/>
                </a:cxn>
                <a:cxn ang="0">
                  <a:pos x="74" y="32"/>
                </a:cxn>
                <a:cxn ang="0">
                  <a:pos x="44" y="9"/>
                </a:cxn>
                <a:cxn ang="0">
                  <a:pos x="0" y="0"/>
                </a:cxn>
              </a:cxnLst>
              <a:rect l="0" t="0" r="r" b="b"/>
              <a:pathLst>
                <a:path w="164" h="158">
                  <a:moveTo>
                    <a:pt x="0" y="0"/>
                  </a:moveTo>
                  <a:lnTo>
                    <a:pt x="0" y="125"/>
                  </a:lnTo>
                  <a:lnTo>
                    <a:pt x="23" y="125"/>
                  </a:lnTo>
                  <a:lnTo>
                    <a:pt x="33" y="113"/>
                  </a:lnTo>
                  <a:lnTo>
                    <a:pt x="53" y="93"/>
                  </a:lnTo>
                  <a:lnTo>
                    <a:pt x="65" y="93"/>
                  </a:lnTo>
                  <a:lnTo>
                    <a:pt x="89" y="105"/>
                  </a:lnTo>
                  <a:lnTo>
                    <a:pt x="106" y="143"/>
                  </a:lnTo>
                  <a:lnTo>
                    <a:pt x="140" y="143"/>
                  </a:lnTo>
                  <a:lnTo>
                    <a:pt x="151" y="158"/>
                  </a:lnTo>
                  <a:lnTo>
                    <a:pt x="164" y="158"/>
                  </a:lnTo>
                  <a:lnTo>
                    <a:pt x="164" y="143"/>
                  </a:lnTo>
                  <a:lnTo>
                    <a:pt x="151" y="134"/>
                  </a:lnTo>
                  <a:lnTo>
                    <a:pt x="140" y="134"/>
                  </a:lnTo>
                  <a:lnTo>
                    <a:pt x="140" y="125"/>
                  </a:lnTo>
                  <a:lnTo>
                    <a:pt x="127" y="125"/>
                  </a:lnTo>
                  <a:lnTo>
                    <a:pt x="119" y="105"/>
                  </a:lnTo>
                  <a:lnTo>
                    <a:pt x="106" y="93"/>
                  </a:lnTo>
                  <a:lnTo>
                    <a:pt x="106" y="84"/>
                  </a:lnTo>
                  <a:lnTo>
                    <a:pt x="119" y="70"/>
                  </a:lnTo>
                  <a:lnTo>
                    <a:pt x="119" y="61"/>
                  </a:lnTo>
                  <a:lnTo>
                    <a:pt x="106" y="61"/>
                  </a:lnTo>
                  <a:lnTo>
                    <a:pt x="89" y="52"/>
                  </a:lnTo>
                  <a:lnTo>
                    <a:pt x="74" y="32"/>
                  </a:lnTo>
                  <a:lnTo>
                    <a:pt x="44" y="9"/>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0" name="Freeform 111"/>
            <p:cNvSpPr>
              <a:spLocks/>
            </p:cNvSpPr>
            <p:nvPr/>
          </p:nvSpPr>
          <p:spPr bwMode="auto">
            <a:xfrm>
              <a:off x="-1096212" y="2332544"/>
              <a:ext cx="174000" cy="146147"/>
            </a:xfrm>
            <a:custGeom>
              <a:avLst/>
              <a:gdLst/>
              <a:ahLst/>
              <a:cxnLst>
                <a:cxn ang="0">
                  <a:pos x="130" y="0"/>
                </a:cxn>
                <a:cxn ang="0">
                  <a:pos x="148" y="0"/>
                </a:cxn>
                <a:cxn ang="0">
                  <a:pos x="148" y="23"/>
                </a:cxn>
                <a:cxn ang="0">
                  <a:pos x="160" y="32"/>
                </a:cxn>
                <a:cxn ang="0">
                  <a:pos x="148" y="44"/>
                </a:cxn>
                <a:cxn ang="0">
                  <a:pos x="169" y="64"/>
                </a:cxn>
                <a:cxn ang="0">
                  <a:pos x="160" y="64"/>
                </a:cxn>
                <a:cxn ang="0">
                  <a:pos x="138" y="105"/>
                </a:cxn>
                <a:cxn ang="0">
                  <a:pos x="130" y="117"/>
                </a:cxn>
                <a:cxn ang="0">
                  <a:pos x="130" y="126"/>
                </a:cxn>
                <a:cxn ang="0">
                  <a:pos x="130" y="147"/>
                </a:cxn>
                <a:cxn ang="0">
                  <a:pos x="106" y="158"/>
                </a:cxn>
                <a:cxn ang="0">
                  <a:pos x="94" y="170"/>
                </a:cxn>
                <a:cxn ang="0">
                  <a:pos x="86" y="147"/>
                </a:cxn>
                <a:cxn ang="0">
                  <a:pos x="73" y="147"/>
                </a:cxn>
                <a:cxn ang="0">
                  <a:pos x="41" y="147"/>
                </a:cxn>
                <a:cxn ang="0">
                  <a:pos x="41" y="137"/>
                </a:cxn>
                <a:cxn ang="0">
                  <a:pos x="20" y="137"/>
                </a:cxn>
                <a:cxn ang="0">
                  <a:pos x="11" y="105"/>
                </a:cxn>
                <a:cxn ang="0">
                  <a:pos x="0" y="97"/>
                </a:cxn>
                <a:cxn ang="0">
                  <a:pos x="0" y="64"/>
                </a:cxn>
                <a:cxn ang="0">
                  <a:pos x="11" y="44"/>
                </a:cxn>
                <a:cxn ang="0">
                  <a:pos x="20" y="64"/>
                </a:cxn>
                <a:cxn ang="0">
                  <a:pos x="41" y="64"/>
                </a:cxn>
                <a:cxn ang="0">
                  <a:pos x="56" y="52"/>
                </a:cxn>
                <a:cxn ang="0">
                  <a:pos x="73" y="64"/>
                </a:cxn>
                <a:cxn ang="0">
                  <a:pos x="94" y="52"/>
                </a:cxn>
                <a:cxn ang="0">
                  <a:pos x="118" y="0"/>
                </a:cxn>
                <a:cxn ang="0">
                  <a:pos x="130" y="0"/>
                </a:cxn>
              </a:cxnLst>
              <a:rect l="0" t="0" r="r" b="b"/>
              <a:pathLst>
                <a:path w="169" h="170">
                  <a:moveTo>
                    <a:pt x="130" y="0"/>
                  </a:moveTo>
                  <a:lnTo>
                    <a:pt x="148" y="0"/>
                  </a:lnTo>
                  <a:lnTo>
                    <a:pt x="148" y="23"/>
                  </a:lnTo>
                  <a:lnTo>
                    <a:pt x="160" y="32"/>
                  </a:lnTo>
                  <a:lnTo>
                    <a:pt x="148" y="44"/>
                  </a:lnTo>
                  <a:lnTo>
                    <a:pt x="169" y="64"/>
                  </a:lnTo>
                  <a:lnTo>
                    <a:pt x="160" y="64"/>
                  </a:lnTo>
                  <a:lnTo>
                    <a:pt x="138" y="105"/>
                  </a:lnTo>
                  <a:lnTo>
                    <a:pt x="130" y="117"/>
                  </a:lnTo>
                  <a:lnTo>
                    <a:pt x="130" y="126"/>
                  </a:lnTo>
                  <a:lnTo>
                    <a:pt x="130" y="147"/>
                  </a:lnTo>
                  <a:lnTo>
                    <a:pt x="106" y="158"/>
                  </a:lnTo>
                  <a:lnTo>
                    <a:pt x="94" y="170"/>
                  </a:lnTo>
                  <a:lnTo>
                    <a:pt x="86" y="147"/>
                  </a:lnTo>
                  <a:lnTo>
                    <a:pt x="73" y="147"/>
                  </a:lnTo>
                  <a:lnTo>
                    <a:pt x="41" y="147"/>
                  </a:lnTo>
                  <a:lnTo>
                    <a:pt x="41" y="137"/>
                  </a:lnTo>
                  <a:lnTo>
                    <a:pt x="20" y="137"/>
                  </a:lnTo>
                  <a:lnTo>
                    <a:pt x="11" y="105"/>
                  </a:lnTo>
                  <a:lnTo>
                    <a:pt x="0" y="97"/>
                  </a:lnTo>
                  <a:lnTo>
                    <a:pt x="0" y="64"/>
                  </a:lnTo>
                  <a:lnTo>
                    <a:pt x="11" y="44"/>
                  </a:lnTo>
                  <a:lnTo>
                    <a:pt x="20" y="64"/>
                  </a:lnTo>
                  <a:lnTo>
                    <a:pt x="41" y="64"/>
                  </a:lnTo>
                  <a:lnTo>
                    <a:pt x="56" y="52"/>
                  </a:lnTo>
                  <a:lnTo>
                    <a:pt x="73" y="64"/>
                  </a:lnTo>
                  <a:lnTo>
                    <a:pt x="94" y="52"/>
                  </a:lnTo>
                  <a:lnTo>
                    <a:pt x="118" y="0"/>
                  </a:lnTo>
                  <a:lnTo>
                    <a:pt x="13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1" name="Freeform 112"/>
            <p:cNvSpPr>
              <a:spLocks/>
            </p:cNvSpPr>
            <p:nvPr/>
          </p:nvSpPr>
          <p:spPr bwMode="auto">
            <a:xfrm>
              <a:off x="-1096212" y="2332544"/>
              <a:ext cx="174000" cy="146147"/>
            </a:xfrm>
            <a:custGeom>
              <a:avLst/>
              <a:gdLst/>
              <a:ahLst/>
              <a:cxnLst>
                <a:cxn ang="0">
                  <a:pos x="130" y="0"/>
                </a:cxn>
                <a:cxn ang="0">
                  <a:pos x="148" y="0"/>
                </a:cxn>
                <a:cxn ang="0">
                  <a:pos x="148" y="23"/>
                </a:cxn>
                <a:cxn ang="0">
                  <a:pos x="160" y="32"/>
                </a:cxn>
                <a:cxn ang="0">
                  <a:pos x="148" y="44"/>
                </a:cxn>
                <a:cxn ang="0">
                  <a:pos x="169" y="64"/>
                </a:cxn>
                <a:cxn ang="0">
                  <a:pos x="160" y="64"/>
                </a:cxn>
                <a:cxn ang="0">
                  <a:pos x="138" y="105"/>
                </a:cxn>
                <a:cxn ang="0">
                  <a:pos x="130" y="117"/>
                </a:cxn>
                <a:cxn ang="0">
                  <a:pos x="130" y="126"/>
                </a:cxn>
                <a:cxn ang="0">
                  <a:pos x="130" y="147"/>
                </a:cxn>
                <a:cxn ang="0">
                  <a:pos x="106" y="158"/>
                </a:cxn>
                <a:cxn ang="0">
                  <a:pos x="94" y="170"/>
                </a:cxn>
                <a:cxn ang="0">
                  <a:pos x="86" y="147"/>
                </a:cxn>
                <a:cxn ang="0">
                  <a:pos x="73" y="147"/>
                </a:cxn>
                <a:cxn ang="0">
                  <a:pos x="41" y="147"/>
                </a:cxn>
                <a:cxn ang="0">
                  <a:pos x="41" y="137"/>
                </a:cxn>
                <a:cxn ang="0">
                  <a:pos x="20" y="137"/>
                </a:cxn>
                <a:cxn ang="0">
                  <a:pos x="11" y="105"/>
                </a:cxn>
                <a:cxn ang="0">
                  <a:pos x="0" y="97"/>
                </a:cxn>
                <a:cxn ang="0">
                  <a:pos x="0" y="64"/>
                </a:cxn>
                <a:cxn ang="0">
                  <a:pos x="11" y="44"/>
                </a:cxn>
                <a:cxn ang="0">
                  <a:pos x="20" y="64"/>
                </a:cxn>
                <a:cxn ang="0">
                  <a:pos x="41" y="64"/>
                </a:cxn>
                <a:cxn ang="0">
                  <a:pos x="56" y="52"/>
                </a:cxn>
                <a:cxn ang="0">
                  <a:pos x="73" y="64"/>
                </a:cxn>
                <a:cxn ang="0">
                  <a:pos x="94" y="52"/>
                </a:cxn>
                <a:cxn ang="0">
                  <a:pos x="118" y="0"/>
                </a:cxn>
                <a:cxn ang="0">
                  <a:pos x="130" y="0"/>
                </a:cxn>
              </a:cxnLst>
              <a:rect l="0" t="0" r="r" b="b"/>
              <a:pathLst>
                <a:path w="169" h="170">
                  <a:moveTo>
                    <a:pt x="130" y="0"/>
                  </a:moveTo>
                  <a:lnTo>
                    <a:pt x="148" y="0"/>
                  </a:lnTo>
                  <a:lnTo>
                    <a:pt x="148" y="23"/>
                  </a:lnTo>
                  <a:lnTo>
                    <a:pt x="160" y="32"/>
                  </a:lnTo>
                  <a:lnTo>
                    <a:pt x="148" y="44"/>
                  </a:lnTo>
                  <a:lnTo>
                    <a:pt x="169" y="64"/>
                  </a:lnTo>
                  <a:lnTo>
                    <a:pt x="160" y="64"/>
                  </a:lnTo>
                  <a:lnTo>
                    <a:pt x="138" y="105"/>
                  </a:lnTo>
                  <a:lnTo>
                    <a:pt x="130" y="117"/>
                  </a:lnTo>
                  <a:lnTo>
                    <a:pt x="130" y="126"/>
                  </a:lnTo>
                  <a:lnTo>
                    <a:pt x="130" y="147"/>
                  </a:lnTo>
                  <a:lnTo>
                    <a:pt x="106" y="158"/>
                  </a:lnTo>
                  <a:lnTo>
                    <a:pt x="94" y="170"/>
                  </a:lnTo>
                  <a:lnTo>
                    <a:pt x="86" y="147"/>
                  </a:lnTo>
                  <a:lnTo>
                    <a:pt x="73" y="147"/>
                  </a:lnTo>
                  <a:lnTo>
                    <a:pt x="41" y="147"/>
                  </a:lnTo>
                  <a:lnTo>
                    <a:pt x="41" y="137"/>
                  </a:lnTo>
                  <a:lnTo>
                    <a:pt x="20" y="137"/>
                  </a:lnTo>
                  <a:lnTo>
                    <a:pt x="11" y="105"/>
                  </a:lnTo>
                  <a:lnTo>
                    <a:pt x="0" y="97"/>
                  </a:lnTo>
                  <a:lnTo>
                    <a:pt x="0" y="64"/>
                  </a:lnTo>
                  <a:lnTo>
                    <a:pt x="11" y="44"/>
                  </a:lnTo>
                  <a:lnTo>
                    <a:pt x="20" y="64"/>
                  </a:lnTo>
                  <a:lnTo>
                    <a:pt x="41" y="64"/>
                  </a:lnTo>
                  <a:lnTo>
                    <a:pt x="56" y="52"/>
                  </a:lnTo>
                  <a:lnTo>
                    <a:pt x="73" y="64"/>
                  </a:lnTo>
                  <a:lnTo>
                    <a:pt x="94" y="52"/>
                  </a:lnTo>
                  <a:lnTo>
                    <a:pt x="118" y="0"/>
                  </a:lnTo>
                  <a:lnTo>
                    <a:pt x="13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2" name="Freeform 113"/>
            <p:cNvSpPr>
              <a:spLocks/>
            </p:cNvSpPr>
            <p:nvPr/>
          </p:nvSpPr>
          <p:spPr bwMode="auto">
            <a:xfrm>
              <a:off x="-1083858" y="2289560"/>
              <a:ext cx="177088" cy="98004"/>
            </a:xfrm>
            <a:custGeom>
              <a:avLst/>
              <a:gdLst/>
              <a:ahLst/>
              <a:cxnLst>
                <a:cxn ang="0">
                  <a:pos x="157" y="41"/>
                </a:cxn>
                <a:cxn ang="0">
                  <a:pos x="136" y="49"/>
                </a:cxn>
                <a:cxn ang="0">
                  <a:pos x="119" y="49"/>
                </a:cxn>
                <a:cxn ang="0">
                  <a:pos x="106" y="49"/>
                </a:cxn>
                <a:cxn ang="0">
                  <a:pos x="82" y="102"/>
                </a:cxn>
                <a:cxn ang="0">
                  <a:pos x="62" y="114"/>
                </a:cxn>
                <a:cxn ang="0">
                  <a:pos x="44" y="102"/>
                </a:cxn>
                <a:cxn ang="0">
                  <a:pos x="30" y="114"/>
                </a:cxn>
                <a:cxn ang="0">
                  <a:pos x="9" y="114"/>
                </a:cxn>
                <a:cxn ang="0">
                  <a:pos x="0" y="94"/>
                </a:cxn>
                <a:cxn ang="0">
                  <a:pos x="20" y="102"/>
                </a:cxn>
                <a:cxn ang="0">
                  <a:pos x="30" y="73"/>
                </a:cxn>
                <a:cxn ang="0">
                  <a:pos x="53" y="73"/>
                </a:cxn>
                <a:cxn ang="0">
                  <a:pos x="74" y="41"/>
                </a:cxn>
                <a:cxn ang="0">
                  <a:pos x="82" y="49"/>
                </a:cxn>
                <a:cxn ang="0">
                  <a:pos x="95" y="49"/>
                </a:cxn>
                <a:cxn ang="0">
                  <a:pos x="95" y="41"/>
                </a:cxn>
                <a:cxn ang="0">
                  <a:pos x="95" y="29"/>
                </a:cxn>
                <a:cxn ang="0">
                  <a:pos x="127" y="0"/>
                </a:cxn>
                <a:cxn ang="0">
                  <a:pos x="136" y="11"/>
                </a:cxn>
                <a:cxn ang="0">
                  <a:pos x="136" y="20"/>
                </a:cxn>
                <a:cxn ang="0">
                  <a:pos x="172" y="29"/>
                </a:cxn>
                <a:cxn ang="0">
                  <a:pos x="148" y="41"/>
                </a:cxn>
                <a:cxn ang="0">
                  <a:pos x="157" y="41"/>
                </a:cxn>
              </a:cxnLst>
              <a:rect l="0" t="0" r="r" b="b"/>
              <a:pathLst>
                <a:path w="172" h="114">
                  <a:moveTo>
                    <a:pt x="157" y="41"/>
                  </a:moveTo>
                  <a:lnTo>
                    <a:pt x="136" y="49"/>
                  </a:lnTo>
                  <a:lnTo>
                    <a:pt x="119" y="49"/>
                  </a:lnTo>
                  <a:lnTo>
                    <a:pt x="106" y="49"/>
                  </a:lnTo>
                  <a:lnTo>
                    <a:pt x="82" y="102"/>
                  </a:lnTo>
                  <a:lnTo>
                    <a:pt x="62" y="114"/>
                  </a:lnTo>
                  <a:lnTo>
                    <a:pt x="44" y="102"/>
                  </a:lnTo>
                  <a:lnTo>
                    <a:pt x="30" y="114"/>
                  </a:lnTo>
                  <a:lnTo>
                    <a:pt x="9" y="114"/>
                  </a:lnTo>
                  <a:lnTo>
                    <a:pt x="0" y="94"/>
                  </a:lnTo>
                  <a:lnTo>
                    <a:pt x="20" y="102"/>
                  </a:lnTo>
                  <a:lnTo>
                    <a:pt x="30" y="73"/>
                  </a:lnTo>
                  <a:lnTo>
                    <a:pt x="53" y="73"/>
                  </a:lnTo>
                  <a:lnTo>
                    <a:pt x="74" y="41"/>
                  </a:lnTo>
                  <a:lnTo>
                    <a:pt x="82" y="49"/>
                  </a:lnTo>
                  <a:lnTo>
                    <a:pt x="95" y="49"/>
                  </a:lnTo>
                  <a:lnTo>
                    <a:pt x="95" y="41"/>
                  </a:lnTo>
                  <a:lnTo>
                    <a:pt x="95" y="29"/>
                  </a:lnTo>
                  <a:lnTo>
                    <a:pt x="127" y="0"/>
                  </a:lnTo>
                  <a:lnTo>
                    <a:pt x="136" y="11"/>
                  </a:lnTo>
                  <a:lnTo>
                    <a:pt x="136" y="20"/>
                  </a:lnTo>
                  <a:lnTo>
                    <a:pt x="172" y="29"/>
                  </a:lnTo>
                  <a:lnTo>
                    <a:pt x="148" y="41"/>
                  </a:lnTo>
                  <a:lnTo>
                    <a:pt x="157" y="4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3" name="Freeform 114"/>
            <p:cNvSpPr>
              <a:spLocks/>
            </p:cNvSpPr>
            <p:nvPr/>
          </p:nvSpPr>
          <p:spPr bwMode="auto">
            <a:xfrm>
              <a:off x="-1083858" y="2289560"/>
              <a:ext cx="177088" cy="98004"/>
            </a:xfrm>
            <a:custGeom>
              <a:avLst/>
              <a:gdLst/>
              <a:ahLst/>
              <a:cxnLst>
                <a:cxn ang="0">
                  <a:pos x="157" y="41"/>
                </a:cxn>
                <a:cxn ang="0">
                  <a:pos x="136" y="49"/>
                </a:cxn>
                <a:cxn ang="0">
                  <a:pos x="119" y="49"/>
                </a:cxn>
                <a:cxn ang="0">
                  <a:pos x="106" y="49"/>
                </a:cxn>
                <a:cxn ang="0">
                  <a:pos x="82" y="102"/>
                </a:cxn>
                <a:cxn ang="0">
                  <a:pos x="62" y="114"/>
                </a:cxn>
                <a:cxn ang="0">
                  <a:pos x="44" y="102"/>
                </a:cxn>
                <a:cxn ang="0">
                  <a:pos x="30" y="114"/>
                </a:cxn>
                <a:cxn ang="0">
                  <a:pos x="9" y="114"/>
                </a:cxn>
                <a:cxn ang="0">
                  <a:pos x="0" y="94"/>
                </a:cxn>
                <a:cxn ang="0">
                  <a:pos x="20" y="102"/>
                </a:cxn>
                <a:cxn ang="0">
                  <a:pos x="30" y="73"/>
                </a:cxn>
                <a:cxn ang="0">
                  <a:pos x="53" y="73"/>
                </a:cxn>
                <a:cxn ang="0">
                  <a:pos x="74" y="41"/>
                </a:cxn>
                <a:cxn ang="0">
                  <a:pos x="82" y="49"/>
                </a:cxn>
                <a:cxn ang="0">
                  <a:pos x="95" y="49"/>
                </a:cxn>
                <a:cxn ang="0">
                  <a:pos x="95" y="41"/>
                </a:cxn>
                <a:cxn ang="0">
                  <a:pos x="95" y="29"/>
                </a:cxn>
                <a:cxn ang="0">
                  <a:pos x="127" y="0"/>
                </a:cxn>
                <a:cxn ang="0">
                  <a:pos x="136" y="11"/>
                </a:cxn>
                <a:cxn ang="0">
                  <a:pos x="136" y="20"/>
                </a:cxn>
                <a:cxn ang="0">
                  <a:pos x="172" y="29"/>
                </a:cxn>
                <a:cxn ang="0">
                  <a:pos x="148" y="41"/>
                </a:cxn>
                <a:cxn ang="0">
                  <a:pos x="157" y="41"/>
                </a:cxn>
              </a:cxnLst>
              <a:rect l="0" t="0" r="r" b="b"/>
              <a:pathLst>
                <a:path w="172" h="114">
                  <a:moveTo>
                    <a:pt x="157" y="41"/>
                  </a:moveTo>
                  <a:lnTo>
                    <a:pt x="136" y="49"/>
                  </a:lnTo>
                  <a:lnTo>
                    <a:pt x="119" y="49"/>
                  </a:lnTo>
                  <a:lnTo>
                    <a:pt x="106" y="49"/>
                  </a:lnTo>
                  <a:lnTo>
                    <a:pt x="82" y="102"/>
                  </a:lnTo>
                  <a:lnTo>
                    <a:pt x="62" y="114"/>
                  </a:lnTo>
                  <a:lnTo>
                    <a:pt x="44" y="102"/>
                  </a:lnTo>
                  <a:lnTo>
                    <a:pt x="30" y="114"/>
                  </a:lnTo>
                  <a:lnTo>
                    <a:pt x="9" y="114"/>
                  </a:lnTo>
                  <a:lnTo>
                    <a:pt x="0" y="94"/>
                  </a:lnTo>
                  <a:lnTo>
                    <a:pt x="20" y="102"/>
                  </a:lnTo>
                  <a:lnTo>
                    <a:pt x="30" y="73"/>
                  </a:lnTo>
                  <a:lnTo>
                    <a:pt x="53" y="73"/>
                  </a:lnTo>
                  <a:lnTo>
                    <a:pt x="74" y="41"/>
                  </a:lnTo>
                  <a:lnTo>
                    <a:pt x="82" y="49"/>
                  </a:lnTo>
                  <a:lnTo>
                    <a:pt x="95" y="49"/>
                  </a:lnTo>
                  <a:lnTo>
                    <a:pt x="95" y="41"/>
                  </a:lnTo>
                  <a:lnTo>
                    <a:pt x="95" y="29"/>
                  </a:lnTo>
                  <a:lnTo>
                    <a:pt x="127" y="0"/>
                  </a:lnTo>
                  <a:lnTo>
                    <a:pt x="136" y="11"/>
                  </a:lnTo>
                  <a:lnTo>
                    <a:pt x="136" y="20"/>
                  </a:lnTo>
                  <a:lnTo>
                    <a:pt x="172" y="29"/>
                  </a:lnTo>
                  <a:lnTo>
                    <a:pt x="148" y="41"/>
                  </a:lnTo>
                  <a:lnTo>
                    <a:pt x="157" y="4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4" name="Freeform 115"/>
            <p:cNvSpPr>
              <a:spLocks/>
            </p:cNvSpPr>
            <p:nvPr/>
          </p:nvSpPr>
          <p:spPr bwMode="auto">
            <a:xfrm>
              <a:off x="-1435975" y="1927631"/>
              <a:ext cx="163703" cy="315505"/>
            </a:xfrm>
            <a:custGeom>
              <a:avLst/>
              <a:gdLst/>
              <a:ahLst/>
              <a:cxnLst>
                <a:cxn ang="0">
                  <a:pos x="147" y="313"/>
                </a:cxn>
                <a:cxn ang="0">
                  <a:pos x="126" y="367"/>
                </a:cxn>
                <a:cxn ang="0">
                  <a:pos x="138" y="334"/>
                </a:cxn>
                <a:cxn ang="0">
                  <a:pos x="126" y="313"/>
                </a:cxn>
                <a:cxn ang="0">
                  <a:pos x="138" y="305"/>
                </a:cxn>
                <a:cxn ang="0">
                  <a:pos x="106" y="231"/>
                </a:cxn>
                <a:cxn ang="0">
                  <a:pos x="93" y="220"/>
                </a:cxn>
                <a:cxn ang="0">
                  <a:pos x="73" y="241"/>
                </a:cxn>
                <a:cxn ang="0">
                  <a:pos x="41" y="231"/>
                </a:cxn>
                <a:cxn ang="0">
                  <a:pos x="52" y="211"/>
                </a:cxn>
                <a:cxn ang="0">
                  <a:pos x="41" y="178"/>
                </a:cxn>
                <a:cxn ang="0">
                  <a:pos x="32" y="178"/>
                </a:cxn>
                <a:cxn ang="0">
                  <a:pos x="20" y="158"/>
                </a:cxn>
                <a:cxn ang="0">
                  <a:pos x="0" y="135"/>
                </a:cxn>
                <a:cxn ang="0">
                  <a:pos x="0" y="114"/>
                </a:cxn>
                <a:cxn ang="0">
                  <a:pos x="11" y="114"/>
                </a:cxn>
                <a:cxn ang="0">
                  <a:pos x="11" y="85"/>
                </a:cxn>
                <a:cxn ang="0">
                  <a:pos x="20" y="85"/>
                </a:cxn>
                <a:cxn ang="0">
                  <a:pos x="32" y="32"/>
                </a:cxn>
                <a:cxn ang="0">
                  <a:pos x="52" y="11"/>
                </a:cxn>
                <a:cxn ang="0">
                  <a:pos x="65" y="11"/>
                </a:cxn>
                <a:cxn ang="0">
                  <a:pos x="65" y="0"/>
                </a:cxn>
                <a:cxn ang="0">
                  <a:pos x="85" y="0"/>
                </a:cxn>
                <a:cxn ang="0">
                  <a:pos x="93" y="22"/>
                </a:cxn>
                <a:cxn ang="0">
                  <a:pos x="85" y="85"/>
                </a:cxn>
                <a:cxn ang="0">
                  <a:pos x="106" y="75"/>
                </a:cxn>
                <a:cxn ang="0">
                  <a:pos x="106" y="96"/>
                </a:cxn>
                <a:cxn ang="0">
                  <a:pos x="117" y="96"/>
                </a:cxn>
                <a:cxn ang="0">
                  <a:pos x="117" y="114"/>
                </a:cxn>
                <a:cxn ang="0">
                  <a:pos x="138" y="125"/>
                </a:cxn>
                <a:cxn ang="0">
                  <a:pos x="159" y="125"/>
                </a:cxn>
                <a:cxn ang="0">
                  <a:pos x="138" y="149"/>
                </a:cxn>
                <a:cxn ang="0">
                  <a:pos x="106" y="167"/>
                </a:cxn>
                <a:cxn ang="0">
                  <a:pos x="106" y="188"/>
                </a:cxn>
                <a:cxn ang="0">
                  <a:pos x="126" y="231"/>
                </a:cxn>
                <a:cxn ang="0">
                  <a:pos x="117" y="260"/>
                </a:cxn>
                <a:cxn ang="0">
                  <a:pos x="138" y="273"/>
                </a:cxn>
                <a:cxn ang="0">
                  <a:pos x="147" y="313"/>
                </a:cxn>
              </a:cxnLst>
              <a:rect l="0" t="0" r="r" b="b"/>
              <a:pathLst>
                <a:path w="159" h="367">
                  <a:moveTo>
                    <a:pt x="147" y="313"/>
                  </a:moveTo>
                  <a:lnTo>
                    <a:pt x="126" y="367"/>
                  </a:lnTo>
                  <a:lnTo>
                    <a:pt x="138" y="334"/>
                  </a:lnTo>
                  <a:lnTo>
                    <a:pt x="126" y="313"/>
                  </a:lnTo>
                  <a:lnTo>
                    <a:pt x="138" y="305"/>
                  </a:lnTo>
                  <a:lnTo>
                    <a:pt x="106" y="231"/>
                  </a:lnTo>
                  <a:lnTo>
                    <a:pt x="93" y="220"/>
                  </a:lnTo>
                  <a:lnTo>
                    <a:pt x="73" y="241"/>
                  </a:lnTo>
                  <a:lnTo>
                    <a:pt x="41" y="231"/>
                  </a:lnTo>
                  <a:lnTo>
                    <a:pt x="52" y="211"/>
                  </a:lnTo>
                  <a:lnTo>
                    <a:pt x="41" y="178"/>
                  </a:lnTo>
                  <a:lnTo>
                    <a:pt x="32" y="178"/>
                  </a:lnTo>
                  <a:lnTo>
                    <a:pt x="20" y="158"/>
                  </a:lnTo>
                  <a:lnTo>
                    <a:pt x="0" y="135"/>
                  </a:lnTo>
                  <a:lnTo>
                    <a:pt x="0" y="114"/>
                  </a:lnTo>
                  <a:lnTo>
                    <a:pt x="11" y="114"/>
                  </a:lnTo>
                  <a:lnTo>
                    <a:pt x="11" y="85"/>
                  </a:lnTo>
                  <a:lnTo>
                    <a:pt x="20" y="85"/>
                  </a:lnTo>
                  <a:lnTo>
                    <a:pt x="32" y="32"/>
                  </a:lnTo>
                  <a:lnTo>
                    <a:pt x="52" y="11"/>
                  </a:lnTo>
                  <a:lnTo>
                    <a:pt x="65" y="11"/>
                  </a:lnTo>
                  <a:lnTo>
                    <a:pt x="65" y="0"/>
                  </a:lnTo>
                  <a:lnTo>
                    <a:pt x="85" y="0"/>
                  </a:lnTo>
                  <a:lnTo>
                    <a:pt x="93" y="22"/>
                  </a:lnTo>
                  <a:lnTo>
                    <a:pt x="85" y="85"/>
                  </a:lnTo>
                  <a:lnTo>
                    <a:pt x="106" y="75"/>
                  </a:lnTo>
                  <a:lnTo>
                    <a:pt x="106" y="96"/>
                  </a:lnTo>
                  <a:lnTo>
                    <a:pt x="117" y="96"/>
                  </a:lnTo>
                  <a:lnTo>
                    <a:pt x="117" y="114"/>
                  </a:lnTo>
                  <a:lnTo>
                    <a:pt x="138" y="125"/>
                  </a:lnTo>
                  <a:lnTo>
                    <a:pt x="159" y="125"/>
                  </a:lnTo>
                  <a:lnTo>
                    <a:pt x="138" y="149"/>
                  </a:lnTo>
                  <a:lnTo>
                    <a:pt x="106" y="167"/>
                  </a:lnTo>
                  <a:lnTo>
                    <a:pt x="106" y="188"/>
                  </a:lnTo>
                  <a:lnTo>
                    <a:pt x="126" y="231"/>
                  </a:lnTo>
                  <a:lnTo>
                    <a:pt x="117" y="260"/>
                  </a:lnTo>
                  <a:lnTo>
                    <a:pt x="138" y="273"/>
                  </a:lnTo>
                  <a:lnTo>
                    <a:pt x="147" y="31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5" name="Freeform 116"/>
            <p:cNvSpPr>
              <a:spLocks/>
            </p:cNvSpPr>
            <p:nvPr/>
          </p:nvSpPr>
          <p:spPr bwMode="auto">
            <a:xfrm>
              <a:off x="-1435975" y="1927631"/>
              <a:ext cx="163703" cy="315505"/>
            </a:xfrm>
            <a:custGeom>
              <a:avLst/>
              <a:gdLst/>
              <a:ahLst/>
              <a:cxnLst>
                <a:cxn ang="0">
                  <a:pos x="147" y="313"/>
                </a:cxn>
                <a:cxn ang="0">
                  <a:pos x="126" y="367"/>
                </a:cxn>
                <a:cxn ang="0">
                  <a:pos x="138" y="334"/>
                </a:cxn>
                <a:cxn ang="0">
                  <a:pos x="126" y="313"/>
                </a:cxn>
                <a:cxn ang="0">
                  <a:pos x="138" y="305"/>
                </a:cxn>
                <a:cxn ang="0">
                  <a:pos x="106" y="231"/>
                </a:cxn>
                <a:cxn ang="0">
                  <a:pos x="93" y="220"/>
                </a:cxn>
                <a:cxn ang="0">
                  <a:pos x="73" y="241"/>
                </a:cxn>
                <a:cxn ang="0">
                  <a:pos x="41" y="231"/>
                </a:cxn>
                <a:cxn ang="0">
                  <a:pos x="52" y="211"/>
                </a:cxn>
                <a:cxn ang="0">
                  <a:pos x="41" y="178"/>
                </a:cxn>
                <a:cxn ang="0">
                  <a:pos x="32" y="178"/>
                </a:cxn>
                <a:cxn ang="0">
                  <a:pos x="20" y="158"/>
                </a:cxn>
                <a:cxn ang="0">
                  <a:pos x="0" y="135"/>
                </a:cxn>
                <a:cxn ang="0">
                  <a:pos x="0" y="114"/>
                </a:cxn>
                <a:cxn ang="0">
                  <a:pos x="11" y="114"/>
                </a:cxn>
                <a:cxn ang="0">
                  <a:pos x="11" y="85"/>
                </a:cxn>
                <a:cxn ang="0">
                  <a:pos x="20" y="85"/>
                </a:cxn>
                <a:cxn ang="0">
                  <a:pos x="32" y="32"/>
                </a:cxn>
                <a:cxn ang="0">
                  <a:pos x="52" y="11"/>
                </a:cxn>
                <a:cxn ang="0">
                  <a:pos x="65" y="11"/>
                </a:cxn>
                <a:cxn ang="0">
                  <a:pos x="65" y="0"/>
                </a:cxn>
                <a:cxn ang="0">
                  <a:pos x="85" y="0"/>
                </a:cxn>
                <a:cxn ang="0">
                  <a:pos x="93" y="22"/>
                </a:cxn>
                <a:cxn ang="0">
                  <a:pos x="85" y="85"/>
                </a:cxn>
                <a:cxn ang="0">
                  <a:pos x="106" y="75"/>
                </a:cxn>
                <a:cxn ang="0">
                  <a:pos x="106" y="96"/>
                </a:cxn>
                <a:cxn ang="0">
                  <a:pos x="117" y="96"/>
                </a:cxn>
                <a:cxn ang="0">
                  <a:pos x="117" y="114"/>
                </a:cxn>
                <a:cxn ang="0">
                  <a:pos x="138" y="125"/>
                </a:cxn>
                <a:cxn ang="0">
                  <a:pos x="159" y="125"/>
                </a:cxn>
                <a:cxn ang="0">
                  <a:pos x="138" y="149"/>
                </a:cxn>
                <a:cxn ang="0">
                  <a:pos x="106" y="167"/>
                </a:cxn>
                <a:cxn ang="0">
                  <a:pos x="106" y="188"/>
                </a:cxn>
                <a:cxn ang="0">
                  <a:pos x="126" y="231"/>
                </a:cxn>
                <a:cxn ang="0">
                  <a:pos x="117" y="260"/>
                </a:cxn>
                <a:cxn ang="0">
                  <a:pos x="138" y="273"/>
                </a:cxn>
                <a:cxn ang="0">
                  <a:pos x="147" y="313"/>
                </a:cxn>
              </a:cxnLst>
              <a:rect l="0" t="0" r="r" b="b"/>
              <a:pathLst>
                <a:path w="159" h="367">
                  <a:moveTo>
                    <a:pt x="147" y="313"/>
                  </a:moveTo>
                  <a:lnTo>
                    <a:pt x="126" y="367"/>
                  </a:lnTo>
                  <a:lnTo>
                    <a:pt x="138" y="334"/>
                  </a:lnTo>
                  <a:lnTo>
                    <a:pt x="126" y="313"/>
                  </a:lnTo>
                  <a:lnTo>
                    <a:pt x="138" y="305"/>
                  </a:lnTo>
                  <a:lnTo>
                    <a:pt x="106" y="231"/>
                  </a:lnTo>
                  <a:lnTo>
                    <a:pt x="93" y="220"/>
                  </a:lnTo>
                  <a:lnTo>
                    <a:pt x="73" y="241"/>
                  </a:lnTo>
                  <a:lnTo>
                    <a:pt x="41" y="231"/>
                  </a:lnTo>
                  <a:lnTo>
                    <a:pt x="52" y="211"/>
                  </a:lnTo>
                  <a:lnTo>
                    <a:pt x="41" y="178"/>
                  </a:lnTo>
                  <a:lnTo>
                    <a:pt x="32" y="178"/>
                  </a:lnTo>
                  <a:lnTo>
                    <a:pt x="20" y="158"/>
                  </a:lnTo>
                  <a:lnTo>
                    <a:pt x="0" y="135"/>
                  </a:lnTo>
                  <a:lnTo>
                    <a:pt x="0" y="114"/>
                  </a:lnTo>
                  <a:lnTo>
                    <a:pt x="11" y="114"/>
                  </a:lnTo>
                  <a:lnTo>
                    <a:pt x="11" y="85"/>
                  </a:lnTo>
                  <a:lnTo>
                    <a:pt x="20" y="85"/>
                  </a:lnTo>
                  <a:lnTo>
                    <a:pt x="32" y="32"/>
                  </a:lnTo>
                  <a:lnTo>
                    <a:pt x="52" y="11"/>
                  </a:lnTo>
                  <a:lnTo>
                    <a:pt x="65" y="11"/>
                  </a:lnTo>
                  <a:lnTo>
                    <a:pt x="65" y="0"/>
                  </a:lnTo>
                  <a:lnTo>
                    <a:pt x="85" y="0"/>
                  </a:lnTo>
                  <a:lnTo>
                    <a:pt x="93" y="22"/>
                  </a:lnTo>
                  <a:lnTo>
                    <a:pt x="85" y="85"/>
                  </a:lnTo>
                  <a:lnTo>
                    <a:pt x="106" y="75"/>
                  </a:lnTo>
                  <a:lnTo>
                    <a:pt x="106" y="96"/>
                  </a:lnTo>
                  <a:lnTo>
                    <a:pt x="117" y="96"/>
                  </a:lnTo>
                  <a:lnTo>
                    <a:pt x="117" y="114"/>
                  </a:lnTo>
                  <a:lnTo>
                    <a:pt x="138" y="125"/>
                  </a:lnTo>
                  <a:lnTo>
                    <a:pt x="159" y="125"/>
                  </a:lnTo>
                  <a:lnTo>
                    <a:pt x="138" y="149"/>
                  </a:lnTo>
                  <a:lnTo>
                    <a:pt x="106" y="167"/>
                  </a:lnTo>
                  <a:lnTo>
                    <a:pt x="106" y="188"/>
                  </a:lnTo>
                  <a:lnTo>
                    <a:pt x="126" y="231"/>
                  </a:lnTo>
                  <a:lnTo>
                    <a:pt x="117" y="260"/>
                  </a:lnTo>
                  <a:lnTo>
                    <a:pt x="138" y="273"/>
                  </a:lnTo>
                  <a:lnTo>
                    <a:pt x="147" y="31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6" name="Freeform 117"/>
            <p:cNvSpPr>
              <a:spLocks/>
            </p:cNvSpPr>
            <p:nvPr/>
          </p:nvSpPr>
          <p:spPr bwMode="auto">
            <a:xfrm>
              <a:off x="-1325810" y="2057444"/>
              <a:ext cx="143113" cy="249310"/>
            </a:xfrm>
            <a:custGeom>
              <a:avLst/>
              <a:gdLst/>
              <a:ahLst/>
              <a:cxnLst>
                <a:cxn ang="0">
                  <a:pos x="61" y="269"/>
                </a:cxn>
                <a:cxn ang="0">
                  <a:pos x="61" y="280"/>
                </a:cxn>
                <a:cxn ang="0">
                  <a:pos x="31" y="237"/>
                </a:cxn>
                <a:cxn ang="0">
                  <a:pos x="31" y="248"/>
                </a:cxn>
                <a:cxn ang="0">
                  <a:pos x="20" y="228"/>
                </a:cxn>
                <a:cxn ang="0">
                  <a:pos x="20" y="216"/>
                </a:cxn>
                <a:cxn ang="0">
                  <a:pos x="41" y="163"/>
                </a:cxn>
                <a:cxn ang="0">
                  <a:pos x="31" y="123"/>
                </a:cxn>
                <a:cxn ang="0">
                  <a:pos x="11" y="110"/>
                </a:cxn>
                <a:cxn ang="0">
                  <a:pos x="20" y="81"/>
                </a:cxn>
                <a:cxn ang="0">
                  <a:pos x="0" y="38"/>
                </a:cxn>
                <a:cxn ang="0">
                  <a:pos x="0" y="17"/>
                </a:cxn>
                <a:cxn ang="0">
                  <a:pos x="31" y="0"/>
                </a:cxn>
                <a:cxn ang="0">
                  <a:pos x="41" y="8"/>
                </a:cxn>
                <a:cxn ang="0">
                  <a:pos x="52" y="17"/>
                </a:cxn>
                <a:cxn ang="0">
                  <a:pos x="52" y="49"/>
                </a:cxn>
                <a:cxn ang="0">
                  <a:pos x="76" y="38"/>
                </a:cxn>
                <a:cxn ang="0">
                  <a:pos x="85" y="49"/>
                </a:cxn>
                <a:cxn ang="0">
                  <a:pos x="94" y="38"/>
                </a:cxn>
                <a:cxn ang="0">
                  <a:pos x="115" y="61"/>
                </a:cxn>
                <a:cxn ang="0">
                  <a:pos x="126" y="81"/>
                </a:cxn>
                <a:cxn ang="0">
                  <a:pos x="139" y="102"/>
                </a:cxn>
                <a:cxn ang="0">
                  <a:pos x="139" y="123"/>
                </a:cxn>
                <a:cxn ang="0">
                  <a:pos x="94" y="123"/>
                </a:cxn>
                <a:cxn ang="0">
                  <a:pos x="85" y="142"/>
                </a:cxn>
                <a:cxn ang="0">
                  <a:pos x="94" y="163"/>
                </a:cxn>
                <a:cxn ang="0">
                  <a:pos x="85" y="155"/>
                </a:cxn>
                <a:cxn ang="0">
                  <a:pos x="61" y="155"/>
                </a:cxn>
                <a:cxn ang="0">
                  <a:pos x="61" y="142"/>
                </a:cxn>
                <a:cxn ang="0">
                  <a:pos x="41" y="142"/>
                </a:cxn>
                <a:cxn ang="0">
                  <a:pos x="52" y="163"/>
                </a:cxn>
                <a:cxn ang="0">
                  <a:pos x="41" y="195"/>
                </a:cxn>
                <a:cxn ang="0">
                  <a:pos x="41" y="216"/>
                </a:cxn>
                <a:cxn ang="0">
                  <a:pos x="52" y="216"/>
                </a:cxn>
                <a:cxn ang="0">
                  <a:pos x="61" y="257"/>
                </a:cxn>
                <a:cxn ang="0">
                  <a:pos x="85" y="269"/>
                </a:cxn>
                <a:cxn ang="0">
                  <a:pos x="94" y="280"/>
                </a:cxn>
                <a:cxn ang="0">
                  <a:pos x="85" y="290"/>
                </a:cxn>
                <a:cxn ang="0">
                  <a:pos x="76" y="290"/>
                </a:cxn>
                <a:cxn ang="0">
                  <a:pos x="76" y="280"/>
                </a:cxn>
                <a:cxn ang="0">
                  <a:pos x="61" y="269"/>
                </a:cxn>
              </a:cxnLst>
              <a:rect l="0" t="0" r="r" b="b"/>
              <a:pathLst>
                <a:path w="139" h="290">
                  <a:moveTo>
                    <a:pt x="61" y="269"/>
                  </a:moveTo>
                  <a:lnTo>
                    <a:pt x="61" y="280"/>
                  </a:lnTo>
                  <a:lnTo>
                    <a:pt x="31" y="237"/>
                  </a:lnTo>
                  <a:lnTo>
                    <a:pt x="31" y="248"/>
                  </a:lnTo>
                  <a:lnTo>
                    <a:pt x="20" y="228"/>
                  </a:lnTo>
                  <a:lnTo>
                    <a:pt x="20" y="216"/>
                  </a:lnTo>
                  <a:lnTo>
                    <a:pt x="41" y="163"/>
                  </a:lnTo>
                  <a:lnTo>
                    <a:pt x="31" y="123"/>
                  </a:lnTo>
                  <a:lnTo>
                    <a:pt x="11" y="110"/>
                  </a:lnTo>
                  <a:lnTo>
                    <a:pt x="20" y="81"/>
                  </a:lnTo>
                  <a:lnTo>
                    <a:pt x="0" y="38"/>
                  </a:lnTo>
                  <a:lnTo>
                    <a:pt x="0" y="17"/>
                  </a:lnTo>
                  <a:lnTo>
                    <a:pt x="31" y="0"/>
                  </a:lnTo>
                  <a:lnTo>
                    <a:pt x="41" y="8"/>
                  </a:lnTo>
                  <a:lnTo>
                    <a:pt x="52" y="17"/>
                  </a:lnTo>
                  <a:lnTo>
                    <a:pt x="52" y="49"/>
                  </a:lnTo>
                  <a:lnTo>
                    <a:pt x="76" y="38"/>
                  </a:lnTo>
                  <a:lnTo>
                    <a:pt x="85" y="49"/>
                  </a:lnTo>
                  <a:lnTo>
                    <a:pt x="94" y="38"/>
                  </a:lnTo>
                  <a:lnTo>
                    <a:pt x="115" y="61"/>
                  </a:lnTo>
                  <a:lnTo>
                    <a:pt x="126" y="81"/>
                  </a:lnTo>
                  <a:lnTo>
                    <a:pt x="139" y="102"/>
                  </a:lnTo>
                  <a:lnTo>
                    <a:pt x="139" y="123"/>
                  </a:lnTo>
                  <a:lnTo>
                    <a:pt x="94" y="123"/>
                  </a:lnTo>
                  <a:lnTo>
                    <a:pt x="85" y="142"/>
                  </a:lnTo>
                  <a:lnTo>
                    <a:pt x="94" y="163"/>
                  </a:lnTo>
                  <a:lnTo>
                    <a:pt x="85" y="155"/>
                  </a:lnTo>
                  <a:lnTo>
                    <a:pt x="61" y="155"/>
                  </a:lnTo>
                  <a:lnTo>
                    <a:pt x="61" y="142"/>
                  </a:lnTo>
                  <a:lnTo>
                    <a:pt x="41" y="142"/>
                  </a:lnTo>
                  <a:lnTo>
                    <a:pt x="52" y="163"/>
                  </a:lnTo>
                  <a:lnTo>
                    <a:pt x="41" y="195"/>
                  </a:lnTo>
                  <a:lnTo>
                    <a:pt x="41" y="216"/>
                  </a:lnTo>
                  <a:lnTo>
                    <a:pt x="52" y="216"/>
                  </a:lnTo>
                  <a:lnTo>
                    <a:pt x="61" y="257"/>
                  </a:lnTo>
                  <a:lnTo>
                    <a:pt x="85" y="269"/>
                  </a:lnTo>
                  <a:lnTo>
                    <a:pt x="94" y="280"/>
                  </a:lnTo>
                  <a:lnTo>
                    <a:pt x="85" y="290"/>
                  </a:lnTo>
                  <a:lnTo>
                    <a:pt x="76" y="290"/>
                  </a:lnTo>
                  <a:lnTo>
                    <a:pt x="76" y="280"/>
                  </a:lnTo>
                  <a:lnTo>
                    <a:pt x="61" y="26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7" name="Freeform 118"/>
            <p:cNvSpPr>
              <a:spLocks/>
            </p:cNvSpPr>
            <p:nvPr/>
          </p:nvSpPr>
          <p:spPr bwMode="auto">
            <a:xfrm>
              <a:off x="-1325810" y="2057444"/>
              <a:ext cx="143113" cy="249310"/>
            </a:xfrm>
            <a:custGeom>
              <a:avLst/>
              <a:gdLst/>
              <a:ahLst/>
              <a:cxnLst>
                <a:cxn ang="0">
                  <a:pos x="61" y="269"/>
                </a:cxn>
                <a:cxn ang="0">
                  <a:pos x="61" y="280"/>
                </a:cxn>
                <a:cxn ang="0">
                  <a:pos x="31" y="237"/>
                </a:cxn>
                <a:cxn ang="0">
                  <a:pos x="31" y="248"/>
                </a:cxn>
                <a:cxn ang="0">
                  <a:pos x="20" y="228"/>
                </a:cxn>
                <a:cxn ang="0">
                  <a:pos x="20" y="216"/>
                </a:cxn>
                <a:cxn ang="0">
                  <a:pos x="41" y="163"/>
                </a:cxn>
                <a:cxn ang="0">
                  <a:pos x="31" y="123"/>
                </a:cxn>
                <a:cxn ang="0">
                  <a:pos x="11" y="110"/>
                </a:cxn>
                <a:cxn ang="0">
                  <a:pos x="20" y="81"/>
                </a:cxn>
                <a:cxn ang="0">
                  <a:pos x="0" y="38"/>
                </a:cxn>
                <a:cxn ang="0">
                  <a:pos x="0" y="17"/>
                </a:cxn>
                <a:cxn ang="0">
                  <a:pos x="31" y="0"/>
                </a:cxn>
                <a:cxn ang="0">
                  <a:pos x="41" y="8"/>
                </a:cxn>
                <a:cxn ang="0">
                  <a:pos x="52" y="17"/>
                </a:cxn>
                <a:cxn ang="0">
                  <a:pos x="52" y="49"/>
                </a:cxn>
                <a:cxn ang="0">
                  <a:pos x="76" y="38"/>
                </a:cxn>
                <a:cxn ang="0">
                  <a:pos x="85" y="49"/>
                </a:cxn>
                <a:cxn ang="0">
                  <a:pos x="94" y="38"/>
                </a:cxn>
                <a:cxn ang="0">
                  <a:pos x="115" y="61"/>
                </a:cxn>
                <a:cxn ang="0">
                  <a:pos x="126" y="81"/>
                </a:cxn>
                <a:cxn ang="0">
                  <a:pos x="139" y="102"/>
                </a:cxn>
                <a:cxn ang="0">
                  <a:pos x="139" y="123"/>
                </a:cxn>
                <a:cxn ang="0">
                  <a:pos x="94" y="123"/>
                </a:cxn>
                <a:cxn ang="0">
                  <a:pos x="85" y="142"/>
                </a:cxn>
                <a:cxn ang="0">
                  <a:pos x="94" y="163"/>
                </a:cxn>
                <a:cxn ang="0">
                  <a:pos x="85" y="155"/>
                </a:cxn>
                <a:cxn ang="0">
                  <a:pos x="61" y="155"/>
                </a:cxn>
                <a:cxn ang="0">
                  <a:pos x="61" y="142"/>
                </a:cxn>
                <a:cxn ang="0">
                  <a:pos x="41" y="142"/>
                </a:cxn>
                <a:cxn ang="0">
                  <a:pos x="52" y="163"/>
                </a:cxn>
                <a:cxn ang="0">
                  <a:pos x="41" y="195"/>
                </a:cxn>
                <a:cxn ang="0">
                  <a:pos x="41" y="216"/>
                </a:cxn>
                <a:cxn ang="0">
                  <a:pos x="52" y="216"/>
                </a:cxn>
                <a:cxn ang="0">
                  <a:pos x="61" y="257"/>
                </a:cxn>
                <a:cxn ang="0">
                  <a:pos x="85" y="269"/>
                </a:cxn>
                <a:cxn ang="0">
                  <a:pos x="94" y="280"/>
                </a:cxn>
                <a:cxn ang="0">
                  <a:pos x="85" y="290"/>
                </a:cxn>
                <a:cxn ang="0">
                  <a:pos x="76" y="290"/>
                </a:cxn>
                <a:cxn ang="0">
                  <a:pos x="76" y="280"/>
                </a:cxn>
                <a:cxn ang="0">
                  <a:pos x="61" y="269"/>
                </a:cxn>
              </a:cxnLst>
              <a:rect l="0" t="0" r="r" b="b"/>
              <a:pathLst>
                <a:path w="139" h="290">
                  <a:moveTo>
                    <a:pt x="61" y="269"/>
                  </a:moveTo>
                  <a:lnTo>
                    <a:pt x="61" y="280"/>
                  </a:lnTo>
                  <a:lnTo>
                    <a:pt x="31" y="237"/>
                  </a:lnTo>
                  <a:lnTo>
                    <a:pt x="31" y="248"/>
                  </a:lnTo>
                  <a:lnTo>
                    <a:pt x="20" y="228"/>
                  </a:lnTo>
                  <a:lnTo>
                    <a:pt x="20" y="216"/>
                  </a:lnTo>
                  <a:lnTo>
                    <a:pt x="41" y="163"/>
                  </a:lnTo>
                  <a:lnTo>
                    <a:pt x="31" y="123"/>
                  </a:lnTo>
                  <a:lnTo>
                    <a:pt x="11" y="110"/>
                  </a:lnTo>
                  <a:lnTo>
                    <a:pt x="20" y="81"/>
                  </a:lnTo>
                  <a:lnTo>
                    <a:pt x="0" y="38"/>
                  </a:lnTo>
                  <a:lnTo>
                    <a:pt x="0" y="17"/>
                  </a:lnTo>
                  <a:lnTo>
                    <a:pt x="31" y="0"/>
                  </a:lnTo>
                  <a:lnTo>
                    <a:pt x="41" y="8"/>
                  </a:lnTo>
                  <a:lnTo>
                    <a:pt x="52" y="17"/>
                  </a:lnTo>
                  <a:lnTo>
                    <a:pt x="52" y="49"/>
                  </a:lnTo>
                  <a:lnTo>
                    <a:pt x="76" y="38"/>
                  </a:lnTo>
                  <a:lnTo>
                    <a:pt x="85" y="49"/>
                  </a:lnTo>
                  <a:lnTo>
                    <a:pt x="94" y="38"/>
                  </a:lnTo>
                  <a:lnTo>
                    <a:pt x="115" y="61"/>
                  </a:lnTo>
                  <a:lnTo>
                    <a:pt x="126" y="81"/>
                  </a:lnTo>
                  <a:lnTo>
                    <a:pt x="139" y="102"/>
                  </a:lnTo>
                  <a:lnTo>
                    <a:pt x="139" y="123"/>
                  </a:lnTo>
                  <a:lnTo>
                    <a:pt x="94" y="123"/>
                  </a:lnTo>
                  <a:lnTo>
                    <a:pt x="85" y="142"/>
                  </a:lnTo>
                  <a:lnTo>
                    <a:pt x="94" y="163"/>
                  </a:lnTo>
                  <a:lnTo>
                    <a:pt x="85" y="155"/>
                  </a:lnTo>
                  <a:lnTo>
                    <a:pt x="61" y="155"/>
                  </a:lnTo>
                  <a:lnTo>
                    <a:pt x="61" y="142"/>
                  </a:lnTo>
                  <a:lnTo>
                    <a:pt x="41" y="142"/>
                  </a:lnTo>
                  <a:lnTo>
                    <a:pt x="52" y="163"/>
                  </a:lnTo>
                  <a:lnTo>
                    <a:pt x="41" y="195"/>
                  </a:lnTo>
                  <a:lnTo>
                    <a:pt x="41" y="216"/>
                  </a:lnTo>
                  <a:lnTo>
                    <a:pt x="52" y="216"/>
                  </a:lnTo>
                  <a:lnTo>
                    <a:pt x="61" y="257"/>
                  </a:lnTo>
                  <a:lnTo>
                    <a:pt x="85" y="269"/>
                  </a:lnTo>
                  <a:lnTo>
                    <a:pt x="94" y="280"/>
                  </a:lnTo>
                  <a:lnTo>
                    <a:pt x="85" y="290"/>
                  </a:lnTo>
                  <a:lnTo>
                    <a:pt x="76" y="290"/>
                  </a:lnTo>
                  <a:lnTo>
                    <a:pt x="76" y="280"/>
                  </a:lnTo>
                  <a:lnTo>
                    <a:pt x="61" y="26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8" name="Freeform 119"/>
            <p:cNvSpPr>
              <a:spLocks/>
            </p:cNvSpPr>
            <p:nvPr/>
          </p:nvSpPr>
          <p:spPr bwMode="auto">
            <a:xfrm>
              <a:off x="-1261976" y="2289560"/>
              <a:ext cx="79278" cy="88548"/>
            </a:xfrm>
            <a:custGeom>
              <a:avLst/>
              <a:gdLst/>
              <a:ahLst/>
              <a:cxnLst>
                <a:cxn ang="0">
                  <a:pos x="0" y="11"/>
                </a:cxn>
                <a:cxn ang="0">
                  <a:pos x="0" y="49"/>
                </a:cxn>
                <a:cxn ang="0">
                  <a:pos x="23" y="73"/>
                </a:cxn>
                <a:cxn ang="0">
                  <a:pos x="53" y="103"/>
                </a:cxn>
                <a:cxn ang="0">
                  <a:pos x="77" y="103"/>
                </a:cxn>
                <a:cxn ang="0">
                  <a:pos x="53" y="73"/>
                </a:cxn>
                <a:cxn ang="0">
                  <a:pos x="53" y="41"/>
                </a:cxn>
                <a:cxn ang="0">
                  <a:pos x="32" y="11"/>
                </a:cxn>
                <a:cxn ang="0">
                  <a:pos x="23" y="20"/>
                </a:cxn>
                <a:cxn ang="0">
                  <a:pos x="14" y="20"/>
                </a:cxn>
                <a:cxn ang="0">
                  <a:pos x="14" y="11"/>
                </a:cxn>
                <a:cxn ang="0">
                  <a:pos x="0" y="0"/>
                </a:cxn>
                <a:cxn ang="0">
                  <a:pos x="0" y="11"/>
                </a:cxn>
              </a:cxnLst>
              <a:rect l="0" t="0" r="r" b="b"/>
              <a:pathLst>
                <a:path w="77" h="103">
                  <a:moveTo>
                    <a:pt x="0" y="11"/>
                  </a:moveTo>
                  <a:lnTo>
                    <a:pt x="0" y="49"/>
                  </a:lnTo>
                  <a:lnTo>
                    <a:pt x="23" y="73"/>
                  </a:lnTo>
                  <a:lnTo>
                    <a:pt x="53" y="103"/>
                  </a:lnTo>
                  <a:lnTo>
                    <a:pt x="77" y="103"/>
                  </a:lnTo>
                  <a:lnTo>
                    <a:pt x="53" y="73"/>
                  </a:lnTo>
                  <a:lnTo>
                    <a:pt x="53" y="41"/>
                  </a:lnTo>
                  <a:lnTo>
                    <a:pt x="32" y="11"/>
                  </a:lnTo>
                  <a:lnTo>
                    <a:pt x="23" y="20"/>
                  </a:lnTo>
                  <a:lnTo>
                    <a:pt x="14" y="20"/>
                  </a:lnTo>
                  <a:lnTo>
                    <a:pt x="14" y="11"/>
                  </a:lnTo>
                  <a:lnTo>
                    <a:pt x="0" y="0"/>
                  </a:lnTo>
                  <a:lnTo>
                    <a:pt x="0" y="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39" name="Freeform 120"/>
            <p:cNvSpPr>
              <a:spLocks/>
            </p:cNvSpPr>
            <p:nvPr/>
          </p:nvSpPr>
          <p:spPr bwMode="auto">
            <a:xfrm>
              <a:off x="-1261976" y="2289560"/>
              <a:ext cx="79278" cy="88548"/>
            </a:xfrm>
            <a:custGeom>
              <a:avLst/>
              <a:gdLst/>
              <a:ahLst/>
              <a:cxnLst>
                <a:cxn ang="0">
                  <a:pos x="0" y="11"/>
                </a:cxn>
                <a:cxn ang="0">
                  <a:pos x="0" y="49"/>
                </a:cxn>
                <a:cxn ang="0">
                  <a:pos x="23" y="73"/>
                </a:cxn>
                <a:cxn ang="0">
                  <a:pos x="53" y="103"/>
                </a:cxn>
                <a:cxn ang="0">
                  <a:pos x="77" y="103"/>
                </a:cxn>
                <a:cxn ang="0">
                  <a:pos x="53" y="73"/>
                </a:cxn>
                <a:cxn ang="0">
                  <a:pos x="53" y="41"/>
                </a:cxn>
                <a:cxn ang="0">
                  <a:pos x="32" y="11"/>
                </a:cxn>
                <a:cxn ang="0">
                  <a:pos x="23" y="20"/>
                </a:cxn>
                <a:cxn ang="0">
                  <a:pos x="14" y="20"/>
                </a:cxn>
                <a:cxn ang="0">
                  <a:pos x="14" y="11"/>
                </a:cxn>
                <a:cxn ang="0">
                  <a:pos x="0" y="0"/>
                </a:cxn>
                <a:cxn ang="0">
                  <a:pos x="0" y="11"/>
                </a:cxn>
              </a:cxnLst>
              <a:rect l="0" t="0" r="r" b="b"/>
              <a:pathLst>
                <a:path w="77" h="103">
                  <a:moveTo>
                    <a:pt x="0" y="11"/>
                  </a:moveTo>
                  <a:lnTo>
                    <a:pt x="0" y="49"/>
                  </a:lnTo>
                  <a:lnTo>
                    <a:pt x="23" y="73"/>
                  </a:lnTo>
                  <a:lnTo>
                    <a:pt x="53" y="103"/>
                  </a:lnTo>
                  <a:lnTo>
                    <a:pt x="77" y="103"/>
                  </a:lnTo>
                  <a:lnTo>
                    <a:pt x="53" y="73"/>
                  </a:lnTo>
                  <a:lnTo>
                    <a:pt x="53" y="41"/>
                  </a:lnTo>
                  <a:lnTo>
                    <a:pt x="32" y="11"/>
                  </a:lnTo>
                  <a:lnTo>
                    <a:pt x="23" y="20"/>
                  </a:lnTo>
                  <a:lnTo>
                    <a:pt x="14" y="20"/>
                  </a:lnTo>
                  <a:lnTo>
                    <a:pt x="14" y="11"/>
                  </a:lnTo>
                  <a:lnTo>
                    <a:pt x="0" y="0"/>
                  </a:lnTo>
                  <a:lnTo>
                    <a:pt x="0" y="1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0" name="Freeform 121"/>
            <p:cNvSpPr>
              <a:spLocks/>
            </p:cNvSpPr>
            <p:nvPr/>
          </p:nvSpPr>
          <p:spPr bwMode="auto">
            <a:xfrm>
              <a:off x="-1261976" y="2011021"/>
              <a:ext cx="155467" cy="242432"/>
            </a:xfrm>
            <a:custGeom>
              <a:avLst/>
              <a:gdLst/>
              <a:ahLst/>
              <a:cxnLst>
                <a:cxn ang="0">
                  <a:pos x="0" y="8"/>
                </a:cxn>
                <a:cxn ang="0">
                  <a:pos x="14" y="8"/>
                </a:cxn>
                <a:cxn ang="0">
                  <a:pos x="53" y="0"/>
                </a:cxn>
                <a:cxn ang="0">
                  <a:pos x="77" y="8"/>
                </a:cxn>
                <a:cxn ang="0">
                  <a:pos x="88" y="17"/>
                </a:cxn>
                <a:cxn ang="0">
                  <a:pos x="106" y="29"/>
                </a:cxn>
                <a:cxn ang="0">
                  <a:pos x="88" y="38"/>
                </a:cxn>
                <a:cxn ang="0">
                  <a:pos x="77" y="61"/>
                </a:cxn>
                <a:cxn ang="0">
                  <a:pos x="65" y="82"/>
                </a:cxn>
                <a:cxn ang="0">
                  <a:pos x="77" y="91"/>
                </a:cxn>
                <a:cxn ang="0">
                  <a:pos x="142" y="156"/>
                </a:cxn>
                <a:cxn ang="0">
                  <a:pos x="151" y="188"/>
                </a:cxn>
                <a:cxn ang="0">
                  <a:pos x="151" y="229"/>
                </a:cxn>
                <a:cxn ang="0">
                  <a:pos x="118" y="249"/>
                </a:cxn>
                <a:cxn ang="0">
                  <a:pos x="106" y="249"/>
                </a:cxn>
                <a:cxn ang="0">
                  <a:pos x="106" y="270"/>
                </a:cxn>
                <a:cxn ang="0">
                  <a:pos x="77" y="282"/>
                </a:cxn>
                <a:cxn ang="0">
                  <a:pos x="77" y="262"/>
                </a:cxn>
                <a:cxn ang="0">
                  <a:pos x="65" y="249"/>
                </a:cxn>
                <a:cxn ang="0">
                  <a:pos x="88" y="238"/>
                </a:cxn>
                <a:cxn ang="0">
                  <a:pos x="98" y="229"/>
                </a:cxn>
                <a:cxn ang="0">
                  <a:pos x="118" y="209"/>
                </a:cxn>
                <a:cxn ang="0">
                  <a:pos x="118" y="164"/>
                </a:cxn>
                <a:cxn ang="0">
                  <a:pos x="106" y="144"/>
                </a:cxn>
                <a:cxn ang="0">
                  <a:pos x="88" y="123"/>
                </a:cxn>
                <a:cxn ang="0">
                  <a:pos x="88" y="114"/>
                </a:cxn>
                <a:cxn ang="0">
                  <a:pos x="44" y="70"/>
                </a:cxn>
                <a:cxn ang="0">
                  <a:pos x="53" y="61"/>
                </a:cxn>
                <a:cxn ang="0">
                  <a:pos x="44" y="53"/>
                </a:cxn>
                <a:cxn ang="0">
                  <a:pos x="23" y="38"/>
                </a:cxn>
                <a:cxn ang="0">
                  <a:pos x="0" y="8"/>
                </a:cxn>
              </a:cxnLst>
              <a:rect l="0" t="0" r="r" b="b"/>
              <a:pathLst>
                <a:path w="151" h="282">
                  <a:moveTo>
                    <a:pt x="0" y="8"/>
                  </a:moveTo>
                  <a:lnTo>
                    <a:pt x="14" y="8"/>
                  </a:lnTo>
                  <a:lnTo>
                    <a:pt x="53" y="0"/>
                  </a:lnTo>
                  <a:lnTo>
                    <a:pt x="77" y="8"/>
                  </a:lnTo>
                  <a:lnTo>
                    <a:pt x="88" y="17"/>
                  </a:lnTo>
                  <a:lnTo>
                    <a:pt x="106" y="29"/>
                  </a:lnTo>
                  <a:lnTo>
                    <a:pt x="88" y="38"/>
                  </a:lnTo>
                  <a:lnTo>
                    <a:pt x="77" y="61"/>
                  </a:lnTo>
                  <a:lnTo>
                    <a:pt x="65" y="82"/>
                  </a:lnTo>
                  <a:lnTo>
                    <a:pt x="77" y="91"/>
                  </a:lnTo>
                  <a:lnTo>
                    <a:pt x="142" y="156"/>
                  </a:lnTo>
                  <a:lnTo>
                    <a:pt x="151" y="188"/>
                  </a:lnTo>
                  <a:lnTo>
                    <a:pt x="151" y="229"/>
                  </a:lnTo>
                  <a:lnTo>
                    <a:pt x="118" y="249"/>
                  </a:lnTo>
                  <a:lnTo>
                    <a:pt x="106" y="249"/>
                  </a:lnTo>
                  <a:lnTo>
                    <a:pt x="106" y="270"/>
                  </a:lnTo>
                  <a:lnTo>
                    <a:pt x="77" y="282"/>
                  </a:lnTo>
                  <a:lnTo>
                    <a:pt x="77" y="262"/>
                  </a:lnTo>
                  <a:lnTo>
                    <a:pt x="65" y="249"/>
                  </a:lnTo>
                  <a:lnTo>
                    <a:pt x="88" y="238"/>
                  </a:lnTo>
                  <a:lnTo>
                    <a:pt x="98" y="229"/>
                  </a:lnTo>
                  <a:lnTo>
                    <a:pt x="118" y="209"/>
                  </a:lnTo>
                  <a:lnTo>
                    <a:pt x="118" y="164"/>
                  </a:lnTo>
                  <a:lnTo>
                    <a:pt x="106" y="144"/>
                  </a:lnTo>
                  <a:lnTo>
                    <a:pt x="88" y="123"/>
                  </a:lnTo>
                  <a:lnTo>
                    <a:pt x="88" y="114"/>
                  </a:lnTo>
                  <a:lnTo>
                    <a:pt x="44" y="70"/>
                  </a:lnTo>
                  <a:lnTo>
                    <a:pt x="53" y="61"/>
                  </a:lnTo>
                  <a:lnTo>
                    <a:pt x="44" y="53"/>
                  </a:lnTo>
                  <a:lnTo>
                    <a:pt x="23" y="38"/>
                  </a:lnTo>
                  <a:lnTo>
                    <a:pt x="0"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1" name="Freeform 122"/>
            <p:cNvSpPr>
              <a:spLocks/>
            </p:cNvSpPr>
            <p:nvPr/>
          </p:nvSpPr>
          <p:spPr bwMode="auto">
            <a:xfrm>
              <a:off x="-1261976" y="2011021"/>
              <a:ext cx="155467" cy="242432"/>
            </a:xfrm>
            <a:custGeom>
              <a:avLst/>
              <a:gdLst/>
              <a:ahLst/>
              <a:cxnLst>
                <a:cxn ang="0">
                  <a:pos x="0" y="8"/>
                </a:cxn>
                <a:cxn ang="0">
                  <a:pos x="14" y="8"/>
                </a:cxn>
                <a:cxn ang="0">
                  <a:pos x="53" y="0"/>
                </a:cxn>
                <a:cxn ang="0">
                  <a:pos x="77" y="8"/>
                </a:cxn>
                <a:cxn ang="0">
                  <a:pos x="88" y="17"/>
                </a:cxn>
                <a:cxn ang="0">
                  <a:pos x="106" y="29"/>
                </a:cxn>
                <a:cxn ang="0">
                  <a:pos x="88" y="38"/>
                </a:cxn>
                <a:cxn ang="0">
                  <a:pos x="77" y="61"/>
                </a:cxn>
                <a:cxn ang="0">
                  <a:pos x="65" y="82"/>
                </a:cxn>
                <a:cxn ang="0">
                  <a:pos x="77" y="91"/>
                </a:cxn>
                <a:cxn ang="0">
                  <a:pos x="142" y="156"/>
                </a:cxn>
                <a:cxn ang="0">
                  <a:pos x="151" y="188"/>
                </a:cxn>
                <a:cxn ang="0">
                  <a:pos x="151" y="229"/>
                </a:cxn>
                <a:cxn ang="0">
                  <a:pos x="118" y="249"/>
                </a:cxn>
                <a:cxn ang="0">
                  <a:pos x="106" y="249"/>
                </a:cxn>
                <a:cxn ang="0">
                  <a:pos x="106" y="270"/>
                </a:cxn>
                <a:cxn ang="0">
                  <a:pos x="77" y="282"/>
                </a:cxn>
                <a:cxn ang="0">
                  <a:pos x="77" y="262"/>
                </a:cxn>
                <a:cxn ang="0">
                  <a:pos x="65" y="249"/>
                </a:cxn>
                <a:cxn ang="0">
                  <a:pos x="88" y="238"/>
                </a:cxn>
                <a:cxn ang="0">
                  <a:pos x="98" y="229"/>
                </a:cxn>
                <a:cxn ang="0">
                  <a:pos x="118" y="209"/>
                </a:cxn>
                <a:cxn ang="0">
                  <a:pos x="118" y="164"/>
                </a:cxn>
                <a:cxn ang="0">
                  <a:pos x="106" y="144"/>
                </a:cxn>
                <a:cxn ang="0">
                  <a:pos x="88" y="123"/>
                </a:cxn>
                <a:cxn ang="0">
                  <a:pos x="88" y="114"/>
                </a:cxn>
                <a:cxn ang="0">
                  <a:pos x="44" y="70"/>
                </a:cxn>
                <a:cxn ang="0">
                  <a:pos x="53" y="61"/>
                </a:cxn>
                <a:cxn ang="0">
                  <a:pos x="44" y="53"/>
                </a:cxn>
                <a:cxn ang="0">
                  <a:pos x="23" y="38"/>
                </a:cxn>
                <a:cxn ang="0">
                  <a:pos x="0" y="8"/>
                </a:cxn>
              </a:cxnLst>
              <a:rect l="0" t="0" r="r" b="b"/>
              <a:pathLst>
                <a:path w="151" h="282">
                  <a:moveTo>
                    <a:pt x="0" y="8"/>
                  </a:moveTo>
                  <a:lnTo>
                    <a:pt x="14" y="8"/>
                  </a:lnTo>
                  <a:lnTo>
                    <a:pt x="53" y="0"/>
                  </a:lnTo>
                  <a:lnTo>
                    <a:pt x="77" y="8"/>
                  </a:lnTo>
                  <a:lnTo>
                    <a:pt x="88" y="17"/>
                  </a:lnTo>
                  <a:lnTo>
                    <a:pt x="106" y="29"/>
                  </a:lnTo>
                  <a:lnTo>
                    <a:pt x="88" y="38"/>
                  </a:lnTo>
                  <a:lnTo>
                    <a:pt x="77" y="61"/>
                  </a:lnTo>
                  <a:lnTo>
                    <a:pt x="65" y="82"/>
                  </a:lnTo>
                  <a:lnTo>
                    <a:pt x="77" y="91"/>
                  </a:lnTo>
                  <a:lnTo>
                    <a:pt x="142" y="156"/>
                  </a:lnTo>
                  <a:lnTo>
                    <a:pt x="151" y="188"/>
                  </a:lnTo>
                  <a:lnTo>
                    <a:pt x="151" y="229"/>
                  </a:lnTo>
                  <a:lnTo>
                    <a:pt x="118" y="249"/>
                  </a:lnTo>
                  <a:lnTo>
                    <a:pt x="106" y="249"/>
                  </a:lnTo>
                  <a:lnTo>
                    <a:pt x="106" y="270"/>
                  </a:lnTo>
                  <a:lnTo>
                    <a:pt x="77" y="282"/>
                  </a:lnTo>
                  <a:lnTo>
                    <a:pt x="77" y="262"/>
                  </a:lnTo>
                  <a:lnTo>
                    <a:pt x="65" y="249"/>
                  </a:lnTo>
                  <a:lnTo>
                    <a:pt x="88" y="238"/>
                  </a:lnTo>
                  <a:lnTo>
                    <a:pt x="98" y="229"/>
                  </a:lnTo>
                  <a:lnTo>
                    <a:pt x="118" y="209"/>
                  </a:lnTo>
                  <a:lnTo>
                    <a:pt x="118" y="164"/>
                  </a:lnTo>
                  <a:lnTo>
                    <a:pt x="106" y="144"/>
                  </a:lnTo>
                  <a:lnTo>
                    <a:pt x="88" y="123"/>
                  </a:lnTo>
                  <a:lnTo>
                    <a:pt x="88" y="114"/>
                  </a:lnTo>
                  <a:lnTo>
                    <a:pt x="44" y="70"/>
                  </a:lnTo>
                  <a:lnTo>
                    <a:pt x="53" y="61"/>
                  </a:lnTo>
                  <a:lnTo>
                    <a:pt x="44" y="53"/>
                  </a:lnTo>
                  <a:lnTo>
                    <a:pt x="23" y="38"/>
                  </a:lnTo>
                  <a:lnTo>
                    <a:pt x="0"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2" name="Freeform 123"/>
            <p:cNvSpPr>
              <a:spLocks/>
            </p:cNvSpPr>
            <p:nvPr/>
          </p:nvSpPr>
          <p:spPr bwMode="auto">
            <a:xfrm>
              <a:off x="-1236237" y="2152009"/>
              <a:ext cx="96780" cy="73933"/>
            </a:xfrm>
            <a:custGeom>
              <a:avLst/>
              <a:gdLst/>
              <a:ahLst/>
              <a:cxnLst>
                <a:cxn ang="0">
                  <a:pos x="0" y="32"/>
                </a:cxn>
                <a:cxn ang="0">
                  <a:pos x="8" y="53"/>
                </a:cxn>
                <a:cxn ang="0">
                  <a:pos x="20" y="74"/>
                </a:cxn>
                <a:cxn ang="0">
                  <a:pos x="40" y="86"/>
                </a:cxn>
                <a:cxn ang="0">
                  <a:pos x="64" y="74"/>
                </a:cxn>
                <a:cxn ang="0">
                  <a:pos x="73" y="66"/>
                </a:cxn>
                <a:cxn ang="0">
                  <a:pos x="94" y="45"/>
                </a:cxn>
                <a:cxn ang="0">
                  <a:pos x="94" y="0"/>
                </a:cxn>
                <a:cxn ang="0">
                  <a:pos x="73" y="12"/>
                </a:cxn>
                <a:cxn ang="0">
                  <a:pos x="64" y="12"/>
                </a:cxn>
                <a:cxn ang="0">
                  <a:pos x="53" y="12"/>
                </a:cxn>
                <a:cxn ang="0">
                  <a:pos x="8" y="12"/>
                </a:cxn>
                <a:cxn ang="0">
                  <a:pos x="0" y="32"/>
                </a:cxn>
              </a:cxnLst>
              <a:rect l="0" t="0" r="r" b="b"/>
              <a:pathLst>
                <a:path w="94" h="86">
                  <a:moveTo>
                    <a:pt x="0" y="32"/>
                  </a:moveTo>
                  <a:lnTo>
                    <a:pt x="8" y="53"/>
                  </a:lnTo>
                  <a:lnTo>
                    <a:pt x="20" y="74"/>
                  </a:lnTo>
                  <a:lnTo>
                    <a:pt x="40" y="86"/>
                  </a:lnTo>
                  <a:lnTo>
                    <a:pt x="64" y="74"/>
                  </a:lnTo>
                  <a:lnTo>
                    <a:pt x="73" y="66"/>
                  </a:lnTo>
                  <a:lnTo>
                    <a:pt x="94" y="45"/>
                  </a:lnTo>
                  <a:lnTo>
                    <a:pt x="94" y="0"/>
                  </a:lnTo>
                  <a:lnTo>
                    <a:pt x="73" y="12"/>
                  </a:lnTo>
                  <a:lnTo>
                    <a:pt x="64" y="12"/>
                  </a:lnTo>
                  <a:lnTo>
                    <a:pt x="53" y="12"/>
                  </a:lnTo>
                  <a:lnTo>
                    <a:pt x="8" y="12"/>
                  </a:lnTo>
                  <a:lnTo>
                    <a:pt x="0" y="3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3" name="Freeform 124"/>
            <p:cNvSpPr>
              <a:spLocks/>
            </p:cNvSpPr>
            <p:nvPr/>
          </p:nvSpPr>
          <p:spPr bwMode="auto">
            <a:xfrm>
              <a:off x="-1236237" y="2152009"/>
              <a:ext cx="96780" cy="73933"/>
            </a:xfrm>
            <a:custGeom>
              <a:avLst/>
              <a:gdLst/>
              <a:ahLst/>
              <a:cxnLst>
                <a:cxn ang="0">
                  <a:pos x="0" y="32"/>
                </a:cxn>
                <a:cxn ang="0">
                  <a:pos x="8" y="53"/>
                </a:cxn>
                <a:cxn ang="0">
                  <a:pos x="20" y="74"/>
                </a:cxn>
                <a:cxn ang="0">
                  <a:pos x="40" y="86"/>
                </a:cxn>
                <a:cxn ang="0">
                  <a:pos x="64" y="74"/>
                </a:cxn>
                <a:cxn ang="0">
                  <a:pos x="73" y="66"/>
                </a:cxn>
                <a:cxn ang="0">
                  <a:pos x="94" y="45"/>
                </a:cxn>
                <a:cxn ang="0">
                  <a:pos x="94" y="0"/>
                </a:cxn>
                <a:cxn ang="0">
                  <a:pos x="73" y="12"/>
                </a:cxn>
                <a:cxn ang="0">
                  <a:pos x="64" y="12"/>
                </a:cxn>
                <a:cxn ang="0">
                  <a:pos x="53" y="12"/>
                </a:cxn>
                <a:cxn ang="0">
                  <a:pos x="8" y="12"/>
                </a:cxn>
                <a:cxn ang="0">
                  <a:pos x="0" y="32"/>
                </a:cxn>
              </a:cxnLst>
              <a:rect l="0" t="0" r="r" b="b"/>
              <a:pathLst>
                <a:path w="94" h="86">
                  <a:moveTo>
                    <a:pt x="0" y="32"/>
                  </a:moveTo>
                  <a:lnTo>
                    <a:pt x="8" y="53"/>
                  </a:lnTo>
                  <a:lnTo>
                    <a:pt x="20" y="74"/>
                  </a:lnTo>
                  <a:lnTo>
                    <a:pt x="40" y="86"/>
                  </a:lnTo>
                  <a:lnTo>
                    <a:pt x="64" y="74"/>
                  </a:lnTo>
                  <a:lnTo>
                    <a:pt x="73" y="66"/>
                  </a:lnTo>
                  <a:lnTo>
                    <a:pt x="94" y="45"/>
                  </a:lnTo>
                  <a:lnTo>
                    <a:pt x="94" y="0"/>
                  </a:lnTo>
                  <a:lnTo>
                    <a:pt x="73" y="12"/>
                  </a:lnTo>
                  <a:lnTo>
                    <a:pt x="64" y="12"/>
                  </a:lnTo>
                  <a:lnTo>
                    <a:pt x="53" y="12"/>
                  </a:lnTo>
                  <a:lnTo>
                    <a:pt x="8" y="12"/>
                  </a:lnTo>
                  <a:lnTo>
                    <a:pt x="0" y="3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4" name="Freeform 125"/>
            <p:cNvSpPr>
              <a:spLocks/>
            </p:cNvSpPr>
            <p:nvPr/>
          </p:nvSpPr>
          <p:spPr bwMode="auto">
            <a:xfrm>
              <a:off x="-1292864" y="2018758"/>
              <a:ext cx="153408" cy="143568"/>
            </a:xfrm>
            <a:custGeom>
              <a:avLst/>
              <a:gdLst/>
              <a:ahLst/>
              <a:cxnLst>
                <a:cxn ang="0">
                  <a:pos x="149" y="154"/>
                </a:cxn>
                <a:cxn ang="0">
                  <a:pos x="128" y="167"/>
                </a:cxn>
                <a:cxn ang="0">
                  <a:pos x="119" y="167"/>
                </a:cxn>
                <a:cxn ang="0">
                  <a:pos x="107" y="167"/>
                </a:cxn>
                <a:cxn ang="0">
                  <a:pos x="107" y="146"/>
                </a:cxn>
                <a:cxn ang="0">
                  <a:pos x="95" y="125"/>
                </a:cxn>
                <a:cxn ang="0">
                  <a:pos x="83" y="105"/>
                </a:cxn>
                <a:cxn ang="0">
                  <a:pos x="63" y="82"/>
                </a:cxn>
                <a:cxn ang="0">
                  <a:pos x="53" y="93"/>
                </a:cxn>
                <a:cxn ang="0">
                  <a:pos x="44" y="82"/>
                </a:cxn>
                <a:cxn ang="0">
                  <a:pos x="20" y="93"/>
                </a:cxn>
                <a:cxn ang="0">
                  <a:pos x="20" y="61"/>
                </a:cxn>
                <a:cxn ang="0">
                  <a:pos x="9" y="52"/>
                </a:cxn>
                <a:cxn ang="0">
                  <a:pos x="0" y="44"/>
                </a:cxn>
                <a:cxn ang="0">
                  <a:pos x="20" y="20"/>
                </a:cxn>
                <a:cxn ang="0">
                  <a:pos x="20" y="0"/>
                </a:cxn>
                <a:cxn ang="0">
                  <a:pos x="30" y="0"/>
                </a:cxn>
                <a:cxn ang="0">
                  <a:pos x="53" y="29"/>
                </a:cxn>
                <a:cxn ang="0">
                  <a:pos x="74" y="44"/>
                </a:cxn>
                <a:cxn ang="0">
                  <a:pos x="83" y="52"/>
                </a:cxn>
                <a:cxn ang="0">
                  <a:pos x="74" y="61"/>
                </a:cxn>
                <a:cxn ang="0">
                  <a:pos x="119" y="105"/>
                </a:cxn>
                <a:cxn ang="0">
                  <a:pos x="119" y="114"/>
                </a:cxn>
                <a:cxn ang="0">
                  <a:pos x="136" y="135"/>
                </a:cxn>
                <a:cxn ang="0">
                  <a:pos x="149" y="154"/>
                </a:cxn>
              </a:cxnLst>
              <a:rect l="0" t="0" r="r" b="b"/>
              <a:pathLst>
                <a:path w="149" h="167">
                  <a:moveTo>
                    <a:pt x="149" y="154"/>
                  </a:moveTo>
                  <a:lnTo>
                    <a:pt x="128" y="167"/>
                  </a:lnTo>
                  <a:lnTo>
                    <a:pt x="119" y="167"/>
                  </a:lnTo>
                  <a:lnTo>
                    <a:pt x="107" y="167"/>
                  </a:lnTo>
                  <a:lnTo>
                    <a:pt x="107" y="146"/>
                  </a:lnTo>
                  <a:lnTo>
                    <a:pt x="95" y="125"/>
                  </a:lnTo>
                  <a:lnTo>
                    <a:pt x="83" y="105"/>
                  </a:lnTo>
                  <a:lnTo>
                    <a:pt x="63" y="82"/>
                  </a:lnTo>
                  <a:lnTo>
                    <a:pt x="53" y="93"/>
                  </a:lnTo>
                  <a:lnTo>
                    <a:pt x="44" y="82"/>
                  </a:lnTo>
                  <a:lnTo>
                    <a:pt x="20" y="93"/>
                  </a:lnTo>
                  <a:lnTo>
                    <a:pt x="20" y="61"/>
                  </a:lnTo>
                  <a:lnTo>
                    <a:pt x="9" y="52"/>
                  </a:lnTo>
                  <a:lnTo>
                    <a:pt x="0" y="44"/>
                  </a:lnTo>
                  <a:lnTo>
                    <a:pt x="20" y="20"/>
                  </a:lnTo>
                  <a:lnTo>
                    <a:pt x="20" y="0"/>
                  </a:lnTo>
                  <a:lnTo>
                    <a:pt x="30" y="0"/>
                  </a:lnTo>
                  <a:lnTo>
                    <a:pt x="53" y="29"/>
                  </a:lnTo>
                  <a:lnTo>
                    <a:pt x="74" y="44"/>
                  </a:lnTo>
                  <a:lnTo>
                    <a:pt x="83" y="52"/>
                  </a:lnTo>
                  <a:lnTo>
                    <a:pt x="74" y="61"/>
                  </a:lnTo>
                  <a:lnTo>
                    <a:pt x="119" y="105"/>
                  </a:lnTo>
                  <a:lnTo>
                    <a:pt x="119" y="114"/>
                  </a:lnTo>
                  <a:lnTo>
                    <a:pt x="136" y="135"/>
                  </a:lnTo>
                  <a:lnTo>
                    <a:pt x="149" y="15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5" name="Freeform 126"/>
            <p:cNvSpPr>
              <a:spLocks/>
            </p:cNvSpPr>
            <p:nvPr/>
          </p:nvSpPr>
          <p:spPr bwMode="auto">
            <a:xfrm>
              <a:off x="-1292864" y="2018758"/>
              <a:ext cx="153408" cy="143568"/>
            </a:xfrm>
            <a:custGeom>
              <a:avLst/>
              <a:gdLst/>
              <a:ahLst/>
              <a:cxnLst>
                <a:cxn ang="0">
                  <a:pos x="149" y="154"/>
                </a:cxn>
                <a:cxn ang="0">
                  <a:pos x="128" y="167"/>
                </a:cxn>
                <a:cxn ang="0">
                  <a:pos x="119" y="167"/>
                </a:cxn>
                <a:cxn ang="0">
                  <a:pos x="107" y="167"/>
                </a:cxn>
                <a:cxn ang="0">
                  <a:pos x="107" y="146"/>
                </a:cxn>
                <a:cxn ang="0">
                  <a:pos x="95" y="125"/>
                </a:cxn>
                <a:cxn ang="0">
                  <a:pos x="83" y="105"/>
                </a:cxn>
                <a:cxn ang="0">
                  <a:pos x="63" y="82"/>
                </a:cxn>
                <a:cxn ang="0">
                  <a:pos x="53" y="93"/>
                </a:cxn>
                <a:cxn ang="0">
                  <a:pos x="44" y="82"/>
                </a:cxn>
                <a:cxn ang="0">
                  <a:pos x="20" y="93"/>
                </a:cxn>
                <a:cxn ang="0">
                  <a:pos x="20" y="61"/>
                </a:cxn>
                <a:cxn ang="0">
                  <a:pos x="9" y="52"/>
                </a:cxn>
                <a:cxn ang="0">
                  <a:pos x="0" y="44"/>
                </a:cxn>
                <a:cxn ang="0">
                  <a:pos x="20" y="20"/>
                </a:cxn>
                <a:cxn ang="0">
                  <a:pos x="20" y="0"/>
                </a:cxn>
                <a:cxn ang="0">
                  <a:pos x="30" y="0"/>
                </a:cxn>
                <a:cxn ang="0">
                  <a:pos x="53" y="29"/>
                </a:cxn>
                <a:cxn ang="0">
                  <a:pos x="74" y="44"/>
                </a:cxn>
                <a:cxn ang="0">
                  <a:pos x="83" y="52"/>
                </a:cxn>
                <a:cxn ang="0">
                  <a:pos x="74" y="61"/>
                </a:cxn>
                <a:cxn ang="0">
                  <a:pos x="119" y="105"/>
                </a:cxn>
                <a:cxn ang="0">
                  <a:pos x="119" y="114"/>
                </a:cxn>
                <a:cxn ang="0">
                  <a:pos x="136" y="135"/>
                </a:cxn>
                <a:cxn ang="0">
                  <a:pos x="149" y="154"/>
                </a:cxn>
              </a:cxnLst>
              <a:rect l="0" t="0" r="r" b="b"/>
              <a:pathLst>
                <a:path w="149" h="167">
                  <a:moveTo>
                    <a:pt x="149" y="154"/>
                  </a:moveTo>
                  <a:lnTo>
                    <a:pt x="128" y="167"/>
                  </a:lnTo>
                  <a:lnTo>
                    <a:pt x="119" y="167"/>
                  </a:lnTo>
                  <a:lnTo>
                    <a:pt x="107" y="167"/>
                  </a:lnTo>
                  <a:lnTo>
                    <a:pt x="107" y="146"/>
                  </a:lnTo>
                  <a:lnTo>
                    <a:pt x="95" y="125"/>
                  </a:lnTo>
                  <a:lnTo>
                    <a:pt x="83" y="105"/>
                  </a:lnTo>
                  <a:lnTo>
                    <a:pt x="63" y="82"/>
                  </a:lnTo>
                  <a:lnTo>
                    <a:pt x="53" y="93"/>
                  </a:lnTo>
                  <a:lnTo>
                    <a:pt x="44" y="82"/>
                  </a:lnTo>
                  <a:lnTo>
                    <a:pt x="20" y="93"/>
                  </a:lnTo>
                  <a:lnTo>
                    <a:pt x="20" y="61"/>
                  </a:lnTo>
                  <a:lnTo>
                    <a:pt x="9" y="52"/>
                  </a:lnTo>
                  <a:lnTo>
                    <a:pt x="0" y="44"/>
                  </a:lnTo>
                  <a:lnTo>
                    <a:pt x="20" y="20"/>
                  </a:lnTo>
                  <a:lnTo>
                    <a:pt x="20" y="0"/>
                  </a:lnTo>
                  <a:lnTo>
                    <a:pt x="30" y="0"/>
                  </a:lnTo>
                  <a:lnTo>
                    <a:pt x="53" y="29"/>
                  </a:lnTo>
                  <a:lnTo>
                    <a:pt x="74" y="44"/>
                  </a:lnTo>
                  <a:lnTo>
                    <a:pt x="83" y="52"/>
                  </a:lnTo>
                  <a:lnTo>
                    <a:pt x="74" y="61"/>
                  </a:lnTo>
                  <a:lnTo>
                    <a:pt x="119" y="105"/>
                  </a:lnTo>
                  <a:lnTo>
                    <a:pt x="119" y="114"/>
                  </a:lnTo>
                  <a:lnTo>
                    <a:pt x="136" y="135"/>
                  </a:lnTo>
                  <a:lnTo>
                    <a:pt x="149" y="15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6" name="Freeform 127"/>
            <p:cNvSpPr>
              <a:spLocks/>
            </p:cNvSpPr>
            <p:nvPr/>
          </p:nvSpPr>
          <p:spPr bwMode="auto">
            <a:xfrm>
              <a:off x="-1831335" y="1496068"/>
              <a:ext cx="945157" cy="561375"/>
            </a:xfrm>
            <a:custGeom>
              <a:avLst/>
              <a:gdLst/>
              <a:ahLst/>
              <a:cxnLst>
                <a:cxn ang="0">
                  <a:pos x="136" y="125"/>
                </a:cxn>
                <a:cxn ang="0">
                  <a:pos x="98" y="155"/>
                </a:cxn>
                <a:cxn ang="0">
                  <a:pos x="82" y="220"/>
                </a:cxn>
                <a:cxn ang="0">
                  <a:pos x="41" y="244"/>
                </a:cxn>
                <a:cxn ang="0">
                  <a:pos x="0" y="264"/>
                </a:cxn>
                <a:cxn ang="0">
                  <a:pos x="9" y="294"/>
                </a:cxn>
                <a:cxn ang="0">
                  <a:pos x="20" y="326"/>
                </a:cxn>
                <a:cxn ang="0">
                  <a:pos x="82" y="355"/>
                </a:cxn>
                <a:cxn ang="0">
                  <a:pos x="127" y="370"/>
                </a:cxn>
                <a:cxn ang="0">
                  <a:pos x="106" y="408"/>
                </a:cxn>
                <a:cxn ang="0">
                  <a:pos x="157" y="461"/>
                </a:cxn>
                <a:cxn ang="0">
                  <a:pos x="210" y="473"/>
                </a:cxn>
                <a:cxn ang="0">
                  <a:pos x="299" y="503"/>
                </a:cxn>
                <a:cxn ang="0">
                  <a:pos x="350" y="503"/>
                </a:cxn>
                <a:cxn ang="0">
                  <a:pos x="415" y="473"/>
                </a:cxn>
                <a:cxn ang="0">
                  <a:pos x="478" y="526"/>
                </a:cxn>
                <a:cxn ang="0">
                  <a:pos x="490" y="599"/>
                </a:cxn>
                <a:cxn ang="0">
                  <a:pos x="522" y="629"/>
                </a:cxn>
                <a:cxn ang="0">
                  <a:pos x="552" y="608"/>
                </a:cxn>
                <a:cxn ang="0">
                  <a:pos x="630" y="608"/>
                </a:cxn>
                <a:cxn ang="0">
                  <a:pos x="695" y="629"/>
                </a:cxn>
                <a:cxn ang="0">
                  <a:pos x="704" y="638"/>
                </a:cxn>
                <a:cxn ang="0">
                  <a:pos x="755" y="617"/>
                </a:cxn>
                <a:cxn ang="0">
                  <a:pos x="769" y="608"/>
                </a:cxn>
                <a:cxn ang="0">
                  <a:pos x="820" y="564"/>
                </a:cxn>
                <a:cxn ang="0">
                  <a:pos x="844" y="526"/>
                </a:cxn>
                <a:cxn ang="0">
                  <a:pos x="861" y="461"/>
                </a:cxn>
                <a:cxn ang="0">
                  <a:pos x="844" y="429"/>
                </a:cxn>
                <a:cxn ang="0">
                  <a:pos x="808" y="379"/>
                </a:cxn>
                <a:cxn ang="0">
                  <a:pos x="808" y="326"/>
                </a:cxn>
                <a:cxn ang="0">
                  <a:pos x="787" y="305"/>
                </a:cxn>
                <a:cxn ang="0">
                  <a:pos x="725" y="294"/>
                </a:cxn>
                <a:cxn ang="0">
                  <a:pos x="745" y="273"/>
                </a:cxn>
                <a:cxn ang="0">
                  <a:pos x="778" y="252"/>
                </a:cxn>
                <a:cxn ang="0">
                  <a:pos x="787" y="281"/>
                </a:cxn>
                <a:cxn ang="0">
                  <a:pos x="820" y="273"/>
                </a:cxn>
                <a:cxn ang="0">
                  <a:pos x="874" y="231"/>
                </a:cxn>
                <a:cxn ang="0">
                  <a:pos x="906" y="208"/>
                </a:cxn>
                <a:cxn ang="0">
                  <a:pos x="897" y="155"/>
                </a:cxn>
                <a:cxn ang="0">
                  <a:pos x="906" y="117"/>
                </a:cxn>
                <a:cxn ang="0">
                  <a:pos x="852" y="117"/>
                </a:cxn>
                <a:cxn ang="0">
                  <a:pos x="769" y="73"/>
                </a:cxn>
                <a:cxn ang="0">
                  <a:pos x="659" y="0"/>
                </a:cxn>
                <a:cxn ang="0">
                  <a:pos x="642" y="35"/>
                </a:cxn>
                <a:cxn ang="0">
                  <a:pos x="618" y="73"/>
                </a:cxn>
                <a:cxn ang="0">
                  <a:pos x="606" y="117"/>
                </a:cxn>
                <a:cxn ang="0">
                  <a:pos x="659" y="117"/>
                </a:cxn>
                <a:cxn ang="0">
                  <a:pos x="630" y="146"/>
                </a:cxn>
                <a:cxn ang="0">
                  <a:pos x="586" y="170"/>
                </a:cxn>
                <a:cxn ang="0">
                  <a:pos x="567" y="208"/>
                </a:cxn>
                <a:cxn ang="0">
                  <a:pos x="415" y="208"/>
                </a:cxn>
                <a:cxn ang="0">
                  <a:pos x="234" y="155"/>
                </a:cxn>
                <a:cxn ang="0">
                  <a:pos x="181" y="106"/>
                </a:cxn>
              </a:cxnLst>
              <a:rect l="0" t="0" r="r" b="b"/>
              <a:pathLst>
                <a:path w="918" h="653">
                  <a:moveTo>
                    <a:pt x="148" y="96"/>
                  </a:moveTo>
                  <a:lnTo>
                    <a:pt x="136" y="106"/>
                  </a:lnTo>
                  <a:lnTo>
                    <a:pt x="136" y="125"/>
                  </a:lnTo>
                  <a:lnTo>
                    <a:pt x="127" y="125"/>
                  </a:lnTo>
                  <a:lnTo>
                    <a:pt x="98" y="125"/>
                  </a:lnTo>
                  <a:lnTo>
                    <a:pt x="98" y="155"/>
                  </a:lnTo>
                  <a:lnTo>
                    <a:pt x="74" y="170"/>
                  </a:lnTo>
                  <a:lnTo>
                    <a:pt x="82" y="199"/>
                  </a:lnTo>
                  <a:lnTo>
                    <a:pt x="82" y="220"/>
                  </a:lnTo>
                  <a:lnTo>
                    <a:pt x="82" y="231"/>
                  </a:lnTo>
                  <a:lnTo>
                    <a:pt x="62" y="244"/>
                  </a:lnTo>
                  <a:lnTo>
                    <a:pt x="41" y="244"/>
                  </a:lnTo>
                  <a:lnTo>
                    <a:pt x="41" y="252"/>
                  </a:lnTo>
                  <a:lnTo>
                    <a:pt x="9" y="252"/>
                  </a:lnTo>
                  <a:lnTo>
                    <a:pt x="0" y="264"/>
                  </a:lnTo>
                  <a:lnTo>
                    <a:pt x="0" y="273"/>
                  </a:lnTo>
                  <a:lnTo>
                    <a:pt x="0" y="281"/>
                  </a:lnTo>
                  <a:lnTo>
                    <a:pt x="9" y="294"/>
                  </a:lnTo>
                  <a:lnTo>
                    <a:pt x="20" y="294"/>
                  </a:lnTo>
                  <a:lnTo>
                    <a:pt x="20" y="317"/>
                  </a:lnTo>
                  <a:lnTo>
                    <a:pt x="20" y="326"/>
                  </a:lnTo>
                  <a:lnTo>
                    <a:pt x="41" y="326"/>
                  </a:lnTo>
                  <a:lnTo>
                    <a:pt x="53" y="347"/>
                  </a:lnTo>
                  <a:lnTo>
                    <a:pt x="82" y="355"/>
                  </a:lnTo>
                  <a:lnTo>
                    <a:pt x="106" y="347"/>
                  </a:lnTo>
                  <a:lnTo>
                    <a:pt x="127" y="355"/>
                  </a:lnTo>
                  <a:lnTo>
                    <a:pt x="127" y="370"/>
                  </a:lnTo>
                  <a:lnTo>
                    <a:pt x="116" y="387"/>
                  </a:lnTo>
                  <a:lnTo>
                    <a:pt x="127" y="408"/>
                  </a:lnTo>
                  <a:lnTo>
                    <a:pt x="106" y="408"/>
                  </a:lnTo>
                  <a:lnTo>
                    <a:pt x="106" y="420"/>
                  </a:lnTo>
                  <a:lnTo>
                    <a:pt x="127" y="444"/>
                  </a:lnTo>
                  <a:lnTo>
                    <a:pt x="157" y="461"/>
                  </a:lnTo>
                  <a:lnTo>
                    <a:pt x="181" y="461"/>
                  </a:lnTo>
                  <a:lnTo>
                    <a:pt x="202" y="482"/>
                  </a:lnTo>
                  <a:lnTo>
                    <a:pt x="210" y="473"/>
                  </a:lnTo>
                  <a:lnTo>
                    <a:pt x="255" y="503"/>
                  </a:lnTo>
                  <a:lnTo>
                    <a:pt x="285" y="503"/>
                  </a:lnTo>
                  <a:lnTo>
                    <a:pt x="299" y="503"/>
                  </a:lnTo>
                  <a:lnTo>
                    <a:pt x="309" y="514"/>
                  </a:lnTo>
                  <a:lnTo>
                    <a:pt x="321" y="490"/>
                  </a:lnTo>
                  <a:lnTo>
                    <a:pt x="350" y="503"/>
                  </a:lnTo>
                  <a:lnTo>
                    <a:pt x="374" y="490"/>
                  </a:lnTo>
                  <a:lnTo>
                    <a:pt x="395" y="473"/>
                  </a:lnTo>
                  <a:lnTo>
                    <a:pt x="415" y="473"/>
                  </a:lnTo>
                  <a:lnTo>
                    <a:pt x="449" y="503"/>
                  </a:lnTo>
                  <a:lnTo>
                    <a:pt x="469" y="503"/>
                  </a:lnTo>
                  <a:lnTo>
                    <a:pt x="478" y="526"/>
                  </a:lnTo>
                  <a:lnTo>
                    <a:pt x="469" y="588"/>
                  </a:lnTo>
                  <a:lnTo>
                    <a:pt x="490" y="579"/>
                  </a:lnTo>
                  <a:lnTo>
                    <a:pt x="490" y="599"/>
                  </a:lnTo>
                  <a:lnTo>
                    <a:pt x="502" y="599"/>
                  </a:lnTo>
                  <a:lnTo>
                    <a:pt x="502" y="617"/>
                  </a:lnTo>
                  <a:lnTo>
                    <a:pt x="522" y="629"/>
                  </a:lnTo>
                  <a:lnTo>
                    <a:pt x="543" y="629"/>
                  </a:lnTo>
                  <a:lnTo>
                    <a:pt x="543" y="608"/>
                  </a:lnTo>
                  <a:lnTo>
                    <a:pt x="552" y="608"/>
                  </a:lnTo>
                  <a:lnTo>
                    <a:pt x="567" y="608"/>
                  </a:lnTo>
                  <a:lnTo>
                    <a:pt x="606" y="599"/>
                  </a:lnTo>
                  <a:lnTo>
                    <a:pt x="630" y="608"/>
                  </a:lnTo>
                  <a:lnTo>
                    <a:pt x="642" y="617"/>
                  </a:lnTo>
                  <a:lnTo>
                    <a:pt x="659" y="629"/>
                  </a:lnTo>
                  <a:lnTo>
                    <a:pt x="695" y="629"/>
                  </a:lnTo>
                  <a:lnTo>
                    <a:pt x="695" y="653"/>
                  </a:lnTo>
                  <a:lnTo>
                    <a:pt x="704" y="653"/>
                  </a:lnTo>
                  <a:lnTo>
                    <a:pt x="704" y="638"/>
                  </a:lnTo>
                  <a:lnTo>
                    <a:pt x="745" y="617"/>
                  </a:lnTo>
                  <a:lnTo>
                    <a:pt x="745" y="608"/>
                  </a:lnTo>
                  <a:lnTo>
                    <a:pt x="755" y="617"/>
                  </a:lnTo>
                  <a:lnTo>
                    <a:pt x="755" y="608"/>
                  </a:lnTo>
                  <a:lnTo>
                    <a:pt x="769" y="617"/>
                  </a:lnTo>
                  <a:lnTo>
                    <a:pt x="769" y="608"/>
                  </a:lnTo>
                  <a:lnTo>
                    <a:pt x="799" y="599"/>
                  </a:lnTo>
                  <a:lnTo>
                    <a:pt x="820" y="579"/>
                  </a:lnTo>
                  <a:lnTo>
                    <a:pt x="820" y="564"/>
                  </a:lnTo>
                  <a:lnTo>
                    <a:pt x="831" y="564"/>
                  </a:lnTo>
                  <a:lnTo>
                    <a:pt x="844" y="543"/>
                  </a:lnTo>
                  <a:lnTo>
                    <a:pt x="844" y="526"/>
                  </a:lnTo>
                  <a:lnTo>
                    <a:pt x="852" y="503"/>
                  </a:lnTo>
                  <a:lnTo>
                    <a:pt x="861" y="490"/>
                  </a:lnTo>
                  <a:lnTo>
                    <a:pt x="861" y="461"/>
                  </a:lnTo>
                  <a:lnTo>
                    <a:pt x="831" y="452"/>
                  </a:lnTo>
                  <a:lnTo>
                    <a:pt x="852" y="444"/>
                  </a:lnTo>
                  <a:lnTo>
                    <a:pt x="844" y="429"/>
                  </a:lnTo>
                  <a:lnTo>
                    <a:pt x="852" y="429"/>
                  </a:lnTo>
                  <a:lnTo>
                    <a:pt x="831" y="408"/>
                  </a:lnTo>
                  <a:lnTo>
                    <a:pt x="808" y="379"/>
                  </a:lnTo>
                  <a:lnTo>
                    <a:pt x="778" y="370"/>
                  </a:lnTo>
                  <a:lnTo>
                    <a:pt x="799" y="334"/>
                  </a:lnTo>
                  <a:lnTo>
                    <a:pt x="808" y="326"/>
                  </a:lnTo>
                  <a:lnTo>
                    <a:pt x="820" y="326"/>
                  </a:lnTo>
                  <a:lnTo>
                    <a:pt x="820" y="317"/>
                  </a:lnTo>
                  <a:lnTo>
                    <a:pt x="787" y="305"/>
                  </a:lnTo>
                  <a:lnTo>
                    <a:pt x="778" y="326"/>
                  </a:lnTo>
                  <a:lnTo>
                    <a:pt x="769" y="326"/>
                  </a:lnTo>
                  <a:lnTo>
                    <a:pt x="725" y="294"/>
                  </a:lnTo>
                  <a:lnTo>
                    <a:pt x="725" y="281"/>
                  </a:lnTo>
                  <a:lnTo>
                    <a:pt x="745" y="281"/>
                  </a:lnTo>
                  <a:lnTo>
                    <a:pt x="745" y="273"/>
                  </a:lnTo>
                  <a:lnTo>
                    <a:pt x="755" y="264"/>
                  </a:lnTo>
                  <a:lnTo>
                    <a:pt x="769" y="244"/>
                  </a:lnTo>
                  <a:lnTo>
                    <a:pt x="778" y="252"/>
                  </a:lnTo>
                  <a:lnTo>
                    <a:pt x="787" y="252"/>
                  </a:lnTo>
                  <a:lnTo>
                    <a:pt x="778" y="273"/>
                  </a:lnTo>
                  <a:lnTo>
                    <a:pt x="787" y="281"/>
                  </a:lnTo>
                  <a:lnTo>
                    <a:pt x="787" y="294"/>
                  </a:lnTo>
                  <a:lnTo>
                    <a:pt x="808" y="273"/>
                  </a:lnTo>
                  <a:lnTo>
                    <a:pt x="820" y="273"/>
                  </a:lnTo>
                  <a:lnTo>
                    <a:pt x="852" y="231"/>
                  </a:lnTo>
                  <a:lnTo>
                    <a:pt x="874" y="244"/>
                  </a:lnTo>
                  <a:lnTo>
                    <a:pt x="874" y="231"/>
                  </a:lnTo>
                  <a:lnTo>
                    <a:pt x="882" y="220"/>
                  </a:lnTo>
                  <a:lnTo>
                    <a:pt x="882" y="208"/>
                  </a:lnTo>
                  <a:lnTo>
                    <a:pt x="906" y="208"/>
                  </a:lnTo>
                  <a:lnTo>
                    <a:pt x="906" y="199"/>
                  </a:lnTo>
                  <a:lnTo>
                    <a:pt x="882" y="170"/>
                  </a:lnTo>
                  <a:lnTo>
                    <a:pt x="897" y="155"/>
                  </a:lnTo>
                  <a:lnTo>
                    <a:pt x="918" y="170"/>
                  </a:lnTo>
                  <a:lnTo>
                    <a:pt x="906" y="125"/>
                  </a:lnTo>
                  <a:lnTo>
                    <a:pt x="906" y="117"/>
                  </a:lnTo>
                  <a:lnTo>
                    <a:pt x="897" y="96"/>
                  </a:lnTo>
                  <a:lnTo>
                    <a:pt x="861" y="117"/>
                  </a:lnTo>
                  <a:lnTo>
                    <a:pt x="852" y="117"/>
                  </a:lnTo>
                  <a:lnTo>
                    <a:pt x="831" y="96"/>
                  </a:lnTo>
                  <a:lnTo>
                    <a:pt x="799" y="82"/>
                  </a:lnTo>
                  <a:lnTo>
                    <a:pt x="769" y="73"/>
                  </a:lnTo>
                  <a:lnTo>
                    <a:pt x="745" y="53"/>
                  </a:lnTo>
                  <a:lnTo>
                    <a:pt x="704" y="11"/>
                  </a:lnTo>
                  <a:lnTo>
                    <a:pt x="659" y="0"/>
                  </a:lnTo>
                  <a:lnTo>
                    <a:pt x="630" y="11"/>
                  </a:lnTo>
                  <a:lnTo>
                    <a:pt x="618" y="20"/>
                  </a:lnTo>
                  <a:lnTo>
                    <a:pt x="642" y="35"/>
                  </a:lnTo>
                  <a:lnTo>
                    <a:pt x="630" y="43"/>
                  </a:lnTo>
                  <a:lnTo>
                    <a:pt x="642" y="64"/>
                  </a:lnTo>
                  <a:lnTo>
                    <a:pt x="618" y="73"/>
                  </a:lnTo>
                  <a:lnTo>
                    <a:pt x="597" y="73"/>
                  </a:lnTo>
                  <a:lnTo>
                    <a:pt x="586" y="82"/>
                  </a:lnTo>
                  <a:lnTo>
                    <a:pt x="606" y="117"/>
                  </a:lnTo>
                  <a:lnTo>
                    <a:pt x="630" y="117"/>
                  </a:lnTo>
                  <a:lnTo>
                    <a:pt x="651" y="106"/>
                  </a:lnTo>
                  <a:lnTo>
                    <a:pt x="659" y="117"/>
                  </a:lnTo>
                  <a:lnTo>
                    <a:pt x="672" y="138"/>
                  </a:lnTo>
                  <a:lnTo>
                    <a:pt x="642" y="138"/>
                  </a:lnTo>
                  <a:lnTo>
                    <a:pt x="630" y="146"/>
                  </a:lnTo>
                  <a:lnTo>
                    <a:pt x="618" y="155"/>
                  </a:lnTo>
                  <a:lnTo>
                    <a:pt x="606" y="170"/>
                  </a:lnTo>
                  <a:lnTo>
                    <a:pt x="586" y="170"/>
                  </a:lnTo>
                  <a:lnTo>
                    <a:pt x="576" y="178"/>
                  </a:lnTo>
                  <a:lnTo>
                    <a:pt x="586" y="191"/>
                  </a:lnTo>
                  <a:lnTo>
                    <a:pt x="567" y="208"/>
                  </a:lnTo>
                  <a:lnTo>
                    <a:pt x="532" y="220"/>
                  </a:lnTo>
                  <a:lnTo>
                    <a:pt x="490" y="231"/>
                  </a:lnTo>
                  <a:lnTo>
                    <a:pt x="415" y="208"/>
                  </a:lnTo>
                  <a:lnTo>
                    <a:pt x="350" y="208"/>
                  </a:lnTo>
                  <a:lnTo>
                    <a:pt x="309" y="178"/>
                  </a:lnTo>
                  <a:lnTo>
                    <a:pt x="234" y="155"/>
                  </a:lnTo>
                  <a:lnTo>
                    <a:pt x="223" y="125"/>
                  </a:lnTo>
                  <a:lnTo>
                    <a:pt x="202" y="117"/>
                  </a:lnTo>
                  <a:lnTo>
                    <a:pt x="181" y="106"/>
                  </a:lnTo>
                  <a:lnTo>
                    <a:pt x="157" y="82"/>
                  </a:lnTo>
                  <a:lnTo>
                    <a:pt x="148" y="9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7" name="Freeform 128"/>
            <p:cNvSpPr>
              <a:spLocks/>
            </p:cNvSpPr>
            <p:nvPr/>
          </p:nvSpPr>
          <p:spPr bwMode="auto">
            <a:xfrm>
              <a:off x="-1831335" y="1496068"/>
              <a:ext cx="945157" cy="561375"/>
            </a:xfrm>
            <a:custGeom>
              <a:avLst/>
              <a:gdLst/>
              <a:ahLst/>
              <a:cxnLst>
                <a:cxn ang="0">
                  <a:pos x="136" y="125"/>
                </a:cxn>
                <a:cxn ang="0">
                  <a:pos x="98" y="155"/>
                </a:cxn>
                <a:cxn ang="0">
                  <a:pos x="82" y="220"/>
                </a:cxn>
                <a:cxn ang="0">
                  <a:pos x="41" y="244"/>
                </a:cxn>
                <a:cxn ang="0">
                  <a:pos x="0" y="264"/>
                </a:cxn>
                <a:cxn ang="0">
                  <a:pos x="9" y="294"/>
                </a:cxn>
                <a:cxn ang="0">
                  <a:pos x="20" y="326"/>
                </a:cxn>
                <a:cxn ang="0">
                  <a:pos x="82" y="355"/>
                </a:cxn>
                <a:cxn ang="0">
                  <a:pos x="127" y="370"/>
                </a:cxn>
                <a:cxn ang="0">
                  <a:pos x="106" y="408"/>
                </a:cxn>
                <a:cxn ang="0">
                  <a:pos x="157" y="461"/>
                </a:cxn>
                <a:cxn ang="0">
                  <a:pos x="210" y="473"/>
                </a:cxn>
                <a:cxn ang="0">
                  <a:pos x="299" y="503"/>
                </a:cxn>
                <a:cxn ang="0">
                  <a:pos x="350" y="503"/>
                </a:cxn>
                <a:cxn ang="0">
                  <a:pos x="415" y="473"/>
                </a:cxn>
                <a:cxn ang="0">
                  <a:pos x="478" y="526"/>
                </a:cxn>
                <a:cxn ang="0">
                  <a:pos x="490" y="599"/>
                </a:cxn>
                <a:cxn ang="0">
                  <a:pos x="522" y="629"/>
                </a:cxn>
                <a:cxn ang="0">
                  <a:pos x="552" y="608"/>
                </a:cxn>
                <a:cxn ang="0">
                  <a:pos x="630" y="608"/>
                </a:cxn>
                <a:cxn ang="0">
                  <a:pos x="695" y="629"/>
                </a:cxn>
                <a:cxn ang="0">
                  <a:pos x="704" y="638"/>
                </a:cxn>
                <a:cxn ang="0">
                  <a:pos x="755" y="617"/>
                </a:cxn>
                <a:cxn ang="0">
                  <a:pos x="769" y="608"/>
                </a:cxn>
                <a:cxn ang="0">
                  <a:pos x="820" y="564"/>
                </a:cxn>
                <a:cxn ang="0">
                  <a:pos x="844" y="526"/>
                </a:cxn>
                <a:cxn ang="0">
                  <a:pos x="861" y="461"/>
                </a:cxn>
                <a:cxn ang="0">
                  <a:pos x="844" y="429"/>
                </a:cxn>
                <a:cxn ang="0">
                  <a:pos x="808" y="379"/>
                </a:cxn>
                <a:cxn ang="0">
                  <a:pos x="808" y="326"/>
                </a:cxn>
                <a:cxn ang="0">
                  <a:pos x="787" y="305"/>
                </a:cxn>
                <a:cxn ang="0">
                  <a:pos x="725" y="294"/>
                </a:cxn>
                <a:cxn ang="0">
                  <a:pos x="745" y="273"/>
                </a:cxn>
                <a:cxn ang="0">
                  <a:pos x="778" y="252"/>
                </a:cxn>
                <a:cxn ang="0">
                  <a:pos x="787" y="281"/>
                </a:cxn>
                <a:cxn ang="0">
                  <a:pos x="820" y="273"/>
                </a:cxn>
                <a:cxn ang="0">
                  <a:pos x="874" y="231"/>
                </a:cxn>
                <a:cxn ang="0">
                  <a:pos x="906" y="208"/>
                </a:cxn>
                <a:cxn ang="0">
                  <a:pos x="897" y="155"/>
                </a:cxn>
                <a:cxn ang="0">
                  <a:pos x="906" y="117"/>
                </a:cxn>
                <a:cxn ang="0">
                  <a:pos x="852" y="117"/>
                </a:cxn>
                <a:cxn ang="0">
                  <a:pos x="769" y="73"/>
                </a:cxn>
                <a:cxn ang="0">
                  <a:pos x="659" y="0"/>
                </a:cxn>
                <a:cxn ang="0">
                  <a:pos x="642" y="35"/>
                </a:cxn>
                <a:cxn ang="0">
                  <a:pos x="618" y="73"/>
                </a:cxn>
                <a:cxn ang="0">
                  <a:pos x="606" y="117"/>
                </a:cxn>
                <a:cxn ang="0">
                  <a:pos x="659" y="117"/>
                </a:cxn>
                <a:cxn ang="0">
                  <a:pos x="630" y="146"/>
                </a:cxn>
                <a:cxn ang="0">
                  <a:pos x="586" y="170"/>
                </a:cxn>
                <a:cxn ang="0">
                  <a:pos x="567" y="208"/>
                </a:cxn>
                <a:cxn ang="0">
                  <a:pos x="415" y="208"/>
                </a:cxn>
                <a:cxn ang="0">
                  <a:pos x="234" y="155"/>
                </a:cxn>
                <a:cxn ang="0">
                  <a:pos x="181" y="106"/>
                </a:cxn>
              </a:cxnLst>
              <a:rect l="0" t="0" r="r" b="b"/>
              <a:pathLst>
                <a:path w="918" h="653">
                  <a:moveTo>
                    <a:pt x="148" y="96"/>
                  </a:moveTo>
                  <a:lnTo>
                    <a:pt x="136" y="106"/>
                  </a:lnTo>
                  <a:lnTo>
                    <a:pt x="136" y="125"/>
                  </a:lnTo>
                  <a:lnTo>
                    <a:pt x="127" y="125"/>
                  </a:lnTo>
                  <a:lnTo>
                    <a:pt x="98" y="125"/>
                  </a:lnTo>
                  <a:lnTo>
                    <a:pt x="98" y="155"/>
                  </a:lnTo>
                  <a:lnTo>
                    <a:pt x="74" y="170"/>
                  </a:lnTo>
                  <a:lnTo>
                    <a:pt x="82" y="199"/>
                  </a:lnTo>
                  <a:lnTo>
                    <a:pt x="82" y="220"/>
                  </a:lnTo>
                  <a:lnTo>
                    <a:pt x="82" y="231"/>
                  </a:lnTo>
                  <a:lnTo>
                    <a:pt x="62" y="244"/>
                  </a:lnTo>
                  <a:lnTo>
                    <a:pt x="41" y="244"/>
                  </a:lnTo>
                  <a:lnTo>
                    <a:pt x="41" y="252"/>
                  </a:lnTo>
                  <a:lnTo>
                    <a:pt x="9" y="252"/>
                  </a:lnTo>
                  <a:lnTo>
                    <a:pt x="0" y="264"/>
                  </a:lnTo>
                  <a:lnTo>
                    <a:pt x="0" y="273"/>
                  </a:lnTo>
                  <a:lnTo>
                    <a:pt x="0" y="281"/>
                  </a:lnTo>
                  <a:lnTo>
                    <a:pt x="9" y="294"/>
                  </a:lnTo>
                  <a:lnTo>
                    <a:pt x="20" y="294"/>
                  </a:lnTo>
                  <a:lnTo>
                    <a:pt x="20" y="317"/>
                  </a:lnTo>
                  <a:lnTo>
                    <a:pt x="20" y="326"/>
                  </a:lnTo>
                  <a:lnTo>
                    <a:pt x="41" y="326"/>
                  </a:lnTo>
                  <a:lnTo>
                    <a:pt x="53" y="347"/>
                  </a:lnTo>
                  <a:lnTo>
                    <a:pt x="82" y="355"/>
                  </a:lnTo>
                  <a:lnTo>
                    <a:pt x="106" y="347"/>
                  </a:lnTo>
                  <a:lnTo>
                    <a:pt x="127" y="355"/>
                  </a:lnTo>
                  <a:lnTo>
                    <a:pt x="127" y="370"/>
                  </a:lnTo>
                  <a:lnTo>
                    <a:pt x="116" y="387"/>
                  </a:lnTo>
                  <a:lnTo>
                    <a:pt x="127" y="408"/>
                  </a:lnTo>
                  <a:lnTo>
                    <a:pt x="106" y="408"/>
                  </a:lnTo>
                  <a:lnTo>
                    <a:pt x="106" y="420"/>
                  </a:lnTo>
                  <a:lnTo>
                    <a:pt x="127" y="444"/>
                  </a:lnTo>
                  <a:lnTo>
                    <a:pt x="157" y="461"/>
                  </a:lnTo>
                  <a:lnTo>
                    <a:pt x="181" y="461"/>
                  </a:lnTo>
                  <a:lnTo>
                    <a:pt x="202" y="482"/>
                  </a:lnTo>
                  <a:lnTo>
                    <a:pt x="210" y="473"/>
                  </a:lnTo>
                  <a:lnTo>
                    <a:pt x="255" y="503"/>
                  </a:lnTo>
                  <a:lnTo>
                    <a:pt x="285" y="503"/>
                  </a:lnTo>
                  <a:lnTo>
                    <a:pt x="299" y="503"/>
                  </a:lnTo>
                  <a:lnTo>
                    <a:pt x="309" y="514"/>
                  </a:lnTo>
                  <a:lnTo>
                    <a:pt x="321" y="490"/>
                  </a:lnTo>
                  <a:lnTo>
                    <a:pt x="350" y="503"/>
                  </a:lnTo>
                  <a:lnTo>
                    <a:pt x="374" y="490"/>
                  </a:lnTo>
                  <a:lnTo>
                    <a:pt x="395" y="473"/>
                  </a:lnTo>
                  <a:lnTo>
                    <a:pt x="415" y="473"/>
                  </a:lnTo>
                  <a:lnTo>
                    <a:pt x="449" y="503"/>
                  </a:lnTo>
                  <a:lnTo>
                    <a:pt x="469" y="503"/>
                  </a:lnTo>
                  <a:lnTo>
                    <a:pt x="478" y="526"/>
                  </a:lnTo>
                  <a:lnTo>
                    <a:pt x="469" y="588"/>
                  </a:lnTo>
                  <a:lnTo>
                    <a:pt x="490" y="579"/>
                  </a:lnTo>
                  <a:lnTo>
                    <a:pt x="490" y="599"/>
                  </a:lnTo>
                  <a:lnTo>
                    <a:pt x="502" y="599"/>
                  </a:lnTo>
                  <a:lnTo>
                    <a:pt x="502" y="617"/>
                  </a:lnTo>
                  <a:lnTo>
                    <a:pt x="522" y="629"/>
                  </a:lnTo>
                  <a:lnTo>
                    <a:pt x="543" y="629"/>
                  </a:lnTo>
                  <a:lnTo>
                    <a:pt x="543" y="608"/>
                  </a:lnTo>
                  <a:lnTo>
                    <a:pt x="552" y="608"/>
                  </a:lnTo>
                  <a:lnTo>
                    <a:pt x="567" y="608"/>
                  </a:lnTo>
                  <a:lnTo>
                    <a:pt x="606" y="599"/>
                  </a:lnTo>
                  <a:lnTo>
                    <a:pt x="630" y="608"/>
                  </a:lnTo>
                  <a:lnTo>
                    <a:pt x="642" y="617"/>
                  </a:lnTo>
                  <a:lnTo>
                    <a:pt x="659" y="629"/>
                  </a:lnTo>
                  <a:lnTo>
                    <a:pt x="695" y="629"/>
                  </a:lnTo>
                  <a:lnTo>
                    <a:pt x="695" y="653"/>
                  </a:lnTo>
                  <a:lnTo>
                    <a:pt x="704" y="653"/>
                  </a:lnTo>
                  <a:lnTo>
                    <a:pt x="704" y="638"/>
                  </a:lnTo>
                  <a:lnTo>
                    <a:pt x="745" y="617"/>
                  </a:lnTo>
                  <a:lnTo>
                    <a:pt x="745" y="608"/>
                  </a:lnTo>
                  <a:lnTo>
                    <a:pt x="755" y="617"/>
                  </a:lnTo>
                  <a:lnTo>
                    <a:pt x="755" y="608"/>
                  </a:lnTo>
                  <a:lnTo>
                    <a:pt x="769" y="617"/>
                  </a:lnTo>
                  <a:lnTo>
                    <a:pt x="769" y="608"/>
                  </a:lnTo>
                  <a:lnTo>
                    <a:pt x="799" y="599"/>
                  </a:lnTo>
                  <a:lnTo>
                    <a:pt x="820" y="579"/>
                  </a:lnTo>
                  <a:lnTo>
                    <a:pt x="820" y="564"/>
                  </a:lnTo>
                  <a:lnTo>
                    <a:pt x="831" y="564"/>
                  </a:lnTo>
                  <a:lnTo>
                    <a:pt x="844" y="543"/>
                  </a:lnTo>
                  <a:lnTo>
                    <a:pt x="844" y="526"/>
                  </a:lnTo>
                  <a:lnTo>
                    <a:pt x="852" y="503"/>
                  </a:lnTo>
                  <a:lnTo>
                    <a:pt x="861" y="490"/>
                  </a:lnTo>
                  <a:lnTo>
                    <a:pt x="861" y="461"/>
                  </a:lnTo>
                  <a:lnTo>
                    <a:pt x="831" y="452"/>
                  </a:lnTo>
                  <a:lnTo>
                    <a:pt x="852" y="444"/>
                  </a:lnTo>
                  <a:lnTo>
                    <a:pt x="844" y="429"/>
                  </a:lnTo>
                  <a:lnTo>
                    <a:pt x="852" y="429"/>
                  </a:lnTo>
                  <a:lnTo>
                    <a:pt x="831" y="408"/>
                  </a:lnTo>
                  <a:lnTo>
                    <a:pt x="808" y="379"/>
                  </a:lnTo>
                  <a:lnTo>
                    <a:pt x="778" y="370"/>
                  </a:lnTo>
                  <a:lnTo>
                    <a:pt x="799" y="334"/>
                  </a:lnTo>
                  <a:lnTo>
                    <a:pt x="808" y="326"/>
                  </a:lnTo>
                  <a:lnTo>
                    <a:pt x="820" y="326"/>
                  </a:lnTo>
                  <a:lnTo>
                    <a:pt x="820" y="317"/>
                  </a:lnTo>
                  <a:lnTo>
                    <a:pt x="787" y="305"/>
                  </a:lnTo>
                  <a:lnTo>
                    <a:pt x="778" y="326"/>
                  </a:lnTo>
                  <a:lnTo>
                    <a:pt x="769" y="326"/>
                  </a:lnTo>
                  <a:lnTo>
                    <a:pt x="725" y="294"/>
                  </a:lnTo>
                  <a:lnTo>
                    <a:pt x="725" y="281"/>
                  </a:lnTo>
                  <a:lnTo>
                    <a:pt x="745" y="281"/>
                  </a:lnTo>
                  <a:lnTo>
                    <a:pt x="745" y="273"/>
                  </a:lnTo>
                  <a:lnTo>
                    <a:pt x="755" y="264"/>
                  </a:lnTo>
                  <a:lnTo>
                    <a:pt x="769" y="244"/>
                  </a:lnTo>
                  <a:lnTo>
                    <a:pt x="778" y="252"/>
                  </a:lnTo>
                  <a:lnTo>
                    <a:pt x="787" y="252"/>
                  </a:lnTo>
                  <a:lnTo>
                    <a:pt x="778" y="273"/>
                  </a:lnTo>
                  <a:lnTo>
                    <a:pt x="787" y="281"/>
                  </a:lnTo>
                  <a:lnTo>
                    <a:pt x="787" y="294"/>
                  </a:lnTo>
                  <a:lnTo>
                    <a:pt x="808" y="273"/>
                  </a:lnTo>
                  <a:lnTo>
                    <a:pt x="820" y="273"/>
                  </a:lnTo>
                  <a:lnTo>
                    <a:pt x="852" y="231"/>
                  </a:lnTo>
                  <a:lnTo>
                    <a:pt x="874" y="244"/>
                  </a:lnTo>
                  <a:lnTo>
                    <a:pt x="874" y="231"/>
                  </a:lnTo>
                  <a:lnTo>
                    <a:pt x="882" y="220"/>
                  </a:lnTo>
                  <a:lnTo>
                    <a:pt x="882" y="208"/>
                  </a:lnTo>
                  <a:lnTo>
                    <a:pt x="906" y="208"/>
                  </a:lnTo>
                  <a:lnTo>
                    <a:pt x="906" y="199"/>
                  </a:lnTo>
                  <a:lnTo>
                    <a:pt x="882" y="170"/>
                  </a:lnTo>
                  <a:lnTo>
                    <a:pt x="897" y="155"/>
                  </a:lnTo>
                  <a:lnTo>
                    <a:pt x="918" y="170"/>
                  </a:lnTo>
                  <a:lnTo>
                    <a:pt x="906" y="125"/>
                  </a:lnTo>
                  <a:lnTo>
                    <a:pt x="906" y="117"/>
                  </a:lnTo>
                  <a:lnTo>
                    <a:pt x="897" y="96"/>
                  </a:lnTo>
                  <a:lnTo>
                    <a:pt x="861" y="117"/>
                  </a:lnTo>
                  <a:lnTo>
                    <a:pt x="852" y="117"/>
                  </a:lnTo>
                  <a:lnTo>
                    <a:pt x="831" y="96"/>
                  </a:lnTo>
                  <a:lnTo>
                    <a:pt x="799" y="82"/>
                  </a:lnTo>
                  <a:lnTo>
                    <a:pt x="769" y="73"/>
                  </a:lnTo>
                  <a:lnTo>
                    <a:pt x="745" y="53"/>
                  </a:lnTo>
                  <a:lnTo>
                    <a:pt x="704" y="11"/>
                  </a:lnTo>
                  <a:lnTo>
                    <a:pt x="659" y="0"/>
                  </a:lnTo>
                  <a:lnTo>
                    <a:pt x="630" y="11"/>
                  </a:lnTo>
                  <a:lnTo>
                    <a:pt x="618" y="20"/>
                  </a:lnTo>
                  <a:lnTo>
                    <a:pt x="642" y="35"/>
                  </a:lnTo>
                  <a:lnTo>
                    <a:pt x="630" y="43"/>
                  </a:lnTo>
                  <a:lnTo>
                    <a:pt x="642" y="64"/>
                  </a:lnTo>
                  <a:lnTo>
                    <a:pt x="618" y="73"/>
                  </a:lnTo>
                  <a:lnTo>
                    <a:pt x="597" y="73"/>
                  </a:lnTo>
                  <a:lnTo>
                    <a:pt x="586" y="82"/>
                  </a:lnTo>
                  <a:lnTo>
                    <a:pt x="606" y="117"/>
                  </a:lnTo>
                  <a:lnTo>
                    <a:pt x="630" y="117"/>
                  </a:lnTo>
                  <a:lnTo>
                    <a:pt x="651" y="106"/>
                  </a:lnTo>
                  <a:lnTo>
                    <a:pt x="659" y="117"/>
                  </a:lnTo>
                  <a:lnTo>
                    <a:pt x="672" y="138"/>
                  </a:lnTo>
                  <a:lnTo>
                    <a:pt x="642" y="138"/>
                  </a:lnTo>
                  <a:lnTo>
                    <a:pt x="630" y="146"/>
                  </a:lnTo>
                  <a:lnTo>
                    <a:pt x="618" y="155"/>
                  </a:lnTo>
                  <a:lnTo>
                    <a:pt x="606" y="170"/>
                  </a:lnTo>
                  <a:lnTo>
                    <a:pt x="586" y="170"/>
                  </a:lnTo>
                  <a:lnTo>
                    <a:pt x="576" y="178"/>
                  </a:lnTo>
                  <a:lnTo>
                    <a:pt x="586" y="191"/>
                  </a:lnTo>
                  <a:lnTo>
                    <a:pt x="567" y="208"/>
                  </a:lnTo>
                  <a:lnTo>
                    <a:pt x="532" y="220"/>
                  </a:lnTo>
                  <a:lnTo>
                    <a:pt x="490" y="231"/>
                  </a:lnTo>
                  <a:lnTo>
                    <a:pt x="415" y="208"/>
                  </a:lnTo>
                  <a:lnTo>
                    <a:pt x="350" y="208"/>
                  </a:lnTo>
                  <a:lnTo>
                    <a:pt x="309" y="178"/>
                  </a:lnTo>
                  <a:lnTo>
                    <a:pt x="234" y="155"/>
                  </a:lnTo>
                  <a:lnTo>
                    <a:pt x="223" y="125"/>
                  </a:lnTo>
                  <a:lnTo>
                    <a:pt x="202" y="117"/>
                  </a:lnTo>
                  <a:lnTo>
                    <a:pt x="181" y="106"/>
                  </a:lnTo>
                  <a:lnTo>
                    <a:pt x="157" y="82"/>
                  </a:lnTo>
                  <a:lnTo>
                    <a:pt x="148" y="9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8" name="Freeform 129"/>
            <p:cNvSpPr>
              <a:spLocks/>
            </p:cNvSpPr>
            <p:nvPr/>
          </p:nvSpPr>
          <p:spPr bwMode="auto">
            <a:xfrm>
              <a:off x="-1523490" y="1956000"/>
              <a:ext cx="86485" cy="88548"/>
            </a:xfrm>
            <a:custGeom>
              <a:avLst/>
              <a:gdLst/>
              <a:ahLst/>
              <a:cxnLst>
                <a:cxn ang="0">
                  <a:pos x="9" y="43"/>
                </a:cxn>
                <a:cxn ang="0">
                  <a:pos x="21" y="93"/>
                </a:cxn>
                <a:cxn ang="0">
                  <a:pos x="50" y="93"/>
                </a:cxn>
                <a:cxn ang="0">
                  <a:pos x="60" y="72"/>
                </a:cxn>
                <a:cxn ang="0">
                  <a:pos x="84" y="103"/>
                </a:cxn>
                <a:cxn ang="0">
                  <a:pos x="84" y="82"/>
                </a:cxn>
                <a:cxn ang="0">
                  <a:pos x="74" y="53"/>
                </a:cxn>
                <a:cxn ang="0">
                  <a:pos x="74" y="64"/>
                </a:cxn>
                <a:cxn ang="0">
                  <a:pos x="50" y="53"/>
                </a:cxn>
                <a:cxn ang="0">
                  <a:pos x="50" y="43"/>
                </a:cxn>
                <a:cxn ang="0">
                  <a:pos x="74" y="19"/>
                </a:cxn>
                <a:cxn ang="0">
                  <a:pos x="30" y="19"/>
                </a:cxn>
                <a:cxn ang="0">
                  <a:pos x="21" y="0"/>
                </a:cxn>
                <a:cxn ang="0">
                  <a:pos x="9" y="0"/>
                </a:cxn>
                <a:cxn ang="0">
                  <a:pos x="0" y="0"/>
                </a:cxn>
                <a:cxn ang="0">
                  <a:pos x="0" y="8"/>
                </a:cxn>
                <a:cxn ang="0">
                  <a:pos x="9" y="19"/>
                </a:cxn>
                <a:cxn ang="0">
                  <a:pos x="0" y="29"/>
                </a:cxn>
                <a:cxn ang="0">
                  <a:pos x="9" y="43"/>
                </a:cxn>
              </a:cxnLst>
              <a:rect l="0" t="0" r="r" b="b"/>
              <a:pathLst>
                <a:path w="84" h="103">
                  <a:moveTo>
                    <a:pt x="9" y="43"/>
                  </a:moveTo>
                  <a:lnTo>
                    <a:pt x="21" y="93"/>
                  </a:lnTo>
                  <a:lnTo>
                    <a:pt x="50" y="93"/>
                  </a:lnTo>
                  <a:lnTo>
                    <a:pt x="60" y="72"/>
                  </a:lnTo>
                  <a:lnTo>
                    <a:pt x="84" y="103"/>
                  </a:lnTo>
                  <a:lnTo>
                    <a:pt x="84" y="82"/>
                  </a:lnTo>
                  <a:lnTo>
                    <a:pt x="74" y="53"/>
                  </a:lnTo>
                  <a:lnTo>
                    <a:pt x="74" y="64"/>
                  </a:lnTo>
                  <a:lnTo>
                    <a:pt x="50" y="53"/>
                  </a:lnTo>
                  <a:lnTo>
                    <a:pt x="50" y="43"/>
                  </a:lnTo>
                  <a:lnTo>
                    <a:pt x="74" y="19"/>
                  </a:lnTo>
                  <a:lnTo>
                    <a:pt x="30" y="19"/>
                  </a:lnTo>
                  <a:lnTo>
                    <a:pt x="21" y="0"/>
                  </a:lnTo>
                  <a:lnTo>
                    <a:pt x="9" y="0"/>
                  </a:lnTo>
                  <a:lnTo>
                    <a:pt x="0" y="0"/>
                  </a:lnTo>
                  <a:lnTo>
                    <a:pt x="0" y="8"/>
                  </a:lnTo>
                  <a:lnTo>
                    <a:pt x="9" y="19"/>
                  </a:lnTo>
                  <a:lnTo>
                    <a:pt x="0" y="29"/>
                  </a:lnTo>
                  <a:lnTo>
                    <a:pt x="9" y="4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49" name="Freeform 130"/>
            <p:cNvSpPr>
              <a:spLocks/>
            </p:cNvSpPr>
            <p:nvPr/>
          </p:nvSpPr>
          <p:spPr bwMode="auto">
            <a:xfrm>
              <a:off x="-1523490" y="1956000"/>
              <a:ext cx="86485" cy="88548"/>
            </a:xfrm>
            <a:custGeom>
              <a:avLst/>
              <a:gdLst/>
              <a:ahLst/>
              <a:cxnLst>
                <a:cxn ang="0">
                  <a:pos x="9" y="43"/>
                </a:cxn>
                <a:cxn ang="0">
                  <a:pos x="21" y="93"/>
                </a:cxn>
                <a:cxn ang="0">
                  <a:pos x="50" y="93"/>
                </a:cxn>
                <a:cxn ang="0">
                  <a:pos x="60" y="72"/>
                </a:cxn>
                <a:cxn ang="0">
                  <a:pos x="84" y="103"/>
                </a:cxn>
                <a:cxn ang="0">
                  <a:pos x="84" y="82"/>
                </a:cxn>
                <a:cxn ang="0">
                  <a:pos x="74" y="53"/>
                </a:cxn>
                <a:cxn ang="0">
                  <a:pos x="74" y="64"/>
                </a:cxn>
                <a:cxn ang="0">
                  <a:pos x="50" y="53"/>
                </a:cxn>
                <a:cxn ang="0">
                  <a:pos x="50" y="43"/>
                </a:cxn>
                <a:cxn ang="0">
                  <a:pos x="74" y="19"/>
                </a:cxn>
                <a:cxn ang="0">
                  <a:pos x="30" y="19"/>
                </a:cxn>
                <a:cxn ang="0">
                  <a:pos x="21" y="0"/>
                </a:cxn>
                <a:cxn ang="0">
                  <a:pos x="9" y="0"/>
                </a:cxn>
                <a:cxn ang="0">
                  <a:pos x="0" y="0"/>
                </a:cxn>
                <a:cxn ang="0">
                  <a:pos x="0" y="8"/>
                </a:cxn>
                <a:cxn ang="0">
                  <a:pos x="9" y="19"/>
                </a:cxn>
                <a:cxn ang="0">
                  <a:pos x="0" y="29"/>
                </a:cxn>
                <a:cxn ang="0">
                  <a:pos x="9" y="43"/>
                </a:cxn>
              </a:cxnLst>
              <a:rect l="0" t="0" r="r" b="b"/>
              <a:pathLst>
                <a:path w="84" h="103">
                  <a:moveTo>
                    <a:pt x="9" y="43"/>
                  </a:moveTo>
                  <a:lnTo>
                    <a:pt x="21" y="93"/>
                  </a:lnTo>
                  <a:lnTo>
                    <a:pt x="50" y="93"/>
                  </a:lnTo>
                  <a:lnTo>
                    <a:pt x="60" y="72"/>
                  </a:lnTo>
                  <a:lnTo>
                    <a:pt x="84" y="103"/>
                  </a:lnTo>
                  <a:lnTo>
                    <a:pt x="84" y="82"/>
                  </a:lnTo>
                  <a:lnTo>
                    <a:pt x="74" y="53"/>
                  </a:lnTo>
                  <a:lnTo>
                    <a:pt x="74" y="64"/>
                  </a:lnTo>
                  <a:lnTo>
                    <a:pt x="50" y="53"/>
                  </a:lnTo>
                  <a:lnTo>
                    <a:pt x="50" y="43"/>
                  </a:lnTo>
                  <a:lnTo>
                    <a:pt x="74" y="19"/>
                  </a:lnTo>
                  <a:lnTo>
                    <a:pt x="30" y="19"/>
                  </a:lnTo>
                  <a:lnTo>
                    <a:pt x="21" y="0"/>
                  </a:lnTo>
                  <a:lnTo>
                    <a:pt x="9" y="0"/>
                  </a:lnTo>
                  <a:lnTo>
                    <a:pt x="0" y="0"/>
                  </a:lnTo>
                  <a:lnTo>
                    <a:pt x="0" y="8"/>
                  </a:lnTo>
                  <a:lnTo>
                    <a:pt x="9" y="19"/>
                  </a:lnTo>
                  <a:lnTo>
                    <a:pt x="0" y="29"/>
                  </a:lnTo>
                  <a:lnTo>
                    <a:pt x="9" y="4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0" name="Freeform 131"/>
            <p:cNvSpPr>
              <a:spLocks/>
            </p:cNvSpPr>
            <p:nvPr/>
          </p:nvSpPr>
          <p:spPr bwMode="auto">
            <a:xfrm>
              <a:off x="-1513195" y="1917314"/>
              <a:ext cx="51479" cy="30089"/>
            </a:xfrm>
            <a:custGeom>
              <a:avLst/>
              <a:gdLst/>
              <a:ahLst/>
              <a:cxnLst>
                <a:cxn ang="0">
                  <a:pos x="40" y="12"/>
                </a:cxn>
                <a:cxn ang="0">
                  <a:pos x="50" y="23"/>
                </a:cxn>
                <a:cxn ang="0">
                  <a:pos x="50" y="35"/>
                </a:cxn>
                <a:cxn ang="0">
                  <a:pos x="12" y="35"/>
                </a:cxn>
                <a:cxn ang="0">
                  <a:pos x="0" y="35"/>
                </a:cxn>
                <a:cxn ang="0">
                  <a:pos x="0" y="23"/>
                </a:cxn>
                <a:cxn ang="0">
                  <a:pos x="12" y="0"/>
                </a:cxn>
                <a:cxn ang="0">
                  <a:pos x="40" y="12"/>
                </a:cxn>
              </a:cxnLst>
              <a:rect l="0" t="0" r="r" b="b"/>
              <a:pathLst>
                <a:path w="50" h="35">
                  <a:moveTo>
                    <a:pt x="40" y="12"/>
                  </a:moveTo>
                  <a:lnTo>
                    <a:pt x="50" y="23"/>
                  </a:lnTo>
                  <a:lnTo>
                    <a:pt x="50" y="35"/>
                  </a:lnTo>
                  <a:lnTo>
                    <a:pt x="12" y="35"/>
                  </a:lnTo>
                  <a:lnTo>
                    <a:pt x="0" y="35"/>
                  </a:lnTo>
                  <a:lnTo>
                    <a:pt x="0" y="23"/>
                  </a:lnTo>
                  <a:lnTo>
                    <a:pt x="12" y="0"/>
                  </a:lnTo>
                  <a:lnTo>
                    <a:pt x="40" y="1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1" name="Freeform 132"/>
            <p:cNvSpPr>
              <a:spLocks/>
            </p:cNvSpPr>
            <p:nvPr/>
          </p:nvSpPr>
          <p:spPr bwMode="auto">
            <a:xfrm>
              <a:off x="-1513195" y="1917314"/>
              <a:ext cx="51479" cy="30089"/>
            </a:xfrm>
            <a:custGeom>
              <a:avLst/>
              <a:gdLst/>
              <a:ahLst/>
              <a:cxnLst>
                <a:cxn ang="0">
                  <a:pos x="40" y="12"/>
                </a:cxn>
                <a:cxn ang="0">
                  <a:pos x="50" y="23"/>
                </a:cxn>
                <a:cxn ang="0">
                  <a:pos x="50" y="35"/>
                </a:cxn>
                <a:cxn ang="0">
                  <a:pos x="12" y="35"/>
                </a:cxn>
                <a:cxn ang="0">
                  <a:pos x="0" y="35"/>
                </a:cxn>
                <a:cxn ang="0">
                  <a:pos x="0" y="23"/>
                </a:cxn>
                <a:cxn ang="0">
                  <a:pos x="12" y="0"/>
                </a:cxn>
                <a:cxn ang="0">
                  <a:pos x="40" y="12"/>
                </a:cxn>
              </a:cxnLst>
              <a:rect l="0" t="0" r="r" b="b"/>
              <a:pathLst>
                <a:path w="50" h="35">
                  <a:moveTo>
                    <a:pt x="40" y="12"/>
                  </a:moveTo>
                  <a:lnTo>
                    <a:pt x="50" y="23"/>
                  </a:lnTo>
                  <a:lnTo>
                    <a:pt x="50" y="35"/>
                  </a:lnTo>
                  <a:lnTo>
                    <a:pt x="12" y="35"/>
                  </a:lnTo>
                  <a:lnTo>
                    <a:pt x="0" y="35"/>
                  </a:lnTo>
                  <a:lnTo>
                    <a:pt x="0" y="23"/>
                  </a:lnTo>
                  <a:lnTo>
                    <a:pt x="12" y="0"/>
                  </a:lnTo>
                  <a:lnTo>
                    <a:pt x="40" y="1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2" name="Freeform 133"/>
            <p:cNvSpPr>
              <a:spLocks/>
            </p:cNvSpPr>
            <p:nvPr/>
          </p:nvSpPr>
          <p:spPr bwMode="auto">
            <a:xfrm>
              <a:off x="-1877666" y="1793520"/>
              <a:ext cx="507585" cy="477126"/>
            </a:xfrm>
            <a:custGeom>
              <a:avLst/>
              <a:gdLst/>
              <a:ahLst/>
              <a:cxnLst>
                <a:cxn ang="0">
                  <a:pos x="329" y="155"/>
                </a:cxn>
                <a:cxn ang="0">
                  <a:pos x="344" y="188"/>
                </a:cxn>
                <a:cxn ang="0">
                  <a:pos x="291" y="178"/>
                </a:cxn>
                <a:cxn ang="0">
                  <a:pos x="246" y="167"/>
                </a:cxn>
                <a:cxn ang="0">
                  <a:pos x="201" y="114"/>
                </a:cxn>
                <a:cxn ang="0">
                  <a:pos x="151" y="72"/>
                </a:cxn>
                <a:cxn ang="0">
                  <a:pos x="171" y="61"/>
                </a:cxn>
                <a:cxn ang="0">
                  <a:pos x="171" y="22"/>
                </a:cxn>
                <a:cxn ang="0">
                  <a:pos x="151" y="0"/>
                </a:cxn>
                <a:cxn ang="0">
                  <a:pos x="119" y="22"/>
                </a:cxn>
                <a:cxn ang="0">
                  <a:pos x="65" y="22"/>
                </a:cxn>
                <a:cxn ang="0">
                  <a:pos x="77" y="53"/>
                </a:cxn>
                <a:cxn ang="0">
                  <a:pos x="85" y="72"/>
                </a:cxn>
                <a:cxn ang="0">
                  <a:pos x="53" y="155"/>
                </a:cxn>
                <a:cxn ang="0">
                  <a:pos x="33" y="155"/>
                </a:cxn>
                <a:cxn ang="0">
                  <a:pos x="23" y="178"/>
                </a:cxn>
                <a:cxn ang="0">
                  <a:pos x="33" y="196"/>
                </a:cxn>
                <a:cxn ang="0">
                  <a:pos x="44" y="217"/>
                </a:cxn>
                <a:cxn ang="0">
                  <a:pos x="12" y="231"/>
                </a:cxn>
                <a:cxn ang="0">
                  <a:pos x="23" y="260"/>
                </a:cxn>
                <a:cxn ang="0">
                  <a:pos x="44" y="260"/>
                </a:cxn>
                <a:cxn ang="0">
                  <a:pos x="53" y="305"/>
                </a:cxn>
                <a:cxn ang="0">
                  <a:pos x="77" y="291"/>
                </a:cxn>
                <a:cxn ang="0">
                  <a:pos x="85" y="270"/>
                </a:cxn>
                <a:cxn ang="0">
                  <a:pos x="127" y="416"/>
                </a:cxn>
                <a:cxn ang="0">
                  <a:pos x="192" y="555"/>
                </a:cxn>
                <a:cxn ang="0">
                  <a:pos x="216" y="522"/>
                </a:cxn>
                <a:cxn ang="0">
                  <a:pos x="225" y="482"/>
                </a:cxn>
                <a:cxn ang="0">
                  <a:pos x="225" y="408"/>
                </a:cxn>
                <a:cxn ang="0">
                  <a:pos x="246" y="397"/>
                </a:cxn>
                <a:cxn ang="0">
                  <a:pos x="255" y="387"/>
                </a:cxn>
                <a:cxn ang="0">
                  <a:pos x="300" y="344"/>
                </a:cxn>
                <a:cxn ang="0">
                  <a:pos x="329" y="313"/>
                </a:cxn>
                <a:cxn ang="0">
                  <a:pos x="353" y="281"/>
                </a:cxn>
                <a:cxn ang="0">
                  <a:pos x="365" y="281"/>
                </a:cxn>
                <a:cxn ang="0">
                  <a:pos x="344" y="217"/>
                </a:cxn>
                <a:cxn ang="0">
                  <a:pos x="344" y="196"/>
                </a:cxn>
                <a:cxn ang="0">
                  <a:pos x="353" y="188"/>
                </a:cxn>
                <a:cxn ang="0">
                  <a:pos x="373" y="208"/>
                </a:cxn>
                <a:cxn ang="0">
                  <a:pos x="394" y="231"/>
                </a:cxn>
                <a:cxn ang="0">
                  <a:pos x="418" y="252"/>
                </a:cxn>
                <a:cxn ang="0">
                  <a:pos x="427" y="270"/>
                </a:cxn>
                <a:cxn ang="0">
                  <a:pos x="439" y="241"/>
                </a:cxn>
                <a:cxn ang="0">
                  <a:pos x="459" y="188"/>
                </a:cxn>
                <a:cxn ang="0">
                  <a:pos x="493" y="167"/>
                </a:cxn>
                <a:cxn ang="0">
                  <a:pos x="459" y="125"/>
                </a:cxn>
                <a:cxn ang="0">
                  <a:pos x="418" y="143"/>
                </a:cxn>
                <a:cxn ang="0">
                  <a:pos x="403" y="167"/>
                </a:cxn>
                <a:cxn ang="0">
                  <a:pos x="365" y="178"/>
                </a:cxn>
                <a:cxn ang="0">
                  <a:pos x="353" y="167"/>
                </a:cxn>
              </a:cxnLst>
              <a:rect l="0" t="0" r="r" b="b"/>
              <a:pathLst>
                <a:path w="493" h="555">
                  <a:moveTo>
                    <a:pt x="344" y="155"/>
                  </a:moveTo>
                  <a:lnTo>
                    <a:pt x="329" y="155"/>
                  </a:lnTo>
                  <a:lnTo>
                    <a:pt x="329" y="178"/>
                  </a:lnTo>
                  <a:lnTo>
                    <a:pt x="344" y="188"/>
                  </a:lnTo>
                  <a:lnTo>
                    <a:pt x="321" y="188"/>
                  </a:lnTo>
                  <a:lnTo>
                    <a:pt x="291" y="178"/>
                  </a:lnTo>
                  <a:lnTo>
                    <a:pt x="267" y="167"/>
                  </a:lnTo>
                  <a:lnTo>
                    <a:pt x="246" y="167"/>
                  </a:lnTo>
                  <a:lnTo>
                    <a:pt x="192" y="135"/>
                  </a:lnTo>
                  <a:lnTo>
                    <a:pt x="201" y="114"/>
                  </a:lnTo>
                  <a:lnTo>
                    <a:pt x="171" y="96"/>
                  </a:lnTo>
                  <a:lnTo>
                    <a:pt x="151" y="72"/>
                  </a:lnTo>
                  <a:lnTo>
                    <a:pt x="151" y="61"/>
                  </a:lnTo>
                  <a:lnTo>
                    <a:pt x="171" y="61"/>
                  </a:lnTo>
                  <a:lnTo>
                    <a:pt x="160" y="40"/>
                  </a:lnTo>
                  <a:lnTo>
                    <a:pt x="171" y="22"/>
                  </a:lnTo>
                  <a:lnTo>
                    <a:pt x="171" y="8"/>
                  </a:lnTo>
                  <a:lnTo>
                    <a:pt x="151" y="0"/>
                  </a:lnTo>
                  <a:lnTo>
                    <a:pt x="127" y="8"/>
                  </a:lnTo>
                  <a:lnTo>
                    <a:pt x="119" y="22"/>
                  </a:lnTo>
                  <a:lnTo>
                    <a:pt x="98" y="22"/>
                  </a:lnTo>
                  <a:lnTo>
                    <a:pt x="65" y="22"/>
                  </a:lnTo>
                  <a:lnTo>
                    <a:pt x="77" y="32"/>
                  </a:lnTo>
                  <a:lnTo>
                    <a:pt x="77" y="53"/>
                  </a:lnTo>
                  <a:lnTo>
                    <a:pt x="98" y="72"/>
                  </a:lnTo>
                  <a:lnTo>
                    <a:pt x="85" y="72"/>
                  </a:lnTo>
                  <a:lnTo>
                    <a:pt x="98" y="96"/>
                  </a:lnTo>
                  <a:lnTo>
                    <a:pt x="53" y="155"/>
                  </a:lnTo>
                  <a:lnTo>
                    <a:pt x="44" y="155"/>
                  </a:lnTo>
                  <a:lnTo>
                    <a:pt x="33" y="155"/>
                  </a:lnTo>
                  <a:lnTo>
                    <a:pt x="23" y="167"/>
                  </a:lnTo>
                  <a:lnTo>
                    <a:pt x="23" y="178"/>
                  </a:lnTo>
                  <a:lnTo>
                    <a:pt x="33" y="188"/>
                  </a:lnTo>
                  <a:lnTo>
                    <a:pt x="33" y="196"/>
                  </a:lnTo>
                  <a:lnTo>
                    <a:pt x="44" y="196"/>
                  </a:lnTo>
                  <a:lnTo>
                    <a:pt x="44" y="217"/>
                  </a:lnTo>
                  <a:lnTo>
                    <a:pt x="44" y="231"/>
                  </a:lnTo>
                  <a:lnTo>
                    <a:pt x="12" y="231"/>
                  </a:lnTo>
                  <a:lnTo>
                    <a:pt x="0" y="241"/>
                  </a:lnTo>
                  <a:lnTo>
                    <a:pt x="23" y="260"/>
                  </a:lnTo>
                  <a:lnTo>
                    <a:pt x="44" y="252"/>
                  </a:lnTo>
                  <a:lnTo>
                    <a:pt x="44" y="260"/>
                  </a:lnTo>
                  <a:lnTo>
                    <a:pt x="23" y="270"/>
                  </a:lnTo>
                  <a:lnTo>
                    <a:pt x="53" y="305"/>
                  </a:lnTo>
                  <a:lnTo>
                    <a:pt x="65" y="291"/>
                  </a:lnTo>
                  <a:lnTo>
                    <a:pt x="77" y="291"/>
                  </a:lnTo>
                  <a:lnTo>
                    <a:pt x="77" y="270"/>
                  </a:lnTo>
                  <a:lnTo>
                    <a:pt x="85" y="270"/>
                  </a:lnTo>
                  <a:lnTo>
                    <a:pt x="106" y="387"/>
                  </a:lnTo>
                  <a:lnTo>
                    <a:pt x="127" y="416"/>
                  </a:lnTo>
                  <a:lnTo>
                    <a:pt x="171" y="535"/>
                  </a:lnTo>
                  <a:lnTo>
                    <a:pt x="192" y="555"/>
                  </a:lnTo>
                  <a:lnTo>
                    <a:pt x="201" y="535"/>
                  </a:lnTo>
                  <a:lnTo>
                    <a:pt x="216" y="522"/>
                  </a:lnTo>
                  <a:lnTo>
                    <a:pt x="225" y="502"/>
                  </a:lnTo>
                  <a:lnTo>
                    <a:pt x="225" y="482"/>
                  </a:lnTo>
                  <a:lnTo>
                    <a:pt x="234" y="449"/>
                  </a:lnTo>
                  <a:lnTo>
                    <a:pt x="225" y="408"/>
                  </a:lnTo>
                  <a:lnTo>
                    <a:pt x="234" y="397"/>
                  </a:lnTo>
                  <a:lnTo>
                    <a:pt x="246" y="397"/>
                  </a:lnTo>
                  <a:lnTo>
                    <a:pt x="246" y="387"/>
                  </a:lnTo>
                  <a:lnTo>
                    <a:pt x="255" y="387"/>
                  </a:lnTo>
                  <a:lnTo>
                    <a:pt x="267" y="376"/>
                  </a:lnTo>
                  <a:lnTo>
                    <a:pt x="300" y="344"/>
                  </a:lnTo>
                  <a:lnTo>
                    <a:pt x="308" y="323"/>
                  </a:lnTo>
                  <a:lnTo>
                    <a:pt x="329" y="313"/>
                  </a:lnTo>
                  <a:lnTo>
                    <a:pt x="329" y="281"/>
                  </a:lnTo>
                  <a:lnTo>
                    <a:pt x="353" y="281"/>
                  </a:lnTo>
                  <a:lnTo>
                    <a:pt x="353" y="270"/>
                  </a:lnTo>
                  <a:lnTo>
                    <a:pt x="365" y="281"/>
                  </a:lnTo>
                  <a:lnTo>
                    <a:pt x="353" y="231"/>
                  </a:lnTo>
                  <a:lnTo>
                    <a:pt x="344" y="217"/>
                  </a:lnTo>
                  <a:lnTo>
                    <a:pt x="353" y="208"/>
                  </a:lnTo>
                  <a:lnTo>
                    <a:pt x="344" y="196"/>
                  </a:lnTo>
                  <a:lnTo>
                    <a:pt x="344" y="188"/>
                  </a:lnTo>
                  <a:lnTo>
                    <a:pt x="353" y="188"/>
                  </a:lnTo>
                  <a:lnTo>
                    <a:pt x="365" y="188"/>
                  </a:lnTo>
                  <a:lnTo>
                    <a:pt x="373" y="208"/>
                  </a:lnTo>
                  <a:lnTo>
                    <a:pt x="418" y="208"/>
                  </a:lnTo>
                  <a:lnTo>
                    <a:pt x="394" y="231"/>
                  </a:lnTo>
                  <a:lnTo>
                    <a:pt x="394" y="241"/>
                  </a:lnTo>
                  <a:lnTo>
                    <a:pt x="418" y="252"/>
                  </a:lnTo>
                  <a:lnTo>
                    <a:pt x="418" y="241"/>
                  </a:lnTo>
                  <a:lnTo>
                    <a:pt x="427" y="270"/>
                  </a:lnTo>
                  <a:lnTo>
                    <a:pt x="439" y="270"/>
                  </a:lnTo>
                  <a:lnTo>
                    <a:pt x="439" y="241"/>
                  </a:lnTo>
                  <a:lnTo>
                    <a:pt x="448" y="241"/>
                  </a:lnTo>
                  <a:lnTo>
                    <a:pt x="459" y="188"/>
                  </a:lnTo>
                  <a:lnTo>
                    <a:pt x="480" y="167"/>
                  </a:lnTo>
                  <a:lnTo>
                    <a:pt x="493" y="167"/>
                  </a:lnTo>
                  <a:lnTo>
                    <a:pt x="493" y="155"/>
                  </a:lnTo>
                  <a:lnTo>
                    <a:pt x="459" y="125"/>
                  </a:lnTo>
                  <a:lnTo>
                    <a:pt x="439" y="125"/>
                  </a:lnTo>
                  <a:lnTo>
                    <a:pt x="418" y="143"/>
                  </a:lnTo>
                  <a:lnTo>
                    <a:pt x="394" y="155"/>
                  </a:lnTo>
                  <a:lnTo>
                    <a:pt x="403" y="167"/>
                  </a:lnTo>
                  <a:lnTo>
                    <a:pt x="403" y="178"/>
                  </a:lnTo>
                  <a:lnTo>
                    <a:pt x="365" y="178"/>
                  </a:lnTo>
                  <a:lnTo>
                    <a:pt x="353" y="178"/>
                  </a:lnTo>
                  <a:lnTo>
                    <a:pt x="353" y="167"/>
                  </a:lnTo>
                  <a:lnTo>
                    <a:pt x="344" y="15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3" name="Freeform 134"/>
            <p:cNvSpPr>
              <a:spLocks/>
            </p:cNvSpPr>
            <p:nvPr/>
          </p:nvSpPr>
          <p:spPr bwMode="auto">
            <a:xfrm>
              <a:off x="-1877666" y="1793520"/>
              <a:ext cx="507585" cy="477126"/>
            </a:xfrm>
            <a:custGeom>
              <a:avLst/>
              <a:gdLst/>
              <a:ahLst/>
              <a:cxnLst>
                <a:cxn ang="0">
                  <a:pos x="329" y="155"/>
                </a:cxn>
                <a:cxn ang="0">
                  <a:pos x="344" y="188"/>
                </a:cxn>
                <a:cxn ang="0">
                  <a:pos x="291" y="178"/>
                </a:cxn>
                <a:cxn ang="0">
                  <a:pos x="246" y="167"/>
                </a:cxn>
                <a:cxn ang="0">
                  <a:pos x="201" y="114"/>
                </a:cxn>
                <a:cxn ang="0">
                  <a:pos x="151" y="72"/>
                </a:cxn>
                <a:cxn ang="0">
                  <a:pos x="171" y="61"/>
                </a:cxn>
                <a:cxn ang="0">
                  <a:pos x="171" y="22"/>
                </a:cxn>
                <a:cxn ang="0">
                  <a:pos x="151" y="0"/>
                </a:cxn>
                <a:cxn ang="0">
                  <a:pos x="119" y="22"/>
                </a:cxn>
                <a:cxn ang="0">
                  <a:pos x="65" y="22"/>
                </a:cxn>
                <a:cxn ang="0">
                  <a:pos x="77" y="53"/>
                </a:cxn>
                <a:cxn ang="0">
                  <a:pos x="85" y="72"/>
                </a:cxn>
                <a:cxn ang="0">
                  <a:pos x="53" y="155"/>
                </a:cxn>
                <a:cxn ang="0">
                  <a:pos x="33" y="155"/>
                </a:cxn>
                <a:cxn ang="0">
                  <a:pos x="23" y="178"/>
                </a:cxn>
                <a:cxn ang="0">
                  <a:pos x="33" y="196"/>
                </a:cxn>
                <a:cxn ang="0">
                  <a:pos x="44" y="217"/>
                </a:cxn>
                <a:cxn ang="0">
                  <a:pos x="12" y="231"/>
                </a:cxn>
                <a:cxn ang="0">
                  <a:pos x="23" y="260"/>
                </a:cxn>
                <a:cxn ang="0">
                  <a:pos x="44" y="260"/>
                </a:cxn>
                <a:cxn ang="0">
                  <a:pos x="53" y="305"/>
                </a:cxn>
                <a:cxn ang="0">
                  <a:pos x="77" y="291"/>
                </a:cxn>
                <a:cxn ang="0">
                  <a:pos x="85" y="270"/>
                </a:cxn>
                <a:cxn ang="0">
                  <a:pos x="127" y="416"/>
                </a:cxn>
                <a:cxn ang="0">
                  <a:pos x="192" y="555"/>
                </a:cxn>
                <a:cxn ang="0">
                  <a:pos x="216" y="522"/>
                </a:cxn>
                <a:cxn ang="0">
                  <a:pos x="225" y="482"/>
                </a:cxn>
                <a:cxn ang="0">
                  <a:pos x="225" y="408"/>
                </a:cxn>
                <a:cxn ang="0">
                  <a:pos x="246" y="397"/>
                </a:cxn>
                <a:cxn ang="0">
                  <a:pos x="255" y="387"/>
                </a:cxn>
                <a:cxn ang="0">
                  <a:pos x="300" y="344"/>
                </a:cxn>
                <a:cxn ang="0">
                  <a:pos x="329" y="313"/>
                </a:cxn>
                <a:cxn ang="0">
                  <a:pos x="353" y="281"/>
                </a:cxn>
                <a:cxn ang="0">
                  <a:pos x="365" y="281"/>
                </a:cxn>
                <a:cxn ang="0">
                  <a:pos x="344" y="217"/>
                </a:cxn>
                <a:cxn ang="0">
                  <a:pos x="344" y="196"/>
                </a:cxn>
                <a:cxn ang="0">
                  <a:pos x="353" y="188"/>
                </a:cxn>
                <a:cxn ang="0">
                  <a:pos x="373" y="208"/>
                </a:cxn>
                <a:cxn ang="0">
                  <a:pos x="394" y="231"/>
                </a:cxn>
                <a:cxn ang="0">
                  <a:pos x="418" y="252"/>
                </a:cxn>
                <a:cxn ang="0">
                  <a:pos x="427" y="270"/>
                </a:cxn>
                <a:cxn ang="0">
                  <a:pos x="439" y="241"/>
                </a:cxn>
                <a:cxn ang="0">
                  <a:pos x="459" y="188"/>
                </a:cxn>
                <a:cxn ang="0">
                  <a:pos x="493" y="167"/>
                </a:cxn>
                <a:cxn ang="0">
                  <a:pos x="459" y="125"/>
                </a:cxn>
                <a:cxn ang="0">
                  <a:pos x="418" y="143"/>
                </a:cxn>
                <a:cxn ang="0">
                  <a:pos x="403" y="167"/>
                </a:cxn>
                <a:cxn ang="0">
                  <a:pos x="365" y="178"/>
                </a:cxn>
                <a:cxn ang="0">
                  <a:pos x="353" y="167"/>
                </a:cxn>
              </a:cxnLst>
              <a:rect l="0" t="0" r="r" b="b"/>
              <a:pathLst>
                <a:path w="493" h="555">
                  <a:moveTo>
                    <a:pt x="344" y="155"/>
                  </a:moveTo>
                  <a:lnTo>
                    <a:pt x="329" y="155"/>
                  </a:lnTo>
                  <a:lnTo>
                    <a:pt x="329" y="178"/>
                  </a:lnTo>
                  <a:lnTo>
                    <a:pt x="344" y="188"/>
                  </a:lnTo>
                  <a:lnTo>
                    <a:pt x="321" y="188"/>
                  </a:lnTo>
                  <a:lnTo>
                    <a:pt x="291" y="178"/>
                  </a:lnTo>
                  <a:lnTo>
                    <a:pt x="267" y="167"/>
                  </a:lnTo>
                  <a:lnTo>
                    <a:pt x="246" y="167"/>
                  </a:lnTo>
                  <a:lnTo>
                    <a:pt x="192" y="135"/>
                  </a:lnTo>
                  <a:lnTo>
                    <a:pt x="201" y="114"/>
                  </a:lnTo>
                  <a:lnTo>
                    <a:pt x="171" y="96"/>
                  </a:lnTo>
                  <a:lnTo>
                    <a:pt x="151" y="72"/>
                  </a:lnTo>
                  <a:lnTo>
                    <a:pt x="151" y="61"/>
                  </a:lnTo>
                  <a:lnTo>
                    <a:pt x="171" y="61"/>
                  </a:lnTo>
                  <a:lnTo>
                    <a:pt x="160" y="40"/>
                  </a:lnTo>
                  <a:lnTo>
                    <a:pt x="171" y="22"/>
                  </a:lnTo>
                  <a:lnTo>
                    <a:pt x="171" y="8"/>
                  </a:lnTo>
                  <a:lnTo>
                    <a:pt x="151" y="0"/>
                  </a:lnTo>
                  <a:lnTo>
                    <a:pt x="127" y="8"/>
                  </a:lnTo>
                  <a:lnTo>
                    <a:pt x="119" y="22"/>
                  </a:lnTo>
                  <a:lnTo>
                    <a:pt x="98" y="22"/>
                  </a:lnTo>
                  <a:lnTo>
                    <a:pt x="65" y="22"/>
                  </a:lnTo>
                  <a:lnTo>
                    <a:pt x="77" y="32"/>
                  </a:lnTo>
                  <a:lnTo>
                    <a:pt x="77" y="53"/>
                  </a:lnTo>
                  <a:lnTo>
                    <a:pt x="98" y="72"/>
                  </a:lnTo>
                  <a:lnTo>
                    <a:pt x="85" y="72"/>
                  </a:lnTo>
                  <a:lnTo>
                    <a:pt x="98" y="96"/>
                  </a:lnTo>
                  <a:lnTo>
                    <a:pt x="53" y="155"/>
                  </a:lnTo>
                  <a:lnTo>
                    <a:pt x="44" y="155"/>
                  </a:lnTo>
                  <a:lnTo>
                    <a:pt x="33" y="155"/>
                  </a:lnTo>
                  <a:lnTo>
                    <a:pt x="23" y="167"/>
                  </a:lnTo>
                  <a:lnTo>
                    <a:pt x="23" y="178"/>
                  </a:lnTo>
                  <a:lnTo>
                    <a:pt x="33" y="188"/>
                  </a:lnTo>
                  <a:lnTo>
                    <a:pt x="33" y="196"/>
                  </a:lnTo>
                  <a:lnTo>
                    <a:pt x="44" y="196"/>
                  </a:lnTo>
                  <a:lnTo>
                    <a:pt x="44" y="217"/>
                  </a:lnTo>
                  <a:lnTo>
                    <a:pt x="44" y="231"/>
                  </a:lnTo>
                  <a:lnTo>
                    <a:pt x="12" y="231"/>
                  </a:lnTo>
                  <a:lnTo>
                    <a:pt x="0" y="241"/>
                  </a:lnTo>
                  <a:lnTo>
                    <a:pt x="23" y="260"/>
                  </a:lnTo>
                  <a:lnTo>
                    <a:pt x="44" y="252"/>
                  </a:lnTo>
                  <a:lnTo>
                    <a:pt x="44" y="260"/>
                  </a:lnTo>
                  <a:lnTo>
                    <a:pt x="23" y="270"/>
                  </a:lnTo>
                  <a:lnTo>
                    <a:pt x="53" y="305"/>
                  </a:lnTo>
                  <a:lnTo>
                    <a:pt x="65" y="291"/>
                  </a:lnTo>
                  <a:lnTo>
                    <a:pt x="77" y="291"/>
                  </a:lnTo>
                  <a:lnTo>
                    <a:pt x="77" y="270"/>
                  </a:lnTo>
                  <a:lnTo>
                    <a:pt x="85" y="270"/>
                  </a:lnTo>
                  <a:lnTo>
                    <a:pt x="106" y="387"/>
                  </a:lnTo>
                  <a:lnTo>
                    <a:pt x="127" y="416"/>
                  </a:lnTo>
                  <a:lnTo>
                    <a:pt x="171" y="535"/>
                  </a:lnTo>
                  <a:lnTo>
                    <a:pt x="192" y="555"/>
                  </a:lnTo>
                  <a:lnTo>
                    <a:pt x="201" y="535"/>
                  </a:lnTo>
                  <a:lnTo>
                    <a:pt x="216" y="522"/>
                  </a:lnTo>
                  <a:lnTo>
                    <a:pt x="225" y="502"/>
                  </a:lnTo>
                  <a:lnTo>
                    <a:pt x="225" y="482"/>
                  </a:lnTo>
                  <a:lnTo>
                    <a:pt x="234" y="449"/>
                  </a:lnTo>
                  <a:lnTo>
                    <a:pt x="225" y="408"/>
                  </a:lnTo>
                  <a:lnTo>
                    <a:pt x="234" y="397"/>
                  </a:lnTo>
                  <a:lnTo>
                    <a:pt x="246" y="397"/>
                  </a:lnTo>
                  <a:lnTo>
                    <a:pt x="246" y="387"/>
                  </a:lnTo>
                  <a:lnTo>
                    <a:pt x="255" y="387"/>
                  </a:lnTo>
                  <a:lnTo>
                    <a:pt x="267" y="376"/>
                  </a:lnTo>
                  <a:lnTo>
                    <a:pt x="300" y="344"/>
                  </a:lnTo>
                  <a:lnTo>
                    <a:pt x="308" y="323"/>
                  </a:lnTo>
                  <a:lnTo>
                    <a:pt x="329" y="313"/>
                  </a:lnTo>
                  <a:lnTo>
                    <a:pt x="329" y="281"/>
                  </a:lnTo>
                  <a:lnTo>
                    <a:pt x="353" y="281"/>
                  </a:lnTo>
                  <a:lnTo>
                    <a:pt x="353" y="270"/>
                  </a:lnTo>
                  <a:lnTo>
                    <a:pt x="365" y="281"/>
                  </a:lnTo>
                  <a:lnTo>
                    <a:pt x="353" y="231"/>
                  </a:lnTo>
                  <a:lnTo>
                    <a:pt x="344" y="217"/>
                  </a:lnTo>
                  <a:lnTo>
                    <a:pt x="353" y="208"/>
                  </a:lnTo>
                  <a:lnTo>
                    <a:pt x="344" y="196"/>
                  </a:lnTo>
                  <a:lnTo>
                    <a:pt x="344" y="188"/>
                  </a:lnTo>
                  <a:lnTo>
                    <a:pt x="353" y="188"/>
                  </a:lnTo>
                  <a:lnTo>
                    <a:pt x="365" y="188"/>
                  </a:lnTo>
                  <a:lnTo>
                    <a:pt x="373" y="208"/>
                  </a:lnTo>
                  <a:lnTo>
                    <a:pt x="418" y="208"/>
                  </a:lnTo>
                  <a:lnTo>
                    <a:pt x="394" y="231"/>
                  </a:lnTo>
                  <a:lnTo>
                    <a:pt x="394" y="241"/>
                  </a:lnTo>
                  <a:lnTo>
                    <a:pt x="418" y="252"/>
                  </a:lnTo>
                  <a:lnTo>
                    <a:pt x="418" y="241"/>
                  </a:lnTo>
                  <a:lnTo>
                    <a:pt x="427" y="270"/>
                  </a:lnTo>
                  <a:lnTo>
                    <a:pt x="439" y="270"/>
                  </a:lnTo>
                  <a:lnTo>
                    <a:pt x="439" y="241"/>
                  </a:lnTo>
                  <a:lnTo>
                    <a:pt x="448" y="241"/>
                  </a:lnTo>
                  <a:lnTo>
                    <a:pt x="459" y="188"/>
                  </a:lnTo>
                  <a:lnTo>
                    <a:pt x="480" y="167"/>
                  </a:lnTo>
                  <a:lnTo>
                    <a:pt x="493" y="167"/>
                  </a:lnTo>
                  <a:lnTo>
                    <a:pt x="493" y="155"/>
                  </a:lnTo>
                  <a:lnTo>
                    <a:pt x="459" y="125"/>
                  </a:lnTo>
                  <a:lnTo>
                    <a:pt x="439" y="125"/>
                  </a:lnTo>
                  <a:lnTo>
                    <a:pt x="418" y="143"/>
                  </a:lnTo>
                  <a:lnTo>
                    <a:pt x="394" y="155"/>
                  </a:lnTo>
                  <a:lnTo>
                    <a:pt x="403" y="167"/>
                  </a:lnTo>
                  <a:lnTo>
                    <a:pt x="403" y="178"/>
                  </a:lnTo>
                  <a:lnTo>
                    <a:pt x="365" y="178"/>
                  </a:lnTo>
                  <a:lnTo>
                    <a:pt x="353" y="178"/>
                  </a:lnTo>
                  <a:lnTo>
                    <a:pt x="353" y="167"/>
                  </a:lnTo>
                  <a:lnTo>
                    <a:pt x="344" y="15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4" name="Freeform 135"/>
            <p:cNvSpPr>
              <a:spLocks/>
            </p:cNvSpPr>
            <p:nvPr/>
          </p:nvSpPr>
          <p:spPr bwMode="auto">
            <a:xfrm>
              <a:off x="-1678957" y="1892384"/>
              <a:ext cx="155467" cy="62757"/>
            </a:xfrm>
            <a:custGeom>
              <a:avLst/>
              <a:gdLst/>
              <a:ahLst/>
              <a:cxnLst>
                <a:cxn ang="0">
                  <a:pos x="136" y="63"/>
                </a:cxn>
                <a:cxn ang="0">
                  <a:pos x="151" y="73"/>
                </a:cxn>
                <a:cxn ang="0">
                  <a:pos x="128" y="73"/>
                </a:cxn>
                <a:cxn ang="0">
                  <a:pos x="98" y="63"/>
                </a:cxn>
                <a:cxn ang="0">
                  <a:pos x="74" y="52"/>
                </a:cxn>
                <a:cxn ang="0">
                  <a:pos x="53" y="52"/>
                </a:cxn>
                <a:cxn ang="0">
                  <a:pos x="0" y="20"/>
                </a:cxn>
                <a:cxn ang="0">
                  <a:pos x="9" y="0"/>
                </a:cxn>
                <a:cxn ang="0">
                  <a:pos x="33" y="0"/>
                </a:cxn>
                <a:cxn ang="0">
                  <a:pos x="53" y="20"/>
                </a:cxn>
                <a:cxn ang="0">
                  <a:pos x="62" y="11"/>
                </a:cxn>
                <a:cxn ang="0">
                  <a:pos x="107" y="41"/>
                </a:cxn>
                <a:cxn ang="0">
                  <a:pos x="136" y="41"/>
                </a:cxn>
                <a:cxn ang="0">
                  <a:pos x="136" y="63"/>
                </a:cxn>
              </a:cxnLst>
              <a:rect l="0" t="0" r="r" b="b"/>
              <a:pathLst>
                <a:path w="151" h="73">
                  <a:moveTo>
                    <a:pt x="136" y="63"/>
                  </a:moveTo>
                  <a:lnTo>
                    <a:pt x="151" y="73"/>
                  </a:lnTo>
                  <a:lnTo>
                    <a:pt x="128" y="73"/>
                  </a:lnTo>
                  <a:lnTo>
                    <a:pt x="98" y="63"/>
                  </a:lnTo>
                  <a:lnTo>
                    <a:pt x="74" y="52"/>
                  </a:lnTo>
                  <a:lnTo>
                    <a:pt x="53" y="52"/>
                  </a:lnTo>
                  <a:lnTo>
                    <a:pt x="0" y="20"/>
                  </a:lnTo>
                  <a:lnTo>
                    <a:pt x="9" y="0"/>
                  </a:lnTo>
                  <a:lnTo>
                    <a:pt x="33" y="0"/>
                  </a:lnTo>
                  <a:lnTo>
                    <a:pt x="53" y="20"/>
                  </a:lnTo>
                  <a:lnTo>
                    <a:pt x="62" y="11"/>
                  </a:lnTo>
                  <a:lnTo>
                    <a:pt x="107" y="41"/>
                  </a:lnTo>
                  <a:lnTo>
                    <a:pt x="136" y="41"/>
                  </a:lnTo>
                  <a:lnTo>
                    <a:pt x="136" y="6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5" name="Freeform 136"/>
            <p:cNvSpPr>
              <a:spLocks/>
            </p:cNvSpPr>
            <p:nvPr/>
          </p:nvSpPr>
          <p:spPr bwMode="auto">
            <a:xfrm>
              <a:off x="-1678957" y="1892384"/>
              <a:ext cx="155467" cy="62757"/>
            </a:xfrm>
            <a:custGeom>
              <a:avLst/>
              <a:gdLst/>
              <a:ahLst/>
              <a:cxnLst>
                <a:cxn ang="0">
                  <a:pos x="136" y="63"/>
                </a:cxn>
                <a:cxn ang="0">
                  <a:pos x="151" y="73"/>
                </a:cxn>
                <a:cxn ang="0">
                  <a:pos x="128" y="73"/>
                </a:cxn>
                <a:cxn ang="0">
                  <a:pos x="98" y="63"/>
                </a:cxn>
                <a:cxn ang="0">
                  <a:pos x="74" y="52"/>
                </a:cxn>
                <a:cxn ang="0">
                  <a:pos x="53" y="52"/>
                </a:cxn>
                <a:cxn ang="0">
                  <a:pos x="0" y="20"/>
                </a:cxn>
                <a:cxn ang="0">
                  <a:pos x="9" y="0"/>
                </a:cxn>
                <a:cxn ang="0">
                  <a:pos x="33" y="0"/>
                </a:cxn>
                <a:cxn ang="0">
                  <a:pos x="53" y="20"/>
                </a:cxn>
                <a:cxn ang="0">
                  <a:pos x="62" y="11"/>
                </a:cxn>
                <a:cxn ang="0">
                  <a:pos x="107" y="41"/>
                </a:cxn>
                <a:cxn ang="0">
                  <a:pos x="136" y="41"/>
                </a:cxn>
                <a:cxn ang="0">
                  <a:pos x="136" y="63"/>
                </a:cxn>
              </a:cxnLst>
              <a:rect l="0" t="0" r="r" b="b"/>
              <a:pathLst>
                <a:path w="151" h="73">
                  <a:moveTo>
                    <a:pt x="136" y="63"/>
                  </a:moveTo>
                  <a:lnTo>
                    <a:pt x="151" y="73"/>
                  </a:lnTo>
                  <a:lnTo>
                    <a:pt x="128" y="73"/>
                  </a:lnTo>
                  <a:lnTo>
                    <a:pt x="98" y="63"/>
                  </a:lnTo>
                  <a:lnTo>
                    <a:pt x="74" y="52"/>
                  </a:lnTo>
                  <a:lnTo>
                    <a:pt x="53" y="52"/>
                  </a:lnTo>
                  <a:lnTo>
                    <a:pt x="0" y="20"/>
                  </a:lnTo>
                  <a:lnTo>
                    <a:pt x="9" y="0"/>
                  </a:lnTo>
                  <a:lnTo>
                    <a:pt x="33" y="0"/>
                  </a:lnTo>
                  <a:lnTo>
                    <a:pt x="53" y="20"/>
                  </a:lnTo>
                  <a:lnTo>
                    <a:pt x="62" y="11"/>
                  </a:lnTo>
                  <a:lnTo>
                    <a:pt x="107" y="41"/>
                  </a:lnTo>
                  <a:lnTo>
                    <a:pt x="136" y="41"/>
                  </a:lnTo>
                  <a:lnTo>
                    <a:pt x="136" y="6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6" name="Freeform 137"/>
            <p:cNvSpPr>
              <a:spLocks/>
            </p:cNvSpPr>
            <p:nvPr/>
          </p:nvSpPr>
          <p:spPr bwMode="auto">
            <a:xfrm>
              <a:off x="-2337891" y="1722166"/>
              <a:ext cx="360354" cy="250170"/>
            </a:xfrm>
            <a:custGeom>
              <a:avLst/>
              <a:gdLst/>
              <a:ahLst/>
              <a:cxnLst>
                <a:cxn ang="0">
                  <a:pos x="255" y="279"/>
                </a:cxn>
                <a:cxn ang="0">
                  <a:pos x="329" y="291"/>
                </a:cxn>
                <a:cxn ang="0">
                  <a:pos x="329" y="271"/>
                </a:cxn>
                <a:cxn ang="0">
                  <a:pos x="350" y="261"/>
                </a:cxn>
                <a:cxn ang="0">
                  <a:pos x="350" y="250"/>
                </a:cxn>
                <a:cxn ang="0">
                  <a:pos x="341" y="226"/>
                </a:cxn>
                <a:cxn ang="0">
                  <a:pos x="329" y="226"/>
                </a:cxn>
                <a:cxn ang="0">
                  <a:pos x="305" y="197"/>
                </a:cxn>
                <a:cxn ang="0">
                  <a:pos x="320" y="179"/>
                </a:cxn>
                <a:cxn ang="0">
                  <a:pos x="320" y="165"/>
                </a:cxn>
                <a:cxn ang="0">
                  <a:pos x="297" y="165"/>
                </a:cxn>
                <a:cxn ang="0">
                  <a:pos x="287" y="123"/>
                </a:cxn>
                <a:cxn ang="0">
                  <a:pos x="287" y="115"/>
                </a:cxn>
                <a:cxn ang="0">
                  <a:pos x="297" y="106"/>
                </a:cxn>
                <a:cxn ang="0">
                  <a:pos x="297" y="83"/>
                </a:cxn>
                <a:cxn ang="0">
                  <a:pos x="297" y="70"/>
                </a:cxn>
                <a:cxn ang="0">
                  <a:pos x="214" y="30"/>
                </a:cxn>
                <a:cxn ang="0">
                  <a:pos x="193" y="41"/>
                </a:cxn>
                <a:cxn ang="0">
                  <a:pos x="169" y="53"/>
                </a:cxn>
                <a:cxn ang="0">
                  <a:pos x="169" y="62"/>
                </a:cxn>
                <a:cxn ang="0">
                  <a:pos x="127" y="70"/>
                </a:cxn>
                <a:cxn ang="0">
                  <a:pos x="85" y="53"/>
                </a:cxn>
                <a:cxn ang="0">
                  <a:pos x="85" y="30"/>
                </a:cxn>
                <a:cxn ang="0">
                  <a:pos x="65" y="17"/>
                </a:cxn>
                <a:cxn ang="0">
                  <a:pos x="65" y="9"/>
                </a:cxn>
                <a:cxn ang="0">
                  <a:pos x="41" y="17"/>
                </a:cxn>
                <a:cxn ang="0">
                  <a:pos x="30" y="17"/>
                </a:cxn>
                <a:cxn ang="0">
                  <a:pos x="20" y="17"/>
                </a:cxn>
                <a:cxn ang="0">
                  <a:pos x="12" y="0"/>
                </a:cxn>
                <a:cxn ang="0">
                  <a:pos x="0" y="9"/>
                </a:cxn>
                <a:cxn ang="0">
                  <a:pos x="20" y="53"/>
                </a:cxn>
                <a:cxn ang="0">
                  <a:pos x="41" y="91"/>
                </a:cxn>
                <a:cxn ang="0">
                  <a:pos x="30" y="115"/>
                </a:cxn>
                <a:cxn ang="0">
                  <a:pos x="41" y="136"/>
                </a:cxn>
                <a:cxn ang="0">
                  <a:pos x="74" y="144"/>
                </a:cxn>
                <a:cxn ang="0">
                  <a:pos x="74" y="179"/>
                </a:cxn>
                <a:cxn ang="0">
                  <a:pos x="95" y="197"/>
                </a:cxn>
                <a:cxn ang="0">
                  <a:pos x="104" y="188"/>
                </a:cxn>
                <a:cxn ang="0">
                  <a:pos x="127" y="197"/>
                </a:cxn>
                <a:cxn ang="0">
                  <a:pos x="149" y="239"/>
                </a:cxn>
                <a:cxn ang="0">
                  <a:pos x="193" y="271"/>
                </a:cxn>
                <a:cxn ang="0">
                  <a:pos x="214" y="271"/>
                </a:cxn>
                <a:cxn ang="0">
                  <a:pos x="243" y="261"/>
                </a:cxn>
                <a:cxn ang="0">
                  <a:pos x="255" y="279"/>
                </a:cxn>
              </a:cxnLst>
              <a:rect l="0" t="0" r="r" b="b"/>
              <a:pathLst>
                <a:path w="350" h="291">
                  <a:moveTo>
                    <a:pt x="255" y="279"/>
                  </a:moveTo>
                  <a:lnTo>
                    <a:pt x="329" y="291"/>
                  </a:lnTo>
                  <a:lnTo>
                    <a:pt x="329" y="271"/>
                  </a:lnTo>
                  <a:lnTo>
                    <a:pt x="350" y="261"/>
                  </a:lnTo>
                  <a:lnTo>
                    <a:pt x="350" y="250"/>
                  </a:lnTo>
                  <a:lnTo>
                    <a:pt x="341" y="226"/>
                  </a:lnTo>
                  <a:lnTo>
                    <a:pt x="329" y="226"/>
                  </a:lnTo>
                  <a:lnTo>
                    <a:pt x="305" y="197"/>
                  </a:lnTo>
                  <a:lnTo>
                    <a:pt x="320" y="179"/>
                  </a:lnTo>
                  <a:lnTo>
                    <a:pt x="320" y="165"/>
                  </a:lnTo>
                  <a:lnTo>
                    <a:pt x="297" y="165"/>
                  </a:lnTo>
                  <a:lnTo>
                    <a:pt x="287" y="123"/>
                  </a:lnTo>
                  <a:lnTo>
                    <a:pt x="287" y="115"/>
                  </a:lnTo>
                  <a:lnTo>
                    <a:pt x="297" y="106"/>
                  </a:lnTo>
                  <a:lnTo>
                    <a:pt x="297" y="83"/>
                  </a:lnTo>
                  <a:lnTo>
                    <a:pt x="297" y="70"/>
                  </a:lnTo>
                  <a:lnTo>
                    <a:pt x="214" y="30"/>
                  </a:lnTo>
                  <a:lnTo>
                    <a:pt x="193" y="41"/>
                  </a:lnTo>
                  <a:lnTo>
                    <a:pt x="169" y="53"/>
                  </a:lnTo>
                  <a:lnTo>
                    <a:pt x="169" y="62"/>
                  </a:lnTo>
                  <a:lnTo>
                    <a:pt x="127" y="70"/>
                  </a:lnTo>
                  <a:lnTo>
                    <a:pt x="85" y="53"/>
                  </a:lnTo>
                  <a:lnTo>
                    <a:pt x="85" y="30"/>
                  </a:lnTo>
                  <a:lnTo>
                    <a:pt x="65" y="17"/>
                  </a:lnTo>
                  <a:lnTo>
                    <a:pt x="65" y="9"/>
                  </a:lnTo>
                  <a:lnTo>
                    <a:pt x="41" y="17"/>
                  </a:lnTo>
                  <a:lnTo>
                    <a:pt x="30" y="17"/>
                  </a:lnTo>
                  <a:lnTo>
                    <a:pt x="20" y="17"/>
                  </a:lnTo>
                  <a:lnTo>
                    <a:pt x="12" y="0"/>
                  </a:lnTo>
                  <a:lnTo>
                    <a:pt x="0" y="9"/>
                  </a:lnTo>
                  <a:lnTo>
                    <a:pt x="20" y="53"/>
                  </a:lnTo>
                  <a:lnTo>
                    <a:pt x="41" y="91"/>
                  </a:lnTo>
                  <a:lnTo>
                    <a:pt x="30" y="115"/>
                  </a:lnTo>
                  <a:lnTo>
                    <a:pt x="41" y="136"/>
                  </a:lnTo>
                  <a:lnTo>
                    <a:pt x="74" y="144"/>
                  </a:lnTo>
                  <a:lnTo>
                    <a:pt x="74" y="179"/>
                  </a:lnTo>
                  <a:lnTo>
                    <a:pt x="95" y="197"/>
                  </a:lnTo>
                  <a:lnTo>
                    <a:pt x="104" y="188"/>
                  </a:lnTo>
                  <a:lnTo>
                    <a:pt x="127" y="197"/>
                  </a:lnTo>
                  <a:lnTo>
                    <a:pt x="149" y="239"/>
                  </a:lnTo>
                  <a:lnTo>
                    <a:pt x="193" y="271"/>
                  </a:lnTo>
                  <a:lnTo>
                    <a:pt x="214" y="271"/>
                  </a:lnTo>
                  <a:lnTo>
                    <a:pt x="243" y="261"/>
                  </a:lnTo>
                  <a:lnTo>
                    <a:pt x="255" y="27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7" name="Freeform 138"/>
            <p:cNvSpPr>
              <a:spLocks/>
            </p:cNvSpPr>
            <p:nvPr/>
          </p:nvSpPr>
          <p:spPr bwMode="auto">
            <a:xfrm>
              <a:off x="-2337891" y="1722166"/>
              <a:ext cx="360354" cy="250170"/>
            </a:xfrm>
            <a:custGeom>
              <a:avLst/>
              <a:gdLst/>
              <a:ahLst/>
              <a:cxnLst>
                <a:cxn ang="0">
                  <a:pos x="255" y="279"/>
                </a:cxn>
                <a:cxn ang="0">
                  <a:pos x="329" y="291"/>
                </a:cxn>
                <a:cxn ang="0">
                  <a:pos x="329" y="271"/>
                </a:cxn>
                <a:cxn ang="0">
                  <a:pos x="350" y="261"/>
                </a:cxn>
                <a:cxn ang="0">
                  <a:pos x="350" y="250"/>
                </a:cxn>
                <a:cxn ang="0">
                  <a:pos x="341" y="226"/>
                </a:cxn>
                <a:cxn ang="0">
                  <a:pos x="329" y="226"/>
                </a:cxn>
                <a:cxn ang="0">
                  <a:pos x="305" y="197"/>
                </a:cxn>
                <a:cxn ang="0">
                  <a:pos x="320" y="179"/>
                </a:cxn>
                <a:cxn ang="0">
                  <a:pos x="320" y="165"/>
                </a:cxn>
                <a:cxn ang="0">
                  <a:pos x="297" y="165"/>
                </a:cxn>
                <a:cxn ang="0">
                  <a:pos x="287" y="123"/>
                </a:cxn>
                <a:cxn ang="0">
                  <a:pos x="287" y="115"/>
                </a:cxn>
                <a:cxn ang="0">
                  <a:pos x="297" y="106"/>
                </a:cxn>
                <a:cxn ang="0">
                  <a:pos x="297" y="83"/>
                </a:cxn>
                <a:cxn ang="0">
                  <a:pos x="297" y="70"/>
                </a:cxn>
                <a:cxn ang="0">
                  <a:pos x="214" y="30"/>
                </a:cxn>
                <a:cxn ang="0">
                  <a:pos x="193" y="41"/>
                </a:cxn>
                <a:cxn ang="0">
                  <a:pos x="169" y="53"/>
                </a:cxn>
                <a:cxn ang="0">
                  <a:pos x="169" y="62"/>
                </a:cxn>
                <a:cxn ang="0">
                  <a:pos x="127" y="70"/>
                </a:cxn>
                <a:cxn ang="0">
                  <a:pos x="85" y="53"/>
                </a:cxn>
                <a:cxn ang="0">
                  <a:pos x="85" y="30"/>
                </a:cxn>
                <a:cxn ang="0">
                  <a:pos x="65" y="17"/>
                </a:cxn>
                <a:cxn ang="0">
                  <a:pos x="65" y="9"/>
                </a:cxn>
                <a:cxn ang="0">
                  <a:pos x="41" y="17"/>
                </a:cxn>
                <a:cxn ang="0">
                  <a:pos x="30" y="17"/>
                </a:cxn>
                <a:cxn ang="0">
                  <a:pos x="20" y="17"/>
                </a:cxn>
                <a:cxn ang="0">
                  <a:pos x="12" y="0"/>
                </a:cxn>
                <a:cxn ang="0">
                  <a:pos x="0" y="9"/>
                </a:cxn>
                <a:cxn ang="0">
                  <a:pos x="20" y="53"/>
                </a:cxn>
                <a:cxn ang="0">
                  <a:pos x="41" y="91"/>
                </a:cxn>
                <a:cxn ang="0">
                  <a:pos x="30" y="115"/>
                </a:cxn>
                <a:cxn ang="0">
                  <a:pos x="41" y="136"/>
                </a:cxn>
                <a:cxn ang="0">
                  <a:pos x="74" y="144"/>
                </a:cxn>
                <a:cxn ang="0">
                  <a:pos x="74" y="179"/>
                </a:cxn>
                <a:cxn ang="0">
                  <a:pos x="95" y="197"/>
                </a:cxn>
                <a:cxn ang="0">
                  <a:pos x="104" y="188"/>
                </a:cxn>
                <a:cxn ang="0">
                  <a:pos x="127" y="197"/>
                </a:cxn>
                <a:cxn ang="0">
                  <a:pos x="149" y="239"/>
                </a:cxn>
                <a:cxn ang="0">
                  <a:pos x="193" y="271"/>
                </a:cxn>
                <a:cxn ang="0">
                  <a:pos x="214" y="271"/>
                </a:cxn>
                <a:cxn ang="0">
                  <a:pos x="243" y="261"/>
                </a:cxn>
                <a:cxn ang="0">
                  <a:pos x="255" y="279"/>
                </a:cxn>
              </a:cxnLst>
              <a:rect l="0" t="0" r="r" b="b"/>
              <a:pathLst>
                <a:path w="350" h="291">
                  <a:moveTo>
                    <a:pt x="255" y="279"/>
                  </a:moveTo>
                  <a:lnTo>
                    <a:pt x="329" y="291"/>
                  </a:lnTo>
                  <a:lnTo>
                    <a:pt x="329" y="271"/>
                  </a:lnTo>
                  <a:lnTo>
                    <a:pt x="350" y="261"/>
                  </a:lnTo>
                  <a:lnTo>
                    <a:pt x="350" y="250"/>
                  </a:lnTo>
                  <a:lnTo>
                    <a:pt x="341" y="226"/>
                  </a:lnTo>
                  <a:lnTo>
                    <a:pt x="329" y="226"/>
                  </a:lnTo>
                  <a:lnTo>
                    <a:pt x="305" y="197"/>
                  </a:lnTo>
                  <a:lnTo>
                    <a:pt x="320" y="179"/>
                  </a:lnTo>
                  <a:lnTo>
                    <a:pt x="320" y="165"/>
                  </a:lnTo>
                  <a:lnTo>
                    <a:pt x="297" y="165"/>
                  </a:lnTo>
                  <a:lnTo>
                    <a:pt x="287" y="123"/>
                  </a:lnTo>
                  <a:lnTo>
                    <a:pt x="287" y="115"/>
                  </a:lnTo>
                  <a:lnTo>
                    <a:pt x="297" y="106"/>
                  </a:lnTo>
                  <a:lnTo>
                    <a:pt x="297" y="83"/>
                  </a:lnTo>
                  <a:lnTo>
                    <a:pt x="297" y="70"/>
                  </a:lnTo>
                  <a:lnTo>
                    <a:pt x="214" y="30"/>
                  </a:lnTo>
                  <a:lnTo>
                    <a:pt x="193" y="41"/>
                  </a:lnTo>
                  <a:lnTo>
                    <a:pt x="169" y="53"/>
                  </a:lnTo>
                  <a:lnTo>
                    <a:pt x="169" y="62"/>
                  </a:lnTo>
                  <a:lnTo>
                    <a:pt x="127" y="70"/>
                  </a:lnTo>
                  <a:lnTo>
                    <a:pt x="85" y="53"/>
                  </a:lnTo>
                  <a:lnTo>
                    <a:pt x="85" y="30"/>
                  </a:lnTo>
                  <a:lnTo>
                    <a:pt x="65" y="17"/>
                  </a:lnTo>
                  <a:lnTo>
                    <a:pt x="65" y="9"/>
                  </a:lnTo>
                  <a:lnTo>
                    <a:pt x="41" y="17"/>
                  </a:lnTo>
                  <a:lnTo>
                    <a:pt x="30" y="17"/>
                  </a:lnTo>
                  <a:lnTo>
                    <a:pt x="20" y="17"/>
                  </a:lnTo>
                  <a:lnTo>
                    <a:pt x="12" y="0"/>
                  </a:lnTo>
                  <a:lnTo>
                    <a:pt x="0" y="9"/>
                  </a:lnTo>
                  <a:lnTo>
                    <a:pt x="20" y="53"/>
                  </a:lnTo>
                  <a:lnTo>
                    <a:pt x="41" y="91"/>
                  </a:lnTo>
                  <a:lnTo>
                    <a:pt x="30" y="115"/>
                  </a:lnTo>
                  <a:lnTo>
                    <a:pt x="41" y="136"/>
                  </a:lnTo>
                  <a:lnTo>
                    <a:pt x="74" y="144"/>
                  </a:lnTo>
                  <a:lnTo>
                    <a:pt x="74" y="179"/>
                  </a:lnTo>
                  <a:lnTo>
                    <a:pt x="95" y="197"/>
                  </a:lnTo>
                  <a:lnTo>
                    <a:pt x="104" y="188"/>
                  </a:lnTo>
                  <a:lnTo>
                    <a:pt x="127" y="197"/>
                  </a:lnTo>
                  <a:lnTo>
                    <a:pt x="149" y="239"/>
                  </a:lnTo>
                  <a:lnTo>
                    <a:pt x="193" y="271"/>
                  </a:lnTo>
                  <a:lnTo>
                    <a:pt x="214" y="271"/>
                  </a:lnTo>
                  <a:lnTo>
                    <a:pt x="243" y="261"/>
                  </a:lnTo>
                  <a:lnTo>
                    <a:pt x="255" y="27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8" name="Freeform 139"/>
            <p:cNvSpPr>
              <a:spLocks/>
            </p:cNvSpPr>
            <p:nvPr/>
          </p:nvSpPr>
          <p:spPr bwMode="auto">
            <a:xfrm>
              <a:off x="-2022838" y="1776326"/>
              <a:ext cx="275929" cy="224378"/>
            </a:xfrm>
            <a:custGeom>
              <a:avLst/>
              <a:gdLst/>
              <a:ahLst/>
              <a:cxnLst>
                <a:cxn ang="0">
                  <a:pos x="152" y="251"/>
                </a:cxn>
                <a:cxn ang="0">
                  <a:pos x="140" y="261"/>
                </a:cxn>
                <a:cxn ang="0">
                  <a:pos x="131" y="261"/>
                </a:cxn>
                <a:cxn ang="0">
                  <a:pos x="110" y="228"/>
                </a:cxn>
                <a:cxn ang="0">
                  <a:pos x="74" y="228"/>
                </a:cxn>
                <a:cxn ang="0">
                  <a:pos x="65" y="228"/>
                </a:cxn>
                <a:cxn ang="0">
                  <a:pos x="23" y="228"/>
                </a:cxn>
                <a:cxn ang="0">
                  <a:pos x="23" y="208"/>
                </a:cxn>
                <a:cxn ang="0">
                  <a:pos x="44" y="198"/>
                </a:cxn>
                <a:cxn ang="0">
                  <a:pos x="44" y="187"/>
                </a:cxn>
                <a:cxn ang="0">
                  <a:pos x="36" y="163"/>
                </a:cxn>
                <a:cxn ang="0">
                  <a:pos x="23" y="163"/>
                </a:cxn>
                <a:cxn ang="0">
                  <a:pos x="0" y="134"/>
                </a:cxn>
                <a:cxn ang="0">
                  <a:pos x="23" y="146"/>
                </a:cxn>
                <a:cxn ang="0">
                  <a:pos x="98" y="134"/>
                </a:cxn>
                <a:cxn ang="0">
                  <a:pos x="98" y="117"/>
                </a:cxn>
                <a:cxn ang="0">
                  <a:pos x="140" y="102"/>
                </a:cxn>
                <a:cxn ang="0">
                  <a:pos x="140" y="73"/>
                </a:cxn>
                <a:cxn ang="0">
                  <a:pos x="152" y="61"/>
                </a:cxn>
                <a:cxn ang="0">
                  <a:pos x="140" y="52"/>
                </a:cxn>
                <a:cxn ang="0">
                  <a:pos x="164" y="52"/>
                </a:cxn>
                <a:cxn ang="0">
                  <a:pos x="164" y="43"/>
                </a:cxn>
                <a:cxn ang="0">
                  <a:pos x="164" y="8"/>
                </a:cxn>
                <a:cxn ang="0">
                  <a:pos x="184" y="0"/>
                </a:cxn>
                <a:cxn ang="0">
                  <a:pos x="194" y="0"/>
                </a:cxn>
                <a:cxn ang="0">
                  <a:pos x="205" y="0"/>
                </a:cxn>
                <a:cxn ang="0">
                  <a:pos x="226" y="0"/>
                </a:cxn>
                <a:cxn ang="0">
                  <a:pos x="238" y="20"/>
                </a:cxn>
                <a:cxn ang="0">
                  <a:pos x="268" y="29"/>
                </a:cxn>
                <a:cxn ang="0">
                  <a:pos x="259" y="43"/>
                </a:cxn>
                <a:cxn ang="0">
                  <a:pos x="238" y="43"/>
                </a:cxn>
                <a:cxn ang="0">
                  <a:pos x="205" y="43"/>
                </a:cxn>
                <a:cxn ang="0">
                  <a:pos x="218" y="52"/>
                </a:cxn>
                <a:cxn ang="0">
                  <a:pos x="218" y="73"/>
                </a:cxn>
                <a:cxn ang="0">
                  <a:pos x="238" y="93"/>
                </a:cxn>
                <a:cxn ang="0">
                  <a:pos x="226" y="93"/>
                </a:cxn>
                <a:cxn ang="0">
                  <a:pos x="238" y="117"/>
                </a:cxn>
                <a:cxn ang="0">
                  <a:pos x="194" y="176"/>
                </a:cxn>
                <a:cxn ang="0">
                  <a:pos x="184" y="176"/>
                </a:cxn>
                <a:cxn ang="0">
                  <a:pos x="173" y="176"/>
                </a:cxn>
                <a:cxn ang="0">
                  <a:pos x="164" y="187"/>
                </a:cxn>
                <a:cxn ang="0">
                  <a:pos x="164" y="198"/>
                </a:cxn>
                <a:cxn ang="0">
                  <a:pos x="173" y="208"/>
                </a:cxn>
                <a:cxn ang="0">
                  <a:pos x="173" y="216"/>
                </a:cxn>
                <a:cxn ang="0">
                  <a:pos x="184" y="216"/>
                </a:cxn>
                <a:cxn ang="0">
                  <a:pos x="184" y="237"/>
                </a:cxn>
                <a:cxn ang="0">
                  <a:pos x="184" y="251"/>
                </a:cxn>
                <a:cxn ang="0">
                  <a:pos x="152" y="251"/>
                </a:cxn>
              </a:cxnLst>
              <a:rect l="0" t="0" r="r" b="b"/>
              <a:pathLst>
                <a:path w="268" h="261">
                  <a:moveTo>
                    <a:pt x="152" y="251"/>
                  </a:moveTo>
                  <a:lnTo>
                    <a:pt x="140" y="261"/>
                  </a:lnTo>
                  <a:lnTo>
                    <a:pt x="131" y="261"/>
                  </a:lnTo>
                  <a:lnTo>
                    <a:pt x="110" y="228"/>
                  </a:lnTo>
                  <a:lnTo>
                    <a:pt x="74" y="228"/>
                  </a:lnTo>
                  <a:lnTo>
                    <a:pt x="65" y="228"/>
                  </a:lnTo>
                  <a:lnTo>
                    <a:pt x="23" y="228"/>
                  </a:lnTo>
                  <a:lnTo>
                    <a:pt x="23" y="208"/>
                  </a:lnTo>
                  <a:lnTo>
                    <a:pt x="44" y="198"/>
                  </a:lnTo>
                  <a:lnTo>
                    <a:pt x="44" y="187"/>
                  </a:lnTo>
                  <a:lnTo>
                    <a:pt x="36" y="163"/>
                  </a:lnTo>
                  <a:lnTo>
                    <a:pt x="23" y="163"/>
                  </a:lnTo>
                  <a:lnTo>
                    <a:pt x="0" y="134"/>
                  </a:lnTo>
                  <a:lnTo>
                    <a:pt x="23" y="146"/>
                  </a:lnTo>
                  <a:lnTo>
                    <a:pt x="98" y="134"/>
                  </a:lnTo>
                  <a:lnTo>
                    <a:pt x="98" y="117"/>
                  </a:lnTo>
                  <a:lnTo>
                    <a:pt x="140" y="102"/>
                  </a:lnTo>
                  <a:lnTo>
                    <a:pt x="140" y="73"/>
                  </a:lnTo>
                  <a:lnTo>
                    <a:pt x="152" y="61"/>
                  </a:lnTo>
                  <a:lnTo>
                    <a:pt x="140" y="52"/>
                  </a:lnTo>
                  <a:lnTo>
                    <a:pt x="164" y="52"/>
                  </a:lnTo>
                  <a:lnTo>
                    <a:pt x="164" y="43"/>
                  </a:lnTo>
                  <a:lnTo>
                    <a:pt x="164" y="8"/>
                  </a:lnTo>
                  <a:lnTo>
                    <a:pt x="184" y="0"/>
                  </a:lnTo>
                  <a:lnTo>
                    <a:pt x="194" y="0"/>
                  </a:lnTo>
                  <a:lnTo>
                    <a:pt x="205" y="0"/>
                  </a:lnTo>
                  <a:lnTo>
                    <a:pt x="226" y="0"/>
                  </a:lnTo>
                  <a:lnTo>
                    <a:pt x="238" y="20"/>
                  </a:lnTo>
                  <a:lnTo>
                    <a:pt x="268" y="29"/>
                  </a:lnTo>
                  <a:lnTo>
                    <a:pt x="259" y="43"/>
                  </a:lnTo>
                  <a:lnTo>
                    <a:pt x="238" y="43"/>
                  </a:lnTo>
                  <a:lnTo>
                    <a:pt x="205" y="43"/>
                  </a:lnTo>
                  <a:lnTo>
                    <a:pt x="218" y="52"/>
                  </a:lnTo>
                  <a:lnTo>
                    <a:pt x="218" y="73"/>
                  </a:lnTo>
                  <a:lnTo>
                    <a:pt x="238" y="93"/>
                  </a:lnTo>
                  <a:lnTo>
                    <a:pt x="226" y="93"/>
                  </a:lnTo>
                  <a:lnTo>
                    <a:pt x="238" y="117"/>
                  </a:lnTo>
                  <a:lnTo>
                    <a:pt x="194" y="176"/>
                  </a:lnTo>
                  <a:lnTo>
                    <a:pt x="184" y="176"/>
                  </a:lnTo>
                  <a:lnTo>
                    <a:pt x="173" y="176"/>
                  </a:lnTo>
                  <a:lnTo>
                    <a:pt x="164" y="187"/>
                  </a:lnTo>
                  <a:lnTo>
                    <a:pt x="164" y="198"/>
                  </a:lnTo>
                  <a:lnTo>
                    <a:pt x="173" y="208"/>
                  </a:lnTo>
                  <a:lnTo>
                    <a:pt x="173" y="216"/>
                  </a:lnTo>
                  <a:lnTo>
                    <a:pt x="184" y="216"/>
                  </a:lnTo>
                  <a:lnTo>
                    <a:pt x="184" y="237"/>
                  </a:lnTo>
                  <a:lnTo>
                    <a:pt x="184" y="251"/>
                  </a:lnTo>
                  <a:lnTo>
                    <a:pt x="152" y="25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59" name="Freeform 140"/>
            <p:cNvSpPr>
              <a:spLocks/>
            </p:cNvSpPr>
            <p:nvPr/>
          </p:nvSpPr>
          <p:spPr bwMode="auto">
            <a:xfrm>
              <a:off x="-2022838" y="1776326"/>
              <a:ext cx="275929" cy="224378"/>
            </a:xfrm>
            <a:custGeom>
              <a:avLst/>
              <a:gdLst/>
              <a:ahLst/>
              <a:cxnLst>
                <a:cxn ang="0">
                  <a:pos x="152" y="251"/>
                </a:cxn>
                <a:cxn ang="0">
                  <a:pos x="140" y="261"/>
                </a:cxn>
                <a:cxn ang="0">
                  <a:pos x="131" y="261"/>
                </a:cxn>
                <a:cxn ang="0">
                  <a:pos x="110" y="228"/>
                </a:cxn>
                <a:cxn ang="0">
                  <a:pos x="74" y="228"/>
                </a:cxn>
                <a:cxn ang="0">
                  <a:pos x="65" y="228"/>
                </a:cxn>
                <a:cxn ang="0">
                  <a:pos x="23" y="228"/>
                </a:cxn>
                <a:cxn ang="0">
                  <a:pos x="23" y="208"/>
                </a:cxn>
                <a:cxn ang="0">
                  <a:pos x="44" y="198"/>
                </a:cxn>
                <a:cxn ang="0">
                  <a:pos x="44" y="187"/>
                </a:cxn>
                <a:cxn ang="0">
                  <a:pos x="36" y="163"/>
                </a:cxn>
                <a:cxn ang="0">
                  <a:pos x="23" y="163"/>
                </a:cxn>
                <a:cxn ang="0">
                  <a:pos x="0" y="134"/>
                </a:cxn>
                <a:cxn ang="0">
                  <a:pos x="23" y="146"/>
                </a:cxn>
                <a:cxn ang="0">
                  <a:pos x="98" y="134"/>
                </a:cxn>
                <a:cxn ang="0">
                  <a:pos x="98" y="117"/>
                </a:cxn>
                <a:cxn ang="0">
                  <a:pos x="140" y="102"/>
                </a:cxn>
                <a:cxn ang="0">
                  <a:pos x="140" y="73"/>
                </a:cxn>
                <a:cxn ang="0">
                  <a:pos x="152" y="61"/>
                </a:cxn>
                <a:cxn ang="0">
                  <a:pos x="140" y="52"/>
                </a:cxn>
                <a:cxn ang="0">
                  <a:pos x="164" y="52"/>
                </a:cxn>
                <a:cxn ang="0">
                  <a:pos x="164" y="43"/>
                </a:cxn>
                <a:cxn ang="0">
                  <a:pos x="164" y="8"/>
                </a:cxn>
                <a:cxn ang="0">
                  <a:pos x="184" y="0"/>
                </a:cxn>
                <a:cxn ang="0">
                  <a:pos x="194" y="0"/>
                </a:cxn>
                <a:cxn ang="0">
                  <a:pos x="205" y="0"/>
                </a:cxn>
                <a:cxn ang="0">
                  <a:pos x="226" y="0"/>
                </a:cxn>
                <a:cxn ang="0">
                  <a:pos x="238" y="20"/>
                </a:cxn>
                <a:cxn ang="0">
                  <a:pos x="268" y="29"/>
                </a:cxn>
                <a:cxn ang="0">
                  <a:pos x="259" y="43"/>
                </a:cxn>
                <a:cxn ang="0">
                  <a:pos x="238" y="43"/>
                </a:cxn>
                <a:cxn ang="0">
                  <a:pos x="205" y="43"/>
                </a:cxn>
                <a:cxn ang="0">
                  <a:pos x="218" y="52"/>
                </a:cxn>
                <a:cxn ang="0">
                  <a:pos x="218" y="73"/>
                </a:cxn>
                <a:cxn ang="0">
                  <a:pos x="238" y="93"/>
                </a:cxn>
                <a:cxn ang="0">
                  <a:pos x="226" y="93"/>
                </a:cxn>
                <a:cxn ang="0">
                  <a:pos x="238" y="117"/>
                </a:cxn>
                <a:cxn ang="0">
                  <a:pos x="194" y="176"/>
                </a:cxn>
                <a:cxn ang="0">
                  <a:pos x="184" y="176"/>
                </a:cxn>
                <a:cxn ang="0">
                  <a:pos x="173" y="176"/>
                </a:cxn>
                <a:cxn ang="0">
                  <a:pos x="164" y="187"/>
                </a:cxn>
                <a:cxn ang="0">
                  <a:pos x="164" y="198"/>
                </a:cxn>
                <a:cxn ang="0">
                  <a:pos x="173" y="208"/>
                </a:cxn>
                <a:cxn ang="0">
                  <a:pos x="173" y="216"/>
                </a:cxn>
                <a:cxn ang="0">
                  <a:pos x="184" y="216"/>
                </a:cxn>
                <a:cxn ang="0">
                  <a:pos x="184" y="237"/>
                </a:cxn>
                <a:cxn ang="0">
                  <a:pos x="184" y="251"/>
                </a:cxn>
                <a:cxn ang="0">
                  <a:pos x="152" y="251"/>
                </a:cxn>
              </a:cxnLst>
              <a:rect l="0" t="0" r="r" b="b"/>
              <a:pathLst>
                <a:path w="268" h="261">
                  <a:moveTo>
                    <a:pt x="152" y="251"/>
                  </a:moveTo>
                  <a:lnTo>
                    <a:pt x="140" y="261"/>
                  </a:lnTo>
                  <a:lnTo>
                    <a:pt x="131" y="261"/>
                  </a:lnTo>
                  <a:lnTo>
                    <a:pt x="110" y="228"/>
                  </a:lnTo>
                  <a:lnTo>
                    <a:pt x="74" y="228"/>
                  </a:lnTo>
                  <a:lnTo>
                    <a:pt x="65" y="228"/>
                  </a:lnTo>
                  <a:lnTo>
                    <a:pt x="23" y="228"/>
                  </a:lnTo>
                  <a:lnTo>
                    <a:pt x="23" y="208"/>
                  </a:lnTo>
                  <a:lnTo>
                    <a:pt x="44" y="198"/>
                  </a:lnTo>
                  <a:lnTo>
                    <a:pt x="44" y="187"/>
                  </a:lnTo>
                  <a:lnTo>
                    <a:pt x="36" y="163"/>
                  </a:lnTo>
                  <a:lnTo>
                    <a:pt x="23" y="163"/>
                  </a:lnTo>
                  <a:lnTo>
                    <a:pt x="0" y="134"/>
                  </a:lnTo>
                  <a:lnTo>
                    <a:pt x="23" y="146"/>
                  </a:lnTo>
                  <a:lnTo>
                    <a:pt x="98" y="134"/>
                  </a:lnTo>
                  <a:lnTo>
                    <a:pt x="98" y="117"/>
                  </a:lnTo>
                  <a:lnTo>
                    <a:pt x="140" y="102"/>
                  </a:lnTo>
                  <a:lnTo>
                    <a:pt x="140" y="73"/>
                  </a:lnTo>
                  <a:lnTo>
                    <a:pt x="152" y="61"/>
                  </a:lnTo>
                  <a:lnTo>
                    <a:pt x="140" y="52"/>
                  </a:lnTo>
                  <a:lnTo>
                    <a:pt x="164" y="52"/>
                  </a:lnTo>
                  <a:lnTo>
                    <a:pt x="164" y="43"/>
                  </a:lnTo>
                  <a:lnTo>
                    <a:pt x="164" y="8"/>
                  </a:lnTo>
                  <a:lnTo>
                    <a:pt x="184" y="0"/>
                  </a:lnTo>
                  <a:lnTo>
                    <a:pt x="194" y="0"/>
                  </a:lnTo>
                  <a:lnTo>
                    <a:pt x="205" y="0"/>
                  </a:lnTo>
                  <a:lnTo>
                    <a:pt x="226" y="0"/>
                  </a:lnTo>
                  <a:lnTo>
                    <a:pt x="238" y="20"/>
                  </a:lnTo>
                  <a:lnTo>
                    <a:pt x="268" y="29"/>
                  </a:lnTo>
                  <a:lnTo>
                    <a:pt x="259" y="43"/>
                  </a:lnTo>
                  <a:lnTo>
                    <a:pt x="238" y="43"/>
                  </a:lnTo>
                  <a:lnTo>
                    <a:pt x="205" y="43"/>
                  </a:lnTo>
                  <a:lnTo>
                    <a:pt x="218" y="52"/>
                  </a:lnTo>
                  <a:lnTo>
                    <a:pt x="218" y="73"/>
                  </a:lnTo>
                  <a:lnTo>
                    <a:pt x="238" y="93"/>
                  </a:lnTo>
                  <a:lnTo>
                    <a:pt x="226" y="93"/>
                  </a:lnTo>
                  <a:lnTo>
                    <a:pt x="238" y="117"/>
                  </a:lnTo>
                  <a:lnTo>
                    <a:pt x="194" y="176"/>
                  </a:lnTo>
                  <a:lnTo>
                    <a:pt x="184" y="176"/>
                  </a:lnTo>
                  <a:lnTo>
                    <a:pt x="173" y="176"/>
                  </a:lnTo>
                  <a:lnTo>
                    <a:pt x="164" y="187"/>
                  </a:lnTo>
                  <a:lnTo>
                    <a:pt x="164" y="198"/>
                  </a:lnTo>
                  <a:lnTo>
                    <a:pt x="173" y="208"/>
                  </a:lnTo>
                  <a:lnTo>
                    <a:pt x="173" y="216"/>
                  </a:lnTo>
                  <a:lnTo>
                    <a:pt x="184" y="216"/>
                  </a:lnTo>
                  <a:lnTo>
                    <a:pt x="184" y="237"/>
                  </a:lnTo>
                  <a:lnTo>
                    <a:pt x="184" y="251"/>
                  </a:lnTo>
                  <a:lnTo>
                    <a:pt x="152" y="25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0" name="Freeform 141"/>
            <p:cNvSpPr>
              <a:spLocks/>
            </p:cNvSpPr>
            <p:nvPr/>
          </p:nvSpPr>
          <p:spPr bwMode="auto">
            <a:xfrm>
              <a:off x="-2040341" y="1748816"/>
              <a:ext cx="228567" cy="153884"/>
            </a:xfrm>
            <a:custGeom>
              <a:avLst/>
              <a:gdLst/>
              <a:ahLst/>
              <a:cxnLst>
                <a:cxn ang="0">
                  <a:pos x="82" y="22"/>
                </a:cxn>
                <a:cxn ang="0">
                  <a:pos x="74" y="22"/>
                </a:cxn>
                <a:cxn ang="0">
                  <a:pos x="62" y="22"/>
                </a:cxn>
                <a:cxn ang="0">
                  <a:pos x="62" y="40"/>
                </a:cxn>
                <a:cxn ang="0">
                  <a:pos x="41" y="53"/>
                </a:cxn>
                <a:cxn ang="0">
                  <a:pos x="33" y="61"/>
                </a:cxn>
                <a:cxn ang="0">
                  <a:pos x="9" y="53"/>
                </a:cxn>
                <a:cxn ang="0">
                  <a:pos x="9" y="75"/>
                </a:cxn>
                <a:cxn ang="0">
                  <a:pos x="0" y="85"/>
                </a:cxn>
                <a:cxn ang="0">
                  <a:pos x="0" y="93"/>
                </a:cxn>
                <a:cxn ang="0">
                  <a:pos x="9" y="135"/>
                </a:cxn>
                <a:cxn ang="0">
                  <a:pos x="33" y="135"/>
                </a:cxn>
                <a:cxn ang="0">
                  <a:pos x="33" y="149"/>
                </a:cxn>
                <a:cxn ang="0">
                  <a:pos x="17" y="167"/>
                </a:cxn>
                <a:cxn ang="0">
                  <a:pos x="41" y="179"/>
                </a:cxn>
                <a:cxn ang="0">
                  <a:pos x="116" y="167"/>
                </a:cxn>
                <a:cxn ang="0">
                  <a:pos x="116" y="149"/>
                </a:cxn>
                <a:cxn ang="0">
                  <a:pos x="157" y="135"/>
                </a:cxn>
                <a:cxn ang="0">
                  <a:pos x="157" y="106"/>
                </a:cxn>
                <a:cxn ang="0">
                  <a:pos x="170" y="93"/>
                </a:cxn>
                <a:cxn ang="0">
                  <a:pos x="157" y="85"/>
                </a:cxn>
                <a:cxn ang="0">
                  <a:pos x="181" y="85"/>
                </a:cxn>
                <a:cxn ang="0">
                  <a:pos x="181" y="75"/>
                </a:cxn>
                <a:cxn ang="0">
                  <a:pos x="181" y="40"/>
                </a:cxn>
                <a:cxn ang="0">
                  <a:pos x="202" y="32"/>
                </a:cxn>
                <a:cxn ang="0">
                  <a:pos x="211" y="32"/>
                </a:cxn>
                <a:cxn ang="0">
                  <a:pos x="222" y="32"/>
                </a:cxn>
                <a:cxn ang="0">
                  <a:pos x="222" y="22"/>
                </a:cxn>
                <a:cxn ang="0">
                  <a:pos x="202" y="22"/>
                </a:cxn>
                <a:cxn ang="0">
                  <a:pos x="181" y="32"/>
                </a:cxn>
                <a:cxn ang="0">
                  <a:pos x="170" y="11"/>
                </a:cxn>
                <a:cxn ang="0">
                  <a:pos x="157" y="0"/>
                </a:cxn>
                <a:cxn ang="0">
                  <a:pos x="148" y="22"/>
                </a:cxn>
                <a:cxn ang="0">
                  <a:pos x="136" y="22"/>
                </a:cxn>
                <a:cxn ang="0">
                  <a:pos x="116" y="32"/>
                </a:cxn>
                <a:cxn ang="0">
                  <a:pos x="106" y="32"/>
                </a:cxn>
                <a:cxn ang="0">
                  <a:pos x="82" y="22"/>
                </a:cxn>
              </a:cxnLst>
              <a:rect l="0" t="0" r="r" b="b"/>
              <a:pathLst>
                <a:path w="222" h="179">
                  <a:moveTo>
                    <a:pt x="82" y="22"/>
                  </a:moveTo>
                  <a:lnTo>
                    <a:pt x="74" y="22"/>
                  </a:lnTo>
                  <a:lnTo>
                    <a:pt x="62" y="22"/>
                  </a:lnTo>
                  <a:lnTo>
                    <a:pt x="62" y="40"/>
                  </a:lnTo>
                  <a:lnTo>
                    <a:pt x="41" y="53"/>
                  </a:lnTo>
                  <a:lnTo>
                    <a:pt x="33" y="61"/>
                  </a:lnTo>
                  <a:lnTo>
                    <a:pt x="9" y="53"/>
                  </a:lnTo>
                  <a:lnTo>
                    <a:pt x="9" y="75"/>
                  </a:lnTo>
                  <a:lnTo>
                    <a:pt x="0" y="85"/>
                  </a:lnTo>
                  <a:lnTo>
                    <a:pt x="0" y="93"/>
                  </a:lnTo>
                  <a:lnTo>
                    <a:pt x="9" y="135"/>
                  </a:lnTo>
                  <a:lnTo>
                    <a:pt x="33" y="135"/>
                  </a:lnTo>
                  <a:lnTo>
                    <a:pt x="33" y="149"/>
                  </a:lnTo>
                  <a:lnTo>
                    <a:pt x="17" y="167"/>
                  </a:lnTo>
                  <a:lnTo>
                    <a:pt x="41" y="179"/>
                  </a:lnTo>
                  <a:lnTo>
                    <a:pt x="116" y="167"/>
                  </a:lnTo>
                  <a:lnTo>
                    <a:pt x="116" y="149"/>
                  </a:lnTo>
                  <a:lnTo>
                    <a:pt x="157" y="135"/>
                  </a:lnTo>
                  <a:lnTo>
                    <a:pt x="157" y="106"/>
                  </a:lnTo>
                  <a:lnTo>
                    <a:pt x="170" y="93"/>
                  </a:lnTo>
                  <a:lnTo>
                    <a:pt x="157" y="85"/>
                  </a:lnTo>
                  <a:lnTo>
                    <a:pt x="181" y="85"/>
                  </a:lnTo>
                  <a:lnTo>
                    <a:pt x="181" y="75"/>
                  </a:lnTo>
                  <a:lnTo>
                    <a:pt x="181" y="40"/>
                  </a:lnTo>
                  <a:lnTo>
                    <a:pt x="202" y="32"/>
                  </a:lnTo>
                  <a:lnTo>
                    <a:pt x="211" y="32"/>
                  </a:lnTo>
                  <a:lnTo>
                    <a:pt x="222" y="32"/>
                  </a:lnTo>
                  <a:lnTo>
                    <a:pt x="222" y="22"/>
                  </a:lnTo>
                  <a:lnTo>
                    <a:pt x="202" y="22"/>
                  </a:lnTo>
                  <a:lnTo>
                    <a:pt x="181" y="32"/>
                  </a:lnTo>
                  <a:lnTo>
                    <a:pt x="170" y="11"/>
                  </a:lnTo>
                  <a:lnTo>
                    <a:pt x="157" y="0"/>
                  </a:lnTo>
                  <a:lnTo>
                    <a:pt x="148" y="22"/>
                  </a:lnTo>
                  <a:lnTo>
                    <a:pt x="136" y="22"/>
                  </a:lnTo>
                  <a:lnTo>
                    <a:pt x="116" y="32"/>
                  </a:lnTo>
                  <a:lnTo>
                    <a:pt x="106" y="32"/>
                  </a:lnTo>
                  <a:lnTo>
                    <a:pt x="82" y="2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1" name="Freeform 142"/>
            <p:cNvSpPr>
              <a:spLocks/>
            </p:cNvSpPr>
            <p:nvPr/>
          </p:nvSpPr>
          <p:spPr bwMode="auto">
            <a:xfrm>
              <a:off x="-2040341" y="1748816"/>
              <a:ext cx="228567" cy="153884"/>
            </a:xfrm>
            <a:custGeom>
              <a:avLst/>
              <a:gdLst/>
              <a:ahLst/>
              <a:cxnLst>
                <a:cxn ang="0">
                  <a:pos x="82" y="22"/>
                </a:cxn>
                <a:cxn ang="0">
                  <a:pos x="74" y="22"/>
                </a:cxn>
                <a:cxn ang="0">
                  <a:pos x="62" y="22"/>
                </a:cxn>
                <a:cxn ang="0">
                  <a:pos x="62" y="40"/>
                </a:cxn>
                <a:cxn ang="0">
                  <a:pos x="41" y="53"/>
                </a:cxn>
                <a:cxn ang="0">
                  <a:pos x="33" y="61"/>
                </a:cxn>
                <a:cxn ang="0">
                  <a:pos x="9" y="53"/>
                </a:cxn>
                <a:cxn ang="0">
                  <a:pos x="9" y="75"/>
                </a:cxn>
                <a:cxn ang="0">
                  <a:pos x="0" y="85"/>
                </a:cxn>
                <a:cxn ang="0">
                  <a:pos x="0" y="93"/>
                </a:cxn>
                <a:cxn ang="0">
                  <a:pos x="9" y="135"/>
                </a:cxn>
                <a:cxn ang="0">
                  <a:pos x="33" y="135"/>
                </a:cxn>
                <a:cxn ang="0">
                  <a:pos x="33" y="149"/>
                </a:cxn>
                <a:cxn ang="0">
                  <a:pos x="17" y="167"/>
                </a:cxn>
                <a:cxn ang="0">
                  <a:pos x="41" y="179"/>
                </a:cxn>
                <a:cxn ang="0">
                  <a:pos x="116" y="167"/>
                </a:cxn>
                <a:cxn ang="0">
                  <a:pos x="116" y="149"/>
                </a:cxn>
                <a:cxn ang="0">
                  <a:pos x="157" y="135"/>
                </a:cxn>
                <a:cxn ang="0">
                  <a:pos x="157" y="106"/>
                </a:cxn>
                <a:cxn ang="0">
                  <a:pos x="170" y="93"/>
                </a:cxn>
                <a:cxn ang="0">
                  <a:pos x="157" y="85"/>
                </a:cxn>
                <a:cxn ang="0">
                  <a:pos x="181" y="85"/>
                </a:cxn>
                <a:cxn ang="0">
                  <a:pos x="181" y="75"/>
                </a:cxn>
                <a:cxn ang="0">
                  <a:pos x="181" y="40"/>
                </a:cxn>
                <a:cxn ang="0">
                  <a:pos x="202" y="32"/>
                </a:cxn>
                <a:cxn ang="0">
                  <a:pos x="211" y="32"/>
                </a:cxn>
                <a:cxn ang="0">
                  <a:pos x="222" y="32"/>
                </a:cxn>
                <a:cxn ang="0">
                  <a:pos x="222" y="22"/>
                </a:cxn>
                <a:cxn ang="0">
                  <a:pos x="202" y="22"/>
                </a:cxn>
                <a:cxn ang="0">
                  <a:pos x="181" y="32"/>
                </a:cxn>
                <a:cxn ang="0">
                  <a:pos x="170" y="11"/>
                </a:cxn>
                <a:cxn ang="0">
                  <a:pos x="157" y="0"/>
                </a:cxn>
                <a:cxn ang="0">
                  <a:pos x="148" y="22"/>
                </a:cxn>
                <a:cxn ang="0">
                  <a:pos x="136" y="22"/>
                </a:cxn>
                <a:cxn ang="0">
                  <a:pos x="116" y="32"/>
                </a:cxn>
                <a:cxn ang="0">
                  <a:pos x="106" y="32"/>
                </a:cxn>
                <a:cxn ang="0">
                  <a:pos x="82" y="22"/>
                </a:cxn>
              </a:cxnLst>
              <a:rect l="0" t="0" r="r" b="b"/>
              <a:pathLst>
                <a:path w="222" h="179">
                  <a:moveTo>
                    <a:pt x="82" y="22"/>
                  </a:moveTo>
                  <a:lnTo>
                    <a:pt x="74" y="22"/>
                  </a:lnTo>
                  <a:lnTo>
                    <a:pt x="62" y="22"/>
                  </a:lnTo>
                  <a:lnTo>
                    <a:pt x="62" y="40"/>
                  </a:lnTo>
                  <a:lnTo>
                    <a:pt x="41" y="53"/>
                  </a:lnTo>
                  <a:lnTo>
                    <a:pt x="33" y="61"/>
                  </a:lnTo>
                  <a:lnTo>
                    <a:pt x="9" y="53"/>
                  </a:lnTo>
                  <a:lnTo>
                    <a:pt x="9" y="75"/>
                  </a:lnTo>
                  <a:lnTo>
                    <a:pt x="0" y="85"/>
                  </a:lnTo>
                  <a:lnTo>
                    <a:pt x="0" y="93"/>
                  </a:lnTo>
                  <a:lnTo>
                    <a:pt x="9" y="135"/>
                  </a:lnTo>
                  <a:lnTo>
                    <a:pt x="33" y="135"/>
                  </a:lnTo>
                  <a:lnTo>
                    <a:pt x="33" y="149"/>
                  </a:lnTo>
                  <a:lnTo>
                    <a:pt x="17" y="167"/>
                  </a:lnTo>
                  <a:lnTo>
                    <a:pt x="41" y="179"/>
                  </a:lnTo>
                  <a:lnTo>
                    <a:pt x="116" y="167"/>
                  </a:lnTo>
                  <a:lnTo>
                    <a:pt x="116" y="149"/>
                  </a:lnTo>
                  <a:lnTo>
                    <a:pt x="157" y="135"/>
                  </a:lnTo>
                  <a:lnTo>
                    <a:pt x="157" y="106"/>
                  </a:lnTo>
                  <a:lnTo>
                    <a:pt x="170" y="93"/>
                  </a:lnTo>
                  <a:lnTo>
                    <a:pt x="157" y="85"/>
                  </a:lnTo>
                  <a:lnTo>
                    <a:pt x="181" y="85"/>
                  </a:lnTo>
                  <a:lnTo>
                    <a:pt x="181" y="75"/>
                  </a:lnTo>
                  <a:lnTo>
                    <a:pt x="181" y="40"/>
                  </a:lnTo>
                  <a:lnTo>
                    <a:pt x="202" y="32"/>
                  </a:lnTo>
                  <a:lnTo>
                    <a:pt x="211" y="32"/>
                  </a:lnTo>
                  <a:lnTo>
                    <a:pt x="222" y="32"/>
                  </a:lnTo>
                  <a:lnTo>
                    <a:pt x="222" y="22"/>
                  </a:lnTo>
                  <a:lnTo>
                    <a:pt x="202" y="22"/>
                  </a:lnTo>
                  <a:lnTo>
                    <a:pt x="181" y="32"/>
                  </a:lnTo>
                  <a:lnTo>
                    <a:pt x="170" y="11"/>
                  </a:lnTo>
                  <a:lnTo>
                    <a:pt x="157" y="0"/>
                  </a:lnTo>
                  <a:lnTo>
                    <a:pt x="148" y="22"/>
                  </a:lnTo>
                  <a:lnTo>
                    <a:pt x="136" y="22"/>
                  </a:lnTo>
                  <a:lnTo>
                    <a:pt x="116" y="32"/>
                  </a:lnTo>
                  <a:lnTo>
                    <a:pt x="106" y="32"/>
                  </a:lnTo>
                  <a:lnTo>
                    <a:pt x="82" y="2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2" name="Freeform 143"/>
            <p:cNvSpPr>
              <a:spLocks/>
            </p:cNvSpPr>
            <p:nvPr/>
          </p:nvSpPr>
          <p:spPr bwMode="auto">
            <a:xfrm>
              <a:off x="-985017" y="1674883"/>
              <a:ext cx="88544" cy="82530"/>
            </a:xfrm>
            <a:custGeom>
              <a:avLst/>
              <a:gdLst/>
              <a:ahLst/>
              <a:cxnLst>
                <a:cxn ang="0">
                  <a:pos x="62" y="0"/>
                </a:cxn>
                <a:cxn ang="0">
                  <a:pos x="86" y="0"/>
                </a:cxn>
                <a:cxn ang="0">
                  <a:pos x="76" y="22"/>
                </a:cxn>
                <a:cxn ang="0">
                  <a:pos x="86" y="43"/>
                </a:cxn>
                <a:cxn ang="0">
                  <a:pos x="52" y="54"/>
                </a:cxn>
                <a:cxn ang="0">
                  <a:pos x="62" y="72"/>
                </a:cxn>
                <a:cxn ang="0">
                  <a:pos x="86" y="84"/>
                </a:cxn>
                <a:cxn ang="0">
                  <a:pos x="76" y="96"/>
                </a:cxn>
                <a:cxn ang="0">
                  <a:pos x="62" y="96"/>
                </a:cxn>
                <a:cxn ang="0">
                  <a:pos x="32" y="96"/>
                </a:cxn>
                <a:cxn ang="0">
                  <a:pos x="32" y="64"/>
                </a:cxn>
                <a:cxn ang="0">
                  <a:pos x="0" y="64"/>
                </a:cxn>
                <a:cxn ang="0">
                  <a:pos x="32" y="22"/>
                </a:cxn>
                <a:cxn ang="0">
                  <a:pos x="52" y="35"/>
                </a:cxn>
                <a:cxn ang="0">
                  <a:pos x="52" y="22"/>
                </a:cxn>
                <a:cxn ang="0">
                  <a:pos x="62" y="11"/>
                </a:cxn>
                <a:cxn ang="0">
                  <a:pos x="62" y="0"/>
                </a:cxn>
              </a:cxnLst>
              <a:rect l="0" t="0" r="r" b="b"/>
              <a:pathLst>
                <a:path w="86" h="96">
                  <a:moveTo>
                    <a:pt x="62" y="0"/>
                  </a:moveTo>
                  <a:lnTo>
                    <a:pt x="86" y="0"/>
                  </a:lnTo>
                  <a:lnTo>
                    <a:pt x="76" y="22"/>
                  </a:lnTo>
                  <a:lnTo>
                    <a:pt x="86" y="43"/>
                  </a:lnTo>
                  <a:lnTo>
                    <a:pt x="52" y="54"/>
                  </a:lnTo>
                  <a:lnTo>
                    <a:pt x="62" y="72"/>
                  </a:lnTo>
                  <a:lnTo>
                    <a:pt x="86" y="84"/>
                  </a:lnTo>
                  <a:lnTo>
                    <a:pt x="76" y="96"/>
                  </a:lnTo>
                  <a:lnTo>
                    <a:pt x="62" y="96"/>
                  </a:lnTo>
                  <a:lnTo>
                    <a:pt x="32" y="96"/>
                  </a:lnTo>
                  <a:lnTo>
                    <a:pt x="32" y="64"/>
                  </a:lnTo>
                  <a:lnTo>
                    <a:pt x="0" y="64"/>
                  </a:lnTo>
                  <a:lnTo>
                    <a:pt x="32" y="22"/>
                  </a:lnTo>
                  <a:lnTo>
                    <a:pt x="52" y="35"/>
                  </a:lnTo>
                  <a:lnTo>
                    <a:pt x="52" y="22"/>
                  </a:lnTo>
                  <a:lnTo>
                    <a:pt x="62" y="11"/>
                  </a:lnTo>
                  <a:lnTo>
                    <a:pt x="62"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3" name="Freeform 144"/>
            <p:cNvSpPr>
              <a:spLocks/>
            </p:cNvSpPr>
            <p:nvPr/>
          </p:nvSpPr>
          <p:spPr bwMode="auto">
            <a:xfrm>
              <a:off x="-985017" y="1674883"/>
              <a:ext cx="88544" cy="82530"/>
            </a:xfrm>
            <a:custGeom>
              <a:avLst/>
              <a:gdLst/>
              <a:ahLst/>
              <a:cxnLst>
                <a:cxn ang="0">
                  <a:pos x="62" y="0"/>
                </a:cxn>
                <a:cxn ang="0">
                  <a:pos x="86" y="0"/>
                </a:cxn>
                <a:cxn ang="0">
                  <a:pos x="76" y="22"/>
                </a:cxn>
                <a:cxn ang="0">
                  <a:pos x="86" y="43"/>
                </a:cxn>
                <a:cxn ang="0">
                  <a:pos x="52" y="54"/>
                </a:cxn>
                <a:cxn ang="0">
                  <a:pos x="62" y="72"/>
                </a:cxn>
                <a:cxn ang="0">
                  <a:pos x="86" y="84"/>
                </a:cxn>
                <a:cxn ang="0">
                  <a:pos x="76" y="96"/>
                </a:cxn>
                <a:cxn ang="0">
                  <a:pos x="62" y="96"/>
                </a:cxn>
                <a:cxn ang="0">
                  <a:pos x="32" y="96"/>
                </a:cxn>
                <a:cxn ang="0">
                  <a:pos x="32" y="64"/>
                </a:cxn>
                <a:cxn ang="0">
                  <a:pos x="0" y="64"/>
                </a:cxn>
                <a:cxn ang="0">
                  <a:pos x="32" y="22"/>
                </a:cxn>
                <a:cxn ang="0">
                  <a:pos x="52" y="35"/>
                </a:cxn>
                <a:cxn ang="0">
                  <a:pos x="52" y="22"/>
                </a:cxn>
                <a:cxn ang="0">
                  <a:pos x="62" y="11"/>
                </a:cxn>
                <a:cxn ang="0">
                  <a:pos x="62" y="0"/>
                </a:cxn>
              </a:cxnLst>
              <a:rect l="0" t="0" r="r" b="b"/>
              <a:pathLst>
                <a:path w="86" h="96">
                  <a:moveTo>
                    <a:pt x="62" y="0"/>
                  </a:moveTo>
                  <a:lnTo>
                    <a:pt x="86" y="0"/>
                  </a:lnTo>
                  <a:lnTo>
                    <a:pt x="76" y="22"/>
                  </a:lnTo>
                  <a:lnTo>
                    <a:pt x="86" y="43"/>
                  </a:lnTo>
                  <a:lnTo>
                    <a:pt x="52" y="54"/>
                  </a:lnTo>
                  <a:lnTo>
                    <a:pt x="62" y="72"/>
                  </a:lnTo>
                  <a:lnTo>
                    <a:pt x="86" y="84"/>
                  </a:lnTo>
                  <a:lnTo>
                    <a:pt x="76" y="96"/>
                  </a:lnTo>
                  <a:lnTo>
                    <a:pt x="62" y="96"/>
                  </a:lnTo>
                  <a:lnTo>
                    <a:pt x="32" y="96"/>
                  </a:lnTo>
                  <a:lnTo>
                    <a:pt x="32" y="64"/>
                  </a:lnTo>
                  <a:lnTo>
                    <a:pt x="0" y="64"/>
                  </a:lnTo>
                  <a:lnTo>
                    <a:pt x="32" y="22"/>
                  </a:lnTo>
                  <a:lnTo>
                    <a:pt x="52" y="35"/>
                  </a:lnTo>
                  <a:lnTo>
                    <a:pt x="52" y="22"/>
                  </a:lnTo>
                  <a:lnTo>
                    <a:pt x="62" y="11"/>
                  </a:lnTo>
                  <a:lnTo>
                    <a:pt x="62"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4" name="Freeform 145"/>
            <p:cNvSpPr>
              <a:spLocks/>
            </p:cNvSpPr>
            <p:nvPr/>
          </p:nvSpPr>
          <p:spPr bwMode="auto">
            <a:xfrm>
              <a:off x="-921183" y="1748816"/>
              <a:ext cx="66922" cy="73073"/>
            </a:xfrm>
            <a:custGeom>
              <a:avLst/>
              <a:gdLst/>
              <a:ahLst/>
              <a:cxnLst>
                <a:cxn ang="0">
                  <a:pos x="0" y="11"/>
                </a:cxn>
                <a:cxn ang="0">
                  <a:pos x="0" y="22"/>
                </a:cxn>
                <a:cxn ang="0">
                  <a:pos x="14" y="32"/>
                </a:cxn>
                <a:cxn ang="0">
                  <a:pos x="0" y="32"/>
                </a:cxn>
                <a:cxn ang="0">
                  <a:pos x="23" y="52"/>
                </a:cxn>
                <a:cxn ang="0">
                  <a:pos x="14" y="61"/>
                </a:cxn>
                <a:cxn ang="0">
                  <a:pos x="35" y="85"/>
                </a:cxn>
                <a:cxn ang="0">
                  <a:pos x="65" y="61"/>
                </a:cxn>
                <a:cxn ang="0">
                  <a:pos x="65" y="52"/>
                </a:cxn>
                <a:cxn ang="0">
                  <a:pos x="44" y="22"/>
                </a:cxn>
                <a:cxn ang="0">
                  <a:pos x="23" y="0"/>
                </a:cxn>
                <a:cxn ang="0">
                  <a:pos x="14" y="11"/>
                </a:cxn>
                <a:cxn ang="0">
                  <a:pos x="0" y="11"/>
                </a:cxn>
              </a:cxnLst>
              <a:rect l="0" t="0" r="r" b="b"/>
              <a:pathLst>
                <a:path w="65" h="85">
                  <a:moveTo>
                    <a:pt x="0" y="11"/>
                  </a:moveTo>
                  <a:lnTo>
                    <a:pt x="0" y="22"/>
                  </a:lnTo>
                  <a:lnTo>
                    <a:pt x="14" y="32"/>
                  </a:lnTo>
                  <a:lnTo>
                    <a:pt x="0" y="32"/>
                  </a:lnTo>
                  <a:lnTo>
                    <a:pt x="23" y="52"/>
                  </a:lnTo>
                  <a:lnTo>
                    <a:pt x="14" y="61"/>
                  </a:lnTo>
                  <a:lnTo>
                    <a:pt x="35" y="85"/>
                  </a:lnTo>
                  <a:lnTo>
                    <a:pt x="65" y="61"/>
                  </a:lnTo>
                  <a:lnTo>
                    <a:pt x="65" y="52"/>
                  </a:lnTo>
                  <a:lnTo>
                    <a:pt x="44" y="22"/>
                  </a:lnTo>
                  <a:lnTo>
                    <a:pt x="23" y="0"/>
                  </a:lnTo>
                  <a:lnTo>
                    <a:pt x="14" y="11"/>
                  </a:lnTo>
                  <a:lnTo>
                    <a:pt x="0" y="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5" name="Freeform 146"/>
            <p:cNvSpPr>
              <a:spLocks/>
            </p:cNvSpPr>
            <p:nvPr/>
          </p:nvSpPr>
          <p:spPr bwMode="auto">
            <a:xfrm>
              <a:off x="-921183" y="1748816"/>
              <a:ext cx="66922" cy="73073"/>
            </a:xfrm>
            <a:custGeom>
              <a:avLst/>
              <a:gdLst/>
              <a:ahLst/>
              <a:cxnLst>
                <a:cxn ang="0">
                  <a:pos x="0" y="11"/>
                </a:cxn>
                <a:cxn ang="0">
                  <a:pos x="0" y="22"/>
                </a:cxn>
                <a:cxn ang="0">
                  <a:pos x="14" y="32"/>
                </a:cxn>
                <a:cxn ang="0">
                  <a:pos x="0" y="32"/>
                </a:cxn>
                <a:cxn ang="0">
                  <a:pos x="23" y="52"/>
                </a:cxn>
                <a:cxn ang="0">
                  <a:pos x="14" y="61"/>
                </a:cxn>
                <a:cxn ang="0">
                  <a:pos x="35" y="85"/>
                </a:cxn>
                <a:cxn ang="0">
                  <a:pos x="65" y="61"/>
                </a:cxn>
                <a:cxn ang="0">
                  <a:pos x="65" y="52"/>
                </a:cxn>
                <a:cxn ang="0">
                  <a:pos x="44" y="22"/>
                </a:cxn>
                <a:cxn ang="0">
                  <a:pos x="23" y="0"/>
                </a:cxn>
                <a:cxn ang="0">
                  <a:pos x="14" y="11"/>
                </a:cxn>
                <a:cxn ang="0">
                  <a:pos x="0" y="11"/>
                </a:cxn>
              </a:cxnLst>
              <a:rect l="0" t="0" r="r" b="b"/>
              <a:pathLst>
                <a:path w="65" h="85">
                  <a:moveTo>
                    <a:pt x="0" y="11"/>
                  </a:moveTo>
                  <a:lnTo>
                    <a:pt x="0" y="22"/>
                  </a:lnTo>
                  <a:lnTo>
                    <a:pt x="14" y="32"/>
                  </a:lnTo>
                  <a:lnTo>
                    <a:pt x="0" y="32"/>
                  </a:lnTo>
                  <a:lnTo>
                    <a:pt x="23" y="52"/>
                  </a:lnTo>
                  <a:lnTo>
                    <a:pt x="14" y="61"/>
                  </a:lnTo>
                  <a:lnTo>
                    <a:pt x="35" y="85"/>
                  </a:lnTo>
                  <a:lnTo>
                    <a:pt x="65" y="61"/>
                  </a:lnTo>
                  <a:lnTo>
                    <a:pt x="65" y="52"/>
                  </a:lnTo>
                  <a:lnTo>
                    <a:pt x="44" y="22"/>
                  </a:lnTo>
                  <a:lnTo>
                    <a:pt x="23" y="0"/>
                  </a:lnTo>
                  <a:lnTo>
                    <a:pt x="14" y="11"/>
                  </a:lnTo>
                  <a:lnTo>
                    <a:pt x="0" y="1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6" name="Freeform 147"/>
            <p:cNvSpPr>
              <a:spLocks/>
            </p:cNvSpPr>
            <p:nvPr/>
          </p:nvSpPr>
          <p:spPr bwMode="auto">
            <a:xfrm>
              <a:off x="-1669691" y="1526156"/>
              <a:ext cx="530235" cy="169358"/>
            </a:xfrm>
            <a:custGeom>
              <a:avLst/>
              <a:gdLst/>
              <a:ahLst/>
              <a:cxnLst>
                <a:cxn ang="0">
                  <a:pos x="428" y="46"/>
                </a:cxn>
                <a:cxn ang="0">
                  <a:pos x="440" y="38"/>
                </a:cxn>
                <a:cxn ang="0">
                  <a:pos x="410" y="29"/>
                </a:cxn>
                <a:cxn ang="0">
                  <a:pos x="386" y="38"/>
                </a:cxn>
                <a:cxn ang="0">
                  <a:pos x="344" y="46"/>
                </a:cxn>
                <a:cxn ang="0">
                  <a:pos x="267" y="29"/>
                </a:cxn>
                <a:cxn ang="0">
                  <a:pos x="226" y="29"/>
                </a:cxn>
                <a:cxn ang="0">
                  <a:pos x="193" y="8"/>
                </a:cxn>
                <a:cxn ang="0">
                  <a:pos x="151" y="0"/>
                </a:cxn>
                <a:cxn ang="0">
                  <a:pos x="142" y="8"/>
                </a:cxn>
                <a:cxn ang="0">
                  <a:pos x="151" y="17"/>
                </a:cxn>
                <a:cxn ang="0">
                  <a:pos x="151" y="38"/>
                </a:cxn>
                <a:cxn ang="0">
                  <a:pos x="106" y="38"/>
                </a:cxn>
                <a:cxn ang="0">
                  <a:pos x="89" y="29"/>
                </a:cxn>
                <a:cxn ang="0">
                  <a:pos x="53" y="17"/>
                </a:cxn>
                <a:cxn ang="0">
                  <a:pos x="0" y="46"/>
                </a:cxn>
                <a:cxn ang="0">
                  <a:pos x="23" y="70"/>
                </a:cxn>
                <a:cxn ang="0">
                  <a:pos x="44" y="82"/>
                </a:cxn>
                <a:cxn ang="0">
                  <a:pos x="65" y="90"/>
                </a:cxn>
                <a:cxn ang="0">
                  <a:pos x="76" y="120"/>
                </a:cxn>
                <a:cxn ang="0">
                  <a:pos x="151" y="143"/>
                </a:cxn>
                <a:cxn ang="0">
                  <a:pos x="193" y="174"/>
                </a:cxn>
                <a:cxn ang="0">
                  <a:pos x="258" y="174"/>
                </a:cxn>
                <a:cxn ang="0">
                  <a:pos x="333" y="197"/>
                </a:cxn>
                <a:cxn ang="0">
                  <a:pos x="374" y="185"/>
                </a:cxn>
                <a:cxn ang="0">
                  <a:pos x="410" y="174"/>
                </a:cxn>
                <a:cxn ang="0">
                  <a:pos x="428" y="156"/>
                </a:cxn>
                <a:cxn ang="0">
                  <a:pos x="419" y="143"/>
                </a:cxn>
                <a:cxn ang="0">
                  <a:pos x="428" y="135"/>
                </a:cxn>
                <a:cxn ang="0">
                  <a:pos x="449" y="135"/>
                </a:cxn>
                <a:cxn ang="0">
                  <a:pos x="461" y="120"/>
                </a:cxn>
                <a:cxn ang="0">
                  <a:pos x="473" y="111"/>
                </a:cxn>
                <a:cxn ang="0">
                  <a:pos x="484" y="103"/>
                </a:cxn>
                <a:cxn ang="0">
                  <a:pos x="515" y="103"/>
                </a:cxn>
                <a:cxn ang="0">
                  <a:pos x="502" y="82"/>
                </a:cxn>
                <a:cxn ang="0">
                  <a:pos x="494" y="70"/>
                </a:cxn>
                <a:cxn ang="0">
                  <a:pos x="473" y="82"/>
                </a:cxn>
                <a:cxn ang="0">
                  <a:pos x="449" y="82"/>
                </a:cxn>
                <a:cxn ang="0">
                  <a:pos x="428" y="46"/>
                </a:cxn>
              </a:cxnLst>
              <a:rect l="0" t="0" r="r" b="b"/>
              <a:pathLst>
                <a:path w="515" h="197">
                  <a:moveTo>
                    <a:pt x="428" y="46"/>
                  </a:moveTo>
                  <a:lnTo>
                    <a:pt x="440" y="38"/>
                  </a:lnTo>
                  <a:lnTo>
                    <a:pt x="410" y="29"/>
                  </a:lnTo>
                  <a:lnTo>
                    <a:pt x="386" y="38"/>
                  </a:lnTo>
                  <a:lnTo>
                    <a:pt x="344" y="46"/>
                  </a:lnTo>
                  <a:lnTo>
                    <a:pt x="267" y="29"/>
                  </a:lnTo>
                  <a:lnTo>
                    <a:pt x="226" y="29"/>
                  </a:lnTo>
                  <a:lnTo>
                    <a:pt x="193" y="8"/>
                  </a:lnTo>
                  <a:lnTo>
                    <a:pt x="151" y="0"/>
                  </a:lnTo>
                  <a:lnTo>
                    <a:pt x="142" y="8"/>
                  </a:lnTo>
                  <a:lnTo>
                    <a:pt x="151" y="17"/>
                  </a:lnTo>
                  <a:lnTo>
                    <a:pt x="151" y="38"/>
                  </a:lnTo>
                  <a:lnTo>
                    <a:pt x="106" y="38"/>
                  </a:lnTo>
                  <a:lnTo>
                    <a:pt x="89" y="29"/>
                  </a:lnTo>
                  <a:lnTo>
                    <a:pt x="53" y="17"/>
                  </a:lnTo>
                  <a:lnTo>
                    <a:pt x="0" y="46"/>
                  </a:lnTo>
                  <a:lnTo>
                    <a:pt x="23" y="70"/>
                  </a:lnTo>
                  <a:lnTo>
                    <a:pt x="44" y="82"/>
                  </a:lnTo>
                  <a:lnTo>
                    <a:pt x="65" y="90"/>
                  </a:lnTo>
                  <a:lnTo>
                    <a:pt x="76" y="120"/>
                  </a:lnTo>
                  <a:lnTo>
                    <a:pt x="151" y="143"/>
                  </a:lnTo>
                  <a:lnTo>
                    <a:pt x="193" y="174"/>
                  </a:lnTo>
                  <a:lnTo>
                    <a:pt x="258" y="174"/>
                  </a:lnTo>
                  <a:lnTo>
                    <a:pt x="333" y="197"/>
                  </a:lnTo>
                  <a:lnTo>
                    <a:pt x="374" y="185"/>
                  </a:lnTo>
                  <a:lnTo>
                    <a:pt x="410" y="174"/>
                  </a:lnTo>
                  <a:lnTo>
                    <a:pt x="428" y="156"/>
                  </a:lnTo>
                  <a:lnTo>
                    <a:pt x="419" y="143"/>
                  </a:lnTo>
                  <a:lnTo>
                    <a:pt x="428" y="135"/>
                  </a:lnTo>
                  <a:lnTo>
                    <a:pt x="449" y="135"/>
                  </a:lnTo>
                  <a:lnTo>
                    <a:pt x="461" y="120"/>
                  </a:lnTo>
                  <a:lnTo>
                    <a:pt x="473" y="111"/>
                  </a:lnTo>
                  <a:lnTo>
                    <a:pt x="484" y="103"/>
                  </a:lnTo>
                  <a:lnTo>
                    <a:pt x="515" y="103"/>
                  </a:lnTo>
                  <a:lnTo>
                    <a:pt x="502" y="82"/>
                  </a:lnTo>
                  <a:lnTo>
                    <a:pt x="494" y="70"/>
                  </a:lnTo>
                  <a:lnTo>
                    <a:pt x="473" y="82"/>
                  </a:lnTo>
                  <a:lnTo>
                    <a:pt x="449" y="82"/>
                  </a:lnTo>
                  <a:lnTo>
                    <a:pt x="428" y="4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7" name="Freeform 148"/>
            <p:cNvSpPr>
              <a:spLocks/>
            </p:cNvSpPr>
            <p:nvPr/>
          </p:nvSpPr>
          <p:spPr bwMode="auto">
            <a:xfrm>
              <a:off x="-1669691" y="1526156"/>
              <a:ext cx="530235" cy="169358"/>
            </a:xfrm>
            <a:custGeom>
              <a:avLst/>
              <a:gdLst/>
              <a:ahLst/>
              <a:cxnLst>
                <a:cxn ang="0">
                  <a:pos x="428" y="46"/>
                </a:cxn>
                <a:cxn ang="0">
                  <a:pos x="440" y="38"/>
                </a:cxn>
                <a:cxn ang="0">
                  <a:pos x="410" y="29"/>
                </a:cxn>
                <a:cxn ang="0">
                  <a:pos x="386" y="38"/>
                </a:cxn>
                <a:cxn ang="0">
                  <a:pos x="344" y="46"/>
                </a:cxn>
                <a:cxn ang="0">
                  <a:pos x="267" y="29"/>
                </a:cxn>
                <a:cxn ang="0">
                  <a:pos x="226" y="29"/>
                </a:cxn>
                <a:cxn ang="0">
                  <a:pos x="193" y="8"/>
                </a:cxn>
                <a:cxn ang="0">
                  <a:pos x="151" y="0"/>
                </a:cxn>
                <a:cxn ang="0">
                  <a:pos x="142" y="8"/>
                </a:cxn>
                <a:cxn ang="0">
                  <a:pos x="151" y="17"/>
                </a:cxn>
                <a:cxn ang="0">
                  <a:pos x="151" y="38"/>
                </a:cxn>
                <a:cxn ang="0">
                  <a:pos x="106" y="38"/>
                </a:cxn>
                <a:cxn ang="0">
                  <a:pos x="89" y="29"/>
                </a:cxn>
                <a:cxn ang="0">
                  <a:pos x="53" y="17"/>
                </a:cxn>
                <a:cxn ang="0">
                  <a:pos x="0" y="46"/>
                </a:cxn>
                <a:cxn ang="0">
                  <a:pos x="23" y="70"/>
                </a:cxn>
                <a:cxn ang="0">
                  <a:pos x="44" y="82"/>
                </a:cxn>
                <a:cxn ang="0">
                  <a:pos x="65" y="90"/>
                </a:cxn>
                <a:cxn ang="0">
                  <a:pos x="76" y="120"/>
                </a:cxn>
                <a:cxn ang="0">
                  <a:pos x="151" y="143"/>
                </a:cxn>
                <a:cxn ang="0">
                  <a:pos x="193" y="174"/>
                </a:cxn>
                <a:cxn ang="0">
                  <a:pos x="258" y="174"/>
                </a:cxn>
                <a:cxn ang="0">
                  <a:pos x="333" y="197"/>
                </a:cxn>
                <a:cxn ang="0">
                  <a:pos x="374" y="185"/>
                </a:cxn>
                <a:cxn ang="0">
                  <a:pos x="410" y="174"/>
                </a:cxn>
                <a:cxn ang="0">
                  <a:pos x="428" y="156"/>
                </a:cxn>
                <a:cxn ang="0">
                  <a:pos x="419" y="143"/>
                </a:cxn>
                <a:cxn ang="0">
                  <a:pos x="428" y="135"/>
                </a:cxn>
                <a:cxn ang="0">
                  <a:pos x="449" y="135"/>
                </a:cxn>
                <a:cxn ang="0">
                  <a:pos x="461" y="120"/>
                </a:cxn>
                <a:cxn ang="0">
                  <a:pos x="473" y="111"/>
                </a:cxn>
                <a:cxn ang="0">
                  <a:pos x="484" y="103"/>
                </a:cxn>
                <a:cxn ang="0">
                  <a:pos x="515" y="103"/>
                </a:cxn>
                <a:cxn ang="0">
                  <a:pos x="502" y="82"/>
                </a:cxn>
                <a:cxn ang="0">
                  <a:pos x="494" y="70"/>
                </a:cxn>
                <a:cxn ang="0">
                  <a:pos x="473" y="82"/>
                </a:cxn>
                <a:cxn ang="0">
                  <a:pos x="449" y="82"/>
                </a:cxn>
                <a:cxn ang="0">
                  <a:pos x="428" y="46"/>
                </a:cxn>
              </a:cxnLst>
              <a:rect l="0" t="0" r="r" b="b"/>
              <a:pathLst>
                <a:path w="515" h="197">
                  <a:moveTo>
                    <a:pt x="428" y="46"/>
                  </a:moveTo>
                  <a:lnTo>
                    <a:pt x="440" y="38"/>
                  </a:lnTo>
                  <a:lnTo>
                    <a:pt x="410" y="29"/>
                  </a:lnTo>
                  <a:lnTo>
                    <a:pt x="386" y="38"/>
                  </a:lnTo>
                  <a:lnTo>
                    <a:pt x="344" y="46"/>
                  </a:lnTo>
                  <a:lnTo>
                    <a:pt x="267" y="29"/>
                  </a:lnTo>
                  <a:lnTo>
                    <a:pt x="226" y="29"/>
                  </a:lnTo>
                  <a:lnTo>
                    <a:pt x="193" y="8"/>
                  </a:lnTo>
                  <a:lnTo>
                    <a:pt x="151" y="0"/>
                  </a:lnTo>
                  <a:lnTo>
                    <a:pt x="142" y="8"/>
                  </a:lnTo>
                  <a:lnTo>
                    <a:pt x="151" y="17"/>
                  </a:lnTo>
                  <a:lnTo>
                    <a:pt x="151" y="38"/>
                  </a:lnTo>
                  <a:lnTo>
                    <a:pt x="106" y="38"/>
                  </a:lnTo>
                  <a:lnTo>
                    <a:pt x="89" y="29"/>
                  </a:lnTo>
                  <a:lnTo>
                    <a:pt x="53" y="17"/>
                  </a:lnTo>
                  <a:lnTo>
                    <a:pt x="0" y="46"/>
                  </a:lnTo>
                  <a:lnTo>
                    <a:pt x="23" y="70"/>
                  </a:lnTo>
                  <a:lnTo>
                    <a:pt x="44" y="82"/>
                  </a:lnTo>
                  <a:lnTo>
                    <a:pt x="65" y="90"/>
                  </a:lnTo>
                  <a:lnTo>
                    <a:pt x="76" y="120"/>
                  </a:lnTo>
                  <a:lnTo>
                    <a:pt x="151" y="143"/>
                  </a:lnTo>
                  <a:lnTo>
                    <a:pt x="193" y="174"/>
                  </a:lnTo>
                  <a:lnTo>
                    <a:pt x="258" y="174"/>
                  </a:lnTo>
                  <a:lnTo>
                    <a:pt x="333" y="197"/>
                  </a:lnTo>
                  <a:lnTo>
                    <a:pt x="374" y="185"/>
                  </a:lnTo>
                  <a:lnTo>
                    <a:pt x="410" y="174"/>
                  </a:lnTo>
                  <a:lnTo>
                    <a:pt x="428" y="156"/>
                  </a:lnTo>
                  <a:lnTo>
                    <a:pt x="419" y="143"/>
                  </a:lnTo>
                  <a:lnTo>
                    <a:pt x="428" y="135"/>
                  </a:lnTo>
                  <a:lnTo>
                    <a:pt x="449" y="135"/>
                  </a:lnTo>
                  <a:lnTo>
                    <a:pt x="461" y="120"/>
                  </a:lnTo>
                  <a:lnTo>
                    <a:pt x="473" y="111"/>
                  </a:lnTo>
                  <a:lnTo>
                    <a:pt x="484" y="103"/>
                  </a:lnTo>
                  <a:lnTo>
                    <a:pt x="515" y="103"/>
                  </a:lnTo>
                  <a:lnTo>
                    <a:pt x="502" y="82"/>
                  </a:lnTo>
                  <a:lnTo>
                    <a:pt x="494" y="70"/>
                  </a:lnTo>
                  <a:lnTo>
                    <a:pt x="473" y="82"/>
                  </a:lnTo>
                  <a:lnTo>
                    <a:pt x="449" y="82"/>
                  </a:lnTo>
                  <a:lnTo>
                    <a:pt x="428" y="4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8" name="Freeform 149"/>
            <p:cNvSpPr>
              <a:spLocks/>
            </p:cNvSpPr>
            <p:nvPr/>
          </p:nvSpPr>
          <p:spPr bwMode="auto">
            <a:xfrm>
              <a:off x="-2647795" y="1685199"/>
              <a:ext cx="330497" cy="108321"/>
            </a:xfrm>
            <a:custGeom>
              <a:avLst/>
              <a:gdLst/>
              <a:ahLst/>
              <a:cxnLst>
                <a:cxn ang="0">
                  <a:pos x="276" y="23"/>
                </a:cxn>
                <a:cxn ang="0">
                  <a:pos x="291" y="43"/>
                </a:cxn>
                <a:cxn ang="0">
                  <a:pos x="312" y="43"/>
                </a:cxn>
                <a:cxn ang="0">
                  <a:pos x="300" y="52"/>
                </a:cxn>
                <a:cxn ang="0">
                  <a:pos x="321" y="96"/>
                </a:cxn>
                <a:cxn ang="0">
                  <a:pos x="291" y="96"/>
                </a:cxn>
                <a:cxn ang="0">
                  <a:pos x="276" y="96"/>
                </a:cxn>
                <a:cxn ang="0">
                  <a:pos x="247" y="105"/>
                </a:cxn>
                <a:cxn ang="0">
                  <a:pos x="226" y="105"/>
                </a:cxn>
                <a:cxn ang="0">
                  <a:pos x="214" y="105"/>
                </a:cxn>
                <a:cxn ang="0">
                  <a:pos x="181" y="105"/>
                </a:cxn>
                <a:cxn ang="0">
                  <a:pos x="181" y="113"/>
                </a:cxn>
                <a:cxn ang="0">
                  <a:pos x="172" y="126"/>
                </a:cxn>
                <a:cxn ang="0">
                  <a:pos x="172" y="105"/>
                </a:cxn>
                <a:cxn ang="0">
                  <a:pos x="163" y="113"/>
                </a:cxn>
                <a:cxn ang="0">
                  <a:pos x="148" y="105"/>
                </a:cxn>
                <a:cxn ang="0">
                  <a:pos x="127" y="113"/>
                </a:cxn>
                <a:cxn ang="0">
                  <a:pos x="119" y="126"/>
                </a:cxn>
                <a:cxn ang="0">
                  <a:pos x="97" y="105"/>
                </a:cxn>
                <a:cxn ang="0">
                  <a:pos x="89" y="105"/>
                </a:cxn>
                <a:cxn ang="0">
                  <a:pos x="74" y="113"/>
                </a:cxn>
                <a:cxn ang="0">
                  <a:pos x="65" y="113"/>
                </a:cxn>
                <a:cxn ang="0">
                  <a:pos x="32" y="105"/>
                </a:cxn>
                <a:cxn ang="0">
                  <a:pos x="44" y="105"/>
                </a:cxn>
                <a:cxn ang="0">
                  <a:pos x="23" y="105"/>
                </a:cxn>
                <a:cxn ang="0">
                  <a:pos x="32" y="96"/>
                </a:cxn>
                <a:cxn ang="0">
                  <a:pos x="23" y="96"/>
                </a:cxn>
                <a:cxn ang="0">
                  <a:pos x="23" y="84"/>
                </a:cxn>
                <a:cxn ang="0">
                  <a:pos x="11" y="73"/>
                </a:cxn>
                <a:cxn ang="0">
                  <a:pos x="23" y="73"/>
                </a:cxn>
                <a:cxn ang="0">
                  <a:pos x="11" y="52"/>
                </a:cxn>
                <a:cxn ang="0">
                  <a:pos x="0" y="52"/>
                </a:cxn>
                <a:cxn ang="0">
                  <a:pos x="0" y="43"/>
                </a:cxn>
                <a:cxn ang="0">
                  <a:pos x="11" y="43"/>
                </a:cxn>
                <a:cxn ang="0">
                  <a:pos x="53" y="43"/>
                </a:cxn>
                <a:cxn ang="0">
                  <a:pos x="44" y="32"/>
                </a:cxn>
                <a:cxn ang="0">
                  <a:pos x="53" y="32"/>
                </a:cxn>
                <a:cxn ang="0">
                  <a:pos x="44" y="23"/>
                </a:cxn>
                <a:cxn ang="0">
                  <a:pos x="23" y="23"/>
                </a:cxn>
                <a:cxn ang="0">
                  <a:pos x="0" y="43"/>
                </a:cxn>
                <a:cxn ang="0">
                  <a:pos x="11" y="32"/>
                </a:cxn>
                <a:cxn ang="0">
                  <a:pos x="0" y="32"/>
                </a:cxn>
                <a:cxn ang="0">
                  <a:pos x="0" y="11"/>
                </a:cxn>
                <a:cxn ang="0">
                  <a:pos x="32" y="11"/>
                </a:cxn>
                <a:cxn ang="0">
                  <a:pos x="44" y="23"/>
                </a:cxn>
                <a:cxn ang="0">
                  <a:pos x="65" y="23"/>
                </a:cxn>
                <a:cxn ang="0">
                  <a:pos x="89" y="23"/>
                </a:cxn>
                <a:cxn ang="0">
                  <a:pos x="119" y="0"/>
                </a:cxn>
                <a:cxn ang="0">
                  <a:pos x="140" y="0"/>
                </a:cxn>
                <a:cxn ang="0">
                  <a:pos x="181" y="23"/>
                </a:cxn>
                <a:cxn ang="0">
                  <a:pos x="226" y="23"/>
                </a:cxn>
                <a:cxn ang="0">
                  <a:pos x="255" y="11"/>
                </a:cxn>
                <a:cxn ang="0">
                  <a:pos x="276" y="11"/>
                </a:cxn>
                <a:cxn ang="0">
                  <a:pos x="276" y="23"/>
                </a:cxn>
              </a:cxnLst>
              <a:rect l="0" t="0" r="r" b="b"/>
              <a:pathLst>
                <a:path w="321" h="126">
                  <a:moveTo>
                    <a:pt x="276" y="23"/>
                  </a:moveTo>
                  <a:lnTo>
                    <a:pt x="291" y="43"/>
                  </a:lnTo>
                  <a:lnTo>
                    <a:pt x="312" y="43"/>
                  </a:lnTo>
                  <a:lnTo>
                    <a:pt x="300" y="52"/>
                  </a:lnTo>
                  <a:lnTo>
                    <a:pt x="321" y="96"/>
                  </a:lnTo>
                  <a:lnTo>
                    <a:pt x="291" y="96"/>
                  </a:lnTo>
                  <a:lnTo>
                    <a:pt x="276" y="96"/>
                  </a:lnTo>
                  <a:lnTo>
                    <a:pt x="247" y="105"/>
                  </a:lnTo>
                  <a:lnTo>
                    <a:pt x="226" y="105"/>
                  </a:lnTo>
                  <a:lnTo>
                    <a:pt x="214" y="105"/>
                  </a:lnTo>
                  <a:lnTo>
                    <a:pt x="181" y="105"/>
                  </a:lnTo>
                  <a:lnTo>
                    <a:pt x="181" y="113"/>
                  </a:lnTo>
                  <a:lnTo>
                    <a:pt x="172" y="126"/>
                  </a:lnTo>
                  <a:lnTo>
                    <a:pt x="172" y="105"/>
                  </a:lnTo>
                  <a:lnTo>
                    <a:pt x="163" y="113"/>
                  </a:lnTo>
                  <a:lnTo>
                    <a:pt x="148" y="105"/>
                  </a:lnTo>
                  <a:lnTo>
                    <a:pt x="127" y="113"/>
                  </a:lnTo>
                  <a:lnTo>
                    <a:pt x="119" y="126"/>
                  </a:lnTo>
                  <a:lnTo>
                    <a:pt x="97" y="105"/>
                  </a:lnTo>
                  <a:lnTo>
                    <a:pt x="89" y="105"/>
                  </a:lnTo>
                  <a:lnTo>
                    <a:pt x="74" y="113"/>
                  </a:lnTo>
                  <a:lnTo>
                    <a:pt x="65" y="113"/>
                  </a:lnTo>
                  <a:lnTo>
                    <a:pt x="32" y="105"/>
                  </a:lnTo>
                  <a:lnTo>
                    <a:pt x="44" y="105"/>
                  </a:lnTo>
                  <a:lnTo>
                    <a:pt x="23" y="105"/>
                  </a:lnTo>
                  <a:lnTo>
                    <a:pt x="32" y="96"/>
                  </a:lnTo>
                  <a:lnTo>
                    <a:pt x="23" y="96"/>
                  </a:lnTo>
                  <a:lnTo>
                    <a:pt x="23" y="84"/>
                  </a:lnTo>
                  <a:lnTo>
                    <a:pt x="11" y="73"/>
                  </a:lnTo>
                  <a:lnTo>
                    <a:pt x="23" y="73"/>
                  </a:lnTo>
                  <a:lnTo>
                    <a:pt x="11" y="52"/>
                  </a:lnTo>
                  <a:lnTo>
                    <a:pt x="0" y="52"/>
                  </a:lnTo>
                  <a:lnTo>
                    <a:pt x="0" y="43"/>
                  </a:lnTo>
                  <a:lnTo>
                    <a:pt x="11" y="43"/>
                  </a:lnTo>
                  <a:lnTo>
                    <a:pt x="53" y="43"/>
                  </a:lnTo>
                  <a:lnTo>
                    <a:pt x="44" y="32"/>
                  </a:lnTo>
                  <a:lnTo>
                    <a:pt x="53" y="32"/>
                  </a:lnTo>
                  <a:lnTo>
                    <a:pt x="44" y="23"/>
                  </a:lnTo>
                  <a:lnTo>
                    <a:pt x="23" y="23"/>
                  </a:lnTo>
                  <a:lnTo>
                    <a:pt x="0" y="43"/>
                  </a:lnTo>
                  <a:lnTo>
                    <a:pt x="11" y="32"/>
                  </a:lnTo>
                  <a:lnTo>
                    <a:pt x="0" y="32"/>
                  </a:lnTo>
                  <a:lnTo>
                    <a:pt x="0" y="11"/>
                  </a:lnTo>
                  <a:lnTo>
                    <a:pt x="32" y="11"/>
                  </a:lnTo>
                  <a:lnTo>
                    <a:pt x="44" y="23"/>
                  </a:lnTo>
                  <a:lnTo>
                    <a:pt x="65" y="23"/>
                  </a:lnTo>
                  <a:lnTo>
                    <a:pt x="89" y="23"/>
                  </a:lnTo>
                  <a:lnTo>
                    <a:pt x="119" y="0"/>
                  </a:lnTo>
                  <a:lnTo>
                    <a:pt x="140" y="0"/>
                  </a:lnTo>
                  <a:lnTo>
                    <a:pt x="181" y="23"/>
                  </a:lnTo>
                  <a:lnTo>
                    <a:pt x="226" y="23"/>
                  </a:lnTo>
                  <a:lnTo>
                    <a:pt x="255" y="11"/>
                  </a:lnTo>
                  <a:lnTo>
                    <a:pt x="276" y="11"/>
                  </a:lnTo>
                  <a:lnTo>
                    <a:pt x="276" y="2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69" name="Freeform 150"/>
            <p:cNvSpPr>
              <a:spLocks/>
            </p:cNvSpPr>
            <p:nvPr/>
          </p:nvSpPr>
          <p:spPr bwMode="auto">
            <a:xfrm>
              <a:off x="-2647795" y="1685199"/>
              <a:ext cx="330497" cy="108321"/>
            </a:xfrm>
            <a:custGeom>
              <a:avLst/>
              <a:gdLst/>
              <a:ahLst/>
              <a:cxnLst>
                <a:cxn ang="0">
                  <a:pos x="276" y="23"/>
                </a:cxn>
                <a:cxn ang="0">
                  <a:pos x="291" y="43"/>
                </a:cxn>
                <a:cxn ang="0">
                  <a:pos x="312" y="43"/>
                </a:cxn>
                <a:cxn ang="0">
                  <a:pos x="300" y="52"/>
                </a:cxn>
                <a:cxn ang="0">
                  <a:pos x="321" y="96"/>
                </a:cxn>
                <a:cxn ang="0">
                  <a:pos x="291" y="96"/>
                </a:cxn>
                <a:cxn ang="0">
                  <a:pos x="276" y="96"/>
                </a:cxn>
                <a:cxn ang="0">
                  <a:pos x="247" y="105"/>
                </a:cxn>
                <a:cxn ang="0">
                  <a:pos x="226" y="105"/>
                </a:cxn>
                <a:cxn ang="0">
                  <a:pos x="214" y="105"/>
                </a:cxn>
                <a:cxn ang="0">
                  <a:pos x="181" y="105"/>
                </a:cxn>
                <a:cxn ang="0">
                  <a:pos x="181" y="113"/>
                </a:cxn>
                <a:cxn ang="0">
                  <a:pos x="172" y="126"/>
                </a:cxn>
                <a:cxn ang="0">
                  <a:pos x="172" y="105"/>
                </a:cxn>
                <a:cxn ang="0">
                  <a:pos x="163" y="113"/>
                </a:cxn>
                <a:cxn ang="0">
                  <a:pos x="148" y="105"/>
                </a:cxn>
                <a:cxn ang="0">
                  <a:pos x="127" y="113"/>
                </a:cxn>
                <a:cxn ang="0">
                  <a:pos x="119" y="126"/>
                </a:cxn>
                <a:cxn ang="0">
                  <a:pos x="97" y="105"/>
                </a:cxn>
                <a:cxn ang="0">
                  <a:pos x="89" y="105"/>
                </a:cxn>
                <a:cxn ang="0">
                  <a:pos x="74" y="113"/>
                </a:cxn>
                <a:cxn ang="0">
                  <a:pos x="65" y="113"/>
                </a:cxn>
                <a:cxn ang="0">
                  <a:pos x="32" y="105"/>
                </a:cxn>
                <a:cxn ang="0">
                  <a:pos x="44" y="105"/>
                </a:cxn>
                <a:cxn ang="0">
                  <a:pos x="23" y="105"/>
                </a:cxn>
                <a:cxn ang="0">
                  <a:pos x="32" y="96"/>
                </a:cxn>
                <a:cxn ang="0">
                  <a:pos x="23" y="96"/>
                </a:cxn>
                <a:cxn ang="0">
                  <a:pos x="23" y="84"/>
                </a:cxn>
                <a:cxn ang="0">
                  <a:pos x="11" y="73"/>
                </a:cxn>
                <a:cxn ang="0">
                  <a:pos x="23" y="73"/>
                </a:cxn>
                <a:cxn ang="0">
                  <a:pos x="11" y="52"/>
                </a:cxn>
                <a:cxn ang="0">
                  <a:pos x="0" y="52"/>
                </a:cxn>
                <a:cxn ang="0">
                  <a:pos x="0" y="43"/>
                </a:cxn>
                <a:cxn ang="0">
                  <a:pos x="11" y="43"/>
                </a:cxn>
                <a:cxn ang="0">
                  <a:pos x="53" y="43"/>
                </a:cxn>
                <a:cxn ang="0">
                  <a:pos x="44" y="32"/>
                </a:cxn>
                <a:cxn ang="0">
                  <a:pos x="53" y="32"/>
                </a:cxn>
                <a:cxn ang="0">
                  <a:pos x="44" y="23"/>
                </a:cxn>
                <a:cxn ang="0">
                  <a:pos x="23" y="23"/>
                </a:cxn>
                <a:cxn ang="0">
                  <a:pos x="0" y="43"/>
                </a:cxn>
                <a:cxn ang="0">
                  <a:pos x="11" y="32"/>
                </a:cxn>
                <a:cxn ang="0">
                  <a:pos x="0" y="32"/>
                </a:cxn>
                <a:cxn ang="0">
                  <a:pos x="0" y="11"/>
                </a:cxn>
                <a:cxn ang="0">
                  <a:pos x="32" y="11"/>
                </a:cxn>
                <a:cxn ang="0">
                  <a:pos x="44" y="23"/>
                </a:cxn>
                <a:cxn ang="0">
                  <a:pos x="65" y="23"/>
                </a:cxn>
                <a:cxn ang="0">
                  <a:pos x="89" y="23"/>
                </a:cxn>
                <a:cxn ang="0">
                  <a:pos x="119" y="0"/>
                </a:cxn>
                <a:cxn ang="0">
                  <a:pos x="140" y="0"/>
                </a:cxn>
                <a:cxn ang="0">
                  <a:pos x="181" y="23"/>
                </a:cxn>
                <a:cxn ang="0">
                  <a:pos x="226" y="23"/>
                </a:cxn>
                <a:cxn ang="0">
                  <a:pos x="255" y="11"/>
                </a:cxn>
                <a:cxn ang="0">
                  <a:pos x="276" y="11"/>
                </a:cxn>
                <a:cxn ang="0">
                  <a:pos x="276" y="23"/>
                </a:cxn>
              </a:cxnLst>
              <a:rect l="0" t="0" r="r" b="b"/>
              <a:pathLst>
                <a:path w="321" h="126">
                  <a:moveTo>
                    <a:pt x="276" y="23"/>
                  </a:moveTo>
                  <a:lnTo>
                    <a:pt x="291" y="43"/>
                  </a:lnTo>
                  <a:lnTo>
                    <a:pt x="312" y="43"/>
                  </a:lnTo>
                  <a:lnTo>
                    <a:pt x="300" y="52"/>
                  </a:lnTo>
                  <a:lnTo>
                    <a:pt x="321" y="96"/>
                  </a:lnTo>
                  <a:lnTo>
                    <a:pt x="291" y="96"/>
                  </a:lnTo>
                  <a:lnTo>
                    <a:pt x="276" y="96"/>
                  </a:lnTo>
                  <a:lnTo>
                    <a:pt x="247" y="105"/>
                  </a:lnTo>
                  <a:lnTo>
                    <a:pt x="226" y="105"/>
                  </a:lnTo>
                  <a:lnTo>
                    <a:pt x="214" y="105"/>
                  </a:lnTo>
                  <a:lnTo>
                    <a:pt x="181" y="105"/>
                  </a:lnTo>
                  <a:lnTo>
                    <a:pt x="181" y="113"/>
                  </a:lnTo>
                  <a:lnTo>
                    <a:pt x="172" y="126"/>
                  </a:lnTo>
                  <a:lnTo>
                    <a:pt x="172" y="105"/>
                  </a:lnTo>
                  <a:lnTo>
                    <a:pt x="163" y="113"/>
                  </a:lnTo>
                  <a:lnTo>
                    <a:pt x="148" y="105"/>
                  </a:lnTo>
                  <a:lnTo>
                    <a:pt x="127" y="113"/>
                  </a:lnTo>
                  <a:lnTo>
                    <a:pt x="119" y="126"/>
                  </a:lnTo>
                  <a:lnTo>
                    <a:pt x="97" y="105"/>
                  </a:lnTo>
                  <a:lnTo>
                    <a:pt x="89" y="105"/>
                  </a:lnTo>
                  <a:lnTo>
                    <a:pt x="74" y="113"/>
                  </a:lnTo>
                  <a:lnTo>
                    <a:pt x="65" y="113"/>
                  </a:lnTo>
                  <a:lnTo>
                    <a:pt x="32" y="105"/>
                  </a:lnTo>
                  <a:lnTo>
                    <a:pt x="44" y="105"/>
                  </a:lnTo>
                  <a:lnTo>
                    <a:pt x="23" y="105"/>
                  </a:lnTo>
                  <a:lnTo>
                    <a:pt x="32" y="96"/>
                  </a:lnTo>
                  <a:lnTo>
                    <a:pt x="23" y="96"/>
                  </a:lnTo>
                  <a:lnTo>
                    <a:pt x="23" y="84"/>
                  </a:lnTo>
                  <a:lnTo>
                    <a:pt x="11" y="73"/>
                  </a:lnTo>
                  <a:lnTo>
                    <a:pt x="23" y="73"/>
                  </a:lnTo>
                  <a:lnTo>
                    <a:pt x="11" y="52"/>
                  </a:lnTo>
                  <a:lnTo>
                    <a:pt x="0" y="52"/>
                  </a:lnTo>
                  <a:lnTo>
                    <a:pt x="0" y="43"/>
                  </a:lnTo>
                  <a:lnTo>
                    <a:pt x="11" y="43"/>
                  </a:lnTo>
                  <a:lnTo>
                    <a:pt x="53" y="43"/>
                  </a:lnTo>
                  <a:lnTo>
                    <a:pt x="44" y="32"/>
                  </a:lnTo>
                  <a:lnTo>
                    <a:pt x="53" y="32"/>
                  </a:lnTo>
                  <a:lnTo>
                    <a:pt x="44" y="23"/>
                  </a:lnTo>
                  <a:lnTo>
                    <a:pt x="23" y="23"/>
                  </a:lnTo>
                  <a:lnTo>
                    <a:pt x="0" y="43"/>
                  </a:lnTo>
                  <a:lnTo>
                    <a:pt x="11" y="32"/>
                  </a:lnTo>
                  <a:lnTo>
                    <a:pt x="0" y="32"/>
                  </a:lnTo>
                  <a:lnTo>
                    <a:pt x="0" y="11"/>
                  </a:lnTo>
                  <a:lnTo>
                    <a:pt x="32" y="11"/>
                  </a:lnTo>
                  <a:lnTo>
                    <a:pt x="44" y="23"/>
                  </a:lnTo>
                  <a:lnTo>
                    <a:pt x="65" y="23"/>
                  </a:lnTo>
                  <a:lnTo>
                    <a:pt x="89" y="23"/>
                  </a:lnTo>
                  <a:lnTo>
                    <a:pt x="119" y="0"/>
                  </a:lnTo>
                  <a:lnTo>
                    <a:pt x="140" y="0"/>
                  </a:lnTo>
                  <a:lnTo>
                    <a:pt x="181" y="23"/>
                  </a:lnTo>
                  <a:lnTo>
                    <a:pt x="226" y="23"/>
                  </a:lnTo>
                  <a:lnTo>
                    <a:pt x="255" y="11"/>
                  </a:lnTo>
                  <a:lnTo>
                    <a:pt x="276" y="11"/>
                  </a:lnTo>
                  <a:lnTo>
                    <a:pt x="276" y="2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0" name="Freeform 151"/>
            <p:cNvSpPr>
              <a:spLocks/>
            </p:cNvSpPr>
            <p:nvPr/>
          </p:nvSpPr>
          <p:spPr bwMode="auto">
            <a:xfrm>
              <a:off x="-2469676" y="1768589"/>
              <a:ext cx="107076" cy="87688"/>
            </a:xfrm>
            <a:custGeom>
              <a:avLst/>
              <a:gdLst/>
              <a:ahLst/>
              <a:cxnLst>
                <a:cxn ang="0">
                  <a:pos x="104" y="0"/>
                </a:cxn>
                <a:cxn ang="0">
                  <a:pos x="83" y="17"/>
                </a:cxn>
                <a:cxn ang="0">
                  <a:pos x="83" y="61"/>
                </a:cxn>
                <a:cxn ang="0">
                  <a:pos x="54" y="82"/>
                </a:cxn>
                <a:cxn ang="0">
                  <a:pos x="9" y="102"/>
                </a:cxn>
                <a:cxn ang="0">
                  <a:pos x="0" y="90"/>
                </a:cxn>
                <a:cxn ang="0">
                  <a:pos x="0" y="82"/>
                </a:cxn>
                <a:cxn ang="0">
                  <a:pos x="9" y="61"/>
                </a:cxn>
                <a:cxn ang="0">
                  <a:pos x="0" y="61"/>
                </a:cxn>
                <a:cxn ang="0">
                  <a:pos x="0" y="29"/>
                </a:cxn>
                <a:cxn ang="0">
                  <a:pos x="9" y="17"/>
                </a:cxn>
                <a:cxn ang="0">
                  <a:pos x="9" y="9"/>
                </a:cxn>
                <a:cxn ang="0">
                  <a:pos x="41" y="9"/>
                </a:cxn>
                <a:cxn ang="0">
                  <a:pos x="54" y="9"/>
                </a:cxn>
                <a:cxn ang="0">
                  <a:pos x="74" y="9"/>
                </a:cxn>
                <a:cxn ang="0">
                  <a:pos x="104" y="0"/>
                </a:cxn>
              </a:cxnLst>
              <a:rect l="0" t="0" r="r" b="b"/>
              <a:pathLst>
                <a:path w="104" h="102">
                  <a:moveTo>
                    <a:pt x="104" y="0"/>
                  </a:moveTo>
                  <a:lnTo>
                    <a:pt x="83" y="17"/>
                  </a:lnTo>
                  <a:lnTo>
                    <a:pt x="83" y="61"/>
                  </a:lnTo>
                  <a:lnTo>
                    <a:pt x="54" y="82"/>
                  </a:lnTo>
                  <a:lnTo>
                    <a:pt x="9" y="102"/>
                  </a:lnTo>
                  <a:lnTo>
                    <a:pt x="0" y="90"/>
                  </a:lnTo>
                  <a:lnTo>
                    <a:pt x="0" y="82"/>
                  </a:lnTo>
                  <a:lnTo>
                    <a:pt x="9" y="61"/>
                  </a:lnTo>
                  <a:lnTo>
                    <a:pt x="0" y="61"/>
                  </a:lnTo>
                  <a:lnTo>
                    <a:pt x="0" y="29"/>
                  </a:lnTo>
                  <a:lnTo>
                    <a:pt x="9" y="17"/>
                  </a:lnTo>
                  <a:lnTo>
                    <a:pt x="9" y="9"/>
                  </a:lnTo>
                  <a:lnTo>
                    <a:pt x="41" y="9"/>
                  </a:lnTo>
                  <a:lnTo>
                    <a:pt x="54" y="9"/>
                  </a:lnTo>
                  <a:lnTo>
                    <a:pt x="74" y="9"/>
                  </a:lnTo>
                  <a:lnTo>
                    <a:pt x="104"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1" name="Freeform 152"/>
            <p:cNvSpPr>
              <a:spLocks/>
            </p:cNvSpPr>
            <p:nvPr/>
          </p:nvSpPr>
          <p:spPr bwMode="auto">
            <a:xfrm>
              <a:off x="-2469676" y="1768589"/>
              <a:ext cx="107076" cy="87688"/>
            </a:xfrm>
            <a:custGeom>
              <a:avLst/>
              <a:gdLst/>
              <a:ahLst/>
              <a:cxnLst>
                <a:cxn ang="0">
                  <a:pos x="104" y="0"/>
                </a:cxn>
                <a:cxn ang="0">
                  <a:pos x="83" y="17"/>
                </a:cxn>
                <a:cxn ang="0">
                  <a:pos x="83" y="61"/>
                </a:cxn>
                <a:cxn ang="0">
                  <a:pos x="54" y="82"/>
                </a:cxn>
                <a:cxn ang="0">
                  <a:pos x="9" y="102"/>
                </a:cxn>
                <a:cxn ang="0">
                  <a:pos x="0" y="90"/>
                </a:cxn>
                <a:cxn ang="0">
                  <a:pos x="0" y="82"/>
                </a:cxn>
                <a:cxn ang="0">
                  <a:pos x="9" y="61"/>
                </a:cxn>
                <a:cxn ang="0">
                  <a:pos x="0" y="61"/>
                </a:cxn>
                <a:cxn ang="0">
                  <a:pos x="0" y="29"/>
                </a:cxn>
                <a:cxn ang="0">
                  <a:pos x="9" y="17"/>
                </a:cxn>
                <a:cxn ang="0">
                  <a:pos x="9" y="9"/>
                </a:cxn>
                <a:cxn ang="0">
                  <a:pos x="41" y="9"/>
                </a:cxn>
                <a:cxn ang="0">
                  <a:pos x="54" y="9"/>
                </a:cxn>
                <a:cxn ang="0">
                  <a:pos x="74" y="9"/>
                </a:cxn>
                <a:cxn ang="0">
                  <a:pos x="104" y="0"/>
                </a:cxn>
              </a:cxnLst>
              <a:rect l="0" t="0" r="r" b="b"/>
              <a:pathLst>
                <a:path w="104" h="102">
                  <a:moveTo>
                    <a:pt x="104" y="0"/>
                  </a:moveTo>
                  <a:lnTo>
                    <a:pt x="83" y="17"/>
                  </a:lnTo>
                  <a:lnTo>
                    <a:pt x="83" y="61"/>
                  </a:lnTo>
                  <a:lnTo>
                    <a:pt x="54" y="82"/>
                  </a:lnTo>
                  <a:lnTo>
                    <a:pt x="9" y="102"/>
                  </a:lnTo>
                  <a:lnTo>
                    <a:pt x="0" y="90"/>
                  </a:lnTo>
                  <a:lnTo>
                    <a:pt x="0" y="82"/>
                  </a:lnTo>
                  <a:lnTo>
                    <a:pt x="9" y="61"/>
                  </a:lnTo>
                  <a:lnTo>
                    <a:pt x="0" y="61"/>
                  </a:lnTo>
                  <a:lnTo>
                    <a:pt x="0" y="29"/>
                  </a:lnTo>
                  <a:lnTo>
                    <a:pt x="9" y="17"/>
                  </a:lnTo>
                  <a:lnTo>
                    <a:pt x="9" y="9"/>
                  </a:lnTo>
                  <a:lnTo>
                    <a:pt x="41" y="9"/>
                  </a:lnTo>
                  <a:lnTo>
                    <a:pt x="54" y="9"/>
                  </a:lnTo>
                  <a:lnTo>
                    <a:pt x="74" y="9"/>
                  </a:lnTo>
                  <a:lnTo>
                    <a:pt x="104"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2" name="Freeform 153"/>
            <p:cNvSpPr>
              <a:spLocks/>
            </p:cNvSpPr>
            <p:nvPr/>
          </p:nvSpPr>
          <p:spPr bwMode="auto">
            <a:xfrm>
              <a:off x="-2478944" y="1839083"/>
              <a:ext cx="76189" cy="62757"/>
            </a:xfrm>
            <a:custGeom>
              <a:avLst/>
              <a:gdLst/>
              <a:ahLst/>
              <a:cxnLst>
                <a:cxn ang="0">
                  <a:pos x="9" y="8"/>
                </a:cxn>
                <a:cxn ang="0">
                  <a:pos x="0" y="19"/>
                </a:cxn>
                <a:cxn ang="0">
                  <a:pos x="9" y="43"/>
                </a:cxn>
                <a:cxn ang="0">
                  <a:pos x="0" y="73"/>
                </a:cxn>
                <a:cxn ang="0">
                  <a:pos x="18" y="73"/>
                </a:cxn>
                <a:cxn ang="0">
                  <a:pos x="29" y="61"/>
                </a:cxn>
                <a:cxn ang="0">
                  <a:pos x="39" y="61"/>
                </a:cxn>
                <a:cxn ang="0">
                  <a:pos x="50" y="52"/>
                </a:cxn>
                <a:cxn ang="0">
                  <a:pos x="29" y="29"/>
                </a:cxn>
                <a:cxn ang="0">
                  <a:pos x="74" y="19"/>
                </a:cxn>
                <a:cxn ang="0">
                  <a:pos x="62" y="0"/>
                </a:cxn>
                <a:cxn ang="0">
                  <a:pos x="18" y="19"/>
                </a:cxn>
                <a:cxn ang="0">
                  <a:pos x="9" y="8"/>
                </a:cxn>
              </a:cxnLst>
              <a:rect l="0" t="0" r="r" b="b"/>
              <a:pathLst>
                <a:path w="74" h="73">
                  <a:moveTo>
                    <a:pt x="9" y="8"/>
                  </a:moveTo>
                  <a:lnTo>
                    <a:pt x="0" y="19"/>
                  </a:lnTo>
                  <a:lnTo>
                    <a:pt x="9" y="43"/>
                  </a:lnTo>
                  <a:lnTo>
                    <a:pt x="0" y="73"/>
                  </a:lnTo>
                  <a:lnTo>
                    <a:pt x="18" y="73"/>
                  </a:lnTo>
                  <a:lnTo>
                    <a:pt x="29" y="61"/>
                  </a:lnTo>
                  <a:lnTo>
                    <a:pt x="39" y="61"/>
                  </a:lnTo>
                  <a:lnTo>
                    <a:pt x="50" y="52"/>
                  </a:lnTo>
                  <a:lnTo>
                    <a:pt x="29" y="29"/>
                  </a:lnTo>
                  <a:lnTo>
                    <a:pt x="74" y="19"/>
                  </a:lnTo>
                  <a:lnTo>
                    <a:pt x="62" y="0"/>
                  </a:lnTo>
                  <a:lnTo>
                    <a:pt x="18" y="19"/>
                  </a:lnTo>
                  <a:lnTo>
                    <a:pt x="9"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3" name="Freeform 154"/>
            <p:cNvSpPr>
              <a:spLocks/>
            </p:cNvSpPr>
            <p:nvPr/>
          </p:nvSpPr>
          <p:spPr bwMode="auto">
            <a:xfrm>
              <a:off x="-2478944" y="1839083"/>
              <a:ext cx="76189" cy="62757"/>
            </a:xfrm>
            <a:custGeom>
              <a:avLst/>
              <a:gdLst/>
              <a:ahLst/>
              <a:cxnLst>
                <a:cxn ang="0">
                  <a:pos x="9" y="8"/>
                </a:cxn>
                <a:cxn ang="0">
                  <a:pos x="0" y="19"/>
                </a:cxn>
                <a:cxn ang="0">
                  <a:pos x="9" y="43"/>
                </a:cxn>
                <a:cxn ang="0">
                  <a:pos x="0" y="73"/>
                </a:cxn>
                <a:cxn ang="0">
                  <a:pos x="18" y="73"/>
                </a:cxn>
                <a:cxn ang="0">
                  <a:pos x="29" y="61"/>
                </a:cxn>
                <a:cxn ang="0">
                  <a:pos x="39" y="61"/>
                </a:cxn>
                <a:cxn ang="0">
                  <a:pos x="50" y="52"/>
                </a:cxn>
                <a:cxn ang="0">
                  <a:pos x="29" y="29"/>
                </a:cxn>
                <a:cxn ang="0">
                  <a:pos x="74" y="19"/>
                </a:cxn>
                <a:cxn ang="0">
                  <a:pos x="62" y="0"/>
                </a:cxn>
                <a:cxn ang="0">
                  <a:pos x="18" y="19"/>
                </a:cxn>
                <a:cxn ang="0">
                  <a:pos x="9" y="8"/>
                </a:cxn>
              </a:cxnLst>
              <a:rect l="0" t="0" r="r" b="b"/>
              <a:pathLst>
                <a:path w="74" h="73">
                  <a:moveTo>
                    <a:pt x="9" y="8"/>
                  </a:moveTo>
                  <a:lnTo>
                    <a:pt x="0" y="19"/>
                  </a:lnTo>
                  <a:lnTo>
                    <a:pt x="9" y="43"/>
                  </a:lnTo>
                  <a:lnTo>
                    <a:pt x="0" y="73"/>
                  </a:lnTo>
                  <a:lnTo>
                    <a:pt x="18" y="73"/>
                  </a:lnTo>
                  <a:lnTo>
                    <a:pt x="29" y="61"/>
                  </a:lnTo>
                  <a:lnTo>
                    <a:pt x="39" y="61"/>
                  </a:lnTo>
                  <a:lnTo>
                    <a:pt x="50" y="52"/>
                  </a:lnTo>
                  <a:lnTo>
                    <a:pt x="29" y="29"/>
                  </a:lnTo>
                  <a:lnTo>
                    <a:pt x="74" y="19"/>
                  </a:lnTo>
                  <a:lnTo>
                    <a:pt x="62" y="0"/>
                  </a:lnTo>
                  <a:lnTo>
                    <a:pt x="18" y="19"/>
                  </a:lnTo>
                  <a:lnTo>
                    <a:pt x="9"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4" name="Freeform 155"/>
            <p:cNvSpPr>
              <a:spLocks/>
            </p:cNvSpPr>
            <p:nvPr/>
          </p:nvSpPr>
          <p:spPr bwMode="auto">
            <a:xfrm>
              <a:off x="-2414079" y="1768589"/>
              <a:ext cx="174000" cy="140988"/>
            </a:xfrm>
            <a:custGeom>
              <a:avLst/>
              <a:gdLst/>
              <a:ahLst/>
              <a:cxnLst>
                <a:cxn ang="0">
                  <a:pos x="94" y="0"/>
                </a:cxn>
                <a:cxn ang="0">
                  <a:pos x="65" y="0"/>
                </a:cxn>
                <a:cxn ang="0">
                  <a:pos x="49" y="0"/>
                </a:cxn>
                <a:cxn ang="0">
                  <a:pos x="29" y="17"/>
                </a:cxn>
                <a:cxn ang="0">
                  <a:pos x="29" y="61"/>
                </a:cxn>
                <a:cxn ang="0">
                  <a:pos x="0" y="82"/>
                </a:cxn>
                <a:cxn ang="0">
                  <a:pos x="11" y="102"/>
                </a:cxn>
                <a:cxn ang="0">
                  <a:pos x="29" y="111"/>
                </a:cxn>
                <a:cxn ang="0">
                  <a:pos x="73" y="134"/>
                </a:cxn>
                <a:cxn ang="0">
                  <a:pos x="86" y="134"/>
                </a:cxn>
                <a:cxn ang="0">
                  <a:pos x="86" y="154"/>
                </a:cxn>
                <a:cxn ang="0">
                  <a:pos x="103" y="164"/>
                </a:cxn>
                <a:cxn ang="0">
                  <a:pos x="115" y="154"/>
                </a:cxn>
                <a:cxn ang="0">
                  <a:pos x="138" y="164"/>
                </a:cxn>
                <a:cxn ang="0">
                  <a:pos x="148" y="143"/>
                </a:cxn>
                <a:cxn ang="0">
                  <a:pos x="169" y="143"/>
                </a:cxn>
                <a:cxn ang="0">
                  <a:pos x="148" y="125"/>
                </a:cxn>
                <a:cxn ang="0">
                  <a:pos x="148" y="90"/>
                </a:cxn>
                <a:cxn ang="0">
                  <a:pos x="115" y="82"/>
                </a:cxn>
                <a:cxn ang="0">
                  <a:pos x="103" y="61"/>
                </a:cxn>
                <a:cxn ang="0">
                  <a:pos x="115" y="38"/>
                </a:cxn>
                <a:cxn ang="0">
                  <a:pos x="94" y="0"/>
                </a:cxn>
              </a:cxnLst>
              <a:rect l="0" t="0" r="r" b="b"/>
              <a:pathLst>
                <a:path w="169" h="164">
                  <a:moveTo>
                    <a:pt x="94" y="0"/>
                  </a:moveTo>
                  <a:lnTo>
                    <a:pt x="65" y="0"/>
                  </a:lnTo>
                  <a:lnTo>
                    <a:pt x="49" y="0"/>
                  </a:lnTo>
                  <a:lnTo>
                    <a:pt x="29" y="17"/>
                  </a:lnTo>
                  <a:lnTo>
                    <a:pt x="29" y="61"/>
                  </a:lnTo>
                  <a:lnTo>
                    <a:pt x="0" y="82"/>
                  </a:lnTo>
                  <a:lnTo>
                    <a:pt x="11" y="102"/>
                  </a:lnTo>
                  <a:lnTo>
                    <a:pt x="29" y="111"/>
                  </a:lnTo>
                  <a:lnTo>
                    <a:pt x="73" y="134"/>
                  </a:lnTo>
                  <a:lnTo>
                    <a:pt x="86" y="134"/>
                  </a:lnTo>
                  <a:lnTo>
                    <a:pt x="86" y="154"/>
                  </a:lnTo>
                  <a:lnTo>
                    <a:pt x="103" y="164"/>
                  </a:lnTo>
                  <a:lnTo>
                    <a:pt x="115" y="154"/>
                  </a:lnTo>
                  <a:lnTo>
                    <a:pt x="138" y="164"/>
                  </a:lnTo>
                  <a:lnTo>
                    <a:pt x="148" y="143"/>
                  </a:lnTo>
                  <a:lnTo>
                    <a:pt x="169" y="143"/>
                  </a:lnTo>
                  <a:lnTo>
                    <a:pt x="148" y="125"/>
                  </a:lnTo>
                  <a:lnTo>
                    <a:pt x="148" y="90"/>
                  </a:lnTo>
                  <a:lnTo>
                    <a:pt x="115" y="82"/>
                  </a:lnTo>
                  <a:lnTo>
                    <a:pt x="103" y="61"/>
                  </a:lnTo>
                  <a:lnTo>
                    <a:pt x="115" y="38"/>
                  </a:lnTo>
                  <a:lnTo>
                    <a:pt x="94"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5" name="Freeform 156"/>
            <p:cNvSpPr>
              <a:spLocks/>
            </p:cNvSpPr>
            <p:nvPr/>
          </p:nvSpPr>
          <p:spPr bwMode="auto">
            <a:xfrm>
              <a:off x="-2414079" y="1768589"/>
              <a:ext cx="174000" cy="140988"/>
            </a:xfrm>
            <a:custGeom>
              <a:avLst/>
              <a:gdLst/>
              <a:ahLst/>
              <a:cxnLst>
                <a:cxn ang="0">
                  <a:pos x="94" y="0"/>
                </a:cxn>
                <a:cxn ang="0">
                  <a:pos x="65" y="0"/>
                </a:cxn>
                <a:cxn ang="0">
                  <a:pos x="49" y="0"/>
                </a:cxn>
                <a:cxn ang="0">
                  <a:pos x="29" y="17"/>
                </a:cxn>
                <a:cxn ang="0">
                  <a:pos x="29" y="61"/>
                </a:cxn>
                <a:cxn ang="0">
                  <a:pos x="0" y="82"/>
                </a:cxn>
                <a:cxn ang="0">
                  <a:pos x="11" y="102"/>
                </a:cxn>
                <a:cxn ang="0">
                  <a:pos x="29" y="111"/>
                </a:cxn>
                <a:cxn ang="0">
                  <a:pos x="73" y="134"/>
                </a:cxn>
                <a:cxn ang="0">
                  <a:pos x="86" y="134"/>
                </a:cxn>
                <a:cxn ang="0">
                  <a:pos x="86" y="154"/>
                </a:cxn>
                <a:cxn ang="0">
                  <a:pos x="103" y="164"/>
                </a:cxn>
                <a:cxn ang="0">
                  <a:pos x="115" y="154"/>
                </a:cxn>
                <a:cxn ang="0">
                  <a:pos x="138" y="164"/>
                </a:cxn>
                <a:cxn ang="0">
                  <a:pos x="148" y="143"/>
                </a:cxn>
                <a:cxn ang="0">
                  <a:pos x="169" y="143"/>
                </a:cxn>
                <a:cxn ang="0">
                  <a:pos x="148" y="125"/>
                </a:cxn>
                <a:cxn ang="0">
                  <a:pos x="148" y="90"/>
                </a:cxn>
                <a:cxn ang="0">
                  <a:pos x="115" y="82"/>
                </a:cxn>
                <a:cxn ang="0">
                  <a:pos x="103" y="61"/>
                </a:cxn>
                <a:cxn ang="0">
                  <a:pos x="115" y="38"/>
                </a:cxn>
                <a:cxn ang="0">
                  <a:pos x="94" y="0"/>
                </a:cxn>
              </a:cxnLst>
              <a:rect l="0" t="0" r="r" b="b"/>
              <a:pathLst>
                <a:path w="169" h="164">
                  <a:moveTo>
                    <a:pt x="94" y="0"/>
                  </a:moveTo>
                  <a:lnTo>
                    <a:pt x="65" y="0"/>
                  </a:lnTo>
                  <a:lnTo>
                    <a:pt x="49" y="0"/>
                  </a:lnTo>
                  <a:lnTo>
                    <a:pt x="29" y="17"/>
                  </a:lnTo>
                  <a:lnTo>
                    <a:pt x="29" y="61"/>
                  </a:lnTo>
                  <a:lnTo>
                    <a:pt x="0" y="82"/>
                  </a:lnTo>
                  <a:lnTo>
                    <a:pt x="11" y="102"/>
                  </a:lnTo>
                  <a:lnTo>
                    <a:pt x="29" y="111"/>
                  </a:lnTo>
                  <a:lnTo>
                    <a:pt x="73" y="134"/>
                  </a:lnTo>
                  <a:lnTo>
                    <a:pt x="86" y="134"/>
                  </a:lnTo>
                  <a:lnTo>
                    <a:pt x="86" y="154"/>
                  </a:lnTo>
                  <a:lnTo>
                    <a:pt x="103" y="164"/>
                  </a:lnTo>
                  <a:lnTo>
                    <a:pt x="115" y="154"/>
                  </a:lnTo>
                  <a:lnTo>
                    <a:pt x="138" y="164"/>
                  </a:lnTo>
                  <a:lnTo>
                    <a:pt x="148" y="143"/>
                  </a:lnTo>
                  <a:lnTo>
                    <a:pt x="169" y="143"/>
                  </a:lnTo>
                  <a:lnTo>
                    <a:pt x="148" y="125"/>
                  </a:lnTo>
                  <a:lnTo>
                    <a:pt x="148" y="90"/>
                  </a:lnTo>
                  <a:lnTo>
                    <a:pt x="115" y="82"/>
                  </a:lnTo>
                  <a:lnTo>
                    <a:pt x="103" y="61"/>
                  </a:lnTo>
                  <a:lnTo>
                    <a:pt x="115" y="38"/>
                  </a:lnTo>
                  <a:lnTo>
                    <a:pt x="94"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6" name="Freeform 157"/>
            <p:cNvSpPr>
              <a:spLocks/>
            </p:cNvSpPr>
            <p:nvPr/>
          </p:nvSpPr>
          <p:spPr bwMode="auto">
            <a:xfrm>
              <a:off x="-2495417" y="1839083"/>
              <a:ext cx="25740" cy="62757"/>
            </a:xfrm>
            <a:custGeom>
              <a:avLst/>
              <a:gdLst/>
              <a:ahLst/>
              <a:cxnLst>
                <a:cxn ang="0">
                  <a:pos x="25" y="8"/>
                </a:cxn>
                <a:cxn ang="0">
                  <a:pos x="25" y="0"/>
                </a:cxn>
                <a:cxn ang="0">
                  <a:pos x="15" y="0"/>
                </a:cxn>
                <a:cxn ang="0">
                  <a:pos x="0" y="29"/>
                </a:cxn>
                <a:cxn ang="0">
                  <a:pos x="0" y="43"/>
                </a:cxn>
                <a:cxn ang="0">
                  <a:pos x="15" y="73"/>
                </a:cxn>
                <a:cxn ang="0">
                  <a:pos x="25" y="43"/>
                </a:cxn>
                <a:cxn ang="0">
                  <a:pos x="15" y="19"/>
                </a:cxn>
                <a:cxn ang="0">
                  <a:pos x="25" y="8"/>
                </a:cxn>
              </a:cxnLst>
              <a:rect l="0" t="0" r="r" b="b"/>
              <a:pathLst>
                <a:path w="25" h="73">
                  <a:moveTo>
                    <a:pt x="25" y="8"/>
                  </a:moveTo>
                  <a:lnTo>
                    <a:pt x="25" y="0"/>
                  </a:lnTo>
                  <a:lnTo>
                    <a:pt x="15" y="0"/>
                  </a:lnTo>
                  <a:lnTo>
                    <a:pt x="0" y="29"/>
                  </a:lnTo>
                  <a:lnTo>
                    <a:pt x="0" y="43"/>
                  </a:lnTo>
                  <a:lnTo>
                    <a:pt x="15" y="73"/>
                  </a:lnTo>
                  <a:lnTo>
                    <a:pt x="25" y="43"/>
                  </a:lnTo>
                  <a:lnTo>
                    <a:pt x="15" y="19"/>
                  </a:lnTo>
                  <a:lnTo>
                    <a:pt x="25"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7" name="Freeform 158"/>
            <p:cNvSpPr>
              <a:spLocks/>
            </p:cNvSpPr>
            <p:nvPr/>
          </p:nvSpPr>
          <p:spPr bwMode="auto">
            <a:xfrm>
              <a:off x="-2495417" y="1839083"/>
              <a:ext cx="25740" cy="62757"/>
            </a:xfrm>
            <a:custGeom>
              <a:avLst/>
              <a:gdLst/>
              <a:ahLst/>
              <a:cxnLst>
                <a:cxn ang="0">
                  <a:pos x="25" y="8"/>
                </a:cxn>
                <a:cxn ang="0">
                  <a:pos x="25" y="0"/>
                </a:cxn>
                <a:cxn ang="0">
                  <a:pos x="15" y="0"/>
                </a:cxn>
                <a:cxn ang="0">
                  <a:pos x="0" y="29"/>
                </a:cxn>
                <a:cxn ang="0">
                  <a:pos x="0" y="43"/>
                </a:cxn>
                <a:cxn ang="0">
                  <a:pos x="15" y="73"/>
                </a:cxn>
                <a:cxn ang="0">
                  <a:pos x="25" y="43"/>
                </a:cxn>
                <a:cxn ang="0">
                  <a:pos x="15" y="19"/>
                </a:cxn>
                <a:cxn ang="0">
                  <a:pos x="25" y="8"/>
                </a:cxn>
              </a:cxnLst>
              <a:rect l="0" t="0" r="r" b="b"/>
              <a:pathLst>
                <a:path w="25" h="73">
                  <a:moveTo>
                    <a:pt x="25" y="8"/>
                  </a:moveTo>
                  <a:lnTo>
                    <a:pt x="25" y="0"/>
                  </a:lnTo>
                  <a:lnTo>
                    <a:pt x="15" y="0"/>
                  </a:lnTo>
                  <a:lnTo>
                    <a:pt x="0" y="29"/>
                  </a:lnTo>
                  <a:lnTo>
                    <a:pt x="0" y="43"/>
                  </a:lnTo>
                  <a:lnTo>
                    <a:pt x="15" y="73"/>
                  </a:lnTo>
                  <a:lnTo>
                    <a:pt x="25" y="43"/>
                  </a:lnTo>
                  <a:lnTo>
                    <a:pt x="15" y="19"/>
                  </a:lnTo>
                  <a:lnTo>
                    <a:pt x="25"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8" name="Freeform 159"/>
            <p:cNvSpPr>
              <a:spLocks/>
            </p:cNvSpPr>
            <p:nvPr/>
          </p:nvSpPr>
          <p:spPr bwMode="auto">
            <a:xfrm>
              <a:off x="-2657061" y="1864873"/>
              <a:ext cx="196651" cy="161621"/>
            </a:xfrm>
            <a:custGeom>
              <a:avLst/>
              <a:gdLst/>
              <a:ahLst/>
              <a:cxnLst>
                <a:cxn ang="0">
                  <a:pos x="157" y="14"/>
                </a:cxn>
                <a:cxn ang="0">
                  <a:pos x="172" y="43"/>
                </a:cxn>
                <a:cxn ang="0">
                  <a:pos x="157" y="73"/>
                </a:cxn>
                <a:cxn ang="0">
                  <a:pos x="149" y="61"/>
                </a:cxn>
                <a:cxn ang="0">
                  <a:pos x="128" y="32"/>
                </a:cxn>
                <a:cxn ang="0">
                  <a:pos x="137" y="52"/>
                </a:cxn>
                <a:cxn ang="0">
                  <a:pos x="191" y="149"/>
                </a:cxn>
                <a:cxn ang="0">
                  <a:pos x="191" y="170"/>
                </a:cxn>
                <a:cxn ang="0">
                  <a:pos x="172" y="188"/>
                </a:cxn>
                <a:cxn ang="0">
                  <a:pos x="149" y="188"/>
                </a:cxn>
                <a:cxn ang="0">
                  <a:pos x="9" y="188"/>
                </a:cxn>
                <a:cxn ang="0">
                  <a:pos x="0" y="61"/>
                </a:cxn>
                <a:cxn ang="0">
                  <a:pos x="0" y="32"/>
                </a:cxn>
                <a:cxn ang="0">
                  <a:pos x="0" y="0"/>
                </a:cxn>
                <a:cxn ang="0">
                  <a:pos x="33" y="0"/>
                </a:cxn>
                <a:cxn ang="0">
                  <a:pos x="74" y="14"/>
                </a:cxn>
                <a:cxn ang="0">
                  <a:pos x="106" y="0"/>
                </a:cxn>
                <a:cxn ang="0">
                  <a:pos x="116" y="0"/>
                </a:cxn>
                <a:cxn ang="0">
                  <a:pos x="116" y="14"/>
                </a:cxn>
                <a:cxn ang="0">
                  <a:pos x="128" y="14"/>
                </a:cxn>
                <a:cxn ang="0">
                  <a:pos x="137" y="14"/>
                </a:cxn>
                <a:cxn ang="0">
                  <a:pos x="157" y="14"/>
                </a:cxn>
              </a:cxnLst>
              <a:rect l="0" t="0" r="r" b="b"/>
              <a:pathLst>
                <a:path w="191" h="188">
                  <a:moveTo>
                    <a:pt x="157" y="14"/>
                  </a:moveTo>
                  <a:lnTo>
                    <a:pt x="172" y="43"/>
                  </a:lnTo>
                  <a:lnTo>
                    <a:pt x="157" y="73"/>
                  </a:lnTo>
                  <a:lnTo>
                    <a:pt x="149" y="61"/>
                  </a:lnTo>
                  <a:lnTo>
                    <a:pt x="128" y="32"/>
                  </a:lnTo>
                  <a:lnTo>
                    <a:pt x="137" y="52"/>
                  </a:lnTo>
                  <a:lnTo>
                    <a:pt x="191" y="149"/>
                  </a:lnTo>
                  <a:lnTo>
                    <a:pt x="191" y="170"/>
                  </a:lnTo>
                  <a:lnTo>
                    <a:pt x="172" y="188"/>
                  </a:lnTo>
                  <a:lnTo>
                    <a:pt x="149" y="188"/>
                  </a:lnTo>
                  <a:lnTo>
                    <a:pt x="9" y="188"/>
                  </a:lnTo>
                  <a:lnTo>
                    <a:pt x="0" y="61"/>
                  </a:lnTo>
                  <a:lnTo>
                    <a:pt x="0" y="32"/>
                  </a:lnTo>
                  <a:lnTo>
                    <a:pt x="0" y="0"/>
                  </a:lnTo>
                  <a:lnTo>
                    <a:pt x="33" y="0"/>
                  </a:lnTo>
                  <a:lnTo>
                    <a:pt x="74" y="14"/>
                  </a:lnTo>
                  <a:lnTo>
                    <a:pt x="106" y="0"/>
                  </a:lnTo>
                  <a:lnTo>
                    <a:pt x="116" y="0"/>
                  </a:lnTo>
                  <a:lnTo>
                    <a:pt x="116" y="14"/>
                  </a:lnTo>
                  <a:lnTo>
                    <a:pt x="128" y="14"/>
                  </a:lnTo>
                  <a:lnTo>
                    <a:pt x="137" y="14"/>
                  </a:lnTo>
                  <a:lnTo>
                    <a:pt x="157" y="1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79" name="Freeform 160"/>
            <p:cNvSpPr>
              <a:spLocks/>
            </p:cNvSpPr>
            <p:nvPr/>
          </p:nvSpPr>
          <p:spPr bwMode="auto">
            <a:xfrm>
              <a:off x="-2657061" y="1864873"/>
              <a:ext cx="196651" cy="161621"/>
            </a:xfrm>
            <a:custGeom>
              <a:avLst/>
              <a:gdLst/>
              <a:ahLst/>
              <a:cxnLst>
                <a:cxn ang="0">
                  <a:pos x="157" y="14"/>
                </a:cxn>
                <a:cxn ang="0">
                  <a:pos x="172" y="43"/>
                </a:cxn>
                <a:cxn ang="0">
                  <a:pos x="157" y="73"/>
                </a:cxn>
                <a:cxn ang="0">
                  <a:pos x="149" y="61"/>
                </a:cxn>
                <a:cxn ang="0">
                  <a:pos x="128" y="32"/>
                </a:cxn>
                <a:cxn ang="0">
                  <a:pos x="137" y="52"/>
                </a:cxn>
                <a:cxn ang="0">
                  <a:pos x="191" y="149"/>
                </a:cxn>
                <a:cxn ang="0">
                  <a:pos x="191" y="170"/>
                </a:cxn>
                <a:cxn ang="0">
                  <a:pos x="172" y="188"/>
                </a:cxn>
                <a:cxn ang="0">
                  <a:pos x="149" y="188"/>
                </a:cxn>
                <a:cxn ang="0">
                  <a:pos x="9" y="188"/>
                </a:cxn>
                <a:cxn ang="0">
                  <a:pos x="0" y="61"/>
                </a:cxn>
                <a:cxn ang="0">
                  <a:pos x="0" y="32"/>
                </a:cxn>
                <a:cxn ang="0">
                  <a:pos x="0" y="0"/>
                </a:cxn>
                <a:cxn ang="0">
                  <a:pos x="33" y="0"/>
                </a:cxn>
                <a:cxn ang="0">
                  <a:pos x="74" y="14"/>
                </a:cxn>
                <a:cxn ang="0">
                  <a:pos x="106" y="0"/>
                </a:cxn>
                <a:cxn ang="0">
                  <a:pos x="116" y="0"/>
                </a:cxn>
                <a:cxn ang="0">
                  <a:pos x="116" y="14"/>
                </a:cxn>
                <a:cxn ang="0">
                  <a:pos x="128" y="14"/>
                </a:cxn>
                <a:cxn ang="0">
                  <a:pos x="137" y="14"/>
                </a:cxn>
                <a:cxn ang="0">
                  <a:pos x="157" y="14"/>
                </a:cxn>
              </a:cxnLst>
              <a:rect l="0" t="0" r="r" b="b"/>
              <a:pathLst>
                <a:path w="191" h="188">
                  <a:moveTo>
                    <a:pt x="157" y="14"/>
                  </a:moveTo>
                  <a:lnTo>
                    <a:pt x="172" y="43"/>
                  </a:lnTo>
                  <a:lnTo>
                    <a:pt x="157" y="73"/>
                  </a:lnTo>
                  <a:lnTo>
                    <a:pt x="149" y="61"/>
                  </a:lnTo>
                  <a:lnTo>
                    <a:pt x="128" y="32"/>
                  </a:lnTo>
                  <a:lnTo>
                    <a:pt x="137" y="52"/>
                  </a:lnTo>
                  <a:lnTo>
                    <a:pt x="191" y="149"/>
                  </a:lnTo>
                  <a:lnTo>
                    <a:pt x="191" y="170"/>
                  </a:lnTo>
                  <a:lnTo>
                    <a:pt x="172" y="188"/>
                  </a:lnTo>
                  <a:lnTo>
                    <a:pt x="149" y="188"/>
                  </a:lnTo>
                  <a:lnTo>
                    <a:pt x="9" y="188"/>
                  </a:lnTo>
                  <a:lnTo>
                    <a:pt x="0" y="61"/>
                  </a:lnTo>
                  <a:lnTo>
                    <a:pt x="0" y="32"/>
                  </a:lnTo>
                  <a:lnTo>
                    <a:pt x="0" y="0"/>
                  </a:lnTo>
                  <a:lnTo>
                    <a:pt x="33" y="0"/>
                  </a:lnTo>
                  <a:lnTo>
                    <a:pt x="74" y="14"/>
                  </a:lnTo>
                  <a:lnTo>
                    <a:pt x="106" y="0"/>
                  </a:lnTo>
                  <a:lnTo>
                    <a:pt x="116" y="0"/>
                  </a:lnTo>
                  <a:lnTo>
                    <a:pt x="116" y="14"/>
                  </a:lnTo>
                  <a:lnTo>
                    <a:pt x="128" y="14"/>
                  </a:lnTo>
                  <a:lnTo>
                    <a:pt x="137" y="14"/>
                  </a:lnTo>
                  <a:lnTo>
                    <a:pt x="157" y="1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0" name="Freeform 161"/>
            <p:cNvSpPr>
              <a:spLocks/>
            </p:cNvSpPr>
            <p:nvPr/>
          </p:nvSpPr>
          <p:spPr bwMode="auto">
            <a:xfrm>
              <a:off x="-2495417" y="2099569"/>
              <a:ext cx="264604" cy="244152"/>
            </a:xfrm>
            <a:custGeom>
              <a:avLst/>
              <a:gdLst/>
              <a:ahLst/>
              <a:cxnLst>
                <a:cxn ang="0">
                  <a:pos x="65" y="261"/>
                </a:cxn>
                <a:cxn ang="0">
                  <a:pos x="44" y="261"/>
                </a:cxn>
                <a:cxn ang="0">
                  <a:pos x="44" y="248"/>
                </a:cxn>
                <a:cxn ang="0">
                  <a:pos x="33" y="240"/>
                </a:cxn>
                <a:cxn ang="0">
                  <a:pos x="15" y="208"/>
                </a:cxn>
                <a:cxn ang="0">
                  <a:pos x="0" y="199"/>
                </a:cxn>
                <a:cxn ang="0">
                  <a:pos x="0" y="187"/>
                </a:cxn>
                <a:cxn ang="0">
                  <a:pos x="15" y="187"/>
                </a:cxn>
                <a:cxn ang="0">
                  <a:pos x="23" y="146"/>
                </a:cxn>
                <a:cxn ang="0">
                  <a:pos x="54" y="93"/>
                </a:cxn>
                <a:cxn ang="0">
                  <a:pos x="65" y="20"/>
                </a:cxn>
                <a:cxn ang="0">
                  <a:pos x="89" y="11"/>
                </a:cxn>
                <a:cxn ang="0">
                  <a:pos x="89" y="0"/>
                </a:cxn>
                <a:cxn ang="0">
                  <a:pos x="107" y="41"/>
                </a:cxn>
                <a:cxn ang="0">
                  <a:pos x="143" y="61"/>
                </a:cxn>
                <a:cxn ang="0">
                  <a:pos x="172" y="105"/>
                </a:cxn>
                <a:cxn ang="0">
                  <a:pos x="164" y="114"/>
                </a:cxn>
                <a:cxn ang="0">
                  <a:pos x="151" y="134"/>
                </a:cxn>
                <a:cxn ang="0">
                  <a:pos x="172" y="134"/>
                </a:cxn>
                <a:cxn ang="0">
                  <a:pos x="172" y="146"/>
                </a:cxn>
                <a:cxn ang="0">
                  <a:pos x="193" y="179"/>
                </a:cxn>
                <a:cxn ang="0">
                  <a:pos x="247" y="199"/>
                </a:cxn>
                <a:cxn ang="0">
                  <a:pos x="257" y="199"/>
                </a:cxn>
                <a:cxn ang="0">
                  <a:pos x="217" y="248"/>
                </a:cxn>
                <a:cxn ang="0">
                  <a:pos x="182" y="261"/>
                </a:cxn>
                <a:cxn ang="0">
                  <a:pos x="151" y="269"/>
                </a:cxn>
                <a:cxn ang="0">
                  <a:pos x="143" y="269"/>
                </a:cxn>
                <a:cxn ang="0">
                  <a:pos x="107" y="284"/>
                </a:cxn>
                <a:cxn ang="0">
                  <a:pos x="89" y="284"/>
                </a:cxn>
                <a:cxn ang="0">
                  <a:pos x="65" y="261"/>
                </a:cxn>
              </a:cxnLst>
              <a:rect l="0" t="0" r="r" b="b"/>
              <a:pathLst>
                <a:path w="257" h="284">
                  <a:moveTo>
                    <a:pt x="65" y="261"/>
                  </a:moveTo>
                  <a:lnTo>
                    <a:pt x="44" y="261"/>
                  </a:lnTo>
                  <a:lnTo>
                    <a:pt x="44" y="248"/>
                  </a:lnTo>
                  <a:lnTo>
                    <a:pt x="33" y="240"/>
                  </a:lnTo>
                  <a:lnTo>
                    <a:pt x="15" y="208"/>
                  </a:lnTo>
                  <a:lnTo>
                    <a:pt x="0" y="199"/>
                  </a:lnTo>
                  <a:lnTo>
                    <a:pt x="0" y="187"/>
                  </a:lnTo>
                  <a:lnTo>
                    <a:pt x="15" y="187"/>
                  </a:lnTo>
                  <a:lnTo>
                    <a:pt x="23" y="146"/>
                  </a:lnTo>
                  <a:lnTo>
                    <a:pt x="54" y="93"/>
                  </a:lnTo>
                  <a:lnTo>
                    <a:pt x="65" y="20"/>
                  </a:lnTo>
                  <a:lnTo>
                    <a:pt x="89" y="11"/>
                  </a:lnTo>
                  <a:lnTo>
                    <a:pt x="89" y="0"/>
                  </a:lnTo>
                  <a:lnTo>
                    <a:pt x="107" y="41"/>
                  </a:lnTo>
                  <a:lnTo>
                    <a:pt x="143" y="61"/>
                  </a:lnTo>
                  <a:lnTo>
                    <a:pt x="172" y="105"/>
                  </a:lnTo>
                  <a:lnTo>
                    <a:pt x="164" y="114"/>
                  </a:lnTo>
                  <a:lnTo>
                    <a:pt x="151" y="134"/>
                  </a:lnTo>
                  <a:lnTo>
                    <a:pt x="172" y="134"/>
                  </a:lnTo>
                  <a:lnTo>
                    <a:pt x="172" y="146"/>
                  </a:lnTo>
                  <a:lnTo>
                    <a:pt x="193" y="179"/>
                  </a:lnTo>
                  <a:lnTo>
                    <a:pt x="247" y="199"/>
                  </a:lnTo>
                  <a:lnTo>
                    <a:pt x="257" y="199"/>
                  </a:lnTo>
                  <a:lnTo>
                    <a:pt x="217" y="248"/>
                  </a:lnTo>
                  <a:lnTo>
                    <a:pt x="182" y="261"/>
                  </a:lnTo>
                  <a:lnTo>
                    <a:pt x="151" y="269"/>
                  </a:lnTo>
                  <a:lnTo>
                    <a:pt x="143" y="269"/>
                  </a:lnTo>
                  <a:lnTo>
                    <a:pt x="107" y="284"/>
                  </a:lnTo>
                  <a:lnTo>
                    <a:pt x="89" y="284"/>
                  </a:lnTo>
                  <a:lnTo>
                    <a:pt x="65" y="26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1" name="Freeform 162"/>
            <p:cNvSpPr>
              <a:spLocks/>
            </p:cNvSpPr>
            <p:nvPr/>
          </p:nvSpPr>
          <p:spPr bwMode="auto">
            <a:xfrm>
              <a:off x="-2495417" y="2099569"/>
              <a:ext cx="264604" cy="244152"/>
            </a:xfrm>
            <a:custGeom>
              <a:avLst/>
              <a:gdLst/>
              <a:ahLst/>
              <a:cxnLst>
                <a:cxn ang="0">
                  <a:pos x="65" y="261"/>
                </a:cxn>
                <a:cxn ang="0">
                  <a:pos x="44" y="261"/>
                </a:cxn>
                <a:cxn ang="0">
                  <a:pos x="44" y="248"/>
                </a:cxn>
                <a:cxn ang="0">
                  <a:pos x="33" y="240"/>
                </a:cxn>
                <a:cxn ang="0">
                  <a:pos x="15" y="208"/>
                </a:cxn>
                <a:cxn ang="0">
                  <a:pos x="0" y="199"/>
                </a:cxn>
                <a:cxn ang="0">
                  <a:pos x="0" y="187"/>
                </a:cxn>
                <a:cxn ang="0">
                  <a:pos x="15" y="187"/>
                </a:cxn>
                <a:cxn ang="0">
                  <a:pos x="23" y="146"/>
                </a:cxn>
                <a:cxn ang="0">
                  <a:pos x="54" y="93"/>
                </a:cxn>
                <a:cxn ang="0">
                  <a:pos x="65" y="20"/>
                </a:cxn>
                <a:cxn ang="0">
                  <a:pos x="89" y="11"/>
                </a:cxn>
                <a:cxn ang="0">
                  <a:pos x="89" y="0"/>
                </a:cxn>
                <a:cxn ang="0">
                  <a:pos x="107" y="41"/>
                </a:cxn>
                <a:cxn ang="0">
                  <a:pos x="143" y="61"/>
                </a:cxn>
                <a:cxn ang="0">
                  <a:pos x="172" y="105"/>
                </a:cxn>
                <a:cxn ang="0">
                  <a:pos x="164" y="114"/>
                </a:cxn>
                <a:cxn ang="0">
                  <a:pos x="151" y="134"/>
                </a:cxn>
                <a:cxn ang="0">
                  <a:pos x="172" y="134"/>
                </a:cxn>
                <a:cxn ang="0">
                  <a:pos x="172" y="146"/>
                </a:cxn>
                <a:cxn ang="0">
                  <a:pos x="193" y="179"/>
                </a:cxn>
                <a:cxn ang="0">
                  <a:pos x="247" y="199"/>
                </a:cxn>
                <a:cxn ang="0">
                  <a:pos x="257" y="199"/>
                </a:cxn>
                <a:cxn ang="0">
                  <a:pos x="217" y="248"/>
                </a:cxn>
                <a:cxn ang="0">
                  <a:pos x="182" y="261"/>
                </a:cxn>
                <a:cxn ang="0">
                  <a:pos x="151" y="269"/>
                </a:cxn>
                <a:cxn ang="0">
                  <a:pos x="143" y="269"/>
                </a:cxn>
                <a:cxn ang="0">
                  <a:pos x="107" y="284"/>
                </a:cxn>
                <a:cxn ang="0">
                  <a:pos x="89" y="284"/>
                </a:cxn>
                <a:cxn ang="0">
                  <a:pos x="65" y="261"/>
                </a:cxn>
              </a:cxnLst>
              <a:rect l="0" t="0" r="r" b="b"/>
              <a:pathLst>
                <a:path w="257" h="284">
                  <a:moveTo>
                    <a:pt x="65" y="261"/>
                  </a:moveTo>
                  <a:lnTo>
                    <a:pt x="44" y="261"/>
                  </a:lnTo>
                  <a:lnTo>
                    <a:pt x="44" y="248"/>
                  </a:lnTo>
                  <a:lnTo>
                    <a:pt x="33" y="240"/>
                  </a:lnTo>
                  <a:lnTo>
                    <a:pt x="15" y="208"/>
                  </a:lnTo>
                  <a:lnTo>
                    <a:pt x="0" y="199"/>
                  </a:lnTo>
                  <a:lnTo>
                    <a:pt x="0" y="187"/>
                  </a:lnTo>
                  <a:lnTo>
                    <a:pt x="15" y="187"/>
                  </a:lnTo>
                  <a:lnTo>
                    <a:pt x="23" y="146"/>
                  </a:lnTo>
                  <a:lnTo>
                    <a:pt x="54" y="93"/>
                  </a:lnTo>
                  <a:lnTo>
                    <a:pt x="65" y="20"/>
                  </a:lnTo>
                  <a:lnTo>
                    <a:pt x="89" y="11"/>
                  </a:lnTo>
                  <a:lnTo>
                    <a:pt x="89" y="0"/>
                  </a:lnTo>
                  <a:lnTo>
                    <a:pt x="107" y="41"/>
                  </a:lnTo>
                  <a:lnTo>
                    <a:pt x="143" y="61"/>
                  </a:lnTo>
                  <a:lnTo>
                    <a:pt x="172" y="105"/>
                  </a:lnTo>
                  <a:lnTo>
                    <a:pt x="164" y="114"/>
                  </a:lnTo>
                  <a:lnTo>
                    <a:pt x="151" y="134"/>
                  </a:lnTo>
                  <a:lnTo>
                    <a:pt x="172" y="134"/>
                  </a:lnTo>
                  <a:lnTo>
                    <a:pt x="172" y="146"/>
                  </a:lnTo>
                  <a:lnTo>
                    <a:pt x="193" y="179"/>
                  </a:lnTo>
                  <a:lnTo>
                    <a:pt x="247" y="199"/>
                  </a:lnTo>
                  <a:lnTo>
                    <a:pt x="257" y="199"/>
                  </a:lnTo>
                  <a:lnTo>
                    <a:pt x="217" y="248"/>
                  </a:lnTo>
                  <a:lnTo>
                    <a:pt x="182" y="261"/>
                  </a:lnTo>
                  <a:lnTo>
                    <a:pt x="151" y="269"/>
                  </a:lnTo>
                  <a:lnTo>
                    <a:pt x="143" y="269"/>
                  </a:lnTo>
                  <a:lnTo>
                    <a:pt x="107" y="284"/>
                  </a:lnTo>
                  <a:lnTo>
                    <a:pt x="89" y="284"/>
                  </a:lnTo>
                  <a:lnTo>
                    <a:pt x="65" y="26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2" name="Freeform 163"/>
            <p:cNvSpPr>
              <a:spLocks/>
            </p:cNvSpPr>
            <p:nvPr/>
          </p:nvSpPr>
          <p:spPr bwMode="auto">
            <a:xfrm>
              <a:off x="-2555133" y="2332544"/>
              <a:ext cx="94722" cy="90267"/>
            </a:xfrm>
            <a:custGeom>
              <a:avLst/>
              <a:gdLst/>
              <a:ahLst/>
              <a:cxnLst>
                <a:cxn ang="0">
                  <a:pos x="73" y="0"/>
                </a:cxn>
                <a:cxn ang="0">
                  <a:pos x="82" y="0"/>
                </a:cxn>
                <a:cxn ang="0">
                  <a:pos x="92" y="44"/>
                </a:cxn>
                <a:cxn ang="0">
                  <a:pos x="73" y="73"/>
                </a:cxn>
                <a:cxn ang="0">
                  <a:pos x="73" y="105"/>
                </a:cxn>
                <a:cxn ang="0">
                  <a:pos x="38" y="105"/>
                </a:cxn>
                <a:cxn ang="0">
                  <a:pos x="8" y="105"/>
                </a:cxn>
                <a:cxn ang="0">
                  <a:pos x="0" y="105"/>
                </a:cxn>
                <a:cxn ang="0">
                  <a:pos x="8" y="73"/>
                </a:cxn>
                <a:cxn ang="0">
                  <a:pos x="17" y="52"/>
                </a:cxn>
                <a:cxn ang="0">
                  <a:pos x="29" y="44"/>
                </a:cxn>
                <a:cxn ang="0">
                  <a:pos x="17" y="31"/>
                </a:cxn>
                <a:cxn ang="0">
                  <a:pos x="17" y="14"/>
                </a:cxn>
                <a:cxn ang="0">
                  <a:pos x="38" y="14"/>
                </a:cxn>
                <a:cxn ang="0">
                  <a:pos x="73" y="0"/>
                </a:cxn>
              </a:cxnLst>
              <a:rect l="0" t="0" r="r" b="b"/>
              <a:pathLst>
                <a:path w="92" h="105">
                  <a:moveTo>
                    <a:pt x="73" y="0"/>
                  </a:moveTo>
                  <a:lnTo>
                    <a:pt x="82" y="0"/>
                  </a:lnTo>
                  <a:lnTo>
                    <a:pt x="92" y="44"/>
                  </a:lnTo>
                  <a:lnTo>
                    <a:pt x="73" y="73"/>
                  </a:lnTo>
                  <a:lnTo>
                    <a:pt x="73" y="105"/>
                  </a:lnTo>
                  <a:lnTo>
                    <a:pt x="38" y="105"/>
                  </a:lnTo>
                  <a:lnTo>
                    <a:pt x="8" y="105"/>
                  </a:lnTo>
                  <a:lnTo>
                    <a:pt x="0" y="105"/>
                  </a:lnTo>
                  <a:lnTo>
                    <a:pt x="8" y="73"/>
                  </a:lnTo>
                  <a:lnTo>
                    <a:pt x="17" y="52"/>
                  </a:lnTo>
                  <a:lnTo>
                    <a:pt x="29" y="44"/>
                  </a:lnTo>
                  <a:lnTo>
                    <a:pt x="17" y="31"/>
                  </a:lnTo>
                  <a:lnTo>
                    <a:pt x="17" y="14"/>
                  </a:lnTo>
                  <a:lnTo>
                    <a:pt x="38" y="14"/>
                  </a:lnTo>
                  <a:lnTo>
                    <a:pt x="73"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3" name="Freeform 164"/>
            <p:cNvSpPr>
              <a:spLocks/>
            </p:cNvSpPr>
            <p:nvPr/>
          </p:nvSpPr>
          <p:spPr bwMode="auto">
            <a:xfrm>
              <a:off x="-2555133" y="2332544"/>
              <a:ext cx="94722" cy="90267"/>
            </a:xfrm>
            <a:custGeom>
              <a:avLst/>
              <a:gdLst/>
              <a:ahLst/>
              <a:cxnLst>
                <a:cxn ang="0">
                  <a:pos x="73" y="0"/>
                </a:cxn>
                <a:cxn ang="0">
                  <a:pos x="82" y="0"/>
                </a:cxn>
                <a:cxn ang="0">
                  <a:pos x="92" y="44"/>
                </a:cxn>
                <a:cxn ang="0">
                  <a:pos x="73" y="73"/>
                </a:cxn>
                <a:cxn ang="0">
                  <a:pos x="73" y="105"/>
                </a:cxn>
                <a:cxn ang="0">
                  <a:pos x="38" y="105"/>
                </a:cxn>
                <a:cxn ang="0">
                  <a:pos x="8" y="105"/>
                </a:cxn>
                <a:cxn ang="0">
                  <a:pos x="0" y="105"/>
                </a:cxn>
                <a:cxn ang="0">
                  <a:pos x="8" y="73"/>
                </a:cxn>
                <a:cxn ang="0">
                  <a:pos x="17" y="52"/>
                </a:cxn>
                <a:cxn ang="0">
                  <a:pos x="29" y="44"/>
                </a:cxn>
                <a:cxn ang="0">
                  <a:pos x="17" y="31"/>
                </a:cxn>
                <a:cxn ang="0">
                  <a:pos x="17" y="14"/>
                </a:cxn>
                <a:cxn ang="0">
                  <a:pos x="38" y="14"/>
                </a:cxn>
                <a:cxn ang="0">
                  <a:pos x="73" y="0"/>
                </a:cxn>
              </a:cxnLst>
              <a:rect l="0" t="0" r="r" b="b"/>
              <a:pathLst>
                <a:path w="92" h="105">
                  <a:moveTo>
                    <a:pt x="73" y="0"/>
                  </a:moveTo>
                  <a:lnTo>
                    <a:pt x="82" y="0"/>
                  </a:lnTo>
                  <a:lnTo>
                    <a:pt x="92" y="44"/>
                  </a:lnTo>
                  <a:lnTo>
                    <a:pt x="73" y="73"/>
                  </a:lnTo>
                  <a:lnTo>
                    <a:pt x="73" y="105"/>
                  </a:lnTo>
                  <a:lnTo>
                    <a:pt x="38" y="105"/>
                  </a:lnTo>
                  <a:lnTo>
                    <a:pt x="8" y="105"/>
                  </a:lnTo>
                  <a:lnTo>
                    <a:pt x="0" y="105"/>
                  </a:lnTo>
                  <a:lnTo>
                    <a:pt x="8" y="73"/>
                  </a:lnTo>
                  <a:lnTo>
                    <a:pt x="17" y="52"/>
                  </a:lnTo>
                  <a:lnTo>
                    <a:pt x="29" y="44"/>
                  </a:lnTo>
                  <a:lnTo>
                    <a:pt x="17" y="31"/>
                  </a:lnTo>
                  <a:lnTo>
                    <a:pt x="17" y="14"/>
                  </a:lnTo>
                  <a:lnTo>
                    <a:pt x="38" y="14"/>
                  </a:lnTo>
                  <a:lnTo>
                    <a:pt x="73"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4" name="Freeform 165"/>
            <p:cNvSpPr>
              <a:spLocks/>
            </p:cNvSpPr>
            <p:nvPr/>
          </p:nvSpPr>
          <p:spPr bwMode="auto">
            <a:xfrm>
              <a:off x="-2478944" y="2324807"/>
              <a:ext cx="141053" cy="161621"/>
            </a:xfrm>
            <a:custGeom>
              <a:avLst/>
              <a:gdLst/>
              <a:ahLst/>
              <a:cxnLst>
                <a:cxn ang="0">
                  <a:pos x="74" y="167"/>
                </a:cxn>
                <a:cxn ang="0">
                  <a:pos x="92" y="188"/>
                </a:cxn>
                <a:cxn ang="0">
                  <a:pos x="113" y="155"/>
                </a:cxn>
                <a:cxn ang="0">
                  <a:pos x="113" y="135"/>
                </a:cxn>
                <a:cxn ang="0">
                  <a:pos x="113" y="146"/>
                </a:cxn>
                <a:cxn ang="0">
                  <a:pos x="137" y="125"/>
                </a:cxn>
                <a:cxn ang="0">
                  <a:pos x="128" y="105"/>
                </a:cxn>
                <a:cxn ang="0">
                  <a:pos x="128" y="40"/>
                </a:cxn>
                <a:cxn ang="0">
                  <a:pos x="137" y="8"/>
                </a:cxn>
                <a:cxn ang="0">
                  <a:pos x="128" y="8"/>
                </a:cxn>
                <a:cxn ang="0">
                  <a:pos x="92" y="22"/>
                </a:cxn>
                <a:cxn ang="0">
                  <a:pos x="74" y="22"/>
                </a:cxn>
                <a:cxn ang="0">
                  <a:pos x="50" y="0"/>
                </a:cxn>
                <a:cxn ang="0">
                  <a:pos x="30" y="0"/>
                </a:cxn>
                <a:cxn ang="0">
                  <a:pos x="9" y="0"/>
                </a:cxn>
                <a:cxn ang="0">
                  <a:pos x="0" y="8"/>
                </a:cxn>
                <a:cxn ang="0">
                  <a:pos x="9" y="8"/>
                </a:cxn>
                <a:cxn ang="0">
                  <a:pos x="18" y="52"/>
                </a:cxn>
                <a:cxn ang="0">
                  <a:pos x="0" y="82"/>
                </a:cxn>
                <a:cxn ang="0">
                  <a:pos x="0" y="114"/>
                </a:cxn>
                <a:cxn ang="0">
                  <a:pos x="9" y="114"/>
                </a:cxn>
                <a:cxn ang="0">
                  <a:pos x="63" y="146"/>
                </a:cxn>
                <a:cxn ang="0">
                  <a:pos x="74" y="167"/>
                </a:cxn>
              </a:cxnLst>
              <a:rect l="0" t="0" r="r" b="b"/>
              <a:pathLst>
                <a:path w="137" h="188">
                  <a:moveTo>
                    <a:pt x="74" y="167"/>
                  </a:moveTo>
                  <a:lnTo>
                    <a:pt x="92" y="188"/>
                  </a:lnTo>
                  <a:lnTo>
                    <a:pt x="113" y="155"/>
                  </a:lnTo>
                  <a:lnTo>
                    <a:pt x="113" y="135"/>
                  </a:lnTo>
                  <a:lnTo>
                    <a:pt x="113" y="146"/>
                  </a:lnTo>
                  <a:lnTo>
                    <a:pt x="137" y="125"/>
                  </a:lnTo>
                  <a:lnTo>
                    <a:pt x="128" y="105"/>
                  </a:lnTo>
                  <a:lnTo>
                    <a:pt x="128" y="40"/>
                  </a:lnTo>
                  <a:lnTo>
                    <a:pt x="137" y="8"/>
                  </a:lnTo>
                  <a:lnTo>
                    <a:pt x="128" y="8"/>
                  </a:lnTo>
                  <a:lnTo>
                    <a:pt x="92" y="22"/>
                  </a:lnTo>
                  <a:lnTo>
                    <a:pt x="74" y="22"/>
                  </a:lnTo>
                  <a:lnTo>
                    <a:pt x="50" y="0"/>
                  </a:lnTo>
                  <a:lnTo>
                    <a:pt x="30" y="0"/>
                  </a:lnTo>
                  <a:lnTo>
                    <a:pt x="9" y="0"/>
                  </a:lnTo>
                  <a:lnTo>
                    <a:pt x="0" y="8"/>
                  </a:lnTo>
                  <a:lnTo>
                    <a:pt x="9" y="8"/>
                  </a:lnTo>
                  <a:lnTo>
                    <a:pt x="18" y="52"/>
                  </a:lnTo>
                  <a:lnTo>
                    <a:pt x="0" y="82"/>
                  </a:lnTo>
                  <a:lnTo>
                    <a:pt x="0" y="114"/>
                  </a:lnTo>
                  <a:lnTo>
                    <a:pt x="9" y="114"/>
                  </a:lnTo>
                  <a:lnTo>
                    <a:pt x="63" y="146"/>
                  </a:lnTo>
                  <a:lnTo>
                    <a:pt x="74" y="16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5" name="Freeform 166"/>
            <p:cNvSpPr>
              <a:spLocks/>
            </p:cNvSpPr>
            <p:nvPr/>
          </p:nvSpPr>
          <p:spPr bwMode="auto">
            <a:xfrm>
              <a:off x="-2478944" y="2324807"/>
              <a:ext cx="141053" cy="161621"/>
            </a:xfrm>
            <a:custGeom>
              <a:avLst/>
              <a:gdLst/>
              <a:ahLst/>
              <a:cxnLst>
                <a:cxn ang="0">
                  <a:pos x="74" y="167"/>
                </a:cxn>
                <a:cxn ang="0">
                  <a:pos x="92" y="188"/>
                </a:cxn>
                <a:cxn ang="0">
                  <a:pos x="113" y="155"/>
                </a:cxn>
                <a:cxn ang="0">
                  <a:pos x="113" y="135"/>
                </a:cxn>
                <a:cxn ang="0">
                  <a:pos x="113" y="146"/>
                </a:cxn>
                <a:cxn ang="0">
                  <a:pos x="137" y="125"/>
                </a:cxn>
                <a:cxn ang="0">
                  <a:pos x="128" y="105"/>
                </a:cxn>
                <a:cxn ang="0">
                  <a:pos x="128" y="40"/>
                </a:cxn>
                <a:cxn ang="0">
                  <a:pos x="137" y="8"/>
                </a:cxn>
                <a:cxn ang="0">
                  <a:pos x="128" y="8"/>
                </a:cxn>
                <a:cxn ang="0">
                  <a:pos x="92" y="22"/>
                </a:cxn>
                <a:cxn ang="0">
                  <a:pos x="74" y="22"/>
                </a:cxn>
                <a:cxn ang="0">
                  <a:pos x="50" y="0"/>
                </a:cxn>
                <a:cxn ang="0">
                  <a:pos x="30" y="0"/>
                </a:cxn>
                <a:cxn ang="0">
                  <a:pos x="9" y="0"/>
                </a:cxn>
                <a:cxn ang="0">
                  <a:pos x="0" y="8"/>
                </a:cxn>
                <a:cxn ang="0">
                  <a:pos x="9" y="8"/>
                </a:cxn>
                <a:cxn ang="0">
                  <a:pos x="18" y="52"/>
                </a:cxn>
                <a:cxn ang="0">
                  <a:pos x="0" y="82"/>
                </a:cxn>
                <a:cxn ang="0">
                  <a:pos x="0" y="114"/>
                </a:cxn>
                <a:cxn ang="0">
                  <a:pos x="9" y="114"/>
                </a:cxn>
                <a:cxn ang="0">
                  <a:pos x="63" y="146"/>
                </a:cxn>
                <a:cxn ang="0">
                  <a:pos x="74" y="167"/>
                </a:cxn>
              </a:cxnLst>
              <a:rect l="0" t="0" r="r" b="b"/>
              <a:pathLst>
                <a:path w="137" h="188">
                  <a:moveTo>
                    <a:pt x="74" y="167"/>
                  </a:moveTo>
                  <a:lnTo>
                    <a:pt x="92" y="188"/>
                  </a:lnTo>
                  <a:lnTo>
                    <a:pt x="113" y="155"/>
                  </a:lnTo>
                  <a:lnTo>
                    <a:pt x="113" y="135"/>
                  </a:lnTo>
                  <a:lnTo>
                    <a:pt x="113" y="146"/>
                  </a:lnTo>
                  <a:lnTo>
                    <a:pt x="137" y="125"/>
                  </a:lnTo>
                  <a:lnTo>
                    <a:pt x="128" y="105"/>
                  </a:lnTo>
                  <a:lnTo>
                    <a:pt x="128" y="40"/>
                  </a:lnTo>
                  <a:lnTo>
                    <a:pt x="137" y="8"/>
                  </a:lnTo>
                  <a:lnTo>
                    <a:pt x="128" y="8"/>
                  </a:lnTo>
                  <a:lnTo>
                    <a:pt x="92" y="22"/>
                  </a:lnTo>
                  <a:lnTo>
                    <a:pt x="74" y="22"/>
                  </a:lnTo>
                  <a:lnTo>
                    <a:pt x="50" y="0"/>
                  </a:lnTo>
                  <a:lnTo>
                    <a:pt x="30" y="0"/>
                  </a:lnTo>
                  <a:lnTo>
                    <a:pt x="9" y="0"/>
                  </a:lnTo>
                  <a:lnTo>
                    <a:pt x="0" y="8"/>
                  </a:lnTo>
                  <a:lnTo>
                    <a:pt x="9" y="8"/>
                  </a:lnTo>
                  <a:lnTo>
                    <a:pt x="18" y="52"/>
                  </a:lnTo>
                  <a:lnTo>
                    <a:pt x="0" y="82"/>
                  </a:lnTo>
                  <a:lnTo>
                    <a:pt x="0" y="114"/>
                  </a:lnTo>
                  <a:lnTo>
                    <a:pt x="9" y="114"/>
                  </a:lnTo>
                  <a:lnTo>
                    <a:pt x="63" y="146"/>
                  </a:lnTo>
                  <a:lnTo>
                    <a:pt x="74" y="16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6" name="Freeform 167"/>
            <p:cNvSpPr>
              <a:spLocks/>
            </p:cNvSpPr>
            <p:nvPr/>
          </p:nvSpPr>
          <p:spPr bwMode="auto">
            <a:xfrm>
              <a:off x="-2555133" y="2423671"/>
              <a:ext cx="191502" cy="178815"/>
            </a:xfrm>
            <a:custGeom>
              <a:avLst/>
              <a:gdLst/>
              <a:ahLst/>
              <a:cxnLst>
                <a:cxn ang="0">
                  <a:pos x="8" y="0"/>
                </a:cxn>
                <a:cxn ang="0">
                  <a:pos x="38" y="0"/>
                </a:cxn>
                <a:cxn ang="0">
                  <a:pos x="73" y="0"/>
                </a:cxn>
                <a:cxn ang="0">
                  <a:pos x="82" y="0"/>
                </a:cxn>
                <a:cxn ang="0">
                  <a:pos x="136" y="32"/>
                </a:cxn>
                <a:cxn ang="0">
                  <a:pos x="147" y="52"/>
                </a:cxn>
                <a:cxn ang="0">
                  <a:pos x="165" y="73"/>
                </a:cxn>
                <a:cxn ang="0">
                  <a:pos x="157" y="94"/>
                </a:cxn>
                <a:cxn ang="0">
                  <a:pos x="177" y="116"/>
                </a:cxn>
                <a:cxn ang="0">
                  <a:pos x="165" y="158"/>
                </a:cxn>
                <a:cxn ang="0">
                  <a:pos x="177" y="175"/>
                </a:cxn>
                <a:cxn ang="0">
                  <a:pos x="186" y="190"/>
                </a:cxn>
                <a:cxn ang="0">
                  <a:pos x="165" y="198"/>
                </a:cxn>
                <a:cxn ang="0">
                  <a:pos x="112" y="208"/>
                </a:cxn>
                <a:cxn ang="0">
                  <a:pos x="91" y="208"/>
                </a:cxn>
                <a:cxn ang="0">
                  <a:pos x="82" y="175"/>
                </a:cxn>
                <a:cxn ang="0">
                  <a:pos x="73" y="166"/>
                </a:cxn>
                <a:cxn ang="0">
                  <a:pos x="58" y="166"/>
                </a:cxn>
                <a:cxn ang="0">
                  <a:pos x="29" y="145"/>
                </a:cxn>
                <a:cxn ang="0">
                  <a:pos x="17" y="145"/>
                </a:cxn>
                <a:cxn ang="0">
                  <a:pos x="17" y="137"/>
                </a:cxn>
                <a:cxn ang="0">
                  <a:pos x="0" y="102"/>
                </a:cxn>
                <a:cxn ang="0">
                  <a:pos x="0" y="64"/>
                </a:cxn>
                <a:cxn ang="0">
                  <a:pos x="17" y="41"/>
                </a:cxn>
                <a:cxn ang="0">
                  <a:pos x="17" y="20"/>
                </a:cxn>
                <a:cxn ang="0">
                  <a:pos x="17" y="11"/>
                </a:cxn>
                <a:cxn ang="0">
                  <a:pos x="8" y="0"/>
                </a:cxn>
              </a:cxnLst>
              <a:rect l="0" t="0" r="r" b="b"/>
              <a:pathLst>
                <a:path w="186" h="208">
                  <a:moveTo>
                    <a:pt x="8" y="0"/>
                  </a:moveTo>
                  <a:lnTo>
                    <a:pt x="38" y="0"/>
                  </a:lnTo>
                  <a:lnTo>
                    <a:pt x="73" y="0"/>
                  </a:lnTo>
                  <a:lnTo>
                    <a:pt x="82" y="0"/>
                  </a:lnTo>
                  <a:lnTo>
                    <a:pt x="136" y="32"/>
                  </a:lnTo>
                  <a:lnTo>
                    <a:pt x="147" y="52"/>
                  </a:lnTo>
                  <a:lnTo>
                    <a:pt x="165" y="73"/>
                  </a:lnTo>
                  <a:lnTo>
                    <a:pt x="157" y="94"/>
                  </a:lnTo>
                  <a:lnTo>
                    <a:pt x="177" y="116"/>
                  </a:lnTo>
                  <a:lnTo>
                    <a:pt x="165" y="158"/>
                  </a:lnTo>
                  <a:lnTo>
                    <a:pt x="177" y="175"/>
                  </a:lnTo>
                  <a:lnTo>
                    <a:pt x="186" y="190"/>
                  </a:lnTo>
                  <a:lnTo>
                    <a:pt x="165" y="198"/>
                  </a:lnTo>
                  <a:lnTo>
                    <a:pt x="112" y="208"/>
                  </a:lnTo>
                  <a:lnTo>
                    <a:pt x="91" y="208"/>
                  </a:lnTo>
                  <a:lnTo>
                    <a:pt x="82" y="175"/>
                  </a:lnTo>
                  <a:lnTo>
                    <a:pt x="73" y="166"/>
                  </a:lnTo>
                  <a:lnTo>
                    <a:pt x="58" y="166"/>
                  </a:lnTo>
                  <a:lnTo>
                    <a:pt x="29" y="145"/>
                  </a:lnTo>
                  <a:lnTo>
                    <a:pt x="17" y="145"/>
                  </a:lnTo>
                  <a:lnTo>
                    <a:pt x="17" y="137"/>
                  </a:lnTo>
                  <a:lnTo>
                    <a:pt x="0" y="102"/>
                  </a:lnTo>
                  <a:lnTo>
                    <a:pt x="0" y="64"/>
                  </a:lnTo>
                  <a:lnTo>
                    <a:pt x="17" y="41"/>
                  </a:lnTo>
                  <a:lnTo>
                    <a:pt x="17" y="20"/>
                  </a:lnTo>
                  <a:lnTo>
                    <a:pt x="17" y="11"/>
                  </a:lnTo>
                  <a:lnTo>
                    <a:pt x="8"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7" name="Freeform 168"/>
            <p:cNvSpPr>
              <a:spLocks/>
            </p:cNvSpPr>
            <p:nvPr/>
          </p:nvSpPr>
          <p:spPr bwMode="auto">
            <a:xfrm>
              <a:off x="-2555133" y="2423671"/>
              <a:ext cx="191502" cy="178815"/>
            </a:xfrm>
            <a:custGeom>
              <a:avLst/>
              <a:gdLst/>
              <a:ahLst/>
              <a:cxnLst>
                <a:cxn ang="0">
                  <a:pos x="8" y="0"/>
                </a:cxn>
                <a:cxn ang="0">
                  <a:pos x="38" y="0"/>
                </a:cxn>
                <a:cxn ang="0">
                  <a:pos x="73" y="0"/>
                </a:cxn>
                <a:cxn ang="0">
                  <a:pos x="82" y="0"/>
                </a:cxn>
                <a:cxn ang="0">
                  <a:pos x="136" y="32"/>
                </a:cxn>
                <a:cxn ang="0">
                  <a:pos x="147" y="52"/>
                </a:cxn>
                <a:cxn ang="0">
                  <a:pos x="165" y="73"/>
                </a:cxn>
                <a:cxn ang="0">
                  <a:pos x="157" y="94"/>
                </a:cxn>
                <a:cxn ang="0">
                  <a:pos x="177" y="116"/>
                </a:cxn>
                <a:cxn ang="0">
                  <a:pos x="165" y="158"/>
                </a:cxn>
                <a:cxn ang="0">
                  <a:pos x="177" y="175"/>
                </a:cxn>
                <a:cxn ang="0">
                  <a:pos x="186" y="190"/>
                </a:cxn>
                <a:cxn ang="0">
                  <a:pos x="165" y="198"/>
                </a:cxn>
                <a:cxn ang="0">
                  <a:pos x="112" y="208"/>
                </a:cxn>
                <a:cxn ang="0">
                  <a:pos x="91" y="208"/>
                </a:cxn>
                <a:cxn ang="0">
                  <a:pos x="82" y="175"/>
                </a:cxn>
                <a:cxn ang="0">
                  <a:pos x="73" y="166"/>
                </a:cxn>
                <a:cxn ang="0">
                  <a:pos x="58" y="166"/>
                </a:cxn>
                <a:cxn ang="0">
                  <a:pos x="29" y="145"/>
                </a:cxn>
                <a:cxn ang="0">
                  <a:pos x="17" y="145"/>
                </a:cxn>
                <a:cxn ang="0">
                  <a:pos x="17" y="137"/>
                </a:cxn>
                <a:cxn ang="0">
                  <a:pos x="0" y="102"/>
                </a:cxn>
                <a:cxn ang="0">
                  <a:pos x="0" y="64"/>
                </a:cxn>
                <a:cxn ang="0">
                  <a:pos x="17" y="41"/>
                </a:cxn>
                <a:cxn ang="0">
                  <a:pos x="17" y="20"/>
                </a:cxn>
                <a:cxn ang="0">
                  <a:pos x="17" y="11"/>
                </a:cxn>
                <a:cxn ang="0">
                  <a:pos x="8" y="0"/>
                </a:cxn>
              </a:cxnLst>
              <a:rect l="0" t="0" r="r" b="b"/>
              <a:pathLst>
                <a:path w="186" h="208">
                  <a:moveTo>
                    <a:pt x="8" y="0"/>
                  </a:moveTo>
                  <a:lnTo>
                    <a:pt x="38" y="0"/>
                  </a:lnTo>
                  <a:lnTo>
                    <a:pt x="73" y="0"/>
                  </a:lnTo>
                  <a:lnTo>
                    <a:pt x="82" y="0"/>
                  </a:lnTo>
                  <a:lnTo>
                    <a:pt x="136" y="32"/>
                  </a:lnTo>
                  <a:lnTo>
                    <a:pt x="147" y="52"/>
                  </a:lnTo>
                  <a:lnTo>
                    <a:pt x="165" y="73"/>
                  </a:lnTo>
                  <a:lnTo>
                    <a:pt x="157" y="94"/>
                  </a:lnTo>
                  <a:lnTo>
                    <a:pt x="177" y="116"/>
                  </a:lnTo>
                  <a:lnTo>
                    <a:pt x="165" y="158"/>
                  </a:lnTo>
                  <a:lnTo>
                    <a:pt x="177" y="175"/>
                  </a:lnTo>
                  <a:lnTo>
                    <a:pt x="186" y="190"/>
                  </a:lnTo>
                  <a:lnTo>
                    <a:pt x="165" y="198"/>
                  </a:lnTo>
                  <a:lnTo>
                    <a:pt x="112" y="208"/>
                  </a:lnTo>
                  <a:lnTo>
                    <a:pt x="91" y="208"/>
                  </a:lnTo>
                  <a:lnTo>
                    <a:pt x="82" y="175"/>
                  </a:lnTo>
                  <a:lnTo>
                    <a:pt x="73" y="166"/>
                  </a:lnTo>
                  <a:lnTo>
                    <a:pt x="58" y="166"/>
                  </a:lnTo>
                  <a:lnTo>
                    <a:pt x="29" y="145"/>
                  </a:lnTo>
                  <a:lnTo>
                    <a:pt x="17" y="145"/>
                  </a:lnTo>
                  <a:lnTo>
                    <a:pt x="17" y="137"/>
                  </a:lnTo>
                  <a:lnTo>
                    <a:pt x="0" y="102"/>
                  </a:lnTo>
                  <a:lnTo>
                    <a:pt x="0" y="64"/>
                  </a:lnTo>
                  <a:lnTo>
                    <a:pt x="17" y="41"/>
                  </a:lnTo>
                  <a:lnTo>
                    <a:pt x="17" y="20"/>
                  </a:lnTo>
                  <a:lnTo>
                    <a:pt x="17" y="11"/>
                  </a:lnTo>
                  <a:lnTo>
                    <a:pt x="8"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8" name="Freeform 169"/>
            <p:cNvSpPr>
              <a:spLocks/>
            </p:cNvSpPr>
            <p:nvPr/>
          </p:nvSpPr>
          <p:spPr bwMode="auto">
            <a:xfrm>
              <a:off x="-2702363" y="2542307"/>
              <a:ext cx="223419" cy="169358"/>
            </a:xfrm>
            <a:custGeom>
              <a:avLst/>
              <a:gdLst/>
              <a:ahLst/>
              <a:cxnLst>
                <a:cxn ang="0">
                  <a:pos x="127" y="156"/>
                </a:cxn>
                <a:cxn ang="0">
                  <a:pos x="151" y="146"/>
                </a:cxn>
                <a:cxn ang="0">
                  <a:pos x="151" y="135"/>
                </a:cxn>
                <a:cxn ang="0">
                  <a:pos x="202" y="114"/>
                </a:cxn>
                <a:cxn ang="0">
                  <a:pos x="194" y="114"/>
                </a:cxn>
                <a:cxn ang="0">
                  <a:pos x="202" y="82"/>
                </a:cxn>
                <a:cxn ang="0">
                  <a:pos x="202" y="70"/>
                </a:cxn>
                <a:cxn ang="0">
                  <a:pos x="217" y="53"/>
                </a:cxn>
                <a:cxn ang="0">
                  <a:pos x="202" y="29"/>
                </a:cxn>
                <a:cxn ang="0">
                  <a:pos x="172" y="8"/>
                </a:cxn>
                <a:cxn ang="0">
                  <a:pos x="160" y="8"/>
                </a:cxn>
                <a:cxn ang="0">
                  <a:pos x="160" y="0"/>
                </a:cxn>
                <a:cxn ang="0">
                  <a:pos x="151" y="0"/>
                </a:cxn>
                <a:cxn ang="0">
                  <a:pos x="127" y="8"/>
                </a:cxn>
                <a:cxn ang="0">
                  <a:pos x="127" y="20"/>
                </a:cxn>
                <a:cxn ang="0">
                  <a:pos x="119" y="70"/>
                </a:cxn>
                <a:cxn ang="0">
                  <a:pos x="127" y="82"/>
                </a:cxn>
                <a:cxn ang="0">
                  <a:pos x="143" y="82"/>
                </a:cxn>
                <a:cxn ang="0">
                  <a:pos x="143" y="103"/>
                </a:cxn>
                <a:cxn ang="0">
                  <a:pos x="119" y="91"/>
                </a:cxn>
                <a:cxn ang="0">
                  <a:pos x="86" y="70"/>
                </a:cxn>
                <a:cxn ang="0">
                  <a:pos x="77" y="70"/>
                </a:cxn>
                <a:cxn ang="0">
                  <a:pos x="44" y="53"/>
                </a:cxn>
                <a:cxn ang="0">
                  <a:pos x="33" y="91"/>
                </a:cxn>
                <a:cxn ang="0">
                  <a:pos x="44" y="91"/>
                </a:cxn>
                <a:cxn ang="0">
                  <a:pos x="0" y="103"/>
                </a:cxn>
                <a:cxn ang="0">
                  <a:pos x="0" y="164"/>
                </a:cxn>
                <a:cxn ang="0">
                  <a:pos x="23" y="188"/>
                </a:cxn>
                <a:cxn ang="0">
                  <a:pos x="33" y="188"/>
                </a:cxn>
                <a:cxn ang="0">
                  <a:pos x="53" y="197"/>
                </a:cxn>
                <a:cxn ang="0">
                  <a:pos x="86" y="197"/>
                </a:cxn>
                <a:cxn ang="0">
                  <a:pos x="119" y="164"/>
                </a:cxn>
                <a:cxn ang="0">
                  <a:pos x="127" y="156"/>
                </a:cxn>
              </a:cxnLst>
              <a:rect l="0" t="0" r="r" b="b"/>
              <a:pathLst>
                <a:path w="217" h="197">
                  <a:moveTo>
                    <a:pt x="127" y="156"/>
                  </a:moveTo>
                  <a:lnTo>
                    <a:pt x="151" y="146"/>
                  </a:lnTo>
                  <a:lnTo>
                    <a:pt x="151" y="135"/>
                  </a:lnTo>
                  <a:lnTo>
                    <a:pt x="202" y="114"/>
                  </a:lnTo>
                  <a:lnTo>
                    <a:pt x="194" y="114"/>
                  </a:lnTo>
                  <a:lnTo>
                    <a:pt x="202" y="82"/>
                  </a:lnTo>
                  <a:lnTo>
                    <a:pt x="202" y="70"/>
                  </a:lnTo>
                  <a:lnTo>
                    <a:pt x="217" y="53"/>
                  </a:lnTo>
                  <a:lnTo>
                    <a:pt x="202" y="29"/>
                  </a:lnTo>
                  <a:lnTo>
                    <a:pt x="172" y="8"/>
                  </a:lnTo>
                  <a:lnTo>
                    <a:pt x="160" y="8"/>
                  </a:lnTo>
                  <a:lnTo>
                    <a:pt x="160" y="0"/>
                  </a:lnTo>
                  <a:lnTo>
                    <a:pt x="151" y="0"/>
                  </a:lnTo>
                  <a:lnTo>
                    <a:pt x="127" y="8"/>
                  </a:lnTo>
                  <a:lnTo>
                    <a:pt x="127" y="20"/>
                  </a:lnTo>
                  <a:lnTo>
                    <a:pt x="119" y="70"/>
                  </a:lnTo>
                  <a:lnTo>
                    <a:pt x="127" y="82"/>
                  </a:lnTo>
                  <a:lnTo>
                    <a:pt x="143" y="82"/>
                  </a:lnTo>
                  <a:lnTo>
                    <a:pt x="143" y="103"/>
                  </a:lnTo>
                  <a:lnTo>
                    <a:pt x="119" y="91"/>
                  </a:lnTo>
                  <a:lnTo>
                    <a:pt x="86" y="70"/>
                  </a:lnTo>
                  <a:lnTo>
                    <a:pt x="77" y="70"/>
                  </a:lnTo>
                  <a:lnTo>
                    <a:pt x="44" y="53"/>
                  </a:lnTo>
                  <a:lnTo>
                    <a:pt x="33" y="91"/>
                  </a:lnTo>
                  <a:lnTo>
                    <a:pt x="44" y="91"/>
                  </a:lnTo>
                  <a:lnTo>
                    <a:pt x="0" y="103"/>
                  </a:lnTo>
                  <a:lnTo>
                    <a:pt x="0" y="164"/>
                  </a:lnTo>
                  <a:lnTo>
                    <a:pt x="23" y="188"/>
                  </a:lnTo>
                  <a:lnTo>
                    <a:pt x="33" y="188"/>
                  </a:lnTo>
                  <a:lnTo>
                    <a:pt x="53" y="197"/>
                  </a:lnTo>
                  <a:lnTo>
                    <a:pt x="86" y="197"/>
                  </a:lnTo>
                  <a:lnTo>
                    <a:pt x="119" y="164"/>
                  </a:lnTo>
                  <a:lnTo>
                    <a:pt x="127" y="15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89" name="Freeform 170"/>
            <p:cNvSpPr>
              <a:spLocks/>
            </p:cNvSpPr>
            <p:nvPr/>
          </p:nvSpPr>
          <p:spPr bwMode="auto">
            <a:xfrm>
              <a:off x="-2702363" y="2542307"/>
              <a:ext cx="223419" cy="169358"/>
            </a:xfrm>
            <a:custGeom>
              <a:avLst/>
              <a:gdLst/>
              <a:ahLst/>
              <a:cxnLst>
                <a:cxn ang="0">
                  <a:pos x="127" y="156"/>
                </a:cxn>
                <a:cxn ang="0">
                  <a:pos x="151" y="146"/>
                </a:cxn>
                <a:cxn ang="0">
                  <a:pos x="151" y="135"/>
                </a:cxn>
                <a:cxn ang="0">
                  <a:pos x="202" y="114"/>
                </a:cxn>
                <a:cxn ang="0">
                  <a:pos x="194" y="114"/>
                </a:cxn>
                <a:cxn ang="0">
                  <a:pos x="202" y="82"/>
                </a:cxn>
                <a:cxn ang="0">
                  <a:pos x="202" y="70"/>
                </a:cxn>
                <a:cxn ang="0">
                  <a:pos x="217" y="53"/>
                </a:cxn>
                <a:cxn ang="0">
                  <a:pos x="202" y="29"/>
                </a:cxn>
                <a:cxn ang="0">
                  <a:pos x="172" y="8"/>
                </a:cxn>
                <a:cxn ang="0">
                  <a:pos x="160" y="8"/>
                </a:cxn>
                <a:cxn ang="0">
                  <a:pos x="160" y="0"/>
                </a:cxn>
                <a:cxn ang="0">
                  <a:pos x="151" y="0"/>
                </a:cxn>
                <a:cxn ang="0">
                  <a:pos x="127" y="8"/>
                </a:cxn>
                <a:cxn ang="0">
                  <a:pos x="127" y="20"/>
                </a:cxn>
                <a:cxn ang="0">
                  <a:pos x="119" y="70"/>
                </a:cxn>
                <a:cxn ang="0">
                  <a:pos x="127" y="82"/>
                </a:cxn>
                <a:cxn ang="0">
                  <a:pos x="143" y="82"/>
                </a:cxn>
                <a:cxn ang="0">
                  <a:pos x="143" y="103"/>
                </a:cxn>
                <a:cxn ang="0">
                  <a:pos x="119" y="91"/>
                </a:cxn>
                <a:cxn ang="0">
                  <a:pos x="86" y="70"/>
                </a:cxn>
                <a:cxn ang="0">
                  <a:pos x="77" y="70"/>
                </a:cxn>
                <a:cxn ang="0">
                  <a:pos x="44" y="53"/>
                </a:cxn>
                <a:cxn ang="0">
                  <a:pos x="33" y="91"/>
                </a:cxn>
                <a:cxn ang="0">
                  <a:pos x="44" y="91"/>
                </a:cxn>
                <a:cxn ang="0">
                  <a:pos x="0" y="103"/>
                </a:cxn>
                <a:cxn ang="0">
                  <a:pos x="0" y="164"/>
                </a:cxn>
                <a:cxn ang="0">
                  <a:pos x="23" y="188"/>
                </a:cxn>
                <a:cxn ang="0">
                  <a:pos x="33" y="188"/>
                </a:cxn>
                <a:cxn ang="0">
                  <a:pos x="53" y="197"/>
                </a:cxn>
                <a:cxn ang="0">
                  <a:pos x="86" y="197"/>
                </a:cxn>
                <a:cxn ang="0">
                  <a:pos x="119" y="164"/>
                </a:cxn>
                <a:cxn ang="0">
                  <a:pos x="127" y="156"/>
                </a:cxn>
              </a:cxnLst>
              <a:rect l="0" t="0" r="r" b="b"/>
              <a:pathLst>
                <a:path w="217" h="197">
                  <a:moveTo>
                    <a:pt x="127" y="156"/>
                  </a:moveTo>
                  <a:lnTo>
                    <a:pt x="151" y="146"/>
                  </a:lnTo>
                  <a:lnTo>
                    <a:pt x="151" y="135"/>
                  </a:lnTo>
                  <a:lnTo>
                    <a:pt x="202" y="114"/>
                  </a:lnTo>
                  <a:lnTo>
                    <a:pt x="194" y="114"/>
                  </a:lnTo>
                  <a:lnTo>
                    <a:pt x="202" y="82"/>
                  </a:lnTo>
                  <a:lnTo>
                    <a:pt x="202" y="70"/>
                  </a:lnTo>
                  <a:lnTo>
                    <a:pt x="217" y="53"/>
                  </a:lnTo>
                  <a:lnTo>
                    <a:pt x="202" y="29"/>
                  </a:lnTo>
                  <a:lnTo>
                    <a:pt x="172" y="8"/>
                  </a:lnTo>
                  <a:lnTo>
                    <a:pt x="160" y="8"/>
                  </a:lnTo>
                  <a:lnTo>
                    <a:pt x="160" y="0"/>
                  </a:lnTo>
                  <a:lnTo>
                    <a:pt x="151" y="0"/>
                  </a:lnTo>
                  <a:lnTo>
                    <a:pt x="127" y="8"/>
                  </a:lnTo>
                  <a:lnTo>
                    <a:pt x="127" y="20"/>
                  </a:lnTo>
                  <a:lnTo>
                    <a:pt x="119" y="70"/>
                  </a:lnTo>
                  <a:lnTo>
                    <a:pt x="127" y="82"/>
                  </a:lnTo>
                  <a:lnTo>
                    <a:pt x="143" y="82"/>
                  </a:lnTo>
                  <a:lnTo>
                    <a:pt x="143" y="103"/>
                  </a:lnTo>
                  <a:lnTo>
                    <a:pt x="119" y="91"/>
                  </a:lnTo>
                  <a:lnTo>
                    <a:pt x="86" y="70"/>
                  </a:lnTo>
                  <a:lnTo>
                    <a:pt x="77" y="70"/>
                  </a:lnTo>
                  <a:lnTo>
                    <a:pt x="44" y="53"/>
                  </a:lnTo>
                  <a:lnTo>
                    <a:pt x="33" y="91"/>
                  </a:lnTo>
                  <a:lnTo>
                    <a:pt x="44" y="91"/>
                  </a:lnTo>
                  <a:lnTo>
                    <a:pt x="0" y="103"/>
                  </a:lnTo>
                  <a:lnTo>
                    <a:pt x="0" y="164"/>
                  </a:lnTo>
                  <a:lnTo>
                    <a:pt x="23" y="188"/>
                  </a:lnTo>
                  <a:lnTo>
                    <a:pt x="33" y="188"/>
                  </a:lnTo>
                  <a:lnTo>
                    <a:pt x="53" y="197"/>
                  </a:lnTo>
                  <a:lnTo>
                    <a:pt x="86" y="197"/>
                  </a:lnTo>
                  <a:lnTo>
                    <a:pt x="119" y="164"/>
                  </a:lnTo>
                  <a:lnTo>
                    <a:pt x="127" y="15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0" name="Freeform 171"/>
            <p:cNvSpPr>
              <a:spLocks/>
            </p:cNvSpPr>
            <p:nvPr/>
          </p:nvSpPr>
          <p:spPr bwMode="auto">
            <a:xfrm>
              <a:off x="-2546896" y="2587871"/>
              <a:ext cx="183266" cy="267363"/>
            </a:xfrm>
            <a:custGeom>
              <a:avLst/>
              <a:gdLst/>
              <a:ahLst/>
              <a:cxnLst>
                <a:cxn ang="0">
                  <a:pos x="21" y="311"/>
                </a:cxn>
                <a:cxn ang="0">
                  <a:pos x="21" y="301"/>
                </a:cxn>
                <a:cxn ang="0">
                  <a:pos x="9" y="237"/>
                </a:cxn>
                <a:cxn ang="0">
                  <a:pos x="42" y="184"/>
                </a:cxn>
                <a:cxn ang="0">
                  <a:pos x="42" y="134"/>
                </a:cxn>
                <a:cxn ang="0">
                  <a:pos x="42" y="110"/>
                </a:cxn>
                <a:cxn ang="0">
                  <a:pos x="9" y="102"/>
                </a:cxn>
                <a:cxn ang="0">
                  <a:pos x="0" y="102"/>
                </a:cxn>
                <a:cxn ang="0">
                  <a:pos x="0" y="93"/>
                </a:cxn>
                <a:cxn ang="0">
                  <a:pos x="0" y="81"/>
                </a:cxn>
                <a:cxn ang="0">
                  <a:pos x="50" y="61"/>
                </a:cxn>
                <a:cxn ang="0">
                  <a:pos x="50" y="73"/>
                </a:cxn>
                <a:cxn ang="0">
                  <a:pos x="74" y="73"/>
                </a:cxn>
                <a:cxn ang="0">
                  <a:pos x="65" y="102"/>
                </a:cxn>
                <a:cxn ang="0">
                  <a:pos x="83" y="123"/>
                </a:cxn>
                <a:cxn ang="0">
                  <a:pos x="95" y="102"/>
                </a:cxn>
                <a:cxn ang="0">
                  <a:pos x="95" y="81"/>
                </a:cxn>
                <a:cxn ang="0">
                  <a:pos x="74" y="49"/>
                </a:cxn>
                <a:cxn ang="0">
                  <a:pos x="74" y="29"/>
                </a:cxn>
                <a:cxn ang="0">
                  <a:pos x="83" y="17"/>
                </a:cxn>
                <a:cxn ang="0">
                  <a:pos x="104" y="17"/>
                </a:cxn>
                <a:cxn ang="0">
                  <a:pos x="157" y="8"/>
                </a:cxn>
                <a:cxn ang="0">
                  <a:pos x="178" y="0"/>
                </a:cxn>
                <a:cxn ang="0">
                  <a:pos x="178" y="93"/>
                </a:cxn>
                <a:cxn ang="0">
                  <a:pos x="149" y="123"/>
                </a:cxn>
                <a:cxn ang="0">
                  <a:pos x="115" y="134"/>
                </a:cxn>
                <a:cxn ang="0">
                  <a:pos x="74" y="184"/>
                </a:cxn>
                <a:cxn ang="0">
                  <a:pos x="74" y="193"/>
                </a:cxn>
                <a:cxn ang="0">
                  <a:pos x="83" y="229"/>
                </a:cxn>
                <a:cxn ang="0">
                  <a:pos x="74" y="269"/>
                </a:cxn>
                <a:cxn ang="0">
                  <a:pos x="30" y="290"/>
                </a:cxn>
                <a:cxn ang="0">
                  <a:pos x="30" y="301"/>
                </a:cxn>
                <a:cxn ang="0">
                  <a:pos x="30" y="311"/>
                </a:cxn>
                <a:cxn ang="0">
                  <a:pos x="21" y="311"/>
                </a:cxn>
              </a:cxnLst>
              <a:rect l="0" t="0" r="r" b="b"/>
              <a:pathLst>
                <a:path w="178" h="311">
                  <a:moveTo>
                    <a:pt x="21" y="311"/>
                  </a:moveTo>
                  <a:lnTo>
                    <a:pt x="21" y="301"/>
                  </a:lnTo>
                  <a:lnTo>
                    <a:pt x="9" y="237"/>
                  </a:lnTo>
                  <a:lnTo>
                    <a:pt x="42" y="184"/>
                  </a:lnTo>
                  <a:lnTo>
                    <a:pt x="42" y="134"/>
                  </a:lnTo>
                  <a:lnTo>
                    <a:pt x="42" y="110"/>
                  </a:lnTo>
                  <a:lnTo>
                    <a:pt x="9" y="102"/>
                  </a:lnTo>
                  <a:lnTo>
                    <a:pt x="0" y="102"/>
                  </a:lnTo>
                  <a:lnTo>
                    <a:pt x="0" y="93"/>
                  </a:lnTo>
                  <a:lnTo>
                    <a:pt x="0" y="81"/>
                  </a:lnTo>
                  <a:lnTo>
                    <a:pt x="50" y="61"/>
                  </a:lnTo>
                  <a:lnTo>
                    <a:pt x="50" y="73"/>
                  </a:lnTo>
                  <a:lnTo>
                    <a:pt x="74" y="73"/>
                  </a:lnTo>
                  <a:lnTo>
                    <a:pt x="65" y="102"/>
                  </a:lnTo>
                  <a:lnTo>
                    <a:pt x="83" y="123"/>
                  </a:lnTo>
                  <a:lnTo>
                    <a:pt x="95" y="102"/>
                  </a:lnTo>
                  <a:lnTo>
                    <a:pt x="95" y="81"/>
                  </a:lnTo>
                  <a:lnTo>
                    <a:pt x="74" y="49"/>
                  </a:lnTo>
                  <a:lnTo>
                    <a:pt x="74" y="29"/>
                  </a:lnTo>
                  <a:lnTo>
                    <a:pt x="83" y="17"/>
                  </a:lnTo>
                  <a:lnTo>
                    <a:pt x="104" y="17"/>
                  </a:lnTo>
                  <a:lnTo>
                    <a:pt x="157" y="8"/>
                  </a:lnTo>
                  <a:lnTo>
                    <a:pt x="178" y="0"/>
                  </a:lnTo>
                  <a:lnTo>
                    <a:pt x="178" y="93"/>
                  </a:lnTo>
                  <a:lnTo>
                    <a:pt x="149" y="123"/>
                  </a:lnTo>
                  <a:lnTo>
                    <a:pt x="115" y="134"/>
                  </a:lnTo>
                  <a:lnTo>
                    <a:pt x="74" y="184"/>
                  </a:lnTo>
                  <a:lnTo>
                    <a:pt x="74" y="193"/>
                  </a:lnTo>
                  <a:lnTo>
                    <a:pt x="83" y="229"/>
                  </a:lnTo>
                  <a:lnTo>
                    <a:pt x="74" y="269"/>
                  </a:lnTo>
                  <a:lnTo>
                    <a:pt x="30" y="290"/>
                  </a:lnTo>
                  <a:lnTo>
                    <a:pt x="30" y="301"/>
                  </a:lnTo>
                  <a:lnTo>
                    <a:pt x="30" y="311"/>
                  </a:lnTo>
                  <a:lnTo>
                    <a:pt x="21" y="3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1" name="Freeform 172"/>
            <p:cNvSpPr>
              <a:spLocks/>
            </p:cNvSpPr>
            <p:nvPr/>
          </p:nvSpPr>
          <p:spPr bwMode="auto">
            <a:xfrm>
              <a:off x="-2546896" y="2587871"/>
              <a:ext cx="183266" cy="267363"/>
            </a:xfrm>
            <a:custGeom>
              <a:avLst/>
              <a:gdLst/>
              <a:ahLst/>
              <a:cxnLst>
                <a:cxn ang="0">
                  <a:pos x="21" y="311"/>
                </a:cxn>
                <a:cxn ang="0">
                  <a:pos x="21" y="301"/>
                </a:cxn>
                <a:cxn ang="0">
                  <a:pos x="9" y="237"/>
                </a:cxn>
                <a:cxn ang="0">
                  <a:pos x="42" y="184"/>
                </a:cxn>
                <a:cxn ang="0">
                  <a:pos x="42" y="134"/>
                </a:cxn>
                <a:cxn ang="0">
                  <a:pos x="42" y="110"/>
                </a:cxn>
                <a:cxn ang="0">
                  <a:pos x="9" y="102"/>
                </a:cxn>
                <a:cxn ang="0">
                  <a:pos x="0" y="102"/>
                </a:cxn>
                <a:cxn ang="0">
                  <a:pos x="0" y="93"/>
                </a:cxn>
                <a:cxn ang="0">
                  <a:pos x="0" y="81"/>
                </a:cxn>
                <a:cxn ang="0">
                  <a:pos x="50" y="61"/>
                </a:cxn>
                <a:cxn ang="0">
                  <a:pos x="50" y="73"/>
                </a:cxn>
                <a:cxn ang="0">
                  <a:pos x="74" y="73"/>
                </a:cxn>
                <a:cxn ang="0">
                  <a:pos x="65" y="102"/>
                </a:cxn>
                <a:cxn ang="0">
                  <a:pos x="83" y="123"/>
                </a:cxn>
                <a:cxn ang="0">
                  <a:pos x="95" y="102"/>
                </a:cxn>
                <a:cxn ang="0">
                  <a:pos x="95" y="81"/>
                </a:cxn>
                <a:cxn ang="0">
                  <a:pos x="74" y="49"/>
                </a:cxn>
                <a:cxn ang="0">
                  <a:pos x="74" y="29"/>
                </a:cxn>
                <a:cxn ang="0">
                  <a:pos x="83" y="17"/>
                </a:cxn>
                <a:cxn ang="0">
                  <a:pos x="104" y="17"/>
                </a:cxn>
                <a:cxn ang="0">
                  <a:pos x="157" y="8"/>
                </a:cxn>
                <a:cxn ang="0">
                  <a:pos x="178" y="0"/>
                </a:cxn>
                <a:cxn ang="0">
                  <a:pos x="178" y="93"/>
                </a:cxn>
                <a:cxn ang="0">
                  <a:pos x="149" y="123"/>
                </a:cxn>
                <a:cxn ang="0">
                  <a:pos x="115" y="134"/>
                </a:cxn>
                <a:cxn ang="0">
                  <a:pos x="74" y="184"/>
                </a:cxn>
                <a:cxn ang="0">
                  <a:pos x="74" y="193"/>
                </a:cxn>
                <a:cxn ang="0">
                  <a:pos x="83" y="229"/>
                </a:cxn>
                <a:cxn ang="0">
                  <a:pos x="74" y="269"/>
                </a:cxn>
                <a:cxn ang="0">
                  <a:pos x="30" y="290"/>
                </a:cxn>
                <a:cxn ang="0">
                  <a:pos x="30" y="301"/>
                </a:cxn>
                <a:cxn ang="0">
                  <a:pos x="30" y="311"/>
                </a:cxn>
                <a:cxn ang="0">
                  <a:pos x="21" y="311"/>
                </a:cxn>
              </a:cxnLst>
              <a:rect l="0" t="0" r="r" b="b"/>
              <a:pathLst>
                <a:path w="178" h="311">
                  <a:moveTo>
                    <a:pt x="21" y="311"/>
                  </a:moveTo>
                  <a:lnTo>
                    <a:pt x="21" y="301"/>
                  </a:lnTo>
                  <a:lnTo>
                    <a:pt x="9" y="237"/>
                  </a:lnTo>
                  <a:lnTo>
                    <a:pt x="42" y="184"/>
                  </a:lnTo>
                  <a:lnTo>
                    <a:pt x="42" y="134"/>
                  </a:lnTo>
                  <a:lnTo>
                    <a:pt x="42" y="110"/>
                  </a:lnTo>
                  <a:lnTo>
                    <a:pt x="9" y="102"/>
                  </a:lnTo>
                  <a:lnTo>
                    <a:pt x="0" y="102"/>
                  </a:lnTo>
                  <a:lnTo>
                    <a:pt x="0" y="93"/>
                  </a:lnTo>
                  <a:lnTo>
                    <a:pt x="0" y="81"/>
                  </a:lnTo>
                  <a:lnTo>
                    <a:pt x="50" y="61"/>
                  </a:lnTo>
                  <a:lnTo>
                    <a:pt x="50" y="73"/>
                  </a:lnTo>
                  <a:lnTo>
                    <a:pt x="74" y="73"/>
                  </a:lnTo>
                  <a:lnTo>
                    <a:pt x="65" y="102"/>
                  </a:lnTo>
                  <a:lnTo>
                    <a:pt x="83" y="123"/>
                  </a:lnTo>
                  <a:lnTo>
                    <a:pt x="95" y="102"/>
                  </a:lnTo>
                  <a:lnTo>
                    <a:pt x="95" y="81"/>
                  </a:lnTo>
                  <a:lnTo>
                    <a:pt x="74" y="49"/>
                  </a:lnTo>
                  <a:lnTo>
                    <a:pt x="74" y="29"/>
                  </a:lnTo>
                  <a:lnTo>
                    <a:pt x="83" y="17"/>
                  </a:lnTo>
                  <a:lnTo>
                    <a:pt x="104" y="17"/>
                  </a:lnTo>
                  <a:lnTo>
                    <a:pt x="157" y="8"/>
                  </a:lnTo>
                  <a:lnTo>
                    <a:pt x="178" y="0"/>
                  </a:lnTo>
                  <a:lnTo>
                    <a:pt x="178" y="93"/>
                  </a:lnTo>
                  <a:lnTo>
                    <a:pt x="149" y="123"/>
                  </a:lnTo>
                  <a:lnTo>
                    <a:pt x="115" y="134"/>
                  </a:lnTo>
                  <a:lnTo>
                    <a:pt x="74" y="184"/>
                  </a:lnTo>
                  <a:lnTo>
                    <a:pt x="74" y="193"/>
                  </a:lnTo>
                  <a:lnTo>
                    <a:pt x="83" y="229"/>
                  </a:lnTo>
                  <a:lnTo>
                    <a:pt x="74" y="269"/>
                  </a:lnTo>
                  <a:lnTo>
                    <a:pt x="30" y="290"/>
                  </a:lnTo>
                  <a:lnTo>
                    <a:pt x="30" y="301"/>
                  </a:lnTo>
                  <a:lnTo>
                    <a:pt x="30" y="311"/>
                  </a:lnTo>
                  <a:lnTo>
                    <a:pt x="21" y="31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2" name="Freeform 173"/>
            <p:cNvSpPr>
              <a:spLocks/>
            </p:cNvSpPr>
            <p:nvPr/>
          </p:nvSpPr>
          <p:spPr bwMode="auto">
            <a:xfrm>
              <a:off x="-2503654" y="2567238"/>
              <a:ext cx="54568" cy="126373"/>
            </a:xfrm>
            <a:custGeom>
              <a:avLst/>
              <a:gdLst/>
              <a:ahLst/>
              <a:cxnLst>
                <a:cxn ang="0">
                  <a:pos x="8" y="0"/>
                </a:cxn>
                <a:cxn ang="0">
                  <a:pos x="23" y="0"/>
                </a:cxn>
                <a:cxn ang="0">
                  <a:pos x="32" y="9"/>
                </a:cxn>
                <a:cxn ang="0">
                  <a:pos x="41" y="41"/>
                </a:cxn>
                <a:cxn ang="0">
                  <a:pos x="32" y="52"/>
                </a:cxn>
                <a:cxn ang="0">
                  <a:pos x="32" y="73"/>
                </a:cxn>
                <a:cxn ang="0">
                  <a:pos x="53" y="105"/>
                </a:cxn>
                <a:cxn ang="0">
                  <a:pos x="53" y="126"/>
                </a:cxn>
                <a:cxn ang="0">
                  <a:pos x="41" y="147"/>
                </a:cxn>
                <a:cxn ang="0">
                  <a:pos x="23" y="126"/>
                </a:cxn>
                <a:cxn ang="0">
                  <a:pos x="32" y="97"/>
                </a:cxn>
                <a:cxn ang="0">
                  <a:pos x="8" y="97"/>
                </a:cxn>
                <a:cxn ang="0">
                  <a:pos x="8" y="84"/>
                </a:cxn>
                <a:cxn ang="0">
                  <a:pos x="0" y="84"/>
                </a:cxn>
                <a:cxn ang="0">
                  <a:pos x="8" y="52"/>
                </a:cxn>
                <a:cxn ang="0">
                  <a:pos x="8" y="41"/>
                </a:cxn>
                <a:cxn ang="0">
                  <a:pos x="23" y="23"/>
                </a:cxn>
                <a:cxn ang="0">
                  <a:pos x="8" y="0"/>
                </a:cxn>
              </a:cxnLst>
              <a:rect l="0" t="0" r="r" b="b"/>
              <a:pathLst>
                <a:path w="53" h="147">
                  <a:moveTo>
                    <a:pt x="8" y="0"/>
                  </a:moveTo>
                  <a:lnTo>
                    <a:pt x="23" y="0"/>
                  </a:lnTo>
                  <a:lnTo>
                    <a:pt x="32" y="9"/>
                  </a:lnTo>
                  <a:lnTo>
                    <a:pt x="41" y="41"/>
                  </a:lnTo>
                  <a:lnTo>
                    <a:pt x="32" y="52"/>
                  </a:lnTo>
                  <a:lnTo>
                    <a:pt x="32" y="73"/>
                  </a:lnTo>
                  <a:lnTo>
                    <a:pt x="53" y="105"/>
                  </a:lnTo>
                  <a:lnTo>
                    <a:pt x="53" y="126"/>
                  </a:lnTo>
                  <a:lnTo>
                    <a:pt x="41" y="147"/>
                  </a:lnTo>
                  <a:lnTo>
                    <a:pt x="23" y="126"/>
                  </a:lnTo>
                  <a:lnTo>
                    <a:pt x="32" y="97"/>
                  </a:lnTo>
                  <a:lnTo>
                    <a:pt x="8" y="97"/>
                  </a:lnTo>
                  <a:lnTo>
                    <a:pt x="8" y="84"/>
                  </a:lnTo>
                  <a:lnTo>
                    <a:pt x="0" y="84"/>
                  </a:lnTo>
                  <a:lnTo>
                    <a:pt x="8" y="52"/>
                  </a:lnTo>
                  <a:lnTo>
                    <a:pt x="8" y="41"/>
                  </a:lnTo>
                  <a:lnTo>
                    <a:pt x="23" y="23"/>
                  </a:lnTo>
                  <a:lnTo>
                    <a:pt x="8"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3" name="Freeform 174"/>
            <p:cNvSpPr>
              <a:spLocks/>
            </p:cNvSpPr>
            <p:nvPr/>
          </p:nvSpPr>
          <p:spPr bwMode="auto">
            <a:xfrm>
              <a:off x="-2503654" y="2567238"/>
              <a:ext cx="54568" cy="126373"/>
            </a:xfrm>
            <a:custGeom>
              <a:avLst/>
              <a:gdLst/>
              <a:ahLst/>
              <a:cxnLst>
                <a:cxn ang="0">
                  <a:pos x="8" y="0"/>
                </a:cxn>
                <a:cxn ang="0">
                  <a:pos x="23" y="0"/>
                </a:cxn>
                <a:cxn ang="0">
                  <a:pos x="32" y="9"/>
                </a:cxn>
                <a:cxn ang="0">
                  <a:pos x="41" y="41"/>
                </a:cxn>
                <a:cxn ang="0">
                  <a:pos x="32" y="52"/>
                </a:cxn>
                <a:cxn ang="0">
                  <a:pos x="32" y="73"/>
                </a:cxn>
                <a:cxn ang="0">
                  <a:pos x="53" y="105"/>
                </a:cxn>
                <a:cxn ang="0">
                  <a:pos x="53" y="126"/>
                </a:cxn>
                <a:cxn ang="0">
                  <a:pos x="41" y="147"/>
                </a:cxn>
                <a:cxn ang="0">
                  <a:pos x="23" y="126"/>
                </a:cxn>
                <a:cxn ang="0">
                  <a:pos x="32" y="97"/>
                </a:cxn>
                <a:cxn ang="0">
                  <a:pos x="8" y="97"/>
                </a:cxn>
                <a:cxn ang="0">
                  <a:pos x="8" y="84"/>
                </a:cxn>
                <a:cxn ang="0">
                  <a:pos x="0" y="84"/>
                </a:cxn>
                <a:cxn ang="0">
                  <a:pos x="8" y="52"/>
                </a:cxn>
                <a:cxn ang="0">
                  <a:pos x="8" y="41"/>
                </a:cxn>
                <a:cxn ang="0">
                  <a:pos x="23" y="23"/>
                </a:cxn>
                <a:cxn ang="0">
                  <a:pos x="8" y="0"/>
                </a:cxn>
              </a:cxnLst>
              <a:rect l="0" t="0" r="r" b="b"/>
              <a:pathLst>
                <a:path w="53" h="147">
                  <a:moveTo>
                    <a:pt x="8" y="0"/>
                  </a:moveTo>
                  <a:lnTo>
                    <a:pt x="23" y="0"/>
                  </a:lnTo>
                  <a:lnTo>
                    <a:pt x="32" y="9"/>
                  </a:lnTo>
                  <a:lnTo>
                    <a:pt x="41" y="41"/>
                  </a:lnTo>
                  <a:lnTo>
                    <a:pt x="32" y="52"/>
                  </a:lnTo>
                  <a:lnTo>
                    <a:pt x="32" y="73"/>
                  </a:lnTo>
                  <a:lnTo>
                    <a:pt x="53" y="105"/>
                  </a:lnTo>
                  <a:lnTo>
                    <a:pt x="53" y="126"/>
                  </a:lnTo>
                  <a:lnTo>
                    <a:pt x="41" y="147"/>
                  </a:lnTo>
                  <a:lnTo>
                    <a:pt x="23" y="126"/>
                  </a:lnTo>
                  <a:lnTo>
                    <a:pt x="32" y="97"/>
                  </a:lnTo>
                  <a:lnTo>
                    <a:pt x="8" y="97"/>
                  </a:lnTo>
                  <a:lnTo>
                    <a:pt x="8" y="84"/>
                  </a:lnTo>
                  <a:lnTo>
                    <a:pt x="0" y="84"/>
                  </a:lnTo>
                  <a:lnTo>
                    <a:pt x="8" y="52"/>
                  </a:lnTo>
                  <a:lnTo>
                    <a:pt x="8" y="41"/>
                  </a:lnTo>
                  <a:lnTo>
                    <a:pt x="23" y="23"/>
                  </a:lnTo>
                  <a:lnTo>
                    <a:pt x="8"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4" name="Freeform 175"/>
            <p:cNvSpPr>
              <a:spLocks/>
            </p:cNvSpPr>
            <p:nvPr/>
          </p:nvSpPr>
          <p:spPr bwMode="auto">
            <a:xfrm>
              <a:off x="-2647795" y="2668682"/>
              <a:ext cx="144141" cy="123795"/>
            </a:xfrm>
            <a:custGeom>
              <a:avLst/>
              <a:gdLst/>
              <a:ahLst/>
              <a:cxnLst>
                <a:cxn ang="0">
                  <a:pos x="74" y="135"/>
                </a:cxn>
                <a:cxn ang="0">
                  <a:pos x="97" y="135"/>
                </a:cxn>
                <a:cxn ang="0">
                  <a:pos x="106" y="144"/>
                </a:cxn>
                <a:cxn ang="0">
                  <a:pos x="140" y="91"/>
                </a:cxn>
                <a:cxn ang="0">
                  <a:pos x="140" y="41"/>
                </a:cxn>
                <a:cxn ang="0">
                  <a:pos x="140" y="17"/>
                </a:cxn>
                <a:cxn ang="0">
                  <a:pos x="106" y="9"/>
                </a:cxn>
                <a:cxn ang="0">
                  <a:pos x="97" y="9"/>
                </a:cxn>
                <a:cxn ang="0">
                  <a:pos x="97" y="0"/>
                </a:cxn>
                <a:cxn ang="0">
                  <a:pos x="74" y="9"/>
                </a:cxn>
                <a:cxn ang="0">
                  <a:pos x="65" y="17"/>
                </a:cxn>
                <a:cxn ang="0">
                  <a:pos x="32" y="49"/>
                </a:cxn>
                <a:cxn ang="0">
                  <a:pos x="0" y="49"/>
                </a:cxn>
                <a:cxn ang="0">
                  <a:pos x="23" y="82"/>
                </a:cxn>
                <a:cxn ang="0">
                  <a:pos x="44" y="100"/>
                </a:cxn>
                <a:cxn ang="0">
                  <a:pos x="52" y="123"/>
                </a:cxn>
                <a:cxn ang="0">
                  <a:pos x="74" y="135"/>
                </a:cxn>
              </a:cxnLst>
              <a:rect l="0" t="0" r="r" b="b"/>
              <a:pathLst>
                <a:path w="140" h="144">
                  <a:moveTo>
                    <a:pt x="74" y="135"/>
                  </a:moveTo>
                  <a:lnTo>
                    <a:pt x="97" y="135"/>
                  </a:lnTo>
                  <a:lnTo>
                    <a:pt x="106" y="144"/>
                  </a:lnTo>
                  <a:lnTo>
                    <a:pt x="140" y="91"/>
                  </a:lnTo>
                  <a:lnTo>
                    <a:pt x="140" y="41"/>
                  </a:lnTo>
                  <a:lnTo>
                    <a:pt x="140" y="17"/>
                  </a:lnTo>
                  <a:lnTo>
                    <a:pt x="106" y="9"/>
                  </a:lnTo>
                  <a:lnTo>
                    <a:pt x="97" y="9"/>
                  </a:lnTo>
                  <a:lnTo>
                    <a:pt x="97" y="0"/>
                  </a:lnTo>
                  <a:lnTo>
                    <a:pt x="74" y="9"/>
                  </a:lnTo>
                  <a:lnTo>
                    <a:pt x="65" y="17"/>
                  </a:lnTo>
                  <a:lnTo>
                    <a:pt x="32" y="49"/>
                  </a:lnTo>
                  <a:lnTo>
                    <a:pt x="0" y="49"/>
                  </a:lnTo>
                  <a:lnTo>
                    <a:pt x="23" y="82"/>
                  </a:lnTo>
                  <a:lnTo>
                    <a:pt x="44" y="100"/>
                  </a:lnTo>
                  <a:lnTo>
                    <a:pt x="52" y="123"/>
                  </a:lnTo>
                  <a:lnTo>
                    <a:pt x="74" y="13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5" name="Freeform 176"/>
            <p:cNvSpPr>
              <a:spLocks/>
            </p:cNvSpPr>
            <p:nvPr/>
          </p:nvSpPr>
          <p:spPr bwMode="auto">
            <a:xfrm>
              <a:off x="-2647795" y="2668682"/>
              <a:ext cx="144141" cy="123795"/>
            </a:xfrm>
            <a:custGeom>
              <a:avLst/>
              <a:gdLst/>
              <a:ahLst/>
              <a:cxnLst>
                <a:cxn ang="0">
                  <a:pos x="74" y="135"/>
                </a:cxn>
                <a:cxn ang="0">
                  <a:pos x="97" y="135"/>
                </a:cxn>
                <a:cxn ang="0">
                  <a:pos x="106" y="144"/>
                </a:cxn>
                <a:cxn ang="0">
                  <a:pos x="140" y="91"/>
                </a:cxn>
                <a:cxn ang="0">
                  <a:pos x="140" y="41"/>
                </a:cxn>
                <a:cxn ang="0">
                  <a:pos x="140" y="17"/>
                </a:cxn>
                <a:cxn ang="0">
                  <a:pos x="106" y="9"/>
                </a:cxn>
                <a:cxn ang="0">
                  <a:pos x="97" y="9"/>
                </a:cxn>
                <a:cxn ang="0">
                  <a:pos x="97" y="0"/>
                </a:cxn>
                <a:cxn ang="0">
                  <a:pos x="74" y="9"/>
                </a:cxn>
                <a:cxn ang="0">
                  <a:pos x="65" y="17"/>
                </a:cxn>
                <a:cxn ang="0">
                  <a:pos x="32" y="49"/>
                </a:cxn>
                <a:cxn ang="0">
                  <a:pos x="0" y="49"/>
                </a:cxn>
                <a:cxn ang="0">
                  <a:pos x="23" y="82"/>
                </a:cxn>
                <a:cxn ang="0">
                  <a:pos x="44" y="100"/>
                </a:cxn>
                <a:cxn ang="0">
                  <a:pos x="52" y="123"/>
                </a:cxn>
                <a:cxn ang="0">
                  <a:pos x="74" y="135"/>
                </a:cxn>
              </a:cxnLst>
              <a:rect l="0" t="0" r="r" b="b"/>
              <a:pathLst>
                <a:path w="140" h="144">
                  <a:moveTo>
                    <a:pt x="74" y="135"/>
                  </a:moveTo>
                  <a:lnTo>
                    <a:pt x="97" y="135"/>
                  </a:lnTo>
                  <a:lnTo>
                    <a:pt x="106" y="144"/>
                  </a:lnTo>
                  <a:lnTo>
                    <a:pt x="140" y="91"/>
                  </a:lnTo>
                  <a:lnTo>
                    <a:pt x="140" y="41"/>
                  </a:lnTo>
                  <a:lnTo>
                    <a:pt x="140" y="17"/>
                  </a:lnTo>
                  <a:lnTo>
                    <a:pt x="106" y="9"/>
                  </a:lnTo>
                  <a:lnTo>
                    <a:pt x="97" y="9"/>
                  </a:lnTo>
                  <a:lnTo>
                    <a:pt x="97" y="0"/>
                  </a:lnTo>
                  <a:lnTo>
                    <a:pt x="74" y="9"/>
                  </a:lnTo>
                  <a:lnTo>
                    <a:pt x="65" y="17"/>
                  </a:lnTo>
                  <a:lnTo>
                    <a:pt x="32" y="49"/>
                  </a:lnTo>
                  <a:lnTo>
                    <a:pt x="0" y="49"/>
                  </a:lnTo>
                  <a:lnTo>
                    <a:pt x="23" y="82"/>
                  </a:lnTo>
                  <a:lnTo>
                    <a:pt x="44" y="100"/>
                  </a:lnTo>
                  <a:lnTo>
                    <a:pt x="52" y="123"/>
                  </a:lnTo>
                  <a:lnTo>
                    <a:pt x="74" y="13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6" name="Freeform 177"/>
            <p:cNvSpPr>
              <a:spLocks/>
            </p:cNvSpPr>
            <p:nvPr/>
          </p:nvSpPr>
          <p:spPr bwMode="auto">
            <a:xfrm>
              <a:off x="-2800174" y="2784739"/>
              <a:ext cx="283136" cy="214922"/>
            </a:xfrm>
            <a:custGeom>
              <a:avLst/>
              <a:gdLst/>
              <a:ahLst/>
              <a:cxnLst>
                <a:cxn ang="0">
                  <a:pos x="222" y="0"/>
                </a:cxn>
                <a:cxn ang="0">
                  <a:pos x="192" y="20"/>
                </a:cxn>
                <a:cxn ang="0">
                  <a:pos x="147" y="62"/>
                </a:cxn>
                <a:cxn ang="0">
                  <a:pos x="138" y="62"/>
                </a:cxn>
                <a:cxn ang="0">
                  <a:pos x="117" y="62"/>
                </a:cxn>
                <a:cxn ang="0">
                  <a:pos x="94" y="82"/>
                </a:cxn>
                <a:cxn ang="0">
                  <a:pos x="73" y="91"/>
                </a:cxn>
                <a:cxn ang="0">
                  <a:pos x="65" y="82"/>
                </a:cxn>
                <a:cxn ang="0">
                  <a:pos x="73" y="62"/>
                </a:cxn>
                <a:cxn ang="0">
                  <a:pos x="52" y="52"/>
                </a:cxn>
                <a:cxn ang="0">
                  <a:pos x="52" y="126"/>
                </a:cxn>
                <a:cxn ang="0">
                  <a:pos x="44" y="135"/>
                </a:cxn>
                <a:cxn ang="0">
                  <a:pos x="20" y="135"/>
                </a:cxn>
                <a:cxn ang="0">
                  <a:pos x="8" y="126"/>
                </a:cxn>
                <a:cxn ang="0">
                  <a:pos x="0" y="115"/>
                </a:cxn>
                <a:cxn ang="0">
                  <a:pos x="0" y="126"/>
                </a:cxn>
                <a:cxn ang="0">
                  <a:pos x="0" y="135"/>
                </a:cxn>
                <a:cxn ang="0">
                  <a:pos x="20" y="188"/>
                </a:cxn>
                <a:cxn ang="0">
                  <a:pos x="28" y="208"/>
                </a:cxn>
                <a:cxn ang="0">
                  <a:pos x="20" y="208"/>
                </a:cxn>
                <a:cxn ang="0">
                  <a:pos x="28" y="238"/>
                </a:cxn>
                <a:cxn ang="0">
                  <a:pos x="28" y="229"/>
                </a:cxn>
                <a:cxn ang="0">
                  <a:pos x="44" y="250"/>
                </a:cxn>
                <a:cxn ang="0">
                  <a:pos x="52" y="250"/>
                </a:cxn>
                <a:cxn ang="0">
                  <a:pos x="94" y="229"/>
                </a:cxn>
                <a:cxn ang="0">
                  <a:pos x="138" y="238"/>
                </a:cxn>
                <a:cxn ang="0">
                  <a:pos x="171" y="229"/>
                </a:cxn>
                <a:cxn ang="0">
                  <a:pos x="200" y="208"/>
                </a:cxn>
                <a:cxn ang="0">
                  <a:pos x="236" y="164"/>
                </a:cxn>
                <a:cxn ang="0">
                  <a:pos x="254" y="135"/>
                </a:cxn>
                <a:cxn ang="0">
                  <a:pos x="266" y="126"/>
                </a:cxn>
                <a:cxn ang="0">
                  <a:pos x="275" y="91"/>
                </a:cxn>
                <a:cxn ang="0">
                  <a:pos x="275" y="82"/>
                </a:cxn>
                <a:cxn ang="0">
                  <a:pos x="266" y="82"/>
                </a:cxn>
                <a:cxn ang="0">
                  <a:pos x="254" y="91"/>
                </a:cxn>
                <a:cxn ang="0">
                  <a:pos x="245" y="91"/>
                </a:cxn>
                <a:cxn ang="0">
                  <a:pos x="254" y="73"/>
                </a:cxn>
                <a:cxn ang="0">
                  <a:pos x="266" y="73"/>
                </a:cxn>
                <a:cxn ang="0">
                  <a:pos x="254" y="9"/>
                </a:cxn>
                <a:cxn ang="0">
                  <a:pos x="245" y="0"/>
                </a:cxn>
                <a:cxn ang="0">
                  <a:pos x="222" y="0"/>
                </a:cxn>
              </a:cxnLst>
              <a:rect l="0" t="0" r="r" b="b"/>
              <a:pathLst>
                <a:path w="275" h="250">
                  <a:moveTo>
                    <a:pt x="222" y="0"/>
                  </a:moveTo>
                  <a:lnTo>
                    <a:pt x="192" y="20"/>
                  </a:lnTo>
                  <a:lnTo>
                    <a:pt x="147" y="62"/>
                  </a:lnTo>
                  <a:lnTo>
                    <a:pt x="138" y="62"/>
                  </a:lnTo>
                  <a:lnTo>
                    <a:pt x="117" y="62"/>
                  </a:lnTo>
                  <a:lnTo>
                    <a:pt x="94" y="82"/>
                  </a:lnTo>
                  <a:lnTo>
                    <a:pt x="73" y="91"/>
                  </a:lnTo>
                  <a:lnTo>
                    <a:pt x="65" y="82"/>
                  </a:lnTo>
                  <a:lnTo>
                    <a:pt x="73" y="62"/>
                  </a:lnTo>
                  <a:lnTo>
                    <a:pt x="52" y="52"/>
                  </a:lnTo>
                  <a:lnTo>
                    <a:pt x="52" y="126"/>
                  </a:lnTo>
                  <a:lnTo>
                    <a:pt x="44" y="135"/>
                  </a:lnTo>
                  <a:lnTo>
                    <a:pt x="20" y="135"/>
                  </a:lnTo>
                  <a:lnTo>
                    <a:pt x="8" y="126"/>
                  </a:lnTo>
                  <a:lnTo>
                    <a:pt x="0" y="115"/>
                  </a:lnTo>
                  <a:lnTo>
                    <a:pt x="0" y="126"/>
                  </a:lnTo>
                  <a:lnTo>
                    <a:pt x="0" y="135"/>
                  </a:lnTo>
                  <a:lnTo>
                    <a:pt x="20" y="188"/>
                  </a:lnTo>
                  <a:lnTo>
                    <a:pt x="28" y="208"/>
                  </a:lnTo>
                  <a:lnTo>
                    <a:pt x="20" y="208"/>
                  </a:lnTo>
                  <a:lnTo>
                    <a:pt x="28" y="238"/>
                  </a:lnTo>
                  <a:lnTo>
                    <a:pt x="28" y="229"/>
                  </a:lnTo>
                  <a:lnTo>
                    <a:pt x="44" y="250"/>
                  </a:lnTo>
                  <a:lnTo>
                    <a:pt x="52" y="250"/>
                  </a:lnTo>
                  <a:lnTo>
                    <a:pt x="94" y="229"/>
                  </a:lnTo>
                  <a:lnTo>
                    <a:pt x="138" y="238"/>
                  </a:lnTo>
                  <a:lnTo>
                    <a:pt x="171" y="229"/>
                  </a:lnTo>
                  <a:lnTo>
                    <a:pt x="200" y="208"/>
                  </a:lnTo>
                  <a:lnTo>
                    <a:pt x="236" y="164"/>
                  </a:lnTo>
                  <a:lnTo>
                    <a:pt x="254" y="135"/>
                  </a:lnTo>
                  <a:lnTo>
                    <a:pt x="266" y="126"/>
                  </a:lnTo>
                  <a:lnTo>
                    <a:pt x="275" y="91"/>
                  </a:lnTo>
                  <a:lnTo>
                    <a:pt x="275" y="82"/>
                  </a:lnTo>
                  <a:lnTo>
                    <a:pt x="266" y="82"/>
                  </a:lnTo>
                  <a:lnTo>
                    <a:pt x="254" y="91"/>
                  </a:lnTo>
                  <a:lnTo>
                    <a:pt x="245" y="91"/>
                  </a:lnTo>
                  <a:lnTo>
                    <a:pt x="254" y="73"/>
                  </a:lnTo>
                  <a:lnTo>
                    <a:pt x="266" y="73"/>
                  </a:lnTo>
                  <a:lnTo>
                    <a:pt x="254" y="9"/>
                  </a:lnTo>
                  <a:lnTo>
                    <a:pt x="245" y="0"/>
                  </a:lnTo>
                  <a:lnTo>
                    <a:pt x="222"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7" name="Freeform 178"/>
            <p:cNvSpPr>
              <a:spLocks/>
            </p:cNvSpPr>
            <p:nvPr/>
          </p:nvSpPr>
          <p:spPr bwMode="auto">
            <a:xfrm>
              <a:off x="-2800174" y="2784739"/>
              <a:ext cx="283136" cy="214922"/>
            </a:xfrm>
            <a:custGeom>
              <a:avLst/>
              <a:gdLst/>
              <a:ahLst/>
              <a:cxnLst>
                <a:cxn ang="0">
                  <a:pos x="222" y="0"/>
                </a:cxn>
                <a:cxn ang="0">
                  <a:pos x="192" y="20"/>
                </a:cxn>
                <a:cxn ang="0">
                  <a:pos x="147" y="62"/>
                </a:cxn>
                <a:cxn ang="0">
                  <a:pos x="138" y="62"/>
                </a:cxn>
                <a:cxn ang="0">
                  <a:pos x="117" y="62"/>
                </a:cxn>
                <a:cxn ang="0">
                  <a:pos x="94" y="82"/>
                </a:cxn>
                <a:cxn ang="0">
                  <a:pos x="73" y="91"/>
                </a:cxn>
                <a:cxn ang="0">
                  <a:pos x="65" y="82"/>
                </a:cxn>
                <a:cxn ang="0">
                  <a:pos x="73" y="62"/>
                </a:cxn>
                <a:cxn ang="0">
                  <a:pos x="52" y="52"/>
                </a:cxn>
                <a:cxn ang="0">
                  <a:pos x="52" y="126"/>
                </a:cxn>
                <a:cxn ang="0">
                  <a:pos x="44" y="135"/>
                </a:cxn>
                <a:cxn ang="0">
                  <a:pos x="20" y="135"/>
                </a:cxn>
                <a:cxn ang="0">
                  <a:pos x="8" y="126"/>
                </a:cxn>
                <a:cxn ang="0">
                  <a:pos x="0" y="115"/>
                </a:cxn>
                <a:cxn ang="0">
                  <a:pos x="0" y="126"/>
                </a:cxn>
                <a:cxn ang="0">
                  <a:pos x="0" y="135"/>
                </a:cxn>
                <a:cxn ang="0">
                  <a:pos x="20" y="188"/>
                </a:cxn>
                <a:cxn ang="0">
                  <a:pos x="28" y="208"/>
                </a:cxn>
                <a:cxn ang="0">
                  <a:pos x="20" y="208"/>
                </a:cxn>
                <a:cxn ang="0">
                  <a:pos x="28" y="238"/>
                </a:cxn>
                <a:cxn ang="0">
                  <a:pos x="28" y="229"/>
                </a:cxn>
                <a:cxn ang="0">
                  <a:pos x="44" y="250"/>
                </a:cxn>
                <a:cxn ang="0">
                  <a:pos x="52" y="250"/>
                </a:cxn>
                <a:cxn ang="0">
                  <a:pos x="94" y="229"/>
                </a:cxn>
                <a:cxn ang="0">
                  <a:pos x="138" y="238"/>
                </a:cxn>
                <a:cxn ang="0">
                  <a:pos x="171" y="229"/>
                </a:cxn>
                <a:cxn ang="0">
                  <a:pos x="200" y="208"/>
                </a:cxn>
                <a:cxn ang="0">
                  <a:pos x="236" y="164"/>
                </a:cxn>
                <a:cxn ang="0">
                  <a:pos x="254" y="135"/>
                </a:cxn>
                <a:cxn ang="0">
                  <a:pos x="266" y="126"/>
                </a:cxn>
                <a:cxn ang="0">
                  <a:pos x="275" y="91"/>
                </a:cxn>
                <a:cxn ang="0">
                  <a:pos x="275" y="82"/>
                </a:cxn>
                <a:cxn ang="0">
                  <a:pos x="266" y="82"/>
                </a:cxn>
                <a:cxn ang="0">
                  <a:pos x="254" y="91"/>
                </a:cxn>
                <a:cxn ang="0">
                  <a:pos x="245" y="91"/>
                </a:cxn>
                <a:cxn ang="0">
                  <a:pos x="254" y="73"/>
                </a:cxn>
                <a:cxn ang="0">
                  <a:pos x="266" y="73"/>
                </a:cxn>
                <a:cxn ang="0">
                  <a:pos x="254" y="9"/>
                </a:cxn>
                <a:cxn ang="0">
                  <a:pos x="245" y="0"/>
                </a:cxn>
                <a:cxn ang="0">
                  <a:pos x="222" y="0"/>
                </a:cxn>
              </a:cxnLst>
              <a:rect l="0" t="0" r="r" b="b"/>
              <a:pathLst>
                <a:path w="275" h="250">
                  <a:moveTo>
                    <a:pt x="222" y="0"/>
                  </a:moveTo>
                  <a:lnTo>
                    <a:pt x="192" y="20"/>
                  </a:lnTo>
                  <a:lnTo>
                    <a:pt x="147" y="62"/>
                  </a:lnTo>
                  <a:lnTo>
                    <a:pt x="138" y="62"/>
                  </a:lnTo>
                  <a:lnTo>
                    <a:pt x="117" y="62"/>
                  </a:lnTo>
                  <a:lnTo>
                    <a:pt x="94" y="82"/>
                  </a:lnTo>
                  <a:lnTo>
                    <a:pt x="73" y="91"/>
                  </a:lnTo>
                  <a:lnTo>
                    <a:pt x="65" y="82"/>
                  </a:lnTo>
                  <a:lnTo>
                    <a:pt x="73" y="62"/>
                  </a:lnTo>
                  <a:lnTo>
                    <a:pt x="52" y="52"/>
                  </a:lnTo>
                  <a:lnTo>
                    <a:pt x="52" y="126"/>
                  </a:lnTo>
                  <a:lnTo>
                    <a:pt x="44" y="135"/>
                  </a:lnTo>
                  <a:lnTo>
                    <a:pt x="20" y="135"/>
                  </a:lnTo>
                  <a:lnTo>
                    <a:pt x="8" y="126"/>
                  </a:lnTo>
                  <a:lnTo>
                    <a:pt x="0" y="115"/>
                  </a:lnTo>
                  <a:lnTo>
                    <a:pt x="0" y="126"/>
                  </a:lnTo>
                  <a:lnTo>
                    <a:pt x="0" y="135"/>
                  </a:lnTo>
                  <a:lnTo>
                    <a:pt x="20" y="188"/>
                  </a:lnTo>
                  <a:lnTo>
                    <a:pt x="28" y="208"/>
                  </a:lnTo>
                  <a:lnTo>
                    <a:pt x="20" y="208"/>
                  </a:lnTo>
                  <a:lnTo>
                    <a:pt x="28" y="238"/>
                  </a:lnTo>
                  <a:lnTo>
                    <a:pt x="28" y="229"/>
                  </a:lnTo>
                  <a:lnTo>
                    <a:pt x="44" y="250"/>
                  </a:lnTo>
                  <a:lnTo>
                    <a:pt x="52" y="250"/>
                  </a:lnTo>
                  <a:lnTo>
                    <a:pt x="94" y="229"/>
                  </a:lnTo>
                  <a:lnTo>
                    <a:pt x="138" y="238"/>
                  </a:lnTo>
                  <a:lnTo>
                    <a:pt x="171" y="229"/>
                  </a:lnTo>
                  <a:lnTo>
                    <a:pt x="200" y="208"/>
                  </a:lnTo>
                  <a:lnTo>
                    <a:pt x="236" y="164"/>
                  </a:lnTo>
                  <a:lnTo>
                    <a:pt x="254" y="135"/>
                  </a:lnTo>
                  <a:lnTo>
                    <a:pt x="266" y="126"/>
                  </a:lnTo>
                  <a:lnTo>
                    <a:pt x="275" y="91"/>
                  </a:lnTo>
                  <a:lnTo>
                    <a:pt x="275" y="82"/>
                  </a:lnTo>
                  <a:lnTo>
                    <a:pt x="266" y="82"/>
                  </a:lnTo>
                  <a:lnTo>
                    <a:pt x="254" y="91"/>
                  </a:lnTo>
                  <a:lnTo>
                    <a:pt x="245" y="91"/>
                  </a:lnTo>
                  <a:lnTo>
                    <a:pt x="254" y="73"/>
                  </a:lnTo>
                  <a:lnTo>
                    <a:pt x="266" y="73"/>
                  </a:lnTo>
                  <a:lnTo>
                    <a:pt x="254" y="9"/>
                  </a:lnTo>
                  <a:lnTo>
                    <a:pt x="245" y="0"/>
                  </a:lnTo>
                  <a:lnTo>
                    <a:pt x="222"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8" name="Freeform 179"/>
            <p:cNvSpPr>
              <a:spLocks/>
            </p:cNvSpPr>
            <p:nvPr/>
          </p:nvSpPr>
          <p:spPr bwMode="auto">
            <a:xfrm>
              <a:off x="-2886659" y="2694473"/>
              <a:ext cx="238864" cy="207184"/>
            </a:xfrm>
            <a:custGeom>
              <a:avLst/>
              <a:gdLst/>
              <a:ahLst/>
              <a:cxnLst>
                <a:cxn ang="0">
                  <a:pos x="136" y="157"/>
                </a:cxn>
                <a:cxn ang="0">
                  <a:pos x="136" y="231"/>
                </a:cxn>
                <a:cxn ang="0">
                  <a:pos x="128" y="241"/>
                </a:cxn>
                <a:cxn ang="0">
                  <a:pos x="104" y="241"/>
                </a:cxn>
                <a:cxn ang="0">
                  <a:pos x="92" y="231"/>
                </a:cxn>
                <a:cxn ang="0">
                  <a:pos x="83" y="220"/>
                </a:cxn>
                <a:cxn ang="0">
                  <a:pos x="83" y="231"/>
                </a:cxn>
                <a:cxn ang="0">
                  <a:pos x="63" y="210"/>
                </a:cxn>
                <a:cxn ang="0">
                  <a:pos x="50" y="135"/>
                </a:cxn>
                <a:cxn ang="0">
                  <a:pos x="50" y="105"/>
                </a:cxn>
                <a:cxn ang="0">
                  <a:pos x="0" y="19"/>
                </a:cxn>
                <a:cxn ang="0">
                  <a:pos x="0" y="11"/>
                </a:cxn>
                <a:cxn ang="0">
                  <a:pos x="30" y="0"/>
                </a:cxn>
                <a:cxn ang="0">
                  <a:pos x="39" y="11"/>
                </a:cxn>
                <a:cxn ang="0">
                  <a:pos x="112" y="11"/>
                </a:cxn>
                <a:cxn ang="0">
                  <a:pos x="128" y="19"/>
                </a:cxn>
                <a:cxn ang="0">
                  <a:pos x="169" y="19"/>
                </a:cxn>
                <a:cxn ang="0">
                  <a:pos x="201" y="11"/>
                </a:cxn>
                <a:cxn ang="0">
                  <a:pos x="211" y="11"/>
                </a:cxn>
                <a:cxn ang="0">
                  <a:pos x="232" y="19"/>
                </a:cxn>
                <a:cxn ang="0">
                  <a:pos x="211" y="19"/>
                </a:cxn>
                <a:cxn ang="0">
                  <a:pos x="201" y="32"/>
                </a:cxn>
                <a:cxn ang="0">
                  <a:pos x="201" y="19"/>
                </a:cxn>
                <a:cxn ang="0">
                  <a:pos x="157" y="32"/>
                </a:cxn>
                <a:cxn ang="0">
                  <a:pos x="157" y="93"/>
                </a:cxn>
                <a:cxn ang="0">
                  <a:pos x="136" y="105"/>
                </a:cxn>
                <a:cxn ang="0">
                  <a:pos x="136" y="157"/>
                </a:cxn>
              </a:cxnLst>
              <a:rect l="0" t="0" r="r" b="b"/>
              <a:pathLst>
                <a:path w="232" h="241">
                  <a:moveTo>
                    <a:pt x="136" y="157"/>
                  </a:moveTo>
                  <a:lnTo>
                    <a:pt x="136" y="231"/>
                  </a:lnTo>
                  <a:lnTo>
                    <a:pt x="128" y="241"/>
                  </a:lnTo>
                  <a:lnTo>
                    <a:pt x="104" y="241"/>
                  </a:lnTo>
                  <a:lnTo>
                    <a:pt x="92" y="231"/>
                  </a:lnTo>
                  <a:lnTo>
                    <a:pt x="83" y="220"/>
                  </a:lnTo>
                  <a:lnTo>
                    <a:pt x="83" y="231"/>
                  </a:lnTo>
                  <a:lnTo>
                    <a:pt x="63" y="210"/>
                  </a:lnTo>
                  <a:lnTo>
                    <a:pt x="50" y="135"/>
                  </a:lnTo>
                  <a:lnTo>
                    <a:pt x="50" y="105"/>
                  </a:lnTo>
                  <a:lnTo>
                    <a:pt x="0" y="19"/>
                  </a:lnTo>
                  <a:lnTo>
                    <a:pt x="0" y="11"/>
                  </a:lnTo>
                  <a:lnTo>
                    <a:pt x="30" y="0"/>
                  </a:lnTo>
                  <a:lnTo>
                    <a:pt x="39" y="11"/>
                  </a:lnTo>
                  <a:lnTo>
                    <a:pt x="112" y="11"/>
                  </a:lnTo>
                  <a:lnTo>
                    <a:pt x="128" y="19"/>
                  </a:lnTo>
                  <a:lnTo>
                    <a:pt x="169" y="19"/>
                  </a:lnTo>
                  <a:lnTo>
                    <a:pt x="201" y="11"/>
                  </a:lnTo>
                  <a:lnTo>
                    <a:pt x="211" y="11"/>
                  </a:lnTo>
                  <a:lnTo>
                    <a:pt x="232" y="19"/>
                  </a:lnTo>
                  <a:lnTo>
                    <a:pt x="211" y="19"/>
                  </a:lnTo>
                  <a:lnTo>
                    <a:pt x="201" y="32"/>
                  </a:lnTo>
                  <a:lnTo>
                    <a:pt x="201" y="19"/>
                  </a:lnTo>
                  <a:lnTo>
                    <a:pt x="157" y="32"/>
                  </a:lnTo>
                  <a:lnTo>
                    <a:pt x="157" y="93"/>
                  </a:lnTo>
                  <a:lnTo>
                    <a:pt x="136" y="105"/>
                  </a:lnTo>
                  <a:lnTo>
                    <a:pt x="136" y="15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699" name="Freeform 180"/>
            <p:cNvSpPr>
              <a:spLocks/>
            </p:cNvSpPr>
            <p:nvPr/>
          </p:nvSpPr>
          <p:spPr bwMode="auto">
            <a:xfrm>
              <a:off x="-2886659" y="2694473"/>
              <a:ext cx="238864" cy="207184"/>
            </a:xfrm>
            <a:custGeom>
              <a:avLst/>
              <a:gdLst/>
              <a:ahLst/>
              <a:cxnLst>
                <a:cxn ang="0">
                  <a:pos x="136" y="157"/>
                </a:cxn>
                <a:cxn ang="0">
                  <a:pos x="136" y="231"/>
                </a:cxn>
                <a:cxn ang="0">
                  <a:pos x="128" y="241"/>
                </a:cxn>
                <a:cxn ang="0">
                  <a:pos x="104" y="241"/>
                </a:cxn>
                <a:cxn ang="0">
                  <a:pos x="92" y="231"/>
                </a:cxn>
                <a:cxn ang="0">
                  <a:pos x="83" y="220"/>
                </a:cxn>
                <a:cxn ang="0">
                  <a:pos x="83" y="231"/>
                </a:cxn>
                <a:cxn ang="0">
                  <a:pos x="63" y="210"/>
                </a:cxn>
                <a:cxn ang="0">
                  <a:pos x="50" y="135"/>
                </a:cxn>
                <a:cxn ang="0">
                  <a:pos x="50" y="105"/>
                </a:cxn>
                <a:cxn ang="0">
                  <a:pos x="0" y="19"/>
                </a:cxn>
                <a:cxn ang="0">
                  <a:pos x="0" y="11"/>
                </a:cxn>
                <a:cxn ang="0">
                  <a:pos x="30" y="0"/>
                </a:cxn>
                <a:cxn ang="0">
                  <a:pos x="39" y="11"/>
                </a:cxn>
                <a:cxn ang="0">
                  <a:pos x="112" y="11"/>
                </a:cxn>
                <a:cxn ang="0">
                  <a:pos x="128" y="19"/>
                </a:cxn>
                <a:cxn ang="0">
                  <a:pos x="169" y="19"/>
                </a:cxn>
                <a:cxn ang="0">
                  <a:pos x="201" y="11"/>
                </a:cxn>
                <a:cxn ang="0">
                  <a:pos x="211" y="11"/>
                </a:cxn>
                <a:cxn ang="0">
                  <a:pos x="232" y="19"/>
                </a:cxn>
                <a:cxn ang="0">
                  <a:pos x="211" y="19"/>
                </a:cxn>
                <a:cxn ang="0">
                  <a:pos x="201" y="32"/>
                </a:cxn>
                <a:cxn ang="0">
                  <a:pos x="201" y="19"/>
                </a:cxn>
                <a:cxn ang="0">
                  <a:pos x="157" y="32"/>
                </a:cxn>
                <a:cxn ang="0">
                  <a:pos x="157" y="93"/>
                </a:cxn>
                <a:cxn ang="0">
                  <a:pos x="136" y="105"/>
                </a:cxn>
                <a:cxn ang="0">
                  <a:pos x="136" y="157"/>
                </a:cxn>
              </a:cxnLst>
              <a:rect l="0" t="0" r="r" b="b"/>
              <a:pathLst>
                <a:path w="232" h="241">
                  <a:moveTo>
                    <a:pt x="136" y="157"/>
                  </a:moveTo>
                  <a:lnTo>
                    <a:pt x="136" y="231"/>
                  </a:lnTo>
                  <a:lnTo>
                    <a:pt x="128" y="241"/>
                  </a:lnTo>
                  <a:lnTo>
                    <a:pt x="104" y="241"/>
                  </a:lnTo>
                  <a:lnTo>
                    <a:pt x="92" y="231"/>
                  </a:lnTo>
                  <a:lnTo>
                    <a:pt x="83" y="220"/>
                  </a:lnTo>
                  <a:lnTo>
                    <a:pt x="83" y="231"/>
                  </a:lnTo>
                  <a:lnTo>
                    <a:pt x="63" y="210"/>
                  </a:lnTo>
                  <a:lnTo>
                    <a:pt x="50" y="135"/>
                  </a:lnTo>
                  <a:lnTo>
                    <a:pt x="50" y="105"/>
                  </a:lnTo>
                  <a:lnTo>
                    <a:pt x="0" y="19"/>
                  </a:lnTo>
                  <a:lnTo>
                    <a:pt x="0" y="11"/>
                  </a:lnTo>
                  <a:lnTo>
                    <a:pt x="30" y="0"/>
                  </a:lnTo>
                  <a:lnTo>
                    <a:pt x="39" y="11"/>
                  </a:lnTo>
                  <a:lnTo>
                    <a:pt x="112" y="11"/>
                  </a:lnTo>
                  <a:lnTo>
                    <a:pt x="128" y="19"/>
                  </a:lnTo>
                  <a:lnTo>
                    <a:pt x="169" y="19"/>
                  </a:lnTo>
                  <a:lnTo>
                    <a:pt x="201" y="11"/>
                  </a:lnTo>
                  <a:lnTo>
                    <a:pt x="211" y="11"/>
                  </a:lnTo>
                  <a:lnTo>
                    <a:pt x="232" y="19"/>
                  </a:lnTo>
                  <a:lnTo>
                    <a:pt x="211" y="19"/>
                  </a:lnTo>
                  <a:lnTo>
                    <a:pt x="201" y="32"/>
                  </a:lnTo>
                  <a:lnTo>
                    <a:pt x="201" y="19"/>
                  </a:lnTo>
                  <a:lnTo>
                    <a:pt x="157" y="32"/>
                  </a:lnTo>
                  <a:lnTo>
                    <a:pt x="157" y="93"/>
                  </a:lnTo>
                  <a:lnTo>
                    <a:pt x="136" y="105"/>
                  </a:lnTo>
                  <a:lnTo>
                    <a:pt x="136" y="15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0" name="Freeform 181"/>
            <p:cNvSpPr>
              <a:spLocks/>
            </p:cNvSpPr>
            <p:nvPr/>
          </p:nvSpPr>
          <p:spPr bwMode="auto">
            <a:xfrm>
              <a:off x="-2886659" y="2504481"/>
              <a:ext cx="228567" cy="207184"/>
            </a:xfrm>
            <a:custGeom>
              <a:avLst/>
              <a:gdLst/>
              <a:ahLst/>
              <a:cxnLst>
                <a:cxn ang="0">
                  <a:pos x="30" y="0"/>
                </a:cxn>
                <a:cxn ang="0">
                  <a:pos x="9" y="9"/>
                </a:cxn>
                <a:cxn ang="0">
                  <a:pos x="30" y="52"/>
                </a:cxn>
                <a:cxn ang="0">
                  <a:pos x="18" y="65"/>
                </a:cxn>
                <a:cxn ang="0">
                  <a:pos x="39" y="105"/>
                </a:cxn>
                <a:cxn ang="0">
                  <a:pos x="30" y="126"/>
                </a:cxn>
                <a:cxn ang="0">
                  <a:pos x="18" y="147"/>
                </a:cxn>
                <a:cxn ang="0">
                  <a:pos x="0" y="200"/>
                </a:cxn>
                <a:cxn ang="0">
                  <a:pos x="0" y="232"/>
                </a:cxn>
                <a:cxn ang="0">
                  <a:pos x="30" y="221"/>
                </a:cxn>
                <a:cxn ang="0">
                  <a:pos x="39" y="232"/>
                </a:cxn>
                <a:cxn ang="0">
                  <a:pos x="113" y="232"/>
                </a:cxn>
                <a:cxn ang="0">
                  <a:pos x="128" y="241"/>
                </a:cxn>
                <a:cxn ang="0">
                  <a:pos x="170" y="241"/>
                </a:cxn>
                <a:cxn ang="0">
                  <a:pos x="202" y="232"/>
                </a:cxn>
                <a:cxn ang="0">
                  <a:pos x="178" y="208"/>
                </a:cxn>
                <a:cxn ang="0">
                  <a:pos x="178" y="147"/>
                </a:cxn>
                <a:cxn ang="0">
                  <a:pos x="222" y="136"/>
                </a:cxn>
                <a:cxn ang="0">
                  <a:pos x="211" y="136"/>
                </a:cxn>
                <a:cxn ang="0">
                  <a:pos x="222" y="97"/>
                </a:cxn>
                <a:cxn ang="0">
                  <a:pos x="178" y="105"/>
                </a:cxn>
                <a:cxn ang="0">
                  <a:pos x="190" y="97"/>
                </a:cxn>
                <a:cxn ang="0">
                  <a:pos x="178" y="73"/>
                </a:cxn>
                <a:cxn ang="0">
                  <a:pos x="178" y="33"/>
                </a:cxn>
                <a:cxn ang="0">
                  <a:pos x="157" y="23"/>
                </a:cxn>
                <a:cxn ang="0">
                  <a:pos x="136" y="23"/>
                </a:cxn>
                <a:cxn ang="0">
                  <a:pos x="136" y="44"/>
                </a:cxn>
                <a:cxn ang="0">
                  <a:pos x="104" y="44"/>
                </a:cxn>
                <a:cxn ang="0">
                  <a:pos x="92" y="33"/>
                </a:cxn>
                <a:cxn ang="0">
                  <a:pos x="83" y="0"/>
                </a:cxn>
                <a:cxn ang="0">
                  <a:pos x="74" y="0"/>
                </a:cxn>
                <a:cxn ang="0">
                  <a:pos x="30" y="0"/>
                </a:cxn>
              </a:cxnLst>
              <a:rect l="0" t="0" r="r" b="b"/>
              <a:pathLst>
                <a:path w="222" h="241">
                  <a:moveTo>
                    <a:pt x="30" y="0"/>
                  </a:moveTo>
                  <a:lnTo>
                    <a:pt x="9" y="9"/>
                  </a:lnTo>
                  <a:lnTo>
                    <a:pt x="30" y="52"/>
                  </a:lnTo>
                  <a:lnTo>
                    <a:pt x="18" y="65"/>
                  </a:lnTo>
                  <a:lnTo>
                    <a:pt x="39" y="105"/>
                  </a:lnTo>
                  <a:lnTo>
                    <a:pt x="30" y="126"/>
                  </a:lnTo>
                  <a:lnTo>
                    <a:pt x="18" y="147"/>
                  </a:lnTo>
                  <a:lnTo>
                    <a:pt x="0" y="200"/>
                  </a:lnTo>
                  <a:lnTo>
                    <a:pt x="0" y="232"/>
                  </a:lnTo>
                  <a:lnTo>
                    <a:pt x="30" y="221"/>
                  </a:lnTo>
                  <a:lnTo>
                    <a:pt x="39" y="232"/>
                  </a:lnTo>
                  <a:lnTo>
                    <a:pt x="113" y="232"/>
                  </a:lnTo>
                  <a:lnTo>
                    <a:pt x="128" y="241"/>
                  </a:lnTo>
                  <a:lnTo>
                    <a:pt x="170" y="241"/>
                  </a:lnTo>
                  <a:lnTo>
                    <a:pt x="202" y="232"/>
                  </a:lnTo>
                  <a:lnTo>
                    <a:pt x="178" y="208"/>
                  </a:lnTo>
                  <a:lnTo>
                    <a:pt x="178" y="147"/>
                  </a:lnTo>
                  <a:lnTo>
                    <a:pt x="222" y="136"/>
                  </a:lnTo>
                  <a:lnTo>
                    <a:pt x="211" y="136"/>
                  </a:lnTo>
                  <a:lnTo>
                    <a:pt x="222" y="97"/>
                  </a:lnTo>
                  <a:lnTo>
                    <a:pt x="178" y="105"/>
                  </a:lnTo>
                  <a:lnTo>
                    <a:pt x="190" y="97"/>
                  </a:lnTo>
                  <a:lnTo>
                    <a:pt x="178" y="73"/>
                  </a:lnTo>
                  <a:lnTo>
                    <a:pt x="178" y="33"/>
                  </a:lnTo>
                  <a:lnTo>
                    <a:pt x="157" y="23"/>
                  </a:lnTo>
                  <a:lnTo>
                    <a:pt x="136" y="23"/>
                  </a:lnTo>
                  <a:lnTo>
                    <a:pt x="136" y="44"/>
                  </a:lnTo>
                  <a:lnTo>
                    <a:pt x="104" y="44"/>
                  </a:lnTo>
                  <a:lnTo>
                    <a:pt x="92" y="33"/>
                  </a:lnTo>
                  <a:lnTo>
                    <a:pt x="83" y="0"/>
                  </a:lnTo>
                  <a:lnTo>
                    <a:pt x="74" y="0"/>
                  </a:lnTo>
                  <a:lnTo>
                    <a:pt x="3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1" name="Freeform 182"/>
            <p:cNvSpPr>
              <a:spLocks/>
            </p:cNvSpPr>
            <p:nvPr/>
          </p:nvSpPr>
          <p:spPr bwMode="auto">
            <a:xfrm>
              <a:off x="-2886659" y="2504481"/>
              <a:ext cx="228567" cy="207184"/>
            </a:xfrm>
            <a:custGeom>
              <a:avLst/>
              <a:gdLst/>
              <a:ahLst/>
              <a:cxnLst>
                <a:cxn ang="0">
                  <a:pos x="30" y="0"/>
                </a:cxn>
                <a:cxn ang="0">
                  <a:pos x="9" y="9"/>
                </a:cxn>
                <a:cxn ang="0">
                  <a:pos x="30" y="52"/>
                </a:cxn>
                <a:cxn ang="0">
                  <a:pos x="18" y="65"/>
                </a:cxn>
                <a:cxn ang="0">
                  <a:pos x="39" y="105"/>
                </a:cxn>
                <a:cxn ang="0">
                  <a:pos x="30" y="126"/>
                </a:cxn>
                <a:cxn ang="0">
                  <a:pos x="18" y="147"/>
                </a:cxn>
                <a:cxn ang="0">
                  <a:pos x="0" y="200"/>
                </a:cxn>
                <a:cxn ang="0">
                  <a:pos x="0" y="232"/>
                </a:cxn>
                <a:cxn ang="0">
                  <a:pos x="30" y="221"/>
                </a:cxn>
                <a:cxn ang="0">
                  <a:pos x="39" y="232"/>
                </a:cxn>
                <a:cxn ang="0">
                  <a:pos x="113" y="232"/>
                </a:cxn>
                <a:cxn ang="0">
                  <a:pos x="128" y="241"/>
                </a:cxn>
                <a:cxn ang="0">
                  <a:pos x="170" y="241"/>
                </a:cxn>
                <a:cxn ang="0">
                  <a:pos x="202" y="232"/>
                </a:cxn>
                <a:cxn ang="0">
                  <a:pos x="178" y="208"/>
                </a:cxn>
                <a:cxn ang="0">
                  <a:pos x="178" y="147"/>
                </a:cxn>
                <a:cxn ang="0">
                  <a:pos x="222" y="136"/>
                </a:cxn>
                <a:cxn ang="0">
                  <a:pos x="211" y="136"/>
                </a:cxn>
                <a:cxn ang="0">
                  <a:pos x="222" y="97"/>
                </a:cxn>
                <a:cxn ang="0">
                  <a:pos x="178" y="105"/>
                </a:cxn>
                <a:cxn ang="0">
                  <a:pos x="190" y="97"/>
                </a:cxn>
                <a:cxn ang="0">
                  <a:pos x="178" y="73"/>
                </a:cxn>
                <a:cxn ang="0">
                  <a:pos x="178" y="33"/>
                </a:cxn>
                <a:cxn ang="0">
                  <a:pos x="157" y="23"/>
                </a:cxn>
                <a:cxn ang="0">
                  <a:pos x="136" y="23"/>
                </a:cxn>
                <a:cxn ang="0">
                  <a:pos x="136" y="44"/>
                </a:cxn>
                <a:cxn ang="0">
                  <a:pos x="104" y="44"/>
                </a:cxn>
                <a:cxn ang="0">
                  <a:pos x="92" y="33"/>
                </a:cxn>
                <a:cxn ang="0">
                  <a:pos x="83" y="0"/>
                </a:cxn>
                <a:cxn ang="0">
                  <a:pos x="74" y="0"/>
                </a:cxn>
                <a:cxn ang="0">
                  <a:pos x="30" y="0"/>
                </a:cxn>
              </a:cxnLst>
              <a:rect l="0" t="0" r="r" b="b"/>
              <a:pathLst>
                <a:path w="222" h="241">
                  <a:moveTo>
                    <a:pt x="30" y="0"/>
                  </a:moveTo>
                  <a:lnTo>
                    <a:pt x="9" y="9"/>
                  </a:lnTo>
                  <a:lnTo>
                    <a:pt x="30" y="52"/>
                  </a:lnTo>
                  <a:lnTo>
                    <a:pt x="18" y="65"/>
                  </a:lnTo>
                  <a:lnTo>
                    <a:pt x="39" y="105"/>
                  </a:lnTo>
                  <a:lnTo>
                    <a:pt x="30" y="126"/>
                  </a:lnTo>
                  <a:lnTo>
                    <a:pt x="18" y="147"/>
                  </a:lnTo>
                  <a:lnTo>
                    <a:pt x="0" y="200"/>
                  </a:lnTo>
                  <a:lnTo>
                    <a:pt x="0" y="232"/>
                  </a:lnTo>
                  <a:lnTo>
                    <a:pt x="30" y="221"/>
                  </a:lnTo>
                  <a:lnTo>
                    <a:pt x="39" y="232"/>
                  </a:lnTo>
                  <a:lnTo>
                    <a:pt x="113" y="232"/>
                  </a:lnTo>
                  <a:lnTo>
                    <a:pt x="128" y="241"/>
                  </a:lnTo>
                  <a:lnTo>
                    <a:pt x="170" y="241"/>
                  </a:lnTo>
                  <a:lnTo>
                    <a:pt x="202" y="232"/>
                  </a:lnTo>
                  <a:lnTo>
                    <a:pt x="178" y="208"/>
                  </a:lnTo>
                  <a:lnTo>
                    <a:pt x="178" y="147"/>
                  </a:lnTo>
                  <a:lnTo>
                    <a:pt x="222" y="136"/>
                  </a:lnTo>
                  <a:lnTo>
                    <a:pt x="211" y="136"/>
                  </a:lnTo>
                  <a:lnTo>
                    <a:pt x="222" y="97"/>
                  </a:lnTo>
                  <a:lnTo>
                    <a:pt x="178" y="105"/>
                  </a:lnTo>
                  <a:lnTo>
                    <a:pt x="190" y="97"/>
                  </a:lnTo>
                  <a:lnTo>
                    <a:pt x="178" y="73"/>
                  </a:lnTo>
                  <a:lnTo>
                    <a:pt x="178" y="33"/>
                  </a:lnTo>
                  <a:lnTo>
                    <a:pt x="157" y="23"/>
                  </a:lnTo>
                  <a:lnTo>
                    <a:pt x="136" y="23"/>
                  </a:lnTo>
                  <a:lnTo>
                    <a:pt x="136" y="44"/>
                  </a:lnTo>
                  <a:lnTo>
                    <a:pt x="104" y="44"/>
                  </a:lnTo>
                  <a:lnTo>
                    <a:pt x="92" y="33"/>
                  </a:lnTo>
                  <a:lnTo>
                    <a:pt x="83" y="0"/>
                  </a:lnTo>
                  <a:lnTo>
                    <a:pt x="74" y="0"/>
                  </a:lnTo>
                  <a:lnTo>
                    <a:pt x="3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2" name="Freeform 183"/>
            <p:cNvSpPr>
              <a:spLocks/>
            </p:cNvSpPr>
            <p:nvPr/>
          </p:nvSpPr>
          <p:spPr bwMode="auto">
            <a:xfrm>
              <a:off x="-2899013" y="2344580"/>
              <a:ext cx="144141" cy="141849"/>
            </a:xfrm>
            <a:custGeom>
              <a:avLst/>
              <a:gdLst/>
              <a:ahLst/>
              <a:cxnLst>
                <a:cxn ang="0">
                  <a:pos x="30" y="155"/>
                </a:cxn>
                <a:cxn ang="0">
                  <a:pos x="20" y="165"/>
                </a:cxn>
                <a:cxn ang="0">
                  <a:pos x="0" y="155"/>
                </a:cxn>
                <a:cxn ang="0">
                  <a:pos x="11" y="132"/>
                </a:cxn>
                <a:cxn ang="0">
                  <a:pos x="11" y="123"/>
                </a:cxn>
                <a:cxn ang="0">
                  <a:pos x="30" y="102"/>
                </a:cxn>
                <a:cxn ang="0">
                  <a:pos x="50" y="112"/>
                </a:cxn>
                <a:cxn ang="0">
                  <a:pos x="50" y="91"/>
                </a:cxn>
                <a:cxn ang="0">
                  <a:pos x="50" y="59"/>
                </a:cxn>
                <a:cxn ang="0">
                  <a:pos x="50" y="49"/>
                </a:cxn>
                <a:cxn ang="0">
                  <a:pos x="50" y="38"/>
                </a:cxn>
                <a:cxn ang="0">
                  <a:pos x="50" y="30"/>
                </a:cxn>
                <a:cxn ang="0">
                  <a:pos x="41" y="30"/>
                </a:cxn>
                <a:cxn ang="0">
                  <a:pos x="86" y="38"/>
                </a:cxn>
                <a:cxn ang="0">
                  <a:pos x="86" y="9"/>
                </a:cxn>
                <a:cxn ang="0">
                  <a:pos x="95" y="0"/>
                </a:cxn>
                <a:cxn ang="0">
                  <a:pos x="103" y="0"/>
                </a:cxn>
                <a:cxn ang="0">
                  <a:pos x="116" y="0"/>
                </a:cxn>
                <a:cxn ang="0">
                  <a:pos x="140" y="0"/>
                </a:cxn>
                <a:cxn ang="0">
                  <a:pos x="124" y="30"/>
                </a:cxn>
                <a:cxn ang="0">
                  <a:pos x="116" y="83"/>
                </a:cxn>
                <a:cxn ang="0">
                  <a:pos x="95" y="112"/>
                </a:cxn>
                <a:cxn ang="0">
                  <a:pos x="86" y="144"/>
                </a:cxn>
                <a:cxn ang="0">
                  <a:pos x="62" y="165"/>
                </a:cxn>
                <a:cxn ang="0">
                  <a:pos x="50" y="155"/>
                </a:cxn>
                <a:cxn ang="0">
                  <a:pos x="41" y="165"/>
                </a:cxn>
                <a:cxn ang="0">
                  <a:pos x="30" y="165"/>
                </a:cxn>
                <a:cxn ang="0">
                  <a:pos x="30" y="155"/>
                </a:cxn>
              </a:cxnLst>
              <a:rect l="0" t="0" r="r" b="b"/>
              <a:pathLst>
                <a:path w="140" h="165">
                  <a:moveTo>
                    <a:pt x="30" y="155"/>
                  </a:moveTo>
                  <a:lnTo>
                    <a:pt x="20" y="165"/>
                  </a:lnTo>
                  <a:lnTo>
                    <a:pt x="0" y="155"/>
                  </a:lnTo>
                  <a:lnTo>
                    <a:pt x="11" y="132"/>
                  </a:lnTo>
                  <a:lnTo>
                    <a:pt x="11" y="123"/>
                  </a:lnTo>
                  <a:lnTo>
                    <a:pt x="30" y="102"/>
                  </a:lnTo>
                  <a:lnTo>
                    <a:pt x="50" y="112"/>
                  </a:lnTo>
                  <a:lnTo>
                    <a:pt x="50" y="91"/>
                  </a:lnTo>
                  <a:lnTo>
                    <a:pt x="50" y="59"/>
                  </a:lnTo>
                  <a:lnTo>
                    <a:pt x="50" y="49"/>
                  </a:lnTo>
                  <a:lnTo>
                    <a:pt x="50" y="38"/>
                  </a:lnTo>
                  <a:lnTo>
                    <a:pt x="50" y="30"/>
                  </a:lnTo>
                  <a:lnTo>
                    <a:pt x="41" y="30"/>
                  </a:lnTo>
                  <a:lnTo>
                    <a:pt x="86" y="38"/>
                  </a:lnTo>
                  <a:lnTo>
                    <a:pt x="86" y="9"/>
                  </a:lnTo>
                  <a:lnTo>
                    <a:pt x="95" y="0"/>
                  </a:lnTo>
                  <a:lnTo>
                    <a:pt x="103" y="0"/>
                  </a:lnTo>
                  <a:lnTo>
                    <a:pt x="116" y="0"/>
                  </a:lnTo>
                  <a:lnTo>
                    <a:pt x="140" y="0"/>
                  </a:lnTo>
                  <a:lnTo>
                    <a:pt x="124" y="30"/>
                  </a:lnTo>
                  <a:lnTo>
                    <a:pt x="116" y="83"/>
                  </a:lnTo>
                  <a:lnTo>
                    <a:pt x="95" y="112"/>
                  </a:lnTo>
                  <a:lnTo>
                    <a:pt x="86" y="144"/>
                  </a:lnTo>
                  <a:lnTo>
                    <a:pt x="62" y="165"/>
                  </a:lnTo>
                  <a:lnTo>
                    <a:pt x="50" y="155"/>
                  </a:lnTo>
                  <a:lnTo>
                    <a:pt x="41" y="165"/>
                  </a:lnTo>
                  <a:lnTo>
                    <a:pt x="30" y="165"/>
                  </a:lnTo>
                  <a:lnTo>
                    <a:pt x="30" y="15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3" name="Freeform 184"/>
            <p:cNvSpPr>
              <a:spLocks/>
            </p:cNvSpPr>
            <p:nvPr/>
          </p:nvSpPr>
          <p:spPr bwMode="auto">
            <a:xfrm>
              <a:off x="-2899013" y="2344580"/>
              <a:ext cx="144141" cy="141849"/>
            </a:xfrm>
            <a:custGeom>
              <a:avLst/>
              <a:gdLst/>
              <a:ahLst/>
              <a:cxnLst>
                <a:cxn ang="0">
                  <a:pos x="30" y="155"/>
                </a:cxn>
                <a:cxn ang="0">
                  <a:pos x="20" y="165"/>
                </a:cxn>
                <a:cxn ang="0">
                  <a:pos x="0" y="155"/>
                </a:cxn>
                <a:cxn ang="0">
                  <a:pos x="11" y="132"/>
                </a:cxn>
                <a:cxn ang="0">
                  <a:pos x="11" y="123"/>
                </a:cxn>
                <a:cxn ang="0">
                  <a:pos x="30" y="102"/>
                </a:cxn>
                <a:cxn ang="0">
                  <a:pos x="50" y="112"/>
                </a:cxn>
                <a:cxn ang="0">
                  <a:pos x="50" y="91"/>
                </a:cxn>
                <a:cxn ang="0">
                  <a:pos x="50" y="59"/>
                </a:cxn>
                <a:cxn ang="0">
                  <a:pos x="50" y="49"/>
                </a:cxn>
                <a:cxn ang="0">
                  <a:pos x="50" y="38"/>
                </a:cxn>
                <a:cxn ang="0">
                  <a:pos x="50" y="30"/>
                </a:cxn>
                <a:cxn ang="0">
                  <a:pos x="41" y="30"/>
                </a:cxn>
                <a:cxn ang="0">
                  <a:pos x="86" y="38"/>
                </a:cxn>
                <a:cxn ang="0">
                  <a:pos x="86" y="9"/>
                </a:cxn>
                <a:cxn ang="0">
                  <a:pos x="95" y="0"/>
                </a:cxn>
                <a:cxn ang="0">
                  <a:pos x="103" y="0"/>
                </a:cxn>
                <a:cxn ang="0">
                  <a:pos x="116" y="0"/>
                </a:cxn>
                <a:cxn ang="0">
                  <a:pos x="140" y="0"/>
                </a:cxn>
                <a:cxn ang="0">
                  <a:pos x="124" y="30"/>
                </a:cxn>
                <a:cxn ang="0">
                  <a:pos x="116" y="83"/>
                </a:cxn>
                <a:cxn ang="0">
                  <a:pos x="95" y="112"/>
                </a:cxn>
                <a:cxn ang="0">
                  <a:pos x="86" y="144"/>
                </a:cxn>
                <a:cxn ang="0">
                  <a:pos x="62" y="165"/>
                </a:cxn>
                <a:cxn ang="0">
                  <a:pos x="50" y="155"/>
                </a:cxn>
                <a:cxn ang="0">
                  <a:pos x="41" y="165"/>
                </a:cxn>
                <a:cxn ang="0">
                  <a:pos x="30" y="165"/>
                </a:cxn>
                <a:cxn ang="0">
                  <a:pos x="30" y="155"/>
                </a:cxn>
              </a:cxnLst>
              <a:rect l="0" t="0" r="r" b="b"/>
              <a:pathLst>
                <a:path w="140" h="165">
                  <a:moveTo>
                    <a:pt x="30" y="155"/>
                  </a:moveTo>
                  <a:lnTo>
                    <a:pt x="20" y="165"/>
                  </a:lnTo>
                  <a:lnTo>
                    <a:pt x="0" y="155"/>
                  </a:lnTo>
                  <a:lnTo>
                    <a:pt x="11" y="132"/>
                  </a:lnTo>
                  <a:lnTo>
                    <a:pt x="11" y="123"/>
                  </a:lnTo>
                  <a:lnTo>
                    <a:pt x="30" y="102"/>
                  </a:lnTo>
                  <a:lnTo>
                    <a:pt x="50" y="112"/>
                  </a:lnTo>
                  <a:lnTo>
                    <a:pt x="50" y="91"/>
                  </a:lnTo>
                  <a:lnTo>
                    <a:pt x="50" y="59"/>
                  </a:lnTo>
                  <a:lnTo>
                    <a:pt x="50" y="49"/>
                  </a:lnTo>
                  <a:lnTo>
                    <a:pt x="50" y="38"/>
                  </a:lnTo>
                  <a:lnTo>
                    <a:pt x="50" y="30"/>
                  </a:lnTo>
                  <a:lnTo>
                    <a:pt x="41" y="30"/>
                  </a:lnTo>
                  <a:lnTo>
                    <a:pt x="86" y="38"/>
                  </a:lnTo>
                  <a:lnTo>
                    <a:pt x="86" y="9"/>
                  </a:lnTo>
                  <a:lnTo>
                    <a:pt x="95" y="0"/>
                  </a:lnTo>
                  <a:lnTo>
                    <a:pt x="103" y="0"/>
                  </a:lnTo>
                  <a:lnTo>
                    <a:pt x="116" y="0"/>
                  </a:lnTo>
                  <a:lnTo>
                    <a:pt x="140" y="0"/>
                  </a:lnTo>
                  <a:lnTo>
                    <a:pt x="124" y="30"/>
                  </a:lnTo>
                  <a:lnTo>
                    <a:pt x="116" y="83"/>
                  </a:lnTo>
                  <a:lnTo>
                    <a:pt x="95" y="112"/>
                  </a:lnTo>
                  <a:lnTo>
                    <a:pt x="86" y="144"/>
                  </a:lnTo>
                  <a:lnTo>
                    <a:pt x="62" y="165"/>
                  </a:lnTo>
                  <a:lnTo>
                    <a:pt x="50" y="155"/>
                  </a:lnTo>
                  <a:lnTo>
                    <a:pt x="41" y="165"/>
                  </a:lnTo>
                  <a:lnTo>
                    <a:pt x="30" y="165"/>
                  </a:lnTo>
                  <a:lnTo>
                    <a:pt x="30" y="15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4" name="Freeform 185"/>
            <p:cNvSpPr>
              <a:spLocks/>
            </p:cNvSpPr>
            <p:nvPr/>
          </p:nvSpPr>
          <p:spPr bwMode="auto">
            <a:xfrm>
              <a:off x="-2945345" y="2370370"/>
              <a:ext cx="98840" cy="108321"/>
            </a:xfrm>
            <a:custGeom>
              <a:avLst/>
              <a:gdLst/>
              <a:ahLst/>
              <a:cxnLst>
                <a:cxn ang="0">
                  <a:pos x="96" y="0"/>
                </a:cxn>
                <a:cxn ang="0">
                  <a:pos x="86" y="0"/>
                </a:cxn>
                <a:cxn ang="0">
                  <a:pos x="44" y="0"/>
                </a:cxn>
                <a:cxn ang="0">
                  <a:pos x="44" y="19"/>
                </a:cxn>
                <a:cxn ang="0">
                  <a:pos x="20" y="19"/>
                </a:cxn>
                <a:cxn ang="0">
                  <a:pos x="11" y="43"/>
                </a:cxn>
                <a:cxn ang="0">
                  <a:pos x="11" y="53"/>
                </a:cxn>
                <a:cxn ang="0">
                  <a:pos x="0" y="53"/>
                </a:cxn>
                <a:cxn ang="0">
                  <a:pos x="20" y="93"/>
                </a:cxn>
                <a:cxn ang="0">
                  <a:pos x="44" y="126"/>
                </a:cxn>
                <a:cxn ang="0">
                  <a:pos x="56" y="103"/>
                </a:cxn>
                <a:cxn ang="0">
                  <a:pos x="56" y="93"/>
                </a:cxn>
                <a:cxn ang="0">
                  <a:pos x="75" y="72"/>
                </a:cxn>
                <a:cxn ang="0">
                  <a:pos x="96" y="82"/>
                </a:cxn>
                <a:cxn ang="0">
                  <a:pos x="96" y="61"/>
                </a:cxn>
                <a:cxn ang="0">
                  <a:pos x="96" y="29"/>
                </a:cxn>
                <a:cxn ang="0">
                  <a:pos x="96" y="19"/>
                </a:cxn>
                <a:cxn ang="0">
                  <a:pos x="96" y="8"/>
                </a:cxn>
                <a:cxn ang="0">
                  <a:pos x="96" y="0"/>
                </a:cxn>
              </a:cxnLst>
              <a:rect l="0" t="0" r="r" b="b"/>
              <a:pathLst>
                <a:path w="96" h="126">
                  <a:moveTo>
                    <a:pt x="96" y="0"/>
                  </a:moveTo>
                  <a:lnTo>
                    <a:pt x="86" y="0"/>
                  </a:lnTo>
                  <a:lnTo>
                    <a:pt x="44" y="0"/>
                  </a:lnTo>
                  <a:lnTo>
                    <a:pt x="44" y="19"/>
                  </a:lnTo>
                  <a:lnTo>
                    <a:pt x="20" y="19"/>
                  </a:lnTo>
                  <a:lnTo>
                    <a:pt x="11" y="43"/>
                  </a:lnTo>
                  <a:lnTo>
                    <a:pt x="11" y="53"/>
                  </a:lnTo>
                  <a:lnTo>
                    <a:pt x="0" y="53"/>
                  </a:lnTo>
                  <a:lnTo>
                    <a:pt x="20" y="93"/>
                  </a:lnTo>
                  <a:lnTo>
                    <a:pt x="44" y="126"/>
                  </a:lnTo>
                  <a:lnTo>
                    <a:pt x="56" y="103"/>
                  </a:lnTo>
                  <a:lnTo>
                    <a:pt x="56" y="93"/>
                  </a:lnTo>
                  <a:lnTo>
                    <a:pt x="75" y="72"/>
                  </a:lnTo>
                  <a:lnTo>
                    <a:pt x="96" y="82"/>
                  </a:lnTo>
                  <a:lnTo>
                    <a:pt x="96" y="61"/>
                  </a:lnTo>
                  <a:lnTo>
                    <a:pt x="96" y="29"/>
                  </a:lnTo>
                  <a:lnTo>
                    <a:pt x="96" y="19"/>
                  </a:lnTo>
                  <a:lnTo>
                    <a:pt x="96" y="8"/>
                  </a:lnTo>
                  <a:lnTo>
                    <a:pt x="96"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5" name="Freeform 186"/>
            <p:cNvSpPr>
              <a:spLocks/>
            </p:cNvSpPr>
            <p:nvPr/>
          </p:nvSpPr>
          <p:spPr bwMode="auto">
            <a:xfrm>
              <a:off x="-2945345" y="2370370"/>
              <a:ext cx="98840" cy="108321"/>
            </a:xfrm>
            <a:custGeom>
              <a:avLst/>
              <a:gdLst/>
              <a:ahLst/>
              <a:cxnLst>
                <a:cxn ang="0">
                  <a:pos x="96" y="0"/>
                </a:cxn>
                <a:cxn ang="0">
                  <a:pos x="86" y="0"/>
                </a:cxn>
                <a:cxn ang="0">
                  <a:pos x="44" y="0"/>
                </a:cxn>
                <a:cxn ang="0">
                  <a:pos x="44" y="19"/>
                </a:cxn>
                <a:cxn ang="0">
                  <a:pos x="20" y="19"/>
                </a:cxn>
                <a:cxn ang="0">
                  <a:pos x="11" y="43"/>
                </a:cxn>
                <a:cxn ang="0">
                  <a:pos x="11" y="53"/>
                </a:cxn>
                <a:cxn ang="0">
                  <a:pos x="0" y="53"/>
                </a:cxn>
                <a:cxn ang="0">
                  <a:pos x="20" y="93"/>
                </a:cxn>
                <a:cxn ang="0">
                  <a:pos x="44" y="126"/>
                </a:cxn>
                <a:cxn ang="0">
                  <a:pos x="56" y="103"/>
                </a:cxn>
                <a:cxn ang="0">
                  <a:pos x="56" y="93"/>
                </a:cxn>
                <a:cxn ang="0">
                  <a:pos x="75" y="72"/>
                </a:cxn>
                <a:cxn ang="0">
                  <a:pos x="96" y="82"/>
                </a:cxn>
                <a:cxn ang="0">
                  <a:pos x="96" y="61"/>
                </a:cxn>
                <a:cxn ang="0">
                  <a:pos x="96" y="29"/>
                </a:cxn>
                <a:cxn ang="0">
                  <a:pos x="96" y="19"/>
                </a:cxn>
                <a:cxn ang="0">
                  <a:pos x="96" y="8"/>
                </a:cxn>
                <a:cxn ang="0">
                  <a:pos x="96" y="0"/>
                </a:cxn>
              </a:cxnLst>
              <a:rect l="0" t="0" r="r" b="b"/>
              <a:pathLst>
                <a:path w="96" h="126">
                  <a:moveTo>
                    <a:pt x="96" y="0"/>
                  </a:moveTo>
                  <a:lnTo>
                    <a:pt x="86" y="0"/>
                  </a:lnTo>
                  <a:lnTo>
                    <a:pt x="44" y="0"/>
                  </a:lnTo>
                  <a:lnTo>
                    <a:pt x="44" y="19"/>
                  </a:lnTo>
                  <a:lnTo>
                    <a:pt x="20" y="19"/>
                  </a:lnTo>
                  <a:lnTo>
                    <a:pt x="11" y="43"/>
                  </a:lnTo>
                  <a:lnTo>
                    <a:pt x="11" y="53"/>
                  </a:lnTo>
                  <a:lnTo>
                    <a:pt x="0" y="53"/>
                  </a:lnTo>
                  <a:lnTo>
                    <a:pt x="20" y="93"/>
                  </a:lnTo>
                  <a:lnTo>
                    <a:pt x="44" y="126"/>
                  </a:lnTo>
                  <a:lnTo>
                    <a:pt x="56" y="103"/>
                  </a:lnTo>
                  <a:lnTo>
                    <a:pt x="56" y="93"/>
                  </a:lnTo>
                  <a:lnTo>
                    <a:pt x="75" y="72"/>
                  </a:lnTo>
                  <a:lnTo>
                    <a:pt x="96" y="82"/>
                  </a:lnTo>
                  <a:lnTo>
                    <a:pt x="96" y="61"/>
                  </a:lnTo>
                  <a:lnTo>
                    <a:pt x="96" y="29"/>
                  </a:lnTo>
                  <a:lnTo>
                    <a:pt x="96" y="19"/>
                  </a:lnTo>
                  <a:lnTo>
                    <a:pt x="96" y="8"/>
                  </a:lnTo>
                  <a:lnTo>
                    <a:pt x="96"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6" name="Freeform 187"/>
            <p:cNvSpPr>
              <a:spLocks/>
            </p:cNvSpPr>
            <p:nvPr/>
          </p:nvSpPr>
          <p:spPr bwMode="auto">
            <a:xfrm>
              <a:off x="-3162586" y="2216486"/>
              <a:ext cx="86485" cy="108321"/>
            </a:xfrm>
            <a:custGeom>
              <a:avLst/>
              <a:gdLst/>
              <a:ahLst/>
              <a:cxnLst>
                <a:cxn ang="0">
                  <a:pos x="74" y="84"/>
                </a:cxn>
                <a:cxn ang="0">
                  <a:pos x="84" y="96"/>
                </a:cxn>
                <a:cxn ang="0">
                  <a:pos x="74" y="105"/>
                </a:cxn>
                <a:cxn ang="0">
                  <a:pos x="63" y="105"/>
                </a:cxn>
                <a:cxn ang="0">
                  <a:pos x="21" y="126"/>
                </a:cxn>
                <a:cxn ang="0">
                  <a:pos x="0" y="113"/>
                </a:cxn>
                <a:cxn ang="0">
                  <a:pos x="9" y="113"/>
                </a:cxn>
                <a:cxn ang="0">
                  <a:pos x="0" y="84"/>
                </a:cxn>
                <a:cxn ang="0">
                  <a:pos x="21" y="52"/>
                </a:cxn>
                <a:cxn ang="0">
                  <a:pos x="9" y="32"/>
                </a:cxn>
                <a:cxn ang="0">
                  <a:pos x="9" y="0"/>
                </a:cxn>
                <a:cxn ang="0">
                  <a:pos x="50" y="0"/>
                </a:cxn>
                <a:cxn ang="0">
                  <a:pos x="63" y="43"/>
                </a:cxn>
                <a:cxn ang="0">
                  <a:pos x="74" y="84"/>
                </a:cxn>
              </a:cxnLst>
              <a:rect l="0" t="0" r="r" b="b"/>
              <a:pathLst>
                <a:path w="84" h="126">
                  <a:moveTo>
                    <a:pt x="74" y="84"/>
                  </a:moveTo>
                  <a:lnTo>
                    <a:pt x="84" y="96"/>
                  </a:lnTo>
                  <a:lnTo>
                    <a:pt x="74" y="105"/>
                  </a:lnTo>
                  <a:lnTo>
                    <a:pt x="63" y="105"/>
                  </a:lnTo>
                  <a:lnTo>
                    <a:pt x="21" y="126"/>
                  </a:lnTo>
                  <a:lnTo>
                    <a:pt x="0" y="113"/>
                  </a:lnTo>
                  <a:lnTo>
                    <a:pt x="9" y="113"/>
                  </a:lnTo>
                  <a:lnTo>
                    <a:pt x="0" y="84"/>
                  </a:lnTo>
                  <a:lnTo>
                    <a:pt x="21" y="52"/>
                  </a:lnTo>
                  <a:lnTo>
                    <a:pt x="9" y="32"/>
                  </a:lnTo>
                  <a:lnTo>
                    <a:pt x="9" y="0"/>
                  </a:lnTo>
                  <a:lnTo>
                    <a:pt x="50" y="0"/>
                  </a:lnTo>
                  <a:lnTo>
                    <a:pt x="63" y="43"/>
                  </a:lnTo>
                  <a:lnTo>
                    <a:pt x="74" y="8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7" name="Freeform 188"/>
            <p:cNvSpPr>
              <a:spLocks/>
            </p:cNvSpPr>
            <p:nvPr/>
          </p:nvSpPr>
          <p:spPr bwMode="auto">
            <a:xfrm>
              <a:off x="-3162586" y="2216486"/>
              <a:ext cx="86485" cy="108321"/>
            </a:xfrm>
            <a:custGeom>
              <a:avLst/>
              <a:gdLst/>
              <a:ahLst/>
              <a:cxnLst>
                <a:cxn ang="0">
                  <a:pos x="74" y="84"/>
                </a:cxn>
                <a:cxn ang="0">
                  <a:pos x="84" y="96"/>
                </a:cxn>
                <a:cxn ang="0">
                  <a:pos x="74" y="105"/>
                </a:cxn>
                <a:cxn ang="0">
                  <a:pos x="63" y="105"/>
                </a:cxn>
                <a:cxn ang="0">
                  <a:pos x="21" y="126"/>
                </a:cxn>
                <a:cxn ang="0">
                  <a:pos x="0" y="113"/>
                </a:cxn>
                <a:cxn ang="0">
                  <a:pos x="9" y="113"/>
                </a:cxn>
                <a:cxn ang="0">
                  <a:pos x="0" y="84"/>
                </a:cxn>
                <a:cxn ang="0">
                  <a:pos x="21" y="52"/>
                </a:cxn>
                <a:cxn ang="0">
                  <a:pos x="9" y="32"/>
                </a:cxn>
                <a:cxn ang="0">
                  <a:pos x="9" y="0"/>
                </a:cxn>
                <a:cxn ang="0">
                  <a:pos x="50" y="0"/>
                </a:cxn>
                <a:cxn ang="0">
                  <a:pos x="63" y="43"/>
                </a:cxn>
                <a:cxn ang="0">
                  <a:pos x="74" y="84"/>
                </a:cxn>
              </a:cxnLst>
              <a:rect l="0" t="0" r="r" b="b"/>
              <a:pathLst>
                <a:path w="84" h="126">
                  <a:moveTo>
                    <a:pt x="74" y="84"/>
                  </a:moveTo>
                  <a:lnTo>
                    <a:pt x="84" y="96"/>
                  </a:lnTo>
                  <a:lnTo>
                    <a:pt x="74" y="105"/>
                  </a:lnTo>
                  <a:lnTo>
                    <a:pt x="63" y="105"/>
                  </a:lnTo>
                  <a:lnTo>
                    <a:pt x="21" y="126"/>
                  </a:lnTo>
                  <a:lnTo>
                    <a:pt x="0" y="113"/>
                  </a:lnTo>
                  <a:lnTo>
                    <a:pt x="9" y="113"/>
                  </a:lnTo>
                  <a:lnTo>
                    <a:pt x="0" y="84"/>
                  </a:lnTo>
                  <a:lnTo>
                    <a:pt x="21" y="52"/>
                  </a:lnTo>
                  <a:lnTo>
                    <a:pt x="9" y="32"/>
                  </a:lnTo>
                  <a:lnTo>
                    <a:pt x="9" y="0"/>
                  </a:lnTo>
                  <a:lnTo>
                    <a:pt x="50" y="0"/>
                  </a:lnTo>
                  <a:lnTo>
                    <a:pt x="63" y="43"/>
                  </a:lnTo>
                  <a:lnTo>
                    <a:pt x="74" y="8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8" name="Freeform 189"/>
            <p:cNvSpPr>
              <a:spLocks/>
            </p:cNvSpPr>
            <p:nvPr/>
          </p:nvSpPr>
          <p:spPr bwMode="auto">
            <a:xfrm>
              <a:off x="-3111108" y="2216486"/>
              <a:ext cx="45302" cy="82530"/>
            </a:xfrm>
            <a:custGeom>
              <a:avLst/>
              <a:gdLst/>
              <a:ahLst/>
              <a:cxnLst>
                <a:cxn ang="0">
                  <a:pos x="23" y="84"/>
                </a:cxn>
                <a:cxn ang="0">
                  <a:pos x="32" y="96"/>
                </a:cxn>
                <a:cxn ang="0">
                  <a:pos x="44" y="96"/>
                </a:cxn>
                <a:cxn ang="0">
                  <a:pos x="32" y="52"/>
                </a:cxn>
                <a:cxn ang="0">
                  <a:pos x="32" y="23"/>
                </a:cxn>
                <a:cxn ang="0">
                  <a:pos x="23" y="11"/>
                </a:cxn>
                <a:cxn ang="0">
                  <a:pos x="23" y="0"/>
                </a:cxn>
                <a:cxn ang="0">
                  <a:pos x="0" y="0"/>
                </a:cxn>
                <a:cxn ang="0">
                  <a:pos x="12" y="43"/>
                </a:cxn>
                <a:cxn ang="0">
                  <a:pos x="23" y="84"/>
                </a:cxn>
              </a:cxnLst>
              <a:rect l="0" t="0" r="r" b="b"/>
              <a:pathLst>
                <a:path w="44" h="96">
                  <a:moveTo>
                    <a:pt x="23" y="84"/>
                  </a:moveTo>
                  <a:lnTo>
                    <a:pt x="32" y="96"/>
                  </a:lnTo>
                  <a:lnTo>
                    <a:pt x="44" y="96"/>
                  </a:lnTo>
                  <a:lnTo>
                    <a:pt x="32" y="52"/>
                  </a:lnTo>
                  <a:lnTo>
                    <a:pt x="32" y="23"/>
                  </a:lnTo>
                  <a:lnTo>
                    <a:pt x="23" y="11"/>
                  </a:lnTo>
                  <a:lnTo>
                    <a:pt x="23" y="0"/>
                  </a:lnTo>
                  <a:lnTo>
                    <a:pt x="0" y="0"/>
                  </a:lnTo>
                  <a:lnTo>
                    <a:pt x="12" y="43"/>
                  </a:lnTo>
                  <a:lnTo>
                    <a:pt x="23" y="8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09" name="Freeform 190"/>
            <p:cNvSpPr>
              <a:spLocks/>
            </p:cNvSpPr>
            <p:nvPr/>
          </p:nvSpPr>
          <p:spPr bwMode="auto">
            <a:xfrm>
              <a:off x="-3111108" y="2216486"/>
              <a:ext cx="45302" cy="82530"/>
            </a:xfrm>
            <a:custGeom>
              <a:avLst/>
              <a:gdLst/>
              <a:ahLst/>
              <a:cxnLst>
                <a:cxn ang="0">
                  <a:pos x="23" y="84"/>
                </a:cxn>
                <a:cxn ang="0">
                  <a:pos x="32" y="96"/>
                </a:cxn>
                <a:cxn ang="0">
                  <a:pos x="44" y="96"/>
                </a:cxn>
                <a:cxn ang="0">
                  <a:pos x="32" y="52"/>
                </a:cxn>
                <a:cxn ang="0">
                  <a:pos x="32" y="23"/>
                </a:cxn>
                <a:cxn ang="0">
                  <a:pos x="23" y="11"/>
                </a:cxn>
                <a:cxn ang="0">
                  <a:pos x="23" y="0"/>
                </a:cxn>
                <a:cxn ang="0">
                  <a:pos x="0" y="0"/>
                </a:cxn>
                <a:cxn ang="0">
                  <a:pos x="12" y="43"/>
                </a:cxn>
                <a:cxn ang="0">
                  <a:pos x="23" y="84"/>
                </a:cxn>
              </a:cxnLst>
              <a:rect l="0" t="0" r="r" b="b"/>
              <a:pathLst>
                <a:path w="44" h="96">
                  <a:moveTo>
                    <a:pt x="23" y="84"/>
                  </a:moveTo>
                  <a:lnTo>
                    <a:pt x="32" y="96"/>
                  </a:lnTo>
                  <a:lnTo>
                    <a:pt x="44" y="96"/>
                  </a:lnTo>
                  <a:lnTo>
                    <a:pt x="32" y="52"/>
                  </a:lnTo>
                  <a:lnTo>
                    <a:pt x="32" y="23"/>
                  </a:lnTo>
                  <a:lnTo>
                    <a:pt x="23" y="11"/>
                  </a:lnTo>
                  <a:lnTo>
                    <a:pt x="23" y="0"/>
                  </a:lnTo>
                  <a:lnTo>
                    <a:pt x="0" y="0"/>
                  </a:lnTo>
                  <a:lnTo>
                    <a:pt x="12" y="43"/>
                  </a:lnTo>
                  <a:lnTo>
                    <a:pt x="23" y="8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0" name="Freeform 191"/>
            <p:cNvSpPr>
              <a:spLocks/>
            </p:cNvSpPr>
            <p:nvPr/>
          </p:nvSpPr>
          <p:spPr bwMode="auto">
            <a:xfrm>
              <a:off x="-3086398" y="2190695"/>
              <a:ext cx="55598" cy="108321"/>
            </a:xfrm>
            <a:custGeom>
              <a:avLst/>
              <a:gdLst/>
              <a:ahLst/>
              <a:cxnLst>
                <a:cxn ang="0">
                  <a:pos x="9" y="82"/>
                </a:cxn>
                <a:cxn ang="0">
                  <a:pos x="20" y="126"/>
                </a:cxn>
                <a:cxn ang="0">
                  <a:pos x="30" y="126"/>
                </a:cxn>
                <a:cxn ang="0">
                  <a:pos x="30" y="82"/>
                </a:cxn>
                <a:cxn ang="0">
                  <a:pos x="54" y="40"/>
                </a:cxn>
                <a:cxn ang="0">
                  <a:pos x="54" y="20"/>
                </a:cxn>
                <a:cxn ang="0">
                  <a:pos x="41" y="0"/>
                </a:cxn>
                <a:cxn ang="0">
                  <a:pos x="30" y="8"/>
                </a:cxn>
                <a:cxn ang="0">
                  <a:pos x="20" y="20"/>
                </a:cxn>
                <a:cxn ang="0">
                  <a:pos x="9" y="20"/>
                </a:cxn>
                <a:cxn ang="0">
                  <a:pos x="0" y="29"/>
                </a:cxn>
                <a:cxn ang="0">
                  <a:pos x="0" y="40"/>
                </a:cxn>
                <a:cxn ang="0">
                  <a:pos x="9" y="53"/>
                </a:cxn>
                <a:cxn ang="0">
                  <a:pos x="9" y="82"/>
                </a:cxn>
              </a:cxnLst>
              <a:rect l="0" t="0" r="r" b="b"/>
              <a:pathLst>
                <a:path w="54" h="126">
                  <a:moveTo>
                    <a:pt x="9" y="82"/>
                  </a:moveTo>
                  <a:lnTo>
                    <a:pt x="20" y="126"/>
                  </a:lnTo>
                  <a:lnTo>
                    <a:pt x="30" y="126"/>
                  </a:lnTo>
                  <a:lnTo>
                    <a:pt x="30" y="82"/>
                  </a:lnTo>
                  <a:lnTo>
                    <a:pt x="54" y="40"/>
                  </a:lnTo>
                  <a:lnTo>
                    <a:pt x="54" y="20"/>
                  </a:lnTo>
                  <a:lnTo>
                    <a:pt x="41" y="0"/>
                  </a:lnTo>
                  <a:lnTo>
                    <a:pt x="30" y="8"/>
                  </a:lnTo>
                  <a:lnTo>
                    <a:pt x="20" y="20"/>
                  </a:lnTo>
                  <a:lnTo>
                    <a:pt x="9" y="20"/>
                  </a:lnTo>
                  <a:lnTo>
                    <a:pt x="0" y="29"/>
                  </a:lnTo>
                  <a:lnTo>
                    <a:pt x="0" y="40"/>
                  </a:lnTo>
                  <a:lnTo>
                    <a:pt x="9" y="53"/>
                  </a:lnTo>
                  <a:lnTo>
                    <a:pt x="9" y="8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1" name="Freeform 192"/>
            <p:cNvSpPr>
              <a:spLocks/>
            </p:cNvSpPr>
            <p:nvPr/>
          </p:nvSpPr>
          <p:spPr bwMode="auto">
            <a:xfrm>
              <a:off x="-3086398" y="2190695"/>
              <a:ext cx="55598" cy="108321"/>
            </a:xfrm>
            <a:custGeom>
              <a:avLst/>
              <a:gdLst/>
              <a:ahLst/>
              <a:cxnLst>
                <a:cxn ang="0">
                  <a:pos x="9" y="82"/>
                </a:cxn>
                <a:cxn ang="0">
                  <a:pos x="20" y="126"/>
                </a:cxn>
                <a:cxn ang="0">
                  <a:pos x="30" y="126"/>
                </a:cxn>
                <a:cxn ang="0">
                  <a:pos x="30" y="82"/>
                </a:cxn>
                <a:cxn ang="0">
                  <a:pos x="54" y="40"/>
                </a:cxn>
                <a:cxn ang="0">
                  <a:pos x="54" y="20"/>
                </a:cxn>
                <a:cxn ang="0">
                  <a:pos x="41" y="0"/>
                </a:cxn>
                <a:cxn ang="0">
                  <a:pos x="30" y="8"/>
                </a:cxn>
                <a:cxn ang="0">
                  <a:pos x="20" y="20"/>
                </a:cxn>
                <a:cxn ang="0">
                  <a:pos x="9" y="20"/>
                </a:cxn>
                <a:cxn ang="0">
                  <a:pos x="0" y="29"/>
                </a:cxn>
                <a:cxn ang="0">
                  <a:pos x="0" y="40"/>
                </a:cxn>
                <a:cxn ang="0">
                  <a:pos x="9" y="53"/>
                </a:cxn>
                <a:cxn ang="0">
                  <a:pos x="9" y="82"/>
                </a:cxn>
              </a:cxnLst>
              <a:rect l="0" t="0" r="r" b="b"/>
              <a:pathLst>
                <a:path w="54" h="126">
                  <a:moveTo>
                    <a:pt x="9" y="82"/>
                  </a:moveTo>
                  <a:lnTo>
                    <a:pt x="20" y="126"/>
                  </a:lnTo>
                  <a:lnTo>
                    <a:pt x="30" y="126"/>
                  </a:lnTo>
                  <a:lnTo>
                    <a:pt x="30" y="82"/>
                  </a:lnTo>
                  <a:lnTo>
                    <a:pt x="54" y="40"/>
                  </a:lnTo>
                  <a:lnTo>
                    <a:pt x="54" y="20"/>
                  </a:lnTo>
                  <a:lnTo>
                    <a:pt x="41" y="0"/>
                  </a:lnTo>
                  <a:lnTo>
                    <a:pt x="30" y="8"/>
                  </a:lnTo>
                  <a:lnTo>
                    <a:pt x="20" y="20"/>
                  </a:lnTo>
                  <a:lnTo>
                    <a:pt x="9" y="20"/>
                  </a:lnTo>
                  <a:lnTo>
                    <a:pt x="0" y="29"/>
                  </a:lnTo>
                  <a:lnTo>
                    <a:pt x="0" y="40"/>
                  </a:lnTo>
                  <a:lnTo>
                    <a:pt x="9" y="53"/>
                  </a:lnTo>
                  <a:lnTo>
                    <a:pt x="9" y="8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2" name="Freeform 193"/>
            <p:cNvSpPr>
              <a:spLocks/>
            </p:cNvSpPr>
            <p:nvPr/>
          </p:nvSpPr>
          <p:spPr bwMode="auto">
            <a:xfrm>
              <a:off x="-3263486" y="2225942"/>
              <a:ext cx="122521" cy="105742"/>
            </a:xfrm>
            <a:custGeom>
              <a:avLst/>
              <a:gdLst/>
              <a:ahLst/>
              <a:cxnLst>
                <a:cxn ang="0">
                  <a:pos x="106" y="102"/>
                </a:cxn>
                <a:cxn ang="0">
                  <a:pos x="97" y="102"/>
                </a:cxn>
                <a:cxn ang="0">
                  <a:pos x="74" y="102"/>
                </a:cxn>
                <a:cxn ang="0">
                  <a:pos x="53" y="102"/>
                </a:cxn>
                <a:cxn ang="0">
                  <a:pos x="23" y="123"/>
                </a:cxn>
                <a:cxn ang="0">
                  <a:pos x="23" y="94"/>
                </a:cxn>
                <a:cxn ang="0">
                  <a:pos x="9" y="84"/>
                </a:cxn>
                <a:cxn ang="0">
                  <a:pos x="0" y="62"/>
                </a:cxn>
                <a:cxn ang="0">
                  <a:pos x="9" y="52"/>
                </a:cxn>
                <a:cxn ang="0">
                  <a:pos x="9" y="41"/>
                </a:cxn>
                <a:cxn ang="0">
                  <a:pos x="23" y="41"/>
                </a:cxn>
                <a:cxn ang="0">
                  <a:pos x="9" y="20"/>
                </a:cxn>
                <a:cxn ang="0">
                  <a:pos x="9" y="0"/>
                </a:cxn>
                <a:cxn ang="0">
                  <a:pos x="23" y="0"/>
                </a:cxn>
                <a:cxn ang="0">
                  <a:pos x="32" y="0"/>
                </a:cxn>
                <a:cxn ang="0">
                  <a:pos x="44" y="0"/>
                </a:cxn>
                <a:cxn ang="0">
                  <a:pos x="53" y="0"/>
                </a:cxn>
                <a:cxn ang="0">
                  <a:pos x="65" y="0"/>
                </a:cxn>
                <a:cxn ang="0">
                  <a:pos x="74" y="12"/>
                </a:cxn>
                <a:cxn ang="0">
                  <a:pos x="97" y="12"/>
                </a:cxn>
                <a:cxn ang="0">
                  <a:pos x="106" y="20"/>
                </a:cxn>
                <a:cxn ang="0">
                  <a:pos x="119" y="41"/>
                </a:cxn>
                <a:cxn ang="0">
                  <a:pos x="97" y="73"/>
                </a:cxn>
                <a:cxn ang="0">
                  <a:pos x="106" y="102"/>
                </a:cxn>
              </a:cxnLst>
              <a:rect l="0" t="0" r="r" b="b"/>
              <a:pathLst>
                <a:path w="119" h="123">
                  <a:moveTo>
                    <a:pt x="106" y="102"/>
                  </a:moveTo>
                  <a:lnTo>
                    <a:pt x="97" y="102"/>
                  </a:lnTo>
                  <a:lnTo>
                    <a:pt x="74" y="102"/>
                  </a:lnTo>
                  <a:lnTo>
                    <a:pt x="53" y="102"/>
                  </a:lnTo>
                  <a:lnTo>
                    <a:pt x="23" y="123"/>
                  </a:lnTo>
                  <a:lnTo>
                    <a:pt x="23" y="94"/>
                  </a:lnTo>
                  <a:lnTo>
                    <a:pt x="9" y="84"/>
                  </a:lnTo>
                  <a:lnTo>
                    <a:pt x="0" y="62"/>
                  </a:lnTo>
                  <a:lnTo>
                    <a:pt x="9" y="52"/>
                  </a:lnTo>
                  <a:lnTo>
                    <a:pt x="9" y="41"/>
                  </a:lnTo>
                  <a:lnTo>
                    <a:pt x="23" y="41"/>
                  </a:lnTo>
                  <a:lnTo>
                    <a:pt x="9" y="20"/>
                  </a:lnTo>
                  <a:lnTo>
                    <a:pt x="9" y="0"/>
                  </a:lnTo>
                  <a:lnTo>
                    <a:pt x="23" y="0"/>
                  </a:lnTo>
                  <a:lnTo>
                    <a:pt x="32" y="0"/>
                  </a:lnTo>
                  <a:lnTo>
                    <a:pt x="44" y="0"/>
                  </a:lnTo>
                  <a:lnTo>
                    <a:pt x="53" y="0"/>
                  </a:lnTo>
                  <a:lnTo>
                    <a:pt x="65" y="0"/>
                  </a:lnTo>
                  <a:lnTo>
                    <a:pt x="74" y="12"/>
                  </a:lnTo>
                  <a:lnTo>
                    <a:pt x="97" y="12"/>
                  </a:lnTo>
                  <a:lnTo>
                    <a:pt x="106" y="20"/>
                  </a:lnTo>
                  <a:lnTo>
                    <a:pt x="119" y="41"/>
                  </a:lnTo>
                  <a:lnTo>
                    <a:pt x="97" y="73"/>
                  </a:lnTo>
                  <a:lnTo>
                    <a:pt x="106" y="10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3" name="Freeform 194"/>
            <p:cNvSpPr>
              <a:spLocks/>
            </p:cNvSpPr>
            <p:nvPr/>
          </p:nvSpPr>
          <p:spPr bwMode="auto">
            <a:xfrm>
              <a:off x="-3263486" y="2225942"/>
              <a:ext cx="122521" cy="105742"/>
            </a:xfrm>
            <a:custGeom>
              <a:avLst/>
              <a:gdLst/>
              <a:ahLst/>
              <a:cxnLst>
                <a:cxn ang="0">
                  <a:pos x="106" y="102"/>
                </a:cxn>
                <a:cxn ang="0">
                  <a:pos x="97" y="102"/>
                </a:cxn>
                <a:cxn ang="0">
                  <a:pos x="74" y="102"/>
                </a:cxn>
                <a:cxn ang="0">
                  <a:pos x="53" y="102"/>
                </a:cxn>
                <a:cxn ang="0">
                  <a:pos x="23" y="123"/>
                </a:cxn>
                <a:cxn ang="0">
                  <a:pos x="23" y="94"/>
                </a:cxn>
                <a:cxn ang="0">
                  <a:pos x="9" y="84"/>
                </a:cxn>
                <a:cxn ang="0">
                  <a:pos x="0" y="62"/>
                </a:cxn>
                <a:cxn ang="0">
                  <a:pos x="9" y="52"/>
                </a:cxn>
                <a:cxn ang="0">
                  <a:pos x="9" y="41"/>
                </a:cxn>
                <a:cxn ang="0">
                  <a:pos x="23" y="41"/>
                </a:cxn>
                <a:cxn ang="0">
                  <a:pos x="9" y="20"/>
                </a:cxn>
                <a:cxn ang="0">
                  <a:pos x="9" y="0"/>
                </a:cxn>
                <a:cxn ang="0">
                  <a:pos x="23" y="0"/>
                </a:cxn>
                <a:cxn ang="0">
                  <a:pos x="32" y="0"/>
                </a:cxn>
                <a:cxn ang="0">
                  <a:pos x="44" y="0"/>
                </a:cxn>
                <a:cxn ang="0">
                  <a:pos x="53" y="0"/>
                </a:cxn>
                <a:cxn ang="0">
                  <a:pos x="65" y="0"/>
                </a:cxn>
                <a:cxn ang="0">
                  <a:pos x="74" y="12"/>
                </a:cxn>
                <a:cxn ang="0">
                  <a:pos x="97" y="12"/>
                </a:cxn>
                <a:cxn ang="0">
                  <a:pos x="106" y="20"/>
                </a:cxn>
                <a:cxn ang="0">
                  <a:pos x="119" y="41"/>
                </a:cxn>
                <a:cxn ang="0">
                  <a:pos x="97" y="73"/>
                </a:cxn>
                <a:cxn ang="0">
                  <a:pos x="106" y="102"/>
                </a:cxn>
              </a:cxnLst>
              <a:rect l="0" t="0" r="r" b="b"/>
              <a:pathLst>
                <a:path w="119" h="123">
                  <a:moveTo>
                    <a:pt x="106" y="102"/>
                  </a:moveTo>
                  <a:lnTo>
                    <a:pt x="97" y="102"/>
                  </a:lnTo>
                  <a:lnTo>
                    <a:pt x="74" y="102"/>
                  </a:lnTo>
                  <a:lnTo>
                    <a:pt x="53" y="102"/>
                  </a:lnTo>
                  <a:lnTo>
                    <a:pt x="23" y="123"/>
                  </a:lnTo>
                  <a:lnTo>
                    <a:pt x="23" y="94"/>
                  </a:lnTo>
                  <a:lnTo>
                    <a:pt x="9" y="84"/>
                  </a:lnTo>
                  <a:lnTo>
                    <a:pt x="0" y="62"/>
                  </a:lnTo>
                  <a:lnTo>
                    <a:pt x="9" y="52"/>
                  </a:lnTo>
                  <a:lnTo>
                    <a:pt x="9" y="41"/>
                  </a:lnTo>
                  <a:lnTo>
                    <a:pt x="23" y="41"/>
                  </a:lnTo>
                  <a:lnTo>
                    <a:pt x="9" y="20"/>
                  </a:lnTo>
                  <a:lnTo>
                    <a:pt x="9" y="0"/>
                  </a:lnTo>
                  <a:lnTo>
                    <a:pt x="23" y="0"/>
                  </a:lnTo>
                  <a:lnTo>
                    <a:pt x="32" y="0"/>
                  </a:lnTo>
                  <a:lnTo>
                    <a:pt x="44" y="0"/>
                  </a:lnTo>
                  <a:lnTo>
                    <a:pt x="53" y="0"/>
                  </a:lnTo>
                  <a:lnTo>
                    <a:pt x="65" y="0"/>
                  </a:lnTo>
                  <a:lnTo>
                    <a:pt x="74" y="12"/>
                  </a:lnTo>
                  <a:lnTo>
                    <a:pt x="97" y="12"/>
                  </a:lnTo>
                  <a:lnTo>
                    <a:pt x="106" y="20"/>
                  </a:lnTo>
                  <a:lnTo>
                    <a:pt x="119" y="41"/>
                  </a:lnTo>
                  <a:lnTo>
                    <a:pt x="97" y="73"/>
                  </a:lnTo>
                  <a:lnTo>
                    <a:pt x="106" y="10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4" name="Freeform 195"/>
            <p:cNvSpPr>
              <a:spLocks/>
            </p:cNvSpPr>
            <p:nvPr/>
          </p:nvSpPr>
          <p:spPr bwMode="auto">
            <a:xfrm>
              <a:off x="-3319084" y="2261189"/>
              <a:ext cx="80307" cy="70494"/>
            </a:xfrm>
            <a:custGeom>
              <a:avLst/>
              <a:gdLst/>
              <a:ahLst/>
              <a:cxnLst>
                <a:cxn ang="0">
                  <a:pos x="54" y="20"/>
                </a:cxn>
                <a:cxn ang="0">
                  <a:pos x="44" y="20"/>
                </a:cxn>
                <a:cxn ang="0">
                  <a:pos x="33" y="0"/>
                </a:cxn>
                <a:cxn ang="0">
                  <a:pos x="23" y="0"/>
                </a:cxn>
                <a:cxn ang="0">
                  <a:pos x="0" y="32"/>
                </a:cxn>
                <a:cxn ang="0">
                  <a:pos x="63" y="73"/>
                </a:cxn>
                <a:cxn ang="0">
                  <a:pos x="78" y="82"/>
                </a:cxn>
                <a:cxn ang="0">
                  <a:pos x="78" y="52"/>
                </a:cxn>
                <a:cxn ang="0">
                  <a:pos x="63" y="43"/>
                </a:cxn>
                <a:cxn ang="0">
                  <a:pos x="54" y="20"/>
                </a:cxn>
              </a:cxnLst>
              <a:rect l="0" t="0" r="r" b="b"/>
              <a:pathLst>
                <a:path w="78" h="82">
                  <a:moveTo>
                    <a:pt x="54" y="20"/>
                  </a:moveTo>
                  <a:lnTo>
                    <a:pt x="44" y="20"/>
                  </a:lnTo>
                  <a:lnTo>
                    <a:pt x="33" y="0"/>
                  </a:lnTo>
                  <a:lnTo>
                    <a:pt x="23" y="0"/>
                  </a:lnTo>
                  <a:lnTo>
                    <a:pt x="0" y="32"/>
                  </a:lnTo>
                  <a:lnTo>
                    <a:pt x="63" y="73"/>
                  </a:lnTo>
                  <a:lnTo>
                    <a:pt x="78" y="82"/>
                  </a:lnTo>
                  <a:lnTo>
                    <a:pt x="78" y="52"/>
                  </a:lnTo>
                  <a:lnTo>
                    <a:pt x="63" y="43"/>
                  </a:lnTo>
                  <a:lnTo>
                    <a:pt x="54" y="2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5" name="Freeform 196"/>
            <p:cNvSpPr>
              <a:spLocks/>
            </p:cNvSpPr>
            <p:nvPr/>
          </p:nvSpPr>
          <p:spPr bwMode="auto">
            <a:xfrm>
              <a:off x="-3319084" y="2261189"/>
              <a:ext cx="80307" cy="70494"/>
            </a:xfrm>
            <a:custGeom>
              <a:avLst/>
              <a:gdLst/>
              <a:ahLst/>
              <a:cxnLst>
                <a:cxn ang="0">
                  <a:pos x="54" y="20"/>
                </a:cxn>
                <a:cxn ang="0">
                  <a:pos x="44" y="20"/>
                </a:cxn>
                <a:cxn ang="0">
                  <a:pos x="33" y="0"/>
                </a:cxn>
                <a:cxn ang="0">
                  <a:pos x="23" y="0"/>
                </a:cxn>
                <a:cxn ang="0">
                  <a:pos x="0" y="32"/>
                </a:cxn>
                <a:cxn ang="0">
                  <a:pos x="63" y="73"/>
                </a:cxn>
                <a:cxn ang="0">
                  <a:pos x="78" y="82"/>
                </a:cxn>
                <a:cxn ang="0">
                  <a:pos x="78" y="52"/>
                </a:cxn>
                <a:cxn ang="0">
                  <a:pos x="63" y="43"/>
                </a:cxn>
                <a:cxn ang="0">
                  <a:pos x="54" y="20"/>
                </a:cxn>
              </a:cxnLst>
              <a:rect l="0" t="0" r="r" b="b"/>
              <a:pathLst>
                <a:path w="78" h="82">
                  <a:moveTo>
                    <a:pt x="54" y="20"/>
                  </a:moveTo>
                  <a:lnTo>
                    <a:pt x="44" y="20"/>
                  </a:lnTo>
                  <a:lnTo>
                    <a:pt x="33" y="0"/>
                  </a:lnTo>
                  <a:lnTo>
                    <a:pt x="23" y="0"/>
                  </a:lnTo>
                  <a:lnTo>
                    <a:pt x="0" y="32"/>
                  </a:lnTo>
                  <a:lnTo>
                    <a:pt x="63" y="73"/>
                  </a:lnTo>
                  <a:lnTo>
                    <a:pt x="78" y="82"/>
                  </a:lnTo>
                  <a:lnTo>
                    <a:pt x="78" y="52"/>
                  </a:lnTo>
                  <a:lnTo>
                    <a:pt x="63" y="43"/>
                  </a:lnTo>
                  <a:lnTo>
                    <a:pt x="54" y="2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6" name="Freeform 197"/>
            <p:cNvSpPr>
              <a:spLocks/>
            </p:cNvSpPr>
            <p:nvPr/>
          </p:nvSpPr>
          <p:spPr bwMode="auto">
            <a:xfrm>
              <a:off x="-3415864" y="2117622"/>
              <a:ext cx="109136" cy="73074"/>
            </a:xfrm>
            <a:custGeom>
              <a:avLst/>
              <a:gdLst/>
              <a:ahLst/>
              <a:cxnLst>
                <a:cxn ang="0">
                  <a:pos x="93" y="40"/>
                </a:cxn>
                <a:cxn ang="0">
                  <a:pos x="73" y="20"/>
                </a:cxn>
                <a:cxn ang="0">
                  <a:pos x="52" y="0"/>
                </a:cxn>
                <a:cxn ang="0">
                  <a:pos x="28" y="11"/>
                </a:cxn>
                <a:cxn ang="0">
                  <a:pos x="20" y="20"/>
                </a:cxn>
                <a:cxn ang="0">
                  <a:pos x="0" y="40"/>
                </a:cxn>
                <a:cxn ang="0">
                  <a:pos x="11" y="52"/>
                </a:cxn>
                <a:cxn ang="0">
                  <a:pos x="11" y="64"/>
                </a:cxn>
                <a:cxn ang="0">
                  <a:pos x="28" y="52"/>
                </a:cxn>
                <a:cxn ang="0">
                  <a:pos x="64" y="64"/>
                </a:cxn>
                <a:cxn ang="0">
                  <a:pos x="52" y="72"/>
                </a:cxn>
                <a:cxn ang="0">
                  <a:pos x="28" y="64"/>
                </a:cxn>
                <a:cxn ang="0">
                  <a:pos x="11" y="72"/>
                </a:cxn>
                <a:cxn ang="0">
                  <a:pos x="11" y="85"/>
                </a:cxn>
                <a:cxn ang="0">
                  <a:pos x="64" y="85"/>
                </a:cxn>
                <a:cxn ang="0">
                  <a:pos x="106" y="85"/>
                </a:cxn>
                <a:cxn ang="0">
                  <a:pos x="93" y="40"/>
                </a:cxn>
              </a:cxnLst>
              <a:rect l="0" t="0" r="r" b="b"/>
              <a:pathLst>
                <a:path w="106" h="85">
                  <a:moveTo>
                    <a:pt x="93" y="40"/>
                  </a:moveTo>
                  <a:lnTo>
                    <a:pt x="73" y="20"/>
                  </a:lnTo>
                  <a:lnTo>
                    <a:pt x="52" y="0"/>
                  </a:lnTo>
                  <a:lnTo>
                    <a:pt x="28" y="11"/>
                  </a:lnTo>
                  <a:lnTo>
                    <a:pt x="20" y="20"/>
                  </a:lnTo>
                  <a:lnTo>
                    <a:pt x="0" y="40"/>
                  </a:lnTo>
                  <a:lnTo>
                    <a:pt x="11" y="52"/>
                  </a:lnTo>
                  <a:lnTo>
                    <a:pt x="11" y="64"/>
                  </a:lnTo>
                  <a:lnTo>
                    <a:pt x="28" y="52"/>
                  </a:lnTo>
                  <a:lnTo>
                    <a:pt x="64" y="64"/>
                  </a:lnTo>
                  <a:lnTo>
                    <a:pt x="52" y="72"/>
                  </a:lnTo>
                  <a:lnTo>
                    <a:pt x="28" y="64"/>
                  </a:lnTo>
                  <a:lnTo>
                    <a:pt x="11" y="72"/>
                  </a:lnTo>
                  <a:lnTo>
                    <a:pt x="11" y="85"/>
                  </a:lnTo>
                  <a:lnTo>
                    <a:pt x="64" y="85"/>
                  </a:lnTo>
                  <a:lnTo>
                    <a:pt x="106" y="85"/>
                  </a:lnTo>
                  <a:lnTo>
                    <a:pt x="93" y="4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7" name="Freeform 198"/>
            <p:cNvSpPr>
              <a:spLocks/>
            </p:cNvSpPr>
            <p:nvPr/>
          </p:nvSpPr>
          <p:spPr bwMode="auto">
            <a:xfrm>
              <a:off x="-3415864" y="2117622"/>
              <a:ext cx="109136" cy="73074"/>
            </a:xfrm>
            <a:custGeom>
              <a:avLst/>
              <a:gdLst/>
              <a:ahLst/>
              <a:cxnLst>
                <a:cxn ang="0">
                  <a:pos x="93" y="40"/>
                </a:cxn>
                <a:cxn ang="0">
                  <a:pos x="73" y="20"/>
                </a:cxn>
                <a:cxn ang="0">
                  <a:pos x="52" y="0"/>
                </a:cxn>
                <a:cxn ang="0">
                  <a:pos x="28" y="11"/>
                </a:cxn>
                <a:cxn ang="0">
                  <a:pos x="20" y="20"/>
                </a:cxn>
                <a:cxn ang="0">
                  <a:pos x="0" y="40"/>
                </a:cxn>
                <a:cxn ang="0">
                  <a:pos x="11" y="52"/>
                </a:cxn>
                <a:cxn ang="0">
                  <a:pos x="11" y="64"/>
                </a:cxn>
                <a:cxn ang="0">
                  <a:pos x="28" y="52"/>
                </a:cxn>
                <a:cxn ang="0">
                  <a:pos x="64" y="64"/>
                </a:cxn>
                <a:cxn ang="0">
                  <a:pos x="52" y="72"/>
                </a:cxn>
                <a:cxn ang="0">
                  <a:pos x="28" y="64"/>
                </a:cxn>
                <a:cxn ang="0">
                  <a:pos x="11" y="72"/>
                </a:cxn>
                <a:cxn ang="0">
                  <a:pos x="11" y="85"/>
                </a:cxn>
                <a:cxn ang="0">
                  <a:pos x="64" y="85"/>
                </a:cxn>
                <a:cxn ang="0">
                  <a:pos x="106" y="85"/>
                </a:cxn>
                <a:cxn ang="0">
                  <a:pos x="93" y="40"/>
                </a:cxn>
              </a:cxnLst>
              <a:rect l="0" t="0" r="r" b="b"/>
              <a:pathLst>
                <a:path w="106" h="85">
                  <a:moveTo>
                    <a:pt x="93" y="40"/>
                  </a:moveTo>
                  <a:lnTo>
                    <a:pt x="73" y="20"/>
                  </a:lnTo>
                  <a:lnTo>
                    <a:pt x="52" y="0"/>
                  </a:lnTo>
                  <a:lnTo>
                    <a:pt x="28" y="11"/>
                  </a:lnTo>
                  <a:lnTo>
                    <a:pt x="20" y="20"/>
                  </a:lnTo>
                  <a:lnTo>
                    <a:pt x="0" y="40"/>
                  </a:lnTo>
                  <a:lnTo>
                    <a:pt x="11" y="52"/>
                  </a:lnTo>
                  <a:lnTo>
                    <a:pt x="11" y="64"/>
                  </a:lnTo>
                  <a:lnTo>
                    <a:pt x="28" y="52"/>
                  </a:lnTo>
                  <a:lnTo>
                    <a:pt x="64" y="64"/>
                  </a:lnTo>
                  <a:lnTo>
                    <a:pt x="52" y="72"/>
                  </a:lnTo>
                  <a:lnTo>
                    <a:pt x="28" y="64"/>
                  </a:lnTo>
                  <a:lnTo>
                    <a:pt x="11" y="72"/>
                  </a:lnTo>
                  <a:lnTo>
                    <a:pt x="11" y="85"/>
                  </a:lnTo>
                  <a:lnTo>
                    <a:pt x="64" y="85"/>
                  </a:lnTo>
                  <a:lnTo>
                    <a:pt x="106" y="85"/>
                  </a:lnTo>
                  <a:lnTo>
                    <a:pt x="93" y="4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8" name="Freeform 199"/>
            <p:cNvSpPr>
              <a:spLocks/>
            </p:cNvSpPr>
            <p:nvPr/>
          </p:nvSpPr>
          <p:spPr bwMode="auto">
            <a:xfrm>
              <a:off x="-3404539" y="1937948"/>
              <a:ext cx="218272" cy="214062"/>
            </a:xfrm>
            <a:custGeom>
              <a:avLst/>
              <a:gdLst/>
              <a:ahLst/>
              <a:cxnLst>
                <a:cxn ang="0">
                  <a:pos x="83" y="249"/>
                </a:cxn>
                <a:cxn ang="0">
                  <a:pos x="95" y="229"/>
                </a:cxn>
                <a:cxn ang="0">
                  <a:pos x="107" y="240"/>
                </a:cxn>
                <a:cxn ang="0">
                  <a:pos x="116" y="229"/>
                </a:cxn>
                <a:cxn ang="0">
                  <a:pos x="202" y="229"/>
                </a:cxn>
                <a:cxn ang="0">
                  <a:pos x="181" y="40"/>
                </a:cxn>
                <a:cxn ang="0">
                  <a:pos x="212" y="40"/>
                </a:cxn>
                <a:cxn ang="0">
                  <a:pos x="146" y="0"/>
                </a:cxn>
                <a:cxn ang="0">
                  <a:pos x="146" y="20"/>
                </a:cxn>
                <a:cxn ang="0">
                  <a:pos x="95" y="20"/>
                </a:cxn>
                <a:cxn ang="0">
                  <a:pos x="95" y="73"/>
                </a:cxn>
                <a:cxn ang="0">
                  <a:pos x="74" y="85"/>
                </a:cxn>
                <a:cxn ang="0">
                  <a:pos x="74" y="114"/>
                </a:cxn>
                <a:cxn ang="0">
                  <a:pos x="9" y="114"/>
                </a:cxn>
                <a:cxn ang="0">
                  <a:pos x="0" y="123"/>
                </a:cxn>
                <a:cxn ang="0">
                  <a:pos x="9" y="137"/>
                </a:cxn>
                <a:cxn ang="0">
                  <a:pos x="9" y="155"/>
                </a:cxn>
                <a:cxn ang="0">
                  <a:pos x="9" y="187"/>
                </a:cxn>
                <a:cxn ang="0">
                  <a:pos x="9" y="229"/>
                </a:cxn>
                <a:cxn ang="0">
                  <a:pos x="17" y="219"/>
                </a:cxn>
                <a:cxn ang="0">
                  <a:pos x="41" y="208"/>
                </a:cxn>
                <a:cxn ang="0">
                  <a:pos x="62" y="229"/>
                </a:cxn>
                <a:cxn ang="0">
                  <a:pos x="83" y="249"/>
                </a:cxn>
              </a:cxnLst>
              <a:rect l="0" t="0" r="r" b="b"/>
              <a:pathLst>
                <a:path w="212" h="249">
                  <a:moveTo>
                    <a:pt x="83" y="249"/>
                  </a:moveTo>
                  <a:lnTo>
                    <a:pt x="95" y="229"/>
                  </a:lnTo>
                  <a:lnTo>
                    <a:pt x="107" y="240"/>
                  </a:lnTo>
                  <a:lnTo>
                    <a:pt x="116" y="229"/>
                  </a:lnTo>
                  <a:lnTo>
                    <a:pt x="202" y="229"/>
                  </a:lnTo>
                  <a:lnTo>
                    <a:pt x="181" y="40"/>
                  </a:lnTo>
                  <a:lnTo>
                    <a:pt x="212" y="40"/>
                  </a:lnTo>
                  <a:lnTo>
                    <a:pt x="146" y="0"/>
                  </a:lnTo>
                  <a:lnTo>
                    <a:pt x="146" y="20"/>
                  </a:lnTo>
                  <a:lnTo>
                    <a:pt x="95" y="20"/>
                  </a:lnTo>
                  <a:lnTo>
                    <a:pt x="95" y="73"/>
                  </a:lnTo>
                  <a:lnTo>
                    <a:pt x="74" y="85"/>
                  </a:lnTo>
                  <a:lnTo>
                    <a:pt x="74" y="114"/>
                  </a:lnTo>
                  <a:lnTo>
                    <a:pt x="9" y="114"/>
                  </a:lnTo>
                  <a:lnTo>
                    <a:pt x="0" y="123"/>
                  </a:lnTo>
                  <a:lnTo>
                    <a:pt x="9" y="137"/>
                  </a:lnTo>
                  <a:lnTo>
                    <a:pt x="9" y="155"/>
                  </a:lnTo>
                  <a:lnTo>
                    <a:pt x="9" y="187"/>
                  </a:lnTo>
                  <a:lnTo>
                    <a:pt x="9" y="229"/>
                  </a:lnTo>
                  <a:lnTo>
                    <a:pt x="17" y="219"/>
                  </a:lnTo>
                  <a:lnTo>
                    <a:pt x="41" y="208"/>
                  </a:lnTo>
                  <a:lnTo>
                    <a:pt x="62" y="229"/>
                  </a:lnTo>
                  <a:lnTo>
                    <a:pt x="83" y="24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19" name="Freeform 200"/>
            <p:cNvSpPr>
              <a:spLocks/>
            </p:cNvSpPr>
            <p:nvPr/>
          </p:nvSpPr>
          <p:spPr bwMode="auto">
            <a:xfrm>
              <a:off x="-3404539" y="1937948"/>
              <a:ext cx="218272" cy="214062"/>
            </a:xfrm>
            <a:custGeom>
              <a:avLst/>
              <a:gdLst/>
              <a:ahLst/>
              <a:cxnLst>
                <a:cxn ang="0">
                  <a:pos x="83" y="249"/>
                </a:cxn>
                <a:cxn ang="0">
                  <a:pos x="95" y="229"/>
                </a:cxn>
                <a:cxn ang="0">
                  <a:pos x="107" y="240"/>
                </a:cxn>
                <a:cxn ang="0">
                  <a:pos x="116" y="229"/>
                </a:cxn>
                <a:cxn ang="0">
                  <a:pos x="202" y="229"/>
                </a:cxn>
                <a:cxn ang="0">
                  <a:pos x="181" y="40"/>
                </a:cxn>
                <a:cxn ang="0">
                  <a:pos x="212" y="40"/>
                </a:cxn>
                <a:cxn ang="0">
                  <a:pos x="146" y="0"/>
                </a:cxn>
                <a:cxn ang="0">
                  <a:pos x="146" y="20"/>
                </a:cxn>
                <a:cxn ang="0">
                  <a:pos x="95" y="20"/>
                </a:cxn>
                <a:cxn ang="0">
                  <a:pos x="95" y="73"/>
                </a:cxn>
                <a:cxn ang="0">
                  <a:pos x="74" y="85"/>
                </a:cxn>
                <a:cxn ang="0">
                  <a:pos x="74" y="114"/>
                </a:cxn>
                <a:cxn ang="0">
                  <a:pos x="9" y="114"/>
                </a:cxn>
                <a:cxn ang="0">
                  <a:pos x="0" y="123"/>
                </a:cxn>
                <a:cxn ang="0">
                  <a:pos x="9" y="137"/>
                </a:cxn>
                <a:cxn ang="0">
                  <a:pos x="9" y="155"/>
                </a:cxn>
                <a:cxn ang="0">
                  <a:pos x="9" y="187"/>
                </a:cxn>
                <a:cxn ang="0">
                  <a:pos x="9" y="229"/>
                </a:cxn>
                <a:cxn ang="0">
                  <a:pos x="17" y="219"/>
                </a:cxn>
                <a:cxn ang="0">
                  <a:pos x="41" y="208"/>
                </a:cxn>
                <a:cxn ang="0">
                  <a:pos x="62" y="229"/>
                </a:cxn>
                <a:cxn ang="0">
                  <a:pos x="83" y="249"/>
                </a:cxn>
              </a:cxnLst>
              <a:rect l="0" t="0" r="r" b="b"/>
              <a:pathLst>
                <a:path w="212" h="249">
                  <a:moveTo>
                    <a:pt x="83" y="249"/>
                  </a:moveTo>
                  <a:lnTo>
                    <a:pt x="95" y="229"/>
                  </a:lnTo>
                  <a:lnTo>
                    <a:pt x="107" y="240"/>
                  </a:lnTo>
                  <a:lnTo>
                    <a:pt x="116" y="229"/>
                  </a:lnTo>
                  <a:lnTo>
                    <a:pt x="202" y="229"/>
                  </a:lnTo>
                  <a:lnTo>
                    <a:pt x="181" y="40"/>
                  </a:lnTo>
                  <a:lnTo>
                    <a:pt x="212" y="40"/>
                  </a:lnTo>
                  <a:lnTo>
                    <a:pt x="146" y="0"/>
                  </a:lnTo>
                  <a:lnTo>
                    <a:pt x="146" y="20"/>
                  </a:lnTo>
                  <a:lnTo>
                    <a:pt x="95" y="20"/>
                  </a:lnTo>
                  <a:lnTo>
                    <a:pt x="95" y="73"/>
                  </a:lnTo>
                  <a:lnTo>
                    <a:pt x="74" y="85"/>
                  </a:lnTo>
                  <a:lnTo>
                    <a:pt x="74" y="114"/>
                  </a:lnTo>
                  <a:lnTo>
                    <a:pt x="9" y="114"/>
                  </a:lnTo>
                  <a:lnTo>
                    <a:pt x="0" y="123"/>
                  </a:lnTo>
                  <a:lnTo>
                    <a:pt x="9" y="137"/>
                  </a:lnTo>
                  <a:lnTo>
                    <a:pt x="9" y="155"/>
                  </a:lnTo>
                  <a:lnTo>
                    <a:pt x="9" y="187"/>
                  </a:lnTo>
                  <a:lnTo>
                    <a:pt x="9" y="229"/>
                  </a:lnTo>
                  <a:lnTo>
                    <a:pt x="17" y="219"/>
                  </a:lnTo>
                  <a:lnTo>
                    <a:pt x="41" y="208"/>
                  </a:lnTo>
                  <a:lnTo>
                    <a:pt x="62" y="229"/>
                  </a:lnTo>
                  <a:lnTo>
                    <a:pt x="83" y="24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20" name="Freeform 201"/>
            <p:cNvSpPr>
              <a:spLocks/>
            </p:cNvSpPr>
            <p:nvPr/>
          </p:nvSpPr>
          <p:spPr bwMode="auto">
            <a:xfrm>
              <a:off x="-3404539" y="1927631"/>
              <a:ext cx="150320" cy="116057"/>
            </a:xfrm>
            <a:custGeom>
              <a:avLst/>
              <a:gdLst/>
              <a:ahLst/>
              <a:cxnLst>
                <a:cxn ang="0">
                  <a:pos x="146" y="0"/>
                </a:cxn>
                <a:cxn ang="0">
                  <a:pos x="75" y="0"/>
                </a:cxn>
                <a:cxn ang="0">
                  <a:pos x="62" y="22"/>
                </a:cxn>
                <a:cxn ang="0">
                  <a:pos x="54" y="32"/>
                </a:cxn>
                <a:cxn ang="0">
                  <a:pos x="41" y="61"/>
                </a:cxn>
                <a:cxn ang="0">
                  <a:pos x="0" y="114"/>
                </a:cxn>
                <a:cxn ang="0">
                  <a:pos x="0" y="135"/>
                </a:cxn>
                <a:cxn ang="0">
                  <a:pos x="9" y="125"/>
                </a:cxn>
                <a:cxn ang="0">
                  <a:pos x="75" y="125"/>
                </a:cxn>
                <a:cxn ang="0">
                  <a:pos x="75" y="96"/>
                </a:cxn>
                <a:cxn ang="0">
                  <a:pos x="95" y="85"/>
                </a:cxn>
                <a:cxn ang="0">
                  <a:pos x="95" y="32"/>
                </a:cxn>
                <a:cxn ang="0">
                  <a:pos x="146" y="32"/>
                </a:cxn>
                <a:cxn ang="0">
                  <a:pos x="146" y="11"/>
                </a:cxn>
                <a:cxn ang="0">
                  <a:pos x="146" y="0"/>
                </a:cxn>
              </a:cxnLst>
              <a:rect l="0" t="0" r="r" b="b"/>
              <a:pathLst>
                <a:path w="146" h="135">
                  <a:moveTo>
                    <a:pt x="146" y="0"/>
                  </a:moveTo>
                  <a:lnTo>
                    <a:pt x="75" y="0"/>
                  </a:lnTo>
                  <a:lnTo>
                    <a:pt x="62" y="22"/>
                  </a:lnTo>
                  <a:lnTo>
                    <a:pt x="54" y="32"/>
                  </a:lnTo>
                  <a:lnTo>
                    <a:pt x="41" y="61"/>
                  </a:lnTo>
                  <a:lnTo>
                    <a:pt x="0" y="114"/>
                  </a:lnTo>
                  <a:lnTo>
                    <a:pt x="0" y="135"/>
                  </a:lnTo>
                  <a:lnTo>
                    <a:pt x="9" y="125"/>
                  </a:lnTo>
                  <a:lnTo>
                    <a:pt x="75" y="125"/>
                  </a:lnTo>
                  <a:lnTo>
                    <a:pt x="75" y="96"/>
                  </a:lnTo>
                  <a:lnTo>
                    <a:pt x="95" y="85"/>
                  </a:lnTo>
                  <a:lnTo>
                    <a:pt x="95" y="32"/>
                  </a:lnTo>
                  <a:lnTo>
                    <a:pt x="146" y="32"/>
                  </a:lnTo>
                  <a:lnTo>
                    <a:pt x="146" y="11"/>
                  </a:lnTo>
                  <a:lnTo>
                    <a:pt x="146"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21" name="Freeform 202"/>
            <p:cNvSpPr>
              <a:spLocks/>
            </p:cNvSpPr>
            <p:nvPr/>
          </p:nvSpPr>
          <p:spPr bwMode="auto">
            <a:xfrm>
              <a:off x="-3404539" y="1927631"/>
              <a:ext cx="150320" cy="116057"/>
            </a:xfrm>
            <a:custGeom>
              <a:avLst/>
              <a:gdLst/>
              <a:ahLst/>
              <a:cxnLst>
                <a:cxn ang="0">
                  <a:pos x="146" y="0"/>
                </a:cxn>
                <a:cxn ang="0">
                  <a:pos x="75" y="0"/>
                </a:cxn>
                <a:cxn ang="0">
                  <a:pos x="62" y="22"/>
                </a:cxn>
                <a:cxn ang="0">
                  <a:pos x="54" y="32"/>
                </a:cxn>
                <a:cxn ang="0">
                  <a:pos x="41" y="61"/>
                </a:cxn>
                <a:cxn ang="0">
                  <a:pos x="0" y="114"/>
                </a:cxn>
                <a:cxn ang="0">
                  <a:pos x="0" y="135"/>
                </a:cxn>
                <a:cxn ang="0">
                  <a:pos x="9" y="125"/>
                </a:cxn>
                <a:cxn ang="0">
                  <a:pos x="75" y="125"/>
                </a:cxn>
                <a:cxn ang="0">
                  <a:pos x="75" y="96"/>
                </a:cxn>
                <a:cxn ang="0">
                  <a:pos x="95" y="85"/>
                </a:cxn>
                <a:cxn ang="0">
                  <a:pos x="95" y="32"/>
                </a:cxn>
                <a:cxn ang="0">
                  <a:pos x="146" y="32"/>
                </a:cxn>
                <a:cxn ang="0">
                  <a:pos x="146" y="11"/>
                </a:cxn>
                <a:cxn ang="0">
                  <a:pos x="146" y="0"/>
                </a:cxn>
              </a:cxnLst>
              <a:rect l="0" t="0" r="r" b="b"/>
              <a:pathLst>
                <a:path w="146" h="135">
                  <a:moveTo>
                    <a:pt x="146" y="0"/>
                  </a:moveTo>
                  <a:lnTo>
                    <a:pt x="75" y="0"/>
                  </a:lnTo>
                  <a:lnTo>
                    <a:pt x="62" y="22"/>
                  </a:lnTo>
                  <a:lnTo>
                    <a:pt x="54" y="32"/>
                  </a:lnTo>
                  <a:lnTo>
                    <a:pt x="41" y="61"/>
                  </a:lnTo>
                  <a:lnTo>
                    <a:pt x="0" y="114"/>
                  </a:lnTo>
                  <a:lnTo>
                    <a:pt x="0" y="135"/>
                  </a:lnTo>
                  <a:lnTo>
                    <a:pt x="9" y="125"/>
                  </a:lnTo>
                  <a:lnTo>
                    <a:pt x="75" y="125"/>
                  </a:lnTo>
                  <a:lnTo>
                    <a:pt x="75" y="96"/>
                  </a:lnTo>
                  <a:lnTo>
                    <a:pt x="95" y="85"/>
                  </a:lnTo>
                  <a:lnTo>
                    <a:pt x="95" y="32"/>
                  </a:lnTo>
                  <a:lnTo>
                    <a:pt x="146" y="32"/>
                  </a:lnTo>
                  <a:lnTo>
                    <a:pt x="146" y="11"/>
                  </a:lnTo>
                  <a:lnTo>
                    <a:pt x="146"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22" name="Freeform 203"/>
            <p:cNvSpPr>
              <a:spLocks/>
            </p:cNvSpPr>
            <p:nvPr/>
          </p:nvSpPr>
          <p:spPr bwMode="auto">
            <a:xfrm>
              <a:off x="-2962848" y="1768589"/>
              <a:ext cx="62805" cy="116058"/>
            </a:xfrm>
            <a:custGeom>
              <a:avLst/>
              <a:gdLst/>
              <a:ahLst/>
              <a:cxnLst>
                <a:cxn ang="0">
                  <a:pos x="61" y="83"/>
                </a:cxn>
                <a:cxn ang="0">
                  <a:pos x="61" y="70"/>
                </a:cxn>
                <a:cxn ang="0">
                  <a:pos x="37" y="70"/>
                </a:cxn>
                <a:cxn ang="0">
                  <a:pos x="37" y="62"/>
                </a:cxn>
                <a:cxn ang="0">
                  <a:pos x="61" y="38"/>
                </a:cxn>
                <a:cxn ang="0">
                  <a:pos x="48" y="17"/>
                </a:cxn>
                <a:cxn ang="0">
                  <a:pos x="61" y="9"/>
                </a:cxn>
                <a:cxn ang="0">
                  <a:pos x="48" y="9"/>
                </a:cxn>
                <a:cxn ang="0">
                  <a:pos x="37" y="9"/>
                </a:cxn>
                <a:cxn ang="0">
                  <a:pos x="37" y="0"/>
                </a:cxn>
                <a:cxn ang="0">
                  <a:pos x="17" y="9"/>
                </a:cxn>
                <a:cxn ang="0">
                  <a:pos x="17" y="17"/>
                </a:cxn>
                <a:cxn ang="0">
                  <a:pos x="17" y="52"/>
                </a:cxn>
                <a:cxn ang="0">
                  <a:pos x="0" y="70"/>
                </a:cxn>
                <a:cxn ang="0">
                  <a:pos x="8" y="91"/>
                </a:cxn>
                <a:cxn ang="0">
                  <a:pos x="28" y="102"/>
                </a:cxn>
                <a:cxn ang="0">
                  <a:pos x="28" y="135"/>
                </a:cxn>
                <a:cxn ang="0">
                  <a:pos x="37" y="135"/>
                </a:cxn>
                <a:cxn ang="0">
                  <a:pos x="37" y="112"/>
                </a:cxn>
                <a:cxn ang="0">
                  <a:pos x="61" y="102"/>
                </a:cxn>
                <a:cxn ang="0">
                  <a:pos x="61" y="83"/>
                </a:cxn>
              </a:cxnLst>
              <a:rect l="0" t="0" r="r" b="b"/>
              <a:pathLst>
                <a:path w="61" h="135">
                  <a:moveTo>
                    <a:pt x="61" y="83"/>
                  </a:moveTo>
                  <a:lnTo>
                    <a:pt x="61" y="70"/>
                  </a:lnTo>
                  <a:lnTo>
                    <a:pt x="37" y="70"/>
                  </a:lnTo>
                  <a:lnTo>
                    <a:pt x="37" y="62"/>
                  </a:lnTo>
                  <a:lnTo>
                    <a:pt x="61" y="38"/>
                  </a:lnTo>
                  <a:lnTo>
                    <a:pt x="48" y="17"/>
                  </a:lnTo>
                  <a:lnTo>
                    <a:pt x="61" y="9"/>
                  </a:lnTo>
                  <a:lnTo>
                    <a:pt x="48" y="9"/>
                  </a:lnTo>
                  <a:lnTo>
                    <a:pt x="37" y="9"/>
                  </a:lnTo>
                  <a:lnTo>
                    <a:pt x="37" y="0"/>
                  </a:lnTo>
                  <a:lnTo>
                    <a:pt x="17" y="9"/>
                  </a:lnTo>
                  <a:lnTo>
                    <a:pt x="17" y="17"/>
                  </a:lnTo>
                  <a:lnTo>
                    <a:pt x="17" y="52"/>
                  </a:lnTo>
                  <a:lnTo>
                    <a:pt x="0" y="70"/>
                  </a:lnTo>
                  <a:lnTo>
                    <a:pt x="8" y="91"/>
                  </a:lnTo>
                  <a:lnTo>
                    <a:pt x="28" y="102"/>
                  </a:lnTo>
                  <a:lnTo>
                    <a:pt x="28" y="135"/>
                  </a:lnTo>
                  <a:lnTo>
                    <a:pt x="37" y="135"/>
                  </a:lnTo>
                  <a:lnTo>
                    <a:pt x="37" y="112"/>
                  </a:lnTo>
                  <a:lnTo>
                    <a:pt x="61" y="102"/>
                  </a:lnTo>
                  <a:lnTo>
                    <a:pt x="61" y="8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23" name="Freeform 204"/>
            <p:cNvSpPr>
              <a:spLocks/>
            </p:cNvSpPr>
            <p:nvPr/>
          </p:nvSpPr>
          <p:spPr bwMode="auto">
            <a:xfrm>
              <a:off x="-2962848" y="1768589"/>
              <a:ext cx="62805" cy="116058"/>
            </a:xfrm>
            <a:custGeom>
              <a:avLst/>
              <a:gdLst/>
              <a:ahLst/>
              <a:cxnLst>
                <a:cxn ang="0">
                  <a:pos x="61" y="83"/>
                </a:cxn>
                <a:cxn ang="0">
                  <a:pos x="61" y="70"/>
                </a:cxn>
                <a:cxn ang="0">
                  <a:pos x="37" y="70"/>
                </a:cxn>
                <a:cxn ang="0">
                  <a:pos x="37" y="62"/>
                </a:cxn>
                <a:cxn ang="0">
                  <a:pos x="61" y="38"/>
                </a:cxn>
                <a:cxn ang="0">
                  <a:pos x="48" y="17"/>
                </a:cxn>
                <a:cxn ang="0">
                  <a:pos x="61" y="9"/>
                </a:cxn>
                <a:cxn ang="0">
                  <a:pos x="48" y="9"/>
                </a:cxn>
                <a:cxn ang="0">
                  <a:pos x="37" y="9"/>
                </a:cxn>
                <a:cxn ang="0">
                  <a:pos x="37" y="0"/>
                </a:cxn>
                <a:cxn ang="0">
                  <a:pos x="17" y="9"/>
                </a:cxn>
                <a:cxn ang="0">
                  <a:pos x="17" y="17"/>
                </a:cxn>
                <a:cxn ang="0">
                  <a:pos x="17" y="52"/>
                </a:cxn>
                <a:cxn ang="0">
                  <a:pos x="0" y="70"/>
                </a:cxn>
                <a:cxn ang="0">
                  <a:pos x="8" y="91"/>
                </a:cxn>
                <a:cxn ang="0">
                  <a:pos x="28" y="102"/>
                </a:cxn>
                <a:cxn ang="0">
                  <a:pos x="28" y="135"/>
                </a:cxn>
                <a:cxn ang="0">
                  <a:pos x="37" y="135"/>
                </a:cxn>
                <a:cxn ang="0">
                  <a:pos x="37" y="112"/>
                </a:cxn>
                <a:cxn ang="0">
                  <a:pos x="61" y="102"/>
                </a:cxn>
                <a:cxn ang="0">
                  <a:pos x="61" y="83"/>
                </a:cxn>
              </a:cxnLst>
              <a:rect l="0" t="0" r="r" b="b"/>
              <a:pathLst>
                <a:path w="61" h="135">
                  <a:moveTo>
                    <a:pt x="61" y="83"/>
                  </a:moveTo>
                  <a:lnTo>
                    <a:pt x="61" y="70"/>
                  </a:lnTo>
                  <a:lnTo>
                    <a:pt x="37" y="70"/>
                  </a:lnTo>
                  <a:lnTo>
                    <a:pt x="37" y="62"/>
                  </a:lnTo>
                  <a:lnTo>
                    <a:pt x="61" y="38"/>
                  </a:lnTo>
                  <a:lnTo>
                    <a:pt x="48" y="17"/>
                  </a:lnTo>
                  <a:lnTo>
                    <a:pt x="61" y="9"/>
                  </a:lnTo>
                  <a:lnTo>
                    <a:pt x="48" y="9"/>
                  </a:lnTo>
                  <a:lnTo>
                    <a:pt x="37" y="9"/>
                  </a:lnTo>
                  <a:lnTo>
                    <a:pt x="37" y="0"/>
                  </a:lnTo>
                  <a:lnTo>
                    <a:pt x="17" y="9"/>
                  </a:lnTo>
                  <a:lnTo>
                    <a:pt x="17" y="17"/>
                  </a:lnTo>
                  <a:lnTo>
                    <a:pt x="17" y="52"/>
                  </a:lnTo>
                  <a:lnTo>
                    <a:pt x="0" y="70"/>
                  </a:lnTo>
                  <a:lnTo>
                    <a:pt x="8" y="91"/>
                  </a:lnTo>
                  <a:lnTo>
                    <a:pt x="28" y="102"/>
                  </a:lnTo>
                  <a:lnTo>
                    <a:pt x="28" y="135"/>
                  </a:lnTo>
                  <a:lnTo>
                    <a:pt x="37" y="135"/>
                  </a:lnTo>
                  <a:lnTo>
                    <a:pt x="37" y="112"/>
                  </a:lnTo>
                  <a:lnTo>
                    <a:pt x="61" y="102"/>
                  </a:lnTo>
                  <a:lnTo>
                    <a:pt x="61" y="8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24" name="Freeform 206"/>
            <p:cNvSpPr>
              <a:spLocks/>
            </p:cNvSpPr>
            <p:nvPr/>
          </p:nvSpPr>
          <p:spPr bwMode="auto">
            <a:xfrm>
              <a:off x="-3238775" y="1660268"/>
              <a:ext cx="207975" cy="133251"/>
            </a:xfrm>
            <a:custGeom>
              <a:avLst/>
              <a:gdLst/>
              <a:ahLst/>
              <a:cxnLst>
                <a:cxn ang="0">
                  <a:pos x="148" y="17"/>
                </a:cxn>
                <a:cxn ang="0">
                  <a:pos x="124" y="8"/>
                </a:cxn>
                <a:cxn ang="0">
                  <a:pos x="116" y="8"/>
                </a:cxn>
                <a:cxn ang="0">
                  <a:pos x="82" y="8"/>
                </a:cxn>
                <a:cxn ang="0">
                  <a:pos x="20" y="0"/>
                </a:cxn>
                <a:cxn ang="0">
                  <a:pos x="8" y="8"/>
                </a:cxn>
                <a:cxn ang="0">
                  <a:pos x="0" y="17"/>
                </a:cxn>
                <a:cxn ang="0">
                  <a:pos x="8" y="40"/>
                </a:cxn>
                <a:cxn ang="0">
                  <a:pos x="41" y="40"/>
                </a:cxn>
                <a:cxn ang="0">
                  <a:pos x="50" y="40"/>
                </a:cxn>
                <a:cxn ang="0">
                  <a:pos x="41" y="60"/>
                </a:cxn>
                <a:cxn ang="0">
                  <a:pos x="41" y="72"/>
                </a:cxn>
                <a:cxn ang="0">
                  <a:pos x="29" y="81"/>
                </a:cxn>
                <a:cxn ang="0">
                  <a:pos x="29" y="102"/>
                </a:cxn>
                <a:cxn ang="0">
                  <a:pos x="29" y="125"/>
                </a:cxn>
                <a:cxn ang="0">
                  <a:pos x="50" y="155"/>
                </a:cxn>
                <a:cxn ang="0">
                  <a:pos x="73" y="134"/>
                </a:cxn>
                <a:cxn ang="0">
                  <a:pos x="103" y="134"/>
                </a:cxn>
                <a:cxn ang="0">
                  <a:pos x="148" y="102"/>
                </a:cxn>
                <a:cxn ang="0">
                  <a:pos x="136" y="81"/>
                </a:cxn>
                <a:cxn ang="0">
                  <a:pos x="168" y="52"/>
                </a:cxn>
                <a:cxn ang="0">
                  <a:pos x="202" y="40"/>
                </a:cxn>
                <a:cxn ang="0">
                  <a:pos x="202" y="17"/>
                </a:cxn>
                <a:cxn ang="0">
                  <a:pos x="148" y="17"/>
                </a:cxn>
              </a:cxnLst>
              <a:rect l="0" t="0" r="r" b="b"/>
              <a:pathLst>
                <a:path w="202" h="155">
                  <a:moveTo>
                    <a:pt x="148" y="17"/>
                  </a:moveTo>
                  <a:lnTo>
                    <a:pt x="124" y="8"/>
                  </a:lnTo>
                  <a:lnTo>
                    <a:pt x="116" y="8"/>
                  </a:lnTo>
                  <a:lnTo>
                    <a:pt x="82" y="8"/>
                  </a:lnTo>
                  <a:lnTo>
                    <a:pt x="20" y="0"/>
                  </a:lnTo>
                  <a:lnTo>
                    <a:pt x="8" y="8"/>
                  </a:lnTo>
                  <a:lnTo>
                    <a:pt x="0" y="17"/>
                  </a:lnTo>
                  <a:lnTo>
                    <a:pt x="8" y="40"/>
                  </a:lnTo>
                  <a:lnTo>
                    <a:pt x="41" y="40"/>
                  </a:lnTo>
                  <a:lnTo>
                    <a:pt x="50" y="40"/>
                  </a:lnTo>
                  <a:lnTo>
                    <a:pt x="41" y="60"/>
                  </a:lnTo>
                  <a:lnTo>
                    <a:pt x="41" y="72"/>
                  </a:lnTo>
                  <a:lnTo>
                    <a:pt x="29" y="81"/>
                  </a:lnTo>
                  <a:lnTo>
                    <a:pt x="29" y="102"/>
                  </a:lnTo>
                  <a:lnTo>
                    <a:pt x="29" y="125"/>
                  </a:lnTo>
                  <a:lnTo>
                    <a:pt x="50" y="155"/>
                  </a:lnTo>
                  <a:lnTo>
                    <a:pt x="73" y="134"/>
                  </a:lnTo>
                  <a:lnTo>
                    <a:pt x="103" y="134"/>
                  </a:lnTo>
                  <a:lnTo>
                    <a:pt x="148" y="102"/>
                  </a:lnTo>
                  <a:lnTo>
                    <a:pt x="136" y="81"/>
                  </a:lnTo>
                  <a:lnTo>
                    <a:pt x="168" y="52"/>
                  </a:lnTo>
                  <a:lnTo>
                    <a:pt x="202" y="40"/>
                  </a:lnTo>
                  <a:lnTo>
                    <a:pt x="202" y="17"/>
                  </a:lnTo>
                  <a:lnTo>
                    <a:pt x="148" y="1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25" name="Freeform 207"/>
            <p:cNvSpPr>
              <a:spLocks/>
            </p:cNvSpPr>
            <p:nvPr/>
          </p:nvSpPr>
          <p:spPr bwMode="auto">
            <a:xfrm>
              <a:off x="-3238775" y="1660268"/>
              <a:ext cx="207975" cy="133251"/>
            </a:xfrm>
            <a:custGeom>
              <a:avLst/>
              <a:gdLst/>
              <a:ahLst/>
              <a:cxnLst>
                <a:cxn ang="0">
                  <a:pos x="148" y="17"/>
                </a:cxn>
                <a:cxn ang="0">
                  <a:pos x="124" y="8"/>
                </a:cxn>
                <a:cxn ang="0">
                  <a:pos x="116" y="8"/>
                </a:cxn>
                <a:cxn ang="0">
                  <a:pos x="82" y="8"/>
                </a:cxn>
                <a:cxn ang="0">
                  <a:pos x="20" y="0"/>
                </a:cxn>
                <a:cxn ang="0">
                  <a:pos x="8" y="8"/>
                </a:cxn>
                <a:cxn ang="0">
                  <a:pos x="0" y="17"/>
                </a:cxn>
                <a:cxn ang="0">
                  <a:pos x="8" y="40"/>
                </a:cxn>
                <a:cxn ang="0">
                  <a:pos x="41" y="40"/>
                </a:cxn>
                <a:cxn ang="0">
                  <a:pos x="50" y="40"/>
                </a:cxn>
                <a:cxn ang="0">
                  <a:pos x="41" y="60"/>
                </a:cxn>
                <a:cxn ang="0">
                  <a:pos x="41" y="72"/>
                </a:cxn>
                <a:cxn ang="0">
                  <a:pos x="29" y="81"/>
                </a:cxn>
                <a:cxn ang="0">
                  <a:pos x="29" y="102"/>
                </a:cxn>
                <a:cxn ang="0">
                  <a:pos x="29" y="125"/>
                </a:cxn>
                <a:cxn ang="0">
                  <a:pos x="50" y="155"/>
                </a:cxn>
                <a:cxn ang="0">
                  <a:pos x="73" y="134"/>
                </a:cxn>
                <a:cxn ang="0">
                  <a:pos x="103" y="134"/>
                </a:cxn>
                <a:cxn ang="0">
                  <a:pos x="148" y="102"/>
                </a:cxn>
                <a:cxn ang="0">
                  <a:pos x="136" y="81"/>
                </a:cxn>
                <a:cxn ang="0">
                  <a:pos x="168" y="52"/>
                </a:cxn>
                <a:cxn ang="0">
                  <a:pos x="202" y="40"/>
                </a:cxn>
                <a:cxn ang="0">
                  <a:pos x="202" y="17"/>
                </a:cxn>
                <a:cxn ang="0">
                  <a:pos x="148" y="17"/>
                </a:cxn>
              </a:cxnLst>
              <a:rect l="0" t="0" r="r" b="b"/>
              <a:pathLst>
                <a:path w="202" h="155">
                  <a:moveTo>
                    <a:pt x="148" y="17"/>
                  </a:moveTo>
                  <a:lnTo>
                    <a:pt x="124" y="8"/>
                  </a:lnTo>
                  <a:lnTo>
                    <a:pt x="116" y="8"/>
                  </a:lnTo>
                  <a:lnTo>
                    <a:pt x="82" y="8"/>
                  </a:lnTo>
                  <a:lnTo>
                    <a:pt x="20" y="0"/>
                  </a:lnTo>
                  <a:lnTo>
                    <a:pt x="8" y="8"/>
                  </a:lnTo>
                  <a:lnTo>
                    <a:pt x="0" y="17"/>
                  </a:lnTo>
                  <a:lnTo>
                    <a:pt x="8" y="40"/>
                  </a:lnTo>
                  <a:lnTo>
                    <a:pt x="41" y="40"/>
                  </a:lnTo>
                  <a:lnTo>
                    <a:pt x="50" y="40"/>
                  </a:lnTo>
                  <a:lnTo>
                    <a:pt x="41" y="60"/>
                  </a:lnTo>
                  <a:lnTo>
                    <a:pt x="41" y="72"/>
                  </a:lnTo>
                  <a:lnTo>
                    <a:pt x="29" y="81"/>
                  </a:lnTo>
                  <a:lnTo>
                    <a:pt x="29" y="102"/>
                  </a:lnTo>
                  <a:lnTo>
                    <a:pt x="29" y="125"/>
                  </a:lnTo>
                  <a:lnTo>
                    <a:pt x="50" y="155"/>
                  </a:lnTo>
                  <a:lnTo>
                    <a:pt x="73" y="134"/>
                  </a:lnTo>
                  <a:lnTo>
                    <a:pt x="103" y="134"/>
                  </a:lnTo>
                  <a:lnTo>
                    <a:pt x="148" y="102"/>
                  </a:lnTo>
                  <a:lnTo>
                    <a:pt x="136" y="81"/>
                  </a:lnTo>
                  <a:lnTo>
                    <a:pt x="168" y="52"/>
                  </a:lnTo>
                  <a:lnTo>
                    <a:pt x="202" y="40"/>
                  </a:lnTo>
                  <a:lnTo>
                    <a:pt x="202" y="17"/>
                  </a:lnTo>
                  <a:lnTo>
                    <a:pt x="148" y="1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26" name="Freeform 208"/>
            <p:cNvSpPr>
              <a:spLocks/>
            </p:cNvSpPr>
            <p:nvPr/>
          </p:nvSpPr>
          <p:spPr bwMode="auto">
            <a:xfrm>
              <a:off x="-3254220" y="1695516"/>
              <a:ext cx="67952" cy="80810"/>
            </a:xfrm>
            <a:custGeom>
              <a:avLst/>
              <a:gdLst/>
              <a:ahLst/>
              <a:cxnLst>
                <a:cxn ang="0">
                  <a:pos x="44" y="61"/>
                </a:cxn>
                <a:cxn ang="0">
                  <a:pos x="44" y="84"/>
                </a:cxn>
                <a:cxn ang="0">
                  <a:pos x="15" y="94"/>
                </a:cxn>
                <a:cxn ang="0">
                  <a:pos x="15" y="61"/>
                </a:cxn>
                <a:cxn ang="0">
                  <a:pos x="0" y="49"/>
                </a:cxn>
                <a:cxn ang="0">
                  <a:pos x="23" y="12"/>
                </a:cxn>
                <a:cxn ang="0">
                  <a:pos x="23" y="0"/>
                </a:cxn>
                <a:cxn ang="0">
                  <a:pos x="56" y="0"/>
                </a:cxn>
                <a:cxn ang="0">
                  <a:pos x="66" y="0"/>
                </a:cxn>
                <a:cxn ang="0">
                  <a:pos x="56" y="20"/>
                </a:cxn>
                <a:cxn ang="0">
                  <a:pos x="56" y="32"/>
                </a:cxn>
                <a:cxn ang="0">
                  <a:pos x="44" y="41"/>
                </a:cxn>
                <a:cxn ang="0">
                  <a:pos x="44" y="61"/>
                </a:cxn>
              </a:cxnLst>
              <a:rect l="0" t="0" r="r" b="b"/>
              <a:pathLst>
                <a:path w="66" h="94">
                  <a:moveTo>
                    <a:pt x="44" y="61"/>
                  </a:moveTo>
                  <a:lnTo>
                    <a:pt x="44" y="84"/>
                  </a:lnTo>
                  <a:lnTo>
                    <a:pt x="15" y="94"/>
                  </a:lnTo>
                  <a:lnTo>
                    <a:pt x="15" y="61"/>
                  </a:lnTo>
                  <a:lnTo>
                    <a:pt x="0" y="49"/>
                  </a:lnTo>
                  <a:lnTo>
                    <a:pt x="23" y="12"/>
                  </a:lnTo>
                  <a:lnTo>
                    <a:pt x="23" y="0"/>
                  </a:lnTo>
                  <a:lnTo>
                    <a:pt x="56" y="0"/>
                  </a:lnTo>
                  <a:lnTo>
                    <a:pt x="66" y="0"/>
                  </a:lnTo>
                  <a:lnTo>
                    <a:pt x="56" y="20"/>
                  </a:lnTo>
                  <a:lnTo>
                    <a:pt x="56" y="32"/>
                  </a:lnTo>
                  <a:lnTo>
                    <a:pt x="44" y="41"/>
                  </a:lnTo>
                  <a:lnTo>
                    <a:pt x="44" y="6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27" name="Freeform 209"/>
            <p:cNvSpPr>
              <a:spLocks/>
            </p:cNvSpPr>
            <p:nvPr/>
          </p:nvSpPr>
          <p:spPr bwMode="auto">
            <a:xfrm>
              <a:off x="-3254220" y="1695516"/>
              <a:ext cx="67952" cy="80810"/>
            </a:xfrm>
            <a:custGeom>
              <a:avLst/>
              <a:gdLst/>
              <a:ahLst/>
              <a:cxnLst>
                <a:cxn ang="0">
                  <a:pos x="44" y="61"/>
                </a:cxn>
                <a:cxn ang="0">
                  <a:pos x="44" y="84"/>
                </a:cxn>
                <a:cxn ang="0">
                  <a:pos x="15" y="94"/>
                </a:cxn>
                <a:cxn ang="0">
                  <a:pos x="15" y="61"/>
                </a:cxn>
                <a:cxn ang="0">
                  <a:pos x="0" y="49"/>
                </a:cxn>
                <a:cxn ang="0">
                  <a:pos x="23" y="12"/>
                </a:cxn>
                <a:cxn ang="0">
                  <a:pos x="23" y="0"/>
                </a:cxn>
                <a:cxn ang="0">
                  <a:pos x="56" y="0"/>
                </a:cxn>
                <a:cxn ang="0">
                  <a:pos x="66" y="0"/>
                </a:cxn>
                <a:cxn ang="0">
                  <a:pos x="56" y="20"/>
                </a:cxn>
                <a:cxn ang="0">
                  <a:pos x="56" y="32"/>
                </a:cxn>
                <a:cxn ang="0">
                  <a:pos x="44" y="41"/>
                </a:cxn>
                <a:cxn ang="0">
                  <a:pos x="44" y="61"/>
                </a:cxn>
              </a:cxnLst>
              <a:rect l="0" t="0" r="r" b="b"/>
              <a:pathLst>
                <a:path w="66" h="94">
                  <a:moveTo>
                    <a:pt x="44" y="61"/>
                  </a:moveTo>
                  <a:lnTo>
                    <a:pt x="44" y="84"/>
                  </a:lnTo>
                  <a:lnTo>
                    <a:pt x="15" y="94"/>
                  </a:lnTo>
                  <a:lnTo>
                    <a:pt x="15" y="61"/>
                  </a:lnTo>
                  <a:lnTo>
                    <a:pt x="0" y="49"/>
                  </a:lnTo>
                  <a:lnTo>
                    <a:pt x="23" y="12"/>
                  </a:lnTo>
                  <a:lnTo>
                    <a:pt x="23" y="0"/>
                  </a:lnTo>
                  <a:lnTo>
                    <a:pt x="56" y="0"/>
                  </a:lnTo>
                  <a:lnTo>
                    <a:pt x="66" y="0"/>
                  </a:lnTo>
                  <a:lnTo>
                    <a:pt x="56" y="20"/>
                  </a:lnTo>
                  <a:lnTo>
                    <a:pt x="56" y="32"/>
                  </a:lnTo>
                  <a:lnTo>
                    <a:pt x="44" y="41"/>
                  </a:lnTo>
                  <a:lnTo>
                    <a:pt x="44" y="6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28" name="Freeform 210"/>
            <p:cNvSpPr>
              <a:spLocks/>
            </p:cNvSpPr>
            <p:nvPr/>
          </p:nvSpPr>
          <p:spPr bwMode="auto">
            <a:xfrm>
              <a:off x="-3153320" y="1533034"/>
              <a:ext cx="198709" cy="141849"/>
            </a:xfrm>
            <a:custGeom>
              <a:avLst/>
              <a:gdLst/>
              <a:ahLst/>
              <a:cxnLst>
                <a:cxn ang="0">
                  <a:pos x="193" y="73"/>
                </a:cxn>
                <a:cxn ang="0">
                  <a:pos x="184" y="73"/>
                </a:cxn>
                <a:cxn ang="0">
                  <a:pos x="160" y="94"/>
                </a:cxn>
                <a:cxn ang="0">
                  <a:pos x="169" y="102"/>
                </a:cxn>
                <a:cxn ang="0">
                  <a:pos x="169" y="94"/>
                </a:cxn>
                <a:cxn ang="0">
                  <a:pos x="184" y="102"/>
                </a:cxn>
                <a:cxn ang="0">
                  <a:pos x="169" y="126"/>
                </a:cxn>
                <a:cxn ang="0">
                  <a:pos x="193" y="147"/>
                </a:cxn>
                <a:cxn ang="0">
                  <a:pos x="169" y="155"/>
                </a:cxn>
                <a:cxn ang="0">
                  <a:pos x="127" y="155"/>
                </a:cxn>
                <a:cxn ang="0">
                  <a:pos x="119" y="165"/>
                </a:cxn>
                <a:cxn ang="0">
                  <a:pos x="65" y="165"/>
                </a:cxn>
                <a:cxn ang="0">
                  <a:pos x="41" y="155"/>
                </a:cxn>
                <a:cxn ang="0">
                  <a:pos x="41" y="147"/>
                </a:cxn>
                <a:cxn ang="0">
                  <a:pos x="53" y="102"/>
                </a:cxn>
                <a:cxn ang="0">
                  <a:pos x="53" y="94"/>
                </a:cxn>
                <a:cxn ang="0">
                  <a:pos x="33" y="73"/>
                </a:cxn>
                <a:cxn ang="0">
                  <a:pos x="0" y="62"/>
                </a:cxn>
                <a:cxn ang="0">
                  <a:pos x="0" y="52"/>
                </a:cxn>
                <a:cxn ang="0">
                  <a:pos x="20" y="52"/>
                </a:cxn>
                <a:cxn ang="0">
                  <a:pos x="33" y="52"/>
                </a:cxn>
                <a:cxn ang="0">
                  <a:pos x="53" y="52"/>
                </a:cxn>
                <a:cxn ang="0">
                  <a:pos x="41" y="30"/>
                </a:cxn>
                <a:cxn ang="0">
                  <a:pos x="53" y="30"/>
                </a:cxn>
                <a:cxn ang="0">
                  <a:pos x="53" y="38"/>
                </a:cxn>
                <a:cxn ang="0">
                  <a:pos x="74" y="38"/>
                </a:cxn>
                <a:cxn ang="0">
                  <a:pos x="74" y="30"/>
                </a:cxn>
                <a:cxn ang="0">
                  <a:pos x="95" y="20"/>
                </a:cxn>
                <a:cxn ang="0">
                  <a:pos x="106" y="9"/>
                </a:cxn>
                <a:cxn ang="0">
                  <a:pos x="119" y="0"/>
                </a:cxn>
                <a:cxn ang="0">
                  <a:pos x="119" y="9"/>
                </a:cxn>
                <a:cxn ang="0">
                  <a:pos x="140" y="30"/>
                </a:cxn>
                <a:cxn ang="0">
                  <a:pos x="148" y="20"/>
                </a:cxn>
                <a:cxn ang="0">
                  <a:pos x="148" y="30"/>
                </a:cxn>
                <a:cxn ang="0">
                  <a:pos x="160" y="30"/>
                </a:cxn>
                <a:cxn ang="0">
                  <a:pos x="169" y="30"/>
                </a:cxn>
                <a:cxn ang="0">
                  <a:pos x="193" y="52"/>
                </a:cxn>
                <a:cxn ang="0">
                  <a:pos x="193" y="73"/>
                </a:cxn>
              </a:cxnLst>
              <a:rect l="0" t="0" r="r" b="b"/>
              <a:pathLst>
                <a:path w="193" h="165">
                  <a:moveTo>
                    <a:pt x="193" y="73"/>
                  </a:moveTo>
                  <a:lnTo>
                    <a:pt x="184" y="73"/>
                  </a:lnTo>
                  <a:lnTo>
                    <a:pt x="160" y="94"/>
                  </a:lnTo>
                  <a:lnTo>
                    <a:pt x="169" y="102"/>
                  </a:lnTo>
                  <a:lnTo>
                    <a:pt x="169" y="94"/>
                  </a:lnTo>
                  <a:lnTo>
                    <a:pt x="184" y="102"/>
                  </a:lnTo>
                  <a:lnTo>
                    <a:pt x="169" y="126"/>
                  </a:lnTo>
                  <a:lnTo>
                    <a:pt x="193" y="147"/>
                  </a:lnTo>
                  <a:lnTo>
                    <a:pt x="169" y="155"/>
                  </a:lnTo>
                  <a:lnTo>
                    <a:pt x="127" y="155"/>
                  </a:lnTo>
                  <a:lnTo>
                    <a:pt x="119" y="165"/>
                  </a:lnTo>
                  <a:lnTo>
                    <a:pt x="65" y="165"/>
                  </a:lnTo>
                  <a:lnTo>
                    <a:pt x="41" y="155"/>
                  </a:lnTo>
                  <a:lnTo>
                    <a:pt x="41" y="147"/>
                  </a:lnTo>
                  <a:lnTo>
                    <a:pt x="53" y="102"/>
                  </a:lnTo>
                  <a:lnTo>
                    <a:pt x="53" y="94"/>
                  </a:lnTo>
                  <a:lnTo>
                    <a:pt x="33" y="73"/>
                  </a:lnTo>
                  <a:lnTo>
                    <a:pt x="0" y="62"/>
                  </a:lnTo>
                  <a:lnTo>
                    <a:pt x="0" y="52"/>
                  </a:lnTo>
                  <a:lnTo>
                    <a:pt x="20" y="52"/>
                  </a:lnTo>
                  <a:lnTo>
                    <a:pt x="33" y="52"/>
                  </a:lnTo>
                  <a:lnTo>
                    <a:pt x="53" y="52"/>
                  </a:lnTo>
                  <a:lnTo>
                    <a:pt x="41" y="30"/>
                  </a:lnTo>
                  <a:lnTo>
                    <a:pt x="53" y="30"/>
                  </a:lnTo>
                  <a:lnTo>
                    <a:pt x="53" y="38"/>
                  </a:lnTo>
                  <a:lnTo>
                    <a:pt x="74" y="38"/>
                  </a:lnTo>
                  <a:lnTo>
                    <a:pt x="74" y="30"/>
                  </a:lnTo>
                  <a:lnTo>
                    <a:pt x="95" y="20"/>
                  </a:lnTo>
                  <a:lnTo>
                    <a:pt x="106" y="9"/>
                  </a:lnTo>
                  <a:lnTo>
                    <a:pt x="119" y="0"/>
                  </a:lnTo>
                  <a:lnTo>
                    <a:pt x="119" y="9"/>
                  </a:lnTo>
                  <a:lnTo>
                    <a:pt x="140" y="30"/>
                  </a:lnTo>
                  <a:lnTo>
                    <a:pt x="148" y="20"/>
                  </a:lnTo>
                  <a:lnTo>
                    <a:pt x="148" y="30"/>
                  </a:lnTo>
                  <a:lnTo>
                    <a:pt x="160" y="30"/>
                  </a:lnTo>
                  <a:lnTo>
                    <a:pt x="169" y="30"/>
                  </a:lnTo>
                  <a:lnTo>
                    <a:pt x="193" y="52"/>
                  </a:lnTo>
                  <a:lnTo>
                    <a:pt x="193" y="7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29" name="Freeform 211"/>
            <p:cNvSpPr>
              <a:spLocks/>
            </p:cNvSpPr>
            <p:nvPr/>
          </p:nvSpPr>
          <p:spPr bwMode="auto">
            <a:xfrm>
              <a:off x="-3153320" y="1533034"/>
              <a:ext cx="198709" cy="141849"/>
            </a:xfrm>
            <a:custGeom>
              <a:avLst/>
              <a:gdLst/>
              <a:ahLst/>
              <a:cxnLst>
                <a:cxn ang="0">
                  <a:pos x="193" y="73"/>
                </a:cxn>
                <a:cxn ang="0">
                  <a:pos x="184" y="73"/>
                </a:cxn>
                <a:cxn ang="0">
                  <a:pos x="160" y="94"/>
                </a:cxn>
                <a:cxn ang="0">
                  <a:pos x="169" y="102"/>
                </a:cxn>
                <a:cxn ang="0">
                  <a:pos x="169" y="94"/>
                </a:cxn>
                <a:cxn ang="0">
                  <a:pos x="184" y="102"/>
                </a:cxn>
                <a:cxn ang="0">
                  <a:pos x="169" y="126"/>
                </a:cxn>
                <a:cxn ang="0">
                  <a:pos x="193" y="147"/>
                </a:cxn>
                <a:cxn ang="0">
                  <a:pos x="169" y="155"/>
                </a:cxn>
                <a:cxn ang="0">
                  <a:pos x="127" y="155"/>
                </a:cxn>
                <a:cxn ang="0">
                  <a:pos x="119" y="165"/>
                </a:cxn>
                <a:cxn ang="0">
                  <a:pos x="65" y="165"/>
                </a:cxn>
                <a:cxn ang="0">
                  <a:pos x="41" y="155"/>
                </a:cxn>
                <a:cxn ang="0">
                  <a:pos x="41" y="147"/>
                </a:cxn>
                <a:cxn ang="0">
                  <a:pos x="53" y="102"/>
                </a:cxn>
                <a:cxn ang="0">
                  <a:pos x="53" y="94"/>
                </a:cxn>
                <a:cxn ang="0">
                  <a:pos x="33" y="73"/>
                </a:cxn>
                <a:cxn ang="0">
                  <a:pos x="0" y="62"/>
                </a:cxn>
                <a:cxn ang="0">
                  <a:pos x="0" y="52"/>
                </a:cxn>
                <a:cxn ang="0">
                  <a:pos x="20" y="52"/>
                </a:cxn>
                <a:cxn ang="0">
                  <a:pos x="33" y="52"/>
                </a:cxn>
                <a:cxn ang="0">
                  <a:pos x="53" y="52"/>
                </a:cxn>
                <a:cxn ang="0">
                  <a:pos x="41" y="30"/>
                </a:cxn>
                <a:cxn ang="0">
                  <a:pos x="53" y="30"/>
                </a:cxn>
                <a:cxn ang="0">
                  <a:pos x="53" y="38"/>
                </a:cxn>
                <a:cxn ang="0">
                  <a:pos x="74" y="38"/>
                </a:cxn>
                <a:cxn ang="0">
                  <a:pos x="74" y="30"/>
                </a:cxn>
                <a:cxn ang="0">
                  <a:pos x="95" y="20"/>
                </a:cxn>
                <a:cxn ang="0">
                  <a:pos x="106" y="9"/>
                </a:cxn>
                <a:cxn ang="0">
                  <a:pos x="119" y="0"/>
                </a:cxn>
                <a:cxn ang="0">
                  <a:pos x="119" y="9"/>
                </a:cxn>
                <a:cxn ang="0">
                  <a:pos x="140" y="30"/>
                </a:cxn>
                <a:cxn ang="0">
                  <a:pos x="148" y="20"/>
                </a:cxn>
                <a:cxn ang="0">
                  <a:pos x="148" y="30"/>
                </a:cxn>
                <a:cxn ang="0">
                  <a:pos x="160" y="30"/>
                </a:cxn>
                <a:cxn ang="0">
                  <a:pos x="169" y="30"/>
                </a:cxn>
                <a:cxn ang="0">
                  <a:pos x="193" y="52"/>
                </a:cxn>
                <a:cxn ang="0">
                  <a:pos x="193" y="73"/>
                </a:cxn>
              </a:cxnLst>
              <a:rect l="0" t="0" r="r" b="b"/>
              <a:pathLst>
                <a:path w="193" h="165">
                  <a:moveTo>
                    <a:pt x="193" y="73"/>
                  </a:moveTo>
                  <a:lnTo>
                    <a:pt x="184" y="73"/>
                  </a:lnTo>
                  <a:lnTo>
                    <a:pt x="160" y="94"/>
                  </a:lnTo>
                  <a:lnTo>
                    <a:pt x="169" y="102"/>
                  </a:lnTo>
                  <a:lnTo>
                    <a:pt x="169" y="94"/>
                  </a:lnTo>
                  <a:lnTo>
                    <a:pt x="184" y="102"/>
                  </a:lnTo>
                  <a:lnTo>
                    <a:pt x="169" y="126"/>
                  </a:lnTo>
                  <a:lnTo>
                    <a:pt x="193" y="147"/>
                  </a:lnTo>
                  <a:lnTo>
                    <a:pt x="169" y="155"/>
                  </a:lnTo>
                  <a:lnTo>
                    <a:pt x="127" y="155"/>
                  </a:lnTo>
                  <a:lnTo>
                    <a:pt x="119" y="165"/>
                  </a:lnTo>
                  <a:lnTo>
                    <a:pt x="65" y="165"/>
                  </a:lnTo>
                  <a:lnTo>
                    <a:pt x="41" y="155"/>
                  </a:lnTo>
                  <a:lnTo>
                    <a:pt x="41" y="147"/>
                  </a:lnTo>
                  <a:lnTo>
                    <a:pt x="53" y="102"/>
                  </a:lnTo>
                  <a:lnTo>
                    <a:pt x="53" y="94"/>
                  </a:lnTo>
                  <a:lnTo>
                    <a:pt x="33" y="73"/>
                  </a:lnTo>
                  <a:lnTo>
                    <a:pt x="0" y="62"/>
                  </a:lnTo>
                  <a:lnTo>
                    <a:pt x="0" y="52"/>
                  </a:lnTo>
                  <a:lnTo>
                    <a:pt x="20" y="52"/>
                  </a:lnTo>
                  <a:lnTo>
                    <a:pt x="33" y="52"/>
                  </a:lnTo>
                  <a:lnTo>
                    <a:pt x="53" y="52"/>
                  </a:lnTo>
                  <a:lnTo>
                    <a:pt x="41" y="30"/>
                  </a:lnTo>
                  <a:lnTo>
                    <a:pt x="53" y="30"/>
                  </a:lnTo>
                  <a:lnTo>
                    <a:pt x="53" y="38"/>
                  </a:lnTo>
                  <a:lnTo>
                    <a:pt x="74" y="38"/>
                  </a:lnTo>
                  <a:lnTo>
                    <a:pt x="74" y="30"/>
                  </a:lnTo>
                  <a:lnTo>
                    <a:pt x="95" y="20"/>
                  </a:lnTo>
                  <a:lnTo>
                    <a:pt x="106" y="9"/>
                  </a:lnTo>
                  <a:lnTo>
                    <a:pt x="119" y="0"/>
                  </a:lnTo>
                  <a:lnTo>
                    <a:pt x="119" y="9"/>
                  </a:lnTo>
                  <a:lnTo>
                    <a:pt x="140" y="30"/>
                  </a:lnTo>
                  <a:lnTo>
                    <a:pt x="148" y="20"/>
                  </a:lnTo>
                  <a:lnTo>
                    <a:pt x="148" y="30"/>
                  </a:lnTo>
                  <a:lnTo>
                    <a:pt x="160" y="30"/>
                  </a:lnTo>
                  <a:lnTo>
                    <a:pt x="169" y="30"/>
                  </a:lnTo>
                  <a:lnTo>
                    <a:pt x="193" y="52"/>
                  </a:lnTo>
                  <a:lnTo>
                    <a:pt x="193" y="7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30" name="Freeform 212"/>
            <p:cNvSpPr>
              <a:spLocks/>
            </p:cNvSpPr>
            <p:nvPr/>
          </p:nvSpPr>
          <p:spPr bwMode="auto">
            <a:xfrm>
              <a:off x="-2978291" y="1603529"/>
              <a:ext cx="198709" cy="154743"/>
            </a:xfrm>
            <a:custGeom>
              <a:avLst/>
              <a:gdLst/>
              <a:ahLst/>
              <a:cxnLst>
                <a:cxn ang="0">
                  <a:pos x="0" y="44"/>
                </a:cxn>
                <a:cxn ang="0">
                  <a:pos x="23" y="65"/>
                </a:cxn>
                <a:cxn ang="0">
                  <a:pos x="33" y="53"/>
                </a:cxn>
                <a:cxn ang="0">
                  <a:pos x="53" y="65"/>
                </a:cxn>
                <a:cxn ang="0">
                  <a:pos x="77" y="94"/>
                </a:cxn>
                <a:cxn ang="0">
                  <a:pos x="88" y="94"/>
                </a:cxn>
                <a:cxn ang="0">
                  <a:pos x="98" y="106"/>
                </a:cxn>
                <a:cxn ang="0">
                  <a:pos x="118" y="118"/>
                </a:cxn>
                <a:cxn ang="0">
                  <a:pos x="151" y="138"/>
                </a:cxn>
                <a:cxn ang="0">
                  <a:pos x="163" y="156"/>
                </a:cxn>
                <a:cxn ang="0">
                  <a:pos x="151" y="180"/>
                </a:cxn>
                <a:cxn ang="0">
                  <a:pos x="163" y="180"/>
                </a:cxn>
                <a:cxn ang="0">
                  <a:pos x="163" y="156"/>
                </a:cxn>
                <a:cxn ang="0">
                  <a:pos x="172" y="156"/>
                </a:cxn>
                <a:cxn ang="0">
                  <a:pos x="172" y="147"/>
                </a:cxn>
                <a:cxn ang="0">
                  <a:pos x="163" y="147"/>
                </a:cxn>
                <a:cxn ang="0">
                  <a:pos x="172" y="126"/>
                </a:cxn>
                <a:cxn ang="0">
                  <a:pos x="193" y="138"/>
                </a:cxn>
                <a:cxn ang="0">
                  <a:pos x="151" y="106"/>
                </a:cxn>
                <a:cxn ang="0">
                  <a:pos x="163" y="106"/>
                </a:cxn>
                <a:cxn ang="0">
                  <a:pos x="139" y="106"/>
                </a:cxn>
                <a:cxn ang="0">
                  <a:pos x="127" y="94"/>
                </a:cxn>
                <a:cxn ang="0">
                  <a:pos x="118" y="73"/>
                </a:cxn>
                <a:cxn ang="0">
                  <a:pos x="98" y="53"/>
                </a:cxn>
                <a:cxn ang="0">
                  <a:pos x="98" y="30"/>
                </a:cxn>
                <a:cxn ang="0">
                  <a:pos x="107" y="20"/>
                </a:cxn>
                <a:cxn ang="0">
                  <a:pos x="118" y="30"/>
                </a:cxn>
                <a:cxn ang="0">
                  <a:pos x="118" y="20"/>
                </a:cxn>
                <a:cxn ang="0">
                  <a:pos x="118" y="12"/>
                </a:cxn>
                <a:cxn ang="0">
                  <a:pos x="98" y="0"/>
                </a:cxn>
                <a:cxn ang="0">
                  <a:pos x="88" y="0"/>
                </a:cxn>
                <a:cxn ang="0">
                  <a:pos x="65" y="0"/>
                </a:cxn>
                <a:cxn ang="0">
                  <a:pos x="53" y="12"/>
                </a:cxn>
                <a:cxn ang="0">
                  <a:pos x="44" y="12"/>
                </a:cxn>
                <a:cxn ang="0">
                  <a:pos x="44" y="20"/>
                </a:cxn>
                <a:cxn ang="0">
                  <a:pos x="33" y="12"/>
                </a:cxn>
                <a:cxn ang="0">
                  <a:pos x="15" y="20"/>
                </a:cxn>
                <a:cxn ang="0">
                  <a:pos x="0" y="44"/>
                </a:cxn>
              </a:cxnLst>
              <a:rect l="0" t="0" r="r" b="b"/>
              <a:pathLst>
                <a:path w="193" h="180">
                  <a:moveTo>
                    <a:pt x="0" y="44"/>
                  </a:moveTo>
                  <a:lnTo>
                    <a:pt x="23" y="65"/>
                  </a:lnTo>
                  <a:lnTo>
                    <a:pt x="33" y="53"/>
                  </a:lnTo>
                  <a:lnTo>
                    <a:pt x="53" y="65"/>
                  </a:lnTo>
                  <a:lnTo>
                    <a:pt x="77" y="94"/>
                  </a:lnTo>
                  <a:lnTo>
                    <a:pt x="88" y="94"/>
                  </a:lnTo>
                  <a:lnTo>
                    <a:pt x="98" y="106"/>
                  </a:lnTo>
                  <a:lnTo>
                    <a:pt x="118" y="118"/>
                  </a:lnTo>
                  <a:lnTo>
                    <a:pt x="151" y="138"/>
                  </a:lnTo>
                  <a:lnTo>
                    <a:pt x="163" y="156"/>
                  </a:lnTo>
                  <a:lnTo>
                    <a:pt x="151" y="180"/>
                  </a:lnTo>
                  <a:lnTo>
                    <a:pt x="163" y="180"/>
                  </a:lnTo>
                  <a:lnTo>
                    <a:pt x="163" y="156"/>
                  </a:lnTo>
                  <a:lnTo>
                    <a:pt x="172" y="156"/>
                  </a:lnTo>
                  <a:lnTo>
                    <a:pt x="172" y="147"/>
                  </a:lnTo>
                  <a:lnTo>
                    <a:pt x="163" y="147"/>
                  </a:lnTo>
                  <a:lnTo>
                    <a:pt x="172" y="126"/>
                  </a:lnTo>
                  <a:lnTo>
                    <a:pt x="193" y="138"/>
                  </a:lnTo>
                  <a:lnTo>
                    <a:pt x="151" y="106"/>
                  </a:lnTo>
                  <a:lnTo>
                    <a:pt x="163" y="106"/>
                  </a:lnTo>
                  <a:lnTo>
                    <a:pt x="139" y="106"/>
                  </a:lnTo>
                  <a:lnTo>
                    <a:pt x="127" y="94"/>
                  </a:lnTo>
                  <a:lnTo>
                    <a:pt x="118" y="73"/>
                  </a:lnTo>
                  <a:lnTo>
                    <a:pt x="98" y="53"/>
                  </a:lnTo>
                  <a:lnTo>
                    <a:pt x="98" y="30"/>
                  </a:lnTo>
                  <a:lnTo>
                    <a:pt x="107" y="20"/>
                  </a:lnTo>
                  <a:lnTo>
                    <a:pt x="118" y="30"/>
                  </a:lnTo>
                  <a:lnTo>
                    <a:pt x="118" y="20"/>
                  </a:lnTo>
                  <a:lnTo>
                    <a:pt x="118" y="12"/>
                  </a:lnTo>
                  <a:lnTo>
                    <a:pt x="98" y="0"/>
                  </a:lnTo>
                  <a:lnTo>
                    <a:pt x="88" y="0"/>
                  </a:lnTo>
                  <a:lnTo>
                    <a:pt x="65" y="0"/>
                  </a:lnTo>
                  <a:lnTo>
                    <a:pt x="53" y="12"/>
                  </a:lnTo>
                  <a:lnTo>
                    <a:pt x="44" y="12"/>
                  </a:lnTo>
                  <a:lnTo>
                    <a:pt x="44" y="20"/>
                  </a:lnTo>
                  <a:lnTo>
                    <a:pt x="33" y="12"/>
                  </a:lnTo>
                  <a:lnTo>
                    <a:pt x="15" y="20"/>
                  </a:lnTo>
                  <a:lnTo>
                    <a:pt x="0" y="4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31" name="Freeform 213"/>
            <p:cNvSpPr>
              <a:spLocks/>
            </p:cNvSpPr>
            <p:nvPr/>
          </p:nvSpPr>
          <p:spPr bwMode="auto">
            <a:xfrm>
              <a:off x="-2978291" y="1603529"/>
              <a:ext cx="198709" cy="154743"/>
            </a:xfrm>
            <a:custGeom>
              <a:avLst/>
              <a:gdLst/>
              <a:ahLst/>
              <a:cxnLst>
                <a:cxn ang="0">
                  <a:pos x="0" y="44"/>
                </a:cxn>
                <a:cxn ang="0">
                  <a:pos x="23" y="65"/>
                </a:cxn>
                <a:cxn ang="0">
                  <a:pos x="33" y="53"/>
                </a:cxn>
                <a:cxn ang="0">
                  <a:pos x="53" y="65"/>
                </a:cxn>
                <a:cxn ang="0">
                  <a:pos x="77" y="94"/>
                </a:cxn>
                <a:cxn ang="0">
                  <a:pos x="88" y="94"/>
                </a:cxn>
                <a:cxn ang="0">
                  <a:pos x="98" y="106"/>
                </a:cxn>
                <a:cxn ang="0">
                  <a:pos x="118" y="118"/>
                </a:cxn>
                <a:cxn ang="0">
                  <a:pos x="151" y="138"/>
                </a:cxn>
                <a:cxn ang="0">
                  <a:pos x="163" y="156"/>
                </a:cxn>
                <a:cxn ang="0">
                  <a:pos x="151" y="180"/>
                </a:cxn>
                <a:cxn ang="0">
                  <a:pos x="163" y="180"/>
                </a:cxn>
                <a:cxn ang="0">
                  <a:pos x="163" y="156"/>
                </a:cxn>
                <a:cxn ang="0">
                  <a:pos x="172" y="156"/>
                </a:cxn>
                <a:cxn ang="0">
                  <a:pos x="172" y="147"/>
                </a:cxn>
                <a:cxn ang="0">
                  <a:pos x="163" y="147"/>
                </a:cxn>
                <a:cxn ang="0">
                  <a:pos x="172" y="126"/>
                </a:cxn>
                <a:cxn ang="0">
                  <a:pos x="193" y="138"/>
                </a:cxn>
                <a:cxn ang="0">
                  <a:pos x="151" y="106"/>
                </a:cxn>
                <a:cxn ang="0">
                  <a:pos x="163" y="106"/>
                </a:cxn>
                <a:cxn ang="0">
                  <a:pos x="139" y="106"/>
                </a:cxn>
                <a:cxn ang="0">
                  <a:pos x="127" y="94"/>
                </a:cxn>
                <a:cxn ang="0">
                  <a:pos x="118" y="73"/>
                </a:cxn>
                <a:cxn ang="0">
                  <a:pos x="98" y="53"/>
                </a:cxn>
                <a:cxn ang="0">
                  <a:pos x="98" y="30"/>
                </a:cxn>
                <a:cxn ang="0">
                  <a:pos x="107" y="20"/>
                </a:cxn>
                <a:cxn ang="0">
                  <a:pos x="118" y="30"/>
                </a:cxn>
                <a:cxn ang="0">
                  <a:pos x="118" y="20"/>
                </a:cxn>
                <a:cxn ang="0">
                  <a:pos x="118" y="12"/>
                </a:cxn>
                <a:cxn ang="0">
                  <a:pos x="98" y="0"/>
                </a:cxn>
                <a:cxn ang="0">
                  <a:pos x="88" y="0"/>
                </a:cxn>
                <a:cxn ang="0">
                  <a:pos x="65" y="0"/>
                </a:cxn>
                <a:cxn ang="0">
                  <a:pos x="53" y="12"/>
                </a:cxn>
                <a:cxn ang="0">
                  <a:pos x="44" y="12"/>
                </a:cxn>
                <a:cxn ang="0">
                  <a:pos x="44" y="20"/>
                </a:cxn>
                <a:cxn ang="0">
                  <a:pos x="33" y="12"/>
                </a:cxn>
                <a:cxn ang="0">
                  <a:pos x="15" y="20"/>
                </a:cxn>
                <a:cxn ang="0">
                  <a:pos x="0" y="44"/>
                </a:cxn>
              </a:cxnLst>
              <a:rect l="0" t="0" r="r" b="b"/>
              <a:pathLst>
                <a:path w="193" h="180">
                  <a:moveTo>
                    <a:pt x="0" y="44"/>
                  </a:moveTo>
                  <a:lnTo>
                    <a:pt x="23" y="65"/>
                  </a:lnTo>
                  <a:lnTo>
                    <a:pt x="33" y="53"/>
                  </a:lnTo>
                  <a:lnTo>
                    <a:pt x="53" y="65"/>
                  </a:lnTo>
                  <a:lnTo>
                    <a:pt x="77" y="94"/>
                  </a:lnTo>
                  <a:lnTo>
                    <a:pt x="88" y="94"/>
                  </a:lnTo>
                  <a:lnTo>
                    <a:pt x="98" y="106"/>
                  </a:lnTo>
                  <a:lnTo>
                    <a:pt x="118" y="118"/>
                  </a:lnTo>
                  <a:lnTo>
                    <a:pt x="151" y="138"/>
                  </a:lnTo>
                  <a:lnTo>
                    <a:pt x="163" y="156"/>
                  </a:lnTo>
                  <a:lnTo>
                    <a:pt x="151" y="180"/>
                  </a:lnTo>
                  <a:lnTo>
                    <a:pt x="163" y="180"/>
                  </a:lnTo>
                  <a:lnTo>
                    <a:pt x="163" y="156"/>
                  </a:lnTo>
                  <a:lnTo>
                    <a:pt x="172" y="156"/>
                  </a:lnTo>
                  <a:lnTo>
                    <a:pt x="172" y="147"/>
                  </a:lnTo>
                  <a:lnTo>
                    <a:pt x="163" y="147"/>
                  </a:lnTo>
                  <a:lnTo>
                    <a:pt x="172" y="126"/>
                  </a:lnTo>
                  <a:lnTo>
                    <a:pt x="193" y="138"/>
                  </a:lnTo>
                  <a:lnTo>
                    <a:pt x="151" y="106"/>
                  </a:lnTo>
                  <a:lnTo>
                    <a:pt x="163" y="106"/>
                  </a:lnTo>
                  <a:lnTo>
                    <a:pt x="139" y="106"/>
                  </a:lnTo>
                  <a:lnTo>
                    <a:pt x="127" y="94"/>
                  </a:lnTo>
                  <a:lnTo>
                    <a:pt x="118" y="73"/>
                  </a:lnTo>
                  <a:lnTo>
                    <a:pt x="98" y="53"/>
                  </a:lnTo>
                  <a:lnTo>
                    <a:pt x="98" y="30"/>
                  </a:lnTo>
                  <a:lnTo>
                    <a:pt x="107" y="20"/>
                  </a:lnTo>
                  <a:lnTo>
                    <a:pt x="118" y="30"/>
                  </a:lnTo>
                  <a:lnTo>
                    <a:pt x="118" y="20"/>
                  </a:lnTo>
                  <a:lnTo>
                    <a:pt x="118" y="12"/>
                  </a:lnTo>
                  <a:lnTo>
                    <a:pt x="98" y="0"/>
                  </a:lnTo>
                  <a:lnTo>
                    <a:pt x="88" y="0"/>
                  </a:lnTo>
                  <a:lnTo>
                    <a:pt x="65" y="0"/>
                  </a:lnTo>
                  <a:lnTo>
                    <a:pt x="53" y="12"/>
                  </a:lnTo>
                  <a:lnTo>
                    <a:pt x="44" y="12"/>
                  </a:lnTo>
                  <a:lnTo>
                    <a:pt x="44" y="20"/>
                  </a:lnTo>
                  <a:lnTo>
                    <a:pt x="33" y="12"/>
                  </a:lnTo>
                  <a:lnTo>
                    <a:pt x="15" y="20"/>
                  </a:lnTo>
                  <a:lnTo>
                    <a:pt x="0" y="4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32" name="Freeform 214"/>
            <p:cNvSpPr>
              <a:spLocks/>
            </p:cNvSpPr>
            <p:nvPr/>
          </p:nvSpPr>
          <p:spPr bwMode="auto">
            <a:xfrm>
              <a:off x="-2710599" y="1649093"/>
              <a:ext cx="109136" cy="55879"/>
            </a:xfrm>
            <a:custGeom>
              <a:avLst/>
              <a:gdLst/>
              <a:ahLst/>
              <a:cxnLst>
                <a:cxn ang="0">
                  <a:pos x="73" y="0"/>
                </a:cxn>
                <a:cxn ang="0">
                  <a:pos x="106" y="12"/>
                </a:cxn>
                <a:cxn ang="0">
                  <a:pos x="93" y="20"/>
                </a:cxn>
                <a:cxn ang="0">
                  <a:pos x="85" y="29"/>
                </a:cxn>
                <a:cxn ang="0">
                  <a:pos x="93" y="52"/>
                </a:cxn>
                <a:cxn ang="0">
                  <a:pos x="61" y="52"/>
                </a:cxn>
                <a:cxn ang="0">
                  <a:pos x="52" y="65"/>
                </a:cxn>
                <a:cxn ang="0">
                  <a:pos x="31" y="52"/>
                </a:cxn>
                <a:cxn ang="0">
                  <a:pos x="8" y="65"/>
                </a:cxn>
                <a:cxn ang="0">
                  <a:pos x="0" y="41"/>
                </a:cxn>
                <a:cxn ang="0">
                  <a:pos x="0" y="29"/>
                </a:cxn>
                <a:cxn ang="0">
                  <a:pos x="0" y="12"/>
                </a:cxn>
                <a:cxn ang="0">
                  <a:pos x="8" y="0"/>
                </a:cxn>
                <a:cxn ang="0">
                  <a:pos x="20" y="12"/>
                </a:cxn>
                <a:cxn ang="0">
                  <a:pos x="52" y="12"/>
                </a:cxn>
                <a:cxn ang="0">
                  <a:pos x="73" y="0"/>
                </a:cxn>
              </a:cxnLst>
              <a:rect l="0" t="0" r="r" b="b"/>
              <a:pathLst>
                <a:path w="106" h="65">
                  <a:moveTo>
                    <a:pt x="73" y="0"/>
                  </a:moveTo>
                  <a:lnTo>
                    <a:pt x="106" y="12"/>
                  </a:lnTo>
                  <a:lnTo>
                    <a:pt x="93" y="20"/>
                  </a:lnTo>
                  <a:lnTo>
                    <a:pt x="85" y="29"/>
                  </a:lnTo>
                  <a:lnTo>
                    <a:pt x="93" y="52"/>
                  </a:lnTo>
                  <a:lnTo>
                    <a:pt x="61" y="52"/>
                  </a:lnTo>
                  <a:lnTo>
                    <a:pt x="52" y="65"/>
                  </a:lnTo>
                  <a:lnTo>
                    <a:pt x="31" y="52"/>
                  </a:lnTo>
                  <a:lnTo>
                    <a:pt x="8" y="65"/>
                  </a:lnTo>
                  <a:lnTo>
                    <a:pt x="0" y="41"/>
                  </a:lnTo>
                  <a:lnTo>
                    <a:pt x="0" y="29"/>
                  </a:lnTo>
                  <a:lnTo>
                    <a:pt x="0" y="12"/>
                  </a:lnTo>
                  <a:lnTo>
                    <a:pt x="8" y="0"/>
                  </a:lnTo>
                  <a:lnTo>
                    <a:pt x="20" y="12"/>
                  </a:lnTo>
                  <a:lnTo>
                    <a:pt x="52" y="12"/>
                  </a:lnTo>
                  <a:lnTo>
                    <a:pt x="73"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33" name="Freeform 215"/>
            <p:cNvSpPr>
              <a:spLocks/>
            </p:cNvSpPr>
            <p:nvPr/>
          </p:nvSpPr>
          <p:spPr bwMode="auto">
            <a:xfrm>
              <a:off x="-2710599" y="1649093"/>
              <a:ext cx="109136" cy="55879"/>
            </a:xfrm>
            <a:custGeom>
              <a:avLst/>
              <a:gdLst/>
              <a:ahLst/>
              <a:cxnLst>
                <a:cxn ang="0">
                  <a:pos x="73" y="0"/>
                </a:cxn>
                <a:cxn ang="0">
                  <a:pos x="106" y="12"/>
                </a:cxn>
                <a:cxn ang="0">
                  <a:pos x="93" y="20"/>
                </a:cxn>
                <a:cxn ang="0">
                  <a:pos x="85" y="29"/>
                </a:cxn>
                <a:cxn ang="0">
                  <a:pos x="93" y="52"/>
                </a:cxn>
                <a:cxn ang="0">
                  <a:pos x="61" y="52"/>
                </a:cxn>
                <a:cxn ang="0">
                  <a:pos x="52" y="65"/>
                </a:cxn>
                <a:cxn ang="0">
                  <a:pos x="31" y="52"/>
                </a:cxn>
                <a:cxn ang="0">
                  <a:pos x="8" y="65"/>
                </a:cxn>
                <a:cxn ang="0">
                  <a:pos x="0" y="41"/>
                </a:cxn>
                <a:cxn ang="0">
                  <a:pos x="0" y="29"/>
                </a:cxn>
                <a:cxn ang="0">
                  <a:pos x="0" y="12"/>
                </a:cxn>
                <a:cxn ang="0">
                  <a:pos x="8" y="0"/>
                </a:cxn>
                <a:cxn ang="0">
                  <a:pos x="20" y="12"/>
                </a:cxn>
                <a:cxn ang="0">
                  <a:pos x="52" y="12"/>
                </a:cxn>
                <a:cxn ang="0">
                  <a:pos x="73" y="0"/>
                </a:cxn>
              </a:cxnLst>
              <a:rect l="0" t="0" r="r" b="b"/>
              <a:pathLst>
                <a:path w="106" h="65">
                  <a:moveTo>
                    <a:pt x="73" y="0"/>
                  </a:moveTo>
                  <a:lnTo>
                    <a:pt x="106" y="12"/>
                  </a:lnTo>
                  <a:lnTo>
                    <a:pt x="93" y="20"/>
                  </a:lnTo>
                  <a:lnTo>
                    <a:pt x="85" y="29"/>
                  </a:lnTo>
                  <a:lnTo>
                    <a:pt x="93" y="52"/>
                  </a:lnTo>
                  <a:lnTo>
                    <a:pt x="61" y="52"/>
                  </a:lnTo>
                  <a:lnTo>
                    <a:pt x="52" y="65"/>
                  </a:lnTo>
                  <a:lnTo>
                    <a:pt x="31" y="52"/>
                  </a:lnTo>
                  <a:lnTo>
                    <a:pt x="8" y="65"/>
                  </a:lnTo>
                  <a:lnTo>
                    <a:pt x="0" y="41"/>
                  </a:lnTo>
                  <a:lnTo>
                    <a:pt x="0" y="29"/>
                  </a:lnTo>
                  <a:lnTo>
                    <a:pt x="0" y="12"/>
                  </a:lnTo>
                  <a:lnTo>
                    <a:pt x="8" y="0"/>
                  </a:lnTo>
                  <a:lnTo>
                    <a:pt x="20" y="12"/>
                  </a:lnTo>
                  <a:lnTo>
                    <a:pt x="52" y="12"/>
                  </a:lnTo>
                  <a:lnTo>
                    <a:pt x="73"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34" name="Freeform 216"/>
            <p:cNvSpPr>
              <a:spLocks/>
            </p:cNvSpPr>
            <p:nvPr/>
          </p:nvSpPr>
          <p:spPr bwMode="auto">
            <a:xfrm>
              <a:off x="-2746636" y="1695516"/>
              <a:ext cx="98840" cy="73073"/>
            </a:xfrm>
            <a:custGeom>
              <a:avLst/>
              <a:gdLst/>
              <a:ahLst/>
              <a:cxnLst>
                <a:cxn ang="0">
                  <a:pos x="96" y="0"/>
                </a:cxn>
                <a:cxn ang="0">
                  <a:pos x="96" y="20"/>
                </a:cxn>
                <a:cxn ang="0">
                  <a:pos x="86" y="20"/>
                </a:cxn>
                <a:cxn ang="0">
                  <a:pos x="65" y="12"/>
                </a:cxn>
                <a:cxn ang="0">
                  <a:pos x="54" y="20"/>
                </a:cxn>
                <a:cxn ang="0">
                  <a:pos x="54" y="32"/>
                </a:cxn>
                <a:cxn ang="0">
                  <a:pos x="41" y="20"/>
                </a:cxn>
                <a:cxn ang="0">
                  <a:pos x="41" y="32"/>
                </a:cxn>
                <a:cxn ang="0">
                  <a:pos x="54" y="49"/>
                </a:cxn>
                <a:cxn ang="0">
                  <a:pos x="75" y="73"/>
                </a:cxn>
                <a:cxn ang="0">
                  <a:pos x="65" y="73"/>
                </a:cxn>
                <a:cxn ang="0">
                  <a:pos x="65" y="85"/>
                </a:cxn>
                <a:cxn ang="0">
                  <a:pos x="41" y="62"/>
                </a:cxn>
                <a:cxn ang="0">
                  <a:pos x="20" y="62"/>
                </a:cxn>
                <a:cxn ang="0">
                  <a:pos x="0" y="41"/>
                </a:cxn>
                <a:cxn ang="0">
                  <a:pos x="12" y="20"/>
                </a:cxn>
                <a:cxn ang="0">
                  <a:pos x="41" y="12"/>
                </a:cxn>
                <a:cxn ang="0">
                  <a:pos x="65" y="0"/>
                </a:cxn>
                <a:cxn ang="0">
                  <a:pos x="86" y="12"/>
                </a:cxn>
                <a:cxn ang="0">
                  <a:pos x="96" y="0"/>
                </a:cxn>
              </a:cxnLst>
              <a:rect l="0" t="0" r="r" b="b"/>
              <a:pathLst>
                <a:path w="96" h="85">
                  <a:moveTo>
                    <a:pt x="96" y="0"/>
                  </a:moveTo>
                  <a:lnTo>
                    <a:pt x="96" y="20"/>
                  </a:lnTo>
                  <a:lnTo>
                    <a:pt x="86" y="20"/>
                  </a:lnTo>
                  <a:lnTo>
                    <a:pt x="65" y="12"/>
                  </a:lnTo>
                  <a:lnTo>
                    <a:pt x="54" y="20"/>
                  </a:lnTo>
                  <a:lnTo>
                    <a:pt x="54" y="32"/>
                  </a:lnTo>
                  <a:lnTo>
                    <a:pt x="41" y="20"/>
                  </a:lnTo>
                  <a:lnTo>
                    <a:pt x="41" y="32"/>
                  </a:lnTo>
                  <a:lnTo>
                    <a:pt x="54" y="49"/>
                  </a:lnTo>
                  <a:lnTo>
                    <a:pt x="75" y="73"/>
                  </a:lnTo>
                  <a:lnTo>
                    <a:pt x="65" y="73"/>
                  </a:lnTo>
                  <a:lnTo>
                    <a:pt x="65" y="85"/>
                  </a:lnTo>
                  <a:lnTo>
                    <a:pt x="41" y="62"/>
                  </a:lnTo>
                  <a:lnTo>
                    <a:pt x="20" y="62"/>
                  </a:lnTo>
                  <a:lnTo>
                    <a:pt x="0" y="41"/>
                  </a:lnTo>
                  <a:lnTo>
                    <a:pt x="12" y="20"/>
                  </a:lnTo>
                  <a:lnTo>
                    <a:pt x="41" y="12"/>
                  </a:lnTo>
                  <a:lnTo>
                    <a:pt x="65" y="0"/>
                  </a:lnTo>
                  <a:lnTo>
                    <a:pt x="86" y="12"/>
                  </a:lnTo>
                  <a:lnTo>
                    <a:pt x="96"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35" name="Freeform 217"/>
            <p:cNvSpPr>
              <a:spLocks/>
            </p:cNvSpPr>
            <p:nvPr/>
          </p:nvSpPr>
          <p:spPr bwMode="auto">
            <a:xfrm>
              <a:off x="-2746636" y="1695516"/>
              <a:ext cx="98840" cy="73073"/>
            </a:xfrm>
            <a:custGeom>
              <a:avLst/>
              <a:gdLst/>
              <a:ahLst/>
              <a:cxnLst>
                <a:cxn ang="0">
                  <a:pos x="96" y="0"/>
                </a:cxn>
                <a:cxn ang="0">
                  <a:pos x="96" y="20"/>
                </a:cxn>
                <a:cxn ang="0">
                  <a:pos x="86" y="20"/>
                </a:cxn>
                <a:cxn ang="0">
                  <a:pos x="65" y="12"/>
                </a:cxn>
                <a:cxn ang="0">
                  <a:pos x="54" y="20"/>
                </a:cxn>
                <a:cxn ang="0">
                  <a:pos x="54" y="32"/>
                </a:cxn>
                <a:cxn ang="0">
                  <a:pos x="41" y="20"/>
                </a:cxn>
                <a:cxn ang="0">
                  <a:pos x="41" y="32"/>
                </a:cxn>
                <a:cxn ang="0">
                  <a:pos x="54" y="49"/>
                </a:cxn>
                <a:cxn ang="0">
                  <a:pos x="75" y="73"/>
                </a:cxn>
                <a:cxn ang="0">
                  <a:pos x="65" y="73"/>
                </a:cxn>
                <a:cxn ang="0">
                  <a:pos x="65" y="85"/>
                </a:cxn>
                <a:cxn ang="0">
                  <a:pos x="41" y="62"/>
                </a:cxn>
                <a:cxn ang="0">
                  <a:pos x="20" y="62"/>
                </a:cxn>
                <a:cxn ang="0">
                  <a:pos x="0" y="41"/>
                </a:cxn>
                <a:cxn ang="0">
                  <a:pos x="12" y="20"/>
                </a:cxn>
                <a:cxn ang="0">
                  <a:pos x="41" y="12"/>
                </a:cxn>
                <a:cxn ang="0">
                  <a:pos x="65" y="0"/>
                </a:cxn>
                <a:cxn ang="0">
                  <a:pos x="86" y="12"/>
                </a:cxn>
                <a:cxn ang="0">
                  <a:pos x="96" y="0"/>
                </a:cxn>
              </a:cxnLst>
              <a:rect l="0" t="0" r="r" b="b"/>
              <a:pathLst>
                <a:path w="96" h="85">
                  <a:moveTo>
                    <a:pt x="96" y="0"/>
                  </a:moveTo>
                  <a:lnTo>
                    <a:pt x="96" y="20"/>
                  </a:lnTo>
                  <a:lnTo>
                    <a:pt x="86" y="20"/>
                  </a:lnTo>
                  <a:lnTo>
                    <a:pt x="65" y="12"/>
                  </a:lnTo>
                  <a:lnTo>
                    <a:pt x="54" y="20"/>
                  </a:lnTo>
                  <a:lnTo>
                    <a:pt x="54" y="32"/>
                  </a:lnTo>
                  <a:lnTo>
                    <a:pt x="41" y="20"/>
                  </a:lnTo>
                  <a:lnTo>
                    <a:pt x="41" y="32"/>
                  </a:lnTo>
                  <a:lnTo>
                    <a:pt x="54" y="49"/>
                  </a:lnTo>
                  <a:lnTo>
                    <a:pt x="75" y="73"/>
                  </a:lnTo>
                  <a:lnTo>
                    <a:pt x="65" y="73"/>
                  </a:lnTo>
                  <a:lnTo>
                    <a:pt x="65" y="85"/>
                  </a:lnTo>
                  <a:lnTo>
                    <a:pt x="41" y="62"/>
                  </a:lnTo>
                  <a:lnTo>
                    <a:pt x="20" y="62"/>
                  </a:lnTo>
                  <a:lnTo>
                    <a:pt x="0" y="41"/>
                  </a:lnTo>
                  <a:lnTo>
                    <a:pt x="12" y="20"/>
                  </a:lnTo>
                  <a:lnTo>
                    <a:pt x="41" y="12"/>
                  </a:lnTo>
                  <a:lnTo>
                    <a:pt x="65" y="0"/>
                  </a:lnTo>
                  <a:lnTo>
                    <a:pt x="86" y="12"/>
                  </a:lnTo>
                  <a:lnTo>
                    <a:pt x="96"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36" name="Freeform 218"/>
            <p:cNvSpPr>
              <a:spLocks/>
            </p:cNvSpPr>
            <p:nvPr/>
          </p:nvSpPr>
          <p:spPr bwMode="auto">
            <a:xfrm>
              <a:off x="-2754872" y="1586335"/>
              <a:ext cx="161646" cy="73933"/>
            </a:xfrm>
            <a:custGeom>
              <a:avLst/>
              <a:gdLst/>
              <a:ahLst/>
              <a:cxnLst>
                <a:cxn ang="0">
                  <a:pos x="136" y="50"/>
                </a:cxn>
                <a:cxn ang="0">
                  <a:pos x="127" y="20"/>
                </a:cxn>
                <a:cxn ang="0">
                  <a:pos x="103" y="0"/>
                </a:cxn>
                <a:cxn ang="0">
                  <a:pos x="73" y="11"/>
                </a:cxn>
                <a:cxn ang="0">
                  <a:pos x="41" y="0"/>
                </a:cxn>
                <a:cxn ang="0">
                  <a:pos x="29" y="11"/>
                </a:cxn>
                <a:cxn ang="0">
                  <a:pos x="20" y="32"/>
                </a:cxn>
                <a:cxn ang="0">
                  <a:pos x="8" y="40"/>
                </a:cxn>
                <a:cxn ang="0">
                  <a:pos x="0" y="40"/>
                </a:cxn>
                <a:cxn ang="0">
                  <a:pos x="29" y="65"/>
                </a:cxn>
                <a:cxn ang="0">
                  <a:pos x="41" y="65"/>
                </a:cxn>
                <a:cxn ang="0">
                  <a:pos x="49" y="73"/>
                </a:cxn>
                <a:cxn ang="0">
                  <a:pos x="62" y="86"/>
                </a:cxn>
                <a:cxn ang="0">
                  <a:pos x="94" y="86"/>
                </a:cxn>
                <a:cxn ang="0">
                  <a:pos x="115" y="73"/>
                </a:cxn>
                <a:cxn ang="0">
                  <a:pos x="148" y="86"/>
                </a:cxn>
                <a:cxn ang="0">
                  <a:pos x="136" y="73"/>
                </a:cxn>
                <a:cxn ang="0">
                  <a:pos x="157" y="65"/>
                </a:cxn>
                <a:cxn ang="0">
                  <a:pos x="157" y="50"/>
                </a:cxn>
                <a:cxn ang="0">
                  <a:pos x="136" y="50"/>
                </a:cxn>
              </a:cxnLst>
              <a:rect l="0" t="0" r="r" b="b"/>
              <a:pathLst>
                <a:path w="157" h="86">
                  <a:moveTo>
                    <a:pt x="136" y="50"/>
                  </a:moveTo>
                  <a:lnTo>
                    <a:pt x="127" y="20"/>
                  </a:lnTo>
                  <a:lnTo>
                    <a:pt x="103" y="0"/>
                  </a:lnTo>
                  <a:lnTo>
                    <a:pt x="73" y="11"/>
                  </a:lnTo>
                  <a:lnTo>
                    <a:pt x="41" y="0"/>
                  </a:lnTo>
                  <a:lnTo>
                    <a:pt x="29" y="11"/>
                  </a:lnTo>
                  <a:lnTo>
                    <a:pt x="20" y="32"/>
                  </a:lnTo>
                  <a:lnTo>
                    <a:pt x="8" y="40"/>
                  </a:lnTo>
                  <a:lnTo>
                    <a:pt x="0" y="40"/>
                  </a:lnTo>
                  <a:lnTo>
                    <a:pt x="29" y="65"/>
                  </a:lnTo>
                  <a:lnTo>
                    <a:pt x="41" y="65"/>
                  </a:lnTo>
                  <a:lnTo>
                    <a:pt x="49" y="73"/>
                  </a:lnTo>
                  <a:lnTo>
                    <a:pt x="62" y="86"/>
                  </a:lnTo>
                  <a:lnTo>
                    <a:pt x="94" y="86"/>
                  </a:lnTo>
                  <a:lnTo>
                    <a:pt x="115" y="73"/>
                  </a:lnTo>
                  <a:lnTo>
                    <a:pt x="148" y="86"/>
                  </a:lnTo>
                  <a:lnTo>
                    <a:pt x="136" y="73"/>
                  </a:lnTo>
                  <a:lnTo>
                    <a:pt x="157" y="65"/>
                  </a:lnTo>
                  <a:lnTo>
                    <a:pt x="157" y="50"/>
                  </a:lnTo>
                  <a:lnTo>
                    <a:pt x="136" y="5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37" name="Freeform 219"/>
            <p:cNvSpPr>
              <a:spLocks/>
            </p:cNvSpPr>
            <p:nvPr/>
          </p:nvSpPr>
          <p:spPr bwMode="auto">
            <a:xfrm>
              <a:off x="-2754872" y="1586335"/>
              <a:ext cx="161646" cy="73933"/>
            </a:xfrm>
            <a:custGeom>
              <a:avLst/>
              <a:gdLst/>
              <a:ahLst/>
              <a:cxnLst>
                <a:cxn ang="0">
                  <a:pos x="136" y="50"/>
                </a:cxn>
                <a:cxn ang="0">
                  <a:pos x="127" y="20"/>
                </a:cxn>
                <a:cxn ang="0">
                  <a:pos x="103" y="0"/>
                </a:cxn>
                <a:cxn ang="0">
                  <a:pos x="73" y="11"/>
                </a:cxn>
                <a:cxn ang="0">
                  <a:pos x="41" y="0"/>
                </a:cxn>
                <a:cxn ang="0">
                  <a:pos x="29" y="11"/>
                </a:cxn>
                <a:cxn ang="0">
                  <a:pos x="20" y="32"/>
                </a:cxn>
                <a:cxn ang="0">
                  <a:pos x="8" y="40"/>
                </a:cxn>
                <a:cxn ang="0">
                  <a:pos x="0" y="40"/>
                </a:cxn>
                <a:cxn ang="0">
                  <a:pos x="29" y="65"/>
                </a:cxn>
                <a:cxn ang="0">
                  <a:pos x="41" y="65"/>
                </a:cxn>
                <a:cxn ang="0">
                  <a:pos x="49" y="73"/>
                </a:cxn>
                <a:cxn ang="0">
                  <a:pos x="62" y="86"/>
                </a:cxn>
                <a:cxn ang="0">
                  <a:pos x="94" y="86"/>
                </a:cxn>
                <a:cxn ang="0">
                  <a:pos x="115" y="73"/>
                </a:cxn>
                <a:cxn ang="0">
                  <a:pos x="148" y="86"/>
                </a:cxn>
                <a:cxn ang="0">
                  <a:pos x="136" y="73"/>
                </a:cxn>
                <a:cxn ang="0">
                  <a:pos x="157" y="65"/>
                </a:cxn>
                <a:cxn ang="0">
                  <a:pos x="157" y="50"/>
                </a:cxn>
                <a:cxn ang="0">
                  <a:pos x="136" y="50"/>
                </a:cxn>
              </a:cxnLst>
              <a:rect l="0" t="0" r="r" b="b"/>
              <a:pathLst>
                <a:path w="157" h="86">
                  <a:moveTo>
                    <a:pt x="136" y="50"/>
                  </a:moveTo>
                  <a:lnTo>
                    <a:pt x="127" y="20"/>
                  </a:lnTo>
                  <a:lnTo>
                    <a:pt x="103" y="0"/>
                  </a:lnTo>
                  <a:lnTo>
                    <a:pt x="73" y="11"/>
                  </a:lnTo>
                  <a:lnTo>
                    <a:pt x="41" y="0"/>
                  </a:lnTo>
                  <a:lnTo>
                    <a:pt x="29" y="11"/>
                  </a:lnTo>
                  <a:lnTo>
                    <a:pt x="20" y="32"/>
                  </a:lnTo>
                  <a:lnTo>
                    <a:pt x="8" y="40"/>
                  </a:lnTo>
                  <a:lnTo>
                    <a:pt x="0" y="40"/>
                  </a:lnTo>
                  <a:lnTo>
                    <a:pt x="29" y="65"/>
                  </a:lnTo>
                  <a:lnTo>
                    <a:pt x="41" y="65"/>
                  </a:lnTo>
                  <a:lnTo>
                    <a:pt x="49" y="73"/>
                  </a:lnTo>
                  <a:lnTo>
                    <a:pt x="62" y="86"/>
                  </a:lnTo>
                  <a:lnTo>
                    <a:pt x="94" y="86"/>
                  </a:lnTo>
                  <a:lnTo>
                    <a:pt x="115" y="73"/>
                  </a:lnTo>
                  <a:lnTo>
                    <a:pt x="148" y="86"/>
                  </a:lnTo>
                  <a:lnTo>
                    <a:pt x="136" y="73"/>
                  </a:lnTo>
                  <a:lnTo>
                    <a:pt x="157" y="65"/>
                  </a:lnTo>
                  <a:lnTo>
                    <a:pt x="157" y="50"/>
                  </a:lnTo>
                  <a:lnTo>
                    <a:pt x="136" y="5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38" name="Freeform 220"/>
            <p:cNvSpPr>
              <a:spLocks/>
            </p:cNvSpPr>
            <p:nvPr/>
          </p:nvSpPr>
          <p:spPr bwMode="auto">
            <a:xfrm>
              <a:off x="-2855770" y="1603529"/>
              <a:ext cx="45302" cy="25791"/>
            </a:xfrm>
            <a:custGeom>
              <a:avLst/>
              <a:gdLst/>
              <a:ahLst/>
              <a:cxnLst>
                <a:cxn ang="0">
                  <a:pos x="0" y="30"/>
                </a:cxn>
                <a:cxn ang="0">
                  <a:pos x="9" y="20"/>
                </a:cxn>
                <a:cxn ang="0">
                  <a:pos x="20" y="30"/>
                </a:cxn>
                <a:cxn ang="0">
                  <a:pos x="20" y="20"/>
                </a:cxn>
                <a:cxn ang="0">
                  <a:pos x="44" y="12"/>
                </a:cxn>
                <a:cxn ang="0">
                  <a:pos x="32" y="0"/>
                </a:cxn>
                <a:cxn ang="0">
                  <a:pos x="0" y="12"/>
                </a:cxn>
                <a:cxn ang="0">
                  <a:pos x="0" y="20"/>
                </a:cxn>
                <a:cxn ang="0">
                  <a:pos x="0" y="30"/>
                </a:cxn>
              </a:cxnLst>
              <a:rect l="0" t="0" r="r" b="b"/>
              <a:pathLst>
                <a:path w="44" h="30">
                  <a:moveTo>
                    <a:pt x="0" y="30"/>
                  </a:moveTo>
                  <a:lnTo>
                    <a:pt x="9" y="20"/>
                  </a:lnTo>
                  <a:lnTo>
                    <a:pt x="20" y="30"/>
                  </a:lnTo>
                  <a:lnTo>
                    <a:pt x="20" y="20"/>
                  </a:lnTo>
                  <a:lnTo>
                    <a:pt x="44" y="12"/>
                  </a:lnTo>
                  <a:lnTo>
                    <a:pt x="32" y="0"/>
                  </a:lnTo>
                  <a:lnTo>
                    <a:pt x="0" y="12"/>
                  </a:lnTo>
                  <a:lnTo>
                    <a:pt x="0" y="20"/>
                  </a:lnTo>
                  <a:lnTo>
                    <a:pt x="0" y="3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39" name="Freeform 221"/>
            <p:cNvSpPr>
              <a:spLocks/>
            </p:cNvSpPr>
            <p:nvPr/>
          </p:nvSpPr>
          <p:spPr bwMode="auto">
            <a:xfrm>
              <a:off x="-2855770" y="1603529"/>
              <a:ext cx="45302" cy="25791"/>
            </a:xfrm>
            <a:custGeom>
              <a:avLst/>
              <a:gdLst/>
              <a:ahLst/>
              <a:cxnLst>
                <a:cxn ang="0">
                  <a:pos x="0" y="30"/>
                </a:cxn>
                <a:cxn ang="0">
                  <a:pos x="9" y="20"/>
                </a:cxn>
                <a:cxn ang="0">
                  <a:pos x="20" y="30"/>
                </a:cxn>
                <a:cxn ang="0">
                  <a:pos x="20" y="20"/>
                </a:cxn>
                <a:cxn ang="0">
                  <a:pos x="44" y="12"/>
                </a:cxn>
                <a:cxn ang="0">
                  <a:pos x="32" y="0"/>
                </a:cxn>
                <a:cxn ang="0">
                  <a:pos x="0" y="12"/>
                </a:cxn>
                <a:cxn ang="0">
                  <a:pos x="0" y="20"/>
                </a:cxn>
                <a:cxn ang="0">
                  <a:pos x="0" y="30"/>
                </a:cxn>
              </a:cxnLst>
              <a:rect l="0" t="0" r="r" b="b"/>
              <a:pathLst>
                <a:path w="44" h="30">
                  <a:moveTo>
                    <a:pt x="0" y="30"/>
                  </a:moveTo>
                  <a:lnTo>
                    <a:pt x="9" y="20"/>
                  </a:lnTo>
                  <a:lnTo>
                    <a:pt x="20" y="30"/>
                  </a:lnTo>
                  <a:lnTo>
                    <a:pt x="20" y="20"/>
                  </a:lnTo>
                  <a:lnTo>
                    <a:pt x="44" y="12"/>
                  </a:lnTo>
                  <a:lnTo>
                    <a:pt x="32" y="0"/>
                  </a:lnTo>
                  <a:lnTo>
                    <a:pt x="0" y="12"/>
                  </a:lnTo>
                  <a:lnTo>
                    <a:pt x="0" y="20"/>
                  </a:lnTo>
                  <a:lnTo>
                    <a:pt x="0" y="3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40" name="Freeform 222"/>
            <p:cNvSpPr>
              <a:spLocks/>
            </p:cNvSpPr>
            <p:nvPr/>
          </p:nvSpPr>
          <p:spPr bwMode="auto">
            <a:xfrm>
              <a:off x="-2855770" y="1614705"/>
              <a:ext cx="85455" cy="60178"/>
            </a:xfrm>
            <a:custGeom>
              <a:avLst/>
              <a:gdLst/>
              <a:ahLst/>
              <a:cxnLst>
                <a:cxn ang="0">
                  <a:pos x="74" y="8"/>
                </a:cxn>
                <a:cxn ang="0">
                  <a:pos x="83" y="17"/>
                </a:cxn>
                <a:cxn ang="0">
                  <a:pos x="83" y="31"/>
                </a:cxn>
                <a:cxn ang="0">
                  <a:pos x="74" y="31"/>
                </a:cxn>
                <a:cxn ang="0">
                  <a:pos x="44" y="17"/>
                </a:cxn>
                <a:cxn ang="0">
                  <a:pos x="33" y="31"/>
                </a:cxn>
                <a:cxn ang="0">
                  <a:pos x="44" y="40"/>
                </a:cxn>
                <a:cxn ang="0">
                  <a:pos x="74" y="70"/>
                </a:cxn>
                <a:cxn ang="0">
                  <a:pos x="20" y="52"/>
                </a:cxn>
                <a:cxn ang="0">
                  <a:pos x="20" y="31"/>
                </a:cxn>
                <a:cxn ang="0">
                  <a:pos x="9" y="17"/>
                </a:cxn>
                <a:cxn ang="0">
                  <a:pos x="0" y="31"/>
                </a:cxn>
                <a:cxn ang="0">
                  <a:pos x="0" y="17"/>
                </a:cxn>
                <a:cxn ang="0">
                  <a:pos x="9" y="8"/>
                </a:cxn>
                <a:cxn ang="0">
                  <a:pos x="20" y="17"/>
                </a:cxn>
                <a:cxn ang="0">
                  <a:pos x="20" y="8"/>
                </a:cxn>
                <a:cxn ang="0">
                  <a:pos x="44" y="0"/>
                </a:cxn>
                <a:cxn ang="0">
                  <a:pos x="62" y="8"/>
                </a:cxn>
                <a:cxn ang="0">
                  <a:pos x="74" y="8"/>
                </a:cxn>
              </a:cxnLst>
              <a:rect l="0" t="0" r="r" b="b"/>
              <a:pathLst>
                <a:path w="83" h="70">
                  <a:moveTo>
                    <a:pt x="74" y="8"/>
                  </a:moveTo>
                  <a:lnTo>
                    <a:pt x="83" y="17"/>
                  </a:lnTo>
                  <a:lnTo>
                    <a:pt x="83" y="31"/>
                  </a:lnTo>
                  <a:lnTo>
                    <a:pt x="74" y="31"/>
                  </a:lnTo>
                  <a:lnTo>
                    <a:pt x="44" y="17"/>
                  </a:lnTo>
                  <a:lnTo>
                    <a:pt x="33" y="31"/>
                  </a:lnTo>
                  <a:lnTo>
                    <a:pt x="44" y="40"/>
                  </a:lnTo>
                  <a:lnTo>
                    <a:pt x="74" y="70"/>
                  </a:lnTo>
                  <a:lnTo>
                    <a:pt x="20" y="52"/>
                  </a:lnTo>
                  <a:lnTo>
                    <a:pt x="20" y="31"/>
                  </a:lnTo>
                  <a:lnTo>
                    <a:pt x="9" y="17"/>
                  </a:lnTo>
                  <a:lnTo>
                    <a:pt x="0" y="31"/>
                  </a:lnTo>
                  <a:lnTo>
                    <a:pt x="0" y="17"/>
                  </a:lnTo>
                  <a:lnTo>
                    <a:pt x="9" y="8"/>
                  </a:lnTo>
                  <a:lnTo>
                    <a:pt x="20" y="17"/>
                  </a:lnTo>
                  <a:lnTo>
                    <a:pt x="20" y="8"/>
                  </a:lnTo>
                  <a:lnTo>
                    <a:pt x="44" y="0"/>
                  </a:lnTo>
                  <a:lnTo>
                    <a:pt x="62" y="8"/>
                  </a:lnTo>
                  <a:lnTo>
                    <a:pt x="74"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41" name="Freeform 223"/>
            <p:cNvSpPr>
              <a:spLocks/>
            </p:cNvSpPr>
            <p:nvPr/>
          </p:nvSpPr>
          <p:spPr bwMode="auto">
            <a:xfrm>
              <a:off x="-2855770" y="1614705"/>
              <a:ext cx="85455" cy="60178"/>
            </a:xfrm>
            <a:custGeom>
              <a:avLst/>
              <a:gdLst/>
              <a:ahLst/>
              <a:cxnLst>
                <a:cxn ang="0">
                  <a:pos x="74" y="8"/>
                </a:cxn>
                <a:cxn ang="0">
                  <a:pos x="83" y="17"/>
                </a:cxn>
                <a:cxn ang="0">
                  <a:pos x="83" y="31"/>
                </a:cxn>
                <a:cxn ang="0">
                  <a:pos x="74" y="31"/>
                </a:cxn>
                <a:cxn ang="0">
                  <a:pos x="44" y="17"/>
                </a:cxn>
                <a:cxn ang="0">
                  <a:pos x="33" y="31"/>
                </a:cxn>
                <a:cxn ang="0">
                  <a:pos x="44" y="40"/>
                </a:cxn>
                <a:cxn ang="0">
                  <a:pos x="74" y="70"/>
                </a:cxn>
                <a:cxn ang="0">
                  <a:pos x="20" y="52"/>
                </a:cxn>
                <a:cxn ang="0">
                  <a:pos x="20" y="31"/>
                </a:cxn>
                <a:cxn ang="0">
                  <a:pos x="9" y="17"/>
                </a:cxn>
                <a:cxn ang="0">
                  <a:pos x="0" y="31"/>
                </a:cxn>
                <a:cxn ang="0">
                  <a:pos x="0" y="17"/>
                </a:cxn>
                <a:cxn ang="0">
                  <a:pos x="9" y="8"/>
                </a:cxn>
                <a:cxn ang="0">
                  <a:pos x="20" y="17"/>
                </a:cxn>
                <a:cxn ang="0">
                  <a:pos x="20" y="8"/>
                </a:cxn>
                <a:cxn ang="0">
                  <a:pos x="44" y="0"/>
                </a:cxn>
                <a:cxn ang="0">
                  <a:pos x="62" y="8"/>
                </a:cxn>
                <a:cxn ang="0">
                  <a:pos x="74" y="8"/>
                </a:cxn>
              </a:cxnLst>
              <a:rect l="0" t="0" r="r" b="b"/>
              <a:pathLst>
                <a:path w="83" h="70">
                  <a:moveTo>
                    <a:pt x="74" y="8"/>
                  </a:moveTo>
                  <a:lnTo>
                    <a:pt x="83" y="17"/>
                  </a:lnTo>
                  <a:lnTo>
                    <a:pt x="83" y="31"/>
                  </a:lnTo>
                  <a:lnTo>
                    <a:pt x="74" y="31"/>
                  </a:lnTo>
                  <a:lnTo>
                    <a:pt x="44" y="17"/>
                  </a:lnTo>
                  <a:lnTo>
                    <a:pt x="33" y="31"/>
                  </a:lnTo>
                  <a:lnTo>
                    <a:pt x="44" y="40"/>
                  </a:lnTo>
                  <a:lnTo>
                    <a:pt x="74" y="70"/>
                  </a:lnTo>
                  <a:lnTo>
                    <a:pt x="20" y="52"/>
                  </a:lnTo>
                  <a:lnTo>
                    <a:pt x="20" y="31"/>
                  </a:lnTo>
                  <a:lnTo>
                    <a:pt x="9" y="17"/>
                  </a:lnTo>
                  <a:lnTo>
                    <a:pt x="0" y="31"/>
                  </a:lnTo>
                  <a:lnTo>
                    <a:pt x="0" y="17"/>
                  </a:lnTo>
                  <a:lnTo>
                    <a:pt x="9" y="8"/>
                  </a:lnTo>
                  <a:lnTo>
                    <a:pt x="20" y="17"/>
                  </a:lnTo>
                  <a:lnTo>
                    <a:pt x="20" y="8"/>
                  </a:lnTo>
                  <a:lnTo>
                    <a:pt x="44" y="0"/>
                  </a:lnTo>
                  <a:lnTo>
                    <a:pt x="62" y="8"/>
                  </a:lnTo>
                  <a:lnTo>
                    <a:pt x="74"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42" name="Freeform 224"/>
            <p:cNvSpPr>
              <a:spLocks/>
            </p:cNvSpPr>
            <p:nvPr/>
          </p:nvSpPr>
          <p:spPr bwMode="auto">
            <a:xfrm>
              <a:off x="-2821795" y="1630180"/>
              <a:ext cx="66922" cy="44704"/>
            </a:xfrm>
            <a:custGeom>
              <a:avLst/>
              <a:gdLst/>
              <a:ahLst/>
              <a:cxnLst>
                <a:cxn ang="0">
                  <a:pos x="49" y="14"/>
                </a:cxn>
                <a:cxn ang="0">
                  <a:pos x="41" y="14"/>
                </a:cxn>
                <a:cxn ang="0">
                  <a:pos x="11" y="0"/>
                </a:cxn>
                <a:cxn ang="0">
                  <a:pos x="0" y="14"/>
                </a:cxn>
                <a:cxn ang="0">
                  <a:pos x="11" y="22"/>
                </a:cxn>
                <a:cxn ang="0">
                  <a:pos x="41" y="52"/>
                </a:cxn>
                <a:cxn ang="0">
                  <a:pos x="41" y="42"/>
                </a:cxn>
                <a:cxn ang="0">
                  <a:pos x="49" y="34"/>
                </a:cxn>
                <a:cxn ang="0">
                  <a:pos x="65" y="34"/>
                </a:cxn>
                <a:cxn ang="0">
                  <a:pos x="49" y="22"/>
                </a:cxn>
                <a:cxn ang="0">
                  <a:pos x="49" y="14"/>
                </a:cxn>
              </a:cxnLst>
              <a:rect l="0" t="0" r="r" b="b"/>
              <a:pathLst>
                <a:path w="65" h="52">
                  <a:moveTo>
                    <a:pt x="49" y="14"/>
                  </a:moveTo>
                  <a:lnTo>
                    <a:pt x="41" y="14"/>
                  </a:lnTo>
                  <a:lnTo>
                    <a:pt x="11" y="0"/>
                  </a:lnTo>
                  <a:lnTo>
                    <a:pt x="0" y="14"/>
                  </a:lnTo>
                  <a:lnTo>
                    <a:pt x="11" y="22"/>
                  </a:lnTo>
                  <a:lnTo>
                    <a:pt x="41" y="52"/>
                  </a:lnTo>
                  <a:lnTo>
                    <a:pt x="41" y="42"/>
                  </a:lnTo>
                  <a:lnTo>
                    <a:pt x="49" y="34"/>
                  </a:lnTo>
                  <a:lnTo>
                    <a:pt x="65" y="34"/>
                  </a:lnTo>
                  <a:lnTo>
                    <a:pt x="49" y="22"/>
                  </a:lnTo>
                  <a:lnTo>
                    <a:pt x="49" y="1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43" name="Freeform 225"/>
            <p:cNvSpPr>
              <a:spLocks/>
            </p:cNvSpPr>
            <p:nvPr/>
          </p:nvSpPr>
          <p:spPr bwMode="auto">
            <a:xfrm>
              <a:off x="-2821795" y="1630180"/>
              <a:ext cx="66922" cy="44704"/>
            </a:xfrm>
            <a:custGeom>
              <a:avLst/>
              <a:gdLst/>
              <a:ahLst/>
              <a:cxnLst>
                <a:cxn ang="0">
                  <a:pos x="49" y="14"/>
                </a:cxn>
                <a:cxn ang="0">
                  <a:pos x="41" y="14"/>
                </a:cxn>
                <a:cxn ang="0">
                  <a:pos x="11" y="0"/>
                </a:cxn>
                <a:cxn ang="0">
                  <a:pos x="0" y="14"/>
                </a:cxn>
                <a:cxn ang="0">
                  <a:pos x="11" y="22"/>
                </a:cxn>
                <a:cxn ang="0">
                  <a:pos x="41" y="52"/>
                </a:cxn>
                <a:cxn ang="0">
                  <a:pos x="41" y="42"/>
                </a:cxn>
                <a:cxn ang="0">
                  <a:pos x="49" y="34"/>
                </a:cxn>
                <a:cxn ang="0">
                  <a:pos x="65" y="34"/>
                </a:cxn>
                <a:cxn ang="0">
                  <a:pos x="49" y="22"/>
                </a:cxn>
                <a:cxn ang="0">
                  <a:pos x="49" y="14"/>
                </a:cxn>
              </a:cxnLst>
              <a:rect l="0" t="0" r="r" b="b"/>
              <a:pathLst>
                <a:path w="65" h="52">
                  <a:moveTo>
                    <a:pt x="49" y="14"/>
                  </a:moveTo>
                  <a:lnTo>
                    <a:pt x="41" y="14"/>
                  </a:lnTo>
                  <a:lnTo>
                    <a:pt x="11" y="0"/>
                  </a:lnTo>
                  <a:lnTo>
                    <a:pt x="0" y="14"/>
                  </a:lnTo>
                  <a:lnTo>
                    <a:pt x="11" y="22"/>
                  </a:lnTo>
                  <a:lnTo>
                    <a:pt x="41" y="52"/>
                  </a:lnTo>
                  <a:lnTo>
                    <a:pt x="41" y="42"/>
                  </a:lnTo>
                  <a:lnTo>
                    <a:pt x="49" y="34"/>
                  </a:lnTo>
                  <a:lnTo>
                    <a:pt x="65" y="34"/>
                  </a:lnTo>
                  <a:lnTo>
                    <a:pt x="49" y="22"/>
                  </a:lnTo>
                  <a:lnTo>
                    <a:pt x="49" y="1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44" name="Freeform 226"/>
            <p:cNvSpPr>
              <a:spLocks/>
            </p:cNvSpPr>
            <p:nvPr/>
          </p:nvSpPr>
          <p:spPr bwMode="auto">
            <a:xfrm>
              <a:off x="-2778552" y="1660268"/>
              <a:ext cx="31917" cy="35247"/>
            </a:xfrm>
            <a:custGeom>
              <a:avLst/>
              <a:gdLst/>
              <a:ahLst/>
              <a:cxnLst>
                <a:cxn ang="0">
                  <a:pos x="0" y="17"/>
                </a:cxn>
                <a:cxn ang="0">
                  <a:pos x="0" y="8"/>
                </a:cxn>
                <a:cxn ang="0">
                  <a:pos x="8" y="0"/>
                </a:cxn>
                <a:cxn ang="0">
                  <a:pos x="31" y="17"/>
                </a:cxn>
                <a:cxn ang="0">
                  <a:pos x="23" y="17"/>
                </a:cxn>
                <a:cxn ang="0">
                  <a:pos x="23" y="41"/>
                </a:cxn>
                <a:cxn ang="0">
                  <a:pos x="0" y="17"/>
                </a:cxn>
              </a:cxnLst>
              <a:rect l="0" t="0" r="r" b="b"/>
              <a:pathLst>
                <a:path w="31" h="41">
                  <a:moveTo>
                    <a:pt x="0" y="17"/>
                  </a:moveTo>
                  <a:lnTo>
                    <a:pt x="0" y="8"/>
                  </a:lnTo>
                  <a:lnTo>
                    <a:pt x="8" y="0"/>
                  </a:lnTo>
                  <a:lnTo>
                    <a:pt x="31" y="17"/>
                  </a:lnTo>
                  <a:lnTo>
                    <a:pt x="23" y="17"/>
                  </a:lnTo>
                  <a:lnTo>
                    <a:pt x="23" y="41"/>
                  </a:lnTo>
                  <a:lnTo>
                    <a:pt x="0" y="1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45" name="Freeform 227"/>
            <p:cNvSpPr>
              <a:spLocks/>
            </p:cNvSpPr>
            <p:nvPr/>
          </p:nvSpPr>
          <p:spPr bwMode="auto">
            <a:xfrm>
              <a:off x="-2778552" y="1660268"/>
              <a:ext cx="31917" cy="35247"/>
            </a:xfrm>
            <a:custGeom>
              <a:avLst/>
              <a:gdLst/>
              <a:ahLst/>
              <a:cxnLst>
                <a:cxn ang="0">
                  <a:pos x="0" y="17"/>
                </a:cxn>
                <a:cxn ang="0">
                  <a:pos x="0" y="8"/>
                </a:cxn>
                <a:cxn ang="0">
                  <a:pos x="8" y="0"/>
                </a:cxn>
                <a:cxn ang="0">
                  <a:pos x="31" y="17"/>
                </a:cxn>
                <a:cxn ang="0">
                  <a:pos x="23" y="17"/>
                </a:cxn>
                <a:cxn ang="0">
                  <a:pos x="23" y="41"/>
                </a:cxn>
                <a:cxn ang="0">
                  <a:pos x="0" y="17"/>
                </a:cxn>
              </a:cxnLst>
              <a:rect l="0" t="0" r="r" b="b"/>
              <a:pathLst>
                <a:path w="31" h="41">
                  <a:moveTo>
                    <a:pt x="0" y="17"/>
                  </a:moveTo>
                  <a:lnTo>
                    <a:pt x="0" y="8"/>
                  </a:lnTo>
                  <a:lnTo>
                    <a:pt x="8" y="0"/>
                  </a:lnTo>
                  <a:lnTo>
                    <a:pt x="31" y="17"/>
                  </a:lnTo>
                  <a:lnTo>
                    <a:pt x="23" y="17"/>
                  </a:lnTo>
                  <a:lnTo>
                    <a:pt x="23" y="41"/>
                  </a:lnTo>
                  <a:lnTo>
                    <a:pt x="0" y="1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46" name="Freeform 228"/>
            <p:cNvSpPr>
              <a:spLocks/>
            </p:cNvSpPr>
            <p:nvPr/>
          </p:nvSpPr>
          <p:spPr bwMode="auto">
            <a:xfrm>
              <a:off x="-2778552" y="1622442"/>
              <a:ext cx="75159" cy="73074"/>
            </a:xfrm>
            <a:custGeom>
              <a:avLst/>
              <a:gdLst/>
              <a:ahLst/>
              <a:cxnLst>
                <a:cxn ang="0">
                  <a:pos x="31" y="85"/>
                </a:cxn>
                <a:cxn ang="0">
                  <a:pos x="52" y="73"/>
                </a:cxn>
                <a:cxn ang="0">
                  <a:pos x="64" y="73"/>
                </a:cxn>
                <a:cxn ang="0">
                  <a:pos x="64" y="62"/>
                </a:cxn>
                <a:cxn ang="0">
                  <a:pos x="64" y="44"/>
                </a:cxn>
                <a:cxn ang="0">
                  <a:pos x="73" y="32"/>
                </a:cxn>
                <a:cxn ang="0">
                  <a:pos x="64" y="23"/>
                </a:cxn>
                <a:cxn ang="0">
                  <a:pos x="52" y="23"/>
                </a:cxn>
                <a:cxn ang="0">
                  <a:pos x="23" y="0"/>
                </a:cxn>
                <a:cxn ang="0">
                  <a:pos x="0" y="0"/>
                </a:cxn>
                <a:cxn ang="0">
                  <a:pos x="8" y="9"/>
                </a:cxn>
                <a:cxn ang="0">
                  <a:pos x="8" y="23"/>
                </a:cxn>
                <a:cxn ang="0">
                  <a:pos x="8" y="32"/>
                </a:cxn>
                <a:cxn ang="0">
                  <a:pos x="23" y="44"/>
                </a:cxn>
                <a:cxn ang="0">
                  <a:pos x="8" y="44"/>
                </a:cxn>
                <a:cxn ang="0">
                  <a:pos x="31" y="62"/>
                </a:cxn>
                <a:cxn ang="0">
                  <a:pos x="23" y="62"/>
                </a:cxn>
                <a:cxn ang="0">
                  <a:pos x="31" y="62"/>
                </a:cxn>
                <a:cxn ang="0">
                  <a:pos x="31" y="85"/>
                </a:cxn>
              </a:cxnLst>
              <a:rect l="0" t="0" r="r" b="b"/>
              <a:pathLst>
                <a:path w="73" h="85">
                  <a:moveTo>
                    <a:pt x="31" y="85"/>
                  </a:moveTo>
                  <a:lnTo>
                    <a:pt x="52" y="73"/>
                  </a:lnTo>
                  <a:lnTo>
                    <a:pt x="64" y="73"/>
                  </a:lnTo>
                  <a:lnTo>
                    <a:pt x="64" y="62"/>
                  </a:lnTo>
                  <a:lnTo>
                    <a:pt x="64" y="44"/>
                  </a:lnTo>
                  <a:lnTo>
                    <a:pt x="73" y="32"/>
                  </a:lnTo>
                  <a:lnTo>
                    <a:pt x="64" y="23"/>
                  </a:lnTo>
                  <a:lnTo>
                    <a:pt x="52" y="23"/>
                  </a:lnTo>
                  <a:lnTo>
                    <a:pt x="23" y="0"/>
                  </a:lnTo>
                  <a:lnTo>
                    <a:pt x="0" y="0"/>
                  </a:lnTo>
                  <a:lnTo>
                    <a:pt x="8" y="9"/>
                  </a:lnTo>
                  <a:lnTo>
                    <a:pt x="8" y="23"/>
                  </a:lnTo>
                  <a:lnTo>
                    <a:pt x="8" y="32"/>
                  </a:lnTo>
                  <a:lnTo>
                    <a:pt x="23" y="44"/>
                  </a:lnTo>
                  <a:lnTo>
                    <a:pt x="8" y="44"/>
                  </a:lnTo>
                  <a:lnTo>
                    <a:pt x="31" y="62"/>
                  </a:lnTo>
                  <a:lnTo>
                    <a:pt x="23" y="62"/>
                  </a:lnTo>
                  <a:lnTo>
                    <a:pt x="31" y="62"/>
                  </a:lnTo>
                  <a:lnTo>
                    <a:pt x="31" y="8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47" name="Freeform 229"/>
            <p:cNvSpPr>
              <a:spLocks/>
            </p:cNvSpPr>
            <p:nvPr/>
          </p:nvSpPr>
          <p:spPr bwMode="auto">
            <a:xfrm>
              <a:off x="-2778552" y="1622442"/>
              <a:ext cx="75159" cy="73074"/>
            </a:xfrm>
            <a:custGeom>
              <a:avLst/>
              <a:gdLst/>
              <a:ahLst/>
              <a:cxnLst>
                <a:cxn ang="0">
                  <a:pos x="31" y="85"/>
                </a:cxn>
                <a:cxn ang="0">
                  <a:pos x="52" y="73"/>
                </a:cxn>
                <a:cxn ang="0">
                  <a:pos x="64" y="73"/>
                </a:cxn>
                <a:cxn ang="0">
                  <a:pos x="64" y="62"/>
                </a:cxn>
                <a:cxn ang="0">
                  <a:pos x="64" y="44"/>
                </a:cxn>
                <a:cxn ang="0">
                  <a:pos x="73" y="32"/>
                </a:cxn>
                <a:cxn ang="0">
                  <a:pos x="64" y="23"/>
                </a:cxn>
                <a:cxn ang="0">
                  <a:pos x="52" y="23"/>
                </a:cxn>
                <a:cxn ang="0">
                  <a:pos x="23" y="0"/>
                </a:cxn>
                <a:cxn ang="0">
                  <a:pos x="0" y="0"/>
                </a:cxn>
                <a:cxn ang="0">
                  <a:pos x="8" y="9"/>
                </a:cxn>
                <a:cxn ang="0">
                  <a:pos x="8" y="23"/>
                </a:cxn>
                <a:cxn ang="0">
                  <a:pos x="8" y="32"/>
                </a:cxn>
                <a:cxn ang="0">
                  <a:pos x="23" y="44"/>
                </a:cxn>
                <a:cxn ang="0">
                  <a:pos x="8" y="44"/>
                </a:cxn>
                <a:cxn ang="0">
                  <a:pos x="31" y="62"/>
                </a:cxn>
                <a:cxn ang="0">
                  <a:pos x="23" y="62"/>
                </a:cxn>
                <a:cxn ang="0">
                  <a:pos x="31" y="62"/>
                </a:cxn>
                <a:cxn ang="0">
                  <a:pos x="31" y="85"/>
                </a:cxn>
              </a:cxnLst>
              <a:rect l="0" t="0" r="r" b="b"/>
              <a:pathLst>
                <a:path w="73" h="85">
                  <a:moveTo>
                    <a:pt x="31" y="85"/>
                  </a:moveTo>
                  <a:lnTo>
                    <a:pt x="52" y="73"/>
                  </a:lnTo>
                  <a:lnTo>
                    <a:pt x="64" y="73"/>
                  </a:lnTo>
                  <a:lnTo>
                    <a:pt x="64" y="62"/>
                  </a:lnTo>
                  <a:lnTo>
                    <a:pt x="64" y="44"/>
                  </a:lnTo>
                  <a:lnTo>
                    <a:pt x="73" y="32"/>
                  </a:lnTo>
                  <a:lnTo>
                    <a:pt x="64" y="23"/>
                  </a:lnTo>
                  <a:lnTo>
                    <a:pt x="52" y="23"/>
                  </a:lnTo>
                  <a:lnTo>
                    <a:pt x="23" y="0"/>
                  </a:lnTo>
                  <a:lnTo>
                    <a:pt x="0" y="0"/>
                  </a:lnTo>
                  <a:lnTo>
                    <a:pt x="8" y="9"/>
                  </a:lnTo>
                  <a:lnTo>
                    <a:pt x="8" y="23"/>
                  </a:lnTo>
                  <a:lnTo>
                    <a:pt x="8" y="32"/>
                  </a:lnTo>
                  <a:lnTo>
                    <a:pt x="23" y="44"/>
                  </a:lnTo>
                  <a:lnTo>
                    <a:pt x="8" y="44"/>
                  </a:lnTo>
                  <a:lnTo>
                    <a:pt x="31" y="62"/>
                  </a:lnTo>
                  <a:lnTo>
                    <a:pt x="23" y="62"/>
                  </a:lnTo>
                  <a:lnTo>
                    <a:pt x="31" y="62"/>
                  </a:lnTo>
                  <a:lnTo>
                    <a:pt x="31" y="8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48" name="Freeform 230"/>
            <p:cNvSpPr>
              <a:spLocks/>
            </p:cNvSpPr>
            <p:nvPr/>
          </p:nvSpPr>
          <p:spPr bwMode="auto">
            <a:xfrm>
              <a:off x="-2746636" y="1685199"/>
              <a:ext cx="43242" cy="27510"/>
            </a:xfrm>
            <a:custGeom>
              <a:avLst/>
              <a:gdLst/>
              <a:ahLst/>
              <a:cxnLst>
                <a:cxn ang="0">
                  <a:pos x="42" y="23"/>
                </a:cxn>
                <a:cxn ang="0">
                  <a:pos x="12" y="32"/>
                </a:cxn>
                <a:cxn ang="0">
                  <a:pos x="0" y="11"/>
                </a:cxn>
                <a:cxn ang="0">
                  <a:pos x="21" y="0"/>
                </a:cxn>
                <a:cxn ang="0">
                  <a:pos x="33" y="0"/>
                </a:cxn>
                <a:cxn ang="0">
                  <a:pos x="42" y="23"/>
                </a:cxn>
              </a:cxnLst>
              <a:rect l="0" t="0" r="r" b="b"/>
              <a:pathLst>
                <a:path w="42" h="32">
                  <a:moveTo>
                    <a:pt x="42" y="23"/>
                  </a:moveTo>
                  <a:lnTo>
                    <a:pt x="12" y="32"/>
                  </a:lnTo>
                  <a:lnTo>
                    <a:pt x="0" y="11"/>
                  </a:lnTo>
                  <a:lnTo>
                    <a:pt x="21" y="0"/>
                  </a:lnTo>
                  <a:lnTo>
                    <a:pt x="33" y="0"/>
                  </a:lnTo>
                  <a:lnTo>
                    <a:pt x="42" y="2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49" name="Freeform 231"/>
            <p:cNvSpPr>
              <a:spLocks/>
            </p:cNvSpPr>
            <p:nvPr/>
          </p:nvSpPr>
          <p:spPr bwMode="auto">
            <a:xfrm>
              <a:off x="-2746636" y="1685199"/>
              <a:ext cx="43242" cy="27510"/>
            </a:xfrm>
            <a:custGeom>
              <a:avLst/>
              <a:gdLst/>
              <a:ahLst/>
              <a:cxnLst>
                <a:cxn ang="0">
                  <a:pos x="42" y="23"/>
                </a:cxn>
                <a:cxn ang="0">
                  <a:pos x="12" y="32"/>
                </a:cxn>
                <a:cxn ang="0">
                  <a:pos x="0" y="11"/>
                </a:cxn>
                <a:cxn ang="0">
                  <a:pos x="21" y="0"/>
                </a:cxn>
                <a:cxn ang="0">
                  <a:pos x="33" y="0"/>
                </a:cxn>
                <a:cxn ang="0">
                  <a:pos x="42" y="23"/>
                </a:cxn>
              </a:cxnLst>
              <a:rect l="0" t="0" r="r" b="b"/>
              <a:pathLst>
                <a:path w="42" h="32">
                  <a:moveTo>
                    <a:pt x="42" y="23"/>
                  </a:moveTo>
                  <a:lnTo>
                    <a:pt x="12" y="32"/>
                  </a:lnTo>
                  <a:lnTo>
                    <a:pt x="0" y="11"/>
                  </a:lnTo>
                  <a:lnTo>
                    <a:pt x="21" y="0"/>
                  </a:lnTo>
                  <a:lnTo>
                    <a:pt x="33" y="0"/>
                  </a:lnTo>
                  <a:lnTo>
                    <a:pt x="42" y="2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50" name="Freeform 232"/>
            <p:cNvSpPr>
              <a:spLocks/>
            </p:cNvSpPr>
            <p:nvPr/>
          </p:nvSpPr>
          <p:spPr bwMode="auto">
            <a:xfrm>
              <a:off x="-2855770" y="1480593"/>
              <a:ext cx="165763" cy="85109"/>
            </a:xfrm>
            <a:custGeom>
              <a:avLst/>
              <a:gdLst/>
              <a:ahLst/>
              <a:cxnLst>
                <a:cxn ang="0">
                  <a:pos x="148" y="60"/>
                </a:cxn>
                <a:cxn ang="0">
                  <a:pos x="161" y="81"/>
                </a:cxn>
                <a:cxn ang="0">
                  <a:pos x="127" y="99"/>
                </a:cxn>
                <a:cxn ang="0">
                  <a:pos x="119" y="99"/>
                </a:cxn>
                <a:cxn ang="0">
                  <a:pos x="98" y="99"/>
                </a:cxn>
                <a:cxn ang="0">
                  <a:pos x="54" y="81"/>
                </a:cxn>
                <a:cxn ang="0">
                  <a:pos x="44" y="81"/>
                </a:cxn>
                <a:cxn ang="0">
                  <a:pos x="33" y="70"/>
                </a:cxn>
                <a:cxn ang="0">
                  <a:pos x="9" y="70"/>
                </a:cxn>
                <a:cxn ang="0">
                  <a:pos x="0" y="17"/>
                </a:cxn>
                <a:cxn ang="0">
                  <a:pos x="62" y="0"/>
                </a:cxn>
                <a:cxn ang="0">
                  <a:pos x="74" y="8"/>
                </a:cxn>
                <a:cxn ang="0">
                  <a:pos x="83" y="0"/>
                </a:cxn>
                <a:cxn ang="0">
                  <a:pos x="127" y="8"/>
                </a:cxn>
                <a:cxn ang="0">
                  <a:pos x="140" y="8"/>
                </a:cxn>
                <a:cxn ang="0">
                  <a:pos x="148" y="28"/>
                </a:cxn>
                <a:cxn ang="0">
                  <a:pos x="140" y="52"/>
                </a:cxn>
                <a:cxn ang="0">
                  <a:pos x="148" y="60"/>
                </a:cxn>
              </a:cxnLst>
              <a:rect l="0" t="0" r="r" b="b"/>
              <a:pathLst>
                <a:path w="161" h="99">
                  <a:moveTo>
                    <a:pt x="148" y="60"/>
                  </a:moveTo>
                  <a:lnTo>
                    <a:pt x="161" y="81"/>
                  </a:lnTo>
                  <a:lnTo>
                    <a:pt x="127" y="99"/>
                  </a:lnTo>
                  <a:lnTo>
                    <a:pt x="119" y="99"/>
                  </a:lnTo>
                  <a:lnTo>
                    <a:pt x="98" y="99"/>
                  </a:lnTo>
                  <a:lnTo>
                    <a:pt x="54" y="81"/>
                  </a:lnTo>
                  <a:lnTo>
                    <a:pt x="44" y="81"/>
                  </a:lnTo>
                  <a:lnTo>
                    <a:pt x="33" y="70"/>
                  </a:lnTo>
                  <a:lnTo>
                    <a:pt x="9" y="70"/>
                  </a:lnTo>
                  <a:lnTo>
                    <a:pt x="0" y="17"/>
                  </a:lnTo>
                  <a:lnTo>
                    <a:pt x="62" y="0"/>
                  </a:lnTo>
                  <a:lnTo>
                    <a:pt x="74" y="8"/>
                  </a:lnTo>
                  <a:lnTo>
                    <a:pt x="83" y="0"/>
                  </a:lnTo>
                  <a:lnTo>
                    <a:pt x="127" y="8"/>
                  </a:lnTo>
                  <a:lnTo>
                    <a:pt x="140" y="8"/>
                  </a:lnTo>
                  <a:lnTo>
                    <a:pt x="148" y="28"/>
                  </a:lnTo>
                  <a:lnTo>
                    <a:pt x="140" y="52"/>
                  </a:lnTo>
                  <a:lnTo>
                    <a:pt x="148" y="6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51" name="Freeform 233"/>
            <p:cNvSpPr>
              <a:spLocks/>
            </p:cNvSpPr>
            <p:nvPr/>
          </p:nvSpPr>
          <p:spPr bwMode="auto">
            <a:xfrm>
              <a:off x="-2855770" y="1480593"/>
              <a:ext cx="165763" cy="85109"/>
            </a:xfrm>
            <a:custGeom>
              <a:avLst/>
              <a:gdLst/>
              <a:ahLst/>
              <a:cxnLst>
                <a:cxn ang="0">
                  <a:pos x="148" y="60"/>
                </a:cxn>
                <a:cxn ang="0">
                  <a:pos x="161" y="81"/>
                </a:cxn>
                <a:cxn ang="0">
                  <a:pos x="127" y="99"/>
                </a:cxn>
                <a:cxn ang="0">
                  <a:pos x="119" y="99"/>
                </a:cxn>
                <a:cxn ang="0">
                  <a:pos x="98" y="99"/>
                </a:cxn>
                <a:cxn ang="0">
                  <a:pos x="54" y="81"/>
                </a:cxn>
                <a:cxn ang="0">
                  <a:pos x="44" y="81"/>
                </a:cxn>
                <a:cxn ang="0">
                  <a:pos x="33" y="70"/>
                </a:cxn>
                <a:cxn ang="0">
                  <a:pos x="9" y="70"/>
                </a:cxn>
                <a:cxn ang="0">
                  <a:pos x="0" y="17"/>
                </a:cxn>
                <a:cxn ang="0">
                  <a:pos x="62" y="0"/>
                </a:cxn>
                <a:cxn ang="0">
                  <a:pos x="74" y="8"/>
                </a:cxn>
                <a:cxn ang="0">
                  <a:pos x="83" y="0"/>
                </a:cxn>
                <a:cxn ang="0">
                  <a:pos x="127" y="8"/>
                </a:cxn>
                <a:cxn ang="0">
                  <a:pos x="140" y="8"/>
                </a:cxn>
                <a:cxn ang="0">
                  <a:pos x="148" y="28"/>
                </a:cxn>
                <a:cxn ang="0">
                  <a:pos x="140" y="52"/>
                </a:cxn>
                <a:cxn ang="0">
                  <a:pos x="148" y="60"/>
                </a:cxn>
              </a:cxnLst>
              <a:rect l="0" t="0" r="r" b="b"/>
              <a:pathLst>
                <a:path w="161" h="99">
                  <a:moveTo>
                    <a:pt x="148" y="60"/>
                  </a:moveTo>
                  <a:lnTo>
                    <a:pt x="161" y="81"/>
                  </a:lnTo>
                  <a:lnTo>
                    <a:pt x="127" y="99"/>
                  </a:lnTo>
                  <a:lnTo>
                    <a:pt x="119" y="99"/>
                  </a:lnTo>
                  <a:lnTo>
                    <a:pt x="98" y="99"/>
                  </a:lnTo>
                  <a:lnTo>
                    <a:pt x="54" y="81"/>
                  </a:lnTo>
                  <a:lnTo>
                    <a:pt x="44" y="81"/>
                  </a:lnTo>
                  <a:lnTo>
                    <a:pt x="33" y="70"/>
                  </a:lnTo>
                  <a:lnTo>
                    <a:pt x="9" y="70"/>
                  </a:lnTo>
                  <a:lnTo>
                    <a:pt x="0" y="17"/>
                  </a:lnTo>
                  <a:lnTo>
                    <a:pt x="62" y="0"/>
                  </a:lnTo>
                  <a:lnTo>
                    <a:pt x="74" y="8"/>
                  </a:lnTo>
                  <a:lnTo>
                    <a:pt x="83" y="0"/>
                  </a:lnTo>
                  <a:lnTo>
                    <a:pt x="127" y="8"/>
                  </a:lnTo>
                  <a:lnTo>
                    <a:pt x="140" y="8"/>
                  </a:lnTo>
                  <a:lnTo>
                    <a:pt x="148" y="28"/>
                  </a:lnTo>
                  <a:lnTo>
                    <a:pt x="140" y="52"/>
                  </a:lnTo>
                  <a:lnTo>
                    <a:pt x="148" y="6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52" name="Freeform 234"/>
            <p:cNvSpPr>
              <a:spLocks/>
            </p:cNvSpPr>
            <p:nvPr/>
          </p:nvSpPr>
          <p:spPr bwMode="auto">
            <a:xfrm>
              <a:off x="-2978291" y="1480593"/>
              <a:ext cx="131786" cy="116057"/>
            </a:xfrm>
            <a:custGeom>
              <a:avLst/>
              <a:gdLst/>
              <a:ahLst/>
              <a:cxnLst>
                <a:cxn ang="0">
                  <a:pos x="77" y="8"/>
                </a:cxn>
                <a:cxn ang="0">
                  <a:pos x="77" y="17"/>
                </a:cxn>
                <a:cxn ang="0">
                  <a:pos x="107" y="0"/>
                </a:cxn>
                <a:cxn ang="0">
                  <a:pos x="118" y="8"/>
                </a:cxn>
                <a:cxn ang="0">
                  <a:pos x="107" y="8"/>
                </a:cxn>
                <a:cxn ang="0">
                  <a:pos x="118" y="17"/>
                </a:cxn>
                <a:cxn ang="0">
                  <a:pos x="128" y="70"/>
                </a:cxn>
                <a:cxn ang="0">
                  <a:pos x="128" y="61"/>
                </a:cxn>
                <a:cxn ang="0">
                  <a:pos x="88" y="82"/>
                </a:cxn>
                <a:cxn ang="0">
                  <a:pos x="98" y="91"/>
                </a:cxn>
                <a:cxn ang="0">
                  <a:pos x="118" y="114"/>
                </a:cxn>
                <a:cxn ang="0">
                  <a:pos x="98" y="123"/>
                </a:cxn>
                <a:cxn ang="0">
                  <a:pos x="107" y="135"/>
                </a:cxn>
                <a:cxn ang="0">
                  <a:pos x="53" y="135"/>
                </a:cxn>
                <a:cxn ang="0">
                  <a:pos x="23" y="135"/>
                </a:cxn>
                <a:cxn ang="0">
                  <a:pos x="23" y="114"/>
                </a:cxn>
                <a:cxn ang="0">
                  <a:pos x="0" y="91"/>
                </a:cxn>
                <a:cxn ang="0">
                  <a:pos x="0" y="82"/>
                </a:cxn>
                <a:cxn ang="0">
                  <a:pos x="0" y="70"/>
                </a:cxn>
                <a:cxn ang="0">
                  <a:pos x="0" y="52"/>
                </a:cxn>
                <a:cxn ang="0">
                  <a:pos x="15" y="38"/>
                </a:cxn>
                <a:cxn ang="0">
                  <a:pos x="23" y="17"/>
                </a:cxn>
                <a:cxn ang="0">
                  <a:pos x="33" y="17"/>
                </a:cxn>
                <a:cxn ang="0">
                  <a:pos x="44" y="0"/>
                </a:cxn>
                <a:cxn ang="0">
                  <a:pos x="53" y="0"/>
                </a:cxn>
                <a:cxn ang="0">
                  <a:pos x="77" y="8"/>
                </a:cxn>
              </a:cxnLst>
              <a:rect l="0" t="0" r="r" b="b"/>
              <a:pathLst>
                <a:path w="128" h="135">
                  <a:moveTo>
                    <a:pt x="77" y="8"/>
                  </a:moveTo>
                  <a:lnTo>
                    <a:pt x="77" y="17"/>
                  </a:lnTo>
                  <a:lnTo>
                    <a:pt x="107" y="0"/>
                  </a:lnTo>
                  <a:lnTo>
                    <a:pt x="118" y="8"/>
                  </a:lnTo>
                  <a:lnTo>
                    <a:pt x="107" y="8"/>
                  </a:lnTo>
                  <a:lnTo>
                    <a:pt x="118" y="17"/>
                  </a:lnTo>
                  <a:lnTo>
                    <a:pt x="128" y="70"/>
                  </a:lnTo>
                  <a:lnTo>
                    <a:pt x="128" y="61"/>
                  </a:lnTo>
                  <a:lnTo>
                    <a:pt x="88" y="82"/>
                  </a:lnTo>
                  <a:lnTo>
                    <a:pt x="98" y="91"/>
                  </a:lnTo>
                  <a:lnTo>
                    <a:pt x="118" y="114"/>
                  </a:lnTo>
                  <a:lnTo>
                    <a:pt x="98" y="123"/>
                  </a:lnTo>
                  <a:lnTo>
                    <a:pt x="107" y="135"/>
                  </a:lnTo>
                  <a:lnTo>
                    <a:pt x="53" y="135"/>
                  </a:lnTo>
                  <a:lnTo>
                    <a:pt x="23" y="135"/>
                  </a:lnTo>
                  <a:lnTo>
                    <a:pt x="23" y="114"/>
                  </a:lnTo>
                  <a:lnTo>
                    <a:pt x="0" y="91"/>
                  </a:lnTo>
                  <a:lnTo>
                    <a:pt x="0" y="82"/>
                  </a:lnTo>
                  <a:lnTo>
                    <a:pt x="0" y="70"/>
                  </a:lnTo>
                  <a:lnTo>
                    <a:pt x="0" y="52"/>
                  </a:lnTo>
                  <a:lnTo>
                    <a:pt x="15" y="38"/>
                  </a:lnTo>
                  <a:lnTo>
                    <a:pt x="23" y="17"/>
                  </a:lnTo>
                  <a:lnTo>
                    <a:pt x="33" y="17"/>
                  </a:lnTo>
                  <a:lnTo>
                    <a:pt x="44" y="0"/>
                  </a:lnTo>
                  <a:lnTo>
                    <a:pt x="53" y="0"/>
                  </a:lnTo>
                  <a:lnTo>
                    <a:pt x="77"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53" name="Freeform 235"/>
            <p:cNvSpPr>
              <a:spLocks/>
            </p:cNvSpPr>
            <p:nvPr/>
          </p:nvSpPr>
          <p:spPr bwMode="auto">
            <a:xfrm>
              <a:off x="-2978291" y="1480593"/>
              <a:ext cx="131786" cy="116057"/>
            </a:xfrm>
            <a:custGeom>
              <a:avLst/>
              <a:gdLst/>
              <a:ahLst/>
              <a:cxnLst>
                <a:cxn ang="0">
                  <a:pos x="77" y="8"/>
                </a:cxn>
                <a:cxn ang="0">
                  <a:pos x="77" y="17"/>
                </a:cxn>
                <a:cxn ang="0">
                  <a:pos x="107" y="0"/>
                </a:cxn>
                <a:cxn ang="0">
                  <a:pos x="118" y="8"/>
                </a:cxn>
                <a:cxn ang="0">
                  <a:pos x="107" y="8"/>
                </a:cxn>
                <a:cxn ang="0">
                  <a:pos x="118" y="17"/>
                </a:cxn>
                <a:cxn ang="0">
                  <a:pos x="128" y="70"/>
                </a:cxn>
                <a:cxn ang="0">
                  <a:pos x="128" y="61"/>
                </a:cxn>
                <a:cxn ang="0">
                  <a:pos x="88" y="82"/>
                </a:cxn>
                <a:cxn ang="0">
                  <a:pos x="98" y="91"/>
                </a:cxn>
                <a:cxn ang="0">
                  <a:pos x="118" y="114"/>
                </a:cxn>
                <a:cxn ang="0">
                  <a:pos x="98" y="123"/>
                </a:cxn>
                <a:cxn ang="0">
                  <a:pos x="107" y="135"/>
                </a:cxn>
                <a:cxn ang="0">
                  <a:pos x="53" y="135"/>
                </a:cxn>
                <a:cxn ang="0">
                  <a:pos x="23" y="135"/>
                </a:cxn>
                <a:cxn ang="0">
                  <a:pos x="23" y="114"/>
                </a:cxn>
                <a:cxn ang="0">
                  <a:pos x="0" y="91"/>
                </a:cxn>
                <a:cxn ang="0">
                  <a:pos x="0" y="82"/>
                </a:cxn>
                <a:cxn ang="0">
                  <a:pos x="0" y="70"/>
                </a:cxn>
                <a:cxn ang="0">
                  <a:pos x="0" y="52"/>
                </a:cxn>
                <a:cxn ang="0">
                  <a:pos x="15" y="38"/>
                </a:cxn>
                <a:cxn ang="0">
                  <a:pos x="23" y="17"/>
                </a:cxn>
                <a:cxn ang="0">
                  <a:pos x="33" y="17"/>
                </a:cxn>
                <a:cxn ang="0">
                  <a:pos x="44" y="0"/>
                </a:cxn>
                <a:cxn ang="0">
                  <a:pos x="53" y="0"/>
                </a:cxn>
                <a:cxn ang="0">
                  <a:pos x="77" y="8"/>
                </a:cxn>
              </a:cxnLst>
              <a:rect l="0" t="0" r="r" b="b"/>
              <a:pathLst>
                <a:path w="128" h="135">
                  <a:moveTo>
                    <a:pt x="77" y="8"/>
                  </a:moveTo>
                  <a:lnTo>
                    <a:pt x="77" y="17"/>
                  </a:lnTo>
                  <a:lnTo>
                    <a:pt x="107" y="0"/>
                  </a:lnTo>
                  <a:lnTo>
                    <a:pt x="118" y="8"/>
                  </a:lnTo>
                  <a:lnTo>
                    <a:pt x="107" y="8"/>
                  </a:lnTo>
                  <a:lnTo>
                    <a:pt x="118" y="17"/>
                  </a:lnTo>
                  <a:lnTo>
                    <a:pt x="128" y="70"/>
                  </a:lnTo>
                  <a:lnTo>
                    <a:pt x="128" y="61"/>
                  </a:lnTo>
                  <a:lnTo>
                    <a:pt x="88" y="82"/>
                  </a:lnTo>
                  <a:lnTo>
                    <a:pt x="98" y="91"/>
                  </a:lnTo>
                  <a:lnTo>
                    <a:pt x="118" y="114"/>
                  </a:lnTo>
                  <a:lnTo>
                    <a:pt x="98" y="123"/>
                  </a:lnTo>
                  <a:lnTo>
                    <a:pt x="107" y="135"/>
                  </a:lnTo>
                  <a:lnTo>
                    <a:pt x="53" y="135"/>
                  </a:lnTo>
                  <a:lnTo>
                    <a:pt x="23" y="135"/>
                  </a:lnTo>
                  <a:lnTo>
                    <a:pt x="23" y="114"/>
                  </a:lnTo>
                  <a:lnTo>
                    <a:pt x="0" y="91"/>
                  </a:lnTo>
                  <a:lnTo>
                    <a:pt x="0" y="82"/>
                  </a:lnTo>
                  <a:lnTo>
                    <a:pt x="0" y="70"/>
                  </a:lnTo>
                  <a:lnTo>
                    <a:pt x="0" y="52"/>
                  </a:lnTo>
                  <a:lnTo>
                    <a:pt x="15" y="38"/>
                  </a:lnTo>
                  <a:lnTo>
                    <a:pt x="23" y="17"/>
                  </a:lnTo>
                  <a:lnTo>
                    <a:pt x="33" y="17"/>
                  </a:lnTo>
                  <a:lnTo>
                    <a:pt x="44" y="0"/>
                  </a:lnTo>
                  <a:lnTo>
                    <a:pt x="53" y="0"/>
                  </a:lnTo>
                  <a:lnTo>
                    <a:pt x="77"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54" name="Freeform 236"/>
            <p:cNvSpPr>
              <a:spLocks/>
            </p:cNvSpPr>
            <p:nvPr/>
          </p:nvSpPr>
          <p:spPr bwMode="auto">
            <a:xfrm>
              <a:off x="-3029770" y="1533034"/>
              <a:ext cx="51479" cy="25791"/>
            </a:xfrm>
            <a:custGeom>
              <a:avLst/>
              <a:gdLst/>
              <a:ahLst/>
              <a:cxnLst>
                <a:cxn ang="0">
                  <a:pos x="8" y="0"/>
                </a:cxn>
                <a:cxn ang="0">
                  <a:pos x="0" y="9"/>
                </a:cxn>
                <a:cxn ang="0">
                  <a:pos x="20" y="30"/>
                </a:cxn>
                <a:cxn ang="0">
                  <a:pos x="29" y="20"/>
                </a:cxn>
                <a:cxn ang="0">
                  <a:pos x="29" y="30"/>
                </a:cxn>
                <a:cxn ang="0">
                  <a:pos x="41" y="30"/>
                </a:cxn>
                <a:cxn ang="0">
                  <a:pos x="50" y="20"/>
                </a:cxn>
                <a:cxn ang="0">
                  <a:pos x="50" y="9"/>
                </a:cxn>
                <a:cxn ang="0">
                  <a:pos x="29" y="0"/>
                </a:cxn>
                <a:cxn ang="0">
                  <a:pos x="8" y="0"/>
                </a:cxn>
              </a:cxnLst>
              <a:rect l="0" t="0" r="r" b="b"/>
              <a:pathLst>
                <a:path w="50" h="30">
                  <a:moveTo>
                    <a:pt x="8" y="0"/>
                  </a:moveTo>
                  <a:lnTo>
                    <a:pt x="0" y="9"/>
                  </a:lnTo>
                  <a:lnTo>
                    <a:pt x="20" y="30"/>
                  </a:lnTo>
                  <a:lnTo>
                    <a:pt x="29" y="20"/>
                  </a:lnTo>
                  <a:lnTo>
                    <a:pt x="29" y="30"/>
                  </a:lnTo>
                  <a:lnTo>
                    <a:pt x="41" y="30"/>
                  </a:lnTo>
                  <a:lnTo>
                    <a:pt x="50" y="20"/>
                  </a:lnTo>
                  <a:lnTo>
                    <a:pt x="50" y="9"/>
                  </a:lnTo>
                  <a:lnTo>
                    <a:pt x="29" y="0"/>
                  </a:lnTo>
                  <a:lnTo>
                    <a:pt x="8"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55" name="Freeform 237"/>
            <p:cNvSpPr>
              <a:spLocks/>
            </p:cNvSpPr>
            <p:nvPr/>
          </p:nvSpPr>
          <p:spPr bwMode="auto">
            <a:xfrm>
              <a:off x="-3029770" y="1533034"/>
              <a:ext cx="51479" cy="25791"/>
            </a:xfrm>
            <a:custGeom>
              <a:avLst/>
              <a:gdLst/>
              <a:ahLst/>
              <a:cxnLst>
                <a:cxn ang="0">
                  <a:pos x="8" y="0"/>
                </a:cxn>
                <a:cxn ang="0">
                  <a:pos x="0" y="9"/>
                </a:cxn>
                <a:cxn ang="0">
                  <a:pos x="20" y="30"/>
                </a:cxn>
                <a:cxn ang="0">
                  <a:pos x="29" y="20"/>
                </a:cxn>
                <a:cxn ang="0">
                  <a:pos x="29" y="30"/>
                </a:cxn>
                <a:cxn ang="0">
                  <a:pos x="41" y="30"/>
                </a:cxn>
                <a:cxn ang="0">
                  <a:pos x="50" y="20"/>
                </a:cxn>
                <a:cxn ang="0">
                  <a:pos x="50" y="9"/>
                </a:cxn>
                <a:cxn ang="0">
                  <a:pos x="29" y="0"/>
                </a:cxn>
                <a:cxn ang="0">
                  <a:pos x="8" y="0"/>
                </a:cxn>
              </a:cxnLst>
              <a:rect l="0" t="0" r="r" b="b"/>
              <a:pathLst>
                <a:path w="50" h="30">
                  <a:moveTo>
                    <a:pt x="8" y="0"/>
                  </a:moveTo>
                  <a:lnTo>
                    <a:pt x="0" y="9"/>
                  </a:lnTo>
                  <a:lnTo>
                    <a:pt x="20" y="30"/>
                  </a:lnTo>
                  <a:lnTo>
                    <a:pt x="29" y="20"/>
                  </a:lnTo>
                  <a:lnTo>
                    <a:pt x="29" y="30"/>
                  </a:lnTo>
                  <a:lnTo>
                    <a:pt x="41" y="30"/>
                  </a:lnTo>
                  <a:lnTo>
                    <a:pt x="50" y="20"/>
                  </a:lnTo>
                  <a:lnTo>
                    <a:pt x="50" y="9"/>
                  </a:lnTo>
                  <a:lnTo>
                    <a:pt x="29" y="0"/>
                  </a:lnTo>
                  <a:lnTo>
                    <a:pt x="8"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56" name="Freeform 238"/>
            <p:cNvSpPr>
              <a:spLocks/>
            </p:cNvSpPr>
            <p:nvPr/>
          </p:nvSpPr>
          <p:spPr bwMode="auto">
            <a:xfrm>
              <a:off x="-2987558" y="1226985"/>
              <a:ext cx="351089" cy="197728"/>
            </a:xfrm>
            <a:custGeom>
              <a:avLst/>
              <a:gdLst/>
              <a:ahLst/>
              <a:cxnLst>
                <a:cxn ang="0">
                  <a:pos x="202" y="41"/>
                </a:cxn>
                <a:cxn ang="0">
                  <a:pos x="210" y="29"/>
                </a:cxn>
                <a:cxn ang="0">
                  <a:pos x="234" y="41"/>
                </a:cxn>
                <a:cxn ang="0">
                  <a:pos x="267" y="41"/>
                </a:cxn>
                <a:cxn ang="0">
                  <a:pos x="275" y="41"/>
                </a:cxn>
                <a:cxn ang="0">
                  <a:pos x="275" y="20"/>
                </a:cxn>
                <a:cxn ang="0">
                  <a:pos x="299" y="20"/>
                </a:cxn>
                <a:cxn ang="0">
                  <a:pos x="320" y="29"/>
                </a:cxn>
                <a:cxn ang="0">
                  <a:pos x="320" y="41"/>
                </a:cxn>
                <a:cxn ang="0">
                  <a:pos x="341" y="29"/>
                </a:cxn>
                <a:cxn ang="0">
                  <a:pos x="308" y="20"/>
                </a:cxn>
                <a:cxn ang="0">
                  <a:pos x="341" y="11"/>
                </a:cxn>
                <a:cxn ang="0">
                  <a:pos x="308" y="11"/>
                </a:cxn>
                <a:cxn ang="0">
                  <a:pos x="299" y="0"/>
                </a:cxn>
                <a:cxn ang="0">
                  <a:pos x="288" y="11"/>
                </a:cxn>
                <a:cxn ang="0">
                  <a:pos x="275" y="11"/>
                </a:cxn>
                <a:cxn ang="0">
                  <a:pos x="267" y="11"/>
                </a:cxn>
                <a:cxn ang="0">
                  <a:pos x="267" y="0"/>
                </a:cxn>
                <a:cxn ang="0">
                  <a:pos x="254" y="11"/>
                </a:cxn>
                <a:cxn ang="0">
                  <a:pos x="234" y="11"/>
                </a:cxn>
                <a:cxn ang="0">
                  <a:pos x="210" y="20"/>
                </a:cxn>
                <a:cxn ang="0">
                  <a:pos x="181" y="20"/>
                </a:cxn>
                <a:cxn ang="0">
                  <a:pos x="160" y="29"/>
                </a:cxn>
                <a:cxn ang="0">
                  <a:pos x="160" y="41"/>
                </a:cxn>
                <a:cxn ang="0">
                  <a:pos x="172" y="41"/>
                </a:cxn>
                <a:cxn ang="0">
                  <a:pos x="160" y="41"/>
                </a:cxn>
                <a:cxn ang="0">
                  <a:pos x="148" y="41"/>
                </a:cxn>
                <a:cxn ang="0">
                  <a:pos x="148" y="29"/>
                </a:cxn>
                <a:cxn ang="0">
                  <a:pos x="127" y="41"/>
                </a:cxn>
                <a:cxn ang="0">
                  <a:pos x="136" y="49"/>
                </a:cxn>
                <a:cxn ang="0">
                  <a:pos x="148" y="49"/>
                </a:cxn>
                <a:cxn ang="0">
                  <a:pos x="116" y="73"/>
                </a:cxn>
                <a:cxn ang="0">
                  <a:pos x="97" y="103"/>
                </a:cxn>
                <a:cxn ang="0">
                  <a:pos x="62" y="135"/>
                </a:cxn>
                <a:cxn ang="0">
                  <a:pos x="52" y="123"/>
                </a:cxn>
                <a:cxn ang="0">
                  <a:pos x="41" y="146"/>
                </a:cxn>
                <a:cxn ang="0">
                  <a:pos x="32" y="146"/>
                </a:cxn>
                <a:cxn ang="0">
                  <a:pos x="0" y="167"/>
                </a:cxn>
                <a:cxn ang="0">
                  <a:pos x="0" y="176"/>
                </a:cxn>
                <a:cxn ang="0">
                  <a:pos x="0" y="185"/>
                </a:cxn>
                <a:cxn ang="0">
                  <a:pos x="8" y="197"/>
                </a:cxn>
                <a:cxn ang="0">
                  <a:pos x="0" y="209"/>
                </a:cxn>
                <a:cxn ang="0">
                  <a:pos x="8" y="209"/>
                </a:cxn>
                <a:cxn ang="0">
                  <a:pos x="8" y="230"/>
                </a:cxn>
                <a:cxn ang="0">
                  <a:pos x="32" y="230"/>
                </a:cxn>
                <a:cxn ang="0">
                  <a:pos x="73" y="209"/>
                </a:cxn>
                <a:cxn ang="0">
                  <a:pos x="86" y="209"/>
                </a:cxn>
                <a:cxn ang="0">
                  <a:pos x="97" y="197"/>
                </a:cxn>
                <a:cxn ang="0">
                  <a:pos x="106" y="197"/>
                </a:cxn>
                <a:cxn ang="0">
                  <a:pos x="97" y="176"/>
                </a:cxn>
                <a:cxn ang="0">
                  <a:pos x="106" y="176"/>
                </a:cxn>
                <a:cxn ang="0">
                  <a:pos x="97" y="146"/>
                </a:cxn>
                <a:cxn ang="0">
                  <a:pos x="97" y="123"/>
                </a:cxn>
                <a:cxn ang="0">
                  <a:pos x="127" y="123"/>
                </a:cxn>
                <a:cxn ang="0">
                  <a:pos x="116" y="114"/>
                </a:cxn>
                <a:cxn ang="0">
                  <a:pos x="127" y="82"/>
                </a:cxn>
                <a:cxn ang="0">
                  <a:pos x="148" y="73"/>
                </a:cxn>
                <a:cxn ang="0">
                  <a:pos x="160" y="49"/>
                </a:cxn>
                <a:cxn ang="0">
                  <a:pos x="172" y="49"/>
                </a:cxn>
                <a:cxn ang="0">
                  <a:pos x="181" y="41"/>
                </a:cxn>
                <a:cxn ang="0">
                  <a:pos x="202" y="49"/>
                </a:cxn>
                <a:cxn ang="0">
                  <a:pos x="202" y="41"/>
                </a:cxn>
              </a:cxnLst>
              <a:rect l="0" t="0" r="r" b="b"/>
              <a:pathLst>
                <a:path w="341" h="230">
                  <a:moveTo>
                    <a:pt x="202" y="41"/>
                  </a:moveTo>
                  <a:lnTo>
                    <a:pt x="210" y="29"/>
                  </a:lnTo>
                  <a:lnTo>
                    <a:pt x="234" y="41"/>
                  </a:lnTo>
                  <a:lnTo>
                    <a:pt x="267" y="41"/>
                  </a:lnTo>
                  <a:lnTo>
                    <a:pt x="275" y="41"/>
                  </a:lnTo>
                  <a:lnTo>
                    <a:pt x="275" y="20"/>
                  </a:lnTo>
                  <a:lnTo>
                    <a:pt x="299" y="20"/>
                  </a:lnTo>
                  <a:lnTo>
                    <a:pt x="320" y="29"/>
                  </a:lnTo>
                  <a:lnTo>
                    <a:pt x="320" y="41"/>
                  </a:lnTo>
                  <a:lnTo>
                    <a:pt x="341" y="29"/>
                  </a:lnTo>
                  <a:lnTo>
                    <a:pt x="308" y="20"/>
                  </a:lnTo>
                  <a:lnTo>
                    <a:pt x="341" y="11"/>
                  </a:lnTo>
                  <a:lnTo>
                    <a:pt x="308" y="11"/>
                  </a:lnTo>
                  <a:lnTo>
                    <a:pt x="299" y="0"/>
                  </a:lnTo>
                  <a:lnTo>
                    <a:pt x="288" y="11"/>
                  </a:lnTo>
                  <a:lnTo>
                    <a:pt x="275" y="11"/>
                  </a:lnTo>
                  <a:lnTo>
                    <a:pt x="267" y="11"/>
                  </a:lnTo>
                  <a:lnTo>
                    <a:pt x="267" y="0"/>
                  </a:lnTo>
                  <a:lnTo>
                    <a:pt x="254" y="11"/>
                  </a:lnTo>
                  <a:lnTo>
                    <a:pt x="234" y="11"/>
                  </a:lnTo>
                  <a:lnTo>
                    <a:pt x="210" y="20"/>
                  </a:lnTo>
                  <a:lnTo>
                    <a:pt x="181" y="20"/>
                  </a:lnTo>
                  <a:lnTo>
                    <a:pt x="160" y="29"/>
                  </a:lnTo>
                  <a:lnTo>
                    <a:pt x="160" y="41"/>
                  </a:lnTo>
                  <a:lnTo>
                    <a:pt x="172" y="41"/>
                  </a:lnTo>
                  <a:lnTo>
                    <a:pt x="160" y="41"/>
                  </a:lnTo>
                  <a:lnTo>
                    <a:pt x="148" y="41"/>
                  </a:lnTo>
                  <a:lnTo>
                    <a:pt x="148" y="29"/>
                  </a:lnTo>
                  <a:lnTo>
                    <a:pt x="127" y="41"/>
                  </a:lnTo>
                  <a:lnTo>
                    <a:pt x="136" y="49"/>
                  </a:lnTo>
                  <a:lnTo>
                    <a:pt x="148" y="49"/>
                  </a:lnTo>
                  <a:lnTo>
                    <a:pt x="116" y="73"/>
                  </a:lnTo>
                  <a:lnTo>
                    <a:pt x="97" y="103"/>
                  </a:lnTo>
                  <a:lnTo>
                    <a:pt x="62" y="135"/>
                  </a:lnTo>
                  <a:lnTo>
                    <a:pt x="52" y="123"/>
                  </a:lnTo>
                  <a:lnTo>
                    <a:pt x="41" y="146"/>
                  </a:lnTo>
                  <a:lnTo>
                    <a:pt x="32" y="146"/>
                  </a:lnTo>
                  <a:lnTo>
                    <a:pt x="0" y="167"/>
                  </a:lnTo>
                  <a:lnTo>
                    <a:pt x="0" y="176"/>
                  </a:lnTo>
                  <a:lnTo>
                    <a:pt x="0" y="185"/>
                  </a:lnTo>
                  <a:lnTo>
                    <a:pt x="8" y="197"/>
                  </a:lnTo>
                  <a:lnTo>
                    <a:pt x="0" y="209"/>
                  </a:lnTo>
                  <a:lnTo>
                    <a:pt x="8" y="209"/>
                  </a:lnTo>
                  <a:lnTo>
                    <a:pt x="8" y="230"/>
                  </a:lnTo>
                  <a:lnTo>
                    <a:pt x="32" y="230"/>
                  </a:lnTo>
                  <a:lnTo>
                    <a:pt x="73" y="209"/>
                  </a:lnTo>
                  <a:lnTo>
                    <a:pt x="86" y="209"/>
                  </a:lnTo>
                  <a:lnTo>
                    <a:pt x="97" y="197"/>
                  </a:lnTo>
                  <a:lnTo>
                    <a:pt x="106" y="197"/>
                  </a:lnTo>
                  <a:lnTo>
                    <a:pt x="97" y="176"/>
                  </a:lnTo>
                  <a:lnTo>
                    <a:pt x="106" y="176"/>
                  </a:lnTo>
                  <a:lnTo>
                    <a:pt x="97" y="146"/>
                  </a:lnTo>
                  <a:lnTo>
                    <a:pt x="97" y="123"/>
                  </a:lnTo>
                  <a:lnTo>
                    <a:pt x="127" y="123"/>
                  </a:lnTo>
                  <a:lnTo>
                    <a:pt x="116" y="114"/>
                  </a:lnTo>
                  <a:lnTo>
                    <a:pt x="127" y="82"/>
                  </a:lnTo>
                  <a:lnTo>
                    <a:pt x="148" y="73"/>
                  </a:lnTo>
                  <a:lnTo>
                    <a:pt x="160" y="49"/>
                  </a:lnTo>
                  <a:lnTo>
                    <a:pt x="172" y="49"/>
                  </a:lnTo>
                  <a:lnTo>
                    <a:pt x="181" y="41"/>
                  </a:lnTo>
                  <a:lnTo>
                    <a:pt x="202" y="49"/>
                  </a:lnTo>
                  <a:lnTo>
                    <a:pt x="202" y="4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57" name="Freeform 239"/>
            <p:cNvSpPr>
              <a:spLocks/>
            </p:cNvSpPr>
            <p:nvPr/>
          </p:nvSpPr>
          <p:spPr bwMode="auto">
            <a:xfrm>
              <a:off x="-2987558" y="1226985"/>
              <a:ext cx="351089" cy="197728"/>
            </a:xfrm>
            <a:custGeom>
              <a:avLst/>
              <a:gdLst/>
              <a:ahLst/>
              <a:cxnLst>
                <a:cxn ang="0">
                  <a:pos x="202" y="41"/>
                </a:cxn>
                <a:cxn ang="0">
                  <a:pos x="210" y="29"/>
                </a:cxn>
                <a:cxn ang="0">
                  <a:pos x="234" y="41"/>
                </a:cxn>
                <a:cxn ang="0">
                  <a:pos x="267" y="41"/>
                </a:cxn>
                <a:cxn ang="0">
                  <a:pos x="275" y="41"/>
                </a:cxn>
                <a:cxn ang="0">
                  <a:pos x="275" y="20"/>
                </a:cxn>
                <a:cxn ang="0">
                  <a:pos x="299" y="20"/>
                </a:cxn>
                <a:cxn ang="0">
                  <a:pos x="320" y="29"/>
                </a:cxn>
                <a:cxn ang="0">
                  <a:pos x="320" y="41"/>
                </a:cxn>
                <a:cxn ang="0">
                  <a:pos x="341" y="29"/>
                </a:cxn>
                <a:cxn ang="0">
                  <a:pos x="308" y="20"/>
                </a:cxn>
                <a:cxn ang="0">
                  <a:pos x="341" y="11"/>
                </a:cxn>
                <a:cxn ang="0">
                  <a:pos x="308" y="11"/>
                </a:cxn>
                <a:cxn ang="0">
                  <a:pos x="299" y="0"/>
                </a:cxn>
                <a:cxn ang="0">
                  <a:pos x="288" y="11"/>
                </a:cxn>
                <a:cxn ang="0">
                  <a:pos x="275" y="11"/>
                </a:cxn>
                <a:cxn ang="0">
                  <a:pos x="267" y="11"/>
                </a:cxn>
                <a:cxn ang="0">
                  <a:pos x="267" y="0"/>
                </a:cxn>
                <a:cxn ang="0">
                  <a:pos x="254" y="11"/>
                </a:cxn>
                <a:cxn ang="0">
                  <a:pos x="234" y="11"/>
                </a:cxn>
                <a:cxn ang="0">
                  <a:pos x="210" y="20"/>
                </a:cxn>
                <a:cxn ang="0">
                  <a:pos x="181" y="20"/>
                </a:cxn>
                <a:cxn ang="0">
                  <a:pos x="160" y="29"/>
                </a:cxn>
                <a:cxn ang="0">
                  <a:pos x="160" y="41"/>
                </a:cxn>
                <a:cxn ang="0">
                  <a:pos x="172" y="41"/>
                </a:cxn>
                <a:cxn ang="0">
                  <a:pos x="160" y="41"/>
                </a:cxn>
                <a:cxn ang="0">
                  <a:pos x="148" y="41"/>
                </a:cxn>
                <a:cxn ang="0">
                  <a:pos x="148" y="29"/>
                </a:cxn>
                <a:cxn ang="0">
                  <a:pos x="127" y="41"/>
                </a:cxn>
                <a:cxn ang="0">
                  <a:pos x="136" y="49"/>
                </a:cxn>
                <a:cxn ang="0">
                  <a:pos x="148" y="49"/>
                </a:cxn>
                <a:cxn ang="0">
                  <a:pos x="116" y="73"/>
                </a:cxn>
                <a:cxn ang="0">
                  <a:pos x="97" y="103"/>
                </a:cxn>
                <a:cxn ang="0">
                  <a:pos x="62" y="135"/>
                </a:cxn>
                <a:cxn ang="0">
                  <a:pos x="52" y="123"/>
                </a:cxn>
                <a:cxn ang="0">
                  <a:pos x="41" y="146"/>
                </a:cxn>
                <a:cxn ang="0">
                  <a:pos x="32" y="146"/>
                </a:cxn>
                <a:cxn ang="0">
                  <a:pos x="0" y="167"/>
                </a:cxn>
                <a:cxn ang="0">
                  <a:pos x="0" y="176"/>
                </a:cxn>
                <a:cxn ang="0">
                  <a:pos x="0" y="185"/>
                </a:cxn>
                <a:cxn ang="0">
                  <a:pos x="8" y="197"/>
                </a:cxn>
                <a:cxn ang="0">
                  <a:pos x="0" y="209"/>
                </a:cxn>
                <a:cxn ang="0">
                  <a:pos x="8" y="209"/>
                </a:cxn>
                <a:cxn ang="0">
                  <a:pos x="8" y="230"/>
                </a:cxn>
                <a:cxn ang="0">
                  <a:pos x="32" y="230"/>
                </a:cxn>
                <a:cxn ang="0">
                  <a:pos x="73" y="209"/>
                </a:cxn>
                <a:cxn ang="0">
                  <a:pos x="86" y="209"/>
                </a:cxn>
                <a:cxn ang="0">
                  <a:pos x="97" y="197"/>
                </a:cxn>
                <a:cxn ang="0">
                  <a:pos x="106" y="197"/>
                </a:cxn>
                <a:cxn ang="0">
                  <a:pos x="97" y="176"/>
                </a:cxn>
                <a:cxn ang="0">
                  <a:pos x="106" y="176"/>
                </a:cxn>
                <a:cxn ang="0">
                  <a:pos x="97" y="146"/>
                </a:cxn>
                <a:cxn ang="0">
                  <a:pos x="97" y="123"/>
                </a:cxn>
                <a:cxn ang="0">
                  <a:pos x="127" y="123"/>
                </a:cxn>
                <a:cxn ang="0">
                  <a:pos x="116" y="114"/>
                </a:cxn>
                <a:cxn ang="0">
                  <a:pos x="127" y="82"/>
                </a:cxn>
                <a:cxn ang="0">
                  <a:pos x="148" y="73"/>
                </a:cxn>
                <a:cxn ang="0">
                  <a:pos x="160" y="49"/>
                </a:cxn>
                <a:cxn ang="0">
                  <a:pos x="172" y="49"/>
                </a:cxn>
                <a:cxn ang="0">
                  <a:pos x="181" y="41"/>
                </a:cxn>
                <a:cxn ang="0">
                  <a:pos x="202" y="49"/>
                </a:cxn>
                <a:cxn ang="0">
                  <a:pos x="202" y="41"/>
                </a:cxn>
              </a:cxnLst>
              <a:rect l="0" t="0" r="r" b="b"/>
              <a:pathLst>
                <a:path w="341" h="230">
                  <a:moveTo>
                    <a:pt x="202" y="41"/>
                  </a:moveTo>
                  <a:lnTo>
                    <a:pt x="210" y="29"/>
                  </a:lnTo>
                  <a:lnTo>
                    <a:pt x="234" y="41"/>
                  </a:lnTo>
                  <a:lnTo>
                    <a:pt x="267" y="41"/>
                  </a:lnTo>
                  <a:lnTo>
                    <a:pt x="275" y="41"/>
                  </a:lnTo>
                  <a:lnTo>
                    <a:pt x="275" y="20"/>
                  </a:lnTo>
                  <a:lnTo>
                    <a:pt x="299" y="20"/>
                  </a:lnTo>
                  <a:lnTo>
                    <a:pt x="320" y="29"/>
                  </a:lnTo>
                  <a:lnTo>
                    <a:pt x="320" y="41"/>
                  </a:lnTo>
                  <a:lnTo>
                    <a:pt x="341" y="29"/>
                  </a:lnTo>
                  <a:lnTo>
                    <a:pt x="308" y="20"/>
                  </a:lnTo>
                  <a:lnTo>
                    <a:pt x="341" y="11"/>
                  </a:lnTo>
                  <a:lnTo>
                    <a:pt x="308" y="11"/>
                  </a:lnTo>
                  <a:lnTo>
                    <a:pt x="299" y="0"/>
                  </a:lnTo>
                  <a:lnTo>
                    <a:pt x="288" y="11"/>
                  </a:lnTo>
                  <a:lnTo>
                    <a:pt x="275" y="11"/>
                  </a:lnTo>
                  <a:lnTo>
                    <a:pt x="267" y="11"/>
                  </a:lnTo>
                  <a:lnTo>
                    <a:pt x="267" y="0"/>
                  </a:lnTo>
                  <a:lnTo>
                    <a:pt x="254" y="11"/>
                  </a:lnTo>
                  <a:lnTo>
                    <a:pt x="234" y="11"/>
                  </a:lnTo>
                  <a:lnTo>
                    <a:pt x="210" y="20"/>
                  </a:lnTo>
                  <a:lnTo>
                    <a:pt x="181" y="20"/>
                  </a:lnTo>
                  <a:lnTo>
                    <a:pt x="160" y="29"/>
                  </a:lnTo>
                  <a:lnTo>
                    <a:pt x="160" y="41"/>
                  </a:lnTo>
                  <a:lnTo>
                    <a:pt x="172" y="41"/>
                  </a:lnTo>
                  <a:lnTo>
                    <a:pt x="160" y="41"/>
                  </a:lnTo>
                  <a:lnTo>
                    <a:pt x="148" y="41"/>
                  </a:lnTo>
                  <a:lnTo>
                    <a:pt x="148" y="29"/>
                  </a:lnTo>
                  <a:lnTo>
                    <a:pt x="127" y="41"/>
                  </a:lnTo>
                  <a:lnTo>
                    <a:pt x="136" y="49"/>
                  </a:lnTo>
                  <a:lnTo>
                    <a:pt x="148" y="49"/>
                  </a:lnTo>
                  <a:lnTo>
                    <a:pt x="116" y="73"/>
                  </a:lnTo>
                  <a:lnTo>
                    <a:pt x="97" y="103"/>
                  </a:lnTo>
                  <a:lnTo>
                    <a:pt x="62" y="135"/>
                  </a:lnTo>
                  <a:lnTo>
                    <a:pt x="52" y="123"/>
                  </a:lnTo>
                  <a:lnTo>
                    <a:pt x="41" y="146"/>
                  </a:lnTo>
                  <a:lnTo>
                    <a:pt x="32" y="146"/>
                  </a:lnTo>
                  <a:lnTo>
                    <a:pt x="0" y="167"/>
                  </a:lnTo>
                  <a:lnTo>
                    <a:pt x="0" y="176"/>
                  </a:lnTo>
                  <a:lnTo>
                    <a:pt x="0" y="185"/>
                  </a:lnTo>
                  <a:lnTo>
                    <a:pt x="8" y="197"/>
                  </a:lnTo>
                  <a:lnTo>
                    <a:pt x="0" y="209"/>
                  </a:lnTo>
                  <a:lnTo>
                    <a:pt x="8" y="209"/>
                  </a:lnTo>
                  <a:lnTo>
                    <a:pt x="8" y="230"/>
                  </a:lnTo>
                  <a:lnTo>
                    <a:pt x="32" y="230"/>
                  </a:lnTo>
                  <a:lnTo>
                    <a:pt x="73" y="209"/>
                  </a:lnTo>
                  <a:lnTo>
                    <a:pt x="86" y="209"/>
                  </a:lnTo>
                  <a:lnTo>
                    <a:pt x="97" y="197"/>
                  </a:lnTo>
                  <a:lnTo>
                    <a:pt x="106" y="197"/>
                  </a:lnTo>
                  <a:lnTo>
                    <a:pt x="97" y="176"/>
                  </a:lnTo>
                  <a:lnTo>
                    <a:pt x="106" y="176"/>
                  </a:lnTo>
                  <a:lnTo>
                    <a:pt x="97" y="146"/>
                  </a:lnTo>
                  <a:lnTo>
                    <a:pt x="97" y="123"/>
                  </a:lnTo>
                  <a:lnTo>
                    <a:pt x="127" y="123"/>
                  </a:lnTo>
                  <a:lnTo>
                    <a:pt x="116" y="114"/>
                  </a:lnTo>
                  <a:lnTo>
                    <a:pt x="127" y="82"/>
                  </a:lnTo>
                  <a:lnTo>
                    <a:pt x="148" y="73"/>
                  </a:lnTo>
                  <a:lnTo>
                    <a:pt x="160" y="49"/>
                  </a:lnTo>
                  <a:lnTo>
                    <a:pt x="172" y="49"/>
                  </a:lnTo>
                  <a:lnTo>
                    <a:pt x="181" y="41"/>
                  </a:lnTo>
                  <a:lnTo>
                    <a:pt x="202" y="49"/>
                  </a:lnTo>
                  <a:lnTo>
                    <a:pt x="202" y="4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58" name="Freeform 240"/>
            <p:cNvSpPr>
              <a:spLocks/>
            </p:cNvSpPr>
            <p:nvPr/>
          </p:nvSpPr>
          <p:spPr bwMode="auto">
            <a:xfrm>
              <a:off x="-2899013" y="1263093"/>
              <a:ext cx="174000" cy="207184"/>
            </a:xfrm>
            <a:custGeom>
              <a:avLst/>
              <a:gdLst/>
              <a:ahLst/>
              <a:cxnLst>
                <a:cxn ang="0">
                  <a:pos x="11" y="156"/>
                </a:cxn>
                <a:cxn ang="0">
                  <a:pos x="0" y="167"/>
                </a:cxn>
                <a:cxn ang="0">
                  <a:pos x="20" y="218"/>
                </a:cxn>
                <a:cxn ang="0">
                  <a:pos x="30" y="241"/>
                </a:cxn>
                <a:cxn ang="0">
                  <a:pos x="41" y="241"/>
                </a:cxn>
                <a:cxn ang="0">
                  <a:pos x="50" y="218"/>
                </a:cxn>
                <a:cxn ang="0">
                  <a:pos x="74" y="218"/>
                </a:cxn>
                <a:cxn ang="0">
                  <a:pos x="86" y="179"/>
                </a:cxn>
                <a:cxn ang="0">
                  <a:pos x="103" y="167"/>
                </a:cxn>
                <a:cxn ang="0">
                  <a:pos x="95" y="167"/>
                </a:cxn>
                <a:cxn ang="0">
                  <a:pos x="103" y="156"/>
                </a:cxn>
                <a:cxn ang="0">
                  <a:pos x="86" y="135"/>
                </a:cxn>
                <a:cxn ang="0">
                  <a:pos x="86" y="114"/>
                </a:cxn>
                <a:cxn ang="0">
                  <a:pos x="139" y="73"/>
                </a:cxn>
                <a:cxn ang="0">
                  <a:pos x="148" y="53"/>
                </a:cxn>
                <a:cxn ang="0">
                  <a:pos x="169" y="53"/>
                </a:cxn>
                <a:cxn ang="0">
                  <a:pos x="160" y="8"/>
                </a:cxn>
                <a:cxn ang="0">
                  <a:pos x="116" y="0"/>
                </a:cxn>
                <a:cxn ang="0">
                  <a:pos x="116" y="8"/>
                </a:cxn>
                <a:cxn ang="0">
                  <a:pos x="95" y="0"/>
                </a:cxn>
                <a:cxn ang="0">
                  <a:pos x="86" y="8"/>
                </a:cxn>
                <a:cxn ang="0">
                  <a:pos x="74" y="8"/>
                </a:cxn>
                <a:cxn ang="0">
                  <a:pos x="62" y="32"/>
                </a:cxn>
                <a:cxn ang="0">
                  <a:pos x="41" y="40"/>
                </a:cxn>
                <a:cxn ang="0">
                  <a:pos x="30" y="73"/>
                </a:cxn>
                <a:cxn ang="0">
                  <a:pos x="41" y="82"/>
                </a:cxn>
                <a:cxn ang="0">
                  <a:pos x="11" y="82"/>
                </a:cxn>
                <a:cxn ang="0">
                  <a:pos x="11" y="105"/>
                </a:cxn>
                <a:cxn ang="0">
                  <a:pos x="20" y="135"/>
                </a:cxn>
                <a:cxn ang="0">
                  <a:pos x="11" y="135"/>
                </a:cxn>
                <a:cxn ang="0">
                  <a:pos x="20" y="156"/>
                </a:cxn>
                <a:cxn ang="0">
                  <a:pos x="11" y="156"/>
                </a:cxn>
              </a:cxnLst>
              <a:rect l="0" t="0" r="r" b="b"/>
              <a:pathLst>
                <a:path w="169" h="241">
                  <a:moveTo>
                    <a:pt x="11" y="156"/>
                  </a:moveTo>
                  <a:lnTo>
                    <a:pt x="0" y="167"/>
                  </a:lnTo>
                  <a:lnTo>
                    <a:pt x="20" y="218"/>
                  </a:lnTo>
                  <a:lnTo>
                    <a:pt x="30" y="241"/>
                  </a:lnTo>
                  <a:lnTo>
                    <a:pt x="41" y="241"/>
                  </a:lnTo>
                  <a:lnTo>
                    <a:pt x="50" y="218"/>
                  </a:lnTo>
                  <a:lnTo>
                    <a:pt x="74" y="218"/>
                  </a:lnTo>
                  <a:lnTo>
                    <a:pt x="86" y="179"/>
                  </a:lnTo>
                  <a:lnTo>
                    <a:pt x="103" y="167"/>
                  </a:lnTo>
                  <a:lnTo>
                    <a:pt x="95" y="167"/>
                  </a:lnTo>
                  <a:lnTo>
                    <a:pt x="103" y="156"/>
                  </a:lnTo>
                  <a:lnTo>
                    <a:pt x="86" y="135"/>
                  </a:lnTo>
                  <a:lnTo>
                    <a:pt x="86" y="114"/>
                  </a:lnTo>
                  <a:lnTo>
                    <a:pt x="139" y="73"/>
                  </a:lnTo>
                  <a:lnTo>
                    <a:pt x="148" y="53"/>
                  </a:lnTo>
                  <a:lnTo>
                    <a:pt x="169" y="53"/>
                  </a:lnTo>
                  <a:lnTo>
                    <a:pt x="160" y="8"/>
                  </a:lnTo>
                  <a:lnTo>
                    <a:pt x="116" y="0"/>
                  </a:lnTo>
                  <a:lnTo>
                    <a:pt x="116" y="8"/>
                  </a:lnTo>
                  <a:lnTo>
                    <a:pt x="95" y="0"/>
                  </a:lnTo>
                  <a:lnTo>
                    <a:pt x="86" y="8"/>
                  </a:lnTo>
                  <a:lnTo>
                    <a:pt x="74" y="8"/>
                  </a:lnTo>
                  <a:lnTo>
                    <a:pt x="62" y="32"/>
                  </a:lnTo>
                  <a:lnTo>
                    <a:pt x="41" y="40"/>
                  </a:lnTo>
                  <a:lnTo>
                    <a:pt x="30" y="73"/>
                  </a:lnTo>
                  <a:lnTo>
                    <a:pt x="41" y="82"/>
                  </a:lnTo>
                  <a:lnTo>
                    <a:pt x="11" y="82"/>
                  </a:lnTo>
                  <a:lnTo>
                    <a:pt x="11" y="105"/>
                  </a:lnTo>
                  <a:lnTo>
                    <a:pt x="20" y="135"/>
                  </a:lnTo>
                  <a:lnTo>
                    <a:pt x="11" y="135"/>
                  </a:lnTo>
                  <a:lnTo>
                    <a:pt x="20" y="156"/>
                  </a:lnTo>
                  <a:lnTo>
                    <a:pt x="11" y="15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59" name="Freeform 241"/>
            <p:cNvSpPr>
              <a:spLocks/>
            </p:cNvSpPr>
            <p:nvPr/>
          </p:nvSpPr>
          <p:spPr bwMode="auto">
            <a:xfrm>
              <a:off x="-2899013" y="1263093"/>
              <a:ext cx="174000" cy="207184"/>
            </a:xfrm>
            <a:custGeom>
              <a:avLst/>
              <a:gdLst/>
              <a:ahLst/>
              <a:cxnLst>
                <a:cxn ang="0">
                  <a:pos x="11" y="156"/>
                </a:cxn>
                <a:cxn ang="0">
                  <a:pos x="0" y="167"/>
                </a:cxn>
                <a:cxn ang="0">
                  <a:pos x="20" y="218"/>
                </a:cxn>
                <a:cxn ang="0">
                  <a:pos x="30" y="241"/>
                </a:cxn>
                <a:cxn ang="0">
                  <a:pos x="41" y="241"/>
                </a:cxn>
                <a:cxn ang="0">
                  <a:pos x="50" y="218"/>
                </a:cxn>
                <a:cxn ang="0">
                  <a:pos x="74" y="218"/>
                </a:cxn>
                <a:cxn ang="0">
                  <a:pos x="86" y="179"/>
                </a:cxn>
                <a:cxn ang="0">
                  <a:pos x="103" y="167"/>
                </a:cxn>
                <a:cxn ang="0">
                  <a:pos x="95" y="167"/>
                </a:cxn>
                <a:cxn ang="0">
                  <a:pos x="103" y="156"/>
                </a:cxn>
                <a:cxn ang="0">
                  <a:pos x="86" y="135"/>
                </a:cxn>
                <a:cxn ang="0">
                  <a:pos x="86" y="114"/>
                </a:cxn>
                <a:cxn ang="0">
                  <a:pos x="139" y="73"/>
                </a:cxn>
                <a:cxn ang="0">
                  <a:pos x="148" y="53"/>
                </a:cxn>
                <a:cxn ang="0">
                  <a:pos x="169" y="53"/>
                </a:cxn>
                <a:cxn ang="0">
                  <a:pos x="160" y="8"/>
                </a:cxn>
                <a:cxn ang="0">
                  <a:pos x="116" y="0"/>
                </a:cxn>
                <a:cxn ang="0">
                  <a:pos x="116" y="8"/>
                </a:cxn>
                <a:cxn ang="0">
                  <a:pos x="95" y="0"/>
                </a:cxn>
                <a:cxn ang="0">
                  <a:pos x="86" y="8"/>
                </a:cxn>
                <a:cxn ang="0">
                  <a:pos x="74" y="8"/>
                </a:cxn>
                <a:cxn ang="0">
                  <a:pos x="62" y="32"/>
                </a:cxn>
                <a:cxn ang="0">
                  <a:pos x="41" y="40"/>
                </a:cxn>
                <a:cxn ang="0">
                  <a:pos x="30" y="73"/>
                </a:cxn>
                <a:cxn ang="0">
                  <a:pos x="41" y="82"/>
                </a:cxn>
                <a:cxn ang="0">
                  <a:pos x="11" y="82"/>
                </a:cxn>
                <a:cxn ang="0">
                  <a:pos x="11" y="105"/>
                </a:cxn>
                <a:cxn ang="0">
                  <a:pos x="20" y="135"/>
                </a:cxn>
                <a:cxn ang="0">
                  <a:pos x="11" y="135"/>
                </a:cxn>
                <a:cxn ang="0">
                  <a:pos x="20" y="156"/>
                </a:cxn>
                <a:cxn ang="0">
                  <a:pos x="11" y="156"/>
                </a:cxn>
              </a:cxnLst>
              <a:rect l="0" t="0" r="r" b="b"/>
              <a:pathLst>
                <a:path w="169" h="241">
                  <a:moveTo>
                    <a:pt x="11" y="156"/>
                  </a:moveTo>
                  <a:lnTo>
                    <a:pt x="0" y="167"/>
                  </a:lnTo>
                  <a:lnTo>
                    <a:pt x="20" y="218"/>
                  </a:lnTo>
                  <a:lnTo>
                    <a:pt x="30" y="241"/>
                  </a:lnTo>
                  <a:lnTo>
                    <a:pt x="41" y="241"/>
                  </a:lnTo>
                  <a:lnTo>
                    <a:pt x="50" y="218"/>
                  </a:lnTo>
                  <a:lnTo>
                    <a:pt x="74" y="218"/>
                  </a:lnTo>
                  <a:lnTo>
                    <a:pt x="86" y="179"/>
                  </a:lnTo>
                  <a:lnTo>
                    <a:pt x="103" y="167"/>
                  </a:lnTo>
                  <a:lnTo>
                    <a:pt x="95" y="167"/>
                  </a:lnTo>
                  <a:lnTo>
                    <a:pt x="103" y="156"/>
                  </a:lnTo>
                  <a:lnTo>
                    <a:pt x="86" y="135"/>
                  </a:lnTo>
                  <a:lnTo>
                    <a:pt x="86" y="114"/>
                  </a:lnTo>
                  <a:lnTo>
                    <a:pt x="139" y="73"/>
                  </a:lnTo>
                  <a:lnTo>
                    <a:pt x="148" y="53"/>
                  </a:lnTo>
                  <a:lnTo>
                    <a:pt x="169" y="53"/>
                  </a:lnTo>
                  <a:lnTo>
                    <a:pt x="160" y="8"/>
                  </a:lnTo>
                  <a:lnTo>
                    <a:pt x="116" y="0"/>
                  </a:lnTo>
                  <a:lnTo>
                    <a:pt x="116" y="8"/>
                  </a:lnTo>
                  <a:lnTo>
                    <a:pt x="95" y="0"/>
                  </a:lnTo>
                  <a:lnTo>
                    <a:pt x="86" y="8"/>
                  </a:lnTo>
                  <a:lnTo>
                    <a:pt x="74" y="8"/>
                  </a:lnTo>
                  <a:lnTo>
                    <a:pt x="62" y="32"/>
                  </a:lnTo>
                  <a:lnTo>
                    <a:pt x="41" y="40"/>
                  </a:lnTo>
                  <a:lnTo>
                    <a:pt x="30" y="73"/>
                  </a:lnTo>
                  <a:lnTo>
                    <a:pt x="41" y="82"/>
                  </a:lnTo>
                  <a:lnTo>
                    <a:pt x="11" y="82"/>
                  </a:lnTo>
                  <a:lnTo>
                    <a:pt x="11" y="105"/>
                  </a:lnTo>
                  <a:lnTo>
                    <a:pt x="20" y="135"/>
                  </a:lnTo>
                  <a:lnTo>
                    <a:pt x="11" y="135"/>
                  </a:lnTo>
                  <a:lnTo>
                    <a:pt x="20" y="156"/>
                  </a:lnTo>
                  <a:lnTo>
                    <a:pt x="11" y="15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60" name="Freeform 242"/>
            <p:cNvSpPr>
              <a:spLocks/>
            </p:cNvSpPr>
            <p:nvPr/>
          </p:nvSpPr>
          <p:spPr bwMode="auto">
            <a:xfrm>
              <a:off x="-2778552" y="1245040"/>
              <a:ext cx="163703" cy="151306"/>
            </a:xfrm>
            <a:custGeom>
              <a:avLst/>
              <a:gdLst/>
              <a:ahLst/>
              <a:cxnLst>
                <a:cxn ang="0">
                  <a:pos x="117" y="20"/>
                </a:cxn>
                <a:cxn ang="0">
                  <a:pos x="117" y="8"/>
                </a:cxn>
                <a:cxn ang="0">
                  <a:pos x="97" y="0"/>
                </a:cxn>
                <a:cxn ang="0">
                  <a:pos x="73" y="0"/>
                </a:cxn>
                <a:cxn ang="0">
                  <a:pos x="73" y="20"/>
                </a:cxn>
                <a:cxn ang="0">
                  <a:pos x="65" y="20"/>
                </a:cxn>
                <a:cxn ang="0">
                  <a:pos x="32" y="20"/>
                </a:cxn>
                <a:cxn ang="0">
                  <a:pos x="8" y="8"/>
                </a:cxn>
                <a:cxn ang="0">
                  <a:pos x="0" y="20"/>
                </a:cxn>
                <a:cxn ang="0">
                  <a:pos x="44" y="29"/>
                </a:cxn>
                <a:cxn ang="0">
                  <a:pos x="52" y="73"/>
                </a:cxn>
                <a:cxn ang="0">
                  <a:pos x="65" y="73"/>
                </a:cxn>
                <a:cxn ang="0">
                  <a:pos x="73" y="73"/>
                </a:cxn>
                <a:cxn ang="0">
                  <a:pos x="73" y="81"/>
                </a:cxn>
                <a:cxn ang="0">
                  <a:pos x="32" y="125"/>
                </a:cxn>
                <a:cxn ang="0">
                  <a:pos x="23" y="125"/>
                </a:cxn>
                <a:cxn ang="0">
                  <a:pos x="32" y="146"/>
                </a:cxn>
                <a:cxn ang="0">
                  <a:pos x="32" y="163"/>
                </a:cxn>
                <a:cxn ang="0">
                  <a:pos x="65" y="176"/>
                </a:cxn>
                <a:cxn ang="0">
                  <a:pos x="117" y="163"/>
                </a:cxn>
                <a:cxn ang="0">
                  <a:pos x="159" y="125"/>
                </a:cxn>
                <a:cxn ang="0">
                  <a:pos x="150" y="102"/>
                </a:cxn>
                <a:cxn ang="0">
                  <a:pos x="150" y="93"/>
                </a:cxn>
                <a:cxn ang="0">
                  <a:pos x="138" y="81"/>
                </a:cxn>
                <a:cxn ang="0">
                  <a:pos x="138" y="73"/>
                </a:cxn>
                <a:cxn ang="0">
                  <a:pos x="126" y="52"/>
                </a:cxn>
                <a:cxn ang="0">
                  <a:pos x="126" y="38"/>
                </a:cxn>
                <a:cxn ang="0">
                  <a:pos x="106" y="29"/>
                </a:cxn>
                <a:cxn ang="0">
                  <a:pos x="106" y="20"/>
                </a:cxn>
                <a:cxn ang="0">
                  <a:pos x="117" y="20"/>
                </a:cxn>
              </a:cxnLst>
              <a:rect l="0" t="0" r="r" b="b"/>
              <a:pathLst>
                <a:path w="159" h="176">
                  <a:moveTo>
                    <a:pt x="117" y="20"/>
                  </a:moveTo>
                  <a:lnTo>
                    <a:pt x="117" y="8"/>
                  </a:lnTo>
                  <a:lnTo>
                    <a:pt x="97" y="0"/>
                  </a:lnTo>
                  <a:lnTo>
                    <a:pt x="73" y="0"/>
                  </a:lnTo>
                  <a:lnTo>
                    <a:pt x="73" y="20"/>
                  </a:lnTo>
                  <a:lnTo>
                    <a:pt x="65" y="20"/>
                  </a:lnTo>
                  <a:lnTo>
                    <a:pt x="32" y="20"/>
                  </a:lnTo>
                  <a:lnTo>
                    <a:pt x="8" y="8"/>
                  </a:lnTo>
                  <a:lnTo>
                    <a:pt x="0" y="20"/>
                  </a:lnTo>
                  <a:lnTo>
                    <a:pt x="44" y="29"/>
                  </a:lnTo>
                  <a:lnTo>
                    <a:pt x="52" y="73"/>
                  </a:lnTo>
                  <a:lnTo>
                    <a:pt x="65" y="73"/>
                  </a:lnTo>
                  <a:lnTo>
                    <a:pt x="73" y="73"/>
                  </a:lnTo>
                  <a:lnTo>
                    <a:pt x="73" y="81"/>
                  </a:lnTo>
                  <a:lnTo>
                    <a:pt x="32" y="125"/>
                  </a:lnTo>
                  <a:lnTo>
                    <a:pt x="23" y="125"/>
                  </a:lnTo>
                  <a:lnTo>
                    <a:pt x="32" y="146"/>
                  </a:lnTo>
                  <a:lnTo>
                    <a:pt x="32" y="163"/>
                  </a:lnTo>
                  <a:lnTo>
                    <a:pt x="65" y="176"/>
                  </a:lnTo>
                  <a:lnTo>
                    <a:pt x="117" y="163"/>
                  </a:lnTo>
                  <a:lnTo>
                    <a:pt x="159" y="125"/>
                  </a:lnTo>
                  <a:lnTo>
                    <a:pt x="150" y="102"/>
                  </a:lnTo>
                  <a:lnTo>
                    <a:pt x="150" y="93"/>
                  </a:lnTo>
                  <a:lnTo>
                    <a:pt x="138" y="81"/>
                  </a:lnTo>
                  <a:lnTo>
                    <a:pt x="138" y="73"/>
                  </a:lnTo>
                  <a:lnTo>
                    <a:pt x="126" y="52"/>
                  </a:lnTo>
                  <a:lnTo>
                    <a:pt x="126" y="38"/>
                  </a:lnTo>
                  <a:lnTo>
                    <a:pt x="106" y="29"/>
                  </a:lnTo>
                  <a:lnTo>
                    <a:pt x="106" y="20"/>
                  </a:lnTo>
                  <a:lnTo>
                    <a:pt x="117" y="2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61" name="Freeform 243"/>
            <p:cNvSpPr>
              <a:spLocks/>
            </p:cNvSpPr>
            <p:nvPr/>
          </p:nvSpPr>
          <p:spPr bwMode="auto">
            <a:xfrm>
              <a:off x="-2778552" y="1245040"/>
              <a:ext cx="163703" cy="151306"/>
            </a:xfrm>
            <a:custGeom>
              <a:avLst/>
              <a:gdLst/>
              <a:ahLst/>
              <a:cxnLst>
                <a:cxn ang="0">
                  <a:pos x="117" y="20"/>
                </a:cxn>
                <a:cxn ang="0">
                  <a:pos x="117" y="8"/>
                </a:cxn>
                <a:cxn ang="0">
                  <a:pos x="97" y="0"/>
                </a:cxn>
                <a:cxn ang="0">
                  <a:pos x="73" y="0"/>
                </a:cxn>
                <a:cxn ang="0">
                  <a:pos x="73" y="20"/>
                </a:cxn>
                <a:cxn ang="0">
                  <a:pos x="65" y="20"/>
                </a:cxn>
                <a:cxn ang="0">
                  <a:pos x="32" y="20"/>
                </a:cxn>
                <a:cxn ang="0">
                  <a:pos x="8" y="8"/>
                </a:cxn>
                <a:cxn ang="0">
                  <a:pos x="0" y="20"/>
                </a:cxn>
                <a:cxn ang="0">
                  <a:pos x="44" y="29"/>
                </a:cxn>
                <a:cxn ang="0">
                  <a:pos x="52" y="73"/>
                </a:cxn>
                <a:cxn ang="0">
                  <a:pos x="65" y="73"/>
                </a:cxn>
                <a:cxn ang="0">
                  <a:pos x="73" y="73"/>
                </a:cxn>
                <a:cxn ang="0">
                  <a:pos x="73" y="81"/>
                </a:cxn>
                <a:cxn ang="0">
                  <a:pos x="32" y="125"/>
                </a:cxn>
                <a:cxn ang="0">
                  <a:pos x="23" y="125"/>
                </a:cxn>
                <a:cxn ang="0">
                  <a:pos x="32" y="146"/>
                </a:cxn>
                <a:cxn ang="0">
                  <a:pos x="32" y="163"/>
                </a:cxn>
                <a:cxn ang="0">
                  <a:pos x="65" y="176"/>
                </a:cxn>
                <a:cxn ang="0">
                  <a:pos x="117" y="163"/>
                </a:cxn>
                <a:cxn ang="0">
                  <a:pos x="159" y="125"/>
                </a:cxn>
                <a:cxn ang="0">
                  <a:pos x="150" y="102"/>
                </a:cxn>
                <a:cxn ang="0">
                  <a:pos x="150" y="93"/>
                </a:cxn>
                <a:cxn ang="0">
                  <a:pos x="138" y="81"/>
                </a:cxn>
                <a:cxn ang="0">
                  <a:pos x="138" y="73"/>
                </a:cxn>
                <a:cxn ang="0">
                  <a:pos x="126" y="52"/>
                </a:cxn>
                <a:cxn ang="0">
                  <a:pos x="126" y="38"/>
                </a:cxn>
                <a:cxn ang="0">
                  <a:pos x="106" y="29"/>
                </a:cxn>
                <a:cxn ang="0">
                  <a:pos x="106" y="20"/>
                </a:cxn>
                <a:cxn ang="0">
                  <a:pos x="117" y="20"/>
                </a:cxn>
              </a:cxnLst>
              <a:rect l="0" t="0" r="r" b="b"/>
              <a:pathLst>
                <a:path w="159" h="176">
                  <a:moveTo>
                    <a:pt x="117" y="20"/>
                  </a:moveTo>
                  <a:lnTo>
                    <a:pt x="117" y="8"/>
                  </a:lnTo>
                  <a:lnTo>
                    <a:pt x="97" y="0"/>
                  </a:lnTo>
                  <a:lnTo>
                    <a:pt x="73" y="0"/>
                  </a:lnTo>
                  <a:lnTo>
                    <a:pt x="73" y="20"/>
                  </a:lnTo>
                  <a:lnTo>
                    <a:pt x="65" y="20"/>
                  </a:lnTo>
                  <a:lnTo>
                    <a:pt x="32" y="20"/>
                  </a:lnTo>
                  <a:lnTo>
                    <a:pt x="8" y="8"/>
                  </a:lnTo>
                  <a:lnTo>
                    <a:pt x="0" y="20"/>
                  </a:lnTo>
                  <a:lnTo>
                    <a:pt x="44" y="29"/>
                  </a:lnTo>
                  <a:lnTo>
                    <a:pt x="52" y="73"/>
                  </a:lnTo>
                  <a:lnTo>
                    <a:pt x="65" y="73"/>
                  </a:lnTo>
                  <a:lnTo>
                    <a:pt x="73" y="73"/>
                  </a:lnTo>
                  <a:lnTo>
                    <a:pt x="73" y="81"/>
                  </a:lnTo>
                  <a:lnTo>
                    <a:pt x="32" y="125"/>
                  </a:lnTo>
                  <a:lnTo>
                    <a:pt x="23" y="125"/>
                  </a:lnTo>
                  <a:lnTo>
                    <a:pt x="32" y="146"/>
                  </a:lnTo>
                  <a:lnTo>
                    <a:pt x="32" y="163"/>
                  </a:lnTo>
                  <a:lnTo>
                    <a:pt x="65" y="176"/>
                  </a:lnTo>
                  <a:lnTo>
                    <a:pt x="117" y="163"/>
                  </a:lnTo>
                  <a:lnTo>
                    <a:pt x="159" y="125"/>
                  </a:lnTo>
                  <a:lnTo>
                    <a:pt x="150" y="102"/>
                  </a:lnTo>
                  <a:lnTo>
                    <a:pt x="150" y="93"/>
                  </a:lnTo>
                  <a:lnTo>
                    <a:pt x="138" y="81"/>
                  </a:lnTo>
                  <a:lnTo>
                    <a:pt x="138" y="73"/>
                  </a:lnTo>
                  <a:lnTo>
                    <a:pt x="126" y="52"/>
                  </a:lnTo>
                  <a:lnTo>
                    <a:pt x="126" y="38"/>
                  </a:lnTo>
                  <a:lnTo>
                    <a:pt x="106" y="29"/>
                  </a:lnTo>
                  <a:lnTo>
                    <a:pt x="106" y="20"/>
                  </a:lnTo>
                  <a:lnTo>
                    <a:pt x="117" y="2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62" name="Freeform 244"/>
            <p:cNvSpPr>
              <a:spLocks/>
            </p:cNvSpPr>
            <p:nvPr/>
          </p:nvSpPr>
          <p:spPr bwMode="auto">
            <a:xfrm>
              <a:off x="-4949943" y="1190019"/>
              <a:ext cx="1175784" cy="504637"/>
            </a:xfrm>
            <a:custGeom>
              <a:avLst/>
              <a:gdLst/>
              <a:ahLst/>
              <a:cxnLst>
                <a:cxn ang="0">
                  <a:pos x="907" y="481"/>
                </a:cxn>
                <a:cxn ang="0">
                  <a:pos x="832" y="525"/>
                </a:cxn>
                <a:cxn ang="0">
                  <a:pos x="735" y="546"/>
                </a:cxn>
                <a:cxn ang="0">
                  <a:pos x="696" y="554"/>
                </a:cxn>
                <a:cxn ang="0">
                  <a:pos x="618" y="587"/>
                </a:cxn>
                <a:cxn ang="0">
                  <a:pos x="672" y="511"/>
                </a:cxn>
                <a:cxn ang="0">
                  <a:pos x="696" y="501"/>
                </a:cxn>
                <a:cxn ang="0">
                  <a:pos x="630" y="461"/>
                </a:cxn>
                <a:cxn ang="0">
                  <a:pos x="564" y="461"/>
                </a:cxn>
                <a:cxn ang="0">
                  <a:pos x="502" y="437"/>
                </a:cxn>
                <a:cxn ang="0">
                  <a:pos x="41" y="419"/>
                </a:cxn>
                <a:cxn ang="0">
                  <a:pos x="20" y="376"/>
                </a:cxn>
                <a:cxn ang="0">
                  <a:pos x="62" y="316"/>
                </a:cxn>
                <a:cxn ang="0">
                  <a:pos x="62" y="241"/>
                </a:cxn>
                <a:cxn ang="0">
                  <a:pos x="20" y="228"/>
                </a:cxn>
                <a:cxn ang="0">
                  <a:pos x="247" y="85"/>
                </a:cxn>
                <a:cxn ang="0">
                  <a:pos x="350" y="64"/>
                </a:cxn>
                <a:cxn ang="0">
                  <a:pos x="384" y="72"/>
                </a:cxn>
                <a:cxn ang="0">
                  <a:pos x="457" y="64"/>
                </a:cxn>
                <a:cxn ang="0">
                  <a:pos x="523" y="93"/>
                </a:cxn>
                <a:cxn ang="0">
                  <a:pos x="564" y="93"/>
                </a:cxn>
                <a:cxn ang="0">
                  <a:pos x="585" y="93"/>
                </a:cxn>
                <a:cxn ang="0">
                  <a:pos x="672" y="102"/>
                </a:cxn>
                <a:cxn ang="0">
                  <a:pos x="714" y="85"/>
                </a:cxn>
                <a:cxn ang="0">
                  <a:pos x="767" y="85"/>
                </a:cxn>
                <a:cxn ang="0">
                  <a:pos x="746" y="102"/>
                </a:cxn>
                <a:cxn ang="0">
                  <a:pos x="779" y="64"/>
                </a:cxn>
                <a:cxn ang="0">
                  <a:pos x="853" y="11"/>
                </a:cxn>
                <a:cxn ang="0">
                  <a:pos x="874" y="19"/>
                </a:cxn>
                <a:cxn ang="0">
                  <a:pos x="832" y="32"/>
                </a:cxn>
                <a:cxn ang="0">
                  <a:pos x="832" y="72"/>
                </a:cxn>
                <a:cxn ang="0">
                  <a:pos x="862" y="85"/>
                </a:cxn>
                <a:cxn ang="0">
                  <a:pos x="898" y="93"/>
                </a:cxn>
                <a:cxn ang="0">
                  <a:pos x="961" y="72"/>
                </a:cxn>
                <a:cxn ang="0">
                  <a:pos x="928" y="117"/>
                </a:cxn>
                <a:cxn ang="0">
                  <a:pos x="853" y="125"/>
                </a:cxn>
                <a:cxn ang="0">
                  <a:pos x="767" y="167"/>
                </a:cxn>
                <a:cxn ang="0">
                  <a:pos x="704" y="199"/>
                </a:cxn>
                <a:cxn ang="0">
                  <a:pos x="630" y="263"/>
                </a:cxn>
                <a:cxn ang="0">
                  <a:pos x="660" y="293"/>
                </a:cxn>
                <a:cxn ang="0">
                  <a:pos x="735" y="366"/>
                </a:cxn>
                <a:cxn ang="0">
                  <a:pos x="800" y="337"/>
                </a:cxn>
                <a:cxn ang="0">
                  <a:pos x="862" y="263"/>
                </a:cxn>
                <a:cxn ang="0">
                  <a:pos x="907" y="199"/>
                </a:cxn>
                <a:cxn ang="0">
                  <a:pos x="990" y="210"/>
                </a:cxn>
                <a:cxn ang="0">
                  <a:pos x="1002" y="252"/>
                </a:cxn>
                <a:cxn ang="0">
                  <a:pos x="1055" y="241"/>
                </a:cxn>
                <a:cxn ang="0">
                  <a:pos x="1076" y="302"/>
                </a:cxn>
                <a:cxn ang="0">
                  <a:pos x="1109" y="326"/>
                </a:cxn>
                <a:cxn ang="0">
                  <a:pos x="1109" y="345"/>
                </a:cxn>
                <a:cxn ang="0">
                  <a:pos x="1142" y="355"/>
                </a:cxn>
                <a:cxn ang="0">
                  <a:pos x="1055" y="419"/>
                </a:cxn>
                <a:cxn ang="0">
                  <a:pos x="937" y="437"/>
                </a:cxn>
                <a:cxn ang="0">
                  <a:pos x="853" y="481"/>
                </a:cxn>
                <a:cxn ang="0">
                  <a:pos x="982" y="451"/>
                </a:cxn>
                <a:cxn ang="0">
                  <a:pos x="961" y="472"/>
                </a:cxn>
                <a:cxn ang="0">
                  <a:pos x="1002" y="501"/>
                </a:cxn>
                <a:cxn ang="0">
                  <a:pos x="1026" y="501"/>
                </a:cxn>
                <a:cxn ang="0">
                  <a:pos x="916" y="554"/>
                </a:cxn>
                <a:cxn ang="0">
                  <a:pos x="937" y="511"/>
                </a:cxn>
              </a:cxnLst>
              <a:rect l="0" t="0" r="r" b="b"/>
              <a:pathLst>
                <a:path w="1142" h="587">
                  <a:moveTo>
                    <a:pt x="907" y="511"/>
                  </a:moveTo>
                  <a:lnTo>
                    <a:pt x="898" y="511"/>
                  </a:lnTo>
                  <a:lnTo>
                    <a:pt x="907" y="481"/>
                  </a:lnTo>
                  <a:lnTo>
                    <a:pt x="883" y="472"/>
                  </a:lnTo>
                  <a:lnTo>
                    <a:pt x="853" y="511"/>
                  </a:lnTo>
                  <a:lnTo>
                    <a:pt x="832" y="525"/>
                  </a:lnTo>
                  <a:lnTo>
                    <a:pt x="779" y="525"/>
                  </a:lnTo>
                  <a:lnTo>
                    <a:pt x="758" y="534"/>
                  </a:lnTo>
                  <a:lnTo>
                    <a:pt x="735" y="546"/>
                  </a:lnTo>
                  <a:lnTo>
                    <a:pt x="696" y="546"/>
                  </a:lnTo>
                  <a:lnTo>
                    <a:pt x="681" y="554"/>
                  </a:lnTo>
                  <a:lnTo>
                    <a:pt x="696" y="554"/>
                  </a:lnTo>
                  <a:lnTo>
                    <a:pt x="704" y="564"/>
                  </a:lnTo>
                  <a:lnTo>
                    <a:pt x="651" y="564"/>
                  </a:lnTo>
                  <a:lnTo>
                    <a:pt x="618" y="587"/>
                  </a:lnTo>
                  <a:lnTo>
                    <a:pt x="639" y="554"/>
                  </a:lnTo>
                  <a:lnTo>
                    <a:pt x="651" y="554"/>
                  </a:lnTo>
                  <a:lnTo>
                    <a:pt x="672" y="511"/>
                  </a:lnTo>
                  <a:lnTo>
                    <a:pt x="696" y="534"/>
                  </a:lnTo>
                  <a:lnTo>
                    <a:pt x="704" y="525"/>
                  </a:lnTo>
                  <a:lnTo>
                    <a:pt x="696" y="501"/>
                  </a:lnTo>
                  <a:lnTo>
                    <a:pt x="639" y="493"/>
                  </a:lnTo>
                  <a:lnTo>
                    <a:pt x="651" y="461"/>
                  </a:lnTo>
                  <a:lnTo>
                    <a:pt x="630" y="461"/>
                  </a:lnTo>
                  <a:lnTo>
                    <a:pt x="630" y="451"/>
                  </a:lnTo>
                  <a:lnTo>
                    <a:pt x="607" y="437"/>
                  </a:lnTo>
                  <a:lnTo>
                    <a:pt x="564" y="461"/>
                  </a:lnTo>
                  <a:lnTo>
                    <a:pt x="577" y="461"/>
                  </a:lnTo>
                  <a:lnTo>
                    <a:pt x="511" y="451"/>
                  </a:lnTo>
                  <a:lnTo>
                    <a:pt x="502" y="437"/>
                  </a:lnTo>
                  <a:lnTo>
                    <a:pt x="487" y="437"/>
                  </a:lnTo>
                  <a:lnTo>
                    <a:pt x="62" y="437"/>
                  </a:lnTo>
                  <a:lnTo>
                    <a:pt x="41" y="419"/>
                  </a:lnTo>
                  <a:lnTo>
                    <a:pt x="20" y="398"/>
                  </a:lnTo>
                  <a:lnTo>
                    <a:pt x="32" y="376"/>
                  </a:lnTo>
                  <a:lnTo>
                    <a:pt x="20" y="376"/>
                  </a:lnTo>
                  <a:lnTo>
                    <a:pt x="20" y="345"/>
                  </a:lnTo>
                  <a:lnTo>
                    <a:pt x="53" y="337"/>
                  </a:lnTo>
                  <a:lnTo>
                    <a:pt x="62" y="316"/>
                  </a:lnTo>
                  <a:lnTo>
                    <a:pt x="53" y="302"/>
                  </a:lnTo>
                  <a:lnTo>
                    <a:pt x="62" y="263"/>
                  </a:lnTo>
                  <a:lnTo>
                    <a:pt x="62" y="241"/>
                  </a:lnTo>
                  <a:lnTo>
                    <a:pt x="20" y="252"/>
                  </a:lnTo>
                  <a:lnTo>
                    <a:pt x="9" y="241"/>
                  </a:lnTo>
                  <a:lnTo>
                    <a:pt x="20" y="228"/>
                  </a:lnTo>
                  <a:lnTo>
                    <a:pt x="0" y="228"/>
                  </a:lnTo>
                  <a:lnTo>
                    <a:pt x="202" y="72"/>
                  </a:lnTo>
                  <a:lnTo>
                    <a:pt x="247" y="85"/>
                  </a:lnTo>
                  <a:lnTo>
                    <a:pt x="264" y="72"/>
                  </a:lnTo>
                  <a:lnTo>
                    <a:pt x="285" y="72"/>
                  </a:lnTo>
                  <a:lnTo>
                    <a:pt x="350" y="64"/>
                  </a:lnTo>
                  <a:lnTo>
                    <a:pt x="384" y="55"/>
                  </a:lnTo>
                  <a:lnTo>
                    <a:pt x="395" y="64"/>
                  </a:lnTo>
                  <a:lnTo>
                    <a:pt x="384" y="72"/>
                  </a:lnTo>
                  <a:lnTo>
                    <a:pt x="413" y="72"/>
                  </a:lnTo>
                  <a:lnTo>
                    <a:pt x="437" y="64"/>
                  </a:lnTo>
                  <a:lnTo>
                    <a:pt x="457" y="64"/>
                  </a:lnTo>
                  <a:lnTo>
                    <a:pt x="470" y="72"/>
                  </a:lnTo>
                  <a:lnTo>
                    <a:pt x="523" y="85"/>
                  </a:lnTo>
                  <a:lnTo>
                    <a:pt x="523" y="93"/>
                  </a:lnTo>
                  <a:lnTo>
                    <a:pt x="487" y="102"/>
                  </a:lnTo>
                  <a:lnTo>
                    <a:pt x="523" y="102"/>
                  </a:lnTo>
                  <a:lnTo>
                    <a:pt x="564" y="93"/>
                  </a:lnTo>
                  <a:lnTo>
                    <a:pt x="585" y="102"/>
                  </a:lnTo>
                  <a:lnTo>
                    <a:pt x="597" y="93"/>
                  </a:lnTo>
                  <a:lnTo>
                    <a:pt x="585" y="93"/>
                  </a:lnTo>
                  <a:lnTo>
                    <a:pt x="639" y="85"/>
                  </a:lnTo>
                  <a:lnTo>
                    <a:pt x="639" y="93"/>
                  </a:lnTo>
                  <a:lnTo>
                    <a:pt x="672" y="102"/>
                  </a:lnTo>
                  <a:lnTo>
                    <a:pt x="704" y="102"/>
                  </a:lnTo>
                  <a:lnTo>
                    <a:pt x="735" y="85"/>
                  </a:lnTo>
                  <a:lnTo>
                    <a:pt x="714" y="85"/>
                  </a:lnTo>
                  <a:lnTo>
                    <a:pt x="758" y="64"/>
                  </a:lnTo>
                  <a:lnTo>
                    <a:pt x="767" y="72"/>
                  </a:lnTo>
                  <a:lnTo>
                    <a:pt x="767" y="85"/>
                  </a:lnTo>
                  <a:lnTo>
                    <a:pt x="746" y="93"/>
                  </a:lnTo>
                  <a:lnTo>
                    <a:pt x="735" y="102"/>
                  </a:lnTo>
                  <a:lnTo>
                    <a:pt x="746" y="102"/>
                  </a:lnTo>
                  <a:lnTo>
                    <a:pt x="779" y="85"/>
                  </a:lnTo>
                  <a:lnTo>
                    <a:pt x="800" y="72"/>
                  </a:lnTo>
                  <a:lnTo>
                    <a:pt x="779" y="64"/>
                  </a:lnTo>
                  <a:lnTo>
                    <a:pt x="779" y="55"/>
                  </a:lnTo>
                  <a:lnTo>
                    <a:pt x="821" y="32"/>
                  </a:lnTo>
                  <a:lnTo>
                    <a:pt x="853" y="11"/>
                  </a:lnTo>
                  <a:lnTo>
                    <a:pt x="883" y="0"/>
                  </a:lnTo>
                  <a:lnTo>
                    <a:pt x="916" y="0"/>
                  </a:lnTo>
                  <a:lnTo>
                    <a:pt x="874" y="19"/>
                  </a:lnTo>
                  <a:lnTo>
                    <a:pt x="853" y="19"/>
                  </a:lnTo>
                  <a:lnTo>
                    <a:pt x="853" y="32"/>
                  </a:lnTo>
                  <a:lnTo>
                    <a:pt x="832" y="32"/>
                  </a:lnTo>
                  <a:lnTo>
                    <a:pt x="841" y="64"/>
                  </a:lnTo>
                  <a:lnTo>
                    <a:pt x="821" y="64"/>
                  </a:lnTo>
                  <a:lnTo>
                    <a:pt x="832" y="72"/>
                  </a:lnTo>
                  <a:lnTo>
                    <a:pt x="841" y="85"/>
                  </a:lnTo>
                  <a:lnTo>
                    <a:pt x="862" y="72"/>
                  </a:lnTo>
                  <a:lnTo>
                    <a:pt x="862" y="85"/>
                  </a:lnTo>
                  <a:lnTo>
                    <a:pt x="853" y="102"/>
                  </a:lnTo>
                  <a:lnTo>
                    <a:pt x="853" y="117"/>
                  </a:lnTo>
                  <a:lnTo>
                    <a:pt x="898" y="93"/>
                  </a:lnTo>
                  <a:lnTo>
                    <a:pt x="916" y="64"/>
                  </a:lnTo>
                  <a:lnTo>
                    <a:pt x="948" y="72"/>
                  </a:lnTo>
                  <a:lnTo>
                    <a:pt x="961" y="72"/>
                  </a:lnTo>
                  <a:lnTo>
                    <a:pt x="928" y="102"/>
                  </a:lnTo>
                  <a:lnTo>
                    <a:pt x="937" y="102"/>
                  </a:lnTo>
                  <a:lnTo>
                    <a:pt x="928" y="117"/>
                  </a:lnTo>
                  <a:lnTo>
                    <a:pt x="883" y="125"/>
                  </a:lnTo>
                  <a:lnTo>
                    <a:pt x="862" y="125"/>
                  </a:lnTo>
                  <a:lnTo>
                    <a:pt x="853" y="125"/>
                  </a:lnTo>
                  <a:lnTo>
                    <a:pt x="821" y="146"/>
                  </a:lnTo>
                  <a:lnTo>
                    <a:pt x="787" y="167"/>
                  </a:lnTo>
                  <a:lnTo>
                    <a:pt x="767" y="167"/>
                  </a:lnTo>
                  <a:lnTo>
                    <a:pt x="746" y="190"/>
                  </a:lnTo>
                  <a:lnTo>
                    <a:pt x="714" y="190"/>
                  </a:lnTo>
                  <a:lnTo>
                    <a:pt x="704" y="199"/>
                  </a:lnTo>
                  <a:lnTo>
                    <a:pt x="672" y="220"/>
                  </a:lnTo>
                  <a:lnTo>
                    <a:pt x="630" y="252"/>
                  </a:lnTo>
                  <a:lnTo>
                    <a:pt x="630" y="263"/>
                  </a:lnTo>
                  <a:lnTo>
                    <a:pt x="651" y="263"/>
                  </a:lnTo>
                  <a:lnTo>
                    <a:pt x="639" y="293"/>
                  </a:lnTo>
                  <a:lnTo>
                    <a:pt x="660" y="293"/>
                  </a:lnTo>
                  <a:lnTo>
                    <a:pt x="725" y="326"/>
                  </a:lnTo>
                  <a:lnTo>
                    <a:pt x="767" y="337"/>
                  </a:lnTo>
                  <a:lnTo>
                    <a:pt x="735" y="366"/>
                  </a:lnTo>
                  <a:lnTo>
                    <a:pt x="758" y="398"/>
                  </a:lnTo>
                  <a:lnTo>
                    <a:pt x="787" y="390"/>
                  </a:lnTo>
                  <a:lnTo>
                    <a:pt x="800" y="337"/>
                  </a:lnTo>
                  <a:lnTo>
                    <a:pt x="853" y="316"/>
                  </a:lnTo>
                  <a:lnTo>
                    <a:pt x="874" y="273"/>
                  </a:lnTo>
                  <a:lnTo>
                    <a:pt x="862" y="263"/>
                  </a:lnTo>
                  <a:lnTo>
                    <a:pt x="883" y="241"/>
                  </a:lnTo>
                  <a:lnTo>
                    <a:pt x="898" y="220"/>
                  </a:lnTo>
                  <a:lnTo>
                    <a:pt x="907" y="199"/>
                  </a:lnTo>
                  <a:lnTo>
                    <a:pt x="928" y="190"/>
                  </a:lnTo>
                  <a:lnTo>
                    <a:pt x="972" y="199"/>
                  </a:lnTo>
                  <a:lnTo>
                    <a:pt x="990" y="210"/>
                  </a:lnTo>
                  <a:lnTo>
                    <a:pt x="990" y="220"/>
                  </a:lnTo>
                  <a:lnTo>
                    <a:pt x="1011" y="220"/>
                  </a:lnTo>
                  <a:lnTo>
                    <a:pt x="1002" y="252"/>
                  </a:lnTo>
                  <a:lnTo>
                    <a:pt x="1011" y="273"/>
                  </a:lnTo>
                  <a:lnTo>
                    <a:pt x="1055" y="252"/>
                  </a:lnTo>
                  <a:lnTo>
                    <a:pt x="1055" y="241"/>
                  </a:lnTo>
                  <a:lnTo>
                    <a:pt x="1076" y="228"/>
                  </a:lnTo>
                  <a:lnTo>
                    <a:pt x="1100" y="293"/>
                  </a:lnTo>
                  <a:lnTo>
                    <a:pt x="1076" y="302"/>
                  </a:lnTo>
                  <a:lnTo>
                    <a:pt x="1100" y="316"/>
                  </a:lnTo>
                  <a:lnTo>
                    <a:pt x="1085" y="326"/>
                  </a:lnTo>
                  <a:lnTo>
                    <a:pt x="1109" y="326"/>
                  </a:lnTo>
                  <a:lnTo>
                    <a:pt x="1109" y="337"/>
                  </a:lnTo>
                  <a:lnTo>
                    <a:pt x="1130" y="337"/>
                  </a:lnTo>
                  <a:lnTo>
                    <a:pt x="1109" y="345"/>
                  </a:lnTo>
                  <a:lnTo>
                    <a:pt x="1130" y="345"/>
                  </a:lnTo>
                  <a:lnTo>
                    <a:pt x="1130" y="355"/>
                  </a:lnTo>
                  <a:lnTo>
                    <a:pt x="1142" y="355"/>
                  </a:lnTo>
                  <a:lnTo>
                    <a:pt x="1142" y="390"/>
                  </a:lnTo>
                  <a:lnTo>
                    <a:pt x="1085" y="398"/>
                  </a:lnTo>
                  <a:lnTo>
                    <a:pt x="1055" y="419"/>
                  </a:lnTo>
                  <a:lnTo>
                    <a:pt x="990" y="419"/>
                  </a:lnTo>
                  <a:lnTo>
                    <a:pt x="948" y="419"/>
                  </a:lnTo>
                  <a:lnTo>
                    <a:pt x="937" y="437"/>
                  </a:lnTo>
                  <a:lnTo>
                    <a:pt x="928" y="437"/>
                  </a:lnTo>
                  <a:lnTo>
                    <a:pt x="898" y="451"/>
                  </a:lnTo>
                  <a:lnTo>
                    <a:pt x="853" y="481"/>
                  </a:lnTo>
                  <a:lnTo>
                    <a:pt x="907" y="451"/>
                  </a:lnTo>
                  <a:lnTo>
                    <a:pt x="972" y="437"/>
                  </a:lnTo>
                  <a:lnTo>
                    <a:pt x="982" y="451"/>
                  </a:lnTo>
                  <a:lnTo>
                    <a:pt x="937" y="461"/>
                  </a:lnTo>
                  <a:lnTo>
                    <a:pt x="948" y="472"/>
                  </a:lnTo>
                  <a:lnTo>
                    <a:pt x="961" y="472"/>
                  </a:lnTo>
                  <a:lnTo>
                    <a:pt x="948" y="493"/>
                  </a:lnTo>
                  <a:lnTo>
                    <a:pt x="972" y="501"/>
                  </a:lnTo>
                  <a:lnTo>
                    <a:pt x="1002" y="501"/>
                  </a:lnTo>
                  <a:lnTo>
                    <a:pt x="1026" y="481"/>
                  </a:lnTo>
                  <a:lnTo>
                    <a:pt x="1026" y="493"/>
                  </a:lnTo>
                  <a:lnTo>
                    <a:pt x="1026" y="501"/>
                  </a:lnTo>
                  <a:lnTo>
                    <a:pt x="1002" y="511"/>
                  </a:lnTo>
                  <a:lnTo>
                    <a:pt x="948" y="534"/>
                  </a:lnTo>
                  <a:lnTo>
                    <a:pt x="916" y="554"/>
                  </a:lnTo>
                  <a:lnTo>
                    <a:pt x="916" y="534"/>
                  </a:lnTo>
                  <a:lnTo>
                    <a:pt x="948" y="511"/>
                  </a:lnTo>
                  <a:lnTo>
                    <a:pt x="937" y="511"/>
                  </a:lnTo>
                  <a:lnTo>
                    <a:pt x="948" y="511"/>
                  </a:lnTo>
                  <a:lnTo>
                    <a:pt x="907" y="5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63" name="Freeform 245"/>
            <p:cNvSpPr>
              <a:spLocks/>
            </p:cNvSpPr>
            <p:nvPr/>
          </p:nvSpPr>
          <p:spPr bwMode="auto">
            <a:xfrm>
              <a:off x="-4949943" y="1190019"/>
              <a:ext cx="1175784" cy="504637"/>
            </a:xfrm>
            <a:custGeom>
              <a:avLst/>
              <a:gdLst/>
              <a:ahLst/>
              <a:cxnLst>
                <a:cxn ang="0">
                  <a:pos x="907" y="481"/>
                </a:cxn>
                <a:cxn ang="0">
                  <a:pos x="832" y="525"/>
                </a:cxn>
                <a:cxn ang="0">
                  <a:pos x="735" y="546"/>
                </a:cxn>
                <a:cxn ang="0">
                  <a:pos x="696" y="554"/>
                </a:cxn>
                <a:cxn ang="0">
                  <a:pos x="618" y="587"/>
                </a:cxn>
                <a:cxn ang="0">
                  <a:pos x="672" y="511"/>
                </a:cxn>
                <a:cxn ang="0">
                  <a:pos x="696" y="501"/>
                </a:cxn>
                <a:cxn ang="0">
                  <a:pos x="630" y="461"/>
                </a:cxn>
                <a:cxn ang="0">
                  <a:pos x="564" y="461"/>
                </a:cxn>
                <a:cxn ang="0">
                  <a:pos x="502" y="437"/>
                </a:cxn>
                <a:cxn ang="0">
                  <a:pos x="41" y="419"/>
                </a:cxn>
                <a:cxn ang="0">
                  <a:pos x="20" y="376"/>
                </a:cxn>
                <a:cxn ang="0">
                  <a:pos x="62" y="316"/>
                </a:cxn>
                <a:cxn ang="0">
                  <a:pos x="62" y="241"/>
                </a:cxn>
                <a:cxn ang="0">
                  <a:pos x="20" y="228"/>
                </a:cxn>
                <a:cxn ang="0">
                  <a:pos x="247" y="85"/>
                </a:cxn>
                <a:cxn ang="0">
                  <a:pos x="350" y="64"/>
                </a:cxn>
                <a:cxn ang="0">
                  <a:pos x="384" y="72"/>
                </a:cxn>
                <a:cxn ang="0">
                  <a:pos x="457" y="64"/>
                </a:cxn>
                <a:cxn ang="0">
                  <a:pos x="523" y="93"/>
                </a:cxn>
                <a:cxn ang="0">
                  <a:pos x="564" y="93"/>
                </a:cxn>
                <a:cxn ang="0">
                  <a:pos x="585" y="93"/>
                </a:cxn>
                <a:cxn ang="0">
                  <a:pos x="672" y="102"/>
                </a:cxn>
                <a:cxn ang="0">
                  <a:pos x="714" y="85"/>
                </a:cxn>
                <a:cxn ang="0">
                  <a:pos x="767" y="85"/>
                </a:cxn>
                <a:cxn ang="0">
                  <a:pos x="746" y="102"/>
                </a:cxn>
                <a:cxn ang="0">
                  <a:pos x="779" y="64"/>
                </a:cxn>
                <a:cxn ang="0">
                  <a:pos x="853" y="11"/>
                </a:cxn>
                <a:cxn ang="0">
                  <a:pos x="874" y="19"/>
                </a:cxn>
                <a:cxn ang="0">
                  <a:pos x="832" y="32"/>
                </a:cxn>
                <a:cxn ang="0">
                  <a:pos x="832" y="72"/>
                </a:cxn>
                <a:cxn ang="0">
                  <a:pos x="862" y="85"/>
                </a:cxn>
                <a:cxn ang="0">
                  <a:pos x="898" y="93"/>
                </a:cxn>
                <a:cxn ang="0">
                  <a:pos x="961" y="72"/>
                </a:cxn>
                <a:cxn ang="0">
                  <a:pos x="928" y="117"/>
                </a:cxn>
                <a:cxn ang="0">
                  <a:pos x="853" y="125"/>
                </a:cxn>
                <a:cxn ang="0">
                  <a:pos x="767" y="167"/>
                </a:cxn>
                <a:cxn ang="0">
                  <a:pos x="704" y="199"/>
                </a:cxn>
                <a:cxn ang="0">
                  <a:pos x="630" y="263"/>
                </a:cxn>
                <a:cxn ang="0">
                  <a:pos x="660" y="293"/>
                </a:cxn>
                <a:cxn ang="0">
                  <a:pos x="735" y="366"/>
                </a:cxn>
                <a:cxn ang="0">
                  <a:pos x="800" y="337"/>
                </a:cxn>
                <a:cxn ang="0">
                  <a:pos x="862" y="263"/>
                </a:cxn>
                <a:cxn ang="0">
                  <a:pos x="907" y="199"/>
                </a:cxn>
                <a:cxn ang="0">
                  <a:pos x="990" y="210"/>
                </a:cxn>
                <a:cxn ang="0">
                  <a:pos x="1002" y="252"/>
                </a:cxn>
                <a:cxn ang="0">
                  <a:pos x="1055" y="241"/>
                </a:cxn>
                <a:cxn ang="0">
                  <a:pos x="1076" y="302"/>
                </a:cxn>
                <a:cxn ang="0">
                  <a:pos x="1109" y="326"/>
                </a:cxn>
                <a:cxn ang="0">
                  <a:pos x="1109" y="345"/>
                </a:cxn>
                <a:cxn ang="0">
                  <a:pos x="1142" y="355"/>
                </a:cxn>
                <a:cxn ang="0">
                  <a:pos x="1055" y="419"/>
                </a:cxn>
                <a:cxn ang="0">
                  <a:pos x="937" y="437"/>
                </a:cxn>
                <a:cxn ang="0">
                  <a:pos x="853" y="481"/>
                </a:cxn>
                <a:cxn ang="0">
                  <a:pos x="982" y="451"/>
                </a:cxn>
                <a:cxn ang="0">
                  <a:pos x="961" y="472"/>
                </a:cxn>
                <a:cxn ang="0">
                  <a:pos x="1002" y="501"/>
                </a:cxn>
                <a:cxn ang="0">
                  <a:pos x="1026" y="501"/>
                </a:cxn>
                <a:cxn ang="0">
                  <a:pos x="916" y="554"/>
                </a:cxn>
                <a:cxn ang="0">
                  <a:pos x="937" y="511"/>
                </a:cxn>
              </a:cxnLst>
              <a:rect l="0" t="0" r="r" b="b"/>
              <a:pathLst>
                <a:path w="1142" h="587">
                  <a:moveTo>
                    <a:pt x="907" y="511"/>
                  </a:moveTo>
                  <a:lnTo>
                    <a:pt x="898" y="511"/>
                  </a:lnTo>
                  <a:lnTo>
                    <a:pt x="907" y="481"/>
                  </a:lnTo>
                  <a:lnTo>
                    <a:pt x="883" y="472"/>
                  </a:lnTo>
                  <a:lnTo>
                    <a:pt x="853" y="511"/>
                  </a:lnTo>
                  <a:lnTo>
                    <a:pt x="832" y="525"/>
                  </a:lnTo>
                  <a:lnTo>
                    <a:pt x="779" y="525"/>
                  </a:lnTo>
                  <a:lnTo>
                    <a:pt x="758" y="534"/>
                  </a:lnTo>
                  <a:lnTo>
                    <a:pt x="735" y="546"/>
                  </a:lnTo>
                  <a:lnTo>
                    <a:pt x="696" y="546"/>
                  </a:lnTo>
                  <a:lnTo>
                    <a:pt x="681" y="554"/>
                  </a:lnTo>
                  <a:lnTo>
                    <a:pt x="696" y="554"/>
                  </a:lnTo>
                  <a:lnTo>
                    <a:pt x="704" y="564"/>
                  </a:lnTo>
                  <a:lnTo>
                    <a:pt x="651" y="564"/>
                  </a:lnTo>
                  <a:lnTo>
                    <a:pt x="618" y="587"/>
                  </a:lnTo>
                  <a:lnTo>
                    <a:pt x="639" y="554"/>
                  </a:lnTo>
                  <a:lnTo>
                    <a:pt x="651" y="554"/>
                  </a:lnTo>
                  <a:lnTo>
                    <a:pt x="672" y="511"/>
                  </a:lnTo>
                  <a:lnTo>
                    <a:pt x="696" y="534"/>
                  </a:lnTo>
                  <a:lnTo>
                    <a:pt x="704" y="525"/>
                  </a:lnTo>
                  <a:lnTo>
                    <a:pt x="696" y="501"/>
                  </a:lnTo>
                  <a:lnTo>
                    <a:pt x="639" y="493"/>
                  </a:lnTo>
                  <a:lnTo>
                    <a:pt x="651" y="461"/>
                  </a:lnTo>
                  <a:lnTo>
                    <a:pt x="630" y="461"/>
                  </a:lnTo>
                  <a:lnTo>
                    <a:pt x="630" y="451"/>
                  </a:lnTo>
                  <a:lnTo>
                    <a:pt x="607" y="437"/>
                  </a:lnTo>
                  <a:lnTo>
                    <a:pt x="564" y="461"/>
                  </a:lnTo>
                  <a:lnTo>
                    <a:pt x="577" y="461"/>
                  </a:lnTo>
                  <a:lnTo>
                    <a:pt x="511" y="451"/>
                  </a:lnTo>
                  <a:lnTo>
                    <a:pt x="502" y="437"/>
                  </a:lnTo>
                  <a:lnTo>
                    <a:pt x="487" y="437"/>
                  </a:lnTo>
                  <a:lnTo>
                    <a:pt x="62" y="437"/>
                  </a:lnTo>
                  <a:lnTo>
                    <a:pt x="41" y="419"/>
                  </a:lnTo>
                  <a:lnTo>
                    <a:pt x="20" y="398"/>
                  </a:lnTo>
                  <a:lnTo>
                    <a:pt x="32" y="376"/>
                  </a:lnTo>
                  <a:lnTo>
                    <a:pt x="20" y="376"/>
                  </a:lnTo>
                  <a:lnTo>
                    <a:pt x="20" y="345"/>
                  </a:lnTo>
                  <a:lnTo>
                    <a:pt x="53" y="337"/>
                  </a:lnTo>
                  <a:lnTo>
                    <a:pt x="62" y="316"/>
                  </a:lnTo>
                  <a:lnTo>
                    <a:pt x="53" y="302"/>
                  </a:lnTo>
                  <a:lnTo>
                    <a:pt x="62" y="263"/>
                  </a:lnTo>
                  <a:lnTo>
                    <a:pt x="62" y="241"/>
                  </a:lnTo>
                  <a:lnTo>
                    <a:pt x="20" y="252"/>
                  </a:lnTo>
                  <a:lnTo>
                    <a:pt x="9" y="241"/>
                  </a:lnTo>
                  <a:lnTo>
                    <a:pt x="20" y="228"/>
                  </a:lnTo>
                  <a:lnTo>
                    <a:pt x="0" y="228"/>
                  </a:lnTo>
                  <a:lnTo>
                    <a:pt x="202" y="72"/>
                  </a:lnTo>
                  <a:lnTo>
                    <a:pt x="247" y="85"/>
                  </a:lnTo>
                  <a:lnTo>
                    <a:pt x="264" y="72"/>
                  </a:lnTo>
                  <a:lnTo>
                    <a:pt x="285" y="72"/>
                  </a:lnTo>
                  <a:lnTo>
                    <a:pt x="350" y="64"/>
                  </a:lnTo>
                  <a:lnTo>
                    <a:pt x="384" y="55"/>
                  </a:lnTo>
                  <a:lnTo>
                    <a:pt x="395" y="64"/>
                  </a:lnTo>
                  <a:lnTo>
                    <a:pt x="384" y="72"/>
                  </a:lnTo>
                  <a:lnTo>
                    <a:pt x="413" y="72"/>
                  </a:lnTo>
                  <a:lnTo>
                    <a:pt x="437" y="64"/>
                  </a:lnTo>
                  <a:lnTo>
                    <a:pt x="457" y="64"/>
                  </a:lnTo>
                  <a:lnTo>
                    <a:pt x="470" y="72"/>
                  </a:lnTo>
                  <a:lnTo>
                    <a:pt x="523" y="85"/>
                  </a:lnTo>
                  <a:lnTo>
                    <a:pt x="523" y="93"/>
                  </a:lnTo>
                  <a:lnTo>
                    <a:pt x="487" y="102"/>
                  </a:lnTo>
                  <a:lnTo>
                    <a:pt x="523" y="102"/>
                  </a:lnTo>
                  <a:lnTo>
                    <a:pt x="564" y="93"/>
                  </a:lnTo>
                  <a:lnTo>
                    <a:pt x="585" y="102"/>
                  </a:lnTo>
                  <a:lnTo>
                    <a:pt x="597" y="93"/>
                  </a:lnTo>
                  <a:lnTo>
                    <a:pt x="585" y="93"/>
                  </a:lnTo>
                  <a:lnTo>
                    <a:pt x="639" y="85"/>
                  </a:lnTo>
                  <a:lnTo>
                    <a:pt x="639" y="93"/>
                  </a:lnTo>
                  <a:lnTo>
                    <a:pt x="672" y="102"/>
                  </a:lnTo>
                  <a:lnTo>
                    <a:pt x="704" y="102"/>
                  </a:lnTo>
                  <a:lnTo>
                    <a:pt x="735" y="85"/>
                  </a:lnTo>
                  <a:lnTo>
                    <a:pt x="714" y="85"/>
                  </a:lnTo>
                  <a:lnTo>
                    <a:pt x="758" y="64"/>
                  </a:lnTo>
                  <a:lnTo>
                    <a:pt x="767" y="72"/>
                  </a:lnTo>
                  <a:lnTo>
                    <a:pt x="767" y="85"/>
                  </a:lnTo>
                  <a:lnTo>
                    <a:pt x="746" y="93"/>
                  </a:lnTo>
                  <a:lnTo>
                    <a:pt x="735" y="102"/>
                  </a:lnTo>
                  <a:lnTo>
                    <a:pt x="746" y="102"/>
                  </a:lnTo>
                  <a:lnTo>
                    <a:pt x="779" y="85"/>
                  </a:lnTo>
                  <a:lnTo>
                    <a:pt x="800" y="72"/>
                  </a:lnTo>
                  <a:lnTo>
                    <a:pt x="779" y="64"/>
                  </a:lnTo>
                  <a:lnTo>
                    <a:pt x="779" y="55"/>
                  </a:lnTo>
                  <a:lnTo>
                    <a:pt x="821" y="32"/>
                  </a:lnTo>
                  <a:lnTo>
                    <a:pt x="853" y="11"/>
                  </a:lnTo>
                  <a:lnTo>
                    <a:pt x="883" y="0"/>
                  </a:lnTo>
                  <a:lnTo>
                    <a:pt x="916" y="0"/>
                  </a:lnTo>
                  <a:lnTo>
                    <a:pt x="874" y="19"/>
                  </a:lnTo>
                  <a:lnTo>
                    <a:pt x="853" y="19"/>
                  </a:lnTo>
                  <a:lnTo>
                    <a:pt x="853" y="32"/>
                  </a:lnTo>
                  <a:lnTo>
                    <a:pt x="832" y="32"/>
                  </a:lnTo>
                  <a:lnTo>
                    <a:pt x="841" y="64"/>
                  </a:lnTo>
                  <a:lnTo>
                    <a:pt x="821" y="64"/>
                  </a:lnTo>
                  <a:lnTo>
                    <a:pt x="832" y="72"/>
                  </a:lnTo>
                  <a:lnTo>
                    <a:pt x="841" y="85"/>
                  </a:lnTo>
                  <a:lnTo>
                    <a:pt x="862" y="72"/>
                  </a:lnTo>
                  <a:lnTo>
                    <a:pt x="862" y="85"/>
                  </a:lnTo>
                  <a:lnTo>
                    <a:pt x="853" y="102"/>
                  </a:lnTo>
                  <a:lnTo>
                    <a:pt x="853" y="117"/>
                  </a:lnTo>
                  <a:lnTo>
                    <a:pt x="898" y="93"/>
                  </a:lnTo>
                  <a:lnTo>
                    <a:pt x="916" y="64"/>
                  </a:lnTo>
                  <a:lnTo>
                    <a:pt x="948" y="72"/>
                  </a:lnTo>
                  <a:lnTo>
                    <a:pt x="961" y="72"/>
                  </a:lnTo>
                  <a:lnTo>
                    <a:pt x="928" y="102"/>
                  </a:lnTo>
                  <a:lnTo>
                    <a:pt x="937" y="102"/>
                  </a:lnTo>
                  <a:lnTo>
                    <a:pt x="928" y="117"/>
                  </a:lnTo>
                  <a:lnTo>
                    <a:pt x="883" y="125"/>
                  </a:lnTo>
                  <a:lnTo>
                    <a:pt x="862" y="125"/>
                  </a:lnTo>
                  <a:lnTo>
                    <a:pt x="853" y="125"/>
                  </a:lnTo>
                  <a:lnTo>
                    <a:pt x="821" y="146"/>
                  </a:lnTo>
                  <a:lnTo>
                    <a:pt x="787" y="167"/>
                  </a:lnTo>
                  <a:lnTo>
                    <a:pt x="767" y="167"/>
                  </a:lnTo>
                  <a:lnTo>
                    <a:pt x="746" y="190"/>
                  </a:lnTo>
                  <a:lnTo>
                    <a:pt x="714" y="190"/>
                  </a:lnTo>
                  <a:lnTo>
                    <a:pt x="704" y="199"/>
                  </a:lnTo>
                  <a:lnTo>
                    <a:pt x="672" y="220"/>
                  </a:lnTo>
                  <a:lnTo>
                    <a:pt x="630" y="252"/>
                  </a:lnTo>
                  <a:lnTo>
                    <a:pt x="630" y="263"/>
                  </a:lnTo>
                  <a:lnTo>
                    <a:pt x="651" y="263"/>
                  </a:lnTo>
                  <a:lnTo>
                    <a:pt x="639" y="293"/>
                  </a:lnTo>
                  <a:lnTo>
                    <a:pt x="660" y="293"/>
                  </a:lnTo>
                  <a:lnTo>
                    <a:pt x="725" y="326"/>
                  </a:lnTo>
                  <a:lnTo>
                    <a:pt x="767" y="337"/>
                  </a:lnTo>
                  <a:lnTo>
                    <a:pt x="735" y="366"/>
                  </a:lnTo>
                  <a:lnTo>
                    <a:pt x="758" y="398"/>
                  </a:lnTo>
                  <a:lnTo>
                    <a:pt x="787" y="390"/>
                  </a:lnTo>
                  <a:lnTo>
                    <a:pt x="800" y="337"/>
                  </a:lnTo>
                  <a:lnTo>
                    <a:pt x="853" y="316"/>
                  </a:lnTo>
                  <a:lnTo>
                    <a:pt x="874" y="273"/>
                  </a:lnTo>
                  <a:lnTo>
                    <a:pt x="862" y="263"/>
                  </a:lnTo>
                  <a:lnTo>
                    <a:pt x="883" y="241"/>
                  </a:lnTo>
                  <a:lnTo>
                    <a:pt x="898" y="220"/>
                  </a:lnTo>
                  <a:lnTo>
                    <a:pt x="907" y="199"/>
                  </a:lnTo>
                  <a:lnTo>
                    <a:pt x="928" y="190"/>
                  </a:lnTo>
                  <a:lnTo>
                    <a:pt x="972" y="199"/>
                  </a:lnTo>
                  <a:lnTo>
                    <a:pt x="990" y="210"/>
                  </a:lnTo>
                  <a:lnTo>
                    <a:pt x="990" y="220"/>
                  </a:lnTo>
                  <a:lnTo>
                    <a:pt x="1011" y="220"/>
                  </a:lnTo>
                  <a:lnTo>
                    <a:pt x="1002" y="252"/>
                  </a:lnTo>
                  <a:lnTo>
                    <a:pt x="1011" y="273"/>
                  </a:lnTo>
                  <a:lnTo>
                    <a:pt x="1055" y="252"/>
                  </a:lnTo>
                  <a:lnTo>
                    <a:pt x="1055" y="241"/>
                  </a:lnTo>
                  <a:lnTo>
                    <a:pt x="1076" y="228"/>
                  </a:lnTo>
                  <a:lnTo>
                    <a:pt x="1100" y="293"/>
                  </a:lnTo>
                  <a:lnTo>
                    <a:pt x="1076" y="302"/>
                  </a:lnTo>
                  <a:lnTo>
                    <a:pt x="1100" y="316"/>
                  </a:lnTo>
                  <a:lnTo>
                    <a:pt x="1085" y="326"/>
                  </a:lnTo>
                  <a:lnTo>
                    <a:pt x="1109" y="326"/>
                  </a:lnTo>
                  <a:lnTo>
                    <a:pt x="1109" y="337"/>
                  </a:lnTo>
                  <a:lnTo>
                    <a:pt x="1130" y="337"/>
                  </a:lnTo>
                  <a:lnTo>
                    <a:pt x="1109" y="345"/>
                  </a:lnTo>
                  <a:lnTo>
                    <a:pt x="1130" y="345"/>
                  </a:lnTo>
                  <a:lnTo>
                    <a:pt x="1130" y="355"/>
                  </a:lnTo>
                  <a:lnTo>
                    <a:pt x="1142" y="355"/>
                  </a:lnTo>
                  <a:lnTo>
                    <a:pt x="1142" y="390"/>
                  </a:lnTo>
                  <a:lnTo>
                    <a:pt x="1085" y="398"/>
                  </a:lnTo>
                  <a:lnTo>
                    <a:pt x="1055" y="419"/>
                  </a:lnTo>
                  <a:lnTo>
                    <a:pt x="990" y="419"/>
                  </a:lnTo>
                  <a:lnTo>
                    <a:pt x="948" y="419"/>
                  </a:lnTo>
                  <a:lnTo>
                    <a:pt x="937" y="437"/>
                  </a:lnTo>
                  <a:lnTo>
                    <a:pt x="928" y="437"/>
                  </a:lnTo>
                  <a:lnTo>
                    <a:pt x="898" y="451"/>
                  </a:lnTo>
                  <a:lnTo>
                    <a:pt x="853" y="481"/>
                  </a:lnTo>
                  <a:lnTo>
                    <a:pt x="907" y="451"/>
                  </a:lnTo>
                  <a:lnTo>
                    <a:pt x="972" y="437"/>
                  </a:lnTo>
                  <a:lnTo>
                    <a:pt x="982" y="451"/>
                  </a:lnTo>
                  <a:lnTo>
                    <a:pt x="937" y="461"/>
                  </a:lnTo>
                  <a:lnTo>
                    <a:pt x="948" y="472"/>
                  </a:lnTo>
                  <a:lnTo>
                    <a:pt x="961" y="472"/>
                  </a:lnTo>
                  <a:lnTo>
                    <a:pt x="948" y="493"/>
                  </a:lnTo>
                  <a:lnTo>
                    <a:pt x="972" y="501"/>
                  </a:lnTo>
                  <a:lnTo>
                    <a:pt x="1002" y="501"/>
                  </a:lnTo>
                  <a:lnTo>
                    <a:pt x="1026" y="481"/>
                  </a:lnTo>
                  <a:lnTo>
                    <a:pt x="1026" y="493"/>
                  </a:lnTo>
                  <a:lnTo>
                    <a:pt x="1026" y="501"/>
                  </a:lnTo>
                  <a:lnTo>
                    <a:pt x="1002" y="511"/>
                  </a:lnTo>
                  <a:lnTo>
                    <a:pt x="948" y="534"/>
                  </a:lnTo>
                  <a:lnTo>
                    <a:pt x="916" y="554"/>
                  </a:lnTo>
                  <a:lnTo>
                    <a:pt x="916" y="534"/>
                  </a:lnTo>
                  <a:lnTo>
                    <a:pt x="948" y="511"/>
                  </a:lnTo>
                  <a:lnTo>
                    <a:pt x="937" y="511"/>
                  </a:lnTo>
                  <a:lnTo>
                    <a:pt x="948" y="511"/>
                  </a:lnTo>
                  <a:lnTo>
                    <a:pt x="907" y="511"/>
                  </a:lnTo>
                  <a:close/>
                </a:path>
              </a:pathLst>
            </a:custGeom>
            <a:solidFill>
              <a:schemeClr val="bg1">
                <a:lumMod val="75000"/>
              </a:schemeClr>
            </a:solid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64" name="Freeform 246"/>
            <p:cNvSpPr>
              <a:spLocks/>
            </p:cNvSpPr>
            <p:nvPr/>
          </p:nvSpPr>
          <p:spPr bwMode="auto">
            <a:xfrm>
              <a:off x="-5445172" y="1226985"/>
              <a:ext cx="703204" cy="260486"/>
            </a:xfrm>
            <a:custGeom>
              <a:avLst/>
              <a:gdLst/>
              <a:ahLst/>
              <a:cxnLst>
                <a:cxn ang="0">
                  <a:pos x="683" y="29"/>
                </a:cxn>
                <a:cxn ang="0">
                  <a:pos x="563" y="11"/>
                </a:cxn>
                <a:cxn ang="0">
                  <a:pos x="534" y="0"/>
                </a:cxn>
                <a:cxn ang="0">
                  <a:pos x="427" y="20"/>
                </a:cxn>
                <a:cxn ang="0">
                  <a:pos x="332" y="41"/>
                </a:cxn>
                <a:cxn ang="0">
                  <a:pos x="332" y="59"/>
                </a:cxn>
                <a:cxn ang="0">
                  <a:pos x="332" y="82"/>
                </a:cxn>
                <a:cxn ang="0">
                  <a:pos x="296" y="82"/>
                </a:cxn>
                <a:cxn ang="0">
                  <a:pos x="222" y="94"/>
                </a:cxn>
                <a:cxn ang="0">
                  <a:pos x="222" y="114"/>
                </a:cxn>
                <a:cxn ang="0">
                  <a:pos x="296" y="103"/>
                </a:cxn>
                <a:cxn ang="0">
                  <a:pos x="202" y="146"/>
                </a:cxn>
                <a:cxn ang="0">
                  <a:pos x="138" y="197"/>
                </a:cxn>
                <a:cxn ang="0">
                  <a:pos x="148" y="220"/>
                </a:cxn>
                <a:cxn ang="0">
                  <a:pos x="202" y="220"/>
                </a:cxn>
                <a:cxn ang="0">
                  <a:pos x="0" y="303"/>
                </a:cxn>
                <a:cxn ang="0">
                  <a:pos x="183" y="249"/>
                </a:cxn>
                <a:cxn ang="0">
                  <a:pos x="267" y="220"/>
                </a:cxn>
                <a:cxn ang="0">
                  <a:pos x="296" y="209"/>
                </a:cxn>
                <a:cxn ang="0">
                  <a:pos x="385" y="176"/>
                </a:cxn>
                <a:cxn ang="0">
                  <a:pos x="427" y="197"/>
                </a:cxn>
                <a:cxn ang="0">
                  <a:pos x="490" y="197"/>
                </a:cxn>
                <a:cxn ang="0">
                  <a:pos x="501" y="230"/>
                </a:cxn>
                <a:cxn ang="0">
                  <a:pos x="501" y="249"/>
                </a:cxn>
                <a:cxn ang="0">
                  <a:pos x="522" y="249"/>
                </a:cxn>
                <a:cxn ang="0">
                  <a:pos x="501" y="249"/>
                </a:cxn>
                <a:cxn ang="0">
                  <a:pos x="501" y="259"/>
                </a:cxn>
                <a:cxn ang="0">
                  <a:pos x="501" y="294"/>
                </a:cxn>
                <a:cxn ang="0">
                  <a:pos x="522" y="273"/>
                </a:cxn>
                <a:cxn ang="0">
                  <a:pos x="513" y="294"/>
                </a:cxn>
                <a:cxn ang="0">
                  <a:pos x="534" y="294"/>
                </a:cxn>
                <a:cxn ang="0">
                  <a:pos x="534" y="259"/>
                </a:cxn>
                <a:cxn ang="0">
                  <a:pos x="543" y="197"/>
                </a:cxn>
                <a:cxn ang="0">
                  <a:pos x="490" y="197"/>
                </a:cxn>
                <a:cxn ang="0">
                  <a:pos x="480" y="185"/>
                </a:cxn>
              </a:cxnLst>
              <a:rect l="0" t="0" r="r" b="b"/>
              <a:pathLst>
                <a:path w="683" h="303">
                  <a:moveTo>
                    <a:pt x="480" y="185"/>
                  </a:moveTo>
                  <a:lnTo>
                    <a:pt x="683" y="29"/>
                  </a:lnTo>
                  <a:lnTo>
                    <a:pt x="662" y="20"/>
                  </a:lnTo>
                  <a:lnTo>
                    <a:pt x="563" y="11"/>
                  </a:lnTo>
                  <a:lnTo>
                    <a:pt x="534" y="11"/>
                  </a:lnTo>
                  <a:lnTo>
                    <a:pt x="534" y="0"/>
                  </a:lnTo>
                  <a:lnTo>
                    <a:pt x="522" y="0"/>
                  </a:lnTo>
                  <a:lnTo>
                    <a:pt x="427" y="20"/>
                  </a:lnTo>
                  <a:lnTo>
                    <a:pt x="371" y="41"/>
                  </a:lnTo>
                  <a:lnTo>
                    <a:pt x="332" y="41"/>
                  </a:lnTo>
                  <a:lnTo>
                    <a:pt x="320" y="49"/>
                  </a:lnTo>
                  <a:lnTo>
                    <a:pt x="332" y="59"/>
                  </a:lnTo>
                  <a:lnTo>
                    <a:pt x="320" y="73"/>
                  </a:lnTo>
                  <a:lnTo>
                    <a:pt x="332" y="82"/>
                  </a:lnTo>
                  <a:lnTo>
                    <a:pt x="288" y="82"/>
                  </a:lnTo>
                  <a:lnTo>
                    <a:pt x="296" y="82"/>
                  </a:lnTo>
                  <a:lnTo>
                    <a:pt x="288" y="82"/>
                  </a:lnTo>
                  <a:lnTo>
                    <a:pt x="222" y="94"/>
                  </a:lnTo>
                  <a:lnTo>
                    <a:pt x="234" y="103"/>
                  </a:lnTo>
                  <a:lnTo>
                    <a:pt x="222" y="114"/>
                  </a:lnTo>
                  <a:lnTo>
                    <a:pt x="267" y="114"/>
                  </a:lnTo>
                  <a:lnTo>
                    <a:pt x="296" y="103"/>
                  </a:lnTo>
                  <a:lnTo>
                    <a:pt x="267" y="135"/>
                  </a:lnTo>
                  <a:lnTo>
                    <a:pt x="202" y="146"/>
                  </a:lnTo>
                  <a:lnTo>
                    <a:pt x="148" y="167"/>
                  </a:lnTo>
                  <a:lnTo>
                    <a:pt x="138" y="197"/>
                  </a:lnTo>
                  <a:lnTo>
                    <a:pt x="168" y="197"/>
                  </a:lnTo>
                  <a:lnTo>
                    <a:pt x="148" y="220"/>
                  </a:lnTo>
                  <a:lnTo>
                    <a:pt x="183" y="220"/>
                  </a:lnTo>
                  <a:lnTo>
                    <a:pt x="202" y="220"/>
                  </a:lnTo>
                  <a:lnTo>
                    <a:pt x="183" y="238"/>
                  </a:lnTo>
                  <a:lnTo>
                    <a:pt x="0" y="303"/>
                  </a:lnTo>
                  <a:lnTo>
                    <a:pt x="130" y="273"/>
                  </a:lnTo>
                  <a:lnTo>
                    <a:pt x="183" y="249"/>
                  </a:lnTo>
                  <a:lnTo>
                    <a:pt x="258" y="220"/>
                  </a:lnTo>
                  <a:lnTo>
                    <a:pt x="267" y="220"/>
                  </a:lnTo>
                  <a:lnTo>
                    <a:pt x="267" y="209"/>
                  </a:lnTo>
                  <a:lnTo>
                    <a:pt x="296" y="209"/>
                  </a:lnTo>
                  <a:lnTo>
                    <a:pt x="350" y="197"/>
                  </a:lnTo>
                  <a:lnTo>
                    <a:pt x="385" y="176"/>
                  </a:lnTo>
                  <a:lnTo>
                    <a:pt x="406" y="176"/>
                  </a:lnTo>
                  <a:lnTo>
                    <a:pt x="427" y="197"/>
                  </a:lnTo>
                  <a:lnTo>
                    <a:pt x="469" y="197"/>
                  </a:lnTo>
                  <a:lnTo>
                    <a:pt x="490" y="197"/>
                  </a:lnTo>
                  <a:lnTo>
                    <a:pt x="480" y="209"/>
                  </a:lnTo>
                  <a:lnTo>
                    <a:pt x="501" y="230"/>
                  </a:lnTo>
                  <a:lnTo>
                    <a:pt x="513" y="230"/>
                  </a:lnTo>
                  <a:lnTo>
                    <a:pt x="501" y="249"/>
                  </a:lnTo>
                  <a:lnTo>
                    <a:pt x="522" y="238"/>
                  </a:lnTo>
                  <a:lnTo>
                    <a:pt x="522" y="249"/>
                  </a:lnTo>
                  <a:lnTo>
                    <a:pt x="513" y="249"/>
                  </a:lnTo>
                  <a:lnTo>
                    <a:pt x="501" y="249"/>
                  </a:lnTo>
                  <a:lnTo>
                    <a:pt x="490" y="259"/>
                  </a:lnTo>
                  <a:lnTo>
                    <a:pt x="501" y="259"/>
                  </a:lnTo>
                  <a:lnTo>
                    <a:pt x="490" y="283"/>
                  </a:lnTo>
                  <a:lnTo>
                    <a:pt x="501" y="294"/>
                  </a:lnTo>
                  <a:lnTo>
                    <a:pt x="513" y="259"/>
                  </a:lnTo>
                  <a:lnTo>
                    <a:pt x="522" y="273"/>
                  </a:lnTo>
                  <a:lnTo>
                    <a:pt x="513" y="273"/>
                  </a:lnTo>
                  <a:lnTo>
                    <a:pt x="513" y="294"/>
                  </a:lnTo>
                  <a:lnTo>
                    <a:pt x="522" y="294"/>
                  </a:lnTo>
                  <a:lnTo>
                    <a:pt x="534" y="294"/>
                  </a:lnTo>
                  <a:lnTo>
                    <a:pt x="543" y="273"/>
                  </a:lnTo>
                  <a:lnTo>
                    <a:pt x="534" y="259"/>
                  </a:lnTo>
                  <a:lnTo>
                    <a:pt x="543" y="220"/>
                  </a:lnTo>
                  <a:lnTo>
                    <a:pt x="543" y="197"/>
                  </a:lnTo>
                  <a:lnTo>
                    <a:pt x="501" y="209"/>
                  </a:lnTo>
                  <a:lnTo>
                    <a:pt x="490" y="197"/>
                  </a:lnTo>
                  <a:lnTo>
                    <a:pt x="501" y="185"/>
                  </a:lnTo>
                  <a:lnTo>
                    <a:pt x="480" y="18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65" name="Freeform 247"/>
            <p:cNvSpPr>
              <a:spLocks/>
            </p:cNvSpPr>
            <p:nvPr/>
          </p:nvSpPr>
          <p:spPr bwMode="auto">
            <a:xfrm>
              <a:off x="-5445173" y="1226985"/>
              <a:ext cx="703204" cy="260486"/>
            </a:xfrm>
            <a:custGeom>
              <a:avLst/>
              <a:gdLst/>
              <a:ahLst/>
              <a:cxnLst>
                <a:cxn ang="0">
                  <a:pos x="683" y="29"/>
                </a:cxn>
                <a:cxn ang="0">
                  <a:pos x="563" y="11"/>
                </a:cxn>
                <a:cxn ang="0">
                  <a:pos x="534" y="0"/>
                </a:cxn>
                <a:cxn ang="0">
                  <a:pos x="427" y="20"/>
                </a:cxn>
                <a:cxn ang="0">
                  <a:pos x="332" y="41"/>
                </a:cxn>
                <a:cxn ang="0">
                  <a:pos x="332" y="59"/>
                </a:cxn>
                <a:cxn ang="0">
                  <a:pos x="332" y="82"/>
                </a:cxn>
                <a:cxn ang="0">
                  <a:pos x="296" y="82"/>
                </a:cxn>
                <a:cxn ang="0">
                  <a:pos x="222" y="94"/>
                </a:cxn>
                <a:cxn ang="0">
                  <a:pos x="222" y="114"/>
                </a:cxn>
                <a:cxn ang="0">
                  <a:pos x="296" y="103"/>
                </a:cxn>
                <a:cxn ang="0">
                  <a:pos x="202" y="146"/>
                </a:cxn>
                <a:cxn ang="0">
                  <a:pos x="138" y="197"/>
                </a:cxn>
                <a:cxn ang="0">
                  <a:pos x="148" y="220"/>
                </a:cxn>
                <a:cxn ang="0">
                  <a:pos x="202" y="220"/>
                </a:cxn>
                <a:cxn ang="0">
                  <a:pos x="0" y="303"/>
                </a:cxn>
                <a:cxn ang="0">
                  <a:pos x="183" y="249"/>
                </a:cxn>
                <a:cxn ang="0">
                  <a:pos x="267" y="220"/>
                </a:cxn>
                <a:cxn ang="0">
                  <a:pos x="296" y="209"/>
                </a:cxn>
                <a:cxn ang="0">
                  <a:pos x="385" y="176"/>
                </a:cxn>
                <a:cxn ang="0">
                  <a:pos x="427" y="197"/>
                </a:cxn>
                <a:cxn ang="0">
                  <a:pos x="490" y="197"/>
                </a:cxn>
                <a:cxn ang="0">
                  <a:pos x="501" y="230"/>
                </a:cxn>
                <a:cxn ang="0">
                  <a:pos x="501" y="249"/>
                </a:cxn>
                <a:cxn ang="0">
                  <a:pos x="522" y="249"/>
                </a:cxn>
                <a:cxn ang="0">
                  <a:pos x="501" y="249"/>
                </a:cxn>
                <a:cxn ang="0">
                  <a:pos x="501" y="259"/>
                </a:cxn>
                <a:cxn ang="0">
                  <a:pos x="501" y="294"/>
                </a:cxn>
                <a:cxn ang="0">
                  <a:pos x="522" y="273"/>
                </a:cxn>
                <a:cxn ang="0">
                  <a:pos x="513" y="294"/>
                </a:cxn>
                <a:cxn ang="0">
                  <a:pos x="534" y="294"/>
                </a:cxn>
                <a:cxn ang="0">
                  <a:pos x="534" y="259"/>
                </a:cxn>
                <a:cxn ang="0">
                  <a:pos x="543" y="197"/>
                </a:cxn>
                <a:cxn ang="0">
                  <a:pos x="490" y="197"/>
                </a:cxn>
                <a:cxn ang="0">
                  <a:pos x="480" y="185"/>
                </a:cxn>
              </a:cxnLst>
              <a:rect l="0" t="0" r="r" b="b"/>
              <a:pathLst>
                <a:path w="683" h="303">
                  <a:moveTo>
                    <a:pt x="480" y="185"/>
                  </a:moveTo>
                  <a:lnTo>
                    <a:pt x="683" y="29"/>
                  </a:lnTo>
                  <a:lnTo>
                    <a:pt x="662" y="20"/>
                  </a:lnTo>
                  <a:lnTo>
                    <a:pt x="563" y="11"/>
                  </a:lnTo>
                  <a:lnTo>
                    <a:pt x="534" y="11"/>
                  </a:lnTo>
                  <a:lnTo>
                    <a:pt x="534" y="0"/>
                  </a:lnTo>
                  <a:lnTo>
                    <a:pt x="522" y="0"/>
                  </a:lnTo>
                  <a:lnTo>
                    <a:pt x="427" y="20"/>
                  </a:lnTo>
                  <a:lnTo>
                    <a:pt x="371" y="41"/>
                  </a:lnTo>
                  <a:lnTo>
                    <a:pt x="332" y="41"/>
                  </a:lnTo>
                  <a:lnTo>
                    <a:pt x="320" y="49"/>
                  </a:lnTo>
                  <a:lnTo>
                    <a:pt x="332" y="59"/>
                  </a:lnTo>
                  <a:lnTo>
                    <a:pt x="320" y="73"/>
                  </a:lnTo>
                  <a:lnTo>
                    <a:pt x="332" y="82"/>
                  </a:lnTo>
                  <a:lnTo>
                    <a:pt x="288" y="82"/>
                  </a:lnTo>
                  <a:lnTo>
                    <a:pt x="296" y="82"/>
                  </a:lnTo>
                  <a:lnTo>
                    <a:pt x="288" y="82"/>
                  </a:lnTo>
                  <a:lnTo>
                    <a:pt x="222" y="94"/>
                  </a:lnTo>
                  <a:lnTo>
                    <a:pt x="234" y="103"/>
                  </a:lnTo>
                  <a:lnTo>
                    <a:pt x="222" y="114"/>
                  </a:lnTo>
                  <a:lnTo>
                    <a:pt x="267" y="114"/>
                  </a:lnTo>
                  <a:lnTo>
                    <a:pt x="296" y="103"/>
                  </a:lnTo>
                  <a:lnTo>
                    <a:pt x="267" y="135"/>
                  </a:lnTo>
                  <a:lnTo>
                    <a:pt x="202" y="146"/>
                  </a:lnTo>
                  <a:lnTo>
                    <a:pt x="148" y="167"/>
                  </a:lnTo>
                  <a:lnTo>
                    <a:pt x="138" y="197"/>
                  </a:lnTo>
                  <a:lnTo>
                    <a:pt x="168" y="197"/>
                  </a:lnTo>
                  <a:lnTo>
                    <a:pt x="148" y="220"/>
                  </a:lnTo>
                  <a:lnTo>
                    <a:pt x="183" y="220"/>
                  </a:lnTo>
                  <a:lnTo>
                    <a:pt x="202" y="220"/>
                  </a:lnTo>
                  <a:lnTo>
                    <a:pt x="183" y="238"/>
                  </a:lnTo>
                  <a:lnTo>
                    <a:pt x="0" y="303"/>
                  </a:lnTo>
                  <a:lnTo>
                    <a:pt x="130" y="273"/>
                  </a:lnTo>
                  <a:lnTo>
                    <a:pt x="183" y="249"/>
                  </a:lnTo>
                  <a:lnTo>
                    <a:pt x="258" y="220"/>
                  </a:lnTo>
                  <a:lnTo>
                    <a:pt x="267" y="220"/>
                  </a:lnTo>
                  <a:lnTo>
                    <a:pt x="267" y="209"/>
                  </a:lnTo>
                  <a:lnTo>
                    <a:pt x="296" y="209"/>
                  </a:lnTo>
                  <a:lnTo>
                    <a:pt x="350" y="197"/>
                  </a:lnTo>
                  <a:lnTo>
                    <a:pt x="385" y="176"/>
                  </a:lnTo>
                  <a:lnTo>
                    <a:pt x="406" y="176"/>
                  </a:lnTo>
                  <a:lnTo>
                    <a:pt x="427" y="197"/>
                  </a:lnTo>
                  <a:lnTo>
                    <a:pt x="469" y="197"/>
                  </a:lnTo>
                  <a:lnTo>
                    <a:pt x="490" y="197"/>
                  </a:lnTo>
                  <a:lnTo>
                    <a:pt x="480" y="209"/>
                  </a:lnTo>
                  <a:lnTo>
                    <a:pt x="501" y="230"/>
                  </a:lnTo>
                  <a:lnTo>
                    <a:pt x="513" y="230"/>
                  </a:lnTo>
                  <a:lnTo>
                    <a:pt x="501" y="249"/>
                  </a:lnTo>
                  <a:lnTo>
                    <a:pt x="522" y="238"/>
                  </a:lnTo>
                  <a:lnTo>
                    <a:pt x="522" y="249"/>
                  </a:lnTo>
                  <a:lnTo>
                    <a:pt x="513" y="249"/>
                  </a:lnTo>
                  <a:lnTo>
                    <a:pt x="501" y="249"/>
                  </a:lnTo>
                  <a:lnTo>
                    <a:pt x="490" y="259"/>
                  </a:lnTo>
                  <a:lnTo>
                    <a:pt x="501" y="259"/>
                  </a:lnTo>
                  <a:lnTo>
                    <a:pt x="490" y="283"/>
                  </a:lnTo>
                  <a:lnTo>
                    <a:pt x="501" y="294"/>
                  </a:lnTo>
                  <a:lnTo>
                    <a:pt x="513" y="259"/>
                  </a:lnTo>
                  <a:lnTo>
                    <a:pt x="522" y="273"/>
                  </a:lnTo>
                  <a:lnTo>
                    <a:pt x="513" y="273"/>
                  </a:lnTo>
                  <a:lnTo>
                    <a:pt x="513" y="294"/>
                  </a:lnTo>
                  <a:lnTo>
                    <a:pt x="522" y="294"/>
                  </a:lnTo>
                  <a:lnTo>
                    <a:pt x="534" y="294"/>
                  </a:lnTo>
                  <a:lnTo>
                    <a:pt x="543" y="273"/>
                  </a:lnTo>
                  <a:lnTo>
                    <a:pt x="534" y="259"/>
                  </a:lnTo>
                  <a:lnTo>
                    <a:pt x="543" y="220"/>
                  </a:lnTo>
                  <a:lnTo>
                    <a:pt x="543" y="197"/>
                  </a:lnTo>
                  <a:lnTo>
                    <a:pt x="501" y="209"/>
                  </a:lnTo>
                  <a:lnTo>
                    <a:pt x="490" y="197"/>
                  </a:lnTo>
                  <a:lnTo>
                    <a:pt x="501" y="185"/>
                  </a:lnTo>
                  <a:lnTo>
                    <a:pt x="480" y="185"/>
                  </a:lnTo>
                  <a:close/>
                </a:path>
              </a:pathLst>
            </a:custGeom>
            <a:solidFill>
              <a:schemeClr val="bg1">
                <a:lumMod val="75000"/>
              </a:schemeClr>
            </a:solid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66" name="Freeform 248"/>
            <p:cNvSpPr>
              <a:spLocks/>
            </p:cNvSpPr>
            <p:nvPr/>
          </p:nvSpPr>
          <p:spPr bwMode="auto">
            <a:xfrm>
              <a:off x="-4971565" y="1846820"/>
              <a:ext cx="484933" cy="304330"/>
            </a:xfrm>
            <a:custGeom>
              <a:avLst/>
              <a:gdLst/>
              <a:ahLst/>
              <a:cxnLst>
                <a:cxn ang="0">
                  <a:pos x="41" y="0"/>
                </a:cxn>
                <a:cxn ang="0">
                  <a:pos x="181" y="20"/>
                </a:cxn>
                <a:cxn ang="0">
                  <a:pos x="193" y="52"/>
                </a:cxn>
                <a:cxn ang="0">
                  <a:pos x="211" y="73"/>
                </a:cxn>
                <a:cxn ang="0">
                  <a:pos x="247" y="64"/>
                </a:cxn>
                <a:cxn ang="0">
                  <a:pos x="297" y="134"/>
                </a:cxn>
                <a:cxn ang="0">
                  <a:pos x="276" y="198"/>
                </a:cxn>
                <a:cxn ang="0">
                  <a:pos x="321" y="281"/>
                </a:cxn>
                <a:cxn ang="0">
                  <a:pos x="372" y="281"/>
                </a:cxn>
                <a:cxn ang="0">
                  <a:pos x="372" y="272"/>
                </a:cxn>
                <a:cxn ang="0">
                  <a:pos x="405" y="228"/>
                </a:cxn>
                <a:cxn ang="0">
                  <a:pos x="471" y="219"/>
                </a:cxn>
                <a:cxn ang="0">
                  <a:pos x="434" y="292"/>
                </a:cxn>
                <a:cxn ang="0">
                  <a:pos x="416" y="292"/>
                </a:cxn>
                <a:cxn ang="0">
                  <a:pos x="372" y="304"/>
                </a:cxn>
                <a:cxn ang="0">
                  <a:pos x="372" y="325"/>
                </a:cxn>
                <a:cxn ang="0">
                  <a:pos x="321" y="325"/>
                </a:cxn>
                <a:cxn ang="0">
                  <a:pos x="276" y="334"/>
                </a:cxn>
                <a:cxn ang="0">
                  <a:pos x="202" y="304"/>
                </a:cxn>
                <a:cxn ang="0">
                  <a:pos x="158" y="281"/>
                </a:cxn>
                <a:cxn ang="0">
                  <a:pos x="127" y="243"/>
                </a:cxn>
                <a:cxn ang="0">
                  <a:pos x="137" y="198"/>
                </a:cxn>
                <a:cxn ang="0">
                  <a:pos x="83" y="134"/>
                </a:cxn>
                <a:cxn ang="0">
                  <a:pos x="74" y="105"/>
                </a:cxn>
                <a:cxn ang="0">
                  <a:pos x="62" y="73"/>
                </a:cxn>
                <a:cxn ang="0">
                  <a:pos x="53" y="20"/>
                </a:cxn>
                <a:cxn ang="0">
                  <a:pos x="20" y="52"/>
                </a:cxn>
                <a:cxn ang="0">
                  <a:pos x="62" y="169"/>
                </a:cxn>
                <a:cxn ang="0">
                  <a:pos x="62" y="198"/>
                </a:cxn>
                <a:cxn ang="0">
                  <a:pos x="30" y="155"/>
                </a:cxn>
                <a:cxn ang="0">
                  <a:pos x="41" y="126"/>
                </a:cxn>
                <a:cxn ang="0">
                  <a:pos x="0" y="94"/>
                </a:cxn>
                <a:cxn ang="0">
                  <a:pos x="20" y="81"/>
                </a:cxn>
                <a:cxn ang="0">
                  <a:pos x="0" y="0"/>
                </a:cxn>
              </a:cxnLst>
              <a:rect l="0" t="0" r="r" b="b"/>
              <a:pathLst>
                <a:path w="471" h="354">
                  <a:moveTo>
                    <a:pt x="0" y="0"/>
                  </a:moveTo>
                  <a:lnTo>
                    <a:pt x="41" y="0"/>
                  </a:lnTo>
                  <a:lnTo>
                    <a:pt x="95" y="35"/>
                  </a:lnTo>
                  <a:lnTo>
                    <a:pt x="181" y="20"/>
                  </a:lnTo>
                  <a:lnTo>
                    <a:pt x="193" y="43"/>
                  </a:lnTo>
                  <a:lnTo>
                    <a:pt x="193" y="52"/>
                  </a:lnTo>
                  <a:lnTo>
                    <a:pt x="202" y="73"/>
                  </a:lnTo>
                  <a:lnTo>
                    <a:pt x="211" y="73"/>
                  </a:lnTo>
                  <a:lnTo>
                    <a:pt x="223" y="52"/>
                  </a:lnTo>
                  <a:lnTo>
                    <a:pt x="247" y="64"/>
                  </a:lnTo>
                  <a:lnTo>
                    <a:pt x="268" y="126"/>
                  </a:lnTo>
                  <a:lnTo>
                    <a:pt x="297" y="134"/>
                  </a:lnTo>
                  <a:lnTo>
                    <a:pt x="285" y="169"/>
                  </a:lnTo>
                  <a:lnTo>
                    <a:pt x="276" y="198"/>
                  </a:lnTo>
                  <a:lnTo>
                    <a:pt x="297" y="260"/>
                  </a:lnTo>
                  <a:lnTo>
                    <a:pt x="321" y="281"/>
                  </a:lnTo>
                  <a:lnTo>
                    <a:pt x="360" y="281"/>
                  </a:lnTo>
                  <a:lnTo>
                    <a:pt x="372" y="281"/>
                  </a:lnTo>
                  <a:lnTo>
                    <a:pt x="384" y="281"/>
                  </a:lnTo>
                  <a:lnTo>
                    <a:pt x="372" y="272"/>
                  </a:lnTo>
                  <a:lnTo>
                    <a:pt x="396" y="260"/>
                  </a:lnTo>
                  <a:lnTo>
                    <a:pt x="405" y="228"/>
                  </a:lnTo>
                  <a:lnTo>
                    <a:pt x="450" y="219"/>
                  </a:lnTo>
                  <a:lnTo>
                    <a:pt x="471" y="219"/>
                  </a:lnTo>
                  <a:lnTo>
                    <a:pt x="434" y="281"/>
                  </a:lnTo>
                  <a:lnTo>
                    <a:pt x="434" y="292"/>
                  </a:lnTo>
                  <a:lnTo>
                    <a:pt x="426" y="281"/>
                  </a:lnTo>
                  <a:lnTo>
                    <a:pt x="416" y="292"/>
                  </a:lnTo>
                  <a:lnTo>
                    <a:pt x="384" y="292"/>
                  </a:lnTo>
                  <a:lnTo>
                    <a:pt x="372" y="304"/>
                  </a:lnTo>
                  <a:lnTo>
                    <a:pt x="384" y="325"/>
                  </a:lnTo>
                  <a:lnTo>
                    <a:pt x="372" y="325"/>
                  </a:lnTo>
                  <a:lnTo>
                    <a:pt x="351" y="354"/>
                  </a:lnTo>
                  <a:lnTo>
                    <a:pt x="321" y="325"/>
                  </a:lnTo>
                  <a:lnTo>
                    <a:pt x="297" y="325"/>
                  </a:lnTo>
                  <a:lnTo>
                    <a:pt x="276" y="334"/>
                  </a:lnTo>
                  <a:lnTo>
                    <a:pt x="255" y="325"/>
                  </a:lnTo>
                  <a:lnTo>
                    <a:pt x="202" y="304"/>
                  </a:lnTo>
                  <a:lnTo>
                    <a:pt x="193" y="292"/>
                  </a:lnTo>
                  <a:lnTo>
                    <a:pt x="158" y="281"/>
                  </a:lnTo>
                  <a:lnTo>
                    <a:pt x="137" y="251"/>
                  </a:lnTo>
                  <a:lnTo>
                    <a:pt x="127" y="243"/>
                  </a:lnTo>
                  <a:lnTo>
                    <a:pt x="148" y="219"/>
                  </a:lnTo>
                  <a:lnTo>
                    <a:pt x="137" y="198"/>
                  </a:lnTo>
                  <a:lnTo>
                    <a:pt x="103" y="146"/>
                  </a:lnTo>
                  <a:lnTo>
                    <a:pt x="83" y="134"/>
                  </a:lnTo>
                  <a:lnTo>
                    <a:pt x="95" y="126"/>
                  </a:lnTo>
                  <a:lnTo>
                    <a:pt x="74" y="105"/>
                  </a:lnTo>
                  <a:lnTo>
                    <a:pt x="74" y="94"/>
                  </a:lnTo>
                  <a:lnTo>
                    <a:pt x="62" y="73"/>
                  </a:lnTo>
                  <a:lnTo>
                    <a:pt x="53" y="35"/>
                  </a:lnTo>
                  <a:lnTo>
                    <a:pt x="53" y="20"/>
                  </a:lnTo>
                  <a:lnTo>
                    <a:pt x="30" y="20"/>
                  </a:lnTo>
                  <a:lnTo>
                    <a:pt x="20" y="52"/>
                  </a:lnTo>
                  <a:lnTo>
                    <a:pt x="53" y="126"/>
                  </a:lnTo>
                  <a:lnTo>
                    <a:pt x="62" y="169"/>
                  </a:lnTo>
                  <a:lnTo>
                    <a:pt x="74" y="190"/>
                  </a:lnTo>
                  <a:lnTo>
                    <a:pt x="62" y="198"/>
                  </a:lnTo>
                  <a:lnTo>
                    <a:pt x="62" y="179"/>
                  </a:lnTo>
                  <a:lnTo>
                    <a:pt x="30" y="155"/>
                  </a:lnTo>
                  <a:lnTo>
                    <a:pt x="41" y="134"/>
                  </a:lnTo>
                  <a:lnTo>
                    <a:pt x="41" y="126"/>
                  </a:lnTo>
                  <a:lnTo>
                    <a:pt x="9" y="105"/>
                  </a:lnTo>
                  <a:lnTo>
                    <a:pt x="0" y="94"/>
                  </a:lnTo>
                  <a:lnTo>
                    <a:pt x="9" y="94"/>
                  </a:lnTo>
                  <a:lnTo>
                    <a:pt x="20" y="81"/>
                  </a:lnTo>
                  <a:lnTo>
                    <a:pt x="0" y="64"/>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67" name="Freeform 249"/>
            <p:cNvSpPr>
              <a:spLocks/>
            </p:cNvSpPr>
            <p:nvPr/>
          </p:nvSpPr>
          <p:spPr bwMode="auto">
            <a:xfrm>
              <a:off x="-4971565" y="1846820"/>
              <a:ext cx="484933" cy="304330"/>
            </a:xfrm>
            <a:custGeom>
              <a:avLst/>
              <a:gdLst/>
              <a:ahLst/>
              <a:cxnLst>
                <a:cxn ang="0">
                  <a:pos x="41" y="0"/>
                </a:cxn>
                <a:cxn ang="0">
                  <a:pos x="181" y="20"/>
                </a:cxn>
                <a:cxn ang="0">
                  <a:pos x="193" y="52"/>
                </a:cxn>
                <a:cxn ang="0">
                  <a:pos x="211" y="73"/>
                </a:cxn>
                <a:cxn ang="0">
                  <a:pos x="247" y="64"/>
                </a:cxn>
                <a:cxn ang="0">
                  <a:pos x="297" y="134"/>
                </a:cxn>
                <a:cxn ang="0">
                  <a:pos x="276" y="198"/>
                </a:cxn>
                <a:cxn ang="0">
                  <a:pos x="321" y="281"/>
                </a:cxn>
                <a:cxn ang="0">
                  <a:pos x="372" y="281"/>
                </a:cxn>
                <a:cxn ang="0">
                  <a:pos x="372" y="272"/>
                </a:cxn>
                <a:cxn ang="0">
                  <a:pos x="405" y="228"/>
                </a:cxn>
                <a:cxn ang="0">
                  <a:pos x="471" y="219"/>
                </a:cxn>
                <a:cxn ang="0">
                  <a:pos x="434" y="292"/>
                </a:cxn>
                <a:cxn ang="0">
                  <a:pos x="416" y="292"/>
                </a:cxn>
                <a:cxn ang="0">
                  <a:pos x="372" y="304"/>
                </a:cxn>
                <a:cxn ang="0">
                  <a:pos x="372" y="325"/>
                </a:cxn>
                <a:cxn ang="0">
                  <a:pos x="321" y="325"/>
                </a:cxn>
                <a:cxn ang="0">
                  <a:pos x="276" y="334"/>
                </a:cxn>
                <a:cxn ang="0">
                  <a:pos x="202" y="304"/>
                </a:cxn>
                <a:cxn ang="0">
                  <a:pos x="158" y="281"/>
                </a:cxn>
                <a:cxn ang="0">
                  <a:pos x="127" y="243"/>
                </a:cxn>
                <a:cxn ang="0">
                  <a:pos x="137" y="198"/>
                </a:cxn>
                <a:cxn ang="0">
                  <a:pos x="83" y="134"/>
                </a:cxn>
                <a:cxn ang="0">
                  <a:pos x="74" y="105"/>
                </a:cxn>
                <a:cxn ang="0">
                  <a:pos x="62" y="73"/>
                </a:cxn>
                <a:cxn ang="0">
                  <a:pos x="53" y="20"/>
                </a:cxn>
                <a:cxn ang="0">
                  <a:pos x="20" y="52"/>
                </a:cxn>
                <a:cxn ang="0">
                  <a:pos x="62" y="169"/>
                </a:cxn>
                <a:cxn ang="0">
                  <a:pos x="62" y="198"/>
                </a:cxn>
                <a:cxn ang="0">
                  <a:pos x="30" y="155"/>
                </a:cxn>
                <a:cxn ang="0">
                  <a:pos x="41" y="126"/>
                </a:cxn>
                <a:cxn ang="0">
                  <a:pos x="0" y="94"/>
                </a:cxn>
                <a:cxn ang="0">
                  <a:pos x="20" y="81"/>
                </a:cxn>
                <a:cxn ang="0">
                  <a:pos x="0" y="0"/>
                </a:cxn>
              </a:cxnLst>
              <a:rect l="0" t="0" r="r" b="b"/>
              <a:pathLst>
                <a:path w="471" h="354">
                  <a:moveTo>
                    <a:pt x="0" y="0"/>
                  </a:moveTo>
                  <a:lnTo>
                    <a:pt x="41" y="0"/>
                  </a:lnTo>
                  <a:lnTo>
                    <a:pt x="95" y="35"/>
                  </a:lnTo>
                  <a:lnTo>
                    <a:pt x="181" y="20"/>
                  </a:lnTo>
                  <a:lnTo>
                    <a:pt x="193" y="43"/>
                  </a:lnTo>
                  <a:lnTo>
                    <a:pt x="193" y="52"/>
                  </a:lnTo>
                  <a:lnTo>
                    <a:pt x="202" y="73"/>
                  </a:lnTo>
                  <a:lnTo>
                    <a:pt x="211" y="73"/>
                  </a:lnTo>
                  <a:lnTo>
                    <a:pt x="223" y="52"/>
                  </a:lnTo>
                  <a:lnTo>
                    <a:pt x="247" y="64"/>
                  </a:lnTo>
                  <a:lnTo>
                    <a:pt x="268" y="126"/>
                  </a:lnTo>
                  <a:lnTo>
                    <a:pt x="297" y="134"/>
                  </a:lnTo>
                  <a:lnTo>
                    <a:pt x="285" y="169"/>
                  </a:lnTo>
                  <a:lnTo>
                    <a:pt x="276" y="198"/>
                  </a:lnTo>
                  <a:lnTo>
                    <a:pt x="297" y="260"/>
                  </a:lnTo>
                  <a:lnTo>
                    <a:pt x="321" y="281"/>
                  </a:lnTo>
                  <a:lnTo>
                    <a:pt x="360" y="281"/>
                  </a:lnTo>
                  <a:lnTo>
                    <a:pt x="372" y="281"/>
                  </a:lnTo>
                  <a:lnTo>
                    <a:pt x="384" y="281"/>
                  </a:lnTo>
                  <a:lnTo>
                    <a:pt x="372" y="272"/>
                  </a:lnTo>
                  <a:lnTo>
                    <a:pt x="396" y="260"/>
                  </a:lnTo>
                  <a:lnTo>
                    <a:pt x="405" y="228"/>
                  </a:lnTo>
                  <a:lnTo>
                    <a:pt x="450" y="219"/>
                  </a:lnTo>
                  <a:lnTo>
                    <a:pt x="471" y="219"/>
                  </a:lnTo>
                  <a:lnTo>
                    <a:pt x="434" y="281"/>
                  </a:lnTo>
                  <a:lnTo>
                    <a:pt x="434" y="292"/>
                  </a:lnTo>
                  <a:lnTo>
                    <a:pt x="426" y="281"/>
                  </a:lnTo>
                  <a:lnTo>
                    <a:pt x="416" y="292"/>
                  </a:lnTo>
                  <a:lnTo>
                    <a:pt x="384" y="292"/>
                  </a:lnTo>
                  <a:lnTo>
                    <a:pt x="372" y="304"/>
                  </a:lnTo>
                  <a:lnTo>
                    <a:pt x="384" y="325"/>
                  </a:lnTo>
                  <a:lnTo>
                    <a:pt x="372" y="325"/>
                  </a:lnTo>
                  <a:lnTo>
                    <a:pt x="351" y="354"/>
                  </a:lnTo>
                  <a:lnTo>
                    <a:pt x="321" y="325"/>
                  </a:lnTo>
                  <a:lnTo>
                    <a:pt x="297" y="325"/>
                  </a:lnTo>
                  <a:lnTo>
                    <a:pt x="276" y="334"/>
                  </a:lnTo>
                  <a:lnTo>
                    <a:pt x="255" y="325"/>
                  </a:lnTo>
                  <a:lnTo>
                    <a:pt x="202" y="304"/>
                  </a:lnTo>
                  <a:lnTo>
                    <a:pt x="193" y="292"/>
                  </a:lnTo>
                  <a:lnTo>
                    <a:pt x="158" y="281"/>
                  </a:lnTo>
                  <a:lnTo>
                    <a:pt x="137" y="251"/>
                  </a:lnTo>
                  <a:lnTo>
                    <a:pt x="127" y="243"/>
                  </a:lnTo>
                  <a:lnTo>
                    <a:pt x="148" y="219"/>
                  </a:lnTo>
                  <a:lnTo>
                    <a:pt x="137" y="198"/>
                  </a:lnTo>
                  <a:lnTo>
                    <a:pt x="103" y="146"/>
                  </a:lnTo>
                  <a:lnTo>
                    <a:pt x="83" y="134"/>
                  </a:lnTo>
                  <a:lnTo>
                    <a:pt x="95" y="126"/>
                  </a:lnTo>
                  <a:lnTo>
                    <a:pt x="74" y="105"/>
                  </a:lnTo>
                  <a:lnTo>
                    <a:pt x="74" y="94"/>
                  </a:lnTo>
                  <a:lnTo>
                    <a:pt x="62" y="73"/>
                  </a:lnTo>
                  <a:lnTo>
                    <a:pt x="53" y="35"/>
                  </a:lnTo>
                  <a:lnTo>
                    <a:pt x="53" y="20"/>
                  </a:lnTo>
                  <a:lnTo>
                    <a:pt x="30" y="20"/>
                  </a:lnTo>
                  <a:lnTo>
                    <a:pt x="20" y="52"/>
                  </a:lnTo>
                  <a:lnTo>
                    <a:pt x="53" y="126"/>
                  </a:lnTo>
                  <a:lnTo>
                    <a:pt x="62" y="169"/>
                  </a:lnTo>
                  <a:lnTo>
                    <a:pt x="74" y="190"/>
                  </a:lnTo>
                  <a:lnTo>
                    <a:pt x="62" y="198"/>
                  </a:lnTo>
                  <a:lnTo>
                    <a:pt x="62" y="179"/>
                  </a:lnTo>
                  <a:lnTo>
                    <a:pt x="30" y="155"/>
                  </a:lnTo>
                  <a:lnTo>
                    <a:pt x="41" y="134"/>
                  </a:lnTo>
                  <a:lnTo>
                    <a:pt x="41" y="126"/>
                  </a:lnTo>
                  <a:lnTo>
                    <a:pt x="9" y="105"/>
                  </a:lnTo>
                  <a:lnTo>
                    <a:pt x="0" y="94"/>
                  </a:lnTo>
                  <a:lnTo>
                    <a:pt x="9" y="94"/>
                  </a:lnTo>
                  <a:lnTo>
                    <a:pt x="20" y="81"/>
                  </a:lnTo>
                  <a:lnTo>
                    <a:pt x="0" y="64"/>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68" name="Freeform 250"/>
            <p:cNvSpPr>
              <a:spLocks/>
            </p:cNvSpPr>
            <p:nvPr/>
          </p:nvSpPr>
          <p:spPr bwMode="auto">
            <a:xfrm>
              <a:off x="-5027162" y="1565702"/>
              <a:ext cx="1012080" cy="406632"/>
            </a:xfrm>
            <a:custGeom>
              <a:avLst/>
              <a:gdLst/>
              <a:ahLst/>
              <a:cxnLst>
                <a:cxn ang="0">
                  <a:pos x="351" y="461"/>
                </a:cxn>
                <a:cxn ang="0">
                  <a:pos x="301" y="390"/>
                </a:cxn>
                <a:cxn ang="0">
                  <a:pos x="264" y="400"/>
                </a:cxn>
                <a:cxn ang="0">
                  <a:pos x="247" y="379"/>
                </a:cxn>
                <a:cxn ang="0">
                  <a:pos x="235" y="347"/>
                </a:cxn>
                <a:cxn ang="0">
                  <a:pos x="95" y="326"/>
                </a:cxn>
                <a:cxn ang="0">
                  <a:pos x="54" y="318"/>
                </a:cxn>
                <a:cxn ang="0">
                  <a:pos x="41" y="297"/>
                </a:cxn>
                <a:cxn ang="0">
                  <a:pos x="20" y="273"/>
                </a:cxn>
                <a:cxn ang="0">
                  <a:pos x="9" y="234"/>
                </a:cxn>
                <a:cxn ang="0">
                  <a:pos x="9" y="212"/>
                </a:cxn>
                <a:cxn ang="0">
                  <a:pos x="9" y="191"/>
                </a:cxn>
                <a:cxn ang="0">
                  <a:pos x="20" y="149"/>
                </a:cxn>
                <a:cxn ang="0">
                  <a:pos x="84" y="64"/>
                </a:cxn>
                <a:cxn ang="0">
                  <a:pos x="107" y="14"/>
                </a:cxn>
                <a:cxn ang="0">
                  <a:pos x="116" y="35"/>
                </a:cxn>
                <a:cxn ang="0">
                  <a:pos x="137" y="14"/>
                </a:cxn>
                <a:cxn ang="0">
                  <a:pos x="563" y="0"/>
                </a:cxn>
                <a:cxn ang="0">
                  <a:pos x="587" y="14"/>
                </a:cxn>
                <a:cxn ang="0">
                  <a:pos x="640" y="23"/>
                </a:cxn>
                <a:cxn ang="0">
                  <a:pos x="616" y="44"/>
                </a:cxn>
                <a:cxn ang="0">
                  <a:pos x="673" y="35"/>
                </a:cxn>
                <a:cxn ang="0">
                  <a:pos x="673" y="44"/>
                </a:cxn>
                <a:cxn ang="0">
                  <a:pos x="714" y="56"/>
                </a:cxn>
                <a:cxn ang="0">
                  <a:pos x="714" y="56"/>
                </a:cxn>
                <a:cxn ang="0">
                  <a:pos x="673" y="64"/>
                </a:cxn>
                <a:cxn ang="0">
                  <a:pos x="660" y="88"/>
                </a:cxn>
                <a:cxn ang="0">
                  <a:pos x="616" y="138"/>
                </a:cxn>
                <a:cxn ang="0">
                  <a:pos x="628" y="149"/>
                </a:cxn>
                <a:cxn ang="0">
                  <a:pos x="660" y="109"/>
                </a:cxn>
                <a:cxn ang="0">
                  <a:pos x="705" y="73"/>
                </a:cxn>
                <a:cxn ang="0">
                  <a:pos x="714" y="96"/>
                </a:cxn>
                <a:cxn ang="0">
                  <a:pos x="714" y="109"/>
                </a:cxn>
                <a:cxn ang="0">
                  <a:pos x="694" y="149"/>
                </a:cxn>
                <a:cxn ang="0">
                  <a:pos x="780" y="126"/>
                </a:cxn>
                <a:cxn ang="0">
                  <a:pos x="821" y="117"/>
                </a:cxn>
                <a:cxn ang="0">
                  <a:pos x="855" y="88"/>
                </a:cxn>
                <a:cxn ang="0">
                  <a:pos x="928" y="73"/>
                </a:cxn>
                <a:cxn ang="0">
                  <a:pos x="983" y="44"/>
                </a:cxn>
                <a:cxn ang="0">
                  <a:pos x="983" y="73"/>
                </a:cxn>
                <a:cxn ang="0">
                  <a:pos x="949" y="96"/>
                </a:cxn>
                <a:cxn ang="0">
                  <a:pos x="896" y="138"/>
                </a:cxn>
                <a:cxn ang="0">
                  <a:pos x="908" y="138"/>
                </a:cxn>
                <a:cxn ang="0">
                  <a:pos x="884" y="149"/>
                </a:cxn>
                <a:cxn ang="0">
                  <a:pos x="834" y="170"/>
                </a:cxn>
                <a:cxn ang="0">
                  <a:pos x="810" y="199"/>
                </a:cxn>
                <a:cxn ang="0">
                  <a:pos x="801" y="212"/>
                </a:cxn>
                <a:cxn ang="0">
                  <a:pos x="789" y="212"/>
                </a:cxn>
                <a:cxn ang="0">
                  <a:pos x="780" y="223"/>
                </a:cxn>
                <a:cxn ang="0">
                  <a:pos x="780" y="265"/>
                </a:cxn>
                <a:cxn ang="0">
                  <a:pos x="673" y="326"/>
                </a:cxn>
                <a:cxn ang="0">
                  <a:pos x="652" y="443"/>
                </a:cxn>
                <a:cxn ang="0">
                  <a:pos x="640" y="473"/>
                </a:cxn>
                <a:cxn ang="0">
                  <a:pos x="616" y="443"/>
                </a:cxn>
                <a:cxn ang="0">
                  <a:pos x="607" y="379"/>
                </a:cxn>
                <a:cxn ang="0">
                  <a:pos x="577" y="379"/>
                </a:cxn>
                <a:cxn ang="0">
                  <a:pos x="533" y="370"/>
                </a:cxn>
                <a:cxn ang="0">
                  <a:pos x="503" y="390"/>
                </a:cxn>
                <a:cxn ang="0">
                  <a:pos x="488" y="400"/>
                </a:cxn>
                <a:cxn ang="0">
                  <a:pos x="470" y="379"/>
                </a:cxn>
                <a:cxn ang="0">
                  <a:pos x="426" y="390"/>
                </a:cxn>
                <a:cxn ang="0">
                  <a:pos x="360" y="420"/>
                </a:cxn>
              </a:cxnLst>
              <a:rect l="0" t="0" r="r" b="b"/>
              <a:pathLst>
                <a:path w="983" h="473">
                  <a:moveTo>
                    <a:pt x="360" y="420"/>
                  </a:moveTo>
                  <a:lnTo>
                    <a:pt x="351" y="461"/>
                  </a:lnTo>
                  <a:lnTo>
                    <a:pt x="322" y="453"/>
                  </a:lnTo>
                  <a:lnTo>
                    <a:pt x="301" y="390"/>
                  </a:lnTo>
                  <a:lnTo>
                    <a:pt x="277" y="379"/>
                  </a:lnTo>
                  <a:lnTo>
                    <a:pt x="264" y="400"/>
                  </a:lnTo>
                  <a:lnTo>
                    <a:pt x="256" y="400"/>
                  </a:lnTo>
                  <a:lnTo>
                    <a:pt x="247" y="379"/>
                  </a:lnTo>
                  <a:lnTo>
                    <a:pt x="247" y="370"/>
                  </a:lnTo>
                  <a:lnTo>
                    <a:pt x="235" y="347"/>
                  </a:lnTo>
                  <a:lnTo>
                    <a:pt x="149" y="361"/>
                  </a:lnTo>
                  <a:lnTo>
                    <a:pt x="95" y="326"/>
                  </a:lnTo>
                  <a:lnTo>
                    <a:pt x="54" y="326"/>
                  </a:lnTo>
                  <a:lnTo>
                    <a:pt x="54" y="318"/>
                  </a:lnTo>
                  <a:lnTo>
                    <a:pt x="41" y="305"/>
                  </a:lnTo>
                  <a:lnTo>
                    <a:pt x="41" y="297"/>
                  </a:lnTo>
                  <a:lnTo>
                    <a:pt x="9" y="287"/>
                  </a:lnTo>
                  <a:lnTo>
                    <a:pt x="20" y="273"/>
                  </a:lnTo>
                  <a:lnTo>
                    <a:pt x="9" y="252"/>
                  </a:lnTo>
                  <a:lnTo>
                    <a:pt x="9" y="234"/>
                  </a:lnTo>
                  <a:lnTo>
                    <a:pt x="0" y="223"/>
                  </a:lnTo>
                  <a:lnTo>
                    <a:pt x="9" y="212"/>
                  </a:lnTo>
                  <a:lnTo>
                    <a:pt x="0" y="199"/>
                  </a:lnTo>
                  <a:lnTo>
                    <a:pt x="9" y="191"/>
                  </a:lnTo>
                  <a:lnTo>
                    <a:pt x="9" y="181"/>
                  </a:lnTo>
                  <a:lnTo>
                    <a:pt x="20" y="149"/>
                  </a:lnTo>
                  <a:lnTo>
                    <a:pt x="30" y="126"/>
                  </a:lnTo>
                  <a:lnTo>
                    <a:pt x="84" y="64"/>
                  </a:lnTo>
                  <a:lnTo>
                    <a:pt x="95" y="23"/>
                  </a:lnTo>
                  <a:lnTo>
                    <a:pt x="107" y="14"/>
                  </a:lnTo>
                  <a:lnTo>
                    <a:pt x="128" y="23"/>
                  </a:lnTo>
                  <a:lnTo>
                    <a:pt x="116" y="35"/>
                  </a:lnTo>
                  <a:lnTo>
                    <a:pt x="128" y="35"/>
                  </a:lnTo>
                  <a:lnTo>
                    <a:pt x="137" y="14"/>
                  </a:lnTo>
                  <a:lnTo>
                    <a:pt x="137" y="0"/>
                  </a:lnTo>
                  <a:lnTo>
                    <a:pt x="563" y="0"/>
                  </a:lnTo>
                  <a:lnTo>
                    <a:pt x="577" y="0"/>
                  </a:lnTo>
                  <a:lnTo>
                    <a:pt x="587" y="14"/>
                  </a:lnTo>
                  <a:lnTo>
                    <a:pt x="652" y="23"/>
                  </a:lnTo>
                  <a:lnTo>
                    <a:pt x="640" y="23"/>
                  </a:lnTo>
                  <a:lnTo>
                    <a:pt x="598" y="56"/>
                  </a:lnTo>
                  <a:lnTo>
                    <a:pt x="616" y="44"/>
                  </a:lnTo>
                  <a:lnTo>
                    <a:pt x="616" y="56"/>
                  </a:lnTo>
                  <a:lnTo>
                    <a:pt x="673" y="35"/>
                  </a:lnTo>
                  <a:lnTo>
                    <a:pt x="652" y="56"/>
                  </a:lnTo>
                  <a:lnTo>
                    <a:pt x="673" y="44"/>
                  </a:lnTo>
                  <a:lnTo>
                    <a:pt x="673" y="56"/>
                  </a:lnTo>
                  <a:lnTo>
                    <a:pt x="714" y="56"/>
                  </a:lnTo>
                  <a:lnTo>
                    <a:pt x="705" y="56"/>
                  </a:lnTo>
                  <a:lnTo>
                    <a:pt x="714" y="56"/>
                  </a:lnTo>
                  <a:lnTo>
                    <a:pt x="714" y="64"/>
                  </a:lnTo>
                  <a:lnTo>
                    <a:pt x="673" y="64"/>
                  </a:lnTo>
                  <a:lnTo>
                    <a:pt x="640" y="96"/>
                  </a:lnTo>
                  <a:lnTo>
                    <a:pt x="660" y="88"/>
                  </a:lnTo>
                  <a:lnTo>
                    <a:pt x="628" y="117"/>
                  </a:lnTo>
                  <a:lnTo>
                    <a:pt x="616" y="138"/>
                  </a:lnTo>
                  <a:lnTo>
                    <a:pt x="616" y="149"/>
                  </a:lnTo>
                  <a:lnTo>
                    <a:pt x="628" y="149"/>
                  </a:lnTo>
                  <a:lnTo>
                    <a:pt x="640" y="138"/>
                  </a:lnTo>
                  <a:lnTo>
                    <a:pt x="660" y="109"/>
                  </a:lnTo>
                  <a:lnTo>
                    <a:pt x="673" y="88"/>
                  </a:lnTo>
                  <a:lnTo>
                    <a:pt x="705" y="73"/>
                  </a:lnTo>
                  <a:lnTo>
                    <a:pt x="714" y="73"/>
                  </a:lnTo>
                  <a:lnTo>
                    <a:pt x="714" y="96"/>
                  </a:lnTo>
                  <a:lnTo>
                    <a:pt x="705" y="109"/>
                  </a:lnTo>
                  <a:lnTo>
                    <a:pt x="714" y="109"/>
                  </a:lnTo>
                  <a:lnTo>
                    <a:pt x="714" y="117"/>
                  </a:lnTo>
                  <a:lnTo>
                    <a:pt x="694" y="149"/>
                  </a:lnTo>
                  <a:lnTo>
                    <a:pt x="714" y="149"/>
                  </a:lnTo>
                  <a:lnTo>
                    <a:pt x="780" y="126"/>
                  </a:lnTo>
                  <a:lnTo>
                    <a:pt x="771" y="117"/>
                  </a:lnTo>
                  <a:lnTo>
                    <a:pt x="821" y="117"/>
                  </a:lnTo>
                  <a:lnTo>
                    <a:pt x="834" y="96"/>
                  </a:lnTo>
                  <a:lnTo>
                    <a:pt x="855" y="88"/>
                  </a:lnTo>
                  <a:lnTo>
                    <a:pt x="908" y="88"/>
                  </a:lnTo>
                  <a:lnTo>
                    <a:pt x="928" y="73"/>
                  </a:lnTo>
                  <a:lnTo>
                    <a:pt x="959" y="35"/>
                  </a:lnTo>
                  <a:lnTo>
                    <a:pt x="983" y="44"/>
                  </a:lnTo>
                  <a:lnTo>
                    <a:pt x="973" y="73"/>
                  </a:lnTo>
                  <a:lnTo>
                    <a:pt x="983" y="73"/>
                  </a:lnTo>
                  <a:lnTo>
                    <a:pt x="973" y="96"/>
                  </a:lnTo>
                  <a:lnTo>
                    <a:pt x="949" y="96"/>
                  </a:lnTo>
                  <a:lnTo>
                    <a:pt x="917" y="109"/>
                  </a:lnTo>
                  <a:lnTo>
                    <a:pt x="896" y="138"/>
                  </a:lnTo>
                  <a:lnTo>
                    <a:pt x="896" y="149"/>
                  </a:lnTo>
                  <a:lnTo>
                    <a:pt x="908" y="138"/>
                  </a:lnTo>
                  <a:lnTo>
                    <a:pt x="908" y="149"/>
                  </a:lnTo>
                  <a:lnTo>
                    <a:pt x="884" y="149"/>
                  </a:lnTo>
                  <a:lnTo>
                    <a:pt x="884" y="162"/>
                  </a:lnTo>
                  <a:lnTo>
                    <a:pt x="834" y="170"/>
                  </a:lnTo>
                  <a:lnTo>
                    <a:pt x="821" y="191"/>
                  </a:lnTo>
                  <a:lnTo>
                    <a:pt x="810" y="199"/>
                  </a:lnTo>
                  <a:lnTo>
                    <a:pt x="801" y="191"/>
                  </a:lnTo>
                  <a:lnTo>
                    <a:pt x="801" y="212"/>
                  </a:lnTo>
                  <a:lnTo>
                    <a:pt x="789" y="223"/>
                  </a:lnTo>
                  <a:lnTo>
                    <a:pt x="789" y="212"/>
                  </a:lnTo>
                  <a:lnTo>
                    <a:pt x="780" y="212"/>
                  </a:lnTo>
                  <a:lnTo>
                    <a:pt x="780" y="223"/>
                  </a:lnTo>
                  <a:lnTo>
                    <a:pt x="771" y="244"/>
                  </a:lnTo>
                  <a:lnTo>
                    <a:pt x="780" y="265"/>
                  </a:lnTo>
                  <a:lnTo>
                    <a:pt x="771" y="273"/>
                  </a:lnTo>
                  <a:lnTo>
                    <a:pt x="673" y="326"/>
                  </a:lnTo>
                  <a:lnTo>
                    <a:pt x="652" y="361"/>
                  </a:lnTo>
                  <a:lnTo>
                    <a:pt x="652" y="443"/>
                  </a:lnTo>
                  <a:lnTo>
                    <a:pt x="652" y="461"/>
                  </a:lnTo>
                  <a:lnTo>
                    <a:pt x="640" y="473"/>
                  </a:lnTo>
                  <a:lnTo>
                    <a:pt x="628" y="473"/>
                  </a:lnTo>
                  <a:lnTo>
                    <a:pt x="616" y="443"/>
                  </a:lnTo>
                  <a:lnTo>
                    <a:pt x="616" y="400"/>
                  </a:lnTo>
                  <a:lnTo>
                    <a:pt x="607" y="379"/>
                  </a:lnTo>
                  <a:lnTo>
                    <a:pt x="577" y="390"/>
                  </a:lnTo>
                  <a:lnTo>
                    <a:pt x="577" y="379"/>
                  </a:lnTo>
                  <a:lnTo>
                    <a:pt x="563" y="370"/>
                  </a:lnTo>
                  <a:lnTo>
                    <a:pt x="533" y="370"/>
                  </a:lnTo>
                  <a:lnTo>
                    <a:pt x="512" y="379"/>
                  </a:lnTo>
                  <a:lnTo>
                    <a:pt x="503" y="390"/>
                  </a:lnTo>
                  <a:lnTo>
                    <a:pt x="512" y="400"/>
                  </a:lnTo>
                  <a:lnTo>
                    <a:pt x="488" y="400"/>
                  </a:lnTo>
                  <a:lnTo>
                    <a:pt x="470" y="400"/>
                  </a:lnTo>
                  <a:lnTo>
                    <a:pt x="470" y="379"/>
                  </a:lnTo>
                  <a:lnTo>
                    <a:pt x="459" y="390"/>
                  </a:lnTo>
                  <a:lnTo>
                    <a:pt x="426" y="390"/>
                  </a:lnTo>
                  <a:lnTo>
                    <a:pt x="414" y="390"/>
                  </a:lnTo>
                  <a:lnTo>
                    <a:pt x="360" y="42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69" name="Freeform 251"/>
            <p:cNvSpPr>
              <a:spLocks/>
            </p:cNvSpPr>
            <p:nvPr/>
          </p:nvSpPr>
          <p:spPr bwMode="auto">
            <a:xfrm>
              <a:off x="-5027162" y="1565702"/>
              <a:ext cx="1012080" cy="406632"/>
            </a:xfrm>
            <a:custGeom>
              <a:avLst/>
              <a:gdLst/>
              <a:ahLst/>
              <a:cxnLst>
                <a:cxn ang="0">
                  <a:pos x="351" y="461"/>
                </a:cxn>
                <a:cxn ang="0">
                  <a:pos x="301" y="390"/>
                </a:cxn>
                <a:cxn ang="0">
                  <a:pos x="264" y="400"/>
                </a:cxn>
                <a:cxn ang="0">
                  <a:pos x="247" y="379"/>
                </a:cxn>
                <a:cxn ang="0">
                  <a:pos x="235" y="347"/>
                </a:cxn>
                <a:cxn ang="0">
                  <a:pos x="95" y="326"/>
                </a:cxn>
                <a:cxn ang="0">
                  <a:pos x="54" y="318"/>
                </a:cxn>
                <a:cxn ang="0">
                  <a:pos x="41" y="297"/>
                </a:cxn>
                <a:cxn ang="0">
                  <a:pos x="20" y="273"/>
                </a:cxn>
                <a:cxn ang="0">
                  <a:pos x="9" y="234"/>
                </a:cxn>
                <a:cxn ang="0">
                  <a:pos x="9" y="212"/>
                </a:cxn>
                <a:cxn ang="0">
                  <a:pos x="9" y="191"/>
                </a:cxn>
                <a:cxn ang="0">
                  <a:pos x="20" y="149"/>
                </a:cxn>
                <a:cxn ang="0">
                  <a:pos x="84" y="64"/>
                </a:cxn>
                <a:cxn ang="0">
                  <a:pos x="107" y="14"/>
                </a:cxn>
                <a:cxn ang="0">
                  <a:pos x="116" y="35"/>
                </a:cxn>
                <a:cxn ang="0">
                  <a:pos x="137" y="14"/>
                </a:cxn>
                <a:cxn ang="0">
                  <a:pos x="563" y="0"/>
                </a:cxn>
                <a:cxn ang="0">
                  <a:pos x="587" y="14"/>
                </a:cxn>
                <a:cxn ang="0">
                  <a:pos x="640" y="23"/>
                </a:cxn>
                <a:cxn ang="0">
                  <a:pos x="616" y="44"/>
                </a:cxn>
                <a:cxn ang="0">
                  <a:pos x="673" y="35"/>
                </a:cxn>
                <a:cxn ang="0">
                  <a:pos x="673" y="44"/>
                </a:cxn>
                <a:cxn ang="0">
                  <a:pos x="714" y="56"/>
                </a:cxn>
                <a:cxn ang="0">
                  <a:pos x="714" y="56"/>
                </a:cxn>
                <a:cxn ang="0">
                  <a:pos x="673" y="64"/>
                </a:cxn>
                <a:cxn ang="0">
                  <a:pos x="660" y="88"/>
                </a:cxn>
                <a:cxn ang="0">
                  <a:pos x="616" y="138"/>
                </a:cxn>
                <a:cxn ang="0">
                  <a:pos x="628" y="149"/>
                </a:cxn>
                <a:cxn ang="0">
                  <a:pos x="660" y="109"/>
                </a:cxn>
                <a:cxn ang="0">
                  <a:pos x="705" y="73"/>
                </a:cxn>
                <a:cxn ang="0">
                  <a:pos x="714" y="96"/>
                </a:cxn>
                <a:cxn ang="0">
                  <a:pos x="714" y="109"/>
                </a:cxn>
                <a:cxn ang="0">
                  <a:pos x="694" y="149"/>
                </a:cxn>
                <a:cxn ang="0">
                  <a:pos x="780" y="126"/>
                </a:cxn>
                <a:cxn ang="0">
                  <a:pos x="821" y="117"/>
                </a:cxn>
                <a:cxn ang="0">
                  <a:pos x="855" y="88"/>
                </a:cxn>
                <a:cxn ang="0">
                  <a:pos x="928" y="73"/>
                </a:cxn>
                <a:cxn ang="0">
                  <a:pos x="983" y="44"/>
                </a:cxn>
                <a:cxn ang="0">
                  <a:pos x="983" y="73"/>
                </a:cxn>
                <a:cxn ang="0">
                  <a:pos x="949" y="96"/>
                </a:cxn>
                <a:cxn ang="0">
                  <a:pos x="896" y="138"/>
                </a:cxn>
                <a:cxn ang="0">
                  <a:pos x="908" y="138"/>
                </a:cxn>
                <a:cxn ang="0">
                  <a:pos x="884" y="149"/>
                </a:cxn>
                <a:cxn ang="0">
                  <a:pos x="834" y="170"/>
                </a:cxn>
                <a:cxn ang="0">
                  <a:pos x="810" y="199"/>
                </a:cxn>
                <a:cxn ang="0">
                  <a:pos x="801" y="212"/>
                </a:cxn>
                <a:cxn ang="0">
                  <a:pos x="789" y="212"/>
                </a:cxn>
                <a:cxn ang="0">
                  <a:pos x="780" y="223"/>
                </a:cxn>
                <a:cxn ang="0">
                  <a:pos x="780" y="265"/>
                </a:cxn>
                <a:cxn ang="0">
                  <a:pos x="673" y="326"/>
                </a:cxn>
                <a:cxn ang="0">
                  <a:pos x="652" y="443"/>
                </a:cxn>
                <a:cxn ang="0">
                  <a:pos x="640" y="473"/>
                </a:cxn>
                <a:cxn ang="0">
                  <a:pos x="616" y="443"/>
                </a:cxn>
                <a:cxn ang="0">
                  <a:pos x="607" y="379"/>
                </a:cxn>
                <a:cxn ang="0">
                  <a:pos x="577" y="379"/>
                </a:cxn>
                <a:cxn ang="0">
                  <a:pos x="533" y="370"/>
                </a:cxn>
                <a:cxn ang="0">
                  <a:pos x="503" y="390"/>
                </a:cxn>
                <a:cxn ang="0">
                  <a:pos x="488" y="400"/>
                </a:cxn>
                <a:cxn ang="0">
                  <a:pos x="470" y="379"/>
                </a:cxn>
                <a:cxn ang="0">
                  <a:pos x="426" y="390"/>
                </a:cxn>
                <a:cxn ang="0">
                  <a:pos x="360" y="420"/>
                </a:cxn>
              </a:cxnLst>
              <a:rect l="0" t="0" r="r" b="b"/>
              <a:pathLst>
                <a:path w="983" h="473">
                  <a:moveTo>
                    <a:pt x="360" y="420"/>
                  </a:moveTo>
                  <a:lnTo>
                    <a:pt x="351" y="461"/>
                  </a:lnTo>
                  <a:lnTo>
                    <a:pt x="322" y="453"/>
                  </a:lnTo>
                  <a:lnTo>
                    <a:pt x="301" y="390"/>
                  </a:lnTo>
                  <a:lnTo>
                    <a:pt x="277" y="379"/>
                  </a:lnTo>
                  <a:lnTo>
                    <a:pt x="264" y="400"/>
                  </a:lnTo>
                  <a:lnTo>
                    <a:pt x="256" y="400"/>
                  </a:lnTo>
                  <a:lnTo>
                    <a:pt x="247" y="379"/>
                  </a:lnTo>
                  <a:lnTo>
                    <a:pt x="247" y="370"/>
                  </a:lnTo>
                  <a:lnTo>
                    <a:pt x="235" y="347"/>
                  </a:lnTo>
                  <a:lnTo>
                    <a:pt x="149" y="361"/>
                  </a:lnTo>
                  <a:lnTo>
                    <a:pt x="95" y="326"/>
                  </a:lnTo>
                  <a:lnTo>
                    <a:pt x="54" y="326"/>
                  </a:lnTo>
                  <a:lnTo>
                    <a:pt x="54" y="318"/>
                  </a:lnTo>
                  <a:lnTo>
                    <a:pt x="41" y="305"/>
                  </a:lnTo>
                  <a:lnTo>
                    <a:pt x="41" y="297"/>
                  </a:lnTo>
                  <a:lnTo>
                    <a:pt x="9" y="287"/>
                  </a:lnTo>
                  <a:lnTo>
                    <a:pt x="20" y="273"/>
                  </a:lnTo>
                  <a:lnTo>
                    <a:pt x="9" y="252"/>
                  </a:lnTo>
                  <a:lnTo>
                    <a:pt x="9" y="234"/>
                  </a:lnTo>
                  <a:lnTo>
                    <a:pt x="0" y="223"/>
                  </a:lnTo>
                  <a:lnTo>
                    <a:pt x="9" y="212"/>
                  </a:lnTo>
                  <a:lnTo>
                    <a:pt x="0" y="199"/>
                  </a:lnTo>
                  <a:lnTo>
                    <a:pt x="9" y="191"/>
                  </a:lnTo>
                  <a:lnTo>
                    <a:pt x="9" y="181"/>
                  </a:lnTo>
                  <a:lnTo>
                    <a:pt x="20" y="149"/>
                  </a:lnTo>
                  <a:lnTo>
                    <a:pt x="30" y="126"/>
                  </a:lnTo>
                  <a:lnTo>
                    <a:pt x="84" y="64"/>
                  </a:lnTo>
                  <a:lnTo>
                    <a:pt x="95" y="23"/>
                  </a:lnTo>
                  <a:lnTo>
                    <a:pt x="107" y="14"/>
                  </a:lnTo>
                  <a:lnTo>
                    <a:pt x="128" y="23"/>
                  </a:lnTo>
                  <a:lnTo>
                    <a:pt x="116" y="35"/>
                  </a:lnTo>
                  <a:lnTo>
                    <a:pt x="128" y="35"/>
                  </a:lnTo>
                  <a:lnTo>
                    <a:pt x="137" y="14"/>
                  </a:lnTo>
                  <a:lnTo>
                    <a:pt x="137" y="0"/>
                  </a:lnTo>
                  <a:lnTo>
                    <a:pt x="563" y="0"/>
                  </a:lnTo>
                  <a:lnTo>
                    <a:pt x="577" y="0"/>
                  </a:lnTo>
                  <a:lnTo>
                    <a:pt x="587" y="14"/>
                  </a:lnTo>
                  <a:lnTo>
                    <a:pt x="652" y="23"/>
                  </a:lnTo>
                  <a:lnTo>
                    <a:pt x="640" y="23"/>
                  </a:lnTo>
                  <a:lnTo>
                    <a:pt x="598" y="56"/>
                  </a:lnTo>
                  <a:lnTo>
                    <a:pt x="616" y="44"/>
                  </a:lnTo>
                  <a:lnTo>
                    <a:pt x="616" y="56"/>
                  </a:lnTo>
                  <a:lnTo>
                    <a:pt x="673" y="35"/>
                  </a:lnTo>
                  <a:lnTo>
                    <a:pt x="652" y="56"/>
                  </a:lnTo>
                  <a:lnTo>
                    <a:pt x="673" y="44"/>
                  </a:lnTo>
                  <a:lnTo>
                    <a:pt x="673" y="56"/>
                  </a:lnTo>
                  <a:lnTo>
                    <a:pt x="714" y="56"/>
                  </a:lnTo>
                  <a:lnTo>
                    <a:pt x="705" y="56"/>
                  </a:lnTo>
                  <a:lnTo>
                    <a:pt x="714" y="56"/>
                  </a:lnTo>
                  <a:lnTo>
                    <a:pt x="714" y="64"/>
                  </a:lnTo>
                  <a:lnTo>
                    <a:pt x="673" y="64"/>
                  </a:lnTo>
                  <a:lnTo>
                    <a:pt x="640" y="96"/>
                  </a:lnTo>
                  <a:lnTo>
                    <a:pt x="660" y="88"/>
                  </a:lnTo>
                  <a:lnTo>
                    <a:pt x="628" y="117"/>
                  </a:lnTo>
                  <a:lnTo>
                    <a:pt x="616" y="138"/>
                  </a:lnTo>
                  <a:lnTo>
                    <a:pt x="616" y="149"/>
                  </a:lnTo>
                  <a:lnTo>
                    <a:pt x="628" y="149"/>
                  </a:lnTo>
                  <a:lnTo>
                    <a:pt x="640" y="138"/>
                  </a:lnTo>
                  <a:lnTo>
                    <a:pt x="660" y="109"/>
                  </a:lnTo>
                  <a:lnTo>
                    <a:pt x="673" y="88"/>
                  </a:lnTo>
                  <a:lnTo>
                    <a:pt x="705" y="73"/>
                  </a:lnTo>
                  <a:lnTo>
                    <a:pt x="714" y="73"/>
                  </a:lnTo>
                  <a:lnTo>
                    <a:pt x="714" y="96"/>
                  </a:lnTo>
                  <a:lnTo>
                    <a:pt x="705" y="109"/>
                  </a:lnTo>
                  <a:lnTo>
                    <a:pt x="714" y="109"/>
                  </a:lnTo>
                  <a:lnTo>
                    <a:pt x="714" y="117"/>
                  </a:lnTo>
                  <a:lnTo>
                    <a:pt x="694" y="149"/>
                  </a:lnTo>
                  <a:lnTo>
                    <a:pt x="714" y="149"/>
                  </a:lnTo>
                  <a:lnTo>
                    <a:pt x="780" y="126"/>
                  </a:lnTo>
                  <a:lnTo>
                    <a:pt x="771" y="117"/>
                  </a:lnTo>
                  <a:lnTo>
                    <a:pt x="821" y="117"/>
                  </a:lnTo>
                  <a:lnTo>
                    <a:pt x="834" y="96"/>
                  </a:lnTo>
                  <a:lnTo>
                    <a:pt x="855" y="88"/>
                  </a:lnTo>
                  <a:lnTo>
                    <a:pt x="908" y="88"/>
                  </a:lnTo>
                  <a:lnTo>
                    <a:pt x="928" y="73"/>
                  </a:lnTo>
                  <a:lnTo>
                    <a:pt x="959" y="35"/>
                  </a:lnTo>
                  <a:lnTo>
                    <a:pt x="983" y="44"/>
                  </a:lnTo>
                  <a:lnTo>
                    <a:pt x="973" y="73"/>
                  </a:lnTo>
                  <a:lnTo>
                    <a:pt x="983" y="73"/>
                  </a:lnTo>
                  <a:lnTo>
                    <a:pt x="973" y="96"/>
                  </a:lnTo>
                  <a:lnTo>
                    <a:pt x="949" y="96"/>
                  </a:lnTo>
                  <a:lnTo>
                    <a:pt x="917" y="109"/>
                  </a:lnTo>
                  <a:lnTo>
                    <a:pt x="896" y="138"/>
                  </a:lnTo>
                  <a:lnTo>
                    <a:pt x="896" y="149"/>
                  </a:lnTo>
                  <a:lnTo>
                    <a:pt x="908" y="138"/>
                  </a:lnTo>
                  <a:lnTo>
                    <a:pt x="908" y="149"/>
                  </a:lnTo>
                  <a:lnTo>
                    <a:pt x="884" y="149"/>
                  </a:lnTo>
                  <a:lnTo>
                    <a:pt x="884" y="162"/>
                  </a:lnTo>
                  <a:lnTo>
                    <a:pt x="834" y="170"/>
                  </a:lnTo>
                  <a:lnTo>
                    <a:pt x="821" y="191"/>
                  </a:lnTo>
                  <a:lnTo>
                    <a:pt x="810" y="199"/>
                  </a:lnTo>
                  <a:lnTo>
                    <a:pt x="801" y="191"/>
                  </a:lnTo>
                  <a:lnTo>
                    <a:pt x="801" y="212"/>
                  </a:lnTo>
                  <a:lnTo>
                    <a:pt x="789" y="223"/>
                  </a:lnTo>
                  <a:lnTo>
                    <a:pt x="789" y="212"/>
                  </a:lnTo>
                  <a:lnTo>
                    <a:pt x="780" y="212"/>
                  </a:lnTo>
                  <a:lnTo>
                    <a:pt x="780" y="223"/>
                  </a:lnTo>
                  <a:lnTo>
                    <a:pt x="771" y="244"/>
                  </a:lnTo>
                  <a:lnTo>
                    <a:pt x="780" y="265"/>
                  </a:lnTo>
                  <a:lnTo>
                    <a:pt x="771" y="273"/>
                  </a:lnTo>
                  <a:lnTo>
                    <a:pt x="673" y="326"/>
                  </a:lnTo>
                  <a:lnTo>
                    <a:pt x="652" y="361"/>
                  </a:lnTo>
                  <a:lnTo>
                    <a:pt x="652" y="443"/>
                  </a:lnTo>
                  <a:lnTo>
                    <a:pt x="652" y="461"/>
                  </a:lnTo>
                  <a:lnTo>
                    <a:pt x="640" y="473"/>
                  </a:lnTo>
                  <a:lnTo>
                    <a:pt x="628" y="473"/>
                  </a:lnTo>
                  <a:lnTo>
                    <a:pt x="616" y="443"/>
                  </a:lnTo>
                  <a:lnTo>
                    <a:pt x="616" y="400"/>
                  </a:lnTo>
                  <a:lnTo>
                    <a:pt x="607" y="379"/>
                  </a:lnTo>
                  <a:lnTo>
                    <a:pt x="577" y="390"/>
                  </a:lnTo>
                  <a:lnTo>
                    <a:pt x="577" y="379"/>
                  </a:lnTo>
                  <a:lnTo>
                    <a:pt x="563" y="370"/>
                  </a:lnTo>
                  <a:lnTo>
                    <a:pt x="533" y="370"/>
                  </a:lnTo>
                  <a:lnTo>
                    <a:pt x="512" y="379"/>
                  </a:lnTo>
                  <a:lnTo>
                    <a:pt x="503" y="390"/>
                  </a:lnTo>
                  <a:lnTo>
                    <a:pt x="512" y="400"/>
                  </a:lnTo>
                  <a:lnTo>
                    <a:pt x="488" y="400"/>
                  </a:lnTo>
                  <a:lnTo>
                    <a:pt x="470" y="400"/>
                  </a:lnTo>
                  <a:lnTo>
                    <a:pt x="470" y="379"/>
                  </a:lnTo>
                  <a:lnTo>
                    <a:pt x="459" y="390"/>
                  </a:lnTo>
                  <a:lnTo>
                    <a:pt x="426" y="390"/>
                  </a:lnTo>
                  <a:lnTo>
                    <a:pt x="414" y="390"/>
                  </a:lnTo>
                  <a:lnTo>
                    <a:pt x="360" y="42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70" name="Freeform 252"/>
            <p:cNvSpPr>
              <a:spLocks/>
            </p:cNvSpPr>
            <p:nvPr/>
          </p:nvSpPr>
          <p:spPr bwMode="auto">
            <a:xfrm>
              <a:off x="-4609151" y="2099569"/>
              <a:ext cx="76189" cy="73073"/>
            </a:xfrm>
            <a:custGeom>
              <a:avLst/>
              <a:gdLst/>
              <a:ahLst/>
              <a:cxnLst>
                <a:cxn ang="0">
                  <a:pos x="44" y="61"/>
                </a:cxn>
                <a:cxn ang="0">
                  <a:pos x="74" y="41"/>
                </a:cxn>
                <a:cxn ang="0">
                  <a:pos x="64" y="41"/>
                </a:cxn>
                <a:cxn ang="0">
                  <a:pos x="53" y="32"/>
                </a:cxn>
                <a:cxn ang="0">
                  <a:pos x="64" y="0"/>
                </a:cxn>
                <a:cxn ang="0">
                  <a:pos x="32" y="0"/>
                </a:cxn>
                <a:cxn ang="0">
                  <a:pos x="20" y="11"/>
                </a:cxn>
                <a:cxn ang="0">
                  <a:pos x="32" y="32"/>
                </a:cxn>
                <a:cxn ang="0">
                  <a:pos x="20" y="32"/>
                </a:cxn>
                <a:cxn ang="0">
                  <a:pos x="0" y="61"/>
                </a:cxn>
                <a:cxn ang="0">
                  <a:pos x="0" y="73"/>
                </a:cxn>
                <a:cxn ang="0">
                  <a:pos x="32" y="85"/>
                </a:cxn>
                <a:cxn ang="0">
                  <a:pos x="44" y="61"/>
                </a:cxn>
              </a:cxnLst>
              <a:rect l="0" t="0" r="r" b="b"/>
              <a:pathLst>
                <a:path w="74" h="85">
                  <a:moveTo>
                    <a:pt x="44" y="61"/>
                  </a:moveTo>
                  <a:lnTo>
                    <a:pt x="74" y="41"/>
                  </a:lnTo>
                  <a:lnTo>
                    <a:pt x="64" y="41"/>
                  </a:lnTo>
                  <a:lnTo>
                    <a:pt x="53" y="32"/>
                  </a:lnTo>
                  <a:lnTo>
                    <a:pt x="64" y="0"/>
                  </a:lnTo>
                  <a:lnTo>
                    <a:pt x="32" y="0"/>
                  </a:lnTo>
                  <a:lnTo>
                    <a:pt x="20" y="11"/>
                  </a:lnTo>
                  <a:lnTo>
                    <a:pt x="32" y="32"/>
                  </a:lnTo>
                  <a:lnTo>
                    <a:pt x="20" y="32"/>
                  </a:lnTo>
                  <a:lnTo>
                    <a:pt x="0" y="61"/>
                  </a:lnTo>
                  <a:lnTo>
                    <a:pt x="0" y="73"/>
                  </a:lnTo>
                  <a:lnTo>
                    <a:pt x="32" y="85"/>
                  </a:lnTo>
                  <a:lnTo>
                    <a:pt x="44" y="6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71" name="Freeform 253"/>
            <p:cNvSpPr>
              <a:spLocks/>
            </p:cNvSpPr>
            <p:nvPr/>
          </p:nvSpPr>
          <p:spPr bwMode="auto">
            <a:xfrm>
              <a:off x="-4609151" y="2099569"/>
              <a:ext cx="76189" cy="73073"/>
            </a:xfrm>
            <a:custGeom>
              <a:avLst/>
              <a:gdLst/>
              <a:ahLst/>
              <a:cxnLst>
                <a:cxn ang="0">
                  <a:pos x="44" y="61"/>
                </a:cxn>
                <a:cxn ang="0">
                  <a:pos x="74" y="41"/>
                </a:cxn>
                <a:cxn ang="0">
                  <a:pos x="64" y="41"/>
                </a:cxn>
                <a:cxn ang="0">
                  <a:pos x="53" y="32"/>
                </a:cxn>
                <a:cxn ang="0">
                  <a:pos x="64" y="0"/>
                </a:cxn>
                <a:cxn ang="0">
                  <a:pos x="32" y="0"/>
                </a:cxn>
                <a:cxn ang="0">
                  <a:pos x="20" y="11"/>
                </a:cxn>
                <a:cxn ang="0">
                  <a:pos x="32" y="32"/>
                </a:cxn>
                <a:cxn ang="0">
                  <a:pos x="20" y="32"/>
                </a:cxn>
                <a:cxn ang="0">
                  <a:pos x="0" y="61"/>
                </a:cxn>
                <a:cxn ang="0">
                  <a:pos x="0" y="73"/>
                </a:cxn>
                <a:cxn ang="0">
                  <a:pos x="32" y="85"/>
                </a:cxn>
                <a:cxn ang="0">
                  <a:pos x="44" y="61"/>
                </a:cxn>
              </a:cxnLst>
              <a:rect l="0" t="0" r="r" b="b"/>
              <a:pathLst>
                <a:path w="74" h="85">
                  <a:moveTo>
                    <a:pt x="44" y="61"/>
                  </a:moveTo>
                  <a:lnTo>
                    <a:pt x="74" y="41"/>
                  </a:lnTo>
                  <a:lnTo>
                    <a:pt x="64" y="41"/>
                  </a:lnTo>
                  <a:lnTo>
                    <a:pt x="53" y="32"/>
                  </a:lnTo>
                  <a:lnTo>
                    <a:pt x="64" y="0"/>
                  </a:lnTo>
                  <a:lnTo>
                    <a:pt x="32" y="0"/>
                  </a:lnTo>
                  <a:lnTo>
                    <a:pt x="20" y="11"/>
                  </a:lnTo>
                  <a:lnTo>
                    <a:pt x="32" y="32"/>
                  </a:lnTo>
                  <a:lnTo>
                    <a:pt x="20" y="32"/>
                  </a:lnTo>
                  <a:lnTo>
                    <a:pt x="0" y="61"/>
                  </a:lnTo>
                  <a:lnTo>
                    <a:pt x="0" y="73"/>
                  </a:lnTo>
                  <a:lnTo>
                    <a:pt x="32" y="85"/>
                  </a:lnTo>
                  <a:lnTo>
                    <a:pt x="44" y="6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72" name="Freeform 254"/>
            <p:cNvSpPr>
              <a:spLocks/>
            </p:cNvSpPr>
            <p:nvPr/>
          </p:nvSpPr>
          <p:spPr bwMode="auto">
            <a:xfrm>
              <a:off x="-4576205" y="2152009"/>
              <a:ext cx="43242" cy="28370"/>
            </a:xfrm>
            <a:custGeom>
              <a:avLst/>
              <a:gdLst/>
              <a:ahLst/>
              <a:cxnLst>
                <a:cxn ang="0">
                  <a:pos x="42" y="24"/>
                </a:cxn>
                <a:cxn ang="0">
                  <a:pos x="42" y="33"/>
                </a:cxn>
                <a:cxn ang="0">
                  <a:pos x="11" y="24"/>
                </a:cxn>
                <a:cxn ang="0">
                  <a:pos x="0" y="24"/>
                </a:cxn>
                <a:cxn ang="0">
                  <a:pos x="11" y="0"/>
                </a:cxn>
                <a:cxn ang="0">
                  <a:pos x="42" y="24"/>
                </a:cxn>
              </a:cxnLst>
              <a:rect l="0" t="0" r="r" b="b"/>
              <a:pathLst>
                <a:path w="42" h="33">
                  <a:moveTo>
                    <a:pt x="42" y="24"/>
                  </a:moveTo>
                  <a:lnTo>
                    <a:pt x="42" y="33"/>
                  </a:lnTo>
                  <a:lnTo>
                    <a:pt x="11" y="24"/>
                  </a:lnTo>
                  <a:lnTo>
                    <a:pt x="0" y="24"/>
                  </a:lnTo>
                  <a:lnTo>
                    <a:pt x="11" y="0"/>
                  </a:lnTo>
                  <a:lnTo>
                    <a:pt x="42" y="2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73" name="Freeform 255"/>
            <p:cNvSpPr>
              <a:spLocks/>
            </p:cNvSpPr>
            <p:nvPr/>
          </p:nvSpPr>
          <p:spPr bwMode="auto">
            <a:xfrm>
              <a:off x="-4576205" y="2152009"/>
              <a:ext cx="43242" cy="28370"/>
            </a:xfrm>
            <a:custGeom>
              <a:avLst/>
              <a:gdLst/>
              <a:ahLst/>
              <a:cxnLst>
                <a:cxn ang="0">
                  <a:pos x="42" y="24"/>
                </a:cxn>
                <a:cxn ang="0">
                  <a:pos x="42" y="33"/>
                </a:cxn>
                <a:cxn ang="0">
                  <a:pos x="11" y="24"/>
                </a:cxn>
                <a:cxn ang="0">
                  <a:pos x="0" y="24"/>
                </a:cxn>
                <a:cxn ang="0">
                  <a:pos x="11" y="0"/>
                </a:cxn>
                <a:cxn ang="0">
                  <a:pos x="42" y="24"/>
                </a:cxn>
              </a:cxnLst>
              <a:rect l="0" t="0" r="r" b="b"/>
              <a:pathLst>
                <a:path w="42" h="33">
                  <a:moveTo>
                    <a:pt x="42" y="24"/>
                  </a:moveTo>
                  <a:lnTo>
                    <a:pt x="42" y="33"/>
                  </a:lnTo>
                  <a:lnTo>
                    <a:pt x="11" y="24"/>
                  </a:lnTo>
                  <a:lnTo>
                    <a:pt x="0" y="24"/>
                  </a:lnTo>
                  <a:lnTo>
                    <a:pt x="11" y="0"/>
                  </a:lnTo>
                  <a:lnTo>
                    <a:pt x="42" y="2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74" name="Freeform 256"/>
            <p:cNvSpPr>
              <a:spLocks/>
            </p:cNvSpPr>
            <p:nvPr/>
          </p:nvSpPr>
          <p:spPr bwMode="auto">
            <a:xfrm>
              <a:off x="-4392938" y="2243997"/>
              <a:ext cx="45302" cy="35247"/>
            </a:xfrm>
            <a:custGeom>
              <a:avLst/>
              <a:gdLst/>
              <a:ahLst/>
              <a:cxnLst>
                <a:cxn ang="0">
                  <a:pos x="44" y="20"/>
                </a:cxn>
                <a:cxn ang="0">
                  <a:pos x="44" y="31"/>
                </a:cxn>
                <a:cxn ang="0">
                  <a:pos x="34" y="41"/>
                </a:cxn>
                <a:cxn ang="0">
                  <a:pos x="22" y="31"/>
                </a:cxn>
                <a:cxn ang="0">
                  <a:pos x="22" y="20"/>
                </a:cxn>
                <a:cxn ang="0">
                  <a:pos x="0" y="11"/>
                </a:cxn>
                <a:cxn ang="0">
                  <a:pos x="0" y="0"/>
                </a:cxn>
                <a:cxn ang="0">
                  <a:pos x="11" y="0"/>
                </a:cxn>
                <a:cxn ang="0">
                  <a:pos x="22" y="0"/>
                </a:cxn>
                <a:cxn ang="0">
                  <a:pos x="44" y="20"/>
                </a:cxn>
              </a:cxnLst>
              <a:rect l="0" t="0" r="r" b="b"/>
              <a:pathLst>
                <a:path w="44" h="41">
                  <a:moveTo>
                    <a:pt x="44" y="20"/>
                  </a:moveTo>
                  <a:lnTo>
                    <a:pt x="44" y="31"/>
                  </a:lnTo>
                  <a:lnTo>
                    <a:pt x="34" y="41"/>
                  </a:lnTo>
                  <a:lnTo>
                    <a:pt x="22" y="31"/>
                  </a:lnTo>
                  <a:lnTo>
                    <a:pt x="22" y="20"/>
                  </a:lnTo>
                  <a:lnTo>
                    <a:pt x="0" y="11"/>
                  </a:lnTo>
                  <a:lnTo>
                    <a:pt x="0" y="0"/>
                  </a:lnTo>
                  <a:lnTo>
                    <a:pt x="11" y="0"/>
                  </a:lnTo>
                  <a:lnTo>
                    <a:pt x="22" y="0"/>
                  </a:lnTo>
                  <a:lnTo>
                    <a:pt x="44" y="2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75" name="Freeform 257"/>
            <p:cNvSpPr>
              <a:spLocks/>
            </p:cNvSpPr>
            <p:nvPr/>
          </p:nvSpPr>
          <p:spPr bwMode="auto">
            <a:xfrm>
              <a:off x="-4392938" y="2243997"/>
              <a:ext cx="45302" cy="35247"/>
            </a:xfrm>
            <a:custGeom>
              <a:avLst/>
              <a:gdLst/>
              <a:ahLst/>
              <a:cxnLst>
                <a:cxn ang="0">
                  <a:pos x="44" y="20"/>
                </a:cxn>
                <a:cxn ang="0">
                  <a:pos x="44" y="31"/>
                </a:cxn>
                <a:cxn ang="0">
                  <a:pos x="34" y="41"/>
                </a:cxn>
                <a:cxn ang="0">
                  <a:pos x="22" y="31"/>
                </a:cxn>
                <a:cxn ang="0">
                  <a:pos x="22" y="20"/>
                </a:cxn>
                <a:cxn ang="0">
                  <a:pos x="0" y="11"/>
                </a:cxn>
                <a:cxn ang="0">
                  <a:pos x="0" y="0"/>
                </a:cxn>
                <a:cxn ang="0">
                  <a:pos x="11" y="0"/>
                </a:cxn>
                <a:cxn ang="0">
                  <a:pos x="22" y="0"/>
                </a:cxn>
                <a:cxn ang="0">
                  <a:pos x="44" y="20"/>
                </a:cxn>
              </a:cxnLst>
              <a:rect l="0" t="0" r="r" b="b"/>
              <a:pathLst>
                <a:path w="44" h="41">
                  <a:moveTo>
                    <a:pt x="44" y="20"/>
                  </a:moveTo>
                  <a:lnTo>
                    <a:pt x="44" y="31"/>
                  </a:lnTo>
                  <a:lnTo>
                    <a:pt x="34" y="41"/>
                  </a:lnTo>
                  <a:lnTo>
                    <a:pt x="22" y="31"/>
                  </a:lnTo>
                  <a:lnTo>
                    <a:pt x="22" y="20"/>
                  </a:lnTo>
                  <a:lnTo>
                    <a:pt x="0" y="11"/>
                  </a:lnTo>
                  <a:lnTo>
                    <a:pt x="0" y="0"/>
                  </a:lnTo>
                  <a:lnTo>
                    <a:pt x="11" y="0"/>
                  </a:lnTo>
                  <a:lnTo>
                    <a:pt x="22" y="0"/>
                  </a:lnTo>
                  <a:lnTo>
                    <a:pt x="44" y="2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76" name="Freeform 258"/>
            <p:cNvSpPr>
              <a:spLocks/>
            </p:cNvSpPr>
            <p:nvPr/>
          </p:nvSpPr>
          <p:spPr bwMode="auto">
            <a:xfrm>
              <a:off x="-4457803" y="2243997"/>
              <a:ext cx="64864" cy="35247"/>
            </a:xfrm>
            <a:custGeom>
              <a:avLst/>
              <a:gdLst/>
              <a:ahLst/>
              <a:cxnLst>
                <a:cxn ang="0">
                  <a:pos x="9" y="0"/>
                </a:cxn>
                <a:cxn ang="0">
                  <a:pos x="0" y="20"/>
                </a:cxn>
                <a:cxn ang="0">
                  <a:pos x="33" y="31"/>
                </a:cxn>
                <a:cxn ang="0">
                  <a:pos x="44" y="41"/>
                </a:cxn>
                <a:cxn ang="0">
                  <a:pos x="53" y="41"/>
                </a:cxn>
                <a:cxn ang="0">
                  <a:pos x="44" y="20"/>
                </a:cxn>
                <a:cxn ang="0">
                  <a:pos x="63" y="11"/>
                </a:cxn>
                <a:cxn ang="0">
                  <a:pos x="53" y="0"/>
                </a:cxn>
                <a:cxn ang="0">
                  <a:pos x="33" y="11"/>
                </a:cxn>
                <a:cxn ang="0">
                  <a:pos x="23" y="11"/>
                </a:cxn>
                <a:cxn ang="0">
                  <a:pos x="9" y="0"/>
                </a:cxn>
              </a:cxnLst>
              <a:rect l="0" t="0" r="r" b="b"/>
              <a:pathLst>
                <a:path w="63" h="41">
                  <a:moveTo>
                    <a:pt x="9" y="0"/>
                  </a:moveTo>
                  <a:lnTo>
                    <a:pt x="0" y="20"/>
                  </a:lnTo>
                  <a:lnTo>
                    <a:pt x="33" y="31"/>
                  </a:lnTo>
                  <a:lnTo>
                    <a:pt x="44" y="41"/>
                  </a:lnTo>
                  <a:lnTo>
                    <a:pt x="53" y="41"/>
                  </a:lnTo>
                  <a:lnTo>
                    <a:pt x="44" y="20"/>
                  </a:lnTo>
                  <a:lnTo>
                    <a:pt x="63" y="11"/>
                  </a:lnTo>
                  <a:lnTo>
                    <a:pt x="53" y="0"/>
                  </a:lnTo>
                  <a:lnTo>
                    <a:pt x="33" y="11"/>
                  </a:lnTo>
                  <a:lnTo>
                    <a:pt x="23" y="11"/>
                  </a:lnTo>
                  <a:lnTo>
                    <a:pt x="9"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77" name="Freeform 259"/>
            <p:cNvSpPr>
              <a:spLocks/>
            </p:cNvSpPr>
            <p:nvPr/>
          </p:nvSpPr>
          <p:spPr bwMode="auto">
            <a:xfrm>
              <a:off x="-4457803" y="2243997"/>
              <a:ext cx="64864" cy="35247"/>
            </a:xfrm>
            <a:custGeom>
              <a:avLst/>
              <a:gdLst/>
              <a:ahLst/>
              <a:cxnLst>
                <a:cxn ang="0">
                  <a:pos x="9" y="0"/>
                </a:cxn>
                <a:cxn ang="0">
                  <a:pos x="0" y="20"/>
                </a:cxn>
                <a:cxn ang="0">
                  <a:pos x="33" y="31"/>
                </a:cxn>
                <a:cxn ang="0">
                  <a:pos x="44" y="41"/>
                </a:cxn>
                <a:cxn ang="0">
                  <a:pos x="53" y="41"/>
                </a:cxn>
                <a:cxn ang="0">
                  <a:pos x="44" y="20"/>
                </a:cxn>
                <a:cxn ang="0">
                  <a:pos x="63" y="11"/>
                </a:cxn>
                <a:cxn ang="0">
                  <a:pos x="53" y="0"/>
                </a:cxn>
                <a:cxn ang="0">
                  <a:pos x="33" y="11"/>
                </a:cxn>
                <a:cxn ang="0">
                  <a:pos x="23" y="11"/>
                </a:cxn>
                <a:cxn ang="0">
                  <a:pos x="9" y="0"/>
                </a:cxn>
              </a:cxnLst>
              <a:rect l="0" t="0" r="r" b="b"/>
              <a:pathLst>
                <a:path w="63" h="41">
                  <a:moveTo>
                    <a:pt x="9" y="0"/>
                  </a:moveTo>
                  <a:lnTo>
                    <a:pt x="0" y="20"/>
                  </a:lnTo>
                  <a:lnTo>
                    <a:pt x="33" y="31"/>
                  </a:lnTo>
                  <a:lnTo>
                    <a:pt x="44" y="41"/>
                  </a:lnTo>
                  <a:lnTo>
                    <a:pt x="53" y="41"/>
                  </a:lnTo>
                  <a:lnTo>
                    <a:pt x="44" y="20"/>
                  </a:lnTo>
                  <a:lnTo>
                    <a:pt x="63" y="11"/>
                  </a:lnTo>
                  <a:lnTo>
                    <a:pt x="53" y="0"/>
                  </a:lnTo>
                  <a:lnTo>
                    <a:pt x="33" y="11"/>
                  </a:lnTo>
                  <a:lnTo>
                    <a:pt x="23" y="11"/>
                  </a:lnTo>
                  <a:lnTo>
                    <a:pt x="9"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78" name="Freeform 260"/>
            <p:cNvSpPr>
              <a:spLocks/>
            </p:cNvSpPr>
            <p:nvPr/>
          </p:nvSpPr>
          <p:spPr bwMode="auto">
            <a:xfrm>
              <a:off x="-4500015" y="2216486"/>
              <a:ext cx="52508" cy="44704"/>
            </a:xfrm>
            <a:custGeom>
              <a:avLst/>
              <a:gdLst/>
              <a:ahLst/>
              <a:cxnLst>
                <a:cxn ang="0">
                  <a:pos x="51" y="31"/>
                </a:cxn>
                <a:cxn ang="0">
                  <a:pos x="41" y="52"/>
                </a:cxn>
                <a:cxn ang="0">
                  <a:pos x="33" y="52"/>
                </a:cxn>
                <a:cxn ang="0">
                  <a:pos x="33" y="43"/>
                </a:cxn>
                <a:cxn ang="0">
                  <a:pos x="12" y="23"/>
                </a:cxn>
                <a:cxn ang="0">
                  <a:pos x="12" y="31"/>
                </a:cxn>
                <a:cxn ang="0">
                  <a:pos x="0" y="23"/>
                </a:cxn>
                <a:cxn ang="0">
                  <a:pos x="0" y="0"/>
                </a:cxn>
                <a:cxn ang="0">
                  <a:pos x="33" y="0"/>
                </a:cxn>
                <a:cxn ang="0">
                  <a:pos x="41" y="23"/>
                </a:cxn>
                <a:cxn ang="0">
                  <a:pos x="51" y="31"/>
                </a:cxn>
              </a:cxnLst>
              <a:rect l="0" t="0" r="r" b="b"/>
              <a:pathLst>
                <a:path w="51" h="52">
                  <a:moveTo>
                    <a:pt x="51" y="31"/>
                  </a:moveTo>
                  <a:lnTo>
                    <a:pt x="41" y="52"/>
                  </a:lnTo>
                  <a:lnTo>
                    <a:pt x="33" y="52"/>
                  </a:lnTo>
                  <a:lnTo>
                    <a:pt x="33" y="43"/>
                  </a:lnTo>
                  <a:lnTo>
                    <a:pt x="12" y="23"/>
                  </a:lnTo>
                  <a:lnTo>
                    <a:pt x="12" y="31"/>
                  </a:lnTo>
                  <a:lnTo>
                    <a:pt x="0" y="23"/>
                  </a:lnTo>
                  <a:lnTo>
                    <a:pt x="0" y="0"/>
                  </a:lnTo>
                  <a:lnTo>
                    <a:pt x="33" y="0"/>
                  </a:lnTo>
                  <a:lnTo>
                    <a:pt x="41" y="23"/>
                  </a:lnTo>
                  <a:lnTo>
                    <a:pt x="51" y="3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79" name="Freeform 261"/>
            <p:cNvSpPr>
              <a:spLocks/>
            </p:cNvSpPr>
            <p:nvPr/>
          </p:nvSpPr>
          <p:spPr bwMode="auto">
            <a:xfrm>
              <a:off x="-4500015" y="2216486"/>
              <a:ext cx="52508" cy="44704"/>
            </a:xfrm>
            <a:custGeom>
              <a:avLst/>
              <a:gdLst/>
              <a:ahLst/>
              <a:cxnLst>
                <a:cxn ang="0">
                  <a:pos x="51" y="31"/>
                </a:cxn>
                <a:cxn ang="0">
                  <a:pos x="41" y="52"/>
                </a:cxn>
                <a:cxn ang="0">
                  <a:pos x="33" y="52"/>
                </a:cxn>
                <a:cxn ang="0">
                  <a:pos x="33" y="43"/>
                </a:cxn>
                <a:cxn ang="0">
                  <a:pos x="12" y="23"/>
                </a:cxn>
                <a:cxn ang="0">
                  <a:pos x="12" y="31"/>
                </a:cxn>
                <a:cxn ang="0">
                  <a:pos x="0" y="23"/>
                </a:cxn>
                <a:cxn ang="0">
                  <a:pos x="0" y="0"/>
                </a:cxn>
                <a:cxn ang="0">
                  <a:pos x="33" y="0"/>
                </a:cxn>
                <a:cxn ang="0">
                  <a:pos x="41" y="23"/>
                </a:cxn>
                <a:cxn ang="0">
                  <a:pos x="51" y="31"/>
                </a:cxn>
              </a:cxnLst>
              <a:rect l="0" t="0" r="r" b="b"/>
              <a:pathLst>
                <a:path w="51" h="52">
                  <a:moveTo>
                    <a:pt x="51" y="31"/>
                  </a:moveTo>
                  <a:lnTo>
                    <a:pt x="41" y="52"/>
                  </a:lnTo>
                  <a:lnTo>
                    <a:pt x="33" y="52"/>
                  </a:lnTo>
                  <a:lnTo>
                    <a:pt x="33" y="43"/>
                  </a:lnTo>
                  <a:lnTo>
                    <a:pt x="12" y="23"/>
                  </a:lnTo>
                  <a:lnTo>
                    <a:pt x="12" y="31"/>
                  </a:lnTo>
                  <a:lnTo>
                    <a:pt x="0" y="23"/>
                  </a:lnTo>
                  <a:lnTo>
                    <a:pt x="0" y="0"/>
                  </a:lnTo>
                  <a:lnTo>
                    <a:pt x="33" y="0"/>
                  </a:lnTo>
                  <a:lnTo>
                    <a:pt x="41" y="23"/>
                  </a:lnTo>
                  <a:lnTo>
                    <a:pt x="51" y="3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0" name="Freeform 262"/>
            <p:cNvSpPr>
              <a:spLocks/>
            </p:cNvSpPr>
            <p:nvPr/>
          </p:nvSpPr>
          <p:spPr bwMode="auto">
            <a:xfrm>
              <a:off x="-4524726" y="2145132"/>
              <a:ext cx="77218" cy="70494"/>
            </a:xfrm>
            <a:custGeom>
              <a:avLst/>
              <a:gdLst/>
              <a:ahLst/>
              <a:cxnLst>
                <a:cxn ang="0">
                  <a:pos x="57" y="82"/>
                </a:cxn>
                <a:cxn ang="0">
                  <a:pos x="23" y="82"/>
                </a:cxn>
                <a:cxn ang="0">
                  <a:pos x="0" y="52"/>
                </a:cxn>
                <a:cxn ang="0">
                  <a:pos x="0" y="40"/>
                </a:cxn>
                <a:cxn ang="0">
                  <a:pos x="44" y="8"/>
                </a:cxn>
                <a:cxn ang="0">
                  <a:pos x="75" y="0"/>
                </a:cxn>
                <a:cxn ang="0">
                  <a:pos x="75" y="20"/>
                </a:cxn>
                <a:cxn ang="0">
                  <a:pos x="57" y="82"/>
                </a:cxn>
              </a:cxnLst>
              <a:rect l="0" t="0" r="r" b="b"/>
              <a:pathLst>
                <a:path w="75" h="82">
                  <a:moveTo>
                    <a:pt x="57" y="82"/>
                  </a:moveTo>
                  <a:lnTo>
                    <a:pt x="23" y="82"/>
                  </a:lnTo>
                  <a:lnTo>
                    <a:pt x="0" y="52"/>
                  </a:lnTo>
                  <a:lnTo>
                    <a:pt x="0" y="40"/>
                  </a:lnTo>
                  <a:lnTo>
                    <a:pt x="44" y="8"/>
                  </a:lnTo>
                  <a:lnTo>
                    <a:pt x="75" y="0"/>
                  </a:lnTo>
                  <a:lnTo>
                    <a:pt x="75" y="20"/>
                  </a:lnTo>
                  <a:lnTo>
                    <a:pt x="57" y="8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1" name="Freeform 263"/>
            <p:cNvSpPr>
              <a:spLocks/>
            </p:cNvSpPr>
            <p:nvPr/>
          </p:nvSpPr>
          <p:spPr bwMode="auto">
            <a:xfrm>
              <a:off x="-4524726" y="2145132"/>
              <a:ext cx="77218" cy="70494"/>
            </a:xfrm>
            <a:custGeom>
              <a:avLst/>
              <a:gdLst/>
              <a:ahLst/>
              <a:cxnLst>
                <a:cxn ang="0">
                  <a:pos x="57" y="82"/>
                </a:cxn>
                <a:cxn ang="0">
                  <a:pos x="23" y="82"/>
                </a:cxn>
                <a:cxn ang="0">
                  <a:pos x="0" y="52"/>
                </a:cxn>
                <a:cxn ang="0">
                  <a:pos x="0" y="40"/>
                </a:cxn>
                <a:cxn ang="0">
                  <a:pos x="44" y="8"/>
                </a:cxn>
                <a:cxn ang="0">
                  <a:pos x="75" y="0"/>
                </a:cxn>
                <a:cxn ang="0">
                  <a:pos x="75" y="20"/>
                </a:cxn>
                <a:cxn ang="0">
                  <a:pos x="57" y="82"/>
                </a:cxn>
              </a:cxnLst>
              <a:rect l="0" t="0" r="r" b="b"/>
              <a:pathLst>
                <a:path w="75" h="82">
                  <a:moveTo>
                    <a:pt x="57" y="82"/>
                  </a:moveTo>
                  <a:lnTo>
                    <a:pt x="23" y="82"/>
                  </a:lnTo>
                  <a:lnTo>
                    <a:pt x="0" y="52"/>
                  </a:lnTo>
                  <a:lnTo>
                    <a:pt x="0" y="40"/>
                  </a:lnTo>
                  <a:lnTo>
                    <a:pt x="44" y="8"/>
                  </a:lnTo>
                  <a:lnTo>
                    <a:pt x="75" y="0"/>
                  </a:lnTo>
                  <a:lnTo>
                    <a:pt x="75" y="20"/>
                  </a:lnTo>
                  <a:lnTo>
                    <a:pt x="57" y="8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2" name="Freeform 264"/>
            <p:cNvSpPr>
              <a:spLocks/>
            </p:cNvSpPr>
            <p:nvPr/>
          </p:nvSpPr>
          <p:spPr bwMode="auto">
            <a:xfrm>
              <a:off x="-4563850" y="2134815"/>
              <a:ext cx="116342" cy="44704"/>
            </a:xfrm>
            <a:custGeom>
              <a:avLst/>
              <a:gdLst/>
              <a:ahLst/>
              <a:cxnLst>
                <a:cxn ang="0">
                  <a:pos x="30" y="0"/>
                </a:cxn>
                <a:cxn ang="0">
                  <a:pos x="0" y="19"/>
                </a:cxn>
                <a:cxn ang="0">
                  <a:pos x="30" y="43"/>
                </a:cxn>
                <a:cxn ang="0">
                  <a:pos x="38" y="52"/>
                </a:cxn>
                <a:cxn ang="0">
                  <a:pos x="82" y="19"/>
                </a:cxn>
                <a:cxn ang="0">
                  <a:pos x="113" y="11"/>
                </a:cxn>
                <a:cxn ang="0">
                  <a:pos x="82" y="0"/>
                </a:cxn>
                <a:cxn ang="0">
                  <a:pos x="30" y="0"/>
                </a:cxn>
              </a:cxnLst>
              <a:rect l="0" t="0" r="r" b="b"/>
              <a:pathLst>
                <a:path w="113" h="52">
                  <a:moveTo>
                    <a:pt x="30" y="0"/>
                  </a:moveTo>
                  <a:lnTo>
                    <a:pt x="0" y="19"/>
                  </a:lnTo>
                  <a:lnTo>
                    <a:pt x="30" y="43"/>
                  </a:lnTo>
                  <a:lnTo>
                    <a:pt x="38" y="52"/>
                  </a:lnTo>
                  <a:lnTo>
                    <a:pt x="82" y="19"/>
                  </a:lnTo>
                  <a:lnTo>
                    <a:pt x="113" y="11"/>
                  </a:lnTo>
                  <a:lnTo>
                    <a:pt x="82" y="0"/>
                  </a:lnTo>
                  <a:lnTo>
                    <a:pt x="3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3" name="Freeform 265"/>
            <p:cNvSpPr>
              <a:spLocks/>
            </p:cNvSpPr>
            <p:nvPr/>
          </p:nvSpPr>
          <p:spPr bwMode="auto">
            <a:xfrm>
              <a:off x="-4563850" y="2134815"/>
              <a:ext cx="116342" cy="44704"/>
            </a:xfrm>
            <a:custGeom>
              <a:avLst/>
              <a:gdLst/>
              <a:ahLst/>
              <a:cxnLst>
                <a:cxn ang="0">
                  <a:pos x="30" y="0"/>
                </a:cxn>
                <a:cxn ang="0">
                  <a:pos x="0" y="19"/>
                </a:cxn>
                <a:cxn ang="0">
                  <a:pos x="30" y="43"/>
                </a:cxn>
                <a:cxn ang="0">
                  <a:pos x="38" y="52"/>
                </a:cxn>
                <a:cxn ang="0">
                  <a:pos x="82" y="19"/>
                </a:cxn>
                <a:cxn ang="0">
                  <a:pos x="113" y="11"/>
                </a:cxn>
                <a:cxn ang="0">
                  <a:pos x="82" y="0"/>
                </a:cxn>
                <a:cxn ang="0">
                  <a:pos x="30" y="0"/>
                </a:cxn>
              </a:cxnLst>
              <a:rect l="0" t="0" r="r" b="b"/>
              <a:pathLst>
                <a:path w="113" h="52">
                  <a:moveTo>
                    <a:pt x="30" y="0"/>
                  </a:moveTo>
                  <a:lnTo>
                    <a:pt x="0" y="19"/>
                  </a:lnTo>
                  <a:lnTo>
                    <a:pt x="30" y="43"/>
                  </a:lnTo>
                  <a:lnTo>
                    <a:pt x="38" y="52"/>
                  </a:lnTo>
                  <a:lnTo>
                    <a:pt x="82" y="19"/>
                  </a:lnTo>
                  <a:lnTo>
                    <a:pt x="113" y="11"/>
                  </a:lnTo>
                  <a:lnTo>
                    <a:pt x="82" y="0"/>
                  </a:lnTo>
                  <a:lnTo>
                    <a:pt x="3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4" name="Freeform 266"/>
            <p:cNvSpPr>
              <a:spLocks/>
            </p:cNvSpPr>
            <p:nvPr/>
          </p:nvSpPr>
          <p:spPr bwMode="auto">
            <a:xfrm>
              <a:off x="-4233354" y="2064321"/>
              <a:ext cx="64864" cy="44704"/>
            </a:xfrm>
            <a:custGeom>
              <a:avLst/>
              <a:gdLst/>
              <a:ahLst/>
              <a:cxnLst>
                <a:cxn ang="0">
                  <a:pos x="9" y="0"/>
                </a:cxn>
                <a:cxn ang="0">
                  <a:pos x="0" y="40"/>
                </a:cxn>
                <a:cxn ang="0">
                  <a:pos x="9" y="52"/>
                </a:cxn>
                <a:cxn ang="0">
                  <a:pos x="18" y="29"/>
                </a:cxn>
                <a:cxn ang="0">
                  <a:pos x="29" y="29"/>
                </a:cxn>
                <a:cxn ang="0">
                  <a:pos x="18" y="29"/>
                </a:cxn>
                <a:cxn ang="0">
                  <a:pos x="50" y="29"/>
                </a:cxn>
                <a:cxn ang="0">
                  <a:pos x="63" y="40"/>
                </a:cxn>
                <a:cxn ang="0">
                  <a:pos x="63" y="29"/>
                </a:cxn>
                <a:cxn ang="0">
                  <a:pos x="63" y="20"/>
                </a:cxn>
                <a:cxn ang="0">
                  <a:pos x="39" y="20"/>
                </a:cxn>
                <a:cxn ang="0">
                  <a:pos x="50" y="9"/>
                </a:cxn>
                <a:cxn ang="0">
                  <a:pos x="39" y="9"/>
                </a:cxn>
                <a:cxn ang="0">
                  <a:pos x="9" y="0"/>
                </a:cxn>
              </a:cxnLst>
              <a:rect l="0" t="0" r="r" b="b"/>
              <a:pathLst>
                <a:path w="63" h="52">
                  <a:moveTo>
                    <a:pt x="9" y="0"/>
                  </a:moveTo>
                  <a:lnTo>
                    <a:pt x="0" y="40"/>
                  </a:lnTo>
                  <a:lnTo>
                    <a:pt x="9" y="52"/>
                  </a:lnTo>
                  <a:lnTo>
                    <a:pt x="18" y="29"/>
                  </a:lnTo>
                  <a:lnTo>
                    <a:pt x="29" y="29"/>
                  </a:lnTo>
                  <a:lnTo>
                    <a:pt x="18" y="29"/>
                  </a:lnTo>
                  <a:lnTo>
                    <a:pt x="50" y="29"/>
                  </a:lnTo>
                  <a:lnTo>
                    <a:pt x="63" y="40"/>
                  </a:lnTo>
                  <a:lnTo>
                    <a:pt x="63" y="29"/>
                  </a:lnTo>
                  <a:lnTo>
                    <a:pt x="63" y="20"/>
                  </a:lnTo>
                  <a:lnTo>
                    <a:pt x="39" y="20"/>
                  </a:lnTo>
                  <a:lnTo>
                    <a:pt x="50" y="9"/>
                  </a:lnTo>
                  <a:lnTo>
                    <a:pt x="39" y="9"/>
                  </a:lnTo>
                  <a:lnTo>
                    <a:pt x="9"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5" name="Freeform 267"/>
            <p:cNvSpPr>
              <a:spLocks/>
            </p:cNvSpPr>
            <p:nvPr/>
          </p:nvSpPr>
          <p:spPr bwMode="auto">
            <a:xfrm>
              <a:off x="-4233354" y="2064321"/>
              <a:ext cx="64864" cy="44704"/>
            </a:xfrm>
            <a:custGeom>
              <a:avLst/>
              <a:gdLst/>
              <a:ahLst/>
              <a:cxnLst>
                <a:cxn ang="0">
                  <a:pos x="9" y="0"/>
                </a:cxn>
                <a:cxn ang="0">
                  <a:pos x="0" y="40"/>
                </a:cxn>
                <a:cxn ang="0">
                  <a:pos x="9" y="52"/>
                </a:cxn>
                <a:cxn ang="0">
                  <a:pos x="18" y="29"/>
                </a:cxn>
                <a:cxn ang="0">
                  <a:pos x="29" y="29"/>
                </a:cxn>
                <a:cxn ang="0">
                  <a:pos x="18" y="29"/>
                </a:cxn>
                <a:cxn ang="0">
                  <a:pos x="50" y="29"/>
                </a:cxn>
                <a:cxn ang="0">
                  <a:pos x="63" y="40"/>
                </a:cxn>
                <a:cxn ang="0">
                  <a:pos x="63" y="29"/>
                </a:cxn>
                <a:cxn ang="0">
                  <a:pos x="63" y="20"/>
                </a:cxn>
                <a:cxn ang="0">
                  <a:pos x="39" y="20"/>
                </a:cxn>
                <a:cxn ang="0">
                  <a:pos x="50" y="9"/>
                </a:cxn>
                <a:cxn ang="0">
                  <a:pos x="39" y="9"/>
                </a:cxn>
                <a:cxn ang="0">
                  <a:pos x="9" y="0"/>
                </a:cxn>
              </a:cxnLst>
              <a:rect l="0" t="0" r="r" b="b"/>
              <a:pathLst>
                <a:path w="63" h="52">
                  <a:moveTo>
                    <a:pt x="9" y="0"/>
                  </a:moveTo>
                  <a:lnTo>
                    <a:pt x="0" y="40"/>
                  </a:lnTo>
                  <a:lnTo>
                    <a:pt x="9" y="52"/>
                  </a:lnTo>
                  <a:lnTo>
                    <a:pt x="18" y="29"/>
                  </a:lnTo>
                  <a:lnTo>
                    <a:pt x="29" y="29"/>
                  </a:lnTo>
                  <a:lnTo>
                    <a:pt x="18" y="29"/>
                  </a:lnTo>
                  <a:lnTo>
                    <a:pt x="50" y="29"/>
                  </a:lnTo>
                  <a:lnTo>
                    <a:pt x="63" y="40"/>
                  </a:lnTo>
                  <a:lnTo>
                    <a:pt x="63" y="29"/>
                  </a:lnTo>
                  <a:lnTo>
                    <a:pt x="63" y="20"/>
                  </a:lnTo>
                  <a:lnTo>
                    <a:pt x="39" y="20"/>
                  </a:lnTo>
                  <a:lnTo>
                    <a:pt x="50" y="9"/>
                  </a:lnTo>
                  <a:lnTo>
                    <a:pt x="39" y="9"/>
                  </a:lnTo>
                  <a:lnTo>
                    <a:pt x="9"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6" name="Freeform 268"/>
            <p:cNvSpPr>
              <a:spLocks/>
            </p:cNvSpPr>
            <p:nvPr/>
          </p:nvSpPr>
          <p:spPr bwMode="auto">
            <a:xfrm>
              <a:off x="-4279685" y="2064321"/>
              <a:ext cx="55598" cy="35247"/>
            </a:xfrm>
            <a:custGeom>
              <a:avLst/>
              <a:gdLst/>
              <a:ahLst/>
              <a:cxnLst>
                <a:cxn ang="0">
                  <a:pos x="54" y="0"/>
                </a:cxn>
                <a:cxn ang="0">
                  <a:pos x="45" y="41"/>
                </a:cxn>
                <a:cxn ang="0">
                  <a:pos x="9" y="41"/>
                </a:cxn>
                <a:cxn ang="0">
                  <a:pos x="0" y="29"/>
                </a:cxn>
                <a:cxn ang="0">
                  <a:pos x="9" y="29"/>
                </a:cxn>
                <a:cxn ang="0">
                  <a:pos x="21" y="29"/>
                </a:cxn>
                <a:cxn ang="0">
                  <a:pos x="45" y="29"/>
                </a:cxn>
                <a:cxn ang="0">
                  <a:pos x="30" y="9"/>
                </a:cxn>
                <a:cxn ang="0">
                  <a:pos x="21" y="9"/>
                </a:cxn>
                <a:cxn ang="0">
                  <a:pos x="30" y="0"/>
                </a:cxn>
                <a:cxn ang="0">
                  <a:pos x="54" y="0"/>
                </a:cxn>
              </a:cxnLst>
              <a:rect l="0" t="0" r="r" b="b"/>
              <a:pathLst>
                <a:path w="54" h="41">
                  <a:moveTo>
                    <a:pt x="54" y="0"/>
                  </a:moveTo>
                  <a:lnTo>
                    <a:pt x="45" y="41"/>
                  </a:lnTo>
                  <a:lnTo>
                    <a:pt x="9" y="41"/>
                  </a:lnTo>
                  <a:lnTo>
                    <a:pt x="0" y="29"/>
                  </a:lnTo>
                  <a:lnTo>
                    <a:pt x="9" y="29"/>
                  </a:lnTo>
                  <a:lnTo>
                    <a:pt x="21" y="29"/>
                  </a:lnTo>
                  <a:lnTo>
                    <a:pt x="45" y="29"/>
                  </a:lnTo>
                  <a:lnTo>
                    <a:pt x="30" y="9"/>
                  </a:lnTo>
                  <a:lnTo>
                    <a:pt x="21" y="9"/>
                  </a:lnTo>
                  <a:lnTo>
                    <a:pt x="30" y="0"/>
                  </a:lnTo>
                  <a:lnTo>
                    <a:pt x="54"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7" name="Freeform 269"/>
            <p:cNvSpPr>
              <a:spLocks/>
            </p:cNvSpPr>
            <p:nvPr/>
          </p:nvSpPr>
          <p:spPr bwMode="auto">
            <a:xfrm>
              <a:off x="-4279685" y="2064321"/>
              <a:ext cx="55598" cy="35247"/>
            </a:xfrm>
            <a:custGeom>
              <a:avLst/>
              <a:gdLst/>
              <a:ahLst/>
              <a:cxnLst>
                <a:cxn ang="0">
                  <a:pos x="54" y="0"/>
                </a:cxn>
                <a:cxn ang="0">
                  <a:pos x="45" y="41"/>
                </a:cxn>
                <a:cxn ang="0">
                  <a:pos x="9" y="41"/>
                </a:cxn>
                <a:cxn ang="0">
                  <a:pos x="0" y="29"/>
                </a:cxn>
                <a:cxn ang="0">
                  <a:pos x="9" y="29"/>
                </a:cxn>
                <a:cxn ang="0">
                  <a:pos x="21" y="29"/>
                </a:cxn>
                <a:cxn ang="0">
                  <a:pos x="45" y="29"/>
                </a:cxn>
                <a:cxn ang="0">
                  <a:pos x="30" y="9"/>
                </a:cxn>
                <a:cxn ang="0">
                  <a:pos x="21" y="9"/>
                </a:cxn>
                <a:cxn ang="0">
                  <a:pos x="30" y="0"/>
                </a:cxn>
                <a:cxn ang="0">
                  <a:pos x="54" y="0"/>
                </a:cxn>
              </a:cxnLst>
              <a:rect l="0" t="0" r="r" b="b"/>
              <a:pathLst>
                <a:path w="54" h="41">
                  <a:moveTo>
                    <a:pt x="54" y="0"/>
                  </a:moveTo>
                  <a:lnTo>
                    <a:pt x="45" y="41"/>
                  </a:lnTo>
                  <a:lnTo>
                    <a:pt x="9" y="41"/>
                  </a:lnTo>
                  <a:lnTo>
                    <a:pt x="0" y="29"/>
                  </a:lnTo>
                  <a:lnTo>
                    <a:pt x="9" y="29"/>
                  </a:lnTo>
                  <a:lnTo>
                    <a:pt x="21" y="29"/>
                  </a:lnTo>
                  <a:lnTo>
                    <a:pt x="45" y="29"/>
                  </a:lnTo>
                  <a:lnTo>
                    <a:pt x="30" y="9"/>
                  </a:lnTo>
                  <a:lnTo>
                    <a:pt x="21" y="9"/>
                  </a:lnTo>
                  <a:lnTo>
                    <a:pt x="30" y="0"/>
                  </a:lnTo>
                  <a:lnTo>
                    <a:pt x="54"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8" name="Freeform 270"/>
            <p:cNvSpPr>
              <a:spLocks/>
            </p:cNvSpPr>
            <p:nvPr/>
          </p:nvSpPr>
          <p:spPr bwMode="auto">
            <a:xfrm>
              <a:off x="-3937863" y="2918850"/>
              <a:ext cx="85455" cy="80810"/>
            </a:xfrm>
            <a:custGeom>
              <a:avLst/>
              <a:gdLst/>
              <a:ahLst/>
              <a:cxnLst>
                <a:cxn ang="0">
                  <a:pos x="0" y="73"/>
                </a:cxn>
                <a:cxn ang="0">
                  <a:pos x="44" y="94"/>
                </a:cxn>
                <a:cxn ang="0">
                  <a:pos x="73" y="82"/>
                </a:cxn>
                <a:cxn ang="0">
                  <a:pos x="83" y="73"/>
                </a:cxn>
                <a:cxn ang="0">
                  <a:pos x="83" y="52"/>
                </a:cxn>
                <a:cxn ang="0">
                  <a:pos x="73" y="33"/>
                </a:cxn>
                <a:cxn ang="0">
                  <a:pos x="29" y="9"/>
                </a:cxn>
                <a:cxn ang="0">
                  <a:pos x="29" y="23"/>
                </a:cxn>
                <a:cxn ang="0">
                  <a:pos x="8" y="0"/>
                </a:cxn>
                <a:cxn ang="0">
                  <a:pos x="0" y="0"/>
                </a:cxn>
                <a:cxn ang="0">
                  <a:pos x="0" y="73"/>
                </a:cxn>
              </a:cxnLst>
              <a:rect l="0" t="0" r="r" b="b"/>
              <a:pathLst>
                <a:path w="83" h="94">
                  <a:moveTo>
                    <a:pt x="0" y="73"/>
                  </a:moveTo>
                  <a:lnTo>
                    <a:pt x="44" y="94"/>
                  </a:lnTo>
                  <a:lnTo>
                    <a:pt x="73" y="82"/>
                  </a:lnTo>
                  <a:lnTo>
                    <a:pt x="83" y="73"/>
                  </a:lnTo>
                  <a:lnTo>
                    <a:pt x="83" y="52"/>
                  </a:lnTo>
                  <a:lnTo>
                    <a:pt x="73" y="33"/>
                  </a:lnTo>
                  <a:lnTo>
                    <a:pt x="29" y="9"/>
                  </a:lnTo>
                  <a:lnTo>
                    <a:pt x="29" y="23"/>
                  </a:lnTo>
                  <a:lnTo>
                    <a:pt x="8" y="0"/>
                  </a:lnTo>
                  <a:lnTo>
                    <a:pt x="0" y="0"/>
                  </a:lnTo>
                  <a:lnTo>
                    <a:pt x="0" y="7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89" name="Freeform 271"/>
            <p:cNvSpPr>
              <a:spLocks/>
            </p:cNvSpPr>
            <p:nvPr/>
          </p:nvSpPr>
          <p:spPr bwMode="auto">
            <a:xfrm>
              <a:off x="-3937863" y="2918850"/>
              <a:ext cx="85455" cy="80810"/>
            </a:xfrm>
            <a:custGeom>
              <a:avLst/>
              <a:gdLst/>
              <a:ahLst/>
              <a:cxnLst>
                <a:cxn ang="0">
                  <a:pos x="0" y="73"/>
                </a:cxn>
                <a:cxn ang="0">
                  <a:pos x="44" y="94"/>
                </a:cxn>
                <a:cxn ang="0">
                  <a:pos x="73" y="82"/>
                </a:cxn>
                <a:cxn ang="0">
                  <a:pos x="83" y="73"/>
                </a:cxn>
                <a:cxn ang="0">
                  <a:pos x="83" y="52"/>
                </a:cxn>
                <a:cxn ang="0">
                  <a:pos x="73" y="33"/>
                </a:cxn>
                <a:cxn ang="0">
                  <a:pos x="29" y="9"/>
                </a:cxn>
                <a:cxn ang="0">
                  <a:pos x="29" y="23"/>
                </a:cxn>
                <a:cxn ang="0">
                  <a:pos x="8" y="0"/>
                </a:cxn>
                <a:cxn ang="0">
                  <a:pos x="0" y="0"/>
                </a:cxn>
                <a:cxn ang="0">
                  <a:pos x="0" y="73"/>
                </a:cxn>
              </a:cxnLst>
              <a:rect l="0" t="0" r="r" b="b"/>
              <a:pathLst>
                <a:path w="83" h="94">
                  <a:moveTo>
                    <a:pt x="0" y="73"/>
                  </a:moveTo>
                  <a:lnTo>
                    <a:pt x="44" y="94"/>
                  </a:lnTo>
                  <a:lnTo>
                    <a:pt x="73" y="82"/>
                  </a:lnTo>
                  <a:lnTo>
                    <a:pt x="83" y="73"/>
                  </a:lnTo>
                  <a:lnTo>
                    <a:pt x="83" y="52"/>
                  </a:lnTo>
                  <a:lnTo>
                    <a:pt x="73" y="33"/>
                  </a:lnTo>
                  <a:lnTo>
                    <a:pt x="29" y="9"/>
                  </a:lnTo>
                  <a:lnTo>
                    <a:pt x="29" y="23"/>
                  </a:lnTo>
                  <a:lnTo>
                    <a:pt x="8" y="0"/>
                  </a:lnTo>
                  <a:lnTo>
                    <a:pt x="0" y="0"/>
                  </a:lnTo>
                  <a:lnTo>
                    <a:pt x="0" y="7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90" name="Freeform 272"/>
            <p:cNvSpPr>
              <a:spLocks/>
            </p:cNvSpPr>
            <p:nvPr/>
          </p:nvSpPr>
          <p:spPr bwMode="auto">
            <a:xfrm>
              <a:off x="-4279685" y="2314490"/>
              <a:ext cx="702176" cy="667118"/>
            </a:xfrm>
            <a:custGeom>
              <a:avLst/>
              <a:gdLst/>
              <a:ahLst/>
              <a:cxnLst>
                <a:cxn ang="0">
                  <a:pos x="396" y="35"/>
                </a:cxn>
                <a:cxn ang="0">
                  <a:pos x="414" y="73"/>
                </a:cxn>
                <a:cxn ang="0">
                  <a:pos x="396" y="109"/>
                </a:cxn>
                <a:cxn ang="0">
                  <a:pos x="404" y="138"/>
                </a:cxn>
                <a:cxn ang="0">
                  <a:pos x="434" y="109"/>
                </a:cxn>
                <a:cxn ang="0">
                  <a:pos x="434" y="138"/>
                </a:cxn>
                <a:cxn ang="0">
                  <a:pos x="458" y="118"/>
                </a:cxn>
                <a:cxn ang="0">
                  <a:pos x="500" y="138"/>
                </a:cxn>
                <a:cxn ang="0">
                  <a:pos x="511" y="147"/>
                </a:cxn>
                <a:cxn ang="0">
                  <a:pos x="532" y="147"/>
                </a:cxn>
                <a:cxn ang="0">
                  <a:pos x="598" y="158"/>
                </a:cxn>
                <a:cxn ang="0">
                  <a:pos x="672" y="211"/>
                </a:cxn>
                <a:cxn ang="0">
                  <a:pos x="682" y="264"/>
                </a:cxn>
                <a:cxn ang="0">
                  <a:pos x="619" y="367"/>
                </a:cxn>
                <a:cxn ang="0">
                  <a:pos x="619" y="461"/>
                </a:cxn>
                <a:cxn ang="0">
                  <a:pos x="598" y="526"/>
                </a:cxn>
                <a:cxn ang="0">
                  <a:pos x="577" y="547"/>
                </a:cxn>
                <a:cxn ang="0">
                  <a:pos x="532" y="555"/>
                </a:cxn>
                <a:cxn ang="0">
                  <a:pos x="524" y="567"/>
                </a:cxn>
                <a:cxn ang="0">
                  <a:pos x="511" y="576"/>
                </a:cxn>
                <a:cxn ang="0">
                  <a:pos x="470" y="620"/>
                </a:cxn>
                <a:cxn ang="0">
                  <a:pos x="458" y="690"/>
                </a:cxn>
                <a:cxn ang="0">
                  <a:pos x="425" y="746"/>
                </a:cxn>
                <a:cxn ang="0">
                  <a:pos x="414" y="755"/>
                </a:cxn>
                <a:cxn ang="0">
                  <a:pos x="360" y="711"/>
                </a:cxn>
                <a:cxn ang="0">
                  <a:pos x="339" y="702"/>
                </a:cxn>
                <a:cxn ang="0">
                  <a:pos x="375" y="652"/>
                </a:cxn>
                <a:cxn ang="0">
                  <a:pos x="375" y="608"/>
                </a:cxn>
                <a:cxn ang="0">
                  <a:pos x="360" y="576"/>
                </a:cxn>
                <a:cxn ang="0">
                  <a:pos x="339" y="547"/>
                </a:cxn>
                <a:cxn ang="0">
                  <a:pos x="297" y="534"/>
                </a:cxn>
                <a:cxn ang="0">
                  <a:pos x="297" y="461"/>
                </a:cxn>
                <a:cxn ang="0">
                  <a:pos x="277" y="429"/>
                </a:cxn>
                <a:cxn ang="0">
                  <a:pos x="247" y="411"/>
                </a:cxn>
                <a:cxn ang="0">
                  <a:pos x="232" y="379"/>
                </a:cxn>
                <a:cxn ang="0">
                  <a:pos x="149" y="326"/>
                </a:cxn>
                <a:cxn ang="0">
                  <a:pos x="116" y="293"/>
                </a:cxn>
                <a:cxn ang="0">
                  <a:pos x="74" y="317"/>
                </a:cxn>
                <a:cxn ang="0">
                  <a:pos x="53" y="293"/>
                </a:cxn>
                <a:cxn ang="0">
                  <a:pos x="9" y="285"/>
                </a:cxn>
                <a:cxn ang="0">
                  <a:pos x="9" y="221"/>
                </a:cxn>
                <a:cxn ang="0">
                  <a:pos x="63" y="191"/>
                </a:cxn>
                <a:cxn ang="0">
                  <a:pos x="53" y="94"/>
                </a:cxn>
                <a:cxn ang="0">
                  <a:pos x="63" y="85"/>
                </a:cxn>
                <a:cxn ang="0">
                  <a:pos x="107" y="65"/>
                </a:cxn>
                <a:cxn ang="0">
                  <a:pos x="116" y="85"/>
                </a:cxn>
                <a:cxn ang="0">
                  <a:pos x="170" y="65"/>
                </a:cxn>
                <a:cxn ang="0">
                  <a:pos x="157" y="35"/>
                </a:cxn>
                <a:cxn ang="0">
                  <a:pos x="181" y="35"/>
                </a:cxn>
                <a:cxn ang="0">
                  <a:pos x="223" y="0"/>
                </a:cxn>
                <a:cxn ang="0">
                  <a:pos x="247" y="20"/>
                </a:cxn>
                <a:cxn ang="0">
                  <a:pos x="247" y="73"/>
                </a:cxn>
                <a:cxn ang="0">
                  <a:pos x="286" y="65"/>
                </a:cxn>
                <a:cxn ang="0">
                  <a:pos x="310" y="65"/>
                </a:cxn>
                <a:cxn ang="0">
                  <a:pos x="339" y="65"/>
                </a:cxn>
                <a:cxn ang="0">
                  <a:pos x="384" y="20"/>
                </a:cxn>
              </a:cxnLst>
              <a:rect l="0" t="0" r="r" b="b"/>
              <a:pathLst>
                <a:path w="682" h="776">
                  <a:moveTo>
                    <a:pt x="384" y="20"/>
                  </a:moveTo>
                  <a:lnTo>
                    <a:pt x="396" y="35"/>
                  </a:lnTo>
                  <a:lnTo>
                    <a:pt x="404" y="65"/>
                  </a:lnTo>
                  <a:lnTo>
                    <a:pt x="414" y="73"/>
                  </a:lnTo>
                  <a:lnTo>
                    <a:pt x="414" y="85"/>
                  </a:lnTo>
                  <a:lnTo>
                    <a:pt x="396" y="109"/>
                  </a:lnTo>
                  <a:lnTo>
                    <a:pt x="396" y="126"/>
                  </a:lnTo>
                  <a:lnTo>
                    <a:pt x="404" y="138"/>
                  </a:lnTo>
                  <a:lnTo>
                    <a:pt x="404" y="118"/>
                  </a:lnTo>
                  <a:lnTo>
                    <a:pt x="434" y="109"/>
                  </a:lnTo>
                  <a:lnTo>
                    <a:pt x="449" y="109"/>
                  </a:lnTo>
                  <a:lnTo>
                    <a:pt x="434" y="138"/>
                  </a:lnTo>
                  <a:lnTo>
                    <a:pt x="449" y="118"/>
                  </a:lnTo>
                  <a:lnTo>
                    <a:pt x="458" y="118"/>
                  </a:lnTo>
                  <a:lnTo>
                    <a:pt x="491" y="126"/>
                  </a:lnTo>
                  <a:lnTo>
                    <a:pt x="500" y="138"/>
                  </a:lnTo>
                  <a:lnTo>
                    <a:pt x="511" y="138"/>
                  </a:lnTo>
                  <a:lnTo>
                    <a:pt x="511" y="147"/>
                  </a:lnTo>
                  <a:lnTo>
                    <a:pt x="511" y="158"/>
                  </a:lnTo>
                  <a:lnTo>
                    <a:pt x="532" y="147"/>
                  </a:lnTo>
                  <a:lnTo>
                    <a:pt x="565" y="168"/>
                  </a:lnTo>
                  <a:lnTo>
                    <a:pt x="598" y="158"/>
                  </a:lnTo>
                  <a:lnTo>
                    <a:pt x="651" y="200"/>
                  </a:lnTo>
                  <a:lnTo>
                    <a:pt x="672" y="211"/>
                  </a:lnTo>
                  <a:lnTo>
                    <a:pt x="682" y="244"/>
                  </a:lnTo>
                  <a:lnTo>
                    <a:pt x="682" y="264"/>
                  </a:lnTo>
                  <a:lnTo>
                    <a:pt x="672" y="293"/>
                  </a:lnTo>
                  <a:lnTo>
                    <a:pt x="619" y="367"/>
                  </a:lnTo>
                  <a:lnTo>
                    <a:pt x="619" y="452"/>
                  </a:lnTo>
                  <a:lnTo>
                    <a:pt x="619" y="461"/>
                  </a:lnTo>
                  <a:lnTo>
                    <a:pt x="619" y="494"/>
                  </a:lnTo>
                  <a:lnTo>
                    <a:pt x="598" y="526"/>
                  </a:lnTo>
                  <a:lnTo>
                    <a:pt x="598" y="534"/>
                  </a:lnTo>
                  <a:lnTo>
                    <a:pt x="577" y="547"/>
                  </a:lnTo>
                  <a:lnTo>
                    <a:pt x="577" y="555"/>
                  </a:lnTo>
                  <a:lnTo>
                    <a:pt x="532" y="555"/>
                  </a:lnTo>
                  <a:lnTo>
                    <a:pt x="532" y="567"/>
                  </a:lnTo>
                  <a:lnTo>
                    <a:pt x="524" y="567"/>
                  </a:lnTo>
                  <a:lnTo>
                    <a:pt x="524" y="576"/>
                  </a:lnTo>
                  <a:lnTo>
                    <a:pt x="511" y="576"/>
                  </a:lnTo>
                  <a:lnTo>
                    <a:pt x="500" y="587"/>
                  </a:lnTo>
                  <a:lnTo>
                    <a:pt x="470" y="620"/>
                  </a:lnTo>
                  <a:lnTo>
                    <a:pt x="479" y="673"/>
                  </a:lnTo>
                  <a:lnTo>
                    <a:pt x="458" y="690"/>
                  </a:lnTo>
                  <a:lnTo>
                    <a:pt x="449" y="726"/>
                  </a:lnTo>
                  <a:lnTo>
                    <a:pt x="425" y="746"/>
                  </a:lnTo>
                  <a:lnTo>
                    <a:pt x="414" y="776"/>
                  </a:lnTo>
                  <a:lnTo>
                    <a:pt x="414" y="755"/>
                  </a:lnTo>
                  <a:lnTo>
                    <a:pt x="404" y="735"/>
                  </a:lnTo>
                  <a:lnTo>
                    <a:pt x="360" y="711"/>
                  </a:lnTo>
                  <a:lnTo>
                    <a:pt x="360" y="726"/>
                  </a:lnTo>
                  <a:lnTo>
                    <a:pt x="339" y="702"/>
                  </a:lnTo>
                  <a:lnTo>
                    <a:pt x="331" y="702"/>
                  </a:lnTo>
                  <a:lnTo>
                    <a:pt x="375" y="652"/>
                  </a:lnTo>
                  <a:lnTo>
                    <a:pt x="384" y="637"/>
                  </a:lnTo>
                  <a:lnTo>
                    <a:pt x="375" y="608"/>
                  </a:lnTo>
                  <a:lnTo>
                    <a:pt x="360" y="608"/>
                  </a:lnTo>
                  <a:lnTo>
                    <a:pt x="360" y="576"/>
                  </a:lnTo>
                  <a:lnTo>
                    <a:pt x="339" y="576"/>
                  </a:lnTo>
                  <a:lnTo>
                    <a:pt x="339" y="547"/>
                  </a:lnTo>
                  <a:lnTo>
                    <a:pt x="331" y="547"/>
                  </a:lnTo>
                  <a:lnTo>
                    <a:pt x="297" y="534"/>
                  </a:lnTo>
                  <a:lnTo>
                    <a:pt x="286" y="502"/>
                  </a:lnTo>
                  <a:lnTo>
                    <a:pt x="297" y="461"/>
                  </a:lnTo>
                  <a:lnTo>
                    <a:pt x="277" y="441"/>
                  </a:lnTo>
                  <a:lnTo>
                    <a:pt x="277" y="429"/>
                  </a:lnTo>
                  <a:lnTo>
                    <a:pt x="247" y="420"/>
                  </a:lnTo>
                  <a:lnTo>
                    <a:pt x="247" y="411"/>
                  </a:lnTo>
                  <a:lnTo>
                    <a:pt x="247" y="399"/>
                  </a:lnTo>
                  <a:lnTo>
                    <a:pt x="232" y="379"/>
                  </a:lnTo>
                  <a:lnTo>
                    <a:pt x="157" y="346"/>
                  </a:lnTo>
                  <a:lnTo>
                    <a:pt x="149" y="326"/>
                  </a:lnTo>
                  <a:lnTo>
                    <a:pt x="149" y="293"/>
                  </a:lnTo>
                  <a:lnTo>
                    <a:pt x="116" y="293"/>
                  </a:lnTo>
                  <a:lnTo>
                    <a:pt x="95" y="326"/>
                  </a:lnTo>
                  <a:lnTo>
                    <a:pt x="74" y="317"/>
                  </a:lnTo>
                  <a:lnTo>
                    <a:pt x="53" y="317"/>
                  </a:lnTo>
                  <a:lnTo>
                    <a:pt x="53" y="293"/>
                  </a:lnTo>
                  <a:lnTo>
                    <a:pt x="30" y="303"/>
                  </a:lnTo>
                  <a:lnTo>
                    <a:pt x="9" y="285"/>
                  </a:lnTo>
                  <a:lnTo>
                    <a:pt x="0" y="253"/>
                  </a:lnTo>
                  <a:lnTo>
                    <a:pt x="9" y="221"/>
                  </a:lnTo>
                  <a:lnTo>
                    <a:pt x="21" y="200"/>
                  </a:lnTo>
                  <a:lnTo>
                    <a:pt x="63" y="191"/>
                  </a:lnTo>
                  <a:lnTo>
                    <a:pt x="63" y="126"/>
                  </a:lnTo>
                  <a:lnTo>
                    <a:pt x="53" y="94"/>
                  </a:lnTo>
                  <a:lnTo>
                    <a:pt x="74" y="94"/>
                  </a:lnTo>
                  <a:lnTo>
                    <a:pt x="63" y="85"/>
                  </a:lnTo>
                  <a:lnTo>
                    <a:pt x="63" y="73"/>
                  </a:lnTo>
                  <a:lnTo>
                    <a:pt x="107" y="65"/>
                  </a:lnTo>
                  <a:lnTo>
                    <a:pt x="116" y="73"/>
                  </a:lnTo>
                  <a:lnTo>
                    <a:pt x="116" y="85"/>
                  </a:lnTo>
                  <a:lnTo>
                    <a:pt x="137" y="85"/>
                  </a:lnTo>
                  <a:lnTo>
                    <a:pt x="170" y="65"/>
                  </a:lnTo>
                  <a:lnTo>
                    <a:pt x="157" y="52"/>
                  </a:lnTo>
                  <a:lnTo>
                    <a:pt x="157" y="35"/>
                  </a:lnTo>
                  <a:lnTo>
                    <a:pt x="149" y="20"/>
                  </a:lnTo>
                  <a:lnTo>
                    <a:pt x="181" y="35"/>
                  </a:lnTo>
                  <a:lnTo>
                    <a:pt x="223" y="12"/>
                  </a:lnTo>
                  <a:lnTo>
                    <a:pt x="223" y="0"/>
                  </a:lnTo>
                  <a:lnTo>
                    <a:pt x="232" y="0"/>
                  </a:lnTo>
                  <a:lnTo>
                    <a:pt x="247" y="20"/>
                  </a:lnTo>
                  <a:lnTo>
                    <a:pt x="232" y="52"/>
                  </a:lnTo>
                  <a:lnTo>
                    <a:pt x="247" y="73"/>
                  </a:lnTo>
                  <a:lnTo>
                    <a:pt x="256" y="73"/>
                  </a:lnTo>
                  <a:lnTo>
                    <a:pt x="286" y="65"/>
                  </a:lnTo>
                  <a:lnTo>
                    <a:pt x="297" y="65"/>
                  </a:lnTo>
                  <a:lnTo>
                    <a:pt x="310" y="65"/>
                  </a:lnTo>
                  <a:lnTo>
                    <a:pt x="310" y="52"/>
                  </a:lnTo>
                  <a:lnTo>
                    <a:pt x="339" y="65"/>
                  </a:lnTo>
                  <a:lnTo>
                    <a:pt x="360" y="65"/>
                  </a:lnTo>
                  <a:lnTo>
                    <a:pt x="384" y="2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91" name="Freeform 273"/>
            <p:cNvSpPr>
              <a:spLocks/>
            </p:cNvSpPr>
            <p:nvPr/>
          </p:nvSpPr>
          <p:spPr bwMode="auto">
            <a:xfrm>
              <a:off x="-4279685" y="2314490"/>
              <a:ext cx="702176" cy="667118"/>
            </a:xfrm>
            <a:custGeom>
              <a:avLst/>
              <a:gdLst/>
              <a:ahLst/>
              <a:cxnLst>
                <a:cxn ang="0">
                  <a:pos x="396" y="35"/>
                </a:cxn>
                <a:cxn ang="0">
                  <a:pos x="414" y="73"/>
                </a:cxn>
                <a:cxn ang="0">
                  <a:pos x="396" y="109"/>
                </a:cxn>
                <a:cxn ang="0">
                  <a:pos x="404" y="138"/>
                </a:cxn>
                <a:cxn ang="0">
                  <a:pos x="434" y="109"/>
                </a:cxn>
                <a:cxn ang="0">
                  <a:pos x="434" y="138"/>
                </a:cxn>
                <a:cxn ang="0">
                  <a:pos x="458" y="118"/>
                </a:cxn>
                <a:cxn ang="0">
                  <a:pos x="500" y="138"/>
                </a:cxn>
                <a:cxn ang="0">
                  <a:pos x="511" y="147"/>
                </a:cxn>
                <a:cxn ang="0">
                  <a:pos x="532" y="147"/>
                </a:cxn>
                <a:cxn ang="0">
                  <a:pos x="598" y="158"/>
                </a:cxn>
                <a:cxn ang="0">
                  <a:pos x="672" y="211"/>
                </a:cxn>
                <a:cxn ang="0">
                  <a:pos x="682" y="264"/>
                </a:cxn>
                <a:cxn ang="0">
                  <a:pos x="619" y="367"/>
                </a:cxn>
                <a:cxn ang="0">
                  <a:pos x="619" y="461"/>
                </a:cxn>
                <a:cxn ang="0">
                  <a:pos x="598" y="526"/>
                </a:cxn>
                <a:cxn ang="0">
                  <a:pos x="577" y="547"/>
                </a:cxn>
                <a:cxn ang="0">
                  <a:pos x="532" y="555"/>
                </a:cxn>
                <a:cxn ang="0">
                  <a:pos x="524" y="567"/>
                </a:cxn>
                <a:cxn ang="0">
                  <a:pos x="511" y="576"/>
                </a:cxn>
                <a:cxn ang="0">
                  <a:pos x="470" y="620"/>
                </a:cxn>
                <a:cxn ang="0">
                  <a:pos x="458" y="690"/>
                </a:cxn>
                <a:cxn ang="0">
                  <a:pos x="425" y="746"/>
                </a:cxn>
                <a:cxn ang="0">
                  <a:pos x="414" y="755"/>
                </a:cxn>
                <a:cxn ang="0">
                  <a:pos x="360" y="711"/>
                </a:cxn>
                <a:cxn ang="0">
                  <a:pos x="339" y="702"/>
                </a:cxn>
                <a:cxn ang="0">
                  <a:pos x="375" y="652"/>
                </a:cxn>
                <a:cxn ang="0">
                  <a:pos x="375" y="608"/>
                </a:cxn>
                <a:cxn ang="0">
                  <a:pos x="360" y="576"/>
                </a:cxn>
                <a:cxn ang="0">
                  <a:pos x="339" y="547"/>
                </a:cxn>
                <a:cxn ang="0">
                  <a:pos x="297" y="534"/>
                </a:cxn>
                <a:cxn ang="0">
                  <a:pos x="297" y="461"/>
                </a:cxn>
                <a:cxn ang="0">
                  <a:pos x="277" y="429"/>
                </a:cxn>
                <a:cxn ang="0">
                  <a:pos x="247" y="411"/>
                </a:cxn>
                <a:cxn ang="0">
                  <a:pos x="232" y="379"/>
                </a:cxn>
                <a:cxn ang="0">
                  <a:pos x="149" y="326"/>
                </a:cxn>
                <a:cxn ang="0">
                  <a:pos x="116" y="293"/>
                </a:cxn>
                <a:cxn ang="0">
                  <a:pos x="74" y="317"/>
                </a:cxn>
                <a:cxn ang="0">
                  <a:pos x="53" y="293"/>
                </a:cxn>
                <a:cxn ang="0">
                  <a:pos x="9" y="285"/>
                </a:cxn>
                <a:cxn ang="0">
                  <a:pos x="9" y="221"/>
                </a:cxn>
                <a:cxn ang="0">
                  <a:pos x="63" y="191"/>
                </a:cxn>
                <a:cxn ang="0">
                  <a:pos x="53" y="94"/>
                </a:cxn>
                <a:cxn ang="0">
                  <a:pos x="63" y="85"/>
                </a:cxn>
                <a:cxn ang="0">
                  <a:pos x="107" y="65"/>
                </a:cxn>
                <a:cxn ang="0">
                  <a:pos x="116" y="85"/>
                </a:cxn>
                <a:cxn ang="0">
                  <a:pos x="170" y="65"/>
                </a:cxn>
                <a:cxn ang="0">
                  <a:pos x="157" y="35"/>
                </a:cxn>
                <a:cxn ang="0">
                  <a:pos x="181" y="35"/>
                </a:cxn>
                <a:cxn ang="0">
                  <a:pos x="223" y="0"/>
                </a:cxn>
                <a:cxn ang="0">
                  <a:pos x="247" y="20"/>
                </a:cxn>
                <a:cxn ang="0">
                  <a:pos x="247" y="73"/>
                </a:cxn>
                <a:cxn ang="0">
                  <a:pos x="286" y="65"/>
                </a:cxn>
                <a:cxn ang="0">
                  <a:pos x="310" y="65"/>
                </a:cxn>
                <a:cxn ang="0">
                  <a:pos x="339" y="65"/>
                </a:cxn>
                <a:cxn ang="0">
                  <a:pos x="384" y="20"/>
                </a:cxn>
              </a:cxnLst>
              <a:rect l="0" t="0" r="r" b="b"/>
              <a:pathLst>
                <a:path w="682" h="776">
                  <a:moveTo>
                    <a:pt x="384" y="20"/>
                  </a:moveTo>
                  <a:lnTo>
                    <a:pt x="396" y="35"/>
                  </a:lnTo>
                  <a:lnTo>
                    <a:pt x="404" y="65"/>
                  </a:lnTo>
                  <a:lnTo>
                    <a:pt x="414" y="73"/>
                  </a:lnTo>
                  <a:lnTo>
                    <a:pt x="414" y="85"/>
                  </a:lnTo>
                  <a:lnTo>
                    <a:pt x="396" y="109"/>
                  </a:lnTo>
                  <a:lnTo>
                    <a:pt x="396" y="126"/>
                  </a:lnTo>
                  <a:lnTo>
                    <a:pt x="404" y="138"/>
                  </a:lnTo>
                  <a:lnTo>
                    <a:pt x="404" y="118"/>
                  </a:lnTo>
                  <a:lnTo>
                    <a:pt x="434" y="109"/>
                  </a:lnTo>
                  <a:lnTo>
                    <a:pt x="449" y="109"/>
                  </a:lnTo>
                  <a:lnTo>
                    <a:pt x="434" y="138"/>
                  </a:lnTo>
                  <a:lnTo>
                    <a:pt x="449" y="118"/>
                  </a:lnTo>
                  <a:lnTo>
                    <a:pt x="458" y="118"/>
                  </a:lnTo>
                  <a:lnTo>
                    <a:pt x="491" y="126"/>
                  </a:lnTo>
                  <a:lnTo>
                    <a:pt x="500" y="138"/>
                  </a:lnTo>
                  <a:lnTo>
                    <a:pt x="511" y="138"/>
                  </a:lnTo>
                  <a:lnTo>
                    <a:pt x="511" y="147"/>
                  </a:lnTo>
                  <a:lnTo>
                    <a:pt x="511" y="158"/>
                  </a:lnTo>
                  <a:lnTo>
                    <a:pt x="532" y="147"/>
                  </a:lnTo>
                  <a:lnTo>
                    <a:pt x="565" y="168"/>
                  </a:lnTo>
                  <a:lnTo>
                    <a:pt x="598" y="158"/>
                  </a:lnTo>
                  <a:lnTo>
                    <a:pt x="651" y="200"/>
                  </a:lnTo>
                  <a:lnTo>
                    <a:pt x="672" y="211"/>
                  </a:lnTo>
                  <a:lnTo>
                    <a:pt x="682" y="244"/>
                  </a:lnTo>
                  <a:lnTo>
                    <a:pt x="682" y="264"/>
                  </a:lnTo>
                  <a:lnTo>
                    <a:pt x="672" y="293"/>
                  </a:lnTo>
                  <a:lnTo>
                    <a:pt x="619" y="367"/>
                  </a:lnTo>
                  <a:lnTo>
                    <a:pt x="619" y="452"/>
                  </a:lnTo>
                  <a:lnTo>
                    <a:pt x="619" y="461"/>
                  </a:lnTo>
                  <a:lnTo>
                    <a:pt x="619" y="494"/>
                  </a:lnTo>
                  <a:lnTo>
                    <a:pt x="598" y="526"/>
                  </a:lnTo>
                  <a:lnTo>
                    <a:pt x="598" y="534"/>
                  </a:lnTo>
                  <a:lnTo>
                    <a:pt x="577" y="547"/>
                  </a:lnTo>
                  <a:lnTo>
                    <a:pt x="577" y="555"/>
                  </a:lnTo>
                  <a:lnTo>
                    <a:pt x="532" y="555"/>
                  </a:lnTo>
                  <a:lnTo>
                    <a:pt x="532" y="567"/>
                  </a:lnTo>
                  <a:lnTo>
                    <a:pt x="524" y="567"/>
                  </a:lnTo>
                  <a:lnTo>
                    <a:pt x="524" y="576"/>
                  </a:lnTo>
                  <a:lnTo>
                    <a:pt x="511" y="576"/>
                  </a:lnTo>
                  <a:lnTo>
                    <a:pt x="500" y="587"/>
                  </a:lnTo>
                  <a:lnTo>
                    <a:pt x="470" y="620"/>
                  </a:lnTo>
                  <a:lnTo>
                    <a:pt x="479" y="673"/>
                  </a:lnTo>
                  <a:lnTo>
                    <a:pt x="458" y="690"/>
                  </a:lnTo>
                  <a:lnTo>
                    <a:pt x="449" y="726"/>
                  </a:lnTo>
                  <a:lnTo>
                    <a:pt x="425" y="746"/>
                  </a:lnTo>
                  <a:lnTo>
                    <a:pt x="414" y="776"/>
                  </a:lnTo>
                  <a:lnTo>
                    <a:pt x="414" y="755"/>
                  </a:lnTo>
                  <a:lnTo>
                    <a:pt x="404" y="735"/>
                  </a:lnTo>
                  <a:lnTo>
                    <a:pt x="360" y="711"/>
                  </a:lnTo>
                  <a:lnTo>
                    <a:pt x="360" y="726"/>
                  </a:lnTo>
                  <a:lnTo>
                    <a:pt x="339" y="702"/>
                  </a:lnTo>
                  <a:lnTo>
                    <a:pt x="331" y="702"/>
                  </a:lnTo>
                  <a:lnTo>
                    <a:pt x="375" y="652"/>
                  </a:lnTo>
                  <a:lnTo>
                    <a:pt x="384" y="637"/>
                  </a:lnTo>
                  <a:lnTo>
                    <a:pt x="375" y="608"/>
                  </a:lnTo>
                  <a:lnTo>
                    <a:pt x="360" y="608"/>
                  </a:lnTo>
                  <a:lnTo>
                    <a:pt x="360" y="576"/>
                  </a:lnTo>
                  <a:lnTo>
                    <a:pt x="339" y="576"/>
                  </a:lnTo>
                  <a:lnTo>
                    <a:pt x="339" y="547"/>
                  </a:lnTo>
                  <a:lnTo>
                    <a:pt x="331" y="547"/>
                  </a:lnTo>
                  <a:lnTo>
                    <a:pt x="297" y="534"/>
                  </a:lnTo>
                  <a:lnTo>
                    <a:pt x="286" y="502"/>
                  </a:lnTo>
                  <a:lnTo>
                    <a:pt x="297" y="461"/>
                  </a:lnTo>
                  <a:lnTo>
                    <a:pt x="277" y="441"/>
                  </a:lnTo>
                  <a:lnTo>
                    <a:pt x="277" y="429"/>
                  </a:lnTo>
                  <a:lnTo>
                    <a:pt x="247" y="420"/>
                  </a:lnTo>
                  <a:lnTo>
                    <a:pt x="247" y="411"/>
                  </a:lnTo>
                  <a:lnTo>
                    <a:pt x="247" y="399"/>
                  </a:lnTo>
                  <a:lnTo>
                    <a:pt x="232" y="379"/>
                  </a:lnTo>
                  <a:lnTo>
                    <a:pt x="157" y="346"/>
                  </a:lnTo>
                  <a:lnTo>
                    <a:pt x="149" y="326"/>
                  </a:lnTo>
                  <a:lnTo>
                    <a:pt x="149" y="293"/>
                  </a:lnTo>
                  <a:lnTo>
                    <a:pt x="116" y="293"/>
                  </a:lnTo>
                  <a:lnTo>
                    <a:pt x="95" y="326"/>
                  </a:lnTo>
                  <a:lnTo>
                    <a:pt x="74" y="317"/>
                  </a:lnTo>
                  <a:lnTo>
                    <a:pt x="53" y="317"/>
                  </a:lnTo>
                  <a:lnTo>
                    <a:pt x="53" y="293"/>
                  </a:lnTo>
                  <a:lnTo>
                    <a:pt x="30" y="303"/>
                  </a:lnTo>
                  <a:lnTo>
                    <a:pt x="9" y="285"/>
                  </a:lnTo>
                  <a:lnTo>
                    <a:pt x="0" y="253"/>
                  </a:lnTo>
                  <a:lnTo>
                    <a:pt x="9" y="221"/>
                  </a:lnTo>
                  <a:lnTo>
                    <a:pt x="21" y="200"/>
                  </a:lnTo>
                  <a:lnTo>
                    <a:pt x="63" y="191"/>
                  </a:lnTo>
                  <a:lnTo>
                    <a:pt x="63" y="126"/>
                  </a:lnTo>
                  <a:lnTo>
                    <a:pt x="53" y="94"/>
                  </a:lnTo>
                  <a:lnTo>
                    <a:pt x="74" y="94"/>
                  </a:lnTo>
                  <a:lnTo>
                    <a:pt x="63" y="85"/>
                  </a:lnTo>
                  <a:lnTo>
                    <a:pt x="63" y="73"/>
                  </a:lnTo>
                  <a:lnTo>
                    <a:pt x="107" y="65"/>
                  </a:lnTo>
                  <a:lnTo>
                    <a:pt x="116" y="73"/>
                  </a:lnTo>
                  <a:lnTo>
                    <a:pt x="116" y="85"/>
                  </a:lnTo>
                  <a:lnTo>
                    <a:pt x="137" y="85"/>
                  </a:lnTo>
                  <a:lnTo>
                    <a:pt x="170" y="65"/>
                  </a:lnTo>
                  <a:lnTo>
                    <a:pt x="157" y="52"/>
                  </a:lnTo>
                  <a:lnTo>
                    <a:pt x="157" y="35"/>
                  </a:lnTo>
                  <a:lnTo>
                    <a:pt x="149" y="20"/>
                  </a:lnTo>
                  <a:lnTo>
                    <a:pt x="181" y="35"/>
                  </a:lnTo>
                  <a:lnTo>
                    <a:pt x="223" y="12"/>
                  </a:lnTo>
                  <a:lnTo>
                    <a:pt x="223" y="0"/>
                  </a:lnTo>
                  <a:lnTo>
                    <a:pt x="232" y="0"/>
                  </a:lnTo>
                  <a:lnTo>
                    <a:pt x="247" y="20"/>
                  </a:lnTo>
                  <a:lnTo>
                    <a:pt x="232" y="52"/>
                  </a:lnTo>
                  <a:lnTo>
                    <a:pt x="247" y="73"/>
                  </a:lnTo>
                  <a:lnTo>
                    <a:pt x="256" y="73"/>
                  </a:lnTo>
                  <a:lnTo>
                    <a:pt x="286" y="65"/>
                  </a:lnTo>
                  <a:lnTo>
                    <a:pt x="297" y="65"/>
                  </a:lnTo>
                  <a:lnTo>
                    <a:pt x="310" y="65"/>
                  </a:lnTo>
                  <a:lnTo>
                    <a:pt x="310" y="52"/>
                  </a:lnTo>
                  <a:lnTo>
                    <a:pt x="339" y="65"/>
                  </a:lnTo>
                  <a:lnTo>
                    <a:pt x="360" y="65"/>
                  </a:lnTo>
                  <a:lnTo>
                    <a:pt x="384" y="2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792" name="Freeform 274"/>
            <p:cNvSpPr>
              <a:spLocks/>
            </p:cNvSpPr>
            <p:nvPr/>
          </p:nvSpPr>
          <p:spPr bwMode="auto">
            <a:xfrm>
              <a:off x="-3984194" y="3298833"/>
              <a:ext cx="75160" cy="42984"/>
            </a:xfrm>
            <a:custGeom>
              <a:avLst/>
              <a:gdLst/>
              <a:ahLst/>
              <a:cxnLst>
                <a:cxn ang="0">
                  <a:pos x="0" y="0"/>
                </a:cxn>
                <a:cxn ang="0">
                  <a:pos x="34" y="50"/>
                </a:cxn>
                <a:cxn ang="0">
                  <a:pos x="44" y="50"/>
                </a:cxn>
                <a:cxn ang="0">
                  <a:pos x="73" y="40"/>
                </a:cxn>
                <a:cxn ang="0">
                  <a:pos x="23" y="20"/>
                </a:cxn>
                <a:cxn ang="0">
                  <a:pos x="0" y="0"/>
                </a:cxn>
              </a:cxnLst>
              <a:rect l="0" t="0" r="r" b="b"/>
              <a:pathLst>
                <a:path w="73" h="50">
                  <a:moveTo>
                    <a:pt x="0" y="0"/>
                  </a:moveTo>
                  <a:lnTo>
                    <a:pt x="34" y="50"/>
                  </a:lnTo>
                  <a:lnTo>
                    <a:pt x="44" y="50"/>
                  </a:lnTo>
                  <a:lnTo>
                    <a:pt x="73" y="40"/>
                  </a:lnTo>
                  <a:lnTo>
                    <a:pt x="23" y="20"/>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93" name="Freeform 275"/>
            <p:cNvSpPr>
              <a:spLocks/>
            </p:cNvSpPr>
            <p:nvPr/>
          </p:nvSpPr>
          <p:spPr bwMode="auto">
            <a:xfrm>
              <a:off x="-3984194" y="3298833"/>
              <a:ext cx="75160" cy="42984"/>
            </a:xfrm>
            <a:custGeom>
              <a:avLst/>
              <a:gdLst/>
              <a:ahLst/>
              <a:cxnLst>
                <a:cxn ang="0">
                  <a:pos x="0" y="0"/>
                </a:cxn>
                <a:cxn ang="0">
                  <a:pos x="34" y="50"/>
                </a:cxn>
                <a:cxn ang="0">
                  <a:pos x="44" y="50"/>
                </a:cxn>
                <a:cxn ang="0">
                  <a:pos x="73" y="40"/>
                </a:cxn>
                <a:cxn ang="0">
                  <a:pos x="23" y="20"/>
                </a:cxn>
                <a:cxn ang="0">
                  <a:pos x="0" y="0"/>
                </a:cxn>
              </a:cxnLst>
              <a:rect l="0" t="0" r="r" b="b"/>
              <a:pathLst>
                <a:path w="73" h="50">
                  <a:moveTo>
                    <a:pt x="0" y="0"/>
                  </a:moveTo>
                  <a:lnTo>
                    <a:pt x="34" y="50"/>
                  </a:lnTo>
                  <a:lnTo>
                    <a:pt x="44" y="50"/>
                  </a:lnTo>
                  <a:lnTo>
                    <a:pt x="73" y="40"/>
                  </a:lnTo>
                  <a:lnTo>
                    <a:pt x="23" y="20"/>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94" name="Freeform 276"/>
            <p:cNvSpPr>
              <a:spLocks/>
            </p:cNvSpPr>
            <p:nvPr/>
          </p:nvSpPr>
          <p:spPr bwMode="auto">
            <a:xfrm>
              <a:off x="-4050087" y="3298833"/>
              <a:ext cx="100899" cy="42984"/>
            </a:xfrm>
            <a:custGeom>
              <a:avLst/>
              <a:gdLst/>
              <a:ahLst/>
              <a:cxnLst>
                <a:cxn ang="0">
                  <a:pos x="62" y="0"/>
                </a:cxn>
                <a:cxn ang="0">
                  <a:pos x="98" y="50"/>
                </a:cxn>
                <a:cxn ang="0">
                  <a:pos x="74" y="50"/>
                </a:cxn>
                <a:cxn ang="0">
                  <a:pos x="74" y="40"/>
                </a:cxn>
                <a:cxn ang="0">
                  <a:pos x="53" y="40"/>
                </a:cxn>
                <a:cxn ang="0">
                  <a:pos x="23" y="29"/>
                </a:cxn>
                <a:cxn ang="0">
                  <a:pos x="9" y="29"/>
                </a:cxn>
                <a:cxn ang="0">
                  <a:pos x="0" y="20"/>
                </a:cxn>
                <a:cxn ang="0">
                  <a:pos x="0" y="8"/>
                </a:cxn>
                <a:cxn ang="0">
                  <a:pos x="53" y="29"/>
                </a:cxn>
                <a:cxn ang="0">
                  <a:pos x="53" y="20"/>
                </a:cxn>
                <a:cxn ang="0">
                  <a:pos x="62" y="8"/>
                </a:cxn>
                <a:cxn ang="0">
                  <a:pos x="53" y="8"/>
                </a:cxn>
                <a:cxn ang="0">
                  <a:pos x="42" y="0"/>
                </a:cxn>
                <a:cxn ang="0">
                  <a:pos x="62" y="0"/>
                </a:cxn>
              </a:cxnLst>
              <a:rect l="0" t="0" r="r" b="b"/>
              <a:pathLst>
                <a:path w="98" h="50">
                  <a:moveTo>
                    <a:pt x="62" y="0"/>
                  </a:moveTo>
                  <a:lnTo>
                    <a:pt x="98" y="50"/>
                  </a:lnTo>
                  <a:lnTo>
                    <a:pt x="74" y="50"/>
                  </a:lnTo>
                  <a:lnTo>
                    <a:pt x="74" y="40"/>
                  </a:lnTo>
                  <a:lnTo>
                    <a:pt x="53" y="40"/>
                  </a:lnTo>
                  <a:lnTo>
                    <a:pt x="23" y="29"/>
                  </a:lnTo>
                  <a:lnTo>
                    <a:pt x="9" y="29"/>
                  </a:lnTo>
                  <a:lnTo>
                    <a:pt x="0" y="20"/>
                  </a:lnTo>
                  <a:lnTo>
                    <a:pt x="0" y="8"/>
                  </a:lnTo>
                  <a:lnTo>
                    <a:pt x="53" y="29"/>
                  </a:lnTo>
                  <a:lnTo>
                    <a:pt x="53" y="20"/>
                  </a:lnTo>
                  <a:lnTo>
                    <a:pt x="62" y="8"/>
                  </a:lnTo>
                  <a:lnTo>
                    <a:pt x="53" y="8"/>
                  </a:lnTo>
                  <a:lnTo>
                    <a:pt x="42" y="0"/>
                  </a:lnTo>
                  <a:lnTo>
                    <a:pt x="62"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95" name="Freeform 277"/>
            <p:cNvSpPr>
              <a:spLocks/>
            </p:cNvSpPr>
            <p:nvPr/>
          </p:nvSpPr>
          <p:spPr bwMode="auto">
            <a:xfrm>
              <a:off x="-4050087" y="3298833"/>
              <a:ext cx="100899" cy="42984"/>
            </a:xfrm>
            <a:custGeom>
              <a:avLst/>
              <a:gdLst/>
              <a:ahLst/>
              <a:cxnLst>
                <a:cxn ang="0">
                  <a:pos x="62" y="0"/>
                </a:cxn>
                <a:cxn ang="0">
                  <a:pos x="98" y="50"/>
                </a:cxn>
                <a:cxn ang="0">
                  <a:pos x="74" y="50"/>
                </a:cxn>
                <a:cxn ang="0">
                  <a:pos x="74" y="40"/>
                </a:cxn>
                <a:cxn ang="0">
                  <a:pos x="53" y="40"/>
                </a:cxn>
                <a:cxn ang="0">
                  <a:pos x="23" y="29"/>
                </a:cxn>
                <a:cxn ang="0">
                  <a:pos x="9" y="29"/>
                </a:cxn>
                <a:cxn ang="0">
                  <a:pos x="0" y="20"/>
                </a:cxn>
                <a:cxn ang="0">
                  <a:pos x="0" y="8"/>
                </a:cxn>
                <a:cxn ang="0">
                  <a:pos x="53" y="29"/>
                </a:cxn>
                <a:cxn ang="0">
                  <a:pos x="53" y="20"/>
                </a:cxn>
                <a:cxn ang="0">
                  <a:pos x="62" y="8"/>
                </a:cxn>
                <a:cxn ang="0">
                  <a:pos x="53" y="8"/>
                </a:cxn>
                <a:cxn ang="0">
                  <a:pos x="42" y="0"/>
                </a:cxn>
                <a:cxn ang="0">
                  <a:pos x="62" y="0"/>
                </a:cxn>
              </a:cxnLst>
              <a:rect l="0" t="0" r="r" b="b"/>
              <a:pathLst>
                <a:path w="98" h="50">
                  <a:moveTo>
                    <a:pt x="62" y="0"/>
                  </a:moveTo>
                  <a:lnTo>
                    <a:pt x="98" y="50"/>
                  </a:lnTo>
                  <a:lnTo>
                    <a:pt x="74" y="50"/>
                  </a:lnTo>
                  <a:lnTo>
                    <a:pt x="74" y="40"/>
                  </a:lnTo>
                  <a:lnTo>
                    <a:pt x="53" y="40"/>
                  </a:lnTo>
                  <a:lnTo>
                    <a:pt x="23" y="29"/>
                  </a:lnTo>
                  <a:lnTo>
                    <a:pt x="9" y="29"/>
                  </a:lnTo>
                  <a:lnTo>
                    <a:pt x="0" y="20"/>
                  </a:lnTo>
                  <a:lnTo>
                    <a:pt x="0" y="8"/>
                  </a:lnTo>
                  <a:lnTo>
                    <a:pt x="53" y="29"/>
                  </a:lnTo>
                  <a:lnTo>
                    <a:pt x="53" y="20"/>
                  </a:lnTo>
                  <a:lnTo>
                    <a:pt x="62" y="8"/>
                  </a:lnTo>
                  <a:lnTo>
                    <a:pt x="53" y="8"/>
                  </a:lnTo>
                  <a:lnTo>
                    <a:pt x="42" y="0"/>
                  </a:lnTo>
                  <a:lnTo>
                    <a:pt x="62"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96" name="Freeform 278"/>
            <p:cNvSpPr>
              <a:spLocks/>
            </p:cNvSpPr>
            <p:nvPr/>
          </p:nvSpPr>
          <p:spPr bwMode="auto">
            <a:xfrm>
              <a:off x="-4422796" y="2408196"/>
              <a:ext cx="241952" cy="303470"/>
            </a:xfrm>
            <a:custGeom>
              <a:avLst/>
              <a:gdLst/>
              <a:ahLst/>
              <a:cxnLst>
                <a:cxn ang="0">
                  <a:pos x="11" y="59"/>
                </a:cxn>
                <a:cxn ang="0">
                  <a:pos x="11" y="82"/>
                </a:cxn>
                <a:cxn ang="0">
                  <a:pos x="29" y="91"/>
                </a:cxn>
                <a:cxn ang="0">
                  <a:pos x="53" y="59"/>
                </a:cxn>
                <a:cxn ang="0">
                  <a:pos x="86" y="49"/>
                </a:cxn>
                <a:cxn ang="0">
                  <a:pos x="95" y="29"/>
                </a:cxn>
                <a:cxn ang="0">
                  <a:pos x="107" y="17"/>
                </a:cxn>
                <a:cxn ang="0">
                  <a:pos x="95" y="0"/>
                </a:cxn>
                <a:cxn ang="0">
                  <a:pos x="107" y="0"/>
                </a:cxn>
                <a:cxn ang="0">
                  <a:pos x="127" y="17"/>
                </a:cxn>
                <a:cxn ang="0">
                  <a:pos x="139" y="49"/>
                </a:cxn>
                <a:cxn ang="0">
                  <a:pos x="184" y="38"/>
                </a:cxn>
                <a:cxn ang="0">
                  <a:pos x="193" y="49"/>
                </a:cxn>
                <a:cxn ang="0">
                  <a:pos x="193" y="70"/>
                </a:cxn>
                <a:cxn ang="0">
                  <a:pos x="202" y="82"/>
                </a:cxn>
                <a:cxn ang="0">
                  <a:pos x="161" y="91"/>
                </a:cxn>
                <a:cxn ang="0">
                  <a:pos x="148" y="112"/>
                </a:cxn>
                <a:cxn ang="0">
                  <a:pos x="139" y="144"/>
                </a:cxn>
                <a:cxn ang="0">
                  <a:pos x="148" y="177"/>
                </a:cxn>
                <a:cxn ang="0">
                  <a:pos x="169" y="194"/>
                </a:cxn>
                <a:cxn ang="0">
                  <a:pos x="193" y="185"/>
                </a:cxn>
                <a:cxn ang="0">
                  <a:pos x="193" y="209"/>
                </a:cxn>
                <a:cxn ang="0">
                  <a:pos x="214" y="209"/>
                </a:cxn>
                <a:cxn ang="0">
                  <a:pos x="223" y="238"/>
                </a:cxn>
                <a:cxn ang="0">
                  <a:pos x="223" y="312"/>
                </a:cxn>
                <a:cxn ang="0">
                  <a:pos x="235" y="320"/>
                </a:cxn>
                <a:cxn ang="0">
                  <a:pos x="223" y="344"/>
                </a:cxn>
                <a:cxn ang="0">
                  <a:pos x="202" y="353"/>
                </a:cxn>
                <a:cxn ang="0">
                  <a:pos x="107" y="291"/>
                </a:cxn>
                <a:cxn ang="0">
                  <a:pos x="41" y="164"/>
                </a:cxn>
                <a:cxn ang="0">
                  <a:pos x="20" y="135"/>
                </a:cxn>
                <a:cxn ang="0">
                  <a:pos x="0" y="112"/>
                </a:cxn>
                <a:cxn ang="0">
                  <a:pos x="11" y="112"/>
                </a:cxn>
                <a:cxn ang="0">
                  <a:pos x="0" y="82"/>
                </a:cxn>
                <a:cxn ang="0">
                  <a:pos x="11" y="59"/>
                </a:cxn>
              </a:cxnLst>
              <a:rect l="0" t="0" r="r" b="b"/>
              <a:pathLst>
                <a:path w="235" h="353">
                  <a:moveTo>
                    <a:pt x="11" y="59"/>
                  </a:moveTo>
                  <a:lnTo>
                    <a:pt x="11" y="82"/>
                  </a:lnTo>
                  <a:lnTo>
                    <a:pt x="29" y="91"/>
                  </a:lnTo>
                  <a:lnTo>
                    <a:pt x="53" y="59"/>
                  </a:lnTo>
                  <a:lnTo>
                    <a:pt x="86" y="49"/>
                  </a:lnTo>
                  <a:lnTo>
                    <a:pt x="95" y="29"/>
                  </a:lnTo>
                  <a:lnTo>
                    <a:pt x="107" y="17"/>
                  </a:lnTo>
                  <a:lnTo>
                    <a:pt x="95" y="0"/>
                  </a:lnTo>
                  <a:lnTo>
                    <a:pt x="107" y="0"/>
                  </a:lnTo>
                  <a:lnTo>
                    <a:pt x="127" y="17"/>
                  </a:lnTo>
                  <a:lnTo>
                    <a:pt x="139" y="49"/>
                  </a:lnTo>
                  <a:lnTo>
                    <a:pt x="184" y="38"/>
                  </a:lnTo>
                  <a:lnTo>
                    <a:pt x="193" y="49"/>
                  </a:lnTo>
                  <a:lnTo>
                    <a:pt x="193" y="70"/>
                  </a:lnTo>
                  <a:lnTo>
                    <a:pt x="202" y="82"/>
                  </a:lnTo>
                  <a:lnTo>
                    <a:pt x="161" y="91"/>
                  </a:lnTo>
                  <a:lnTo>
                    <a:pt x="148" y="112"/>
                  </a:lnTo>
                  <a:lnTo>
                    <a:pt x="139" y="144"/>
                  </a:lnTo>
                  <a:lnTo>
                    <a:pt x="148" y="177"/>
                  </a:lnTo>
                  <a:lnTo>
                    <a:pt x="169" y="194"/>
                  </a:lnTo>
                  <a:lnTo>
                    <a:pt x="193" y="185"/>
                  </a:lnTo>
                  <a:lnTo>
                    <a:pt x="193" y="209"/>
                  </a:lnTo>
                  <a:lnTo>
                    <a:pt x="214" y="209"/>
                  </a:lnTo>
                  <a:lnTo>
                    <a:pt x="223" y="238"/>
                  </a:lnTo>
                  <a:lnTo>
                    <a:pt x="223" y="312"/>
                  </a:lnTo>
                  <a:lnTo>
                    <a:pt x="235" y="320"/>
                  </a:lnTo>
                  <a:lnTo>
                    <a:pt x="223" y="344"/>
                  </a:lnTo>
                  <a:lnTo>
                    <a:pt x="202" y="353"/>
                  </a:lnTo>
                  <a:lnTo>
                    <a:pt x="107" y="291"/>
                  </a:lnTo>
                  <a:lnTo>
                    <a:pt x="41" y="164"/>
                  </a:lnTo>
                  <a:lnTo>
                    <a:pt x="20" y="135"/>
                  </a:lnTo>
                  <a:lnTo>
                    <a:pt x="0" y="112"/>
                  </a:lnTo>
                  <a:lnTo>
                    <a:pt x="11" y="112"/>
                  </a:lnTo>
                  <a:lnTo>
                    <a:pt x="0" y="82"/>
                  </a:lnTo>
                  <a:lnTo>
                    <a:pt x="11" y="5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97" name="Freeform 279"/>
            <p:cNvSpPr>
              <a:spLocks/>
            </p:cNvSpPr>
            <p:nvPr/>
          </p:nvSpPr>
          <p:spPr bwMode="auto">
            <a:xfrm>
              <a:off x="-4422796" y="2408196"/>
              <a:ext cx="241952" cy="303470"/>
            </a:xfrm>
            <a:custGeom>
              <a:avLst/>
              <a:gdLst/>
              <a:ahLst/>
              <a:cxnLst>
                <a:cxn ang="0">
                  <a:pos x="11" y="59"/>
                </a:cxn>
                <a:cxn ang="0">
                  <a:pos x="11" y="82"/>
                </a:cxn>
                <a:cxn ang="0">
                  <a:pos x="29" y="91"/>
                </a:cxn>
                <a:cxn ang="0">
                  <a:pos x="53" y="59"/>
                </a:cxn>
                <a:cxn ang="0">
                  <a:pos x="86" y="49"/>
                </a:cxn>
                <a:cxn ang="0">
                  <a:pos x="95" y="29"/>
                </a:cxn>
                <a:cxn ang="0">
                  <a:pos x="107" y="17"/>
                </a:cxn>
                <a:cxn ang="0">
                  <a:pos x="95" y="0"/>
                </a:cxn>
                <a:cxn ang="0">
                  <a:pos x="107" y="0"/>
                </a:cxn>
                <a:cxn ang="0">
                  <a:pos x="127" y="17"/>
                </a:cxn>
                <a:cxn ang="0">
                  <a:pos x="139" y="49"/>
                </a:cxn>
                <a:cxn ang="0">
                  <a:pos x="184" y="38"/>
                </a:cxn>
                <a:cxn ang="0">
                  <a:pos x="193" y="49"/>
                </a:cxn>
                <a:cxn ang="0">
                  <a:pos x="193" y="70"/>
                </a:cxn>
                <a:cxn ang="0">
                  <a:pos x="202" y="82"/>
                </a:cxn>
                <a:cxn ang="0">
                  <a:pos x="161" y="91"/>
                </a:cxn>
                <a:cxn ang="0">
                  <a:pos x="148" y="112"/>
                </a:cxn>
                <a:cxn ang="0">
                  <a:pos x="139" y="144"/>
                </a:cxn>
                <a:cxn ang="0">
                  <a:pos x="148" y="177"/>
                </a:cxn>
                <a:cxn ang="0">
                  <a:pos x="169" y="194"/>
                </a:cxn>
                <a:cxn ang="0">
                  <a:pos x="193" y="185"/>
                </a:cxn>
                <a:cxn ang="0">
                  <a:pos x="193" y="209"/>
                </a:cxn>
                <a:cxn ang="0">
                  <a:pos x="214" y="209"/>
                </a:cxn>
                <a:cxn ang="0">
                  <a:pos x="223" y="238"/>
                </a:cxn>
                <a:cxn ang="0">
                  <a:pos x="223" y="312"/>
                </a:cxn>
                <a:cxn ang="0">
                  <a:pos x="235" y="320"/>
                </a:cxn>
                <a:cxn ang="0">
                  <a:pos x="223" y="344"/>
                </a:cxn>
                <a:cxn ang="0">
                  <a:pos x="202" y="353"/>
                </a:cxn>
                <a:cxn ang="0">
                  <a:pos x="107" y="291"/>
                </a:cxn>
                <a:cxn ang="0">
                  <a:pos x="41" y="164"/>
                </a:cxn>
                <a:cxn ang="0">
                  <a:pos x="20" y="135"/>
                </a:cxn>
                <a:cxn ang="0">
                  <a:pos x="0" y="112"/>
                </a:cxn>
                <a:cxn ang="0">
                  <a:pos x="11" y="112"/>
                </a:cxn>
                <a:cxn ang="0">
                  <a:pos x="0" y="82"/>
                </a:cxn>
                <a:cxn ang="0">
                  <a:pos x="11" y="59"/>
                </a:cxn>
              </a:cxnLst>
              <a:rect l="0" t="0" r="r" b="b"/>
              <a:pathLst>
                <a:path w="235" h="353">
                  <a:moveTo>
                    <a:pt x="11" y="59"/>
                  </a:moveTo>
                  <a:lnTo>
                    <a:pt x="11" y="82"/>
                  </a:lnTo>
                  <a:lnTo>
                    <a:pt x="29" y="91"/>
                  </a:lnTo>
                  <a:lnTo>
                    <a:pt x="53" y="59"/>
                  </a:lnTo>
                  <a:lnTo>
                    <a:pt x="86" y="49"/>
                  </a:lnTo>
                  <a:lnTo>
                    <a:pt x="95" y="29"/>
                  </a:lnTo>
                  <a:lnTo>
                    <a:pt x="107" y="17"/>
                  </a:lnTo>
                  <a:lnTo>
                    <a:pt x="95" y="0"/>
                  </a:lnTo>
                  <a:lnTo>
                    <a:pt x="107" y="0"/>
                  </a:lnTo>
                  <a:lnTo>
                    <a:pt x="127" y="17"/>
                  </a:lnTo>
                  <a:lnTo>
                    <a:pt x="139" y="49"/>
                  </a:lnTo>
                  <a:lnTo>
                    <a:pt x="184" y="38"/>
                  </a:lnTo>
                  <a:lnTo>
                    <a:pt x="193" y="49"/>
                  </a:lnTo>
                  <a:lnTo>
                    <a:pt x="193" y="70"/>
                  </a:lnTo>
                  <a:lnTo>
                    <a:pt x="202" y="82"/>
                  </a:lnTo>
                  <a:lnTo>
                    <a:pt x="161" y="91"/>
                  </a:lnTo>
                  <a:lnTo>
                    <a:pt x="148" y="112"/>
                  </a:lnTo>
                  <a:lnTo>
                    <a:pt x="139" y="144"/>
                  </a:lnTo>
                  <a:lnTo>
                    <a:pt x="148" y="177"/>
                  </a:lnTo>
                  <a:lnTo>
                    <a:pt x="169" y="194"/>
                  </a:lnTo>
                  <a:lnTo>
                    <a:pt x="193" y="185"/>
                  </a:lnTo>
                  <a:lnTo>
                    <a:pt x="193" y="209"/>
                  </a:lnTo>
                  <a:lnTo>
                    <a:pt x="214" y="209"/>
                  </a:lnTo>
                  <a:lnTo>
                    <a:pt x="223" y="238"/>
                  </a:lnTo>
                  <a:lnTo>
                    <a:pt x="223" y="312"/>
                  </a:lnTo>
                  <a:lnTo>
                    <a:pt x="235" y="320"/>
                  </a:lnTo>
                  <a:lnTo>
                    <a:pt x="223" y="344"/>
                  </a:lnTo>
                  <a:lnTo>
                    <a:pt x="202" y="353"/>
                  </a:lnTo>
                  <a:lnTo>
                    <a:pt x="107" y="291"/>
                  </a:lnTo>
                  <a:lnTo>
                    <a:pt x="41" y="164"/>
                  </a:lnTo>
                  <a:lnTo>
                    <a:pt x="20" y="135"/>
                  </a:lnTo>
                  <a:lnTo>
                    <a:pt x="0" y="112"/>
                  </a:lnTo>
                  <a:lnTo>
                    <a:pt x="11" y="112"/>
                  </a:lnTo>
                  <a:lnTo>
                    <a:pt x="0" y="82"/>
                  </a:lnTo>
                  <a:lnTo>
                    <a:pt x="11" y="5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98" name="Freeform 280"/>
            <p:cNvSpPr>
              <a:spLocks/>
            </p:cNvSpPr>
            <p:nvPr/>
          </p:nvSpPr>
          <p:spPr bwMode="auto">
            <a:xfrm>
              <a:off x="-4422796" y="2378108"/>
              <a:ext cx="110165" cy="108321"/>
            </a:xfrm>
            <a:custGeom>
              <a:avLst/>
              <a:gdLst/>
              <a:ahLst/>
              <a:cxnLst>
                <a:cxn ang="0">
                  <a:pos x="11" y="93"/>
                </a:cxn>
                <a:cxn ang="0">
                  <a:pos x="20" y="93"/>
                </a:cxn>
                <a:cxn ang="0">
                  <a:pos x="0" y="73"/>
                </a:cxn>
                <a:cxn ang="0">
                  <a:pos x="0" y="52"/>
                </a:cxn>
                <a:cxn ang="0">
                  <a:pos x="11" y="44"/>
                </a:cxn>
                <a:cxn ang="0">
                  <a:pos x="11" y="35"/>
                </a:cxn>
                <a:cxn ang="0">
                  <a:pos x="20" y="35"/>
                </a:cxn>
                <a:cxn ang="0">
                  <a:pos x="20" y="20"/>
                </a:cxn>
                <a:cxn ang="0">
                  <a:pos x="41" y="0"/>
                </a:cxn>
                <a:cxn ang="0">
                  <a:pos x="65" y="35"/>
                </a:cxn>
                <a:cxn ang="0">
                  <a:pos x="95" y="20"/>
                </a:cxn>
                <a:cxn ang="0">
                  <a:pos x="107" y="35"/>
                </a:cxn>
                <a:cxn ang="0">
                  <a:pos x="95" y="35"/>
                </a:cxn>
                <a:cxn ang="0">
                  <a:pos x="107" y="52"/>
                </a:cxn>
                <a:cxn ang="0">
                  <a:pos x="95" y="64"/>
                </a:cxn>
                <a:cxn ang="0">
                  <a:pos x="86" y="84"/>
                </a:cxn>
                <a:cxn ang="0">
                  <a:pos x="53" y="93"/>
                </a:cxn>
                <a:cxn ang="0">
                  <a:pos x="29" y="126"/>
                </a:cxn>
                <a:cxn ang="0">
                  <a:pos x="11" y="116"/>
                </a:cxn>
                <a:cxn ang="0">
                  <a:pos x="11" y="93"/>
                </a:cxn>
              </a:cxnLst>
              <a:rect l="0" t="0" r="r" b="b"/>
              <a:pathLst>
                <a:path w="107" h="126">
                  <a:moveTo>
                    <a:pt x="11" y="93"/>
                  </a:moveTo>
                  <a:lnTo>
                    <a:pt x="20" y="93"/>
                  </a:lnTo>
                  <a:lnTo>
                    <a:pt x="0" y="73"/>
                  </a:lnTo>
                  <a:lnTo>
                    <a:pt x="0" y="52"/>
                  </a:lnTo>
                  <a:lnTo>
                    <a:pt x="11" y="44"/>
                  </a:lnTo>
                  <a:lnTo>
                    <a:pt x="11" y="35"/>
                  </a:lnTo>
                  <a:lnTo>
                    <a:pt x="20" y="35"/>
                  </a:lnTo>
                  <a:lnTo>
                    <a:pt x="20" y="20"/>
                  </a:lnTo>
                  <a:lnTo>
                    <a:pt x="41" y="0"/>
                  </a:lnTo>
                  <a:lnTo>
                    <a:pt x="65" y="35"/>
                  </a:lnTo>
                  <a:lnTo>
                    <a:pt x="95" y="20"/>
                  </a:lnTo>
                  <a:lnTo>
                    <a:pt x="107" y="35"/>
                  </a:lnTo>
                  <a:lnTo>
                    <a:pt x="95" y="35"/>
                  </a:lnTo>
                  <a:lnTo>
                    <a:pt x="107" y="52"/>
                  </a:lnTo>
                  <a:lnTo>
                    <a:pt x="95" y="64"/>
                  </a:lnTo>
                  <a:lnTo>
                    <a:pt x="86" y="84"/>
                  </a:lnTo>
                  <a:lnTo>
                    <a:pt x="53" y="93"/>
                  </a:lnTo>
                  <a:lnTo>
                    <a:pt x="29" y="126"/>
                  </a:lnTo>
                  <a:lnTo>
                    <a:pt x="11" y="116"/>
                  </a:lnTo>
                  <a:lnTo>
                    <a:pt x="11" y="9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799" name="Freeform 281"/>
            <p:cNvSpPr>
              <a:spLocks/>
            </p:cNvSpPr>
            <p:nvPr/>
          </p:nvSpPr>
          <p:spPr bwMode="auto">
            <a:xfrm>
              <a:off x="-4422796" y="2378108"/>
              <a:ext cx="110165" cy="108321"/>
            </a:xfrm>
            <a:custGeom>
              <a:avLst/>
              <a:gdLst/>
              <a:ahLst/>
              <a:cxnLst>
                <a:cxn ang="0">
                  <a:pos x="11" y="93"/>
                </a:cxn>
                <a:cxn ang="0">
                  <a:pos x="20" y="93"/>
                </a:cxn>
                <a:cxn ang="0">
                  <a:pos x="0" y="73"/>
                </a:cxn>
                <a:cxn ang="0">
                  <a:pos x="0" y="52"/>
                </a:cxn>
                <a:cxn ang="0">
                  <a:pos x="11" y="44"/>
                </a:cxn>
                <a:cxn ang="0">
                  <a:pos x="11" y="35"/>
                </a:cxn>
                <a:cxn ang="0">
                  <a:pos x="20" y="35"/>
                </a:cxn>
                <a:cxn ang="0">
                  <a:pos x="20" y="20"/>
                </a:cxn>
                <a:cxn ang="0">
                  <a:pos x="41" y="0"/>
                </a:cxn>
                <a:cxn ang="0">
                  <a:pos x="65" y="35"/>
                </a:cxn>
                <a:cxn ang="0">
                  <a:pos x="95" y="20"/>
                </a:cxn>
                <a:cxn ang="0">
                  <a:pos x="107" y="35"/>
                </a:cxn>
                <a:cxn ang="0">
                  <a:pos x="95" y="35"/>
                </a:cxn>
                <a:cxn ang="0">
                  <a:pos x="107" y="52"/>
                </a:cxn>
                <a:cxn ang="0">
                  <a:pos x="95" y="64"/>
                </a:cxn>
                <a:cxn ang="0">
                  <a:pos x="86" y="84"/>
                </a:cxn>
                <a:cxn ang="0">
                  <a:pos x="53" y="93"/>
                </a:cxn>
                <a:cxn ang="0">
                  <a:pos x="29" y="126"/>
                </a:cxn>
                <a:cxn ang="0">
                  <a:pos x="11" y="116"/>
                </a:cxn>
                <a:cxn ang="0">
                  <a:pos x="11" y="93"/>
                </a:cxn>
              </a:cxnLst>
              <a:rect l="0" t="0" r="r" b="b"/>
              <a:pathLst>
                <a:path w="107" h="126">
                  <a:moveTo>
                    <a:pt x="11" y="93"/>
                  </a:moveTo>
                  <a:lnTo>
                    <a:pt x="20" y="93"/>
                  </a:lnTo>
                  <a:lnTo>
                    <a:pt x="0" y="73"/>
                  </a:lnTo>
                  <a:lnTo>
                    <a:pt x="0" y="52"/>
                  </a:lnTo>
                  <a:lnTo>
                    <a:pt x="11" y="44"/>
                  </a:lnTo>
                  <a:lnTo>
                    <a:pt x="11" y="35"/>
                  </a:lnTo>
                  <a:lnTo>
                    <a:pt x="20" y="35"/>
                  </a:lnTo>
                  <a:lnTo>
                    <a:pt x="20" y="20"/>
                  </a:lnTo>
                  <a:lnTo>
                    <a:pt x="41" y="0"/>
                  </a:lnTo>
                  <a:lnTo>
                    <a:pt x="65" y="35"/>
                  </a:lnTo>
                  <a:lnTo>
                    <a:pt x="95" y="20"/>
                  </a:lnTo>
                  <a:lnTo>
                    <a:pt x="107" y="35"/>
                  </a:lnTo>
                  <a:lnTo>
                    <a:pt x="95" y="35"/>
                  </a:lnTo>
                  <a:lnTo>
                    <a:pt x="107" y="52"/>
                  </a:lnTo>
                  <a:lnTo>
                    <a:pt x="95" y="64"/>
                  </a:lnTo>
                  <a:lnTo>
                    <a:pt x="86" y="84"/>
                  </a:lnTo>
                  <a:lnTo>
                    <a:pt x="53" y="93"/>
                  </a:lnTo>
                  <a:lnTo>
                    <a:pt x="29" y="126"/>
                  </a:lnTo>
                  <a:lnTo>
                    <a:pt x="11" y="116"/>
                  </a:lnTo>
                  <a:lnTo>
                    <a:pt x="11" y="9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0" name="Freeform 282"/>
            <p:cNvSpPr>
              <a:spLocks/>
            </p:cNvSpPr>
            <p:nvPr/>
          </p:nvSpPr>
          <p:spPr bwMode="auto">
            <a:xfrm>
              <a:off x="-4379554" y="2190695"/>
              <a:ext cx="219301" cy="287995"/>
            </a:xfrm>
            <a:custGeom>
              <a:avLst/>
              <a:gdLst/>
              <a:ahLst/>
              <a:cxnLst>
                <a:cxn ang="0">
                  <a:pos x="0" y="217"/>
                </a:cxn>
                <a:cxn ang="0">
                  <a:pos x="23" y="252"/>
                </a:cxn>
                <a:cxn ang="0">
                  <a:pos x="53" y="238"/>
                </a:cxn>
                <a:cxn ang="0">
                  <a:pos x="65" y="252"/>
                </a:cxn>
                <a:cxn ang="0">
                  <a:pos x="85" y="270"/>
                </a:cxn>
                <a:cxn ang="0">
                  <a:pos x="97" y="302"/>
                </a:cxn>
                <a:cxn ang="0">
                  <a:pos x="142" y="291"/>
                </a:cxn>
                <a:cxn ang="0">
                  <a:pos x="150" y="302"/>
                </a:cxn>
                <a:cxn ang="0">
                  <a:pos x="150" y="323"/>
                </a:cxn>
                <a:cxn ang="0">
                  <a:pos x="160" y="335"/>
                </a:cxn>
                <a:cxn ang="0">
                  <a:pos x="160" y="270"/>
                </a:cxn>
                <a:cxn ang="0">
                  <a:pos x="150" y="238"/>
                </a:cxn>
                <a:cxn ang="0">
                  <a:pos x="171" y="238"/>
                </a:cxn>
                <a:cxn ang="0">
                  <a:pos x="160" y="228"/>
                </a:cxn>
                <a:cxn ang="0">
                  <a:pos x="160" y="217"/>
                </a:cxn>
                <a:cxn ang="0">
                  <a:pos x="204" y="209"/>
                </a:cxn>
                <a:cxn ang="0">
                  <a:pos x="213" y="217"/>
                </a:cxn>
                <a:cxn ang="0">
                  <a:pos x="192" y="188"/>
                </a:cxn>
                <a:cxn ang="0">
                  <a:pos x="204" y="188"/>
                </a:cxn>
                <a:cxn ang="0">
                  <a:pos x="192" y="156"/>
                </a:cxn>
                <a:cxn ang="0">
                  <a:pos x="204" y="125"/>
                </a:cxn>
                <a:cxn ang="0">
                  <a:pos x="171" y="125"/>
                </a:cxn>
                <a:cxn ang="0">
                  <a:pos x="160" y="114"/>
                </a:cxn>
                <a:cxn ang="0">
                  <a:pos x="127" y="102"/>
                </a:cxn>
                <a:cxn ang="0">
                  <a:pos x="118" y="102"/>
                </a:cxn>
                <a:cxn ang="0">
                  <a:pos x="118" y="93"/>
                </a:cxn>
                <a:cxn ang="0">
                  <a:pos x="106" y="61"/>
                </a:cxn>
                <a:cxn ang="0">
                  <a:pos x="118" y="29"/>
                </a:cxn>
                <a:cxn ang="0">
                  <a:pos x="127" y="20"/>
                </a:cxn>
                <a:cxn ang="0">
                  <a:pos x="142" y="8"/>
                </a:cxn>
                <a:cxn ang="0">
                  <a:pos x="142" y="0"/>
                </a:cxn>
                <a:cxn ang="0">
                  <a:pos x="97" y="29"/>
                </a:cxn>
                <a:cxn ang="0">
                  <a:pos x="85" y="29"/>
                </a:cxn>
                <a:cxn ang="0">
                  <a:pos x="65" y="29"/>
                </a:cxn>
                <a:cxn ang="0">
                  <a:pos x="65" y="61"/>
                </a:cxn>
                <a:cxn ang="0">
                  <a:pos x="44" y="82"/>
                </a:cxn>
                <a:cxn ang="0">
                  <a:pos x="44" y="93"/>
                </a:cxn>
                <a:cxn ang="0">
                  <a:pos x="32" y="82"/>
                </a:cxn>
                <a:cxn ang="0">
                  <a:pos x="32" y="93"/>
                </a:cxn>
                <a:cxn ang="0">
                  <a:pos x="23" y="102"/>
                </a:cxn>
                <a:cxn ang="0">
                  <a:pos x="23" y="114"/>
                </a:cxn>
                <a:cxn ang="0">
                  <a:pos x="23" y="164"/>
                </a:cxn>
                <a:cxn ang="0">
                  <a:pos x="32" y="178"/>
                </a:cxn>
                <a:cxn ang="0">
                  <a:pos x="23" y="196"/>
                </a:cxn>
                <a:cxn ang="0">
                  <a:pos x="11" y="196"/>
                </a:cxn>
                <a:cxn ang="0">
                  <a:pos x="0" y="217"/>
                </a:cxn>
              </a:cxnLst>
              <a:rect l="0" t="0" r="r" b="b"/>
              <a:pathLst>
                <a:path w="213" h="335">
                  <a:moveTo>
                    <a:pt x="0" y="217"/>
                  </a:moveTo>
                  <a:lnTo>
                    <a:pt x="23" y="252"/>
                  </a:lnTo>
                  <a:lnTo>
                    <a:pt x="53" y="238"/>
                  </a:lnTo>
                  <a:lnTo>
                    <a:pt x="65" y="252"/>
                  </a:lnTo>
                  <a:lnTo>
                    <a:pt x="85" y="270"/>
                  </a:lnTo>
                  <a:lnTo>
                    <a:pt x="97" y="302"/>
                  </a:lnTo>
                  <a:lnTo>
                    <a:pt x="142" y="291"/>
                  </a:lnTo>
                  <a:lnTo>
                    <a:pt x="150" y="302"/>
                  </a:lnTo>
                  <a:lnTo>
                    <a:pt x="150" y="323"/>
                  </a:lnTo>
                  <a:lnTo>
                    <a:pt x="160" y="335"/>
                  </a:lnTo>
                  <a:lnTo>
                    <a:pt x="160" y="270"/>
                  </a:lnTo>
                  <a:lnTo>
                    <a:pt x="150" y="238"/>
                  </a:lnTo>
                  <a:lnTo>
                    <a:pt x="171" y="238"/>
                  </a:lnTo>
                  <a:lnTo>
                    <a:pt x="160" y="228"/>
                  </a:lnTo>
                  <a:lnTo>
                    <a:pt x="160" y="217"/>
                  </a:lnTo>
                  <a:lnTo>
                    <a:pt x="204" y="209"/>
                  </a:lnTo>
                  <a:lnTo>
                    <a:pt x="213" y="217"/>
                  </a:lnTo>
                  <a:lnTo>
                    <a:pt x="192" y="188"/>
                  </a:lnTo>
                  <a:lnTo>
                    <a:pt x="204" y="188"/>
                  </a:lnTo>
                  <a:lnTo>
                    <a:pt x="192" y="156"/>
                  </a:lnTo>
                  <a:lnTo>
                    <a:pt x="204" y="125"/>
                  </a:lnTo>
                  <a:lnTo>
                    <a:pt x="171" y="125"/>
                  </a:lnTo>
                  <a:lnTo>
                    <a:pt x="160" y="114"/>
                  </a:lnTo>
                  <a:lnTo>
                    <a:pt x="127" y="102"/>
                  </a:lnTo>
                  <a:lnTo>
                    <a:pt x="118" y="102"/>
                  </a:lnTo>
                  <a:lnTo>
                    <a:pt x="118" y="93"/>
                  </a:lnTo>
                  <a:lnTo>
                    <a:pt x="106" y="61"/>
                  </a:lnTo>
                  <a:lnTo>
                    <a:pt x="118" y="29"/>
                  </a:lnTo>
                  <a:lnTo>
                    <a:pt x="127" y="20"/>
                  </a:lnTo>
                  <a:lnTo>
                    <a:pt x="142" y="8"/>
                  </a:lnTo>
                  <a:lnTo>
                    <a:pt x="142" y="0"/>
                  </a:lnTo>
                  <a:lnTo>
                    <a:pt x="97" y="29"/>
                  </a:lnTo>
                  <a:lnTo>
                    <a:pt x="85" y="29"/>
                  </a:lnTo>
                  <a:lnTo>
                    <a:pt x="65" y="29"/>
                  </a:lnTo>
                  <a:lnTo>
                    <a:pt x="65" y="61"/>
                  </a:lnTo>
                  <a:lnTo>
                    <a:pt x="44" y="82"/>
                  </a:lnTo>
                  <a:lnTo>
                    <a:pt x="44" y="93"/>
                  </a:lnTo>
                  <a:lnTo>
                    <a:pt x="32" y="82"/>
                  </a:lnTo>
                  <a:lnTo>
                    <a:pt x="32" y="93"/>
                  </a:lnTo>
                  <a:lnTo>
                    <a:pt x="23" y="102"/>
                  </a:lnTo>
                  <a:lnTo>
                    <a:pt x="23" y="114"/>
                  </a:lnTo>
                  <a:lnTo>
                    <a:pt x="23" y="164"/>
                  </a:lnTo>
                  <a:lnTo>
                    <a:pt x="32" y="178"/>
                  </a:lnTo>
                  <a:lnTo>
                    <a:pt x="23" y="196"/>
                  </a:lnTo>
                  <a:lnTo>
                    <a:pt x="11" y="196"/>
                  </a:lnTo>
                  <a:lnTo>
                    <a:pt x="0" y="21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1" name="Freeform 283"/>
            <p:cNvSpPr>
              <a:spLocks/>
            </p:cNvSpPr>
            <p:nvPr/>
          </p:nvSpPr>
          <p:spPr bwMode="auto">
            <a:xfrm>
              <a:off x="-4379554" y="2190695"/>
              <a:ext cx="219301" cy="287995"/>
            </a:xfrm>
            <a:custGeom>
              <a:avLst/>
              <a:gdLst/>
              <a:ahLst/>
              <a:cxnLst>
                <a:cxn ang="0">
                  <a:pos x="0" y="217"/>
                </a:cxn>
                <a:cxn ang="0">
                  <a:pos x="23" y="252"/>
                </a:cxn>
                <a:cxn ang="0">
                  <a:pos x="53" y="238"/>
                </a:cxn>
                <a:cxn ang="0">
                  <a:pos x="65" y="252"/>
                </a:cxn>
                <a:cxn ang="0">
                  <a:pos x="85" y="270"/>
                </a:cxn>
                <a:cxn ang="0">
                  <a:pos x="97" y="302"/>
                </a:cxn>
                <a:cxn ang="0">
                  <a:pos x="142" y="291"/>
                </a:cxn>
                <a:cxn ang="0">
                  <a:pos x="150" y="302"/>
                </a:cxn>
                <a:cxn ang="0">
                  <a:pos x="150" y="323"/>
                </a:cxn>
                <a:cxn ang="0">
                  <a:pos x="160" y="335"/>
                </a:cxn>
                <a:cxn ang="0">
                  <a:pos x="160" y="270"/>
                </a:cxn>
                <a:cxn ang="0">
                  <a:pos x="150" y="238"/>
                </a:cxn>
                <a:cxn ang="0">
                  <a:pos x="171" y="238"/>
                </a:cxn>
                <a:cxn ang="0">
                  <a:pos x="160" y="228"/>
                </a:cxn>
                <a:cxn ang="0">
                  <a:pos x="160" y="217"/>
                </a:cxn>
                <a:cxn ang="0">
                  <a:pos x="204" y="209"/>
                </a:cxn>
                <a:cxn ang="0">
                  <a:pos x="213" y="217"/>
                </a:cxn>
                <a:cxn ang="0">
                  <a:pos x="192" y="188"/>
                </a:cxn>
                <a:cxn ang="0">
                  <a:pos x="204" y="188"/>
                </a:cxn>
                <a:cxn ang="0">
                  <a:pos x="192" y="156"/>
                </a:cxn>
                <a:cxn ang="0">
                  <a:pos x="204" y="125"/>
                </a:cxn>
                <a:cxn ang="0">
                  <a:pos x="171" y="125"/>
                </a:cxn>
                <a:cxn ang="0">
                  <a:pos x="160" y="114"/>
                </a:cxn>
                <a:cxn ang="0">
                  <a:pos x="127" y="102"/>
                </a:cxn>
                <a:cxn ang="0">
                  <a:pos x="118" y="102"/>
                </a:cxn>
                <a:cxn ang="0">
                  <a:pos x="118" y="93"/>
                </a:cxn>
                <a:cxn ang="0">
                  <a:pos x="106" y="61"/>
                </a:cxn>
                <a:cxn ang="0">
                  <a:pos x="118" y="29"/>
                </a:cxn>
                <a:cxn ang="0">
                  <a:pos x="127" y="20"/>
                </a:cxn>
                <a:cxn ang="0">
                  <a:pos x="142" y="8"/>
                </a:cxn>
                <a:cxn ang="0">
                  <a:pos x="142" y="0"/>
                </a:cxn>
                <a:cxn ang="0">
                  <a:pos x="97" y="29"/>
                </a:cxn>
                <a:cxn ang="0">
                  <a:pos x="85" y="29"/>
                </a:cxn>
                <a:cxn ang="0">
                  <a:pos x="65" y="29"/>
                </a:cxn>
                <a:cxn ang="0">
                  <a:pos x="65" y="61"/>
                </a:cxn>
                <a:cxn ang="0">
                  <a:pos x="44" y="82"/>
                </a:cxn>
                <a:cxn ang="0">
                  <a:pos x="44" y="93"/>
                </a:cxn>
                <a:cxn ang="0">
                  <a:pos x="32" y="82"/>
                </a:cxn>
                <a:cxn ang="0">
                  <a:pos x="32" y="93"/>
                </a:cxn>
                <a:cxn ang="0">
                  <a:pos x="23" y="102"/>
                </a:cxn>
                <a:cxn ang="0">
                  <a:pos x="23" y="114"/>
                </a:cxn>
                <a:cxn ang="0">
                  <a:pos x="23" y="164"/>
                </a:cxn>
                <a:cxn ang="0">
                  <a:pos x="32" y="178"/>
                </a:cxn>
                <a:cxn ang="0">
                  <a:pos x="23" y="196"/>
                </a:cxn>
                <a:cxn ang="0">
                  <a:pos x="11" y="196"/>
                </a:cxn>
                <a:cxn ang="0">
                  <a:pos x="0" y="217"/>
                </a:cxn>
              </a:cxnLst>
              <a:rect l="0" t="0" r="r" b="b"/>
              <a:pathLst>
                <a:path w="213" h="335">
                  <a:moveTo>
                    <a:pt x="0" y="217"/>
                  </a:moveTo>
                  <a:lnTo>
                    <a:pt x="23" y="252"/>
                  </a:lnTo>
                  <a:lnTo>
                    <a:pt x="53" y="238"/>
                  </a:lnTo>
                  <a:lnTo>
                    <a:pt x="65" y="252"/>
                  </a:lnTo>
                  <a:lnTo>
                    <a:pt x="85" y="270"/>
                  </a:lnTo>
                  <a:lnTo>
                    <a:pt x="97" y="302"/>
                  </a:lnTo>
                  <a:lnTo>
                    <a:pt x="142" y="291"/>
                  </a:lnTo>
                  <a:lnTo>
                    <a:pt x="150" y="302"/>
                  </a:lnTo>
                  <a:lnTo>
                    <a:pt x="150" y="323"/>
                  </a:lnTo>
                  <a:lnTo>
                    <a:pt x="160" y="335"/>
                  </a:lnTo>
                  <a:lnTo>
                    <a:pt x="160" y="270"/>
                  </a:lnTo>
                  <a:lnTo>
                    <a:pt x="150" y="238"/>
                  </a:lnTo>
                  <a:lnTo>
                    <a:pt x="171" y="238"/>
                  </a:lnTo>
                  <a:lnTo>
                    <a:pt x="160" y="228"/>
                  </a:lnTo>
                  <a:lnTo>
                    <a:pt x="160" y="217"/>
                  </a:lnTo>
                  <a:lnTo>
                    <a:pt x="204" y="209"/>
                  </a:lnTo>
                  <a:lnTo>
                    <a:pt x="213" y="217"/>
                  </a:lnTo>
                  <a:lnTo>
                    <a:pt x="192" y="188"/>
                  </a:lnTo>
                  <a:lnTo>
                    <a:pt x="204" y="188"/>
                  </a:lnTo>
                  <a:lnTo>
                    <a:pt x="192" y="156"/>
                  </a:lnTo>
                  <a:lnTo>
                    <a:pt x="204" y="125"/>
                  </a:lnTo>
                  <a:lnTo>
                    <a:pt x="171" y="125"/>
                  </a:lnTo>
                  <a:lnTo>
                    <a:pt x="160" y="114"/>
                  </a:lnTo>
                  <a:lnTo>
                    <a:pt x="127" y="102"/>
                  </a:lnTo>
                  <a:lnTo>
                    <a:pt x="118" y="102"/>
                  </a:lnTo>
                  <a:lnTo>
                    <a:pt x="118" y="93"/>
                  </a:lnTo>
                  <a:lnTo>
                    <a:pt x="106" y="61"/>
                  </a:lnTo>
                  <a:lnTo>
                    <a:pt x="118" y="29"/>
                  </a:lnTo>
                  <a:lnTo>
                    <a:pt x="127" y="20"/>
                  </a:lnTo>
                  <a:lnTo>
                    <a:pt x="142" y="8"/>
                  </a:lnTo>
                  <a:lnTo>
                    <a:pt x="142" y="0"/>
                  </a:lnTo>
                  <a:lnTo>
                    <a:pt x="97" y="29"/>
                  </a:lnTo>
                  <a:lnTo>
                    <a:pt x="85" y="29"/>
                  </a:lnTo>
                  <a:lnTo>
                    <a:pt x="65" y="29"/>
                  </a:lnTo>
                  <a:lnTo>
                    <a:pt x="65" y="61"/>
                  </a:lnTo>
                  <a:lnTo>
                    <a:pt x="44" y="82"/>
                  </a:lnTo>
                  <a:lnTo>
                    <a:pt x="44" y="93"/>
                  </a:lnTo>
                  <a:lnTo>
                    <a:pt x="32" y="82"/>
                  </a:lnTo>
                  <a:lnTo>
                    <a:pt x="32" y="93"/>
                  </a:lnTo>
                  <a:lnTo>
                    <a:pt x="23" y="102"/>
                  </a:lnTo>
                  <a:lnTo>
                    <a:pt x="23" y="114"/>
                  </a:lnTo>
                  <a:lnTo>
                    <a:pt x="23" y="164"/>
                  </a:lnTo>
                  <a:lnTo>
                    <a:pt x="32" y="178"/>
                  </a:lnTo>
                  <a:lnTo>
                    <a:pt x="23" y="196"/>
                  </a:lnTo>
                  <a:lnTo>
                    <a:pt x="11" y="196"/>
                  </a:lnTo>
                  <a:lnTo>
                    <a:pt x="0" y="21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2" name="Freeform 284"/>
            <p:cNvSpPr>
              <a:spLocks/>
            </p:cNvSpPr>
            <p:nvPr/>
          </p:nvSpPr>
          <p:spPr bwMode="auto">
            <a:xfrm>
              <a:off x="-4269389" y="2198433"/>
              <a:ext cx="244011" cy="188271"/>
            </a:xfrm>
            <a:custGeom>
              <a:avLst/>
              <a:gdLst/>
              <a:ahLst/>
              <a:cxnLst>
                <a:cxn ang="0">
                  <a:pos x="237" y="73"/>
                </a:cxn>
                <a:cxn ang="0">
                  <a:pos x="222" y="73"/>
                </a:cxn>
                <a:cxn ang="0">
                  <a:pos x="213" y="73"/>
                </a:cxn>
                <a:cxn ang="0">
                  <a:pos x="213" y="52"/>
                </a:cxn>
                <a:cxn ang="0">
                  <a:pos x="192" y="44"/>
                </a:cxn>
                <a:cxn ang="0">
                  <a:pos x="181" y="32"/>
                </a:cxn>
                <a:cxn ang="0">
                  <a:pos x="192" y="32"/>
                </a:cxn>
                <a:cxn ang="0">
                  <a:pos x="160" y="32"/>
                </a:cxn>
                <a:cxn ang="0">
                  <a:pos x="139" y="44"/>
                </a:cxn>
                <a:cxn ang="0">
                  <a:pos x="119" y="32"/>
                </a:cxn>
                <a:cxn ang="0">
                  <a:pos x="85" y="32"/>
                </a:cxn>
                <a:cxn ang="0">
                  <a:pos x="85" y="20"/>
                </a:cxn>
                <a:cxn ang="0">
                  <a:pos x="65" y="12"/>
                </a:cxn>
                <a:cxn ang="0">
                  <a:pos x="53" y="0"/>
                </a:cxn>
                <a:cxn ang="0">
                  <a:pos x="53" y="12"/>
                </a:cxn>
                <a:cxn ang="0">
                  <a:pos x="35" y="20"/>
                </a:cxn>
                <a:cxn ang="0">
                  <a:pos x="35" y="52"/>
                </a:cxn>
                <a:cxn ang="0">
                  <a:pos x="20" y="64"/>
                </a:cxn>
                <a:cxn ang="0">
                  <a:pos x="20" y="44"/>
                </a:cxn>
                <a:cxn ang="0">
                  <a:pos x="35" y="32"/>
                </a:cxn>
                <a:cxn ang="0">
                  <a:pos x="20" y="12"/>
                </a:cxn>
                <a:cxn ang="0">
                  <a:pos x="12" y="20"/>
                </a:cxn>
                <a:cxn ang="0">
                  <a:pos x="0" y="52"/>
                </a:cxn>
                <a:cxn ang="0">
                  <a:pos x="12" y="85"/>
                </a:cxn>
                <a:cxn ang="0">
                  <a:pos x="12" y="94"/>
                </a:cxn>
                <a:cxn ang="0">
                  <a:pos x="20" y="94"/>
                </a:cxn>
                <a:cxn ang="0">
                  <a:pos x="53" y="105"/>
                </a:cxn>
                <a:cxn ang="0">
                  <a:pos x="65" y="117"/>
                </a:cxn>
                <a:cxn ang="0">
                  <a:pos x="98" y="117"/>
                </a:cxn>
                <a:cxn ang="0">
                  <a:pos x="85" y="147"/>
                </a:cxn>
                <a:cxn ang="0">
                  <a:pos x="98" y="179"/>
                </a:cxn>
                <a:cxn ang="0">
                  <a:pos x="85" y="179"/>
                </a:cxn>
                <a:cxn ang="0">
                  <a:pos x="106" y="208"/>
                </a:cxn>
                <a:cxn ang="0">
                  <a:pos x="106" y="219"/>
                </a:cxn>
                <a:cxn ang="0">
                  <a:pos x="127" y="219"/>
                </a:cxn>
                <a:cxn ang="0">
                  <a:pos x="160" y="200"/>
                </a:cxn>
                <a:cxn ang="0">
                  <a:pos x="148" y="187"/>
                </a:cxn>
                <a:cxn ang="0">
                  <a:pos x="148" y="170"/>
                </a:cxn>
                <a:cxn ang="0">
                  <a:pos x="139" y="155"/>
                </a:cxn>
                <a:cxn ang="0">
                  <a:pos x="171" y="170"/>
                </a:cxn>
                <a:cxn ang="0">
                  <a:pos x="213" y="147"/>
                </a:cxn>
                <a:cxn ang="0">
                  <a:pos x="213" y="134"/>
                </a:cxn>
                <a:cxn ang="0">
                  <a:pos x="201" y="126"/>
                </a:cxn>
                <a:cxn ang="0">
                  <a:pos x="213" y="105"/>
                </a:cxn>
                <a:cxn ang="0">
                  <a:pos x="222" y="105"/>
                </a:cxn>
                <a:cxn ang="0">
                  <a:pos x="213" y="94"/>
                </a:cxn>
                <a:cxn ang="0">
                  <a:pos x="213" y="85"/>
                </a:cxn>
                <a:cxn ang="0">
                  <a:pos x="237" y="73"/>
                </a:cxn>
              </a:cxnLst>
              <a:rect l="0" t="0" r="r" b="b"/>
              <a:pathLst>
                <a:path w="237" h="219">
                  <a:moveTo>
                    <a:pt x="237" y="73"/>
                  </a:moveTo>
                  <a:lnTo>
                    <a:pt x="222" y="73"/>
                  </a:lnTo>
                  <a:lnTo>
                    <a:pt x="213" y="73"/>
                  </a:lnTo>
                  <a:lnTo>
                    <a:pt x="213" y="52"/>
                  </a:lnTo>
                  <a:lnTo>
                    <a:pt x="192" y="44"/>
                  </a:lnTo>
                  <a:lnTo>
                    <a:pt x="181" y="32"/>
                  </a:lnTo>
                  <a:lnTo>
                    <a:pt x="192" y="32"/>
                  </a:lnTo>
                  <a:lnTo>
                    <a:pt x="160" y="32"/>
                  </a:lnTo>
                  <a:lnTo>
                    <a:pt x="139" y="44"/>
                  </a:lnTo>
                  <a:lnTo>
                    <a:pt x="119" y="32"/>
                  </a:lnTo>
                  <a:lnTo>
                    <a:pt x="85" y="32"/>
                  </a:lnTo>
                  <a:lnTo>
                    <a:pt x="85" y="20"/>
                  </a:lnTo>
                  <a:lnTo>
                    <a:pt x="65" y="12"/>
                  </a:lnTo>
                  <a:lnTo>
                    <a:pt x="53" y="0"/>
                  </a:lnTo>
                  <a:lnTo>
                    <a:pt x="53" y="12"/>
                  </a:lnTo>
                  <a:lnTo>
                    <a:pt x="35" y="20"/>
                  </a:lnTo>
                  <a:lnTo>
                    <a:pt x="35" y="52"/>
                  </a:lnTo>
                  <a:lnTo>
                    <a:pt x="20" y="64"/>
                  </a:lnTo>
                  <a:lnTo>
                    <a:pt x="20" y="44"/>
                  </a:lnTo>
                  <a:lnTo>
                    <a:pt x="35" y="32"/>
                  </a:lnTo>
                  <a:lnTo>
                    <a:pt x="20" y="12"/>
                  </a:lnTo>
                  <a:lnTo>
                    <a:pt x="12" y="20"/>
                  </a:lnTo>
                  <a:lnTo>
                    <a:pt x="0" y="52"/>
                  </a:lnTo>
                  <a:lnTo>
                    <a:pt x="12" y="85"/>
                  </a:lnTo>
                  <a:lnTo>
                    <a:pt x="12" y="94"/>
                  </a:lnTo>
                  <a:lnTo>
                    <a:pt x="20" y="94"/>
                  </a:lnTo>
                  <a:lnTo>
                    <a:pt x="53" y="105"/>
                  </a:lnTo>
                  <a:lnTo>
                    <a:pt x="65" y="117"/>
                  </a:lnTo>
                  <a:lnTo>
                    <a:pt x="98" y="117"/>
                  </a:lnTo>
                  <a:lnTo>
                    <a:pt x="85" y="147"/>
                  </a:lnTo>
                  <a:lnTo>
                    <a:pt x="98" y="179"/>
                  </a:lnTo>
                  <a:lnTo>
                    <a:pt x="85" y="179"/>
                  </a:lnTo>
                  <a:lnTo>
                    <a:pt x="106" y="208"/>
                  </a:lnTo>
                  <a:lnTo>
                    <a:pt x="106" y="219"/>
                  </a:lnTo>
                  <a:lnTo>
                    <a:pt x="127" y="219"/>
                  </a:lnTo>
                  <a:lnTo>
                    <a:pt x="160" y="200"/>
                  </a:lnTo>
                  <a:lnTo>
                    <a:pt x="148" y="187"/>
                  </a:lnTo>
                  <a:lnTo>
                    <a:pt x="148" y="170"/>
                  </a:lnTo>
                  <a:lnTo>
                    <a:pt x="139" y="155"/>
                  </a:lnTo>
                  <a:lnTo>
                    <a:pt x="171" y="170"/>
                  </a:lnTo>
                  <a:lnTo>
                    <a:pt x="213" y="147"/>
                  </a:lnTo>
                  <a:lnTo>
                    <a:pt x="213" y="134"/>
                  </a:lnTo>
                  <a:lnTo>
                    <a:pt x="201" y="126"/>
                  </a:lnTo>
                  <a:lnTo>
                    <a:pt x="213" y="105"/>
                  </a:lnTo>
                  <a:lnTo>
                    <a:pt x="222" y="105"/>
                  </a:lnTo>
                  <a:lnTo>
                    <a:pt x="213" y="94"/>
                  </a:lnTo>
                  <a:lnTo>
                    <a:pt x="213" y="85"/>
                  </a:lnTo>
                  <a:lnTo>
                    <a:pt x="237" y="7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3" name="Freeform 285"/>
            <p:cNvSpPr>
              <a:spLocks/>
            </p:cNvSpPr>
            <p:nvPr/>
          </p:nvSpPr>
          <p:spPr bwMode="auto">
            <a:xfrm>
              <a:off x="-4269389" y="2198433"/>
              <a:ext cx="244011" cy="188271"/>
            </a:xfrm>
            <a:custGeom>
              <a:avLst/>
              <a:gdLst/>
              <a:ahLst/>
              <a:cxnLst>
                <a:cxn ang="0">
                  <a:pos x="237" y="73"/>
                </a:cxn>
                <a:cxn ang="0">
                  <a:pos x="222" y="73"/>
                </a:cxn>
                <a:cxn ang="0">
                  <a:pos x="213" y="73"/>
                </a:cxn>
                <a:cxn ang="0">
                  <a:pos x="213" y="52"/>
                </a:cxn>
                <a:cxn ang="0">
                  <a:pos x="192" y="44"/>
                </a:cxn>
                <a:cxn ang="0">
                  <a:pos x="181" y="32"/>
                </a:cxn>
                <a:cxn ang="0">
                  <a:pos x="192" y="32"/>
                </a:cxn>
                <a:cxn ang="0">
                  <a:pos x="160" y="32"/>
                </a:cxn>
                <a:cxn ang="0">
                  <a:pos x="139" y="44"/>
                </a:cxn>
                <a:cxn ang="0">
                  <a:pos x="119" y="32"/>
                </a:cxn>
                <a:cxn ang="0">
                  <a:pos x="85" y="32"/>
                </a:cxn>
                <a:cxn ang="0">
                  <a:pos x="85" y="20"/>
                </a:cxn>
                <a:cxn ang="0">
                  <a:pos x="65" y="12"/>
                </a:cxn>
                <a:cxn ang="0">
                  <a:pos x="53" y="0"/>
                </a:cxn>
                <a:cxn ang="0">
                  <a:pos x="53" y="12"/>
                </a:cxn>
                <a:cxn ang="0">
                  <a:pos x="35" y="20"/>
                </a:cxn>
                <a:cxn ang="0">
                  <a:pos x="35" y="52"/>
                </a:cxn>
                <a:cxn ang="0">
                  <a:pos x="20" y="64"/>
                </a:cxn>
                <a:cxn ang="0">
                  <a:pos x="20" y="44"/>
                </a:cxn>
                <a:cxn ang="0">
                  <a:pos x="35" y="32"/>
                </a:cxn>
                <a:cxn ang="0">
                  <a:pos x="20" y="12"/>
                </a:cxn>
                <a:cxn ang="0">
                  <a:pos x="12" y="20"/>
                </a:cxn>
                <a:cxn ang="0">
                  <a:pos x="0" y="52"/>
                </a:cxn>
                <a:cxn ang="0">
                  <a:pos x="12" y="85"/>
                </a:cxn>
                <a:cxn ang="0">
                  <a:pos x="12" y="94"/>
                </a:cxn>
                <a:cxn ang="0">
                  <a:pos x="20" y="94"/>
                </a:cxn>
                <a:cxn ang="0">
                  <a:pos x="53" y="105"/>
                </a:cxn>
                <a:cxn ang="0">
                  <a:pos x="65" y="117"/>
                </a:cxn>
                <a:cxn ang="0">
                  <a:pos x="98" y="117"/>
                </a:cxn>
                <a:cxn ang="0">
                  <a:pos x="85" y="147"/>
                </a:cxn>
                <a:cxn ang="0">
                  <a:pos x="98" y="179"/>
                </a:cxn>
                <a:cxn ang="0">
                  <a:pos x="85" y="179"/>
                </a:cxn>
                <a:cxn ang="0">
                  <a:pos x="106" y="208"/>
                </a:cxn>
                <a:cxn ang="0">
                  <a:pos x="106" y="219"/>
                </a:cxn>
                <a:cxn ang="0">
                  <a:pos x="127" y="219"/>
                </a:cxn>
                <a:cxn ang="0">
                  <a:pos x="160" y="200"/>
                </a:cxn>
                <a:cxn ang="0">
                  <a:pos x="148" y="187"/>
                </a:cxn>
                <a:cxn ang="0">
                  <a:pos x="148" y="170"/>
                </a:cxn>
                <a:cxn ang="0">
                  <a:pos x="139" y="155"/>
                </a:cxn>
                <a:cxn ang="0">
                  <a:pos x="171" y="170"/>
                </a:cxn>
                <a:cxn ang="0">
                  <a:pos x="213" y="147"/>
                </a:cxn>
                <a:cxn ang="0">
                  <a:pos x="213" y="134"/>
                </a:cxn>
                <a:cxn ang="0">
                  <a:pos x="201" y="126"/>
                </a:cxn>
                <a:cxn ang="0">
                  <a:pos x="213" y="105"/>
                </a:cxn>
                <a:cxn ang="0">
                  <a:pos x="222" y="105"/>
                </a:cxn>
                <a:cxn ang="0">
                  <a:pos x="213" y="94"/>
                </a:cxn>
                <a:cxn ang="0">
                  <a:pos x="213" y="85"/>
                </a:cxn>
                <a:cxn ang="0">
                  <a:pos x="237" y="73"/>
                </a:cxn>
              </a:cxnLst>
              <a:rect l="0" t="0" r="r" b="b"/>
              <a:pathLst>
                <a:path w="237" h="219">
                  <a:moveTo>
                    <a:pt x="237" y="73"/>
                  </a:moveTo>
                  <a:lnTo>
                    <a:pt x="222" y="73"/>
                  </a:lnTo>
                  <a:lnTo>
                    <a:pt x="213" y="73"/>
                  </a:lnTo>
                  <a:lnTo>
                    <a:pt x="213" y="52"/>
                  </a:lnTo>
                  <a:lnTo>
                    <a:pt x="192" y="44"/>
                  </a:lnTo>
                  <a:lnTo>
                    <a:pt x="181" y="32"/>
                  </a:lnTo>
                  <a:lnTo>
                    <a:pt x="192" y="32"/>
                  </a:lnTo>
                  <a:lnTo>
                    <a:pt x="160" y="32"/>
                  </a:lnTo>
                  <a:lnTo>
                    <a:pt x="139" y="44"/>
                  </a:lnTo>
                  <a:lnTo>
                    <a:pt x="119" y="32"/>
                  </a:lnTo>
                  <a:lnTo>
                    <a:pt x="85" y="32"/>
                  </a:lnTo>
                  <a:lnTo>
                    <a:pt x="85" y="20"/>
                  </a:lnTo>
                  <a:lnTo>
                    <a:pt x="65" y="12"/>
                  </a:lnTo>
                  <a:lnTo>
                    <a:pt x="53" y="0"/>
                  </a:lnTo>
                  <a:lnTo>
                    <a:pt x="53" y="12"/>
                  </a:lnTo>
                  <a:lnTo>
                    <a:pt x="35" y="20"/>
                  </a:lnTo>
                  <a:lnTo>
                    <a:pt x="35" y="52"/>
                  </a:lnTo>
                  <a:lnTo>
                    <a:pt x="20" y="64"/>
                  </a:lnTo>
                  <a:lnTo>
                    <a:pt x="20" y="44"/>
                  </a:lnTo>
                  <a:lnTo>
                    <a:pt x="35" y="32"/>
                  </a:lnTo>
                  <a:lnTo>
                    <a:pt x="20" y="12"/>
                  </a:lnTo>
                  <a:lnTo>
                    <a:pt x="12" y="20"/>
                  </a:lnTo>
                  <a:lnTo>
                    <a:pt x="0" y="52"/>
                  </a:lnTo>
                  <a:lnTo>
                    <a:pt x="12" y="85"/>
                  </a:lnTo>
                  <a:lnTo>
                    <a:pt x="12" y="94"/>
                  </a:lnTo>
                  <a:lnTo>
                    <a:pt x="20" y="94"/>
                  </a:lnTo>
                  <a:lnTo>
                    <a:pt x="53" y="105"/>
                  </a:lnTo>
                  <a:lnTo>
                    <a:pt x="65" y="117"/>
                  </a:lnTo>
                  <a:lnTo>
                    <a:pt x="98" y="117"/>
                  </a:lnTo>
                  <a:lnTo>
                    <a:pt x="85" y="147"/>
                  </a:lnTo>
                  <a:lnTo>
                    <a:pt x="98" y="179"/>
                  </a:lnTo>
                  <a:lnTo>
                    <a:pt x="85" y="179"/>
                  </a:lnTo>
                  <a:lnTo>
                    <a:pt x="106" y="208"/>
                  </a:lnTo>
                  <a:lnTo>
                    <a:pt x="106" y="219"/>
                  </a:lnTo>
                  <a:lnTo>
                    <a:pt x="127" y="219"/>
                  </a:lnTo>
                  <a:lnTo>
                    <a:pt x="160" y="200"/>
                  </a:lnTo>
                  <a:lnTo>
                    <a:pt x="148" y="187"/>
                  </a:lnTo>
                  <a:lnTo>
                    <a:pt x="148" y="170"/>
                  </a:lnTo>
                  <a:lnTo>
                    <a:pt x="139" y="155"/>
                  </a:lnTo>
                  <a:lnTo>
                    <a:pt x="171" y="170"/>
                  </a:lnTo>
                  <a:lnTo>
                    <a:pt x="213" y="147"/>
                  </a:lnTo>
                  <a:lnTo>
                    <a:pt x="213" y="134"/>
                  </a:lnTo>
                  <a:lnTo>
                    <a:pt x="201" y="126"/>
                  </a:lnTo>
                  <a:lnTo>
                    <a:pt x="213" y="105"/>
                  </a:lnTo>
                  <a:lnTo>
                    <a:pt x="222" y="105"/>
                  </a:lnTo>
                  <a:lnTo>
                    <a:pt x="213" y="94"/>
                  </a:lnTo>
                  <a:lnTo>
                    <a:pt x="213" y="85"/>
                  </a:lnTo>
                  <a:lnTo>
                    <a:pt x="237" y="7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4" name="Freeform 286"/>
            <p:cNvSpPr>
              <a:spLocks/>
            </p:cNvSpPr>
            <p:nvPr/>
          </p:nvSpPr>
          <p:spPr bwMode="auto">
            <a:xfrm>
              <a:off x="-3929626" y="2306754"/>
              <a:ext cx="45302" cy="63617"/>
            </a:xfrm>
            <a:custGeom>
              <a:avLst/>
              <a:gdLst/>
              <a:ahLst/>
              <a:cxnLst>
                <a:cxn ang="0">
                  <a:pos x="44" y="29"/>
                </a:cxn>
                <a:cxn ang="0">
                  <a:pos x="0" y="0"/>
                </a:cxn>
                <a:cxn ang="0">
                  <a:pos x="0" y="20"/>
                </a:cxn>
                <a:cxn ang="0">
                  <a:pos x="0" y="43"/>
                </a:cxn>
                <a:cxn ang="0">
                  <a:pos x="0" y="74"/>
                </a:cxn>
                <a:cxn ang="0">
                  <a:pos x="20" y="74"/>
                </a:cxn>
                <a:cxn ang="0">
                  <a:pos x="44" y="29"/>
                </a:cxn>
              </a:cxnLst>
              <a:rect l="0" t="0" r="r" b="b"/>
              <a:pathLst>
                <a:path w="44" h="74">
                  <a:moveTo>
                    <a:pt x="44" y="29"/>
                  </a:moveTo>
                  <a:lnTo>
                    <a:pt x="0" y="0"/>
                  </a:lnTo>
                  <a:lnTo>
                    <a:pt x="0" y="20"/>
                  </a:lnTo>
                  <a:lnTo>
                    <a:pt x="0" y="43"/>
                  </a:lnTo>
                  <a:lnTo>
                    <a:pt x="0" y="74"/>
                  </a:lnTo>
                  <a:lnTo>
                    <a:pt x="20" y="74"/>
                  </a:lnTo>
                  <a:lnTo>
                    <a:pt x="44" y="2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5" name="Freeform 287"/>
            <p:cNvSpPr>
              <a:spLocks/>
            </p:cNvSpPr>
            <p:nvPr/>
          </p:nvSpPr>
          <p:spPr bwMode="auto">
            <a:xfrm>
              <a:off x="-3929626" y="2306754"/>
              <a:ext cx="45302" cy="63617"/>
            </a:xfrm>
            <a:custGeom>
              <a:avLst/>
              <a:gdLst/>
              <a:ahLst/>
              <a:cxnLst>
                <a:cxn ang="0">
                  <a:pos x="44" y="29"/>
                </a:cxn>
                <a:cxn ang="0">
                  <a:pos x="0" y="0"/>
                </a:cxn>
                <a:cxn ang="0">
                  <a:pos x="0" y="20"/>
                </a:cxn>
                <a:cxn ang="0">
                  <a:pos x="0" y="43"/>
                </a:cxn>
                <a:cxn ang="0">
                  <a:pos x="0" y="74"/>
                </a:cxn>
                <a:cxn ang="0">
                  <a:pos x="20" y="74"/>
                </a:cxn>
                <a:cxn ang="0">
                  <a:pos x="44" y="29"/>
                </a:cxn>
              </a:cxnLst>
              <a:rect l="0" t="0" r="r" b="b"/>
              <a:pathLst>
                <a:path w="44" h="74">
                  <a:moveTo>
                    <a:pt x="44" y="29"/>
                  </a:moveTo>
                  <a:lnTo>
                    <a:pt x="0" y="0"/>
                  </a:lnTo>
                  <a:lnTo>
                    <a:pt x="0" y="20"/>
                  </a:lnTo>
                  <a:lnTo>
                    <a:pt x="0" y="43"/>
                  </a:lnTo>
                  <a:lnTo>
                    <a:pt x="0" y="74"/>
                  </a:lnTo>
                  <a:lnTo>
                    <a:pt x="20" y="74"/>
                  </a:lnTo>
                  <a:lnTo>
                    <a:pt x="44" y="2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6" name="Freeform 288"/>
            <p:cNvSpPr>
              <a:spLocks/>
            </p:cNvSpPr>
            <p:nvPr/>
          </p:nvSpPr>
          <p:spPr bwMode="auto">
            <a:xfrm>
              <a:off x="-3993460" y="2306754"/>
              <a:ext cx="62804" cy="63617"/>
            </a:xfrm>
            <a:custGeom>
              <a:avLst/>
              <a:gdLst/>
              <a:ahLst/>
              <a:cxnLst>
                <a:cxn ang="0">
                  <a:pos x="61" y="0"/>
                </a:cxn>
                <a:cxn ang="0">
                  <a:pos x="61" y="20"/>
                </a:cxn>
                <a:cxn ang="0">
                  <a:pos x="61" y="43"/>
                </a:cxn>
                <a:cxn ang="0">
                  <a:pos x="61" y="74"/>
                </a:cxn>
                <a:cxn ang="0">
                  <a:pos x="32" y="61"/>
                </a:cxn>
                <a:cxn ang="0">
                  <a:pos x="32" y="74"/>
                </a:cxn>
                <a:cxn ang="0">
                  <a:pos x="20" y="74"/>
                </a:cxn>
                <a:cxn ang="0">
                  <a:pos x="0" y="29"/>
                </a:cxn>
                <a:cxn ang="0">
                  <a:pos x="9" y="0"/>
                </a:cxn>
                <a:cxn ang="0">
                  <a:pos x="52" y="0"/>
                </a:cxn>
                <a:cxn ang="0">
                  <a:pos x="61" y="0"/>
                </a:cxn>
              </a:cxnLst>
              <a:rect l="0" t="0" r="r" b="b"/>
              <a:pathLst>
                <a:path w="61" h="74">
                  <a:moveTo>
                    <a:pt x="61" y="0"/>
                  </a:moveTo>
                  <a:lnTo>
                    <a:pt x="61" y="20"/>
                  </a:lnTo>
                  <a:lnTo>
                    <a:pt x="61" y="43"/>
                  </a:lnTo>
                  <a:lnTo>
                    <a:pt x="61" y="74"/>
                  </a:lnTo>
                  <a:lnTo>
                    <a:pt x="32" y="61"/>
                  </a:lnTo>
                  <a:lnTo>
                    <a:pt x="32" y="74"/>
                  </a:lnTo>
                  <a:lnTo>
                    <a:pt x="20" y="74"/>
                  </a:lnTo>
                  <a:lnTo>
                    <a:pt x="0" y="29"/>
                  </a:lnTo>
                  <a:lnTo>
                    <a:pt x="9" y="0"/>
                  </a:lnTo>
                  <a:lnTo>
                    <a:pt x="52" y="0"/>
                  </a:lnTo>
                  <a:lnTo>
                    <a:pt x="61"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7" name="Freeform 289"/>
            <p:cNvSpPr>
              <a:spLocks/>
            </p:cNvSpPr>
            <p:nvPr/>
          </p:nvSpPr>
          <p:spPr bwMode="auto">
            <a:xfrm>
              <a:off x="-3993460" y="2306754"/>
              <a:ext cx="62804" cy="63617"/>
            </a:xfrm>
            <a:custGeom>
              <a:avLst/>
              <a:gdLst/>
              <a:ahLst/>
              <a:cxnLst>
                <a:cxn ang="0">
                  <a:pos x="61" y="0"/>
                </a:cxn>
                <a:cxn ang="0">
                  <a:pos x="61" y="20"/>
                </a:cxn>
                <a:cxn ang="0">
                  <a:pos x="61" y="43"/>
                </a:cxn>
                <a:cxn ang="0">
                  <a:pos x="61" y="74"/>
                </a:cxn>
                <a:cxn ang="0">
                  <a:pos x="32" y="61"/>
                </a:cxn>
                <a:cxn ang="0">
                  <a:pos x="32" y="74"/>
                </a:cxn>
                <a:cxn ang="0">
                  <a:pos x="20" y="74"/>
                </a:cxn>
                <a:cxn ang="0">
                  <a:pos x="0" y="29"/>
                </a:cxn>
                <a:cxn ang="0">
                  <a:pos x="9" y="0"/>
                </a:cxn>
                <a:cxn ang="0">
                  <a:pos x="52" y="0"/>
                </a:cxn>
                <a:cxn ang="0">
                  <a:pos x="61" y="0"/>
                </a:cxn>
              </a:cxnLst>
              <a:rect l="0" t="0" r="r" b="b"/>
              <a:pathLst>
                <a:path w="61" h="74">
                  <a:moveTo>
                    <a:pt x="61" y="0"/>
                  </a:moveTo>
                  <a:lnTo>
                    <a:pt x="61" y="20"/>
                  </a:lnTo>
                  <a:lnTo>
                    <a:pt x="61" y="43"/>
                  </a:lnTo>
                  <a:lnTo>
                    <a:pt x="61" y="74"/>
                  </a:lnTo>
                  <a:lnTo>
                    <a:pt x="32" y="61"/>
                  </a:lnTo>
                  <a:lnTo>
                    <a:pt x="32" y="74"/>
                  </a:lnTo>
                  <a:lnTo>
                    <a:pt x="20" y="74"/>
                  </a:lnTo>
                  <a:lnTo>
                    <a:pt x="0" y="29"/>
                  </a:lnTo>
                  <a:lnTo>
                    <a:pt x="9" y="0"/>
                  </a:lnTo>
                  <a:lnTo>
                    <a:pt x="52" y="0"/>
                  </a:lnTo>
                  <a:lnTo>
                    <a:pt x="61"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8" name="Freeform 290"/>
            <p:cNvSpPr>
              <a:spLocks/>
            </p:cNvSpPr>
            <p:nvPr/>
          </p:nvSpPr>
          <p:spPr bwMode="auto">
            <a:xfrm>
              <a:off x="-4213791" y="2703929"/>
              <a:ext cx="220331" cy="612098"/>
            </a:xfrm>
            <a:custGeom>
              <a:avLst/>
              <a:gdLst/>
              <a:ahLst/>
              <a:cxnLst>
                <a:cxn ang="0">
                  <a:pos x="20" y="82"/>
                </a:cxn>
                <a:cxn ang="0">
                  <a:pos x="32" y="176"/>
                </a:cxn>
                <a:cxn ang="0">
                  <a:pos x="32" y="249"/>
                </a:cxn>
                <a:cxn ang="0">
                  <a:pos x="44" y="294"/>
                </a:cxn>
                <a:cxn ang="0">
                  <a:pos x="44" y="385"/>
                </a:cxn>
                <a:cxn ang="0">
                  <a:pos x="32" y="393"/>
                </a:cxn>
                <a:cxn ang="0">
                  <a:pos x="53" y="458"/>
                </a:cxn>
                <a:cxn ang="0">
                  <a:pos x="65" y="467"/>
                </a:cxn>
                <a:cxn ang="0">
                  <a:pos x="86" y="520"/>
                </a:cxn>
                <a:cxn ang="0">
                  <a:pos x="73" y="556"/>
                </a:cxn>
                <a:cxn ang="0">
                  <a:pos x="65" y="575"/>
                </a:cxn>
                <a:cxn ang="0">
                  <a:pos x="94" y="605"/>
                </a:cxn>
                <a:cxn ang="0">
                  <a:pos x="86" y="605"/>
                </a:cxn>
                <a:cxn ang="0">
                  <a:pos x="107" y="638"/>
                </a:cxn>
                <a:cxn ang="0">
                  <a:pos x="118" y="638"/>
                </a:cxn>
                <a:cxn ang="0">
                  <a:pos x="118" y="667"/>
                </a:cxn>
                <a:cxn ang="0">
                  <a:pos x="127" y="658"/>
                </a:cxn>
                <a:cxn ang="0">
                  <a:pos x="127" y="667"/>
                </a:cxn>
                <a:cxn ang="0">
                  <a:pos x="139" y="691"/>
                </a:cxn>
                <a:cxn ang="0">
                  <a:pos x="202" y="712"/>
                </a:cxn>
                <a:cxn ang="0">
                  <a:pos x="214" y="691"/>
                </a:cxn>
                <a:cxn ang="0">
                  <a:pos x="169" y="676"/>
                </a:cxn>
                <a:cxn ang="0">
                  <a:pos x="139" y="646"/>
                </a:cxn>
                <a:cxn ang="0">
                  <a:pos x="127" y="575"/>
                </a:cxn>
                <a:cxn ang="0">
                  <a:pos x="118" y="543"/>
                </a:cxn>
                <a:cxn ang="0">
                  <a:pos x="94" y="503"/>
                </a:cxn>
                <a:cxn ang="0">
                  <a:pos x="86" y="467"/>
                </a:cxn>
                <a:cxn ang="0">
                  <a:pos x="65" y="385"/>
                </a:cxn>
                <a:cxn ang="0">
                  <a:pos x="65" y="355"/>
                </a:cxn>
                <a:cxn ang="0">
                  <a:pos x="53" y="273"/>
                </a:cxn>
                <a:cxn ang="0">
                  <a:pos x="65" y="176"/>
                </a:cxn>
                <a:cxn ang="0">
                  <a:pos x="73" y="123"/>
                </a:cxn>
                <a:cxn ang="0">
                  <a:pos x="65" y="102"/>
                </a:cxn>
                <a:cxn ang="0">
                  <a:pos x="44" y="29"/>
                </a:cxn>
                <a:cxn ang="0">
                  <a:pos x="0" y="8"/>
                </a:cxn>
              </a:cxnLst>
              <a:rect l="0" t="0" r="r" b="b"/>
              <a:pathLst>
                <a:path w="214" h="712">
                  <a:moveTo>
                    <a:pt x="0" y="8"/>
                  </a:moveTo>
                  <a:lnTo>
                    <a:pt x="20" y="82"/>
                  </a:lnTo>
                  <a:lnTo>
                    <a:pt x="20" y="102"/>
                  </a:lnTo>
                  <a:lnTo>
                    <a:pt x="32" y="176"/>
                  </a:lnTo>
                  <a:lnTo>
                    <a:pt x="20" y="229"/>
                  </a:lnTo>
                  <a:lnTo>
                    <a:pt x="32" y="249"/>
                  </a:lnTo>
                  <a:lnTo>
                    <a:pt x="20" y="258"/>
                  </a:lnTo>
                  <a:lnTo>
                    <a:pt x="44" y="294"/>
                  </a:lnTo>
                  <a:lnTo>
                    <a:pt x="44" y="323"/>
                  </a:lnTo>
                  <a:lnTo>
                    <a:pt x="44" y="385"/>
                  </a:lnTo>
                  <a:lnTo>
                    <a:pt x="32" y="385"/>
                  </a:lnTo>
                  <a:lnTo>
                    <a:pt x="32" y="393"/>
                  </a:lnTo>
                  <a:lnTo>
                    <a:pt x="53" y="437"/>
                  </a:lnTo>
                  <a:lnTo>
                    <a:pt x="53" y="458"/>
                  </a:lnTo>
                  <a:lnTo>
                    <a:pt x="65" y="482"/>
                  </a:lnTo>
                  <a:lnTo>
                    <a:pt x="65" y="467"/>
                  </a:lnTo>
                  <a:lnTo>
                    <a:pt x="73" y="482"/>
                  </a:lnTo>
                  <a:lnTo>
                    <a:pt x="86" y="520"/>
                  </a:lnTo>
                  <a:lnTo>
                    <a:pt x="65" y="520"/>
                  </a:lnTo>
                  <a:lnTo>
                    <a:pt x="73" y="556"/>
                  </a:lnTo>
                  <a:lnTo>
                    <a:pt x="73" y="564"/>
                  </a:lnTo>
                  <a:lnTo>
                    <a:pt x="65" y="575"/>
                  </a:lnTo>
                  <a:lnTo>
                    <a:pt x="94" y="575"/>
                  </a:lnTo>
                  <a:lnTo>
                    <a:pt x="94" y="605"/>
                  </a:lnTo>
                  <a:lnTo>
                    <a:pt x="86" y="593"/>
                  </a:lnTo>
                  <a:lnTo>
                    <a:pt x="86" y="605"/>
                  </a:lnTo>
                  <a:lnTo>
                    <a:pt x="94" y="638"/>
                  </a:lnTo>
                  <a:lnTo>
                    <a:pt x="107" y="638"/>
                  </a:lnTo>
                  <a:lnTo>
                    <a:pt x="107" y="646"/>
                  </a:lnTo>
                  <a:lnTo>
                    <a:pt x="118" y="638"/>
                  </a:lnTo>
                  <a:lnTo>
                    <a:pt x="118" y="646"/>
                  </a:lnTo>
                  <a:lnTo>
                    <a:pt x="118" y="667"/>
                  </a:lnTo>
                  <a:lnTo>
                    <a:pt x="127" y="667"/>
                  </a:lnTo>
                  <a:lnTo>
                    <a:pt x="127" y="658"/>
                  </a:lnTo>
                  <a:lnTo>
                    <a:pt x="139" y="667"/>
                  </a:lnTo>
                  <a:lnTo>
                    <a:pt x="127" y="667"/>
                  </a:lnTo>
                  <a:lnTo>
                    <a:pt x="127" y="676"/>
                  </a:lnTo>
                  <a:lnTo>
                    <a:pt x="139" y="691"/>
                  </a:lnTo>
                  <a:lnTo>
                    <a:pt x="139" y="676"/>
                  </a:lnTo>
                  <a:lnTo>
                    <a:pt x="202" y="712"/>
                  </a:lnTo>
                  <a:lnTo>
                    <a:pt x="202" y="691"/>
                  </a:lnTo>
                  <a:lnTo>
                    <a:pt x="214" y="691"/>
                  </a:lnTo>
                  <a:lnTo>
                    <a:pt x="214" y="676"/>
                  </a:lnTo>
                  <a:lnTo>
                    <a:pt x="169" y="676"/>
                  </a:lnTo>
                  <a:lnTo>
                    <a:pt x="148" y="646"/>
                  </a:lnTo>
                  <a:lnTo>
                    <a:pt x="139" y="646"/>
                  </a:lnTo>
                  <a:lnTo>
                    <a:pt x="127" y="638"/>
                  </a:lnTo>
                  <a:lnTo>
                    <a:pt x="127" y="575"/>
                  </a:lnTo>
                  <a:lnTo>
                    <a:pt x="118" y="532"/>
                  </a:lnTo>
                  <a:lnTo>
                    <a:pt x="118" y="543"/>
                  </a:lnTo>
                  <a:lnTo>
                    <a:pt x="107" y="532"/>
                  </a:lnTo>
                  <a:lnTo>
                    <a:pt x="94" y="503"/>
                  </a:lnTo>
                  <a:lnTo>
                    <a:pt x="94" y="482"/>
                  </a:lnTo>
                  <a:lnTo>
                    <a:pt x="86" y="467"/>
                  </a:lnTo>
                  <a:lnTo>
                    <a:pt x="86" y="417"/>
                  </a:lnTo>
                  <a:lnTo>
                    <a:pt x="65" y="385"/>
                  </a:lnTo>
                  <a:lnTo>
                    <a:pt x="73" y="364"/>
                  </a:lnTo>
                  <a:lnTo>
                    <a:pt x="65" y="355"/>
                  </a:lnTo>
                  <a:lnTo>
                    <a:pt x="73" y="323"/>
                  </a:lnTo>
                  <a:lnTo>
                    <a:pt x="53" y="273"/>
                  </a:lnTo>
                  <a:lnTo>
                    <a:pt x="53" y="208"/>
                  </a:lnTo>
                  <a:lnTo>
                    <a:pt x="65" y="176"/>
                  </a:lnTo>
                  <a:lnTo>
                    <a:pt x="53" y="135"/>
                  </a:lnTo>
                  <a:lnTo>
                    <a:pt x="73" y="123"/>
                  </a:lnTo>
                  <a:lnTo>
                    <a:pt x="73" y="102"/>
                  </a:lnTo>
                  <a:lnTo>
                    <a:pt x="65" y="102"/>
                  </a:lnTo>
                  <a:lnTo>
                    <a:pt x="44" y="49"/>
                  </a:lnTo>
                  <a:lnTo>
                    <a:pt x="44" y="29"/>
                  </a:lnTo>
                  <a:lnTo>
                    <a:pt x="20" y="0"/>
                  </a:lnTo>
                  <a:lnTo>
                    <a:pt x="0"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09" name="Freeform 291"/>
            <p:cNvSpPr>
              <a:spLocks/>
            </p:cNvSpPr>
            <p:nvPr/>
          </p:nvSpPr>
          <p:spPr bwMode="auto">
            <a:xfrm>
              <a:off x="-4213791" y="2703929"/>
              <a:ext cx="220331" cy="612098"/>
            </a:xfrm>
            <a:custGeom>
              <a:avLst/>
              <a:gdLst/>
              <a:ahLst/>
              <a:cxnLst>
                <a:cxn ang="0">
                  <a:pos x="20" y="82"/>
                </a:cxn>
                <a:cxn ang="0">
                  <a:pos x="32" y="176"/>
                </a:cxn>
                <a:cxn ang="0">
                  <a:pos x="32" y="249"/>
                </a:cxn>
                <a:cxn ang="0">
                  <a:pos x="44" y="294"/>
                </a:cxn>
                <a:cxn ang="0">
                  <a:pos x="44" y="385"/>
                </a:cxn>
                <a:cxn ang="0">
                  <a:pos x="32" y="393"/>
                </a:cxn>
                <a:cxn ang="0">
                  <a:pos x="53" y="458"/>
                </a:cxn>
                <a:cxn ang="0">
                  <a:pos x="65" y="467"/>
                </a:cxn>
                <a:cxn ang="0">
                  <a:pos x="86" y="520"/>
                </a:cxn>
                <a:cxn ang="0">
                  <a:pos x="73" y="556"/>
                </a:cxn>
                <a:cxn ang="0">
                  <a:pos x="65" y="575"/>
                </a:cxn>
                <a:cxn ang="0">
                  <a:pos x="94" y="605"/>
                </a:cxn>
                <a:cxn ang="0">
                  <a:pos x="86" y="605"/>
                </a:cxn>
                <a:cxn ang="0">
                  <a:pos x="107" y="638"/>
                </a:cxn>
                <a:cxn ang="0">
                  <a:pos x="118" y="638"/>
                </a:cxn>
                <a:cxn ang="0">
                  <a:pos x="118" y="667"/>
                </a:cxn>
                <a:cxn ang="0">
                  <a:pos x="127" y="658"/>
                </a:cxn>
                <a:cxn ang="0">
                  <a:pos x="127" y="667"/>
                </a:cxn>
                <a:cxn ang="0">
                  <a:pos x="139" y="691"/>
                </a:cxn>
                <a:cxn ang="0">
                  <a:pos x="202" y="712"/>
                </a:cxn>
                <a:cxn ang="0">
                  <a:pos x="214" y="691"/>
                </a:cxn>
                <a:cxn ang="0">
                  <a:pos x="169" y="676"/>
                </a:cxn>
                <a:cxn ang="0">
                  <a:pos x="139" y="646"/>
                </a:cxn>
                <a:cxn ang="0">
                  <a:pos x="127" y="575"/>
                </a:cxn>
                <a:cxn ang="0">
                  <a:pos x="118" y="543"/>
                </a:cxn>
                <a:cxn ang="0">
                  <a:pos x="94" y="503"/>
                </a:cxn>
                <a:cxn ang="0">
                  <a:pos x="86" y="467"/>
                </a:cxn>
                <a:cxn ang="0">
                  <a:pos x="65" y="385"/>
                </a:cxn>
                <a:cxn ang="0">
                  <a:pos x="65" y="355"/>
                </a:cxn>
                <a:cxn ang="0">
                  <a:pos x="53" y="273"/>
                </a:cxn>
                <a:cxn ang="0">
                  <a:pos x="65" y="176"/>
                </a:cxn>
                <a:cxn ang="0">
                  <a:pos x="73" y="123"/>
                </a:cxn>
                <a:cxn ang="0">
                  <a:pos x="65" y="102"/>
                </a:cxn>
                <a:cxn ang="0">
                  <a:pos x="44" y="29"/>
                </a:cxn>
                <a:cxn ang="0">
                  <a:pos x="0" y="8"/>
                </a:cxn>
              </a:cxnLst>
              <a:rect l="0" t="0" r="r" b="b"/>
              <a:pathLst>
                <a:path w="214" h="712">
                  <a:moveTo>
                    <a:pt x="0" y="8"/>
                  </a:moveTo>
                  <a:lnTo>
                    <a:pt x="20" y="82"/>
                  </a:lnTo>
                  <a:lnTo>
                    <a:pt x="20" y="102"/>
                  </a:lnTo>
                  <a:lnTo>
                    <a:pt x="32" y="176"/>
                  </a:lnTo>
                  <a:lnTo>
                    <a:pt x="20" y="229"/>
                  </a:lnTo>
                  <a:lnTo>
                    <a:pt x="32" y="249"/>
                  </a:lnTo>
                  <a:lnTo>
                    <a:pt x="20" y="258"/>
                  </a:lnTo>
                  <a:lnTo>
                    <a:pt x="44" y="294"/>
                  </a:lnTo>
                  <a:lnTo>
                    <a:pt x="44" y="323"/>
                  </a:lnTo>
                  <a:lnTo>
                    <a:pt x="44" y="385"/>
                  </a:lnTo>
                  <a:lnTo>
                    <a:pt x="32" y="385"/>
                  </a:lnTo>
                  <a:lnTo>
                    <a:pt x="32" y="393"/>
                  </a:lnTo>
                  <a:lnTo>
                    <a:pt x="53" y="437"/>
                  </a:lnTo>
                  <a:lnTo>
                    <a:pt x="53" y="458"/>
                  </a:lnTo>
                  <a:lnTo>
                    <a:pt x="65" y="482"/>
                  </a:lnTo>
                  <a:lnTo>
                    <a:pt x="65" y="467"/>
                  </a:lnTo>
                  <a:lnTo>
                    <a:pt x="73" y="482"/>
                  </a:lnTo>
                  <a:lnTo>
                    <a:pt x="86" y="520"/>
                  </a:lnTo>
                  <a:lnTo>
                    <a:pt x="65" y="520"/>
                  </a:lnTo>
                  <a:lnTo>
                    <a:pt x="73" y="556"/>
                  </a:lnTo>
                  <a:lnTo>
                    <a:pt x="73" y="564"/>
                  </a:lnTo>
                  <a:lnTo>
                    <a:pt x="65" y="575"/>
                  </a:lnTo>
                  <a:lnTo>
                    <a:pt x="94" y="575"/>
                  </a:lnTo>
                  <a:lnTo>
                    <a:pt x="94" y="605"/>
                  </a:lnTo>
                  <a:lnTo>
                    <a:pt x="86" y="593"/>
                  </a:lnTo>
                  <a:lnTo>
                    <a:pt x="86" y="605"/>
                  </a:lnTo>
                  <a:lnTo>
                    <a:pt x="94" y="638"/>
                  </a:lnTo>
                  <a:lnTo>
                    <a:pt x="107" y="638"/>
                  </a:lnTo>
                  <a:lnTo>
                    <a:pt x="107" y="646"/>
                  </a:lnTo>
                  <a:lnTo>
                    <a:pt x="118" y="638"/>
                  </a:lnTo>
                  <a:lnTo>
                    <a:pt x="118" y="646"/>
                  </a:lnTo>
                  <a:lnTo>
                    <a:pt x="118" y="667"/>
                  </a:lnTo>
                  <a:lnTo>
                    <a:pt x="127" y="667"/>
                  </a:lnTo>
                  <a:lnTo>
                    <a:pt x="127" y="658"/>
                  </a:lnTo>
                  <a:lnTo>
                    <a:pt x="139" y="667"/>
                  </a:lnTo>
                  <a:lnTo>
                    <a:pt x="127" y="667"/>
                  </a:lnTo>
                  <a:lnTo>
                    <a:pt x="127" y="676"/>
                  </a:lnTo>
                  <a:lnTo>
                    <a:pt x="139" y="691"/>
                  </a:lnTo>
                  <a:lnTo>
                    <a:pt x="139" y="676"/>
                  </a:lnTo>
                  <a:lnTo>
                    <a:pt x="202" y="712"/>
                  </a:lnTo>
                  <a:lnTo>
                    <a:pt x="202" y="691"/>
                  </a:lnTo>
                  <a:lnTo>
                    <a:pt x="214" y="691"/>
                  </a:lnTo>
                  <a:lnTo>
                    <a:pt x="214" y="676"/>
                  </a:lnTo>
                  <a:lnTo>
                    <a:pt x="169" y="676"/>
                  </a:lnTo>
                  <a:lnTo>
                    <a:pt x="148" y="646"/>
                  </a:lnTo>
                  <a:lnTo>
                    <a:pt x="139" y="646"/>
                  </a:lnTo>
                  <a:lnTo>
                    <a:pt x="127" y="638"/>
                  </a:lnTo>
                  <a:lnTo>
                    <a:pt x="127" y="575"/>
                  </a:lnTo>
                  <a:lnTo>
                    <a:pt x="118" y="532"/>
                  </a:lnTo>
                  <a:lnTo>
                    <a:pt x="118" y="543"/>
                  </a:lnTo>
                  <a:lnTo>
                    <a:pt x="107" y="532"/>
                  </a:lnTo>
                  <a:lnTo>
                    <a:pt x="94" y="503"/>
                  </a:lnTo>
                  <a:lnTo>
                    <a:pt x="94" y="482"/>
                  </a:lnTo>
                  <a:lnTo>
                    <a:pt x="86" y="467"/>
                  </a:lnTo>
                  <a:lnTo>
                    <a:pt x="86" y="417"/>
                  </a:lnTo>
                  <a:lnTo>
                    <a:pt x="65" y="385"/>
                  </a:lnTo>
                  <a:lnTo>
                    <a:pt x="73" y="364"/>
                  </a:lnTo>
                  <a:lnTo>
                    <a:pt x="65" y="355"/>
                  </a:lnTo>
                  <a:lnTo>
                    <a:pt x="73" y="323"/>
                  </a:lnTo>
                  <a:lnTo>
                    <a:pt x="53" y="273"/>
                  </a:lnTo>
                  <a:lnTo>
                    <a:pt x="53" y="208"/>
                  </a:lnTo>
                  <a:lnTo>
                    <a:pt x="65" y="176"/>
                  </a:lnTo>
                  <a:lnTo>
                    <a:pt x="53" y="135"/>
                  </a:lnTo>
                  <a:lnTo>
                    <a:pt x="73" y="123"/>
                  </a:lnTo>
                  <a:lnTo>
                    <a:pt x="73" y="102"/>
                  </a:lnTo>
                  <a:lnTo>
                    <a:pt x="65" y="102"/>
                  </a:lnTo>
                  <a:lnTo>
                    <a:pt x="44" y="49"/>
                  </a:lnTo>
                  <a:lnTo>
                    <a:pt x="44" y="29"/>
                  </a:lnTo>
                  <a:lnTo>
                    <a:pt x="20" y="0"/>
                  </a:lnTo>
                  <a:lnTo>
                    <a:pt x="0"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10" name="Freeform 292"/>
            <p:cNvSpPr>
              <a:spLocks/>
            </p:cNvSpPr>
            <p:nvPr/>
          </p:nvSpPr>
          <p:spPr bwMode="auto">
            <a:xfrm>
              <a:off x="-4202466" y="2567238"/>
              <a:ext cx="228567" cy="225239"/>
            </a:xfrm>
            <a:custGeom>
              <a:avLst/>
              <a:gdLst/>
              <a:ahLst/>
              <a:cxnLst>
                <a:cxn ang="0">
                  <a:pos x="0" y="23"/>
                </a:cxn>
                <a:cxn ang="0">
                  <a:pos x="9" y="53"/>
                </a:cxn>
                <a:cxn ang="0">
                  <a:pos x="9" y="126"/>
                </a:cxn>
                <a:cxn ang="0">
                  <a:pos x="20" y="135"/>
                </a:cxn>
                <a:cxn ang="0">
                  <a:pos x="9" y="159"/>
                </a:cxn>
                <a:cxn ang="0">
                  <a:pos x="33" y="188"/>
                </a:cxn>
                <a:cxn ang="0">
                  <a:pos x="33" y="208"/>
                </a:cxn>
                <a:cxn ang="0">
                  <a:pos x="53" y="262"/>
                </a:cxn>
                <a:cxn ang="0">
                  <a:pos x="62" y="262"/>
                </a:cxn>
                <a:cxn ang="0">
                  <a:pos x="82" y="241"/>
                </a:cxn>
                <a:cxn ang="0">
                  <a:pos x="116" y="253"/>
                </a:cxn>
                <a:cxn ang="0">
                  <a:pos x="136" y="253"/>
                </a:cxn>
                <a:cxn ang="0">
                  <a:pos x="148" y="200"/>
                </a:cxn>
                <a:cxn ang="0">
                  <a:pos x="202" y="188"/>
                </a:cxn>
                <a:cxn ang="0">
                  <a:pos x="211" y="208"/>
                </a:cxn>
                <a:cxn ang="0">
                  <a:pos x="222" y="167"/>
                </a:cxn>
                <a:cxn ang="0">
                  <a:pos x="202" y="147"/>
                </a:cxn>
                <a:cxn ang="0">
                  <a:pos x="202" y="135"/>
                </a:cxn>
                <a:cxn ang="0">
                  <a:pos x="172" y="126"/>
                </a:cxn>
                <a:cxn ang="0">
                  <a:pos x="172" y="117"/>
                </a:cxn>
                <a:cxn ang="0">
                  <a:pos x="172" y="106"/>
                </a:cxn>
                <a:cxn ang="0">
                  <a:pos x="157" y="85"/>
                </a:cxn>
                <a:cxn ang="0">
                  <a:pos x="82" y="53"/>
                </a:cxn>
                <a:cxn ang="0">
                  <a:pos x="74" y="32"/>
                </a:cxn>
                <a:cxn ang="0">
                  <a:pos x="74" y="0"/>
                </a:cxn>
                <a:cxn ang="0">
                  <a:pos x="41" y="0"/>
                </a:cxn>
                <a:cxn ang="0">
                  <a:pos x="20" y="32"/>
                </a:cxn>
                <a:cxn ang="0">
                  <a:pos x="0" y="23"/>
                </a:cxn>
              </a:cxnLst>
              <a:rect l="0" t="0" r="r" b="b"/>
              <a:pathLst>
                <a:path w="222" h="262">
                  <a:moveTo>
                    <a:pt x="0" y="23"/>
                  </a:moveTo>
                  <a:lnTo>
                    <a:pt x="9" y="53"/>
                  </a:lnTo>
                  <a:lnTo>
                    <a:pt x="9" y="126"/>
                  </a:lnTo>
                  <a:lnTo>
                    <a:pt x="20" y="135"/>
                  </a:lnTo>
                  <a:lnTo>
                    <a:pt x="9" y="159"/>
                  </a:lnTo>
                  <a:lnTo>
                    <a:pt x="33" y="188"/>
                  </a:lnTo>
                  <a:lnTo>
                    <a:pt x="33" y="208"/>
                  </a:lnTo>
                  <a:lnTo>
                    <a:pt x="53" y="262"/>
                  </a:lnTo>
                  <a:lnTo>
                    <a:pt x="62" y="262"/>
                  </a:lnTo>
                  <a:lnTo>
                    <a:pt x="82" y="241"/>
                  </a:lnTo>
                  <a:lnTo>
                    <a:pt x="116" y="253"/>
                  </a:lnTo>
                  <a:lnTo>
                    <a:pt x="136" y="253"/>
                  </a:lnTo>
                  <a:lnTo>
                    <a:pt x="148" y="200"/>
                  </a:lnTo>
                  <a:lnTo>
                    <a:pt x="202" y="188"/>
                  </a:lnTo>
                  <a:lnTo>
                    <a:pt x="211" y="208"/>
                  </a:lnTo>
                  <a:lnTo>
                    <a:pt x="222" y="167"/>
                  </a:lnTo>
                  <a:lnTo>
                    <a:pt x="202" y="147"/>
                  </a:lnTo>
                  <a:lnTo>
                    <a:pt x="202" y="135"/>
                  </a:lnTo>
                  <a:lnTo>
                    <a:pt x="172" y="126"/>
                  </a:lnTo>
                  <a:lnTo>
                    <a:pt x="172" y="117"/>
                  </a:lnTo>
                  <a:lnTo>
                    <a:pt x="172" y="106"/>
                  </a:lnTo>
                  <a:lnTo>
                    <a:pt x="157" y="85"/>
                  </a:lnTo>
                  <a:lnTo>
                    <a:pt x="82" y="53"/>
                  </a:lnTo>
                  <a:lnTo>
                    <a:pt x="74" y="32"/>
                  </a:lnTo>
                  <a:lnTo>
                    <a:pt x="74" y="0"/>
                  </a:lnTo>
                  <a:lnTo>
                    <a:pt x="41" y="0"/>
                  </a:lnTo>
                  <a:lnTo>
                    <a:pt x="20" y="32"/>
                  </a:lnTo>
                  <a:lnTo>
                    <a:pt x="0" y="2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11" name="Freeform 293"/>
            <p:cNvSpPr>
              <a:spLocks/>
            </p:cNvSpPr>
            <p:nvPr/>
          </p:nvSpPr>
          <p:spPr bwMode="auto">
            <a:xfrm>
              <a:off x="-4202466" y="2567238"/>
              <a:ext cx="228567" cy="225239"/>
            </a:xfrm>
            <a:custGeom>
              <a:avLst/>
              <a:gdLst/>
              <a:ahLst/>
              <a:cxnLst>
                <a:cxn ang="0">
                  <a:pos x="0" y="23"/>
                </a:cxn>
                <a:cxn ang="0">
                  <a:pos x="9" y="53"/>
                </a:cxn>
                <a:cxn ang="0">
                  <a:pos x="9" y="126"/>
                </a:cxn>
                <a:cxn ang="0">
                  <a:pos x="20" y="135"/>
                </a:cxn>
                <a:cxn ang="0">
                  <a:pos x="9" y="159"/>
                </a:cxn>
                <a:cxn ang="0">
                  <a:pos x="33" y="188"/>
                </a:cxn>
                <a:cxn ang="0">
                  <a:pos x="33" y="208"/>
                </a:cxn>
                <a:cxn ang="0">
                  <a:pos x="53" y="262"/>
                </a:cxn>
                <a:cxn ang="0">
                  <a:pos x="62" y="262"/>
                </a:cxn>
                <a:cxn ang="0">
                  <a:pos x="82" y="241"/>
                </a:cxn>
                <a:cxn ang="0">
                  <a:pos x="116" y="253"/>
                </a:cxn>
                <a:cxn ang="0">
                  <a:pos x="136" y="253"/>
                </a:cxn>
                <a:cxn ang="0">
                  <a:pos x="148" y="200"/>
                </a:cxn>
                <a:cxn ang="0">
                  <a:pos x="202" y="188"/>
                </a:cxn>
                <a:cxn ang="0">
                  <a:pos x="211" y="208"/>
                </a:cxn>
                <a:cxn ang="0">
                  <a:pos x="222" y="167"/>
                </a:cxn>
                <a:cxn ang="0">
                  <a:pos x="202" y="147"/>
                </a:cxn>
                <a:cxn ang="0">
                  <a:pos x="202" y="135"/>
                </a:cxn>
                <a:cxn ang="0">
                  <a:pos x="172" y="126"/>
                </a:cxn>
                <a:cxn ang="0">
                  <a:pos x="172" y="117"/>
                </a:cxn>
                <a:cxn ang="0">
                  <a:pos x="172" y="106"/>
                </a:cxn>
                <a:cxn ang="0">
                  <a:pos x="157" y="85"/>
                </a:cxn>
                <a:cxn ang="0">
                  <a:pos x="82" y="53"/>
                </a:cxn>
                <a:cxn ang="0">
                  <a:pos x="74" y="32"/>
                </a:cxn>
                <a:cxn ang="0">
                  <a:pos x="74" y="0"/>
                </a:cxn>
                <a:cxn ang="0">
                  <a:pos x="41" y="0"/>
                </a:cxn>
                <a:cxn ang="0">
                  <a:pos x="20" y="32"/>
                </a:cxn>
                <a:cxn ang="0">
                  <a:pos x="0" y="23"/>
                </a:cxn>
              </a:cxnLst>
              <a:rect l="0" t="0" r="r" b="b"/>
              <a:pathLst>
                <a:path w="222" h="262">
                  <a:moveTo>
                    <a:pt x="0" y="23"/>
                  </a:moveTo>
                  <a:lnTo>
                    <a:pt x="9" y="53"/>
                  </a:lnTo>
                  <a:lnTo>
                    <a:pt x="9" y="126"/>
                  </a:lnTo>
                  <a:lnTo>
                    <a:pt x="20" y="135"/>
                  </a:lnTo>
                  <a:lnTo>
                    <a:pt x="9" y="159"/>
                  </a:lnTo>
                  <a:lnTo>
                    <a:pt x="33" y="188"/>
                  </a:lnTo>
                  <a:lnTo>
                    <a:pt x="33" y="208"/>
                  </a:lnTo>
                  <a:lnTo>
                    <a:pt x="53" y="262"/>
                  </a:lnTo>
                  <a:lnTo>
                    <a:pt x="62" y="262"/>
                  </a:lnTo>
                  <a:lnTo>
                    <a:pt x="82" y="241"/>
                  </a:lnTo>
                  <a:lnTo>
                    <a:pt x="116" y="253"/>
                  </a:lnTo>
                  <a:lnTo>
                    <a:pt x="136" y="253"/>
                  </a:lnTo>
                  <a:lnTo>
                    <a:pt x="148" y="200"/>
                  </a:lnTo>
                  <a:lnTo>
                    <a:pt x="202" y="188"/>
                  </a:lnTo>
                  <a:lnTo>
                    <a:pt x="211" y="208"/>
                  </a:lnTo>
                  <a:lnTo>
                    <a:pt x="222" y="167"/>
                  </a:lnTo>
                  <a:lnTo>
                    <a:pt x="202" y="147"/>
                  </a:lnTo>
                  <a:lnTo>
                    <a:pt x="202" y="135"/>
                  </a:lnTo>
                  <a:lnTo>
                    <a:pt x="172" y="126"/>
                  </a:lnTo>
                  <a:lnTo>
                    <a:pt x="172" y="117"/>
                  </a:lnTo>
                  <a:lnTo>
                    <a:pt x="172" y="106"/>
                  </a:lnTo>
                  <a:lnTo>
                    <a:pt x="157" y="85"/>
                  </a:lnTo>
                  <a:lnTo>
                    <a:pt x="82" y="53"/>
                  </a:lnTo>
                  <a:lnTo>
                    <a:pt x="74" y="32"/>
                  </a:lnTo>
                  <a:lnTo>
                    <a:pt x="74" y="0"/>
                  </a:lnTo>
                  <a:lnTo>
                    <a:pt x="41" y="0"/>
                  </a:lnTo>
                  <a:lnTo>
                    <a:pt x="20" y="32"/>
                  </a:lnTo>
                  <a:lnTo>
                    <a:pt x="0" y="2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12" name="Freeform 294"/>
            <p:cNvSpPr>
              <a:spLocks/>
            </p:cNvSpPr>
            <p:nvPr/>
          </p:nvSpPr>
          <p:spPr bwMode="auto">
            <a:xfrm>
              <a:off x="-4060384" y="2728860"/>
              <a:ext cx="151349" cy="146147"/>
            </a:xfrm>
            <a:custGeom>
              <a:avLst/>
              <a:gdLst/>
              <a:ahLst/>
              <a:cxnLst>
                <a:cxn ang="0">
                  <a:pos x="147" y="126"/>
                </a:cxn>
                <a:cxn ang="0">
                  <a:pos x="147" y="147"/>
                </a:cxn>
                <a:cxn ang="0">
                  <a:pos x="138" y="170"/>
                </a:cxn>
                <a:cxn ang="0">
                  <a:pos x="126" y="170"/>
                </a:cxn>
                <a:cxn ang="0">
                  <a:pos x="85" y="155"/>
                </a:cxn>
                <a:cxn ang="0">
                  <a:pos x="97" y="137"/>
                </a:cxn>
                <a:cxn ang="0">
                  <a:pos x="97" y="117"/>
                </a:cxn>
                <a:cxn ang="0">
                  <a:pos x="64" y="105"/>
                </a:cxn>
                <a:cxn ang="0">
                  <a:pos x="44" y="94"/>
                </a:cxn>
                <a:cxn ang="0">
                  <a:pos x="0" y="65"/>
                </a:cxn>
                <a:cxn ang="0">
                  <a:pos x="11" y="12"/>
                </a:cxn>
                <a:cxn ang="0">
                  <a:pos x="64" y="0"/>
                </a:cxn>
                <a:cxn ang="0">
                  <a:pos x="74" y="20"/>
                </a:cxn>
                <a:cxn ang="0">
                  <a:pos x="85" y="52"/>
                </a:cxn>
                <a:cxn ang="0">
                  <a:pos x="118" y="65"/>
                </a:cxn>
                <a:cxn ang="0">
                  <a:pos x="126" y="65"/>
                </a:cxn>
                <a:cxn ang="0">
                  <a:pos x="126" y="94"/>
                </a:cxn>
                <a:cxn ang="0">
                  <a:pos x="147" y="94"/>
                </a:cxn>
                <a:cxn ang="0">
                  <a:pos x="147" y="126"/>
                </a:cxn>
              </a:cxnLst>
              <a:rect l="0" t="0" r="r" b="b"/>
              <a:pathLst>
                <a:path w="147" h="170">
                  <a:moveTo>
                    <a:pt x="147" y="126"/>
                  </a:moveTo>
                  <a:lnTo>
                    <a:pt x="147" y="147"/>
                  </a:lnTo>
                  <a:lnTo>
                    <a:pt x="138" y="170"/>
                  </a:lnTo>
                  <a:lnTo>
                    <a:pt x="126" y="170"/>
                  </a:lnTo>
                  <a:lnTo>
                    <a:pt x="85" y="155"/>
                  </a:lnTo>
                  <a:lnTo>
                    <a:pt x="97" y="137"/>
                  </a:lnTo>
                  <a:lnTo>
                    <a:pt x="97" y="117"/>
                  </a:lnTo>
                  <a:lnTo>
                    <a:pt x="64" y="105"/>
                  </a:lnTo>
                  <a:lnTo>
                    <a:pt x="44" y="94"/>
                  </a:lnTo>
                  <a:lnTo>
                    <a:pt x="0" y="65"/>
                  </a:lnTo>
                  <a:lnTo>
                    <a:pt x="11" y="12"/>
                  </a:lnTo>
                  <a:lnTo>
                    <a:pt x="64" y="0"/>
                  </a:lnTo>
                  <a:lnTo>
                    <a:pt x="74" y="20"/>
                  </a:lnTo>
                  <a:lnTo>
                    <a:pt x="85" y="52"/>
                  </a:lnTo>
                  <a:lnTo>
                    <a:pt x="118" y="65"/>
                  </a:lnTo>
                  <a:lnTo>
                    <a:pt x="126" y="65"/>
                  </a:lnTo>
                  <a:lnTo>
                    <a:pt x="126" y="94"/>
                  </a:lnTo>
                  <a:lnTo>
                    <a:pt x="147" y="94"/>
                  </a:lnTo>
                  <a:lnTo>
                    <a:pt x="147" y="12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13" name="Freeform 295"/>
            <p:cNvSpPr>
              <a:spLocks/>
            </p:cNvSpPr>
            <p:nvPr/>
          </p:nvSpPr>
          <p:spPr bwMode="auto">
            <a:xfrm>
              <a:off x="-4060384" y="2728860"/>
              <a:ext cx="151349" cy="146147"/>
            </a:xfrm>
            <a:custGeom>
              <a:avLst/>
              <a:gdLst/>
              <a:ahLst/>
              <a:cxnLst>
                <a:cxn ang="0">
                  <a:pos x="147" y="126"/>
                </a:cxn>
                <a:cxn ang="0">
                  <a:pos x="147" y="147"/>
                </a:cxn>
                <a:cxn ang="0">
                  <a:pos x="138" y="170"/>
                </a:cxn>
                <a:cxn ang="0">
                  <a:pos x="126" y="170"/>
                </a:cxn>
                <a:cxn ang="0">
                  <a:pos x="85" y="155"/>
                </a:cxn>
                <a:cxn ang="0">
                  <a:pos x="97" y="137"/>
                </a:cxn>
                <a:cxn ang="0">
                  <a:pos x="97" y="117"/>
                </a:cxn>
                <a:cxn ang="0">
                  <a:pos x="64" y="105"/>
                </a:cxn>
                <a:cxn ang="0">
                  <a:pos x="44" y="94"/>
                </a:cxn>
                <a:cxn ang="0">
                  <a:pos x="0" y="65"/>
                </a:cxn>
                <a:cxn ang="0">
                  <a:pos x="11" y="12"/>
                </a:cxn>
                <a:cxn ang="0">
                  <a:pos x="64" y="0"/>
                </a:cxn>
                <a:cxn ang="0">
                  <a:pos x="74" y="20"/>
                </a:cxn>
                <a:cxn ang="0">
                  <a:pos x="85" y="52"/>
                </a:cxn>
                <a:cxn ang="0">
                  <a:pos x="118" y="65"/>
                </a:cxn>
                <a:cxn ang="0">
                  <a:pos x="126" y="65"/>
                </a:cxn>
                <a:cxn ang="0">
                  <a:pos x="126" y="94"/>
                </a:cxn>
                <a:cxn ang="0">
                  <a:pos x="147" y="94"/>
                </a:cxn>
                <a:cxn ang="0">
                  <a:pos x="147" y="126"/>
                </a:cxn>
              </a:cxnLst>
              <a:rect l="0" t="0" r="r" b="b"/>
              <a:pathLst>
                <a:path w="147" h="170">
                  <a:moveTo>
                    <a:pt x="147" y="126"/>
                  </a:moveTo>
                  <a:lnTo>
                    <a:pt x="147" y="147"/>
                  </a:lnTo>
                  <a:lnTo>
                    <a:pt x="138" y="170"/>
                  </a:lnTo>
                  <a:lnTo>
                    <a:pt x="126" y="170"/>
                  </a:lnTo>
                  <a:lnTo>
                    <a:pt x="85" y="155"/>
                  </a:lnTo>
                  <a:lnTo>
                    <a:pt x="97" y="137"/>
                  </a:lnTo>
                  <a:lnTo>
                    <a:pt x="97" y="117"/>
                  </a:lnTo>
                  <a:lnTo>
                    <a:pt x="64" y="105"/>
                  </a:lnTo>
                  <a:lnTo>
                    <a:pt x="44" y="94"/>
                  </a:lnTo>
                  <a:lnTo>
                    <a:pt x="0" y="65"/>
                  </a:lnTo>
                  <a:lnTo>
                    <a:pt x="11" y="12"/>
                  </a:lnTo>
                  <a:lnTo>
                    <a:pt x="64" y="0"/>
                  </a:lnTo>
                  <a:lnTo>
                    <a:pt x="74" y="20"/>
                  </a:lnTo>
                  <a:lnTo>
                    <a:pt x="85" y="52"/>
                  </a:lnTo>
                  <a:lnTo>
                    <a:pt x="118" y="65"/>
                  </a:lnTo>
                  <a:lnTo>
                    <a:pt x="126" y="65"/>
                  </a:lnTo>
                  <a:lnTo>
                    <a:pt x="126" y="94"/>
                  </a:lnTo>
                  <a:lnTo>
                    <a:pt x="147" y="94"/>
                  </a:lnTo>
                  <a:lnTo>
                    <a:pt x="147" y="12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14" name="Freeform 296"/>
            <p:cNvSpPr>
              <a:spLocks/>
            </p:cNvSpPr>
            <p:nvPr/>
          </p:nvSpPr>
          <p:spPr bwMode="auto">
            <a:xfrm>
              <a:off x="-4160253" y="2774423"/>
              <a:ext cx="275929" cy="511514"/>
            </a:xfrm>
            <a:custGeom>
              <a:avLst/>
              <a:gdLst/>
              <a:ahLst/>
              <a:cxnLst>
                <a:cxn ang="0">
                  <a:pos x="259" y="117"/>
                </a:cxn>
                <a:cxn ang="0">
                  <a:pos x="259" y="73"/>
                </a:cxn>
                <a:cxn ang="0">
                  <a:pos x="244" y="94"/>
                </a:cxn>
                <a:cxn ang="0">
                  <a:pos x="223" y="117"/>
                </a:cxn>
                <a:cxn ang="0">
                  <a:pos x="194" y="85"/>
                </a:cxn>
                <a:cxn ang="0">
                  <a:pos x="161" y="53"/>
                </a:cxn>
                <a:cxn ang="0">
                  <a:pos x="95" y="12"/>
                </a:cxn>
                <a:cxn ang="0">
                  <a:pos x="41" y="0"/>
                </a:cxn>
                <a:cxn ang="0">
                  <a:pos x="20" y="41"/>
                </a:cxn>
                <a:cxn ang="0">
                  <a:pos x="12" y="94"/>
                </a:cxn>
                <a:cxn ang="0">
                  <a:pos x="0" y="191"/>
                </a:cxn>
                <a:cxn ang="0">
                  <a:pos x="12" y="273"/>
                </a:cxn>
                <a:cxn ang="0">
                  <a:pos x="12" y="303"/>
                </a:cxn>
                <a:cxn ang="0">
                  <a:pos x="33" y="385"/>
                </a:cxn>
                <a:cxn ang="0">
                  <a:pos x="41" y="421"/>
                </a:cxn>
                <a:cxn ang="0">
                  <a:pos x="65" y="461"/>
                </a:cxn>
                <a:cxn ang="0">
                  <a:pos x="74" y="494"/>
                </a:cxn>
                <a:cxn ang="0">
                  <a:pos x="86" y="564"/>
                </a:cxn>
                <a:cxn ang="0">
                  <a:pos x="116" y="595"/>
                </a:cxn>
                <a:cxn ang="0">
                  <a:pos x="181" y="595"/>
                </a:cxn>
                <a:cxn ang="0">
                  <a:pos x="149" y="564"/>
                </a:cxn>
                <a:cxn ang="0">
                  <a:pos x="161" y="535"/>
                </a:cxn>
                <a:cxn ang="0">
                  <a:pos x="170" y="503"/>
                </a:cxn>
                <a:cxn ang="0">
                  <a:pos x="140" y="494"/>
                </a:cxn>
                <a:cxn ang="0">
                  <a:pos x="140" y="461"/>
                </a:cxn>
                <a:cxn ang="0">
                  <a:pos x="161" y="450"/>
                </a:cxn>
                <a:cxn ang="0">
                  <a:pos x="170" y="421"/>
                </a:cxn>
                <a:cxn ang="0">
                  <a:pos x="161" y="408"/>
                </a:cxn>
                <a:cxn ang="0">
                  <a:pos x="181" y="421"/>
                </a:cxn>
                <a:cxn ang="0">
                  <a:pos x="170" y="400"/>
                </a:cxn>
                <a:cxn ang="0">
                  <a:pos x="149" y="400"/>
                </a:cxn>
                <a:cxn ang="0">
                  <a:pos x="161" y="385"/>
                </a:cxn>
                <a:cxn ang="0">
                  <a:pos x="181" y="347"/>
                </a:cxn>
                <a:cxn ang="0">
                  <a:pos x="244" y="326"/>
                </a:cxn>
                <a:cxn ang="0">
                  <a:pos x="259" y="294"/>
                </a:cxn>
                <a:cxn ang="0">
                  <a:pos x="244" y="273"/>
                </a:cxn>
                <a:cxn ang="0">
                  <a:pos x="215" y="241"/>
                </a:cxn>
              </a:cxnLst>
              <a:rect l="0" t="0" r="r" b="b"/>
              <a:pathLst>
                <a:path w="268" h="595">
                  <a:moveTo>
                    <a:pt x="215" y="167"/>
                  </a:moveTo>
                  <a:lnTo>
                    <a:pt x="259" y="117"/>
                  </a:lnTo>
                  <a:lnTo>
                    <a:pt x="268" y="102"/>
                  </a:lnTo>
                  <a:lnTo>
                    <a:pt x="259" y="73"/>
                  </a:lnTo>
                  <a:lnTo>
                    <a:pt x="244" y="73"/>
                  </a:lnTo>
                  <a:lnTo>
                    <a:pt x="244" y="94"/>
                  </a:lnTo>
                  <a:lnTo>
                    <a:pt x="235" y="117"/>
                  </a:lnTo>
                  <a:lnTo>
                    <a:pt x="223" y="117"/>
                  </a:lnTo>
                  <a:lnTo>
                    <a:pt x="181" y="102"/>
                  </a:lnTo>
                  <a:lnTo>
                    <a:pt x="194" y="85"/>
                  </a:lnTo>
                  <a:lnTo>
                    <a:pt x="194" y="64"/>
                  </a:lnTo>
                  <a:lnTo>
                    <a:pt x="161" y="53"/>
                  </a:lnTo>
                  <a:lnTo>
                    <a:pt x="140" y="41"/>
                  </a:lnTo>
                  <a:lnTo>
                    <a:pt x="95" y="12"/>
                  </a:lnTo>
                  <a:lnTo>
                    <a:pt x="74" y="12"/>
                  </a:lnTo>
                  <a:lnTo>
                    <a:pt x="41" y="0"/>
                  </a:lnTo>
                  <a:lnTo>
                    <a:pt x="20" y="20"/>
                  </a:lnTo>
                  <a:lnTo>
                    <a:pt x="20" y="41"/>
                  </a:lnTo>
                  <a:lnTo>
                    <a:pt x="0" y="53"/>
                  </a:lnTo>
                  <a:lnTo>
                    <a:pt x="12" y="94"/>
                  </a:lnTo>
                  <a:lnTo>
                    <a:pt x="0" y="126"/>
                  </a:lnTo>
                  <a:lnTo>
                    <a:pt x="0" y="191"/>
                  </a:lnTo>
                  <a:lnTo>
                    <a:pt x="20" y="241"/>
                  </a:lnTo>
                  <a:lnTo>
                    <a:pt x="12" y="273"/>
                  </a:lnTo>
                  <a:lnTo>
                    <a:pt x="20" y="282"/>
                  </a:lnTo>
                  <a:lnTo>
                    <a:pt x="12" y="303"/>
                  </a:lnTo>
                  <a:lnTo>
                    <a:pt x="33" y="335"/>
                  </a:lnTo>
                  <a:lnTo>
                    <a:pt x="33" y="385"/>
                  </a:lnTo>
                  <a:lnTo>
                    <a:pt x="41" y="400"/>
                  </a:lnTo>
                  <a:lnTo>
                    <a:pt x="41" y="421"/>
                  </a:lnTo>
                  <a:lnTo>
                    <a:pt x="54" y="450"/>
                  </a:lnTo>
                  <a:lnTo>
                    <a:pt x="65" y="461"/>
                  </a:lnTo>
                  <a:lnTo>
                    <a:pt x="65" y="450"/>
                  </a:lnTo>
                  <a:lnTo>
                    <a:pt x="74" y="494"/>
                  </a:lnTo>
                  <a:lnTo>
                    <a:pt x="74" y="556"/>
                  </a:lnTo>
                  <a:lnTo>
                    <a:pt x="86" y="564"/>
                  </a:lnTo>
                  <a:lnTo>
                    <a:pt x="95" y="564"/>
                  </a:lnTo>
                  <a:lnTo>
                    <a:pt x="116" y="595"/>
                  </a:lnTo>
                  <a:lnTo>
                    <a:pt x="161" y="595"/>
                  </a:lnTo>
                  <a:lnTo>
                    <a:pt x="181" y="595"/>
                  </a:lnTo>
                  <a:lnTo>
                    <a:pt x="149" y="577"/>
                  </a:lnTo>
                  <a:lnTo>
                    <a:pt x="149" y="564"/>
                  </a:lnTo>
                  <a:lnTo>
                    <a:pt x="161" y="556"/>
                  </a:lnTo>
                  <a:lnTo>
                    <a:pt x="161" y="535"/>
                  </a:lnTo>
                  <a:lnTo>
                    <a:pt x="181" y="511"/>
                  </a:lnTo>
                  <a:lnTo>
                    <a:pt x="170" y="503"/>
                  </a:lnTo>
                  <a:lnTo>
                    <a:pt x="161" y="503"/>
                  </a:lnTo>
                  <a:lnTo>
                    <a:pt x="140" y="494"/>
                  </a:lnTo>
                  <a:lnTo>
                    <a:pt x="140" y="482"/>
                  </a:lnTo>
                  <a:lnTo>
                    <a:pt x="140" y="461"/>
                  </a:lnTo>
                  <a:lnTo>
                    <a:pt x="161" y="461"/>
                  </a:lnTo>
                  <a:lnTo>
                    <a:pt x="161" y="450"/>
                  </a:lnTo>
                  <a:lnTo>
                    <a:pt x="161" y="429"/>
                  </a:lnTo>
                  <a:lnTo>
                    <a:pt x="170" y="421"/>
                  </a:lnTo>
                  <a:lnTo>
                    <a:pt x="161" y="421"/>
                  </a:lnTo>
                  <a:lnTo>
                    <a:pt x="161" y="408"/>
                  </a:lnTo>
                  <a:lnTo>
                    <a:pt x="170" y="421"/>
                  </a:lnTo>
                  <a:lnTo>
                    <a:pt x="181" y="421"/>
                  </a:lnTo>
                  <a:lnTo>
                    <a:pt x="181" y="408"/>
                  </a:lnTo>
                  <a:lnTo>
                    <a:pt x="170" y="400"/>
                  </a:lnTo>
                  <a:lnTo>
                    <a:pt x="161" y="408"/>
                  </a:lnTo>
                  <a:lnTo>
                    <a:pt x="149" y="400"/>
                  </a:lnTo>
                  <a:lnTo>
                    <a:pt x="140" y="376"/>
                  </a:lnTo>
                  <a:lnTo>
                    <a:pt x="161" y="385"/>
                  </a:lnTo>
                  <a:lnTo>
                    <a:pt x="181" y="376"/>
                  </a:lnTo>
                  <a:lnTo>
                    <a:pt x="181" y="347"/>
                  </a:lnTo>
                  <a:lnTo>
                    <a:pt x="205" y="335"/>
                  </a:lnTo>
                  <a:lnTo>
                    <a:pt x="244" y="326"/>
                  </a:lnTo>
                  <a:lnTo>
                    <a:pt x="259" y="303"/>
                  </a:lnTo>
                  <a:lnTo>
                    <a:pt x="259" y="294"/>
                  </a:lnTo>
                  <a:lnTo>
                    <a:pt x="235" y="282"/>
                  </a:lnTo>
                  <a:lnTo>
                    <a:pt x="244" y="273"/>
                  </a:lnTo>
                  <a:lnTo>
                    <a:pt x="215" y="250"/>
                  </a:lnTo>
                  <a:lnTo>
                    <a:pt x="215" y="241"/>
                  </a:lnTo>
                  <a:lnTo>
                    <a:pt x="215" y="16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15" name="Freeform 297"/>
            <p:cNvSpPr>
              <a:spLocks/>
            </p:cNvSpPr>
            <p:nvPr/>
          </p:nvSpPr>
          <p:spPr bwMode="auto">
            <a:xfrm>
              <a:off x="-4160253" y="2774423"/>
              <a:ext cx="275929" cy="511514"/>
            </a:xfrm>
            <a:custGeom>
              <a:avLst/>
              <a:gdLst/>
              <a:ahLst/>
              <a:cxnLst>
                <a:cxn ang="0">
                  <a:pos x="259" y="117"/>
                </a:cxn>
                <a:cxn ang="0">
                  <a:pos x="259" y="73"/>
                </a:cxn>
                <a:cxn ang="0">
                  <a:pos x="244" y="94"/>
                </a:cxn>
                <a:cxn ang="0">
                  <a:pos x="223" y="117"/>
                </a:cxn>
                <a:cxn ang="0">
                  <a:pos x="194" y="85"/>
                </a:cxn>
                <a:cxn ang="0">
                  <a:pos x="161" y="53"/>
                </a:cxn>
                <a:cxn ang="0">
                  <a:pos x="95" y="12"/>
                </a:cxn>
                <a:cxn ang="0">
                  <a:pos x="41" y="0"/>
                </a:cxn>
                <a:cxn ang="0">
                  <a:pos x="20" y="41"/>
                </a:cxn>
                <a:cxn ang="0">
                  <a:pos x="12" y="94"/>
                </a:cxn>
                <a:cxn ang="0">
                  <a:pos x="0" y="191"/>
                </a:cxn>
                <a:cxn ang="0">
                  <a:pos x="12" y="273"/>
                </a:cxn>
                <a:cxn ang="0">
                  <a:pos x="12" y="303"/>
                </a:cxn>
                <a:cxn ang="0">
                  <a:pos x="33" y="385"/>
                </a:cxn>
                <a:cxn ang="0">
                  <a:pos x="41" y="421"/>
                </a:cxn>
                <a:cxn ang="0">
                  <a:pos x="65" y="461"/>
                </a:cxn>
                <a:cxn ang="0">
                  <a:pos x="74" y="494"/>
                </a:cxn>
                <a:cxn ang="0">
                  <a:pos x="86" y="564"/>
                </a:cxn>
                <a:cxn ang="0">
                  <a:pos x="116" y="595"/>
                </a:cxn>
                <a:cxn ang="0">
                  <a:pos x="181" y="595"/>
                </a:cxn>
                <a:cxn ang="0">
                  <a:pos x="149" y="564"/>
                </a:cxn>
                <a:cxn ang="0">
                  <a:pos x="161" y="535"/>
                </a:cxn>
                <a:cxn ang="0">
                  <a:pos x="170" y="503"/>
                </a:cxn>
                <a:cxn ang="0">
                  <a:pos x="140" y="494"/>
                </a:cxn>
                <a:cxn ang="0">
                  <a:pos x="140" y="461"/>
                </a:cxn>
                <a:cxn ang="0">
                  <a:pos x="161" y="450"/>
                </a:cxn>
                <a:cxn ang="0">
                  <a:pos x="170" y="421"/>
                </a:cxn>
                <a:cxn ang="0">
                  <a:pos x="161" y="408"/>
                </a:cxn>
                <a:cxn ang="0">
                  <a:pos x="181" y="421"/>
                </a:cxn>
                <a:cxn ang="0">
                  <a:pos x="170" y="400"/>
                </a:cxn>
                <a:cxn ang="0">
                  <a:pos x="149" y="400"/>
                </a:cxn>
                <a:cxn ang="0">
                  <a:pos x="161" y="385"/>
                </a:cxn>
                <a:cxn ang="0">
                  <a:pos x="181" y="347"/>
                </a:cxn>
                <a:cxn ang="0">
                  <a:pos x="244" y="326"/>
                </a:cxn>
                <a:cxn ang="0">
                  <a:pos x="259" y="294"/>
                </a:cxn>
                <a:cxn ang="0">
                  <a:pos x="244" y="273"/>
                </a:cxn>
                <a:cxn ang="0">
                  <a:pos x="215" y="241"/>
                </a:cxn>
              </a:cxnLst>
              <a:rect l="0" t="0" r="r" b="b"/>
              <a:pathLst>
                <a:path w="268" h="595">
                  <a:moveTo>
                    <a:pt x="215" y="167"/>
                  </a:moveTo>
                  <a:lnTo>
                    <a:pt x="259" y="117"/>
                  </a:lnTo>
                  <a:lnTo>
                    <a:pt x="268" y="102"/>
                  </a:lnTo>
                  <a:lnTo>
                    <a:pt x="259" y="73"/>
                  </a:lnTo>
                  <a:lnTo>
                    <a:pt x="244" y="73"/>
                  </a:lnTo>
                  <a:lnTo>
                    <a:pt x="244" y="94"/>
                  </a:lnTo>
                  <a:lnTo>
                    <a:pt x="235" y="117"/>
                  </a:lnTo>
                  <a:lnTo>
                    <a:pt x="223" y="117"/>
                  </a:lnTo>
                  <a:lnTo>
                    <a:pt x="181" y="102"/>
                  </a:lnTo>
                  <a:lnTo>
                    <a:pt x="194" y="85"/>
                  </a:lnTo>
                  <a:lnTo>
                    <a:pt x="194" y="64"/>
                  </a:lnTo>
                  <a:lnTo>
                    <a:pt x="161" y="53"/>
                  </a:lnTo>
                  <a:lnTo>
                    <a:pt x="140" y="41"/>
                  </a:lnTo>
                  <a:lnTo>
                    <a:pt x="95" y="12"/>
                  </a:lnTo>
                  <a:lnTo>
                    <a:pt x="74" y="12"/>
                  </a:lnTo>
                  <a:lnTo>
                    <a:pt x="41" y="0"/>
                  </a:lnTo>
                  <a:lnTo>
                    <a:pt x="20" y="20"/>
                  </a:lnTo>
                  <a:lnTo>
                    <a:pt x="20" y="41"/>
                  </a:lnTo>
                  <a:lnTo>
                    <a:pt x="0" y="53"/>
                  </a:lnTo>
                  <a:lnTo>
                    <a:pt x="12" y="94"/>
                  </a:lnTo>
                  <a:lnTo>
                    <a:pt x="0" y="126"/>
                  </a:lnTo>
                  <a:lnTo>
                    <a:pt x="0" y="191"/>
                  </a:lnTo>
                  <a:lnTo>
                    <a:pt x="20" y="241"/>
                  </a:lnTo>
                  <a:lnTo>
                    <a:pt x="12" y="273"/>
                  </a:lnTo>
                  <a:lnTo>
                    <a:pt x="20" y="282"/>
                  </a:lnTo>
                  <a:lnTo>
                    <a:pt x="12" y="303"/>
                  </a:lnTo>
                  <a:lnTo>
                    <a:pt x="33" y="335"/>
                  </a:lnTo>
                  <a:lnTo>
                    <a:pt x="33" y="385"/>
                  </a:lnTo>
                  <a:lnTo>
                    <a:pt x="41" y="400"/>
                  </a:lnTo>
                  <a:lnTo>
                    <a:pt x="41" y="421"/>
                  </a:lnTo>
                  <a:lnTo>
                    <a:pt x="54" y="450"/>
                  </a:lnTo>
                  <a:lnTo>
                    <a:pt x="65" y="461"/>
                  </a:lnTo>
                  <a:lnTo>
                    <a:pt x="65" y="450"/>
                  </a:lnTo>
                  <a:lnTo>
                    <a:pt x="74" y="494"/>
                  </a:lnTo>
                  <a:lnTo>
                    <a:pt x="74" y="556"/>
                  </a:lnTo>
                  <a:lnTo>
                    <a:pt x="86" y="564"/>
                  </a:lnTo>
                  <a:lnTo>
                    <a:pt x="95" y="564"/>
                  </a:lnTo>
                  <a:lnTo>
                    <a:pt x="116" y="595"/>
                  </a:lnTo>
                  <a:lnTo>
                    <a:pt x="161" y="595"/>
                  </a:lnTo>
                  <a:lnTo>
                    <a:pt x="181" y="595"/>
                  </a:lnTo>
                  <a:lnTo>
                    <a:pt x="149" y="577"/>
                  </a:lnTo>
                  <a:lnTo>
                    <a:pt x="149" y="564"/>
                  </a:lnTo>
                  <a:lnTo>
                    <a:pt x="161" y="556"/>
                  </a:lnTo>
                  <a:lnTo>
                    <a:pt x="161" y="535"/>
                  </a:lnTo>
                  <a:lnTo>
                    <a:pt x="181" y="511"/>
                  </a:lnTo>
                  <a:lnTo>
                    <a:pt x="170" y="503"/>
                  </a:lnTo>
                  <a:lnTo>
                    <a:pt x="161" y="503"/>
                  </a:lnTo>
                  <a:lnTo>
                    <a:pt x="140" y="494"/>
                  </a:lnTo>
                  <a:lnTo>
                    <a:pt x="140" y="482"/>
                  </a:lnTo>
                  <a:lnTo>
                    <a:pt x="140" y="461"/>
                  </a:lnTo>
                  <a:lnTo>
                    <a:pt x="161" y="461"/>
                  </a:lnTo>
                  <a:lnTo>
                    <a:pt x="161" y="450"/>
                  </a:lnTo>
                  <a:lnTo>
                    <a:pt x="161" y="429"/>
                  </a:lnTo>
                  <a:lnTo>
                    <a:pt x="170" y="421"/>
                  </a:lnTo>
                  <a:lnTo>
                    <a:pt x="161" y="421"/>
                  </a:lnTo>
                  <a:lnTo>
                    <a:pt x="161" y="408"/>
                  </a:lnTo>
                  <a:lnTo>
                    <a:pt x="170" y="421"/>
                  </a:lnTo>
                  <a:lnTo>
                    <a:pt x="181" y="421"/>
                  </a:lnTo>
                  <a:lnTo>
                    <a:pt x="181" y="408"/>
                  </a:lnTo>
                  <a:lnTo>
                    <a:pt x="170" y="400"/>
                  </a:lnTo>
                  <a:lnTo>
                    <a:pt x="161" y="408"/>
                  </a:lnTo>
                  <a:lnTo>
                    <a:pt x="149" y="400"/>
                  </a:lnTo>
                  <a:lnTo>
                    <a:pt x="140" y="376"/>
                  </a:lnTo>
                  <a:lnTo>
                    <a:pt x="161" y="385"/>
                  </a:lnTo>
                  <a:lnTo>
                    <a:pt x="181" y="376"/>
                  </a:lnTo>
                  <a:lnTo>
                    <a:pt x="181" y="347"/>
                  </a:lnTo>
                  <a:lnTo>
                    <a:pt x="205" y="335"/>
                  </a:lnTo>
                  <a:lnTo>
                    <a:pt x="244" y="326"/>
                  </a:lnTo>
                  <a:lnTo>
                    <a:pt x="259" y="303"/>
                  </a:lnTo>
                  <a:lnTo>
                    <a:pt x="259" y="294"/>
                  </a:lnTo>
                  <a:lnTo>
                    <a:pt x="235" y="282"/>
                  </a:lnTo>
                  <a:lnTo>
                    <a:pt x="244" y="273"/>
                  </a:lnTo>
                  <a:lnTo>
                    <a:pt x="215" y="250"/>
                  </a:lnTo>
                  <a:lnTo>
                    <a:pt x="215" y="241"/>
                  </a:lnTo>
                  <a:lnTo>
                    <a:pt x="215" y="16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816" name="Freeform 298"/>
            <p:cNvSpPr>
              <a:spLocks/>
            </p:cNvSpPr>
            <p:nvPr/>
          </p:nvSpPr>
          <p:spPr bwMode="auto">
            <a:xfrm>
              <a:off x="-4060384" y="2261189"/>
              <a:ext cx="88544" cy="116057"/>
            </a:xfrm>
            <a:custGeom>
              <a:avLst/>
              <a:gdLst/>
              <a:ahLst/>
              <a:cxnLst>
                <a:cxn ang="0">
                  <a:pos x="35" y="0"/>
                </a:cxn>
                <a:cxn ang="0">
                  <a:pos x="53" y="11"/>
                </a:cxn>
                <a:cxn ang="0">
                  <a:pos x="53" y="32"/>
                </a:cxn>
                <a:cxn ang="0">
                  <a:pos x="74" y="52"/>
                </a:cxn>
                <a:cxn ang="0">
                  <a:pos x="65" y="82"/>
                </a:cxn>
                <a:cxn ang="0">
                  <a:pos x="86" y="126"/>
                </a:cxn>
                <a:cxn ang="0">
                  <a:pos x="74" y="126"/>
                </a:cxn>
                <a:cxn ang="0">
                  <a:pos x="44" y="135"/>
                </a:cxn>
                <a:cxn ang="0">
                  <a:pos x="35" y="135"/>
                </a:cxn>
                <a:cxn ang="0">
                  <a:pos x="20" y="114"/>
                </a:cxn>
                <a:cxn ang="0">
                  <a:pos x="35" y="82"/>
                </a:cxn>
                <a:cxn ang="0">
                  <a:pos x="20" y="61"/>
                </a:cxn>
                <a:cxn ang="0">
                  <a:pos x="11" y="61"/>
                </a:cxn>
                <a:cxn ang="0">
                  <a:pos x="0" y="52"/>
                </a:cxn>
                <a:cxn ang="0">
                  <a:pos x="11" y="32"/>
                </a:cxn>
                <a:cxn ang="0">
                  <a:pos x="20" y="32"/>
                </a:cxn>
                <a:cxn ang="0">
                  <a:pos x="11" y="20"/>
                </a:cxn>
                <a:cxn ang="0">
                  <a:pos x="11" y="11"/>
                </a:cxn>
                <a:cxn ang="0">
                  <a:pos x="35" y="0"/>
                </a:cxn>
              </a:cxnLst>
              <a:rect l="0" t="0" r="r" b="b"/>
              <a:pathLst>
                <a:path w="86" h="135">
                  <a:moveTo>
                    <a:pt x="35" y="0"/>
                  </a:moveTo>
                  <a:lnTo>
                    <a:pt x="53" y="11"/>
                  </a:lnTo>
                  <a:lnTo>
                    <a:pt x="53" y="32"/>
                  </a:lnTo>
                  <a:lnTo>
                    <a:pt x="74" y="52"/>
                  </a:lnTo>
                  <a:lnTo>
                    <a:pt x="65" y="82"/>
                  </a:lnTo>
                  <a:lnTo>
                    <a:pt x="86" y="126"/>
                  </a:lnTo>
                  <a:lnTo>
                    <a:pt x="74" y="126"/>
                  </a:lnTo>
                  <a:lnTo>
                    <a:pt x="44" y="135"/>
                  </a:lnTo>
                  <a:lnTo>
                    <a:pt x="35" y="135"/>
                  </a:lnTo>
                  <a:lnTo>
                    <a:pt x="20" y="114"/>
                  </a:lnTo>
                  <a:lnTo>
                    <a:pt x="35" y="82"/>
                  </a:lnTo>
                  <a:lnTo>
                    <a:pt x="20" y="61"/>
                  </a:lnTo>
                  <a:lnTo>
                    <a:pt x="11" y="61"/>
                  </a:lnTo>
                  <a:lnTo>
                    <a:pt x="0" y="52"/>
                  </a:lnTo>
                  <a:lnTo>
                    <a:pt x="11" y="32"/>
                  </a:lnTo>
                  <a:lnTo>
                    <a:pt x="20" y="32"/>
                  </a:lnTo>
                  <a:lnTo>
                    <a:pt x="11" y="20"/>
                  </a:lnTo>
                  <a:lnTo>
                    <a:pt x="11" y="11"/>
                  </a:lnTo>
                  <a:lnTo>
                    <a:pt x="35"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17" name="Freeform 299"/>
            <p:cNvSpPr>
              <a:spLocks/>
            </p:cNvSpPr>
            <p:nvPr/>
          </p:nvSpPr>
          <p:spPr bwMode="auto">
            <a:xfrm>
              <a:off x="-4060384" y="2261189"/>
              <a:ext cx="88544" cy="116057"/>
            </a:xfrm>
            <a:custGeom>
              <a:avLst/>
              <a:gdLst/>
              <a:ahLst/>
              <a:cxnLst>
                <a:cxn ang="0">
                  <a:pos x="35" y="0"/>
                </a:cxn>
                <a:cxn ang="0">
                  <a:pos x="53" y="11"/>
                </a:cxn>
                <a:cxn ang="0">
                  <a:pos x="53" y="32"/>
                </a:cxn>
                <a:cxn ang="0">
                  <a:pos x="74" y="52"/>
                </a:cxn>
                <a:cxn ang="0">
                  <a:pos x="65" y="82"/>
                </a:cxn>
                <a:cxn ang="0">
                  <a:pos x="86" y="126"/>
                </a:cxn>
                <a:cxn ang="0">
                  <a:pos x="74" y="126"/>
                </a:cxn>
                <a:cxn ang="0">
                  <a:pos x="44" y="135"/>
                </a:cxn>
                <a:cxn ang="0">
                  <a:pos x="35" y="135"/>
                </a:cxn>
                <a:cxn ang="0">
                  <a:pos x="20" y="114"/>
                </a:cxn>
                <a:cxn ang="0">
                  <a:pos x="35" y="82"/>
                </a:cxn>
                <a:cxn ang="0">
                  <a:pos x="20" y="61"/>
                </a:cxn>
                <a:cxn ang="0">
                  <a:pos x="11" y="61"/>
                </a:cxn>
                <a:cxn ang="0">
                  <a:pos x="0" y="52"/>
                </a:cxn>
                <a:cxn ang="0">
                  <a:pos x="11" y="32"/>
                </a:cxn>
                <a:cxn ang="0">
                  <a:pos x="20" y="32"/>
                </a:cxn>
                <a:cxn ang="0">
                  <a:pos x="11" y="20"/>
                </a:cxn>
                <a:cxn ang="0">
                  <a:pos x="11" y="11"/>
                </a:cxn>
                <a:cxn ang="0">
                  <a:pos x="35" y="0"/>
                </a:cxn>
              </a:cxnLst>
              <a:rect l="0" t="0" r="r" b="b"/>
              <a:pathLst>
                <a:path w="86" h="135">
                  <a:moveTo>
                    <a:pt x="35" y="0"/>
                  </a:moveTo>
                  <a:lnTo>
                    <a:pt x="53" y="11"/>
                  </a:lnTo>
                  <a:lnTo>
                    <a:pt x="53" y="32"/>
                  </a:lnTo>
                  <a:lnTo>
                    <a:pt x="74" y="52"/>
                  </a:lnTo>
                  <a:lnTo>
                    <a:pt x="65" y="82"/>
                  </a:lnTo>
                  <a:lnTo>
                    <a:pt x="86" y="126"/>
                  </a:lnTo>
                  <a:lnTo>
                    <a:pt x="74" y="126"/>
                  </a:lnTo>
                  <a:lnTo>
                    <a:pt x="44" y="135"/>
                  </a:lnTo>
                  <a:lnTo>
                    <a:pt x="35" y="135"/>
                  </a:lnTo>
                  <a:lnTo>
                    <a:pt x="20" y="114"/>
                  </a:lnTo>
                  <a:lnTo>
                    <a:pt x="35" y="82"/>
                  </a:lnTo>
                  <a:lnTo>
                    <a:pt x="20" y="61"/>
                  </a:lnTo>
                  <a:lnTo>
                    <a:pt x="11" y="61"/>
                  </a:lnTo>
                  <a:lnTo>
                    <a:pt x="0" y="52"/>
                  </a:lnTo>
                  <a:lnTo>
                    <a:pt x="11" y="32"/>
                  </a:lnTo>
                  <a:lnTo>
                    <a:pt x="20" y="32"/>
                  </a:lnTo>
                  <a:lnTo>
                    <a:pt x="11" y="20"/>
                  </a:lnTo>
                  <a:lnTo>
                    <a:pt x="11" y="11"/>
                  </a:lnTo>
                  <a:lnTo>
                    <a:pt x="35"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18" name="Freeform 300"/>
            <p:cNvSpPr>
              <a:spLocks/>
            </p:cNvSpPr>
            <p:nvPr/>
          </p:nvSpPr>
          <p:spPr bwMode="auto">
            <a:xfrm>
              <a:off x="-2945345" y="1432451"/>
              <a:ext cx="45302" cy="47282"/>
            </a:xfrm>
            <a:custGeom>
              <a:avLst/>
              <a:gdLst/>
              <a:ahLst/>
              <a:cxnLst>
                <a:cxn ang="0">
                  <a:pos x="11" y="55"/>
                </a:cxn>
                <a:cxn ang="0">
                  <a:pos x="11" y="43"/>
                </a:cxn>
                <a:cxn ang="0">
                  <a:pos x="0" y="34"/>
                </a:cxn>
                <a:cxn ang="0">
                  <a:pos x="0" y="20"/>
                </a:cxn>
                <a:cxn ang="0">
                  <a:pos x="11" y="11"/>
                </a:cxn>
                <a:cxn ang="0">
                  <a:pos x="31" y="0"/>
                </a:cxn>
                <a:cxn ang="0">
                  <a:pos x="31" y="20"/>
                </a:cxn>
                <a:cxn ang="0">
                  <a:pos x="44" y="20"/>
                </a:cxn>
                <a:cxn ang="0">
                  <a:pos x="31" y="34"/>
                </a:cxn>
                <a:cxn ang="0">
                  <a:pos x="20" y="55"/>
                </a:cxn>
                <a:cxn ang="0">
                  <a:pos x="11" y="55"/>
                </a:cxn>
              </a:cxnLst>
              <a:rect l="0" t="0" r="r" b="b"/>
              <a:pathLst>
                <a:path w="44" h="55">
                  <a:moveTo>
                    <a:pt x="11" y="55"/>
                  </a:moveTo>
                  <a:lnTo>
                    <a:pt x="11" y="43"/>
                  </a:lnTo>
                  <a:lnTo>
                    <a:pt x="0" y="34"/>
                  </a:lnTo>
                  <a:lnTo>
                    <a:pt x="0" y="20"/>
                  </a:lnTo>
                  <a:lnTo>
                    <a:pt x="11" y="11"/>
                  </a:lnTo>
                  <a:lnTo>
                    <a:pt x="31" y="0"/>
                  </a:lnTo>
                  <a:lnTo>
                    <a:pt x="31" y="20"/>
                  </a:lnTo>
                  <a:lnTo>
                    <a:pt x="44" y="20"/>
                  </a:lnTo>
                  <a:lnTo>
                    <a:pt x="31" y="34"/>
                  </a:lnTo>
                  <a:lnTo>
                    <a:pt x="20" y="55"/>
                  </a:lnTo>
                  <a:lnTo>
                    <a:pt x="11" y="5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19" name="Freeform 301"/>
            <p:cNvSpPr>
              <a:spLocks/>
            </p:cNvSpPr>
            <p:nvPr/>
          </p:nvSpPr>
          <p:spPr bwMode="auto">
            <a:xfrm>
              <a:off x="-2945345" y="1432451"/>
              <a:ext cx="45302" cy="47282"/>
            </a:xfrm>
            <a:custGeom>
              <a:avLst/>
              <a:gdLst/>
              <a:ahLst/>
              <a:cxnLst>
                <a:cxn ang="0">
                  <a:pos x="11" y="55"/>
                </a:cxn>
                <a:cxn ang="0">
                  <a:pos x="11" y="43"/>
                </a:cxn>
                <a:cxn ang="0">
                  <a:pos x="0" y="34"/>
                </a:cxn>
                <a:cxn ang="0">
                  <a:pos x="0" y="20"/>
                </a:cxn>
                <a:cxn ang="0">
                  <a:pos x="11" y="11"/>
                </a:cxn>
                <a:cxn ang="0">
                  <a:pos x="31" y="0"/>
                </a:cxn>
                <a:cxn ang="0">
                  <a:pos x="31" y="20"/>
                </a:cxn>
                <a:cxn ang="0">
                  <a:pos x="44" y="20"/>
                </a:cxn>
                <a:cxn ang="0">
                  <a:pos x="31" y="34"/>
                </a:cxn>
                <a:cxn ang="0">
                  <a:pos x="20" y="55"/>
                </a:cxn>
                <a:cxn ang="0">
                  <a:pos x="11" y="55"/>
                </a:cxn>
              </a:cxnLst>
              <a:rect l="0" t="0" r="r" b="b"/>
              <a:pathLst>
                <a:path w="44" h="55">
                  <a:moveTo>
                    <a:pt x="11" y="55"/>
                  </a:moveTo>
                  <a:lnTo>
                    <a:pt x="11" y="43"/>
                  </a:lnTo>
                  <a:lnTo>
                    <a:pt x="0" y="34"/>
                  </a:lnTo>
                  <a:lnTo>
                    <a:pt x="0" y="20"/>
                  </a:lnTo>
                  <a:lnTo>
                    <a:pt x="11" y="11"/>
                  </a:lnTo>
                  <a:lnTo>
                    <a:pt x="31" y="0"/>
                  </a:lnTo>
                  <a:lnTo>
                    <a:pt x="31" y="20"/>
                  </a:lnTo>
                  <a:lnTo>
                    <a:pt x="44" y="20"/>
                  </a:lnTo>
                  <a:lnTo>
                    <a:pt x="31" y="34"/>
                  </a:lnTo>
                  <a:lnTo>
                    <a:pt x="20" y="55"/>
                  </a:lnTo>
                  <a:lnTo>
                    <a:pt x="11" y="5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820" name="Freeform 302"/>
            <p:cNvSpPr>
              <a:spLocks/>
            </p:cNvSpPr>
            <p:nvPr/>
          </p:nvSpPr>
          <p:spPr bwMode="auto">
            <a:xfrm>
              <a:off x="-2923724" y="1565702"/>
              <a:ext cx="123550" cy="48142"/>
            </a:xfrm>
            <a:custGeom>
              <a:avLst/>
              <a:gdLst/>
              <a:ahLst/>
              <a:cxnLst>
                <a:cxn ang="0">
                  <a:pos x="0" y="35"/>
                </a:cxn>
                <a:cxn ang="0">
                  <a:pos x="54" y="35"/>
                </a:cxn>
                <a:cxn ang="0">
                  <a:pos x="44" y="23"/>
                </a:cxn>
                <a:cxn ang="0">
                  <a:pos x="65" y="14"/>
                </a:cxn>
                <a:cxn ang="0">
                  <a:pos x="75" y="14"/>
                </a:cxn>
                <a:cxn ang="0">
                  <a:pos x="86" y="0"/>
                </a:cxn>
                <a:cxn ang="0">
                  <a:pos x="110" y="14"/>
                </a:cxn>
                <a:cxn ang="0">
                  <a:pos x="120" y="23"/>
                </a:cxn>
                <a:cxn ang="0">
                  <a:pos x="99" y="44"/>
                </a:cxn>
                <a:cxn ang="0">
                  <a:pos x="65" y="56"/>
                </a:cxn>
                <a:cxn ang="0">
                  <a:pos x="44" y="44"/>
                </a:cxn>
                <a:cxn ang="0">
                  <a:pos x="35" y="44"/>
                </a:cxn>
                <a:cxn ang="0">
                  <a:pos x="11" y="44"/>
                </a:cxn>
                <a:cxn ang="0">
                  <a:pos x="0" y="44"/>
                </a:cxn>
                <a:cxn ang="0">
                  <a:pos x="0" y="35"/>
                </a:cxn>
              </a:cxnLst>
              <a:rect l="0" t="0" r="r" b="b"/>
              <a:pathLst>
                <a:path w="120" h="56">
                  <a:moveTo>
                    <a:pt x="0" y="35"/>
                  </a:moveTo>
                  <a:lnTo>
                    <a:pt x="54" y="35"/>
                  </a:lnTo>
                  <a:lnTo>
                    <a:pt x="44" y="23"/>
                  </a:lnTo>
                  <a:lnTo>
                    <a:pt x="65" y="14"/>
                  </a:lnTo>
                  <a:lnTo>
                    <a:pt x="75" y="14"/>
                  </a:lnTo>
                  <a:lnTo>
                    <a:pt x="86" y="0"/>
                  </a:lnTo>
                  <a:lnTo>
                    <a:pt x="110" y="14"/>
                  </a:lnTo>
                  <a:lnTo>
                    <a:pt x="120" y="23"/>
                  </a:lnTo>
                  <a:lnTo>
                    <a:pt x="99" y="44"/>
                  </a:lnTo>
                  <a:lnTo>
                    <a:pt x="65" y="56"/>
                  </a:lnTo>
                  <a:lnTo>
                    <a:pt x="44" y="44"/>
                  </a:lnTo>
                  <a:lnTo>
                    <a:pt x="35" y="44"/>
                  </a:lnTo>
                  <a:lnTo>
                    <a:pt x="11" y="44"/>
                  </a:lnTo>
                  <a:lnTo>
                    <a:pt x="0" y="44"/>
                  </a:lnTo>
                  <a:lnTo>
                    <a:pt x="0" y="3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21" name="Freeform 303"/>
            <p:cNvSpPr>
              <a:spLocks/>
            </p:cNvSpPr>
            <p:nvPr/>
          </p:nvSpPr>
          <p:spPr bwMode="auto">
            <a:xfrm>
              <a:off x="-2923724" y="1565702"/>
              <a:ext cx="123550" cy="48142"/>
            </a:xfrm>
            <a:custGeom>
              <a:avLst/>
              <a:gdLst/>
              <a:ahLst/>
              <a:cxnLst>
                <a:cxn ang="0">
                  <a:pos x="0" y="35"/>
                </a:cxn>
                <a:cxn ang="0">
                  <a:pos x="54" y="35"/>
                </a:cxn>
                <a:cxn ang="0">
                  <a:pos x="44" y="23"/>
                </a:cxn>
                <a:cxn ang="0">
                  <a:pos x="65" y="14"/>
                </a:cxn>
                <a:cxn ang="0">
                  <a:pos x="75" y="14"/>
                </a:cxn>
                <a:cxn ang="0">
                  <a:pos x="86" y="0"/>
                </a:cxn>
                <a:cxn ang="0">
                  <a:pos x="110" y="14"/>
                </a:cxn>
                <a:cxn ang="0">
                  <a:pos x="120" y="23"/>
                </a:cxn>
                <a:cxn ang="0">
                  <a:pos x="99" y="44"/>
                </a:cxn>
                <a:cxn ang="0">
                  <a:pos x="65" y="56"/>
                </a:cxn>
                <a:cxn ang="0">
                  <a:pos x="44" y="44"/>
                </a:cxn>
                <a:cxn ang="0">
                  <a:pos x="35" y="44"/>
                </a:cxn>
                <a:cxn ang="0">
                  <a:pos x="11" y="44"/>
                </a:cxn>
                <a:cxn ang="0">
                  <a:pos x="0" y="44"/>
                </a:cxn>
                <a:cxn ang="0">
                  <a:pos x="0" y="35"/>
                </a:cxn>
              </a:cxnLst>
              <a:rect l="0" t="0" r="r" b="b"/>
              <a:pathLst>
                <a:path w="120" h="56">
                  <a:moveTo>
                    <a:pt x="0" y="35"/>
                  </a:moveTo>
                  <a:lnTo>
                    <a:pt x="54" y="35"/>
                  </a:lnTo>
                  <a:lnTo>
                    <a:pt x="44" y="23"/>
                  </a:lnTo>
                  <a:lnTo>
                    <a:pt x="65" y="14"/>
                  </a:lnTo>
                  <a:lnTo>
                    <a:pt x="75" y="14"/>
                  </a:lnTo>
                  <a:lnTo>
                    <a:pt x="86" y="0"/>
                  </a:lnTo>
                  <a:lnTo>
                    <a:pt x="110" y="14"/>
                  </a:lnTo>
                  <a:lnTo>
                    <a:pt x="120" y="23"/>
                  </a:lnTo>
                  <a:lnTo>
                    <a:pt x="99" y="44"/>
                  </a:lnTo>
                  <a:lnTo>
                    <a:pt x="65" y="56"/>
                  </a:lnTo>
                  <a:lnTo>
                    <a:pt x="44" y="44"/>
                  </a:lnTo>
                  <a:lnTo>
                    <a:pt x="35" y="44"/>
                  </a:lnTo>
                  <a:lnTo>
                    <a:pt x="11" y="44"/>
                  </a:lnTo>
                  <a:lnTo>
                    <a:pt x="0" y="44"/>
                  </a:lnTo>
                  <a:lnTo>
                    <a:pt x="0" y="3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822" name="Freeform 304"/>
            <p:cNvSpPr>
              <a:spLocks/>
            </p:cNvSpPr>
            <p:nvPr/>
          </p:nvSpPr>
          <p:spPr bwMode="auto">
            <a:xfrm>
              <a:off x="-2987558" y="1596651"/>
              <a:ext cx="76189" cy="24931"/>
            </a:xfrm>
            <a:custGeom>
              <a:avLst/>
              <a:gdLst/>
              <a:ahLst/>
              <a:cxnLst>
                <a:cxn ang="0">
                  <a:pos x="23" y="29"/>
                </a:cxn>
                <a:cxn ang="0">
                  <a:pos x="41" y="20"/>
                </a:cxn>
                <a:cxn ang="0">
                  <a:pos x="53" y="29"/>
                </a:cxn>
                <a:cxn ang="0">
                  <a:pos x="53" y="20"/>
                </a:cxn>
                <a:cxn ang="0">
                  <a:pos x="62" y="20"/>
                </a:cxn>
                <a:cxn ang="0">
                  <a:pos x="74" y="8"/>
                </a:cxn>
                <a:cxn ang="0">
                  <a:pos x="62" y="8"/>
                </a:cxn>
                <a:cxn ang="0">
                  <a:pos x="62" y="0"/>
                </a:cxn>
                <a:cxn ang="0">
                  <a:pos x="32" y="0"/>
                </a:cxn>
                <a:cxn ang="0">
                  <a:pos x="23" y="0"/>
                </a:cxn>
                <a:cxn ang="0">
                  <a:pos x="0" y="20"/>
                </a:cxn>
                <a:cxn ang="0">
                  <a:pos x="8" y="29"/>
                </a:cxn>
                <a:cxn ang="0">
                  <a:pos x="8" y="20"/>
                </a:cxn>
                <a:cxn ang="0">
                  <a:pos x="23" y="29"/>
                </a:cxn>
              </a:cxnLst>
              <a:rect l="0" t="0" r="r" b="b"/>
              <a:pathLst>
                <a:path w="74" h="29">
                  <a:moveTo>
                    <a:pt x="23" y="29"/>
                  </a:moveTo>
                  <a:lnTo>
                    <a:pt x="41" y="20"/>
                  </a:lnTo>
                  <a:lnTo>
                    <a:pt x="53" y="29"/>
                  </a:lnTo>
                  <a:lnTo>
                    <a:pt x="53" y="20"/>
                  </a:lnTo>
                  <a:lnTo>
                    <a:pt x="62" y="20"/>
                  </a:lnTo>
                  <a:lnTo>
                    <a:pt x="74" y="8"/>
                  </a:lnTo>
                  <a:lnTo>
                    <a:pt x="62" y="8"/>
                  </a:lnTo>
                  <a:lnTo>
                    <a:pt x="62" y="0"/>
                  </a:lnTo>
                  <a:lnTo>
                    <a:pt x="32" y="0"/>
                  </a:lnTo>
                  <a:lnTo>
                    <a:pt x="23" y="0"/>
                  </a:lnTo>
                  <a:lnTo>
                    <a:pt x="0" y="20"/>
                  </a:lnTo>
                  <a:lnTo>
                    <a:pt x="8" y="29"/>
                  </a:lnTo>
                  <a:lnTo>
                    <a:pt x="8" y="20"/>
                  </a:lnTo>
                  <a:lnTo>
                    <a:pt x="23" y="2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23" name="Freeform 305"/>
            <p:cNvSpPr>
              <a:spLocks/>
            </p:cNvSpPr>
            <p:nvPr/>
          </p:nvSpPr>
          <p:spPr bwMode="auto">
            <a:xfrm>
              <a:off x="-2987558" y="1596651"/>
              <a:ext cx="76189" cy="24931"/>
            </a:xfrm>
            <a:custGeom>
              <a:avLst/>
              <a:gdLst/>
              <a:ahLst/>
              <a:cxnLst>
                <a:cxn ang="0">
                  <a:pos x="23" y="29"/>
                </a:cxn>
                <a:cxn ang="0">
                  <a:pos x="41" y="20"/>
                </a:cxn>
                <a:cxn ang="0">
                  <a:pos x="53" y="29"/>
                </a:cxn>
                <a:cxn ang="0">
                  <a:pos x="53" y="20"/>
                </a:cxn>
                <a:cxn ang="0">
                  <a:pos x="62" y="20"/>
                </a:cxn>
                <a:cxn ang="0">
                  <a:pos x="74" y="8"/>
                </a:cxn>
                <a:cxn ang="0">
                  <a:pos x="62" y="8"/>
                </a:cxn>
                <a:cxn ang="0">
                  <a:pos x="62" y="0"/>
                </a:cxn>
                <a:cxn ang="0">
                  <a:pos x="32" y="0"/>
                </a:cxn>
                <a:cxn ang="0">
                  <a:pos x="23" y="0"/>
                </a:cxn>
                <a:cxn ang="0">
                  <a:pos x="0" y="20"/>
                </a:cxn>
                <a:cxn ang="0">
                  <a:pos x="8" y="29"/>
                </a:cxn>
                <a:cxn ang="0">
                  <a:pos x="8" y="20"/>
                </a:cxn>
                <a:cxn ang="0">
                  <a:pos x="23" y="29"/>
                </a:cxn>
              </a:cxnLst>
              <a:rect l="0" t="0" r="r" b="b"/>
              <a:pathLst>
                <a:path w="74" h="29">
                  <a:moveTo>
                    <a:pt x="23" y="29"/>
                  </a:moveTo>
                  <a:lnTo>
                    <a:pt x="41" y="20"/>
                  </a:lnTo>
                  <a:lnTo>
                    <a:pt x="53" y="29"/>
                  </a:lnTo>
                  <a:lnTo>
                    <a:pt x="53" y="20"/>
                  </a:lnTo>
                  <a:lnTo>
                    <a:pt x="62" y="20"/>
                  </a:lnTo>
                  <a:lnTo>
                    <a:pt x="74" y="8"/>
                  </a:lnTo>
                  <a:lnTo>
                    <a:pt x="62" y="8"/>
                  </a:lnTo>
                  <a:lnTo>
                    <a:pt x="62" y="0"/>
                  </a:lnTo>
                  <a:lnTo>
                    <a:pt x="32" y="0"/>
                  </a:lnTo>
                  <a:lnTo>
                    <a:pt x="23" y="0"/>
                  </a:lnTo>
                  <a:lnTo>
                    <a:pt x="0" y="20"/>
                  </a:lnTo>
                  <a:lnTo>
                    <a:pt x="8" y="29"/>
                  </a:lnTo>
                  <a:lnTo>
                    <a:pt x="8" y="20"/>
                  </a:lnTo>
                  <a:lnTo>
                    <a:pt x="23" y="2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24" name="Freeform 306"/>
            <p:cNvSpPr>
              <a:spLocks/>
            </p:cNvSpPr>
            <p:nvPr/>
          </p:nvSpPr>
          <p:spPr bwMode="auto">
            <a:xfrm>
              <a:off x="-2754872" y="1674883"/>
              <a:ext cx="24710" cy="55020"/>
            </a:xfrm>
            <a:custGeom>
              <a:avLst/>
              <a:gdLst/>
              <a:ahLst/>
              <a:cxnLst>
                <a:cxn ang="0">
                  <a:pos x="10" y="22"/>
                </a:cxn>
                <a:cxn ang="0">
                  <a:pos x="10" y="0"/>
                </a:cxn>
                <a:cxn ang="0">
                  <a:pos x="0" y="0"/>
                </a:cxn>
                <a:cxn ang="0">
                  <a:pos x="0" y="22"/>
                </a:cxn>
                <a:cxn ang="0">
                  <a:pos x="0" y="54"/>
                </a:cxn>
                <a:cxn ang="0">
                  <a:pos x="10" y="64"/>
                </a:cxn>
                <a:cxn ang="0">
                  <a:pos x="24" y="43"/>
                </a:cxn>
                <a:cxn ang="0">
                  <a:pos x="10" y="22"/>
                </a:cxn>
              </a:cxnLst>
              <a:rect l="0" t="0" r="r" b="b"/>
              <a:pathLst>
                <a:path w="24" h="64">
                  <a:moveTo>
                    <a:pt x="10" y="22"/>
                  </a:moveTo>
                  <a:lnTo>
                    <a:pt x="10" y="0"/>
                  </a:lnTo>
                  <a:lnTo>
                    <a:pt x="0" y="0"/>
                  </a:lnTo>
                  <a:lnTo>
                    <a:pt x="0" y="22"/>
                  </a:lnTo>
                  <a:lnTo>
                    <a:pt x="0" y="54"/>
                  </a:lnTo>
                  <a:lnTo>
                    <a:pt x="10" y="64"/>
                  </a:lnTo>
                  <a:lnTo>
                    <a:pt x="24" y="43"/>
                  </a:lnTo>
                  <a:lnTo>
                    <a:pt x="10" y="2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25" name="Freeform 307"/>
            <p:cNvSpPr>
              <a:spLocks/>
            </p:cNvSpPr>
            <p:nvPr/>
          </p:nvSpPr>
          <p:spPr bwMode="auto">
            <a:xfrm>
              <a:off x="-2754872" y="1674883"/>
              <a:ext cx="24710" cy="55020"/>
            </a:xfrm>
            <a:custGeom>
              <a:avLst/>
              <a:gdLst/>
              <a:ahLst/>
              <a:cxnLst>
                <a:cxn ang="0">
                  <a:pos x="10" y="22"/>
                </a:cxn>
                <a:cxn ang="0">
                  <a:pos x="10" y="0"/>
                </a:cxn>
                <a:cxn ang="0">
                  <a:pos x="0" y="0"/>
                </a:cxn>
                <a:cxn ang="0">
                  <a:pos x="0" y="22"/>
                </a:cxn>
                <a:cxn ang="0">
                  <a:pos x="0" y="54"/>
                </a:cxn>
                <a:cxn ang="0">
                  <a:pos x="10" y="64"/>
                </a:cxn>
                <a:cxn ang="0">
                  <a:pos x="24" y="43"/>
                </a:cxn>
                <a:cxn ang="0">
                  <a:pos x="10" y="22"/>
                </a:cxn>
              </a:cxnLst>
              <a:rect l="0" t="0" r="r" b="b"/>
              <a:pathLst>
                <a:path w="24" h="64">
                  <a:moveTo>
                    <a:pt x="10" y="22"/>
                  </a:moveTo>
                  <a:lnTo>
                    <a:pt x="10" y="0"/>
                  </a:lnTo>
                  <a:lnTo>
                    <a:pt x="0" y="0"/>
                  </a:lnTo>
                  <a:lnTo>
                    <a:pt x="0" y="22"/>
                  </a:lnTo>
                  <a:lnTo>
                    <a:pt x="0" y="54"/>
                  </a:lnTo>
                  <a:lnTo>
                    <a:pt x="10" y="64"/>
                  </a:lnTo>
                  <a:lnTo>
                    <a:pt x="24" y="43"/>
                  </a:lnTo>
                  <a:lnTo>
                    <a:pt x="10" y="2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26" name="Freeform 308"/>
            <p:cNvSpPr>
              <a:spLocks/>
            </p:cNvSpPr>
            <p:nvPr/>
          </p:nvSpPr>
          <p:spPr bwMode="auto">
            <a:xfrm>
              <a:off x="-2821795" y="1578598"/>
              <a:ext cx="110165" cy="42984"/>
            </a:xfrm>
            <a:custGeom>
              <a:avLst/>
              <a:gdLst/>
              <a:ahLst/>
              <a:cxnLst>
                <a:cxn ang="0">
                  <a:pos x="11" y="41"/>
                </a:cxn>
                <a:cxn ang="0">
                  <a:pos x="0" y="29"/>
                </a:cxn>
                <a:cxn ang="0">
                  <a:pos x="20" y="9"/>
                </a:cxn>
                <a:cxn ang="0">
                  <a:pos x="41" y="20"/>
                </a:cxn>
                <a:cxn ang="0">
                  <a:pos x="73" y="0"/>
                </a:cxn>
                <a:cxn ang="0">
                  <a:pos x="94" y="0"/>
                </a:cxn>
                <a:cxn ang="0">
                  <a:pos x="94" y="9"/>
                </a:cxn>
                <a:cxn ang="0">
                  <a:pos x="107" y="9"/>
                </a:cxn>
                <a:cxn ang="0">
                  <a:pos x="94" y="20"/>
                </a:cxn>
                <a:cxn ang="0">
                  <a:pos x="86" y="41"/>
                </a:cxn>
                <a:cxn ang="0">
                  <a:pos x="73" y="50"/>
                </a:cxn>
                <a:cxn ang="0">
                  <a:pos x="29" y="50"/>
                </a:cxn>
                <a:cxn ang="0">
                  <a:pos x="11" y="41"/>
                </a:cxn>
              </a:cxnLst>
              <a:rect l="0" t="0" r="r" b="b"/>
              <a:pathLst>
                <a:path w="107" h="50">
                  <a:moveTo>
                    <a:pt x="11" y="41"/>
                  </a:moveTo>
                  <a:lnTo>
                    <a:pt x="0" y="29"/>
                  </a:lnTo>
                  <a:lnTo>
                    <a:pt x="20" y="9"/>
                  </a:lnTo>
                  <a:lnTo>
                    <a:pt x="41" y="20"/>
                  </a:lnTo>
                  <a:lnTo>
                    <a:pt x="73" y="0"/>
                  </a:lnTo>
                  <a:lnTo>
                    <a:pt x="94" y="0"/>
                  </a:lnTo>
                  <a:lnTo>
                    <a:pt x="94" y="9"/>
                  </a:lnTo>
                  <a:lnTo>
                    <a:pt x="107" y="9"/>
                  </a:lnTo>
                  <a:lnTo>
                    <a:pt x="94" y="20"/>
                  </a:lnTo>
                  <a:lnTo>
                    <a:pt x="86" y="41"/>
                  </a:lnTo>
                  <a:lnTo>
                    <a:pt x="73" y="50"/>
                  </a:lnTo>
                  <a:lnTo>
                    <a:pt x="29" y="50"/>
                  </a:lnTo>
                  <a:lnTo>
                    <a:pt x="11" y="4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27" name="Freeform 309"/>
            <p:cNvSpPr>
              <a:spLocks/>
            </p:cNvSpPr>
            <p:nvPr/>
          </p:nvSpPr>
          <p:spPr bwMode="auto">
            <a:xfrm>
              <a:off x="-2821795" y="1578598"/>
              <a:ext cx="110165" cy="42984"/>
            </a:xfrm>
            <a:custGeom>
              <a:avLst/>
              <a:gdLst/>
              <a:ahLst/>
              <a:cxnLst>
                <a:cxn ang="0">
                  <a:pos x="11" y="41"/>
                </a:cxn>
                <a:cxn ang="0">
                  <a:pos x="0" y="29"/>
                </a:cxn>
                <a:cxn ang="0">
                  <a:pos x="20" y="9"/>
                </a:cxn>
                <a:cxn ang="0">
                  <a:pos x="41" y="20"/>
                </a:cxn>
                <a:cxn ang="0">
                  <a:pos x="73" y="0"/>
                </a:cxn>
                <a:cxn ang="0">
                  <a:pos x="94" y="0"/>
                </a:cxn>
                <a:cxn ang="0">
                  <a:pos x="94" y="9"/>
                </a:cxn>
                <a:cxn ang="0">
                  <a:pos x="107" y="9"/>
                </a:cxn>
                <a:cxn ang="0">
                  <a:pos x="94" y="20"/>
                </a:cxn>
                <a:cxn ang="0">
                  <a:pos x="86" y="41"/>
                </a:cxn>
                <a:cxn ang="0">
                  <a:pos x="73" y="50"/>
                </a:cxn>
                <a:cxn ang="0">
                  <a:pos x="29" y="50"/>
                </a:cxn>
                <a:cxn ang="0">
                  <a:pos x="11" y="41"/>
                </a:cxn>
              </a:cxnLst>
              <a:rect l="0" t="0" r="r" b="b"/>
              <a:pathLst>
                <a:path w="107" h="50">
                  <a:moveTo>
                    <a:pt x="11" y="41"/>
                  </a:moveTo>
                  <a:lnTo>
                    <a:pt x="0" y="29"/>
                  </a:lnTo>
                  <a:lnTo>
                    <a:pt x="20" y="9"/>
                  </a:lnTo>
                  <a:lnTo>
                    <a:pt x="41" y="20"/>
                  </a:lnTo>
                  <a:lnTo>
                    <a:pt x="73" y="0"/>
                  </a:lnTo>
                  <a:lnTo>
                    <a:pt x="94" y="0"/>
                  </a:lnTo>
                  <a:lnTo>
                    <a:pt x="94" y="9"/>
                  </a:lnTo>
                  <a:lnTo>
                    <a:pt x="107" y="9"/>
                  </a:lnTo>
                  <a:lnTo>
                    <a:pt x="94" y="20"/>
                  </a:lnTo>
                  <a:lnTo>
                    <a:pt x="86" y="41"/>
                  </a:lnTo>
                  <a:lnTo>
                    <a:pt x="73" y="50"/>
                  </a:lnTo>
                  <a:lnTo>
                    <a:pt x="29" y="50"/>
                  </a:lnTo>
                  <a:lnTo>
                    <a:pt x="11" y="4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828" name="Freeform 310"/>
            <p:cNvSpPr>
              <a:spLocks/>
            </p:cNvSpPr>
            <p:nvPr/>
          </p:nvSpPr>
          <p:spPr bwMode="auto">
            <a:xfrm>
              <a:off x="-2307002" y="1902699"/>
              <a:ext cx="36035" cy="21492"/>
            </a:xfrm>
            <a:custGeom>
              <a:avLst/>
              <a:gdLst/>
              <a:ahLst/>
              <a:cxnLst>
                <a:cxn ang="0">
                  <a:pos x="0" y="25"/>
                </a:cxn>
                <a:cxn ang="0">
                  <a:pos x="11" y="25"/>
                </a:cxn>
                <a:cxn ang="0">
                  <a:pos x="35" y="25"/>
                </a:cxn>
                <a:cxn ang="0">
                  <a:pos x="11" y="0"/>
                </a:cxn>
                <a:cxn ang="0">
                  <a:pos x="0" y="25"/>
                </a:cxn>
              </a:cxnLst>
              <a:rect l="0" t="0" r="r" b="b"/>
              <a:pathLst>
                <a:path w="35" h="25">
                  <a:moveTo>
                    <a:pt x="0" y="25"/>
                  </a:moveTo>
                  <a:lnTo>
                    <a:pt x="11" y="25"/>
                  </a:lnTo>
                  <a:lnTo>
                    <a:pt x="35" y="25"/>
                  </a:lnTo>
                  <a:lnTo>
                    <a:pt x="11" y="0"/>
                  </a:lnTo>
                  <a:lnTo>
                    <a:pt x="0" y="2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29" name="Freeform 311"/>
            <p:cNvSpPr>
              <a:spLocks/>
            </p:cNvSpPr>
            <p:nvPr/>
          </p:nvSpPr>
          <p:spPr bwMode="auto">
            <a:xfrm>
              <a:off x="-2307002" y="1902699"/>
              <a:ext cx="36035" cy="21492"/>
            </a:xfrm>
            <a:custGeom>
              <a:avLst/>
              <a:gdLst/>
              <a:ahLst/>
              <a:cxnLst>
                <a:cxn ang="0">
                  <a:pos x="0" y="25"/>
                </a:cxn>
                <a:cxn ang="0">
                  <a:pos x="11" y="25"/>
                </a:cxn>
                <a:cxn ang="0">
                  <a:pos x="35" y="25"/>
                </a:cxn>
                <a:cxn ang="0">
                  <a:pos x="11" y="0"/>
                </a:cxn>
                <a:cxn ang="0">
                  <a:pos x="0" y="25"/>
                </a:cxn>
              </a:cxnLst>
              <a:rect l="0" t="0" r="r" b="b"/>
              <a:pathLst>
                <a:path w="35" h="25">
                  <a:moveTo>
                    <a:pt x="0" y="25"/>
                  </a:moveTo>
                  <a:lnTo>
                    <a:pt x="11" y="25"/>
                  </a:lnTo>
                  <a:lnTo>
                    <a:pt x="35" y="25"/>
                  </a:lnTo>
                  <a:lnTo>
                    <a:pt x="11" y="0"/>
                  </a:lnTo>
                  <a:lnTo>
                    <a:pt x="0" y="2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0" name="Freeform 312"/>
            <p:cNvSpPr>
              <a:spLocks/>
            </p:cNvSpPr>
            <p:nvPr/>
          </p:nvSpPr>
          <p:spPr bwMode="auto">
            <a:xfrm>
              <a:off x="-3327320" y="1793520"/>
              <a:ext cx="207975" cy="133251"/>
            </a:xfrm>
            <a:custGeom>
              <a:avLst/>
              <a:gdLst/>
              <a:ahLst/>
              <a:cxnLst>
                <a:cxn ang="0">
                  <a:pos x="202" y="22"/>
                </a:cxn>
                <a:cxn ang="0">
                  <a:pos x="189" y="8"/>
                </a:cxn>
                <a:cxn ang="0">
                  <a:pos x="181" y="8"/>
                </a:cxn>
                <a:cxn ang="0">
                  <a:pos x="145" y="8"/>
                </a:cxn>
                <a:cxn ang="0">
                  <a:pos x="136" y="0"/>
                </a:cxn>
                <a:cxn ang="0">
                  <a:pos x="127" y="0"/>
                </a:cxn>
                <a:cxn ang="0">
                  <a:pos x="115" y="32"/>
                </a:cxn>
                <a:cxn ang="0">
                  <a:pos x="85" y="52"/>
                </a:cxn>
                <a:cxn ang="0">
                  <a:pos x="71" y="60"/>
                </a:cxn>
                <a:cxn ang="0">
                  <a:pos x="62" y="81"/>
                </a:cxn>
                <a:cxn ang="0">
                  <a:pos x="62" y="105"/>
                </a:cxn>
                <a:cxn ang="0">
                  <a:pos x="52" y="125"/>
                </a:cxn>
                <a:cxn ang="0">
                  <a:pos x="32" y="142"/>
                </a:cxn>
                <a:cxn ang="0">
                  <a:pos x="0" y="155"/>
                </a:cxn>
                <a:cxn ang="0">
                  <a:pos x="71" y="155"/>
                </a:cxn>
                <a:cxn ang="0">
                  <a:pos x="71" y="134"/>
                </a:cxn>
                <a:cxn ang="0">
                  <a:pos x="85" y="125"/>
                </a:cxn>
                <a:cxn ang="0">
                  <a:pos x="136" y="113"/>
                </a:cxn>
                <a:cxn ang="0">
                  <a:pos x="159" y="96"/>
                </a:cxn>
                <a:cxn ang="0">
                  <a:pos x="159" y="81"/>
                </a:cxn>
                <a:cxn ang="0">
                  <a:pos x="202" y="72"/>
                </a:cxn>
                <a:cxn ang="0">
                  <a:pos x="202" y="22"/>
                </a:cxn>
              </a:cxnLst>
              <a:rect l="0" t="0" r="r" b="b"/>
              <a:pathLst>
                <a:path w="202" h="155">
                  <a:moveTo>
                    <a:pt x="202" y="22"/>
                  </a:moveTo>
                  <a:lnTo>
                    <a:pt x="189" y="8"/>
                  </a:lnTo>
                  <a:lnTo>
                    <a:pt x="181" y="8"/>
                  </a:lnTo>
                  <a:lnTo>
                    <a:pt x="145" y="8"/>
                  </a:lnTo>
                  <a:lnTo>
                    <a:pt x="136" y="0"/>
                  </a:lnTo>
                  <a:lnTo>
                    <a:pt x="127" y="0"/>
                  </a:lnTo>
                  <a:lnTo>
                    <a:pt x="115" y="32"/>
                  </a:lnTo>
                  <a:lnTo>
                    <a:pt x="85" y="52"/>
                  </a:lnTo>
                  <a:lnTo>
                    <a:pt x="71" y="60"/>
                  </a:lnTo>
                  <a:lnTo>
                    <a:pt x="62" y="81"/>
                  </a:lnTo>
                  <a:lnTo>
                    <a:pt x="62" y="105"/>
                  </a:lnTo>
                  <a:lnTo>
                    <a:pt x="52" y="125"/>
                  </a:lnTo>
                  <a:lnTo>
                    <a:pt x="32" y="142"/>
                  </a:lnTo>
                  <a:lnTo>
                    <a:pt x="0" y="155"/>
                  </a:lnTo>
                  <a:lnTo>
                    <a:pt x="71" y="155"/>
                  </a:lnTo>
                  <a:lnTo>
                    <a:pt x="71" y="134"/>
                  </a:lnTo>
                  <a:lnTo>
                    <a:pt x="85" y="125"/>
                  </a:lnTo>
                  <a:lnTo>
                    <a:pt x="136" y="113"/>
                  </a:lnTo>
                  <a:lnTo>
                    <a:pt x="159" y="96"/>
                  </a:lnTo>
                  <a:lnTo>
                    <a:pt x="159" y="81"/>
                  </a:lnTo>
                  <a:lnTo>
                    <a:pt x="202" y="72"/>
                  </a:lnTo>
                  <a:lnTo>
                    <a:pt x="202" y="2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1" name="Freeform 313"/>
            <p:cNvSpPr>
              <a:spLocks/>
            </p:cNvSpPr>
            <p:nvPr/>
          </p:nvSpPr>
          <p:spPr bwMode="auto">
            <a:xfrm>
              <a:off x="-3327320" y="1793520"/>
              <a:ext cx="207975" cy="133251"/>
            </a:xfrm>
            <a:custGeom>
              <a:avLst/>
              <a:gdLst/>
              <a:ahLst/>
              <a:cxnLst>
                <a:cxn ang="0">
                  <a:pos x="202" y="22"/>
                </a:cxn>
                <a:cxn ang="0">
                  <a:pos x="189" y="8"/>
                </a:cxn>
                <a:cxn ang="0">
                  <a:pos x="181" y="8"/>
                </a:cxn>
                <a:cxn ang="0">
                  <a:pos x="145" y="8"/>
                </a:cxn>
                <a:cxn ang="0">
                  <a:pos x="136" y="0"/>
                </a:cxn>
                <a:cxn ang="0">
                  <a:pos x="127" y="0"/>
                </a:cxn>
                <a:cxn ang="0">
                  <a:pos x="115" y="32"/>
                </a:cxn>
                <a:cxn ang="0">
                  <a:pos x="85" y="52"/>
                </a:cxn>
                <a:cxn ang="0">
                  <a:pos x="71" y="60"/>
                </a:cxn>
                <a:cxn ang="0">
                  <a:pos x="62" y="81"/>
                </a:cxn>
                <a:cxn ang="0">
                  <a:pos x="62" y="105"/>
                </a:cxn>
                <a:cxn ang="0">
                  <a:pos x="52" y="125"/>
                </a:cxn>
                <a:cxn ang="0">
                  <a:pos x="32" y="142"/>
                </a:cxn>
                <a:cxn ang="0">
                  <a:pos x="0" y="155"/>
                </a:cxn>
                <a:cxn ang="0">
                  <a:pos x="71" y="155"/>
                </a:cxn>
                <a:cxn ang="0">
                  <a:pos x="71" y="134"/>
                </a:cxn>
                <a:cxn ang="0">
                  <a:pos x="85" y="125"/>
                </a:cxn>
                <a:cxn ang="0">
                  <a:pos x="136" y="113"/>
                </a:cxn>
                <a:cxn ang="0">
                  <a:pos x="159" y="96"/>
                </a:cxn>
                <a:cxn ang="0">
                  <a:pos x="159" y="81"/>
                </a:cxn>
                <a:cxn ang="0">
                  <a:pos x="202" y="72"/>
                </a:cxn>
                <a:cxn ang="0">
                  <a:pos x="202" y="22"/>
                </a:cxn>
              </a:cxnLst>
              <a:rect l="0" t="0" r="r" b="b"/>
              <a:pathLst>
                <a:path w="202" h="155">
                  <a:moveTo>
                    <a:pt x="202" y="22"/>
                  </a:moveTo>
                  <a:lnTo>
                    <a:pt x="189" y="8"/>
                  </a:lnTo>
                  <a:lnTo>
                    <a:pt x="181" y="8"/>
                  </a:lnTo>
                  <a:lnTo>
                    <a:pt x="145" y="8"/>
                  </a:lnTo>
                  <a:lnTo>
                    <a:pt x="136" y="0"/>
                  </a:lnTo>
                  <a:lnTo>
                    <a:pt x="127" y="0"/>
                  </a:lnTo>
                  <a:lnTo>
                    <a:pt x="115" y="32"/>
                  </a:lnTo>
                  <a:lnTo>
                    <a:pt x="85" y="52"/>
                  </a:lnTo>
                  <a:lnTo>
                    <a:pt x="71" y="60"/>
                  </a:lnTo>
                  <a:lnTo>
                    <a:pt x="62" y="81"/>
                  </a:lnTo>
                  <a:lnTo>
                    <a:pt x="62" y="105"/>
                  </a:lnTo>
                  <a:lnTo>
                    <a:pt x="52" y="125"/>
                  </a:lnTo>
                  <a:lnTo>
                    <a:pt x="32" y="142"/>
                  </a:lnTo>
                  <a:lnTo>
                    <a:pt x="0" y="155"/>
                  </a:lnTo>
                  <a:lnTo>
                    <a:pt x="71" y="155"/>
                  </a:lnTo>
                  <a:lnTo>
                    <a:pt x="71" y="134"/>
                  </a:lnTo>
                  <a:lnTo>
                    <a:pt x="85" y="125"/>
                  </a:lnTo>
                  <a:lnTo>
                    <a:pt x="136" y="113"/>
                  </a:lnTo>
                  <a:lnTo>
                    <a:pt x="159" y="96"/>
                  </a:lnTo>
                  <a:lnTo>
                    <a:pt x="159" y="81"/>
                  </a:lnTo>
                  <a:lnTo>
                    <a:pt x="202" y="72"/>
                  </a:lnTo>
                  <a:lnTo>
                    <a:pt x="202" y="2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2" name="Freeform 314"/>
            <p:cNvSpPr>
              <a:spLocks/>
            </p:cNvSpPr>
            <p:nvPr/>
          </p:nvSpPr>
          <p:spPr bwMode="auto">
            <a:xfrm>
              <a:off x="-2347157" y="2198433"/>
              <a:ext cx="184295" cy="234695"/>
            </a:xfrm>
            <a:custGeom>
              <a:avLst/>
              <a:gdLst/>
              <a:ahLst/>
              <a:cxnLst>
                <a:cxn ang="0">
                  <a:pos x="8" y="155"/>
                </a:cxn>
                <a:cxn ang="0">
                  <a:pos x="38" y="147"/>
                </a:cxn>
                <a:cxn ang="0">
                  <a:pos x="73" y="134"/>
                </a:cxn>
                <a:cxn ang="0">
                  <a:pos x="113" y="85"/>
                </a:cxn>
                <a:cxn ang="0">
                  <a:pos x="104" y="85"/>
                </a:cxn>
                <a:cxn ang="0">
                  <a:pos x="49" y="64"/>
                </a:cxn>
                <a:cxn ang="0">
                  <a:pos x="29" y="32"/>
                </a:cxn>
                <a:cxn ang="0">
                  <a:pos x="29" y="20"/>
                </a:cxn>
                <a:cxn ang="0">
                  <a:pos x="29" y="12"/>
                </a:cxn>
                <a:cxn ang="0">
                  <a:pos x="49" y="32"/>
                </a:cxn>
                <a:cxn ang="0">
                  <a:pos x="59" y="32"/>
                </a:cxn>
                <a:cxn ang="0">
                  <a:pos x="104" y="20"/>
                </a:cxn>
                <a:cxn ang="0">
                  <a:pos x="136" y="20"/>
                </a:cxn>
                <a:cxn ang="0">
                  <a:pos x="158" y="12"/>
                </a:cxn>
                <a:cxn ang="0">
                  <a:pos x="166" y="0"/>
                </a:cxn>
                <a:cxn ang="0">
                  <a:pos x="179" y="12"/>
                </a:cxn>
                <a:cxn ang="0">
                  <a:pos x="166" y="32"/>
                </a:cxn>
                <a:cxn ang="0">
                  <a:pos x="136" y="126"/>
                </a:cxn>
                <a:cxn ang="0">
                  <a:pos x="113" y="155"/>
                </a:cxn>
                <a:cxn ang="0">
                  <a:pos x="94" y="187"/>
                </a:cxn>
                <a:cxn ang="0">
                  <a:pos x="38" y="229"/>
                </a:cxn>
                <a:cxn ang="0">
                  <a:pos x="8" y="273"/>
                </a:cxn>
                <a:cxn ang="0">
                  <a:pos x="0" y="253"/>
                </a:cxn>
                <a:cxn ang="0">
                  <a:pos x="0" y="187"/>
                </a:cxn>
                <a:cxn ang="0">
                  <a:pos x="8" y="155"/>
                </a:cxn>
              </a:cxnLst>
              <a:rect l="0" t="0" r="r" b="b"/>
              <a:pathLst>
                <a:path w="179" h="273">
                  <a:moveTo>
                    <a:pt x="8" y="155"/>
                  </a:moveTo>
                  <a:lnTo>
                    <a:pt x="38" y="147"/>
                  </a:lnTo>
                  <a:lnTo>
                    <a:pt x="73" y="134"/>
                  </a:lnTo>
                  <a:lnTo>
                    <a:pt x="113" y="85"/>
                  </a:lnTo>
                  <a:lnTo>
                    <a:pt x="104" y="85"/>
                  </a:lnTo>
                  <a:lnTo>
                    <a:pt x="49" y="64"/>
                  </a:lnTo>
                  <a:lnTo>
                    <a:pt x="29" y="32"/>
                  </a:lnTo>
                  <a:lnTo>
                    <a:pt x="29" y="20"/>
                  </a:lnTo>
                  <a:lnTo>
                    <a:pt x="29" y="12"/>
                  </a:lnTo>
                  <a:lnTo>
                    <a:pt x="49" y="32"/>
                  </a:lnTo>
                  <a:lnTo>
                    <a:pt x="59" y="32"/>
                  </a:lnTo>
                  <a:lnTo>
                    <a:pt x="104" y="20"/>
                  </a:lnTo>
                  <a:lnTo>
                    <a:pt x="136" y="20"/>
                  </a:lnTo>
                  <a:lnTo>
                    <a:pt x="158" y="12"/>
                  </a:lnTo>
                  <a:lnTo>
                    <a:pt x="166" y="0"/>
                  </a:lnTo>
                  <a:lnTo>
                    <a:pt x="179" y="12"/>
                  </a:lnTo>
                  <a:lnTo>
                    <a:pt x="166" y="32"/>
                  </a:lnTo>
                  <a:lnTo>
                    <a:pt x="136" y="126"/>
                  </a:lnTo>
                  <a:lnTo>
                    <a:pt x="113" y="155"/>
                  </a:lnTo>
                  <a:lnTo>
                    <a:pt x="94" y="187"/>
                  </a:lnTo>
                  <a:lnTo>
                    <a:pt x="38" y="229"/>
                  </a:lnTo>
                  <a:lnTo>
                    <a:pt x="8" y="273"/>
                  </a:lnTo>
                  <a:lnTo>
                    <a:pt x="0" y="253"/>
                  </a:lnTo>
                  <a:lnTo>
                    <a:pt x="0" y="187"/>
                  </a:lnTo>
                  <a:lnTo>
                    <a:pt x="8" y="15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3" name="Freeform 315"/>
            <p:cNvSpPr>
              <a:spLocks/>
            </p:cNvSpPr>
            <p:nvPr/>
          </p:nvSpPr>
          <p:spPr bwMode="auto">
            <a:xfrm>
              <a:off x="-2347157" y="2198433"/>
              <a:ext cx="184295" cy="234695"/>
            </a:xfrm>
            <a:custGeom>
              <a:avLst/>
              <a:gdLst/>
              <a:ahLst/>
              <a:cxnLst>
                <a:cxn ang="0">
                  <a:pos x="8" y="155"/>
                </a:cxn>
                <a:cxn ang="0">
                  <a:pos x="38" y="147"/>
                </a:cxn>
                <a:cxn ang="0">
                  <a:pos x="73" y="134"/>
                </a:cxn>
                <a:cxn ang="0">
                  <a:pos x="113" y="85"/>
                </a:cxn>
                <a:cxn ang="0">
                  <a:pos x="104" y="85"/>
                </a:cxn>
                <a:cxn ang="0">
                  <a:pos x="49" y="64"/>
                </a:cxn>
                <a:cxn ang="0">
                  <a:pos x="29" y="32"/>
                </a:cxn>
                <a:cxn ang="0">
                  <a:pos x="29" y="20"/>
                </a:cxn>
                <a:cxn ang="0">
                  <a:pos x="29" y="12"/>
                </a:cxn>
                <a:cxn ang="0">
                  <a:pos x="49" y="32"/>
                </a:cxn>
                <a:cxn ang="0">
                  <a:pos x="59" y="32"/>
                </a:cxn>
                <a:cxn ang="0">
                  <a:pos x="104" y="20"/>
                </a:cxn>
                <a:cxn ang="0">
                  <a:pos x="136" y="20"/>
                </a:cxn>
                <a:cxn ang="0">
                  <a:pos x="158" y="12"/>
                </a:cxn>
                <a:cxn ang="0">
                  <a:pos x="166" y="0"/>
                </a:cxn>
                <a:cxn ang="0">
                  <a:pos x="179" y="12"/>
                </a:cxn>
                <a:cxn ang="0">
                  <a:pos x="166" y="32"/>
                </a:cxn>
                <a:cxn ang="0">
                  <a:pos x="136" y="126"/>
                </a:cxn>
                <a:cxn ang="0">
                  <a:pos x="113" y="155"/>
                </a:cxn>
                <a:cxn ang="0">
                  <a:pos x="94" y="187"/>
                </a:cxn>
                <a:cxn ang="0">
                  <a:pos x="38" y="229"/>
                </a:cxn>
                <a:cxn ang="0">
                  <a:pos x="8" y="273"/>
                </a:cxn>
                <a:cxn ang="0">
                  <a:pos x="0" y="253"/>
                </a:cxn>
                <a:cxn ang="0">
                  <a:pos x="0" y="187"/>
                </a:cxn>
                <a:cxn ang="0">
                  <a:pos x="8" y="155"/>
                </a:cxn>
              </a:cxnLst>
              <a:rect l="0" t="0" r="r" b="b"/>
              <a:pathLst>
                <a:path w="179" h="273">
                  <a:moveTo>
                    <a:pt x="8" y="155"/>
                  </a:moveTo>
                  <a:lnTo>
                    <a:pt x="38" y="147"/>
                  </a:lnTo>
                  <a:lnTo>
                    <a:pt x="73" y="134"/>
                  </a:lnTo>
                  <a:lnTo>
                    <a:pt x="113" y="85"/>
                  </a:lnTo>
                  <a:lnTo>
                    <a:pt x="104" y="85"/>
                  </a:lnTo>
                  <a:lnTo>
                    <a:pt x="49" y="64"/>
                  </a:lnTo>
                  <a:lnTo>
                    <a:pt x="29" y="32"/>
                  </a:lnTo>
                  <a:lnTo>
                    <a:pt x="29" y="20"/>
                  </a:lnTo>
                  <a:lnTo>
                    <a:pt x="29" y="12"/>
                  </a:lnTo>
                  <a:lnTo>
                    <a:pt x="49" y="32"/>
                  </a:lnTo>
                  <a:lnTo>
                    <a:pt x="59" y="32"/>
                  </a:lnTo>
                  <a:lnTo>
                    <a:pt x="104" y="20"/>
                  </a:lnTo>
                  <a:lnTo>
                    <a:pt x="136" y="20"/>
                  </a:lnTo>
                  <a:lnTo>
                    <a:pt x="158" y="12"/>
                  </a:lnTo>
                  <a:lnTo>
                    <a:pt x="166" y="0"/>
                  </a:lnTo>
                  <a:lnTo>
                    <a:pt x="179" y="12"/>
                  </a:lnTo>
                  <a:lnTo>
                    <a:pt x="166" y="32"/>
                  </a:lnTo>
                  <a:lnTo>
                    <a:pt x="136" y="126"/>
                  </a:lnTo>
                  <a:lnTo>
                    <a:pt x="113" y="155"/>
                  </a:lnTo>
                  <a:lnTo>
                    <a:pt x="94" y="187"/>
                  </a:lnTo>
                  <a:lnTo>
                    <a:pt x="38" y="229"/>
                  </a:lnTo>
                  <a:lnTo>
                    <a:pt x="8" y="273"/>
                  </a:lnTo>
                  <a:lnTo>
                    <a:pt x="0" y="253"/>
                  </a:lnTo>
                  <a:lnTo>
                    <a:pt x="0" y="187"/>
                  </a:lnTo>
                  <a:lnTo>
                    <a:pt x="8" y="15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4" name="Freeform 316"/>
            <p:cNvSpPr>
              <a:spLocks/>
            </p:cNvSpPr>
            <p:nvPr/>
          </p:nvSpPr>
          <p:spPr bwMode="auto">
            <a:xfrm>
              <a:off x="-3404539" y="2163185"/>
              <a:ext cx="55598" cy="20632"/>
            </a:xfrm>
            <a:custGeom>
              <a:avLst/>
              <a:gdLst/>
              <a:ahLst/>
              <a:cxnLst>
                <a:cxn ang="0">
                  <a:pos x="0" y="24"/>
                </a:cxn>
                <a:cxn ang="0">
                  <a:pos x="0" y="13"/>
                </a:cxn>
                <a:cxn ang="0">
                  <a:pos x="17" y="0"/>
                </a:cxn>
                <a:cxn ang="0">
                  <a:pos x="54" y="13"/>
                </a:cxn>
                <a:cxn ang="0">
                  <a:pos x="41" y="24"/>
                </a:cxn>
                <a:cxn ang="0">
                  <a:pos x="17" y="13"/>
                </a:cxn>
                <a:cxn ang="0">
                  <a:pos x="0" y="24"/>
                </a:cxn>
              </a:cxnLst>
              <a:rect l="0" t="0" r="r" b="b"/>
              <a:pathLst>
                <a:path w="54" h="24">
                  <a:moveTo>
                    <a:pt x="0" y="24"/>
                  </a:moveTo>
                  <a:lnTo>
                    <a:pt x="0" y="13"/>
                  </a:lnTo>
                  <a:lnTo>
                    <a:pt x="17" y="0"/>
                  </a:lnTo>
                  <a:lnTo>
                    <a:pt x="54" y="13"/>
                  </a:lnTo>
                  <a:lnTo>
                    <a:pt x="41" y="24"/>
                  </a:lnTo>
                  <a:lnTo>
                    <a:pt x="17" y="13"/>
                  </a:lnTo>
                  <a:lnTo>
                    <a:pt x="0" y="2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5" name="Freeform 317"/>
            <p:cNvSpPr>
              <a:spLocks/>
            </p:cNvSpPr>
            <p:nvPr/>
          </p:nvSpPr>
          <p:spPr bwMode="auto">
            <a:xfrm>
              <a:off x="-3404539" y="2163185"/>
              <a:ext cx="55598" cy="20632"/>
            </a:xfrm>
            <a:custGeom>
              <a:avLst/>
              <a:gdLst/>
              <a:ahLst/>
              <a:cxnLst>
                <a:cxn ang="0">
                  <a:pos x="0" y="24"/>
                </a:cxn>
                <a:cxn ang="0">
                  <a:pos x="0" y="13"/>
                </a:cxn>
                <a:cxn ang="0">
                  <a:pos x="17" y="0"/>
                </a:cxn>
                <a:cxn ang="0">
                  <a:pos x="54" y="13"/>
                </a:cxn>
                <a:cxn ang="0">
                  <a:pos x="41" y="24"/>
                </a:cxn>
                <a:cxn ang="0">
                  <a:pos x="17" y="13"/>
                </a:cxn>
                <a:cxn ang="0">
                  <a:pos x="0" y="24"/>
                </a:cxn>
              </a:cxnLst>
              <a:rect l="0" t="0" r="r" b="b"/>
              <a:pathLst>
                <a:path w="54" h="24">
                  <a:moveTo>
                    <a:pt x="0" y="24"/>
                  </a:moveTo>
                  <a:lnTo>
                    <a:pt x="0" y="13"/>
                  </a:lnTo>
                  <a:lnTo>
                    <a:pt x="17" y="0"/>
                  </a:lnTo>
                  <a:lnTo>
                    <a:pt x="54" y="13"/>
                  </a:lnTo>
                  <a:lnTo>
                    <a:pt x="41" y="24"/>
                  </a:lnTo>
                  <a:lnTo>
                    <a:pt x="17" y="13"/>
                  </a:lnTo>
                  <a:lnTo>
                    <a:pt x="0" y="2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6" name="Freeform 318"/>
            <p:cNvSpPr>
              <a:spLocks/>
            </p:cNvSpPr>
            <p:nvPr/>
          </p:nvSpPr>
          <p:spPr bwMode="auto">
            <a:xfrm>
              <a:off x="-3404539" y="2190695"/>
              <a:ext cx="55598" cy="24931"/>
            </a:xfrm>
            <a:custGeom>
              <a:avLst/>
              <a:gdLst/>
              <a:ahLst/>
              <a:cxnLst>
                <a:cxn ang="0">
                  <a:pos x="54" y="0"/>
                </a:cxn>
                <a:cxn ang="0">
                  <a:pos x="0" y="0"/>
                </a:cxn>
                <a:cxn ang="0">
                  <a:pos x="9" y="8"/>
                </a:cxn>
                <a:cxn ang="0">
                  <a:pos x="17" y="8"/>
                </a:cxn>
                <a:cxn ang="0">
                  <a:pos x="17" y="29"/>
                </a:cxn>
                <a:cxn ang="0">
                  <a:pos x="33" y="29"/>
                </a:cxn>
                <a:cxn ang="0">
                  <a:pos x="33" y="20"/>
                </a:cxn>
                <a:cxn ang="0">
                  <a:pos x="54" y="20"/>
                </a:cxn>
                <a:cxn ang="0">
                  <a:pos x="54" y="0"/>
                </a:cxn>
              </a:cxnLst>
              <a:rect l="0" t="0" r="r" b="b"/>
              <a:pathLst>
                <a:path w="54" h="29">
                  <a:moveTo>
                    <a:pt x="54" y="0"/>
                  </a:moveTo>
                  <a:lnTo>
                    <a:pt x="0" y="0"/>
                  </a:lnTo>
                  <a:lnTo>
                    <a:pt x="9" y="8"/>
                  </a:lnTo>
                  <a:lnTo>
                    <a:pt x="17" y="8"/>
                  </a:lnTo>
                  <a:lnTo>
                    <a:pt x="17" y="29"/>
                  </a:lnTo>
                  <a:lnTo>
                    <a:pt x="33" y="29"/>
                  </a:lnTo>
                  <a:lnTo>
                    <a:pt x="33" y="20"/>
                  </a:lnTo>
                  <a:lnTo>
                    <a:pt x="54" y="20"/>
                  </a:lnTo>
                  <a:lnTo>
                    <a:pt x="54"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7" name="Freeform 319"/>
            <p:cNvSpPr>
              <a:spLocks/>
            </p:cNvSpPr>
            <p:nvPr/>
          </p:nvSpPr>
          <p:spPr bwMode="auto">
            <a:xfrm>
              <a:off x="-3404539" y="2190695"/>
              <a:ext cx="55598" cy="24931"/>
            </a:xfrm>
            <a:custGeom>
              <a:avLst/>
              <a:gdLst/>
              <a:ahLst/>
              <a:cxnLst>
                <a:cxn ang="0">
                  <a:pos x="54" y="0"/>
                </a:cxn>
                <a:cxn ang="0">
                  <a:pos x="0" y="0"/>
                </a:cxn>
                <a:cxn ang="0">
                  <a:pos x="9" y="8"/>
                </a:cxn>
                <a:cxn ang="0">
                  <a:pos x="17" y="8"/>
                </a:cxn>
                <a:cxn ang="0">
                  <a:pos x="17" y="29"/>
                </a:cxn>
                <a:cxn ang="0">
                  <a:pos x="33" y="29"/>
                </a:cxn>
                <a:cxn ang="0">
                  <a:pos x="33" y="20"/>
                </a:cxn>
                <a:cxn ang="0">
                  <a:pos x="54" y="20"/>
                </a:cxn>
                <a:cxn ang="0">
                  <a:pos x="54" y="0"/>
                </a:cxn>
              </a:cxnLst>
              <a:rect l="0" t="0" r="r" b="b"/>
              <a:pathLst>
                <a:path w="54" h="29">
                  <a:moveTo>
                    <a:pt x="54" y="0"/>
                  </a:moveTo>
                  <a:lnTo>
                    <a:pt x="0" y="0"/>
                  </a:lnTo>
                  <a:lnTo>
                    <a:pt x="9" y="8"/>
                  </a:lnTo>
                  <a:lnTo>
                    <a:pt x="17" y="8"/>
                  </a:lnTo>
                  <a:lnTo>
                    <a:pt x="17" y="29"/>
                  </a:lnTo>
                  <a:lnTo>
                    <a:pt x="33" y="29"/>
                  </a:lnTo>
                  <a:lnTo>
                    <a:pt x="33" y="20"/>
                  </a:lnTo>
                  <a:lnTo>
                    <a:pt x="54" y="20"/>
                  </a:lnTo>
                  <a:lnTo>
                    <a:pt x="54"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8" name="Freeform 320"/>
            <p:cNvSpPr>
              <a:spLocks/>
            </p:cNvSpPr>
            <p:nvPr/>
          </p:nvSpPr>
          <p:spPr bwMode="auto">
            <a:xfrm>
              <a:off x="-3348941" y="2236259"/>
              <a:ext cx="52508" cy="52441"/>
            </a:xfrm>
            <a:custGeom>
              <a:avLst/>
              <a:gdLst/>
              <a:ahLst/>
              <a:cxnLst>
                <a:cxn ang="0">
                  <a:pos x="0" y="8"/>
                </a:cxn>
                <a:cxn ang="0">
                  <a:pos x="20" y="0"/>
                </a:cxn>
                <a:cxn ang="0">
                  <a:pos x="40" y="0"/>
                </a:cxn>
                <a:cxn ang="0">
                  <a:pos x="51" y="20"/>
                </a:cxn>
                <a:cxn ang="0">
                  <a:pos x="51" y="28"/>
                </a:cxn>
                <a:cxn ang="0">
                  <a:pos x="28" y="61"/>
                </a:cxn>
                <a:cxn ang="0">
                  <a:pos x="8" y="40"/>
                </a:cxn>
                <a:cxn ang="0">
                  <a:pos x="0" y="8"/>
                </a:cxn>
              </a:cxnLst>
              <a:rect l="0" t="0" r="r" b="b"/>
              <a:pathLst>
                <a:path w="51" h="61">
                  <a:moveTo>
                    <a:pt x="0" y="8"/>
                  </a:moveTo>
                  <a:lnTo>
                    <a:pt x="20" y="0"/>
                  </a:lnTo>
                  <a:lnTo>
                    <a:pt x="40" y="0"/>
                  </a:lnTo>
                  <a:lnTo>
                    <a:pt x="51" y="20"/>
                  </a:lnTo>
                  <a:lnTo>
                    <a:pt x="51" y="28"/>
                  </a:lnTo>
                  <a:lnTo>
                    <a:pt x="28" y="61"/>
                  </a:lnTo>
                  <a:lnTo>
                    <a:pt x="8" y="40"/>
                  </a:lnTo>
                  <a:lnTo>
                    <a:pt x="0"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39" name="Freeform 321"/>
            <p:cNvSpPr>
              <a:spLocks/>
            </p:cNvSpPr>
            <p:nvPr/>
          </p:nvSpPr>
          <p:spPr bwMode="auto">
            <a:xfrm>
              <a:off x="-3348941" y="2236259"/>
              <a:ext cx="52508" cy="52441"/>
            </a:xfrm>
            <a:custGeom>
              <a:avLst/>
              <a:gdLst/>
              <a:ahLst/>
              <a:cxnLst>
                <a:cxn ang="0">
                  <a:pos x="0" y="8"/>
                </a:cxn>
                <a:cxn ang="0">
                  <a:pos x="20" y="0"/>
                </a:cxn>
                <a:cxn ang="0">
                  <a:pos x="40" y="0"/>
                </a:cxn>
                <a:cxn ang="0">
                  <a:pos x="51" y="20"/>
                </a:cxn>
                <a:cxn ang="0">
                  <a:pos x="51" y="28"/>
                </a:cxn>
                <a:cxn ang="0">
                  <a:pos x="28" y="61"/>
                </a:cxn>
                <a:cxn ang="0">
                  <a:pos x="8" y="40"/>
                </a:cxn>
                <a:cxn ang="0">
                  <a:pos x="0" y="8"/>
                </a:cxn>
              </a:cxnLst>
              <a:rect l="0" t="0" r="r" b="b"/>
              <a:pathLst>
                <a:path w="51" h="61">
                  <a:moveTo>
                    <a:pt x="0" y="8"/>
                  </a:moveTo>
                  <a:lnTo>
                    <a:pt x="20" y="0"/>
                  </a:lnTo>
                  <a:lnTo>
                    <a:pt x="40" y="0"/>
                  </a:lnTo>
                  <a:lnTo>
                    <a:pt x="51" y="20"/>
                  </a:lnTo>
                  <a:lnTo>
                    <a:pt x="51" y="28"/>
                  </a:lnTo>
                  <a:lnTo>
                    <a:pt x="28" y="61"/>
                  </a:lnTo>
                  <a:lnTo>
                    <a:pt x="8" y="40"/>
                  </a:lnTo>
                  <a:lnTo>
                    <a:pt x="0"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0" name="Freeform 322"/>
            <p:cNvSpPr>
              <a:spLocks/>
            </p:cNvSpPr>
            <p:nvPr/>
          </p:nvSpPr>
          <p:spPr bwMode="auto">
            <a:xfrm>
              <a:off x="-2570576" y="2440864"/>
              <a:ext cx="32946" cy="36967"/>
            </a:xfrm>
            <a:custGeom>
              <a:avLst/>
              <a:gdLst/>
              <a:ahLst/>
              <a:cxnLst>
                <a:cxn ang="0">
                  <a:pos x="0" y="11"/>
                </a:cxn>
                <a:cxn ang="0">
                  <a:pos x="15" y="20"/>
                </a:cxn>
                <a:cxn ang="0">
                  <a:pos x="15" y="43"/>
                </a:cxn>
                <a:cxn ang="0">
                  <a:pos x="32" y="20"/>
                </a:cxn>
                <a:cxn ang="0">
                  <a:pos x="32" y="0"/>
                </a:cxn>
                <a:cxn ang="0">
                  <a:pos x="0" y="11"/>
                </a:cxn>
              </a:cxnLst>
              <a:rect l="0" t="0" r="r" b="b"/>
              <a:pathLst>
                <a:path w="32" h="43">
                  <a:moveTo>
                    <a:pt x="0" y="11"/>
                  </a:moveTo>
                  <a:lnTo>
                    <a:pt x="15" y="20"/>
                  </a:lnTo>
                  <a:lnTo>
                    <a:pt x="15" y="43"/>
                  </a:lnTo>
                  <a:lnTo>
                    <a:pt x="32" y="20"/>
                  </a:lnTo>
                  <a:lnTo>
                    <a:pt x="32" y="0"/>
                  </a:lnTo>
                  <a:lnTo>
                    <a:pt x="0" y="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1" name="Freeform 323"/>
            <p:cNvSpPr>
              <a:spLocks/>
            </p:cNvSpPr>
            <p:nvPr/>
          </p:nvSpPr>
          <p:spPr bwMode="auto">
            <a:xfrm>
              <a:off x="-2570576" y="2440864"/>
              <a:ext cx="32946" cy="36967"/>
            </a:xfrm>
            <a:custGeom>
              <a:avLst/>
              <a:gdLst/>
              <a:ahLst/>
              <a:cxnLst>
                <a:cxn ang="0">
                  <a:pos x="0" y="11"/>
                </a:cxn>
                <a:cxn ang="0">
                  <a:pos x="15" y="20"/>
                </a:cxn>
                <a:cxn ang="0">
                  <a:pos x="15" y="43"/>
                </a:cxn>
                <a:cxn ang="0">
                  <a:pos x="32" y="20"/>
                </a:cxn>
                <a:cxn ang="0">
                  <a:pos x="32" y="0"/>
                </a:cxn>
                <a:cxn ang="0">
                  <a:pos x="0" y="11"/>
                </a:cxn>
              </a:cxnLst>
              <a:rect l="0" t="0" r="r" b="b"/>
              <a:pathLst>
                <a:path w="32" h="43">
                  <a:moveTo>
                    <a:pt x="0" y="11"/>
                  </a:moveTo>
                  <a:lnTo>
                    <a:pt x="15" y="20"/>
                  </a:lnTo>
                  <a:lnTo>
                    <a:pt x="15" y="43"/>
                  </a:lnTo>
                  <a:lnTo>
                    <a:pt x="32" y="20"/>
                  </a:lnTo>
                  <a:lnTo>
                    <a:pt x="32" y="0"/>
                  </a:lnTo>
                  <a:lnTo>
                    <a:pt x="0" y="1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2" name="Freeform 324"/>
            <p:cNvSpPr>
              <a:spLocks/>
            </p:cNvSpPr>
            <p:nvPr/>
          </p:nvSpPr>
          <p:spPr bwMode="auto">
            <a:xfrm>
              <a:off x="-2746636" y="2711666"/>
              <a:ext cx="175029" cy="151306"/>
            </a:xfrm>
            <a:custGeom>
              <a:avLst/>
              <a:gdLst/>
              <a:ahLst/>
              <a:cxnLst>
                <a:cxn ang="0">
                  <a:pos x="95" y="0"/>
                </a:cxn>
                <a:cxn ang="0">
                  <a:pos x="75" y="0"/>
                </a:cxn>
                <a:cxn ang="0">
                  <a:pos x="65" y="12"/>
                </a:cxn>
                <a:cxn ang="0">
                  <a:pos x="65" y="0"/>
                </a:cxn>
                <a:cxn ang="0">
                  <a:pos x="20" y="12"/>
                </a:cxn>
                <a:cxn ang="0">
                  <a:pos x="20" y="73"/>
                </a:cxn>
                <a:cxn ang="0">
                  <a:pos x="0" y="85"/>
                </a:cxn>
                <a:cxn ang="0">
                  <a:pos x="0" y="137"/>
                </a:cxn>
                <a:cxn ang="0">
                  <a:pos x="20" y="147"/>
                </a:cxn>
                <a:cxn ang="0">
                  <a:pos x="12" y="167"/>
                </a:cxn>
                <a:cxn ang="0">
                  <a:pos x="20" y="176"/>
                </a:cxn>
                <a:cxn ang="0">
                  <a:pos x="41" y="167"/>
                </a:cxn>
                <a:cxn ang="0">
                  <a:pos x="65" y="147"/>
                </a:cxn>
                <a:cxn ang="0">
                  <a:pos x="86" y="147"/>
                </a:cxn>
                <a:cxn ang="0">
                  <a:pos x="95" y="147"/>
                </a:cxn>
                <a:cxn ang="0">
                  <a:pos x="140" y="105"/>
                </a:cxn>
                <a:cxn ang="0">
                  <a:pos x="170" y="85"/>
                </a:cxn>
                <a:cxn ang="0">
                  <a:pos x="149" y="73"/>
                </a:cxn>
                <a:cxn ang="0">
                  <a:pos x="140" y="50"/>
                </a:cxn>
                <a:cxn ang="0">
                  <a:pos x="119" y="33"/>
                </a:cxn>
                <a:cxn ang="0">
                  <a:pos x="95" y="0"/>
                </a:cxn>
              </a:cxnLst>
              <a:rect l="0" t="0" r="r" b="b"/>
              <a:pathLst>
                <a:path w="170" h="176">
                  <a:moveTo>
                    <a:pt x="95" y="0"/>
                  </a:moveTo>
                  <a:lnTo>
                    <a:pt x="75" y="0"/>
                  </a:lnTo>
                  <a:lnTo>
                    <a:pt x="65" y="12"/>
                  </a:lnTo>
                  <a:lnTo>
                    <a:pt x="65" y="0"/>
                  </a:lnTo>
                  <a:lnTo>
                    <a:pt x="20" y="12"/>
                  </a:lnTo>
                  <a:lnTo>
                    <a:pt x="20" y="73"/>
                  </a:lnTo>
                  <a:lnTo>
                    <a:pt x="0" y="85"/>
                  </a:lnTo>
                  <a:lnTo>
                    <a:pt x="0" y="137"/>
                  </a:lnTo>
                  <a:lnTo>
                    <a:pt x="20" y="147"/>
                  </a:lnTo>
                  <a:lnTo>
                    <a:pt x="12" y="167"/>
                  </a:lnTo>
                  <a:lnTo>
                    <a:pt x="20" y="176"/>
                  </a:lnTo>
                  <a:lnTo>
                    <a:pt x="41" y="167"/>
                  </a:lnTo>
                  <a:lnTo>
                    <a:pt x="65" y="147"/>
                  </a:lnTo>
                  <a:lnTo>
                    <a:pt x="86" y="147"/>
                  </a:lnTo>
                  <a:lnTo>
                    <a:pt x="95" y="147"/>
                  </a:lnTo>
                  <a:lnTo>
                    <a:pt x="140" y="105"/>
                  </a:lnTo>
                  <a:lnTo>
                    <a:pt x="170" y="85"/>
                  </a:lnTo>
                  <a:lnTo>
                    <a:pt x="149" y="73"/>
                  </a:lnTo>
                  <a:lnTo>
                    <a:pt x="140" y="50"/>
                  </a:lnTo>
                  <a:lnTo>
                    <a:pt x="119" y="33"/>
                  </a:lnTo>
                  <a:lnTo>
                    <a:pt x="95"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3" name="Freeform 325"/>
            <p:cNvSpPr>
              <a:spLocks/>
            </p:cNvSpPr>
            <p:nvPr/>
          </p:nvSpPr>
          <p:spPr bwMode="auto">
            <a:xfrm>
              <a:off x="-2746636" y="2711666"/>
              <a:ext cx="175029" cy="151306"/>
            </a:xfrm>
            <a:custGeom>
              <a:avLst/>
              <a:gdLst/>
              <a:ahLst/>
              <a:cxnLst>
                <a:cxn ang="0">
                  <a:pos x="95" y="0"/>
                </a:cxn>
                <a:cxn ang="0">
                  <a:pos x="75" y="0"/>
                </a:cxn>
                <a:cxn ang="0">
                  <a:pos x="65" y="12"/>
                </a:cxn>
                <a:cxn ang="0">
                  <a:pos x="65" y="0"/>
                </a:cxn>
                <a:cxn ang="0">
                  <a:pos x="20" y="12"/>
                </a:cxn>
                <a:cxn ang="0">
                  <a:pos x="20" y="73"/>
                </a:cxn>
                <a:cxn ang="0">
                  <a:pos x="0" y="85"/>
                </a:cxn>
                <a:cxn ang="0">
                  <a:pos x="0" y="137"/>
                </a:cxn>
                <a:cxn ang="0">
                  <a:pos x="20" y="147"/>
                </a:cxn>
                <a:cxn ang="0">
                  <a:pos x="12" y="167"/>
                </a:cxn>
                <a:cxn ang="0">
                  <a:pos x="20" y="176"/>
                </a:cxn>
                <a:cxn ang="0">
                  <a:pos x="41" y="167"/>
                </a:cxn>
                <a:cxn ang="0">
                  <a:pos x="65" y="147"/>
                </a:cxn>
                <a:cxn ang="0">
                  <a:pos x="86" y="147"/>
                </a:cxn>
                <a:cxn ang="0">
                  <a:pos x="95" y="147"/>
                </a:cxn>
                <a:cxn ang="0">
                  <a:pos x="140" y="105"/>
                </a:cxn>
                <a:cxn ang="0">
                  <a:pos x="170" y="85"/>
                </a:cxn>
                <a:cxn ang="0">
                  <a:pos x="149" y="73"/>
                </a:cxn>
                <a:cxn ang="0">
                  <a:pos x="140" y="50"/>
                </a:cxn>
                <a:cxn ang="0">
                  <a:pos x="119" y="33"/>
                </a:cxn>
                <a:cxn ang="0">
                  <a:pos x="95" y="0"/>
                </a:cxn>
              </a:cxnLst>
              <a:rect l="0" t="0" r="r" b="b"/>
              <a:pathLst>
                <a:path w="170" h="176">
                  <a:moveTo>
                    <a:pt x="95" y="0"/>
                  </a:moveTo>
                  <a:lnTo>
                    <a:pt x="75" y="0"/>
                  </a:lnTo>
                  <a:lnTo>
                    <a:pt x="65" y="12"/>
                  </a:lnTo>
                  <a:lnTo>
                    <a:pt x="65" y="0"/>
                  </a:lnTo>
                  <a:lnTo>
                    <a:pt x="20" y="12"/>
                  </a:lnTo>
                  <a:lnTo>
                    <a:pt x="20" y="73"/>
                  </a:lnTo>
                  <a:lnTo>
                    <a:pt x="0" y="85"/>
                  </a:lnTo>
                  <a:lnTo>
                    <a:pt x="0" y="137"/>
                  </a:lnTo>
                  <a:lnTo>
                    <a:pt x="20" y="147"/>
                  </a:lnTo>
                  <a:lnTo>
                    <a:pt x="12" y="167"/>
                  </a:lnTo>
                  <a:lnTo>
                    <a:pt x="20" y="176"/>
                  </a:lnTo>
                  <a:lnTo>
                    <a:pt x="41" y="167"/>
                  </a:lnTo>
                  <a:lnTo>
                    <a:pt x="65" y="147"/>
                  </a:lnTo>
                  <a:lnTo>
                    <a:pt x="86" y="147"/>
                  </a:lnTo>
                  <a:lnTo>
                    <a:pt x="95" y="147"/>
                  </a:lnTo>
                  <a:lnTo>
                    <a:pt x="140" y="105"/>
                  </a:lnTo>
                  <a:lnTo>
                    <a:pt x="170" y="85"/>
                  </a:lnTo>
                  <a:lnTo>
                    <a:pt x="149" y="73"/>
                  </a:lnTo>
                  <a:lnTo>
                    <a:pt x="140" y="50"/>
                  </a:lnTo>
                  <a:lnTo>
                    <a:pt x="119" y="33"/>
                  </a:lnTo>
                  <a:lnTo>
                    <a:pt x="95"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4" name="Freeform 326"/>
            <p:cNvSpPr>
              <a:spLocks/>
            </p:cNvSpPr>
            <p:nvPr/>
          </p:nvSpPr>
          <p:spPr bwMode="auto">
            <a:xfrm>
              <a:off x="-3763864" y="3439822"/>
              <a:ext cx="45302" cy="20632"/>
            </a:xfrm>
            <a:custGeom>
              <a:avLst/>
              <a:gdLst/>
              <a:ahLst/>
              <a:cxnLst>
                <a:cxn ang="0">
                  <a:pos x="0" y="24"/>
                </a:cxn>
                <a:cxn ang="0">
                  <a:pos x="23" y="0"/>
                </a:cxn>
                <a:cxn ang="0">
                  <a:pos x="44" y="0"/>
                </a:cxn>
                <a:cxn ang="0">
                  <a:pos x="11" y="24"/>
                </a:cxn>
                <a:cxn ang="0">
                  <a:pos x="0" y="24"/>
                </a:cxn>
              </a:cxnLst>
              <a:rect l="0" t="0" r="r" b="b"/>
              <a:pathLst>
                <a:path w="44" h="24">
                  <a:moveTo>
                    <a:pt x="0" y="24"/>
                  </a:moveTo>
                  <a:lnTo>
                    <a:pt x="23" y="0"/>
                  </a:lnTo>
                  <a:lnTo>
                    <a:pt x="44" y="0"/>
                  </a:lnTo>
                  <a:lnTo>
                    <a:pt x="11" y="24"/>
                  </a:lnTo>
                  <a:lnTo>
                    <a:pt x="0" y="2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5" name="Freeform 327"/>
            <p:cNvSpPr>
              <a:spLocks/>
            </p:cNvSpPr>
            <p:nvPr/>
          </p:nvSpPr>
          <p:spPr bwMode="auto">
            <a:xfrm>
              <a:off x="-3763864" y="3439822"/>
              <a:ext cx="45302" cy="20632"/>
            </a:xfrm>
            <a:custGeom>
              <a:avLst/>
              <a:gdLst/>
              <a:ahLst/>
              <a:cxnLst>
                <a:cxn ang="0">
                  <a:pos x="0" y="24"/>
                </a:cxn>
                <a:cxn ang="0">
                  <a:pos x="23" y="0"/>
                </a:cxn>
                <a:cxn ang="0">
                  <a:pos x="44" y="0"/>
                </a:cxn>
                <a:cxn ang="0">
                  <a:pos x="11" y="24"/>
                </a:cxn>
                <a:cxn ang="0">
                  <a:pos x="0" y="24"/>
                </a:cxn>
              </a:cxnLst>
              <a:rect l="0" t="0" r="r" b="b"/>
              <a:pathLst>
                <a:path w="44" h="24">
                  <a:moveTo>
                    <a:pt x="0" y="24"/>
                  </a:moveTo>
                  <a:lnTo>
                    <a:pt x="23" y="0"/>
                  </a:lnTo>
                  <a:lnTo>
                    <a:pt x="44" y="0"/>
                  </a:lnTo>
                  <a:lnTo>
                    <a:pt x="11" y="24"/>
                  </a:lnTo>
                  <a:lnTo>
                    <a:pt x="0" y="2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6" name="Freeform 328"/>
            <p:cNvSpPr>
              <a:spLocks/>
            </p:cNvSpPr>
            <p:nvPr/>
          </p:nvSpPr>
          <p:spPr bwMode="auto">
            <a:xfrm>
              <a:off x="-3862704" y="3278200"/>
              <a:ext cx="45302" cy="21492"/>
            </a:xfrm>
            <a:custGeom>
              <a:avLst/>
              <a:gdLst/>
              <a:ahLst/>
              <a:cxnLst>
                <a:cxn ang="0">
                  <a:pos x="0" y="0"/>
                </a:cxn>
                <a:cxn ang="0">
                  <a:pos x="9" y="25"/>
                </a:cxn>
                <a:cxn ang="0">
                  <a:pos x="9" y="0"/>
                </a:cxn>
                <a:cxn ang="0">
                  <a:pos x="0" y="0"/>
                </a:cxn>
                <a:cxn ang="0">
                  <a:pos x="9" y="0"/>
                </a:cxn>
                <a:cxn ang="0">
                  <a:pos x="29" y="0"/>
                </a:cxn>
                <a:cxn ang="0">
                  <a:pos x="44" y="0"/>
                </a:cxn>
                <a:cxn ang="0">
                  <a:pos x="20" y="25"/>
                </a:cxn>
                <a:cxn ang="0">
                  <a:pos x="0" y="0"/>
                </a:cxn>
              </a:cxnLst>
              <a:rect l="0" t="0" r="r" b="b"/>
              <a:pathLst>
                <a:path w="44" h="25">
                  <a:moveTo>
                    <a:pt x="0" y="0"/>
                  </a:moveTo>
                  <a:lnTo>
                    <a:pt x="9" y="25"/>
                  </a:lnTo>
                  <a:lnTo>
                    <a:pt x="9" y="0"/>
                  </a:lnTo>
                  <a:lnTo>
                    <a:pt x="0" y="0"/>
                  </a:lnTo>
                  <a:lnTo>
                    <a:pt x="9" y="0"/>
                  </a:lnTo>
                  <a:lnTo>
                    <a:pt x="29" y="0"/>
                  </a:lnTo>
                  <a:lnTo>
                    <a:pt x="44" y="0"/>
                  </a:lnTo>
                  <a:lnTo>
                    <a:pt x="20" y="25"/>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7" name="Freeform 329"/>
            <p:cNvSpPr>
              <a:spLocks/>
            </p:cNvSpPr>
            <p:nvPr/>
          </p:nvSpPr>
          <p:spPr bwMode="auto">
            <a:xfrm>
              <a:off x="-3862704" y="3278201"/>
              <a:ext cx="45302" cy="21492"/>
            </a:xfrm>
            <a:custGeom>
              <a:avLst/>
              <a:gdLst/>
              <a:ahLst/>
              <a:cxnLst>
                <a:cxn ang="0">
                  <a:pos x="0" y="0"/>
                </a:cxn>
                <a:cxn ang="0">
                  <a:pos x="9" y="25"/>
                </a:cxn>
                <a:cxn ang="0">
                  <a:pos x="9" y="0"/>
                </a:cxn>
                <a:cxn ang="0">
                  <a:pos x="0" y="0"/>
                </a:cxn>
                <a:cxn ang="0">
                  <a:pos x="9" y="0"/>
                </a:cxn>
                <a:cxn ang="0">
                  <a:pos x="29" y="0"/>
                </a:cxn>
                <a:cxn ang="0">
                  <a:pos x="44" y="0"/>
                </a:cxn>
                <a:cxn ang="0">
                  <a:pos x="20" y="25"/>
                </a:cxn>
                <a:cxn ang="0">
                  <a:pos x="0" y="0"/>
                </a:cxn>
              </a:cxnLst>
              <a:rect l="0" t="0" r="r" b="b"/>
              <a:pathLst>
                <a:path w="44" h="25">
                  <a:moveTo>
                    <a:pt x="0" y="0"/>
                  </a:moveTo>
                  <a:lnTo>
                    <a:pt x="9" y="25"/>
                  </a:lnTo>
                  <a:lnTo>
                    <a:pt x="9" y="0"/>
                  </a:lnTo>
                  <a:lnTo>
                    <a:pt x="0" y="0"/>
                  </a:lnTo>
                  <a:lnTo>
                    <a:pt x="9" y="0"/>
                  </a:lnTo>
                  <a:lnTo>
                    <a:pt x="29" y="0"/>
                  </a:lnTo>
                  <a:lnTo>
                    <a:pt x="44" y="0"/>
                  </a:lnTo>
                  <a:lnTo>
                    <a:pt x="20" y="25"/>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8" name="Freeform 330"/>
            <p:cNvSpPr>
              <a:spLocks/>
            </p:cNvSpPr>
            <p:nvPr/>
          </p:nvSpPr>
          <p:spPr bwMode="auto">
            <a:xfrm>
              <a:off x="-4457803" y="2011021"/>
              <a:ext cx="187385" cy="52441"/>
            </a:xfrm>
            <a:custGeom>
              <a:avLst/>
              <a:gdLst/>
              <a:ahLst/>
              <a:cxnLst>
                <a:cxn ang="0">
                  <a:pos x="0" y="28"/>
                </a:cxn>
                <a:cxn ang="0">
                  <a:pos x="23" y="8"/>
                </a:cxn>
                <a:cxn ang="0">
                  <a:pos x="63" y="0"/>
                </a:cxn>
                <a:cxn ang="0">
                  <a:pos x="119" y="17"/>
                </a:cxn>
                <a:cxn ang="0">
                  <a:pos x="140" y="38"/>
                </a:cxn>
                <a:cxn ang="0">
                  <a:pos x="161" y="38"/>
                </a:cxn>
                <a:cxn ang="0">
                  <a:pos x="161" y="52"/>
                </a:cxn>
                <a:cxn ang="0">
                  <a:pos x="173" y="52"/>
                </a:cxn>
                <a:cxn ang="0">
                  <a:pos x="182" y="61"/>
                </a:cxn>
                <a:cxn ang="0">
                  <a:pos x="119" y="61"/>
                </a:cxn>
                <a:cxn ang="0">
                  <a:pos x="128" y="52"/>
                </a:cxn>
                <a:cxn ang="0">
                  <a:pos x="119" y="52"/>
                </a:cxn>
                <a:cxn ang="0">
                  <a:pos x="107" y="28"/>
                </a:cxn>
                <a:cxn ang="0">
                  <a:pos x="54" y="17"/>
                </a:cxn>
                <a:cxn ang="0">
                  <a:pos x="63" y="8"/>
                </a:cxn>
                <a:cxn ang="0">
                  <a:pos x="44" y="8"/>
                </a:cxn>
                <a:cxn ang="0">
                  <a:pos x="9" y="28"/>
                </a:cxn>
                <a:cxn ang="0">
                  <a:pos x="0" y="28"/>
                </a:cxn>
              </a:cxnLst>
              <a:rect l="0" t="0" r="r" b="b"/>
              <a:pathLst>
                <a:path w="182" h="61">
                  <a:moveTo>
                    <a:pt x="0" y="28"/>
                  </a:moveTo>
                  <a:lnTo>
                    <a:pt x="23" y="8"/>
                  </a:lnTo>
                  <a:lnTo>
                    <a:pt x="63" y="0"/>
                  </a:lnTo>
                  <a:lnTo>
                    <a:pt x="119" y="17"/>
                  </a:lnTo>
                  <a:lnTo>
                    <a:pt x="140" y="38"/>
                  </a:lnTo>
                  <a:lnTo>
                    <a:pt x="161" y="38"/>
                  </a:lnTo>
                  <a:lnTo>
                    <a:pt x="161" y="52"/>
                  </a:lnTo>
                  <a:lnTo>
                    <a:pt x="173" y="52"/>
                  </a:lnTo>
                  <a:lnTo>
                    <a:pt x="182" y="61"/>
                  </a:lnTo>
                  <a:lnTo>
                    <a:pt x="119" y="61"/>
                  </a:lnTo>
                  <a:lnTo>
                    <a:pt x="128" y="52"/>
                  </a:lnTo>
                  <a:lnTo>
                    <a:pt x="119" y="52"/>
                  </a:lnTo>
                  <a:lnTo>
                    <a:pt x="107" y="28"/>
                  </a:lnTo>
                  <a:lnTo>
                    <a:pt x="54" y="17"/>
                  </a:lnTo>
                  <a:lnTo>
                    <a:pt x="63" y="8"/>
                  </a:lnTo>
                  <a:lnTo>
                    <a:pt x="44" y="8"/>
                  </a:lnTo>
                  <a:lnTo>
                    <a:pt x="9" y="28"/>
                  </a:lnTo>
                  <a:lnTo>
                    <a:pt x="0" y="2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49" name="Freeform 331"/>
            <p:cNvSpPr>
              <a:spLocks/>
            </p:cNvSpPr>
            <p:nvPr/>
          </p:nvSpPr>
          <p:spPr bwMode="auto">
            <a:xfrm>
              <a:off x="-4457803" y="2011021"/>
              <a:ext cx="187385" cy="52441"/>
            </a:xfrm>
            <a:custGeom>
              <a:avLst/>
              <a:gdLst/>
              <a:ahLst/>
              <a:cxnLst>
                <a:cxn ang="0">
                  <a:pos x="0" y="28"/>
                </a:cxn>
                <a:cxn ang="0">
                  <a:pos x="23" y="8"/>
                </a:cxn>
                <a:cxn ang="0">
                  <a:pos x="63" y="0"/>
                </a:cxn>
                <a:cxn ang="0">
                  <a:pos x="119" y="17"/>
                </a:cxn>
                <a:cxn ang="0">
                  <a:pos x="140" y="38"/>
                </a:cxn>
                <a:cxn ang="0">
                  <a:pos x="161" y="38"/>
                </a:cxn>
                <a:cxn ang="0">
                  <a:pos x="161" y="52"/>
                </a:cxn>
                <a:cxn ang="0">
                  <a:pos x="173" y="52"/>
                </a:cxn>
                <a:cxn ang="0">
                  <a:pos x="182" y="61"/>
                </a:cxn>
                <a:cxn ang="0">
                  <a:pos x="119" y="61"/>
                </a:cxn>
                <a:cxn ang="0">
                  <a:pos x="128" y="52"/>
                </a:cxn>
                <a:cxn ang="0">
                  <a:pos x="119" y="52"/>
                </a:cxn>
                <a:cxn ang="0">
                  <a:pos x="107" y="28"/>
                </a:cxn>
                <a:cxn ang="0">
                  <a:pos x="54" y="17"/>
                </a:cxn>
                <a:cxn ang="0">
                  <a:pos x="63" y="8"/>
                </a:cxn>
                <a:cxn ang="0">
                  <a:pos x="44" y="8"/>
                </a:cxn>
                <a:cxn ang="0">
                  <a:pos x="9" y="28"/>
                </a:cxn>
                <a:cxn ang="0">
                  <a:pos x="0" y="28"/>
                </a:cxn>
              </a:cxnLst>
              <a:rect l="0" t="0" r="r" b="b"/>
              <a:pathLst>
                <a:path w="182" h="61">
                  <a:moveTo>
                    <a:pt x="0" y="28"/>
                  </a:moveTo>
                  <a:lnTo>
                    <a:pt x="23" y="8"/>
                  </a:lnTo>
                  <a:lnTo>
                    <a:pt x="63" y="0"/>
                  </a:lnTo>
                  <a:lnTo>
                    <a:pt x="119" y="17"/>
                  </a:lnTo>
                  <a:lnTo>
                    <a:pt x="140" y="38"/>
                  </a:lnTo>
                  <a:lnTo>
                    <a:pt x="161" y="38"/>
                  </a:lnTo>
                  <a:lnTo>
                    <a:pt x="161" y="52"/>
                  </a:lnTo>
                  <a:lnTo>
                    <a:pt x="173" y="52"/>
                  </a:lnTo>
                  <a:lnTo>
                    <a:pt x="182" y="61"/>
                  </a:lnTo>
                  <a:lnTo>
                    <a:pt x="119" y="61"/>
                  </a:lnTo>
                  <a:lnTo>
                    <a:pt x="128" y="52"/>
                  </a:lnTo>
                  <a:lnTo>
                    <a:pt x="119" y="52"/>
                  </a:lnTo>
                  <a:lnTo>
                    <a:pt x="107" y="28"/>
                  </a:lnTo>
                  <a:lnTo>
                    <a:pt x="54" y="17"/>
                  </a:lnTo>
                  <a:lnTo>
                    <a:pt x="63" y="8"/>
                  </a:lnTo>
                  <a:lnTo>
                    <a:pt x="44" y="8"/>
                  </a:lnTo>
                  <a:lnTo>
                    <a:pt x="9" y="28"/>
                  </a:lnTo>
                  <a:lnTo>
                    <a:pt x="0" y="2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0" name="Freeform 332"/>
            <p:cNvSpPr>
              <a:spLocks/>
            </p:cNvSpPr>
            <p:nvPr/>
          </p:nvSpPr>
          <p:spPr bwMode="auto">
            <a:xfrm>
              <a:off x="-3937863" y="1558824"/>
              <a:ext cx="45302" cy="20632"/>
            </a:xfrm>
            <a:custGeom>
              <a:avLst/>
              <a:gdLst/>
              <a:ahLst/>
              <a:cxnLst>
                <a:cxn ang="0">
                  <a:pos x="0" y="0"/>
                </a:cxn>
                <a:cxn ang="0">
                  <a:pos x="20" y="0"/>
                </a:cxn>
                <a:cxn ang="0">
                  <a:pos x="44" y="24"/>
                </a:cxn>
                <a:cxn ang="0">
                  <a:pos x="20" y="24"/>
                </a:cxn>
                <a:cxn ang="0">
                  <a:pos x="0" y="0"/>
                </a:cxn>
              </a:cxnLst>
              <a:rect l="0" t="0" r="r" b="b"/>
              <a:pathLst>
                <a:path w="44" h="24">
                  <a:moveTo>
                    <a:pt x="0" y="0"/>
                  </a:moveTo>
                  <a:lnTo>
                    <a:pt x="20" y="0"/>
                  </a:lnTo>
                  <a:lnTo>
                    <a:pt x="44" y="24"/>
                  </a:lnTo>
                  <a:lnTo>
                    <a:pt x="20" y="24"/>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1" name="Freeform 333"/>
            <p:cNvSpPr>
              <a:spLocks/>
            </p:cNvSpPr>
            <p:nvPr/>
          </p:nvSpPr>
          <p:spPr bwMode="auto">
            <a:xfrm>
              <a:off x="-3937863" y="1558824"/>
              <a:ext cx="45302" cy="20632"/>
            </a:xfrm>
            <a:custGeom>
              <a:avLst/>
              <a:gdLst/>
              <a:ahLst/>
              <a:cxnLst>
                <a:cxn ang="0">
                  <a:pos x="0" y="0"/>
                </a:cxn>
                <a:cxn ang="0">
                  <a:pos x="20" y="0"/>
                </a:cxn>
                <a:cxn ang="0">
                  <a:pos x="44" y="24"/>
                </a:cxn>
                <a:cxn ang="0">
                  <a:pos x="20" y="24"/>
                </a:cxn>
                <a:cxn ang="0">
                  <a:pos x="0" y="0"/>
                </a:cxn>
              </a:cxnLst>
              <a:rect l="0" t="0" r="r" b="b"/>
              <a:pathLst>
                <a:path w="44" h="24">
                  <a:moveTo>
                    <a:pt x="0" y="0"/>
                  </a:moveTo>
                  <a:lnTo>
                    <a:pt x="20" y="0"/>
                  </a:lnTo>
                  <a:lnTo>
                    <a:pt x="44" y="24"/>
                  </a:lnTo>
                  <a:lnTo>
                    <a:pt x="20" y="24"/>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2" name="Freeform 334"/>
            <p:cNvSpPr>
              <a:spLocks/>
            </p:cNvSpPr>
            <p:nvPr/>
          </p:nvSpPr>
          <p:spPr bwMode="auto">
            <a:xfrm>
              <a:off x="-3870940" y="1533034"/>
              <a:ext cx="107076" cy="81670"/>
            </a:xfrm>
            <a:custGeom>
              <a:avLst/>
              <a:gdLst/>
              <a:ahLst/>
              <a:cxnLst>
                <a:cxn ang="0">
                  <a:pos x="0" y="62"/>
                </a:cxn>
                <a:cxn ang="0">
                  <a:pos x="17" y="53"/>
                </a:cxn>
                <a:cxn ang="0">
                  <a:pos x="73" y="0"/>
                </a:cxn>
                <a:cxn ang="0">
                  <a:pos x="83" y="0"/>
                </a:cxn>
                <a:cxn ang="0">
                  <a:pos x="53" y="30"/>
                </a:cxn>
                <a:cxn ang="0">
                  <a:pos x="73" y="20"/>
                </a:cxn>
                <a:cxn ang="0">
                  <a:pos x="73" y="30"/>
                </a:cxn>
                <a:cxn ang="0">
                  <a:pos x="73" y="38"/>
                </a:cxn>
                <a:cxn ang="0">
                  <a:pos x="104" y="38"/>
                </a:cxn>
                <a:cxn ang="0">
                  <a:pos x="94" y="53"/>
                </a:cxn>
                <a:cxn ang="0">
                  <a:pos x="104" y="53"/>
                </a:cxn>
                <a:cxn ang="0">
                  <a:pos x="83" y="74"/>
                </a:cxn>
                <a:cxn ang="0">
                  <a:pos x="104" y="62"/>
                </a:cxn>
                <a:cxn ang="0">
                  <a:pos x="94" y="74"/>
                </a:cxn>
                <a:cxn ang="0">
                  <a:pos x="104" y="74"/>
                </a:cxn>
                <a:cxn ang="0">
                  <a:pos x="94" y="95"/>
                </a:cxn>
                <a:cxn ang="0">
                  <a:pos x="83" y="95"/>
                </a:cxn>
                <a:cxn ang="0">
                  <a:pos x="83" y="82"/>
                </a:cxn>
                <a:cxn ang="0">
                  <a:pos x="73" y="82"/>
                </a:cxn>
                <a:cxn ang="0">
                  <a:pos x="83" y="74"/>
                </a:cxn>
                <a:cxn ang="0">
                  <a:pos x="73" y="74"/>
                </a:cxn>
                <a:cxn ang="0">
                  <a:pos x="62" y="82"/>
                </a:cxn>
                <a:cxn ang="0">
                  <a:pos x="53" y="82"/>
                </a:cxn>
                <a:cxn ang="0">
                  <a:pos x="62" y="74"/>
                </a:cxn>
                <a:cxn ang="0">
                  <a:pos x="0" y="74"/>
                </a:cxn>
                <a:cxn ang="0">
                  <a:pos x="0" y="62"/>
                </a:cxn>
              </a:cxnLst>
              <a:rect l="0" t="0" r="r" b="b"/>
              <a:pathLst>
                <a:path w="104" h="95">
                  <a:moveTo>
                    <a:pt x="0" y="62"/>
                  </a:moveTo>
                  <a:lnTo>
                    <a:pt x="17" y="53"/>
                  </a:lnTo>
                  <a:lnTo>
                    <a:pt x="73" y="0"/>
                  </a:lnTo>
                  <a:lnTo>
                    <a:pt x="83" y="0"/>
                  </a:lnTo>
                  <a:lnTo>
                    <a:pt x="53" y="30"/>
                  </a:lnTo>
                  <a:lnTo>
                    <a:pt x="73" y="20"/>
                  </a:lnTo>
                  <a:lnTo>
                    <a:pt x="73" y="30"/>
                  </a:lnTo>
                  <a:lnTo>
                    <a:pt x="73" y="38"/>
                  </a:lnTo>
                  <a:lnTo>
                    <a:pt x="104" y="38"/>
                  </a:lnTo>
                  <a:lnTo>
                    <a:pt x="94" y="53"/>
                  </a:lnTo>
                  <a:lnTo>
                    <a:pt x="104" y="53"/>
                  </a:lnTo>
                  <a:lnTo>
                    <a:pt x="83" y="74"/>
                  </a:lnTo>
                  <a:lnTo>
                    <a:pt x="104" y="62"/>
                  </a:lnTo>
                  <a:lnTo>
                    <a:pt x="94" y="74"/>
                  </a:lnTo>
                  <a:lnTo>
                    <a:pt x="104" y="74"/>
                  </a:lnTo>
                  <a:lnTo>
                    <a:pt x="94" y="95"/>
                  </a:lnTo>
                  <a:lnTo>
                    <a:pt x="83" y="95"/>
                  </a:lnTo>
                  <a:lnTo>
                    <a:pt x="83" y="82"/>
                  </a:lnTo>
                  <a:lnTo>
                    <a:pt x="73" y="82"/>
                  </a:lnTo>
                  <a:lnTo>
                    <a:pt x="83" y="74"/>
                  </a:lnTo>
                  <a:lnTo>
                    <a:pt x="73" y="74"/>
                  </a:lnTo>
                  <a:lnTo>
                    <a:pt x="62" y="82"/>
                  </a:lnTo>
                  <a:lnTo>
                    <a:pt x="53" y="82"/>
                  </a:lnTo>
                  <a:lnTo>
                    <a:pt x="62" y="74"/>
                  </a:lnTo>
                  <a:lnTo>
                    <a:pt x="0" y="74"/>
                  </a:lnTo>
                  <a:lnTo>
                    <a:pt x="0" y="6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3" name="Freeform 335"/>
            <p:cNvSpPr>
              <a:spLocks/>
            </p:cNvSpPr>
            <p:nvPr/>
          </p:nvSpPr>
          <p:spPr bwMode="auto">
            <a:xfrm>
              <a:off x="-3870940" y="1533034"/>
              <a:ext cx="107076" cy="81670"/>
            </a:xfrm>
            <a:custGeom>
              <a:avLst/>
              <a:gdLst/>
              <a:ahLst/>
              <a:cxnLst>
                <a:cxn ang="0">
                  <a:pos x="0" y="62"/>
                </a:cxn>
                <a:cxn ang="0">
                  <a:pos x="17" y="53"/>
                </a:cxn>
                <a:cxn ang="0">
                  <a:pos x="73" y="0"/>
                </a:cxn>
                <a:cxn ang="0">
                  <a:pos x="83" y="0"/>
                </a:cxn>
                <a:cxn ang="0">
                  <a:pos x="53" y="30"/>
                </a:cxn>
                <a:cxn ang="0">
                  <a:pos x="73" y="20"/>
                </a:cxn>
                <a:cxn ang="0">
                  <a:pos x="73" y="30"/>
                </a:cxn>
                <a:cxn ang="0">
                  <a:pos x="73" y="38"/>
                </a:cxn>
                <a:cxn ang="0">
                  <a:pos x="104" y="38"/>
                </a:cxn>
                <a:cxn ang="0">
                  <a:pos x="94" y="53"/>
                </a:cxn>
                <a:cxn ang="0">
                  <a:pos x="104" y="53"/>
                </a:cxn>
                <a:cxn ang="0">
                  <a:pos x="83" y="74"/>
                </a:cxn>
                <a:cxn ang="0">
                  <a:pos x="104" y="62"/>
                </a:cxn>
                <a:cxn ang="0">
                  <a:pos x="94" y="74"/>
                </a:cxn>
                <a:cxn ang="0">
                  <a:pos x="104" y="74"/>
                </a:cxn>
                <a:cxn ang="0">
                  <a:pos x="94" y="95"/>
                </a:cxn>
                <a:cxn ang="0">
                  <a:pos x="83" y="95"/>
                </a:cxn>
                <a:cxn ang="0">
                  <a:pos x="83" y="82"/>
                </a:cxn>
                <a:cxn ang="0">
                  <a:pos x="73" y="82"/>
                </a:cxn>
                <a:cxn ang="0">
                  <a:pos x="83" y="74"/>
                </a:cxn>
                <a:cxn ang="0">
                  <a:pos x="73" y="74"/>
                </a:cxn>
                <a:cxn ang="0">
                  <a:pos x="62" y="82"/>
                </a:cxn>
                <a:cxn ang="0">
                  <a:pos x="53" y="82"/>
                </a:cxn>
                <a:cxn ang="0">
                  <a:pos x="62" y="74"/>
                </a:cxn>
                <a:cxn ang="0">
                  <a:pos x="0" y="74"/>
                </a:cxn>
                <a:cxn ang="0">
                  <a:pos x="0" y="62"/>
                </a:cxn>
              </a:cxnLst>
              <a:rect l="0" t="0" r="r" b="b"/>
              <a:pathLst>
                <a:path w="104" h="95">
                  <a:moveTo>
                    <a:pt x="0" y="62"/>
                  </a:moveTo>
                  <a:lnTo>
                    <a:pt x="17" y="53"/>
                  </a:lnTo>
                  <a:lnTo>
                    <a:pt x="73" y="0"/>
                  </a:lnTo>
                  <a:lnTo>
                    <a:pt x="83" y="0"/>
                  </a:lnTo>
                  <a:lnTo>
                    <a:pt x="53" y="30"/>
                  </a:lnTo>
                  <a:lnTo>
                    <a:pt x="73" y="20"/>
                  </a:lnTo>
                  <a:lnTo>
                    <a:pt x="73" y="30"/>
                  </a:lnTo>
                  <a:lnTo>
                    <a:pt x="73" y="38"/>
                  </a:lnTo>
                  <a:lnTo>
                    <a:pt x="104" y="38"/>
                  </a:lnTo>
                  <a:lnTo>
                    <a:pt x="94" y="53"/>
                  </a:lnTo>
                  <a:lnTo>
                    <a:pt x="104" y="53"/>
                  </a:lnTo>
                  <a:lnTo>
                    <a:pt x="83" y="74"/>
                  </a:lnTo>
                  <a:lnTo>
                    <a:pt x="104" y="62"/>
                  </a:lnTo>
                  <a:lnTo>
                    <a:pt x="94" y="74"/>
                  </a:lnTo>
                  <a:lnTo>
                    <a:pt x="104" y="74"/>
                  </a:lnTo>
                  <a:lnTo>
                    <a:pt x="94" y="95"/>
                  </a:lnTo>
                  <a:lnTo>
                    <a:pt x="83" y="95"/>
                  </a:lnTo>
                  <a:lnTo>
                    <a:pt x="83" y="82"/>
                  </a:lnTo>
                  <a:lnTo>
                    <a:pt x="73" y="82"/>
                  </a:lnTo>
                  <a:lnTo>
                    <a:pt x="83" y="74"/>
                  </a:lnTo>
                  <a:lnTo>
                    <a:pt x="73" y="74"/>
                  </a:lnTo>
                  <a:lnTo>
                    <a:pt x="62" y="82"/>
                  </a:lnTo>
                  <a:lnTo>
                    <a:pt x="53" y="82"/>
                  </a:lnTo>
                  <a:lnTo>
                    <a:pt x="62" y="74"/>
                  </a:lnTo>
                  <a:lnTo>
                    <a:pt x="0" y="74"/>
                  </a:lnTo>
                  <a:lnTo>
                    <a:pt x="0" y="6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4" name="Freeform 336"/>
            <p:cNvSpPr>
              <a:spLocks/>
            </p:cNvSpPr>
            <p:nvPr/>
          </p:nvSpPr>
          <p:spPr bwMode="auto">
            <a:xfrm>
              <a:off x="-4125247" y="1298339"/>
              <a:ext cx="110165" cy="44704"/>
            </a:xfrm>
            <a:custGeom>
              <a:avLst/>
              <a:gdLst/>
              <a:ahLst/>
              <a:cxnLst>
                <a:cxn ang="0">
                  <a:pos x="0" y="40"/>
                </a:cxn>
                <a:cxn ang="0">
                  <a:pos x="20" y="40"/>
                </a:cxn>
                <a:cxn ang="0">
                  <a:pos x="41" y="20"/>
                </a:cxn>
                <a:cxn ang="0">
                  <a:pos x="62" y="0"/>
                </a:cxn>
                <a:cxn ang="0">
                  <a:pos x="62" y="12"/>
                </a:cxn>
                <a:cxn ang="0">
                  <a:pos x="107" y="40"/>
                </a:cxn>
                <a:cxn ang="0">
                  <a:pos x="83" y="52"/>
                </a:cxn>
                <a:cxn ang="0">
                  <a:pos x="62" y="40"/>
                </a:cxn>
                <a:cxn ang="0">
                  <a:pos x="53" y="40"/>
                </a:cxn>
                <a:cxn ang="0">
                  <a:pos x="20" y="52"/>
                </a:cxn>
                <a:cxn ang="0">
                  <a:pos x="20" y="40"/>
                </a:cxn>
                <a:cxn ang="0">
                  <a:pos x="0" y="40"/>
                </a:cxn>
              </a:cxnLst>
              <a:rect l="0" t="0" r="r" b="b"/>
              <a:pathLst>
                <a:path w="107" h="52">
                  <a:moveTo>
                    <a:pt x="0" y="40"/>
                  </a:moveTo>
                  <a:lnTo>
                    <a:pt x="20" y="40"/>
                  </a:lnTo>
                  <a:lnTo>
                    <a:pt x="41" y="20"/>
                  </a:lnTo>
                  <a:lnTo>
                    <a:pt x="62" y="0"/>
                  </a:lnTo>
                  <a:lnTo>
                    <a:pt x="62" y="12"/>
                  </a:lnTo>
                  <a:lnTo>
                    <a:pt x="107" y="40"/>
                  </a:lnTo>
                  <a:lnTo>
                    <a:pt x="83" y="52"/>
                  </a:lnTo>
                  <a:lnTo>
                    <a:pt x="62" y="40"/>
                  </a:lnTo>
                  <a:lnTo>
                    <a:pt x="53" y="40"/>
                  </a:lnTo>
                  <a:lnTo>
                    <a:pt x="20" y="52"/>
                  </a:lnTo>
                  <a:lnTo>
                    <a:pt x="20" y="40"/>
                  </a:lnTo>
                  <a:lnTo>
                    <a:pt x="0" y="4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5" name="Freeform 337"/>
            <p:cNvSpPr>
              <a:spLocks/>
            </p:cNvSpPr>
            <p:nvPr/>
          </p:nvSpPr>
          <p:spPr bwMode="auto">
            <a:xfrm>
              <a:off x="-4125247" y="1298339"/>
              <a:ext cx="110165" cy="44704"/>
            </a:xfrm>
            <a:custGeom>
              <a:avLst/>
              <a:gdLst/>
              <a:ahLst/>
              <a:cxnLst>
                <a:cxn ang="0">
                  <a:pos x="0" y="40"/>
                </a:cxn>
                <a:cxn ang="0">
                  <a:pos x="20" y="40"/>
                </a:cxn>
                <a:cxn ang="0">
                  <a:pos x="41" y="20"/>
                </a:cxn>
                <a:cxn ang="0">
                  <a:pos x="62" y="0"/>
                </a:cxn>
                <a:cxn ang="0">
                  <a:pos x="62" y="12"/>
                </a:cxn>
                <a:cxn ang="0">
                  <a:pos x="107" y="40"/>
                </a:cxn>
                <a:cxn ang="0">
                  <a:pos x="83" y="52"/>
                </a:cxn>
                <a:cxn ang="0">
                  <a:pos x="62" y="40"/>
                </a:cxn>
                <a:cxn ang="0">
                  <a:pos x="53" y="40"/>
                </a:cxn>
                <a:cxn ang="0">
                  <a:pos x="20" y="52"/>
                </a:cxn>
                <a:cxn ang="0">
                  <a:pos x="20" y="40"/>
                </a:cxn>
                <a:cxn ang="0">
                  <a:pos x="0" y="40"/>
                </a:cxn>
              </a:cxnLst>
              <a:rect l="0" t="0" r="r" b="b"/>
              <a:pathLst>
                <a:path w="107" h="52">
                  <a:moveTo>
                    <a:pt x="0" y="40"/>
                  </a:moveTo>
                  <a:lnTo>
                    <a:pt x="20" y="40"/>
                  </a:lnTo>
                  <a:lnTo>
                    <a:pt x="41" y="20"/>
                  </a:lnTo>
                  <a:lnTo>
                    <a:pt x="62" y="0"/>
                  </a:lnTo>
                  <a:lnTo>
                    <a:pt x="62" y="12"/>
                  </a:lnTo>
                  <a:lnTo>
                    <a:pt x="107" y="40"/>
                  </a:lnTo>
                  <a:lnTo>
                    <a:pt x="83" y="52"/>
                  </a:lnTo>
                  <a:lnTo>
                    <a:pt x="62" y="40"/>
                  </a:lnTo>
                  <a:lnTo>
                    <a:pt x="53" y="40"/>
                  </a:lnTo>
                  <a:lnTo>
                    <a:pt x="20" y="52"/>
                  </a:lnTo>
                  <a:lnTo>
                    <a:pt x="20" y="40"/>
                  </a:lnTo>
                  <a:lnTo>
                    <a:pt x="0" y="4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6" name="Freeform 338"/>
            <p:cNvSpPr>
              <a:spLocks/>
            </p:cNvSpPr>
            <p:nvPr/>
          </p:nvSpPr>
          <p:spPr bwMode="auto">
            <a:xfrm>
              <a:off x="-3929626" y="1269970"/>
              <a:ext cx="37065" cy="21492"/>
            </a:xfrm>
            <a:custGeom>
              <a:avLst/>
              <a:gdLst/>
              <a:ahLst/>
              <a:cxnLst>
                <a:cxn ang="0">
                  <a:pos x="0" y="9"/>
                </a:cxn>
                <a:cxn ang="0">
                  <a:pos x="20" y="0"/>
                </a:cxn>
                <a:cxn ang="0">
                  <a:pos x="36" y="0"/>
                </a:cxn>
                <a:cxn ang="0">
                  <a:pos x="12" y="25"/>
                </a:cxn>
                <a:cxn ang="0">
                  <a:pos x="0" y="25"/>
                </a:cxn>
                <a:cxn ang="0">
                  <a:pos x="0" y="9"/>
                </a:cxn>
              </a:cxnLst>
              <a:rect l="0" t="0" r="r" b="b"/>
              <a:pathLst>
                <a:path w="36" h="25">
                  <a:moveTo>
                    <a:pt x="0" y="9"/>
                  </a:moveTo>
                  <a:lnTo>
                    <a:pt x="20" y="0"/>
                  </a:lnTo>
                  <a:lnTo>
                    <a:pt x="36" y="0"/>
                  </a:lnTo>
                  <a:lnTo>
                    <a:pt x="12" y="25"/>
                  </a:lnTo>
                  <a:lnTo>
                    <a:pt x="0" y="25"/>
                  </a:lnTo>
                  <a:lnTo>
                    <a:pt x="0" y="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7" name="Freeform 339"/>
            <p:cNvSpPr>
              <a:spLocks/>
            </p:cNvSpPr>
            <p:nvPr/>
          </p:nvSpPr>
          <p:spPr bwMode="auto">
            <a:xfrm>
              <a:off x="-3929626" y="1269970"/>
              <a:ext cx="37065" cy="21492"/>
            </a:xfrm>
            <a:custGeom>
              <a:avLst/>
              <a:gdLst/>
              <a:ahLst/>
              <a:cxnLst>
                <a:cxn ang="0">
                  <a:pos x="0" y="9"/>
                </a:cxn>
                <a:cxn ang="0">
                  <a:pos x="20" y="0"/>
                </a:cxn>
                <a:cxn ang="0">
                  <a:pos x="36" y="0"/>
                </a:cxn>
                <a:cxn ang="0">
                  <a:pos x="12" y="25"/>
                </a:cxn>
                <a:cxn ang="0">
                  <a:pos x="0" y="25"/>
                </a:cxn>
                <a:cxn ang="0">
                  <a:pos x="0" y="9"/>
                </a:cxn>
              </a:cxnLst>
              <a:rect l="0" t="0" r="r" b="b"/>
              <a:pathLst>
                <a:path w="36" h="25">
                  <a:moveTo>
                    <a:pt x="0" y="9"/>
                  </a:moveTo>
                  <a:lnTo>
                    <a:pt x="20" y="0"/>
                  </a:lnTo>
                  <a:lnTo>
                    <a:pt x="36" y="0"/>
                  </a:lnTo>
                  <a:lnTo>
                    <a:pt x="12" y="25"/>
                  </a:lnTo>
                  <a:lnTo>
                    <a:pt x="0" y="25"/>
                  </a:lnTo>
                  <a:lnTo>
                    <a:pt x="0" y="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8" name="Freeform 340"/>
            <p:cNvSpPr>
              <a:spLocks/>
            </p:cNvSpPr>
            <p:nvPr/>
          </p:nvSpPr>
          <p:spPr bwMode="auto">
            <a:xfrm>
              <a:off x="-4039791" y="1190019"/>
              <a:ext cx="308876" cy="171077"/>
            </a:xfrm>
            <a:custGeom>
              <a:avLst/>
              <a:gdLst/>
              <a:ahLst/>
              <a:cxnLst>
                <a:cxn ang="0">
                  <a:pos x="0" y="32"/>
                </a:cxn>
                <a:cxn ang="0">
                  <a:pos x="33" y="11"/>
                </a:cxn>
                <a:cxn ang="0">
                  <a:pos x="77" y="0"/>
                </a:cxn>
                <a:cxn ang="0">
                  <a:pos x="106" y="0"/>
                </a:cxn>
                <a:cxn ang="0">
                  <a:pos x="119" y="0"/>
                </a:cxn>
                <a:cxn ang="0">
                  <a:pos x="143" y="11"/>
                </a:cxn>
                <a:cxn ang="0">
                  <a:pos x="119" y="32"/>
                </a:cxn>
                <a:cxn ang="0">
                  <a:pos x="172" y="19"/>
                </a:cxn>
                <a:cxn ang="0">
                  <a:pos x="216" y="19"/>
                </a:cxn>
                <a:cxn ang="0">
                  <a:pos x="202" y="32"/>
                </a:cxn>
                <a:cxn ang="0">
                  <a:pos x="237" y="43"/>
                </a:cxn>
                <a:cxn ang="0">
                  <a:pos x="267" y="64"/>
                </a:cxn>
                <a:cxn ang="0">
                  <a:pos x="267" y="72"/>
                </a:cxn>
                <a:cxn ang="0">
                  <a:pos x="247" y="84"/>
                </a:cxn>
                <a:cxn ang="0">
                  <a:pos x="237" y="84"/>
                </a:cxn>
                <a:cxn ang="0">
                  <a:pos x="247" y="93"/>
                </a:cxn>
                <a:cxn ang="0">
                  <a:pos x="267" y="93"/>
                </a:cxn>
                <a:cxn ang="0">
                  <a:pos x="300" y="117"/>
                </a:cxn>
                <a:cxn ang="0">
                  <a:pos x="258" y="146"/>
                </a:cxn>
                <a:cxn ang="0">
                  <a:pos x="247" y="146"/>
                </a:cxn>
                <a:cxn ang="0">
                  <a:pos x="247" y="137"/>
                </a:cxn>
                <a:cxn ang="0">
                  <a:pos x="226" y="125"/>
                </a:cxn>
                <a:cxn ang="0">
                  <a:pos x="216" y="137"/>
                </a:cxn>
                <a:cxn ang="0">
                  <a:pos x="237" y="157"/>
                </a:cxn>
                <a:cxn ang="0">
                  <a:pos x="226" y="166"/>
                </a:cxn>
                <a:cxn ang="0">
                  <a:pos x="237" y="178"/>
                </a:cxn>
                <a:cxn ang="0">
                  <a:pos x="226" y="189"/>
                </a:cxn>
                <a:cxn ang="0">
                  <a:pos x="202" y="189"/>
                </a:cxn>
                <a:cxn ang="0">
                  <a:pos x="172" y="166"/>
                </a:cxn>
                <a:cxn ang="0">
                  <a:pos x="172" y="178"/>
                </a:cxn>
                <a:cxn ang="0">
                  <a:pos x="193" y="199"/>
                </a:cxn>
                <a:cxn ang="0">
                  <a:pos x="163" y="199"/>
                </a:cxn>
                <a:cxn ang="0">
                  <a:pos x="127" y="189"/>
                </a:cxn>
                <a:cxn ang="0">
                  <a:pos x="127" y="166"/>
                </a:cxn>
                <a:cxn ang="0">
                  <a:pos x="119" y="166"/>
                </a:cxn>
                <a:cxn ang="0">
                  <a:pos x="89" y="157"/>
                </a:cxn>
                <a:cxn ang="0">
                  <a:pos x="53" y="157"/>
                </a:cxn>
                <a:cxn ang="0">
                  <a:pos x="77" y="137"/>
                </a:cxn>
                <a:cxn ang="0">
                  <a:pos x="106" y="146"/>
                </a:cxn>
                <a:cxn ang="0">
                  <a:pos x="127" y="137"/>
                </a:cxn>
                <a:cxn ang="0">
                  <a:pos x="119" y="125"/>
                </a:cxn>
                <a:cxn ang="0">
                  <a:pos x="172" y="117"/>
                </a:cxn>
                <a:cxn ang="0">
                  <a:pos x="172" y="93"/>
                </a:cxn>
                <a:cxn ang="0">
                  <a:pos x="163" y="84"/>
                </a:cxn>
                <a:cxn ang="0">
                  <a:pos x="151" y="84"/>
                </a:cxn>
                <a:cxn ang="0">
                  <a:pos x="127" y="84"/>
                </a:cxn>
                <a:cxn ang="0">
                  <a:pos x="151" y="72"/>
                </a:cxn>
                <a:cxn ang="0">
                  <a:pos x="127" y="64"/>
                </a:cxn>
                <a:cxn ang="0">
                  <a:pos x="98" y="72"/>
                </a:cxn>
                <a:cxn ang="0">
                  <a:pos x="89" y="64"/>
                </a:cxn>
                <a:cxn ang="0">
                  <a:pos x="33" y="64"/>
                </a:cxn>
                <a:cxn ang="0">
                  <a:pos x="14" y="54"/>
                </a:cxn>
                <a:cxn ang="0">
                  <a:pos x="0" y="32"/>
                </a:cxn>
              </a:cxnLst>
              <a:rect l="0" t="0" r="r" b="b"/>
              <a:pathLst>
                <a:path w="300" h="199">
                  <a:moveTo>
                    <a:pt x="0" y="32"/>
                  </a:moveTo>
                  <a:lnTo>
                    <a:pt x="33" y="11"/>
                  </a:lnTo>
                  <a:lnTo>
                    <a:pt x="77" y="0"/>
                  </a:lnTo>
                  <a:lnTo>
                    <a:pt x="106" y="0"/>
                  </a:lnTo>
                  <a:lnTo>
                    <a:pt x="119" y="0"/>
                  </a:lnTo>
                  <a:lnTo>
                    <a:pt x="143" y="11"/>
                  </a:lnTo>
                  <a:lnTo>
                    <a:pt x="119" y="32"/>
                  </a:lnTo>
                  <a:lnTo>
                    <a:pt x="172" y="19"/>
                  </a:lnTo>
                  <a:lnTo>
                    <a:pt x="216" y="19"/>
                  </a:lnTo>
                  <a:lnTo>
                    <a:pt x="202" y="32"/>
                  </a:lnTo>
                  <a:lnTo>
                    <a:pt x="237" y="43"/>
                  </a:lnTo>
                  <a:lnTo>
                    <a:pt x="267" y="64"/>
                  </a:lnTo>
                  <a:lnTo>
                    <a:pt x="267" y="72"/>
                  </a:lnTo>
                  <a:lnTo>
                    <a:pt x="247" y="84"/>
                  </a:lnTo>
                  <a:lnTo>
                    <a:pt x="237" y="84"/>
                  </a:lnTo>
                  <a:lnTo>
                    <a:pt x="247" y="93"/>
                  </a:lnTo>
                  <a:lnTo>
                    <a:pt x="267" y="93"/>
                  </a:lnTo>
                  <a:lnTo>
                    <a:pt x="300" y="117"/>
                  </a:lnTo>
                  <a:lnTo>
                    <a:pt x="258" y="146"/>
                  </a:lnTo>
                  <a:lnTo>
                    <a:pt x="247" y="146"/>
                  </a:lnTo>
                  <a:lnTo>
                    <a:pt x="247" y="137"/>
                  </a:lnTo>
                  <a:lnTo>
                    <a:pt x="226" y="125"/>
                  </a:lnTo>
                  <a:lnTo>
                    <a:pt x="216" y="137"/>
                  </a:lnTo>
                  <a:lnTo>
                    <a:pt x="237" y="157"/>
                  </a:lnTo>
                  <a:lnTo>
                    <a:pt x="226" y="166"/>
                  </a:lnTo>
                  <a:lnTo>
                    <a:pt x="237" y="178"/>
                  </a:lnTo>
                  <a:lnTo>
                    <a:pt x="226" y="189"/>
                  </a:lnTo>
                  <a:lnTo>
                    <a:pt x="202" y="189"/>
                  </a:lnTo>
                  <a:lnTo>
                    <a:pt x="172" y="166"/>
                  </a:lnTo>
                  <a:lnTo>
                    <a:pt x="172" y="178"/>
                  </a:lnTo>
                  <a:lnTo>
                    <a:pt x="193" y="199"/>
                  </a:lnTo>
                  <a:lnTo>
                    <a:pt x="163" y="199"/>
                  </a:lnTo>
                  <a:lnTo>
                    <a:pt x="127" y="189"/>
                  </a:lnTo>
                  <a:lnTo>
                    <a:pt x="127" y="166"/>
                  </a:lnTo>
                  <a:lnTo>
                    <a:pt x="119" y="166"/>
                  </a:lnTo>
                  <a:lnTo>
                    <a:pt x="89" y="157"/>
                  </a:lnTo>
                  <a:lnTo>
                    <a:pt x="53" y="157"/>
                  </a:lnTo>
                  <a:lnTo>
                    <a:pt x="77" y="137"/>
                  </a:lnTo>
                  <a:lnTo>
                    <a:pt x="106" y="146"/>
                  </a:lnTo>
                  <a:lnTo>
                    <a:pt x="127" y="137"/>
                  </a:lnTo>
                  <a:lnTo>
                    <a:pt x="119" y="125"/>
                  </a:lnTo>
                  <a:lnTo>
                    <a:pt x="172" y="117"/>
                  </a:lnTo>
                  <a:lnTo>
                    <a:pt x="172" y="93"/>
                  </a:lnTo>
                  <a:lnTo>
                    <a:pt x="163" y="84"/>
                  </a:lnTo>
                  <a:lnTo>
                    <a:pt x="151" y="84"/>
                  </a:lnTo>
                  <a:lnTo>
                    <a:pt x="127" y="84"/>
                  </a:lnTo>
                  <a:lnTo>
                    <a:pt x="151" y="72"/>
                  </a:lnTo>
                  <a:lnTo>
                    <a:pt x="127" y="64"/>
                  </a:lnTo>
                  <a:lnTo>
                    <a:pt x="98" y="72"/>
                  </a:lnTo>
                  <a:lnTo>
                    <a:pt x="89" y="64"/>
                  </a:lnTo>
                  <a:lnTo>
                    <a:pt x="33" y="64"/>
                  </a:lnTo>
                  <a:lnTo>
                    <a:pt x="14" y="54"/>
                  </a:lnTo>
                  <a:lnTo>
                    <a:pt x="0" y="3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59" name="Freeform 341"/>
            <p:cNvSpPr>
              <a:spLocks/>
            </p:cNvSpPr>
            <p:nvPr/>
          </p:nvSpPr>
          <p:spPr bwMode="auto">
            <a:xfrm>
              <a:off x="-4039791" y="1190019"/>
              <a:ext cx="308876" cy="171077"/>
            </a:xfrm>
            <a:custGeom>
              <a:avLst/>
              <a:gdLst/>
              <a:ahLst/>
              <a:cxnLst>
                <a:cxn ang="0">
                  <a:pos x="0" y="32"/>
                </a:cxn>
                <a:cxn ang="0">
                  <a:pos x="33" y="11"/>
                </a:cxn>
                <a:cxn ang="0">
                  <a:pos x="77" y="0"/>
                </a:cxn>
                <a:cxn ang="0">
                  <a:pos x="106" y="0"/>
                </a:cxn>
                <a:cxn ang="0">
                  <a:pos x="119" y="0"/>
                </a:cxn>
                <a:cxn ang="0">
                  <a:pos x="143" y="11"/>
                </a:cxn>
                <a:cxn ang="0">
                  <a:pos x="119" y="32"/>
                </a:cxn>
                <a:cxn ang="0">
                  <a:pos x="172" y="19"/>
                </a:cxn>
                <a:cxn ang="0">
                  <a:pos x="216" y="19"/>
                </a:cxn>
                <a:cxn ang="0">
                  <a:pos x="202" y="32"/>
                </a:cxn>
                <a:cxn ang="0">
                  <a:pos x="237" y="43"/>
                </a:cxn>
                <a:cxn ang="0">
                  <a:pos x="267" y="64"/>
                </a:cxn>
                <a:cxn ang="0">
                  <a:pos x="267" y="72"/>
                </a:cxn>
                <a:cxn ang="0">
                  <a:pos x="247" y="84"/>
                </a:cxn>
                <a:cxn ang="0">
                  <a:pos x="237" y="84"/>
                </a:cxn>
                <a:cxn ang="0">
                  <a:pos x="247" y="93"/>
                </a:cxn>
                <a:cxn ang="0">
                  <a:pos x="267" y="93"/>
                </a:cxn>
                <a:cxn ang="0">
                  <a:pos x="300" y="117"/>
                </a:cxn>
                <a:cxn ang="0">
                  <a:pos x="258" y="146"/>
                </a:cxn>
                <a:cxn ang="0">
                  <a:pos x="247" y="146"/>
                </a:cxn>
                <a:cxn ang="0">
                  <a:pos x="247" y="137"/>
                </a:cxn>
                <a:cxn ang="0">
                  <a:pos x="226" y="125"/>
                </a:cxn>
                <a:cxn ang="0">
                  <a:pos x="216" y="137"/>
                </a:cxn>
                <a:cxn ang="0">
                  <a:pos x="237" y="157"/>
                </a:cxn>
                <a:cxn ang="0">
                  <a:pos x="226" y="166"/>
                </a:cxn>
                <a:cxn ang="0">
                  <a:pos x="237" y="178"/>
                </a:cxn>
                <a:cxn ang="0">
                  <a:pos x="226" y="189"/>
                </a:cxn>
                <a:cxn ang="0">
                  <a:pos x="202" y="189"/>
                </a:cxn>
                <a:cxn ang="0">
                  <a:pos x="172" y="166"/>
                </a:cxn>
                <a:cxn ang="0">
                  <a:pos x="172" y="178"/>
                </a:cxn>
                <a:cxn ang="0">
                  <a:pos x="193" y="199"/>
                </a:cxn>
                <a:cxn ang="0">
                  <a:pos x="163" y="199"/>
                </a:cxn>
                <a:cxn ang="0">
                  <a:pos x="127" y="189"/>
                </a:cxn>
                <a:cxn ang="0">
                  <a:pos x="127" y="166"/>
                </a:cxn>
                <a:cxn ang="0">
                  <a:pos x="119" y="166"/>
                </a:cxn>
                <a:cxn ang="0">
                  <a:pos x="89" y="157"/>
                </a:cxn>
                <a:cxn ang="0">
                  <a:pos x="53" y="157"/>
                </a:cxn>
                <a:cxn ang="0">
                  <a:pos x="77" y="137"/>
                </a:cxn>
                <a:cxn ang="0">
                  <a:pos x="106" y="146"/>
                </a:cxn>
                <a:cxn ang="0">
                  <a:pos x="127" y="137"/>
                </a:cxn>
                <a:cxn ang="0">
                  <a:pos x="119" y="125"/>
                </a:cxn>
                <a:cxn ang="0">
                  <a:pos x="172" y="117"/>
                </a:cxn>
                <a:cxn ang="0">
                  <a:pos x="172" y="93"/>
                </a:cxn>
                <a:cxn ang="0">
                  <a:pos x="163" y="84"/>
                </a:cxn>
                <a:cxn ang="0">
                  <a:pos x="151" y="84"/>
                </a:cxn>
                <a:cxn ang="0">
                  <a:pos x="127" y="84"/>
                </a:cxn>
                <a:cxn ang="0">
                  <a:pos x="151" y="72"/>
                </a:cxn>
                <a:cxn ang="0">
                  <a:pos x="127" y="64"/>
                </a:cxn>
                <a:cxn ang="0">
                  <a:pos x="98" y="72"/>
                </a:cxn>
                <a:cxn ang="0">
                  <a:pos x="89" y="64"/>
                </a:cxn>
                <a:cxn ang="0">
                  <a:pos x="33" y="64"/>
                </a:cxn>
                <a:cxn ang="0">
                  <a:pos x="14" y="54"/>
                </a:cxn>
                <a:cxn ang="0">
                  <a:pos x="0" y="32"/>
                </a:cxn>
              </a:cxnLst>
              <a:rect l="0" t="0" r="r" b="b"/>
              <a:pathLst>
                <a:path w="300" h="199">
                  <a:moveTo>
                    <a:pt x="0" y="32"/>
                  </a:moveTo>
                  <a:lnTo>
                    <a:pt x="33" y="11"/>
                  </a:lnTo>
                  <a:lnTo>
                    <a:pt x="77" y="0"/>
                  </a:lnTo>
                  <a:lnTo>
                    <a:pt x="106" y="0"/>
                  </a:lnTo>
                  <a:lnTo>
                    <a:pt x="119" y="0"/>
                  </a:lnTo>
                  <a:lnTo>
                    <a:pt x="143" y="11"/>
                  </a:lnTo>
                  <a:lnTo>
                    <a:pt x="119" y="32"/>
                  </a:lnTo>
                  <a:lnTo>
                    <a:pt x="172" y="19"/>
                  </a:lnTo>
                  <a:lnTo>
                    <a:pt x="216" y="19"/>
                  </a:lnTo>
                  <a:lnTo>
                    <a:pt x="202" y="32"/>
                  </a:lnTo>
                  <a:lnTo>
                    <a:pt x="237" y="43"/>
                  </a:lnTo>
                  <a:lnTo>
                    <a:pt x="267" y="64"/>
                  </a:lnTo>
                  <a:lnTo>
                    <a:pt x="267" y="72"/>
                  </a:lnTo>
                  <a:lnTo>
                    <a:pt x="247" y="84"/>
                  </a:lnTo>
                  <a:lnTo>
                    <a:pt x="237" y="84"/>
                  </a:lnTo>
                  <a:lnTo>
                    <a:pt x="247" y="93"/>
                  </a:lnTo>
                  <a:lnTo>
                    <a:pt x="267" y="93"/>
                  </a:lnTo>
                  <a:lnTo>
                    <a:pt x="300" y="117"/>
                  </a:lnTo>
                  <a:lnTo>
                    <a:pt x="258" y="146"/>
                  </a:lnTo>
                  <a:lnTo>
                    <a:pt x="247" y="146"/>
                  </a:lnTo>
                  <a:lnTo>
                    <a:pt x="247" y="137"/>
                  </a:lnTo>
                  <a:lnTo>
                    <a:pt x="226" y="125"/>
                  </a:lnTo>
                  <a:lnTo>
                    <a:pt x="216" y="137"/>
                  </a:lnTo>
                  <a:lnTo>
                    <a:pt x="237" y="157"/>
                  </a:lnTo>
                  <a:lnTo>
                    <a:pt x="226" y="166"/>
                  </a:lnTo>
                  <a:lnTo>
                    <a:pt x="237" y="178"/>
                  </a:lnTo>
                  <a:lnTo>
                    <a:pt x="226" y="189"/>
                  </a:lnTo>
                  <a:lnTo>
                    <a:pt x="202" y="189"/>
                  </a:lnTo>
                  <a:lnTo>
                    <a:pt x="172" y="166"/>
                  </a:lnTo>
                  <a:lnTo>
                    <a:pt x="172" y="178"/>
                  </a:lnTo>
                  <a:lnTo>
                    <a:pt x="193" y="199"/>
                  </a:lnTo>
                  <a:lnTo>
                    <a:pt x="163" y="199"/>
                  </a:lnTo>
                  <a:lnTo>
                    <a:pt x="127" y="189"/>
                  </a:lnTo>
                  <a:lnTo>
                    <a:pt x="127" y="166"/>
                  </a:lnTo>
                  <a:lnTo>
                    <a:pt x="119" y="166"/>
                  </a:lnTo>
                  <a:lnTo>
                    <a:pt x="89" y="157"/>
                  </a:lnTo>
                  <a:lnTo>
                    <a:pt x="53" y="157"/>
                  </a:lnTo>
                  <a:lnTo>
                    <a:pt x="77" y="137"/>
                  </a:lnTo>
                  <a:lnTo>
                    <a:pt x="106" y="146"/>
                  </a:lnTo>
                  <a:lnTo>
                    <a:pt x="127" y="137"/>
                  </a:lnTo>
                  <a:lnTo>
                    <a:pt x="119" y="125"/>
                  </a:lnTo>
                  <a:lnTo>
                    <a:pt x="172" y="117"/>
                  </a:lnTo>
                  <a:lnTo>
                    <a:pt x="172" y="93"/>
                  </a:lnTo>
                  <a:lnTo>
                    <a:pt x="163" y="84"/>
                  </a:lnTo>
                  <a:lnTo>
                    <a:pt x="151" y="84"/>
                  </a:lnTo>
                  <a:lnTo>
                    <a:pt x="127" y="84"/>
                  </a:lnTo>
                  <a:lnTo>
                    <a:pt x="151" y="72"/>
                  </a:lnTo>
                  <a:lnTo>
                    <a:pt x="127" y="64"/>
                  </a:lnTo>
                  <a:lnTo>
                    <a:pt x="98" y="72"/>
                  </a:lnTo>
                  <a:lnTo>
                    <a:pt x="89" y="64"/>
                  </a:lnTo>
                  <a:lnTo>
                    <a:pt x="33" y="64"/>
                  </a:lnTo>
                  <a:lnTo>
                    <a:pt x="14" y="54"/>
                  </a:lnTo>
                  <a:lnTo>
                    <a:pt x="0" y="3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0" name="Freeform 342"/>
            <p:cNvSpPr>
              <a:spLocks/>
            </p:cNvSpPr>
            <p:nvPr/>
          </p:nvSpPr>
          <p:spPr bwMode="auto">
            <a:xfrm>
              <a:off x="-3892561" y="1190019"/>
              <a:ext cx="51479" cy="19772"/>
            </a:xfrm>
            <a:custGeom>
              <a:avLst/>
              <a:gdLst/>
              <a:ahLst/>
              <a:cxnLst>
                <a:cxn ang="0">
                  <a:pos x="9" y="0"/>
                </a:cxn>
                <a:cxn ang="0">
                  <a:pos x="50" y="13"/>
                </a:cxn>
                <a:cxn ang="0">
                  <a:pos x="38" y="23"/>
                </a:cxn>
                <a:cxn ang="0">
                  <a:pos x="9" y="23"/>
                </a:cxn>
                <a:cxn ang="0">
                  <a:pos x="0" y="13"/>
                </a:cxn>
                <a:cxn ang="0">
                  <a:pos x="9" y="0"/>
                </a:cxn>
              </a:cxnLst>
              <a:rect l="0" t="0" r="r" b="b"/>
              <a:pathLst>
                <a:path w="50" h="23">
                  <a:moveTo>
                    <a:pt x="9" y="0"/>
                  </a:moveTo>
                  <a:lnTo>
                    <a:pt x="50" y="13"/>
                  </a:lnTo>
                  <a:lnTo>
                    <a:pt x="38" y="23"/>
                  </a:lnTo>
                  <a:lnTo>
                    <a:pt x="9" y="23"/>
                  </a:lnTo>
                  <a:lnTo>
                    <a:pt x="0" y="13"/>
                  </a:lnTo>
                  <a:lnTo>
                    <a:pt x="9"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1" name="Freeform 343"/>
            <p:cNvSpPr>
              <a:spLocks/>
            </p:cNvSpPr>
            <p:nvPr/>
          </p:nvSpPr>
          <p:spPr bwMode="auto">
            <a:xfrm>
              <a:off x="-3892561" y="1190019"/>
              <a:ext cx="51479" cy="19772"/>
            </a:xfrm>
            <a:custGeom>
              <a:avLst/>
              <a:gdLst/>
              <a:ahLst/>
              <a:cxnLst>
                <a:cxn ang="0">
                  <a:pos x="9" y="0"/>
                </a:cxn>
                <a:cxn ang="0">
                  <a:pos x="50" y="13"/>
                </a:cxn>
                <a:cxn ang="0">
                  <a:pos x="38" y="23"/>
                </a:cxn>
                <a:cxn ang="0">
                  <a:pos x="9" y="23"/>
                </a:cxn>
                <a:cxn ang="0">
                  <a:pos x="0" y="13"/>
                </a:cxn>
                <a:cxn ang="0">
                  <a:pos x="9" y="0"/>
                </a:cxn>
              </a:cxnLst>
              <a:rect l="0" t="0" r="r" b="b"/>
              <a:pathLst>
                <a:path w="50" h="23">
                  <a:moveTo>
                    <a:pt x="9" y="0"/>
                  </a:moveTo>
                  <a:lnTo>
                    <a:pt x="50" y="13"/>
                  </a:lnTo>
                  <a:lnTo>
                    <a:pt x="38" y="23"/>
                  </a:lnTo>
                  <a:lnTo>
                    <a:pt x="9" y="23"/>
                  </a:lnTo>
                  <a:lnTo>
                    <a:pt x="0" y="13"/>
                  </a:lnTo>
                  <a:lnTo>
                    <a:pt x="9"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2" name="Freeform 344"/>
            <p:cNvSpPr>
              <a:spLocks/>
            </p:cNvSpPr>
            <p:nvPr/>
          </p:nvSpPr>
          <p:spPr bwMode="auto">
            <a:xfrm>
              <a:off x="-4025378" y="1153912"/>
              <a:ext cx="171940" cy="28369"/>
            </a:xfrm>
            <a:custGeom>
              <a:avLst/>
              <a:gdLst/>
              <a:ahLst/>
              <a:cxnLst>
                <a:cxn ang="0">
                  <a:pos x="9" y="0"/>
                </a:cxn>
                <a:cxn ang="0">
                  <a:pos x="63" y="0"/>
                </a:cxn>
                <a:cxn ang="0">
                  <a:pos x="63" y="11"/>
                </a:cxn>
                <a:cxn ang="0">
                  <a:pos x="74" y="11"/>
                </a:cxn>
                <a:cxn ang="0">
                  <a:pos x="167" y="24"/>
                </a:cxn>
                <a:cxn ang="0">
                  <a:pos x="149" y="33"/>
                </a:cxn>
                <a:cxn ang="0">
                  <a:pos x="128" y="33"/>
                </a:cxn>
                <a:cxn ang="0">
                  <a:pos x="113" y="33"/>
                </a:cxn>
                <a:cxn ang="0">
                  <a:pos x="92" y="33"/>
                </a:cxn>
                <a:cxn ang="0">
                  <a:pos x="30" y="33"/>
                </a:cxn>
                <a:cxn ang="0">
                  <a:pos x="18" y="33"/>
                </a:cxn>
                <a:cxn ang="0">
                  <a:pos x="39" y="11"/>
                </a:cxn>
                <a:cxn ang="0">
                  <a:pos x="9" y="11"/>
                </a:cxn>
                <a:cxn ang="0">
                  <a:pos x="0" y="0"/>
                </a:cxn>
                <a:cxn ang="0">
                  <a:pos x="9" y="0"/>
                </a:cxn>
              </a:cxnLst>
              <a:rect l="0" t="0" r="r" b="b"/>
              <a:pathLst>
                <a:path w="167" h="33">
                  <a:moveTo>
                    <a:pt x="9" y="0"/>
                  </a:moveTo>
                  <a:lnTo>
                    <a:pt x="63" y="0"/>
                  </a:lnTo>
                  <a:lnTo>
                    <a:pt x="63" y="11"/>
                  </a:lnTo>
                  <a:lnTo>
                    <a:pt x="74" y="11"/>
                  </a:lnTo>
                  <a:lnTo>
                    <a:pt x="167" y="24"/>
                  </a:lnTo>
                  <a:lnTo>
                    <a:pt x="149" y="33"/>
                  </a:lnTo>
                  <a:lnTo>
                    <a:pt x="128" y="33"/>
                  </a:lnTo>
                  <a:lnTo>
                    <a:pt x="113" y="33"/>
                  </a:lnTo>
                  <a:lnTo>
                    <a:pt x="92" y="33"/>
                  </a:lnTo>
                  <a:lnTo>
                    <a:pt x="30" y="33"/>
                  </a:lnTo>
                  <a:lnTo>
                    <a:pt x="18" y="33"/>
                  </a:lnTo>
                  <a:lnTo>
                    <a:pt x="39" y="11"/>
                  </a:lnTo>
                  <a:lnTo>
                    <a:pt x="9" y="11"/>
                  </a:lnTo>
                  <a:lnTo>
                    <a:pt x="0" y="0"/>
                  </a:lnTo>
                  <a:lnTo>
                    <a:pt x="9"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3" name="Freeform 345"/>
            <p:cNvSpPr>
              <a:spLocks/>
            </p:cNvSpPr>
            <p:nvPr/>
          </p:nvSpPr>
          <p:spPr bwMode="auto">
            <a:xfrm>
              <a:off x="-4025378" y="1153912"/>
              <a:ext cx="171940" cy="28369"/>
            </a:xfrm>
            <a:custGeom>
              <a:avLst/>
              <a:gdLst/>
              <a:ahLst/>
              <a:cxnLst>
                <a:cxn ang="0">
                  <a:pos x="9" y="0"/>
                </a:cxn>
                <a:cxn ang="0">
                  <a:pos x="63" y="0"/>
                </a:cxn>
                <a:cxn ang="0">
                  <a:pos x="63" y="11"/>
                </a:cxn>
                <a:cxn ang="0">
                  <a:pos x="74" y="11"/>
                </a:cxn>
                <a:cxn ang="0">
                  <a:pos x="167" y="24"/>
                </a:cxn>
                <a:cxn ang="0">
                  <a:pos x="149" y="33"/>
                </a:cxn>
                <a:cxn ang="0">
                  <a:pos x="128" y="33"/>
                </a:cxn>
                <a:cxn ang="0">
                  <a:pos x="113" y="33"/>
                </a:cxn>
                <a:cxn ang="0">
                  <a:pos x="92" y="33"/>
                </a:cxn>
                <a:cxn ang="0">
                  <a:pos x="30" y="33"/>
                </a:cxn>
                <a:cxn ang="0">
                  <a:pos x="18" y="33"/>
                </a:cxn>
                <a:cxn ang="0">
                  <a:pos x="39" y="11"/>
                </a:cxn>
                <a:cxn ang="0">
                  <a:pos x="9" y="11"/>
                </a:cxn>
                <a:cxn ang="0">
                  <a:pos x="0" y="0"/>
                </a:cxn>
                <a:cxn ang="0">
                  <a:pos x="9" y="0"/>
                </a:cxn>
              </a:cxnLst>
              <a:rect l="0" t="0" r="r" b="b"/>
              <a:pathLst>
                <a:path w="167" h="33">
                  <a:moveTo>
                    <a:pt x="9" y="0"/>
                  </a:moveTo>
                  <a:lnTo>
                    <a:pt x="63" y="0"/>
                  </a:lnTo>
                  <a:lnTo>
                    <a:pt x="63" y="11"/>
                  </a:lnTo>
                  <a:lnTo>
                    <a:pt x="74" y="11"/>
                  </a:lnTo>
                  <a:lnTo>
                    <a:pt x="167" y="24"/>
                  </a:lnTo>
                  <a:lnTo>
                    <a:pt x="149" y="33"/>
                  </a:lnTo>
                  <a:lnTo>
                    <a:pt x="128" y="33"/>
                  </a:lnTo>
                  <a:lnTo>
                    <a:pt x="113" y="33"/>
                  </a:lnTo>
                  <a:lnTo>
                    <a:pt x="92" y="33"/>
                  </a:lnTo>
                  <a:lnTo>
                    <a:pt x="30" y="33"/>
                  </a:lnTo>
                  <a:lnTo>
                    <a:pt x="18" y="33"/>
                  </a:lnTo>
                  <a:lnTo>
                    <a:pt x="39" y="11"/>
                  </a:lnTo>
                  <a:lnTo>
                    <a:pt x="9" y="11"/>
                  </a:lnTo>
                  <a:lnTo>
                    <a:pt x="0" y="0"/>
                  </a:lnTo>
                  <a:lnTo>
                    <a:pt x="9"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4" name="Freeform 346"/>
            <p:cNvSpPr>
              <a:spLocks/>
            </p:cNvSpPr>
            <p:nvPr/>
          </p:nvSpPr>
          <p:spPr bwMode="auto">
            <a:xfrm>
              <a:off x="-3948158" y="1098892"/>
              <a:ext cx="95751" cy="36107"/>
            </a:xfrm>
            <a:custGeom>
              <a:avLst/>
              <a:gdLst/>
              <a:ahLst/>
              <a:cxnLst>
                <a:cxn ang="0">
                  <a:pos x="9" y="14"/>
                </a:cxn>
                <a:cxn ang="0">
                  <a:pos x="38" y="0"/>
                </a:cxn>
                <a:cxn ang="0">
                  <a:pos x="62" y="0"/>
                </a:cxn>
                <a:cxn ang="0">
                  <a:pos x="75" y="14"/>
                </a:cxn>
                <a:cxn ang="0">
                  <a:pos x="93" y="14"/>
                </a:cxn>
                <a:cxn ang="0">
                  <a:pos x="83" y="22"/>
                </a:cxn>
                <a:cxn ang="0">
                  <a:pos x="30" y="42"/>
                </a:cxn>
                <a:cxn ang="0">
                  <a:pos x="0" y="42"/>
                </a:cxn>
                <a:cxn ang="0">
                  <a:pos x="0" y="34"/>
                </a:cxn>
                <a:cxn ang="0">
                  <a:pos x="9" y="22"/>
                </a:cxn>
                <a:cxn ang="0">
                  <a:pos x="9" y="14"/>
                </a:cxn>
              </a:cxnLst>
              <a:rect l="0" t="0" r="r" b="b"/>
              <a:pathLst>
                <a:path w="93" h="42">
                  <a:moveTo>
                    <a:pt x="9" y="14"/>
                  </a:moveTo>
                  <a:lnTo>
                    <a:pt x="38" y="0"/>
                  </a:lnTo>
                  <a:lnTo>
                    <a:pt x="62" y="0"/>
                  </a:lnTo>
                  <a:lnTo>
                    <a:pt x="75" y="14"/>
                  </a:lnTo>
                  <a:lnTo>
                    <a:pt x="93" y="14"/>
                  </a:lnTo>
                  <a:lnTo>
                    <a:pt x="83" y="22"/>
                  </a:lnTo>
                  <a:lnTo>
                    <a:pt x="30" y="42"/>
                  </a:lnTo>
                  <a:lnTo>
                    <a:pt x="0" y="42"/>
                  </a:lnTo>
                  <a:lnTo>
                    <a:pt x="0" y="34"/>
                  </a:lnTo>
                  <a:lnTo>
                    <a:pt x="9" y="22"/>
                  </a:lnTo>
                  <a:lnTo>
                    <a:pt x="9" y="1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5" name="Freeform 347"/>
            <p:cNvSpPr>
              <a:spLocks/>
            </p:cNvSpPr>
            <p:nvPr/>
          </p:nvSpPr>
          <p:spPr bwMode="auto">
            <a:xfrm>
              <a:off x="-3948158" y="1098892"/>
              <a:ext cx="95751" cy="36107"/>
            </a:xfrm>
            <a:custGeom>
              <a:avLst/>
              <a:gdLst/>
              <a:ahLst/>
              <a:cxnLst>
                <a:cxn ang="0">
                  <a:pos x="9" y="14"/>
                </a:cxn>
                <a:cxn ang="0">
                  <a:pos x="38" y="0"/>
                </a:cxn>
                <a:cxn ang="0">
                  <a:pos x="62" y="0"/>
                </a:cxn>
                <a:cxn ang="0">
                  <a:pos x="75" y="14"/>
                </a:cxn>
                <a:cxn ang="0">
                  <a:pos x="93" y="14"/>
                </a:cxn>
                <a:cxn ang="0">
                  <a:pos x="83" y="22"/>
                </a:cxn>
                <a:cxn ang="0">
                  <a:pos x="30" y="42"/>
                </a:cxn>
                <a:cxn ang="0">
                  <a:pos x="0" y="42"/>
                </a:cxn>
                <a:cxn ang="0">
                  <a:pos x="0" y="34"/>
                </a:cxn>
                <a:cxn ang="0">
                  <a:pos x="9" y="22"/>
                </a:cxn>
                <a:cxn ang="0">
                  <a:pos x="9" y="14"/>
                </a:cxn>
              </a:cxnLst>
              <a:rect l="0" t="0" r="r" b="b"/>
              <a:pathLst>
                <a:path w="93" h="42">
                  <a:moveTo>
                    <a:pt x="9" y="14"/>
                  </a:moveTo>
                  <a:lnTo>
                    <a:pt x="38" y="0"/>
                  </a:lnTo>
                  <a:lnTo>
                    <a:pt x="62" y="0"/>
                  </a:lnTo>
                  <a:lnTo>
                    <a:pt x="75" y="14"/>
                  </a:lnTo>
                  <a:lnTo>
                    <a:pt x="93" y="14"/>
                  </a:lnTo>
                  <a:lnTo>
                    <a:pt x="83" y="22"/>
                  </a:lnTo>
                  <a:lnTo>
                    <a:pt x="30" y="42"/>
                  </a:lnTo>
                  <a:lnTo>
                    <a:pt x="0" y="42"/>
                  </a:lnTo>
                  <a:lnTo>
                    <a:pt x="0" y="34"/>
                  </a:lnTo>
                  <a:lnTo>
                    <a:pt x="9" y="22"/>
                  </a:lnTo>
                  <a:lnTo>
                    <a:pt x="9" y="1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6" name="Freeform 348"/>
            <p:cNvSpPr>
              <a:spLocks/>
            </p:cNvSpPr>
            <p:nvPr/>
          </p:nvSpPr>
          <p:spPr bwMode="auto">
            <a:xfrm>
              <a:off x="-3948158" y="1083418"/>
              <a:ext cx="425217" cy="80810"/>
            </a:xfrm>
            <a:custGeom>
              <a:avLst/>
              <a:gdLst/>
              <a:ahLst/>
              <a:cxnLst>
                <a:cxn ang="0">
                  <a:pos x="83" y="17"/>
                </a:cxn>
                <a:cxn ang="0">
                  <a:pos x="255" y="0"/>
                </a:cxn>
                <a:cxn ang="0">
                  <a:pos x="329" y="0"/>
                </a:cxn>
                <a:cxn ang="0">
                  <a:pos x="413" y="8"/>
                </a:cxn>
                <a:cxn ang="0">
                  <a:pos x="231" y="40"/>
                </a:cxn>
                <a:cxn ang="0">
                  <a:pos x="189" y="61"/>
                </a:cxn>
                <a:cxn ang="0">
                  <a:pos x="157" y="61"/>
                </a:cxn>
                <a:cxn ang="0">
                  <a:pos x="157" y="71"/>
                </a:cxn>
                <a:cxn ang="0">
                  <a:pos x="136" y="71"/>
                </a:cxn>
                <a:cxn ang="0">
                  <a:pos x="148" y="82"/>
                </a:cxn>
                <a:cxn ang="0">
                  <a:pos x="92" y="94"/>
                </a:cxn>
                <a:cxn ang="0">
                  <a:pos x="92" y="82"/>
                </a:cxn>
                <a:cxn ang="0">
                  <a:pos x="0" y="82"/>
                </a:cxn>
                <a:cxn ang="0">
                  <a:pos x="9" y="82"/>
                </a:cxn>
                <a:cxn ang="0">
                  <a:pos x="38" y="61"/>
                </a:cxn>
                <a:cxn ang="0">
                  <a:pos x="103" y="53"/>
                </a:cxn>
                <a:cxn ang="0">
                  <a:pos x="103" y="40"/>
                </a:cxn>
                <a:cxn ang="0">
                  <a:pos x="92" y="40"/>
                </a:cxn>
                <a:cxn ang="0">
                  <a:pos x="113" y="32"/>
                </a:cxn>
                <a:cxn ang="0">
                  <a:pos x="92" y="32"/>
                </a:cxn>
                <a:cxn ang="0">
                  <a:pos x="83" y="17"/>
                </a:cxn>
              </a:cxnLst>
              <a:rect l="0" t="0" r="r" b="b"/>
              <a:pathLst>
                <a:path w="413" h="94">
                  <a:moveTo>
                    <a:pt x="83" y="17"/>
                  </a:moveTo>
                  <a:lnTo>
                    <a:pt x="255" y="0"/>
                  </a:lnTo>
                  <a:lnTo>
                    <a:pt x="329" y="0"/>
                  </a:lnTo>
                  <a:lnTo>
                    <a:pt x="413" y="8"/>
                  </a:lnTo>
                  <a:lnTo>
                    <a:pt x="231" y="40"/>
                  </a:lnTo>
                  <a:lnTo>
                    <a:pt x="189" y="61"/>
                  </a:lnTo>
                  <a:lnTo>
                    <a:pt x="157" y="61"/>
                  </a:lnTo>
                  <a:lnTo>
                    <a:pt x="157" y="71"/>
                  </a:lnTo>
                  <a:lnTo>
                    <a:pt x="136" y="71"/>
                  </a:lnTo>
                  <a:lnTo>
                    <a:pt x="148" y="82"/>
                  </a:lnTo>
                  <a:lnTo>
                    <a:pt x="92" y="94"/>
                  </a:lnTo>
                  <a:lnTo>
                    <a:pt x="92" y="82"/>
                  </a:lnTo>
                  <a:lnTo>
                    <a:pt x="0" y="82"/>
                  </a:lnTo>
                  <a:lnTo>
                    <a:pt x="9" y="82"/>
                  </a:lnTo>
                  <a:lnTo>
                    <a:pt x="38" y="61"/>
                  </a:lnTo>
                  <a:lnTo>
                    <a:pt x="103" y="53"/>
                  </a:lnTo>
                  <a:lnTo>
                    <a:pt x="103" y="40"/>
                  </a:lnTo>
                  <a:lnTo>
                    <a:pt x="92" y="40"/>
                  </a:lnTo>
                  <a:lnTo>
                    <a:pt x="113" y="32"/>
                  </a:lnTo>
                  <a:lnTo>
                    <a:pt x="92" y="32"/>
                  </a:lnTo>
                  <a:lnTo>
                    <a:pt x="83" y="1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7" name="Freeform 349"/>
            <p:cNvSpPr>
              <a:spLocks/>
            </p:cNvSpPr>
            <p:nvPr/>
          </p:nvSpPr>
          <p:spPr bwMode="auto">
            <a:xfrm>
              <a:off x="-3948158" y="1083418"/>
              <a:ext cx="425217" cy="80810"/>
            </a:xfrm>
            <a:custGeom>
              <a:avLst/>
              <a:gdLst/>
              <a:ahLst/>
              <a:cxnLst>
                <a:cxn ang="0">
                  <a:pos x="83" y="17"/>
                </a:cxn>
                <a:cxn ang="0">
                  <a:pos x="255" y="0"/>
                </a:cxn>
                <a:cxn ang="0">
                  <a:pos x="329" y="0"/>
                </a:cxn>
                <a:cxn ang="0">
                  <a:pos x="413" y="8"/>
                </a:cxn>
                <a:cxn ang="0">
                  <a:pos x="231" y="40"/>
                </a:cxn>
                <a:cxn ang="0">
                  <a:pos x="189" y="61"/>
                </a:cxn>
                <a:cxn ang="0">
                  <a:pos x="157" y="61"/>
                </a:cxn>
                <a:cxn ang="0">
                  <a:pos x="157" y="71"/>
                </a:cxn>
                <a:cxn ang="0">
                  <a:pos x="136" y="71"/>
                </a:cxn>
                <a:cxn ang="0">
                  <a:pos x="148" y="82"/>
                </a:cxn>
                <a:cxn ang="0">
                  <a:pos x="92" y="94"/>
                </a:cxn>
                <a:cxn ang="0">
                  <a:pos x="92" y="82"/>
                </a:cxn>
                <a:cxn ang="0">
                  <a:pos x="0" y="82"/>
                </a:cxn>
                <a:cxn ang="0">
                  <a:pos x="9" y="82"/>
                </a:cxn>
                <a:cxn ang="0">
                  <a:pos x="38" y="61"/>
                </a:cxn>
                <a:cxn ang="0">
                  <a:pos x="103" y="53"/>
                </a:cxn>
                <a:cxn ang="0">
                  <a:pos x="103" y="40"/>
                </a:cxn>
                <a:cxn ang="0">
                  <a:pos x="92" y="40"/>
                </a:cxn>
                <a:cxn ang="0">
                  <a:pos x="113" y="32"/>
                </a:cxn>
                <a:cxn ang="0">
                  <a:pos x="92" y="32"/>
                </a:cxn>
                <a:cxn ang="0">
                  <a:pos x="83" y="17"/>
                </a:cxn>
              </a:cxnLst>
              <a:rect l="0" t="0" r="r" b="b"/>
              <a:pathLst>
                <a:path w="413" h="94">
                  <a:moveTo>
                    <a:pt x="83" y="17"/>
                  </a:moveTo>
                  <a:lnTo>
                    <a:pt x="255" y="0"/>
                  </a:lnTo>
                  <a:lnTo>
                    <a:pt x="329" y="0"/>
                  </a:lnTo>
                  <a:lnTo>
                    <a:pt x="413" y="8"/>
                  </a:lnTo>
                  <a:lnTo>
                    <a:pt x="231" y="40"/>
                  </a:lnTo>
                  <a:lnTo>
                    <a:pt x="189" y="61"/>
                  </a:lnTo>
                  <a:lnTo>
                    <a:pt x="157" y="61"/>
                  </a:lnTo>
                  <a:lnTo>
                    <a:pt x="157" y="71"/>
                  </a:lnTo>
                  <a:lnTo>
                    <a:pt x="136" y="71"/>
                  </a:lnTo>
                  <a:lnTo>
                    <a:pt x="148" y="82"/>
                  </a:lnTo>
                  <a:lnTo>
                    <a:pt x="92" y="94"/>
                  </a:lnTo>
                  <a:lnTo>
                    <a:pt x="92" y="82"/>
                  </a:lnTo>
                  <a:lnTo>
                    <a:pt x="0" y="82"/>
                  </a:lnTo>
                  <a:lnTo>
                    <a:pt x="9" y="82"/>
                  </a:lnTo>
                  <a:lnTo>
                    <a:pt x="38" y="61"/>
                  </a:lnTo>
                  <a:lnTo>
                    <a:pt x="103" y="53"/>
                  </a:lnTo>
                  <a:lnTo>
                    <a:pt x="103" y="40"/>
                  </a:lnTo>
                  <a:lnTo>
                    <a:pt x="92" y="40"/>
                  </a:lnTo>
                  <a:lnTo>
                    <a:pt x="113" y="32"/>
                  </a:lnTo>
                  <a:lnTo>
                    <a:pt x="92" y="32"/>
                  </a:lnTo>
                  <a:lnTo>
                    <a:pt x="83" y="1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8" name="Freeform 350"/>
            <p:cNvSpPr>
              <a:spLocks/>
            </p:cNvSpPr>
            <p:nvPr/>
          </p:nvSpPr>
          <p:spPr bwMode="auto">
            <a:xfrm>
              <a:off x="-4092301" y="1128981"/>
              <a:ext cx="108106" cy="20632"/>
            </a:xfrm>
            <a:custGeom>
              <a:avLst/>
              <a:gdLst/>
              <a:ahLst/>
              <a:cxnLst>
                <a:cxn ang="0">
                  <a:pos x="0" y="0"/>
                </a:cxn>
                <a:cxn ang="0">
                  <a:pos x="50" y="0"/>
                </a:cxn>
                <a:cxn ang="0">
                  <a:pos x="65" y="0"/>
                </a:cxn>
                <a:cxn ang="0">
                  <a:pos x="50" y="12"/>
                </a:cxn>
                <a:cxn ang="0">
                  <a:pos x="65" y="12"/>
                </a:cxn>
                <a:cxn ang="0">
                  <a:pos x="84" y="0"/>
                </a:cxn>
                <a:cxn ang="0">
                  <a:pos x="105" y="12"/>
                </a:cxn>
                <a:cxn ang="0">
                  <a:pos x="41" y="24"/>
                </a:cxn>
                <a:cxn ang="0">
                  <a:pos x="41" y="12"/>
                </a:cxn>
                <a:cxn ang="0">
                  <a:pos x="9" y="12"/>
                </a:cxn>
                <a:cxn ang="0">
                  <a:pos x="0" y="0"/>
                </a:cxn>
                <a:cxn ang="0">
                  <a:pos x="20" y="0"/>
                </a:cxn>
                <a:cxn ang="0">
                  <a:pos x="0" y="0"/>
                </a:cxn>
              </a:cxnLst>
              <a:rect l="0" t="0" r="r" b="b"/>
              <a:pathLst>
                <a:path w="105" h="24">
                  <a:moveTo>
                    <a:pt x="0" y="0"/>
                  </a:moveTo>
                  <a:lnTo>
                    <a:pt x="50" y="0"/>
                  </a:lnTo>
                  <a:lnTo>
                    <a:pt x="65" y="0"/>
                  </a:lnTo>
                  <a:lnTo>
                    <a:pt x="50" y="12"/>
                  </a:lnTo>
                  <a:lnTo>
                    <a:pt x="65" y="12"/>
                  </a:lnTo>
                  <a:lnTo>
                    <a:pt x="84" y="0"/>
                  </a:lnTo>
                  <a:lnTo>
                    <a:pt x="105" y="12"/>
                  </a:lnTo>
                  <a:lnTo>
                    <a:pt x="41" y="24"/>
                  </a:lnTo>
                  <a:lnTo>
                    <a:pt x="41" y="12"/>
                  </a:lnTo>
                  <a:lnTo>
                    <a:pt x="9" y="12"/>
                  </a:lnTo>
                  <a:lnTo>
                    <a:pt x="0" y="0"/>
                  </a:lnTo>
                  <a:lnTo>
                    <a:pt x="20" y="0"/>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69" name="Freeform 351"/>
            <p:cNvSpPr>
              <a:spLocks/>
            </p:cNvSpPr>
            <p:nvPr/>
          </p:nvSpPr>
          <p:spPr bwMode="auto">
            <a:xfrm>
              <a:off x="-4092301" y="1128981"/>
              <a:ext cx="108106" cy="20632"/>
            </a:xfrm>
            <a:custGeom>
              <a:avLst/>
              <a:gdLst/>
              <a:ahLst/>
              <a:cxnLst>
                <a:cxn ang="0">
                  <a:pos x="0" y="0"/>
                </a:cxn>
                <a:cxn ang="0">
                  <a:pos x="50" y="0"/>
                </a:cxn>
                <a:cxn ang="0">
                  <a:pos x="65" y="0"/>
                </a:cxn>
                <a:cxn ang="0">
                  <a:pos x="50" y="12"/>
                </a:cxn>
                <a:cxn ang="0">
                  <a:pos x="65" y="12"/>
                </a:cxn>
                <a:cxn ang="0">
                  <a:pos x="84" y="0"/>
                </a:cxn>
                <a:cxn ang="0">
                  <a:pos x="105" y="12"/>
                </a:cxn>
                <a:cxn ang="0">
                  <a:pos x="41" y="24"/>
                </a:cxn>
                <a:cxn ang="0">
                  <a:pos x="41" y="12"/>
                </a:cxn>
                <a:cxn ang="0">
                  <a:pos x="9" y="12"/>
                </a:cxn>
                <a:cxn ang="0">
                  <a:pos x="0" y="0"/>
                </a:cxn>
                <a:cxn ang="0">
                  <a:pos x="20" y="0"/>
                </a:cxn>
                <a:cxn ang="0">
                  <a:pos x="0" y="0"/>
                </a:cxn>
              </a:cxnLst>
              <a:rect l="0" t="0" r="r" b="b"/>
              <a:pathLst>
                <a:path w="105" h="24">
                  <a:moveTo>
                    <a:pt x="0" y="0"/>
                  </a:moveTo>
                  <a:lnTo>
                    <a:pt x="50" y="0"/>
                  </a:lnTo>
                  <a:lnTo>
                    <a:pt x="65" y="0"/>
                  </a:lnTo>
                  <a:lnTo>
                    <a:pt x="50" y="12"/>
                  </a:lnTo>
                  <a:lnTo>
                    <a:pt x="65" y="12"/>
                  </a:lnTo>
                  <a:lnTo>
                    <a:pt x="84" y="0"/>
                  </a:lnTo>
                  <a:lnTo>
                    <a:pt x="105" y="12"/>
                  </a:lnTo>
                  <a:lnTo>
                    <a:pt x="41" y="24"/>
                  </a:lnTo>
                  <a:lnTo>
                    <a:pt x="41" y="12"/>
                  </a:lnTo>
                  <a:lnTo>
                    <a:pt x="9" y="12"/>
                  </a:lnTo>
                  <a:lnTo>
                    <a:pt x="0" y="0"/>
                  </a:lnTo>
                  <a:lnTo>
                    <a:pt x="20" y="0"/>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0" name="Freeform 352"/>
            <p:cNvSpPr>
              <a:spLocks/>
            </p:cNvSpPr>
            <p:nvPr/>
          </p:nvSpPr>
          <p:spPr bwMode="auto">
            <a:xfrm>
              <a:off x="-4015082" y="1135858"/>
              <a:ext cx="54568" cy="21492"/>
            </a:xfrm>
            <a:custGeom>
              <a:avLst/>
              <a:gdLst/>
              <a:ahLst/>
              <a:cxnLst>
                <a:cxn ang="0">
                  <a:pos x="0" y="25"/>
                </a:cxn>
                <a:cxn ang="0">
                  <a:pos x="53" y="0"/>
                </a:cxn>
                <a:cxn ang="0">
                  <a:pos x="40" y="25"/>
                </a:cxn>
                <a:cxn ang="0">
                  <a:pos x="0" y="25"/>
                </a:cxn>
              </a:cxnLst>
              <a:rect l="0" t="0" r="r" b="b"/>
              <a:pathLst>
                <a:path w="53" h="25">
                  <a:moveTo>
                    <a:pt x="0" y="25"/>
                  </a:moveTo>
                  <a:lnTo>
                    <a:pt x="53" y="0"/>
                  </a:lnTo>
                  <a:lnTo>
                    <a:pt x="40" y="25"/>
                  </a:lnTo>
                  <a:lnTo>
                    <a:pt x="0" y="2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1" name="Freeform 353"/>
            <p:cNvSpPr>
              <a:spLocks/>
            </p:cNvSpPr>
            <p:nvPr/>
          </p:nvSpPr>
          <p:spPr bwMode="auto">
            <a:xfrm>
              <a:off x="-4015082" y="1135858"/>
              <a:ext cx="54568" cy="21492"/>
            </a:xfrm>
            <a:custGeom>
              <a:avLst/>
              <a:gdLst/>
              <a:ahLst/>
              <a:cxnLst>
                <a:cxn ang="0">
                  <a:pos x="0" y="25"/>
                </a:cxn>
                <a:cxn ang="0">
                  <a:pos x="53" y="0"/>
                </a:cxn>
                <a:cxn ang="0">
                  <a:pos x="40" y="25"/>
                </a:cxn>
                <a:cxn ang="0">
                  <a:pos x="0" y="25"/>
                </a:cxn>
              </a:cxnLst>
              <a:rect l="0" t="0" r="r" b="b"/>
              <a:pathLst>
                <a:path w="53" h="25">
                  <a:moveTo>
                    <a:pt x="0" y="25"/>
                  </a:moveTo>
                  <a:lnTo>
                    <a:pt x="53" y="0"/>
                  </a:lnTo>
                  <a:lnTo>
                    <a:pt x="40" y="25"/>
                  </a:lnTo>
                  <a:lnTo>
                    <a:pt x="0" y="2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2" name="Freeform 354"/>
            <p:cNvSpPr>
              <a:spLocks/>
            </p:cNvSpPr>
            <p:nvPr/>
          </p:nvSpPr>
          <p:spPr bwMode="auto">
            <a:xfrm>
              <a:off x="-4138632" y="1153912"/>
              <a:ext cx="88544" cy="21492"/>
            </a:xfrm>
            <a:custGeom>
              <a:avLst/>
              <a:gdLst/>
              <a:ahLst/>
              <a:cxnLst>
                <a:cxn ang="0">
                  <a:pos x="0" y="0"/>
                </a:cxn>
                <a:cxn ang="0">
                  <a:pos x="20" y="0"/>
                </a:cxn>
                <a:cxn ang="0">
                  <a:pos x="33" y="12"/>
                </a:cxn>
                <a:cxn ang="0">
                  <a:pos x="53" y="0"/>
                </a:cxn>
                <a:cxn ang="0">
                  <a:pos x="86" y="0"/>
                </a:cxn>
                <a:cxn ang="0">
                  <a:pos x="53" y="25"/>
                </a:cxn>
                <a:cxn ang="0">
                  <a:pos x="20" y="25"/>
                </a:cxn>
                <a:cxn ang="0">
                  <a:pos x="0" y="25"/>
                </a:cxn>
                <a:cxn ang="0">
                  <a:pos x="0" y="0"/>
                </a:cxn>
              </a:cxnLst>
              <a:rect l="0" t="0" r="r" b="b"/>
              <a:pathLst>
                <a:path w="86" h="25">
                  <a:moveTo>
                    <a:pt x="0" y="0"/>
                  </a:moveTo>
                  <a:lnTo>
                    <a:pt x="20" y="0"/>
                  </a:lnTo>
                  <a:lnTo>
                    <a:pt x="33" y="12"/>
                  </a:lnTo>
                  <a:lnTo>
                    <a:pt x="53" y="0"/>
                  </a:lnTo>
                  <a:lnTo>
                    <a:pt x="86" y="0"/>
                  </a:lnTo>
                  <a:lnTo>
                    <a:pt x="53" y="25"/>
                  </a:lnTo>
                  <a:lnTo>
                    <a:pt x="20" y="25"/>
                  </a:lnTo>
                  <a:lnTo>
                    <a:pt x="0" y="25"/>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3" name="Freeform 355"/>
            <p:cNvSpPr>
              <a:spLocks/>
            </p:cNvSpPr>
            <p:nvPr/>
          </p:nvSpPr>
          <p:spPr bwMode="auto">
            <a:xfrm>
              <a:off x="-4138632" y="1153912"/>
              <a:ext cx="88544" cy="21492"/>
            </a:xfrm>
            <a:custGeom>
              <a:avLst/>
              <a:gdLst/>
              <a:ahLst/>
              <a:cxnLst>
                <a:cxn ang="0">
                  <a:pos x="0" y="0"/>
                </a:cxn>
                <a:cxn ang="0">
                  <a:pos x="20" y="0"/>
                </a:cxn>
                <a:cxn ang="0">
                  <a:pos x="33" y="12"/>
                </a:cxn>
                <a:cxn ang="0">
                  <a:pos x="53" y="0"/>
                </a:cxn>
                <a:cxn ang="0">
                  <a:pos x="86" y="0"/>
                </a:cxn>
                <a:cxn ang="0">
                  <a:pos x="53" y="25"/>
                </a:cxn>
                <a:cxn ang="0">
                  <a:pos x="20" y="25"/>
                </a:cxn>
                <a:cxn ang="0">
                  <a:pos x="0" y="25"/>
                </a:cxn>
                <a:cxn ang="0">
                  <a:pos x="0" y="0"/>
                </a:cxn>
              </a:cxnLst>
              <a:rect l="0" t="0" r="r" b="b"/>
              <a:pathLst>
                <a:path w="86" h="25">
                  <a:moveTo>
                    <a:pt x="0" y="0"/>
                  </a:moveTo>
                  <a:lnTo>
                    <a:pt x="20" y="0"/>
                  </a:lnTo>
                  <a:lnTo>
                    <a:pt x="33" y="12"/>
                  </a:lnTo>
                  <a:lnTo>
                    <a:pt x="53" y="0"/>
                  </a:lnTo>
                  <a:lnTo>
                    <a:pt x="86" y="0"/>
                  </a:lnTo>
                  <a:lnTo>
                    <a:pt x="53" y="25"/>
                  </a:lnTo>
                  <a:lnTo>
                    <a:pt x="20" y="25"/>
                  </a:lnTo>
                  <a:lnTo>
                    <a:pt x="0" y="25"/>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4" name="Freeform 356"/>
            <p:cNvSpPr>
              <a:spLocks/>
            </p:cNvSpPr>
            <p:nvPr/>
          </p:nvSpPr>
          <p:spPr bwMode="auto">
            <a:xfrm>
              <a:off x="-4180845" y="1190019"/>
              <a:ext cx="88544" cy="36966"/>
            </a:xfrm>
            <a:custGeom>
              <a:avLst/>
              <a:gdLst/>
              <a:ahLst/>
              <a:cxnLst>
                <a:cxn ang="0">
                  <a:pos x="0" y="19"/>
                </a:cxn>
                <a:cxn ang="0">
                  <a:pos x="33" y="11"/>
                </a:cxn>
                <a:cxn ang="0">
                  <a:pos x="33" y="0"/>
                </a:cxn>
                <a:cxn ang="0">
                  <a:pos x="86" y="0"/>
                </a:cxn>
                <a:cxn ang="0">
                  <a:pos x="74" y="11"/>
                </a:cxn>
                <a:cxn ang="0">
                  <a:pos x="62" y="31"/>
                </a:cxn>
                <a:cxn ang="0">
                  <a:pos x="20" y="43"/>
                </a:cxn>
                <a:cxn ang="0">
                  <a:pos x="12" y="31"/>
                </a:cxn>
                <a:cxn ang="0">
                  <a:pos x="0" y="31"/>
                </a:cxn>
                <a:cxn ang="0">
                  <a:pos x="0" y="19"/>
                </a:cxn>
              </a:cxnLst>
              <a:rect l="0" t="0" r="r" b="b"/>
              <a:pathLst>
                <a:path w="86" h="43">
                  <a:moveTo>
                    <a:pt x="0" y="19"/>
                  </a:moveTo>
                  <a:lnTo>
                    <a:pt x="33" y="11"/>
                  </a:lnTo>
                  <a:lnTo>
                    <a:pt x="33" y="0"/>
                  </a:lnTo>
                  <a:lnTo>
                    <a:pt x="86" y="0"/>
                  </a:lnTo>
                  <a:lnTo>
                    <a:pt x="74" y="11"/>
                  </a:lnTo>
                  <a:lnTo>
                    <a:pt x="62" y="31"/>
                  </a:lnTo>
                  <a:lnTo>
                    <a:pt x="20" y="43"/>
                  </a:lnTo>
                  <a:lnTo>
                    <a:pt x="12" y="31"/>
                  </a:lnTo>
                  <a:lnTo>
                    <a:pt x="0" y="31"/>
                  </a:lnTo>
                  <a:lnTo>
                    <a:pt x="0" y="1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5" name="Freeform 357"/>
            <p:cNvSpPr>
              <a:spLocks/>
            </p:cNvSpPr>
            <p:nvPr/>
          </p:nvSpPr>
          <p:spPr bwMode="auto">
            <a:xfrm>
              <a:off x="-4180845" y="1190019"/>
              <a:ext cx="88544" cy="36966"/>
            </a:xfrm>
            <a:custGeom>
              <a:avLst/>
              <a:gdLst/>
              <a:ahLst/>
              <a:cxnLst>
                <a:cxn ang="0">
                  <a:pos x="0" y="19"/>
                </a:cxn>
                <a:cxn ang="0">
                  <a:pos x="33" y="11"/>
                </a:cxn>
                <a:cxn ang="0">
                  <a:pos x="33" y="0"/>
                </a:cxn>
                <a:cxn ang="0">
                  <a:pos x="86" y="0"/>
                </a:cxn>
                <a:cxn ang="0">
                  <a:pos x="74" y="11"/>
                </a:cxn>
                <a:cxn ang="0">
                  <a:pos x="62" y="31"/>
                </a:cxn>
                <a:cxn ang="0">
                  <a:pos x="20" y="43"/>
                </a:cxn>
                <a:cxn ang="0">
                  <a:pos x="12" y="31"/>
                </a:cxn>
                <a:cxn ang="0">
                  <a:pos x="0" y="31"/>
                </a:cxn>
                <a:cxn ang="0">
                  <a:pos x="0" y="19"/>
                </a:cxn>
              </a:cxnLst>
              <a:rect l="0" t="0" r="r" b="b"/>
              <a:pathLst>
                <a:path w="86" h="43">
                  <a:moveTo>
                    <a:pt x="0" y="19"/>
                  </a:moveTo>
                  <a:lnTo>
                    <a:pt x="33" y="11"/>
                  </a:lnTo>
                  <a:lnTo>
                    <a:pt x="33" y="0"/>
                  </a:lnTo>
                  <a:lnTo>
                    <a:pt x="86" y="0"/>
                  </a:lnTo>
                  <a:lnTo>
                    <a:pt x="74" y="11"/>
                  </a:lnTo>
                  <a:lnTo>
                    <a:pt x="62" y="31"/>
                  </a:lnTo>
                  <a:lnTo>
                    <a:pt x="20" y="43"/>
                  </a:lnTo>
                  <a:lnTo>
                    <a:pt x="12" y="31"/>
                  </a:lnTo>
                  <a:lnTo>
                    <a:pt x="0" y="31"/>
                  </a:lnTo>
                  <a:lnTo>
                    <a:pt x="0" y="1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6" name="Freeform 358"/>
            <p:cNvSpPr>
              <a:spLocks/>
            </p:cNvSpPr>
            <p:nvPr/>
          </p:nvSpPr>
          <p:spPr bwMode="auto">
            <a:xfrm>
              <a:off x="-4368228" y="1144455"/>
              <a:ext cx="119431" cy="20632"/>
            </a:xfrm>
            <a:custGeom>
              <a:avLst/>
              <a:gdLst/>
              <a:ahLst/>
              <a:cxnLst>
                <a:cxn ang="0">
                  <a:pos x="0" y="24"/>
                </a:cxn>
                <a:cxn ang="0">
                  <a:pos x="74" y="0"/>
                </a:cxn>
                <a:cxn ang="0">
                  <a:pos x="116" y="0"/>
                </a:cxn>
                <a:cxn ang="0">
                  <a:pos x="74" y="24"/>
                </a:cxn>
                <a:cxn ang="0">
                  <a:pos x="65" y="12"/>
                </a:cxn>
                <a:cxn ang="0">
                  <a:pos x="33" y="24"/>
                </a:cxn>
                <a:cxn ang="0">
                  <a:pos x="0" y="24"/>
                </a:cxn>
              </a:cxnLst>
              <a:rect l="0" t="0" r="r" b="b"/>
              <a:pathLst>
                <a:path w="116" h="24">
                  <a:moveTo>
                    <a:pt x="0" y="24"/>
                  </a:moveTo>
                  <a:lnTo>
                    <a:pt x="74" y="0"/>
                  </a:lnTo>
                  <a:lnTo>
                    <a:pt x="116" y="0"/>
                  </a:lnTo>
                  <a:lnTo>
                    <a:pt x="74" y="24"/>
                  </a:lnTo>
                  <a:lnTo>
                    <a:pt x="65" y="12"/>
                  </a:lnTo>
                  <a:lnTo>
                    <a:pt x="33" y="24"/>
                  </a:lnTo>
                  <a:lnTo>
                    <a:pt x="0" y="2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7" name="Freeform 359"/>
            <p:cNvSpPr>
              <a:spLocks/>
            </p:cNvSpPr>
            <p:nvPr/>
          </p:nvSpPr>
          <p:spPr bwMode="auto">
            <a:xfrm>
              <a:off x="-4368228" y="1144455"/>
              <a:ext cx="119431" cy="20632"/>
            </a:xfrm>
            <a:custGeom>
              <a:avLst/>
              <a:gdLst/>
              <a:ahLst/>
              <a:cxnLst>
                <a:cxn ang="0">
                  <a:pos x="0" y="24"/>
                </a:cxn>
                <a:cxn ang="0">
                  <a:pos x="74" y="0"/>
                </a:cxn>
                <a:cxn ang="0">
                  <a:pos x="116" y="0"/>
                </a:cxn>
                <a:cxn ang="0">
                  <a:pos x="74" y="24"/>
                </a:cxn>
                <a:cxn ang="0">
                  <a:pos x="65" y="12"/>
                </a:cxn>
                <a:cxn ang="0">
                  <a:pos x="33" y="24"/>
                </a:cxn>
                <a:cxn ang="0">
                  <a:pos x="0" y="24"/>
                </a:cxn>
              </a:cxnLst>
              <a:rect l="0" t="0" r="r" b="b"/>
              <a:pathLst>
                <a:path w="116" h="24">
                  <a:moveTo>
                    <a:pt x="0" y="24"/>
                  </a:moveTo>
                  <a:lnTo>
                    <a:pt x="74" y="0"/>
                  </a:lnTo>
                  <a:lnTo>
                    <a:pt x="116" y="0"/>
                  </a:lnTo>
                  <a:lnTo>
                    <a:pt x="74" y="24"/>
                  </a:lnTo>
                  <a:lnTo>
                    <a:pt x="65" y="12"/>
                  </a:lnTo>
                  <a:lnTo>
                    <a:pt x="33" y="24"/>
                  </a:lnTo>
                  <a:lnTo>
                    <a:pt x="0" y="2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8" name="Freeform 360"/>
            <p:cNvSpPr>
              <a:spLocks/>
            </p:cNvSpPr>
            <p:nvPr/>
          </p:nvSpPr>
          <p:spPr bwMode="auto">
            <a:xfrm>
              <a:off x="-4324986" y="1153912"/>
              <a:ext cx="164733" cy="28369"/>
            </a:xfrm>
            <a:custGeom>
              <a:avLst/>
              <a:gdLst/>
              <a:ahLst/>
              <a:cxnLst>
                <a:cxn ang="0">
                  <a:pos x="0" y="24"/>
                </a:cxn>
                <a:cxn ang="0">
                  <a:pos x="53" y="0"/>
                </a:cxn>
                <a:cxn ang="0">
                  <a:pos x="89" y="11"/>
                </a:cxn>
                <a:cxn ang="0">
                  <a:pos x="89" y="24"/>
                </a:cxn>
                <a:cxn ang="0">
                  <a:pos x="107" y="24"/>
                </a:cxn>
                <a:cxn ang="0">
                  <a:pos x="107" y="11"/>
                </a:cxn>
                <a:cxn ang="0">
                  <a:pos x="118" y="11"/>
                </a:cxn>
                <a:cxn ang="0">
                  <a:pos x="107" y="11"/>
                </a:cxn>
                <a:cxn ang="0">
                  <a:pos x="139" y="0"/>
                </a:cxn>
                <a:cxn ang="0">
                  <a:pos x="139" y="11"/>
                </a:cxn>
                <a:cxn ang="0">
                  <a:pos x="160" y="11"/>
                </a:cxn>
                <a:cxn ang="0">
                  <a:pos x="139" y="24"/>
                </a:cxn>
                <a:cxn ang="0">
                  <a:pos x="53" y="33"/>
                </a:cxn>
                <a:cxn ang="0">
                  <a:pos x="44" y="24"/>
                </a:cxn>
                <a:cxn ang="0">
                  <a:pos x="32" y="24"/>
                </a:cxn>
                <a:cxn ang="0">
                  <a:pos x="0" y="24"/>
                </a:cxn>
              </a:cxnLst>
              <a:rect l="0" t="0" r="r" b="b"/>
              <a:pathLst>
                <a:path w="160" h="33">
                  <a:moveTo>
                    <a:pt x="0" y="24"/>
                  </a:moveTo>
                  <a:lnTo>
                    <a:pt x="53" y="0"/>
                  </a:lnTo>
                  <a:lnTo>
                    <a:pt x="89" y="11"/>
                  </a:lnTo>
                  <a:lnTo>
                    <a:pt x="89" y="24"/>
                  </a:lnTo>
                  <a:lnTo>
                    <a:pt x="107" y="24"/>
                  </a:lnTo>
                  <a:lnTo>
                    <a:pt x="107" y="11"/>
                  </a:lnTo>
                  <a:lnTo>
                    <a:pt x="118" y="11"/>
                  </a:lnTo>
                  <a:lnTo>
                    <a:pt x="107" y="11"/>
                  </a:lnTo>
                  <a:lnTo>
                    <a:pt x="139" y="0"/>
                  </a:lnTo>
                  <a:lnTo>
                    <a:pt x="139" y="11"/>
                  </a:lnTo>
                  <a:lnTo>
                    <a:pt x="160" y="11"/>
                  </a:lnTo>
                  <a:lnTo>
                    <a:pt x="139" y="24"/>
                  </a:lnTo>
                  <a:lnTo>
                    <a:pt x="53" y="33"/>
                  </a:lnTo>
                  <a:lnTo>
                    <a:pt x="44" y="24"/>
                  </a:lnTo>
                  <a:lnTo>
                    <a:pt x="32" y="24"/>
                  </a:lnTo>
                  <a:lnTo>
                    <a:pt x="0" y="2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79" name="Freeform 361"/>
            <p:cNvSpPr>
              <a:spLocks/>
            </p:cNvSpPr>
            <p:nvPr/>
          </p:nvSpPr>
          <p:spPr bwMode="auto">
            <a:xfrm>
              <a:off x="-4324986" y="1153912"/>
              <a:ext cx="164733" cy="28369"/>
            </a:xfrm>
            <a:custGeom>
              <a:avLst/>
              <a:gdLst/>
              <a:ahLst/>
              <a:cxnLst>
                <a:cxn ang="0">
                  <a:pos x="0" y="24"/>
                </a:cxn>
                <a:cxn ang="0">
                  <a:pos x="53" y="0"/>
                </a:cxn>
                <a:cxn ang="0">
                  <a:pos x="89" y="11"/>
                </a:cxn>
                <a:cxn ang="0">
                  <a:pos x="89" y="24"/>
                </a:cxn>
                <a:cxn ang="0">
                  <a:pos x="107" y="24"/>
                </a:cxn>
                <a:cxn ang="0">
                  <a:pos x="107" y="11"/>
                </a:cxn>
                <a:cxn ang="0">
                  <a:pos x="118" y="11"/>
                </a:cxn>
                <a:cxn ang="0">
                  <a:pos x="107" y="11"/>
                </a:cxn>
                <a:cxn ang="0">
                  <a:pos x="139" y="0"/>
                </a:cxn>
                <a:cxn ang="0">
                  <a:pos x="139" y="11"/>
                </a:cxn>
                <a:cxn ang="0">
                  <a:pos x="160" y="11"/>
                </a:cxn>
                <a:cxn ang="0">
                  <a:pos x="139" y="24"/>
                </a:cxn>
                <a:cxn ang="0">
                  <a:pos x="53" y="33"/>
                </a:cxn>
                <a:cxn ang="0">
                  <a:pos x="44" y="24"/>
                </a:cxn>
                <a:cxn ang="0">
                  <a:pos x="32" y="24"/>
                </a:cxn>
                <a:cxn ang="0">
                  <a:pos x="0" y="24"/>
                </a:cxn>
              </a:cxnLst>
              <a:rect l="0" t="0" r="r" b="b"/>
              <a:pathLst>
                <a:path w="160" h="33">
                  <a:moveTo>
                    <a:pt x="0" y="24"/>
                  </a:moveTo>
                  <a:lnTo>
                    <a:pt x="53" y="0"/>
                  </a:lnTo>
                  <a:lnTo>
                    <a:pt x="89" y="11"/>
                  </a:lnTo>
                  <a:lnTo>
                    <a:pt x="89" y="24"/>
                  </a:lnTo>
                  <a:lnTo>
                    <a:pt x="107" y="24"/>
                  </a:lnTo>
                  <a:lnTo>
                    <a:pt x="107" y="11"/>
                  </a:lnTo>
                  <a:lnTo>
                    <a:pt x="118" y="11"/>
                  </a:lnTo>
                  <a:lnTo>
                    <a:pt x="107" y="11"/>
                  </a:lnTo>
                  <a:lnTo>
                    <a:pt x="139" y="0"/>
                  </a:lnTo>
                  <a:lnTo>
                    <a:pt x="139" y="11"/>
                  </a:lnTo>
                  <a:lnTo>
                    <a:pt x="160" y="11"/>
                  </a:lnTo>
                  <a:lnTo>
                    <a:pt x="139" y="24"/>
                  </a:lnTo>
                  <a:lnTo>
                    <a:pt x="53" y="33"/>
                  </a:lnTo>
                  <a:lnTo>
                    <a:pt x="44" y="24"/>
                  </a:lnTo>
                  <a:lnTo>
                    <a:pt x="32" y="24"/>
                  </a:lnTo>
                  <a:lnTo>
                    <a:pt x="0" y="2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0" name="Freeform 362"/>
            <p:cNvSpPr>
              <a:spLocks/>
            </p:cNvSpPr>
            <p:nvPr/>
          </p:nvSpPr>
          <p:spPr bwMode="auto">
            <a:xfrm>
              <a:off x="-4422796" y="1190019"/>
              <a:ext cx="228567" cy="73073"/>
            </a:xfrm>
            <a:custGeom>
              <a:avLst/>
              <a:gdLst/>
              <a:ahLst/>
              <a:cxnLst>
                <a:cxn ang="0">
                  <a:pos x="11" y="43"/>
                </a:cxn>
                <a:cxn ang="0">
                  <a:pos x="41" y="19"/>
                </a:cxn>
                <a:cxn ang="0">
                  <a:pos x="95" y="11"/>
                </a:cxn>
                <a:cxn ang="0">
                  <a:pos x="106" y="11"/>
                </a:cxn>
                <a:cxn ang="0">
                  <a:pos x="106" y="19"/>
                </a:cxn>
                <a:cxn ang="0">
                  <a:pos x="127" y="11"/>
                </a:cxn>
                <a:cxn ang="0">
                  <a:pos x="169" y="19"/>
                </a:cxn>
                <a:cxn ang="0">
                  <a:pos x="202" y="0"/>
                </a:cxn>
                <a:cxn ang="0">
                  <a:pos x="222" y="11"/>
                </a:cxn>
                <a:cxn ang="0">
                  <a:pos x="192" y="19"/>
                </a:cxn>
                <a:cxn ang="0">
                  <a:pos x="192" y="43"/>
                </a:cxn>
                <a:cxn ang="0">
                  <a:pos x="184" y="43"/>
                </a:cxn>
                <a:cxn ang="0">
                  <a:pos x="184" y="54"/>
                </a:cxn>
                <a:cxn ang="0">
                  <a:pos x="213" y="64"/>
                </a:cxn>
                <a:cxn ang="0">
                  <a:pos x="169" y="85"/>
                </a:cxn>
                <a:cxn ang="0">
                  <a:pos x="148" y="85"/>
                </a:cxn>
                <a:cxn ang="0">
                  <a:pos x="127" y="72"/>
                </a:cxn>
                <a:cxn ang="0">
                  <a:pos x="20" y="85"/>
                </a:cxn>
                <a:cxn ang="0">
                  <a:pos x="29" y="72"/>
                </a:cxn>
                <a:cxn ang="0">
                  <a:pos x="0" y="72"/>
                </a:cxn>
                <a:cxn ang="0">
                  <a:pos x="11" y="64"/>
                </a:cxn>
                <a:cxn ang="0">
                  <a:pos x="65" y="54"/>
                </a:cxn>
                <a:cxn ang="0">
                  <a:pos x="11" y="54"/>
                </a:cxn>
                <a:cxn ang="0">
                  <a:pos x="11" y="43"/>
                </a:cxn>
              </a:cxnLst>
              <a:rect l="0" t="0" r="r" b="b"/>
              <a:pathLst>
                <a:path w="222" h="85">
                  <a:moveTo>
                    <a:pt x="11" y="43"/>
                  </a:moveTo>
                  <a:lnTo>
                    <a:pt x="41" y="19"/>
                  </a:lnTo>
                  <a:lnTo>
                    <a:pt x="95" y="11"/>
                  </a:lnTo>
                  <a:lnTo>
                    <a:pt x="106" y="11"/>
                  </a:lnTo>
                  <a:lnTo>
                    <a:pt x="106" y="19"/>
                  </a:lnTo>
                  <a:lnTo>
                    <a:pt x="127" y="11"/>
                  </a:lnTo>
                  <a:lnTo>
                    <a:pt x="169" y="19"/>
                  </a:lnTo>
                  <a:lnTo>
                    <a:pt x="202" y="0"/>
                  </a:lnTo>
                  <a:lnTo>
                    <a:pt x="222" y="11"/>
                  </a:lnTo>
                  <a:lnTo>
                    <a:pt x="192" y="19"/>
                  </a:lnTo>
                  <a:lnTo>
                    <a:pt x="192" y="43"/>
                  </a:lnTo>
                  <a:lnTo>
                    <a:pt x="184" y="43"/>
                  </a:lnTo>
                  <a:lnTo>
                    <a:pt x="184" y="54"/>
                  </a:lnTo>
                  <a:lnTo>
                    <a:pt x="213" y="64"/>
                  </a:lnTo>
                  <a:lnTo>
                    <a:pt x="169" y="85"/>
                  </a:lnTo>
                  <a:lnTo>
                    <a:pt x="148" y="85"/>
                  </a:lnTo>
                  <a:lnTo>
                    <a:pt x="127" y="72"/>
                  </a:lnTo>
                  <a:lnTo>
                    <a:pt x="20" y="85"/>
                  </a:lnTo>
                  <a:lnTo>
                    <a:pt x="29" y="72"/>
                  </a:lnTo>
                  <a:lnTo>
                    <a:pt x="0" y="72"/>
                  </a:lnTo>
                  <a:lnTo>
                    <a:pt x="11" y="64"/>
                  </a:lnTo>
                  <a:lnTo>
                    <a:pt x="65" y="54"/>
                  </a:lnTo>
                  <a:lnTo>
                    <a:pt x="11" y="54"/>
                  </a:lnTo>
                  <a:lnTo>
                    <a:pt x="11" y="4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1" name="Freeform 363"/>
            <p:cNvSpPr>
              <a:spLocks/>
            </p:cNvSpPr>
            <p:nvPr/>
          </p:nvSpPr>
          <p:spPr bwMode="auto">
            <a:xfrm>
              <a:off x="-4422796" y="1190019"/>
              <a:ext cx="228567" cy="73073"/>
            </a:xfrm>
            <a:custGeom>
              <a:avLst/>
              <a:gdLst/>
              <a:ahLst/>
              <a:cxnLst>
                <a:cxn ang="0">
                  <a:pos x="11" y="43"/>
                </a:cxn>
                <a:cxn ang="0">
                  <a:pos x="41" y="19"/>
                </a:cxn>
                <a:cxn ang="0">
                  <a:pos x="95" y="11"/>
                </a:cxn>
                <a:cxn ang="0">
                  <a:pos x="106" y="11"/>
                </a:cxn>
                <a:cxn ang="0">
                  <a:pos x="106" y="19"/>
                </a:cxn>
                <a:cxn ang="0">
                  <a:pos x="127" y="11"/>
                </a:cxn>
                <a:cxn ang="0">
                  <a:pos x="169" y="19"/>
                </a:cxn>
                <a:cxn ang="0">
                  <a:pos x="202" y="0"/>
                </a:cxn>
                <a:cxn ang="0">
                  <a:pos x="222" y="11"/>
                </a:cxn>
                <a:cxn ang="0">
                  <a:pos x="192" y="19"/>
                </a:cxn>
                <a:cxn ang="0">
                  <a:pos x="192" y="43"/>
                </a:cxn>
                <a:cxn ang="0">
                  <a:pos x="184" y="43"/>
                </a:cxn>
                <a:cxn ang="0">
                  <a:pos x="184" y="54"/>
                </a:cxn>
                <a:cxn ang="0">
                  <a:pos x="213" y="64"/>
                </a:cxn>
                <a:cxn ang="0">
                  <a:pos x="169" y="85"/>
                </a:cxn>
                <a:cxn ang="0">
                  <a:pos x="148" y="85"/>
                </a:cxn>
                <a:cxn ang="0">
                  <a:pos x="127" y="72"/>
                </a:cxn>
                <a:cxn ang="0">
                  <a:pos x="20" y="85"/>
                </a:cxn>
                <a:cxn ang="0">
                  <a:pos x="29" y="72"/>
                </a:cxn>
                <a:cxn ang="0">
                  <a:pos x="0" y="72"/>
                </a:cxn>
                <a:cxn ang="0">
                  <a:pos x="11" y="64"/>
                </a:cxn>
                <a:cxn ang="0">
                  <a:pos x="65" y="54"/>
                </a:cxn>
                <a:cxn ang="0">
                  <a:pos x="11" y="54"/>
                </a:cxn>
                <a:cxn ang="0">
                  <a:pos x="11" y="43"/>
                </a:cxn>
              </a:cxnLst>
              <a:rect l="0" t="0" r="r" b="b"/>
              <a:pathLst>
                <a:path w="222" h="85">
                  <a:moveTo>
                    <a:pt x="11" y="43"/>
                  </a:moveTo>
                  <a:lnTo>
                    <a:pt x="41" y="19"/>
                  </a:lnTo>
                  <a:lnTo>
                    <a:pt x="95" y="11"/>
                  </a:lnTo>
                  <a:lnTo>
                    <a:pt x="106" y="11"/>
                  </a:lnTo>
                  <a:lnTo>
                    <a:pt x="106" y="19"/>
                  </a:lnTo>
                  <a:lnTo>
                    <a:pt x="127" y="11"/>
                  </a:lnTo>
                  <a:lnTo>
                    <a:pt x="169" y="19"/>
                  </a:lnTo>
                  <a:lnTo>
                    <a:pt x="202" y="0"/>
                  </a:lnTo>
                  <a:lnTo>
                    <a:pt x="222" y="11"/>
                  </a:lnTo>
                  <a:lnTo>
                    <a:pt x="192" y="19"/>
                  </a:lnTo>
                  <a:lnTo>
                    <a:pt x="192" y="43"/>
                  </a:lnTo>
                  <a:lnTo>
                    <a:pt x="184" y="43"/>
                  </a:lnTo>
                  <a:lnTo>
                    <a:pt x="184" y="54"/>
                  </a:lnTo>
                  <a:lnTo>
                    <a:pt x="213" y="64"/>
                  </a:lnTo>
                  <a:lnTo>
                    <a:pt x="169" y="85"/>
                  </a:lnTo>
                  <a:lnTo>
                    <a:pt x="148" y="85"/>
                  </a:lnTo>
                  <a:lnTo>
                    <a:pt x="127" y="72"/>
                  </a:lnTo>
                  <a:lnTo>
                    <a:pt x="20" y="85"/>
                  </a:lnTo>
                  <a:lnTo>
                    <a:pt x="29" y="72"/>
                  </a:lnTo>
                  <a:lnTo>
                    <a:pt x="0" y="72"/>
                  </a:lnTo>
                  <a:lnTo>
                    <a:pt x="11" y="64"/>
                  </a:lnTo>
                  <a:lnTo>
                    <a:pt x="65" y="54"/>
                  </a:lnTo>
                  <a:lnTo>
                    <a:pt x="11" y="54"/>
                  </a:lnTo>
                  <a:lnTo>
                    <a:pt x="11" y="4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2" name="Freeform 364"/>
            <p:cNvSpPr>
              <a:spLocks/>
            </p:cNvSpPr>
            <p:nvPr/>
          </p:nvSpPr>
          <p:spPr bwMode="auto">
            <a:xfrm>
              <a:off x="-4486630" y="1182282"/>
              <a:ext cx="161646" cy="44704"/>
            </a:xfrm>
            <a:custGeom>
              <a:avLst/>
              <a:gdLst/>
              <a:ahLst/>
              <a:cxnLst>
                <a:cxn ang="0">
                  <a:pos x="0" y="40"/>
                </a:cxn>
                <a:cxn ang="0">
                  <a:pos x="52" y="20"/>
                </a:cxn>
                <a:cxn ang="0">
                  <a:pos x="52" y="9"/>
                </a:cxn>
                <a:cxn ang="0">
                  <a:pos x="103" y="0"/>
                </a:cxn>
                <a:cxn ang="0">
                  <a:pos x="147" y="9"/>
                </a:cxn>
                <a:cxn ang="0">
                  <a:pos x="157" y="20"/>
                </a:cxn>
                <a:cxn ang="0">
                  <a:pos x="82" y="28"/>
                </a:cxn>
                <a:cxn ang="0">
                  <a:pos x="38" y="52"/>
                </a:cxn>
                <a:cxn ang="0">
                  <a:pos x="8" y="52"/>
                </a:cxn>
                <a:cxn ang="0">
                  <a:pos x="8" y="40"/>
                </a:cxn>
                <a:cxn ang="0">
                  <a:pos x="0" y="40"/>
                </a:cxn>
              </a:cxnLst>
              <a:rect l="0" t="0" r="r" b="b"/>
              <a:pathLst>
                <a:path w="157" h="52">
                  <a:moveTo>
                    <a:pt x="0" y="40"/>
                  </a:moveTo>
                  <a:lnTo>
                    <a:pt x="52" y="20"/>
                  </a:lnTo>
                  <a:lnTo>
                    <a:pt x="52" y="9"/>
                  </a:lnTo>
                  <a:lnTo>
                    <a:pt x="103" y="0"/>
                  </a:lnTo>
                  <a:lnTo>
                    <a:pt x="147" y="9"/>
                  </a:lnTo>
                  <a:lnTo>
                    <a:pt x="157" y="20"/>
                  </a:lnTo>
                  <a:lnTo>
                    <a:pt x="82" y="28"/>
                  </a:lnTo>
                  <a:lnTo>
                    <a:pt x="38" y="52"/>
                  </a:lnTo>
                  <a:lnTo>
                    <a:pt x="8" y="52"/>
                  </a:lnTo>
                  <a:lnTo>
                    <a:pt x="8" y="40"/>
                  </a:lnTo>
                  <a:lnTo>
                    <a:pt x="0" y="4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3" name="Freeform 365"/>
            <p:cNvSpPr>
              <a:spLocks/>
            </p:cNvSpPr>
            <p:nvPr/>
          </p:nvSpPr>
          <p:spPr bwMode="auto">
            <a:xfrm>
              <a:off x="-4486630" y="1182282"/>
              <a:ext cx="161646" cy="44704"/>
            </a:xfrm>
            <a:custGeom>
              <a:avLst/>
              <a:gdLst/>
              <a:ahLst/>
              <a:cxnLst>
                <a:cxn ang="0">
                  <a:pos x="0" y="40"/>
                </a:cxn>
                <a:cxn ang="0">
                  <a:pos x="52" y="20"/>
                </a:cxn>
                <a:cxn ang="0">
                  <a:pos x="52" y="9"/>
                </a:cxn>
                <a:cxn ang="0">
                  <a:pos x="103" y="0"/>
                </a:cxn>
                <a:cxn ang="0">
                  <a:pos x="147" y="9"/>
                </a:cxn>
                <a:cxn ang="0">
                  <a:pos x="157" y="20"/>
                </a:cxn>
                <a:cxn ang="0">
                  <a:pos x="82" y="28"/>
                </a:cxn>
                <a:cxn ang="0">
                  <a:pos x="38" y="52"/>
                </a:cxn>
                <a:cxn ang="0">
                  <a:pos x="8" y="52"/>
                </a:cxn>
                <a:cxn ang="0">
                  <a:pos x="8" y="40"/>
                </a:cxn>
                <a:cxn ang="0">
                  <a:pos x="0" y="40"/>
                </a:cxn>
              </a:cxnLst>
              <a:rect l="0" t="0" r="r" b="b"/>
              <a:pathLst>
                <a:path w="157" h="52">
                  <a:moveTo>
                    <a:pt x="0" y="40"/>
                  </a:moveTo>
                  <a:lnTo>
                    <a:pt x="52" y="20"/>
                  </a:lnTo>
                  <a:lnTo>
                    <a:pt x="52" y="9"/>
                  </a:lnTo>
                  <a:lnTo>
                    <a:pt x="103" y="0"/>
                  </a:lnTo>
                  <a:lnTo>
                    <a:pt x="147" y="9"/>
                  </a:lnTo>
                  <a:lnTo>
                    <a:pt x="157" y="20"/>
                  </a:lnTo>
                  <a:lnTo>
                    <a:pt x="82" y="28"/>
                  </a:lnTo>
                  <a:lnTo>
                    <a:pt x="38" y="52"/>
                  </a:lnTo>
                  <a:lnTo>
                    <a:pt x="8" y="52"/>
                  </a:lnTo>
                  <a:lnTo>
                    <a:pt x="8" y="40"/>
                  </a:lnTo>
                  <a:lnTo>
                    <a:pt x="0" y="4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4" name="Freeform 366"/>
            <p:cNvSpPr>
              <a:spLocks/>
            </p:cNvSpPr>
            <p:nvPr/>
          </p:nvSpPr>
          <p:spPr bwMode="auto">
            <a:xfrm>
              <a:off x="-390949" y="1333587"/>
              <a:ext cx="53538" cy="20632"/>
            </a:xfrm>
            <a:custGeom>
              <a:avLst/>
              <a:gdLst/>
              <a:ahLst/>
              <a:cxnLst>
                <a:cxn ang="0">
                  <a:pos x="0" y="0"/>
                </a:cxn>
                <a:cxn ang="0">
                  <a:pos x="52" y="24"/>
                </a:cxn>
                <a:cxn ang="0">
                  <a:pos x="43" y="24"/>
                </a:cxn>
                <a:cxn ang="0">
                  <a:pos x="8" y="24"/>
                </a:cxn>
                <a:cxn ang="0">
                  <a:pos x="0" y="0"/>
                </a:cxn>
              </a:cxnLst>
              <a:rect l="0" t="0" r="r" b="b"/>
              <a:pathLst>
                <a:path w="52" h="24">
                  <a:moveTo>
                    <a:pt x="0" y="0"/>
                  </a:moveTo>
                  <a:lnTo>
                    <a:pt x="52" y="24"/>
                  </a:lnTo>
                  <a:lnTo>
                    <a:pt x="43" y="24"/>
                  </a:lnTo>
                  <a:lnTo>
                    <a:pt x="8" y="24"/>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5" name="Freeform 367"/>
            <p:cNvSpPr>
              <a:spLocks/>
            </p:cNvSpPr>
            <p:nvPr/>
          </p:nvSpPr>
          <p:spPr bwMode="auto">
            <a:xfrm>
              <a:off x="-390949" y="1333587"/>
              <a:ext cx="53538" cy="20632"/>
            </a:xfrm>
            <a:custGeom>
              <a:avLst/>
              <a:gdLst/>
              <a:ahLst/>
              <a:cxnLst>
                <a:cxn ang="0">
                  <a:pos x="0" y="0"/>
                </a:cxn>
                <a:cxn ang="0">
                  <a:pos x="52" y="24"/>
                </a:cxn>
                <a:cxn ang="0">
                  <a:pos x="43" y="24"/>
                </a:cxn>
                <a:cxn ang="0">
                  <a:pos x="8" y="24"/>
                </a:cxn>
                <a:cxn ang="0">
                  <a:pos x="0" y="0"/>
                </a:cxn>
              </a:cxnLst>
              <a:rect l="0" t="0" r="r" b="b"/>
              <a:pathLst>
                <a:path w="52" h="24">
                  <a:moveTo>
                    <a:pt x="0" y="0"/>
                  </a:moveTo>
                  <a:lnTo>
                    <a:pt x="52" y="24"/>
                  </a:lnTo>
                  <a:lnTo>
                    <a:pt x="43" y="24"/>
                  </a:lnTo>
                  <a:lnTo>
                    <a:pt x="8" y="24"/>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6" name="Freeform 368"/>
            <p:cNvSpPr>
              <a:spLocks/>
            </p:cNvSpPr>
            <p:nvPr/>
          </p:nvSpPr>
          <p:spPr bwMode="auto">
            <a:xfrm>
              <a:off x="-5349422" y="1386028"/>
              <a:ext cx="37065" cy="21492"/>
            </a:xfrm>
            <a:custGeom>
              <a:avLst/>
              <a:gdLst/>
              <a:ahLst/>
              <a:cxnLst>
                <a:cxn ang="0">
                  <a:pos x="0" y="0"/>
                </a:cxn>
                <a:cxn ang="0">
                  <a:pos x="36" y="0"/>
                </a:cxn>
                <a:cxn ang="0">
                  <a:pos x="15" y="25"/>
                </a:cxn>
                <a:cxn ang="0">
                  <a:pos x="0" y="0"/>
                </a:cxn>
              </a:cxnLst>
              <a:rect l="0" t="0" r="r" b="b"/>
              <a:pathLst>
                <a:path w="36" h="25">
                  <a:moveTo>
                    <a:pt x="0" y="0"/>
                  </a:moveTo>
                  <a:lnTo>
                    <a:pt x="36" y="0"/>
                  </a:lnTo>
                  <a:lnTo>
                    <a:pt x="15" y="25"/>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7" name="Freeform 369"/>
            <p:cNvSpPr>
              <a:spLocks/>
            </p:cNvSpPr>
            <p:nvPr/>
          </p:nvSpPr>
          <p:spPr bwMode="auto">
            <a:xfrm>
              <a:off x="-5349421" y="1386028"/>
              <a:ext cx="37065" cy="21492"/>
            </a:xfrm>
            <a:custGeom>
              <a:avLst/>
              <a:gdLst/>
              <a:ahLst/>
              <a:cxnLst>
                <a:cxn ang="0">
                  <a:pos x="0" y="0"/>
                </a:cxn>
                <a:cxn ang="0">
                  <a:pos x="36" y="0"/>
                </a:cxn>
                <a:cxn ang="0">
                  <a:pos x="15" y="25"/>
                </a:cxn>
                <a:cxn ang="0">
                  <a:pos x="0" y="0"/>
                </a:cxn>
              </a:cxnLst>
              <a:rect l="0" t="0" r="r" b="b"/>
              <a:pathLst>
                <a:path w="36" h="25">
                  <a:moveTo>
                    <a:pt x="0" y="0"/>
                  </a:moveTo>
                  <a:lnTo>
                    <a:pt x="36" y="0"/>
                  </a:lnTo>
                  <a:lnTo>
                    <a:pt x="15" y="25"/>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8" name="Freeform 370"/>
            <p:cNvSpPr>
              <a:spLocks/>
            </p:cNvSpPr>
            <p:nvPr/>
          </p:nvSpPr>
          <p:spPr bwMode="auto">
            <a:xfrm>
              <a:off x="-5225872" y="1416117"/>
              <a:ext cx="54568" cy="24931"/>
            </a:xfrm>
            <a:custGeom>
              <a:avLst/>
              <a:gdLst/>
              <a:ahLst/>
              <a:cxnLst>
                <a:cxn ang="0">
                  <a:pos x="0" y="29"/>
                </a:cxn>
                <a:cxn ang="0">
                  <a:pos x="53" y="0"/>
                </a:cxn>
                <a:cxn ang="0">
                  <a:pos x="53" y="9"/>
                </a:cxn>
                <a:cxn ang="0">
                  <a:pos x="43" y="9"/>
                </a:cxn>
                <a:cxn ang="0">
                  <a:pos x="43" y="17"/>
                </a:cxn>
                <a:cxn ang="0">
                  <a:pos x="0" y="29"/>
                </a:cxn>
              </a:cxnLst>
              <a:rect l="0" t="0" r="r" b="b"/>
              <a:pathLst>
                <a:path w="53" h="29">
                  <a:moveTo>
                    <a:pt x="0" y="29"/>
                  </a:moveTo>
                  <a:lnTo>
                    <a:pt x="53" y="0"/>
                  </a:lnTo>
                  <a:lnTo>
                    <a:pt x="53" y="9"/>
                  </a:lnTo>
                  <a:lnTo>
                    <a:pt x="43" y="9"/>
                  </a:lnTo>
                  <a:lnTo>
                    <a:pt x="43" y="17"/>
                  </a:lnTo>
                  <a:lnTo>
                    <a:pt x="0" y="2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89" name="Freeform 371"/>
            <p:cNvSpPr>
              <a:spLocks/>
            </p:cNvSpPr>
            <p:nvPr/>
          </p:nvSpPr>
          <p:spPr bwMode="auto">
            <a:xfrm>
              <a:off x="-5225873" y="1416117"/>
              <a:ext cx="54568" cy="24931"/>
            </a:xfrm>
            <a:custGeom>
              <a:avLst/>
              <a:gdLst/>
              <a:ahLst/>
              <a:cxnLst>
                <a:cxn ang="0">
                  <a:pos x="0" y="29"/>
                </a:cxn>
                <a:cxn ang="0">
                  <a:pos x="53" y="0"/>
                </a:cxn>
                <a:cxn ang="0">
                  <a:pos x="53" y="9"/>
                </a:cxn>
                <a:cxn ang="0">
                  <a:pos x="43" y="9"/>
                </a:cxn>
                <a:cxn ang="0">
                  <a:pos x="43" y="17"/>
                </a:cxn>
                <a:cxn ang="0">
                  <a:pos x="0" y="29"/>
                </a:cxn>
              </a:cxnLst>
              <a:rect l="0" t="0" r="r" b="b"/>
              <a:pathLst>
                <a:path w="53" h="29">
                  <a:moveTo>
                    <a:pt x="0" y="29"/>
                  </a:moveTo>
                  <a:lnTo>
                    <a:pt x="53" y="0"/>
                  </a:lnTo>
                  <a:lnTo>
                    <a:pt x="53" y="9"/>
                  </a:lnTo>
                  <a:lnTo>
                    <a:pt x="43" y="9"/>
                  </a:lnTo>
                  <a:lnTo>
                    <a:pt x="43" y="17"/>
                  </a:lnTo>
                  <a:lnTo>
                    <a:pt x="0" y="2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0" name="Freeform 372"/>
            <p:cNvSpPr>
              <a:spLocks/>
            </p:cNvSpPr>
            <p:nvPr/>
          </p:nvSpPr>
          <p:spPr bwMode="auto">
            <a:xfrm>
              <a:off x="-4971565" y="1488331"/>
              <a:ext cx="29857" cy="37826"/>
            </a:xfrm>
            <a:custGeom>
              <a:avLst/>
              <a:gdLst/>
              <a:ahLst/>
              <a:cxnLst>
                <a:cxn ang="0">
                  <a:pos x="9" y="0"/>
                </a:cxn>
                <a:cxn ang="0">
                  <a:pos x="29" y="0"/>
                </a:cxn>
                <a:cxn ang="0">
                  <a:pos x="9" y="29"/>
                </a:cxn>
                <a:cxn ang="0">
                  <a:pos x="9" y="44"/>
                </a:cxn>
                <a:cxn ang="0">
                  <a:pos x="0" y="29"/>
                </a:cxn>
                <a:cxn ang="0">
                  <a:pos x="0" y="9"/>
                </a:cxn>
                <a:cxn ang="0">
                  <a:pos x="9" y="0"/>
                </a:cxn>
              </a:cxnLst>
              <a:rect l="0" t="0" r="r" b="b"/>
              <a:pathLst>
                <a:path w="29" h="44">
                  <a:moveTo>
                    <a:pt x="9" y="0"/>
                  </a:moveTo>
                  <a:lnTo>
                    <a:pt x="29" y="0"/>
                  </a:lnTo>
                  <a:lnTo>
                    <a:pt x="9" y="29"/>
                  </a:lnTo>
                  <a:lnTo>
                    <a:pt x="9" y="44"/>
                  </a:lnTo>
                  <a:lnTo>
                    <a:pt x="0" y="29"/>
                  </a:lnTo>
                  <a:lnTo>
                    <a:pt x="0" y="9"/>
                  </a:lnTo>
                  <a:lnTo>
                    <a:pt x="9"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1" name="Freeform 373"/>
            <p:cNvSpPr>
              <a:spLocks/>
            </p:cNvSpPr>
            <p:nvPr/>
          </p:nvSpPr>
          <p:spPr bwMode="auto">
            <a:xfrm>
              <a:off x="-4971565" y="1488331"/>
              <a:ext cx="29857" cy="37826"/>
            </a:xfrm>
            <a:custGeom>
              <a:avLst/>
              <a:gdLst/>
              <a:ahLst/>
              <a:cxnLst>
                <a:cxn ang="0">
                  <a:pos x="9" y="0"/>
                </a:cxn>
                <a:cxn ang="0">
                  <a:pos x="29" y="0"/>
                </a:cxn>
                <a:cxn ang="0">
                  <a:pos x="9" y="29"/>
                </a:cxn>
                <a:cxn ang="0">
                  <a:pos x="9" y="44"/>
                </a:cxn>
                <a:cxn ang="0">
                  <a:pos x="0" y="29"/>
                </a:cxn>
                <a:cxn ang="0">
                  <a:pos x="0" y="9"/>
                </a:cxn>
                <a:cxn ang="0">
                  <a:pos x="9" y="0"/>
                </a:cxn>
              </a:cxnLst>
              <a:rect l="0" t="0" r="r" b="b"/>
              <a:pathLst>
                <a:path w="29" h="44">
                  <a:moveTo>
                    <a:pt x="9" y="0"/>
                  </a:moveTo>
                  <a:lnTo>
                    <a:pt x="29" y="0"/>
                  </a:lnTo>
                  <a:lnTo>
                    <a:pt x="9" y="29"/>
                  </a:lnTo>
                  <a:lnTo>
                    <a:pt x="9" y="44"/>
                  </a:lnTo>
                  <a:lnTo>
                    <a:pt x="0" y="29"/>
                  </a:lnTo>
                  <a:lnTo>
                    <a:pt x="0" y="9"/>
                  </a:lnTo>
                  <a:lnTo>
                    <a:pt x="9"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2" name="Freeform 374"/>
            <p:cNvSpPr>
              <a:spLocks/>
            </p:cNvSpPr>
            <p:nvPr/>
          </p:nvSpPr>
          <p:spPr bwMode="auto">
            <a:xfrm>
              <a:off x="-4941706" y="1541631"/>
              <a:ext cx="45302" cy="44704"/>
            </a:xfrm>
            <a:custGeom>
              <a:avLst/>
              <a:gdLst/>
              <a:ahLst/>
              <a:cxnLst>
                <a:cxn ang="0">
                  <a:pos x="0" y="0"/>
                </a:cxn>
                <a:cxn ang="0">
                  <a:pos x="31" y="11"/>
                </a:cxn>
                <a:cxn ang="0">
                  <a:pos x="44" y="42"/>
                </a:cxn>
                <a:cxn ang="0">
                  <a:pos x="31" y="52"/>
                </a:cxn>
                <a:cxn ang="0">
                  <a:pos x="23" y="42"/>
                </a:cxn>
                <a:cxn ang="0">
                  <a:pos x="23" y="28"/>
                </a:cxn>
                <a:cxn ang="0">
                  <a:pos x="11" y="28"/>
                </a:cxn>
                <a:cxn ang="0">
                  <a:pos x="11" y="20"/>
                </a:cxn>
                <a:cxn ang="0">
                  <a:pos x="0" y="11"/>
                </a:cxn>
                <a:cxn ang="0">
                  <a:pos x="0" y="0"/>
                </a:cxn>
              </a:cxnLst>
              <a:rect l="0" t="0" r="r" b="b"/>
              <a:pathLst>
                <a:path w="44" h="52">
                  <a:moveTo>
                    <a:pt x="0" y="0"/>
                  </a:moveTo>
                  <a:lnTo>
                    <a:pt x="31" y="11"/>
                  </a:lnTo>
                  <a:lnTo>
                    <a:pt x="44" y="42"/>
                  </a:lnTo>
                  <a:lnTo>
                    <a:pt x="31" y="52"/>
                  </a:lnTo>
                  <a:lnTo>
                    <a:pt x="23" y="42"/>
                  </a:lnTo>
                  <a:lnTo>
                    <a:pt x="23" y="28"/>
                  </a:lnTo>
                  <a:lnTo>
                    <a:pt x="11" y="28"/>
                  </a:lnTo>
                  <a:lnTo>
                    <a:pt x="11" y="20"/>
                  </a:lnTo>
                  <a:lnTo>
                    <a:pt x="0" y="11"/>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3" name="Freeform 375"/>
            <p:cNvSpPr>
              <a:spLocks/>
            </p:cNvSpPr>
            <p:nvPr/>
          </p:nvSpPr>
          <p:spPr bwMode="auto">
            <a:xfrm>
              <a:off x="-4941707" y="1541631"/>
              <a:ext cx="45302" cy="44704"/>
            </a:xfrm>
            <a:custGeom>
              <a:avLst/>
              <a:gdLst/>
              <a:ahLst/>
              <a:cxnLst>
                <a:cxn ang="0">
                  <a:pos x="0" y="0"/>
                </a:cxn>
                <a:cxn ang="0">
                  <a:pos x="31" y="11"/>
                </a:cxn>
                <a:cxn ang="0">
                  <a:pos x="44" y="42"/>
                </a:cxn>
                <a:cxn ang="0">
                  <a:pos x="31" y="52"/>
                </a:cxn>
                <a:cxn ang="0">
                  <a:pos x="23" y="42"/>
                </a:cxn>
                <a:cxn ang="0">
                  <a:pos x="23" y="28"/>
                </a:cxn>
                <a:cxn ang="0">
                  <a:pos x="11" y="28"/>
                </a:cxn>
                <a:cxn ang="0">
                  <a:pos x="11" y="20"/>
                </a:cxn>
                <a:cxn ang="0">
                  <a:pos x="0" y="11"/>
                </a:cxn>
                <a:cxn ang="0">
                  <a:pos x="0" y="0"/>
                </a:cxn>
              </a:cxnLst>
              <a:rect l="0" t="0" r="r" b="b"/>
              <a:pathLst>
                <a:path w="44" h="52">
                  <a:moveTo>
                    <a:pt x="0" y="0"/>
                  </a:moveTo>
                  <a:lnTo>
                    <a:pt x="31" y="11"/>
                  </a:lnTo>
                  <a:lnTo>
                    <a:pt x="44" y="42"/>
                  </a:lnTo>
                  <a:lnTo>
                    <a:pt x="31" y="52"/>
                  </a:lnTo>
                  <a:lnTo>
                    <a:pt x="23" y="42"/>
                  </a:lnTo>
                  <a:lnTo>
                    <a:pt x="23" y="28"/>
                  </a:lnTo>
                  <a:lnTo>
                    <a:pt x="11" y="28"/>
                  </a:lnTo>
                  <a:lnTo>
                    <a:pt x="11" y="20"/>
                  </a:lnTo>
                  <a:lnTo>
                    <a:pt x="0" y="11"/>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4" name="Freeform 376"/>
            <p:cNvSpPr>
              <a:spLocks/>
            </p:cNvSpPr>
            <p:nvPr/>
          </p:nvSpPr>
          <p:spPr bwMode="auto">
            <a:xfrm>
              <a:off x="-3718562" y="1073961"/>
              <a:ext cx="736153" cy="323243"/>
            </a:xfrm>
            <a:custGeom>
              <a:avLst/>
              <a:gdLst/>
              <a:ahLst/>
              <a:cxnLst>
                <a:cxn ang="0">
                  <a:pos x="8" y="65"/>
                </a:cxn>
                <a:cxn ang="0">
                  <a:pos x="116" y="52"/>
                </a:cxn>
                <a:cxn ang="0">
                  <a:pos x="83" y="44"/>
                </a:cxn>
                <a:cxn ang="0">
                  <a:pos x="181" y="30"/>
                </a:cxn>
                <a:cxn ang="0">
                  <a:pos x="285" y="20"/>
                </a:cxn>
                <a:cxn ang="0">
                  <a:pos x="553" y="0"/>
                </a:cxn>
                <a:cxn ang="0">
                  <a:pos x="606" y="20"/>
                </a:cxn>
                <a:cxn ang="0">
                  <a:pos x="715" y="30"/>
                </a:cxn>
                <a:cxn ang="0">
                  <a:pos x="616" y="65"/>
                </a:cxn>
                <a:cxn ang="0">
                  <a:pos x="606" y="73"/>
                </a:cxn>
                <a:cxn ang="0">
                  <a:pos x="616" y="94"/>
                </a:cxn>
                <a:cxn ang="0">
                  <a:pos x="577" y="105"/>
                </a:cxn>
                <a:cxn ang="0">
                  <a:pos x="586" y="126"/>
                </a:cxn>
                <a:cxn ang="0">
                  <a:pos x="586" y="135"/>
                </a:cxn>
                <a:cxn ang="0">
                  <a:pos x="544" y="147"/>
                </a:cxn>
                <a:cxn ang="0">
                  <a:pos x="544" y="167"/>
                </a:cxn>
                <a:cxn ang="0">
                  <a:pos x="544" y="190"/>
                </a:cxn>
                <a:cxn ang="0">
                  <a:pos x="503" y="179"/>
                </a:cxn>
                <a:cxn ang="0">
                  <a:pos x="533" y="199"/>
                </a:cxn>
                <a:cxn ang="0">
                  <a:pos x="470" y="220"/>
                </a:cxn>
                <a:cxn ang="0">
                  <a:pos x="330" y="273"/>
                </a:cxn>
                <a:cxn ang="0">
                  <a:pos x="265" y="281"/>
                </a:cxn>
                <a:cxn ang="0">
                  <a:pos x="255" y="293"/>
                </a:cxn>
                <a:cxn ang="0">
                  <a:pos x="210" y="325"/>
                </a:cxn>
                <a:cxn ang="0">
                  <a:pos x="181" y="376"/>
                </a:cxn>
                <a:cxn ang="0">
                  <a:pos x="127" y="355"/>
                </a:cxn>
                <a:cxn ang="0">
                  <a:pos x="107" y="313"/>
                </a:cxn>
                <a:cxn ang="0">
                  <a:pos x="97" y="293"/>
                </a:cxn>
                <a:cxn ang="0">
                  <a:pos x="97" y="273"/>
                </a:cxn>
                <a:cxn ang="0">
                  <a:pos x="127" y="220"/>
                </a:cxn>
                <a:cxn ang="0">
                  <a:pos x="157" y="208"/>
                </a:cxn>
                <a:cxn ang="0">
                  <a:pos x="127" y="208"/>
                </a:cxn>
                <a:cxn ang="0">
                  <a:pos x="127" y="190"/>
                </a:cxn>
                <a:cxn ang="0">
                  <a:pos x="148" y="179"/>
                </a:cxn>
                <a:cxn ang="0">
                  <a:pos x="137" y="179"/>
                </a:cxn>
                <a:cxn ang="0">
                  <a:pos x="127" y="167"/>
                </a:cxn>
                <a:cxn ang="0">
                  <a:pos x="137" y="147"/>
                </a:cxn>
                <a:cxn ang="0">
                  <a:pos x="127" y="118"/>
                </a:cxn>
                <a:cxn ang="0">
                  <a:pos x="97" y="105"/>
                </a:cxn>
                <a:cxn ang="0">
                  <a:pos x="0" y="94"/>
                </a:cxn>
                <a:cxn ang="0">
                  <a:pos x="20" y="73"/>
                </a:cxn>
              </a:cxnLst>
              <a:rect l="0" t="0" r="r" b="b"/>
              <a:pathLst>
                <a:path w="715" h="376">
                  <a:moveTo>
                    <a:pt x="0" y="73"/>
                  </a:moveTo>
                  <a:lnTo>
                    <a:pt x="8" y="65"/>
                  </a:lnTo>
                  <a:lnTo>
                    <a:pt x="97" y="65"/>
                  </a:lnTo>
                  <a:lnTo>
                    <a:pt x="116" y="52"/>
                  </a:lnTo>
                  <a:lnTo>
                    <a:pt x="116" y="44"/>
                  </a:lnTo>
                  <a:lnTo>
                    <a:pt x="83" y="44"/>
                  </a:lnTo>
                  <a:lnTo>
                    <a:pt x="148" y="30"/>
                  </a:lnTo>
                  <a:lnTo>
                    <a:pt x="181" y="30"/>
                  </a:lnTo>
                  <a:lnTo>
                    <a:pt x="172" y="20"/>
                  </a:lnTo>
                  <a:lnTo>
                    <a:pt x="285" y="20"/>
                  </a:lnTo>
                  <a:lnTo>
                    <a:pt x="384" y="12"/>
                  </a:lnTo>
                  <a:lnTo>
                    <a:pt x="553" y="0"/>
                  </a:lnTo>
                  <a:lnTo>
                    <a:pt x="630" y="12"/>
                  </a:lnTo>
                  <a:lnTo>
                    <a:pt x="606" y="20"/>
                  </a:lnTo>
                  <a:lnTo>
                    <a:pt x="660" y="20"/>
                  </a:lnTo>
                  <a:lnTo>
                    <a:pt x="715" y="30"/>
                  </a:lnTo>
                  <a:lnTo>
                    <a:pt x="660" y="44"/>
                  </a:lnTo>
                  <a:lnTo>
                    <a:pt x="616" y="65"/>
                  </a:lnTo>
                  <a:lnTo>
                    <a:pt x="616" y="73"/>
                  </a:lnTo>
                  <a:lnTo>
                    <a:pt x="606" y="73"/>
                  </a:lnTo>
                  <a:lnTo>
                    <a:pt x="616" y="82"/>
                  </a:lnTo>
                  <a:lnTo>
                    <a:pt x="616" y="94"/>
                  </a:lnTo>
                  <a:lnTo>
                    <a:pt x="577" y="94"/>
                  </a:lnTo>
                  <a:lnTo>
                    <a:pt x="577" y="105"/>
                  </a:lnTo>
                  <a:lnTo>
                    <a:pt x="598" y="105"/>
                  </a:lnTo>
                  <a:lnTo>
                    <a:pt x="586" y="126"/>
                  </a:lnTo>
                  <a:lnTo>
                    <a:pt x="598" y="126"/>
                  </a:lnTo>
                  <a:lnTo>
                    <a:pt x="586" y="135"/>
                  </a:lnTo>
                  <a:lnTo>
                    <a:pt x="577" y="147"/>
                  </a:lnTo>
                  <a:lnTo>
                    <a:pt x="544" y="147"/>
                  </a:lnTo>
                  <a:lnTo>
                    <a:pt x="553" y="155"/>
                  </a:lnTo>
                  <a:lnTo>
                    <a:pt x="544" y="167"/>
                  </a:lnTo>
                  <a:lnTo>
                    <a:pt x="544" y="179"/>
                  </a:lnTo>
                  <a:lnTo>
                    <a:pt x="544" y="190"/>
                  </a:lnTo>
                  <a:lnTo>
                    <a:pt x="512" y="179"/>
                  </a:lnTo>
                  <a:lnTo>
                    <a:pt x="503" y="179"/>
                  </a:lnTo>
                  <a:lnTo>
                    <a:pt x="503" y="190"/>
                  </a:lnTo>
                  <a:lnTo>
                    <a:pt x="533" y="199"/>
                  </a:lnTo>
                  <a:lnTo>
                    <a:pt x="523" y="199"/>
                  </a:lnTo>
                  <a:lnTo>
                    <a:pt x="470" y="220"/>
                  </a:lnTo>
                  <a:lnTo>
                    <a:pt x="395" y="228"/>
                  </a:lnTo>
                  <a:lnTo>
                    <a:pt x="330" y="273"/>
                  </a:lnTo>
                  <a:lnTo>
                    <a:pt x="276" y="273"/>
                  </a:lnTo>
                  <a:lnTo>
                    <a:pt x="265" y="281"/>
                  </a:lnTo>
                  <a:lnTo>
                    <a:pt x="255" y="281"/>
                  </a:lnTo>
                  <a:lnTo>
                    <a:pt x="255" y="293"/>
                  </a:lnTo>
                  <a:lnTo>
                    <a:pt x="247" y="313"/>
                  </a:lnTo>
                  <a:lnTo>
                    <a:pt x="210" y="325"/>
                  </a:lnTo>
                  <a:lnTo>
                    <a:pt x="210" y="334"/>
                  </a:lnTo>
                  <a:lnTo>
                    <a:pt x="181" y="376"/>
                  </a:lnTo>
                  <a:lnTo>
                    <a:pt x="172" y="376"/>
                  </a:lnTo>
                  <a:lnTo>
                    <a:pt x="127" y="355"/>
                  </a:lnTo>
                  <a:lnTo>
                    <a:pt x="116" y="345"/>
                  </a:lnTo>
                  <a:lnTo>
                    <a:pt x="107" y="313"/>
                  </a:lnTo>
                  <a:lnTo>
                    <a:pt x="107" y="302"/>
                  </a:lnTo>
                  <a:lnTo>
                    <a:pt x="97" y="293"/>
                  </a:lnTo>
                  <a:lnTo>
                    <a:pt x="107" y="273"/>
                  </a:lnTo>
                  <a:lnTo>
                    <a:pt x="97" y="273"/>
                  </a:lnTo>
                  <a:lnTo>
                    <a:pt x="116" y="228"/>
                  </a:lnTo>
                  <a:lnTo>
                    <a:pt x="127" y="220"/>
                  </a:lnTo>
                  <a:lnTo>
                    <a:pt x="148" y="220"/>
                  </a:lnTo>
                  <a:lnTo>
                    <a:pt x="157" y="208"/>
                  </a:lnTo>
                  <a:lnTo>
                    <a:pt x="157" y="199"/>
                  </a:lnTo>
                  <a:lnTo>
                    <a:pt x="127" y="208"/>
                  </a:lnTo>
                  <a:lnTo>
                    <a:pt x="107" y="208"/>
                  </a:lnTo>
                  <a:lnTo>
                    <a:pt x="127" y="190"/>
                  </a:lnTo>
                  <a:lnTo>
                    <a:pt x="172" y="190"/>
                  </a:lnTo>
                  <a:lnTo>
                    <a:pt x="148" y="179"/>
                  </a:lnTo>
                  <a:lnTo>
                    <a:pt x="148" y="167"/>
                  </a:lnTo>
                  <a:lnTo>
                    <a:pt x="137" y="179"/>
                  </a:lnTo>
                  <a:lnTo>
                    <a:pt x="116" y="167"/>
                  </a:lnTo>
                  <a:lnTo>
                    <a:pt x="127" y="167"/>
                  </a:lnTo>
                  <a:lnTo>
                    <a:pt x="127" y="155"/>
                  </a:lnTo>
                  <a:lnTo>
                    <a:pt x="137" y="147"/>
                  </a:lnTo>
                  <a:lnTo>
                    <a:pt x="137" y="126"/>
                  </a:lnTo>
                  <a:lnTo>
                    <a:pt x="127" y="118"/>
                  </a:lnTo>
                  <a:lnTo>
                    <a:pt x="137" y="105"/>
                  </a:lnTo>
                  <a:lnTo>
                    <a:pt x="97" y="105"/>
                  </a:lnTo>
                  <a:lnTo>
                    <a:pt x="20" y="105"/>
                  </a:lnTo>
                  <a:lnTo>
                    <a:pt x="0" y="94"/>
                  </a:lnTo>
                  <a:lnTo>
                    <a:pt x="20" y="82"/>
                  </a:lnTo>
                  <a:lnTo>
                    <a:pt x="20" y="73"/>
                  </a:lnTo>
                  <a:lnTo>
                    <a:pt x="0" y="7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5" name="Freeform 377"/>
            <p:cNvSpPr>
              <a:spLocks/>
            </p:cNvSpPr>
            <p:nvPr/>
          </p:nvSpPr>
          <p:spPr bwMode="auto">
            <a:xfrm>
              <a:off x="-3718562" y="1073961"/>
              <a:ext cx="736153" cy="323243"/>
            </a:xfrm>
            <a:custGeom>
              <a:avLst/>
              <a:gdLst/>
              <a:ahLst/>
              <a:cxnLst>
                <a:cxn ang="0">
                  <a:pos x="8" y="65"/>
                </a:cxn>
                <a:cxn ang="0">
                  <a:pos x="116" y="52"/>
                </a:cxn>
                <a:cxn ang="0">
                  <a:pos x="83" y="44"/>
                </a:cxn>
                <a:cxn ang="0">
                  <a:pos x="181" y="30"/>
                </a:cxn>
                <a:cxn ang="0">
                  <a:pos x="285" y="20"/>
                </a:cxn>
                <a:cxn ang="0">
                  <a:pos x="553" y="0"/>
                </a:cxn>
                <a:cxn ang="0">
                  <a:pos x="606" y="20"/>
                </a:cxn>
                <a:cxn ang="0">
                  <a:pos x="715" y="30"/>
                </a:cxn>
                <a:cxn ang="0">
                  <a:pos x="616" y="65"/>
                </a:cxn>
                <a:cxn ang="0">
                  <a:pos x="606" y="73"/>
                </a:cxn>
                <a:cxn ang="0">
                  <a:pos x="616" y="94"/>
                </a:cxn>
                <a:cxn ang="0">
                  <a:pos x="577" y="105"/>
                </a:cxn>
                <a:cxn ang="0">
                  <a:pos x="586" y="126"/>
                </a:cxn>
                <a:cxn ang="0">
                  <a:pos x="586" y="135"/>
                </a:cxn>
                <a:cxn ang="0">
                  <a:pos x="544" y="147"/>
                </a:cxn>
                <a:cxn ang="0">
                  <a:pos x="544" y="167"/>
                </a:cxn>
                <a:cxn ang="0">
                  <a:pos x="544" y="190"/>
                </a:cxn>
                <a:cxn ang="0">
                  <a:pos x="503" y="179"/>
                </a:cxn>
                <a:cxn ang="0">
                  <a:pos x="533" y="199"/>
                </a:cxn>
                <a:cxn ang="0">
                  <a:pos x="470" y="220"/>
                </a:cxn>
                <a:cxn ang="0">
                  <a:pos x="330" y="273"/>
                </a:cxn>
                <a:cxn ang="0">
                  <a:pos x="265" y="281"/>
                </a:cxn>
                <a:cxn ang="0">
                  <a:pos x="255" y="293"/>
                </a:cxn>
                <a:cxn ang="0">
                  <a:pos x="210" y="325"/>
                </a:cxn>
                <a:cxn ang="0">
                  <a:pos x="181" y="376"/>
                </a:cxn>
                <a:cxn ang="0">
                  <a:pos x="127" y="355"/>
                </a:cxn>
                <a:cxn ang="0">
                  <a:pos x="107" y="313"/>
                </a:cxn>
                <a:cxn ang="0">
                  <a:pos x="97" y="293"/>
                </a:cxn>
                <a:cxn ang="0">
                  <a:pos x="97" y="273"/>
                </a:cxn>
                <a:cxn ang="0">
                  <a:pos x="127" y="220"/>
                </a:cxn>
                <a:cxn ang="0">
                  <a:pos x="157" y="208"/>
                </a:cxn>
                <a:cxn ang="0">
                  <a:pos x="127" y="208"/>
                </a:cxn>
                <a:cxn ang="0">
                  <a:pos x="127" y="190"/>
                </a:cxn>
                <a:cxn ang="0">
                  <a:pos x="148" y="179"/>
                </a:cxn>
                <a:cxn ang="0">
                  <a:pos x="137" y="179"/>
                </a:cxn>
                <a:cxn ang="0">
                  <a:pos x="127" y="167"/>
                </a:cxn>
                <a:cxn ang="0">
                  <a:pos x="137" y="147"/>
                </a:cxn>
                <a:cxn ang="0">
                  <a:pos x="127" y="118"/>
                </a:cxn>
                <a:cxn ang="0">
                  <a:pos x="97" y="105"/>
                </a:cxn>
                <a:cxn ang="0">
                  <a:pos x="0" y="94"/>
                </a:cxn>
                <a:cxn ang="0">
                  <a:pos x="20" y="73"/>
                </a:cxn>
              </a:cxnLst>
              <a:rect l="0" t="0" r="r" b="b"/>
              <a:pathLst>
                <a:path w="715" h="376">
                  <a:moveTo>
                    <a:pt x="0" y="73"/>
                  </a:moveTo>
                  <a:lnTo>
                    <a:pt x="8" y="65"/>
                  </a:lnTo>
                  <a:lnTo>
                    <a:pt x="97" y="65"/>
                  </a:lnTo>
                  <a:lnTo>
                    <a:pt x="116" y="52"/>
                  </a:lnTo>
                  <a:lnTo>
                    <a:pt x="116" y="44"/>
                  </a:lnTo>
                  <a:lnTo>
                    <a:pt x="83" y="44"/>
                  </a:lnTo>
                  <a:lnTo>
                    <a:pt x="148" y="30"/>
                  </a:lnTo>
                  <a:lnTo>
                    <a:pt x="181" y="30"/>
                  </a:lnTo>
                  <a:lnTo>
                    <a:pt x="172" y="20"/>
                  </a:lnTo>
                  <a:lnTo>
                    <a:pt x="285" y="20"/>
                  </a:lnTo>
                  <a:lnTo>
                    <a:pt x="384" y="12"/>
                  </a:lnTo>
                  <a:lnTo>
                    <a:pt x="553" y="0"/>
                  </a:lnTo>
                  <a:lnTo>
                    <a:pt x="630" y="12"/>
                  </a:lnTo>
                  <a:lnTo>
                    <a:pt x="606" y="20"/>
                  </a:lnTo>
                  <a:lnTo>
                    <a:pt x="660" y="20"/>
                  </a:lnTo>
                  <a:lnTo>
                    <a:pt x="715" y="30"/>
                  </a:lnTo>
                  <a:lnTo>
                    <a:pt x="660" y="44"/>
                  </a:lnTo>
                  <a:lnTo>
                    <a:pt x="616" y="65"/>
                  </a:lnTo>
                  <a:lnTo>
                    <a:pt x="616" y="73"/>
                  </a:lnTo>
                  <a:lnTo>
                    <a:pt x="606" y="73"/>
                  </a:lnTo>
                  <a:lnTo>
                    <a:pt x="616" y="82"/>
                  </a:lnTo>
                  <a:lnTo>
                    <a:pt x="616" y="94"/>
                  </a:lnTo>
                  <a:lnTo>
                    <a:pt x="577" y="94"/>
                  </a:lnTo>
                  <a:lnTo>
                    <a:pt x="577" y="105"/>
                  </a:lnTo>
                  <a:lnTo>
                    <a:pt x="598" y="105"/>
                  </a:lnTo>
                  <a:lnTo>
                    <a:pt x="586" y="126"/>
                  </a:lnTo>
                  <a:lnTo>
                    <a:pt x="598" y="126"/>
                  </a:lnTo>
                  <a:lnTo>
                    <a:pt x="586" y="135"/>
                  </a:lnTo>
                  <a:lnTo>
                    <a:pt x="577" y="147"/>
                  </a:lnTo>
                  <a:lnTo>
                    <a:pt x="544" y="147"/>
                  </a:lnTo>
                  <a:lnTo>
                    <a:pt x="553" y="155"/>
                  </a:lnTo>
                  <a:lnTo>
                    <a:pt x="544" y="167"/>
                  </a:lnTo>
                  <a:lnTo>
                    <a:pt x="544" y="179"/>
                  </a:lnTo>
                  <a:lnTo>
                    <a:pt x="544" y="190"/>
                  </a:lnTo>
                  <a:lnTo>
                    <a:pt x="512" y="179"/>
                  </a:lnTo>
                  <a:lnTo>
                    <a:pt x="503" y="179"/>
                  </a:lnTo>
                  <a:lnTo>
                    <a:pt x="503" y="190"/>
                  </a:lnTo>
                  <a:lnTo>
                    <a:pt x="533" y="199"/>
                  </a:lnTo>
                  <a:lnTo>
                    <a:pt x="523" y="199"/>
                  </a:lnTo>
                  <a:lnTo>
                    <a:pt x="470" y="220"/>
                  </a:lnTo>
                  <a:lnTo>
                    <a:pt x="395" y="228"/>
                  </a:lnTo>
                  <a:lnTo>
                    <a:pt x="330" y="273"/>
                  </a:lnTo>
                  <a:lnTo>
                    <a:pt x="276" y="273"/>
                  </a:lnTo>
                  <a:lnTo>
                    <a:pt x="265" y="281"/>
                  </a:lnTo>
                  <a:lnTo>
                    <a:pt x="255" y="281"/>
                  </a:lnTo>
                  <a:lnTo>
                    <a:pt x="255" y="293"/>
                  </a:lnTo>
                  <a:lnTo>
                    <a:pt x="247" y="313"/>
                  </a:lnTo>
                  <a:lnTo>
                    <a:pt x="210" y="325"/>
                  </a:lnTo>
                  <a:lnTo>
                    <a:pt x="210" y="334"/>
                  </a:lnTo>
                  <a:lnTo>
                    <a:pt x="181" y="376"/>
                  </a:lnTo>
                  <a:lnTo>
                    <a:pt x="172" y="376"/>
                  </a:lnTo>
                  <a:lnTo>
                    <a:pt x="127" y="355"/>
                  </a:lnTo>
                  <a:lnTo>
                    <a:pt x="116" y="345"/>
                  </a:lnTo>
                  <a:lnTo>
                    <a:pt x="107" y="313"/>
                  </a:lnTo>
                  <a:lnTo>
                    <a:pt x="107" y="302"/>
                  </a:lnTo>
                  <a:lnTo>
                    <a:pt x="97" y="293"/>
                  </a:lnTo>
                  <a:lnTo>
                    <a:pt x="107" y="273"/>
                  </a:lnTo>
                  <a:lnTo>
                    <a:pt x="97" y="273"/>
                  </a:lnTo>
                  <a:lnTo>
                    <a:pt x="116" y="228"/>
                  </a:lnTo>
                  <a:lnTo>
                    <a:pt x="127" y="220"/>
                  </a:lnTo>
                  <a:lnTo>
                    <a:pt x="148" y="220"/>
                  </a:lnTo>
                  <a:lnTo>
                    <a:pt x="157" y="208"/>
                  </a:lnTo>
                  <a:lnTo>
                    <a:pt x="157" y="199"/>
                  </a:lnTo>
                  <a:lnTo>
                    <a:pt x="127" y="208"/>
                  </a:lnTo>
                  <a:lnTo>
                    <a:pt x="107" y="208"/>
                  </a:lnTo>
                  <a:lnTo>
                    <a:pt x="127" y="190"/>
                  </a:lnTo>
                  <a:lnTo>
                    <a:pt x="172" y="190"/>
                  </a:lnTo>
                  <a:lnTo>
                    <a:pt x="148" y="179"/>
                  </a:lnTo>
                  <a:lnTo>
                    <a:pt x="148" y="167"/>
                  </a:lnTo>
                  <a:lnTo>
                    <a:pt x="137" y="179"/>
                  </a:lnTo>
                  <a:lnTo>
                    <a:pt x="116" y="167"/>
                  </a:lnTo>
                  <a:lnTo>
                    <a:pt x="127" y="167"/>
                  </a:lnTo>
                  <a:lnTo>
                    <a:pt x="127" y="155"/>
                  </a:lnTo>
                  <a:lnTo>
                    <a:pt x="137" y="147"/>
                  </a:lnTo>
                  <a:lnTo>
                    <a:pt x="137" y="126"/>
                  </a:lnTo>
                  <a:lnTo>
                    <a:pt x="127" y="118"/>
                  </a:lnTo>
                  <a:lnTo>
                    <a:pt x="137" y="105"/>
                  </a:lnTo>
                  <a:lnTo>
                    <a:pt x="97" y="105"/>
                  </a:lnTo>
                  <a:lnTo>
                    <a:pt x="20" y="105"/>
                  </a:lnTo>
                  <a:lnTo>
                    <a:pt x="0" y="94"/>
                  </a:lnTo>
                  <a:lnTo>
                    <a:pt x="20" y="82"/>
                  </a:lnTo>
                  <a:lnTo>
                    <a:pt x="20" y="73"/>
                  </a:lnTo>
                  <a:lnTo>
                    <a:pt x="0" y="7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6" name="Freeform 378"/>
            <p:cNvSpPr>
              <a:spLocks/>
            </p:cNvSpPr>
            <p:nvPr/>
          </p:nvSpPr>
          <p:spPr bwMode="auto">
            <a:xfrm>
              <a:off x="-3319084" y="1298339"/>
              <a:ext cx="155467" cy="44704"/>
            </a:xfrm>
            <a:custGeom>
              <a:avLst/>
              <a:gdLst/>
              <a:ahLst/>
              <a:cxnLst>
                <a:cxn ang="0">
                  <a:pos x="0" y="12"/>
                </a:cxn>
                <a:cxn ang="0">
                  <a:pos x="23" y="0"/>
                </a:cxn>
                <a:cxn ang="0">
                  <a:pos x="44" y="12"/>
                </a:cxn>
                <a:cxn ang="0">
                  <a:pos x="44" y="20"/>
                </a:cxn>
                <a:cxn ang="0">
                  <a:pos x="65" y="0"/>
                </a:cxn>
                <a:cxn ang="0">
                  <a:pos x="65" y="12"/>
                </a:cxn>
                <a:cxn ang="0">
                  <a:pos x="98" y="12"/>
                </a:cxn>
                <a:cxn ang="0">
                  <a:pos x="118" y="0"/>
                </a:cxn>
                <a:cxn ang="0">
                  <a:pos x="136" y="0"/>
                </a:cxn>
                <a:cxn ang="0">
                  <a:pos x="136" y="12"/>
                </a:cxn>
                <a:cxn ang="0">
                  <a:pos x="151" y="12"/>
                </a:cxn>
                <a:cxn ang="0">
                  <a:pos x="136" y="20"/>
                </a:cxn>
                <a:cxn ang="0">
                  <a:pos x="128" y="31"/>
                </a:cxn>
                <a:cxn ang="0">
                  <a:pos x="65" y="52"/>
                </a:cxn>
                <a:cxn ang="0">
                  <a:pos x="9" y="40"/>
                </a:cxn>
                <a:cxn ang="0">
                  <a:pos x="33" y="31"/>
                </a:cxn>
                <a:cxn ang="0">
                  <a:pos x="0" y="31"/>
                </a:cxn>
                <a:cxn ang="0">
                  <a:pos x="33" y="20"/>
                </a:cxn>
                <a:cxn ang="0">
                  <a:pos x="0" y="12"/>
                </a:cxn>
              </a:cxnLst>
              <a:rect l="0" t="0" r="r" b="b"/>
              <a:pathLst>
                <a:path w="151" h="52">
                  <a:moveTo>
                    <a:pt x="0" y="12"/>
                  </a:moveTo>
                  <a:lnTo>
                    <a:pt x="23" y="0"/>
                  </a:lnTo>
                  <a:lnTo>
                    <a:pt x="44" y="12"/>
                  </a:lnTo>
                  <a:lnTo>
                    <a:pt x="44" y="20"/>
                  </a:lnTo>
                  <a:lnTo>
                    <a:pt x="65" y="0"/>
                  </a:lnTo>
                  <a:lnTo>
                    <a:pt x="65" y="12"/>
                  </a:lnTo>
                  <a:lnTo>
                    <a:pt x="98" y="12"/>
                  </a:lnTo>
                  <a:lnTo>
                    <a:pt x="118" y="0"/>
                  </a:lnTo>
                  <a:lnTo>
                    <a:pt x="136" y="0"/>
                  </a:lnTo>
                  <a:lnTo>
                    <a:pt x="136" y="12"/>
                  </a:lnTo>
                  <a:lnTo>
                    <a:pt x="151" y="12"/>
                  </a:lnTo>
                  <a:lnTo>
                    <a:pt x="136" y="20"/>
                  </a:lnTo>
                  <a:lnTo>
                    <a:pt x="128" y="31"/>
                  </a:lnTo>
                  <a:lnTo>
                    <a:pt x="65" y="52"/>
                  </a:lnTo>
                  <a:lnTo>
                    <a:pt x="9" y="40"/>
                  </a:lnTo>
                  <a:lnTo>
                    <a:pt x="33" y="31"/>
                  </a:lnTo>
                  <a:lnTo>
                    <a:pt x="0" y="31"/>
                  </a:lnTo>
                  <a:lnTo>
                    <a:pt x="33" y="20"/>
                  </a:lnTo>
                  <a:lnTo>
                    <a:pt x="0" y="1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7" name="Freeform 379"/>
            <p:cNvSpPr>
              <a:spLocks/>
            </p:cNvSpPr>
            <p:nvPr/>
          </p:nvSpPr>
          <p:spPr bwMode="auto">
            <a:xfrm>
              <a:off x="-3319084" y="1298339"/>
              <a:ext cx="155467" cy="44704"/>
            </a:xfrm>
            <a:custGeom>
              <a:avLst/>
              <a:gdLst/>
              <a:ahLst/>
              <a:cxnLst>
                <a:cxn ang="0">
                  <a:pos x="0" y="12"/>
                </a:cxn>
                <a:cxn ang="0">
                  <a:pos x="23" y="0"/>
                </a:cxn>
                <a:cxn ang="0">
                  <a:pos x="44" y="12"/>
                </a:cxn>
                <a:cxn ang="0">
                  <a:pos x="44" y="20"/>
                </a:cxn>
                <a:cxn ang="0">
                  <a:pos x="65" y="0"/>
                </a:cxn>
                <a:cxn ang="0">
                  <a:pos x="65" y="12"/>
                </a:cxn>
                <a:cxn ang="0">
                  <a:pos x="98" y="12"/>
                </a:cxn>
                <a:cxn ang="0">
                  <a:pos x="118" y="0"/>
                </a:cxn>
                <a:cxn ang="0">
                  <a:pos x="136" y="0"/>
                </a:cxn>
                <a:cxn ang="0">
                  <a:pos x="136" y="12"/>
                </a:cxn>
                <a:cxn ang="0">
                  <a:pos x="151" y="12"/>
                </a:cxn>
                <a:cxn ang="0">
                  <a:pos x="136" y="20"/>
                </a:cxn>
                <a:cxn ang="0">
                  <a:pos x="128" y="31"/>
                </a:cxn>
                <a:cxn ang="0">
                  <a:pos x="65" y="52"/>
                </a:cxn>
                <a:cxn ang="0">
                  <a:pos x="9" y="40"/>
                </a:cxn>
                <a:cxn ang="0">
                  <a:pos x="33" y="31"/>
                </a:cxn>
                <a:cxn ang="0">
                  <a:pos x="0" y="31"/>
                </a:cxn>
                <a:cxn ang="0">
                  <a:pos x="33" y="20"/>
                </a:cxn>
                <a:cxn ang="0">
                  <a:pos x="0" y="12"/>
                </a:cxn>
              </a:cxnLst>
              <a:rect l="0" t="0" r="r" b="b"/>
              <a:pathLst>
                <a:path w="151" h="52">
                  <a:moveTo>
                    <a:pt x="0" y="12"/>
                  </a:moveTo>
                  <a:lnTo>
                    <a:pt x="23" y="0"/>
                  </a:lnTo>
                  <a:lnTo>
                    <a:pt x="44" y="12"/>
                  </a:lnTo>
                  <a:lnTo>
                    <a:pt x="44" y="20"/>
                  </a:lnTo>
                  <a:lnTo>
                    <a:pt x="65" y="0"/>
                  </a:lnTo>
                  <a:lnTo>
                    <a:pt x="65" y="12"/>
                  </a:lnTo>
                  <a:lnTo>
                    <a:pt x="98" y="12"/>
                  </a:lnTo>
                  <a:lnTo>
                    <a:pt x="118" y="0"/>
                  </a:lnTo>
                  <a:lnTo>
                    <a:pt x="136" y="0"/>
                  </a:lnTo>
                  <a:lnTo>
                    <a:pt x="136" y="12"/>
                  </a:lnTo>
                  <a:lnTo>
                    <a:pt x="151" y="12"/>
                  </a:lnTo>
                  <a:lnTo>
                    <a:pt x="136" y="20"/>
                  </a:lnTo>
                  <a:lnTo>
                    <a:pt x="128" y="31"/>
                  </a:lnTo>
                  <a:lnTo>
                    <a:pt x="65" y="52"/>
                  </a:lnTo>
                  <a:lnTo>
                    <a:pt x="9" y="40"/>
                  </a:lnTo>
                  <a:lnTo>
                    <a:pt x="33" y="31"/>
                  </a:lnTo>
                  <a:lnTo>
                    <a:pt x="0" y="31"/>
                  </a:lnTo>
                  <a:lnTo>
                    <a:pt x="33" y="20"/>
                  </a:lnTo>
                  <a:lnTo>
                    <a:pt x="0" y="1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8" name="Freeform 380"/>
            <p:cNvSpPr>
              <a:spLocks/>
            </p:cNvSpPr>
            <p:nvPr/>
          </p:nvSpPr>
          <p:spPr bwMode="auto">
            <a:xfrm>
              <a:off x="-2316270" y="2612802"/>
              <a:ext cx="131786" cy="224378"/>
            </a:xfrm>
            <a:custGeom>
              <a:avLst/>
              <a:gdLst/>
              <a:ahLst/>
              <a:cxnLst>
                <a:cxn ang="0">
                  <a:pos x="0" y="187"/>
                </a:cxn>
                <a:cxn ang="0">
                  <a:pos x="20" y="155"/>
                </a:cxn>
                <a:cxn ang="0">
                  <a:pos x="9" y="105"/>
                </a:cxn>
                <a:cxn ang="0">
                  <a:pos x="20" y="73"/>
                </a:cxn>
                <a:cxn ang="0">
                  <a:pos x="83" y="52"/>
                </a:cxn>
                <a:cxn ang="0">
                  <a:pos x="83" y="32"/>
                </a:cxn>
                <a:cxn ang="0">
                  <a:pos x="94" y="20"/>
                </a:cxn>
                <a:cxn ang="0">
                  <a:pos x="106" y="0"/>
                </a:cxn>
                <a:cxn ang="0">
                  <a:pos x="118" y="9"/>
                </a:cxn>
                <a:cxn ang="0">
                  <a:pos x="128" y="64"/>
                </a:cxn>
                <a:cxn ang="0">
                  <a:pos x="118" y="73"/>
                </a:cxn>
                <a:cxn ang="0">
                  <a:pos x="118" y="64"/>
                </a:cxn>
                <a:cxn ang="0">
                  <a:pos x="106" y="126"/>
                </a:cxn>
                <a:cxn ang="0">
                  <a:pos x="65" y="251"/>
                </a:cxn>
                <a:cxn ang="0">
                  <a:pos x="53" y="251"/>
                </a:cxn>
                <a:cxn ang="0">
                  <a:pos x="20" y="261"/>
                </a:cxn>
                <a:cxn ang="0">
                  <a:pos x="9" y="261"/>
                </a:cxn>
                <a:cxn ang="0">
                  <a:pos x="0" y="240"/>
                </a:cxn>
                <a:cxn ang="0">
                  <a:pos x="0" y="187"/>
                </a:cxn>
              </a:cxnLst>
              <a:rect l="0" t="0" r="r" b="b"/>
              <a:pathLst>
                <a:path w="128" h="261">
                  <a:moveTo>
                    <a:pt x="0" y="187"/>
                  </a:moveTo>
                  <a:lnTo>
                    <a:pt x="20" y="155"/>
                  </a:lnTo>
                  <a:lnTo>
                    <a:pt x="9" y="105"/>
                  </a:lnTo>
                  <a:lnTo>
                    <a:pt x="20" y="73"/>
                  </a:lnTo>
                  <a:lnTo>
                    <a:pt x="83" y="52"/>
                  </a:lnTo>
                  <a:lnTo>
                    <a:pt x="83" y="32"/>
                  </a:lnTo>
                  <a:lnTo>
                    <a:pt x="94" y="20"/>
                  </a:lnTo>
                  <a:lnTo>
                    <a:pt x="106" y="0"/>
                  </a:lnTo>
                  <a:lnTo>
                    <a:pt x="118" y="9"/>
                  </a:lnTo>
                  <a:lnTo>
                    <a:pt x="128" y="64"/>
                  </a:lnTo>
                  <a:lnTo>
                    <a:pt x="118" y="73"/>
                  </a:lnTo>
                  <a:lnTo>
                    <a:pt x="118" y="64"/>
                  </a:lnTo>
                  <a:lnTo>
                    <a:pt x="106" y="126"/>
                  </a:lnTo>
                  <a:lnTo>
                    <a:pt x="65" y="251"/>
                  </a:lnTo>
                  <a:lnTo>
                    <a:pt x="53" y="251"/>
                  </a:lnTo>
                  <a:lnTo>
                    <a:pt x="20" y="261"/>
                  </a:lnTo>
                  <a:lnTo>
                    <a:pt x="9" y="261"/>
                  </a:lnTo>
                  <a:lnTo>
                    <a:pt x="0" y="240"/>
                  </a:lnTo>
                  <a:lnTo>
                    <a:pt x="0" y="187"/>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899" name="Freeform 381"/>
            <p:cNvSpPr>
              <a:spLocks/>
            </p:cNvSpPr>
            <p:nvPr/>
          </p:nvSpPr>
          <p:spPr bwMode="auto">
            <a:xfrm>
              <a:off x="-2316270" y="2612802"/>
              <a:ext cx="131786" cy="224378"/>
            </a:xfrm>
            <a:custGeom>
              <a:avLst/>
              <a:gdLst/>
              <a:ahLst/>
              <a:cxnLst>
                <a:cxn ang="0">
                  <a:pos x="0" y="187"/>
                </a:cxn>
                <a:cxn ang="0">
                  <a:pos x="20" y="155"/>
                </a:cxn>
                <a:cxn ang="0">
                  <a:pos x="9" y="105"/>
                </a:cxn>
                <a:cxn ang="0">
                  <a:pos x="20" y="73"/>
                </a:cxn>
                <a:cxn ang="0">
                  <a:pos x="83" y="52"/>
                </a:cxn>
                <a:cxn ang="0">
                  <a:pos x="83" y="32"/>
                </a:cxn>
                <a:cxn ang="0">
                  <a:pos x="94" y="20"/>
                </a:cxn>
                <a:cxn ang="0">
                  <a:pos x="106" y="0"/>
                </a:cxn>
                <a:cxn ang="0">
                  <a:pos x="118" y="9"/>
                </a:cxn>
                <a:cxn ang="0">
                  <a:pos x="128" y="64"/>
                </a:cxn>
                <a:cxn ang="0">
                  <a:pos x="118" y="73"/>
                </a:cxn>
                <a:cxn ang="0">
                  <a:pos x="118" y="64"/>
                </a:cxn>
                <a:cxn ang="0">
                  <a:pos x="106" y="126"/>
                </a:cxn>
                <a:cxn ang="0">
                  <a:pos x="65" y="251"/>
                </a:cxn>
                <a:cxn ang="0">
                  <a:pos x="53" y="251"/>
                </a:cxn>
                <a:cxn ang="0">
                  <a:pos x="20" y="261"/>
                </a:cxn>
                <a:cxn ang="0">
                  <a:pos x="9" y="261"/>
                </a:cxn>
                <a:cxn ang="0">
                  <a:pos x="0" y="240"/>
                </a:cxn>
                <a:cxn ang="0">
                  <a:pos x="0" y="187"/>
                </a:cxn>
              </a:cxnLst>
              <a:rect l="0" t="0" r="r" b="b"/>
              <a:pathLst>
                <a:path w="128" h="261">
                  <a:moveTo>
                    <a:pt x="0" y="187"/>
                  </a:moveTo>
                  <a:lnTo>
                    <a:pt x="20" y="155"/>
                  </a:lnTo>
                  <a:lnTo>
                    <a:pt x="9" y="105"/>
                  </a:lnTo>
                  <a:lnTo>
                    <a:pt x="20" y="73"/>
                  </a:lnTo>
                  <a:lnTo>
                    <a:pt x="83" y="52"/>
                  </a:lnTo>
                  <a:lnTo>
                    <a:pt x="83" y="32"/>
                  </a:lnTo>
                  <a:lnTo>
                    <a:pt x="94" y="20"/>
                  </a:lnTo>
                  <a:lnTo>
                    <a:pt x="106" y="0"/>
                  </a:lnTo>
                  <a:lnTo>
                    <a:pt x="118" y="9"/>
                  </a:lnTo>
                  <a:lnTo>
                    <a:pt x="128" y="64"/>
                  </a:lnTo>
                  <a:lnTo>
                    <a:pt x="118" y="73"/>
                  </a:lnTo>
                  <a:lnTo>
                    <a:pt x="118" y="64"/>
                  </a:lnTo>
                  <a:lnTo>
                    <a:pt x="106" y="126"/>
                  </a:lnTo>
                  <a:lnTo>
                    <a:pt x="65" y="251"/>
                  </a:lnTo>
                  <a:lnTo>
                    <a:pt x="53" y="251"/>
                  </a:lnTo>
                  <a:lnTo>
                    <a:pt x="20" y="261"/>
                  </a:lnTo>
                  <a:lnTo>
                    <a:pt x="9" y="261"/>
                  </a:lnTo>
                  <a:lnTo>
                    <a:pt x="0" y="240"/>
                  </a:lnTo>
                  <a:lnTo>
                    <a:pt x="0" y="187"/>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0" name="Freeform 382"/>
            <p:cNvSpPr>
              <a:spLocks/>
            </p:cNvSpPr>
            <p:nvPr/>
          </p:nvSpPr>
          <p:spPr bwMode="auto">
            <a:xfrm>
              <a:off x="-1644981" y="2236259"/>
              <a:ext cx="42213" cy="62757"/>
            </a:xfrm>
            <a:custGeom>
              <a:avLst/>
              <a:gdLst/>
              <a:ahLst/>
              <a:cxnLst>
                <a:cxn ang="0">
                  <a:pos x="0" y="40"/>
                </a:cxn>
                <a:cxn ang="0">
                  <a:pos x="8" y="8"/>
                </a:cxn>
                <a:cxn ang="0">
                  <a:pos x="8" y="0"/>
                </a:cxn>
                <a:cxn ang="0">
                  <a:pos x="20" y="8"/>
                </a:cxn>
                <a:cxn ang="0">
                  <a:pos x="41" y="40"/>
                </a:cxn>
                <a:cxn ang="0">
                  <a:pos x="41" y="73"/>
                </a:cxn>
                <a:cxn ang="0">
                  <a:pos x="29" y="73"/>
                </a:cxn>
                <a:cxn ang="0">
                  <a:pos x="8" y="73"/>
                </a:cxn>
                <a:cxn ang="0">
                  <a:pos x="0" y="40"/>
                </a:cxn>
              </a:cxnLst>
              <a:rect l="0" t="0" r="r" b="b"/>
              <a:pathLst>
                <a:path w="41" h="73">
                  <a:moveTo>
                    <a:pt x="0" y="40"/>
                  </a:moveTo>
                  <a:lnTo>
                    <a:pt x="8" y="8"/>
                  </a:lnTo>
                  <a:lnTo>
                    <a:pt x="8" y="0"/>
                  </a:lnTo>
                  <a:lnTo>
                    <a:pt x="20" y="8"/>
                  </a:lnTo>
                  <a:lnTo>
                    <a:pt x="41" y="40"/>
                  </a:lnTo>
                  <a:lnTo>
                    <a:pt x="41" y="73"/>
                  </a:lnTo>
                  <a:lnTo>
                    <a:pt x="29" y="73"/>
                  </a:lnTo>
                  <a:lnTo>
                    <a:pt x="8" y="73"/>
                  </a:lnTo>
                  <a:lnTo>
                    <a:pt x="0" y="4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1" name="Freeform 383"/>
            <p:cNvSpPr>
              <a:spLocks/>
            </p:cNvSpPr>
            <p:nvPr/>
          </p:nvSpPr>
          <p:spPr bwMode="auto">
            <a:xfrm>
              <a:off x="-1644981" y="2236259"/>
              <a:ext cx="42213" cy="62757"/>
            </a:xfrm>
            <a:custGeom>
              <a:avLst/>
              <a:gdLst/>
              <a:ahLst/>
              <a:cxnLst>
                <a:cxn ang="0">
                  <a:pos x="0" y="40"/>
                </a:cxn>
                <a:cxn ang="0">
                  <a:pos x="8" y="8"/>
                </a:cxn>
                <a:cxn ang="0">
                  <a:pos x="8" y="0"/>
                </a:cxn>
                <a:cxn ang="0">
                  <a:pos x="20" y="8"/>
                </a:cxn>
                <a:cxn ang="0">
                  <a:pos x="41" y="40"/>
                </a:cxn>
                <a:cxn ang="0">
                  <a:pos x="41" y="73"/>
                </a:cxn>
                <a:cxn ang="0">
                  <a:pos x="29" y="73"/>
                </a:cxn>
                <a:cxn ang="0">
                  <a:pos x="8" y="73"/>
                </a:cxn>
                <a:cxn ang="0">
                  <a:pos x="0" y="40"/>
                </a:cxn>
              </a:cxnLst>
              <a:rect l="0" t="0" r="r" b="b"/>
              <a:pathLst>
                <a:path w="41" h="73">
                  <a:moveTo>
                    <a:pt x="0" y="40"/>
                  </a:moveTo>
                  <a:lnTo>
                    <a:pt x="8" y="8"/>
                  </a:lnTo>
                  <a:lnTo>
                    <a:pt x="8" y="0"/>
                  </a:lnTo>
                  <a:lnTo>
                    <a:pt x="20" y="8"/>
                  </a:lnTo>
                  <a:lnTo>
                    <a:pt x="41" y="40"/>
                  </a:lnTo>
                  <a:lnTo>
                    <a:pt x="41" y="73"/>
                  </a:lnTo>
                  <a:lnTo>
                    <a:pt x="29" y="73"/>
                  </a:lnTo>
                  <a:lnTo>
                    <a:pt x="8" y="73"/>
                  </a:lnTo>
                  <a:lnTo>
                    <a:pt x="0" y="4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2" name="Freeform 384"/>
            <p:cNvSpPr>
              <a:spLocks/>
            </p:cNvSpPr>
            <p:nvPr/>
          </p:nvSpPr>
          <p:spPr bwMode="auto">
            <a:xfrm>
              <a:off x="-1139456" y="2064321"/>
              <a:ext cx="43242" cy="24931"/>
            </a:xfrm>
            <a:custGeom>
              <a:avLst/>
              <a:gdLst/>
              <a:ahLst/>
              <a:cxnLst>
                <a:cxn ang="0">
                  <a:pos x="0" y="9"/>
                </a:cxn>
                <a:cxn ang="0">
                  <a:pos x="24" y="0"/>
                </a:cxn>
                <a:cxn ang="0">
                  <a:pos x="42" y="0"/>
                </a:cxn>
                <a:cxn ang="0">
                  <a:pos x="42" y="20"/>
                </a:cxn>
                <a:cxn ang="0">
                  <a:pos x="24" y="29"/>
                </a:cxn>
                <a:cxn ang="0">
                  <a:pos x="8" y="29"/>
                </a:cxn>
                <a:cxn ang="0">
                  <a:pos x="0" y="9"/>
                </a:cxn>
              </a:cxnLst>
              <a:rect l="0" t="0" r="r" b="b"/>
              <a:pathLst>
                <a:path w="42" h="29">
                  <a:moveTo>
                    <a:pt x="0" y="9"/>
                  </a:moveTo>
                  <a:lnTo>
                    <a:pt x="24" y="0"/>
                  </a:lnTo>
                  <a:lnTo>
                    <a:pt x="42" y="0"/>
                  </a:lnTo>
                  <a:lnTo>
                    <a:pt x="42" y="20"/>
                  </a:lnTo>
                  <a:lnTo>
                    <a:pt x="24" y="29"/>
                  </a:lnTo>
                  <a:lnTo>
                    <a:pt x="8" y="29"/>
                  </a:lnTo>
                  <a:lnTo>
                    <a:pt x="0" y="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3" name="Freeform 385"/>
            <p:cNvSpPr>
              <a:spLocks/>
            </p:cNvSpPr>
            <p:nvPr/>
          </p:nvSpPr>
          <p:spPr bwMode="auto">
            <a:xfrm>
              <a:off x="-1139456" y="2064321"/>
              <a:ext cx="43242" cy="24931"/>
            </a:xfrm>
            <a:custGeom>
              <a:avLst/>
              <a:gdLst/>
              <a:ahLst/>
              <a:cxnLst>
                <a:cxn ang="0">
                  <a:pos x="0" y="9"/>
                </a:cxn>
                <a:cxn ang="0">
                  <a:pos x="24" y="0"/>
                </a:cxn>
                <a:cxn ang="0">
                  <a:pos x="42" y="0"/>
                </a:cxn>
                <a:cxn ang="0">
                  <a:pos x="42" y="20"/>
                </a:cxn>
                <a:cxn ang="0">
                  <a:pos x="24" y="29"/>
                </a:cxn>
                <a:cxn ang="0">
                  <a:pos x="8" y="29"/>
                </a:cxn>
                <a:cxn ang="0">
                  <a:pos x="0" y="9"/>
                </a:cxn>
              </a:cxnLst>
              <a:rect l="0" t="0" r="r" b="b"/>
              <a:pathLst>
                <a:path w="42" h="29">
                  <a:moveTo>
                    <a:pt x="0" y="9"/>
                  </a:moveTo>
                  <a:lnTo>
                    <a:pt x="24" y="0"/>
                  </a:lnTo>
                  <a:lnTo>
                    <a:pt x="42" y="0"/>
                  </a:lnTo>
                  <a:lnTo>
                    <a:pt x="42" y="20"/>
                  </a:lnTo>
                  <a:lnTo>
                    <a:pt x="24" y="29"/>
                  </a:lnTo>
                  <a:lnTo>
                    <a:pt x="8" y="29"/>
                  </a:lnTo>
                  <a:lnTo>
                    <a:pt x="0" y="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4" name="Freeform 386"/>
            <p:cNvSpPr>
              <a:spLocks/>
            </p:cNvSpPr>
            <p:nvPr/>
          </p:nvSpPr>
          <p:spPr bwMode="auto">
            <a:xfrm>
              <a:off x="-942805" y="1972335"/>
              <a:ext cx="24710" cy="53300"/>
            </a:xfrm>
            <a:custGeom>
              <a:avLst/>
              <a:gdLst/>
              <a:ahLst/>
              <a:cxnLst>
                <a:cxn ang="0">
                  <a:pos x="0" y="33"/>
                </a:cxn>
                <a:cxn ang="0">
                  <a:pos x="13" y="9"/>
                </a:cxn>
                <a:cxn ang="0">
                  <a:pos x="24" y="0"/>
                </a:cxn>
                <a:cxn ang="0">
                  <a:pos x="24" y="62"/>
                </a:cxn>
                <a:cxn ang="0">
                  <a:pos x="13" y="52"/>
                </a:cxn>
                <a:cxn ang="0">
                  <a:pos x="0" y="33"/>
                </a:cxn>
              </a:cxnLst>
              <a:rect l="0" t="0" r="r" b="b"/>
              <a:pathLst>
                <a:path w="24" h="62">
                  <a:moveTo>
                    <a:pt x="0" y="33"/>
                  </a:moveTo>
                  <a:lnTo>
                    <a:pt x="13" y="9"/>
                  </a:lnTo>
                  <a:lnTo>
                    <a:pt x="24" y="0"/>
                  </a:lnTo>
                  <a:lnTo>
                    <a:pt x="24" y="62"/>
                  </a:lnTo>
                  <a:lnTo>
                    <a:pt x="13" y="52"/>
                  </a:lnTo>
                  <a:lnTo>
                    <a:pt x="0" y="3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5" name="Freeform 387"/>
            <p:cNvSpPr>
              <a:spLocks/>
            </p:cNvSpPr>
            <p:nvPr/>
          </p:nvSpPr>
          <p:spPr bwMode="auto">
            <a:xfrm>
              <a:off x="-942805" y="1972335"/>
              <a:ext cx="24710" cy="53300"/>
            </a:xfrm>
            <a:custGeom>
              <a:avLst/>
              <a:gdLst/>
              <a:ahLst/>
              <a:cxnLst>
                <a:cxn ang="0">
                  <a:pos x="0" y="33"/>
                </a:cxn>
                <a:cxn ang="0">
                  <a:pos x="13" y="9"/>
                </a:cxn>
                <a:cxn ang="0">
                  <a:pos x="24" y="0"/>
                </a:cxn>
                <a:cxn ang="0">
                  <a:pos x="24" y="62"/>
                </a:cxn>
                <a:cxn ang="0">
                  <a:pos x="13" y="52"/>
                </a:cxn>
                <a:cxn ang="0">
                  <a:pos x="0" y="33"/>
                </a:cxn>
              </a:cxnLst>
              <a:rect l="0" t="0" r="r" b="b"/>
              <a:pathLst>
                <a:path w="24" h="62">
                  <a:moveTo>
                    <a:pt x="0" y="33"/>
                  </a:moveTo>
                  <a:lnTo>
                    <a:pt x="13" y="9"/>
                  </a:lnTo>
                  <a:lnTo>
                    <a:pt x="24" y="0"/>
                  </a:lnTo>
                  <a:lnTo>
                    <a:pt x="24" y="62"/>
                  </a:lnTo>
                  <a:lnTo>
                    <a:pt x="13" y="52"/>
                  </a:lnTo>
                  <a:lnTo>
                    <a:pt x="0" y="3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6" name="Freeform 388"/>
            <p:cNvSpPr>
              <a:spLocks/>
            </p:cNvSpPr>
            <p:nvPr/>
          </p:nvSpPr>
          <p:spPr bwMode="auto">
            <a:xfrm>
              <a:off x="-829551" y="1829627"/>
              <a:ext cx="38095" cy="47282"/>
            </a:xfrm>
            <a:custGeom>
              <a:avLst/>
              <a:gdLst/>
              <a:ahLst/>
              <a:cxnLst>
                <a:cxn ang="0">
                  <a:pos x="0" y="12"/>
                </a:cxn>
                <a:cxn ang="0">
                  <a:pos x="9" y="0"/>
                </a:cxn>
                <a:cxn ang="0">
                  <a:pos x="29" y="0"/>
                </a:cxn>
                <a:cxn ang="0">
                  <a:pos x="37" y="20"/>
                </a:cxn>
                <a:cxn ang="0">
                  <a:pos x="37" y="40"/>
                </a:cxn>
                <a:cxn ang="0">
                  <a:pos x="29" y="55"/>
                </a:cxn>
                <a:cxn ang="0">
                  <a:pos x="20" y="55"/>
                </a:cxn>
                <a:cxn ang="0">
                  <a:pos x="20" y="20"/>
                </a:cxn>
                <a:cxn ang="0">
                  <a:pos x="9" y="12"/>
                </a:cxn>
                <a:cxn ang="0">
                  <a:pos x="9" y="20"/>
                </a:cxn>
                <a:cxn ang="0">
                  <a:pos x="0" y="12"/>
                </a:cxn>
              </a:cxnLst>
              <a:rect l="0" t="0" r="r" b="b"/>
              <a:pathLst>
                <a:path w="37" h="55">
                  <a:moveTo>
                    <a:pt x="0" y="12"/>
                  </a:moveTo>
                  <a:lnTo>
                    <a:pt x="9" y="0"/>
                  </a:lnTo>
                  <a:lnTo>
                    <a:pt x="29" y="0"/>
                  </a:lnTo>
                  <a:lnTo>
                    <a:pt x="37" y="20"/>
                  </a:lnTo>
                  <a:lnTo>
                    <a:pt x="37" y="40"/>
                  </a:lnTo>
                  <a:lnTo>
                    <a:pt x="29" y="55"/>
                  </a:lnTo>
                  <a:lnTo>
                    <a:pt x="20" y="55"/>
                  </a:lnTo>
                  <a:lnTo>
                    <a:pt x="20" y="20"/>
                  </a:lnTo>
                  <a:lnTo>
                    <a:pt x="9" y="12"/>
                  </a:lnTo>
                  <a:lnTo>
                    <a:pt x="9" y="20"/>
                  </a:lnTo>
                  <a:lnTo>
                    <a:pt x="0" y="1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7" name="Freeform 389"/>
            <p:cNvSpPr>
              <a:spLocks/>
            </p:cNvSpPr>
            <p:nvPr/>
          </p:nvSpPr>
          <p:spPr bwMode="auto">
            <a:xfrm>
              <a:off x="-829551" y="1829627"/>
              <a:ext cx="38095" cy="47282"/>
            </a:xfrm>
            <a:custGeom>
              <a:avLst/>
              <a:gdLst/>
              <a:ahLst/>
              <a:cxnLst>
                <a:cxn ang="0">
                  <a:pos x="0" y="12"/>
                </a:cxn>
                <a:cxn ang="0">
                  <a:pos x="9" y="0"/>
                </a:cxn>
                <a:cxn ang="0">
                  <a:pos x="29" y="0"/>
                </a:cxn>
                <a:cxn ang="0">
                  <a:pos x="37" y="20"/>
                </a:cxn>
                <a:cxn ang="0">
                  <a:pos x="37" y="40"/>
                </a:cxn>
                <a:cxn ang="0">
                  <a:pos x="29" y="55"/>
                </a:cxn>
                <a:cxn ang="0">
                  <a:pos x="20" y="55"/>
                </a:cxn>
                <a:cxn ang="0">
                  <a:pos x="20" y="20"/>
                </a:cxn>
                <a:cxn ang="0">
                  <a:pos x="9" y="12"/>
                </a:cxn>
                <a:cxn ang="0">
                  <a:pos x="9" y="20"/>
                </a:cxn>
                <a:cxn ang="0">
                  <a:pos x="0" y="12"/>
                </a:cxn>
              </a:cxnLst>
              <a:rect l="0" t="0" r="r" b="b"/>
              <a:pathLst>
                <a:path w="37" h="55">
                  <a:moveTo>
                    <a:pt x="0" y="12"/>
                  </a:moveTo>
                  <a:lnTo>
                    <a:pt x="9" y="0"/>
                  </a:lnTo>
                  <a:lnTo>
                    <a:pt x="29" y="0"/>
                  </a:lnTo>
                  <a:lnTo>
                    <a:pt x="37" y="20"/>
                  </a:lnTo>
                  <a:lnTo>
                    <a:pt x="37" y="40"/>
                  </a:lnTo>
                  <a:lnTo>
                    <a:pt x="29" y="55"/>
                  </a:lnTo>
                  <a:lnTo>
                    <a:pt x="20" y="55"/>
                  </a:lnTo>
                  <a:lnTo>
                    <a:pt x="20" y="20"/>
                  </a:lnTo>
                  <a:lnTo>
                    <a:pt x="9" y="12"/>
                  </a:lnTo>
                  <a:lnTo>
                    <a:pt x="9" y="20"/>
                  </a:lnTo>
                  <a:lnTo>
                    <a:pt x="0" y="1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8" name="Freeform 390"/>
            <p:cNvSpPr>
              <a:spLocks/>
            </p:cNvSpPr>
            <p:nvPr/>
          </p:nvSpPr>
          <p:spPr bwMode="auto">
            <a:xfrm>
              <a:off x="-790427" y="1821889"/>
              <a:ext cx="45302" cy="24931"/>
            </a:xfrm>
            <a:custGeom>
              <a:avLst/>
              <a:gdLst/>
              <a:ahLst/>
              <a:cxnLst>
                <a:cxn ang="0">
                  <a:pos x="0" y="20"/>
                </a:cxn>
                <a:cxn ang="0">
                  <a:pos x="12" y="0"/>
                </a:cxn>
                <a:cxn ang="0">
                  <a:pos x="23" y="8"/>
                </a:cxn>
                <a:cxn ang="0">
                  <a:pos x="23" y="0"/>
                </a:cxn>
                <a:cxn ang="0">
                  <a:pos x="35" y="0"/>
                </a:cxn>
                <a:cxn ang="0">
                  <a:pos x="44" y="8"/>
                </a:cxn>
                <a:cxn ang="0">
                  <a:pos x="35" y="20"/>
                </a:cxn>
                <a:cxn ang="0">
                  <a:pos x="23" y="8"/>
                </a:cxn>
                <a:cxn ang="0">
                  <a:pos x="23" y="20"/>
                </a:cxn>
                <a:cxn ang="0">
                  <a:pos x="23" y="29"/>
                </a:cxn>
                <a:cxn ang="0">
                  <a:pos x="0" y="20"/>
                </a:cxn>
              </a:cxnLst>
              <a:rect l="0" t="0" r="r" b="b"/>
              <a:pathLst>
                <a:path w="44" h="29">
                  <a:moveTo>
                    <a:pt x="0" y="20"/>
                  </a:moveTo>
                  <a:lnTo>
                    <a:pt x="12" y="0"/>
                  </a:lnTo>
                  <a:lnTo>
                    <a:pt x="23" y="8"/>
                  </a:lnTo>
                  <a:lnTo>
                    <a:pt x="23" y="0"/>
                  </a:lnTo>
                  <a:lnTo>
                    <a:pt x="35" y="0"/>
                  </a:lnTo>
                  <a:lnTo>
                    <a:pt x="44" y="8"/>
                  </a:lnTo>
                  <a:lnTo>
                    <a:pt x="35" y="20"/>
                  </a:lnTo>
                  <a:lnTo>
                    <a:pt x="23" y="8"/>
                  </a:lnTo>
                  <a:lnTo>
                    <a:pt x="23" y="20"/>
                  </a:lnTo>
                  <a:lnTo>
                    <a:pt x="23" y="29"/>
                  </a:lnTo>
                  <a:lnTo>
                    <a:pt x="0" y="2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09" name="Freeform 391"/>
            <p:cNvSpPr>
              <a:spLocks/>
            </p:cNvSpPr>
            <p:nvPr/>
          </p:nvSpPr>
          <p:spPr bwMode="auto">
            <a:xfrm>
              <a:off x="-790427" y="1821889"/>
              <a:ext cx="45302" cy="24931"/>
            </a:xfrm>
            <a:custGeom>
              <a:avLst/>
              <a:gdLst/>
              <a:ahLst/>
              <a:cxnLst>
                <a:cxn ang="0">
                  <a:pos x="0" y="20"/>
                </a:cxn>
                <a:cxn ang="0">
                  <a:pos x="12" y="0"/>
                </a:cxn>
                <a:cxn ang="0">
                  <a:pos x="23" y="8"/>
                </a:cxn>
                <a:cxn ang="0">
                  <a:pos x="23" y="0"/>
                </a:cxn>
                <a:cxn ang="0">
                  <a:pos x="35" y="0"/>
                </a:cxn>
                <a:cxn ang="0">
                  <a:pos x="44" y="8"/>
                </a:cxn>
                <a:cxn ang="0">
                  <a:pos x="35" y="20"/>
                </a:cxn>
                <a:cxn ang="0">
                  <a:pos x="23" y="8"/>
                </a:cxn>
                <a:cxn ang="0">
                  <a:pos x="23" y="20"/>
                </a:cxn>
                <a:cxn ang="0">
                  <a:pos x="23" y="29"/>
                </a:cxn>
                <a:cxn ang="0">
                  <a:pos x="0" y="20"/>
                </a:cxn>
              </a:cxnLst>
              <a:rect l="0" t="0" r="r" b="b"/>
              <a:pathLst>
                <a:path w="44" h="29">
                  <a:moveTo>
                    <a:pt x="0" y="20"/>
                  </a:moveTo>
                  <a:lnTo>
                    <a:pt x="12" y="0"/>
                  </a:lnTo>
                  <a:lnTo>
                    <a:pt x="23" y="8"/>
                  </a:lnTo>
                  <a:lnTo>
                    <a:pt x="23" y="0"/>
                  </a:lnTo>
                  <a:lnTo>
                    <a:pt x="35" y="0"/>
                  </a:lnTo>
                  <a:lnTo>
                    <a:pt x="44" y="8"/>
                  </a:lnTo>
                  <a:lnTo>
                    <a:pt x="35" y="20"/>
                  </a:lnTo>
                  <a:lnTo>
                    <a:pt x="23" y="8"/>
                  </a:lnTo>
                  <a:lnTo>
                    <a:pt x="23" y="20"/>
                  </a:lnTo>
                  <a:lnTo>
                    <a:pt x="23" y="29"/>
                  </a:lnTo>
                  <a:lnTo>
                    <a:pt x="0" y="2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0" name="Freeform 392"/>
            <p:cNvSpPr>
              <a:spLocks/>
            </p:cNvSpPr>
            <p:nvPr/>
          </p:nvSpPr>
          <p:spPr bwMode="auto">
            <a:xfrm>
              <a:off x="-821314" y="1695516"/>
              <a:ext cx="164733" cy="143568"/>
            </a:xfrm>
            <a:custGeom>
              <a:avLst/>
              <a:gdLst/>
              <a:ahLst/>
              <a:cxnLst>
                <a:cxn ang="0">
                  <a:pos x="0" y="146"/>
                </a:cxn>
                <a:cxn ang="0">
                  <a:pos x="20" y="122"/>
                </a:cxn>
                <a:cxn ang="0">
                  <a:pos x="65" y="114"/>
                </a:cxn>
                <a:cxn ang="0">
                  <a:pos x="73" y="122"/>
                </a:cxn>
                <a:cxn ang="0">
                  <a:pos x="73" y="114"/>
                </a:cxn>
                <a:cxn ang="0">
                  <a:pos x="73" y="84"/>
                </a:cxn>
                <a:cxn ang="0">
                  <a:pos x="86" y="84"/>
                </a:cxn>
                <a:cxn ang="0">
                  <a:pos x="86" y="93"/>
                </a:cxn>
                <a:cxn ang="0">
                  <a:pos x="103" y="84"/>
                </a:cxn>
                <a:cxn ang="0">
                  <a:pos x="103" y="49"/>
                </a:cxn>
                <a:cxn ang="0">
                  <a:pos x="94" y="12"/>
                </a:cxn>
                <a:cxn ang="0">
                  <a:pos x="103" y="12"/>
                </a:cxn>
                <a:cxn ang="0">
                  <a:pos x="94" y="0"/>
                </a:cxn>
                <a:cxn ang="0">
                  <a:pos x="103" y="12"/>
                </a:cxn>
                <a:cxn ang="0">
                  <a:pos x="139" y="49"/>
                </a:cxn>
                <a:cxn ang="0">
                  <a:pos x="148" y="61"/>
                </a:cxn>
                <a:cxn ang="0">
                  <a:pos x="139" y="61"/>
                </a:cxn>
                <a:cxn ang="0">
                  <a:pos x="139" y="73"/>
                </a:cxn>
                <a:cxn ang="0">
                  <a:pos x="160" y="114"/>
                </a:cxn>
                <a:cxn ang="0">
                  <a:pos x="160" y="122"/>
                </a:cxn>
                <a:cxn ang="0">
                  <a:pos x="148" y="137"/>
                </a:cxn>
                <a:cxn ang="0">
                  <a:pos x="139" y="122"/>
                </a:cxn>
                <a:cxn ang="0">
                  <a:pos x="139" y="137"/>
                </a:cxn>
                <a:cxn ang="0">
                  <a:pos x="127" y="122"/>
                </a:cxn>
                <a:cxn ang="0">
                  <a:pos x="118" y="137"/>
                </a:cxn>
                <a:cxn ang="0">
                  <a:pos x="103" y="137"/>
                </a:cxn>
                <a:cxn ang="0">
                  <a:pos x="94" y="137"/>
                </a:cxn>
                <a:cxn ang="0">
                  <a:pos x="103" y="146"/>
                </a:cxn>
                <a:cxn ang="0">
                  <a:pos x="94" y="167"/>
                </a:cxn>
                <a:cxn ang="0">
                  <a:pos x="73" y="154"/>
                </a:cxn>
                <a:cxn ang="0">
                  <a:pos x="73" y="137"/>
                </a:cxn>
                <a:cxn ang="0">
                  <a:pos x="65" y="137"/>
                </a:cxn>
                <a:cxn ang="0">
                  <a:pos x="29" y="146"/>
                </a:cxn>
                <a:cxn ang="0">
                  <a:pos x="20" y="154"/>
                </a:cxn>
                <a:cxn ang="0">
                  <a:pos x="11" y="154"/>
                </a:cxn>
                <a:cxn ang="0">
                  <a:pos x="0" y="146"/>
                </a:cxn>
              </a:cxnLst>
              <a:rect l="0" t="0" r="r" b="b"/>
              <a:pathLst>
                <a:path w="160" h="167">
                  <a:moveTo>
                    <a:pt x="0" y="146"/>
                  </a:moveTo>
                  <a:lnTo>
                    <a:pt x="20" y="122"/>
                  </a:lnTo>
                  <a:lnTo>
                    <a:pt x="65" y="114"/>
                  </a:lnTo>
                  <a:lnTo>
                    <a:pt x="73" y="122"/>
                  </a:lnTo>
                  <a:lnTo>
                    <a:pt x="73" y="114"/>
                  </a:lnTo>
                  <a:lnTo>
                    <a:pt x="73" y="84"/>
                  </a:lnTo>
                  <a:lnTo>
                    <a:pt x="86" y="84"/>
                  </a:lnTo>
                  <a:lnTo>
                    <a:pt x="86" y="93"/>
                  </a:lnTo>
                  <a:lnTo>
                    <a:pt x="103" y="84"/>
                  </a:lnTo>
                  <a:lnTo>
                    <a:pt x="103" y="49"/>
                  </a:lnTo>
                  <a:lnTo>
                    <a:pt x="94" y="12"/>
                  </a:lnTo>
                  <a:lnTo>
                    <a:pt x="103" y="12"/>
                  </a:lnTo>
                  <a:lnTo>
                    <a:pt x="94" y="0"/>
                  </a:lnTo>
                  <a:lnTo>
                    <a:pt x="103" y="12"/>
                  </a:lnTo>
                  <a:lnTo>
                    <a:pt x="139" y="49"/>
                  </a:lnTo>
                  <a:lnTo>
                    <a:pt x="148" y="61"/>
                  </a:lnTo>
                  <a:lnTo>
                    <a:pt x="139" y="61"/>
                  </a:lnTo>
                  <a:lnTo>
                    <a:pt x="139" y="73"/>
                  </a:lnTo>
                  <a:lnTo>
                    <a:pt x="160" y="114"/>
                  </a:lnTo>
                  <a:lnTo>
                    <a:pt x="160" y="122"/>
                  </a:lnTo>
                  <a:lnTo>
                    <a:pt x="148" y="137"/>
                  </a:lnTo>
                  <a:lnTo>
                    <a:pt x="139" y="122"/>
                  </a:lnTo>
                  <a:lnTo>
                    <a:pt x="139" y="137"/>
                  </a:lnTo>
                  <a:lnTo>
                    <a:pt x="127" y="122"/>
                  </a:lnTo>
                  <a:lnTo>
                    <a:pt x="118" y="137"/>
                  </a:lnTo>
                  <a:lnTo>
                    <a:pt x="103" y="137"/>
                  </a:lnTo>
                  <a:lnTo>
                    <a:pt x="94" y="137"/>
                  </a:lnTo>
                  <a:lnTo>
                    <a:pt x="103" y="146"/>
                  </a:lnTo>
                  <a:lnTo>
                    <a:pt x="94" y="167"/>
                  </a:lnTo>
                  <a:lnTo>
                    <a:pt x="73" y="154"/>
                  </a:lnTo>
                  <a:lnTo>
                    <a:pt x="73" y="137"/>
                  </a:lnTo>
                  <a:lnTo>
                    <a:pt x="65" y="137"/>
                  </a:lnTo>
                  <a:lnTo>
                    <a:pt x="29" y="146"/>
                  </a:lnTo>
                  <a:lnTo>
                    <a:pt x="20" y="154"/>
                  </a:lnTo>
                  <a:lnTo>
                    <a:pt x="11" y="154"/>
                  </a:lnTo>
                  <a:lnTo>
                    <a:pt x="0" y="14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1" name="Freeform 393"/>
            <p:cNvSpPr>
              <a:spLocks/>
            </p:cNvSpPr>
            <p:nvPr/>
          </p:nvSpPr>
          <p:spPr bwMode="auto">
            <a:xfrm>
              <a:off x="-821314" y="1695516"/>
              <a:ext cx="164733" cy="143568"/>
            </a:xfrm>
            <a:custGeom>
              <a:avLst/>
              <a:gdLst/>
              <a:ahLst/>
              <a:cxnLst>
                <a:cxn ang="0">
                  <a:pos x="0" y="146"/>
                </a:cxn>
                <a:cxn ang="0">
                  <a:pos x="20" y="122"/>
                </a:cxn>
                <a:cxn ang="0">
                  <a:pos x="65" y="114"/>
                </a:cxn>
                <a:cxn ang="0">
                  <a:pos x="73" y="122"/>
                </a:cxn>
                <a:cxn ang="0">
                  <a:pos x="73" y="114"/>
                </a:cxn>
                <a:cxn ang="0">
                  <a:pos x="73" y="84"/>
                </a:cxn>
                <a:cxn ang="0">
                  <a:pos x="86" y="84"/>
                </a:cxn>
                <a:cxn ang="0">
                  <a:pos x="86" y="93"/>
                </a:cxn>
                <a:cxn ang="0">
                  <a:pos x="103" y="84"/>
                </a:cxn>
                <a:cxn ang="0">
                  <a:pos x="103" y="49"/>
                </a:cxn>
                <a:cxn ang="0">
                  <a:pos x="94" y="12"/>
                </a:cxn>
                <a:cxn ang="0">
                  <a:pos x="103" y="12"/>
                </a:cxn>
                <a:cxn ang="0">
                  <a:pos x="94" y="0"/>
                </a:cxn>
                <a:cxn ang="0">
                  <a:pos x="103" y="12"/>
                </a:cxn>
                <a:cxn ang="0">
                  <a:pos x="139" y="49"/>
                </a:cxn>
                <a:cxn ang="0">
                  <a:pos x="148" y="61"/>
                </a:cxn>
                <a:cxn ang="0">
                  <a:pos x="139" y="61"/>
                </a:cxn>
                <a:cxn ang="0">
                  <a:pos x="139" y="73"/>
                </a:cxn>
                <a:cxn ang="0">
                  <a:pos x="160" y="114"/>
                </a:cxn>
                <a:cxn ang="0">
                  <a:pos x="160" y="122"/>
                </a:cxn>
                <a:cxn ang="0">
                  <a:pos x="148" y="137"/>
                </a:cxn>
                <a:cxn ang="0">
                  <a:pos x="139" y="122"/>
                </a:cxn>
                <a:cxn ang="0">
                  <a:pos x="139" y="137"/>
                </a:cxn>
                <a:cxn ang="0">
                  <a:pos x="127" y="122"/>
                </a:cxn>
                <a:cxn ang="0">
                  <a:pos x="118" y="137"/>
                </a:cxn>
                <a:cxn ang="0">
                  <a:pos x="103" y="137"/>
                </a:cxn>
                <a:cxn ang="0">
                  <a:pos x="94" y="137"/>
                </a:cxn>
                <a:cxn ang="0">
                  <a:pos x="103" y="146"/>
                </a:cxn>
                <a:cxn ang="0">
                  <a:pos x="94" y="167"/>
                </a:cxn>
                <a:cxn ang="0">
                  <a:pos x="73" y="154"/>
                </a:cxn>
                <a:cxn ang="0">
                  <a:pos x="73" y="137"/>
                </a:cxn>
                <a:cxn ang="0">
                  <a:pos x="65" y="137"/>
                </a:cxn>
                <a:cxn ang="0">
                  <a:pos x="29" y="146"/>
                </a:cxn>
                <a:cxn ang="0">
                  <a:pos x="20" y="154"/>
                </a:cxn>
                <a:cxn ang="0">
                  <a:pos x="11" y="154"/>
                </a:cxn>
                <a:cxn ang="0">
                  <a:pos x="0" y="146"/>
                </a:cxn>
              </a:cxnLst>
              <a:rect l="0" t="0" r="r" b="b"/>
              <a:pathLst>
                <a:path w="160" h="167">
                  <a:moveTo>
                    <a:pt x="0" y="146"/>
                  </a:moveTo>
                  <a:lnTo>
                    <a:pt x="20" y="122"/>
                  </a:lnTo>
                  <a:lnTo>
                    <a:pt x="65" y="114"/>
                  </a:lnTo>
                  <a:lnTo>
                    <a:pt x="73" y="122"/>
                  </a:lnTo>
                  <a:lnTo>
                    <a:pt x="73" y="114"/>
                  </a:lnTo>
                  <a:lnTo>
                    <a:pt x="73" y="84"/>
                  </a:lnTo>
                  <a:lnTo>
                    <a:pt x="86" y="84"/>
                  </a:lnTo>
                  <a:lnTo>
                    <a:pt x="86" y="93"/>
                  </a:lnTo>
                  <a:lnTo>
                    <a:pt x="103" y="84"/>
                  </a:lnTo>
                  <a:lnTo>
                    <a:pt x="103" y="49"/>
                  </a:lnTo>
                  <a:lnTo>
                    <a:pt x="94" y="12"/>
                  </a:lnTo>
                  <a:lnTo>
                    <a:pt x="103" y="12"/>
                  </a:lnTo>
                  <a:lnTo>
                    <a:pt x="94" y="0"/>
                  </a:lnTo>
                  <a:lnTo>
                    <a:pt x="103" y="12"/>
                  </a:lnTo>
                  <a:lnTo>
                    <a:pt x="139" y="49"/>
                  </a:lnTo>
                  <a:lnTo>
                    <a:pt x="148" y="61"/>
                  </a:lnTo>
                  <a:lnTo>
                    <a:pt x="139" y="61"/>
                  </a:lnTo>
                  <a:lnTo>
                    <a:pt x="139" y="73"/>
                  </a:lnTo>
                  <a:lnTo>
                    <a:pt x="160" y="114"/>
                  </a:lnTo>
                  <a:lnTo>
                    <a:pt x="160" y="122"/>
                  </a:lnTo>
                  <a:lnTo>
                    <a:pt x="148" y="137"/>
                  </a:lnTo>
                  <a:lnTo>
                    <a:pt x="139" y="122"/>
                  </a:lnTo>
                  <a:lnTo>
                    <a:pt x="139" y="137"/>
                  </a:lnTo>
                  <a:lnTo>
                    <a:pt x="127" y="122"/>
                  </a:lnTo>
                  <a:lnTo>
                    <a:pt x="118" y="137"/>
                  </a:lnTo>
                  <a:lnTo>
                    <a:pt x="103" y="137"/>
                  </a:lnTo>
                  <a:lnTo>
                    <a:pt x="94" y="137"/>
                  </a:lnTo>
                  <a:lnTo>
                    <a:pt x="103" y="146"/>
                  </a:lnTo>
                  <a:lnTo>
                    <a:pt x="94" y="167"/>
                  </a:lnTo>
                  <a:lnTo>
                    <a:pt x="73" y="154"/>
                  </a:lnTo>
                  <a:lnTo>
                    <a:pt x="73" y="137"/>
                  </a:lnTo>
                  <a:lnTo>
                    <a:pt x="65" y="137"/>
                  </a:lnTo>
                  <a:lnTo>
                    <a:pt x="29" y="146"/>
                  </a:lnTo>
                  <a:lnTo>
                    <a:pt x="20" y="154"/>
                  </a:lnTo>
                  <a:lnTo>
                    <a:pt x="11" y="154"/>
                  </a:lnTo>
                  <a:lnTo>
                    <a:pt x="0" y="14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2" name="Freeform 394"/>
            <p:cNvSpPr>
              <a:spLocks/>
            </p:cNvSpPr>
            <p:nvPr/>
          </p:nvSpPr>
          <p:spPr bwMode="auto">
            <a:xfrm>
              <a:off x="-753362" y="1630180"/>
              <a:ext cx="97811" cy="74792"/>
            </a:xfrm>
            <a:custGeom>
              <a:avLst/>
              <a:gdLst/>
              <a:ahLst/>
              <a:cxnLst>
                <a:cxn ang="0">
                  <a:pos x="8" y="52"/>
                </a:cxn>
                <a:cxn ang="0">
                  <a:pos x="8" y="43"/>
                </a:cxn>
                <a:cxn ang="0">
                  <a:pos x="20" y="43"/>
                </a:cxn>
                <a:cxn ang="0">
                  <a:pos x="8" y="14"/>
                </a:cxn>
                <a:cxn ang="0">
                  <a:pos x="0" y="0"/>
                </a:cxn>
                <a:cxn ang="0">
                  <a:pos x="53" y="22"/>
                </a:cxn>
                <a:cxn ang="0">
                  <a:pos x="62" y="34"/>
                </a:cxn>
                <a:cxn ang="0">
                  <a:pos x="74" y="22"/>
                </a:cxn>
                <a:cxn ang="0">
                  <a:pos x="74" y="34"/>
                </a:cxn>
                <a:cxn ang="0">
                  <a:pos x="83" y="43"/>
                </a:cxn>
                <a:cxn ang="0">
                  <a:pos x="95" y="43"/>
                </a:cxn>
                <a:cxn ang="0">
                  <a:pos x="83" y="52"/>
                </a:cxn>
                <a:cxn ang="0">
                  <a:pos x="74" y="52"/>
                </a:cxn>
                <a:cxn ang="0">
                  <a:pos x="62" y="63"/>
                </a:cxn>
                <a:cxn ang="0">
                  <a:pos x="38" y="52"/>
                </a:cxn>
                <a:cxn ang="0">
                  <a:pos x="29" y="63"/>
                </a:cxn>
                <a:cxn ang="0">
                  <a:pos x="20" y="52"/>
                </a:cxn>
                <a:cxn ang="0">
                  <a:pos x="29" y="74"/>
                </a:cxn>
                <a:cxn ang="0">
                  <a:pos x="20" y="87"/>
                </a:cxn>
                <a:cxn ang="0">
                  <a:pos x="8" y="52"/>
                </a:cxn>
              </a:cxnLst>
              <a:rect l="0" t="0" r="r" b="b"/>
              <a:pathLst>
                <a:path w="95" h="87">
                  <a:moveTo>
                    <a:pt x="8" y="52"/>
                  </a:moveTo>
                  <a:lnTo>
                    <a:pt x="8" y="43"/>
                  </a:lnTo>
                  <a:lnTo>
                    <a:pt x="20" y="43"/>
                  </a:lnTo>
                  <a:lnTo>
                    <a:pt x="8" y="14"/>
                  </a:lnTo>
                  <a:lnTo>
                    <a:pt x="0" y="0"/>
                  </a:lnTo>
                  <a:lnTo>
                    <a:pt x="53" y="22"/>
                  </a:lnTo>
                  <a:lnTo>
                    <a:pt x="62" y="34"/>
                  </a:lnTo>
                  <a:lnTo>
                    <a:pt x="74" y="22"/>
                  </a:lnTo>
                  <a:lnTo>
                    <a:pt x="74" y="34"/>
                  </a:lnTo>
                  <a:lnTo>
                    <a:pt x="83" y="43"/>
                  </a:lnTo>
                  <a:lnTo>
                    <a:pt x="95" y="43"/>
                  </a:lnTo>
                  <a:lnTo>
                    <a:pt x="83" y="52"/>
                  </a:lnTo>
                  <a:lnTo>
                    <a:pt x="74" y="52"/>
                  </a:lnTo>
                  <a:lnTo>
                    <a:pt x="62" y="63"/>
                  </a:lnTo>
                  <a:lnTo>
                    <a:pt x="38" y="52"/>
                  </a:lnTo>
                  <a:lnTo>
                    <a:pt x="29" y="63"/>
                  </a:lnTo>
                  <a:lnTo>
                    <a:pt x="20" y="52"/>
                  </a:lnTo>
                  <a:lnTo>
                    <a:pt x="29" y="74"/>
                  </a:lnTo>
                  <a:lnTo>
                    <a:pt x="20" y="87"/>
                  </a:lnTo>
                  <a:lnTo>
                    <a:pt x="8" y="5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3" name="Freeform 395"/>
            <p:cNvSpPr>
              <a:spLocks/>
            </p:cNvSpPr>
            <p:nvPr/>
          </p:nvSpPr>
          <p:spPr bwMode="auto">
            <a:xfrm>
              <a:off x="-753362" y="1630180"/>
              <a:ext cx="97811" cy="74792"/>
            </a:xfrm>
            <a:custGeom>
              <a:avLst/>
              <a:gdLst/>
              <a:ahLst/>
              <a:cxnLst>
                <a:cxn ang="0">
                  <a:pos x="8" y="52"/>
                </a:cxn>
                <a:cxn ang="0">
                  <a:pos x="8" y="43"/>
                </a:cxn>
                <a:cxn ang="0">
                  <a:pos x="20" y="43"/>
                </a:cxn>
                <a:cxn ang="0">
                  <a:pos x="8" y="14"/>
                </a:cxn>
                <a:cxn ang="0">
                  <a:pos x="0" y="0"/>
                </a:cxn>
                <a:cxn ang="0">
                  <a:pos x="53" y="22"/>
                </a:cxn>
                <a:cxn ang="0">
                  <a:pos x="62" y="34"/>
                </a:cxn>
                <a:cxn ang="0">
                  <a:pos x="74" y="22"/>
                </a:cxn>
                <a:cxn ang="0">
                  <a:pos x="74" y="34"/>
                </a:cxn>
                <a:cxn ang="0">
                  <a:pos x="83" y="43"/>
                </a:cxn>
                <a:cxn ang="0">
                  <a:pos x="95" y="43"/>
                </a:cxn>
                <a:cxn ang="0">
                  <a:pos x="83" y="52"/>
                </a:cxn>
                <a:cxn ang="0">
                  <a:pos x="74" y="52"/>
                </a:cxn>
                <a:cxn ang="0">
                  <a:pos x="62" y="63"/>
                </a:cxn>
                <a:cxn ang="0">
                  <a:pos x="38" y="52"/>
                </a:cxn>
                <a:cxn ang="0">
                  <a:pos x="29" y="63"/>
                </a:cxn>
                <a:cxn ang="0">
                  <a:pos x="20" y="52"/>
                </a:cxn>
                <a:cxn ang="0">
                  <a:pos x="29" y="74"/>
                </a:cxn>
                <a:cxn ang="0">
                  <a:pos x="20" y="87"/>
                </a:cxn>
                <a:cxn ang="0">
                  <a:pos x="8" y="52"/>
                </a:cxn>
              </a:cxnLst>
              <a:rect l="0" t="0" r="r" b="b"/>
              <a:pathLst>
                <a:path w="95" h="87">
                  <a:moveTo>
                    <a:pt x="8" y="52"/>
                  </a:moveTo>
                  <a:lnTo>
                    <a:pt x="8" y="43"/>
                  </a:lnTo>
                  <a:lnTo>
                    <a:pt x="20" y="43"/>
                  </a:lnTo>
                  <a:lnTo>
                    <a:pt x="8" y="14"/>
                  </a:lnTo>
                  <a:lnTo>
                    <a:pt x="0" y="0"/>
                  </a:lnTo>
                  <a:lnTo>
                    <a:pt x="53" y="22"/>
                  </a:lnTo>
                  <a:lnTo>
                    <a:pt x="62" y="34"/>
                  </a:lnTo>
                  <a:lnTo>
                    <a:pt x="74" y="22"/>
                  </a:lnTo>
                  <a:lnTo>
                    <a:pt x="74" y="34"/>
                  </a:lnTo>
                  <a:lnTo>
                    <a:pt x="83" y="43"/>
                  </a:lnTo>
                  <a:lnTo>
                    <a:pt x="95" y="43"/>
                  </a:lnTo>
                  <a:lnTo>
                    <a:pt x="83" y="52"/>
                  </a:lnTo>
                  <a:lnTo>
                    <a:pt x="74" y="52"/>
                  </a:lnTo>
                  <a:lnTo>
                    <a:pt x="62" y="63"/>
                  </a:lnTo>
                  <a:lnTo>
                    <a:pt x="38" y="52"/>
                  </a:lnTo>
                  <a:lnTo>
                    <a:pt x="29" y="63"/>
                  </a:lnTo>
                  <a:lnTo>
                    <a:pt x="20" y="52"/>
                  </a:lnTo>
                  <a:lnTo>
                    <a:pt x="29" y="74"/>
                  </a:lnTo>
                  <a:lnTo>
                    <a:pt x="20" y="87"/>
                  </a:lnTo>
                  <a:lnTo>
                    <a:pt x="8" y="5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4" name="Freeform 396"/>
            <p:cNvSpPr>
              <a:spLocks/>
            </p:cNvSpPr>
            <p:nvPr/>
          </p:nvSpPr>
          <p:spPr bwMode="auto">
            <a:xfrm>
              <a:off x="-713208" y="1226985"/>
              <a:ext cx="45302" cy="21492"/>
            </a:xfrm>
            <a:custGeom>
              <a:avLst/>
              <a:gdLst/>
              <a:ahLst/>
              <a:cxnLst>
                <a:cxn ang="0">
                  <a:pos x="14" y="25"/>
                </a:cxn>
                <a:cxn ang="0">
                  <a:pos x="0" y="0"/>
                </a:cxn>
                <a:cxn ang="0">
                  <a:pos x="44" y="0"/>
                </a:cxn>
                <a:cxn ang="0">
                  <a:pos x="14" y="25"/>
                </a:cxn>
              </a:cxnLst>
              <a:rect l="0" t="0" r="r" b="b"/>
              <a:pathLst>
                <a:path w="44" h="25">
                  <a:moveTo>
                    <a:pt x="14" y="25"/>
                  </a:moveTo>
                  <a:lnTo>
                    <a:pt x="0" y="0"/>
                  </a:lnTo>
                  <a:lnTo>
                    <a:pt x="44" y="0"/>
                  </a:lnTo>
                  <a:lnTo>
                    <a:pt x="14" y="2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5" name="Freeform 397"/>
            <p:cNvSpPr>
              <a:spLocks/>
            </p:cNvSpPr>
            <p:nvPr/>
          </p:nvSpPr>
          <p:spPr bwMode="auto">
            <a:xfrm>
              <a:off x="-713208" y="1226985"/>
              <a:ext cx="45302" cy="21492"/>
            </a:xfrm>
            <a:custGeom>
              <a:avLst/>
              <a:gdLst/>
              <a:ahLst/>
              <a:cxnLst>
                <a:cxn ang="0">
                  <a:pos x="14" y="25"/>
                </a:cxn>
                <a:cxn ang="0">
                  <a:pos x="0" y="0"/>
                </a:cxn>
                <a:cxn ang="0">
                  <a:pos x="44" y="0"/>
                </a:cxn>
                <a:cxn ang="0">
                  <a:pos x="14" y="25"/>
                </a:cxn>
              </a:cxnLst>
              <a:rect l="0" t="0" r="r" b="b"/>
              <a:pathLst>
                <a:path w="44" h="25">
                  <a:moveTo>
                    <a:pt x="14" y="25"/>
                  </a:moveTo>
                  <a:lnTo>
                    <a:pt x="0" y="0"/>
                  </a:lnTo>
                  <a:lnTo>
                    <a:pt x="44" y="0"/>
                  </a:lnTo>
                  <a:lnTo>
                    <a:pt x="14" y="2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6" name="Freeform 398"/>
            <p:cNvSpPr>
              <a:spLocks/>
            </p:cNvSpPr>
            <p:nvPr/>
          </p:nvSpPr>
          <p:spPr bwMode="auto">
            <a:xfrm>
              <a:off x="-1261976" y="1190020"/>
              <a:ext cx="45302" cy="19772"/>
            </a:xfrm>
            <a:custGeom>
              <a:avLst/>
              <a:gdLst/>
              <a:ahLst/>
              <a:cxnLst>
                <a:cxn ang="0">
                  <a:pos x="0" y="23"/>
                </a:cxn>
                <a:cxn ang="0">
                  <a:pos x="0" y="0"/>
                </a:cxn>
                <a:cxn ang="0">
                  <a:pos x="14" y="0"/>
                </a:cxn>
                <a:cxn ang="0">
                  <a:pos x="44" y="23"/>
                </a:cxn>
                <a:cxn ang="0">
                  <a:pos x="0" y="23"/>
                </a:cxn>
              </a:cxnLst>
              <a:rect l="0" t="0" r="r" b="b"/>
              <a:pathLst>
                <a:path w="44" h="23">
                  <a:moveTo>
                    <a:pt x="0" y="23"/>
                  </a:moveTo>
                  <a:lnTo>
                    <a:pt x="0" y="0"/>
                  </a:lnTo>
                  <a:lnTo>
                    <a:pt x="14" y="0"/>
                  </a:lnTo>
                  <a:lnTo>
                    <a:pt x="44" y="23"/>
                  </a:lnTo>
                  <a:lnTo>
                    <a:pt x="0" y="2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7" name="Freeform 399"/>
            <p:cNvSpPr>
              <a:spLocks/>
            </p:cNvSpPr>
            <p:nvPr/>
          </p:nvSpPr>
          <p:spPr bwMode="auto">
            <a:xfrm>
              <a:off x="-1261976" y="1190020"/>
              <a:ext cx="45302" cy="19772"/>
            </a:xfrm>
            <a:custGeom>
              <a:avLst/>
              <a:gdLst/>
              <a:ahLst/>
              <a:cxnLst>
                <a:cxn ang="0">
                  <a:pos x="0" y="23"/>
                </a:cxn>
                <a:cxn ang="0">
                  <a:pos x="0" y="0"/>
                </a:cxn>
                <a:cxn ang="0">
                  <a:pos x="14" y="0"/>
                </a:cxn>
                <a:cxn ang="0">
                  <a:pos x="44" y="23"/>
                </a:cxn>
                <a:cxn ang="0">
                  <a:pos x="0" y="23"/>
                </a:cxn>
              </a:cxnLst>
              <a:rect l="0" t="0" r="r" b="b"/>
              <a:pathLst>
                <a:path w="44" h="23">
                  <a:moveTo>
                    <a:pt x="0" y="23"/>
                  </a:moveTo>
                  <a:lnTo>
                    <a:pt x="0" y="0"/>
                  </a:lnTo>
                  <a:lnTo>
                    <a:pt x="14" y="0"/>
                  </a:lnTo>
                  <a:lnTo>
                    <a:pt x="44" y="23"/>
                  </a:lnTo>
                  <a:lnTo>
                    <a:pt x="0" y="2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8" name="Freeform 400"/>
            <p:cNvSpPr>
              <a:spLocks/>
            </p:cNvSpPr>
            <p:nvPr/>
          </p:nvSpPr>
          <p:spPr bwMode="auto">
            <a:xfrm>
              <a:off x="-1236237" y="1174544"/>
              <a:ext cx="66922" cy="20632"/>
            </a:xfrm>
            <a:custGeom>
              <a:avLst/>
              <a:gdLst/>
              <a:ahLst/>
              <a:cxnLst>
                <a:cxn ang="0">
                  <a:pos x="0" y="0"/>
                </a:cxn>
                <a:cxn ang="0">
                  <a:pos x="65" y="0"/>
                </a:cxn>
                <a:cxn ang="0">
                  <a:pos x="65" y="24"/>
                </a:cxn>
                <a:cxn ang="0">
                  <a:pos x="0" y="0"/>
                </a:cxn>
              </a:cxnLst>
              <a:rect l="0" t="0" r="r" b="b"/>
              <a:pathLst>
                <a:path w="65" h="24">
                  <a:moveTo>
                    <a:pt x="0" y="0"/>
                  </a:moveTo>
                  <a:lnTo>
                    <a:pt x="65" y="0"/>
                  </a:lnTo>
                  <a:lnTo>
                    <a:pt x="65" y="24"/>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19" name="Freeform 401"/>
            <p:cNvSpPr>
              <a:spLocks/>
            </p:cNvSpPr>
            <p:nvPr/>
          </p:nvSpPr>
          <p:spPr bwMode="auto">
            <a:xfrm>
              <a:off x="-1236237" y="1174544"/>
              <a:ext cx="66922" cy="20632"/>
            </a:xfrm>
            <a:custGeom>
              <a:avLst/>
              <a:gdLst/>
              <a:ahLst/>
              <a:cxnLst>
                <a:cxn ang="0">
                  <a:pos x="0" y="0"/>
                </a:cxn>
                <a:cxn ang="0">
                  <a:pos x="65" y="0"/>
                </a:cxn>
                <a:cxn ang="0">
                  <a:pos x="65" y="24"/>
                </a:cxn>
                <a:cxn ang="0">
                  <a:pos x="0" y="0"/>
                </a:cxn>
              </a:cxnLst>
              <a:rect l="0" t="0" r="r" b="b"/>
              <a:pathLst>
                <a:path w="65" h="24">
                  <a:moveTo>
                    <a:pt x="0" y="0"/>
                  </a:moveTo>
                  <a:lnTo>
                    <a:pt x="65" y="0"/>
                  </a:lnTo>
                  <a:lnTo>
                    <a:pt x="65" y="24"/>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0" name="Freeform 402"/>
            <p:cNvSpPr>
              <a:spLocks/>
            </p:cNvSpPr>
            <p:nvPr/>
          </p:nvSpPr>
          <p:spPr bwMode="auto">
            <a:xfrm>
              <a:off x="-1360816" y="1164228"/>
              <a:ext cx="112225" cy="20632"/>
            </a:xfrm>
            <a:custGeom>
              <a:avLst/>
              <a:gdLst/>
              <a:ahLst/>
              <a:cxnLst>
                <a:cxn ang="0">
                  <a:pos x="12" y="13"/>
                </a:cxn>
                <a:cxn ang="0">
                  <a:pos x="0" y="0"/>
                </a:cxn>
                <a:cxn ang="0">
                  <a:pos x="12" y="0"/>
                </a:cxn>
                <a:cxn ang="0">
                  <a:pos x="53" y="0"/>
                </a:cxn>
                <a:cxn ang="0">
                  <a:pos x="109" y="13"/>
                </a:cxn>
                <a:cxn ang="0">
                  <a:pos x="95" y="24"/>
                </a:cxn>
                <a:cxn ang="0">
                  <a:pos x="53" y="24"/>
                </a:cxn>
                <a:cxn ang="0">
                  <a:pos x="12" y="13"/>
                </a:cxn>
              </a:cxnLst>
              <a:rect l="0" t="0" r="r" b="b"/>
              <a:pathLst>
                <a:path w="109" h="24">
                  <a:moveTo>
                    <a:pt x="12" y="13"/>
                  </a:moveTo>
                  <a:lnTo>
                    <a:pt x="0" y="0"/>
                  </a:lnTo>
                  <a:lnTo>
                    <a:pt x="12" y="0"/>
                  </a:lnTo>
                  <a:lnTo>
                    <a:pt x="53" y="0"/>
                  </a:lnTo>
                  <a:lnTo>
                    <a:pt x="109" y="13"/>
                  </a:lnTo>
                  <a:lnTo>
                    <a:pt x="95" y="24"/>
                  </a:lnTo>
                  <a:lnTo>
                    <a:pt x="53" y="24"/>
                  </a:lnTo>
                  <a:lnTo>
                    <a:pt x="12" y="1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1" name="Freeform 403"/>
            <p:cNvSpPr>
              <a:spLocks/>
            </p:cNvSpPr>
            <p:nvPr/>
          </p:nvSpPr>
          <p:spPr bwMode="auto">
            <a:xfrm>
              <a:off x="-1360816" y="1164228"/>
              <a:ext cx="112225" cy="20632"/>
            </a:xfrm>
            <a:custGeom>
              <a:avLst/>
              <a:gdLst/>
              <a:ahLst/>
              <a:cxnLst>
                <a:cxn ang="0">
                  <a:pos x="12" y="13"/>
                </a:cxn>
                <a:cxn ang="0">
                  <a:pos x="0" y="0"/>
                </a:cxn>
                <a:cxn ang="0">
                  <a:pos x="12" y="0"/>
                </a:cxn>
                <a:cxn ang="0">
                  <a:pos x="53" y="0"/>
                </a:cxn>
                <a:cxn ang="0">
                  <a:pos x="109" y="13"/>
                </a:cxn>
                <a:cxn ang="0">
                  <a:pos x="95" y="24"/>
                </a:cxn>
                <a:cxn ang="0">
                  <a:pos x="53" y="24"/>
                </a:cxn>
                <a:cxn ang="0">
                  <a:pos x="12" y="13"/>
                </a:cxn>
              </a:cxnLst>
              <a:rect l="0" t="0" r="r" b="b"/>
              <a:pathLst>
                <a:path w="109" h="24">
                  <a:moveTo>
                    <a:pt x="12" y="13"/>
                  </a:moveTo>
                  <a:lnTo>
                    <a:pt x="0" y="0"/>
                  </a:lnTo>
                  <a:lnTo>
                    <a:pt x="12" y="0"/>
                  </a:lnTo>
                  <a:lnTo>
                    <a:pt x="53" y="0"/>
                  </a:lnTo>
                  <a:lnTo>
                    <a:pt x="109" y="13"/>
                  </a:lnTo>
                  <a:lnTo>
                    <a:pt x="95" y="24"/>
                  </a:lnTo>
                  <a:lnTo>
                    <a:pt x="53" y="24"/>
                  </a:lnTo>
                  <a:lnTo>
                    <a:pt x="12" y="1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2" name="Freeform 404"/>
            <p:cNvSpPr>
              <a:spLocks/>
            </p:cNvSpPr>
            <p:nvPr/>
          </p:nvSpPr>
          <p:spPr bwMode="auto">
            <a:xfrm>
              <a:off x="-1853987" y="1117805"/>
              <a:ext cx="54567" cy="21492"/>
            </a:xfrm>
            <a:custGeom>
              <a:avLst/>
              <a:gdLst/>
              <a:ahLst/>
              <a:cxnLst>
                <a:cxn ang="0">
                  <a:pos x="0" y="25"/>
                </a:cxn>
                <a:cxn ang="0">
                  <a:pos x="0" y="0"/>
                </a:cxn>
                <a:cxn ang="0">
                  <a:pos x="9" y="0"/>
                </a:cxn>
                <a:cxn ang="0">
                  <a:pos x="40" y="14"/>
                </a:cxn>
                <a:cxn ang="0">
                  <a:pos x="53" y="25"/>
                </a:cxn>
                <a:cxn ang="0">
                  <a:pos x="0" y="25"/>
                </a:cxn>
              </a:cxnLst>
              <a:rect l="0" t="0" r="r" b="b"/>
              <a:pathLst>
                <a:path w="53" h="25">
                  <a:moveTo>
                    <a:pt x="0" y="25"/>
                  </a:moveTo>
                  <a:lnTo>
                    <a:pt x="0" y="0"/>
                  </a:lnTo>
                  <a:lnTo>
                    <a:pt x="9" y="0"/>
                  </a:lnTo>
                  <a:lnTo>
                    <a:pt x="40" y="14"/>
                  </a:lnTo>
                  <a:lnTo>
                    <a:pt x="53" y="25"/>
                  </a:lnTo>
                  <a:lnTo>
                    <a:pt x="0" y="2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3" name="Freeform 405"/>
            <p:cNvSpPr>
              <a:spLocks/>
            </p:cNvSpPr>
            <p:nvPr/>
          </p:nvSpPr>
          <p:spPr bwMode="auto">
            <a:xfrm>
              <a:off x="-1853987" y="1117805"/>
              <a:ext cx="54567" cy="21492"/>
            </a:xfrm>
            <a:custGeom>
              <a:avLst/>
              <a:gdLst/>
              <a:ahLst/>
              <a:cxnLst>
                <a:cxn ang="0">
                  <a:pos x="0" y="25"/>
                </a:cxn>
                <a:cxn ang="0">
                  <a:pos x="0" y="0"/>
                </a:cxn>
                <a:cxn ang="0">
                  <a:pos x="9" y="0"/>
                </a:cxn>
                <a:cxn ang="0">
                  <a:pos x="40" y="14"/>
                </a:cxn>
                <a:cxn ang="0">
                  <a:pos x="53" y="25"/>
                </a:cxn>
                <a:cxn ang="0">
                  <a:pos x="0" y="25"/>
                </a:cxn>
              </a:cxnLst>
              <a:rect l="0" t="0" r="r" b="b"/>
              <a:pathLst>
                <a:path w="53" h="25">
                  <a:moveTo>
                    <a:pt x="0" y="25"/>
                  </a:moveTo>
                  <a:lnTo>
                    <a:pt x="0" y="0"/>
                  </a:lnTo>
                  <a:lnTo>
                    <a:pt x="9" y="0"/>
                  </a:lnTo>
                  <a:lnTo>
                    <a:pt x="40" y="14"/>
                  </a:lnTo>
                  <a:lnTo>
                    <a:pt x="53" y="25"/>
                  </a:lnTo>
                  <a:lnTo>
                    <a:pt x="0" y="2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4" name="Freeform 407"/>
            <p:cNvSpPr>
              <a:spLocks/>
            </p:cNvSpPr>
            <p:nvPr/>
          </p:nvSpPr>
          <p:spPr bwMode="auto">
            <a:xfrm>
              <a:off x="-1984744" y="1098892"/>
              <a:ext cx="118402" cy="30089"/>
            </a:xfrm>
            <a:custGeom>
              <a:avLst/>
              <a:gdLst/>
              <a:ahLst/>
              <a:cxnLst>
                <a:cxn ang="0">
                  <a:pos x="0" y="14"/>
                </a:cxn>
                <a:cxn ang="0">
                  <a:pos x="8" y="14"/>
                </a:cxn>
                <a:cxn ang="0">
                  <a:pos x="8" y="0"/>
                </a:cxn>
                <a:cxn ang="0">
                  <a:pos x="28" y="0"/>
                </a:cxn>
                <a:cxn ang="0">
                  <a:pos x="102" y="22"/>
                </a:cxn>
                <a:cxn ang="0">
                  <a:pos x="115" y="35"/>
                </a:cxn>
                <a:cxn ang="0">
                  <a:pos x="52" y="35"/>
                </a:cxn>
                <a:cxn ang="0">
                  <a:pos x="0" y="14"/>
                </a:cxn>
              </a:cxnLst>
              <a:rect l="0" t="0" r="r" b="b"/>
              <a:pathLst>
                <a:path w="115" h="35">
                  <a:moveTo>
                    <a:pt x="0" y="14"/>
                  </a:moveTo>
                  <a:lnTo>
                    <a:pt x="8" y="14"/>
                  </a:lnTo>
                  <a:lnTo>
                    <a:pt x="8" y="0"/>
                  </a:lnTo>
                  <a:lnTo>
                    <a:pt x="28" y="0"/>
                  </a:lnTo>
                  <a:lnTo>
                    <a:pt x="102" y="22"/>
                  </a:lnTo>
                  <a:lnTo>
                    <a:pt x="115" y="35"/>
                  </a:lnTo>
                  <a:lnTo>
                    <a:pt x="52" y="35"/>
                  </a:lnTo>
                  <a:lnTo>
                    <a:pt x="0" y="1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5" name="Freeform 408"/>
            <p:cNvSpPr>
              <a:spLocks/>
            </p:cNvSpPr>
            <p:nvPr/>
          </p:nvSpPr>
          <p:spPr bwMode="auto">
            <a:xfrm>
              <a:off x="-1984744" y="1098892"/>
              <a:ext cx="118402" cy="30089"/>
            </a:xfrm>
            <a:custGeom>
              <a:avLst/>
              <a:gdLst/>
              <a:ahLst/>
              <a:cxnLst>
                <a:cxn ang="0">
                  <a:pos x="0" y="14"/>
                </a:cxn>
                <a:cxn ang="0">
                  <a:pos x="8" y="14"/>
                </a:cxn>
                <a:cxn ang="0">
                  <a:pos x="8" y="0"/>
                </a:cxn>
                <a:cxn ang="0">
                  <a:pos x="28" y="0"/>
                </a:cxn>
                <a:cxn ang="0">
                  <a:pos x="102" y="22"/>
                </a:cxn>
                <a:cxn ang="0">
                  <a:pos x="115" y="35"/>
                </a:cxn>
                <a:cxn ang="0">
                  <a:pos x="52" y="35"/>
                </a:cxn>
                <a:cxn ang="0">
                  <a:pos x="0" y="14"/>
                </a:cxn>
              </a:cxnLst>
              <a:rect l="0" t="0" r="r" b="b"/>
              <a:pathLst>
                <a:path w="115" h="35">
                  <a:moveTo>
                    <a:pt x="0" y="14"/>
                  </a:moveTo>
                  <a:lnTo>
                    <a:pt x="8" y="14"/>
                  </a:lnTo>
                  <a:lnTo>
                    <a:pt x="8" y="0"/>
                  </a:lnTo>
                  <a:lnTo>
                    <a:pt x="28" y="0"/>
                  </a:lnTo>
                  <a:lnTo>
                    <a:pt x="102" y="22"/>
                  </a:lnTo>
                  <a:lnTo>
                    <a:pt x="115" y="35"/>
                  </a:lnTo>
                  <a:lnTo>
                    <a:pt x="52" y="35"/>
                  </a:lnTo>
                  <a:lnTo>
                    <a:pt x="0" y="1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6" name="Freeform 409"/>
            <p:cNvSpPr>
              <a:spLocks/>
            </p:cNvSpPr>
            <p:nvPr/>
          </p:nvSpPr>
          <p:spPr bwMode="auto">
            <a:xfrm>
              <a:off x="-2384222" y="1153912"/>
              <a:ext cx="189444" cy="83389"/>
            </a:xfrm>
            <a:custGeom>
              <a:avLst/>
              <a:gdLst/>
              <a:ahLst/>
              <a:cxnLst>
                <a:cxn ang="0">
                  <a:pos x="12" y="85"/>
                </a:cxn>
                <a:cxn ang="0">
                  <a:pos x="0" y="74"/>
                </a:cxn>
                <a:cxn ang="0">
                  <a:pos x="20" y="61"/>
                </a:cxn>
                <a:cxn ang="0">
                  <a:pos x="12" y="61"/>
                </a:cxn>
                <a:cxn ang="0">
                  <a:pos x="36" y="53"/>
                </a:cxn>
                <a:cxn ang="0">
                  <a:pos x="20" y="41"/>
                </a:cxn>
                <a:cxn ang="0">
                  <a:pos x="36" y="41"/>
                </a:cxn>
                <a:cxn ang="0">
                  <a:pos x="36" y="23"/>
                </a:cxn>
                <a:cxn ang="0">
                  <a:pos x="85" y="11"/>
                </a:cxn>
                <a:cxn ang="0">
                  <a:pos x="139" y="0"/>
                </a:cxn>
                <a:cxn ang="0">
                  <a:pos x="160" y="0"/>
                </a:cxn>
                <a:cxn ang="0">
                  <a:pos x="172" y="0"/>
                </a:cxn>
                <a:cxn ang="0">
                  <a:pos x="184" y="11"/>
                </a:cxn>
                <a:cxn ang="0">
                  <a:pos x="95" y="23"/>
                </a:cxn>
                <a:cxn ang="0">
                  <a:pos x="56" y="61"/>
                </a:cxn>
                <a:cxn ang="0">
                  <a:pos x="65" y="85"/>
                </a:cxn>
                <a:cxn ang="0">
                  <a:pos x="85" y="97"/>
                </a:cxn>
                <a:cxn ang="0">
                  <a:pos x="44" y="97"/>
                </a:cxn>
                <a:cxn ang="0">
                  <a:pos x="12" y="85"/>
                </a:cxn>
              </a:cxnLst>
              <a:rect l="0" t="0" r="r" b="b"/>
              <a:pathLst>
                <a:path w="184" h="97">
                  <a:moveTo>
                    <a:pt x="12" y="85"/>
                  </a:moveTo>
                  <a:lnTo>
                    <a:pt x="0" y="74"/>
                  </a:lnTo>
                  <a:lnTo>
                    <a:pt x="20" y="61"/>
                  </a:lnTo>
                  <a:lnTo>
                    <a:pt x="12" y="61"/>
                  </a:lnTo>
                  <a:lnTo>
                    <a:pt x="36" y="53"/>
                  </a:lnTo>
                  <a:lnTo>
                    <a:pt x="20" y="41"/>
                  </a:lnTo>
                  <a:lnTo>
                    <a:pt x="36" y="41"/>
                  </a:lnTo>
                  <a:lnTo>
                    <a:pt x="36" y="23"/>
                  </a:lnTo>
                  <a:lnTo>
                    <a:pt x="85" y="11"/>
                  </a:lnTo>
                  <a:lnTo>
                    <a:pt x="139" y="0"/>
                  </a:lnTo>
                  <a:lnTo>
                    <a:pt x="160" y="0"/>
                  </a:lnTo>
                  <a:lnTo>
                    <a:pt x="172" y="0"/>
                  </a:lnTo>
                  <a:lnTo>
                    <a:pt x="184" y="11"/>
                  </a:lnTo>
                  <a:lnTo>
                    <a:pt x="95" y="23"/>
                  </a:lnTo>
                  <a:lnTo>
                    <a:pt x="56" y="61"/>
                  </a:lnTo>
                  <a:lnTo>
                    <a:pt x="65" y="85"/>
                  </a:lnTo>
                  <a:lnTo>
                    <a:pt x="85" y="97"/>
                  </a:lnTo>
                  <a:lnTo>
                    <a:pt x="44" y="97"/>
                  </a:lnTo>
                  <a:lnTo>
                    <a:pt x="12" y="85"/>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7" name="Freeform 410"/>
            <p:cNvSpPr>
              <a:spLocks/>
            </p:cNvSpPr>
            <p:nvPr/>
          </p:nvSpPr>
          <p:spPr bwMode="auto">
            <a:xfrm>
              <a:off x="-2384222" y="1153912"/>
              <a:ext cx="189444" cy="83389"/>
            </a:xfrm>
            <a:custGeom>
              <a:avLst/>
              <a:gdLst/>
              <a:ahLst/>
              <a:cxnLst>
                <a:cxn ang="0">
                  <a:pos x="12" y="85"/>
                </a:cxn>
                <a:cxn ang="0">
                  <a:pos x="0" y="74"/>
                </a:cxn>
                <a:cxn ang="0">
                  <a:pos x="20" y="61"/>
                </a:cxn>
                <a:cxn ang="0">
                  <a:pos x="12" y="61"/>
                </a:cxn>
                <a:cxn ang="0">
                  <a:pos x="36" y="53"/>
                </a:cxn>
                <a:cxn ang="0">
                  <a:pos x="20" y="41"/>
                </a:cxn>
                <a:cxn ang="0">
                  <a:pos x="36" y="41"/>
                </a:cxn>
                <a:cxn ang="0">
                  <a:pos x="36" y="23"/>
                </a:cxn>
                <a:cxn ang="0">
                  <a:pos x="85" y="11"/>
                </a:cxn>
                <a:cxn ang="0">
                  <a:pos x="139" y="0"/>
                </a:cxn>
                <a:cxn ang="0">
                  <a:pos x="160" y="0"/>
                </a:cxn>
                <a:cxn ang="0">
                  <a:pos x="172" y="0"/>
                </a:cxn>
                <a:cxn ang="0">
                  <a:pos x="184" y="11"/>
                </a:cxn>
                <a:cxn ang="0">
                  <a:pos x="95" y="23"/>
                </a:cxn>
                <a:cxn ang="0">
                  <a:pos x="56" y="61"/>
                </a:cxn>
                <a:cxn ang="0">
                  <a:pos x="65" y="85"/>
                </a:cxn>
                <a:cxn ang="0">
                  <a:pos x="85" y="97"/>
                </a:cxn>
                <a:cxn ang="0">
                  <a:pos x="44" y="97"/>
                </a:cxn>
                <a:cxn ang="0">
                  <a:pos x="12" y="85"/>
                </a:cxn>
              </a:cxnLst>
              <a:rect l="0" t="0" r="r" b="b"/>
              <a:pathLst>
                <a:path w="184" h="97">
                  <a:moveTo>
                    <a:pt x="12" y="85"/>
                  </a:moveTo>
                  <a:lnTo>
                    <a:pt x="0" y="74"/>
                  </a:lnTo>
                  <a:lnTo>
                    <a:pt x="20" y="61"/>
                  </a:lnTo>
                  <a:lnTo>
                    <a:pt x="12" y="61"/>
                  </a:lnTo>
                  <a:lnTo>
                    <a:pt x="36" y="53"/>
                  </a:lnTo>
                  <a:lnTo>
                    <a:pt x="20" y="41"/>
                  </a:lnTo>
                  <a:lnTo>
                    <a:pt x="36" y="41"/>
                  </a:lnTo>
                  <a:lnTo>
                    <a:pt x="36" y="23"/>
                  </a:lnTo>
                  <a:lnTo>
                    <a:pt x="85" y="11"/>
                  </a:lnTo>
                  <a:lnTo>
                    <a:pt x="139" y="0"/>
                  </a:lnTo>
                  <a:lnTo>
                    <a:pt x="160" y="0"/>
                  </a:lnTo>
                  <a:lnTo>
                    <a:pt x="172" y="0"/>
                  </a:lnTo>
                  <a:lnTo>
                    <a:pt x="184" y="11"/>
                  </a:lnTo>
                  <a:lnTo>
                    <a:pt x="95" y="23"/>
                  </a:lnTo>
                  <a:lnTo>
                    <a:pt x="56" y="61"/>
                  </a:lnTo>
                  <a:lnTo>
                    <a:pt x="65" y="85"/>
                  </a:lnTo>
                  <a:lnTo>
                    <a:pt x="85" y="97"/>
                  </a:lnTo>
                  <a:lnTo>
                    <a:pt x="44" y="97"/>
                  </a:lnTo>
                  <a:lnTo>
                    <a:pt x="12" y="85"/>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8" name="Freeform 411"/>
            <p:cNvSpPr>
              <a:spLocks/>
            </p:cNvSpPr>
            <p:nvPr/>
          </p:nvSpPr>
          <p:spPr bwMode="auto">
            <a:xfrm>
              <a:off x="-2384222" y="1098892"/>
              <a:ext cx="88544" cy="19772"/>
            </a:xfrm>
            <a:custGeom>
              <a:avLst/>
              <a:gdLst/>
              <a:ahLst/>
              <a:cxnLst>
                <a:cxn ang="0">
                  <a:pos x="0" y="23"/>
                </a:cxn>
                <a:cxn ang="0">
                  <a:pos x="74" y="0"/>
                </a:cxn>
                <a:cxn ang="0">
                  <a:pos x="86" y="0"/>
                </a:cxn>
                <a:cxn ang="0">
                  <a:pos x="56" y="0"/>
                </a:cxn>
                <a:cxn ang="0">
                  <a:pos x="65" y="23"/>
                </a:cxn>
                <a:cxn ang="0">
                  <a:pos x="56" y="23"/>
                </a:cxn>
                <a:cxn ang="0">
                  <a:pos x="0" y="23"/>
                </a:cxn>
              </a:cxnLst>
              <a:rect l="0" t="0" r="r" b="b"/>
              <a:pathLst>
                <a:path w="86" h="23">
                  <a:moveTo>
                    <a:pt x="0" y="23"/>
                  </a:moveTo>
                  <a:lnTo>
                    <a:pt x="74" y="0"/>
                  </a:lnTo>
                  <a:lnTo>
                    <a:pt x="86" y="0"/>
                  </a:lnTo>
                  <a:lnTo>
                    <a:pt x="56" y="0"/>
                  </a:lnTo>
                  <a:lnTo>
                    <a:pt x="65" y="23"/>
                  </a:lnTo>
                  <a:lnTo>
                    <a:pt x="56" y="23"/>
                  </a:lnTo>
                  <a:lnTo>
                    <a:pt x="0" y="2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29" name="Freeform 412"/>
            <p:cNvSpPr>
              <a:spLocks/>
            </p:cNvSpPr>
            <p:nvPr/>
          </p:nvSpPr>
          <p:spPr bwMode="auto">
            <a:xfrm>
              <a:off x="-2384222" y="1098892"/>
              <a:ext cx="88544" cy="19772"/>
            </a:xfrm>
            <a:custGeom>
              <a:avLst/>
              <a:gdLst/>
              <a:ahLst/>
              <a:cxnLst>
                <a:cxn ang="0">
                  <a:pos x="0" y="23"/>
                </a:cxn>
                <a:cxn ang="0">
                  <a:pos x="74" y="0"/>
                </a:cxn>
                <a:cxn ang="0">
                  <a:pos x="86" y="0"/>
                </a:cxn>
                <a:cxn ang="0">
                  <a:pos x="56" y="0"/>
                </a:cxn>
                <a:cxn ang="0">
                  <a:pos x="65" y="23"/>
                </a:cxn>
                <a:cxn ang="0">
                  <a:pos x="56" y="23"/>
                </a:cxn>
                <a:cxn ang="0">
                  <a:pos x="0" y="23"/>
                </a:cxn>
              </a:cxnLst>
              <a:rect l="0" t="0" r="r" b="b"/>
              <a:pathLst>
                <a:path w="86" h="23">
                  <a:moveTo>
                    <a:pt x="0" y="23"/>
                  </a:moveTo>
                  <a:lnTo>
                    <a:pt x="74" y="0"/>
                  </a:lnTo>
                  <a:lnTo>
                    <a:pt x="86" y="0"/>
                  </a:lnTo>
                  <a:lnTo>
                    <a:pt x="56" y="0"/>
                  </a:lnTo>
                  <a:lnTo>
                    <a:pt x="65" y="23"/>
                  </a:lnTo>
                  <a:lnTo>
                    <a:pt x="56" y="23"/>
                  </a:lnTo>
                  <a:lnTo>
                    <a:pt x="0" y="2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30" name="Freeform 413"/>
            <p:cNvSpPr>
              <a:spLocks/>
            </p:cNvSpPr>
            <p:nvPr/>
          </p:nvSpPr>
          <p:spPr bwMode="auto">
            <a:xfrm>
              <a:off x="-2414080" y="1091155"/>
              <a:ext cx="51479" cy="20632"/>
            </a:xfrm>
            <a:custGeom>
              <a:avLst/>
              <a:gdLst/>
              <a:ahLst/>
              <a:cxnLst>
                <a:cxn ang="0">
                  <a:pos x="0" y="24"/>
                </a:cxn>
                <a:cxn ang="0">
                  <a:pos x="20" y="24"/>
                </a:cxn>
                <a:cxn ang="0">
                  <a:pos x="41" y="0"/>
                </a:cxn>
                <a:cxn ang="0">
                  <a:pos x="41" y="24"/>
                </a:cxn>
                <a:cxn ang="0">
                  <a:pos x="50" y="24"/>
                </a:cxn>
                <a:cxn ang="0">
                  <a:pos x="0" y="24"/>
                </a:cxn>
              </a:cxnLst>
              <a:rect l="0" t="0" r="r" b="b"/>
              <a:pathLst>
                <a:path w="50" h="24">
                  <a:moveTo>
                    <a:pt x="0" y="24"/>
                  </a:moveTo>
                  <a:lnTo>
                    <a:pt x="20" y="24"/>
                  </a:lnTo>
                  <a:lnTo>
                    <a:pt x="41" y="0"/>
                  </a:lnTo>
                  <a:lnTo>
                    <a:pt x="41" y="24"/>
                  </a:lnTo>
                  <a:lnTo>
                    <a:pt x="50" y="24"/>
                  </a:lnTo>
                  <a:lnTo>
                    <a:pt x="0" y="2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31" name="Freeform 414"/>
            <p:cNvSpPr>
              <a:spLocks/>
            </p:cNvSpPr>
            <p:nvPr/>
          </p:nvSpPr>
          <p:spPr bwMode="auto">
            <a:xfrm>
              <a:off x="-2414080" y="1091155"/>
              <a:ext cx="51479" cy="20632"/>
            </a:xfrm>
            <a:custGeom>
              <a:avLst/>
              <a:gdLst/>
              <a:ahLst/>
              <a:cxnLst>
                <a:cxn ang="0">
                  <a:pos x="0" y="24"/>
                </a:cxn>
                <a:cxn ang="0">
                  <a:pos x="20" y="24"/>
                </a:cxn>
                <a:cxn ang="0">
                  <a:pos x="41" y="0"/>
                </a:cxn>
                <a:cxn ang="0">
                  <a:pos x="41" y="24"/>
                </a:cxn>
                <a:cxn ang="0">
                  <a:pos x="50" y="24"/>
                </a:cxn>
                <a:cxn ang="0">
                  <a:pos x="0" y="24"/>
                </a:cxn>
              </a:cxnLst>
              <a:rect l="0" t="0" r="r" b="b"/>
              <a:pathLst>
                <a:path w="50" h="24">
                  <a:moveTo>
                    <a:pt x="0" y="24"/>
                  </a:moveTo>
                  <a:lnTo>
                    <a:pt x="20" y="24"/>
                  </a:lnTo>
                  <a:lnTo>
                    <a:pt x="41" y="0"/>
                  </a:lnTo>
                  <a:lnTo>
                    <a:pt x="41" y="24"/>
                  </a:lnTo>
                  <a:lnTo>
                    <a:pt x="50" y="24"/>
                  </a:lnTo>
                  <a:lnTo>
                    <a:pt x="0" y="2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32" name="Freeform 415"/>
            <p:cNvSpPr>
              <a:spLocks/>
            </p:cNvSpPr>
            <p:nvPr/>
          </p:nvSpPr>
          <p:spPr bwMode="auto">
            <a:xfrm>
              <a:off x="-2525275" y="1098892"/>
              <a:ext cx="76189" cy="19772"/>
            </a:xfrm>
            <a:custGeom>
              <a:avLst/>
              <a:gdLst/>
              <a:ahLst/>
              <a:cxnLst>
                <a:cxn ang="0">
                  <a:pos x="0" y="23"/>
                </a:cxn>
                <a:cxn ang="0">
                  <a:pos x="29" y="0"/>
                </a:cxn>
                <a:cxn ang="0">
                  <a:pos x="74" y="23"/>
                </a:cxn>
                <a:cxn ang="0">
                  <a:pos x="62" y="23"/>
                </a:cxn>
                <a:cxn ang="0">
                  <a:pos x="53" y="23"/>
                </a:cxn>
                <a:cxn ang="0">
                  <a:pos x="0" y="23"/>
                </a:cxn>
              </a:cxnLst>
              <a:rect l="0" t="0" r="r" b="b"/>
              <a:pathLst>
                <a:path w="74" h="23">
                  <a:moveTo>
                    <a:pt x="0" y="23"/>
                  </a:moveTo>
                  <a:lnTo>
                    <a:pt x="29" y="0"/>
                  </a:lnTo>
                  <a:lnTo>
                    <a:pt x="74" y="23"/>
                  </a:lnTo>
                  <a:lnTo>
                    <a:pt x="62" y="23"/>
                  </a:lnTo>
                  <a:lnTo>
                    <a:pt x="53" y="23"/>
                  </a:lnTo>
                  <a:lnTo>
                    <a:pt x="0" y="2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33" name="Freeform 416"/>
            <p:cNvSpPr>
              <a:spLocks/>
            </p:cNvSpPr>
            <p:nvPr/>
          </p:nvSpPr>
          <p:spPr bwMode="auto">
            <a:xfrm>
              <a:off x="-2525275" y="1098892"/>
              <a:ext cx="76189" cy="19772"/>
            </a:xfrm>
            <a:custGeom>
              <a:avLst/>
              <a:gdLst/>
              <a:ahLst/>
              <a:cxnLst>
                <a:cxn ang="0">
                  <a:pos x="0" y="23"/>
                </a:cxn>
                <a:cxn ang="0">
                  <a:pos x="29" y="0"/>
                </a:cxn>
                <a:cxn ang="0">
                  <a:pos x="74" y="23"/>
                </a:cxn>
                <a:cxn ang="0">
                  <a:pos x="62" y="23"/>
                </a:cxn>
                <a:cxn ang="0">
                  <a:pos x="53" y="23"/>
                </a:cxn>
                <a:cxn ang="0">
                  <a:pos x="0" y="23"/>
                </a:cxn>
              </a:cxnLst>
              <a:rect l="0" t="0" r="r" b="b"/>
              <a:pathLst>
                <a:path w="74" h="23">
                  <a:moveTo>
                    <a:pt x="0" y="23"/>
                  </a:moveTo>
                  <a:lnTo>
                    <a:pt x="29" y="0"/>
                  </a:lnTo>
                  <a:lnTo>
                    <a:pt x="74" y="23"/>
                  </a:lnTo>
                  <a:lnTo>
                    <a:pt x="62" y="23"/>
                  </a:lnTo>
                  <a:lnTo>
                    <a:pt x="53" y="23"/>
                  </a:lnTo>
                  <a:lnTo>
                    <a:pt x="0" y="2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34" name="Freeform 417"/>
            <p:cNvSpPr>
              <a:spLocks/>
            </p:cNvSpPr>
            <p:nvPr/>
          </p:nvSpPr>
          <p:spPr bwMode="auto">
            <a:xfrm>
              <a:off x="-2899014" y="1110929"/>
              <a:ext cx="187385" cy="42124"/>
            </a:xfrm>
            <a:custGeom>
              <a:avLst/>
              <a:gdLst/>
              <a:ahLst/>
              <a:cxnLst>
                <a:cxn ang="0">
                  <a:pos x="0" y="8"/>
                </a:cxn>
                <a:cxn ang="0">
                  <a:pos x="50" y="8"/>
                </a:cxn>
                <a:cxn ang="0">
                  <a:pos x="95" y="0"/>
                </a:cxn>
                <a:cxn ang="0">
                  <a:pos x="169" y="0"/>
                </a:cxn>
                <a:cxn ang="0">
                  <a:pos x="182" y="8"/>
                </a:cxn>
                <a:cxn ang="0">
                  <a:pos x="140" y="20"/>
                </a:cxn>
                <a:cxn ang="0">
                  <a:pos x="86" y="8"/>
                </a:cxn>
                <a:cxn ang="0">
                  <a:pos x="86" y="20"/>
                </a:cxn>
                <a:cxn ang="0">
                  <a:pos x="161" y="37"/>
                </a:cxn>
                <a:cxn ang="0">
                  <a:pos x="104" y="37"/>
                </a:cxn>
                <a:cxn ang="0">
                  <a:pos x="104" y="28"/>
                </a:cxn>
                <a:cxn ang="0">
                  <a:pos x="86" y="28"/>
                </a:cxn>
                <a:cxn ang="0">
                  <a:pos x="62" y="49"/>
                </a:cxn>
                <a:cxn ang="0">
                  <a:pos x="30" y="37"/>
                </a:cxn>
                <a:cxn ang="0">
                  <a:pos x="30" y="28"/>
                </a:cxn>
                <a:cxn ang="0">
                  <a:pos x="20" y="28"/>
                </a:cxn>
                <a:cxn ang="0">
                  <a:pos x="11" y="20"/>
                </a:cxn>
                <a:cxn ang="0">
                  <a:pos x="0" y="8"/>
                </a:cxn>
              </a:cxnLst>
              <a:rect l="0" t="0" r="r" b="b"/>
              <a:pathLst>
                <a:path w="182" h="49">
                  <a:moveTo>
                    <a:pt x="0" y="8"/>
                  </a:moveTo>
                  <a:lnTo>
                    <a:pt x="50" y="8"/>
                  </a:lnTo>
                  <a:lnTo>
                    <a:pt x="95" y="0"/>
                  </a:lnTo>
                  <a:lnTo>
                    <a:pt x="169" y="0"/>
                  </a:lnTo>
                  <a:lnTo>
                    <a:pt x="182" y="8"/>
                  </a:lnTo>
                  <a:lnTo>
                    <a:pt x="140" y="20"/>
                  </a:lnTo>
                  <a:lnTo>
                    <a:pt x="86" y="8"/>
                  </a:lnTo>
                  <a:lnTo>
                    <a:pt x="86" y="20"/>
                  </a:lnTo>
                  <a:lnTo>
                    <a:pt x="161" y="37"/>
                  </a:lnTo>
                  <a:lnTo>
                    <a:pt x="104" y="37"/>
                  </a:lnTo>
                  <a:lnTo>
                    <a:pt x="104" y="28"/>
                  </a:lnTo>
                  <a:lnTo>
                    <a:pt x="86" y="28"/>
                  </a:lnTo>
                  <a:lnTo>
                    <a:pt x="62" y="49"/>
                  </a:lnTo>
                  <a:lnTo>
                    <a:pt x="30" y="37"/>
                  </a:lnTo>
                  <a:lnTo>
                    <a:pt x="30" y="28"/>
                  </a:lnTo>
                  <a:lnTo>
                    <a:pt x="20" y="28"/>
                  </a:lnTo>
                  <a:lnTo>
                    <a:pt x="11" y="20"/>
                  </a:lnTo>
                  <a:lnTo>
                    <a:pt x="0"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35" name="Freeform 418"/>
            <p:cNvSpPr>
              <a:spLocks/>
            </p:cNvSpPr>
            <p:nvPr/>
          </p:nvSpPr>
          <p:spPr bwMode="auto">
            <a:xfrm>
              <a:off x="-2899014" y="1110928"/>
              <a:ext cx="187385" cy="42124"/>
            </a:xfrm>
            <a:custGeom>
              <a:avLst/>
              <a:gdLst/>
              <a:ahLst/>
              <a:cxnLst>
                <a:cxn ang="0">
                  <a:pos x="0" y="8"/>
                </a:cxn>
                <a:cxn ang="0">
                  <a:pos x="50" y="8"/>
                </a:cxn>
                <a:cxn ang="0">
                  <a:pos x="95" y="0"/>
                </a:cxn>
                <a:cxn ang="0">
                  <a:pos x="169" y="0"/>
                </a:cxn>
                <a:cxn ang="0">
                  <a:pos x="182" y="8"/>
                </a:cxn>
                <a:cxn ang="0">
                  <a:pos x="140" y="20"/>
                </a:cxn>
                <a:cxn ang="0">
                  <a:pos x="86" y="8"/>
                </a:cxn>
                <a:cxn ang="0">
                  <a:pos x="86" y="20"/>
                </a:cxn>
                <a:cxn ang="0">
                  <a:pos x="161" y="37"/>
                </a:cxn>
                <a:cxn ang="0">
                  <a:pos x="104" y="37"/>
                </a:cxn>
                <a:cxn ang="0">
                  <a:pos x="104" y="28"/>
                </a:cxn>
                <a:cxn ang="0">
                  <a:pos x="86" y="28"/>
                </a:cxn>
                <a:cxn ang="0">
                  <a:pos x="62" y="49"/>
                </a:cxn>
                <a:cxn ang="0">
                  <a:pos x="30" y="37"/>
                </a:cxn>
                <a:cxn ang="0">
                  <a:pos x="30" y="28"/>
                </a:cxn>
                <a:cxn ang="0">
                  <a:pos x="20" y="28"/>
                </a:cxn>
                <a:cxn ang="0">
                  <a:pos x="11" y="20"/>
                </a:cxn>
                <a:cxn ang="0">
                  <a:pos x="0" y="8"/>
                </a:cxn>
              </a:cxnLst>
              <a:rect l="0" t="0" r="r" b="b"/>
              <a:pathLst>
                <a:path w="182" h="49">
                  <a:moveTo>
                    <a:pt x="0" y="8"/>
                  </a:moveTo>
                  <a:lnTo>
                    <a:pt x="50" y="8"/>
                  </a:lnTo>
                  <a:lnTo>
                    <a:pt x="95" y="0"/>
                  </a:lnTo>
                  <a:lnTo>
                    <a:pt x="169" y="0"/>
                  </a:lnTo>
                  <a:lnTo>
                    <a:pt x="182" y="8"/>
                  </a:lnTo>
                  <a:lnTo>
                    <a:pt x="140" y="20"/>
                  </a:lnTo>
                  <a:lnTo>
                    <a:pt x="86" y="8"/>
                  </a:lnTo>
                  <a:lnTo>
                    <a:pt x="86" y="20"/>
                  </a:lnTo>
                  <a:lnTo>
                    <a:pt x="161" y="37"/>
                  </a:lnTo>
                  <a:lnTo>
                    <a:pt x="104" y="37"/>
                  </a:lnTo>
                  <a:lnTo>
                    <a:pt x="104" y="28"/>
                  </a:lnTo>
                  <a:lnTo>
                    <a:pt x="86" y="28"/>
                  </a:lnTo>
                  <a:lnTo>
                    <a:pt x="62" y="49"/>
                  </a:lnTo>
                  <a:lnTo>
                    <a:pt x="30" y="37"/>
                  </a:lnTo>
                  <a:lnTo>
                    <a:pt x="30" y="28"/>
                  </a:lnTo>
                  <a:lnTo>
                    <a:pt x="20" y="28"/>
                  </a:lnTo>
                  <a:lnTo>
                    <a:pt x="11" y="20"/>
                  </a:lnTo>
                  <a:lnTo>
                    <a:pt x="0"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36" name="Freeform 419"/>
            <p:cNvSpPr>
              <a:spLocks/>
            </p:cNvSpPr>
            <p:nvPr/>
          </p:nvSpPr>
          <p:spPr bwMode="auto">
            <a:xfrm>
              <a:off x="-3162587" y="1416117"/>
              <a:ext cx="118402" cy="134111"/>
            </a:xfrm>
            <a:custGeom>
              <a:avLst/>
              <a:gdLst/>
              <a:ahLst/>
              <a:cxnLst>
                <a:cxn ang="0">
                  <a:pos x="0" y="156"/>
                </a:cxn>
                <a:cxn ang="0">
                  <a:pos x="21" y="135"/>
                </a:cxn>
                <a:cxn ang="0">
                  <a:pos x="42" y="135"/>
                </a:cxn>
                <a:cxn ang="0">
                  <a:pos x="29" y="135"/>
                </a:cxn>
                <a:cxn ang="0">
                  <a:pos x="9" y="135"/>
                </a:cxn>
                <a:cxn ang="0">
                  <a:pos x="9" y="126"/>
                </a:cxn>
                <a:cxn ang="0">
                  <a:pos x="21" y="112"/>
                </a:cxn>
                <a:cxn ang="0">
                  <a:pos x="21" y="102"/>
                </a:cxn>
                <a:cxn ang="0">
                  <a:pos x="42" y="102"/>
                </a:cxn>
                <a:cxn ang="0">
                  <a:pos x="50" y="82"/>
                </a:cxn>
                <a:cxn ang="0">
                  <a:pos x="29" y="73"/>
                </a:cxn>
                <a:cxn ang="0">
                  <a:pos x="42" y="73"/>
                </a:cxn>
                <a:cxn ang="0">
                  <a:pos x="21" y="73"/>
                </a:cxn>
                <a:cxn ang="0">
                  <a:pos x="9" y="73"/>
                </a:cxn>
                <a:cxn ang="0">
                  <a:pos x="21" y="62"/>
                </a:cxn>
                <a:cxn ang="0">
                  <a:pos x="21" y="53"/>
                </a:cxn>
                <a:cxn ang="0">
                  <a:pos x="9" y="62"/>
                </a:cxn>
                <a:cxn ang="0">
                  <a:pos x="9" y="53"/>
                </a:cxn>
                <a:cxn ang="0">
                  <a:pos x="0" y="53"/>
                </a:cxn>
                <a:cxn ang="0">
                  <a:pos x="9" y="53"/>
                </a:cxn>
                <a:cxn ang="0">
                  <a:pos x="9" y="38"/>
                </a:cxn>
                <a:cxn ang="0">
                  <a:pos x="0" y="38"/>
                </a:cxn>
                <a:cxn ang="0">
                  <a:pos x="9" y="29"/>
                </a:cxn>
                <a:cxn ang="0">
                  <a:pos x="9" y="17"/>
                </a:cxn>
                <a:cxn ang="0">
                  <a:pos x="21" y="0"/>
                </a:cxn>
                <a:cxn ang="0">
                  <a:pos x="50" y="0"/>
                </a:cxn>
                <a:cxn ang="0">
                  <a:pos x="50" y="9"/>
                </a:cxn>
                <a:cxn ang="0">
                  <a:pos x="29" y="17"/>
                </a:cxn>
                <a:cxn ang="0">
                  <a:pos x="62" y="17"/>
                </a:cxn>
                <a:cxn ang="0">
                  <a:pos x="42" y="53"/>
                </a:cxn>
                <a:cxn ang="0">
                  <a:pos x="62" y="53"/>
                </a:cxn>
                <a:cxn ang="0">
                  <a:pos x="73" y="73"/>
                </a:cxn>
                <a:cxn ang="0">
                  <a:pos x="83" y="82"/>
                </a:cxn>
                <a:cxn ang="0">
                  <a:pos x="94" y="102"/>
                </a:cxn>
                <a:cxn ang="0">
                  <a:pos x="83" y="102"/>
                </a:cxn>
                <a:cxn ang="0">
                  <a:pos x="103" y="102"/>
                </a:cxn>
                <a:cxn ang="0">
                  <a:pos x="115" y="112"/>
                </a:cxn>
                <a:cxn ang="0">
                  <a:pos x="94" y="135"/>
                </a:cxn>
                <a:cxn ang="0">
                  <a:pos x="103" y="135"/>
                </a:cxn>
                <a:cxn ang="0">
                  <a:pos x="94" y="144"/>
                </a:cxn>
                <a:cxn ang="0">
                  <a:pos x="50" y="156"/>
                </a:cxn>
                <a:cxn ang="0">
                  <a:pos x="42" y="144"/>
                </a:cxn>
                <a:cxn ang="0">
                  <a:pos x="29" y="156"/>
                </a:cxn>
                <a:cxn ang="0">
                  <a:pos x="9" y="156"/>
                </a:cxn>
                <a:cxn ang="0">
                  <a:pos x="0" y="156"/>
                </a:cxn>
              </a:cxnLst>
              <a:rect l="0" t="0" r="r" b="b"/>
              <a:pathLst>
                <a:path w="115" h="156">
                  <a:moveTo>
                    <a:pt x="0" y="156"/>
                  </a:moveTo>
                  <a:lnTo>
                    <a:pt x="21" y="135"/>
                  </a:lnTo>
                  <a:lnTo>
                    <a:pt x="42" y="135"/>
                  </a:lnTo>
                  <a:lnTo>
                    <a:pt x="29" y="135"/>
                  </a:lnTo>
                  <a:lnTo>
                    <a:pt x="9" y="135"/>
                  </a:lnTo>
                  <a:lnTo>
                    <a:pt x="9" y="126"/>
                  </a:lnTo>
                  <a:lnTo>
                    <a:pt x="21" y="112"/>
                  </a:lnTo>
                  <a:lnTo>
                    <a:pt x="21" y="102"/>
                  </a:lnTo>
                  <a:lnTo>
                    <a:pt x="42" y="102"/>
                  </a:lnTo>
                  <a:lnTo>
                    <a:pt x="50" y="82"/>
                  </a:lnTo>
                  <a:lnTo>
                    <a:pt x="29" y="73"/>
                  </a:lnTo>
                  <a:lnTo>
                    <a:pt x="42" y="73"/>
                  </a:lnTo>
                  <a:lnTo>
                    <a:pt x="21" y="73"/>
                  </a:lnTo>
                  <a:lnTo>
                    <a:pt x="9" y="73"/>
                  </a:lnTo>
                  <a:lnTo>
                    <a:pt x="21" y="62"/>
                  </a:lnTo>
                  <a:lnTo>
                    <a:pt x="21" y="53"/>
                  </a:lnTo>
                  <a:lnTo>
                    <a:pt x="9" y="62"/>
                  </a:lnTo>
                  <a:lnTo>
                    <a:pt x="9" y="53"/>
                  </a:lnTo>
                  <a:lnTo>
                    <a:pt x="0" y="53"/>
                  </a:lnTo>
                  <a:lnTo>
                    <a:pt x="9" y="53"/>
                  </a:lnTo>
                  <a:lnTo>
                    <a:pt x="9" y="38"/>
                  </a:lnTo>
                  <a:lnTo>
                    <a:pt x="0" y="38"/>
                  </a:lnTo>
                  <a:lnTo>
                    <a:pt x="9" y="29"/>
                  </a:lnTo>
                  <a:lnTo>
                    <a:pt x="9" y="17"/>
                  </a:lnTo>
                  <a:lnTo>
                    <a:pt x="21" y="0"/>
                  </a:lnTo>
                  <a:lnTo>
                    <a:pt x="50" y="0"/>
                  </a:lnTo>
                  <a:lnTo>
                    <a:pt x="50" y="9"/>
                  </a:lnTo>
                  <a:lnTo>
                    <a:pt x="29" y="17"/>
                  </a:lnTo>
                  <a:lnTo>
                    <a:pt x="62" y="17"/>
                  </a:lnTo>
                  <a:lnTo>
                    <a:pt x="42" y="53"/>
                  </a:lnTo>
                  <a:lnTo>
                    <a:pt x="62" y="53"/>
                  </a:lnTo>
                  <a:lnTo>
                    <a:pt x="73" y="73"/>
                  </a:lnTo>
                  <a:lnTo>
                    <a:pt x="83" y="82"/>
                  </a:lnTo>
                  <a:lnTo>
                    <a:pt x="94" y="102"/>
                  </a:lnTo>
                  <a:lnTo>
                    <a:pt x="83" y="102"/>
                  </a:lnTo>
                  <a:lnTo>
                    <a:pt x="103" y="102"/>
                  </a:lnTo>
                  <a:lnTo>
                    <a:pt x="115" y="112"/>
                  </a:lnTo>
                  <a:lnTo>
                    <a:pt x="94" y="135"/>
                  </a:lnTo>
                  <a:lnTo>
                    <a:pt x="103" y="135"/>
                  </a:lnTo>
                  <a:lnTo>
                    <a:pt x="94" y="144"/>
                  </a:lnTo>
                  <a:lnTo>
                    <a:pt x="50" y="156"/>
                  </a:lnTo>
                  <a:lnTo>
                    <a:pt x="42" y="144"/>
                  </a:lnTo>
                  <a:lnTo>
                    <a:pt x="29" y="156"/>
                  </a:lnTo>
                  <a:lnTo>
                    <a:pt x="9" y="156"/>
                  </a:lnTo>
                  <a:lnTo>
                    <a:pt x="0" y="15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37" name="Freeform 420"/>
            <p:cNvSpPr>
              <a:spLocks/>
            </p:cNvSpPr>
            <p:nvPr/>
          </p:nvSpPr>
          <p:spPr bwMode="auto">
            <a:xfrm>
              <a:off x="-3162587" y="1416117"/>
              <a:ext cx="118402" cy="134111"/>
            </a:xfrm>
            <a:custGeom>
              <a:avLst/>
              <a:gdLst/>
              <a:ahLst/>
              <a:cxnLst>
                <a:cxn ang="0">
                  <a:pos x="0" y="156"/>
                </a:cxn>
                <a:cxn ang="0">
                  <a:pos x="21" y="135"/>
                </a:cxn>
                <a:cxn ang="0">
                  <a:pos x="42" y="135"/>
                </a:cxn>
                <a:cxn ang="0">
                  <a:pos x="29" y="135"/>
                </a:cxn>
                <a:cxn ang="0">
                  <a:pos x="9" y="135"/>
                </a:cxn>
                <a:cxn ang="0">
                  <a:pos x="9" y="126"/>
                </a:cxn>
                <a:cxn ang="0">
                  <a:pos x="21" y="112"/>
                </a:cxn>
                <a:cxn ang="0">
                  <a:pos x="21" y="102"/>
                </a:cxn>
                <a:cxn ang="0">
                  <a:pos x="42" y="102"/>
                </a:cxn>
                <a:cxn ang="0">
                  <a:pos x="50" y="82"/>
                </a:cxn>
                <a:cxn ang="0">
                  <a:pos x="29" y="73"/>
                </a:cxn>
                <a:cxn ang="0">
                  <a:pos x="42" y="73"/>
                </a:cxn>
                <a:cxn ang="0">
                  <a:pos x="21" y="73"/>
                </a:cxn>
                <a:cxn ang="0">
                  <a:pos x="9" y="73"/>
                </a:cxn>
                <a:cxn ang="0">
                  <a:pos x="21" y="62"/>
                </a:cxn>
                <a:cxn ang="0">
                  <a:pos x="21" y="53"/>
                </a:cxn>
                <a:cxn ang="0">
                  <a:pos x="9" y="62"/>
                </a:cxn>
                <a:cxn ang="0">
                  <a:pos x="9" y="53"/>
                </a:cxn>
                <a:cxn ang="0">
                  <a:pos x="0" y="53"/>
                </a:cxn>
                <a:cxn ang="0">
                  <a:pos x="9" y="53"/>
                </a:cxn>
                <a:cxn ang="0">
                  <a:pos x="9" y="38"/>
                </a:cxn>
                <a:cxn ang="0">
                  <a:pos x="0" y="38"/>
                </a:cxn>
                <a:cxn ang="0">
                  <a:pos x="9" y="29"/>
                </a:cxn>
                <a:cxn ang="0">
                  <a:pos x="9" y="17"/>
                </a:cxn>
                <a:cxn ang="0">
                  <a:pos x="21" y="0"/>
                </a:cxn>
                <a:cxn ang="0">
                  <a:pos x="50" y="0"/>
                </a:cxn>
                <a:cxn ang="0">
                  <a:pos x="50" y="9"/>
                </a:cxn>
                <a:cxn ang="0">
                  <a:pos x="29" y="17"/>
                </a:cxn>
                <a:cxn ang="0">
                  <a:pos x="62" y="17"/>
                </a:cxn>
                <a:cxn ang="0">
                  <a:pos x="42" y="53"/>
                </a:cxn>
                <a:cxn ang="0">
                  <a:pos x="62" y="53"/>
                </a:cxn>
                <a:cxn ang="0">
                  <a:pos x="73" y="73"/>
                </a:cxn>
                <a:cxn ang="0">
                  <a:pos x="83" y="82"/>
                </a:cxn>
                <a:cxn ang="0">
                  <a:pos x="94" y="102"/>
                </a:cxn>
                <a:cxn ang="0">
                  <a:pos x="83" y="102"/>
                </a:cxn>
                <a:cxn ang="0">
                  <a:pos x="103" y="102"/>
                </a:cxn>
                <a:cxn ang="0">
                  <a:pos x="115" y="112"/>
                </a:cxn>
                <a:cxn ang="0">
                  <a:pos x="94" y="135"/>
                </a:cxn>
                <a:cxn ang="0">
                  <a:pos x="103" y="135"/>
                </a:cxn>
                <a:cxn ang="0">
                  <a:pos x="94" y="144"/>
                </a:cxn>
                <a:cxn ang="0">
                  <a:pos x="50" y="156"/>
                </a:cxn>
                <a:cxn ang="0">
                  <a:pos x="42" y="144"/>
                </a:cxn>
                <a:cxn ang="0">
                  <a:pos x="29" y="156"/>
                </a:cxn>
                <a:cxn ang="0">
                  <a:pos x="9" y="156"/>
                </a:cxn>
                <a:cxn ang="0">
                  <a:pos x="0" y="156"/>
                </a:cxn>
              </a:cxnLst>
              <a:rect l="0" t="0" r="r" b="b"/>
              <a:pathLst>
                <a:path w="115" h="156">
                  <a:moveTo>
                    <a:pt x="0" y="156"/>
                  </a:moveTo>
                  <a:lnTo>
                    <a:pt x="21" y="135"/>
                  </a:lnTo>
                  <a:lnTo>
                    <a:pt x="42" y="135"/>
                  </a:lnTo>
                  <a:lnTo>
                    <a:pt x="29" y="135"/>
                  </a:lnTo>
                  <a:lnTo>
                    <a:pt x="9" y="135"/>
                  </a:lnTo>
                  <a:lnTo>
                    <a:pt x="9" y="126"/>
                  </a:lnTo>
                  <a:lnTo>
                    <a:pt x="21" y="112"/>
                  </a:lnTo>
                  <a:lnTo>
                    <a:pt x="21" y="102"/>
                  </a:lnTo>
                  <a:lnTo>
                    <a:pt x="42" y="102"/>
                  </a:lnTo>
                  <a:lnTo>
                    <a:pt x="50" y="82"/>
                  </a:lnTo>
                  <a:lnTo>
                    <a:pt x="29" y="73"/>
                  </a:lnTo>
                  <a:lnTo>
                    <a:pt x="42" y="73"/>
                  </a:lnTo>
                  <a:lnTo>
                    <a:pt x="21" y="73"/>
                  </a:lnTo>
                  <a:lnTo>
                    <a:pt x="9" y="73"/>
                  </a:lnTo>
                  <a:lnTo>
                    <a:pt x="21" y="62"/>
                  </a:lnTo>
                  <a:lnTo>
                    <a:pt x="21" y="53"/>
                  </a:lnTo>
                  <a:lnTo>
                    <a:pt x="9" y="62"/>
                  </a:lnTo>
                  <a:lnTo>
                    <a:pt x="9" y="53"/>
                  </a:lnTo>
                  <a:lnTo>
                    <a:pt x="0" y="53"/>
                  </a:lnTo>
                  <a:lnTo>
                    <a:pt x="9" y="53"/>
                  </a:lnTo>
                  <a:lnTo>
                    <a:pt x="9" y="38"/>
                  </a:lnTo>
                  <a:lnTo>
                    <a:pt x="0" y="38"/>
                  </a:lnTo>
                  <a:lnTo>
                    <a:pt x="9" y="29"/>
                  </a:lnTo>
                  <a:lnTo>
                    <a:pt x="9" y="17"/>
                  </a:lnTo>
                  <a:lnTo>
                    <a:pt x="21" y="0"/>
                  </a:lnTo>
                  <a:lnTo>
                    <a:pt x="50" y="0"/>
                  </a:lnTo>
                  <a:lnTo>
                    <a:pt x="50" y="9"/>
                  </a:lnTo>
                  <a:lnTo>
                    <a:pt x="29" y="17"/>
                  </a:lnTo>
                  <a:lnTo>
                    <a:pt x="62" y="17"/>
                  </a:lnTo>
                  <a:lnTo>
                    <a:pt x="42" y="53"/>
                  </a:lnTo>
                  <a:lnTo>
                    <a:pt x="62" y="53"/>
                  </a:lnTo>
                  <a:lnTo>
                    <a:pt x="73" y="73"/>
                  </a:lnTo>
                  <a:lnTo>
                    <a:pt x="83" y="82"/>
                  </a:lnTo>
                  <a:lnTo>
                    <a:pt x="94" y="102"/>
                  </a:lnTo>
                  <a:lnTo>
                    <a:pt x="83" y="102"/>
                  </a:lnTo>
                  <a:lnTo>
                    <a:pt x="103" y="102"/>
                  </a:lnTo>
                  <a:lnTo>
                    <a:pt x="115" y="112"/>
                  </a:lnTo>
                  <a:lnTo>
                    <a:pt x="94" y="135"/>
                  </a:lnTo>
                  <a:lnTo>
                    <a:pt x="103" y="135"/>
                  </a:lnTo>
                  <a:lnTo>
                    <a:pt x="94" y="144"/>
                  </a:lnTo>
                  <a:lnTo>
                    <a:pt x="50" y="156"/>
                  </a:lnTo>
                  <a:lnTo>
                    <a:pt x="42" y="144"/>
                  </a:lnTo>
                  <a:lnTo>
                    <a:pt x="29" y="156"/>
                  </a:lnTo>
                  <a:lnTo>
                    <a:pt x="9" y="156"/>
                  </a:lnTo>
                  <a:lnTo>
                    <a:pt x="0" y="15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38" name="Freeform 421"/>
            <p:cNvSpPr>
              <a:spLocks/>
            </p:cNvSpPr>
            <p:nvPr/>
          </p:nvSpPr>
          <p:spPr bwMode="auto">
            <a:xfrm>
              <a:off x="-2945345" y="1674883"/>
              <a:ext cx="25739" cy="29229"/>
            </a:xfrm>
            <a:custGeom>
              <a:avLst/>
              <a:gdLst/>
              <a:ahLst/>
              <a:cxnLst>
                <a:cxn ang="0">
                  <a:pos x="0" y="0"/>
                </a:cxn>
                <a:cxn ang="0">
                  <a:pos x="25" y="0"/>
                </a:cxn>
                <a:cxn ang="0">
                  <a:pos x="25" y="34"/>
                </a:cxn>
                <a:cxn ang="0">
                  <a:pos x="0" y="22"/>
                </a:cxn>
                <a:cxn ang="0">
                  <a:pos x="0" y="0"/>
                </a:cxn>
              </a:cxnLst>
              <a:rect l="0" t="0" r="r" b="b"/>
              <a:pathLst>
                <a:path w="25" h="34">
                  <a:moveTo>
                    <a:pt x="0" y="0"/>
                  </a:moveTo>
                  <a:lnTo>
                    <a:pt x="25" y="0"/>
                  </a:lnTo>
                  <a:lnTo>
                    <a:pt x="25" y="34"/>
                  </a:lnTo>
                  <a:lnTo>
                    <a:pt x="0" y="22"/>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39" name="Freeform 422"/>
            <p:cNvSpPr>
              <a:spLocks/>
            </p:cNvSpPr>
            <p:nvPr/>
          </p:nvSpPr>
          <p:spPr bwMode="auto">
            <a:xfrm>
              <a:off x="-2945345" y="1674883"/>
              <a:ext cx="25739" cy="29229"/>
            </a:xfrm>
            <a:custGeom>
              <a:avLst/>
              <a:gdLst/>
              <a:ahLst/>
              <a:cxnLst>
                <a:cxn ang="0">
                  <a:pos x="0" y="0"/>
                </a:cxn>
                <a:cxn ang="0">
                  <a:pos x="25" y="0"/>
                </a:cxn>
                <a:cxn ang="0">
                  <a:pos x="25" y="34"/>
                </a:cxn>
                <a:cxn ang="0">
                  <a:pos x="0" y="22"/>
                </a:cxn>
                <a:cxn ang="0">
                  <a:pos x="0" y="0"/>
                </a:cxn>
              </a:cxnLst>
              <a:rect l="0" t="0" r="r" b="b"/>
              <a:pathLst>
                <a:path w="25" h="34">
                  <a:moveTo>
                    <a:pt x="0" y="0"/>
                  </a:moveTo>
                  <a:lnTo>
                    <a:pt x="25" y="0"/>
                  </a:lnTo>
                  <a:lnTo>
                    <a:pt x="25" y="34"/>
                  </a:lnTo>
                  <a:lnTo>
                    <a:pt x="0" y="22"/>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40" name="Freeform 423"/>
            <p:cNvSpPr>
              <a:spLocks/>
            </p:cNvSpPr>
            <p:nvPr/>
          </p:nvSpPr>
          <p:spPr bwMode="auto">
            <a:xfrm>
              <a:off x="-2954611" y="1704972"/>
              <a:ext cx="29858" cy="31809"/>
            </a:xfrm>
            <a:custGeom>
              <a:avLst/>
              <a:gdLst/>
              <a:ahLst/>
              <a:cxnLst>
                <a:cxn ang="0">
                  <a:pos x="0" y="0"/>
                </a:cxn>
                <a:cxn ang="0">
                  <a:pos x="20" y="0"/>
                </a:cxn>
                <a:cxn ang="0">
                  <a:pos x="29" y="8"/>
                </a:cxn>
                <a:cxn ang="0">
                  <a:pos x="29" y="37"/>
                </a:cxn>
                <a:cxn ang="0">
                  <a:pos x="9" y="37"/>
                </a:cxn>
                <a:cxn ang="0">
                  <a:pos x="0" y="0"/>
                </a:cxn>
              </a:cxnLst>
              <a:rect l="0" t="0" r="r" b="b"/>
              <a:pathLst>
                <a:path w="29" h="37">
                  <a:moveTo>
                    <a:pt x="0" y="0"/>
                  </a:moveTo>
                  <a:lnTo>
                    <a:pt x="20" y="0"/>
                  </a:lnTo>
                  <a:lnTo>
                    <a:pt x="29" y="8"/>
                  </a:lnTo>
                  <a:lnTo>
                    <a:pt x="29" y="37"/>
                  </a:lnTo>
                  <a:lnTo>
                    <a:pt x="9" y="37"/>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41" name="Freeform 424"/>
            <p:cNvSpPr>
              <a:spLocks/>
            </p:cNvSpPr>
            <p:nvPr/>
          </p:nvSpPr>
          <p:spPr bwMode="auto">
            <a:xfrm>
              <a:off x="-2954611" y="1704972"/>
              <a:ext cx="29858" cy="31809"/>
            </a:xfrm>
            <a:custGeom>
              <a:avLst/>
              <a:gdLst/>
              <a:ahLst/>
              <a:cxnLst>
                <a:cxn ang="0">
                  <a:pos x="0" y="0"/>
                </a:cxn>
                <a:cxn ang="0">
                  <a:pos x="20" y="0"/>
                </a:cxn>
                <a:cxn ang="0">
                  <a:pos x="29" y="8"/>
                </a:cxn>
                <a:cxn ang="0">
                  <a:pos x="29" y="37"/>
                </a:cxn>
                <a:cxn ang="0">
                  <a:pos x="9" y="37"/>
                </a:cxn>
                <a:cxn ang="0">
                  <a:pos x="0" y="0"/>
                </a:cxn>
              </a:cxnLst>
              <a:rect l="0" t="0" r="r" b="b"/>
              <a:pathLst>
                <a:path w="29" h="37">
                  <a:moveTo>
                    <a:pt x="0" y="0"/>
                  </a:moveTo>
                  <a:lnTo>
                    <a:pt x="20" y="0"/>
                  </a:lnTo>
                  <a:lnTo>
                    <a:pt x="29" y="8"/>
                  </a:lnTo>
                  <a:lnTo>
                    <a:pt x="29" y="37"/>
                  </a:lnTo>
                  <a:lnTo>
                    <a:pt x="9" y="37"/>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42" name="Freeform 425"/>
            <p:cNvSpPr>
              <a:spLocks/>
            </p:cNvSpPr>
            <p:nvPr/>
          </p:nvSpPr>
          <p:spPr bwMode="auto">
            <a:xfrm>
              <a:off x="-2870186" y="1762571"/>
              <a:ext cx="54568" cy="27510"/>
            </a:xfrm>
            <a:custGeom>
              <a:avLst/>
              <a:gdLst/>
              <a:ahLst/>
              <a:cxnLst>
                <a:cxn ang="0">
                  <a:pos x="0" y="11"/>
                </a:cxn>
                <a:cxn ang="0">
                  <a:pos x="8" y="11"/>
                </a:cxn>
                <a:cxn ang="0">
                  <a:pos x="29" y="11"/>
                </a:cxn>
                <a:cxn ang="0">
                  <a:pos x="53" y="0"/>
                </a:cxn>
                <a:cxn ang="0">
                  <a:pos x="41" y="32"/>
                </a:cxn>
                <a:cxn ang="0">
                  <a:pos x="0" y="22"/>
                </a:cxn>
                <a:cxn ang="0">
                  <a:pos x="0" y="11"/>
                </a:cxn>
              </a:cxnLst>
              <a:rect l="0" t="0" r="r" b="b"/>
              <a:pathLst>
                <a:path w="53" h="32">
                  <a:moveTo>
                    <a:pt x="0" y="11"/>
                  </a:moveTo>
                  <a:lnTo>
                    <a:pt x="8" y="11"/>
                  </a:lnTo>
                  <a:lnTo>
                    <a:pt x="29" y="11"/>
                  </a:lnTo>
                  <a:lnTo>
                    <a:pt x="53" y="0"/>
                  </a:lnTo>
                  <a:lnTo>
                    <a:pt x="41" y="32"/>
                  </a:lnTo>
                  <a:lnTo>
                    <a:pt x="0" y="22"/>
                  </a:lnTo>
                  <a:lnTo>
                    <a:pt x="0" y="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43" name="Freeform 426"/>
            <p:cNvSpPr>
              <a:spLocks/>
            </p:cNvSpPr>
            <p:nvPr/>
          </p:nvSpPr>
          <p:spPr bwMode="auto">
            <a:xfrm>
              <a:off x="-2870186" y="1762571"/>
              <a:ext cx="54568" cy="27510"/>
            </a:xfrm>
            <a:custGeom>
              <a:avLst/>
              <a:gdLst/>
              <a:ahLst/>
              <a:cxnLst>
                <a:cxn ang="0">
                  <a:pos x="0" y="11"/>
                </a:cxn>
                <a:cxn ang="0">
                  <a:pos x="8" y="11"/>
                </a:cxn>
                <a:cxn ang="0">
                  <a:pos x="29" y="11"/>
                </a:cxn>
                <a:cxn ang="0">
                  <a:pos x="53" y="0"/>
                </a:cxn>
                <a:cxn ang="0">
                  <a:pos x="41" y="32"/>
                </a:cxn>
                <a:cxn ang="0">
                  <a:pos x="0" y="22"/>
                </a:cxn>
                <a:cxn ang="0">
                  <a:pos x="0" y="11"/>
                </a:cxn>
              </a:cxnLst>
              <a:rect l="0" t="0" r="r" b="b"/>
              <a:pathLst>
                <a:path w="53" h="32">
                  <a:moveTo>
                    <a:pt x="0" y="11"/>
                  </a:moveTo>
                  <a:lnTo>
                    <a:pt x="8" y="11"/>
                  </a:lnTo>
                  <a:lnTo>
                    <a:pt x="29" y="11"/>
                  </a:lnTo>
                  <a:lnTo>
                    <a:pt x="53" y="0"/>
                  </a:lnTo>
                  <a:lnTo>
                    <a:pt x="41" y="32"/>
                  </a:lnTo>
                  <a:lnTo>
                    <a:pt x="0" y="22"/>
                  </a:lnTo>
                  <a:lnTo>
                    <a:pt x="0" y="1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44" name="Freeform 427"/>
            <p:cNvSpPr>
              <a:spLocks/>
            </p:cNvSpPr>
            <p:nvPr/>
          </p:nvSpPr>
          <p:spPr bwMode="auto">
            <a:xfrm>
              <a:off x="-2723984" y="1748816"/>
              <a:ext cx="33977" cy="34387"/>
            </a:xfrm>
            <a:custGeom>
              <a:avLst/>
              <a:gdLst/>
              <a:ahLst/>
              <a:cxnLst>
                <a:cxn ang="0">
                  <a:pos x="0" y="11"/>
                </a:cxn>
                <a:cxn ang="0">
                  <a:pos x="12" y="0"/>
                </a:cxn>
                <a:cxn ang="0">
                  <a:pos x="20" y="11"/>
                </a:cxn>
                <a:cxn ang="0">
                  <a:pos x="33" y="22"/>
                </a:cxn>
                <a:cxn ang="0">
                  <a:pos x="20" y="22"/>
                </a:cxn>
                <a:cxn ang="0">
                  <a:pos x="33" y="40"/>
                </a:cxn>
                <a:cxn ang="0">
                  <a:pos x="20" y="31"/>
                </a:cxn>
                <a:cxn ang="0">
                  <a:pos x="20" y="40"/>
                </a:cxn>
                <a:cxn ang="0">
                  <a:pos x="12" y="31"/>
                </a:cxn>
                <a:cxn ang="0">
                  <a:pos x="0" y="22"/>
                </a:cxn>
                <a:cxn ang="0">
                  <a:pos x="0" y="11"/>
                </a:cxn>
              </a:cxnLst>
              <a:rect l="0" t="0" r="r" b="b"/>
              <a:pathLst>
                <a:path w="33" h="40">
                  <a:moveTo>
                    <a:pt x="0" y="11"/>
                  </a:moveTo>
                  <a:lnTo>
                    <a:pt x="12" y="0"/>
                  </a:lnTo>
                  <a:lnTo>
                    <a:pt x="20" y="11"/>
                  </a:lnTo>
                  <a:lnTo>
                    <a:pt x="33" y="22"/>
                  </a:lnTo>
                  <a:lnTo>
                    <a:pt x="20" y="22"/>
                  </a:lnTo>
                  <a:lnTo>
                    <a:pt x="33" y="40"/>
                  </a:lnTo>
                  <a:lnTo>
                    <a:pt x="20" y="31"/>
                  </a:lnTo>
                  <a:lnTo>
                    <a:pt x="20" y="40"/>
                  </a:lnTo>
                  <a:lnTo>
                    <a:pt x="12" y="31"/>
                  </a:lnTo>
                  <a:lnTo>
                    <a:pt x="0" y="22"/>
                  </a:lnTo>
                  <a:lnTo>
                    <a:pt x="0" y="11"/>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45" name="Freeform 428"/>
            <p:cNvSpPr>
              <a:spLocks/>
            </p:cNvSpPr>
            <p:nvPr/>
          </p:nvSpPr>
          <p:spPr bwMode="auto">
            <a:xfrm>
              <a:off x="-2723984" y="1748816"/>
              <a:ext cx="33977" cy="34387"/>
            </a:xfrm>
            <a:custGeom>
              <a:avLst/>
              <a:gdLst/>
              <a:ahLst/>
              <a:cxnLst>
                <a:cxn ang="0">
                  <a:pos x="0" y="11"/>
                </a:cxn>
                <a:cxn ang="0">
                  <a:pos x="12" y="0"/>
                </a:cxn>
                <a:cxn ang="0">
                  <a:pos x="20" y="11"/>
                </a:cxn>
                <a:cxn ang="0">
                  <a:pos x="33" y="22"/>
                </a:cxn>
                <a:cxn ang="0">
                  <a:pos x="20" y="22"/>
                </a:cxn>
                <a:cxn ang="0">
                  <a:pos x="33" y="40"/>
                </a:cxn>
                <a:cxn ang="0">
                  <a:pos x="20" y="31"/>
                </a:cxn>
                <a:cxn ang="0">
                  <a:pos x="20" y="40"/>
                </a:cxn>
                <a:cxn ang="0">
                  <a:pos x="12" y="31"/>
                </a:cxn>
                <a:cxn ang="0">
                  <a:pos x="0" y="22"/>
                </a:cxn>
                <a:cxn ang="0">
                  <a:pos x="0" y="11"/>
                </a:cxn>
              </a:cxnLst>
              <a:rect l="0" t="0" r="r" b="b"/>
              <a:pathLst>
                <a:path w="33" h="40">
                  <a:moveTo>
                    <a:pt x="0" y="11"/>
                  </a:moveTo>
                  <a:lnTo>
                    <a:pt x="12" y="0"/>
                  </a:lnTo>
                  <a:lnTo>
                    <a:pt x="20" y="11"/>
                  </a:lnTo>
                  <a:lnTo>
                    <a:pt x="33" y="22"/>
                  </a:lnTo>
                  <a:lnTo>
                    <a:pt x="20" y="22"/>
                  </a:lnTo>
                  <a:lnTo>
                    <a:pt x="33" y="40"/>
                  </a:lnTo>
                  <a:lnTo>
                    <a:pt x="20" y="31"/>
                  </a:lnTo>
                  <a:lnTo>
                    <a:pt x="20" y="40"/>
                  </a:lnTo>
                  <a:lnTo>
                    <a:pt x="12" y="31"/>
                  </a:lnTo>
                  <a:lnTo>
                    <a:pt x="0" y="22"/>
                  </a:lnTo>
                  <a:lnTo>
                    <a:pt x="0" y="11"/>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46" name="Freeform 429"/>
            <p:cNvSpPr>
              <a:spLocks/>
            </p:cNvSpPr>
            <p:nvPr/>
          </p:nvSpPr>
          <p:spPr bwMode="auto">
            <a:xfrm>
              <a:off x="-2678682" y="1793521"/>
              <a:ext cx="43242" cy="19772"/>
            </a:xfrm>
            <a:custGeom>
              <a:avLst/>
              <a:gdLst/>
              <a:ahLst/>
              <a:cxnLst>
                <a:cxn ang="0">
                  <a:pos x="0" y="8"/>
                </a:cxn>
                <a:cxn ang="0">
                  <a:pos x="0" y="0"/>
                </a:cxn>
                <a:cxn ang="0">
                  <a:pos x="30" y="8"/>
                </a:cxn>
                <a:cxn ang="0">
                  <a:pos x="42" y="8"/>
                </a:cxn>
                <a:cxn ang="0">
                  <a:pos x="42" y="23"/>
                </a:cxn>
                <a:cxn ang="0">
                  <a:pos x="21" y="23"/>
                </a:cxn>
                <a:cxn ang="0">
                  <a:pos x="0" y="8"/>
                </a:cxn>
              </a:cxnLst>
              <a:rect l="0" t="0" r="r" b="b"/>
              <a:pathLst>
                <a:path w="42" h="23">
                  <a:moveTo>
                    <a:pt x="0" y="8"/>
                  </a:moveTo>
                  <a:lnTo>
                    <a:pt x="0" y="0"/>
                  </a:lnTo>
                  <a:lnTo>
                    <a:pt x="30" y="8"/>
                  </a:lnTo>
                  <a:lnTo>
                    <a:pt x="42" y="8"/>
                  </a:lnTo>
                  <a:lnTo>
                    <a:pt x="42" y="23"/>
                  </a:lnTo>
                  <a:lnTo>
                    <a:pt x="21" y="23"/>
                  </a:lnTo>
                  <a:lnTo>
                    <a:pt x="0" y="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47" name="Freeform 430"/>
            <p:cNvSpPr>
              <a:spLocks/>
            </p:cNvSpPr>
            <p:nvPr/>
          </p:nvSpPr>
          <p:spPr bwMode="auto">
            <a:xfrm>
              <a:off x="-2678682" y="1793521"/>
              <a:ext cx="43242" cy="19772"/>
            </a:xfrm>
            <a:custGeom>
              <a:avLst/>
              <a:gdLst/>
              <a:ahLst/>
              <a:cxnLst>
                <a:cxn ang="0">
                  <a:pos x="0" y="8"/>
                </a:cxn>
                <a:cxn ang="0">
                  <a:pos x="0" y="0"/>
                </a:cxn>
                <a:cxn ang="0">
                  <a:pos x="30" y="8"/>
                </a:cxn>
                <a:cxn ang="0">
                  <a:pos x="42" y="8"/>
                </a:cxn>
                <a:cxn ang="0">
                  <a:pos x="42" y="23"/>
                </a:cxn>
                <a:cxn ang="0">
                  <a:pos x="21" y="23"/>
                </a:cxn>
                <a:cxn ang="0">
                  <a:pos x="0" y="8"/>
                </a:cxn>
              </a:cxnLst>
              <a:rect l="0" t="0" r="r" b="b"/>
              <a:pathLst>
                <a:path w="42" h="23">
                  <a:moveTo>
                    <a:pt x="0" y="8"/>
                  </a:moveTo>
                  <a:lnTo>
                    <a:pt x="0" y="0"/>
                  </a:lnTo>
                  <a:lnTo>
                    <a:pt x="30" y="8"/>
                  </a:lnTo>
                  <a:lnTo>
                    <a:pt x="42" y="8"/>
                  </a:lnTo>
                  <a:lnTo>
                    <a:pt x="42" y="23"/>
                  </a:lnTo>
                  <a:lnTo>
                    <a:pt x="21" y="23"/>
                  </a:lnTo>
                  <a:lnTo>
                    <a:pt x="0" y="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48" name="Freeform 431"/>
            <p:cNvSpPr>
              <a:spLocks/>
            </p:cNvSpPr>
            <p:nvPr/>
          </p:nvSpPr>
          <p:spPr bwMode="auto">
            <a:xfrm>
              <a:off x="-2537629" y="1793521"/>
              <a:ext cx="42213" cy="19772"/>
            </a:xfrm>
            <a:custGeom>
              <a:avLst/>
              <a:gdLst/>
              <a:ahLst/>
              <a:cxnLst>
                <a:cxn ang="0">
                  <a:pos x="0" y="23"/>
                </a:cxn>
                <a:cxn ang="0">
                  <a:pos x="41" y="0"/>
                </a:cxn>
                <a:cxn ang="0">
                  <a:pos x="32" y="8"/>
                </a:cxn>
                <a:cxn ang="0">
                  <a:pos x="32" y="23"/>
                </a:cxn>
                <a:cxn ang="0">
                  <a:pos x="20" y="23"/>
                </a:cxn>
                <a:cxn ang="0">
                  <a:pos x="12" y="23"/>
                </a:cxn>
                <a:cxn ang="0">
                  <a:pos x="0" y="23"/>
                </a:cxn>
              </a:cxnLst>
              <a:rect l="0" t="0" r="r" b="b"/>
              <a:pathLst>
                <a:path w="41" h="23">
                  <a:moveTo>
                    <a:pt x="0" y="23"/>
                  </a:moveTo>
                  <a:lnTo>
                    <a:pt x="41" y="0"/>
                  </a:lnTo>
                  <a:lnTo>
                    <a:pt x="32" y="8"/>
                  </a:lnTo>
                  <a:lnTo>
                    <a:pt x="32" y="23"/>
                  </a:lnTo>
                  <a:lnTo>
                    <a:pt x="20" y="23"/>
                  </a:lnTo>
                  <a:lnTo>
                    <a:pt x="12" y="23"/>
                  </a:lnTo>
                  <a:lnTo>
                    <a:pt x="0" y="2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49" name="Freeform 432"/>
            <p:cNvSpPr>
              <a:spLocks/>
            </p:cNvSpPr>
            <p:nvPr/>
          </p:nvSpPr>
          <p:spPr bwMode="auto">
            <a:xfrm>
              <a:off x="-2537629" y="1793521"/>
              <a:ext cx="42213" cy="19772"/>
            </a:xfrm>
            <a:custGeom>
              <a:avLst/>
              <a:gdLst/>
              <a:ahLst/>
              <a:cxnLst>
                <a:cxn ang="0">
                  <a:pos x="0" y="23"/>
                </a:cxn>
                <a:cxn ang="0">
                  <a:pos x="41" y="0"/>
                </a:cxn>
                <a:cxn ang="0">
                  <a:pos x="32" y="8"/>
                </a:cxn>
                <a:cxn ang="0">
                  <a:pos x="32" y="23"/>
                </a:cxn>
                <a:cxn ang="0">
                  <a:pos x="20" y="23"/>
                </a:cxn>
                <a:cxn ang="0">
                  <a:pos x="12" y="23"/>
                </a:cxn>
                <a:cxn ang="0">
                  <a:pos x="0" y="23"/>
                </a:cxn>
              </a:cxnLst>
              <a:rect l="0" t="0" r="r" b="b"/>
              <a:pathLst>
                <a:path w="41" h="23">
                  <a:moveTo>
                    <a:pt x="0" y="23"/>
                  </a:moveTo>
                  <a:lnTo>
                    <a:pt x="41" y="0"/>
                  </a:lnTo>
                  <a:lnTo>
                    <a:pt x="32" y="8"/>
                  </a:lnTo>
                  <a:lnTo>
                    <a:pt x="32" y="23"/>
                  </a:lnTo>
                  <a:lnTo>
                    <a:pt x="20" y="23"/>
                  </a:lnTo>
                  <a:lnTo>
                    <a:pt x="12" y="23"/>
                  </a:lnTo>
                  <a:lnTo>
                    <a:pt x="0" y="2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50" name="Freeform 433"/>
            <p:cNvSpPr>
              <a:spLocks/>
            </p:cNvSpPr>
            <p:nvPr/>
          </p:nvSpPr>
          <p:spPr bwMode="auto">
            <a:xfrm>
              <a:off x="-1083858" y="2587872"/>
              <a:ext cx="714530" cy="485724"/>
            </a:xfrm>
            <a:custGeom>
              <a:avLst/>
              <a:gdLst/>
              <a:ahLst/>
              <a:cxnLst>
                <a:cxn ang="0">
                  <a:pos x="0" y="447"/>
                </a:cxn>
                <a:cxn ang="0">
                  <a:pos x="20" y="418"/>
                </a:cxn>
                <a:cxn ang="0">
                  <a:pos x="9" y="312"/>
                </a:cxn>
                <a:cxn ang="0">
                  <a:pos x="20" y="312"/>
                </a:cxn>
                <a:cxn ang="0">
                  <a:pos x="30" y="249"/>
                </a:cxn>
                <a:cxn ang="0">
                  <a:pos x="44" y="217"/>
                </a:cxn>
                <a:cxn ang="0">
                  <a:pos x="74" y="194"/>
                </a:cxn>
                <a:cxn ang="0">
                  <a:pos x="193" y="143"/>
                </a:cxn>
                <a:cxn ang="0">
                  <a:pos x="211" y="111"/>
                </a:cxn>
                <a:cxn ang="0">
                  <a:pos x="223" y="123"/>
                </a:cxn>
                <a:cxn ang="0">
                  <a:pos x="232" y="111"/>
                </a:cxn>
                <a:cxn ang="0">
                  <a:pos x="268" y="82"/>
                </a:cxn>
                <a:cxn ang="0">
                  <a:pos x="298" y="61"/>
                </a:cxn>
                <a:cxn ang="0">
                  <a:pos x="309" y="93"/>
                </a:cxn>
                <a:cxn ang="0">
                  <a:pos x="330" y="93"/>
                </a:cxn>
                <a:cxn ang="0">
                  <a:pos x="330" y="73"/>
                </a:cxn>
                <a:cxn ang="0">
                  <a:pos x="351" y="61"/>
                </a:cxn>
                <a:cxn ang="0">
                  <a:pos x="360" y="29"/>
                </a:cxn>
                <a:cxn ang="0">
                  <a:pos x="395" y="17"/>
                </a:cxn>
                <a:cxn ang="0">
                  <a:pos x="437" y="29"/>
                </a:cxn>
                <a:cxn ang="0">
                  <a:pos x="449" y="38"/>
                </a:cxn>
                <a:cxn ang="0">
                  <a:pos x="470" y="29"/>
                </a:cxn>
                <a:cxn ang="0">
                  <a:pos x="449" y="49"/>
                </a:cxn>
                <a:cxn ang="0">
                  <a:pos x="437" y="82"/>
                </a:cxn>
                <a:cxn ang="0">
                  <a:pos x="449" y="103"/>
                </a:cxn>
                <a:cxn ang="0">
                  <a:pos x="491" y="123"/>
                </a:cxn>
                <a:cxn ang="0">
                  <a:pos x="512" y="135"/>
                </a:cxn>
                <a:cxn ang="0">
                  <a:pos x="545" y="103"/>
                </a:cxn>
                <a:cxn ang="0">
                  <a:pos x="566" y="0"/>
                </a:cxn>
                <a:cxn ang="0">
                  <a:pos x="586" y="73"/>
                </a:cxn>
                <a:cxn ang="0">
                  <a:pos x="607" y="82"/>
                </a:cxn>
                <a:cxn ang="0">
                  <a:pos x="619" y="135"/>
                </a:cxn>
                <a:cxn ang="0">
                  <a:pos x="628" y="176"/>
                </a:cxn>
                <a:cxn ang="0">
                  <a:pos x="660" y="229"/>
                </a:cxn>
                <a:cxn ang="0">
                  <a:pos x="673" y="249"/>
                </a:cxn>
                <a:cxn ang="0">
                  <a:pos x="694" y="302"/>
                </a:cxn>
                <a:cxn ang="0">
                  <a:pos x="660" y="408"/>
                </a:cxn>
                <a:cxn ang="0">
                  <a:pos x="545" y="529"/>
                </a:cxn>
                <a:cxn ang="0">
                  <a:pos x="470" y="553"/>
                </a:cxn>
                <a:cxn ang="0">
                  <a:pos x="458" y="553"/>
                </a:cxn>
                <a:cxn ang="0">
                  <a:pos x="425" y="553"/>
                </a:cxn>
                <a:cxn ang="0">
                  <a:pos x="384" y="521"/>
                </a:cxn>
                <a:cxn ang="0">
                  <a:pos x="384" y="500"/>
                </a:cxn>
                <a:cxn ang="0">
                  <a:pos x="375" y="491"/>
                </a:cxn>
                <a:cxn ang="0">
                  <a:pos x="384" y="468"/>
                </a:cxn>
                <a:cxn ang="0">
                  <a:pos x="384" y="447"/>
                </a:cxn>
                <a:cxn ang="0">
                  <a:pos x="330" y="479"/>
                </a:cxn>
                <a:cxn ang="0">
                  <a:pos x="285" y="418"/>
                </a:cxn>
                <a:cxn ang="0">
                  <a:pos x="148" y="438"/>
                </a:cxn>
                <a:cxn ang="0">
                  <a:pos x="83" y="458"/>
                </a:cxn>
                <a:cxn ang="0">
                  <a:pos x="9" y="479"/>
                </a:cxn>
              </a:cxnLst>
              <a:rect l="0" t="0" r="r" b="b"/>
              <a:pathLst>
                <a:path w="694" h="565">
                  <a:moveTo>
                    <a:pt x="0" y="468"/>
                  </a:moveTo>
                  <a:lnTo>
                    <a:pt x="0" y="447"/>
                  </a:lnTo>
                  <a:lnTo>
                    <a:pt x="9" y="447"/>
                  </a:lnTo>
                  <a:lnTo>
                    <a:pt x="20" y="418"/>
                  </a:lnTo>
                  <a:lnTo>
                    <a:pt x="20" y="365"/>
                  </a:lnTo>
                  <a:lnTo>
                    <a:pt x="9" y="312"/>
                  </a:lnTo>
                  <a:lnTo>
                    <a:pt x="9" y="291"/>
                  </a:lnTo>
                  <a:lnTo>
                    <a:pt x="20" y="312"/>
                  </a:lnTo>
                  <a:lnTo>
                    <a:pt x="20" y="259"/>
                  </a:lnTo>
                  <a:lnTo>
                    <a:pt x="30" y="249"/>
                  </a:lnTo>
                  <a:lnTo>
                    <a:pt x="30" y="238"/>
                  </a:lnTo>
                  <a:lnTo>
                    <a:pt x="44" y="217"/>
                  </a:lnTo>
                  <a:lnTo>
                    <a:pt x="44" y="229"/>
                  </a:lnTo>
                  <a:lnTo>
                    <a:pt x="74" y="194"/>
                  </a:lnTo>
                  <a:lnTo>
                    <a:pt x="157" y="176"/>
                  </a:lnTo>
                  <a:lnTo>
                    <a:pt x="193" y="143"/>
                  </a:lnTo>
                  <a:lnTo>
                    <a:pt x="193" y="135"/>
                  </a:lnTo>
                  <a:lnTo>
                    <a:pt x="211" y="111"/>
                  </a:lnTo>
                  <a:lnTo>
                    <a:pt x="211" y="135"/>
                  </a:lnTo>
                  <a:lnTo>
                    <a:pt x="223" y="123"/>
                  </a:lnTo>
                  <a:lnTo>
                    <a:pt x="223" y="103"/>
                  </a:lnTo>
                  <a:lnTo>
                    <a:pt x="232" y="111"/>
                  </a:lnTo>
                  <a:lnTo>
                    <a:pt x="256" y="82"/>
                  </a:lnTo>
                  <a:lnTo>
                    <a:pt x="268" y="82"/>
                  </a:lnTo>
                  <a:lnTo>
                    <a:pt x="285" y="61"/>
                  </a:lnTo>
                  <a:lnTo>
                    <a:pt x="298" y="61"/>
                  </a:lnTo>
                  <a:lnTo>
                    <a:pt x="298" y="73"/>
                  </a:lnTo>
                  <a:lnTo>
                    <a:pt x="309" y="93"/>
                  </a:lnTo>
                  <a:lnTo>
                    <a:pt x="322" y="82"/>
                  </a:lnTo>
                  <a:lnTo>
                    <a:pt x="330" y="93"/>
                  </a:lnTo>
                  <a:lnTo>
                    <a:pt x="342" y="82"/>
                  </a:lnTo>
                  <a:lnTo>
                    <a:pt x="330" y="73"/>
                  </a:lnTo>
                  <a:lnTo>
                    <a:pt x="342" y="61"/>
                  </a:lnTo>
                  <a:lnTo>
                    <a:pt x="351" y="61"/>
                  </a:lnTo>
                  <a:lnTo>
                    <a:pt x="351" y="38"/>
                  </a:lnTo>
                  <a:lnTo>
                    <a:pt x="360" y="29"/>
                  </a:lnTo>
                  <a:lnTo>
                    <a:pt x="384" y="29"/>
                  </a:lnTo>
                  <a:lnTo>
                    <a:pt x="395" y="17"/>
                  </a:lnTo>
                  <a:lnTo>
                    <a:pt x="395" y="8"/>
                  </a:lnTo>
                  <a:lnTo>
                    <a:pt x="437" y="29"/>
                  </a:lnTo>
                  <a:lnTo>
                    <a:pt x="449" y="29"/>
                  </a:lnTo>
                  <a:lnTo>
                    <a:pt x="449" y="38"/>
                  </a:lnTo>
                  <a:lnTo>
                    <a:pt x="458" y="29"/>
                  </a:lnTo>
                  <a:lnTo>
                    <a:pt x="470" y="29"/>
                  </a:lnTo>
                  <a:lnTo>
                    <a:pt x="458" y="49"/>
                  </a:lnTo>
                  <a:lnTo>
                    <a:pt x="449" y="49"/>
                  </a:lnTo>
                  <a:lnTo>
                    <a:pt x="449" y="73"/>
                  </a:lnTo>
                  <a:lnTo>
                    <a:pt x="437" y="82"/>
                  </a:lnTo>
                  <a:lnTo>
                    <a:pt x="449" y="93"/>
                  </a:lnTo>
                  <a:lnTo>
                    <a:pt x="449" y="103"/>
                  </a:lnTo>
                  <a:lnTo>
                    <a:pt x="470" y="103"/>
                  </a:lnTo>
                  <a:lnTo>
                    <a:pt x="491" y="123"/>
                  </a:lnTo>
                  <a:lnTo>
                    <a:pt x="502" y="143"/>
                  </a:lnTo>
                  <a:lnTo>
                    <a:pt x="512" y="135"/>
                  </a:lnTo>
                  <a:lnTo>
                    <a:pt x="524" y="135"/>
                  </a:lnTo>
                  <a:lnTo>
                    <a:pt x="545" y="103"/>
                  </a:lnTo>
                  <a:lnTo>
                    <a:pt x="566" y="8"/>
                  </a:lnTo>
                  <a:lnTo>
                    <a:pt x="566" y="0"/>
                  </a:lnTo>
                  <a:lnTo>
                    <a:pt x="577" y="8"/>
                  </a:lnTo>
                  <a:lnTo>
                    <a:pt x="586" y="73"/>
                  </a:lnTo>
                  <a:lnTo>
                    <a:pt x="598" y="73"/>
                  </a:lnTo>
                  <a:lnTo>
                    <a:pt x="607" y="82"/>
                  </a:lnTo>
                  <a:lnTo>
                    <a:pt x="607" y="111"/>
                  </a:lnTo>
                  <a:lnTo>
                    <a:pt x="619" y="135"/>
                  </a:lnTo>
                  <a:lnTo>
                    <a:pt x="619" y="164"/>
                  </a:lnTo>
                  <a:lnTo>
                    <a:pt x="628" y="176"/>
                  </a:lnTo>
                  <a:lnTo>
                    <a:pt x="652" y="185"/>
                  </a:lnTo>
                  <a:lnTo>
                    <a:pt x="660" y="229"/>
                  </a:lnTo>
                  <a:lnTo>
                    <a:pt x="673" y="238"/>
                  </a:lnTo>
                  <a:lnTo>
                    <a:pt x="673" y="249"/>
                  </a:lnTo>
                  <a:lnTo>
                    <a:pt x="681" y="259"/>
                  </a:lnTo>
                  <a:lnTo>
                    <a:pt x="694" y="302"/>
                  </a:lnTo>
                  <a:lnTo>
                    <a:pt x="694" y="355"/>
                  </a:lnTo>
                  <a:lnTo>
                    <a:pt x="660" y="408"/>
                  </a:lnTo>
                  <a:lnTo>
                    <a:pt x="577" y="500"/>
                  </a:lnTo>
                  <a:lnTo>
                    <a:pt x="545" y="529"/>
                  </a:lnTo>
                  <a:lnTo>
                    <a:pt x="470" y="565"/>
                  </a:lnTo>
                  <a:lnTo>
                    <a:pt x="470" y="553"/>
                  </a:lnTo>
                  <a:lnTo>
                    <a:pt x="470" y="544"/>
                  </a:lnTo>
                  <a:lnTo>
                    <a:pt x="458" y="553"/>
                  </a:lnTo>
                  <a:lnTo>
                    <a:pt x="458" y="529"/>
                  </a:lnTo>
                  <a:lnTo>
                    <a:pt x="425" y="553"/>
                  </a:lnTo>
                  <a:lnTo>
                    <a:pt x="395" y="553"/>
                  </a:lnTo>
                  <a:lnTo>
                    <a:pt x="384" y="521"/>
                  </a:lnTo>
                  <a:lnTo>
                    <a:pt x="395" y="511"/>
                  </a:lnTo>
                  <a:lnTo>
                    <a:pt x="384" y="500"/>
                  </a:lnTo>
                  <a:lnTo>
                    <a:pt x="384" y="491"/>
                  </a:lnTo>
                  <a:lnTo>
                    <a:pt x="375" y="491"/>
                  </a:lnTo>
                  <a:lnTo>
                    <a:pt x="384" y="479"/>
                  </a:lnTo>
                  <a:lnTo>
                    <a:pt x="384" y="468"/>
                  </a:lnTo>
                  <a:lnTo>
                    <a:pt x="351" y="491"/>
                  </a:lnTo>
                  <a:lnTo>
                    <a:pt x="384" y="447"/>
                  </a:lnTo>
                  <a:lnTo>
                    <a:pt x="384" y="438"/>
                  </a:lnTo>
                  <a:lnTo>
                    <a:pt x="330" y="479"/>
                  </a:lnTo>
                  <a:lnTo>
                    <a:pt x="330" y="438"/>
                  </a:lnTo>
                  <a:lnTo>
                    <a:pt x="285" y="418"/>
                  </a:lnTo>
                  <a:lnTo>
                    <a:pt x="193" y="429"/>
                  </a:lnTo>
                  <a:lnTo>
                    <a:pt x="148" y="438"/>
                  </a:lnTo>
                  <a:lnTo>
                    <a:pt x="137" y="458"/>
                  </a:lnTo>
                  <a:lnTo>
                    <a:pt x="83" y="458"/>
                  </a:lnTo>
                  <a:lnTo>
                    <a:pt x="44" y="479"/>
                  </a:lnTo>
                  <a:lnTo>
                    <a:pt x="9" y="479"/>
                  </a:lnTo>
                  <a:lnTo>
                    <a:pt x="0" y="468"/>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51" name="Freeform 434"/>
            <p:cNvSpPr>
              <a:spLocks/>
            </p:cNvSpPr>
            <p:nvPr/>
          </p:nvSpPr>
          <p:spPr bwMode="auto">
            <a:xfrm>
              <a:off x="-1083858" y="2587872"/>
              <a:ext cx="714530" cy="485724"/>
            </a:xfrm>
            <a:custGeom>
              <a:avLst/>
              <a:gdLst/>
              <a:ahLst/>
              <a:cxnLst>
                <a:cxn ang="0">
                  <a:pos x="0" y="447"/>
                </a:cxn>
                <a:cxn ang="0">
                  <a:pos x="20" y="418"/>
                </a:cxn>
                <a:cxn ang="0">
                  <a:pos x="9" y="312"/>
                </a:cxn>
                <a:cxn ang="0">
                  <a:pos x="20" y="312"/>
                </a:cxn>
                <a:cxn ang="0">
                  <a:pos x="30" y="249"/>
                </a:cxn>
                <a:cxn ang="0">
                  <a:pos x="44" y="217"/>
                </a:cxn>
                <a:cxn ang="0">
                  <a:pos x="74" y="194"/>
                </a:cxn>
                <a:cxn ang="0">
                  <a:pos x="193" y="143"/>
                </a:cxn>
                <a:cxn ang="0">
                  <a:pos x="211" y="111"/>
                </a:cxn>
                <a:cxn ang="0">
                  <a:pos x="223" y="123"/>
                </a:cxn>
                <a:cxn ang="0">
                  <a:pos x="232" y="111"/>
                </a:cxn>
                <a:cxn ang="0">
                  <a:pos x="268" y="82"/>
                </a:cxn>
                <a:cxn ang="0">
                  <a:pos x="298" y="61"/>
                </a:cxn>
                <a:cxn ang="0">
                  <a:pos x="309" y="93"/>
                </a:cxn>
                <a:cxn ang="0">
                  <a:pos x="330" y="93"/>
                </a:cxn>
                <a:cxn ang="0">
                  <a:pos x="330" y="73"/>
                </a:cxn>
                <a:cxn ang="0">
                  <a:pos x="351" y="61"/>
                </a:cxn>
                <a:cxn ang="0">
                  <a:pos x="360" y="29"/>
                </a:cxn>
                <a:cxn ang="0">
                  <a:pos x="395" y="17"/>
                </a:cxn>
                <a:cxn ang="0">
                  <a:pos x="437" y="29"/>
                </a:cxn>
                <a:cxn ang="0">
                  <a:pos x="449" y="38"/>
                </a:cxn>
                <a:cxn ang="0">
                  <a:pos x="470" y="29"/>
                </a:cxn>
                <a:cxn ang="0">
                  <a:pos x="449" y="49"/>
                </a:cxn>
                <a:cxn ang="0">
                  <a:pos x="437" y="82"/>
                </a:cxn>
                <a:cxn ang="0">
                  <a:pos x="449" y="103"/>
                </a:cxn>
                <a:cxn ang="0">
                  <a:pos x="491" y="123"/>
                </a:cxn>
                <a:cxn ang="0">
                  <a:pos x="512" y="135"/>
                </a:cxn>
                <a:cxn ang="0">
                  <a:pos x="545" y="103"/>
                </a:cxn>
                <a:cxn ang="0">
                  <a:pos x="566" y="0"/>
                </a:cxn>
                <a:cxn ang="0">
                  <a:pos x="586" y="73"/>
                </a:cxn>
                <a:cxn ang="0">
                  <a:pos x="607" y="82"/>
                </a:cxn>
                <a:cxn ang="0">
                  <a:pos x="619" y="135"/>
                </a:cxn>
                <a:cxn ang="0">
                  <a:pos x="628" y="176"/>
                </a:cxn>
                <a:cxn ang="0">
                  <a:pos x="660" y="229"/>
                </a:cxn>
                <a:cxn ang="0">
                  <a:pos x="673" y="249"/>
                </a:cxn>
                <a:cxn ang="0">
                  <a:pos x="694" y="302"/>
                </a:cxn>
                <a:cxn ang="0">
                  <a:pos x="660" y="408"/>
                </a:cxn>
                <a:cxn ang="0">
                  <a:pos x="545" y="529"/>
                </a:cxn>
                <a:cxn ang="0">
                  <a:pos x="470" y="553"/>
                </a:cxn>
                <a:cxn ang="0">
                  <a:pos x="458" y="553"/>
                </a:cxn>
                <a:cxn ang="0">
                  <a:pos x="425" y="553"/>
                </a:cxn>
                <a:cxn ang="0">
                  <a:pos x="384" y="521"/>
                </a:cxn>
                <a:cxn ang="0">
                  <a:pos x="384" y="500"/>
                </a:cxn>
                <a:cxn ang="0">
                  <a:pos x="375" y="491"/>
                </a:cxn>
                <a:cxn ang="0">
                  <a:pos x="384" y="468"/>
                </a:cxn>
                <a:cxn ang="0">
                  <a:pos x="384" y="447"/>
                </a:cxn>
                <a:cxn ang="0">
                  <a:pos x="330" y="479"/>
                </a:cxn>
                <a:cxn ang="0">
                  <a:pos x="285" y="418"/>
                </a:cxn>
                <a:cxn ang="0">
                  <a:pos x="148" y="438"/>
                </a:cxn>
                <a:cxn ang="0">
                  <a:pos x="83" y="458"/>
                </a:cxn>
                <a:cxn ang="0">
                  <a:pos x="9" y="479"/>
                </a:cxn>
              </a:cxnLst>
              <a:rect l="0" t="0" r="r" b="b"/>
              <a:pathLst>
                <a:path w="694" h="565">
                  <a:moveTo>
                    <a:pt x="0" y="468"/>
                  </a:moveTo>
                  <a:lnTo>
                    <a:pt x="0" y="447"/>
                  </a:lnTo>
                  <a:lnTo>
                    <a:pt x="9" y="447"/>
                  </a:lnTo>
                  <a:lnTo>
                    <a:pt x="20" y="418"/>
                  </a:lnTo>
                  <a:lnTo>
                    <a:pt x="20" y="365"/>
                  </a:lnTo>
                  <a:lnTo>
                    <a:pt x="9" y="312"/>
                  </a:lnTo>
                  <a:lnTo>
                    <a:pt x="9" y="291"/>
                  </a:lnTo>
                  <a:lnTo>
                    <a:pt x="20" y="312"/>
                  </a:lnTo>
                  <a:lnTo>
                    <a:pt x="20" y="259"/>
                  </a:lnTo>
                  <a:lnTo>
                    <a:pt x="30" y="249"/>
                  </a:lnTo>
                  <a:lnTo>
                    <a:pt x="30" y="238"/>
                  </a:lnTo>
                  <a:lnTo>
                    <a:pt x="44" y="217"/>
                  </a:lnTo>
                  <a:lnTo>
                    <a:pt x="44" y="229"/>
                  </a:lnTo>
                  <a:lnTo>
                    <a:pt x="74" y="194"/>
                  </a:lnTo>
                  <a:lnTo>
                    <a:pt x="157" y="176"/>
                  </a:lnTo>
                  <a:lnTo>
                    <a:pt x="193" y="143"/>
                  </a:lnTo>
                  <a:lnTo>
                    <a:pt x="193" y="135"/>
                  </a:lnTo>
                  <a:lnTo>
                    <a:pt x="211" y="111"/>
                  </a:lnTo>
                  <a:lnTo>
                    <a:pt x="211" y="135"/>
                  </a:lnTo>
                  <a:lnTo>
                    <a:pt x="223" y="123"/>
                  </a:lnTo>
                  <a:lnTo>
                    <a:pt x="223" y="103"/>
                  </a:lnTo>
                  <a:lnTo>
                    <a:pt x="232" y="111"/>
                  </a:lnTo>
                  <a:lnTo>
                    <a:pt x="256" y="82"/>
                  </a:lnTo>
                  <a:lnTo>
                    <a:pt x="268" y="82"/>
                  </a:lnTo>
                  <a:lnTo>
                    <a:pt x="285" y="61"/>
                  </a:lnTo>
                  <a:lnTo>
                    <a:pt x="298" y="61"/>
                  </a:lnTo>
                  <a:lnTo>
                    <a:pt x="298" y="73"/>
                  </a:lnTo>
                  <a:lnTo>
                    <a:pt x="309" y="93"/>
                  </a:lnTo>
                  <a:lnTo>
                    <a:pt x="322" y="82"/>
                  </a:lnTo>
                  <a:lnTo>
                    <a:pt x="330" y="93"/>
                  </a:lnTo>
                  <a:lnTo>
                    <a:pt x="342" y="82"/>
                  </a:lnTo>
                  <a:lnTo>
                    <a:pt x="330" y="73"/>
                  </a:lnTo>
                  <a:lnTo>
                    <a:pt x="342" y="61"/>
                  </a:lnTo>
                  <a:lnTo>
                    <a:pt x="351" y="61"/>
                  </a:lnTo>
                  <a:lnTo>
                    <a:pt x="351" y="38"/>
                  </a:lnTo>
                  <a:lnTo>
                    <a:pt x="360" y="29"/>
                  </a:lnTo>
                  <a:lnTo>
                    <a:pt x="384" y="29"/>
                  </a:lnTo>
                  <a:lnTo>
                    <a:pt x="395" y="17"/>
                  </a:lnTo>
                  <a:lnTo>
                    <a:pt x="395" y="8"/>
                  </a:lnTo>
                  <a:lnTo>
                    <a:pt x="437" y="29"/>
                  </a:lnTo>
                  <a:lnTo>
                    <a:pt x="449" y="29"/>
                  </a:lnTo>
                  <a:lnTo>
                    <a:pt x="449" y="38"/>
                  </a:lnTo>
                  <a:lnTo>
                    <a:pt x="458" y="29"/>
                  </a:lnTo>
                  <a:lnTo>
                    <a:pt x="470" y="29"/>
                  </a:lnTo>
                  <a:lnTo>
                    <a:pt x="458" y="49"/>
                  </a:lnTo>
                  <a:lnTo>
                    <a:pt x="449" y="49"/>
                  </a:lnTo>
                  <a:lnTo>
                    <a:pt x="449" y="73"/>
                  </a:lnTo>
                  <a:lnTo>
                    <a:pt x="437" y="82"/>
                  </a:lnTo>
                  <a:lnTo>
                    <a:pt x="449" y="93"/>
                  </a:lnTo>
                  <a:lnTo>
                    <a:pt x="449" y="103"/>
                  </a:lnTo>
                  <a:lnTo>
                    <a:pt x="470" y="103"/>
                  </a:lnTo>
                  <a:lnTo>
                    <a:pt x="491" y="123"/>
                  </a:lnTo>
                  <a:lnTo>
                    <a:pt x="502" y="143"/>
                  </a:lnTo>
                  <a:lnTo>
                    <a:pt x="512" y="135"/>
                  </a:lnTo>
                  <a:lnTo>
                    <a:pt x="524" y="135"/>
                  </a:lnTo>
                  <a:lnTo>
                    <a:pt x="545" y="103"/>
                  </a:lnTo>
                  <a:lnTo>
                    <a:pt x="566" y="8"/>
                  </a:lnTo>
                  <a:lnTo>
                    <a:pt x="566" y="0"/>
                  </a:lnTo>
                  <a:lnTo>
                    <a:pt x="577" y="8"/>
                  </a:lnTo>
                  <a:lnTo>
                    <a:pt x="586" y="73"/>
                  </a:lnTo>
                  <a:lnTo>
                    <a:pt x="598" y="73"/>
                  </a:lnTo>
                  <a:lnTo>
                    <a:pt x="607" y="82"/>
                  </a:lnTo>
                  <a:lnTo>
                    <a:pt x="607" y="111"/>
                  </a:lnTo>
                  <a:lnTo>
                    <a:pt x="619" y="135"/>
                  </a:lnTo>
                  <a:lnTo>
                    <a:pt x="619" y="164"/>
                  </a:lnTo>
                  <a:lnTo>
                    <a:pt x="628" y="176"/>
                  </a:lnTo>
                  <a:lnTo>
                    <a:pt x="652" y="185"/>
                  </a:lnTo>
                  <a:lnTo>
                    <a:pt x="660" y="229"/>
                  </a:lnTo>
                  <a:lnTo>
                    <a:pt x="673" y="238"/>
                  </a:lnTo>
                  <a:lnTo>
                    <a:pt x="673" y="249"/>
                  </a:lnTo>
                  <a:lnTo>
                    <a:pt x="681" y="259"/>
                  </a:lnTo>
                  <a:lnTo>
                    <a:pt x="694" y="302"/>
                  </a:lnTo>
                  <a:lnTo>
                    <a:pt x="694" y="355"/>
                  </a:lnTo>
                  <a:lnTo>
                    <a:pt x="660" y="408"/>
                  </a:lnTo>
                  <a:lnTo>
                    <a:pt x="577" y="500"/>
                  </a:lnTo>
                  <a:lnTo>
                    <a:pt x="545" y="529"/>
                  </a:lnTo>
                  <a:lnTo>
                    <a:pt x="470" y="565"/>
                  </a:lnTo>
                  <a:lnTo>
                    <a:pt x="470" y="553"/>
                  </a:lnTo>
                  <a:lnTo>
                    <a:pt x="470" y="544"/>
                  </a:lnTo>
                  <a:lnTo>
                    <a:pt x="458" y="553"/>
                  </a:lnTo>
                  <a:lnTo>
                    <a:pt x="458" y="529"/>
                  </a:lnTo>
                  <a:lnTo>
                    <a:pt x="425" y="553"/>
                  </a:lnTo>
                  <a:lnTo>
                    <a:pt x="395" y="553"/>
                  </a:lnTo>
                  <a:lnTo>
                    <a:pt x="384" y="521"/>
                  </a:lnTo>
                  <a:lnTo>
                    <a:pt x="395" y="511"/>
                  </a:lnTo>
                  <a:lnTo>
                    <a:pt x="384" y="500"/>
                  </a:lnTo>
                  <a:lnTo>
                    <a:pt x="384" y="491"/>
                  </a:lnTo>
                  <a:lnTo>
                    <a:pt x="375" y="491"/>
                  </a:lnTo>
                  <a:lnTo>
                    <a:pt x="384" y="479"/>
                  </a:lnTo>
                  <a:lnTo>
                    <a:pt x="384" y="468"/>
                  </a:lnTo>
                  <a:lnTo>
                    <a:pt x="351" y="491"/>
                  </a:lnTo>
                  <a:lnTo>
                    <a:pt x="384" y="447"/>
                  </a:lnTo>
                  <a:lnTo>
                    <a:pt x="384" y="438"/>
                  </a:lnTo>
                  <a:lnTo>
                    <a:pt x="330" y="479"/>
                  </a:lnTo>
                  <a:lnTo>
                    <a:pt x="330" y="438"/>
                  </a:lnTo>
                  <a:lnTo>
                    <a:pt x="285" y="418"/>
                  </a:lnTo>
                  <a:lnTo>
                    <a:pt x="193" y="429"/>
                  </a:lnTo>
                  <a:lnTo>
                    <a:pt x="148" y="438"/>
                  </a:lnTo>
                  <a:lnTo>
                    <a:pt x="137" y="458"/>
                  </a:lnTo>
                  <a:lnTo>
                    <a:pt x="83" y="458"/>
                  </a:lnTo>
                  <a:lnTo>
                    <a:pt x="44" y="479"/>
                  </a:lnTo>
                  <a:lnTo>
                    <a:pt x="9" y="479"/>
                  </a:lnTo>
                  <a:lnTo>
                    <a:pt x="0" y="468"/>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52" name="Freeform 435"/>
            <p:cNvSpPr>
              <a:spLocks/>
            </p:cNvSpPr>
            <p:nvPr/>
          </p:nvSpPr>
          <p:spPr bwMode="auto">
            <a:xfrm>
              <a:off x="-655552" y="3097667"/>
              <a:ext cx="63834" cy="45564"/>
            </a:xfrm>
            <a:custGeom>
              <a:avLst/>
              <a:gdLst/>
              <a:ahLst/>
              <a:cxnLst>
                <a:cxn ang="0">
                  <a:pos x="9" y="0"/>
                </a:cxn>
                <a:cxn ang="0">
                  <a:pos x="32" y="9"/>
                </a:cxn>
                <a:cxn ang="0">
                  <a:pos x="62" y="0"/>
                </a:cxn>
                <a:cxn ang="0">
                  <a:pos x="32" y="44"/>
                </a:cxn>
                <a:cxn ang="0">
                  <a:pos x="9" y="53"/>
                </a:cxn>
                <a:cxn ang="0">
                  <a:pos x="0" y="53"/>
                </a:cxn>
                <a:cxn ang="0">
                  <a:pos x="0" y="44"/>
                </a:cxn>
                <a:cxn ang="0">
                  <a:pos x="9" y="0"/>
                </a:cxn>
              </a:cxnLst>
              <a:rect l="0" t="0" r="r" b="b"/>
              <a:pathLst>
                <a:path w="62" h="53">
                  <a:moveTo>
                    <a:pt x="9" y="0"/>
                  </a:moveTo>
                  <a:lnTo>
                    <a:pt x="32" y="9"/>
                  </a:lnTo>
                  <a:lnTo>
                    <a:pt x="62" y="0"/>
                  </a:lnTo>
                  <a:lnTo>
                    <a:pt x="32" y="44"/>
                  </a:lnTo>
                  <a:lnTo>
                    <a:pt x="9" y="53"/>
                  </a:lnTo>
                  <a:lnTo>
                    <a:pt x="0" y="53"/>
                  </a:lnTo>
                  <a:lnTo>
                    <a:pt x="0" y="44"/>
                  </a:lnTo>
                  <a:lnTo>
                    <a:pt x="9"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53" name="Freeform 436"/>
            <p:cNvSpPr>
              <a:spLocks/>
            </p:cNvSpPr>
            <p:nvPr/>
          </p:nvSpPr>
          <p:spPr bwMode="auto">
            <a:xfrm>
              <a:off x="-655552" y="3097667"/>
              <a:ext cx="63834" cy="45564"/>
            </a:xfrm>
            <a:custGeom>
              <a:avLst/>
              <a:gdLst/>
              <a:ahLst/>
              <a:cxnLst>
                <a:cxn ang="0">
                  <a:pos x="9" y="0"/>
                </a:cxn>
                <a:cxn ang="0">
                  <a:pos x="32" y="9"/>
                </a:cxn>
                <a:cxn ang="0">
                  <a:pos x="62" y="0"/>
                </a:cxn>
                <a:cxn ang="0">
                  <a:pos x="32" y="44"/>
                </a:cxn>
                <a:cxn ang="0">
                  <a:pos x="9" y="53"/>
                </a:cxn>
                <a:cxn ang="0">
                  <a:pos x="0" y="53"/>
                </a:cxn>
                <a:cxn ang="0">
                  <a:pos x="0" y="44"/>
                </a:cxn>
                <a:cxn ang="0">
                  <a:pos x="9" y="0"/>
                </a:cxn>
              </a:cxnLst>
              <a:rect l="0" t="0" r="r" b="b"/>
              <a:pathLst>
                <a:path w="62" h="53">
                  <a:moveTo>
                    <a:pt x="9" y="0"/>
                  </a:moveTo>
                  <a:lnTo>
                    <a:pt x="32" y="9"/>
                  </a:lnTo>
                  <a:lnTo>
                    <a:pt x="62" y="0"/>
                  </a:lnTo>
                  <a:lnTo>
                    <a:pt x="32" y="44"/>
                  </a:lnTo>
                  <a:lnTo>
                    <a:pt x="9" y="53"/>
                  </a:lnTo>
                  <a:lnTo>
                    <a:pt x="0" y="53"/>
                  </a:lnTo>
                  <a:lnTo>
                    <a:pt x="0" y="44"/>
                  </a:lnTo>
                  <a:lnTo>
                    <a:pt x="9"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54" name="Freeform 437"/>
            <p:cNvSpPr>
              <a:spLocks/>
            </p:cNvSpPr>
            <p:nvPr/>
          </p:nvSpPr>
          <p:spPr bwMode="auto">
            <a:xfrm>
              <a:off x="-223127" y="2989347"/>
              <a:ext cx="108106" cy="116058"/>
            </a:xfrm>
            <a:custGeom>
              <a:avLst/>
              <a:gdLst/>
              <a:ahLst/>
              <a:cxnLst>
                <a:cxn ang="0">
                  <a:pos x="0" y="96"/>
                </a:cxn>
                <a:cxn ang="0">
                  <a:pos x="18" y="85"/>
                </a:cxn>
                <a:cxn ang="0">
                  <a:pos x="54" y="52"/>
                </a:cxn>
                <a:cxn ang="0">
                  <a:pos x="42" y="52"/>
                </a:cxn>
                <a:cxn ang="0">
                  <a:pos x="42" y="0"/>
                </a:cxn>
                <a:cxn ang="0">
                  <a:pos x="54" y="11"/>
                </a:cxn>
                <a:cxn ang="0">
                  <a:pos x="63" y="11"/>
                </a:cxn>
                <a:cxn ang="0">
                  <a:pos x="63" y="22"/>
                </a:cxn>
                <a:cxn ang="0">
                  <a:pos x="54" y="52"/>
                </a:cxn>
                <a:cxn ang="0">
                  <a:pos x="63" y="52"/>
                </a:cxn>
                <a:cxn ang="0">
                  <a:pos x="63" y="43"/>
                </a:cxn>
                <a:cxn ang="0">
                  <a:pos x="74" y="43"/>
                </a:cxn>
                <a:cxn ang="0">
                  <a:pos x="63" y="61"/>
                </a:cxn>
                <a:cxn ang="0">
                  <a:pos x="74" y="75"/>
                </a:cxn>
                <a:cxn ang="0">
                  <a:pos x="95" y="61"/>
                </a:cxn>
                <a:cxn ang="0">
                  <a:pos x="105" y="61"/>
                </a:cxn>
                <a:cxn ang="0">
                  <a:pos x="84" y="85"/>
                </a:cxn>
                <a:cxn ang="0">
                  <a:pos x="63" y="96"/>
                </a:cxn>
                <a:cxn ang="0">
                  <a:pos x="9" y="135"/>
                </a:cxn>
                <a:cxn ang="0">
                  <a:pos x="0" y="135"/>
                </a:cxn>
                <a:cxn ang="0">
                  <a:pos x="18" y="117"/>
                </a:cxn>
                <a:cxn ang="0">
                  <a:pos x="0" y="96"/>
                </a:cxn>
              </a:cxnLst>
              <a:rect l="0" t="0" r="r" b="b"/>
              <a:pathLst>
                <a:path w="105" h="135">
                  <a:moveTo>
                    <a:pt x="0" y="96"/>
                  </a:moveTo>
                  <a:lnTo>
                    <a:pt x="18" y="85"/>
                  </a:lnTo>
                  <a:lnTo>
                    <a:pt x="54" y="52"/>
                  </a:lnTo>
                  <a:lnTo>
                    <a:pt x="42" y="52"/>
                  </a:lnTo>
                  <a:lnTo>
                    <a:pt x="42" y="0"/>
                  </a:lnTo>
                  <a:lnTo>
                    <a:pt x="54" y="11"/>
                  </a:lnTo>
                  <a:lnTo>
                    <a:pt x="63" y="11"/>
                  </a:lnTo>
                  <a:lnTo>
                    <a:pt x="63" y="22"/>
                  </a:lnTo>
                  <a:lnTo>
                    <a:pt x="54" y="52"/>
                  </a:lnTo>
                  <a:lnTo>
                    <a:pt x="63" y="52"/>
                  </a:lnTo>
                  <a:lnTo>
                    <a:pt x="63" y="43"/>
                  </a:lnTo>
                  <a:lnTo>
                    <a:pt x="74" y="43"/>
                  </a:lnTo>
                  <a:lnTo>
                    <a:pt x="63" y="61"/>
                  </a:lnTo>
                  <a:lnTo>
                    <a:pt x="74" y="75"/>
                  </a:lnTo>
                  <a:lnTo>
                    <a:pt x="95" y="61"/>
                  </a:lnTo>
                  <a:lnTo>
                    <a:pt x="105" y="61"/>
                  </a:lnTo>
                  <a:lnTo>
                    <a:pt x="84" y="85"/>
                  </a:lnTo>
                  <a:lnTo>
                    <a:pt x="63" y="96"/>
                  </a:lnTo>
                  <a:lnTo>
                    <a:pt x="9" y="135"/>
                  </a:lnTo>
                  <a:lnTo>
                    <a:pt x="0" y="135"/>
                  </a:lnTo>
                  <a:lnTo>
                    <a:pt x="18" y="117"/>
                  </a:lnTo>
                  <a:lnTo>
                    <a:pt x="0" y="9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55" name="Freeform 438"/>
            <p:cNvSpPr>
              <a:spLocks/>
            </p:cNvSpPr>
            <p:nvPr/>
          </p:nvSpPr>
          <p:spPr bwMode="auto">
            <a:xfrm>
              <a:off x="-223127" y="2989347"/>
              <a:ext cx="108106" cy="116058"/>
            </a:xfrm>
            <a:custGeom>
              <a:avLst/>
              <a:gdLst/>
              <a:ahLst/>
              <a:cxnLst>
                <a:cxn ang="0">
                  <a:pos x="0" y="96"/>
                </a:cxn>
                <a:cxn ang="0">
                  <a:pos x="18" y="85"/>
                </a:cxn>
                <a:cxn ang="0">
                  <a:pos x="54" y="52"/>
                </a:cxn>
                <a:cxn ang="0">
                  <a:pos x="42" y="52"/>
                </a:cxn>
                <a:cxn ang="0">
                  <a:pos x="42" y="0"/>
                </a:cxn>
                <a:cxn ang="0">
                  <a:pos x="54" y="11"/>
                </a:cxn>
                <a:cxn ang="0">
                  <a:pos x="63" y="11"/>
                </a:cxn>
                <a:cxn ang="0">
                  <a:pos x="63" y="22"/>
                </a:cxn>
                <a:cxn ang="0">
                  <a:pos x="54" y="52"/>
                </a:cxn>
                <a:cxn ang="0">
                  <a:pos x="63" y="52"/>
                </a:cxn>
                <a:cxn ang="0">
                  <a:pos x="63" y="43"/>
                </a:cxn>
                <a:cxn ang="0">
                  <a:pos x="74" y="43"/>
                </a:cxn>
                <a:cxn ang="0">
                  <a:pos x="63" y="61"/>
                </a:cxn>
                <a:cxn ang="0">
                  <a:pos x="74" y="75"/>
                </a:cxn>
                <a:cxn ang="0">
                  <a:pos x="95" y="61"/>
                </a:cxn>
                <a:cxn ang="0">
                  <a:pos x="105" y="61"/>
                </a:cxn>
                <a:cxn ang="0">
                  <a:pos x="84" y="85"/>
                </a:cxn>
                <a:cxn ang="0">
                  <a:pos x="63" y="96"/>
                </a:cxn>
                <a:cxn ang="0">
                  <a:pos x="9" y="135"/>
                </a:cxn>
                <a:cxn ang="0">
                  <a:pos x="0" y="135"/>
                </a:cxn>
                <a:cxn ang="0">
                  <a:pos x="18" y="117"/>
                </a:cxn>
                <a:cxn ang="0">
                  <a:pos x="0" y="96"/>
                </a:cxn>
              </a:cxnLst>
              <a:rect l="0" t="0" r="r" b="b"/>
              <a:pathLst>
                <a:path w="105" h="135">
                  <a:moveTo>
                    <a:pt x="0" y="96"/>
                  </a:moveTo>
                  <a:lnTo>
                    <a:pt x="18" y="85"/>
                  </a:lnTo>
                  <a:lnTo>
                    <a:pt x="54" y="52"/>
                  </a:lnTo>
                  <a:lnTo>
                    <a:pt x="42" y="52"/>
                  </a:lnTo>
                  <a:lnTo>
                    <a:pt x="42" y="0"/>
                  </a:lnTo>
                  <a:lnTo>
                    <a:pt x="54" y="11"/>
                  </a:lnTo>
                  <a:lnTo>
                    <a:pt x="63" y="11"/>
                  </a:lnTo>
                  <a:lnTo>
                    <a:pt x="63" y="22"/>
                  </a:lnTo>
                  <a:lnTo>
                    <a:pt x="54" y="52"/>
                  </a:lnTo>
                  <a:lnTo>
                    <a:pt x="63" y="52"/>
                  </a:lnTo>
                  <a:lnTo>
                    <a:pt x="63" y="43"/>
                  </a:lnTo>
                  <a:lnTo>
                    <a:pt x="74" y="43"/>
                  </a:lnTo>
                  <a:lnTo>
                    <a:pt x="63" y="61"/>
                  </a:lnTo>
                  <a:lnTo>
                    <a:pt x="74" y="75"/>
                  </a:lnTo>
                  <a:lnTo>
                    <a:pt x="95" y="61"/>
                  </a:lnTo>
                  <a:lnTo>
                    <a:pt x="105" y="61"/>
                  </a:lnTo>
                  <a:lnTo>
                    <a:pt x="84" y="85"/>
                  </a:lnTo>
                  <a:lnTo>
                    <a:pt x="63" y="96"/>
                  </a:lnTo>
                  <a:lnTo>
                    <a:pt x="9" y="135"/>
                  </a:lnTo>
                  <a:lnTo>
                    <a:pt x="0" y="135"/>
                  </a:lnTo>
                  <a:lnTo>
                    <a:pt x="18" y="117"/>
                  </a:lnTo>
                  <a:lnTo>
                    <a:pt x="0" y="9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56" name="Freeform 439"/>
            <p:cNvSpPr>
              <a:spLocks/>
            </p:cNvSpPr>
            <p:nvPr/>
          </p:nvSpPr>
          <p:spPr bwMode="auto">
            <a:xfrm>
              <a:off x="-430073" y="3097667"/>
              <a:ext cx="195620" cy="101443"/>
            </a:xfrm>
            <a:custGeom>
              <a:avLst/>
              <a:gdLst/>
              <a:ahLst/>
              <a:cxnLst>
                <a:cxn ang="0">
                  <a:pos x="0" y="106"/>
                </a:cxn>
                <a:cxn ang="0">
                  <a:pos x="52" y="62"/>
                </a:cxn>
                <a:cxn ang="0">
                  <a:pos x="112" y="44"/>
                </a:cxn>
                <a:cxn ang="0">
                  <a:pos x="156" y="0"/>
                </a:cxn>
                <a:cxn ang="0">
                  <a:pos x="169" y="0"/>
                </a:cxn>
                <a:cxn ang="0">
                  <a:pos x="169" y="9"/>
                </a:cxn>
                <a:cxn ang="0">
                  <a:pos x="190" y="0"/>
                </a:cxn>
                <a:cxn ang="0">
                  <a:pos x="177" y="9"/>
                </a:cxn>
                <a:cxn ang="0">
                  <a:pos x="190" y="9"/>
                </a:cxn>
                <a:cxn ang="0">
                  <a:pos x="177" y="24"/>
                </a:cxn>
                <a:cxn ang="0">
                  <a:pos x="136" y="44"/>
                </a:cxn>
                <a:cxn ang="0">
                  <a:pos x="136" y="62"/>
                </a:cxn>
                <a:cxn ang="0">
                  <a:pos x="94" y="74"/>
                </a:cxn>
                <a:cxn ang="0">
                  <a:pos x="52" y="106"/>
                </a:cxn>
                <a:cxn ang="0">
                  <a:pos x="17" y="118"/>
                </a:cxn>
                <a:cxn ang="0">
                  <a:pos x="8" y="118"/>
                </a:cxn>
                <a:cxn ang="0">
                  <a:pos x="8" y="106"/>
                </a:cxn>
                <a:cxn ang="0">
                  <a:pos x="0" y="106"/>
                </a:cxn>
              </a:cxnLst>
              <a:rect l="0" t="0" r="r" b="b"/>
              <a:pathLst>
                <a:path w="190" h="118">
                  <a:moveTo>
                    <a:pt x="0" y="106"/>
                  </a:moveTo>
                  <a:lnTo>
                    <a:pt x="52" y="62"/>
                  </a:lnTo>
                  <a:lnTo>
                    <a:pt x="112" y="44"/>
                  </a:lnTo>
                  <a:lnTo>
                    <a:pt x="156" y="0"/>
                  </a:lnTo>
                  <a:lnTo>
                    <a:pt x="169" y="0"/>
                  </a:lnTo>
                  <a:lnTo>
                    <a:pt x="169" y="9"/>
                  </a:lnTo>
                  <a:lnTo>
                    <a:pt x="190" y="0"/>
                  </a:lnTo>
                  <a:lnTo>
                    <a:pt x="177" y="9"/>
                  </a:lnTo>
                  <a:lnTo>
                    <a:pt x="190" y="9"/>
                  </a:lnTo>
                  <a:lnTo>
                    <a:pt x="177" y="24"/>
                  </a:lnTo>
                  <a:lnTo>
                    <a:pt x="136" y="44"/>
                  </a:lnTo>
                  <a:lnTo>
                    <a:pt x="136" y="62"/>
                  </a:lnTo>
                  <a:lnTo>
                    <a:pt x="94" y="74"/>
                  </a:lnTo>
                  <a:lnTo>
                    <a:pt x="52" y="106"/>
                  </a:lnTo>
                  <a:lnTo>
                    <a:pt x="17" y="118"/>
                  </a:lnTo>
                  <a:lnTo>
                    <a:pt x="8" y="118"/>
                  </a:lnTo>
                  <a:lnTo>
                    <a:pt x="8" y="106"/>
                  </a:lnTo>
                  <a:lnTo>
                    <a:pt x="0" y="106"/>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57" name="Freeform 440"/>
            <p:cNvSpPr>
              <a:spLocks/>
            </p:cNvSpPr>
            <p:nvPr/>
          </p:nvSpPr>
          <p:spPr bwMode="auto">
            <a:xfrm>
              <a:off x="-430073" y="3097666"/>
              <a:ext cx="195620" cy="101443"/>
            </a:xfrm>
            <a:custGeom>
              <a:avLst/>
              <a:gdLst/>
              <a:ahLst/>
              <a:cxnLst>
                <a:cxn ang="0">
                  <a:pos x="0" y="106"/>
                </a:cxn>
                <a:cxn ang="0">
                  <a:pos x="52" y="62"/>
                </a:cxn>
                <a:cxn ang="0">
                  <a:pos x="112" y="44"/>
                </a:cxn>
                <a:cxn ang="0">
                  <a:pos x="156" y="0"/>
                </a:cxn>
                <a:cxn ang="0">
                  <a:pos x="169" y="0"/>
                </a:cxn>
                <a:cxn ang="0">
                  <a:pos x="169" y="9"/>
                </a:cxn>
                <a:cxn ang="0">
                  <a:pos x="190" y="0"/>
                </a:cxn>
                <a:cxn ang="0">
                  <a:pos x="177" y="9"/>
                </a:cxn>
                <a:cxn ang="0">
                  <a:pos x="190" y="9"/>
                </a:cxn>
                <a:cxn ang="0">
                  <a:pos x="177" y="24"/>
                </a:cxn>
                <a:cxn ang="0">
                  <a:pos x="136" y="44"/>
                </a:cxn>
                <a:cxn ang="0">
                  <a:pos x="136" y="62"/>
                </a:cxn>
                <a:cxn ang="0">
                  <a:pos x="94" y="74"/>
                </a:cxn>
                <a:cxn ang="0">
                  <a:pos x="52" y="106"/>
                </a:cxn>
                <a:cxn ang="0">
                  <a:pos x="17" y="118"/>
                </a:cxn>
                <a:cxn ang="0">
                  <a:pos x="8" y="118"/>
                </a:cxn>
                <a:cxn ang="0">
                  <a:pos x="8" y="106"/>
                </a:cxn>
                <a:cxn ang="0">
                  <a:pos x="0" y="106"/>
                </a:cxn>
              </a:cxnLst>
              <a:rect l="0" t="0" r="r" b="b"/>
              <a:pathLst>
                <a:path w="190" h="118">
                  <a:moveTo>
                    <a:pt x="0" y="106"/>
                  </a:moveTo>
                  <a:lnTo>
                    <a:pt x="52" y="62"/>
                  </a:lnTo>
                  <a:lnTo>
                    <a:pt x="112" y="44"/>
                  </a:lnTo>
                  <a:lnTo>
                    <a:pt x="156" y="0"/>
                  </a:lnTo>
                  <a:lnTo>
                    <a:pt x="169" y="0"/>
                  </a:lnTo>
                  <a:lnTo>
                    <a:pt x="169" y="9"/>
                  </a:lnTo>
                  <a:lnTo>
                    <a:pt x="190" y="0"/>
                  </a:lnTo>
                  <a:lnTo>
                    <a:pt x="177" y="9"/>
                  </a:lnTo>
                  <a:lnTo>
                    <a:pt x="190" y="9"/>
                  </a:lnTo>
                  <a:lnTo>
                    <a:pt x="177" y="24"/>
                  </a:lnTo>
                  <a:lnTo>
                    <a:pt x="136" y="44"/>
                  </a:lnTo>
                  <a:lnTo>
                    <a:pt x="136" y="62"/>
                  </a:lnTo>
                  <a:lnTo>
                    <a:pt x="94" y="74"/>
                  </a:lnTo>
                  <a:lnTo>
                    <a:pt x="52" y="106"/>
                  </a:lnTo>
                  <a:lnTo>
                    <a:pt x="17" y="118"/>
                  </a:lnTo>
                  <a:lnTo>
                    <a:pt x="8" y="118"/>
                  </a:lnTo>
                  <a:lnTo>
                    <a:pt x="8" y="106"/>
                  </a:lnTo>
                  <a:lnTo>
                    <a:pt x="0" y="106"/>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58" name="Freeform 441"/>
            <p:cNvSpPr>
              <a:spLocks/>
            </p:cNvSpPr>
            <p:nvPr/>
          </p:nvSpPr>
          <p:spPr bwMode="auto">
            <a:xfrm>
              <a:off x="-1347431" y="2306754"/>
              <a:ext cx="195620" cy="197728"/>
            </a:xfrm>
            <a:custGeom>
              <a:avLst/>
              <a:gdLst/>
              <a:ahLst/>
              <a:cxnLst>
                <a:cxn ang="0">
                  <a:pos x="0" y="0"/>
                </a:cxn>
                <a:cxn ang="0">
                  <a:pos x="32" y="8"/>
                </a:cxn>
                <a:cxn ang="0">
                  <a:pos x="97" y="73"/>
                </a:cxn>
                <a:cxn ang="0">
                  <a:pos x="106" y="73"/>
                </a:cxn>
                <a:cxn ang="0">
                  <a:pos x="137" y="93"/>
                </a:cxn>
                <a:cxn ang="0">
                  <a:pos x="137" y="103"/>
                </a:cxn>
                <a:cxn ang="0">
                  <a:pos x="148" y="117"/>
                </a:cxn>
                <a:cxn ang="0">
                  <a:pos x="137" y="126"/>
                </a:cxn>
                <a:cxn ang="0">
                  <a:pos x="148" y="135"/>
                </a:cxn>
                <a:cxn ang="0">
                  <a:pos x="160" y="135"/>
                </a:cxn>
                <a:cxn ang="0">
                  <a:pos x="172" y="156"/>
                </a:cxn>
                <a:cxn ang="0">
                  <a:pos x="181" y="156"/>
                </a:cxn>
                <a:cxn ang="0">
                  <a:pos x="190" y="176"/>
                </a:cxn>
                <a:cxn ang="0">
                  <a:pos x="181" y="230"/>
                </a:cxn>
                <a:cxn ang="0">
                  <a:pos x="172" y="220"/>
                </a:cxn>
                <a:cxn ang="0">
                  <a:pos x="160" y="230"/>
                </a:cxn>
                <a:cxn ang="0">
                  <a:pos x="160" y="220"/>
                </a:cxn>
                <a:cxn ang="0">
                  <a:pos x="106" y="176"/>
                </a:cxn>
                <a:cxn ang="0">
                  <a:pos x="97" y="156"/>
                </a:cxn>
                <a:cxn ang="0">
                  <a:pos x="83" y="126"/>
                </a:cxn>
                <a:cxn ang="0">
                  <a:pos x="62" y="103"/>
                </a:cxn>
                <a:cxn ang="0">
                  <a:pos x="62" y="73"/>
                </a:cxn>
                <a:cxn ang="0">
                  <a:pos x="41" y="61"/>
                </a:cxn>
                <a:cxn ang="0">
                  <a:pos x="20" y="43"/>
                </a:cxn>
                <a:cxn ang="0">
                  <a:pos x="0" y="20"/>
                </a:cxn>
                <a:cxn ang="0">
                  <a:pos x="0" y="0"/>
                </a:cxn>
              </a:cxnLst>
              <a:rect l="0" t="0" r="r" b="b"/>
              <a:pathLst>
                <a:path w="190" h="230">
                  <a:moveTo>
                    <a:pt x="0" y="0"/>
                  </a:moveTo>
                  <a:lnTo>
                    <a:pt x="32" y="8"/>
                  </a:lnTo>
                  <a:lnTo>
                    <a:pt x="97" y="73"/>
                  </a:lnTo>
                  <a:lnTo>
                    <a:pt x="106" y="73"/>
                  </a:lnTo>
                  <a:lnTo>
                    <a:pt x="137" y="93"/>
                  </a:lnTo>
                  <a:lnTo>
                    <a:pt x="137" y="103"/>
                  </a:lnTo>
                  <a:lnTo>
                    <a:pt x="148" y="117"/>
                  </a:lnTo>
                  <a:lnTo>
                    <a:pt x="137" y="126"/>
                  </a:lnTo>
                  <a:lnTo>
                    <a:pt x="148" y="135"/>
                  </a:lnTo>
                  <a:lnTo>
                    <a:pt x="160" y="135"/>
                  </a:lnTo>
                  <a:lnTo>
                    <a:pt x="172" y="156"/>
                  </a:lnTo>
                  <a:lnTo>
                    <a:pt x="181" y="156"/>
                  </a:lnTo>
                  <a:lnTo>
                    <a:pt x="190" y="176"/>
                  </a:lnTo>
                  <a:lnTo>
                    <a:pt x="181" y="230"/>
                  </a:lnTo>
                  <a:lnTo>
                    <a:pt x="172" y="220"/>
                  </a:lnTo>
                  <a:lnTo>
                    <a:pt x="160" y="230"/>
                  </a:lnTo>
                  <a:lnTo>
                    <a:pt x="160" y="220"/>
                  </a:lnTo>
                  <a:lnTo>
                    <a:pt x="106" y="176"/>
                  </a:lnTo>
                  <a:lnTo>
                    <a:pt x="97" y="156"/>
                  </a:lnTo>
                  <a:lnTo>
                    <a:pt x="83" y="126"/>
                  </a:lnTo>
                  <a:lnTo>
                    <a:pt x="62" y="103"/>
                  </a:lnTo>
                  <a:lnTo>
                    <a:pt x="62" y="73"/>
                  </a:lnTo>
                  <a:lnTo>
                    <a:pt x="41" y="61"/>
                  </a:lnTo>
                  <a:lnTo>
                    <a:pt x="20" y="43"/>
                  </a:lnTo>
                  <a:lnTo>
                    <a:pt x="0" y="20"/>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59" name="Freeform 442"/>
            <p:cNvSpPr>
              <a:spLocks/>
            </p:cNvSpPr>
            <p:nvPr/>
          </p:nvSpPr>
          <p:spPr bwMode="auto">
            <a:xfrm>
              <a:off x="-1347431" y="2306754"/>
              <a:ext cx="195620" cy="197728"/>
            </a:xfrm>
            <a:custGeom>
              <a:avLst/>
              <a:gdLst/>
              <a:ahLst/>
              <a:cxnLst>
                <a:cxn ang="0">
                  <a:pos x="0" y="0"/>
                </a:cxn>
                <a:cxn ang="0">
                  <a:pos x="32" y="8"/>
                </a:cxn>
                <a:cxn ang="0">
                  <a:pos x="97" y="73"/>
                </a:cxn>
                <a:cxn ang="0">
                  <a:pos x="106" y="73"/>
                </a:cxn>
                <a:cxn ang="0">
                  <a:pos x="137" y="93"/>
                </a:cxn>
                <a:cxn ang="0">
                  <a:pos x="137" y="103"/>
                </a:cxn>
                <a:cxn ang="0">
                  <a:pos x="148" y="117"/>
                </a:cxn>
                <a:cxn ang="0">
                  <a:pos x="137" y="126"/>
                </a:cxn>
                <a:cxn ang="0">
                  <a:pos x="148" y="135"/>
                </a:cxn>
                <a:cxn ang="0">
                  <a:pos x="160" y="135"/>
                </a:cxn>
                <a:cxn ang="0">
                  <a:pos x="172" y="156"/>
                </a:cxn>
                <a:cxn ang="0">
                  <a:pos x="181" y="156"/>
                </a:cxn>
                <a:cxn ang="0">
                  <a:pos x="190" y="176"/>
                </a:cxn>
                <a:cxn ang="0">
                  <a:pos x="181" y="230"/>
                </a:cxn>
                <a:cxn ang="0">
                  <a:pos x="172" y="220"/>
                </a:cxn>
                <a:cxn ang="0">
                  <a:pos x="160" y="230"/>
                </a:cxn>
                <a:cxn ang="0">
                  <a:pos x="160" y="220"/>
                </a:cxn>
                <a:cxn ang="0">
                  <a:pos x="106" y="176"/>
                </a:cxn>
                <a:cxn ang="0">
                  <a:pos x="97" y="156"/>
                </a:cxn>
                <a:cxn ang="0">
                  <a:pos x="83" y="126"/>
                </a:cxn>
                <a:cxn ang="0">
                  <a:pos x="62" y="103"/>
                </a:cxn>
                <a:cxn ang="0">
                  <a:pos x="62" y="73"/>
                </a:cxn>
                <a:cxn ang="0">
                  <a:pos x="41" y="61"/>
                </a:cxn>
                <a:cxn ang="0">
                  <a:pos x="20" y="43"/>
                </a:cxn>
                <a:cxn ang="0">
                  <a:pos x="0" y="20"/>
                </a:cxn>
                <a:cxn ang="0">
                  <a:pos x="0" y="0"/>
                </a:cxn>
              </a:cxnLst>
              <a:rect l="0" t="0" r="r" b="b"/>
              <a:pathLst>
                <a:path w="190" h="230">
                  <a:moveTo>
                    <a:pt x="0" y="0"/>
                  </a:moveTo>
                  <a:lnTo>
                    <a:pt x="32" y="8"/>
                  </a:lnTo>
                  <a:lnTo>
                    <a:pt x="97" y="73"/>
                  </a:lnTo>
                  <a:lnTo>
                    <a:pt x="106" y="73"/>
                  </a:lnTo>
                  <a:lnTo>
                    <a:pt x="137" y="93"/>
                  </a:lnTo>
                  <a:lnTo>
                    <a:pt x="137" y="103"/>
                  </a:lnTo>
                  <a:lnTo>
                    <a:pt x="148" y="117"/>
                  </a:lnTo>
                  <a:lnTo>
                    <a:pt x="137" y="126"/>
                  </a:lnTo>
                  <a:lnTo>
                    <a:pt x="148" y="135"/>
                  </a:lnTo>
                  <a:lnTo>
                    <a:pt x="160" y="135"/>
                  </a:lnTo>
                  <a:lnTo>
                    <a:pt x="172" y="156"/>
                  </a:lnTo>
                  <a:lnTo>
                    <a:pt x="181" y="156"/>
                  </a:lnTo>
                  <a:lnTo>
                    <a:pt x="190" y="176"/>
                  </a:lnTo>
                  <a:lnTo>
                    <a:pt x="181" y="230"/>
                  </a:lnTo>
                  <a:lnTo>
                    <a:pt x="172" y="220"/>
                  </a:lnTo>
                  <a:lnTo>
                    <a:pt x="160" y="230"/>
                  </a:lnTo>
                  <a:lnTo>
                    <a:pt x="160" y="220"/>
                  </a:lnTo>
                  <a:lnTo>
                    <a:pt x="106" y="176"/>
                  </a:lnTo>
                  <a:lnTo>
                    <a:pt x="97" y="156"/>
                  </a:lnTo>
                  <a:lnTo>
                    <a:pt x="83" y="126"/>
                  </a:lnTo>
                  <a:lnTo>
                    <a:pt x="62" y="103"/>
                  </a:lnTo>
                  <a:lnTo>
                    <a:pt x="62" y="73"/>
                  </a:lnTo>
                  <a:lnTo>
                    <a:pt x="41" y="61"/>
                  </a:lnTo>
                  <a:lnTo>
                    <a:pt x="20" y="43"/>
                  </a:lnTo>
                  <a:lnTo>
                    <a:pt x="0" y="20"/>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0" name="Freeform 443"/>
            <p:cNvSpPr>
              <a:spLocks/>
            </p:cNvSpPr>
            <p:nvPr/>
          </p:nvSpPr>
          <p:spPr bwMode="auto">
            <a:xfrm>
              <a:off x="-1169314" y="2504482"/>
              <a:ext cx="161646" cy="43844"/>
            </a:xfrm>
            <a:custGeom>
              <a:avLst/>
              <a:gdLst/>
              <a:ahLst/>
              <a:cxnLst>
                <a:cxn ang="0">
                  <a:pos x="0" y="9"/>
                </a:cxn>
                <a:cxn ang="0">
                  <a:pos x="17" y="0"/>
                </a:cxn>
                <a:cxn ang="0">
                  <a:pos x="38" y="0"/>
                </a:cxn>
                <a:cxn ang="0">
                  <a:pos x="61" y="23"/>
                </a:cxn>
                <a:cxn ang="0">
                  <a:pos x="91" y="23"/>
                </a:cxn>
                <a:cxn ang="0">
                  <a:pos x="91" y="9"/>
                </a:cxn>
                <a:cxn ang="0">
                  <a:pos x="127" y="23"/>
                </a:cxn>
                <a:cxn ang="0">
                  <a:pos x="136" y="32"/>
                </a:cxn>
                <a:cxn ang="0">
                  <a:pos x="157" y="32"/>
                </a:cxn>
                <a:cxn ang="0">
                  <a:pos x="157" y="51"/>
                </a:cxn>
                <a:cxn ang="0">
                  <a:pos x="136" y="43"/>
                </a:cxn>
                <a:cxn ang="0">
                  <a:pos x="127" y="51"/>
                </a:cxn>
                <a:cxn ang="0">
                  <a:pos x="71" y="32"/>
                </a:cxn>
                <a:cxn ang="0">
                  <a:pos x="53" y="32"/>
                </a:cxn>
                <a:cxn ang="0">
                  <a:pos x="0" y="9"/>
                </a:cxn>
              </a:cxnLst>
              <a:rect l="0" t="0" r="r" b="b"/>
              <a:pathLst>
                <a:path w="157" h="51">
                  <a:moveTo>
                    <a:pt x="0" y="9"/>
                  </a:moveTo>
                  <a:lnTo>
                    <a:pt x="17" y="0"/>
                  </a:lnTo>
                  <a:lnTo>
                    <a:pt x="38" y="0"/>
                  </a:lnTo>
                  <a:lnTo>
                    <a:pt x="61" y="23"/>
                  </a:lnTo>
                  <a:lnTo>
                    <a:pt x="91" y="23"/>
                  </a:lnTo>
                  <a:lnTo>
                    <a:pt x="91" y="9"/>
                  </a:lnTo>
                  <a:lnTo>
                    <a:pt x="127" y="23"/>
                  </a:lnTo>
                  <a:lnTo>
                    <a:pt x="136" y="32"/>
                  </a:lnTo>
                  <a:lnTo>
                    <a:pt x="157" y="32"/>
                  </a:lnTo>
                  <a:lnTo>
                    <a:pt x="157" y="51"/>
                  </a:lnTo>
                  <a:lnTo>
                    <a:pt x="136" y="43"/>
                  </a:lnTo>
                  <a:lnTo>
                    <a:pt x="127" y="51"/>
                  </a:lnTo>
                  <a:lnTo>
                    <a:pt x="71" y="32"/>
                  </a:lnTo>
                  <a:lnTo>
                    <a:pt x="53" y="32"/>
                  </a:lnTo>
                  <a:lnTo>
                    <a:pt x="0" y="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1" name="Freeform 444"/>
            <p:cNvSpPr>
              <a:spLocks/>
            </p:cNvSpPr>
            <p:nvPr/>
          </p:nvSpPr>
          <p:spPr bwMode="auto">
            <a:xfrm>
              <a:off x="-1169314" y="2504482"/>
              <a:ext cx="161646" cy="43844"/>
            </a:xfrm>
            <a:custGeom>
              <a:avLst/>
              <a:gdLst/>
              <a:ahLst/>
              <a:cxnLst>
                <a:cxn ang="0">
                  <a:pos x="0" y="9"/>
                </a:cxn>
                <a:cxn ang="0">
                  <a:pos x="17" y="0"/>
                </a:cxn>
                <a:cxn ang="0">
                  <a:pos x="38" y="0"/>
                </a:cxn>
                <a:cxn ang="0">
                  <a:pos x="61" y="23"/>
                </a:cxn>
                <a:cxn ang="0">
                  <a:pos x="91" y="23"/>
                </a:cxn>
                <a:cxn ang="0">
                  <a:pos x="91" y="9"/>
                </a:cxn>
                <a:cxn ang="0">
                  <a:pos x="127" y="23"/>
                </a:cxn>
                <a:cxn ang="0">
                  <a:pos x="136" y="32"/>
                </a:cxn>
                <a:cxn ang="0">
                  <a:pos x="157" y="32"/>
                </a:cxn>
                <a:cxn ang="0">
                  <a:pos x="157" y="51"/>
                </a:cxn>
                <a:cxn ang="0">
                  <a:pos x="136" y="43"/>
                </a:cxn>
                <a:cxn ang="0">
                  <a:pos x="127" y="51"/>
                </a:cxn>
                <a:cxn ang="0">
                  <a:pos x="71" y="32"/>
                </a:cxn>
                <a:cxn ang="0">
                  <a:pos x="53" y="32"/>
                </a:cxn>
                <a:cxn ang="0">
                  <a:pos x="0" y="9"/>
                </a:cxn>
              </a:cxnLst>
              <a:rect l="0" t="0" r="r" b="b"/>
              <a:pathLst>
                <a:path w="157" h="51">
                  <a:moveTo>
                    <a:pt x="0" y="9"/>
                  </a:moveTo>
                  <a:lnTo>
                    <a:pt x="17" y="0"/>
                  </a:lnTo>
                  <a:lnTo>
                    <a:pt x="38" y="0"/>
                  </a:lnTo>
                  <a:lnTo>
                    <a:pt x="61" y="23"/>
                  </a:lnTo>
                  <a:lnTo>
                    <a:pt x="91" y="23"/>
                  </a:lnTo>
                  <a:lnTo>
                    <a:pt x="91" y="9"/>
                  </a:lnTo>
                  <a:lnTo>
                    <a:pt x="127" y="23"/>
                  </a:lnTo>
                  <a:lnTo>
                    <a:pt x="136" y="32"/>
                  </a:lnTo>
                  <a:lnTo>
                    <a:pt x="157" y="32"/>
                  </a:lnTo>
                  <a:lnTo>
                    <a:pt x="157" y="51"/>
                  </a:lnTo>
                  <a:lnTo>
                    <a:pt x="136" y="43"/>
                  </a:lnTo>
                  <a:lnTo>
                    <a:pt x="127" y="51"/>
                  </a:lnTo>
                  <a:lnTo>
                    <a:pt x="71" y="32"/>
                  </a:lnTo>
                  <a:lnTo>
                    <a:pt x="53" y="32"/>
                  </a:lnTo>
                  <a:lnTo>
                    <a:pt x="0" y="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2" name="Freeform 445"/>
            <p:cNvSpPr>
              <a:spLocks/>
            </p:cNvSpPr>
            <p:nvPr/>
          </p:nvSpPr>
          <p:spPr bwMode="auto">
            <a:xfrm>
              <a:off x="-974722" y="2542308"/>
              <a:ext cx="144141" cy="20632"/>
            </a:xfrm>
            <a:custGeom>
              <a:avLst/>
              <a:gdLst/>
              <a:ahLst/>
              <a:cxnLst>
                <a:cxn ang="0">
                  <a:pos x="0" y="24"/>
                </a:cxn>
                <a:cxn ang="0">
                  <a:pos x="0" y="10"/>
                </a:cxn>
                <a:cxn ang="0">
                  <a:pos x="12" y="0"/>
                </a:cxn>
                <a:cxn ang="0">
                  <a:pos x="30" y="10"/>
                </a:cxn>
                <a:cxn ang="0">
                  <a:pos x="30" y="0"/>
                </a:cxn>
                <a:cxn ang="0">
                  <a:pos x="65" y="10"/>
                </a:cxn>
                <a:cxn ang="0">
                  <a:pos x="74" y="0"/>
                </a:cxn>
                <a:cxn ang="0">
                  <a:pos x="104" y="10"/>
                </a:cxn>
                <a:cxn ang="0">
                  <a:pos x="116" y="0"/>
                </a:cxn>
                <a:cxn ang="0">
                  <a:pos x="140" y="10"/>
                </a:cxn>
                <a:cxn ang="0">
                  <a:pos x="104" y="24"/>
                </a:cxn>
                <a:cxn ang="0">
                  <a:pos x="65" y="10"/>
                </a:cxn>
                <a:cxn ang="0">
                  <a:pos x="20" y="24"/>
                </a:cxn>
                <a:cxn ang="0">
                  <a:pos x="0" y="24"/>
                </a:cxn>
              </a:cxnLst>
              <a:rect l="0" t="0" r="r" b="b"/>
              <a:pathLst>
                <a:path w="140" h="24">
                  <a:moveTo>
                    <a:pt x="0" y="24"/>
                  </a:moveTo>
                  <a:lnTo>
                    <a:pt x="0" y="10"/>
                  </a:lnTo>
                  <a:lnTo>
                    <a:pt x="12" y="0"/>
                  </a:lnTo>
                  <a:lnTo>
                    <a:pt x="30" y="10"/>
                  </a:lnTo>
                  <a:lnTo>
                    <a:pt x="30" y="0"/>
                  </a:lnTo>
                  <a:lnTo>
                    <a:pt x="65" y="10"/>
                  </a:lnTo>
                  <a:lnTo>
                    <a:pt x="74" y="0"/>
                  </a:lnTo>
                  <a:lnTo>
                    <a:pt x="104" y="10"/>
                  </a:lnTo>
                  <a:lnTo>
                    <a:pt x="116" y="0"/>
                  </a:lnTo>
                  <a:lnTo>
                    <a:pt x="140" y="10"/>
                  </a:lnTo>
                  <a:lnTo>
                    <a:pt x="104" y="24"/>
                  </a:lnTo>
                  <a:lnTo>
                    <a:pt x="65" y="10"/>
                  </a:lnTo>
                  <a:lnTo>
                    <a:pt x="20" y="24"/>
                  </a:lnTo>
                  <a:lnTo>
                    <a:pt x="0" y="2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3" name="Freeform 446"/>
            <p:cNvSpPr>
              <a:spLocks/>
            </p:cNvSpPr>
            <p:nvPr/>
          </p:nvSpPr>
          <p:spPr bwMode="auto">
            <a:xfrm>
              <a:off x="-974722" y="2542308"/>
              <a:ext cx="144141" cy="20632"/>
            </a:xfrm>
            <a:custGeom>
              <a:avLst/>
              <a:gdLst/>
              <a:ahLst/>
              <a:cxnLst>
                <a:cxn ang="0">
                  <a:pos x="0" y="24"/>
                </a:cxn>
                <a:cxn ang="0">
                  <a:pos x="0" y="10"/>
                </a:cxn>
                <a:cxn ang="0">
                  <a:pos x="12" y="0"/>
                </a:cxn>
                <a:cxn ang="0">
                  <a:pos x="30" y="10"/>
                </a:cxn>
                <a:cxn ang="0">
                  <a:pos x="30" y="0"/>
                </a:cxn>
                <a:cxn ang="0">
                  <a:pos x="65" y="10"/>
                </a:cxn>
                <a:cxn ang="0">
                  <a:pos x="74" y="0"/>
                </a:cxn>
                <a:cxn ang="0">
                  <a:pos x="104" y="10"/>
                </a:cxn>
                <a:cxn ang="0">
                  <a:pos x="116" y="0"/>
                </a:cxn>
                <a:cxn ang="0">
                  <a:pos x="140" y="10"/>
                </a:cxn>
                <a:cxn ang="0">
                  <a:pos x="104" y="24"/>
                </a:cxn>
                <a:cxn ang="0">
                  <a:pos x="65" y="10"/>
                </a:cxn>
                <a:cxn ang="0">
                  <a:pos x="20" y="24"/>
                </a:cxn>
                <a:cxn ang="0">
                  <a:pos x="0" y="24"/>
                </a:cxn>
              </a:cxnLst>
              <a:rect l="0" t="0" r="r" b="b"/>
              <a:pathLst>
                <a:path w="140" h="24">
                  <a:moveTo>
                    <a:pt x="0" y="24"/>
                  </a:moveTo>
                  <a:lnTo>
                    <a:pt x="0" y="10"/>
                  </a:lnTo>
                  <a:lnTo>
                    <a:pt x="12" y="0"/>
                  </a:lnTo>
                  <a:lnTo>
                    <a:pt x="30" y="10"/>
                  </a:lnTo>
                  <a:lnTo>
                    <a:pt x="30" y="0"/>
                  </a:lnTo>
                  <a:lnTo>
                    <a:pt x="65" y="10"/>
                  </a:lnTo>
                  <a:lnTo>
                    <a:pt x="74" y="0"/>
                  </a:lnTo>
                  <a:lnTo>
                    <a:pt x="104" y="10"/>
                  </a:lnTo>
                  <a:lnTo>
                    <a:pt x="116" y="0"/>
                  </a:lnTo>
                  <a:lnTo>
                    <a:pt x="140" y="10"/>
                  </a:lnTo>
                  <a:lnTo>
                    <a:pt x="104" y="24"/>
                  </a:lnTo>
                  <a:lnTo>
                    <a:pt x="65" y="10"/>
                  </a:lnTo>
                  <a:lnTo>
                    <a:pt x="20" y="24"/>
                  </a:lnTo>
                  <a:lnTo>
                    <a:pt x="0" y="2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4" name="Freeform 447"/>
            <p:cNvSpPr>
              <a:spLocks/>
            </p:cNvSpPr>
            <p:nvPr/>
          </p:nvSpPr>
          <p:spPr bwMode="auto">
            <a:xfrm>
              <a:off x="-921183" y="2567239"/>
              <a:ext cx="35006" cy="21492"/>
            </a:xfrm>
            <a:custGeom>
              <a:avLst/>
              <a:gdLst/>
              <a:ahLst/>
              <a:cxnLst>
                <a:cxn ang="0">
                  <a:pos x="0" y="0"/>
                </a:cxn>
                <a:cxn ang="0">
                  <a:pos x="14" y="0"/>
                </a:cxn>
                <a:cxn ang="0">
                  <a:pos x="34" y="25"/>
                </a:cxn>
                <a:cxn ang="0">
                  <a:pos x="23" y="25"/>
                </a:cxn>
                <a:cxn ang="0">
                  <a:pos x="0" y="0"/>
                </a:cxn>
              </a:cxnLst>
              <a:rect l="0" t="0" r="r" b="b"/>
              <a:pathLst>
                <a:path w="34" h="25">
                  <a:moveTo>
                    <a:pt x="0" y="0"/>
                  </a:moveTo>
                  <a:lnTo>
                    <a:pt x="14" y="0"/>
                  </a:lnTo>
                  <a:lnTo>
                    <a:pt x="34" y="25"/>
                  </a:lnTo>
                  <a:lnTo>
                    <a:pt x="23" y="25"/>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5" name="Freeform 448"/>
            <p:cNvSpPr>
              <a:spLocks/>
            </p:cNvSpPr>
            <p:nvPr/>
          </p:nvSpPr>
          <p:spPr bwMode="auto">
            <a:xfrm>
              <a:off x="-921183" y="2567239"/>
              <a:ext cx="35006" cy="21492"/>
            </a:xfrm>
            <a:custGeom>
              <a:avLst/>
              <a:gdLst/>
              <a:ahLst/>
              <a:cxnLst>
                <a:cxn ang="0">
                  <a:pos x="0" y="0"/>
                </a:cxn>
                <a:cxn ang="0">
                  <a:pos x="14" y="0"/>
                </a:cxn>
                <a:cxn ang="0">
                  <a:pos x="34" y="25"/>
                </a:cxn>
                <a:cxn ang="0">
                  <a:pos x="23" y="25"/>
                </a:cxn>
                <a:cxn ang="0">
                  <a:pos x="0" y="0"/>
                </a:cxn>
              </a:cxnLst>
              <a:rect l="0" t="0" r="r" b="b"/>
              <a:pathLst>
                <a:path w="34" h="25">
                  <a:moveTo>
                    <a:pt x="0" y="0"/>
                  </a:moveTo>
                  <a:lnTo>
                    <a:pt x="14" y="0"/>
                  </a:lnTo>
                  <a:lnTo>
                    <a:pt x="34" y="25"/>
                  </a:lnTo>
                  <a:lnTo>
                    <a:pt x="23" y="25"/>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6" name="Freeform 449"/>
            <p:cNvSpPr>
              <a:spLocks/>
            </p:cNvSpPr>
            <p:nvPr/>
          </p:nvSpPr>
          <p:spPr bwMode="auto">
            <a:xfrm>
              <a:off x="-921183" y="2378108"/>
              <a:ext cx="122521" cy="126373"/>
            </a:xfrm>
            <a:custGeom>
              <a:avLst/>
              <a:gdLst/>
              <a:ahLst/>
              <a:cxnLst>
                <a:cxn ang="0">
                  <a:pos x="0" y="84"/>
                </a:cxn>
                <a:cxn ang="0">
                  <a:pos x="23" y="44"/>
                </a:cxn>
                <a:cxn ang="0">
                  <a:pos x="23" y="11"/>
                </a:cxn>
                <a:cxn ang="0">
                  <a:pos x="35" y="11"/>
                </a:cxn>
                <a:cxn ang="0">
                  <a:pos x="44" y="0"/>
                </a:cxn>
                <a:cxn ang="0">
                  <a:pos x="74" y="11"/>
                </a:cxn>
                <a:cxn ang="0">
                  <a:pos x="98" y="11"/>
                </a:cxn>
                <a:cxn ang="0">
                  <a:pos x="109" y="0"/>
                </a:cxn>
                <a:cxn ang="0">
                  <a:pos x="119" y="0"/>
                </a:cxn>
                <a:cxn ang="0">
                  <a:pos x="109" y="20"/>
                </a:cxn>
                <a:cxn ang="0">
                  <a:pos x="89" y="20"/>
                </a:cxn>
                <a:cxn ang="0">
                  <a:pos x="35" y="20"/>
                </a:cxn>
                <a:cxn ang="0">
                  <a:pos x="23" y="35"/>
                </a:cxn>
                <a:cxn ang="0">
                  <a:pos x="23" y="44"/>
                </a:cxn>
                <a:cxn ang="0">
                  <a:pos x="35" y="52"/>
                </a:cxn>
                <a:cxn ang="0">
                  <a:pos x="74" y="44"/>
                </a:cxn>
                <a:cxn ang="0">
                  <a:pos x="89" y="52"/>
                </a:cxn>
                <a:cxn ang="0">
                  <a:pos x="74" y="52"/>
                </a:cxn>
                <a:cxn ang="0">
                  <a:pos x="53" y="64"/>
                </a:cxn>
                <a:cxn ang="0">
                  <a:pos x="65" y="94"/>
                </a:cxn>
                <a:cxn ang="0">
                  <a:pos x="53" y="94"/>
                </a:cxn>
                <a:cxn ang="0">
                  <a:pos x="74" y="126"/>
                </a:cxn>
                <a:cxn ang="0">
                  <a:pos x="74" y="137"/>
                </a:cxn>
                <a:cxn ang="0">
                  <a:pos x="65" y="147"/>
                </a:cxn>
                <a:cxn ang="0">
                  <a:pos x="65" y="137"/>
                </a:cxn>
                <a:cxn ang="0">
                  <a:pos x="65" y="126"/>
                </a:cxn>
                <a:cxn ang="0">
                  <a:pos x="53" y="126"/>
                </a:cxn>
                <a:cxn ang="0">
                  <a:pos x="53" y="117"/>
                </a:cxn>
                <a:cxn ang="0">
                  <a:pos x="35" y="94"/>
                </a:cxn>
                <a:cxn ang="0">
                  <a:pos x="44" y="84"/>
                </a:cxn>
                <a:cxn ang="0">
                  <a:pos x="35" y="84"/>
                </a:cxn>
                <a:cxn ang="0">
                  <a:pos x="23" y="94"/>
                </a:cxn>
                <a:cxn ang="0">
                  <a:pos x="23" y="137"/>
                </a:cxn>
                <a:cxn ang="0">
                  <a:pos x="14" y="137"/>
                </a:cxn>
                <a:cxn ang="0">
                  <a:pos x="14" y="105"/>
                </a:cxn>
                <a:cxn ang="0">
                  <a:pos x="14" y="94"/>
                </a:cxn>
                <a:cxn ang="0">
                  <a:pos x="0" y="94"/>
                </a:cxn>
                <a:cxn ang="0">
                  <a:pos x="0" y="84"/>
                </a:cxn>
              </a:cxnLst>
              <a:rect l="0" t="0" r="r" b="b"/>
              <a:pathLst>
                <a:path w="119" h="147">
                  <a:moveTo>
                    <a:pt x="0" y="84"/>
                  </a:moveTo>
                  <a:lnTo>
                    <a:pt x="23" y="44"/>
                  </a:lnTo>
                  <a:lnTo>
                    <a:pt x="23" y="11"/>
                  </a:lnTo>
                  <a:lnTo>
                    <a:pt x="35" y="11"/>
                  </a:lnTo>
                  <a:lnTo>
                    <a:pt x="44" y="0"/>
                  </a:lnTo>
                  <a:lnTo>
                    <a:pt x="74" y="11"/>
                  </a:lnTo>
                  <a:lnTo>
                    <a:pt x="98" y="11"/>
                  </a:lnTo>
                  <a:lnTo>
                    <a:pt x="109" y="0"/>
                  </a:lnTo>
                  <a:lnTo>
                    <a:pt x="119" y="0"/>
                  </a:lnTo>
                  <a:lnTo>
                    <a:pt x="109" y="20"/>
                  </a:lnTo>
                  <a:lnTo>
                    <a:pt x="89" y="20"/>
                  </a:lnTo>
                  <a:lnTo>
                    <a:pt x="35" y="20"/>
                  </a:lnTo>
                  <a:lnTo>
                    <a:pt x="23" y="35"/>
                  </a:lnTo>
                  <a:lnTo>
                    <a:pt x="23" y="44"/>
                  </a:lnTo>
                  <a:lnTo>
                    <a:pt x="35" y="52"/>
                  </a:lnTo>
                  <a:lnTo>
                    <a:pt x="74" y="44"/>
                  </a:lnTo>
                  <a:lnTo>
                    <a:pt x="89" y="52"/>
                  </a:lnTo>
                  <a:lnTo>
                    <a:pt x="74" y="52"/>
                  </a:lnTo>
                  <a:lnTo>
                    <a:pt x="53" y="64"/>
                  </a:lnTo>
                  <a:lnTo>
                    <a:pt x="65" y="94"/>
                  </a:lnTo>
                  <a:lnTo>
                    <a:pt x="53" y="94"/>
                  </a:lnTo>
                  <a:lnTo>
                    <a:pt x="74" y="126"/>
                  </a:lnTo>
                  <a:lnTo>
                    <a:pt x="74" y="137"/>
                  </a:lnTo>
                  <a:lnTo>
                    <a:pt x="65" y="147"/>
                  </a:lnTo>
                  <a:lnTo>
                    <a:pt x="65" y="137"/>
                  </a:lnTo>
                  <a:lnTo>
                    <a:pt x="65" y="126"/>
                  </a:lnTo>
                  <a:lnTo>
                    <a:pt x="53" y="126"/>
                  </a:lnTo>
                  <a:lnTo>
                    <a:pt x="53" y="117"/>
                  </a:lnTo>
                  <a:lnTo>
                    <a:pt x="35" y="94"/>
                  </a:lnTo>
                  <a:lnTo>
                    <a:pt x="44" y="84"/>
                  </a:lnTo>
                  <a:lnTo>
                    <a:pt x="35" y="84"/>
                  </a:lnTo>
                  <a:lnTo>
                    <a:pt x="23" y="94"/>
                  </a:lnTo>
                  <a:lnTo>
                    <a:pt x="23" y="137"/>
                  </a:lnTo>
                  <a:lnTo>
                    <a:pt x="14" y="137"/>
                  </a:lnTo>
                  <a:lnTo>
                    <a:pt x="14" y="105"/>
                  </a:lnTo>
                  <a:lnTo>
                    <a:pt x="14" y="94"/>
                  </a:lnTo>
                  <a:lnTo>
                    <a:pt x="0" y="94"/>
                  </a:lnTo>
                  <a:lnTo>
                    <a:pt x="0" y="84"/>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7" name="Freeform 450"/>
            <p:cNvSpPr>
              <a:spLocks/>
            </p:cNvSpPr>
            <p:nvPr/>
          </p:nvSpPr>
          <p:spPr bwMode="auto">
            <a:xfrm>
              <a:off x="-921183" y="2378108"/>
              <a:ext cx="122521" cy="126373"/>
            </a:xfrm>
            <a:custGeom>
              <a:avLst/>
              <a:gdLst/>
              <a:ahLst/>
              <a:cxnLst>
                <a:cxn ang="0">
                  <a:pos x="0" y="84"/>
                </a:cxn>
                <a:cxn ang="0">
                  <a:pos x="23" y="44"/>
                </a:cxn>
                <a:cxn ang="0">
                  <a:pos x="23" y="11"/>
                </a:cxn>
                <a:cxn ang="0">
                  <a:pos x="35" y="11"/>
                </a:cxn>
                <a:cxn ang="0">
                  <a:pos x="44" y="0"/>
                </a:cxn>
                <a:cxn ang="0">
                  <a:pos x="74" y="11"/>
                </a:cxn>
                <a:cxn ang="0">
                  <a:pos x="98" y="11"/>
                </a:cxn>
                <a:cxn ang="0">
                  <a:pos x="109" y="0"/>
                </a:cxn>
                <a:cxn ang="0">
                  <a:pos x="119" y="0"/>
                </a:cxn>
                <a:cxn ang="0">
                  <a:pos x="109" y="20"/>
                </a:cxn>
                <a:cxn ang="0">
                  <a:pos x="89" y="20"/>
                </a:cxn>
                <a:cxn ang="0">
                  <a:pos x="35" y="20"/>
                </a:cxn>
                <a:cxn ang="0">
                  <a:pos x="23" y="35"/>
                </a:cxn>
                <a:cxn ang="0">
                  <a:pos x="23" y="44"/>
                </a:cxn>
                <a:cxn ang="0">
                  <a:pos x="35" y="52"/>
                </a:cxn>
                <a:cxn ang="0">
                  <a:pos x="74" y="44"/>
                </a:cxn>
                <a:cxn ang="0">
                  <a:pos x="89" y="52"/>
                </a:cxn>
                <a:cxn ang="0">
                  <a:pos x="74" y="52"/>
                </a:cxn>
                <a:cxn ang="0">
                  <a:pos x="53" y="64"/>
                </a:cxn>
                <a:cxn ang="0">
                  <a:pos x="65" y="94"/>
                </a:cxn>
                <a:cxn ang="0">
                  <a:pos x="53" y="94"/>
                </a:cxn>
                <a:cxn ang="0">
                  <a:pos x="74" y="126"/>
                </a:cxn>
                <a:cxn ang="0">
                  <a:pos x="74" y="137"/>
                </a:cxn>
                <a:cxn ang="0">
                  <a:pos x="65" y="147"/>
                </a:cxn>
                <a:cxn ang="0">
                  <a:pos x="65" y="137"/>
                </a:cxn>
                <a:cxn ang="0">
                  <a:pos x="65" y="126"/>
                </a:cxn>
                <a:cxn ang="0">
                  <a:pos x="53" y="126"/>
                </a:cxn>
                <a:cxn ang="0">
                  <a:pos x="53" y="117"/>
                </a:cxn>
                <a:cxn ang="0">
                  <a:pos x="35" y="94"/>
                </a:cxn>
                <a:cxn ang="0">
                  <a:pos x="44" y="84"/>
                </a:cxn>
                <a:cxn ang="0">
                  <a:pos x="35" y="84"/>
                </a:cxn>
                <a:cxn ang="0">
                  <a:pos x="23" y="94"/>
                </a:cxn>
                <a:cxn ang="0">
                  <a:pos x="23" y="137"/>
                </a:cxn>
                <a:cxn ang="0">
                  <a:pos x="14" y="137"/>
                </a:cxn>
                <a:cxn ang="0">
                  <a:pos x="14" y="105"/>
                </a:cxn>
                <a:cxn ang="0">
                  <a:pos x="14" y="94"/>
                </a:cxn>
                <a:cxn ang="0">
                  <a:pos x="0" y="94"/>
                </a:cxn>
                <a:cxn ang="0">
                  <a:pos x="0" y="84"/>
                </a:cxn>
              </a:cxnLst>
              <a:rect l="0" t="0" r="r" b="b"/>
              <a:pathLst>
                <a:path w="119" h="147">
                  <a:moveTo>
                    <a:pt x="0" y="84"/>
                  </a:moveTo>
                  <a:lnTo>
                    <a:pt x="23" y="44"/>
                  </a:lnTo>
                  <a:lnTo>
                    <a:pt x="23" y="11"/>
                  </a:lnTo>
                  <a:lnTo>
                    <a:pt x="35" y="11"/>
                  </a:lnTo>
                  <a:lnTo>
                    <a:pt x="44" y="0"/>
                  </a:lnTo>
                  <a:lnTo>
                    <a:pt x="74" y="11"/>
                  </a:lnTo>
                  <a:lnTo>
                    <a:pt x="98" y="11"/>
                  </a:lnTo>
                  <a:lnTo>
                    <a:pt x="109" y="0"/>
                  </a:lnTo>
                  <a:lnTo>
                    <a:pt x="119" y="0"/>
                  </a:lnTo>
                  <a:lnTo>
                    <a:pt x="109" y="20"/>
                  </a:lnTo>
                  <a:lnTo>
                    <a:pt x="89" y="20"/>
                  </a:lnTo>
                  <a:lnTo>
                    <a:pt x="35" y="20"/>
                  </a:lnTo>
                  <a:lnTo>
                    <a:pt x="23" y="35"/>
                  </a:lnTo>
                  <a:lnTo>
                    <a:pt x="23" y="44"/>
                  </a:lnTo>
                  <a:lnTo>
                    <a:pt x="35" y="52"/>
                  </a:lnTo>
                  <a:lnTo>
                    <a:pt x="74" y="44"/>
                  </a:lnTo>
                  <a:lnTo>
                    <a:pt x="89" y="52"/>
                  </a:lnTo>
                  <a:lnTo>
                    <a:pt x="74" y="52"/>
                  </a:lnTo>
                  <a:lnTo>
                    <a:pt x="53" y="64"/>
                  </a:lnTo>
                  <a:lnTo>
                    <a:pt x="65" y="94"/>
                  </a:lnTo>
                  <a:lnTo>
                    <a:pt x="53" y="94"/>
                  </a:lnTo>
                  <a:lnTo>
                    <a:pt x="74" y="126"/>
                  </a:lnTo>
                  <a:lnTo>
                    <a:pt x="74" y="137"/>
                  </a:lnTo>
                  <a:lnTo>
                    <a:pt x="65" y="147"/>
                  </a:lnTo>
                  <a:lnTo>
                    <a:pt x="65" y="137"/>
                  </a:lnTo>
                  <a:lnTo>
                    <a:pt x="65" y="126"/>
                  </a:lnTo>
                  <a:lnTo>
                    <a:pt x="53" y="126"/>
                  </a:lnTo>
                  <a:lnTo>
                    <a:pt x="53" y="117"/>
                  </a:lnTo>
                  <a:lnTo>
                    <a:pt x="35" y="94"/>
                  </a:lnTo>
                  <a:lnTo>
                    <a:pt x="44" y="84"/>
                  </a:lnTo>
                  <a:lnTo>
                    <a:pt x="35" y="84"/>
                  </a:lnTo>
                  <a:lnTo>
                    <a:pt x="23" y="94"/>
                  </a:lnTo>
                  <a:lnTo>
                    <a:pt x="23" y="137"/>
                  </a:lnTo>
                  <a:lnTo>
                    <a:pt x="14" y="137"/>
                  </a:lnTo>
                  <a:lnTo>
                    <a:pt x="14" y="105"/>
                  </a:lnTo>
                  <a:lnTo>
                    <a:pt x="14" y="94"/>
                  </a:lnTo>
                  <a:lnTo>
                    <a:pt x="0" y="94"/>
                  </a:lnTo>
                  <a:lnTo>
                    <a:pt x="0" y="84"/>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8" name="Freeform 451"/>
            <p:cNvSpPr>
              <a:spLocks/>
            </p:cNvSpPr>
            <p:nvPr/>
          </p:nvSpPr>
          <p:spPr bwMode="auto">
            <a:xfrm>
              <a:off x="-765717" y="2370370"/>
              <a:ext cx="33977" cy="52441"/>
            </a:xfrm>
            <a:custGeom>
              <a:avLst/>
              <a:gdLst/>
              <a:ahLst/>
              <a:cxnLst>
                <a:cxn ang="0">
                  <a:pos x="0" y="19"/>
                </a:cxn>
                <a:cxn ang="0">
                  <a:pos x="12" y="0"/>
                </a:cxn>
                <a:cxn ang="0">
                  <a:pos x="20" y="8"/>
                </a:cxn>
                <a:cxn ang="0">
                  <a:pos x="33" y="8"/>
                </a:cxn>
                <a:cxn ang="0">
                  <a:pos x="33" y="19"/>
                </a:cxn>
                <a:cxn ang="0">
                  <a:pos x="20" y="19"/>
                </a:cxn>
                <a:cxn ang="0">
                  <a:pos x="20" y="28"/>
                </a:cxn>
                <a:cxn ang="0">
                  <a:pos x="12" y="28"/>
                </a:cxn>
                <a:cxn ang="0">
                  <a:pos x="12" y="43"/>
                </a:cxn>
                <a:cxn ang="0">
                  <a:pos x="20" y="61"/>
                </a:cxn>
                <a:cxn ang="0">
                  <a:pos x="12" y="43"/>
                </a:cxn>
                <a:cxn ang="0">
                  <a:pos x="0" y="19"/>
                </a:cxn>
              </a:cxnLst>
              <a:rect l="0" t="0" r="r" b="b"/>
              <a:pathLst>
                <a:path w="33" h="61">
                  <a:moveTo>
                    <a:pt x="0" y="19"/>
                  </a:moveTo>
                  <a:lnTo>
                    <a:pt x="12" y="0"/>
                  </a:lnTo>
                  <a:lnTo>
                    <a:pt x="20" y="8"/>
                  </a:lnTo>
                  <a:lnTo>
                    <a:pt x="33" y="8"/>
                  </a:lnTo>
                  <a:lnTo>
                    <a:pt x="33" y="19"/>
                  </a:lnTo>
                  <a:lnTo>
                    <a:pt x="20" y="19"/>
                  </a:lnTo>
                  <a:lnTo>
                    <a:pt x="20" y="28"/>
                  </a:lnTo>
                  <a:lnTo>
                    <a:pt x="12" y="28"/>
                  </a:lnTo>
                  <a:lnTo>
                    <a:pt x="12" y="43"/>
                  </a:lnTo>
                  <a:lnTo>
                    <a:pt x="20" y="61"/>
                  </a:lnTo>
                  <a:lnTo>
                    <a:pt x="12" y="43"/>
                  </a:lnTo>
                  <a:lnTo>
                    <a:pt x="0" y="1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69" name="Freeform 452"/>
            <p:cNvSpPr>
              <a:spLocks/>
            </p:cNvSpPr>
            <p:nvPr/>
          </p:nvSpPr>
          <p:spPr bwMode="auto">
            <a:xfrm>
              <a:off x="-765717" y="2370370"/>
              <a:ext cx="33977" cy="52441"/>
            </a:xfrm>
            <a:custGeom>
              <a:avLst/>
              <a:gdLst/>
              <a:ahLst/>
              <a:cxnLst>
                <a:cxn ang="0">
                  <a:pos x="0" y="19"/>
                </a:cxn>
                <a:cxn ang="0">
                  <a:pos x="12" y="0"/>
                </a:cxn>
                <a:cxn ang="0">
                  <a:pos x="20" y="8"/>
                </a:cxn>
                <a:cxn ang="0">
                  <a:pos x="33" y="8"/>
                </a:cxn>
                <a:cxn ang="0">
                  <a:pos x="33" y="19"/>
                </a:cxn>
                <a:cxn ang="0">
                  <a:pos x="20" y="19"/>
                </a:cxn>
                <a:cxn ang="0">
                  <a:pos x="20" y="28"/>
                </a:cxn>
                <a:cxn ang="0">
                  <a:pos x="12" y="28"/>
                </a:cxn>
                <a:cxn ang="0">
                  <a:pos x="12" y="43"/>
                </a:cxn>
                <a:cxn ang="0">
                  <a:pos x="20" y="61"/>
                </a:cxn>
                <a:cxn ang="0">
                  <a:pos x="12" y="43"/>
                </a:cxn>
                <a:cxn ang="0">
                  <a:pos x="0" y="19"/>
                </a:cxn>
              </a:cxnLst>
              <a:rect l="0" t="0" r="r" b="b"/>
              <a:pathLst>
                <a:path w="33" h="61">
                  <a:moveTo>
                    <a:pt x="0" y="19"/>
                  </a:moveTo>
                  <a:lnTo>
                    <a:pt x="12" y="0"/>
                  </a:lnTo>
                  <a:lnTo>
                    <a:pt x="20" y="8"/>
                  </a:lnTo>
                  <a:lnTo>
                    <a:pt x="33" y="8"/>
                  </a:lnTo>
                  <a:lnTo>
                    <a:pt x="33" y="19"/>
                  </a:lnTo>
                  <a:lnTo>
                    <a:pt x="20" y="19"/>
                  </a:lnTo>
                  <a:lnTo>
                    <a:pt x="20" y="28"/>
                  </a:lnTo>
                  <a:lnTo>
                    <a:pt x="12" y="28"/>
                  </a:lnTo>
                  <a:lnTo>
                    <a:pt x="12" y="43"/>
                  </a:lnTo>
                  <a:lnTo>
                    <a:pt x="20" y="61"/>
                  </a:lnTo>
                  <a:lnTo>
                    <a:pt x="12" y="43"/>
                  </a:lnTo>
                  <a:lnTo>
                    <a:pt x="0" y="1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0" name="Freeform 453"/>
            <p:cNvSpPr>
              <a:spLocks/>
            </p:cNvSpPr>
            <p:nvPr/>
          </p:nvSpPr>
          <p:spPr bwMode="auto">
            <a:xfrm>
              <a:off x="-753362" y="2451182"/>
              <a:ext cx="54568" cy="21492"/>
            </a:xfrm>
            <a:custGeom>
              <a:avLst/>
              <a:gdLst/>
              <a:ahLst/>
              <a:cxnLst>
                <a:cxn ang="0">
                  <a:pos x="0" y="10"/>
                </a:cxn>
                <a:cxn ang="0">
                  <a:pos x="8" y="0"/>
                </a:cxn>
                <a:cxn ang="0">
                  <a:pos x="29" y="0"/>
                </a:cxn>
                <a:cxn ang="0">
                  <a:pos x="38" y="10"/>
                </a:cxn>
                <a:cxn ang="0">
                  <a:pos x="53" y="25"/>
                </a:cxn>
                <a:cxn ang="0">
                  <a:pos x="0" y="10"/>
                </a:cxn>
              </a:cxnLst>
              <a:rect l="0" t="0" r="r" b="b"/>
              <a:pathLst>
                <a:path w="53" h="25">
                  <a:moveTo>
                    <a:pt x="0" y="10"/>
                  </a:moveTo>
                  <a:lnTo>
                    <a:pt x="8" y="0"/>
                  </a:lnTo>
                  <a:lnTo>
                    <a:pt x="29" y="0"/>
                  </a:lnTo>
                  <a:lnTo>
                    <a:pt x="38" y="10"/>
                  </a:lnTo>
                  <a:lnTo>
                    <a:pt x="53" y="25"/>
                  </a:lnTo>
                  <a:lnTo>
                    <a:pt x="0" y="1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1" name="Freeform 454"/>
            <p:cNvSpPr>
              <a:spLocks/>
            </p:cNvSpPr>
            <p:nvPr/>
          </p:nvSpPr>
          <p:spPr bwMode="auto">
            <a:xfrm>
              <a:off x="-753362" y="2451182"/>
              <a:ext cx="54568" cy="21492"/>
            </a:xfrm>
            <a:custGeom>
              <a:avLst/>
              <a:gdLst/>
              <a:ahLst/>
              <a:cxnLst>
                <a:cxn ang="0">
                  <a:pos x="0" y="10"/>
                </a:cxn>
                <a:cxn ang="0">
                  <a:pos x="8" y="0"/>
                </a:cxn>
                <a:cxn ang="0">
                  <a:pos x="29" y="0"/>
                </a:cxn>
                <a:cxn ang="0">
                  <a:pos x="38" y="10"/>
                </a:cxn>
                <a:cxn ang="0">
                  <a:pos x="53" y="25"/>
                </a:cxn>
                <a:cxn ang="0">
                  <a:pos x="0" y="10"/>
                </a:cxn>
              </a:cxnLst>
              <a:rect l="0" t="0" r="r" b="b"/>
              <a:pathLst>
                <a:path w="53" h="25">
                  <a:moveTo>
                    <a:pt x="0" y="10"/>
                  </a:moveTo>
                  <a:lnTo>
                    <a:pt x="8" y="0"/>
                  </a:lnTo>
                  <a:lnTo>
                    <a:pt x="29" y="0"/>
                  </a:lnTo>
                  <a:lnTo>
                    <a:pt x="38" y="10"/>
                  </a:lnTo>
                  <a:lnTo>
                    <a:pt x="53" y="25"/>
                  </a:lnTo>
                  <a:lnTo>
                    <a:pt x="0" y="1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2" name="Freeform 455"/>
            <p:cNvSpPr>
              <a:spLocks/>
            </p:cNvSpPr>
            <p:nvPr/>
          </p:nvSpPr>
          <p:spPr bwMode="auto">
            <a:xfrm>
              <a:off x="-921183" y="2090113"/>
              <a:ext cx="91632" cy="90267"/>
            </a:xfrm>
            <a:custGeom>
              <a:avLst/>
              <a:gdLst/>
              <a:ahLst/>
              <a:cxnLst>
                <a:cxn ang="0">
                  <a:pos x="0" y="43"/>
                </a:cxn>
                <a:cxn ang="0">
                  <a:pos x="14" y="43"/>
                </a:cxn>
                <a:cxn ang="0">
                  <a:pos x="0" y="0"/>
                </a:cxn>
                <a:cxn ang="0">
                  <a:pos x="35" y="0"/>
                </a:cxn>
                <a:cxn ang="0">
                  <a:pos x="35" y="22"/>
                </a:cxn>
                <a:cxn ang="0">
                  <a:pos x="44" y="32"/>
                </a:cxn>
                <a:cxn ang="0">
                  <a:pos x="35" y="64"/>
                </a:cxn>
                <a:cxn ang="0">
                  <a:pos x="44" y="85"/>
                </a:cxn>
                <a:cxn ang="0">
                  <a:pos x="44" y="96"/>
                </a:cxn>
                <a:cxn ang="0">
                  <a:pos x="53" y="85"/>
                </a:cxn>
                <a:cxn ang="0">
                  <a:pos x="74" y="96"/>
                </a:cxn>
                <a:cxn ang="0">
                  <a:pos x="89" y="105"/>
                </a:cxn>
                <a:cxn ang="0">
                  <a:pos x="65" y="105"/>
                </a:cxn>
                <a:cxn ang="0">
                  <a:pos x="53" y="96"/>
                </a:cxn>
                <a:cxn ang="0">
                  <a:pos x="53" y="105"/>
                </a:cxn>
                <a:cxn ang="0">
                  <a:pos x="35" y="96"/>
                </a:cxn>
                <a:cxn ang="0">
                  <a:pos x="23" y="96"/>
                </a:cxn>
                <a:cxn ang="0">
                  <a:pos x="23" y="72"/>
                </a:cxn>
                <a:cxn ang="0">
                  <a:pos x="0" y="72"/>
                </a:cxn>
                <a:cxn ang="0">
                  <a:pos x="0" y="43"/>
                </a:cxn>
              </a:cxnLst>
              <a:rect l="0" t="0" r="r" b="b"/>
              <a:pathLst>
                <a:path w="89" h="105">
                  <a:moveTo>
                    <a:pt x="0" y="43"/>
                  </a:moveTo>
                  <a:lnTo>
                    <a:pt x="14" y="43"/>
                  </a:lnTo>
                  <a:lnTo>
                    <a:pt x="0" y="0"/>
                  </a:lnTo>
                  <a:lnTo>
                    <a:pt x="35" y="0"/>
                  </a:lnTo>
                  <a:lnTo>
                    <a:pt x="35" y="22"/>
                  </a:lnTo>
                  <a:lnTo>
                    <a:pt x="44" y="32"/>
                  </a:lnTo>
                  <a:lnTo>
                    <a:pt x="35" y="64"/>
                  </a:lnTo>
                  <a:lnTo>
                    <a:pt x="44" y="85"/>
                  </a:lnTo>
                  <a:lnTo>
                    <a:pt x="44" y="96"/>
                  </a:lnTo>
                  <a:lnTo>
                    <a:pt x="53" y="85"/>
                  </a:lnTo>
                  <a:lnTo>
                    <a:pt x="74" y="96"/>
                  </a:lnTo>
                  <a:lnTo>
                    <a:pt x="89" y="105"/>
                  </a:lnTo>
                  <a:lnTo>
                    <a:pt x="65" y="105"/>
                  </a:lnTo>
                  <a:lnTo>
                    <a:pt x="53" y="96"/>
                  </a:lnTo>
                  <a:lnTo>
                    <a:pt x="53" y="105"/>
                  </a:lnTo>
                  <a:lnTo>
                    <a:pt x="35" y="96"/>
                  </a:lnTo>
                  <a:lnTo>
                    <a:pt x="23" y="96"/>
                  </a:lnTo>
                  <a:lnTo>
                    <a:pt x="23" y="72"/>
                  </a:lnTo>
                  <a:lnTo>
                    <a:pt x="0" y="72"/>
                  </a:lnTo>
                  <a:lnTo>
                    <a:pt x="0" y="43"/>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3" name="Freeform 456"/>
            <p:cNvSpPr>
              <a:spLocks/>
            </p:cNvSpPr>
            <p:nvPr/>
          </p:nvSpPr>
          <p:spPr bwMode="auto">
            <a:xfrm>
              <a:off x="-921183" y="2090113"/>
              <a:ext cx="91632" cy="90267"/>
            </a:xfrm>
            <a:custGeom>
              <a:avLst/>
              <a:gdLst/>
              <a:ahLst/>
              <a:cxnLst>
                <a:cxn ang="0">
                  <a:pos x="0" y="43"/>
                </a:cxn>
                <a:cxn ang="0">
                  <a:pos x="14" y="43"/>
                </a:cxn>
                <a:cxn ang="0">
                  <a:pos x="0" y="0"/>
                </a:cxn>
                <a:cxn ang="0">
                  <a:pos x="35" y="0"/>
                </a:cxn>
                <a:cxn ang="0">
                  <a:pos x="35" y="22"/>
                </a:cxn>
                <a:cxn ang="0">
                  <a:pos x="44" y="32"/>
                </a:cxn>
                <a:cxn ang="0">
                  <a:pos x="35" y="64"/>
                </a:cxn>
                <a:cxn ang="0">
                  <a:pos x="44" y="85"/>
                </a:cxn>
                <a:cxn ang="0">
                  <a:pos x="44" y="96"/>
                </a:cxn>
                <a:cxn ang="0">
                  <a:pos x="53" y="85"/>
                </a:cxn>
                <a:cxn ang="0">
                  <a:pos x="74" y="96"/>
                </a:cxn>
                <a:cxn ang="0">
                  <a:pos x="89" y="105"/>
                </a:cxn>
                <a:cxn ang="0">
                  <a:pos x="65" y="105"/>
                </a:cxn>
                <a:cxn ang="0">
                  <a:pos x="53" y="96"/>
                </a:cxn>
                <a:cxn ang="0">
                  <a:pos x="53" y="105"/>
                </a:cxn>
                <a:cxn ang="0">
                  <a:pos x="35" y="96"/>
                </a:cxn>
                <a:cxn ang="0">
                  <a:pos x="23" y="96"/>
                </a:cxn>
                <a:cxn ang="0">
                  <a:pos x="23" y="72"/>
                </a:cxn>
                <a:cxn ang="0">
                  <a:pos x="0" y="72"/>
                </a:cxn>
                <a:cxn ang="0">
                  <a:pos x="0" y="43"/>
                </a:cxn>
              </a:cxnLst>
              <a:rect l="0" t="0" r="r" b="b"/>
              <a:pathLst>
                <a:path w="89" h="105">
                  <a:moveTo>
                    <a:pt x="0" y="43"/>
                  </a:moveTo>
                  <a:lnTo>
                    <a:pt x="14" y="43"/>
                  </a:lnTo>
                  <a:lnTo>
                    <a:pt x="0" y="0"/>
                  </a:lnTo>
                  <a:lnTo>
                    <a:pt x="35" y="0"/>
                  </a:lnTo>
                  <a:lnTo>
                    <a:pt x="35" y="22"/>
                  </a:lnTo>
                  <a:lnTo>
                    <a:pt x="44" y="32"/>
                  </a:lnTo>
                  <a:lnTo>
                    <a:pt x="35" y="64"/>
                  </a:lnTo>
                  <a:lnTo>
                    <a:pt x="44" y="85"/>
                  </a:lnTo>
                  <a:lnTo>
                    <a:pt x="44" y="96"/>
                  </a:lnTo>
                  <a:lnTo>
                    <a:pt x="53" y="85"/>
                  </a:lnTo>
                  <a:lnTo>
                    <a:pt x="74" y="96"/>
                  </a:lnTo>
                  <a:lnTo>
                    <a:pt x="89" y="105"/>
                  </a:lnTo>
                  <a:lnTo>
                    <a:pt x="65" y="105"/>
                  </a:lnTo>
                  <a:lnTo>
                    <a:pt x="53" y="96"/>
                  </a:lnTo>
                  <a:lnTo>
                    <a:pt x="53" y="105"/>
                  </a:lnTo>
                  <a:lnTo>
                    <a:pt x="35" y="96"/>
                  </a:lnTo>
                  <a:lnTo>
                    <a:pt x="23" y="96"/>
                  </a:lnTo>
                  <a:lnTo>
                    <a:pt x="23" y="72"/>
                  </a:lnTo>
                  <a:lnTo>
                    <a:pt x="0" y="72"/>
                  </a:lnTo>
                  <a:lnTo>
                    <a:pt x="0" y="43"/>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4" name="Freeform 457"/>
            <p:cNvSpPr>
              <a:spLocks/>
            </p:cNvSpPr>
            <p:nvPr/>
          </p:nvSpPr>
          <p:spPr bwMode="auto">
            <a:xfrm>
              <a:off x="-953101" y="2216487"/>
              <a:ext cx="45302" cy="44704"/>
            </a:xfrm>
            <a:custGeom>
              <a:avLst/>
              <a:gdLst/>
              <a:ahLst/>
              <a:cxnLst>
                <a:cxn ang="0">
                  <a:pos x="0" y="52"/>
                </a:cxn>
                <a:cxn ang="0">
                  <a:pos x="29" y="11"/>
                </a:cxn>
                <a:cxn ang="0">
                  <a:pos x="29" y="0"/>
                </a:cxn>
                <a:cxn ang="0">
                  <a:pos x="44" y="11"/>
                </a:cxn>
                <a:cxn ang="0">
                  <a:pos x="0" y="52"/>
                </a:cxn>
              </a:cxnLst>
              <a:rect l="0" t="0" r="r" b="b"/>
              <a:pathLst>
                <a:path w="44" h="52">
                  <a:moveTo>
                    <a:pt x="0" y="52"/>
                  </a:moveTo>
                  <a:lnTo>
                    <a:pt x="29" y="11"/>
                  </a:lnTo>
                  <a:lnTo>
                    <a:pt x="29" y="0"/>
                  </a:lnTo>
                  <a:lnTo>
                    <a:pt x="44" y="11"/>
                  </a:lnTo>
                  <a:lnTo>
                    <a:pt x="0" y="5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5" name="Freeform 458"/>
            <p:cNvSpPr>
              <a:spLocks/>
            </p:cNvSpPr>
            <p:nvPr/>
          </p:nvSpPr>
          <p:spPr bwMode="auto">
            <a:xfrm>
              <a:off x="-953101" y="2216487"/>
              <a:ext cx="45302" cy="44704"/>
            </a:xfrm>
            <a:custGeom>
              <a:avLst/>
              <a:gdLst/>
              <a:ahLst/>
              <a:cxnLst>
                <a:cxn ang="0">
                  <a:pos x="0" y="52"/>
                </a:cxn>
                <a:cxn ang="0">
                  <a:pos x="29" y="11"/>
                </a:cxn>
                <a:cxn ang="0">
                  <a:pos x="29" y="0"/>
                </a:cxn>
                <a:cxn ang="0">
                  <a:pos x="44" y="11"/>
                </a:cxn>
                <a:cxn ang="0">
                  <a:pos x="0" y="52"/>
                </a:cxn>
              </a:cxnLst>
              <a:rect l="0" t="0" r="r" b="b"/>
              <a:pathLst>
                <a:path w="44" h="52">
                  <a:moveTo>
                    <a:pt x="0" y="52"/>
                  </a:moveTo>
                  <a:lnTo>
                    <a:pt x="29" y="11"/>
                  </a:lnTo>
                  <a:lnTo>
                    <a:pt x="29" y="0"/>
                  </a:lnTo>
                  <a:lnTo>
                    <a:pt x="44" y="11"/>
                  </a:lnTo>
                  <a:lnTo>
                    <a:pt x="0" y="5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6" name="Freeform 459"/>
            <p:cNvSpPr>
              <a:spLocks/>
            </p:cNvSpPr>
            <p:nvPr/>
          </p:nvSpPr>
          <p:spPr bwMode="auto">
            <a:xfrm>
              <a:off x="-829551" y="2190696"/>
              <a:ext cx="24710" cy="45563"/>
            </a:xfrm>
            <a:custGeom>
              <a:avLst/>
              <a:gdLst/>
              <a:ahLst/>
              <a:cxnLst>
                <a:cxn ang="0">
                  <a:pos x="0" y="0"/>
                </a:cxn>
                <a:cxn ang="0">
                  <a:pos x="24" y="0"/>
                </a:cxn>
                <a:cxn ang="0">
                  <a:pos x="24" y="8"/>
                </a:cxn>
                <a:cxn ang="0">
                  <a:pos x="24" y="29"/>
                </a:cxn>
                <a:cxn ang="0">
                  <a:pos x="10" y="29"/>
                </a:cxn>
                <a:cxn ang="0">
                  <a:pos x="24" y="40"/>
                </a:cxn>
                <a:cxn ang="0">
                  <a:pos x="10" y="53"/>
                </a:cxn>
                <a:cxn ang="0">
                  <a:pos x="10" y="29"/>
                </a:cxn>
                <a:cxn ang="0">
                  <a:pos x="0" y="29"/>
                </a:cxn>
                <a:cxn ang="0">
                  <a:pos x="0" y="20"/>
                </a:cxn>
                <a:cxn ang="0">
                  <a:pos x="10" y="20"/>
                </a:cxn>
                <a:cxn ang="0">
                  <a:pos x="0" y="0"/>
                </a:cxn>
              </a:cxnLst>
              <a:rect l="0" t="0" r="r" b="b"/>
              <a:pathLst>
                <a:path w="24" h="53">
                  <a:moveTo>
                    <a:pt x="0" y="0"/>
                  </a:moveTo>
                  <a:lnTo>
                    <a:pt x="24" y="0"/>
                  </a:lnTo>
                  <a:lnTo>
                    <a:pt x="24" y="8"/>
                  </a:lnTo>
                  <a:lnTo>
                    <a:pt x="24" y="29"/>
                  </a:lnTo>
                  <a:lnTo>
                    <a:pt x="10" y="29"/>
                  </a:lnTo>
                  <a:lnTo>
                    <a:pt x="24" y="40"/>
                  </a:lnTo>
                  <a:lnTo>
                    <a:pt x="10" y="53"/>
                  </a:lnTo>
                  <a:lnTo>
                    <a:pt x="10" y="29"/>
                  </a:lnTo>
                  <a:lnTo>
                    <a:pt x="0" y="29"/>
                  </a:lnTo>
                  <a:lnTo>
                    <a:pt x="0" y="20"/>
                  </a:lnTo>
                  <a:lnTo>
                    <a:pt x="10" y="20"/>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7" name="Freeform 460"/>
            <p:cNvSpPr>
              <a:spLocks/>
            </p:cNvSpPr>
            <p:nvPr/>
          </p:nvSpPr>
          <p:spPr bwMode="auto">
            <a:xfrm>
              <a:off x="-829551" y="2190696"/>
              <a:ext cx="24710" cy="45563"/>
            </a:xfrm>
            <a:custGeom>
              <a:avLst/>
              <a:gdLst/>
              <a:ahLst/>
              <a:cxnLst>
                <a:cxn ang="0">
                  <a:pos x="0" y="0"/>
                </a:cxn>
                <a:cxn ang="0">
                  <a:pos x="24" y="0"/>
                </a:cxn>
                <a:cxn ang="0">
                  <a:pos x="24" y="8"/>
                </a:cxn>
                <a:cxn ang="0">
                  <a:pos x="24" y="29"/>
                </a:cxn>
                <a:cxn ang="0">
                  <a:pos x="10" y="29"/>
                </a:cxn>
                <a:cxn ang="0">
                  <a:pos x="24" y="40"/>
                </a:cxn>
                <a:cxn ang="0">
                  <a:pos x="10" y="53"/>
                </a:cxn>
                <a:cxn ang="0">
                  <a:pos x="10" y="29"/>
                </a:cxn>
                <a:cxn ang="0">
                  <a:pos x="0" y="29"/>
                </a:cxn>
                <a:cxn ang="0">
                  <a:pos x="0" y="20"/>
                </a:cxn>
                <a:cxn ang="0">
                  <a:pos x="10" y="20"/>
                </a:cxn>
                <a:cxn ang="0">
                  <a:pos x="0" y="0"/>
                </a:cxn>
              </a:cxnLst>
              <a:rect l="0" t="0" r="r" b="b"/>
              <a:pathLst>
                <a:path w="24" h="53">
                  <a:moveTo>
                    <a:pt x="0" y="0"/>
                  </a:moveTo>
                  <a:lnTo>
                    <a:pt x="24" y="0"/>
                  </a:lnTo>
                  <a:lnTo>
                    <a:pt x="24" y="8"/>
                  </a:lnTo>
                  <a:lnTo>
                    <a:pt x="24" y="29"/>
                  </a:lnTo>
                  <a:lnTo>
                    <a:pt x="10" y="29"/>
                  </a:lnTo>
                  <a:lnTo>
                    <a:pt x="24" y="40"/>
                  </a:lnTo>
                  <a:lnTo>
                    <a:pt x="10" y="53"/>
                  </a:lnTo>
                  <a:lnTo>
                    <a:pt x="10" y="29"/>
                  </a:lnTo>
                  <a:lnTo>
                    <a:pt x="0" y="29"/>
                  </a:lnTo>
                  <a:lnTo>
                    <a:pt x="0" y="20"/>
                  </a:lnTo>
                  <a:lnTo>
                    <a:pt x="10" y="20"/>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8" name="Freeform 461"/>
            <p:cNvSpPr>
              <a:spLocks/>
            </p:cNvSpPr>
            <p:nvPr/>
          </p:nvSpPr>
          <p:spPr bwMode="auto">
            <a:xfrm>
              <a:off x="-874853" y="2198433"/>
              <a:ext cx="53538" cy="55020"/>
            </a:xfrm>
            <a:custGeom>
              <a:avLst/>
              <a:gdLst/>
              <a:ahLst/>
              <a:cxnLst>
                <a:cxn ang="0">
                  <a:pos x="0" y="32"/>
                </a:cxn>
                <a:cxn ang="0">
                  <a:pos x="0" y="0"/>
                </a:cxn>
                <a:cxn ang="0">
                  <a:pos x="9" y="12"/>
                </a:cxn>
                <a:cxn ang="0">
                  <a:pos x="20" y="12"/>
                </a:cxn>
                <a:cxn ang="0">
                  <a:pos x="29" y="32"/>
                </a:cxn>
                <a:cxn ang="0">
                  <a:pos x="43" y="20"/>
                </a:cxn>
                <a:cxn ang="0">
                  <a:pos x="43" y="44"/>
                </a:cxn>
                <a:cxn ang="0">
                  <a:pos x="52" y="44"/>
                </a:cxn>
                <a:cxn ang="0">
                  <a:pos x="52" y="52"/>
                </a:cxn>
                <a:cxn ang="0">
                  <a:pos x="43" y="52"/>
                </a:cxn>
                <a:cxn ang="0">
                  <a:pos x="43" y="44"/>
                </a:cxn>
                <a:cxn ang="0">
                  <a:pos x="29" y="52"/>
                </a:cxn>
                <a:cxn ang="0">
                  <a:pos x="29" y="44"/>
                </a:cxn>
                <a:cxn ang="0">
                  <a:pos x="29" y="52"/>
                </a:cxn>
                <a:cxn ang="0">
                  <a:pos x="20" y="64"/>
                </a:cxn>
                <a:cxn ang="0">
                  <a:pos x="9" y="44"/>
                </a:cxn>
                <a:cxn ang="0">
                  <a:pos x="20" y="44"/>
                </a:cxn>
                <a:cxn ang="0">
                  <a:pos x="20" y="32"/>
                </a:cxn>
                <a:cxn ang="0">
                  <a:pos x="0" y="32"/>
                </a:cxn>
              </a:cxnLst>
              <a:rect l="0" t="0" r="r" b="b"/>
              <a:pathLst>
                <a:path w="52" h="64">
                  <a:moveTo>
                    <a:pt x="0" y="32"/>
                  </a:moveTo>
                  <a:lnTo>
                    <a:pt x="0" y="0"/>
                  </a:lnTo>
                  <a:lnTo>
                    <a:pt x="9" y="12"/>
                  </a:lnTo>
                  <a:lnTo>
                    <a:pt x="20" y="12"/>
                  </a:lnTo>
                  <a:lnTo>
                    <a:pt x="29" y="32"/>
                  </a:lnTo>
                  <a:lnTo>
                    <a:pt x="43" y="20"/>
                  </a:lnTo>
                  <a:lnTo>
                    <a:pt x="43" y="44"/>
                  </a:lnTo>
                  <a:lnTo>
                    <a:pt x="52" y="44"/>
                  </a:lnTo>
                  <a:lnTo>
                    <a:pt x="52" y="52"/>
                  </a:lnTo>
                  <a:lnTo>
                    <a:pt x="43" y="52"/>
                  </a:lnTo>
                  <a:lnTo>
                    <a:pt x="43" y="44"/>
                  </a:lnTo>
                  <a:lnTo>
                    <a:pt x="29" y="52"/>
                  </a:lnTo>
                  <a:lnTo>
                    <a:pt x="29" y="44"/>
                  </a:lnTo>
                  <a:lnTo>
                    <a:pt x="29" y="52"/>
                  </a:lnTo>
                  <a:lnTo>
                    <a:pt x="20" y="64"/>
                  </a:lnTo>
                  <a:lnTo>
                    <a:pt x="9" y="44"/>
                  </a:lnTo>
                  <a:lnTo>
                    <a:pt x="20" y="44"/>
                  </a:lnTo>
                  <a:lnTo>
                    <a:pt x="20" y="32"/>
                  </a:lnTo>
                  <a:lnTo>
                    <a:pt x="0" y="3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79" name="Freeform 462"/>
            <p:cNvSpPr>
              <a:spLocks/>
            </p:cNvSpPr>
            <p:nvPr/>
          </p:nvSpPr>
          <p:spPr bwMode="auto">
            <a:xfrm>
              <a:off x="-874853" y="2198433"/>
              <a:ext cx="53538" cy="55020"/>
            </a:xfrm>
            <a:custGeom>
              <a:avLst/>
              <a:gdLst/>
              <a:ahLst/>
              <a:cxnLst>
                <a:cxn ang="0">
                  <a:pos x="0" y="32"/>
                </a:cxn>
                <a:cxn ang="0">
                  <a:pos x="0" y="0"/>
                </a:cxn>
                <a:cxn ang="0">
                  <a:pos x="9" y="12"/>
                </a:cxn>
                <a:cxn ang="0">
                  <a:pos x="20" y="12"/>
                </a:cxn>
                <a:cxn ang="0">
                  <a:pos x="29" y="32"/>
                </a:cxn>
                <a:cxn ang="0">
                  <a:pos x="43" y="20"/>
                </a:cxn>
                <a:cxn ang="0">
                  <a:pos x="43" y="44"/>
                </a:cxn>
                <a:cxn ang="0">
                  <a:pos x="52" y="44"/>
                </a:cxn>
                <a:cxn ang="0">
                  <a:pos x="52" y="52"/>
                </a:cxn>
                <a:cxn ang="0">
                  <a:pos x="43" y="52"/>
                </a:cxn>
                <a:cxn ang="0">
                  <a:pos x="43" y="44"/>
                </a:cxn>
                <a:cxn ang="0">
                  <a:pos x="29" y="52"/>
                </a:cxn>
                <a:cxn ang="0">
                  <a:pos x="29" y="44"/>
                </a:cxn>
                <a:cxn ang="0">
                  <a:pos x="29" y="52"/>
                </a:cxn>
                <a:cxn ang="0">
                  <a:pos x="20" y="64"/>
                </a:cxn>
                <a:cxn ang="0">
                  <a:pos x="9" y="44"/>
                </a:cxn>
                <a:cxn ang="0">
                  <a:pos x="20" y="44"/>
                </a:cxn>
                <a:cxn ang="0">
                  <a:pos x="20" y="32"/>
                </a:cxn>
                <a:cxn ang="0">
                  <a:pos x="0" y="32"/>
                </a:cxn>
              </a:cxnLst>
              <a:rect l="0" t="0" r="r" b="b"/>
              <a:pathLst>
                <a:path w="52" h="64">
                  <a:moveTo>
                    <a:pt x="0" y="32"/>
                  </a:moveTo>
                  <a:lnTo>
                    <a:pt x="0" y="0"/>
                  </a:lnTo>
                  <a:lnTo>
                    <a:pt x="9" y="12"/>
                  </a:lnTo>
                  <a:lnTo>
                    <a:pt x="20" y="12"/>
                  </a:lnTo>
                  <a:lnTo>
                    <a:pt x="29" y="32"/>
                  </a:lnTo>
                  <a:lnTo>
                    <a:pt x="43" y="20"/>
                  </a:lnTo>
                  <a:lnTo>
                    <a:pt x="43" y="44"/>
                  </a:lnTo>
                  <a:lnTo>
                    <a:pt x="52" y="44"/>
                  </a:lnTo>
                  <a:lnTo>
                    <a:pt x="52" y="52"/>
                  </a:lnTo>
                  <a:lnTo>
                    <a:pt x="43" y="52"/>
                  </a:lnTo>
                  <a:lnTo>
                    <a:pt x="43" y="44"/>
                  </a:lnTo>
                  <a:lnTo>
                    <a:pt x="29" y="52"/>
                  </a:lnTo>
                  <a:lnTo>
                    <a:pt x="29" y="44"/>
                  </a:lnTo>
                  <a:lnTo>
                    <a:pt x="29" y="52"/>
                  </a:lnTo>
                  <a:lnTo>
                    <a:pt x="20" y="64"/>
                  </a:lnTo>
                  <a:lnTo>
                    <a:pt x="9" y="44"/>
                  </a:lnTo>
                  <a:lnTo>
                    <a:pt x="20" y="44"/>
                  </a:lnTo>
                  <a:lnTo>
                    <a:pt x="20" y="32"/>
                  </a:lnTo>
                  <a:lnTo>
                    <a:pt x="0" y="3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0" name="Freeform 463"/>
            <p:cNvSpPr>
              <a:spLocks/>
            </p:cNvSpPr>
            <p:nvPr/>
          </p:nvSpPr>
          <p:spPr bwMode="auto">
            <a:xfrm>
              <a:off x="-866616" y="2236259"/>
              <a:ext cx="88544" cy="70494"/>
            </a:xfrm>
            <a:custGeom>
              <a:avLst/>
              <a:gdLst/>
              <a:ahLst/>
              <a:cxnLst>
                <a:cxn ang="0">
                  <a:pos x="0" y="49"/>
                </a:cxn>
                <a:cxn ang="0">
                  <a:pos x="0" y="40"/>
                </a:cxn>
                <a:cxn ang="0">
                  <a:pos x="20" y="29"/>
                </a:cxn>
                <a:cxn ang="0">
                  <a:pos x="35" y="29"/>
                </a:cxn>
                <a:cxn ang="0">
                  <a:pos x="35" y="40"/>
                </a:cxn>
                <a:cxn ang="0">
                  <a:pos x="44" y="29"/>
                </a:cxn>
                <a:cxn ang="0">
                  <a:pos x="44" y="20"/>
                </a:cxn>
                <a:cxn ang="0">
                  <a:pos x="55" y="20"/>
                </a:cxn>
                <a:cxn ang="0">
                  <a:pos x="65" y="20"/>
                </a:cxn>
                <a:cxn ang="0">
                  <a:pos x="55" y="0"/>
                </a:cxn>
                <a:cxn ang="0">
                  <a:pos x="73" y="20"/>
                </a:cxn>
                <a:cxn ang="0">
                  <a:pos x="86" y="49"/>
                </a:cxn>
                <a:cxn ang="0">
                  <a:pos x="73" y="72"/>
                </a:cxn>
                <a:cxn ang="0">
                  <a:pos x="65" y="49"/>
                </a:cxn>
                <a:cxn ang="0">
                  <a:pos x="65" y="61"/>
                </a:cxn>
                <a:cxn ang="0">
                  <a:pos x="65" y="72"/>
                </a:cxn>
                <a:cxn ang="0">
                  <a:pos x="65" y="82"/>
                </a:cxn>
                <a:cxn ang="0">
                  <a:pos x="35" y="72"/>
                </a:cxn>
                <a:cxn ang="0">
                  <a:pos x="44" y="49"/>
                </a:cxn>
                <a:cxn ang="0">
                  <a:pos x="35" y="40"/>
                </a:cxn>
                <a:cxn ang="0">
                  <a:pos x="11" y="49"/>
                </a:cxn>
                <a:cxn ang="0">
                  <a:pos x="11" y="40"/>
                </a:cxn>
                <a:cxn ang="0">
                  <a:pos x="0" y="61"/>
                </a:cxn>
                <a:cxn ang="0">
                  <a:pos x="0" y="49"/>
                </a:cxn>
              </a:cxnLst>
              <a:rect l="0" t="0" r="r" b="b"/>
              <a:pathLst>
                <a:path w="86" h="82">
                  <a:moveTo>
                    <a:pt x="0" y="49"/>
                  </a:moveTo>
                  <a:lnTo>
                    <a:pt x="0" y="40"/>
                  </a:lnTo>
                  <a:lnTo>
                    <a:pt x="20" y="29"/>
                  </a:lnTo>
                  <a:lnTo>
                    <a:pt x="35" y="29"/>
                  </a:lnTo>
                  <a:lnTo>
                    <a:pt x="35" y="40"/>
                  </a:lnTo>
                  <a:lnTo>
                    <a:pt x="44" y="29"/>
                  </a:lnTo>
                  <a:lnTo>
                    <a:pt x="44" y="20"/>
                  </a:lnTo>
                  <a:lnTo>
                    <a:pt x="55" y="20"/>
                  </a:lnTo>
                  <a:lnTo>
                    <a:pt x="65" y="20"/>
                  </a:lnTo>
                  <a:lnTo>
                    <a:pt x="55" y="0"/>
                  </a:lnTo>
                  <a:lnTo>
                    <a:pt x="73" y="20"/>
                  </a:lnTo>
                  <a:lnTo>
                    <a:pt x="86" y="49"/>
                  </a:lnTo>
                  <a:lnTo>
                    <a:pt x="73" y="72"/>
                  </a:lnTo>
                  <a:lnTo>
                    <a:pt x="65" y="49"/>
                  </a:lnTo>
                  <a:lnTo>
                    <a:pt x="65" y="61"/>
                  </a:lnTo>
                  <a:lnTo>
                    <a:pt x="65" y="72"/>
                  </a:lnTo>
                  <a:lnTo>
                    <a:pt x="65" y="82"/>
                  </a:lnTo>
                  <a:lnTo>
                    <a:pt x="35" y="72"/>
                  </a:lnTo>
                  <a:lnTo>
                    <a:pt x="44" y="49"/>
                  </a:lnTo>
                  <a:lnTo>
                    <a:pt x="35" y="40"/>
                  </a:lnTo>
                  <a:lnTo>
                    <a:pt x="11" y="49"/>
                  </a:lnTo>
                  <a:lnTo>
                    <a:pt x="11" y="40"/>
                  </a:lnTo>
                  <a:lnTo>
                    <a:pt x="0" y="61"/>
                  </a:lnTo>
                  <a:lnTo>
                    <a:pt x="0" y="4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1" name="Freeform 464"/>
            <p:cNvSpPr>
              <a:spLocks/>
            </p:cNvSpPr>
            <p:nvPr/>
          </p:nvSpPr>
          <p:spPr bwMode="auto">
            <a:xfrm>
              <a:off x="-866616" y="2236259"/>
              <a:ext cx="88544" cy="70494"/>
            </a:xfrm>
            <a:custGeom>
              <a:avLst/>
              <a:gdLst/>
              <a:ahLst/>
              <a:cxnLst>
                <a:cxn ang="0">
                  <a:pos x="0" y="49"/>
                </a:cxn>
                <a:cxn ang="0">
                  <a:pos x="0" y="40"/>
                </a:cxn>
                <a:cxn ang="0">
                  <a:pos x="20" y="29"/>
                </a:cxn>
                <a:cxn ang="0">
                  <a:pos x="35" y="29"/>
                </a:cxn>
                <a:cxn ang="0">
                  <a:pos x="35" y="40"/>
                </a:cxn>
                <a:cxn ang="0">
                  <a:pos x="44" y="29"/>
                </a:cxn>
                <a:cxn ang="0">
                  <a:pos x="44" y="20"/>
                </a:cxn>
                <a:cxn ang="0">
                  <a:pos x="55" y="20"/>
                </a:cxn>
                <a:cxn ang="0">
                  <a:pos x="65" y="20"/>
                </a:cxn>
                <a:cxn ang="0">
                  <a:pos x="55" y="0"/>
                </a:cxn>
                <a:cxn ang="0">
                  <a:pos x="73" y="20"/>
                </a:cxn>
                <a:cxn ang="0">
                  <a:pos x="86" y="49"/>
                </a:cxn>
                <a:cxn ang="0">
                  <a:pos x="73" y="72"/>
                </a:cxn>
                <a:cxn ang="0">
                  <a:pos x="65" y="49"/>
                </a:cxn>
                <a:cxn ang="0">
                  <a:pos x="65" y="61"/>
                </a:cxn>
                <a:cxn ang="0">
                  <a:pos x="65" y="72"/>
                </a:cxn>
                <a:cxn ang="0">
                  <a:pos x="65" y="82"/>
                </a:cxn>
                <a:cxn ang="0">
                  <a:pos x="35" y="72"/>
                </a:cxn>
                <a:cxn ang="0">
                  <a:pos x="44" y="49"/>
                </a:cxn>
                <a:cxn ang="0">
                  <a:pos x="35" y="40"/>
                </a:cxn>
                <a:cxn ang="0">
                  <a:pos x="11" y="49"/>
                </a:cxn>
                <a:cxn ang="0">
                  <a:pos x="11" y="40"/>
                </a:cxn>
                <a:cxn ang="0">
                  <a:pos x="0" y="61"/>
                </a:cxn>
                <a:cxn ang="0">
                  <a:pos x="0" y="49"/>
                </a:cxn>
              </a:cxnLst>
              <a:rect l="0" t="0" r="r" b="b"/>
              <a:pathLst>
                <a:path w="86" h="82">
                  <a:moveTo>
                    <a:pt x="0" y="49"/>
                  </a:moveTo>
                  <a:lnTo>
                    <a:pt x="0" y="40"/>
                  </a:lnTo>
                  <a:lnTo>
                    <a:pt x="20" y="29"/>
                  </a:lnTo>
                  <a:lnTo>
                    <a:pt x="35" y="29"/>
                  </a:lnTo>
                  <a:lnTo>
                    <a:pt x="35" y="40"/>
                  </a:lnTo>
                  <a:lnTo>
                    <a:pt x="44" y="29"/>
                  </a:lnTo>
                  <a:lnTo>
                    <a:pt x="44" y="20"/>
                  </a:lnTo>
                  <a:lnTo>
                    <a:pt x="55" y="20"/>
                  </a:lnTo>
                  <a:lnTo>
                    <a:pt x="65" y="20"/>
                  </a:lnTo>
                  <a:lnTo>
                    <a:pt x="55" y="0"/>
                  </a:lnTo>
                  <a:lnTo>
                    <a:pt x="73" y="20"/>
                  </a:lnTo>
                  <a:lnTo>
                    <a:pt x="86" y="49"/>
                  </a:lnTo>
                  <a:lnTo>
                    <a:pt x="73" y="72"/>
                  </a:lnTo>
                  <a:lnTo>
                    <a:pt x="65" y="49"/>
                  </a:lnTo>
                  <a:lnTo>
                    <a:pt x="65" y="61"/>
                  </a:lnTo>
                  <a:lnTo>
                    <a:pt x="65" y="72"/>
                  </a:lnTo>
                  <a:lnTo>
                    <a:pt x="65" y="82"/>
                  </a:lnTo>
                  <a:lnTo>
                    <a:pt x="35" y="72"/>
                  </a:lnTo>
                  <a:lnTo>
                    <a:pt x="44" y="49"/>
                  </a:lnTo>
                  <a:lnTo>
                    <a:pt x="35" y="40"/>
                  </a:lnTo>
                  <a:lnTo>
                    <a:pt x="11" y="49"/>
                  </a:lnTo>
                  <a:lnTo>
                    <a:pt x="11" y="40"/>
                  </a:lnTo>
                  <a:lnTo>
                    <a:pt x="0" y="61"/>
                  </a:lnTo>
                  <a:lnTo>
                    <a:pt x="0" y="4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2" name="Freeform 465"/>
            <p:cNvSpPr>
              <a:spLocks/>
            </p:cNvSpPr>
            <p:nvPr/>
          </p:nvSpPr>
          <p:spPr bwMode="auto">
            <a:xfrm>
              <a:off x="-382712" y="2478692"/>
              <a:ext cx="77219" cy="31809"/>
            </a:xfrm>
            <a:custGeom>
              <a:avLst/>
              <a:gdLst/>
              <a:ahLst/>
              <a:cxnLst>
                <a:cxn ang="0">
                  <a:pos x="0" y="20"/>
                </a:cxn>
                <a:cxn ang="0">
                  <a:pos x="44" y="20"/>
                </a:cxn>
                <a:cxn ang="0">
                  <a:pos x="54" y="9"/>
                </a:cxn>
                <a:cxn ang="0">
                  <a:pos x="65" y="9"/>
                </a:cxn>
                <a:cxn ang="0">
                  <a:pos x="65" y="0"/>
                </a:cxn>
                <a:cxn ang="0">
                  <a:pos x="75" y="0"/>
                </a:cxn>
                <a:cxn ang="0">
                  <a:pos x="75" y="9"/>
                </a:cxn>
                <a:cxn ang="0">
                  <a:pos x="65" y="20"/>
                </a:cxn>
                <a:cxn ang="0">
                  <a:pos x="44" y="37"/>
                </a:cxn>
                <a:cxn ang="0">
                  <a:pos x="12" y="37"/>
                </a:cxn>
                <a:cxn ang="0">
                  <a:pos x="0" y="20"/>
                </a:cxn>
              </a:cxnLst>
              <a:rect l="0" t="0" r="r" b="b"/>
              <a:pathLst>
                <a:path w="75" h="37">
                  <a:moveTo>
                    <a:pt x="0" y="20"/>
                  </a:moveTo>
                  <a:lnTo>
                    <a:pt x="44" y="20"/>
                  </a:lnTo>
                  <a:lnTo>
                    <a:pt x="54" y="9"/>
                  </a:lnTo>
                  <a:lnTo>
                    <a:pt x="65" y="9"/>
                  </a:lnTo>
                  <a:lnTo>
                    <a:pt x="65" y="0"/>
                  </a:lnTo>
                  <a:lnTo>
                    <a:pt x="75" y="0"/>
                  </a:lnTo>
                  <a:lnTo>
                    <a:pt x="75" y="9"/>
                  </a:lnTo>
                  <a:lnTo>
                    <a:pt x="65" y="20"/>
                  </a:lnTo>
                  <a:lnTo>
                    <a:pt x="44" y="37"/>
                  </a:lnTo>
                  <a:lnTo>
                    <a:pt x="12" y="37"/>
                  </a:lnTo>
                  <a:lnTo>
                    <a:pt x="0" y="2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3" name="Freeform 466"/>
            <p:cNvSpPr>
              <a:spLocks/>
            </p:cNvSpPr>
            <p:nvPr/>
          </p:nvSpPr>
          <p:spPr bwMode="auto">
            <a:xfrm>
              <a:off x="-382712" y="2478692"/>
              <a:ext cx="77219" cy="31809"/>
            </a:xfrm>
            <a:custGeom>
              <a:avLst/>
              <a:gdLst/>
              <a:ahLst/>
              <a:cxnLst>
                <a:cxn ang="0">
                  <a:pos x="0" y="20"/>
                </a:cxn>
                <a:cxn ang="0">
                  <a:pos x="44" y="20"/>
                </a:cxn>
                <a:cxn ang="0">
                  <a:pos x="54" y="9"/>
                </a:cxn>
                <a:cxn ang="0">
                  <a:pos x="65" y="9"/>
                </a:cxn>
                <a:cxn ang="0">
                  <a:pos x="65" y="0"/>
                </a:cxn>
                <a:cxn ang="0">
                  <a:pos x="75" y="0"/>
                </a:cxn>
                <a:cxn ang="0">
                  <a:pos x="75" y="9"/>
                </a:cxn>
                <a:cxn ang="0">
                  <a:pos x="65" y="20"/>
                </a:cxn>
                <a:cxn ang="0">
                  <a:pos x="44" y="37"/>
                </a:cxn>
                <a:cxn ang="0">
                  <a:pos x="12" y="37"/>
                </a:cxn>
                <a:cxn ang="0">
                  <a:pos x="0" y="20"/>
                </a:cxn>
              </a:cxnLst>
              <a:rect l="0" t="0" r="r" b="b"/>
              <a:pathLst>
                <a:path w="75" h="37">
                  <a:moveTo>
                    <a:pt x="0" y="20"/>
                  </a:moveTo>
                  <a:lnTo>
                    <a:pt x="44" y="20"/>
                  </a:lnTo>
                  <a:lnTo>
                    <a:pt x="54" y="9"/>
                  </a:lnTo>
                  <a:lnTo>
                    <a:pt x="65" y="9"/>
                  </a:lnTo>
                  <a:lnTo>
                    <a:pt x="65" y="0"/>
                  </a:lnTo>
                  <a:lnTo>
                    <a:pt x="75" y="0"/>
                  </a:lnTo>
                  <a:lnTo>
                    <a:pt x="75" y="9"/>
                  </a:lnTo>
                  <a:lnTo>
                    <a:pt x="65" y="20"/>
                  </a:lnTo>
                  <a:lnTo>
                    <a:pt x="44" y="37"/>
                  </a:lnTo>
                  <a:lnTo>
                    <a:pt x="12" y="37"/>
                  </a:lnTo>
                  <a:lnTo>
                    <a:pt x="0" y="2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4" name="Freeform 467"/>
            <p:cNvSpPr>
              <a:spLocks/>
            </p:cNvSpPr>
            <p:nvPr/>
          </p:nvSpPr>
          <p:spPr bwMode="auto">
            <a:xfrm>
              <a:off x="-326085" y="2451182"/>
              <a:ext cx="35006" cy="35247"/>
            </a:xfrm>
            <a:custGeom>
              <a:avLst/>
              <a:gdLst/>
              <a:ahLst/>
              <a:cxnLst>
                <a:cxn ang="0">
                  <a:pos x="0" y="0"/>
                </a:cxn>
                <a:cxn ang="0">
                  <a:pos x="11" y="0"/>
                </a:cxn>
                <a:cxn ang="0">
                  <a:pos x="34" y="20"/>
                </a:cxn>
                <a:cxn ang="0">
                  <a:pos x="34" y="41"/>
                </a:cxn>
                <a:cxn ang="0">
                  <a:pos x="20" y="20"/>
                </a:cxn>
                <a:cxn ang="0">
                  <a:pos x="0" y="0"/>
                </a:cxn>
              </a:cxnLst>
              <a:rect l="0" t="0" r="r" b="b"/>
              <a:pathLst>
                <a:path w="34" h="41">
                  <a:moveTo>
                    <a:pt x="0" y="0"/>
                  </a:moveTo>
                  <a:lnTo>
                    <a:pt x="11" y="0"/>
                  </a:lnTo>
                  <a:lnTo>
                    <a:pt x="34" y="20"/>
                  </a:lnTo>
                  <a:lnTo>
                    <a:pt x="34" y="41"/>
                  </a:lnTo>
                  <a:lnTo>
                    <a:pt x="20" y="20"/>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5" name="Freeform 468"/>
            <p:cNvSpPr>
              <a:spLocks/>
            </p:cNvSpPr>
            <p:nvPr/>
          </p:nvSpPr>
          <p:spPr bwMode="auto">
            <a:xfrm>
              <a:off x="-326085" y="2451182"/>
              <a:ext cx="35006" cy="35247"/>
            </a:xfrm>
            <a:custGeom>
              <a:avLst/>
              <a:gdLst/>
              <a:ahLst/>
              <a:cxnLst>
                <a:cxn ang="0">
                  <a:pos x="0" y="0"/>
                </a:cxn>
                <a:cxn ang="0">
                  <a:pos x="11" y="0"/>
                </a:cxn>
                <a:cxn ang="0">
                  <a:pos x="34" y="20"/>
                </a:cxn>
                <a:cxn ang="0">
                  <a:pos x="34" y="41"/>
                </a:cxn>
                <a:cxn ang="0">
                  <a:pos x="20" y="20"/>
                </a:cxn>
                <a:cxn ang="0">
                  <a:pos x="0" y="0"/>
                </a:cxn>
              </a:cxnLst>
              <a:rect l="0" t="0" r="r" b="b"/>
              <a:pathLst>
                <a:path w="34" h="41">
                  <a:moveTo>
                    <a:pt x="0" y="0"/>
                  </a:moveTo>
                  <a:lnTo>
                    <a:pt x="11" y="0"/>
                  </a:lnTo>
                  <a:lnTo>
                    <a:pt x="34" y="20"/>
                  </a:lnTo>
                  <a:lnTo>
                    <a:pt x="34" y="41"/>
                  </a:lnTo>
                  <a:lnTo>
                    <a:pt x="20" y="20"/>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6" name="Freeform 469"/>
            <p:cNvSpPr>
              <a:spLocks/>
            </p:cNvSpPr>
            <p:nvPr/>
          </p:nvSpPr>
          <p:spPr bwMode="auto">
            <a:xfrm>
              <a:off x="-223127" y="2746914"/>
              <a:ext cx="43242" cy="37826"/>
            </a:xfrm>
            <a:custGeom>
              <a:avLst/>
              <a:gdLst/>
              <a:ahLst/>
              <a:cxnLst>
                <a:cxn ang="0">
                  <a:pos x="0" y="0"/>
                </a:cxn>
                <a:cxn ang="0">
                  <a:pos x="18" y="9"/>
                </a:cxn>
                <a:cxn ang="0">
                  <a:pos x="42" y="44"/>
                </a:cxn>
                <a:cxn ang="0">
                  <a:pos x="29" y="44"/>
                </a:cxn>
                <a:cxn ang="0">
                  <a:pos x="9" y="23"/>
                </a:cxn>
                <a:cxn ang="0">
                  <a:pos x="0" y="0"/>
                </a:cxn>
              </a:cxnLst>
              <a:rect l="0" t="0" r="r" b="b"/>
              <a:pathLst>
                <a:path w="42" h="44">
                  <a:moveTo>
                    <a:pt x="0" y="0"/>
                  </a:moveTo>
                  <a:lnTo>
                    <a:pt x="18" y="9"/>
                  </a:lnTo>
                  <a:lnTo>
                    <a:pt x="42" y="44"/>
                  </a:lnTo>
                  <a:lnTo>
                    <a:pt x="29" y="44"/>
                  </a:lnTo>
                  <a:lnTo>
                    <a:pt x="9" y="23"/>
                  </a:lnTo>
                  <a:lnTo>
                    <a:pt x="0" y="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7" name="Freeform 470"/>
            <p:cNvSpPr>
              <a:spLocks/>
            </p:cNvSpPr>
            <p:nvPr/>
          </p:nvSpPr>
          <p:spPr bwMode="auto">
            <a:xfrm>
              <a:off x="-223127" y="2746914"/>
              <a:ext cx="43242" cy="37826"/>
            </a:xfrm>
            <a:custGeom>
              <a:avLst/>
              <a:gdLst/>
              <a:ahLst/>
              <a:cxnLst>
                <a:cxn ang="0">
                  <a:pos x="0" y="0"/>
                </a:cxn>
                <a:cxn ang="0">
                  <a:pos x="18" y="9"/>
                </a:cxn>
                <a:cxn ang="0">
                  <a:pos x="42" y="44"/>
                </a:cxn>
                <a:cxn ang="0">
                  <a:pos x="29" y="44"/>
                </a:cxn>
                <a:cxn ang="0">
                  <a:pos x="9" y="23"/>
                </a:cxn>
                <a:cxn ang="0">
                  <a:pos x="0" y="0"/>
                </a:cxn>
              </a:cxnLst>
              <a:rect l="0" t="0" r="r" b="b"/>
              <a:pathLst>
                <a:path w="42" h="44">
                  <a:moveTo>
                    <a:pt x="0" y="0"/>
                  </a:moveTo>
                  <a:lnTo>
                    <a:pt x="18" y="9"/>
                  </a:lnTo>
                  <a:lnTo>
                    <a:pt x="42" y="44"/>
                  </a:lnTo>
                  <a:lnTo>
                    <a:pt x="29" y="44"/>
                  </a:lnTo>
                  <a:lnTo>
                    <a:pt x="9" y="23"/>
                  </a:lnTo>
                  <a:lnTo>
                    <a:pt x="0" y="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8" name="Freeform 471"/>
            <p:cNvSpPr>
              <a:spLocks/>
            </p:cNvSpPr>
            <p:nvPr/>
          </p:nvSpPr>
          <p:spPr bwMode="auto">
            <a:xfrm>
              <a:off x="-874853" y="1488331"/>
              <a:ext cx="143113" cy="133251"/>
            </a:xfrm>
            <a:custGeom>
              <a:avLst/>
              <a:gdLst/>
              <a:ahLst/>
              <a:cxnLst>
                <a:cxn ang="0">
                  <a:pos x="9" y="20"/>
                </a:cxn>
                <a:cxn ang="0">
                  <a:pos x="9" y="9"/>
                </a:cxn>
                <a:cxn ang="0">
                  <a:pos x="0" y="0"/>
                </a:cxn>
                <a:cxn ang="0">
                  <a:pos x="20" y="0"/>
                </a:cxn>
                <a:cxn ang="0">
                  <a:pos x="118" y="90"/>
                </a:cxn>
                <a:cxn ang="0">
                  <a:pos x="94" y="90"/>
                </a:cxn>
                <a:cxn ang="0">
                  <a:pos x="94" y="114"/>
                </a:cxn>
                <a:cxn ang="0">
                  <a:pos x="139" y="146"/>
                </a:cxn>
                <a:cxn ang="0">
                  <a:pos x="118" y="146"/>
                </a:cxn>
                <a:cxn ang="0">
                  <a:pos x="118" y="155"/>
                </a:cxn>
                <a:cxn ang="0">
                  <a:pos x="106" y="146"/>
                </a:cxn>
                <a:cxn ang="0">
                  <a:pos x="94" y="114"/>
                </a:cxn>
                <a:cxn ang="0">
                  <a:pos x="9" y="20"/>
                </a:cxn>
              </a:cxnLst>
              <a:rect l="0" t="0" r="r" b="b"/>
              <a:pathLst>
                <a:path w="139" h="155">
                  <a:moveTo>
                    <a:pt x="9" y="20"/>
                  </a:moveTo>
                  <a:lnTo>
                    <a:pt x="9" y="9"/>
                  </a:lnTo>
                  <a:lnTo>
                    <a:pt x="0" y="0"/>
                  </a:lnTo>
                  <a:lnTo>
                    <a:pt x="20" y="0"/>
                  </a:lnTo>
                  <a:lnTo>
                    <a:pt x="118" y="90"/>
                  </a:lnTo>
                  <a:lnTo>
                    <a:pt x="94" y="90"/>
                  </a:lnTo>
                  <a:lnTo>
                    <a:pt x="94" y="114"/>
                  </a:lnTo>
                  <a:lnTo>
                    <a:pt x="139" y="146"/>
                  </a:lnTo>
                  <a:lnTo>
                    <a:pt x="118" y="146"/>
                  </a:lnTo>
                  <a:lnTo>
                    <a:pt x="118" y="155"/>
                  </a:lnTo>
                  <a:lnTo>
                    <a:pt x="106" y="146"/>
                  </a:lnTo>
                  <a:lnTo>
                    <a:pt x="94" y="114"/>
                  </a:lnTo>
                  <a:lnTo>
                    <a:pt x="9" y="2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89" name="Freeform 472"/>
            <p:cNvSpPr>
              <a:spLocks/>
            </p:cNvSpPr>
            <p:nvPr/>
          </p:nvSpPr>
          <p:spPr bwMode="auto">
            <a:xfrm>
              <a:off x="-874853" y="1488331"/>
              <a:ext cx="143113" cy="133251"/>
            </a:xfrm>
            <a:custGeom>
              <a:avLst/>
              <a:gdLst/>
              <a:ahLst/>
              <a:cxnLst>
                <a:cxn ang="0">
                  <a:pos x="9" y="20"/>
                </a:cxn>
                <a:cxn ang="0">
                  <a:pos x="9" y="9"/>
                </a:cxn>
                <a:cxn ang="0">
                  <a:pos x="0" y="0"/>
                </a:cxn>
                <a:cxn ang="0">
                  <a:pos x="20" y="0"/>
                </a:cxn>
                <a:cxn ang="0">
                  <a:pos x="118" y="90"/>
                </a:cxn>
                <a:cxn ang="0">
                  <a:pos x="94" y="90"/>
                </a:cxn>
                <a:cxn ang="0">
                  <a:pos x="94" y="114"/>
                </a:cxn>
                <a:cxn ang="0">
                  <a:pos x="139" y="146"/>
                </a:cxn>
                <a:cxn ang="0">
                  <a:pos x="118" y="146"/>
                </a:cxn>
                <a:cxn ang="0">
                  <a:pos x="118" y="155"/>
                </a:cxn>
                <a:cxn ang="0">
                  <a:pos x="106" y="146"/>
                </a:cxn>
                <a:cxn ang="0">
                  <a:pos x="94" y="114"/>
                </a:cxn>
                <a:cxn ang="0">
                  <a:pos x="9" y="20"/>
                </a:cxn>
              </a:cxnLst>
              <a:rect l="0" t="0" r="r" b="b"/>
              <a:pathLst>
                <a:path w="139" h="155">
                  <a:moveTo>
                    <a:pt x="9" y="20"/>
                  </a:moveTo>
                  <a:lnTo>
                    <a:pt x="9" y="9"/>
                  </a:lnTo>
                  <a:lnTo>
                    <a:pt x="0" y="0"/>
                  </a:lnTo>
                  <a:lnTo>
                    <a:pt x="20" y="0"/>
                  </a:lnTo>
                  <a:lnTo>
                    <a:pt x="118" y="90"/>
                  </a:lnTo>
                  <a:lnTo>
                    <a:pt x="94" y="90"/>
                  </a:lnTo>
                  <a:lnTo>
                    <a:pt x="94" y="114"/>
                  </a:lnTo>
                  <a:lnTo>
                    <a:pt x="139" y="146"/>
                  </a:lnTo>
                  <a:lnTo>
                    <a:pt x="118" y="146"/>
                  </a:lnTo>
                  <a:lnTo>
                    <a:pt x="118" y="155"/>
                  </a:lnTo>
                  <a:lnTo>
                    <a:pt x="106" y="146"/>
                  </a:lnTo>
                  <a:lnTo>
                    <a:pt x="94" y="114"/>
                  </a:lnTo>
                  <a:lnTo>
                    <a:pt x="9" y="2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90" name="Freeform 473"/>
            <p:cNvSpPr>
              <a:spLocks/>
            </p:cNvSpPr>
            <p:nvPr/>
          </p:nvSpPr>
          <p:spPr bwMode="auto">
            <a:xfrm>
              <a:off x="-844995" y="2549186"/>
              <a:ext cx="79277" cy="25791"/>
            </a:xfrm>
            <a:custGeom>
              <a:avLst/>
              <a:gdLst/>
              <a:ahLst/>
              <a:cxnLst>
                <a:cxn ang="0">
                  <a:pos x="0" y="30"/>
                </a:cxn>
                <a:cxn ang="0">
                  <a:pos x="14" y="20"/>
                </a:cxn>
                <a:cxn ang="0">
                  <a:pos x="35" y="0"/>
                </a:cxn>
                <a:cxn ang="0">
                  <a:pos x="77" y="0"/>
                </a:cxn>
                <a:cxn ang="0">
                  <a:pos x="35" y="12"/>
                </a:cxn>
                <a:cxn ang="0">
                  <a:pos x="23" y="30"/>
                </a:cxn>
                <a:cxn ang="0">
                  <a:pos x="0" y="30"/>
                </a:cxn>
              </a:cxnLst>
              <a:rect l="0" t="0" r="r" b="b"/>
              <a:pathLst>
                <a:path w="77" h="30">
                  <a:moveTo>
                    <a:pt x="0" y="30"/>
                  </a:moveTo>
                  <a:lnTo>
                    <a:pt x="14" y="20"/>
                  </a:lnTo>
                  <a:lnTo>
                    <a:pt x="35" y="0"/>
                  </a:lnTo>
                  <a:lnTo>
                    <a:pt x="77" y="0"/>
                  </a:lnTo>
                  <a:lnTo>
                    <a:pt x="35" y="12"/>
                  </a:lnTo>
                  <a:lnTo>
                    <a:pt x="23" y="30"/>
                  </a:lnTo>
                  <a:lnTo>
                    <a:pt x="0" y="30"/>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91" name="Freeform 474"/>
            <p:cNvSpPr>
              <a:spLocks/>
            </p:cNvSpPr>
            <p:nvPr/>
          </p:nvSpPr>
          <p:spPr bwMode="auto">
            <a:xfrm>
              <a:off x="-844995" y="2549186"/>
              <a:ext cx="79277" cy="25791"/>
            </a:xfrm>
            <a:custGeom>
              <a:avLst/>
              <a:gdLst/>
              <a:ahLst/>
              <a:cxnLst>
                <a:cxn ang="0">
                  <a:pos x="0" y="30"/>
                </a:cxn>
                <a:cxn ang="0">
                  <a:pos x="14" y="20"/>
                </a:cxn>
                <a:cxn ang="0">
                  <a:pos x="35" y="0"/>
                </a:cxn>
                <a:cxn ang="0">
                  <a:pos x="77" y="0"/>
                </a:cxn>
                <a:cxn ang="0">
                  <a:pos x="35" y="12"/>
                </a:cxn>
                <a:cxn ang="0">
                  <a:pos x="23" y="30"/>
                </a:cxn>
                <a:cxn ang="0">
                  <a:pos x="0" y="30"/>
                </a:cxn>
              </a:cxnLst>
              <a:rect l="0" t="0" r="r" b="b"/>
              <a:pathLst>
                <a:path w="77" h="30">
                  <a:moveTo>
                    <a:pt x="0" y="30"/>
                  </a:moveTo>
                  <a:lnTo>
                    <a:pt x="14" y="20"/>
                  </a:lnTo>
                  <a:lnTo>
                    <a:pt x="35" y="0"/>
                  </a:lnTo>
                  <a:lnTo>
                    <a:pt x="77" y="0"/>
                  </a:lnTo>
                  <a:lnTo>
                    <a:pt x="35" y="12"/>
                  </a:lnTo>
                  <a:lnTo>
                    <a:pt x="23" y="30"/>
                  </a:lnTo>
                  <a:lnTo>
                    <a:pt x="0" y="30"/>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92" name="Freeform 475"/>
            <p:cNvSpPr>
              <a:spLocks/>
            </p:cNvSpPr>
            <p:nvPr/>
          </p:nvSpPr>
          <p:spPr bwMode="auto">
            <a:xfrm>
              <a:off x="-2613819" y="2893061"/>
              <a:ext cx="33976" cy="33528"/>
            </a:xfrm>
            <a:custGeom>
              <a:avLst/>
              <a:gdLst/>
              <a:ahLst/>
              <a:cxnLst>
                <a:cxn ang="0">
                  <a:pos x="33" y="9"/>
                </a:cxn>
                <a:cxn ang="0">
                  <a:pos x="33" y="0"/>
                </a:cxn>
                <a:cxn ang="0">
                  <a:pos x="20" y="0"/>
                </a:cxn>
                <a:cxn ang="0">
                  <a:pos x="0" y="17"/>
                </a:cxn>
                <a:cxn ang="0">
                  <a:pos x="12" y="39"/>
                </a:cxn>
                <a:cxn ang="0">
                  <a:pos x="33" y="17"/>
                </a:cxn>
                <a:cxn ang="0">
                  <a:pos x="33" y="9"/>
                </a:cxn>
              </a:cxnLst>
              <a:rect l="0" t="0" r="r" b="b"/>
              <a:pathLst>
                <a:path w="33" h="39">
                  <a:moveTo>
                    <a:pt x="33" y="9"/>
                  </a:moveTo>
                  <a:lnTo>
                    <a:pt x="33" y="0"/>
                  </a:lnTo>
                  <a:lnTo>
                    <a:pt x="20" y="0"/>
                  </a:lnTo>
                  <a:lnTo>
                    <a:pt x="0" y="17"/>
                  </a:lnTo>
                  <a:lnTo>
                    <a:pt x="12" y="39"/>
                  </a:lnTo>
                  <a:lnTo>
                    <a:pt x="33" y="17"/>
                  </a:lnTo>
                  <a:lnTo>
                    <a:pt x="33" y="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93" name="Freeform 476"/>
            <p:cNvSpPr>
              <a:spLocks/>
            </p:cNvSpPr>
            <p:nvPr/>
          </p:nvSpPr>
          <p:spPr bwMode="auto">
            <a:xfrm>
              <a:off x="-2613819" y="2893061"/>
              <a:ext cx="33976" cy="33528"/>
            </a:xfrm>
            <a:custGeom>
              <a:avLst/>
              <a:gdLst/>
              <a:ahLst/>
              <a:cxnLst>
                <a:cxn ang="0">
                  <a:pos x="33" y="9"/>
                </a:cxn>
                <a:cxn ang="0">
                  <a:pos x="33" y="0"/>
                </a:cxn>
                <a:cxn ang="0">
                  <a:pos x="20" y="0"/>
                </a:cxn>
                <a:cxn ang="0">
                  <a:pos x="0" y="17"/>
                </a:cxn>
                <a:cxn ang="0">
                  <a:pos x="12" y="39"/>
                </a:cxn>
                <a:cxn ang="0">
                  <a:pos x="33" y="17"/>
                </a:cxn>
                <a:cxn ang="0">
                  <a:pos x="33" y="9"/>
                </a:cxn>
              </a:cxnLst>
              <a:rect l="0" t="0" r="r" b="b"/>
              <a:pathLst>
                <a:path w="33" h="39">
                  <a:moveTo>
                    <a:pt x="33" y="9"/>
                  </a:moveTo>
                  <a:lnTo>
                    <a:pt x="33" y="0"/>
                  </a:lnTo>
                  <a:lnTo>
                    <a:pt x="20" y="0"/>
                  </a:lnTo>
                  <a:lnTo>
                    <a:pt x="0" y="17"/>
                  </a:lnTo>
                  <a:lnTo>
                    <a:pt x="12" y="39"/>
                  </a:lnTo>
                  <a:lnTo>
                    <a:pt x="33" y="17"/>
                  </a:lnTo>
                  <a:lnTo>
                    <a:pt x="33" y="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94" name="Freeform 477"/>
            <p:cNvSpPr>
              <a:spLocks/>
            </p:cNvSpPr>
            <p:nvPr/>
          </p:nvSpPr>
          <p:spPr bwMode="auto">
            <a:xfrm>
              <a:off x="-3238773" y="1470278"/>
              <a:ext cx="75160" cy="61897"/>
            </a:xfrm>
            <a:custGeom>
              <a:avLst/>
              <a:gdLst/>
              <a:ahLst/>
              <a:cxnLst>
                <a:cxn ang="0">
                  <a:pos x="41" y="12"/>
                </a:cxn>
                <a:cxn ang="0">
                  <a:pos x="50" y="0"/>
                </a:cxn>
                <a:cxn ang="0">
                  <a:pos x="41" y="0"/>
                </a:cxn>
                <a:cxn ang="0">
                  <a:pos x="29" y="12"/>
                </a:cxn>
                <a:cxn ang="0">
                  <a:pos x="41" y="12"/>
                </a:cxn>
                <a:cxn ang="0">
                  <a:pos x="29" y="20"/>
                </a:cxn>
                <a:cxn ang="0">
                  <a:pos x="20" y="20"/>
                </a:cxn>
                <a:cxn ang="0">
                  <a:pos x="8" y="20"/>
                </a:cxn>
                <a:cxn ang="0">
                  <a:pos x="20" y="29"/>
                </a:cxn>
                <a:cxn ang="0">
                  <a:pos x="8" y="29"/>
                </a:cxn>
                <a:cxn ang="0">
                  <a:pos x="29" y="40"/>
                </a:cxn>
                <a:cxn ang="0">
                  <a:pos x="8" y="63"/>
                </a:cxn>
                <a:cxn ang="0">
                  <a:pos x="0" y="63"/>
                </a:cxn>
                <a:cxn ang="0">
                  <a:pos x="8" y="72"/>
                </a:cxn>
                <a:cxn ang="0">
                  <a:pos x="58" y="63"/>
                </a:cxn>
                <a:cxn ang="0">
                  <a:pos x="73" y="40"/>
                </a:cxn>
                <a:cxn ang="0">
                  <a:pos x="73" y="20"/>
                </a:cxn>
                <a:cxn ang="0">
                  <a:pos x="50" y="20"/>
                </a:cxn>
                <a:cxn ang="0">
                  <a:pos x="41" y="12"/>
                </a:cxn>
              </a:cxnLst>
              <a:rect l="0" t="0" r="r" b="b"/>
              <a:pathLst>
                <a:path w="73" h="72">
                  <a:moveTo>
                    <a:pt x="41" y="12"/>
                  </a:moveTo>
                  <a:lnTo>
                    <a:pt x="50" y="0"/>
                  </a:lnTo>
                  <a:lnTo>
                    <a:pt x="41" y="0"/>
                  </a:lnTo>
                  <a:lnTo>
                    <a:pt x="29" y="12"/>
                  </a:lnTo>
                  <a:lnTo>
                    <a:pt x="41" y="12"/>
                  </a:lnTo>
                  <a:lnTo>
                    <a:pt x="29" y="20"/>
                  </a:lnTo>
                  <a:lnTo>
                    <a:pt x="20" y="20"/>
                  </a:lnTo>
                  <a:lnTo>
                    <a:pt x="8" y="20"/>
                  </a:lnTo>
                  <a:lnTo>
                    <a:pt x="20" y="29"/>
                  </a:lnTo>
                  <a:lnTo>
                    <a:pt x="8" y="29"/>
                  </a:lnTo>
                  <a:lnTo>
                    <a:pt x="29" y="40"/>
                  </a:lnTo>
                  <a:lnTo>
                    <a:pt x="8" y="63"/>
                  </a:lnTo>
                  <a:lnTo>
                    <a:pt x="0" y="63"/>
                  </a:lnTo>
                  <a:lnTo>
                    <a:pt x="8" y="72"/>
                  </a:lnTo>
                  <a:lnTo>
                    <a:pt x="58" y="63"/>
                  </a:lnTo>
                  <a:lnTo>
                    <a:pt x="73" y="40"/>
                  </a:lnTo>
                  <a:lnTo>
                    <a:pt x="73" y="20"/>
                  </a:lnTo>
                  <a:lnTo>
                    <a:pt x="50" y="20"/>
                  </a:lnTo>
                  <a:lnTo>
                    <a:pt x="41" y="1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95" name="Freeform 478"/>
            <p:cNvSpPr>
              <a:spLocks/>
            </p:cNvSpPr>
            <p:nvPr/>
          </p:nvSpPr>
          <p:spPr bwMode="auto">
            <a:xfrm>
              <a:off x="-3238771" y="1470276"/>
              <a:ext cx="75160" cy="61897"/>
            </a:xfrm>
            <a:custGeom>
              <a:avLst/>
              <a:gdLst/>
              <a:ahLst/>
              <a:cxnLst>
                <a:cxn ang="0">
                  <a:pos x="41" y="12"/>
                </a:cxn>
                <a:cxn ang="0">
                  <a:pos x="50" y="0"/>
                </a:cxn>
                <a:cxn ang="0">
                  <a:pos x="41" y="0"/>
                </a:cxn>
                <a:cxn ang="0">
                  <a:pos x="29" y="12"/>
                </a:cxn>
                <a:cxn ang="0">
                  <a:pos x="41" y="12"/>
                </a:cxn>
                <a:cxn ang="0">
                  <a:pos x="29" y="20"/>
                </a:cxn>
                <a:cxn ang="0">
                  <a:pos x="20" y="20"/>
                </a:cxn>
                <a:cxn ang="0">
                  <a:pos x="8" y="20"/>
                </a:cxn>
                <a:cxn ang="0">
                  <a:pos x="20" y="29"/>
                </a:cxn>
                <a:cxn ang="0">
                  <a:pos x="8" y="29"/>
                </a:cxn>
                <a:cxn ang="0">
                  <a:pos x="29" y="40"/>
                </a:cxn>
                <a:cxn ang="0">
                  <a:pos x="8" y="63"/>
                </a:cxn>
                <a:cxn ang="0">
                  <a:pos x="0" y="63"/>
                </a:cxn>
                <a:cxn ang="0">
                  <a:pos x="8" y="72"/>
                </a:cxn>
                <a:cxn ang="0">
                  <a:pos x="58" y="63"/>
                </a:cxn>
                <a:cxn ang="0">
                  <a:pos x="73" y="40"/>
                </a:cxn>
                <a:cxn ang="0">
                  <a:pos x="73" y="20"/>
                </a:cxn>
                <a:cxn ang="0">
                  <a:pos x="50" y="20"/>
                </a:cxn>
                <a:cxn ang="0">
                  <a:pos x="41" y="12"/>
                </a:cxn>
              </a:cxnLst>
              <a:rect l="0" t="0" r="r" b="b"/>
              <a:pathLst>
                <a:path w="73" h="72">
                  <a:moveTo>
                    <a:pt x="41" y="12"/>
                  </a:moveTo>
                  <a:lnTo>
                    <a:pt x="50" y="0"/>
                  </a:lnTo>
                  <a:lnTo>
                    <a:pt x="41" y="0"/>
                  </a:lnTo>
                  <a:lnTo>
                    <a:pt x="29" y="12"/>
                  </a:lnTo>
                  <a:lnTo>
                    <a:pt x="41" y="12"/>
                  </a:lnTo>
                  <a:lnTo>
                    <a:pt x="29" y="20"/>
                  </a:lnTo>
                  <a:lnTo>
                    <a:pt x="20" y="20"/>
                  </a:lnTo>
                  <a:lnTo>
                    <a:pt x="8" y="20"/>
                  </a:lnTo>
                  <a:lnTo>
                    <a:pt x="20" y="29"/>
                  </a:lnTo>
                  <a:lnTo>
                    <a:pt x="8" y="29"/>
                  </a:lnTo>
                  <a:lnTo>
                    <a:pt x="29" y="40"/>
                  </a:lnTo>
                  <a:lnTo>
                    <a:pt x="8" y="63"/>
                  </a:lnTo>
                  <a:lnTo>
                    <a:pt x="0" y="63"/>
                  </a:lnTo>
                  <a:lnTo>
                    <a:pt x="8" y="72"/>
                  </a:lnTo>
                  <a:lnTo>
                    <a:pt x="58" y="63"/>
                  </a:lnTo>
                  <a:lnTo>
                    <a:pt x="73" y="40"/>
                  </a:lnTo>
                  <a:lnTo>
                    <a:pt x="73" y="20"/>
                  </a:lnTo>
                  <a:lnTo>
                    <a:pt x="50" y="20"/>
                  </a:lnTo>
                  <a:lnTo>
                    <a:pt x="41" y="1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96" name="Freeform 479"/>
            <p:cNvSpPr>
              <a:spLocks/>
            </p:cNvSpPr>
            <p:nvPr/>
          </p:nvSpPr>
          <p:spPr bwMode="auto">
            <a:xfrm>
              <a:off x="-3021532" y="1496067"/>
              <a:ext cx="66922" cy="44704"/>
            </a:xfrm>
            <a:custGeom>
              <a:avLst/>
              <a:gdLst/>
              <a:ahLst/>
              <a:cxnLst>
                <a:cxn ang="0">
                  <a:pos x="0" y="42"/>
                </a:cxn>
                <a:cxn ang="0">
                  <a:pos x="20" y="42"/>
                </a:cxn>
                <a:cxn ang="0">
                  <a:pos x="41" y="52"/>
                </a:cxn>
                <a:cxn ang="0">
                  <a:pos x="41" y="34"/>
                </a:cxn>
                <a:cxn ang="0">
                  <a:pos x="56" y="20"/>
                </a:cxn>
                <a:cxn ang="0">
                  <a:pos x="65" y="0"/>
                </a:cxn>
                <a:cxn ang="0">
                  <a:pos x="33" y="11"/>
                </a:cxn>
                <a:cxn ang="0">
                  <a:pos x="41" y="20"/>
                </a:cxn>
                <a:cxn ang="0">
                  <a:pos x="33" y="20"/>
                </a:cxn>
                <a:cxn ang="0">
                  <a:pos x="20" y="20"/>
                </a:cxn>
                <a:cxn ang="0">
                  <a:pos x="20" y="11"/>
                </a:cxn>
                <a:cxn ang="0">
                  <a:pos x="0" y="42"/>
                </a:cxn>
              </a:cxnLst>
              <a:rect l="0" t="0" r="r" b="b"/>
              <a:pathLst>
                <a:path w="65" h="52">
                  <a:moveTo>
                    <a:pt x="0" y="42"/>
                  </a:moveTo>
                  <a:lnTo>
                    <a:pt x="20" y="42"/>
                  </a:lnTo>
                  <a:lnTo>
                    <a:pt x="41" y="52"/>
                  </a:lnTo>
                  <a:lnTo>
                    <a:pt x="41" y="34"/>
                  </a:lnTo>
                  <a:lnTo>
                    <a:pt x="56" y="20"/>
                  </a:lnTo>
                  <a:lnTo>
                    <a:pt x="65" y="0"/>
                  </a:lnTo>
                  <a:lnTo>
                    <a:pt x="33" y="11"/>
                  </a:lnTo>
                  <a:lnTo>
                    <a:pt x="41" y="20"/>
                  </a:lnTo>
                  <a:lnTo>
                    <a:pt x="33" y="20"/>
                  </a:lnTo>
                  <a:lnTo>
                    <a:pt x="20" y="20"/>
                  </a:lnTo>
                  <a:lnTo>
                    <a:pt x="20" y="11"/>
                  </a:lnTo>
                  <a:lnTo>
                    <a:pt x="0" y="42"/>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97" name="Freeform 480"/>
            <p:cNvSpPr>
              <a:spLocks/>
            </p:cNvSpPr>
            <p:nvPr/>
          </p:nvSpPr>
          <p:spPr bwMode="auto">
            <a:xfrm>
              <a:off x="-3021528" y="1496062"/>
              <a:ext cx="66922" cy="44704"/>
            </a:xfrm>
            <a:custGeom>
              <a:avLst/>
              <a:gdLst/>
              <a:ahLst/>
              <a:cxnLst>
                <a:cxn ang="0">
                  <a:pos x="0" y="42"/>
                </a:cxn>
                <a:cxn ang="0">
                  <a:pos x="20" y="42"/>
                </a:cxn>
                <a:cxn ang="0">
                  <a:pos x="41" y="52"/>
                </a:cxn>
                <a:cxn ang="0">
                  <a:pos x="41" y="34"/>
                </a:cxn>
                <a:cxn ang="0">
                  <a:pos x="56" y="20"/>
                </a:cxn>
                <a:cxn ang="0">
                  <a:pos x="65" y="0"/>
                </a:cxn>
                <a:cxn ang="0">
                  <a:pos x="33" y="11"/>
                </a:cxn>
                <a:cxn ang="0">
                  <a:pos x="41" y="20"/>
                </a:cxn>
                <a:cxn ang="0">
                  <a:pos x="33" y="20"/>
                </a:cxn>
                <a:cxn ang="0">
                  <a:pos x="20" y="20"/>
                </a:cxn>
                <a:cxn ang="0">
                  <a:pos x="20" y="11"/>
                </a:cxn>
                <a:cxn ang="0">
                  <a:pos x="0" y="42"/>
                </a:cxn>
              </a:cxnLst>
              <a:rect l="0" t="0" r="r" b="b"/>
              <a:pathLst>
                <a:path w="65" h="52">
                  <a:moveTo>
                    <a:pt x="0" y="42"/>
                  </a:moveTo>
                  <a:lnTo>
                    <a:pt x="20" y="42"/>
                  </a:lnTo>
                  <a:lnTo>
                    <a:pt x="41" y="52"/>
                  </a:lnTo>
                  <a:lnTo>
                    <a:pt x="41" y="34"/>
                  </a:lnTo>
                  <a:lnTo>
                    <a:pt x="56" y="20"/>
                  </a:lnTo>
                  <a:lnTo>
                    <a:pt x="65" y="0"/>
                  </a:lnTo>
                  <a:lnTo>
                    <a:pt x="33" y="11"/>
                  </a:lnTo>
                  <a:lnTo>
                    <a:pt x="41" y="20"/>
                  </a:lnTo>
                  <a:lnTo>
                    <a:pt x="33" y="20"/>
                  </a:lnTo>
                  <a:lnTo>
                    <a:pt x="20" y="20"/>
                  </a:lnTo>
                  <a:lnTo>
                    <a:pt x="20" y="11"/>
                  </a:lnTo>
                  <a:lnTo>
                    <a:pt x="0" y="42"/>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sp>
          <p:nvSpPr>
            <p:cNvPr id="998" name="Freeform 481"/>
            <p:cNvSpPr>
              <a:spLocks/>
            </p:cNvSpPr>
            <p:nvPr/>
          </p:nvSpPr>
          <p:spPr bwMode="auto">
            <a:xfrm>
              <a:off x="-2886657" y="1533032"/>
              <a:ext cx="108107" cy="45564"/>
            </a:xfrm>
            <a:custGeom>
              <a:avLst/>
              <a:gdLst/>
              <a:ahLst/>
              <a:cxnLst>
                <a:cxn ang="0">
                  <a:pos x="39" y="9"/>
                </a:cxn>
                <a:cxn ang="0">
                  <a:pos x="63" y="9"/>
                </a:cxn>
                <a:cxn ang="0">
                  <a:pos x="74" y="20"/>
                </a:cxn>
                <a:cxn ang="0">
                  <a:pos x="84" y="20"/>
                </a:cxn>
                <a:cxn ang="0">
                  <a:pos x="105" y="30"/>
                </a:cxn>
                <a:cxn ang="0">
                  <a:pos x="74" y="53"/>
                </a:cxn>
                <a:cxn ang="0">
                  <a:pos x="50" y="38"/>
                </a:cxn>
                <a:cxn ang="0">
                  <a:pos x="39" y="53"/>
                </a:cxn>
                <a:cxn ang="0">
                  <a:pos x="30" y="53"/>
                </a:cxn>
                <a:cxn ang="0">
                  <a:pos x="9" y="30"/>
                </a:cxn>
                <a:cxn ang="0">
                  <a:pos x="0" y="20"/>
                </a:cxn>
                <a:cxn ang="0">
                  <a:pos x="39" y="0"/>
                </a:cxn>
                <a:cxn ang="0">
                  <a:pos x="39" y="9"/>
                </a:cxn>
              </a:cxnLst>
              <a:rect l="0" t="0" r="r" b="b"/>
              <a:pathLst>
                <a:path w="105" h="53">
                  <a:moveTo>
                    <a:pt x="39" y="9"/>
                  </a:moveTo>
                  <a:lnTo>
                    <a:pt x="63" y="9"/>
                  </a:lnTo>
                  <a:lnTo>
                    <a:pt x="74" y="20"/>
                  </a:lnTo>
                  <a:lnTo>
                    <a:pt x="84" y="20"/>
                  </a:lnTo>
                  <a:lnTo>
                    <a:pt x="105" y="30"/>
                  </a:lnTo>
                  <a:lnTo>
                    <a:pt x="74" y="53"/>
                  </a:lnTo>
                  <a:lnTo>
                    <a:pt x="50" y="38"/>
                  </a:lnTo>
                  <a:lnTo>
                    <a:pt x="39" y="53"/>
                  </a:lnTo>
                  <a:lnTo>
                    <a:pt x="30" y="53"/>
                  </a:lnTo>
                  <a:lnTo>
                    <a:pt x="9" y="30"/>
                  </a:lnTo>
                  <a:lnTo>
                    <a:pt x="0" y="20"/>
                  </a:lnTo>
                  <a:lnTo>
                    <a:pt x="39" y="0"/>
                  </a:lnTo>
                  <a:lnTo>
                    <a:pt x="39" y="9"/>
                  </a:lnTo>
                  <a:close/>
                </a:path>
              </a:pathLst>
            </a:custGeom>
            <a:grpFill/>
            <a:ln w="3175">
              <a:solidFill>
                <a:schemeClr val="bg1">
                  <a:lumMod val="95000"/>
                </a:schemeClr>
              </a:solidFill>
              <a:round/>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endParaRPr>
            </a:p>
          </p:txBody>
        </p:sp>
        <p:sp>
          <p:nvSpPr>
            <p:cNvPr id="999" name="Freeform 482"/>
            <p:cNvSpPr>
              <a:spLocks/>
            </p:cNvSpPr>
            <p:nvPr/>
          </p:nvSpPr>
          <p:spPr bwMode="auto">
            <a:xfrm>
              <a:off x="-2886651" y="1533030"/>
              <a:ext cx="108107" cy="45564"/>
            </a:xfrm>
            <a:custGeom>
              <a:avLst/>
              <a:gdLst/>
              <a:ahLst/>
              <a:cxnLst>
                <a:cxn ang="0">
                  <a:pos x="39" y="9"/>
                </a:cxn>
                <a:cxn ang="0">
                  <a:pos x="63" y="9"/>
                </a:cxn>
                <a:cxn ang="0">
                  <a:pos x="74" y="20"/>
                </a:cxn>
                <a:cxn ang="0">
                  <a:pos x="84" y="20"/>
                </a:cxn>
                <a:cxn ang="0">
                  <a:pos x="105" y="30"/>
                </a:cxn>
                <a:cxn ang="0">
                  <a:pos x="74" y="53"/>
                </a:cxn>
                <a:cxn ang="0">
                  <a:pos x="50" y="38"/>
                </a:cxn>
                <a:cxn ang="0">
                  <a:pos x="39" y="53"/>
                </a:cxn>
                <a:cxn ang="0">
                  <a:pos x="30" y="53"/>
                </a:cxn>
                <a:cxn ang="0">
                  <a:pos x="9" y="30"/>
                </a:cxn>
                <a:cxn ang="0">
                  <a:pos x="0" y="20"/>
                </a:cxn>
                <a:cxn ang="0">
                  <a:pos x="39" y="0"/>
                </a:cxn>
                <a:cxn ang="0">
                  <a:pos x="39" y="9"/>
                </a:cxn>
              </a:cxnLst>
              <a:rect l="0" t="0" r="r" b="b"/>
              <a:pathLst>
                <a:path w="105" h="53">
                  <a:moveTo>
                    <a:pt x="39" y="9"/>
                  </a:moveTo>
                  <a:lnTo>
                    <a:pt x="63" y="9"/>
                  </a:lnTo>
                  <a:lnTo>
                    <a:pt x="74" y="20"/>
                  </a:lnTo>
                  <a:lnTo>
                    <a:pt x="84" y="20"/>
                  </a:lnTo>
                  <a:lnTo>
                    <a:pt x="105" y="30"/>
                  </a:lnTo>
                  <a:lnTo>
                    <a:pt x="74" y="53"/>
                  </a:lnTo>
                  <a:lnTo>
                    <a:pt x="50" y="38"/>
                  </a:lnTo>
                  <a:lnTo>
                    <a:pt x="39" y="53"/>
                  </a:lnTo>
                  <a:lnTo>
                    <a:pt x="30" y="53"/>
                  </a:lnTo>
                  <a:lnTo>
                    <a:pt x="9" y="30"/>
                  </a:lnTo>
                  <a:lnTo>
                    <a:pt x="0" y="20"/>
                  </a:lnTo>
                  <a:lnTo>
                    <a:pt x="39" y="0"/>
                  </a:lnTo>
                  <a:lnTo>
                    <a:pt x="39" y="9"/>
                  </a:lnTo>
                  <a:close/>
                </a:path>
              </a:pathLst>
            </a:custGeom>
            <a:grpFill/>
            <a:ln w="3175" cap="flat">
              <a:solidFill>
                <a:schemeClr val="bg1">
                  <a:lumMod val="95000"/>
                </a:schemeClr>
              </a:solidFill>
              <a:prstDash val="solid"/>
              <a:miter lim="800000"/>
              <a:headEnd/>
              <a:tailEnd/>
            </a:ln>
          </p:spPr>
          <p:txBody>
            <a:bodyPr/>
            <a:lstStyle/>
            <a:p>
              <a:pPr>
                <a:lnSpc>
                  <a:spcPct val="80000"/>
                </a:lnSpc>
                <a:spcBef>
                  <a:spcPct val="40000"/>
                </a:spcBef>
                <a:buClr>
                  <a:srgbClr val="0000FF"/>
                </a:buClr>
                <a:buSzPct val="65000"/>
                <a:buFont typeface="Wingdings" pitchFamily="2" charset="2"/>
                <a:buChar char="•"/>
                <a:defRPr/>
              </a:pPr>
              <a:endParaRPr lang="ru-RU" kern="0">
                <a:solidFill>
                  <a:sysClr val="windowText" lastClr="000000"/>
                </a:solidFill>
                <a:latin typeface="Arial" charset="0"/>
                <a:cs typeface="Arial" charset="0"/>
              </a:endParaRPr>
            </a:p>
          </p:txBody>
        </p:sp>
      </p:grpSp>
      <p:sp>
        <p:nvSpPr>
          <p:cNvPr id="482" name="TextBox 481"/>
          <p:cNvSpPr txBox="1"/>
          <p:nvPr/>
        </p:nvSpPr>
        <p:spPr bwMode="auto">
          <a:xfrm>
            <a:off x="944563" y="1943100"/>
            <a:ext cx="850900"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200" b="1" i="1">
                <a:solidFill>
                  <a:srgbClr val="0033CC"/>
                </a:solidFill>
              </a:defRPr>
            </a:lvl1pPr>
          </a:lstStyle>
          <a:p>
            <a:pPr>
              <a:lnSpc>
                <a:spcPct val="80000"/>
              </a:lnSpc>
              <a:buClr>
                <a:srgbClr val="0000FF"/>
              </a:buClr>
              <a:buSzPct val="65000"/>
              <a:buFont typeface="Wingdings" pitchFamily="2" charset="2"/>
              <a:buNone/>
              <a:defRPr/>
            </a:pPr>
            <a:r>
              <a:rPr lang="en-US" sz="1000" b="0" i="0" dirty="0">
                <a:solidFill>
                  <a:srgbClr val="000000"/>
                </a:solidFill>
              </a:rPr>
              <a:t>Calgary</a:t>
            </a:r>
            <a:endParaRPr lang="en-GB" sz="1000" b="0" i="0" dirty="0">
              <a:solidFill>
                <a:srgbClr val="000000"/>
              </a:solidFill>
            </a:endParaRPr>
          </a:p>
        </p:txBody>
      </p:sp>
      <p:sp>
        <p:nvSpPr>
          <p:cNvPr id="483" name="5-Point Star 30"/>
          <p:cNvSpPr/>
          <p:nvPr/>
        </p:nvSpPr>
        <p:spPr bwMode="auto">
          <a:xfrm>
            <a:off x="2052638" y="3340100"/>
            <a:ext cx="180975"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a:solidFill>
                <a:srgbClr val="0033CC"/>
              </a:solidFill>
              <a:latin typeface="Arial" charset="0"/>
              <a:cs typeface="Arial" charset="0"/>
            </a:endParaRPr>
          </a:p>
        </p:txBody>
      </p:sp>
      <p:sp>
        <p:nvSpPr>
          <p:cNvPr id="484" name="5-Point Star 5"/>
          <p:cNvSpPr/>
          <p:nvPr/>
        </p:nvSpPr>
        <p:spPr bwMode="auto">
          <a:xfrm>
            <a:off x="7916863" y="4579937"/>
            <a:ext cx="204787" cy="211138"/>
          </a:xfrm>
          <a:prstGeom prst="star5">
            <a:avLst/>
          </a:prstGeom>
          <a:noFill/>
          <a:ln w="9525" cap="flat" cmpd="sng" algn="ctr">
            <a:noFill/>
            <a:prstDash val="solid"/>
            <a:round/>
            <a:headEnd type="none" w="med" len="med"/>
            <a:tailEnd type="none" w="med" len="med"/>
          </a:ln>
          <a:effectLst/>
        </p:spPr>
        <p:txBody>
          <a:bodyPr/>
          <a:lstStyle/>
          <a:p>
            <a:pPr>
              <a:lnSpc>
                <a:spcPct val="80000"/>
              </a:lnSpc>
              <a:spcBef>
                <a:spcPct val="20000"/>
              </a:spcBef>
              <a:buClr>
                <a:srgbClr val="0000FF"/>
              </a:buClr>
              <a:buSzPct val="65000"/>
              <a:buFont typeface="Wingdings" pitchFamily="2" charset="2"/>
              <a:buNone/>
              <a:defRPr/>
            </a:pPr>
            <a:endParaRPr lang="en-GB" sz="1000">
              <a:solidFill>
                <a:srgbClr val="0033CC"/>
              </a:solidFill>
              <a:latin typeface="Arial" charset="0"/>
              <a:cs typeface="Arial" charset="0"/>
            </a:endParaRPr>
          </a:p>
        </p:txBody>
      </p:sp>
      <p:sp>
        <p:nvSpPr>
          <p:cNvPr id="485" name="5-Point Star 10"/>
          <p:cNvSpPr/>
          <p:nvPr/>
        </p:nvSpPr>
        <p:spPr bwMode="auto">
          <a:xfrm>
            <a:off x="1574800" y="2522537"/>
            <a:ext cx="182562" cy="161925"/>
          </a:xfrm>
          <a:prstGeom prst="star5">
            <a:avLst/>
          </a:prstGeom>
          <a:solidFill>
            <a:srgbClr val="C00000"/>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a:solidFill>
                <a:srgbClr val="0033CC"/>
              </a:solidFill>
              <a:latin typeface="Arial" charset="0"/>
              <a:cs typeface="Arial" charset="0"/>
            </a:endParaRPr>
          </a:p>
        </p:txBody>
      </p:sp>
      <p:sp>
        <p:nvSpPr>
          <p:cNvPr id="486" name="5-Point Star 11"/>
          <p:cNvSpPr/>
          <p:nvPr/>
        </p:nvSpPr>
        <p:spPr bwMode="auto">
          <a:xfrm>
            <a:off x="3921125" y="1858962"/>
            <a:ext cx="182562" cy="161925"/>
          </a:xfrm>
          <a:prstGeom prst="star5">
            <a:avLst/>
          </a:prstGeom>
          <a:solidFill>
            <a:srgbClr val="FFC000"/>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a:solidFill>
                <a:srgbClr val="0033CC"/>
              </a:solidFill>
              <a:latin typeface="Arial" charset="0"/>
              <a:cs typeface="Arial" charset="0"/>
            </a:endParaRPr>
          </a:p>
        </p:txBody>
      </p:sp>
      <p:sp>
        <p:nvSpPr>
          <p:cNvPr id="487" name="5-Point Star 12"/>
          <p:cNvSpPr/>
          <p:nvPr/>
        </p:nvSpPr>
        <p:spPr bwMode="auto">
          <a:xfrm>
            <a:off x="4156075" y="1662112"/>
            <a:ext cx="184150"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a:solidFill>
                <a:srgbClr val="0033CC"/>
              </a:solidFill>
              <a:latin typeface="Arial" charset="0"/>
              <a:cs typeface="Arial" charset="0"/>
            </a:endParaRPr>
          </a:p>
        </p:txBody>
      </p:sp>
      <p:sp>
        <p:nvSpPr>
          <p:cNvPr id="488" name="5-Point Star 13"/>
          <p:cNvSpPr/>
          <p:nvPr/>
        </p:nvSpPr>
        <p:spPr bwMode="auto">
          <a:xfrm>
            <a:off x="1311275" y="2835275"/>
            <a:ext cx="182562"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a:solidFill>
                <a:srgbClr val="0033CC"/>
              </a:solidFill>
              <a:latin typeface="Arial" charset="0"/>
              <a:cs typeface="Arial" charset="0"/>
            </a:endParaRPr>
          </a:p>
        </p:txBody>
      </p:sp>
      <p:sp>
        <p:nvSpPr>
          <p:cNvPr id="489" name="5-Point Star 15"/>
          <p:cNvSpPr/>
          <p:nvPr/>
        </p:nvSpPr>
        <p:spPr bwMode="auto">
          <a:xfrm>
            <a:off x="4314825" y="3833812"/>
            <a:ext cx="184150"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490" name="5-Point Star 7"/>
          <p:cNvSpPr/>
          <p:nvPr/>
        </p:nvSpPr>
        <p:spPr bwMode="auto">
          <a:xfrm>
            <a:off x="2873375" y="4225925"/>
            <a:ext cx="182562" cy="161925"/>
          </a:xfrm>
          <a:prstGeom prst="star5">
            <a:avLst/>
          </a:prstGeom>
          <a:solidFill>
            <a:srgbClr val="C00000"/>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23584" name="TextBox 490"/>
          <p:cNvSpPr txBox="1">
            <a:spLocks noChangeArrowheads="1"/>
          </p:cNvSpPr>
          <p:nvPr/>
        </p:nvSpPr>
        <p:spPr bwMode="auto">
          <a:xfrm>
            <a:off x="5532438" y="2273300"/>
            <a:ext cx="8112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80000"/>
              </a:lnSpc>
              <a:spcBef>
                <a:spcPct val="40000"/>
              </a:spcBef>
              <a:buClr>
                <a:srgbClr val="0000FF"/>
              </a:buClr>
              <a:buSzPct val="65000"/>
              <a:buFont typeface="Wingdings" panose="05000000000000000000" pitchFamily="2" charset="2"/>
              <a:buNone/>
            </a:pPr>
            <a:endParaRPr lang="en-GB" altLang="en-US" sz="1000" i="1">
              <a:solidFill>
                <a:srgbClr val="0033CC"/>
              </a:solidFill>
            </a:endParaRPr>
          </a:p>
        </p:txBody>
      </p:sp>
      <p:sp>
        <p:nvSpPr>
          <p:cNvPr id="492" name="Rounded Rectangle 44"/>
          <p:cNvSpPr/>
          <p:nvPr/>
        </p:nvSpPr>
        <p:spPr bwMode="auto">
          <a:xfrm>
            <a:off x="4432299" y="1343025"/>
            <a:ext cx="1941157" cy="430213"/>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sz="1400">
                <a:solidFill>
                  <a:schemeClr val="tx1"/>
                </a:solidFill>
                <a:latin typeface="Arial" charset="0"/>
                <a:ea typeface="ＭＳ Ｐゴシック" charset="0"/>
                <a:cs typeface="Arial" charset="0"/>
              </a:defRPr>
            </a:lvl1pPr>
            <a:lvl2pPr marL="742950" indent="-285750" algn="l">
              <a:defRPr sz="1400">
                <a:solidFill>
                  <a:schemeClr val="tx1"/>
                </a:solidFill>
                <a:latin typeface="Arial" charset="0"/>
                <a:ea typeface="Arial" charset="0"/>
                <a:cs typeface="Arial" charset="0"/>
              </a:defRPr>
            </a:lvl2pPr>
            <a:lvl3pPr marL="1143000" indent="-228600" algn="l">
              <a:defRPr sz="1400">
                <a:solidFill>
                  <a:schemeClr val="tx1"/>
                </a:solidFill>
                <a:latin typeface="Arial" charset="0"/>
                <a:ea typeface="Arial" charset="0"/>
                <a:cs typeface="Arial" charset="0"/>
              </a:defRPr>
            </a:lvl3pPr>
            <a:lvl4pPr marL="1600200" indent="-228600" algn="l">
              <a:defRPr sz="1400">
                <a:solidFill>
                  <a:schemeClr val="tx1"/>
                </a:solidFill>
                <a:latin typeface="Arial" charset="0"/>
                <a:ea typeface="Arial" charset="0"/>
                <a:cs typeface="Arial" charset="0"/>
              </a:defRPr>
            </a:lvl4pPr>
            <a:lvl5pPr marL="2057400" indent="-228600" algn="l">
              <a:defRPr sz="1400">
                <a:solidFill>
                  <a:schemeClr val="tx1"/>
                </a:solidFill>
                <a:latin typeface="Arial" charset="0"/>
                <a:ea typeface="Arial" charset="0"/>
                <a:cs typeface="Arial" charset="0"/>
              </a:defRPr>
            </a:lvl5pPr>
            <a:lvl6pPr marL="2514600" indent="-228600" fontAlgn="base">
              <a:spcBef>
                <a:spcPct val="0"/>
              </a:spcBef>
              <a:spcAft>
                <a:spcPct val="0"/>
              </a:spcAft>
              <a:defRPr sz="1400">
                <a:solidFill>
                  <a:schemeClr val="tx1"/>
                </a:solidFill>
                <a:latin typeface="Arial" charset="0"/>
                <a:ea typeface="Arial" charset="0"/>
                <a:cs typeface="Arial" charset="0"/>
              </a:defRPr>
            </a:lvl6pPr>
            <a:lvl7pPr marL="2971800" indent="-228600" fontAlgn="base">
              <a:spcBef>
                <a:spcPct val="0"/>
              </a:spcBef>
              <a:spcAft>
                <a:spcPct val="0"/>
              </a:spcAft>
              <a:defRPr sz="1400">
                <a:solidFill>
                  <a:schemeClr val="tx1"/>
                </a:solidFill>
                <a:latin typeface="Arial" charset="0"/>
                <a:ea typeface="Arial" charset="0"/>
                <a:cs typeface="Arial" charset="0"/>
              </a:defRPr>
            </a:lvl7pPr>
            <a:lvl8pPr marL="3429000" indent="-228600" fontAlgn="base">
              <a:spcBef>
                <a:spcPct val="0"/>
              </a:spcBef>
              <a:spcAft>
                <a:spcPct val="0"/>
              </a:spcAft>
              <a:defRPr sz="1400">
                <a:solidFill>
                  <a:schemeClr val="tx1"/>
                </a:solidFill>
                <a:latin typeface="Arial" charset="0"/>
                <a:ea typeface="Arial" charset="0"/>
                <a:cs typeface="Arial" charset="0"/>
              </a:defRPr>
            </a:lvl8pPr>
            <a:lvl9pPr marL="3886200" indent="-228600" fontAlgn="base">
              <a:spcBef>
                <a:spcPct val="0"/>
              </a:spcBef>
              <a:spcAft>
                <a:spcPct val="0"/>
              </a:spcAft>
              <a:defRPr sz="1400">
                <a:solidFill>
                  <a:schemeClr val="tx1"/>
                </a:solidFill>
                <a:latin typeface="Arial" charset="0"/>
                <a:ea typeface="Arial" charset="0"/>
                <a:cs typeface="Arial" charset="0"/>
              </a:defRPr>
            </a:lvl9pPr>
          </a:lstStyle>
          <a:p>
            <a:pPr algn="ctr">
              <a:lnSpc>
                <a:spcPct val="80000"/>
              </a:lnSpc>
              <a:spcBef>
                <a:spcPct val="40000"/>
              </a:spcBef>
              <a:buClr>
                <a:srgbClr val="0000FF"/>
              </a:buClr>
              <a:buSzPct val="65000"/>
              <a:buFont typeface="Wingdings" charset="0"/>
              <a:buNone/>
              <a:defRPr/>
            </a:pPr>
            <a:r>
              <a:rPr lang="en-GB" sz="1000" b="1" i="1" dirty="0">
                <a:solidFill>
                  <a:schemeClr val="tx2">
                    <a:lumMod val="75000"/>
                  </a:schemeClr>
                </a:solidFill>
              </a:rPr>
              <a:t>Strategy Partners Moscow</a:t>
            </a:r>
          </a:p>
        </p:txBody>
      </p:sp>
      <p:sp>
        <p:nvSpPr>
          <p:cNvPr id="493" name="Rounded Rectangle 2051"/>
          <p:cNvSpPr/>
          <p:nvPr/>
        </p:nvSpPr>
        <p:spPr bwMode="auto">
          <a:xfrm>
            <a:off x="785813" y="2439987"/>
            <a:ext cx="1052512" cy="357188"/>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sz="1400">
                <a:solidFill>
                  <a:schemeClr val="tx1"/>
                </a:solidFill>
                <a:latin typeface="Arial" charset="0"/>
                <a:ea typeface="ＭＳ Ｐゴシック" charset="0"/>
                <a:cs typeface="Arial" charset="0"/>
              </a:defRPr>
            </a:lvl1pPr>
            <a:lvl2pPr marL="742950" indent="-285750" algn="l">
              <a:defRPr sz="1400">
                <a:solidFill>
                  <a:schemeClr val="tx1"/>
                </a:solidFill>
                <a:latin typeface="Arial" charset="0"/>
                <a:ea typeface="Arial" charset="0"/>
                <a:cs typeface="Arial" charset="0"/>
              </a:defRPr>
            </a:lvl2pPr>
            <a:lvl3pPr marL="1143000" indent="-228600" algn="l">
              <a:defRPr sz="1400">
                <a:solidFill>
                  <a:schemeClr val="tx1"/>
                </a:solidFill>
                <a:latin typeface="Arial" charset="0"/>
                <a:ea typeface="Arial" charset="0"/>
                <a:cs typeface="Arial" charset="0"/>
              </a:defRPr>
            </a:lvl3pPr>
            <a:lvl4pPr marL="1600200" indent="-228600" algn="l">
              <a:defRPr sz="1400">
                <a:solidFill>
                  <a:schemeClr val="tx1"/>
                </a:solidFill>
                <a:latin typeface="Arial" charset="0"/>
                <a:ea typeface="Arial" charset="0"/>
                <a:cs typeface="Arial" charset="0"/>
              </a:defRPr>
            </a:lvl4pPr>
            <a:lvl5pPr marL="2057400" indent="-228600" algn="l">
              <a:defRPr sz="1400">
                <a:solidFill>
                  <a:schemeClr val="tx1"/>
                </a:solidFill>
                <a:latin typeface="Arial" charset="0"/>
                <a:ea typeface="Arial" charset="0"/>
                <a:cs typeface="Arial" charset="0"/>
              </a:defRPr>
            </a:lvl5pPr>
            <a:lvl6pPr marL="2514600" indent="-228600" fontAlgn="base">
              <a:spcBef>
                <a:spcPct val="0"/>
              </a:spcBef>
              <a:spcAft>
                <a:spcPct val="0"/>
              </a:spcAft>
              <a:defRPr sz="1400">
                <a:solidFill>
                  <a:schemeClr val="tx1"/>
                </a:solidFill>
                <a:latin typeface="Arial" charset="0"/>
                <a:ea typeface="Arial" charset="0"/>
                <a:cs typeface="Arial" charset="0"/>
              </a:defRPr>
            </a:lvl6pPr>
            <a:lvl7pPr marL="2971800" indent="-228600" fontAlgn="base">
              <a:spcBef>
                <a:spcPct val="0"/>
              </a:spcBef>
              <a:spcAft>
                <a:spcPct val="0"/>
              </a:spcAft>
              <a:defRPr sz="1400">
                <a:solidFill>
                  <a:schemeClr val="tx1"/>
                </a:solidFill>
                <a:latin typeface="Arial" charset="0"/>
                <a:ea typeface="Arial" charset="0"/>
                <a:cs typeface="Arial" charset="0"/>
              </a:defRPr>
            </a:lvl7pPr>
            <a:lvl8pPr marL="3429000" indent="-228600" fontAlgn="base">
              <a:spcBef>
                <a:spcPct val="0"/>
              </a:spcBef>
              <a:spcAft>
                <a:spcPct val="0"/>
              </a:spcAft>
              <a:defRPr sz="1400">
                <a:solidFill>
                  <a:schemeClr val="tx1"/>
                </a:solidFill>
                <a:latin typeface="Arial" charset="0"/>
                <a:ea typeface="Arial" charset="0"/>
                <a:cs typeface="Arial" charset="0"/>
              </a:defRPr>
            </a:lvl8pPr>
            <a:lvl9pPr marL="3886200" indent="-228600" fontAlgn="base">
              <a:spcBef>
                <a:spcPct val="0"/>
              </a:spcBef>
              <a:spcAft>
                <a:spcPct val="0"/>
              </a:spcAft>
              <a:defRPr sz="1400">
                <a:solidFill>
                  <a:schemeClr val="tx1"/>
                </a:solidFill>
                <a:latin typeface="Arial" charset="0"/>
                <a:ea typeface="Arial" charset="0"/>
                <a:cs typeface="Arial" charset="0"/>
              </a:defRPr>
            </a:lvl9pPr>
          </a:lstStyle>
          <a:p>
            <a:pPr algn="ctr">
              <a:lnSpc>
                <a:spcPct val="80000"/>
              </a:lnSpc>
              <a:spcBef>
                <a:spcPct val="40000"/>
              </a:spcBef>
              <a:buClr>
                <a:srgbClr val="0000FF"/>
              </a:buClr>
              <a:buSzPct val="65000"/>
              <a:buFont typeface="Wingdings" charset="0"/>
              <a:buNone/>
              <a:defRPr/>
            </a:pPr>
            <a:r>
              <a:rPr lang="en-US" sz="1100" b="1" i="1" dirty="0" err="1">
                <a:solidFill>
                  <a:srgbClr val="000000"/>
                </a:solidFill>
              </a:rPr>
              <a:t>OFSCap</a:t>
            </a:r>
            <a:r>
              <a:rPr lang="en-US" sz="1100" b="1" i="1" dirty="0">
                <a:solidFill>
                  <a:srgbClr val="000000"/>
                </a:solidFill>
              </a:rPr>
              <a:t> Houston</a:t>
            </a:r>
            <a:endParaRPr lang="en-GB" sz="1100" b="1" i="1" dirty="0">
              <a:solidFill>
                <a:srgbClr val="000000"/>
              </a:solidFill>
            </a:endParaRPr>
          </a:p>
        </p:txBody>
      </p:sp>
      <p:sp>
        <p:nvSpPr>
          <p:cNvPr id="494" name="Rounded Rectangle 52"/>
          <p:cNvSpPr/>
          <p:nvPr/>
        </p:nvSpPr>
        <p:spPr bwMode="auto">
          <a:xfrm>
            <a:off x="1862408" y="4187047"/>
            <a:ext cx="1443037" cy="41275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sz="1400">
                <a:solidFill>
                  <a:schemeClr val="tx1"/>
                </a:solidFill>
                <a:latin typeface="Arial" charset="0"/>
                <a:ea typeface="ＭＳ Ｐゴシック" charset="0"/>
                <a:cs typeface="Arial" charset="0"/>
              </a:defRPr>
            </a:lvl1pPr>
            <a:lvl2pPr marL="742950" indent="-285750" algn="l">
              <a:defRPr sz="1400">
                <a:solidFill>
                  <a:schemeClr val="tx1"/>
                </a:solidFill>
                <a:latin typeface="Arial" charset="0"/>
                <a:ea typeface="Arial" charset="0"/>
                <a:cs typeface="Arial" charset="0"/>
              </a:defRPr>
            </a:lvl2pPr>
            <a:lvl3pPr marL="1143000" indent="-228600" algn="l">
              <a:defRPr sz="1400">
                <a:solidFill>
                  <a:schemeClr val="tx1"/>
                </a:solidFill>
                <a:latin typeface="Arial" charset="0"/>
                <a:ea typeface="Arial" charset="0"/>
                <a:cs typeface="Arial" charset="0"/>
              </a:defRPr>
            </a:lvl3pPr>
            <a:lvl4pPr marL="1600200" indent="-228600" algn="l">
              <a:defRPr sz="1400">
                <a:solidFill>
                  <a:schemeClr val="tx1"/>
                </a:solidFill>
                <a:latin typeface="Arial" charset="0"/>
                <a:ea typeface="Arial" charset="0"/>
                <a:cs typeface="Arial" charset="0"/>
              </a:defRPr>
            </a:lvl4pPr>
            <a:lvl5pPr marL="2057400" indent="-228600" algn="l">
              <a:defRPr sz="1400">
                <a:solidFill>
                  <a:schemeClr val="tx1"/>
                </a:solidFill>
                <a:latin typeface="Arial" charset="0"/>
                <a:ea typeface="Arial" charset="0"/>
                <a:cs typeface="Arial" charset="0"/>
              </a:defRPr>
            </a:lvl5pPr>
            <a:lvl6pPr marL="2514600" indent="-228600" fontAlgn="base">
              <a:spcBef>
                <a:spcPct val="0"/>
              </a:spcBef>
              <a:spcAft>
                <a:spcPct val="0"/>
              </a:spcAft>
              <a:defRPr sz="1400">
                <a:solidFill>
                  <a:schemeClr val="tx1"/>
                </a:solidFill>
                <a:latin typeface="Arial" charset="0"/>
                <a:ea typeface="Arial" charset="0"/>
                <a:cs typeface="Arial" charset="0"/>
              </a:defRPr>
            </a:lvl6pPr>
            <a:lvl7pPr marL="2971800" indent="-228600" fontAlgn="base">
              <a:spcBef>
                <a:spcPct val="0"/>
              </a:spcBef>
              <a:spcAft>
                <a:spcPct val="0"/>
              </a:spcAft>
              <a:defRPr sz="1400">
                <a:solidFill>
                  <a:schemeClr val="tx1"/>
                </a:solidFill>
                <a:latin typeface="Arial" charset="0"/>
                <a:ea typeface="Arial" charset="0"/>
                <a:cs typeface="Arial" charset="0"/>
              </a:defRPr>
            </a:lvl7pPr>
            <a:lvl8pPr marL="3429000" indent="-228600" fontAlgn="base">
              <a:spcBef>
                <a:spcPct val="0"/>
              </a:spcBef>
              <a:spcAft>
                <a:spcPct val="0"/>
              </a:spcAft>
              <a:defRPr sz="1400">
                <a:solidFill>
                  <a:schemeClr val="tx1"/>
                </a:solidFill>
                <a:latin typeface="Arial" charset="0"/>
                <a:ea typeface="Arial" charset="0"/>
                <a:cs typeface="Arial" charset="0"/>
              </a:defRPr>
            </a:lvl8pPr>
            <a:lvl9pPr marL="3886200" indent="-228600" fontAlgn="base">
              <a:spcBef>
                <a:spcPct val="0"/>
              </a:spcBef>
              <a:spcAft>
                <a:spcPct val="0"/>
              </a:spcAft>
              <a:defRPr sz="1400">
                <a:solidFill>
                  <a:schemeClr val="tx1"/>
                </a:solidFill>
                <a:latin typeface="Arial" charset="0"/>
                <a:ea typeface="Arial" charset="0"/>
                <a:cs typeface="Arial" charset="0"/>
              </a:defRPr>
            </a:lvl9pPr>
          </a:lstStyle>
          <a:p>
            <a:pPr algn="ctr">
              <a:lnSpc>
                <a:spcPct val="80000"/>
              </a:lnSpc>
              <a:buClr>
                <a:srgbClr val="0000FF"/>
              </a:buClr>
              <a:buSzPct val="65000"/>
              <a:buFont typeface="Wingdings" charset="0"/>
              <a:buNone/>
              <a:defRPr/>
            </a:pPr>
            <a:r>
              <a:rPr lang="en-US" sz="1100" b="1" i="1" dirty="0" err="1">
                <a:solidFill>
                  <a:srgbClr val="000000"/>
                </a:solidFill>
              </a:rPr>
              <a:t>OFSCap</a:t>
            </a:r>
            <a:endParaRPr lang="en-US" sz="1100" b="1" i="1" dirty="0">
              <a:solidFill>
                <a:srgbClr val="000000"/>
              </a:solidFill>
            </a:endParaRPr>
          </a:p>
          <a:p>
            <a:pPr algn="ctr">
              <a:lnSpc>
                <a:spcPct val="80000"/>
              </a:lnSpc>
              <a:buClr>
                <a:srgbClr val="0000FF"/>
              </a:buClr>
              <a:buSzPct val="65000"/>
              <a:buFont typeface="Wingdings" charset="0"/>
              <a:buNone/>
              <a:defRPr/>
            </a:pPr>
            <a:r>
              <a:rPr lang="en-US" sz="1100" b="1" i="1" dirty="0">
                <a:solidFill>
                  <a:srgbClr val="000000"/>
                </a:solidFill>
              </a:rPr>
              <a:t>    Rio de Janeiro</a:t>
            </a:r>
            <a:endParaRPr lang="en-GB" sz="1100" b="1" i="1" dirty="0">
              <a:solidFill>
                <a:srgbClr val="000000"/>
              </a:solidFill>
            </a:endParaRPr>
          </a:p>
        </p:txBody>
      </p:sp>
      <p:sp>
        <p:nvSpPr>
          <p:cNvPr id="495" name="5-Point Star 54"/>
          <p:cNvSpPr/>
          <p:nvPr/>
        </p:nvSpPr>
        <p:spPr bwMode="auto">
          <a:xfrm>
            <a:off x="2128838" y="2233612"/>
            <a:ext cx="182562"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496" name="Rounded Rectangle 65"/>
          <p:cNvSpPr/>
          <p:nvPr/>
        </p:nvSpPr>
        <p:spPr bwMode="auto">
          <a:xfrm>
            <a:off x="2735263" y="1652587"/>
            <a:ext cx="1701800" cy="401638"/>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spcBef>
                <a:spcPct val="40000"/>
              </a:spcBef>
              <a:buClr>
                <a:srgbClr val="0000FF"/>
              </a:buClr>
              <a:buSzPct val="65000"/>
              <a:buFont typeface="Wingdings" pitchFamily="2" charset="2"/>
              <a:buNone/>
              <a:defRPr/>
            </a:pPr>
            <a:r>
              <a:rPr lang="en-GB" sz="1000" b="1" i="1" dirty="0">
                <a:solidFill>
                  <a:schemeClr val="tx2">
                    <a:lumMod val="75000"/>
                  </a:schemeClr>
                </a:solidFill>
              </a:rPr>
              <a:t>FairCourt Capital London</a:t>
            </a:r>
          </a:p>
        </p:txBody>
      </p:sp>
      <p:sp>
        <p:nvSpPr>
          <p:cNvPr id="497" name="5-Point Star 40"/>
          <p:cNvSpPr/>
          <p:nvPr/>
        </p:nvSpPr>
        <p:spPr bwMode="auto">
          <a:xfrm>
            <a:off x="7073900" y="2797175"/>
            <a:ext cx="182562"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23603" name="TextBox 497"/>
          <p:cNvSpPr txBox="1">
            <a:spLocks noChangeArrowheads="1"/>
          </p:cNvSpPr>
          <p:nvPr/>
        </p:nvSpPr>
        <p:spPr bwMode="auto">
          <a:xfrm>
            <a:off x="5842000" y="4473575"/>
            <a:ext cx="17097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80000"/>
              </a:lnSpc>
              <a:spcBef>
                <a:spcPct val="40000"/>
              </a:spcBef>
              <a:buClr>
                <a:srgbClr val="0000FF"/>
              </a:buClr>
              <a:buSzPct val="65000"/>
              <a:buFont typeface="Wingdings" panose="05000000000000000000" pitchFamily="2" charset="2"/>
              <a:buNone/>
            </a:pPr>
            <a:r>
              <a:rPr lang="en-US" altLang="en-US" sz="1000" i="1"/>
              <a:t>OFSCap Offices</a:t>
            </a:r>
            <a:endParaRPr lang="en-GB" altLang="en-US" sz="1000" i="1"/>
          </a:p>
        </p:txBody>
      </p:sp>
      <p:sp>
        <p:nvSpPr>
          <p:cNvPr id="23604" name="TextBox 498"/>
          <p:cNvSpPr txBox="1">
            <a:spLocks noChangeArrowheads="1"/>
          </p:cNvSpPr>
          <p:nvPr/>
        </p:nvSpPr>
        <p:spPr bwMode="auto">
          <a:xfrm>
            <a:off x="5849938" y="4727575"/>
            <a:ext cx="16224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buClr>
                <a:srgbClr val="0000FF"/>
              </a:buClr>
              <a:buSzPct val="65000"/>
              <a:buFont typeface="Wingdings" panose="05000000000000000000" pitchFamily="2" charset="2"/>
              <a:buNone/>
            </a:pPr>
            <a:r>
              <a:rPr lang="en-US" altLang="en-US" sz="1000" i="1" dirty="0" err="1">
                <a:solidFill>
                  <a:schemeClr val="tx2">
                    <a:lumMod val="75000"/>
                  </a:schemeClr>
                </a:solidFill>
              </a:rPr>
              <a:t>OFSCap</a:t>
            </a:r>
            <a:r>
              <a:rPr lang="en-US" altLang="en-US" sz="1000" i="1" dirty="0">
                <a:solidFill>
                  <a:schemeClr val="tx2">
                    <a:lumMod val="75000"/>
                  </a:schemeClr>
                </a:solidFill>
              </a:rPr>
              <a:t> Alliances</a:t>
            </a:r>
            <a:endParaRPr lang="en-GB" altLang="en-US" sz="1000" i="1" dirty="0">
              <a:solidFill>
                <a:schemeClr val="tx2">
                  <a:lumMod val="75000"/>
                </a:schemeClr>
              </a:solidFill>
            </a:endParaRPr>
          </a:p>
        </p:txBody>
      </p:sp>
      <p:sp>
        <p:nvSpPr>
          <p:cNvPr id="23605" name="TextBox 499"/>
          <p:cNvSpPr txBox="1">
            <a:spLocks noChangeArrowheads="1"/>
          </p:cNvSpPr>
          <p:nvPr/>
        </p:nvSpPr>
        <p:spPr bwMode="auto">
          <a:xfrm>
            <a:off x="5846763" y="5003800"/>
            <a:ext cx="1447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buClr>
                <a:srgbClr val="0000FF"/>
              </a:buClr>
              <a:buSzPct val="65000"/>
              <a:buFont typeface="Wingdings" panose="05000000000000000000" pitchFamily="2" charset="2"/>
              <a:buNone/>
            </a:pPr>
            <a:r>
              <a:rPr lang="en-US" altLang="en-US" sz="1000" b="0"/>
              <a:t>Team Locations</a:t>
            </a:r>
            <a:endParaRPr lang="en-GB" altLang="en-US" sz="1000" b="0"/>
          </a:p>
        </p:txBody>
      </p:sp>
      <p:sp>
        <p:nvSpPr>
          <p:cNvPr id="501" name="5-Point Star 45"/>
          <p:cNvSpPr/>
          <p:nvPr/>
        </p:nvSpPr>
        <p:spPr bwMode="auto">
          <a:xfrm>
            <a:off x="2303463" y="2173287"/>
            <a:ext cx="182562"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502" name="TextBox 501"/>
          <p:cNvSpPr txBox="1"/>
          <p:nvPr/>
        </p:nvSpPr>
        <p:spPr bwMode="auto">
          <a:xfrm>
            <a:off x="7073900" y="2811462"/>
            <a:ext cx="176530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US" b="0" i="0" dirty="0">
                <a:solidFill>
                  <a:srgbClr val="000000"/>
                </a:solidFill>
              </a:rPr>
              <a:t>Hong Kong/Shenzhen</a:t>
            </a:r>
            <a:endParaRPr lang="en-GB" b="0" i="0" dirty="0">
              <a:solidFill>
                <a:srgbClr val="000000"/>
              </a:solidFill>
            </a:endParaRPr>
          </a:p>
        </p:txBody>
      </p:sp>
      <p:sp>
        <p:nvSpPr>
          <p:cNvPr id="503" name="TextBox 502"/>
          <p:cNvSpPr txBox="1"/>
          <p:nvPr/>
        </p:nvSpPr>
        <p:spPr bwMode="auto">
          <a:xfrm>
            <a:off x="4032250" y="1384300"/>
            <a:ext cx="596900" cy="25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US" b="0" i="0" dirty="0">
                <a:solidFill>
                  <a:srgbClr val="000000"/>
                </a:solidFill>
              </a:rPr>
              <a:t>Oslo</a:t>
            </a:r>
            <a:endParaRPr lang="en-GB" b="0" i="0" dirty="0">
              <a:solidFill>
                <a:srgbClr val="000000"/>
              </a:solidFill>
            </a:endParaRPr>
          </a:p>
        </p:txBody>
      </p:sp>
      <p:sp>
        <p:nvSpPr>
          <p:cNvPr id="505" name="TextBox 504"/>
          <p:cNvSpPr txBox="1"/>
          <p:nvPr/>
        </p:nvSpPr>
        <p:spPr bwMode="auto">
          <a:xfrm>
            <a:off x="3732213" y="3787775"/>
            <a:ext cx="771525"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US" b="0" i="0" dirty="0">
                <a:solidFill>
                  <a:srgbClr val="000000"/>
                </a:solidFill>
              </a:rPr>
              <a:t>Luanda</a:t>
            </a:r>
            <a:endParaRPr lang="en-GB" b="0" i="0" dirty="0">
              <a:solidFill>
                <a:srgbClr val="000000"/>
              </a:solidFill>
            </a:endParaRPr>
          </a:p>
        </p:txBody>
      </p:sp>
      <p:sp>
        <p:nvSpPr>
          <p:cNvPr id="506" name="TextBox 505"/>
          <p:cNvSpPr txBox="1"/>
          <p:nvPr/>
        </p:nvSpPr>
        <p:spPr bwMode="auto">
          <a:xfrm>
            <a:off x="1933575" y="3159125"/>
            <a:ext cx="75565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US" b="0" i="0" dirty="0">
                <a:solidFill>
                  <a:srgbClr val="000000"/>
                </a:solidFill>
              </a:rPr>
              <a:t>Bogota</a:t>
            </a:r>
            <a:endParaRPr lang="en-GB" b="0" i="0" dirty="0">
              <a:solidFill>
                <a:srgbClr val="000000"/>
              </a:solidFill>
            </a:endParaRPr>
          </a:p>
        </p:txBody>
      </p:sp>
      <p:sp>
        <p:nvSpPr>
          <p:cNvPr id="507" name="TextBox 506"/>
          <p:cNvSpPr txBox="1"/>
          <p:nvPr/>
        </p:nvSpPr>
        <p:spPr bwMode="auto">
          <a:xfrm>
            <a:off x="728663" y="2987675"/>
            <a:ext cx="1047750" cy="227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US" b="0" i="0" dirty="0">
                <a:solidFill>
                  <a:srgbClr val="000000"/>
                </a:solidFill>
              </a:rPr>
              <a:t>Mexico City</a:t>
            </a:r>
            <a:endParaRPr lang="en-GB" b="0" i="0" dirty="0">
              <a:solidFill>
                <a:srgbClr val="000000"/>
              </a:solidFill>
            </a:endParaRPr>
          </a:p>
        </p:txBody>
      </p:sp>
      <p:sp>
        <p:nvSpPr>
          <p:cNvPr id="508" name="TextBox 507"/>
          <p:cNvSpPr txBox="1"/>
          <p:nvPr/>
        </p:nvSpPr>
        <p:spPr bwMode="auto">
          <a:xfrm>
            <a:off x="2255838" y="2025650"/>
            <a:ext cx="971550"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US" b="0" i="0" dirty="0">
                <a:solidFill>
                  <a:srgbClr val="000000"/>
                </a:solidFill>
              </a:rPr>
              <a:t>New York</a:t>
            </a:r>
            <a:endParaRPr lang="en-GB" b="0" i="0" dirty="0">
              <a:solidFill>
                <a:srgbClr val="000000"/>
              </a:solidFill>
            </a:endParaRPr>
          </a:p>
        </p:txBody>
      </p:sp>
      <p:sp>
        <p:nvSpPr>
          <p:cNvPr id="509" name="TextBox 508"/>
          <p:cNvSpPr txBox="1"/>
          <p:nvPr/>
        </p:nvSpPr>
        <p:spPr bwMode="auto">
          <a:xfrm>
            <a:off x="1776413" y="2335212"/>
            <a:ext cx="1374775" cy="277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US" b="0" i="0" dirty="0">
                <a:solidFill>
                  <a:srgbClr val="000000"/>
                </a:solidFill>
              </a:rPr>
              <a:t>Washington DC</a:t>
            </a:r>
            <a:endParaRPr lang="en-GB" b="0" i="0" dirty="0">
              <a:solidFill>
                <a:srgbClr val="000000"/>
              </a:solidFill>
            </a:endParaRPr>
          </a:p>
        </p:txBody>
      </p:sp>
      <p:sp>
        <p:nvSpPr>
          <p:cNvPr id="510" name="5-Point Star 59"/>
          <p:cNvSpPr/>
          <p:nvPr/>
        </p:nvSpPr>
        <p:spPr bwMode="auto">
          <a:xfrm>
            <a:off x="1270000" y="1828800"/>
            <a:ext cx="182562"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512" name="5-Point Star 60"/>
          <p:cNvSpPr/>
          <p:nvPr/>
        </p:nvSpPr>
        <p:spPr bwMode="auto">
          <a:xfrm>
            <a:off x="2549525" y="4549775"/>
            <a:ext cx="182562"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a:solidFill>
                <a:srgbClr val="0033CC"/>
              </a:solidFill>
              <a:latin typeface="Arial" charset="0"/>
              <a:cs typeface="Arial" charset="0"/>
            </a:endParaRPr>
          </a:p>
        </p:txBody>
      </p:sp>
      <p:sp>
        <p:nvSpPr>
          <p:cNvPr id="513" name="TextBox 512"/>
          <p:cNvSpPr txBox="1"/>
          <p:nvPr/>
        </p:nvSpPr>
        <p:spPr bwMode="auto">
          <a:xfrm>
            <a:off x="2000250" y="4630737"/>
            <a:ext cx="1198562"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US" b="0" i="0" dirty="0">
                <a:solidFill>
                  <a:srgbClr val="000000"/>
                </a:solidFill>
              </a:rPr>
              <a:t>Buenos Aires</a:t>
            </a:r>
            <a:endParaRPr lang="en-GB" b="0" i="0" dirty="0">
              <a:solidFill>
                <a:srgbClr val="000000"/>
              </a:solidFill>
            </a:endParaRPr>
          </a:p>
        </p:txBody>
      </p:sp>
      <p:sp>
        <p:nvSpPr>
          <p:cNvPr id="514" name="5-Point Star 64"/>
          <p:cNvSpPr/>
          <p:nvPr/>
        </p:nvSpPr>
        <p:spPr bwMode="auto">
          <a:xfrm>
            <a:off x="6945313" y="3429000"/>
            <a:ext cx="182562"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a:solidFill>
                <a:srgbClr val="0033CC"/>
              </a:solidFill>
              <a:latin typeface="Arial" charset="0"/>
              <a:cs typeface="Arial" charset="0"/>
            </a:endParaRPr>
          </a:p>
        </p:txBody>
      </p:sp>
      <p:sp>
        <p:nvSpPr>
          <p:cNvPr id="515" name="TextBox 514"/>
          <p:cNvSpPr txBox="1"/>
          <p:nvPr/>
        </p:nvSpPr>
        <p:spPr bwMode="auto">
          <a:xfrm>
            <a:off x="7883525" y="2370137"/>
            <a:ext cx="684212"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GB" b="0" i="0" dirty="0">
                <a:solidFill>
                  <a:srgbClr val="000000"/>
                </a:solidFill>
              </a:rPr>
              <a:t>Tokyo</a:t>
            </a:r>
          </a:p>
        </p:txBody>
      </p:sp>
      <p:sp>
        <p:nvSpPr>
          <p:cNvPr id="2" name="5-Point Star 69"/>
          <p:cNvSpPr/>
          <p:nvPr/>
        </p:nvSpPr>
        <p:spPr bwMode="auto">
          <a:xfrm>
            <a:off x="4916488" y="1654175"/>
            <a:ext cx="182562" cy="161925"/>
          </a:xfrm>
          <a:prstGeom prst="star5">
            <a:avLst/>
          </a:prstGeom>
          <a:solidFill>
            <a:srgbClr val="FFC000"/>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None/>
              <a:defRPr/>
            </a:pPr>
            <a:endParaRPr lang="en-GB" sz="1000" dirty="0">
              <a:solidFill>
                <a:srgbClr val="0033CC"/>
              </a:solidFill>
              <a:latin typeface="Arial" charset="0"/>
              <a:cs typeface="Arial" charset="0"/>
            </a:endParaRPr>
          </a:p>
        </p:txBody>
      </p:sp>
      <p:sp>
        <p:nvSpPr>
          <p:cNvPr id="517" name="5-Point Star 80"/>
          <p:cNvSpPr/>
          <p:nvPr/>
        </p:nvSpPr>
        <p:spPr bwMode="auto">
          <a:xfrm>
            <a:off x="7138988" y="4322762"/>
            <a:ext cx="182562" cy="163513"/>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518" name="TextBox 517"/>
          <p:cNvSpPr txBox="1"/>
          <p:nvPr/>
        </p:nvSpPr>
        <p:spPr bwMode="auto">
          <a:xfrm>
            <a:off x="6604000" y="4265612"/>
            <a:ext cx="684212" cy="25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US" b="0" i="0" dirty="0">
                <a:solidFill>
                  <a:srgbClr val="000000"/>
                </a:solidFill>
              </a:rPr>
              <a:t>Perth</a:t>
            </a:r>
            <a:endParaRPr lang="en-GB" b="0" i="0" dirty="0">
              <a:solidFill>
                <a:srgbClr val="000000"/>
              </a:solidFill>
            </a:endParaRPr>
          </a:p>
        </p:txBody>
      </p:sp>
      <p:sp>
        <p:nvSpPr>
          <p:cNvPr id="519" name="5-Point Star 69"/>
          <p:cNvSpPr/>
          <p:nvPr/>
        </p:nvSpPr>
        <p:spPr bwMode="auto">
          <a:xfrm>
            <a:off x="5664200" y="4787900"/>
            <a:ext cx="182562" cy="161925"/>
          </a:xfrm>
          <a:prstGeom prst="star5">
            <a:avLst/>
          </a:prstGeom>
          <a:solidFill>
            <a:srgbClr val="FFC000"/>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520" name="5-Point Star 7"/>
          <p:cNvSpPr/>
          <p:nvPr/>
        </p:nvSpPr>
        <p:spPr bwMode="auto">
          <a:xfrm>
            <a:off x="5657850" y="4506912"/>
            <a:ext cx="182562" cy="161925"/>
          </a:xfrm>
          <a:prstGeom prst="star5">
            <a:avLst/>
          </a:prstGeom>
          <a:solidFill>
            <a:srgbClr val="C00000"/>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521" name="5-Point Star 71"/>
          <p:cNvSpPr/>
          <p:nvPr/>
        </p:nvSpPr>
        <p:spPr bwMode="auto">
          <a:xfrm>
            <a:off x="5667375" y="5053012"/>
            <a:ext cx="182562"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dirty="0">
              <a:solidFill>
                <a:srgbClr val="0033CC"/>
              </a:solidFill>
              <a:latin typeface="Arial" charset="0"/>
              <a:cs typeface="Arial" charset="0"/>
            </a:endParaRPr>
          </a:p>
        </p:txBody>
      </p:sp>
      <p:sp>
        <p:nvSpPr>
          <p:cNvPr id="1000" name="5-Point Star 64"/>
          <p:cNvSpPr/>
          <p:nvPr/>
        </p:nvSpPr>
        <p:spPr bwMode="auto">
          <a:xfrm>
            <a:off x="7773988" y="2398712"/>
            <a:ext cx="182562" cy="161925"/>
          </a:xfrm>
          <a:prstGeom prst="star5">
            <a:avLst/>
          </a:prstGeom>
          <a:solidFill>
            <a:schemeClr val="bg2">
              <a:lumMod val="75000"/>
            </a:schemeClr>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Char char="•"/>
              <a:defRPr/>
            </a:pPr>
            <a:endParaRPr lang="en-GB" sz="1000">
              <a:solidFill>
                <a:srgbClr val="0033CC"/>
              </a:solidFill>
              <a:latin typeface="Arial" charset="0"/>
              <a:cs typeface="Arial" charset="0"/>
            </a:endParaRPr>
          </a:p>
        </p:txBody>
      </p:sp>
      <p:sp>
        <p:nvSpPr>
          <p:cNvPr id="1001" name="TextBox 1000"/>
          <p:cNvSpPr txBox="1"/>
          <p:nvPr/>
        </p:nvSpPr>
        <p:spPr bwMode="auto">
          <a:xfrm>
            <a:off x="6904243" y="3304602"/>
            <a:ext cx="869950" cy="255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spcBef>
                <a:spcPts val="300"/>
              </a:spcBef>
              <a:buNone/>
              <a:defRPr sz="1000" b="1" i="1">
                <a:solidFill>
                  <a:schemeClr val="tx1"/>
                </a:solidFill>
              </a:defRPr>
            </a:lvl1pPr>
          </a:lstStyle>
          <a:p>
            <a:pPr>
              <a:lnSpc>
                <a:spcPct val="80000"/>
              </a:lnSpc>
              <a:buClr>
                <a:srgbClr val="0000FF"/>
              </a:buClr>
              <a:buSzPct val="65000"/>
              <a:buFont typeface="Wingdings" pitchFamily="2" charset="2"/>
              <a:buNone/>
              <a:defRPr/>
            </a:pPr>
            <a:r>
              <a:rPr lang="en-GB" b="0" i="0" dirty="0">
                <a:solidFill>
                  <a:srgbClr val="000000"/>
                </a:solidFill>
              </a:rPr>
              <a:t>Singapore</a:t>
            </a:r>
          </a:p>
        </p:txBody>
      </p:sp>
      <p:sp>
        <p:nvSpPr>
          <p:cNvPr id="1002" name="5-Point Star 69"/>
          <p:cNvSpPr/>
          <p:nvPr/>
        </p:nvSpPr>
        <p:spPr bwMode="auto">
          <a:xfrm>
            <a:off x="5445125" y="2820987"/>
            <a:ext cx="182562" cy="161925"/>
          </a:xfrm>
          <a:prstGeom prst="star5">
            <a:avLst/>
          </a:prstGeom>
          <a:solidFill>
            <a:srgbClr val="FFC000"/>
          </a:solidFill>
          <a:ln w="63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a:lstStyle/>
          <a:p>
            <a:pPr>
              <a:lnSpc>
                <a:spcPct val="80000"/>
              </a:lnSpc>
              <a:spcBef>
                <a:spcPct val="20000"/>
              </a:spcBef>
              <a:buClr>
                <a:srgbClr val="0000FF"/>
              </a:buClr>
              <a:buSzPct val="65000"/>
              <a:buFont typeface="Wingdings" pitchFamily="2" charset="2"/>
              <a:buNone/>
              <a:defRPr/>
            </a:pPr>
            <a:endParaRPr lang="en-GB" sz="1000" dirty="0">
              <a:solidFill>
                <a:srgbClr val="0033CC"/>
              </a:solidFill>
              <a:latin typeface="Arial" charset="0"/>
              <a:cs typeface="Arial" charset="0"/>
            </a:endParaRPr>
          </a:p>
        </p:txBody>
      </p:sp>
      <p:sp>
        <p:nvSpPr>
          <p:cNvPr id="1003" name="Rounded Rectangle 44"/>
          <p:cNvSpPr/>
          <p:nvPr/>
        </p:nvSpPr>
        <p:spPr bwMode="auto">
          <a:xfrm>
            <a:off x="4886325" y="2971800"/>
            <a:ext cx="1492250" cy="371475"/>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sz="1400">
                <a:solidFill>
                  <a:schemeClr val="tx1"/>
                </a:solidFill>
                <a:latin typeface="Arial" charset="0"/>
                <a:ea typeface="ＭＳ Ｐゴシック" charset="0"/>
                <a:cs typeface="Arial" charset="0"/>
              </a:defRPr>
            </a:lvl1pPr>
            <a:lvl2pPr marL="742950" indent="-285750" algn="l">
              <a:defRPr sz="1400">
                <a:solidFill>
                  <a:schemeClr val="tx1"/>
                </a:solidFill>
                <a:latin typeface="Arial" charset="0"/>
                <a:ea typeface="Arial" charset="0"/>
                <a:cs typeface="Arial" charset="0"/>
              </a:defRPr>
            </a:lvl2pPr>
            <a:lvl3pPr marL="1143000" indent="-228600" algn="l">
              <a:defRPr sz="1400">
                <a:solidFill>
                  <a:schemeClr val="tx1"/>
                </a:solidFill>
                <a:latin typeface="Arial" charset="0"/>
                <a:ea typeface="Arial" charset="0"/>
                <a:cs typeface="Arial" charset="0"/>
              </a:defRPr>
            </a:lvl3pPr>
            <a:lvl4pPr marL="1600200" indent="-228600" algn="l">
              <a:defRPr sz="1400">
                <a:solidFill>
                  <a:schemeClr val="tx1"/>
                </a:solidFill>
                <a:latin typeface="Arial" charset="0"/>
                <a:ea typeface="Arial" charset="0"/>
                <a:cs typeface="Arial" charset="0"/>
              </a:defRPr>
            </a:lvl4pPr>
            <a:lvl5pPr marL="2057400" indent="-228600" algn="l">
              <a:defRPr sz="1400">
                <a:solidFill>
                  <a:schemeClr val="tx1"/>
                </a:solidFill>
                <a:latin typeface="Arial" charset="0"/>
                <a:ea typeface="Arial" charset="0"/>
                <a:cs typeface="Arial" charset="0"/>
              </a:defRPr>
            </a:lvl5pPr>
            <a:lvl6pPr marL="2514600" indent="-228600" fontAlgn="base">
              <a:spcBef>
                <a:spcPct val="0"/>
              </a:spcBef>
              <a:spcAft>
                <a:spcPct val="0"/>
              </a:spcAft>
              <a:defRPr sz="1400">
                <a:solidFill>
                  <a:schemeClr val="tx1"/>
                </a:solidFill>
                <a:latin typeface="Arial" charset="0"/>
                <a:ea typeface="Arial" charset="0"/>
                <a:cs typeface="Arial" charset="0"/>
              </a:defRPr>
            </a:lvl6pPr>
            <a:lvl7pPr marL="2971800" indent="-228600" fontAlgn="base">
              <a:spcBef>
                <a:spcPct val="0"/>
              </a:spcBef>
              <a:spcAft>
                <a:spcPct val="0"/>
              </a:spcAft>
              <a:defRPr sz="1400">
                <a:solidFill>
                  <a:schemeClr val="tx1"/>
                </a:solidFill>
                <a:latin typeface="Arial" charset="0"/>
                <a:ea typeface="Arial" charset="0"/>
                <a:cs typeface="Arial" charset="0"/>
              </a:defRPr>
            </a:lvl7pPr>
            <a:lvl8pPr marL="3429000" indent="-228600" fontAlgn="base">
              <a:spcBef>
                <a:spcPct val="0"/>
              </a:spcBef>
              <a:spcAft>
                <a:spcPct val="0"/>
              </a:spcAft>
              <a:defRPr sz="1400">
                <a:solidFill>
                  <a:schemeClr val="tx1"/>
                </a:solidFill>
                <a:latin typeface="Arial" charset="0"/>
                <a:ea typeface="Arial" charset="0"/>
                <a:cs typeface="Arial" charset="0"/>
              </a:defRPr>
            </a:lvl8pPr>
            <a:lvl9pPr marL="3886200" indent="-228600" fontAlgn="base">
              <a:spcBef>
                <a:spcPct val="0"/>
              </a:spcBef>
              <a:spcAft>
                <a:spcPct val="0"/>
              </a:spcAft>
              <a:defRPr sz="1400">
                <a:solidFill>
                  <a:schemeClr val="tx1"/>
                </a:solidFill>
                <a:latin typeface="Arial" charset="0"/>
                <a:ea typeface="Arial" charset="0"/>
                <a:cs typeface="Arial" charset="0"/>
              </a:defRPr>
            </a:lvl9pPr>
          </a:lstStyle>
          <a:p>
            <a:pPr algn="ctr">
              <a:lnSpc>
                <a:spcPct val="80000"/>
              </a:lnSpc>
              <a:spcBef>
                <a:spcPct val="40000"/>
              </a:spcBef>
              <a:buClr>
                <a:srgbClr val="0000FF"/>
              </a:buClr>
              <a:buSzPct val="65000"/>
              <a:buFont typeface="Wingdings" charset="0"/>
              <a:buNone/>
              <a:defRPr/>
            </a:pPr>
            <a:r>
              <a:rPr lang="en-GB" sz="1000" b="1" i="1" dirty="0">
                <a:solidFill>
                  <a:schemeClr val="tx2">
                    <a:lumMod val="75000"/>
                  </a:schemeClr>
                </a:solidFill>
              </a:rPr>
              <a:t>Protiviti Abu Dhabi</a:t>
            </a:r>
          </a:p>
        </p:txBody>
      </p:sp>
      <p:sp>
        <p:nvSpPr>
          <p:cNvPr id="1004" name="Slide Number Placeholder 5"/>
          <p:cNvSpPr>
            <a:spLocks noGrp="1"/>
          </p:cNvSpPr>
          <p:nvPr>
            <p:ph type="sldNum" sz="quarter" idx="4"/>
          </p:nvPr>
        </p:nvSpPr>
        <p:spPr/>
        <p:txBody>
          <a:bodyPr/>
          <a:lstStyle/>
          <a:p>
            <a:fld id="{6113E31D-E2AB-40D1-8B51-AFA5AFEF393A}" type="slidenum">
              <a:rPr lang="en-US" smtClean="0"/>
              <a:pPr/>
              <a:t>10</a:t>
            </a:fld>
            <a:endParaRPr lang="en-US" dirty="0"/>
          </a:p>
        </p:txBody>
      </p:sp>
      <p:sp>
        <p:nvSpPr>
          <p:cNvPr id="3" name="Title 2"/>
          <p:cNvSpPr>
            <a:spLocks noGrp="1"/>
          </p:cNvSpPr>
          <p:nvPr>
            <p:ph type="title"/>
          </p:nvPr>
        </p:nvSpPr>
        <p:spPr/>
        <p:txBody>
          <a:bodyPr/>
          <a:lstStyle/>
          <a:p>
            <a:r>
              <a:rPr lang="en-US" sz="2800" dirty="0" err="1"/>
              <a:t>OFSCap</a:t>
            </a:r>
            <a:r>
              <a:rPr lang="en-US" sz="2800" dirty="0"/>
              <a:t> Global Reach &amp; Partners</a:t>
            </a:r>
            <a:br>
              <a:rPr lang="en-US" sz="2800" dirty="0"/>
            </a:br>
            <a:endParaRPr lang="en-US" sz="2800" dirty="0"/>
          </a:p>
        </p:txBody>
      </p:sp>
      <p:grpSp>
        <p:nvGrpSpPr>
          <p:cNvPr id="1006" name="Group 1005"/>
          <p:cNvGrpSpPr/>
          <p:nvPr/>
        </p:nvGrpSpPr>
        <p:grpSpPr>
          <a:xfrm>
            <a:off x="628650" y="5578348"/>
            <a:ext cx="7886700" cy="674031"/>
            <a:chOff x="628650" y="5578335"/>
            <a:chExt cx="7886700" cy="674031"/>
          </a:xfrm>
        </p:grpSpPr>
        <p:sp>
          <p:nvSpPr>
            <p:cNvPr id="1007" name="Rectangle 1006"/>
            <p:cNvSpPr/>
            <p:nvPr/>
          </p:nvSpPr>
          <p:spPr>
            <a:xfrm>
              <a:off x="628650" y="5578335"/>
              <a:ext cx="7886700" cy="674031"/>
            </a:xfrm>
            <a:prstGeom prst="rect">
              <a:avLst/>
            </a:prstGeom>
          </p:spPr>
          <p:txBody>
            <a:bodyPr wrap="square">
              <a:spAutoFit/>
            </a:bodyPr>
            <a:lstStyle/>
            <a:p>
              <a:pPr marL="274320" lvl="0" defTabSz="914400">
                <a:lnSpc>
                  <a:spcPct val="90000"/>
                </a:lnSpc>
                <a:spcBef>
                  <a:spcPts val="1000"/>
                </a:spcBef>
              </a:pPr>
              <a:r>
                <a:rPr lang="en-US" sz="1400" b="1" dirty="0" err="1">
                  <a:solidFill>
                    <a:prstClr val="black"/>
                  </a:solidFill>
                  <a:latin typeface="Arial" panose="020B0604020202020204" pitchFamily="34" charset="0"/>
                  <a:cs typeface="Arial" panose="020B0604020202020204" pitchFamily="34" charset="0"/>
                </a:rPr>
                <a:t>OFSCap’s</a:t>
              </a:r>
              <a:r>
                <a:rPr lang="en-US" sz="1400" b="1" dirty="0">
                  <a:solidFill>
                    <a:prstClr val="black"/>
                  </a:solidFill>
                  <a:latin typeface="Arial" panose="020B0604020202020204" pitchFamily="34" charset="0"/>
                  <a:cs typeface="Arial" panose="020B0604020202020204" pitchFamily="34" charset="0"/>
                </a:rPr>
                <a:t> network is global. Our team maintains contact with a wide range of senior stakeholders, board of directors, and investment committees throughout the global investment community.</a:t>
              </a:r>
            </a:p>
          </p:txBody>
        </p:sp>
        <p:sp>
          <p:nvSpPr>
            <p:cNvPr id="1008" name="Rectangle 1007"/>
            <p:cNvSpPr/>
            <p:nvPr/>
          </p:nvSpPr>
          <p:spPr>
            <a:xfrm>
              <a:off x="721209" y="5643267"/>
              <a:ext cx="113097" cy="523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803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11</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Basin-By-Basin Deal Metrics</a:t>
            </a:r>
          </a:p>
        </p:txBody>
      </p:sp>
      <p:graphicFrame>
        <p:nvGraphicFramePr>
          <p:cNvPr id="7" name="Content Placeholder 5"/>
          <p:cNvGraphicFramePr>
            <a:graphicFrameLocks/>
          </p:cNvGraphicFramePr>
          <p:nvPr>
            <p:extLst>
              <p:ext uri="{D42A27DB-BD31-4B8C-83A1-F6EECF244321}">
                <p14:modId xmlns:p14="http://schemas.microsoft.com/office/powerpoint/2010/main" val="1766007172"/>
              </p:ext>
            </p:extLst>
          </p:nvPr>
        </p:nvGraphicFramePr>
        <p:xfrm>
          <a:off x="628649" y="1190171"/>
          <a:ext cx="7886702" cy="4648200"/>
        </p:xfrm>
        <a:graphic>
          <a:graphicData uri="http://schemas.openxmlformats.org/drawingml/2006/table">
            <a:tbl>
              <a:tblPr>
                <a:tableStyleId>{5C22544A-7EE6-4342-B048-85BDC9FD1C3A}</a:tableStyleId>
              </a:tblPr>
              <a:tblGrid>
                <a:gridCol w="1025053">
                  <a:extLst>
                    <a:ext uri="{9D8B030D-6E8A-4147-A177-3AD203B41FA5}">
                      <a16:colId xmlns:a16="http://schemas.microsoft.com/office/drawing/2014/main" val="183768471"/>
                    </a:ext>
                  </a:extLst>
                </a:gridCol>
                <a:gridCol w="985736">
                  <a:extLst>
                    <a:ext uri="{9D8B030D-6E8A-4147-A177-3AD203B41FA5}">
                      <a16:colId xmlns:a16="http://schemas.microsoft.com/office/drawing/2014/main" val="2318577900"/>
                    </a:ext>
                  </a:extLst>
                </a:gridCol>
                <a:gridCol w="1459149">
                  <a:extLst>
                    <a:ext uri="{9D8B030D-6E8A-4147-A177-3AD203B41FA5}">
                      <a16:colId xmlns:a16="http://schemas.microsoft.com/office/drawing/2014/main" val="2214821327"/>
                    </a:ext>
                  </a:extLst>
                </a:gridCol>
                <a:gridCol w="745787">
                  <a:extLst>
                    <a:ext uri="{9D8B030D-6E8A-4147-A177-3AD203B41FA5}">
                      <a16:colId xmlns:a16="http://schemas.microsoft.com/office/drawing/2014/main" val="1941762048"/>
                    </a:ext>
                  </a:extLst>
                </a:gridCol>
                <a:gridCol w="1599925">
                  <a:extLst>
                    <a:ext uri="{9D8B030D-6E8A-4147-A177-3AD203B41FA5}">
                      <a16:colId xmlns:a16="http://schemas.microsoft.com/office/drawing/2014/main" val="426027812"/>
                    </a:ext>
                  </a:extLst>
                </a:gridCol>
                <a:gridCol w="2071052">
                  <a:extLst>
                    <a:ext uri="{9D8B030D-6E8A-4147-A177-3AD203B41FA5}">
                      <a16:colId xmlns:a16="http://schemas.microsoft.com/office/drawing/2014/main" val="3215100921"/>
                    </a:ext>
                  </a:extLst>
                </a:gridCol>
              </a:tblGrid>
              <a:tr h="285870">
                <a:tc>
                  <a:txBody>
                    <a:bodyPr/>
                    <a:lstStyle/>
                    <a:p>
                      <a:pPr algn="l" fontAlgn="b"/>
                      <a:r>
                        <a:rPr lang="en-US" sz="1100" b="1" i="0" u="none" strike="noStrike" dirty="0">
                          <a:solidFill>
                            <a:schemeClr val="bg1"/>
                          </a:solidFill>
                          <a:effectLst/>
                          <a:latin typeface="Arial" panose="020B0604020202020204" pitchFamily="34" charset="0"/>
                          <a:cs typeface="Arial" panose="020B0604020202020204" pitchFamily="34" charset="0"/>
                        </a:rPr>
                        <a:t>Basin</a:t>
                      </a:r>
                    </a:p>
                  </a:txBody>
                  <a:tcPr marR="9525"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en-US" sz="1100" b="1" u="none" strike="noStrike" dirty="0">
                          <a:solidFill>
                            <a:schemeClr val="bg1"/>
                          </a:solidFill>
                          <a:effectLst/>
                          <a:latin typeface="Arial" panose="020B0604020202020204" pitchFamily="34" charset="0"/>
                          <a:cs typeface="Arial" panose="020B0604020202020204" pitchFamily="34" charset="0"/>
                        </a:rPr>
                        <a:t>Buyers</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R="9525"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en-US" sz="1100" b="1" u="none" strike="noStrike" dirty="0">
                          <a:solidFill>
                            <a:schemeClr val="bg1"/>
                          </a:solidFill>
                          <a:effectLst/>
                          <a:latin typeface="Arial" panose="020B0604020202020204" pitchFamily="34" charset="0"/>
                          <a:cs typeface="Arial" panose="020B0604020202020204" pitchFamily="34" charset="0"/>
                        </a:rPr>
                        <a:t>Sellers</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en-US" sz="1100" b="1" u="none" strike="noStrike" dirty="0">
                          <a:solidFill>
                            <a:schemeClr val="bg1"/>
                          </a:solidFill>
                          <a:effectLst/>
                          <a:latin typeface="Arial" panose="020B0604020202020204" pitchFamily="34" charset="0"/>
                          <a:cs typeface="Arial" panose="020B0604020202020204" pitchFamily="34" charset="0"/>
                        </a:rPr>
                        <a:t>Value</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en-US" sz="1100" b="1" u="none" strike="noStrike" dirty="0">
                          <a:solidFill>
                            <a:schemeClr val="bg1"/>
                          </a:solidFill>
                          <a:effectLst/>
                          <a:latin typeface="Arial" panose="020B0604020202020204" pitchFamily="34" charset="0"/>
                          <a:cs typeface="Arial" panose="020B0604020202020204" pitchFamily="34" charset="0"/>
                        </a:rPr>
                        <a:t>Asset</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b"/>
                      <a:r>
                        <a:rPr lang="en-US" sz="1100" b="1" u="none" strike="noStrike" dirty="0">
                          <a:solidFill>
                            <a:schemeClr val="bg1"/>
                          </a:solidFill>
                          <a:effectLst/>
                          <a:latin typeface="Arial" panose="020B0604020202020204" pitchFamily="34" charset="0"/>
                          <a:cs typeface="Arial" panose="020B0604020202020204" pitchFamily="34" charset="0"/>
                        </a:rPr>
                        <a:t>Metrics</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1440" marB="9144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39545294"/>
                  </a:ext>
                </a:extLst>
              </a:tr>
              <a:tr h="0">
                <a:tc rowSpan="5">
                  <a:txBody>
                    <a:bodyPr/>
                    <a:lstStyle/>
                    <a:p>
                      <a:pPr algn="ctr" fontAlgn="b"/>
                      <a:r>
                        <a:rPr lang="en-US" sz="1000" b="1" u="none" strike="noStrike" dirty="0">
                          <a:solidFill>
                            <a:schemeClr val="bg1"/>
                          </a:solidFill>
                          <a:effectLst/>
                          <a:latin typeface="Arial" panose="020B0604020202020204" pitchFamily="34" charset="0"/>
                          <a:cs typeface="Arial" panose="020B0604020202020204" pitchFamily="34" charset="0"/>
                        </a:rPr>
                        <a:t>Permian</a:t>
                      </a:r>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T="137160" marB="13716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RSP Permian</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Silver Hill</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$2.4B</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Winkler, Loving Co TX</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$34,575/Daily BOE-$45,634/Acre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2748260"/>
                  </a:ext>
                </a:extLst>
              </a:tr>
              <a:tr h="0">
                <a:tc vMerge="1">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OXY</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J Cleo Thompson</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$1.765B</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Reeves, Pecos Co TX</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$35,000/Daily BOE-$40,500/Acre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5009211"/>
                  </a:ext>
                </a:extLst>
              </a:tr>
              <a:tr h="0">
                <a:tc vMerge="1">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SM Energy</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err="1">
                          <a:effectLst/>
                          <a:latin typeface="Arial" panose="020B0604020202020204" pitchFamily="34" charset="0"/>
                          <a:cs typeface="Arial" panose="020B0604020202020204" pitchFamily="34" charset="0"/>
                        </a:rPr>
                        <a:t>Qstar</a:t>
                      </a:r>
                      <a:r>
                        <a:rPr lang="en-US" sz="1000" u="none" strike="noStrike" dirty="0">
                          <a:effectLst/>
                          <a:latin typeface="Arial" panose="020B0604020202020204" pitchFamily="34" charset="0"/>
                          <a:cs typeface="Arial" panose="020B0604020202020204" pitchFamily="34" charset="0"/>
                        </a:rPr>
                        <a:t> LLC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b="1" u="none" strike="noStrike">
                          <a:effectLst/>
                          <a:latin typeface="Arial" panose="020B0604020202020204" pitchFamily="34" charset="0"/>
                          <a:cs typeface="Arial" panose="020B0604020202020204" pitchFamily="34" charset="0"/>
                        </a:rPr>
                        <a:t>$1.6B</a:t>
                      </a:r>
                      <a:endParaRPr lang="en-US" sz="1000" b="1" i="0" u="none" strike="noStrike">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Howard, Martin Co TX</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$33,000/Daily BOE-$42,500/Acre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03505573"/>
                  </a:ext>
                </a:extLst>
              </a:tr>
              <a:tr h="0">
                <a:tc vMerge="1">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OXY</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Marathon</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$235MM</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err="1">
                          <a:effectLst/>
                          <a:latin typeface="Arial" panose="020B0604020202020204" pitchFamily="34" charset="0"/>
                          <a:cs typeface="Arial" panose="020B0604020202020204" pitchFamily="34" charset="0"/>
                        </a:rPr>
                        <a:t>Yoakam</a:t>
                      </a:r>
                      <a:r>
                        <a:rPr lang="en-US" sz="1000" u="none" strike="noStrike" dirty="0">
                          <a:effectLst/>
                          <a:latin typeface="Arial" panose="020B0604020202020204" pitchFamily="34" charset="0"/>
                          <a:cs typeface="Arial" panose="020B0604020202020204" pitchFamily="34" charset="0"/>
                        </a:rPr>
                        <a:t>, Hockley Co TX</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$58,750/ Daily BOE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0964271"/>
                  </a:ext>
                </a:extLst>
              </a:tr>
              <a:tr h="0">
                <a:tc vMerge="1">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Resolute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err="1">
                          <a:effectLst/>
                          <a:latin typeface="Arial" panose="020B0604020202020204" pitchFamily="34" charset="0"/>
                          <a:cs typeface="Arial" panose="020B0604020202020204" pitchFamily="34" charset="0"/>
                        </a:rPr>
                        <a:t>Firewheel</a:t>
                      </a:r>
                      <a:r>
                        <a:rPr lang="en-US" sz="1000" u="none" strike="noStrike" dirty="0">
                          <a:effectLst/>
                          <a:latin typeface="Arial" panose="020B0604020202020204" pitchFamily="34" charset="0"/>
                          <a:cs typeface="Arial" panose="020B0604020202020204" pitchFamily="34" charset="0"/>
                        </a:rPr>
                        <a:t> Energy LLC</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$35MM</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Reeves Co TX</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$38,167/Daily BOE-$24,233/Acre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890759"/>
                  </a:ext>
                </a:extLst>
              </a:tr>
              <a:tr h="0">
                <a:tc>
                  <a:txBody>
                    <a:bodyPr/>
                    <a:lstStyle/>
                    <a:p>
                      <a:pPr algn="ctr" fontAlgn="b"/>
                      <a:r>
                        <a:rPr lang="en-US" sz="1000" b="1" u="none" strike="noStrike" dirty="0">
                          <a:solidFill>
                            <a:schemeClr val="bg1"/>
                          </a:solidFill>
                          <a:effectLst/>
                          <a:latin typeface="Arial" panose="020B0604020202020204" pitchFamily="34" charset="0"/>
                          <a:cs typeface="Arial" panose="020B0604020202020204" pitchFamily="34" charset="0"/>
                        </a:rPr>
                        <a:t>Mid-Con</a:t>
                      </a:r>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T="137160" marB="13716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Red Bluff</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err="1">
                          <a:effectLst/>
                          <a:latin typeface="Arial" panose="020B0604020202020204" pitchFamily="34" charset="0"/>
                          <a:cs typeface="Arial" panose="020B0604020202020204" pitchFamily="34" charset="0"/>
                        </a:rPr>
                        <a:t>Gastar</a:t>
                      </a:r>
                      <a:r>
                        <a:rPr lang="en-US" sz="1000" u="none" strike="noStrike" dirty="0">
                          <a:effectLst/>
                          <a:latin typeface="Arial" panose="020B0604020202020204" pitchFamily="34" charset="0"/>
                          <a:cs typeface="Arial" panose="020B0604020202020204" pitchFamily="34" charset="0"/>
                        </a:rPr>
                        <a:t> </a:t>
                      </a:r>
                      <a:r>
                        <a:rPr lang="en-US" sz="1000" u="none" strike="noStrike" dirty="0" err="1">
                          <a:effectLst/>
                          <a:latin typeface="Arial" panose="020B0604020202020204" pitchFamily="34" charset="0"/>
                          <a:cs typeface="Arial" panose="020B0604020202020204" pitchFamily="34" charset="0"/>
                        </a:rPr>
                        <a:t>Exp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$61MM</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(Stack) Canadian, Kingfisher OK</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$28,122/Daily BOE-$2,927/Acre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624636"/>
                  </a:ext>
                </a:extLst>
              </a:tr>
              <a:tr h="0">
                <a:tc rowSpan="2">
                  <a:txBody>
                    <a:bodyPr/>
                    <a:lstStyle/>
                    <a:p>
                      <a:pPr algn="ctr" fontAlgn="b"/>
                      <a:r>
                        <a:rPr lang="en-US" sz="1000" b="1" u="none" strike="noStrike" dirty="0">
                          <a:solidFill>
                            <a:schemeClr val="bg1"/>
                          </a:solidFill>
                          <a:effectLst/>
                          <a:latin typeface="Arial" panose="020B0604020202020204" pitchFamily="34" charset="0"/>
                          <a:cs typeface="Arial" panose="020B0604020202020204" pitchFamily="34" charset="0"/>
                        </a:rPr>
                        <a:t>Gulf</a:t>
                      </a:r>
                      <a:br>
                        <a:rPr lang="en-US" sz="1000" b="1" u="none" strike="noStrike" dirty="0">
                          <a:solidFill>
                            <a:schemeClr val="bg1"/>
                          </a:solidFill>
                          <a:effectLst/>
                          <a:latin typeface="Arial" panose="020B0604020202020204" pitchFamily="34" charset="0"/>
                          <a:cs typeface="Arial" panose="020B0604020202020204" pitchFamily="34" charset="0"/>
                        </a:rPr>
                      </a:br>
                      <a:r>
                        <a:rPr lang="en-US" sz="1000" b="1" u="none" strike="noStrike" dirty="0">
                          <a:solidFill>
                            <a:schemeClr val="bg1"/>
                          </a:solidFill>
                          <a:effectLst/>
                          <a:latin typeface="Arial" panose="020B0604020202020204" pitchFamily="34" charset="0"/>
                          <a:cs typeface="Arial" panose="020B0604020202020204" pitchFamily="34" charset="0"/>
                        </a:rPr>
                        <a:t>Coast</a:t>
                      </a:r>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T="137160" marB="13716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Undisclosed</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Clayton Williams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$400MM</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Burleson, Robertson, Lee, Bastrop</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$36,500/Daily BOE-$4,601/Acre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00902046"/>
                  </a:ext>
                </a:extLst>
              </a:tr>
              <a:tr h="0">
                <a:tc vMerge="1">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solidFill>
                      <a:schemeClr val="tx1">
                        <a:lumMod val="50000"/>
                        <a:lumOff val="50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Carrizo</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Sanchez</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$181MM</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Eagle ford acreage in Cotulla</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$33,174/Daily BOE-$6,929/Acre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5405899"/>
                  </a:ext>
                </a:extLst>
              </a:tr>
              <a:tr h="0">
                <a:tc>
                  <a:txBody>
                    <a:bodyPr/>
                    <a:lstStyle/>
                    <a:p>
                      <a:pPr algn="ctr" fontAlgn="b"/>
                      <a:r>
                        <a:rPr lang="en-US" sz="1000" b="1" u="none" strike="noStrike" dirty="0">
                          <a:solidFill>
                            <a:schemeClr val="bg1"/>
                          </a:solidFill>
                          <a:effectLst/>
                          <a:latin typeface="Arial" panose="020B0604020202020204" pitchFamily="34" charset="0"/>
                          <a:cs typeface="Arial" panose="020B0604020202020204" pitchFamily="34" charset="0"/>
                        </a:rPr>
                        <a:t>Rockies</a:t>
                      </a:r>
                      <a:endParaRPr lang="en-US" sz="1000" b="1" i="0" u="none" strike="noStrike" dirty="0">
                        <a:solidFill>
                          <a:schemeClr val="bg1"/>
                        </a:solidFill>
                        <a:effectLst/>
                        <a:latin typeface="Arial" panose="020B0604020202020204" pitchFamily="34" charset="0"/>
                        <a:cs typeface="Arial" panose="020B0604020202020204" pitchFamily="34" charset="0"/>
                      </a:endParaRPr>
                    </a:p>
                  </a:txBody>
                  <a:tcPr marT="137160" marB="13716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50000"/>
                        <a:lumOff val="50000"/>
                      </a:schemeClr>
                    </a:solidFill>
                  </a:tcPr>
                </a:tc>
                <a:tc>
                  <a:txBody>
                    <a:bodyPr/>
                    <a:lstStyle/>
                    <a:p>
                      <a:pPr algn="l" fontAlgn="b"/>
                      <a:r>
                        <a:rPr lang="en-US" sz="1000" b="0" i="0" u="none" strike="noStrike" dirty="0">
                          <a:solidFill>
                            <a:schemeClr val="dk1"/>
                          </a:solidFill>
                          <a:effectLst/>
                          <a:latin typeface="Arial" panose="020B0604020202020204" pitchFamily="34" charset="0"/>
                          <a:cs typeface="Arial" panose="020B0604020202020204" pitchFamily="34" charset="0"/>
                        </a:rPr>
                        <a:t>Oasis</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a:effectLst/>
                          <a:latin typeface="Arial" panose="020B0604020202020204" pitchFamily="34" charset="0"/>
                          <a:cs typeface="Arial" panose="020B0604020202020204" pitchFamily="34" charset="0"/>
                        </a:rPr>
                        <a:t>SM Energy</a:t>
                      </a:r>
                      <a:endParaRPr lang="en-US" sz="1000" b="0" i="0" u="none" strike="noStrike">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b="1" u="none" strike="noStrike" dirty="0">
                          <a:effectLst/>
                          <a:latin typeface="Arial" panose="020B0604020202020204" pitchFamily="34" charset="0"/>
                          <a:cs typeface="Arial" panose="020B0604020202020204" pitchFamily="34" charset="0"/>
                        </a:rPr>
                        <a:t>$785MM</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McKenzie, Williams CO ND</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000" u="none" strike="noStrike" dirty="0">
                          <a:effectLst/>
                          <a:latin typeface="Arial" panose="020B0604020202020204" pitchFamily="34" charset="0"/>
                          <a:cs typeface="Arial" panose="020B0604020202020204" pitchFamily="34" charset="0"/>
                        </a:rPr>
                        <a:t>$40,000/Daily BOE- $5,255/Acre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137160" marB="13716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8806448"/>
                  </a:ext>
                </a:extLst>
              </a:tr>
            </a:tbl>
          </a:graphicData>
        </a:graphic>
      </p:graphicFrame>
      <p:sp>
        <p:nvSpPr>
          <p:cNvPr id="8" name="TextBox 7"/>
          <p:cNvSpPr txBox="1"/>
          <p:nvPr/>
        </p:nvSpPr>
        <p:spPr>
          <a:xfrm>
            <a:off x="628649" y="5974250"/>
            <a:ext cx="25492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1Derrick Global M&amp;A Database</a:t>
            </a:r>
          </a:p>
        </p:txBody>
      </p:sp>
    </p:spTree>
    <p:extLst>
      <p:ext uri="{BB962C8B-B14F-4D97-AF65-F5344CB8AC3E}">
        <p14:creationId xmlns:p14="http://schemas.microsoft.com/office/powerpoint/2010/main" val="4922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12</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a:xfrm>
            <a:off x="628649" y="365125"/>
            <a:ext cx="6601491" cy="516619"/>
          </a:xfrm>
        </p:spPr>
        <p:txBody>
          <a:bodyPr/>
          <a:lstStyle/>
          <a:p>
            <a:r>
              <a:rPr lang="en-US" sz="2800" dirty="0"/>
              <a:t>North America Rigs Vs. US Production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43008150"/>
              </p:ext>
            </p:extLst>
          </p:nvPr>
        </p:nvGraphicFramePr>
        <p:xfrm>
          <a:off x="628650" y="1317625"/>
          <a:ext cx="7046969" cy="46560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28649" y="5712025"/>
            <a:ext cx="25492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Baker Hughes, EIA</a:t>
            </a:r>
          </a:p>
        </p:txBody>
      </p:sp>
      <p:sp>
        <p:nvSpPr>
          <p:cNvPr id="10" name="Rectangular Callout 9"/>
          <p:cNvSpPr/>
          <p:nvPr/>
        </p:nvSpPr>
        <p:spPr>
          <a:xfrm>
            <a:off x="7675619" y="1317625"/>
            <a:ext cx="767564" cy="547305"/>
          </a:xfrm>
          <a:prstGeom prst="wedgeRectCallout">
            <a:avLst>
              <a:gd name="adj1" fmla="val -120833"/>
              <a:gd name="adj2" fmla="val 172256"/>
            </a:avLst>
          </a:prstGeom>
          <a:solidFill>
            <a:schemeClr val="tx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Today</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~8.5MM</a:t>
            </a:r>
          </a:p>
        </p:txBody>
      </p:sp>
      <p:sp>
        <p:nvSpPr>
          <p:cNvPr id="11" name="Rectangular Callout 10"/>
          <p:cNvSpPr/>
          <p:nvPr/>
        </p:nvSpPr>
        <p:spPr>
          <a:xfrm>
            <a:off x="7675619" y="3298914"/>
            <a:ext cx="767564" cy="547305"/>
          </a:xfrm>
          <a:prstGeom prst="wedgeRectCallout">
            <a:avLst>
              <a:gd name="adj1" fmla="val -115615"/>
              <a:gd name="adj2" fmla="val 174695"/>
            </a:avLst>
          </a:prstGeom>
          <a:solidFill>
            <a:schemeClr val="tx2">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solidFill>
                  <a:prstClr val="white"/>
                </a:solidFill>
                <a:latin typeface="Arial" panose="020B0604020202020204" pitchFamily="34" charset="0"/>
                <a:cs typeface="Arial" panose="020B0604020202020204" pitchFamily="34" charset="0"/>
              </a:rPr>
              <a:t>Today</a:t>
            </a:r>
            <a:br>
              <a:rPr lang="en-US" sz="1200" b="1" dirty="0">
                <a:solidFill>
                  <a:prstClr val="white"/>
                </a:solidFill>
                <a:latin typeface="Arial" panose="020B0604020202020204" pitchFamily="34" charset="0"/>
                <a:cs typeface="Arial" panose="020B0604020202020204" pitchFamily="34" charset="0"/>
              </a:rPr>
            </a:br>
            <a:r>
              <a:rPr lang="en-US" sz="1200" b="1" dirty="0">
                <a:solidFill>
                  <a:prstClr val="white"/>
                </a:solidFill>
                <a:latin typeface="Arial" panose="020B0604020202020204" pitchFamily="34" charset="0"/>
                <a:cs typeface="Arial" panose="020B0604020202020204" pitchFamily="34" charset="0"/>
              </a:rPr>
              <a:t>497</a:t>
            </a:r>
          </a:p>
        </p:txBody>
      </p:sp>
    </p:spTree>
    <p:extLst>
      <p:ext uri="{BB962C8B-B14F-4D97-AF65-F5344CB8AC3E}">
        <p14:creationId xmlns:p14="http://schemas.microsoft.com/office/powerpoint/2010/main" val="301180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13</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Key WTI Events – Oil Price</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49" y="1644330"/>
            <a:ext cx="7886701" cy="2840902"/>
          </a:xfrm>
          <a:prstGeom prst="rect">
            <a:avLst/>
          </a:prstGeom>
        </p:spPr>
      </p:pic>
      <p:sp>
        <p:nvSpPr>
          <p:cNvPr id="8" name="TextBox 7"/>
          <p:cNvSpPr txBox="1"/>
          <p:nvPr/>
        </p:nvSpPr>
        <p:spPr>
          <a:xfrm>
            <a:off x="628649" y="1336553"/>
            <a:ext cx="788670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WTI Oil Price (2000 to Present)</a:t>
            </a:r>
          </a:p>
        </p:txBody>
      </p:sp>
      <p:graphicFrame>
        <p:nvGraphicFramePr>
          <p:cNvPr id="9" name="Table 8"/>
          <p:cNvGraphicFramePr>
            <a:graphicFrameLocks noGrp="1"/>
          </p:cNvGraphicFramePr>
          <p:nvPr>
            <p:extLst>
              <p:ext uri="{D42A27DB-BD31-4B8C-83A1-F6EECF244321}">
                <p14:modId xmlns:p14="http://schemas.microsoft.com/office/powerpoint/2010/main" val="2603452864"/>
              </p:ext>
            </p:extLst>
          </p:nvPr>
        </p:nvGraphicFramePr>
        <p:xfrm>
          <a:off x="628649" y="4679111"/>
          <a:ext cx="7886700" cy="1434729"/>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3939474318"/>
                    </a:ext>
                  </a:extLst>
                </a:gridCol>
                <a:gridCol w="1314450">
                  <a:extLst>
                    <a:ext uri="{9D8B030D-6E8A-4147-A177-3AD203B41FA5}">
                      <a16:colId xmlns:a16="http://schemas.microsoft.com/office/drawing/2014/main" val="2229289082"/>
                    </a:ext>
                  </a:extLst>
                </a:gridCol>
                <a:gridCol w="1314450">
                  <a:extLst>
                    <a:ext uri="{9D8B030D-6E8A-4147-A177-3AD203B41FA5}">
                      <a16:colId xmlns:a16="http://schemas.microsoft.com/office/drawing/2014/main" val="3777750832"/>
                    </a:ext>
                  </a:extLst>
                </a:gridCol>
                <a:gridCol w="1314450">
                  <a:extLst>
                    <a:ext uri="{9D8B030D-6E8A-4147-A177-3AD203B41FA5}">
                      <a16:colId xmlns:a16="http://schemas.microsoft.com/office/drawing/2014/main" val="1865730609"/>
                    </a:ext>
                  </a:extLst>
                </a:gridCol>
                <a:gridCol w="1314450">
                  <a:extLst>
                    <a:ext uri="{9D8B030D-6E8A-4147-A177-3AD203B41FA5}">
                      <a16:colId xmlns:a16="http://schemas.microsoft.com/office/drawing/2014/main" val="478244525"/>
                    </a:ext>
                  </a:extLst>
                </a:gridCol>
                <a:gridCol w="1314450">
                  <a:extLst>
                    <a:ext uri="{9D8B030D-6E8A-4147-A177-3AD203B41FA5}">
                      <a16:colId xmlns:a16="http://schemas.microsoft.com/office/drawing/2014/main" val="2031339499"/>
                    </a:ext>
                  </a:extLst>
                </a:gridCol>
              </a:tblGrid>
              <a:tr h="386633">
                <a:tc>
                  <a:txBody>
                    <a:bodyPr/>
                    <a:lstStyle/>
                    <a:p>
                      <a:r>
                        <a:rPr lang="en-US" sz="1100" dirty="0">
                          <a:latin typeface="Arial" panose="020B0604020202020204" pitchFamily="34" charset="0"/>
                          <a:cs typeface="Arial" panose="020B0604020202020204" pitchFamily="34" charset="0"/>
                        </a:rPr>
                        <a:t>Event</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dirty="0">
                          <a:latin typeface="Arial" panose="020B0604020202020204" pitchFamily="34" charset="0"/>
                          <a:cs typeface="Arial" panose="020B0604020202020204" pitchFamily="34" charset="0"/>
                        </a:rPr>
                        <a:t>9/11 Attacks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dirty="0">
                          <a:latin typeface="Arial" panose="020B0604020202020204" pitchFamily="34" charset="0"/>
                          <a:cs typeface="Arial" panose="020B0604020202020204" pitchFamily="34" charset="0"/>
                        </a:rPr>
                        <a:t>Reduced</a:t>
                      </a:r>
                      <a:r>
                        <a:rPr lang="en-US" sz="1100" baseline="0" dirty="0">
                          <a:latin typeface="Arial" panose="020B0604020202020204" pitchFamily="34" charset="0"/>
                          <a:cs typeface="Arial" panose="020B0604020202020204" pitchFamily="34" charset="0"/>
                        </a:rPr>
                        <a:t> Demand</a:t>
                      </a:r>
                      <a:endParaRPr lang="en-US" sz="1100" dirty="0">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dirty="0">
                          <a:latin typeface="Arial" panose="020B0604020202020204" pitchFamily="34" charset="0"/>
                          <a:cs typeface="Arial" panose="020B0604020202020204" pitchFamily="34" charset="0"/>
                        </a:rPr>
                        <a:t>Global</a:t>
                      </a:r>
                      <a:r>
                        <a:rPr lang="en-US" sz="1100" baseline="0" dirty="0">
                          <a:latin typeface="Arial" panose="020B0604020202020204" pitchFamily="34" charset="0"/>
                          <a:cs typeface="Arial" panose="020B0604020202020204" pitchFamily="34" charset="0"/>
                        </a:rPr>
                        <a:t> Financial Crisis</a:t>
                      </a:r>
                      <a:endParaRPr lang="en-US" sz="1100" dirty="0">
                        <a:latin typeface="Arial" panose="020B0604020202020204" pitchFamily="34" charset="0"/>
                        <a:cs typeface="Arial" panose="020B0604020202020204"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dirty="0">
                          <a:latin typeface="Arial" panose="020B0604020202020204" pitchFamily="34" charset="0"/>
                          <a:cs typeface="Arial" panose="020B0604020202020204" pitchFamily="34" charset="0"/>
                        </a:rPr>
                        <a:t>Economic Slowdown</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dirty="0">
                          <a:latin typeface="Arial" panose="020B0604020202020204" pitchFamily="34" charset="0"/>
                          <a:cs typeface="Arial" panose="020B0604020202020204" pitchFamily="34" charset="0"/>
                        </a:rPr>
                        <a:t>Oversupply</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76358484"/>
                  </a:ext>
                </a:extLst>
              </a:tr>
              <a:tr h="336003">
                <a:tc>
                  <a:txBody>
                    <a:bodyPr/>
                    <a:lstStyle/>
                    <a:p>
                      <a:r>
                        <a:rPr lang="en-US" sz="1100" b="1" dirty="0">
                          <a:latin typeface="Arial" panose="020B0604020202020204" pitchFamily="34" charset="0"/>
                          <a:cs typeface="Arial" panose="020B0604020202020204" pitchFamily="34" charset="0"/>
                        </a:rPr>
                        <a:t>Oil price</a:t>
                      </a:r>
                      <a:r>
                        <a:rPr lang="en-US" sz="1100" b="1" baseline="0" dirty="0">
                          <a:latin typeface="Arial" panose="020B0604020202020204" pitchFamily="34" charset="0"/>
                          <a:cs typeface="Arial" panose="020B0604020202020204" pitchFamily="34" charset="0"/>
                        </a:rPr>
                        <a:t> decline</a:t>
                      </a:r>
                      <a:endParaRPr lang="en-US" sz="1100" b="1"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38%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32%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69%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29%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75%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62605957"/>
                  </a:ext>
                </a:extLst>
              </a:tr>
              <a:tr h="336003">
                <a:tc>
                  <a:txBody>
                    <a:bodyPr/>
                    <a:lstStyle/>
                    <a:p>
                      <a:r>
                        <a:rPr lang="en-US" sz="1100" b="1" dirty="0">
                          <a:latin typeface="Arial" panose="020B0604020202020204" pitchFamily="34" charset="0"/>
                          <a:cs typeface="Arial" panose="020B0604020202020204" pitchFamily="34" charset="0"/>
                        </a:rPr>
                        <a:t>Decline period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Arial" panose="020B0604020202020204" pitchFamily="34" charset="0"/>
                          <a:cs typeface="Arial" panose="020B0604020202020204" pitchFamily="34" charset="0"/>
                        </a:rPr>
                        <a:t>~2 months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Arial" panose="020B0604020202020204" pitchFamily="34" charset="0"/>
                          <a:cs typeface="Arial" panose="020B0604020202020204" pitchFamily="34" charset="0"/>
                        </a:rPr>
                        <a:t>5-6 months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Arial" panose="020B0604020202020204" pitchFamily="34" charset="0"/>
                          <a:cs typeface="Arial" panose="020B0604020202020204" pitchFamily="34" charset="0"/>
                        </a:rPr>
                        <a:t>5-6 months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Arial" panose="020B0604020202020204" pitchFamily="34" charset="0"/>
                          <a:cs typeface="Arial" panose="020B0604020202020204" pitchFamily="34" charset="0"/>
                        </a:rPr>
                        <a:t>2-4 months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Arial" panose="020B0604020202020204" pitchFamily="34" charset="0"/>
                          <a:cs typeface="Arial" panose="020B0604020202020204" pitchFamily="34" charset="0"/>
                        </a:rPr>
                        <a:t>22 months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239174"/>
                  </a:ext>
                </a:extLst>
              </a:tr>
              <a:tr h="336003">
                <a:tc>
                  <a:txBody>
                    <a:bodyPr/>
                    <a:lstStyle/>
                    <a:p>
                      <a:r>
                        <a:rPr lang="en-US" sz="1100" b="1" dirty="0">
                          <a:latin typeface="Arial" panose="020B0604020202020204" pitchFamily="34" charset="0"/>
                          <a:cs typeface="Arial" panose="020B0604020202020204" pitchFamily="34" charset="0"/>
                        </a:rPr>
                        <a:t>Recovery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~1 year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~6</a:t>
                      </a:r>
                      <a:r>
                        <a:rPr lang="en-US" sz="1100" baseline="0" dirty="0">
                          <a:latin typeface="Arial" panose="020B0604020202020204" pitchFamily="34" charset="0"/>
                          <a:cs typeface="Arial" panose="020B0604020202020204" pitchFamily="34" charset="0"/>
                        </a:rPr>
                        <a:t> months</a:t>
                      </a:r>
                      <a:endParaRPr lang="en-US" sz="11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~1-2</a:t>
                      </a:r>
                      <a:r>
                        <a:rPr lang="en-US" sz="1100" baseline="0" dirty="0">
                          <a:latin typeface="Arial" panose="020B0604020202020204" pitchFamily="34" charset="0"/>
                          <a:cs typeface="Arial" panose="020B0604020202020204" pitchFamily="34" charset="0"/>
                        </a:rPr>
                        <a:t> years</a:t>
                      </a:r>
                      <a:endParaRPr lang="en-US" sz="11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~2 months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100" dirty="0">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0202363"/>
                  </a:ext>
                </a:extLst>
              </a:tr>
            </a:tbl>
          </a:graphicData>
        </a:graphic>
      </p:graphicFrame>
      <p:sp>
        <p:nvSpPr>
          <p:cNvPr id="11" name="Rectangle 10"/>
          <p:cNvSpPr/>
          <p:nvPr/>
        </p:nvSpPr>
        <p:spPr>
          <a:xfrm>
            <a:off x="628648" y="889752"/>
            <a:ext cx="6426247" cy="307777"/>
          </a:xfrm>
          <a:prstGeom prst="rect">
            <a:avLst/>
          </a:prstGeom>
        </p:spPr>
        <p:txBody>
          <a:bodyPr wrap="square">
            <a:spAutoFit/>
          </a:bodyPr>
          <a:lstStyle/>
          <a:p>
            <a:r>
              <a:rPr lang="en-US" sz="1400" dirty="0">
                <a:solidFill>
                  <a:schemeClr val="bg1">
                    <a:lumMod val="50000"/>
                  </a:schemeClr>
                </a:solidFill>
                <a:latin typeface="Arial" panose="020B0604020202020204" pitchFamily="34" charset="0"/>
                <a:cs typeface="Arial" panose="020B0604020202020204" pitchFamily="34" charset="0"/>
              </a:rPr>
              <a:t>Longer recovery than historical, and expected to remain challenging</a:t>
            </a:r>
          </a:p>
        </p:txBody>
      </p:sp>
      <p:sp>
        <p:nvSpPr>
          <p:cNvPr id="12" name="TextBox 11"/>
          <p:cNvSpPr txBox="1"/>
          <p:nvPr/>
        </p:nvSpPr>
        <p:spPr>
          <a:xfrm>
            <a:off x="628649" y="6111985"/>
            <a:ext cx="25492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Bloomberg</a:t>
            </a:r>
          </a:p>
        </p:txBody>
      </p:sp>
    </p:spTree>
    <p:extLst>
      <p:ext uri="{BB962C8B-B14F-4D97-AF65-F5344CB8AC3E}">
        <p14:creationId xmlns:p14="http://schemas.microsoft.com/office/powerpoint/2010/main" val="240446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49468472"/>
              </p:ext>
            </p:extLst>
          </p:nvPr>
        </p:nvGraphicFramePr>
        <p:xfrm>
          <a:off x="628650" y="1644329"/>
          <a:ext cx="7886700" cy="408235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3"/>
          </p:nvPr>
        </p:nvSpPr>
        <p:spPr/>
        <p:txBody>
          <a:bodyPr/>
          <a:lstStyle/>
          <a:p>
            <a:fld id="{B67488F6-C698-4BE1-8E5D-0721319E7CA8}" type="slidenum">
              <a:rPr lang="en-US" smtClean="0"/>
              <a:pPr/>
              <a:t>14</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Where Are We Headed?</a:t>
            </a:r>
          </a:p>
        </p:txBody>
      </p:sp>
      <p:sp>
        <p:nvSpPr>
          <p:cNvPr id="9" name="TextBox 8"/>
          <p:cNvSpPr txBox="1"/>
          <p:nvPr/>
        </p:nvSpPr>
        <p:spPr>
          <a:xfrm>
            <a:off x="628649" y="1336553"/>
            <a:ext cx="788670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Annual US E&amp;P Onshore A&amp;D Activity ($B)</a:t>
            </a:r>
            <a:r>
              <a:rPr lang="en-US" sz="1400" b="1" baseline="30000" dirty="0">
                <a:solidFill>
                  <a:schemeClr val="bg1"/>
                </a:solidFill>
                <a:latin typeface="Arial" panose="020B0604020202020204" pitchFamily="34" charset="0"/>
                <a:cs typeface="Arial" panose="020B0604020202020204" pitchFamily="34" charset="0"/>
              </a:rPr>
              <a:t>1</a:t>
            </a:r>
          </a:p>
        </p:txBody>
      </p:sp>
      <p:sp>
        <p:nvSpPr>
          <p:cNvPr id="10" name="Rectangular Callout 9"/>
          <p:cNvSpPr/>
          <p:nvPr/>
        </p:nvSpPr>
        <p:spPr>
          <a:xfrm>
            <a:off x="6928080" y="2270687"/>
            <a:ext cx="767564" cy="547305"/>
          </a:xfrm>
          <a:prstGeom prst="wedgeRectCallout">
            <a:avLst>
              <a:gd name="adj1" fmla="val -68659"/>
              <a:gd name="adj2" fmla="val 124695"/>
            </a:avLst>
          </a:prstGeom>
          <a:solidFill>
            <a:schemeClr val="bg2">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Failed Deals</a:t>
            </a:r>
          </a:p>
        </p:txBody>
      </p:sp>
      <p:sp>
        <p:nvSpPr>
          <p:cNvPr id="11" name="TextBox 10"/>
          <p:cNvSpPr txBox="1"/>
          <p:nvPr/>
        </p:nvSpPr>
        <p:spPr>
          <a:xfrm>
            <a:off x="628648" y="5726680"/>
            <a:ext cx="5778825" cy="400110"/>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 Includes onshore US asset transactions greater than $20 million.</a:t>
            </a:r>
          </a:p>
          <a:p>
            <a:r>
              <a:rPr lang="en-US" sz="1000" dirty="0">
                <a:latin typeface="Arial" panose="020B0604020202020204" pitchFamily="34" charset="0"/>
                <a:cs typeface="Arial" panose="020B0604020202020204" pitchFamily="34" charset="0"/>
              </a:rPr>
              <a:t>Source: RBC Richardson Barr internal database, public filings, company press releases</a:t>
            </a:r>
          </a:p>
        </p:txBody>
      </p:sp>
      <p:sp>
        <p:nvSpPr>
          <p:cNvPr id="6" name="Rectangle 5"/>
          <p:cNvSpPr/>
          <p:nvPr/>
        </p:nvSpPr>
        <p:spPr>
          <a:xfrm>
            <a:off x="7650957" y="3870602"/>
            <a:ext cx="392906" cy="253916"/>
          </a:xfrm>
          <a:prstGeom prst="rect">
            <a:avLst/>
          </a:prstGeom>
        </p:spPr>
        <p:txBody>
          <a:bodyPr wrap="square" lIns="0" rIns="0">
            <a:spAutoFit/>
          </a:bodyPr>
          <a:lstStyle/>
          <a:p>
            <a:pPr algn="ctr"/>
            <a:r>
              <a:rPr lang="en-US" sz="1050" b="1" dirty="0">
                <a:solidFill>
                  <a:schemeClr val="bg2"/>
                </a:solidFill>
                <a:latin typeface="Arial" panose="020B0604020202020204" pitchFamily="34" charset="0"/>
                <a:cs typeface="Arial" panose="020B0604020202020204" pitchFamily="34" charset="0"/>
              </a:rPr>
              <a:t>$15</a:t>
            </a:r>
          </a:p>
        </p:txBody>
      </p:sp>
      <p:sp>
        <p:nvSpPr>
          <p:cNvPr id="12" name="Rectangular Callout 11"/>
          <p:cNvSpPr/>
          <p:nvPr/>
        </p:nvSpPr>
        <p:spPr>
          <a:xfrm>
            <a:off x="7867650" y="3240931"/>
            <a:ext cx="875744" cy="273652"/>
          </a:xfrm>
          <a:prstGeom prst="wedgeRectCallout">
            <a:avLst>
              <a:gd name="adj1" fmla="val -50169"/>
              <a:gd name="adj2" fmla="val 159502"/>
            </a:avLst>
          </a:prstGeom>
          <a:solidFill>
            <a:schemeClr val="bg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Estimate</a:t>
            </a:r>
          </a:p>
        </p:txBody>
      </p:sp>
    </p:spTree>
    <p:extLst>
      <p:ext uri="{BB962C8B-B14F-4D97-AF65-F5344CB8AC3E}">
        <p14:creationId xmlns:p14="http://schemas.microsoft.com/office/powerpoint/2010/main" val="31348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15</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Key Bankruptcy Events</a:t>
            </a:r>
          </a:p>
        </p:txBody>
      </p:sp>
      <p:sp>
        <p:nvSpPr>
          <p:cNvPr id="8" name="Rectangle 7"/>
          <p:cNvSpPr/>
          <p:nvPr/>
        </p:nvSpPr>
        <p:spPr>
          <a:xfrm>
            <a:off x="628648" y="889752"/>
            <a:ext cx="6426247" cy="307777"/>
          </a:xfrm>
          <a:prstGeom prst="rect">
            <a:avLst/>
          </a:prstGeom>
        </p:spPr>
        <p:txBody>
          <a:bodyPr wrap="square">
            <a:spAutoFit/>
          </a:bodyPr>
          <a:lstStyle/>
          <a:p>
            <a:r>
              <a:rPr lang="en-US" sz="1400" dirty="0">
                <a:solidFill>
                  <a:schemeClr val="bg1">
                    <a:lumMod val="50000"/>
                  </a:schemeClr>
                </a:solidFill>
                <a:latin typeface="Arial" panose="020B0604020202020204" pitchFamily="34" charset="0"/>
                <a:cs typeface="Arial" panose="020B0604020202020204" pitchFamily="34" charset="0"/>
              </a:rPr>
              <a:t>WTI Crude 2015 – 2016 performance vs. bankruptcies ($/</a:t>
            </a:r>
            <a:r>
              <a:rPr lang="en-US" sz="1400" dirty="0" err="1">
                <a:solidFill>
                  <a:schemeClr val="bg1">
                    <a:lumMod val="50000"/>
                  </a:schemeClr>
                </a:solidFill>
                <a:latin typeface="Arial" panose="020B0604020202020204" pitchFamily="34" charset="0"/>
                <a:cs typeface="Arial" panose="020B0604020202020204" pitchFamily="34" charset="0"/>
              </a:rPr>
              <a:t>Bbl</a:t>
            </a:r>
            <a:r>
              <a:rPr lang="en-US" sz="1400" dirty="0">
                <a:solidFill>
                  <a:schemeClr val="bg1">
                    <a:lumMod val="50000"/>
                  </a:schemeClr>
                </a:solidFill>
                <a:latin typeface="Arial" panose="020B0604020202020204" pitchFamily="34" charset="0"/>
                <a:cs typeface="Arial" panose="020B0604020202020204" pitchFamily="34" charset="0"/>
              </a:rPr>
              <a:t>)</a:t>
            </a:r>
          </a:p>
        </p:txBody>
      </p:sp>
      <p:grpSp>
        <p:nvGrpSpPr>
          <p:cNvPr id="11" name="Group 10"/>
          <p:cNvGrpSpPr/>
          <p:nvPr/>
        </p:nvGrpSpPr>
        <p:grpSpPr>
          <a:xfrm>
            <a:off x="628648" y="1317171"/>
            <a:ext cx="7886701" cy="4810574"/>
            <a:chOff x="628648" y="1317171"/>
            <a:chExt cx="7886701" cy="4810574"/>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48" y="1317171"/>
              <a:ext cx="7886701" cy="4810574"/>
            </a:xfrm>
            <a:prstGeom prst="rect">
              <a:avLst/>
            </a:prstGeom>
          </p:spPr>
        </p:pic>
        <p:sp>
          <p:nvSpPr>
            <p:cNvPr id="10" name="Rectangle 9"/>
            <p:cNvSpPr/>
            <p:nvPr/>
          </p:nvSpPr>
          <p:spPr>
            <a:xfrm>
              <a:off x="1001168" y="4118137"/>
              <a:ext cx="2289337" cy="1681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Chart 17"/>
          <p:cNvGraphicFramePr/>
          <p:nvPr>
            <p:extLst>
              <p:ext uri="{D42A27DB-BD31-4B8C-83A1-F6EECF244321}">
                <p14:modId xmlns:p14="http://schemas.microsoft.com/office/powerpoint/2010/main" val="887941010"/>
              </p:ext>
            </p:extLst>
          </p:nvPr>
        </p:nvGraphicFramePr>
        <p:xfrm>
          <a:off x="1001168" y="4258100"/>
          <a:ext cx="2551658" cy="154920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949507" y="4591050"/>
            <a:ext cx="66992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$17.2</a:t>
            </a:r>
          </a:p>
        </p:txBody>
      </p:sp>
      <p:sp>
        <p:nvSpPr>
          <p:cNvPr id="20" name="TextBox 19"/>
          <p:cNvSpPr txBox="1"/>
          <p:nvPr/>
        </p:nvSpPr>
        <p:spPr>
          <a:xfrm>
            <a:off x="2659781" y="5006975"/>
            <a:ext cx="66992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$38.3</a:t>
            </a:r>
          </a:p>
        </p:txBody>
      </p:sp>
      <p:sp>
        <p:nvSpPr>
          <p:cNvPr id="21" name="TextBox 20"/>
          <p:cNvSpPr txBox="1"/>
          <p:nvPr/>
        </p:nvSpPr>
        <p:spPr>
          <a:xfrm>
            <a:off x="3231114" y="5413375"/>
            <a:ext cx="669925"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$55.5</a:t>
            </a:r>
          </a:p>
        </p:txBody>
      </p:sp>
      <p:sp>
        <p:nvSpPr>
          <p:cNvPr id="24" name="TextBox 23"/>
          <p:cNvSpPr txBox="1"/>
          <p:nvPr/>
        </p:nvSpPr>
        <p:spPr>
          <a:xfrm>
            <a:off x="1036086" y="4222750"/>
            <a:ext cx="2195028" cy="230832"/>
          </a:xfrm>
          <a:prstGeom prst="rect">
            <a:avLst/>
          </a:prstGeom>
          <a:solidFill>
            <a:schemeClr val="tx2"/>
          </a:solid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Total Defaulted Debt ($B)</a:t>
            </a:r>
            <a:endParaRPr lang="en-US" sz="900" b="1" baseline="300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628648" y="6035916"/>
            <a:ext cx="5778825" cy="400110"/>
          </a:xfrm>
          <a:prstGeom prst="rect">
            <a:avLst/>
          </a:prstGeom>
          <a:noFill/>
        </p:spPr>
        <p:txBody>
          <a:bodyPr wrap="square" rtlCol="0">
            <a:spAutoFit/>
          </a:bodyPr>
          <a:lstStyle/>
          <a:p>
            <a:r>
              <a:rPr lang="en-US" sz="1000" baseline="30000" dirty="0">
                <a:latin typeface="Arial" panose="020B0604020202020204" pitchFamily="34" charset="0"/>
                <a:cs typeface="Arial" panose="020B0604020202020204" pitchFamily="34" charset="0"/>
              </a:rPr>
              <a:t>1</a:t>
            </a:r>
            <a:r>
              <a:rPr lang="en-US" sz="1000" dirty="0">
                <a:latin typeface="Arial" panose="020B0604020202020204" pitchFamily="34" charset="0"/>
                <a:cs typeface="Arial" panose="020B0604020202020204" pitchFamily="34" charset="0"/>
              </a:rPr>
              <a:t> Debt as of 3/31/2016, adjusted for pro-forma events</a:t>
            </a:r>
          </a:p>
          <a:p>
            <a:r>
              <a:rPr lang="en-US" sz="1000" dirty="0">
                <a:latin typeface="Arial" panose="020B0604020202020204" pitchFamily="34" charset="0"/>
                <a:cs typeface="Arial" panose="020B0604020202020204" pitchFamily="34" charset="0"/>
              </a:rPr>
              <a:t>Source: Public disclosure, </a:t>
            </a:r>
            <a:r>
              <a:rPr lang="en-US" sz="1000" dirty="0" err="1">
                <a:latin typeface="Arial" panose="020B0604020202020204" pitchFamily="34" charset="0"/>
                <a:cs typeface="Arial" panose="020B0604020202020204" pitchFamily="34" charset="0"/>
              </a:rPr>
              <a:t>Hanyes</a:t>
            </a:r>
            <a:r>
              <a:rPr lang="en-US" sz="1000" dirty="0">
                <a:latin typeface="Arial" panose="020B0604020202020204" pitchFamily="34" charset="0"/>
                <a:cs typeface="Arial" panose="020B0604020202020204" pitchFamily="34" charset="0"/>
              </a:rPr>
              <a:t> Boone LLC, </a:t>
            </a:r>
            <a:r>
              <a:rPr lang="en-US" sz="1000" dirty="0" err="1">
                <a:latin typeface="Arial" panose="020B0604020202020204" pitchFamily="34" charset="0"/>
                <a:cs typeface="Arial" panose="020B0604020202020204" pitchFamily="34" charset="0"/>
              </a:rPr>
              <a:t>FactSet</a:t>
            </a:r>
            <a:r>
              <a:rPr lang="en-US" sz="1000" dirty="0">
                <a:latin typeface="Arial" panose="020B0604020202020204" pitchFamily="34" charset="0"/>
                <a:cs typeface="Arial" panose="020B0604020202020204" pitchFamily="34" charset="0"/>
              </a:rPr>
              <a:t> as of June 2, 2016</a:t>
            </a:r>
          </a:p>
        </p:txBody>
      </p:sp>
    </p:spTree>
    <p:extLst>
      <p:ext uri="{BB962C8B-B14F-4D97-AF65-F5344CB8AC3E}">
        <p14:creationId xmlns:p14="http://schemas.microsoft.com/office/powerpoint/2010/main" val="71248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75634" y="1644330"/>
            <a:ext cx="7392065" cy="4021633"/>
            <a:chOff x="628648" y="1638300"/>
            <a:chExt cx="7899459" cy="429768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8648" y="1638300"/>
              <a:ext cx="7899459" cy="3675816"/>
            </a:xfrm>
            <a:prstGeom prst="rect">
              <a:avLst/>
            </a:prstGeom>
          </p:spPr>
        </p:pic>
        <p:sp>
          <p:nvSpPr>
            <p:cNvPr id="9" name="Rectangle 8"/>
            <p:cNvSpPr/>
            <p:nvPr/>
          </p:nvSpPr>
          <p:spPr>
            <a:xfrm>
              <a:off x="1455420" y="4747260"/>
              <a:ext cx="3368040" cy="118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3"/>
          </p:nvPr>
        </p:nvSpPr>
        <p:spPr/>
        <p:txBody>
          <a:bodyPr/>
          <a:lstStyle/>
          <a:p>
            <a:fld id="{B67488F6-C698-4BE1-8E5D-0721319E7CA8}" type="slidenum">
              <a:rPr lang="en-US" smtClean="0"/>
              <a:pPr/>
              <a:t>16</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a:xfrm>
            <a:off x="628649" y="365125"/>
            <a:ext cx="6496051" cy="516619"/>
          </a:xfrm>
        </p:spPr>
        <p:txBody>
          <a:bodyPr/>
          <a:lstStyle/>
          <a:p>
            <a:r>
              <a:rPr lang="en-US" sz="2800" dirty="0"/>
              <a:t>Service Costs Decreased Dramatically</a:t>
            </a:r>
          </a:p>
        </p:txBody>
      </p:sp>
      <p:sp>
        <p:nvSpPr>
          <p:cNvPr id="7" name="TextBox 6"/>
          <p:cNvSpPr txBox="1"/>
          <p:nvPr/>
        </p:nvSpPr>
        <p:spPr>
          <a:xfrm>
            <a:off x="628649" y="1336553"/>
            <a:ext cx="788670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Service Costs Have Come Down – OFS Global Margins (%)</a:t>
            </a:r>
          </a:p>
        </p:txBody>
      </p:sp>
      <p:sp>
        <p:nvSpPr>
          <p:cNvPr id="8" name="TextBox 7"/>
          <p:cNvSpPr txBox="1"/>
          <p:nvPr/>
        </p:nvSpPr>
        <p:spPr>
          <a:xfrm>
            <a:off x="628648" y="5347544"/>
            <a:ext cx="577882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Schlumberger February 2016 Investor Presentation</a:t>
            </a:r>
          </a:p>
        </p:txBody>
      </p:sp>
      <p:sp>
        <p:nvSpPr>
          <p:cNvPr id="12" name="Rectangle 11"/>
          <p:cNvSpPr/>
          <p:nvPr/>
        </p:nvSpPr>
        <p:spPr>
          <a:xfrm>
            <a:off x="628648" y="889752"/>
            <a:ext cx="6426247" cy="307777"/>
          </a:xfrm>
          <a:prstGeom prst="rect">
            <a:avLst/>
          </a:prstGeom>
        </p:spPr>
        <p:txBody>
          <a:bodyPr wrap="square">
            <a:spAutoFit/>
          </a:bodyPr>
          <a:lstStyle/>
          <a:p>
            <a:r>
              <a:rPr lang="en-US" sz="1400" dirty="0">
                <a:solidFill>
                  <a:schemeClr val="bg1">
                    <a:lumMod val="50000"/>
                  </a:schemeClr>
                </a:solidFill>
                <a:latin typeface="Arial" panose="020B0604020202020204" pitchFamily="34" charset="0"/>
                <a:cs typeface="Arial" panose="020B0604020202020204" pitchFamily="34" charset="0"/>
              </a:rPr>
              <a:t>RBC estimates 70% of current D&amp;C cost savings are cyclical</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62050" y="4956824"/>
            <a:ext cx="7105649" cy="318323"/>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71564" y="5112543"/>
            <a:ext cx="7196136" cy="162603"/>
          </a:xfrm>
          <a:prstGeom prst="rect">
            <a:avLst/>
          </a:prstGeom>
        </p:spPr>
      </p:pic>
    </p:spTree>
    <p:extLst>
      <p:ext uri="{BB962C8B-B14F-4D97-AF65-F5344CB8AC3E}">
        <p14:creationId xmlns:p14="http://schemas.microsoft.com/office/powerpoint/2010/main" val="143754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17</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Companies Are More Efficient</a:t>
            </a:r>
          </a:p>
        </p:txBody>
      </p:sp>
      <p:sp>
        <p:nvSpPr>
          <p:cNvPr id="6" name="TextBox 5"/>
          <p:cNvSpPr txBox="1"/>
          <p:nvPr/>
        </p:nvSpPr>
        <p:spPr>
          <a:xfrm>
            <a:off x="628649" y="1317171"/>
            <a:ext cx="3848253"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Production Rates Increasing Over Time</a:t>
            </a:r>
          </a:p>
        </p:txBody>
      </p:sp>
      <p:sp>
        <p:nvSpPr>
          <p:cNvPr id="7" name="TextBox 6"/>
          <p:cNvSpPr txBox="1"/>
          <p:nvPr/>
        </p:nvSpPr>
        <p:spPr>
          <a:xfrm>
            <a:off x="4667097" y="1317171"/>
            <a:ext cx="3848253"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EURs Increasing Over Time</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9331" y="1624948"/>
            <a:ext cx="7849329" cy="4261421"/>
          </a:xfrm>
          <a:prstGeom prst="rect">
            <a:avLst/>
          </a:prstGeom>
        </p:spPr>
      </p:pic>
      <p:sp>
        <p:nvSpPr>
          <p:cNvPr id="9" name="TextBox 8"/>
          <p:cNvSpPr txBox="1"/>
          <p:nvPr/>
        </p:nvSpPr>
        <p:spPr>
          <a:xfrm>
            <a:off x="628648" y="5875138"/>
            <a:ext cx="577882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RBC Richardson Barr</a:t>
            </a:r>
          </a:p>
        </p:txBody>
      </p:sp>
    </p:spTree>
    <p:extLst>
      <p:ext uri="{BB962C8B-B14F-4D97-AF65-F5344CB8AC3E}">
        <p14:creationId xmlns:p14="http://schemas.microsoft.com/office/powerpoint/2010/main" val="151859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18</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DUCs – Drilled Uncompleted</a:t>
            </a: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762949" y="1705291"/>
            <a:ext cx="7618100" cy="4550730"/>
          </a:xfrm>
          <a:prstGeom prst="rect">
            <a:avLst/>
          </a:prstGeom>
        </p:spPr>
      </p:pic>
      <p:sp>
        <p:nvSpPr>
          <p:cNvPr id="8" name="TextBox 7"/>
          <p:cNvSpPr txBox="1"/>
          <p:nvPr/>
        </p:nvSpPr>
        <p:spPr>
          <a:xfrm>
            <a:off x="628649" y="1336553"/>
            <a:ext cx="788670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US DUC Wells by Vintage – 3/2014-5/2016 </a:t>
            </a:r>
            <a:r>
              <a:rPr lang="en-US" sz="1050" b="1" dirty="0">
                <a:solidFill>
                  <a:schemeClr val="bg1"/>
                </a:solidFill>
                <a:latin typeface="Arial" panose="020B0604020202020204" pitchFamily="34" charset="0"/>
                <a:cs typeface="Arial" panose="020B0604020202020204" pitchFamily="34" charset="0"/>
              </a:rPr>
              <a:t>(Data As Of June 23, 2016)</a:t>
            </a:r>
            <a:endParaRPr lang="en-US" sz="1400" b="1" dirty="0">
              <a:solidFill>
                <a:schemeClr val="bg1"/>
              </a:solidFill>
              <a:latin typeface="Arial" panose="020B0604020202020204" pitchFamily="34" charset="0"/>
              <a:cs typeface="Arial" panose="020B0604020202020204" pitchFamily="34" charset="0"/>
            </a:endParaRPr>
          </a:p>
        </p:txBody>
      </p:sp>
      <p:grpSp>
        <p:nvGrpSpPr>
          <p:cNvPr id="11" name="Group 10"/>
          <p:cNvGrpSpPr/>
          <p:nvPr/>
        </p:nvGrpSpPr>
        <p:grpSpPr>
          <a:xfrm>
            <a:off x="2077615" y="1986745"/>
            <a:ext cx="1107281" cy="659605"/>
            <a:chOff x="3245644" y="2607469"/>
            <a:chExt cx="1107281" cy="659605"/>
          </a:xfrm>
        </p:grpSpPr>
        <p:sp>
          <p:nvSpPr>
            <p:cNvPr id="10" name="Rectangle 9"/>
            <p:cNvSpPr/>
            <p:nvPr/>
          </p:nvSpPr>
          <p:spPr>
            <a:xfrm>
              <a:off x="3245644" y="2607469"/>
              <a:ext cx="1107281" cy="659605"/>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90887" y="2660808"/>
              <a:ext cx="1019176" cy="557213"/>
            </a:xfrm>
            <a:prstGeom prst="rect">
              <a:avLst/>
            </a:prstGeom>
            <a:solidFill>
              <a:schemeClr val="bg1"/>
            </a:solidFill>
            <a:ln>
              <a:noFill/>
            </a:ln>
          </p:spPr>
        </p:pic>
      </p:grpSp>
      <p:sp>
        <p:nvSpPr>
          <p:cNvPr id="12" name="TextBox 11"/>
          <p:cNvSpPr txBox="1"/>
          <p:nvPr/>
        </p:nvSpPr>
        <p:spPr>
          <a:xfrm>
            <a:off x="628648" y="6193871"/>
            <a:ext cx="577882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err="1">
                <a:latin typeface="Arial" panose="020B0604020202020204" pitchFamily="34" charset="0"/>
                <a:cs typeface="Arial" panose="020B0604020202020204" pitchFamily="34" charset="0"/>
              </a:rPr>
              <a:t>drillinginfo</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403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19</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DUCs</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8650" y="1317171"/>
            <a:ext cx="4310434" cy="3241727"/>
          </a:xfrm>
          <a:prstGeom prst="rect">
            <a:avLst/>
          </a:prstGeom>
        </p:spPr>
      </p:pic>
      <p:grpSp>
        <p:nvGrpSpPr>
          <p:cNvPr id="9" name="Group 8"/>
          <p:cNvGrpSpPr/>
          <p:nvPr/>
        </p:nvGrpSpPr>
        <p:grpSpPr>
          <a:xfrm>
            <a:off x="3502819" y="1326271"/>
            <a:ext cx="1043781" cy="534339"/>
            <a:chOff x="3464719" y="1472813"/>
            <a:chExt cx="1107281" cy="566846"/>
          </a:xfrm>
        </p:grpSpPr>
        <p:sp>
          <p:nvSpPr>
            <p:cNvPr id="8" name="Rectangle 7"/>
            <p:cNvSpPr/>
            <p:nvPr/>
          </p:nvSpPr>
          <p:spPr>
            <a:xfrm>
              <a:off x="3464719" y="1472813"/>
              <a:ext cx="1107281" cy="566846"/>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17600" y="1518852"/>
              <a:ext cx="1014865" cy="500784"/>
            </a:xfrm>
            <a:prstGeom prst="rect">
              <a:avLst/>
            </a:prstGeom>
          </p:spPr>
        </p:pic>
      </p:gr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3117" y="4644824"/>
            <a:ext cx="4381500" cy="1625600"/>
          </a:xfrm>
          <a:prstGeom prst="rect">
            <a:avLst/>
          </a:prstGeom>
        </p:spPr>
      </p:pic>
      <p:sp>
        <p:nvSpPr>
          <p:cNvPr id="14" name="Content Placeholder 2"/>
          <p:cNvSpPr>
            <a:spLocks noGrp="1"/>
          </p:cNvSpPr>
          <p:nvPr>
            <p:ph idx="1"/>
          </p:nvPr>
        </p:nvSpPr>
        <p:spPr>
          <a:xfrm>
            <a:off x="5073650" y="1317171"/>
            <a:ext cx="3441700" cy="3129523"/>
          </a:xfrm>
        </p:spPr>
        <p:txBody>
          <a:bodyPr>
            <a:noAutofit/>
          </a:bodyPr>
          <a:lstStyle/>
          <a:p>
            <a:pPr>
              <a:lnSpc>
                <a:spcPct val="110000"/>
              </a:lnSpc>
            </a:pPr>
            <a:r>
              <a:rPr lang="en-US" sz="2000" dirty="0"/>
              <a:t>DUCs – drilled uncompleted</a:t>
            </a:r>
          </a:p>
          <a:p>
            <a:pPr>
              <a:lnSpc>
                <a:spcPct val="110000"/>
              </a:lnSpc>
            </a:pPr>
            <a:r>
              <a:rPr lang="en-US" sz="2000" dirty="0"/>
              <a:t>5000 – 7000 total wells, best guess is around 6000</a:t>
            </a:r>
          </a:p>
          <a:p>
            <a:pPr>
              <a:lnSpc>
                <a:spcPct val="110000"/>
              </a:lnSpc>
            </a:pPr>
            <a:r>
              <a:rPr lang="en-US" sz="2000" dirty="0"/>
              <a:t>Pricing effect</a:t>
            </a:r>
          </a:p>
          <a:p>
            <a:pPr>
              <a:lnSpc>
                <a:spcPct val="110000"/>
              </a:lnSpc>
            </a:pPr>
            <a:r>
              <a:rPr lang="en-US" sz="2000" dirty="0"/>
              <a:t>Tracked mostly by the Analyst Community</a:t>
            </a:r>
          </a:p>
        </p:txBody>
      </p:sp>
      <p:sp>
        <p:nvSpPr>
          <p:cNvPr id="16" name="TextBox 15"/>
          <p:cNvSpPr txBox="1"/>
          <p:nvPr/>
        </p:nvSpPr>
        <p:spPr>
          <a:xfrm>
            <a:off x="628648" y="6270424"/>
            <a:ext cx="577882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Macquarie</a:t>
            </a:r>
          </a:p>
        </p:txBody>
      </p:sp>
      <p:sp>
        <p:nvSpPr>
          <p:cNvPr id="17" name="Rectangle 16"/>
          <p:cNvSpPr/>
          <p:nvPr/>
        </p:nvSpPr>
        <p:spPr>
          <a:xfrm>
            <a:off x="628648" y="889752"/>
            <a:ext cx="6426247" cy="307777"/>
          </a:xfrm>
          <a:prstGeom prst="rect">
            <a:avLst/>
          </a:prstGeom>
        </p:spPr>
        <p:txBody>
          <a:bodyPr wrap="square">
            <a:spAutoFit/>
          </a:bodyPr>
          <a:lstStyle/>
          <a:p>
            <a:r>
              <a:rPr lang="en-US" sz="1400" dirty="0">
                <a:solidFill>
                  <a:schemeClr val="bg1">
                    <a:lumMod val="50000"/>
                  </a:schemeClr>
                </a:solidFill>
                <a:latin typeface="Arial" panose="020B0604020202020204" pitchFamily="34" charset="0"/>
                <a:cs typeface="Arial" panose="020B0604020202020204" pitchFamily="34" charset="0"/>
              </a:rPr>
              <a:t>Production assuming current tight oil rigs + DUCs</a:t>
            </a:r>
          </a:p>
        </p:txBody>
      </p:sp>
    </p:spTree>
    <p:extLst>
      <p:ext uri="{BB962C8B-B14F-4D97-AF65-F5344CB8AC3E}">
        <p14:creationId xmlns:p14="http://schemas.microsoft.com/office/powerpoint/2010/main" val="123562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17171"/>
            <a:ext cx="7886700" cy="4215950"/>
          </a:xfrm>
        </p:spPr>
        <p:txBody>
          <a:bodyPr>
            <a:normAutofit/>
          </a:bodyPr>
          <a:lstStyle/>
          <a:p>
            <a:pPr marL="0" indent="0">
              <a:buNone/>
            </a:pPr>
            <a:r>
              <a:rPr lang="en-US" sz="2000" b="1" dirty="0"/>
              <a:t>The Clearinghouse – A&amp;D</a:t>
            </a:r>
          </a:p>
          <a:p>
            <a:r>
              <a:rPr lang="en-US" sz="1600" dirty="0"/>
              <a:t>US oil &amp; gas assets, small- and mid-market</a:t>
            </a:r>
          </a:p>
          <a:p>
            <a:r>
              <a:rPr lang="en-US" sz="1600" dirty="0"/>
              <a:t>Auctions </a:t>
            </a:r>
          </a:p>
          <a:p>
            <a:r>
              <a:rPr lang="en-US" sz="1600" dirty="0"/>
              <a:t>Negotiated transactions</a:t>
            </a:r>
          </a:p>
          <a:p>
            <a:r>
              <a:rPr lang="en-US" sz="1600" dirty="0"/>
              <a:t>Full service – marketing and closing/technical support</a:t>
            </a:r>
            <a:br>
              <a:rPr lang="en-US" sz="1600" dirty="0"/>
            </a:br>
            <a:endParaRPr lang="en-US" sz="1600" dirty="0"/>
          </a:p>
          <a:p>
            <a:pPr marL="0" indent="0">
              <a:buNone/>
            </a:pPr>
            <a:r>
              <a:rPr lang="en-US" sz="2000" b="1" dirty="0" err="1"/>
              <a:t>OFSCap</a:t>
            </a:r>
            <a:r>
              <a:rPr lang="en-US" sz="2000" b="1" dirty="0"/>
              <a:t> - Investment Banking</a:t>
            </a:r>
          </a:p>
          <a:p>
            <a:r>
              <a:rPr lang="en-US" sz="1600" dirty="0" err="1"/>
              <a:t>OFSCap</a:t>
            </a:r>
            <a:r>
              <a:rPr lang="en-US" sz="1600" dirty="0"/>
              <a:t>, LLC acquired The Oil &amp; Gas Asset Clearinghouse II, LLC in March 2016</a:t>
            </a:r>
          </a:p>
          <a:p>
            <a:r>
              <a:rPr lang="en-US" sz="1600" dirty="0"/>
              <a:t>US and international transactions – global reach mid-market</a:t>
            </a:r>
          </a:p>
          <a:p>
            <a:r>
              <a:rPr lang="en-US" sz="1600" dirty="0"/>
              <a:t>Highly experienced team in deal-making and business development</a:t>
            </a:r>
          </a:p>
          <a:p>
            <a:r>
              <a:rPr lang="en-US" sz="1600" dirty="0"/>
              <a:t>Access to a wider range of strategic buyers and private equity </a:t>
            </a:r>
          </a:p>
        </p:txBody>
      </p:sp>
      <p:sp>
        <p:nvSpPr>
          <p:cNvPr id="3" name="Footer Placeholder 2"/>
          <p:cNvSpPr>
            <a:spLocks noGrp="1"/>
          </p:cNvSpPr>
          <p:nvPr>
            <p:ph type="ftr" sz="quarter" idx="3"/>
          </p:nvPr>
        </p:nvSpPr>
        <p:spPr/>
        <p:txBody>
          <a:bodyPr/>
          <a:lstStyle/>
          <a:p>
            <a:fld id="{B67488F6-C698-4BE1-8E5D-0721319E7CA8}" type="slidenum">
              <a:rPr lang="en-US" smtClean="0"/>
              <a:pPr/>
              <a:t>2</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What Is The Clearinghouse Group?</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784018" y="3095225"/>
            <a:ext cx="1731332" cy="45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89421" y="1317171"/>
            <a:ext cx="1525929" cy="49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628650" y="5324712"/>
            <a:ext cx="7886700" cy="674031"/>
            <a:chOff x="628650" y="5578335"/>
            <a:chExt cx="7886700" cy="674031"/>
          </a:xfrm>
        </p:grpSpPr>
        <p:sp>
          <p:nvSpPr>
            <p:cNvPr id="10" name="Rectangle 9"/>
            <p:cNvSpPr/>
            <p:nvPr/>
          </p:nvSpPr>
          <p:spPr>
            <a:xfrm>
              <a:off x="628650" y="5578335"/>
              <a:ext cx="7886700" cy="674031"/>
            </a:xfrm>
            <a:prstGeom prst="rect">
              <a:avLst/>
            </a:prstGeom>
          </p:spPr>
          <p:txBody>
            <a:bodyPr wrap="square">
              <a:spAutoFit/>
            </a:bodyPr>
            <a:lstStyle/>
            <a:p>
              <a:pPr marL="274320" lvl="0" defTabSz="914400">
                <a:lnSpc>
                  <a:spcPct val="90000"/>
                </a:lnSpc>
                <a:spcBef>
                  <a:spcPts val="1000"/>
                </a:spcBef>
              </a:pPr>
              <a:r>
                <a:rPr lang="en-US" sz="1400" b="1" dirty="0">
                  <a:solidFill>
                    <a:prstClr val="black"/>
                  </a:solidFill>
                  <a:latin typeface="Arial" panose="020B0604020202020204" pitchFamily="34" charset="0"/>
                  <a:cs typeface="Arial" panose="020B0604020202020204" pitchFamily="34" charset="0"/>
                </a:rPr>
                <a:t>A group of companies that offer comprehensive services in oil &amp; gas asset sales and investment banking across the energy sector to assist in the efficient execution of their divestment programs.</a:t>
              </a:r>
            </a:p>
          </p:txBody>
        </p:sp>
        <p:sp>
          <p:nvSpPr>
            <p:cNvPr id="8" name="Rectangle 7"/>
            <p:cNvSpPr/>
            <p:nvPr/>
          </p:nvSpPr>
          <p:spPr>
            <a:xfrm>
              <a:off x="721209" y="5643267"/>
              <a:ext cx="113098" cy="5172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9348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20</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Oil Price Effect On Deal Making</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06329" y="1746250"/>
            <a:ext cx="7331340" cy="4133850"/>
          </a:xfrm>
          <a:prstGeom prst="rect">
            <a:avLst/>
          </a:prstGeom>
        </p:spPr>
      </p:pic>
      <p:sp>
        <p:nvSpPr>
          <p:cNvPr id="7" name="TextBox 6"/>
          <p:cNvSpPr txBox="1"/>
          <p:nvPr/>
        </p:nvSpPr>
        <p:spPr>
          <a:xfrm>
            <a:off x="628649" y="1336553"/>
            <a:ext cx="788670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WTI Oil Price</a:t>
            </a:r>
          </a:p>
        </p:txBody>
      </p:sp>
      <p:sp>
        <p:nvSpPr>
          <p:cNvPr id="8" name="TextBox 7"/>
          <p:cNvSpPr txBox="1"/>
          <p:nvPr/>
        </p:nvSpPr>
        <p:spPr>
          <a:xfrm>
            <a:off x="628648" y="5982020"/>
            <a:ext cx="577882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RBC Research, Bloomberg and </a:t>
            </a:r>
            <a:r>
              <a:rPr lang="en-US" sz="1000" dirty="0" err="1">
                <a:latin typeface="Arial" panose="020B0604020202020204" pitchFamily="34" charset="0"/>
                <a:cs typeface="Arial" panose="020B0604020202020204" pitchFamily="34" charset="0"/>
              </a:rPr>
              <a:t>FactSet</a:t>
            </a:r>
            <a:r>
              <a:rPr lang="en-US" sz="1000" dirty="0">
                <a:latin typeface="Arial" panose="020B0604020202020204" pitchFamily="34" charset="0"/>
                <a:cs typeface="Arial" panose="020B0604020202020204" pitchFamily="34" charset="0"/>
              </a:rPr>
              <a:t> as of June 24, 2016</a:t>
            </a:r>
          </a:p>
        </p:txBody>
      </p:sp>
      <p:sp>
        <p:nvSpPr>
          <p:cNvPr id="9" name="Rounded Rectangle 8"/>
          <p:cNvSpPr/>
          <p:nvPr/>
        </p:nvSpPr>
        <p:spPr>
          <a:xfrm>
            <a:off x="2730500" y="1746250"/>
            <a:ext cx="2374900" cy="114935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Arial" panose="020B0604020202020204" pitchFamily="34" charset="0"/>
                <a:cs typeface="Arial" panose="020B0604020202020204" pitchFamily="34" charset="0"/>
              </a:rPr>
              <a:t>Buyer’s underwriting using strip, run upside sensitivities with long-term price uplift to support aggressive valuations</a:t>
            </a:r>
          </a:p>
        </p:txBody>
      </p:sp>
      <p:sp>
        <p:nvSpPr>
          <p:cNvPr id="10" name="Rounded Rectangle 9"/>
          <p:cNvSpPr/>
          <p:nvPr/>
        </p:nvSpPr>
        <p:spPr>
          <a:xfrm>
            <a:off x="5149850" y="1746250"/>
            <a:ext cx="2374900" cy="114935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a:solidFill>
                  <a:srgbClr val="C12434"/>
                </a:solidFill>
                <a:latin typeface="Arial" panose="020B0604020202020204" pitchFamily="34" charset="0"/>
                <a:cs typeface="Arial" panose="020B0604020202020204" pitchFamily="34" charset="0"/>
              </a:rPr>
              <a:t>Consensus price decks versus the strip have allowed publics to still bid more aggressively</a:t>
            </a:r>
          </a:p>
        </p:txBody>
      </p:sp>
    </p:spTree>
    <p:extLst>
      <p:ext uri="{BB962C8B-B14F-4D97-AF65-F5344CB8AC3E}">
        <p14:creationId xmlns:p14="http://schemas.microsoft.com/office/powerpoint/2010/main" val="259930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21</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Consensus Growth Analysis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2799" y="1677308"/>
            <a:ext cx="7543800" cy="22098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2799" y="4251424"/>
            <a:ext cx="7543800" cy="2127253"/>
          </a:xfrm>
          <a:prstGeom prst="rect">
            <a:avLst/>
          </a:prstGeom>
        </p:spPr>
      </p:pic>
      <p:sp>
        <p:nvSpPr>
          <p:cNvPr id="8" name="TextBox 7"/>
          <p:cNvSpPr txBox="1"/>
          <p:nvPr/>
        </p:nvSpPr>
        <p:spPr>
          <a:xfrm>
            <a:off x="628649" y="1336553"/>
            <a:ext cx="788670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Sequential Growth By Region (KBD)</a:t>
            </a:r>
          </a:p>
        </p:txBody>
      </p:sp>
      <p:sp>
        <p:nvSpPr>
          <p:cNvPr id="9" name="TextBox 8"/>
          <p:cNvSpPr txBox="1"/>
          <p:nvPr/>
        </p:nvSpPr>
        <p:spPr>
          <a:xfrm>
            <a:off x="628648" y="3926436"/>
            <a:ext cx="788670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Total Sample Production Q3 2016 (KBD)</a:t>
            </a:r>
          </a:p>
        </p:txBody>
      </p:sp>
    </p:spTree>
    <p:extLst>
      <p:ext uri="{BB962C8B-B14F-4D97-AF65-F5344CB8AC3E}">
        <p14:creationId xmlns:p14="http://schemas.microsoft.com/office/powerpoint/2010/main" val="237305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22</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Consensus Growth Analysis</a:t>
            </a:r>
          </a:p>
        </p:txBody>
      </p:sp>
      <p:sp>
        <p:nvSpPr>
          <p:cNvPr id="6" name="Content Placeholder 1"/>
          <p:cNvSpPr>
            <a:spLocks noGrp="1"/>
          </p:cNvSpPr>
          <p:nvPr>
            <p:ph idx="1"/>
          </p:nvPr>
        </p:nvSpPr>
        <p:spPr>
          <a:xfrm>
            <a:off x="628650" y="1317171"/>
            <a:ext cx="7886700" cy="4859792"/>
          </a:xfrm>
        </p:spPr>
        <p:txBody>
          <a:bodyPr>
            <a:normAutofit/>
          </a:bodyPr>
          <a:lstStyle/>
          <a:p>
            <a:r>
              <a:rPr lang="en-US" sz="2000" dirty="0"/>
              <a:t>Flight to quality – Basin specific</a:t>
            </a:r>
          </a:p>
          <a:p>
            <a:r>
              <a:rPr lang="en-US" sz="2000" dirty="0"/>
              <a:t>Busy 2nd quarter ($16.7B vs. $5.3 Q1 - 117 vs. 71)</a:t>
            </a:r>
          </a:p>
          <a:p>
            <a:r>
              <a:rPr lang="en-US" sz="2000" dirty="0"/>
              <a:t>Improving 3rd quarter</a:t>
            </a:r>
          </a:p>
          <a:p>
            <a:r>
              <a:rPr lang="en-US" sz="2000" dirty="0"/>
              <a:t>Rule of thumb:</a:t>
            </a:r>
          </a:p>
          <a:p>
            <a:pPr lvl="1">
              <a:buFont typeface="Arial" panose="020B0604020202020204" pitchFamily="34" charset="0"/>
              <a:buChar char="―"/>
            </a:pPr>
            <a:r>
              <a:rPr lang="en-US" sz="1600" dirty="0"/>
              <a:t>Flowing barrel </a:t>
            </a:r>
          </a:p>
          <a:p>
            <a:pPr lvl="1">
              <a:buFont typeface="Arial" panose="020B0604020202020204" pitchFamily="34" charset="0"/>
              <a:buChar char="―"/>
            </a:pPr>
            <a:r>
              <a:rPr lang="en-US" sz="1600" dirty="0"/>
              <a:t>Most used:</a:t>
            </a:r>
          </a:p>
          <a:p>
            <a:pPr lvl="2"/>
            <a:r>
              <a:rPr lang="en-US" sz="1200" dirty="0"/>
              <a:t>PV</a:t>
            </a:r>
          </a:p>
          <a:p>
            <a:pPr lvl="2"/>
            <a:r>
              <a:rPr lang="en-US" sz="1200" dirty="0"/>
              <a:t>Cash flow</a:t>
            </a:r>
          </a:p>
          <a:p>
            <a:r>
              <a:rPr lang="en-US" sz="2000" dirty="0"/>
              <a:t>Permian (Delaware/Midland) – everything else</a:t>
            </a:r>
          </a:p>
          <a:p>
            <a:r>
              <a:rPr lang="en-US" sz="2000" dirty="0"/>
              <a:t>Acreage </a:t>
            </a:r>
          </a:p>
          <a:p>
            <a:r>
              <a:rPr lang="en-US" sz="2000" dirty="0"/>
              <a:t>Publics vs. private tilt</a:t>
            </a:r>
          </a:p>
          <a:p>
            <a:r>
              <a:rPr lang="en-US" sz="2000" dirty="0"/>
              <a:t>Reduction of RBL lending</a:t>
            </a:r>
          </a:p>
          <a:p>
            <a:endParaRPr lang="en-US" sz="2000" dirty="0"/>
          </a:p>
        </p:txBody>
      </p:sp>
    </p:spTree>
    <p:extLst>
      <p:ext uri="{BB962C8B-B14F-4D97-AF65-F5344CB8AC3E}">
        <p14:creationId xmlns:p14="http://schemas.microsoft.com/office/powerpoint/2010/main" val="143164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 Lots of money in the market</a:t>
            </a:r>
          </a:p>
          <a:p>
            <a:r>
              <a:rPr lang="en-US" sz="2000" dirty="0"/>
              <a:t> Bankruptcy transactions (distressed) </a:t>
            </a:r>
          </a:p>
          <a:p>
            <a:r>
              <a:rPr lang="en-US" sz="2000" dirty="0"/>
              <a:t> A&amp;D market picking up (bid/ask spread)</a:t>
            </a:r>
          </a:p>
          <a:p>
            <a:r>
              <a:rPr lang="en-US" sz="2000" dirty="0"/>
              <a:t> Position consolidation vs. non-core</a:t>
            </a:r>
          </a:p>
          <a:p>
            <a:r>
              <a:rPr lang="en-US" sz="2000" dirty="0"/>
              <a:t> Public companies vs. PE-backed vs. small operators</a:t>
            </a:r>
          </a:p>
          <a:p>
            <a:r>
              <a:rPr lang="en-US" sz="2000" dirty="0"/>
              <a:t> International buyers and funding groups</a:t>
            </a:r>
          </a:p>
          <a:p>
            <a:r>
              <a:rPr lang="en-US" sz="2000" dirty="0"/>
              <a:t> Cash vs. costs</a:t>
            </a:r>
          </a:p>
          <a:p>
            <a:r>
              <a:rPr lang="en-US" sz="2000" dirty="0"/>
              <a:t> A&amp;D is only part of the story</a:t>
            </a:r>
          </a:p>
          <a:p>
            <a:r>
              <a:rPr lang="en-US" sz="2000" dirty="0"/>
              <a:t> Saudis picked the wrong fight </a:t>
            </a:r>
          </a:p>
        </p:txBody>
      </p:sp>
      <p:sp>
        <p:nvSpPr>
          <p:cNvPr id="3" name="Footer Placeholder 2"/>
          <p:cNvSpPr>
            <a:spLocks noGrp="1"/>
          </p:cNvSpPr>
          <p:nvPr>
            <p:ph type="ftr" sz="quarter" idx="3"/>
          </p:nvPr>
        </p:nvSpPr>
        <p:spPr/>
        <p:txBody>
          <a:bodyPr/>
          <a:lstStyle/>
          <a:p>
            <a:fld id="{B67488F6-C698-4BE1-8E5D-0721319E7CA8}" type="slidenum">
              <a:rPr lang="en-US" smtClean="0"/>
              <a:pPr/>
              <a:t>23</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Consensus Growth Analysis</a:t>
            </a:r>
          </a:p>
        </p:txBody>
      </p:sp>
    </p:spTree>
    <p:extLst>
      <p:ext uri="{BB962C8B-B14F-4D97-AF65-F5344CB8AC3E}">
        <p14:creationId xmlns:p14="http://schemas.microsoft.com/office/powerpoint/2010/main" val="319321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24</a:t>
            </a:fld>
            <a:endParaRPr lang="en-US" dirty="0"/>
          </a:p>
        </p:txBody>
      </p:sp>
      <p:sp>
        <p:nvSpPr>
          <p:cNvPr id="4" name="Slide Number Placeholder 3"/>
          <p:cNvSpPr>
            <a:spLocks noGrp="1"/>
          </p:cNvSpPr>
          <p:nvPr>
            <p:ph type="sldNum" sz="quarter" idx="4"/>
          </p:nvPr>
        </p:nvSpPr>
        <p:spPr/>
        <p:txBody>
          <a:bodyPr/>
          <a:lstStyle/>
          <a:p>
            <a:r>
              <a:rPr lang="en-US" dirty="0"/>
              <a:t>www.ogclearinghouse.com</a:t>
            </a:r>
          </a:p>
        </p:txBody>
      </p:sp>
      <p:sp>
        <p:nvSpPr>
          <p:cNvPr id="5" name="Title 4"/>
          <p:cNvSpPr>
            <a:spLocks noGrp="1"/>
          </p:cNvSpPr>
          <p:nvPr>
            <p:ph type="title"/>
          </p:nvPr>
        </p:nvSpPr>
        <p:spPr/>
        <p:txBody>
          <a:bodyPr/>
          <a:lstStyle/>
          <a:p>
            <a:r>
              <a:rPr lang="en-US" sz="2800" dirty="0"/>
              <a:t>Distinguished Repeat Clientele</a:t>
            </a:r>
          </a:p>
        </p:txBody>
      </p:sp>
      <p:grpSp>
        <p:nvGrpSpPr>
          <p:cNvPr id="43" name="Group 42"/>
          <p:cNvGrpSpPr/>
          <p:nvPr/>
        </p:nvGrpSpPr>
        <p:grpSpPr>
          <a:xfrm>
            <a:off x="628649" y="1258214"/>
            <a:ext cx="7930914" cy="4697691"/>
            <a:chOff x="351213" y="1195669"/>
            <a:chExt cx="8375692" cy="4961145"/>
          </a:xfrm>
        </p:grpSpPr>
        <p:pic>
          <p:nvPicPr>
            <p:cNvPr id="28" name="Picture 2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03808" y="3229449"/>
              <a:ext cx="1123673" cy="278243"/>
            </a:xfrm>
            <a:prstGeom prst="rect">
              <a:avLst/>
            </a:prstGeom>
          </p:spPr>
        </p:pic>
        <p:pic>
          <p:nvPicPr>
            <p:cNvPr id="44" name="Picture 2" descr="Image result for exxonmobil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6782" y="1590799"/>
              <a:ext cx="1363766" cy="25638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Image result for shell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50622" y="1334479"/>
              <a:ext cx="744270" cy="68950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mage result for oxy petroleum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36049" y="1317945"/>
              <a:ext cx="731191" cy="7348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Image result for hess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08397" y="1442133"/>
              <a:ext cx="820911" cy="4892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Image result for bp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33068" y="1195669"/>
              <a:ext cx="994993" cy="99499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Image result for conocophillips logo transparen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94303" y="3101381"/>
              <a:ext cx="194549" cy="4571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Image result for anadarko 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32613" y="2320500"/>
              <a:ext cx="1328420" cy="35286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Image result for chesapeake energy"/>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031492" y="2298665"/>
              <a:ext cx="1017940" cy="60160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0" descr="http://www.energyxxi.com/wp-content/themes/EnergyXXI/images/logo.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75591" y="2155812"/>
              <a:ext cx="1205470" cy="55190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2" descr="https://upload.wikimedia.org/wikipedia/commons/thumb/8/86/Chevron_Logo.svg/916px-Chevron_Logo.svg.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968781" y="2129645"/>
              <a:ext cx="686121" cy="76701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4" descr="Image result for encana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131438" y="2377403"/>
              <a:ext cx="1179875" cy="38614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mage result for conocophillips logo transparent"/>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44776" y="1525128"/>
              <a:ext cx="1230714" cy="28921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8" descr="Image result for pg&amp;e logo"/>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764371" y="2047371"/>
              <a:ext cx="729034" cy="84179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Image result for sandridge energy logo"/>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51213" y="3106472"/>
              <a:ext cx="1443135" cy="37927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2" descr="Image result for apache logo"/>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973254" y="3132754"/>
              <a:ext cx="1039928" cy="43364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4" descr="Image result for total logo"/>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3255472" y="3174799"/>
              <a:ext cx="1229019" cy="407617"/>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Image result for eog resources"/>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693569" y="3198305"/>
              <a:ext cx="1163220" cy="29080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8" descr="Image result for forest oil logo"/>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744831" y="2998064"/>
              <a:ext cx="776157" cy="77615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0" descr="Image result for devon energy logo"/>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90448" y="3893191"/>
              <a:ext cx="944128" cy="42391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2" descr="https://www.dom.com/img/logos/desktop/dominion-logo.png"/>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1761033" y="3865658"/>
              <a:ext cx="1405887" cy="58851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4" descr="Image result for el paso oil logo"/>
            <p:cNvPicPr>
              <a:picLocks noChangeAspect="1" noChangeArrowheads="1"/>
            </p:cNvPicPr>
            <p:nvPr/>
          </p:nvPicPr>
          <p:blipFill rotWithShape="1">
            <a:blip r:embed="rId23" cstate="print">
              <a:extLst>
                <a:ext uri="{28A0092B-C50C-407E-A947-70E740481C1C}">
                  <a14:useLocalDpi xmlns:a14="http://schemas.microsoft.com/office/drawing/2010/main"/>
                </a:ext>
              </a:extLst>
            </a:blip>
            <a:srcRect/>
            <a:stretch/>
          </p:blipFill>
          <p:spPr bwMode="auto">
            <a:xfrm>
              <a:off x="3266678" y="3907392"/>
              <a:ext cx="1158119" cy="49867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6" descr="Image result for samson resources logo"/>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476018" y="3757572"/>
              <a:ext cx="1581747" cy="82562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8" descr="http://www.smarteranalyst.com/logos/cog.jpg"/>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6266224" y="3633939"/>
              <a:ext cx="953917" cy="95391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50" descr="Image result for swn logo"/>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7634220" y="3916758"/>
              <a:ext cx="1092641" cy="47393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52" descr="https://upload.wikimedia.org/wikipedia/en/thumb/0/04/KerrMcGee_logo.png/220px-KerrMcGee_logo.png"/>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446306" y="4540618"/>
              <a:ext cx="1307839" cy="76687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54" descr="Image result for newfield logo"/>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887145" y="4760345"/>
              <a:ext cx="1141805" cy="47839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56" descr="Image result for noble energy logo"/>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3260851" y="4836674"/>
              <a:ext cx="1170296" cy="27003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8" descr="Image result for pogo exploration"/>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4642762" y="4624968"/>
              <a:ext cx="1352180" cy="50932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0" descr="Image result for exco logo"/>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6299435" y="4611864"/>
              <a:ext cx="914429" cy="64314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2" descr="Image result for continental resources logo"/>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7554528" y="4611863"/>
              <a:ext cx="1172377" cy="58618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4" descr="Image result for sm energy logo"/>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590448" y="5354314"/>
              <a:ext cx="992911" cy="66194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6" descr="Image result for marathon oil logo"/>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1806913" y="5508826"/>
              <a:ext cx="1242519" cy="47929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8" descr="Image result for vantage drilling logo"/>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a:off x="3304289" y="5547910"/>
              <a:ext cx="1117804" cy="414291"/>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70" descr="Image result for pioneer natural resources logo"/>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6079568" y="5557372"/>
              <a:ext cx="1288306" cy="40707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72" descr="Image result for XTO energy"/>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7664442" y="5478687"/>
              <a:ext cx="928892" cy="53957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74" descr="Image result for magnum hunter logo"/>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4819821" y="5247974"/>
              <a:ext cx="872693" cy="9088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960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3551703"/>
            <a:ext cx="7886700" cy="2625259"/>
          </a:xfrm>
        </p:spPr>
        <p:txBody>
          <a:bodyPr>
            <a:noAutofit/>
          </a:bodyPr>
          <a:lstStyle/>
          <a:p>
            <a:pPr marL="0" indent="0">
              <a:buNone/>
              <a:tabLst>
                <a:tab pos="457200" algn="l"/>
              </a:tabLst>
            </a:pPr>
            <a:r>
              <a:rPr lang="en-US" sz="1400" dirty="0"/>
              <a:t>Our technical team leverages over 300 years of combined oil and gas, land and transactional expertise, access to physical and virtual data rooms and our database of </a:t>
            </a:r>
            <a:r>
              <a:rPr lang="en-US" sz="1400" b="1" dirty="0"/>
              <a:t>over 20,000* registered and approved buyers. </a:t>
            </a:r>
            <a:r>
              <a:rPr lang="en-US" sz="1400" dirty="0"/>
              <a:t>Through auctions and negotiated sales, we have the credibility and stability you need.</a:t>
            </a:r>
          </a:p>
          <a:p>
            <a:pPr marL="0" indent="0">
              <a:buNone/>
              <a:tabLst>
                <a:tab pos="457200" algn="l"/>
              </a:tabLst>
            </a:pPr>
            <a:endParaRPr lang="en-US" sz="1400" dirty="0"/>
          </a:p>
          <a:p>
            <a:pPr marL="274320" indent="0" defTabSz="463550">
              <a:buNone/>
            </a:pPr>
            <a:r>
              <a:rPr lang="en-US" sz="1400" b="1" dirty="0"/>
              <a:t>The Clearinghouse has built the right mix of technical know-how with key relationships </a:t>
            </a:r>
            <a:br>
              <a:rPr lang="en-US" sz="1400" b="1" dirty="0"/>
            </a:br>
            <a:r>
              <a:rPr lang="en-US" sz="1400" b="1" dirty="0"/>
              <a:t>to create proven, streamlined processes that ensure a smooth, hassle-free experience for our clients.</a:t>
            </a:r>
            <a:br>
              <a:rPr lang="en-US" sz="1400" b="1" dirty="0"/>
            </a:br>
            <a:endParaRPr lang="en-US" sz="1400" dirty="0"/>
          </a:p>
          <a:p>
            <a:pPr marL="0" indent="0" defTabSz="463550">
              <a:buNone/>
            </a:pPr>
            <a:r>
              <a:rPr lang="en-US" sz="1000" dirty="0"/>
              <a:t>*Number includes buyers and sellers.</a:t>
            </a:r>
          </a:p>
        </p:txBody>
      </p:sp>
      <p:sp>
        <p:nvSpPr>
          <p:cNvPr id="3" name="Footer Placeholder 2"/>
          <p:cNvSpPr>
            <a:spLocks noGrp="1"/>
          </p:cNvSpPr>
          <p:nvPr>
            <p:ph type="ftr" sz="quarter" idx="3"/>
          </p:nvPr>
        </p:nvSpPr>
        <p:spPr/>
        <p:txBody>
          <a:bodyPr/>
          <a:lstStyle/>
          <a:p>
            <a:fld id="{B67488F6-C698-4BE1-8E5D-0721319E7CA8}" type="slidenum">
              <a:rPr lang="en-US" smtClean="0"/>
              <a:pPr/>
              <a:t>25</a:t>
            </a:fld>
            <a:endParaRPr lang="en-US" dirty="0"/>
          </a:p>
        </p:txBody>
      </p:sp>
      <p:sp>
        <p:nvSpPr>
          <p:cNvPr id="4" name="Slide Number Placeholder 3"/>
          <p:cNvSpPr>
            <a:spLocks noGrp="1"/>
          </p:cNvSpPr>
          <p:nvPr>
            <p:ph type="sldNum" sz="quarter" idx="4"/>
          </p:nvPr>
        </p:nvSpPr>
        <p:spPr/>
        <p:txBody>
          <a:bodyPr/>
          <a:lstStyle/>
          <a:p>
            <a:r>
              <a:rPr lang="en-US" dirty="0"/>
              <a:t>www.ogclearinghouse.com</a:t>
            </a:r>
          </a:p>
        </p:txBody>
      </p:sp>
      <p:sp>
        <p:nvSpPr>
          <p:cNvPr id="5" name="Title 4"/>
          <p:cNvSpPr>
            <a:spLocks noGrp="1"/>
          </p:cNvSpPr>
          <p:nvPr>
            <p:ph type="title"/>
          </p:nvPr>
        </p:nvSpPr>
        <p:spPr/>
        <p:txBody>
          <a:bodyPr/>
          <a:lstStyle/>
          <a:p>
            <a:r>
              <a:rPr lang="en-US" sz="2800" dirty="0"/>
              <a:t>Choose The Clearinghouse</a:t>
            </a:r>
          </a:p>
        </p:txBody>
      </p:sp>
      <p:sp>
        <p:nvSpPr>
          <p:cNvPr id="7" name="Rectangle 6"/>
          <p:cNvSpPr/>
          <p:nvPr/>
        </p:nvSpPr>
        <p:spPr>
          <a:xfrm>
            <a:off x="721208" y="4828032"/>
            <a:ext cx="120039" cy="5284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356" y="1324487"/>
            <a:ext cx="7891288" cy="1783084"/>
          </a:xfrm>
          <a:prstGeom prst="rect">
            <a:avLst/>
          </a:prstGeom>
        </p:spPr>
      </p:pic>
      <p:sp>
        <p:nvSpPr>
          <p:cNvPr id="14" name="TextBox 13"/>
          <p:cNvSpPr txBox="1"/>
          <p:nvPr/>
        </p:nvSpPr>
        <p:spPr>
          <a:xfrm>
            <a:off x="4893869" y="2631628"/>
            <a:ext cx="362148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The premium choice for oil &amp; gas A&amp;D</a:t>
            </a:r>
          </a:p>
        </p:txBody>
      </p:sp>
    </p:spTree>
    <p:extLst>
      <p:ext uri="{BB962C8B-B14F-4D97-AF65-F5344CB8AC3E}">
        <p14:creationId xmlns:p14="http://schemas.microsoft.com/office/powerpoint/2010/main" val="354511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B67488F6-C698-4BE1-8E5D-0721319E7CA8}" type="slidenum">
              <a:rPr lang="en-US" smtClean="0"/>
              <a:pPr/>
              <a:t>26</a:t>
            </a:fld>
            <a:endParaRPr lang="en-US" dirty="0"/>
          </a:p>
        </p:txBody>
      </p:sp>
      <p:sp>
        <p:nvSpPr>
          <p:cNvPr id="4" name="Slide Number Placeholder 3"/>
          <p:cNvSpPr>
            <a:spLocks noGrp="1"/>
          </p:cNvSpPr>
          <p:nvPr>
            <p:ph type="sldNum" sz="quarter" idx="4"/>
          </p:nvPr>
        </p:nvSpPr>
        <p:spPr/>
        <p:txBody>
          <a:bodyPr/>
          <a:lstStyle/>
          <a:p>
            <a:r>
              <a:rPr lang="en-US" dirty="0"/>
              <a:t>www.ogclearinghouse.com</a:t>
            </a:r>
          </a:p>
        </p:txBody>
      </p:sp>
      <p:sp>
        <p:nvSpPr>
          <p:cNvPr id="5" name="Title 4"/>
          <p:cNvSpPr>
            <a:spLocks noGrp="1"/>
          </p:cNvSpPr>
          <p:nvPr>
            <p:ph type="title"/>
          </p:nvPr>
        </p:nvSpPr>
        <p:spPr>
          <a:xfrm>
            <a:off x="628649" y="365125"/>
            <a:ext cx="6488588" cy="516619"/>
          </a:xfrm>
        </p:spPr>
        <p:txBody>
          <a:bodyPr/>
          <a:lstStyle/>
          <a:p>
            <a:r>
              <a:rPr lang="en-US" sz="2800" dirty="0"/>
              <a:t>The Clearinghouse Management Team</a:t>
            </a:r>
          </a:p>
        </p:txBody>
      </p:sp>
      <p:sp>
        <p:nvSpPr>
          <p:cNvPr id="25" name="Content Placeholder 20"/>
          <p:cNvSpPr>
            <a:spLocks noGrp="1"/>
          </p:cNvSpPr>
          <p:nvPr>
            <p:ph idx="1"/>
          </p:nvPr>
        </p:nvSpPr>
        <p:spPr>
          <a:xfrm>
            <a:off x="628650" y="1317170"/>
            <a:ext cx="7886700" cy="534011"/>
          </a:xfrm>
        </p:spPr>
        <p:txBody>
          <a:bodyPr>
            <a:normAutofit/>
          </a:bodyPr>
          <a:lstStyle/>
          <a:p>
            <a:pPr marL="0" indent="0">
              <a:buNone/>
            </a:pPr>
            <a:r>
              <a:rPr lang="en-US" sz="1400" dirty="0"/>
              <a:t>For additional questions about the </a:t>
            </a:r>
            <a:r>
              <a:rPr lang="en-US" sz="1400" dirty="0" err="1"/>
              <a:t>The</a:t>
            </a:r>
            <a:r>
              <a:rPr lang="en-US" sz="1400" dirty="0"/>
              <a:t> Clearinghouse or to obtain information regarding the sale </a:t>
            </a:r>
            <a:br>
              <a:rPr lang="en-US" sz="1400" dirty="0"/>
            </a:br>
            <a:r>
              <a:rPr lang="en-US" sz="1400" dirty="0"/>
              <a:t>or acquisition of properties with us, please contact our management team:</a:t>
            </a:r>
          </a:p>
        </p:txBody>
      </p:sp>
      <p:sp>
        <p:nvSpPr>
          <p:cNvPr id="18" name="TextBox 17"/>
          <p:cNvSpPr txBox="1"/>
          <p:nvPr/>
        </p:nvSpPr>
        <p:spPr>
          <a:xfrm>
            <a:off x="1636379" y="2440223"/>
            <a:ext cx="1599967" cy="1246495"/>
          </a:xfrm>
          <a:prstGeom prst="rect">
            <a:avLst/>
          </a:prstGeom>
          <a:noFill/>
        </p:spPr>
        <p:txBody>
          <a:bodyPr wrap="square" rtlCol="0">
            <a:spAutoFit/>
          </a:bodyPr>
          <a:lstStyle/>
          <a:p>
            <a:pPr defTabSz="914400">
              <a:spcAft>
                <a:spcPts val="300"/>
              </a:spcAft>
            </a:pPr>
            <a:r>
              <a:rPr lang="en-US" sz="1200" b="1" dirty="0">
                <a:solidFill>
                  <a:schemeClr val="tx2"/>
                </a:solidFill>
                <a:latin typeface="Arial" panose="020B0604020202020204" pitchFamily="34" charset="0"/>
                <a:cs typeface="Arial" panose="020B0604020202020204" pitchFamily="34" charset="0"/>
              </a:rPr>
              <a:t>Denna Arias</a:t>
            </a:r>
          </a:p>
          <a:p>
            <a:pPr defTabSz="914400"/>
            <a:r>
              <a:rPr lang="en-US" sz="1050" dirty="0">
                <a:solidFill>
                  <a:srgbClr val="000000"/>
                </a:solidFill>
                <a:latin typeface="Arial" panose="020B0604020202020204" pitchFamily="34" charset="0"/>
                <a:cs typeface="Arial" panose="020B0604020202020204" pitchFamily="34" charset="0"/>
              </a:rPr>
              <a:t>Vice President Houston, TX</a:t>
            </a:r>
          </a:p>
          <a:p>
            <a:pPr defTabSz="914400"/>
            <a:r>
              <a:rPr lang="en-US" sz="1050" dirty="0">
                <a:solidFill>
                  <a:srgbClr val="000000"/>
                </a:solidFill>
                <a:latin typeface="Arial" panose="020B0604020202020204" pitchFamily="34" charset="0"/>
                <a:cs typeface="Arial" panose="020B0604020202020204" pitchFamily="34" charset="0"/>
              </a:rPr>
              <a:t>832-601-7605</a:t>
            </a:r>
          </a:p>
          <a:p>
            <a:pPr defTabSz="914400"/>
            <a:endParaRPr lang="en-US" sz="1050" dirty="0">
              <a:solidFill>
                <a:srgbClr val="000000"/>
              </a:solidFill>
              <a:latin typeface="Arial" panose="020B0604020202020204" pitchFamily="34" charset="0"/>
              <a:cs typeface="Arial" panose="020B0604020202020204" pitchFamily="34" charset="0"/>
            </a:endParaRPr>
          </a:p>
          <a:p>
            <a:pPr lvl="0" defTabSz="914400"/>
            <a:r>
              <a:rPr lang="en-US" sz="800" dirty="0">
                <a:solidFill>
                  <a:srgbClr val="000000"/>
                </a:solidFill>
                <a:latin typeface="Arial" panose="020B0604020202020204" pitchFamily="34" charset="0"/>
                <a:cs typeface="Arial" panose="020B0604020202020204" pitchFamily="34" charset="0"/>
              </a:rPr>
              <a:t>darias@ogclearinghouse.com</a:t>
            </a:r>
            <a:endParaRPr lang="en-US" sz="700" dirty="0">
              <a:solidFill>
                <a:srgbClr val="000000"/>
              </a:solidFill>
              <a:latin typeface="Arial" panose="020B0604020202020204" pitchFamily="34" charset="0"/>
              <a:cs typeface="Arial" panose="020B0604020202020204" pitchFamily="34" charset="0"/>
            </a:endParaRPr>
          </a:p>
          <a:p>
            <a:pPr defTabSz="914400"/>
            <a:endParaRPr lang="en-US" sz="105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4312272" y="2440222"/>
            <a:ext cx="1598410" cy="1046440"/>
          </a:xfrm>
          <a:prstGeom prst="rect">
            <a:avLst/>
          </a:prstGeom>
          <a:noFill/>
        </p:spPr>
        <p:txBody>
          <a:bodyPr wrap="square" rtlCol="0">
            <a:spAutoFit/>
          </a:bodyPr>
          <a:lstStyle/>
          <a:p>
            <a:pPr lvl="0" defTabSz="914400"/>
            <a:r>
              <a:rPr lang="en-US" sz="1200" b="1" dirty="0">
                <a:solidFill>
                  <a:schemeClr val="tx2"/>
                </a:solidFill>
                <a:latin typeface="Arial" panose="020B0604020202020204" pitchFamily="34" charset="0"/>
                <a:cs typeface="Arial" panose="020B0604020202020204" pitchFamily="34" charset="0"/>
              </a:rPr>
              <a:t>Thomas Medlin</a:t>
            </a:r>
          </a:p>
          <a:p>
            <a:pPr lvl="0" defTabSz="914400"/>
            <a:r>
              <a:rPr lang="en-US" sz="1050" dirty="0">
                <a:solidFill>
                  <a:srgbClr val="000000"/>
                </a:solidFill>
                <a:latin typeface="Arial" panose="020B0604020202020204" pitchFamily="34" charset="0"/>
                <a:cs typeface="Arial" panose="020B0604020202020204" pitchFamily="34" charset="0"/>
              </a:rPr>
              <a:t>Vice President Oklahoma City, OK</a:t>
            </a:r>
          </a:p>
          <a:p>
            <a:pPr defTabSz="914400"/>
            <a:r>
              <a:rPr lang="en-US" sz="1050" dirty="0">
                <a:solidFill>
                  <a:srgbClr val="000000"/>
                </a:solidFill>
                <a:latin typeface="Arial" panose="020B0604020202020204" pitchFamily="34" charset="0"/>
                <a:cs typeface="Arial" panose="020B0604020202020204" pitchFamily="34" charset="0"/>
              </a:rPr>
              <a:t>405-445-1305</a:t>
            </a:r>
          </a:p>
          <a:p>
            <a:pPr defTabSz="914400"/>
            <a:endParaRPr lang="en-US" sz="1050" dirty="0">
              <a:solidFill>
                <a:srgbClr val="000000"/>
              </a:solidFill>
              <a:latin typeface="Arial" panose="020B0604020202020204" pitchFamily="34" charset="0"/>
              <a:cs typeface="Arial" panose="020B0604020202020204" pitchFamily="34" charset="0"/>
            </a:endParaRPr>
          </a:p>
          <a:p>
            <a:pPr defTabSz="914400"/>
            <a:r>
              <a:rPr lang="en-US" sz="800" dirty="0">
                <a:solidFill>
                  <a:srgbClr val="000000"/>
                </a:solidFill>
                <a:latin typeface="Arial" panose="020B0604020202020204" pitchFamily="34" charset="0"/>
                <a:cs typeface="Arial" panose="020B0604020202020204" pitchFamily="34" charset="0"/>
              </a:rPr>
              <a:t>tmedlin@ogclearinghouse.com</a:t>
            </a:r>
            <a:endParaRPr lang="en-US" sz="7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6986607" y="2440222"/>
            <a:ext cx="1601438" cy="1046440"/>
          </a:xfrm>
          <a:prstGeom prst="rect">
            <a:avLst/>
          </a:prstGeom>
          <a:noFill/>
        </p:spPr>
        <p:txBody>
          <a:bodyPr wrap="square" rtlCol="0">
            <a:spAutoFit/>
          </a:bodyPr>
          <a:lstStyle/>
          <a:p>
            <a:pPr lvl="0" defTabSz="914400"/>
            <a:r>
              <a:rPr lang="en-US" sz="1200" b="1" dirty="0">
                <a:solidFill>
                  <a:schemeClr val="tx2"/>
                </a:solidFill>
                <a:latin typeface="Arial" panose="020B0604020202020204" pitchFamily="34" charset="0"/>
                <a:cs typeface="Arial" panose="020B0604020202020204" pitchFamily="34" charset="0"/>
              </a:rPr>
              <a:t>Chase Morris</a:t>
            </a:r>
          </a:p>
          <a:p>
            <a:pPr lvl="0" defTabSz="914400"/>
            <a:r>
              <a:rPr lang="en-US" sz="1050" dirty="0">
                <a:solidFill>
                  <a:srgbClr val="000000"/>
                </a:solidFill>
                <a:latin typeface="Arial" panose="020B0604020202020204" pitchFamily="34" charset="0"/>
                <a:cs typeface="Arial" panose="020B0604020202020204" pitchFamily="34" charset="0"/>
              </a:rPr>
              <a:t>Vice President</a:t>
            </a:r>
            <a:br>
              <a:rPr lang="en-US" sz="1050" dirty="0">
                <a:solidFill>
                  <a:srgbClr val="000000"/>
                </a:solidFill>
                <a:latin typeface="Arial" panose="020B0604020202020204" pitchFamily="34" charset="0"/>
                <a:cs typeface="Arial" panose="020B0604020202020204" pitchFamily="34" charset="0"/>
              </a:rPr>
            </a:br>
            <a:r>
              <a:rPr lang="en-US" sz="1050" dirty="0">
                <a:solidFill>
                  <a:srgbClr val="000000"/>
                </a:solidFill>
                <a:latin typeface="Arial" panose="020B0604020202020204" pitchFamily="34" charset="0"/>
                <a:cs typeface="Arial" panose="020B0604020202020204" pitchFamily="34" charset="0"/>
              </a:rPr>
              <a:t>Dallas, TX</a:t>
            </a:r>
          </a:p>
          <a:p>
            <a:pPr defTabSz="914400"/>
            <a:r>
              <a:rPr lang="en-US" sz="1050" dirty="0">
                <a:solidFill>
                  <a:srgbClr val="000000"/>
                </a:solidFill>
                <a:latin typeface="Arial" panose="020B0604020202020204" pitchFamily="34" charset="0"/>
                <a:cs typeface="Arial" panose="020B0604020202020204" pitchFamily="34" charset="0"/>
              </a:rPr>
              <a:t>214-500-0582</a:t>
            </a:r>
          </a:p>
          <a:p>
            <a:pPr defTabSz="914400"/>
            <a:endParaRPr lang="en-US" sz="1050" dirty="0">
              <a:solidFill>
                <a:srgbClr val="000000"/>
              </a:solidFill>
              <a:latin typeface="Arial" panose="020B0604020202020204" pitchFamily="34" charset="0"/>
              <a:cs typeface="Arial" panose="020B0604020202020204" pitchFamily="34" charset="0"/>
            </a:endParaRPr>
          </a:p>
          <a:p>
            <a:pPr lvl="0" defTabSz="914400"/>
            <a:r>
              <a:rPr lang="en-US" sz="800" dirty="0">
                <a:solidFill>
                  <a:srgbClr val="000000"/>
                </a:solidFill>
                <a:latin typeface="Arial" panose="020B0604020202020204" pitchFamily="34" charset="0"/>
                <a:cs typeface="Arial" panose="020B0604020202020204" pitchFamily="34" charset="0"/>
              </a:rPr>
              <a:t>cmorris@ogclearinghouse.com</a:t>
            </a:r>
            <a:endParaRPr lang="en-US" sz="700" dirty="0">
              <a:solidFill>
                <a:srgbClr val="000000"/>
              </a:solidFill>
              <a:latin typeface="Arial" panose="020B0604020202020204" pitchFamily="34" charset="0"/>
              <a:cs typeface="Arial" panose="020B0604020202020204" pitchFamily="34" charset="0"/>
            </a:endParaRPr>
          </a:p>
        </p:txBody>
      </p:sp>
      <p:pic>
        <p:nvPicPr>
          <p:cNvPr id="24" name="Content Placeholder 1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86903" y="2440222"/>
            <a:ext cx="999703" cy="1382139"/>
          </a:xfrm>
          <a:prstGeom prst="rect">
            <a:avLst/>
          </a:prstGeom>
          <a:ln w="6350">
            <a:solidFill>
              <a:schemeClr val="tx1"/>
            </a:solidFill>
          </a:ln>
          <a:effectLst>
            <a:outerShdw blurRad="50800" dist="38100" dir="2700000" algn="tl" rotWithShape="0">
              <a:prstClr val="black">
                <a:alpha val="40000"/>
              </a:prstClr>
            </a:outerShdw>
          </a:effectLst>
        </p:spPr>
      </p:pic>
      <p:pic>
        <p:nvPicPr>
          <p:cNvPr id="28" name="Content Placeholder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4439" y="2440222"/>
            <a:ext cx="997832" cy="1382139"/>
          </a:xfrm>
          <a:prstGeom prst="rect">
            <a:avLst/>
          </a:prstGeom>
          <a:ln w="6350">
            <a:solidFill>
              <a:schemeClr val="tx1"/>
            </a:solidFill>
          </a:ln>
          <a:effectLst>
            <a:outerShdw blurRad="50800" dist="38100" dir="2700000" algn="tl" rotWithShape="0">
              <a:prstClr val="black">
                <a:alpha val="40000"/>
              </a:prstClr>
            </a:outerShdw>
          </a:effectLst>
        </p:spPr>
      </p:pic>
      <p:pic>
        <p:nvPicPr>
          <p:cNvPr id="29" name="Picture 2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6675" y="2447164"/>
            <a:ext cx="999704" cy="1375197"/>
          </a:xfrm>
          <a:prstGeom prst="rect">
            <a:avLst/>
          </a:prstGeom>
          <a:ln w="6350">
            <a:solidFill>
              <a:schemeClr val="tx1"/>
            </a:solidFill>
          </a:ln>
          <a:effectLst>
            <a:outerShdw blurRad="50800" dist="38100" dir="2700000" algn="tl" rotWithShape="0">
              <a:prstClr val="black">
                <a:alpha val="40000"/>
              </a:prstClr>
            </a:outerShdw>
          </a:effectLst>
        </p:spPr>
      </p:pic>
      <p:sp>
        <p:nvSpPr>
          <p:cNvPr id="31" name="Rectangle 30"/>
          <p:cNvSpPr/>
          <p:nvPr/>
        </p:nvSpPr>
        <p:spPr>
          <a:xfrm>
            <a:off x="5975446" y="4100589"/>
            <a:ext cx="2599671" cy="1084912"/>
          </a:xfrm>
          <a:prstGeom prst="rect">
            <a:avLst/>
          </a:prstGeom>
        </p:spPr>
        <p:txBody>
          <a:bodyPr wrap="square">
            <a:spAutoFit/>
          </a:bodyPr>
          <a:lstStyle/>
          <a:p>
            <a:r>
              <a:rPr lang="en-US" sz="1200" b="1" dirty="0">
                <a:solidFill>
                  <a:schemeClr val="bg1">
                    <a:lumMod val="65000"/>
                  </a:schemeClr>
                </a:solidFill>
                <a:latin typeface="Arial" panose="020B0604020202020204" pitchFamily="34" charset="0"/>
                <a:cs typeface="Arial" panose="020B0604020202020204" pitchFamily="34" charset="0"/>
              </a:rPr>
              <a:t>The Clearinghouse</a:t>
            </a:r>
          </a:p>
          <a:p>
            <a:r>
              <a:rPr lang="en-US" sz="1050" dirty="0">
                <a:latin typeface="Arial" panose="020B0604020202020204" pitchFamily="34" charset="0"/>
                <a:cs typeface="Arial" panose="020B0604020202020204" pitchFamily="34" charset="0"/>
              </a:rPr>
              <a:t>1235 North Loop West </a:t>
            </a:r>
            <a:r>
              <a:rPr lang="en-US" sz="1050" dirty="0" err="1">
                <a:latin typeface="Arial" panose="020B0604020202020204" pitchFamily="34" charset="0"/>
                <a:cs typeface="Arial" panose="020B0604020202020204" pitchFamily="34" charset="0"/>
              </a:rPr>
              <a:t>Ste</a:t>
            </a:r>
            <a:r>
              <a:rPr lang="en-US" sz="1050" dirty="0">
                <a:latin typeface="Arial" panose="020B0604020202020204" pitchFamily="34" charset="0"/>
                <a:cs typeface="Arial" panose="020B0604020202020204" pitchFamily="34" charset="0"/>
              </a:rPr>
              <a:t> 500</a:t>
            </a:r>
          </a:p>
          <a:p>
            <a:r>
              <a:rPr lang="en-US" sz="1050" dirty="0">
                <a:latin typeface="Arial" panose="020B0604020202020204" pitchFamily="34" charset="0"/>
                <a:cs typeface="Arial" panose="020B0604020202020204" pitchFamily="34" charset="0"/>
              </a:rPr>
              <a:t>Houston, Texas 77008</a:t>
            </a:r>
          </a:p>
          <a:p>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Phone: 281-873-4600</a:t>
            </a:r>
          </a:p>
          <a:p>
            <a:r>
              <a:rPr lang="en-US" sz="1050" dirty="0">
                <a:latin typeface="Arial" panose="020B0604020202020204" pitchFamily="34" charset="0"/>
                <a:cs typeface="Arial" panose="020B0604020202020204" pitchFamily="34" charset="0"/>
              </a:rPr>
              <a:t>Email: sales@ogclearinghouse.com</a:t>
            </a:r>
          </a:p>
        </p:txBody>
      </p:sp>
      <p:sp>
        <p:nvSpPr>
          <p:cNvPr id="32" name="TextBox 31"/>
          <p:cNvSpPr txBox="1"/>
          <p:nvPr/>
        </p:nvSpPr>
        <p:spPr>
          <a:xfrm>
            <a:off x="1626482" y="4130650"/>
            <a:ext cx="1674630" cy="1046440"/>
          </a:xfrm>
          <a:prstGeom prst="rect">
            <a:avLst/>
          </a:prstGeom>
          <a:noFill/>
        </p:spPr>
        <p:txBody>
          <a:bodyPr wrap="square" rtlCol="0">
            <a:spAutoFit/>
          </a:bodyPr>
          <a:lstStyle/>
          <a:p>
            <a:pPr lvl="0" defTabSz="914400"/>
            <a:r>
              <a:rPr lang="en-US" sz="1200" b="1" dirty="0">
                <a:solidFill>
                  <a:schemeClr val="tx2"/>
                </a:solidFill>
                <a:latin typeface="Arial" panose="020B0604020202020204" pitchFamily="34" charset="0"/>
                <a:cs typeface="Arial" panose="020B0604020202020204" pitchFamily="34" charset="0"/>
              </a:rPr>
              <a:t>Ron Barnes</a:t>
            </a:r>
          </a:p>
          <a:p>
            <a:pPr lvl="0" defTabSz="914400"/>
            <a:r>
              <a:rPr lang="en-US" sz="1050" dirty="0">
                <a:solidFill>
                  <a:srgbClr val="000000"/>
                </a:solidFill>
                <a:latin typeface="Arial" panose="020B0604020202020204" pitchFamily="34" charset="0"/>
                <a:cs typeface="Arial" panose="020B0604020202020204" pitchFamily="34" charset="0"/>
              </a:rPr>
              <a:t>President </a:t>
            </a:r>
            <a:br>
              <a:rPr lang="en-US" sz="1050" dirty="0">
                <a:solidFill>
                  <a:srgbClr val="000000"/>
                </a:solidFill>
                <a:latin typeface="Arial" panose="020B0604020202020204" pitchFamily="34" charset="0"/>
                <a:cs typeface="Arial" panose="020B0604020202020204" pitchFamily="34" charset="0"/>
              </a:rPr>
            </a:br>
            <a:r>
              <a:rPr lang="en-US" sz="1050" dirty="0">
                <a:solidFill>
                  <a:srgbClr val="000000"/>
                </a:solidFill>
                <a:latin typeface="Arial" panose="020B0604020202020204" pitchFamily="34" charset="0"/>
                <a:cs typeface="Arial" panose="020B0604020202020204" pitchFamily="34" charset="0"/>
              </a:rPr>
              <a:t>Houston, TX</a:t>
            </a:r>
          </a:p>
          <a:p>
            <a:pPr defTabSz="914400"/>
            <a:r>
              <a:rPr lang="en-US" sz="1050" dirty="0">
                <a:solidFill>
                  <a:srgbClr val="000000"/>
                </a:solidFill>
                <a:latin typeface="Arial" panose="020B0604020202020204" pitchFamily="34" charset="0"/>
                <a:cs typeface="Arial" panose="020B0604020202020204" pitchFamily="34" charset="0"/>
              </a:rPr>
              <a:t>832-601-7611</a:t>
            </a:r>
          </a:p>
          <a:p>
            <a:pPr defTabSz="914400"/>
            <a:endParaRPr lang="en-US" sz="1050" dirty="0">
              <a:solidFill>
                <a:srgbClr val="000000"/>
              </a:solidFill>
              <a:latin typeface="Arial" panose="020B0604020202020204" pitchFamily="34" charset="0"/>
              <a:cs typeface="Arial" panose="020B0604020202020204" pitchFamily="34" charset="0"/>
            </a:endParaRPr>
          </a:p>
          <a:p>
            <a:pPr defTabSz="914400"/>
            <a:r>
              <a:rPr lang="en-US" sz="800" dirty="0">
                <a:solidFill>
                  <a:srgbClr val="000000"/>
                </a:solidFill>
                <a:latin typeface="Arial" panose="020B0604020202020204" pitchFamily="34" charset="0"/>
                <a:cs typeface="Arial" panose="020B0604020202020204" pitchFamily="34" charset="0"/>
              </a:rPr>
              <a:t>rbarnes@ogclearinghouse.com</a:t>
            </a:r>
            <a:endParaRPr lang="en-US" sz="700" dirty="0">
              <a:solidFill>
                <a:srgbClr val="000000"/>
              </a:solidFill>
              <a:latin typeface="Arial" panose="020B0604020202020204" pitchFamily="34" charset="0"/>
              <a:cs typeface="Arial" panose="020B0604020202020204" pitchFamily="34" charset="0"/>
            </a:endParaRPr>
          </a:p>
        </p:txBody>
      </p:sp>
      <p:sp>
        <p:nvSpPr>
          <p:cNvPr id="33" name="TextBox 32"/>
          <p:cNvSpPr txBox="1"/>
          <p:nvPr/>
        </p:nvSpPr>
        <p:spPr>
          <a:xfrm>
            <a:off x="4300817" y="4130650"/>
            <a:ext cx="1601438" cy="1046440"/>
          </a:xfrm>
          <a:prstGeom prst="rect">
            <a:avLst/>
          </a:prstGeom>
          <a:noFill/>
        </p:spPr>
        <p:txBody>
          <a:bodyPr wrap="square" rtlCol="0">
            <a:spAutoFit/>
          </a:bodyPr>
          <a:lstStyle/>
          <a:p>
            <a:pPr lvl="0" defTabSz="914400"/>
            <a:r>
              <a:rPr lang="en-US" sz="1200" b="1" dirty="0">
                <a:solidFill>
                  <a:schemeClr val="tx2"/>
                </a:solidFill>
                <a:latin typeface="Arial" panose="020B0604020202020204" pitchFamily="34" charset="0"/>
                <a:cs typeface="Arial" panose="020B0604020202020204" pitchFamily="34" charset="0"/>
              </a:rPr>
              <a:t>Pat DaPra</a:t>
            </a:r>
          </a:p>
          <a:p>
            <a:pPr lvl="0" defTabSz="914400"/>
            <a:r>
              <a:rPr lang="en-US" sz="1050" dirty="0">
                <a:solidFill>
                  <a:srgbClr val="000000"/>
                </a:solidFill>
                <a:latin typeface="Arial" panose="020B0604020202020204" pitchFamily="34" charset="0"/>
                <a:cs typeface="Arial" panose="020B0604020202020204" pitchFamily="34" charset="0"/>
              </a:rPr>
              <a:t>Vice President</a:t>
            </a:r>
            <a:br>
              <a:rPr lang="en-US" sz="1050" dirty="0">
                <a:solidFill>
                  <a:srgbClr val="000000"/>
                </a:solidFill>
                <a:latin typeface="Arial" panose="020B0604020202020204" pitchFamily="34" charset="0"/>
                <a:cs typeface="Arial" panose="020B0604020202020204" pitchFamily="34" charset="0"/>
              </a:rPr>
            </a:br>
            <a:r>
              <a:rPr lang="en-US" sz="1050" dirty="0">
                <a:solidFill>
                  <a:srgbClr val="000000"/>
                </a:solidFill>
                <a:latin typeface="Arial" panose="020B0604020202020204" pitchFamily="34" charset="0"/>
                <a:cs typeface="Arial" panose="020B0604020202020204" pitchFamily="34" charset="0"/>
              </a:rPr>
              <a:t>Houston, TX</a:t>
            </a:r>
          </a:p>
          <a:p>
            <a:pPr defTabSz="914400"/>
            <a:r>
              <a:rPr lang="en-US" sz="1050" dirty="0">
                <a:solidFill>
                  <a:srgbClr val="000000"/>
                </a:solidFill>
                <a:latin typeface="Arial" panose="020B0604020202020204" pitchFamily="34" charset="0"/>
                <a:cs typeface="Arial" panose="020B0604020202020204" pitchFamily="34" charset="0"/>
              </a:rPr>
              <a:t>832-601-7655</a:t>
            </a:r>
          </a:p>
          <a:p>
            <a:pPr defTabSz="914400"/>
            <a:endParaRPr lang="en-US" sz="1050" dirty="0">
              <a:solidFill>
                <a:srgbClr val="000000"/>
              </a:solidFill>
              <a:latin typeface="Arial" panose="020B0604020202020204" pitchFamily="34" charset="0"/>
              <a:cs typeface="Arial" panose="020B0604020202020204" pitchFamily="34" charset="0"/>
            </a:endParaRPr>
          </a:p>
          <a:p>
            <a:pPr lvl="0" defTabSz="914400"/>
            <a:r>
              <a:rPr lang="en-US" sz="800" dirty="0">
                <a:solidFill>
                  <a:srgbClr val="000000"/>
                </a:solidFill>
                <a:latin typeface="Arial" panose="020B0604020202020204" pitchFamily="34" charset="0"/>
                <a:cs typeface="Arial" panose="020B0604020202020204" pitchFamily="34" charset="0"/>
              </a:rPr>
              <a:t>pdapra@ogclearinghouse.com</a:t>
            </a:r>
            <a:endParaRPr lang="en-US" sz="700" dirty="0">
              <a:solidFill>
                <a:srgbClr val="000000"/>
              </a:solidFill>
              <a:latin typeface="Arial" panose="020B0604020202020204" pitchFamily="34" charset="0"/>
              <a:cs typeface="Arial" panose="020B0604020202020204" pitchFamily="34" charset="0"/>
            </a:endParaRPr>
          </a:p>
        </p:txBody>
      </p:sp>
      <p:pic>
        <p:nvPicPr>
          <p:cNvPr id="34" name="Picture 2" descr="http://www.ogclearinghouse.com/assets/Images/OurTeam/PatDaPraHeadshot130x148px.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301112" y="4116869"/>
            <a:ext cx="999704" cy="1395920"/>
          </a:xfrm>
          <a:prstGeom prst="rect">
            <a:avLst/>
          </a:prstGeom>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6778" y="4116869"/>
            <a:ext cx="1009601" cy="1395919"/>
          </a:xfrm>
          <a:prstGeom prst="rect">
            <a:avLst/>
          </a:prstGeom>
          <a:ln w="6350">
            <a:solidFill>
              <a:schemeClr val="tx1"/>
            </a:solidFill>
          </a:ln>
          <a:effectLst>
            <a:outerShdw blurRad="50800" dist="38100" dir="2700000" algn="tl" rotWithShape="0">
              <a:prstClr val="black">
                <a:alpha val="40000"/>
              </a:prstClr>
            </a:outerShdw>
          </a:effectLst>
        </p:spPr>
      </p:pic>
      <p:sp>
        <p:nvSpPr>
          <p:cNvPr id="36" name="Rectangle 35"/>
          <p:cNvSpPr/>
          <p:nvPr/>
        </p:nvSpPr>
        <p:spPr>
          <a:xfrm>
            <a:off x="626778" y="5723135"/>
            <a:ext cx="7961265" cy="297517"/>
          </a:xfrm>
          <a:prstGeom prst="rect">
            <a:avLst/>
          </a:prstGeom>
        </p:spPr>
        <p:txBody>
          <a:bodyPr wrap="square">
            <a:spAutoFit/>
          </a:bodyPr>
          <a:lstStyle/>
          <a:p>
            <a:r>
              <a:rPr lang="en-US" sz="1000" baseline="30000" dirty="0">
                <a:latin typeface="Arial" panose="020B0604020202020204" pitchFamily="34" charset="0"/>
                <a:cs typeface="Arial" panose="020B0604020202020204" pitchFamily="34" charset="0"/>
              </a:rPr>
              <a:t>All securities transactions executed by The Oil &amp; Gas Asset Clearinghouse II, LLC (“The Clearinghouse”) are performed by The Clearinghouse personnel who are FINRA registered representatives </a:t>
            </a:r>
            <a:br>
              <a:rPr lang="en-US" sz="1000" baseline="30000" dirty="0">
                <a:latin typeface="Arial" panose="020B0604020202020204" pitchFamily="34" charset="0"/>
                <a:cs typeface="Arial" panose="020B0604020202020204" pitchFamily="34" charset="0"/>
              </a:rPr>
            </a:br>
            <a:r>
              <a:rPr lang="en-US" sz="1000" baseline="30000" dirty="0">
                <a:latin typeface="Arial" panose="020B0604020202020204" pitchFamily="34" charset="0"/>
                <a:cs typeface="Arial" panose="020B0604020202020204" pitchFamily="34" charset="0"/>
              </a:rPr>
              <a:t>of The Clearinghouse (member, FINRA/SIPC),</a:t>
            </a:r>
          </a:p>
        </p:txBody>
      </p:sp>
    </p:spTree>
    <p:extLst>
      <p:ext uri="{BB962C8B-B14F-4D97-AF65-F5344CB8AC3E}">
        <p14:creationId xmlns:p14="http://schemas.microsoft.com/office/powerpoint/2010/main" val="287442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898731"/>
            <a:ext cx="7886700" cy="3278232"/>
          </a:xfrm>
        </p:spPr>
        <p:txBody>
          <a:bodyPr>
            <a:noAutofit/>
          </a:bodyPr>
          <a:lstStyle/>
          <a:p>
            <a:pPr marL="0" indent="0">
              <a:buNone/>
            </a:pPr>
            <a:r>
              <a:rPr lang="en-US" sz="1600" dirty="0"/>
              <a:t>The Oil &amp; Gas Asset Clearinghouse II, LLC (“The Clearinghouse”) leverages over </a:t>
            </a:r>
            <a:br>
              <a:rPr lang="en-US" sz="1600" dirty="0"/>
            </a:br>
            <a:r>
              <a:rPr lang="en-US" sz="1600" dirty="0"/>
              <a:t>20 years of experience, trust and relationships in the oil &amp; gas industry to realize maximum value for our clients.</a:t>
            </a:r>
          </a:p>
          <a:p>
            <a:pPr marL="0" indent="0">
              <a:buNone/>
            </a:pPr>
            <a:r>
              <a:rPr lang="en-US" altLang="en-US" sz="1600" dirty="0"/>
              <a:t>The Clearinghouse senior executives and business development personnel have extensive strategic contacts throughout the oil and gas industry.</a:t>
            </a:r>
          </a:p>
          <a:p>
            <a:pPr marL="274320" indent="0">
              <a:buNone/>
            </a:pPr>
            <a:endParaRPr lang="en-US" sz="1400" b="1" dirty="0"/>
          </a:p>
          <a:p>
            <a:pPr marL="274320" indent="0">
              <a:buNone/>
            </a:pPr>
            <a:r>
              <a:rPr lang="en-US" sz="1400" b="1" dirty="0"/>
              <a:t>The Clearinghouse has a proven track record of successfully managing </a:t>
            </a:r>
            <a:br>
              <a:rPr lang="en-US" sz="1400" b="1" dirty="0"/>
            </a:br>
            <a:r>
              <a:rPr lang="en-US" sz="1400" b="1" dirty="0"/>
              <a:t>the divestment of upstream assets.</a:t>
            </a:r>
          </a:p>
          <a:p>
            <a:pPr marL="0" indent="0">
              <a:buNone/>
            </a:pPr>
            <a:endParaRPr lang="en-US" altLang="en-US" sz="1400" dirty="0"/>
          </a:p>
          <a:p>
            <a:pPr marL="0" indent="0">
              <a:buNone/>
            </a:pPr>
            <a:endParaRPr lang="en-US" sz="1400" dirty="0"/>
          </a:p>
          <a:p>
            <a:pPr marL="0" indent="0">
              <a:buNone/>
            </a:pPr>
            <a:endParaRPr lang="en-US" sz="1400" dirty="0"/>
          </a:p>
        </p:txBody>
      </p:sp>
      <p:sp>
        <p:nvSpPr>
          <p:cNvPr id="3" name="Footer Placeholder 2"/>
          <p:cNvSpPr>
            <a:spLocks noGrp="1"/>
          </p:cNvSpPr>
          <p:nvPr>
            <p:ph type="ftr" sz="quarter" idx="3"/>
          </p:nvPr>
        </p:nvSpPr>
        <p:spPr/>
        <p:txBody>
          <a:bodyPr/>
          <a:lstStyle/>
          <a:p>
            <a:fld id="{B67488F6-C698-4BE1-8E5D-0721319E7CA8}" type="slidenum">
              <a:rPr lang="en-US" smtClean="0"/>
              <a:pPr/>
              <a:t>3</a:t>
            </a:fld>
            <a:endParaRPr lang="en-US" dirty="0"/>
          </a:p>
        </p:txBody>
      </p:sp>
      <p:sp>
        <p:nvSpPr>
          <p:cNvPr id="4" name="Slide Number Placeholder 3"/>
          <p:cNvSpPr>
            <a:spLocks noGrp="1"/>
          </p:cNvSpPr>
          <p:nvPr>
            <p:ph type="sldNum" sz="quarter" idx="4"/>
          </p:nvPr>
        </p:nvSpPr>
        <p:spPr/>
        <p:txBody>
          <a:bodyPr/>
          <a:lstStyle/>
          <a:p>
            <a:r>
              <a:rPr lang="en-US" dirty="0"/>
              <a:t>www.ogclearinghouse.com</a:t>
            </a:r>
          </a:p>
        </p:txBody>
      </p:sp>
      <p:sp>
        <p:nvSpPr>
          <p:cNvPr id="5" name="Title 4"/>
          <p:cNvSpPr>
            <a:spLocks noGrp="1"/>
          </p:cNvSpPr>
          <p:nvPr>
            <p:ph type="title"/>
          </p:nvPr>
        </p:nvSpPr>
        <p:spPr>
          <a:xfrm>
            <a:off x="628649" y="365125"/>
            <a:ext cx="6803594" cy="516619"/>
          </a:xfrm>
        </p:spPr>
        <p:txBody>
          <a:bodyPr/>
          <a:lstStyle/>
          <a:p>
            <a:r>
              <a:rPr lang="en-US" sz="2800" dirty="0"/>
              <a:t>Transactions Speak Louder Than Words</a:t>
            </a:r>
          </a:p>
        </p:txBody>
      </p:sp>
      <p:sp>
        <p:nvSpPr>
          <p:cNvPr id="6" name="Content Placeholder 1"/>
          <p:cNvSpPr txBox="1">
            <a:spLocks/>
          </p:cNvSpPr>
          <p:nvPr/>
        </p:nvSpPr>
        <p:spPr>
          <a:xfrm>
            <a:off x="628650" y="1714642"/>
            <a:ext cx="3848252" cy="109439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200" dirty="0"/>
              <a:t>Over 32,000 transactions</a:t>
            </a:r>
          </a:p>
          <a:p>
            <a:pPr>
              <a:spcBef>
                <a:spcPts val="0"/>
              </a:spcBef>
              <a:spcAft>
                <a:spcPts val="600"/>
              </a:spcAft>
            </a:pPr>
            <a:r>
              <a:rPr lang="en-US" sz="1200" dirty="0"/>
              <a:t>Average auction lot size $160,000</a:t>
            </a:r>
          </a:p>
          <a:p>
            <a:pPr>
              <a:spcBef>
                <a:spcPts val="0"/>
              </a:spcBef>
              <a:spcAft>
                <a:spcPts val="600"/>
              </a:spcAft>
            </a:pPr>
            <a:r>
              <a:rPr lang="en-US" sz="1200" dirty="0"/>
              <a:t>Average negotiated deal size $33 Million</a:t>
            </a:r>
          </a:p>
        </p:txBody>
      </p:sp>
      <p:sp>
        <p:nvSpPr>
          <p:cNvPr id="7" name="Content Placeholder 1"/>
          <p:cNvSpPr txBox="1">
            <a:spLocks/>
          </p:cNvSpPr>
          <p:nvPr/>
        </p:nvSpPr>
        <p:spPr>
          <a:xfrm>
            <a:off x="4667098" y="1714642"/>
            <a:ext cx="3848252" cy="109439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200" dirty="0"/>
              <a:t>$13.2 billion in total volume</a:t>
            </a:r>
          </a:p>
          <a:p>
            <a:pPr>
              <a:spcBef>
                <a:spcPts val="0"/>
              </a:spcBef>
              <a:spcAft>
                <a:spcPts val="600"/>
              </a:spcAft>
            </a:pPr>
            <a:r>
              <a:rPr lang="en-US" sz="1200" dirty="0"/>
              <a:t>Auction lots from $100 - $22 million</a:t>
            </a:r>
          </a:p>
          <a:p>
            <a:pPr>
              <a:spcBef>
                <a:spcPts val="0"/>
              </a:spcBef>
              <a:spcAft>
                <a:spcPts val="600"/>
              </a:spcAft>
            </a:pPr>
            <a:r>
              <a:rPr lang="en-US" sz="1200" dirty="0"/>
              <a:t>Negotiated transaction from $1 million - $1 billion</a:t>
            </a:r>
          </a:p>
        </p:txBody>
      </p:sp>
      <p:sp>
        <p:nvSpPr>
          <p:cNvPr id="8" name="TextBox 7"/>
          <p:cNvSpPr txBox="1"/>
          <p:nvPr/>
        </p:nvSpPr>
        <p:spPr>
          <a:xfrm>
            <a:off x="628649" y="1317171"/>
            <a:ext cx="3848253"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Sales Transactions</a:t>
            </a:r>
          </a:p>
        </p:txBody>
      </p:sp>
      <p:sp>
        <p:nvSpPr>
          <p:cNvPr id="9" name="TextBox 8"/>
          <p:cNvSpPr txBox="1"/>
          <p:nvPr/>
        </p:nvSpPr>
        <p:spPr>
          <a:xfrm>
            <a:off x="4667097" y="1317171"/>
            <a:ext cx="3848253"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Sales Volume</a:t>
            </a:r>
          </a:p>
        </p:txBody>
      </p:sp>
      <p:sp>
        <p:nvSpPr>
          <p:cNvPr id="10" name="Rectangle 9"/>
          <p:cNvSpPr/>
          <p:nvPr/>
        </p:nvSpPr>
        <p:spPr>
          <a:xfrm>
            <a:off x="721209" y="4636811"/>
            <a:ext cx="112724" cy="3186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21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3871406"/>
            <a:ext cx="2545042" cy="2179927"/>
          </a:xfrm>
        </p:spPr>
        <p:txBody>
          <a:bodyPr numCol="1">
            <a:noAutofit/>
          </a:bodyPr>
          <a:lstStyle/>
          <a:p>
            <a:pPr>
              <a:spcBef>
                <a:spcPts val="600"/>
              </a:spcBef>
            </a:pPr>
            <a:r>
              <a:rPr lang="en-US" sz="1200" dirty="0"/>
              <a:t>Physical and online brochures</a:t>
            </a:r>
          </a:p>
          <a:p>
            <a:pPr>
              <a:spcBef>
                <a:spcPts val="600"/>
              </a:spcBef>
            </a:pPr>
            <a:r>
              <a:rPr lang="en-US" sz="1200" dirty="0"/>
              <a:t>Digital marketing campaigns</a:t>
            </a:r>
          </a:p>
          <a:p>
            <a:pPr>
              <a:spcBef>
                <a:spcPts val="600"/>
              </a:spcBef>
            </a:pPr>
            <a:r>
              <a:rPr lang="en-US" sz="1200" dirty="0"/>
              <a:t>Presentations by staff </a:t>
            </a:r>
            <a:br>
              <a:rPr lang="en-US" sz="1200" dirty="0"/>
            </a:br>
            <a:r>
              <a:rPr lang="en-US" sz="1200" dirty="0"/>
              <a:t>and executive teams</a:t>
            </a:r>
          </a:p>
          <a:p>
            <a:pPr>
              <a:spcBef>
                <a:spcPts val="600"/>
              </a:spcBef>
            </a:pPr>
            <a:r>
              <a:rPr lang="en-US" sz="1200" dirty="0"/>
              <a:t>Information memorandum and flyer creation</a:t>
            </a:r>
          </a:p>
          <a:p>
            <a:pPr>
              <a:spcBef>
                <a:spcPts val="600"/>
              </a:spcBef>
            </a:pPr>
            <a:r>
              <a:rPr lang="en-US" sz="1200" dirty="0"/>
              <a:t>Website</a:t>
            </a:r>
          </a:p>
          <a:p>
            <a:pPr>
              <a:spcBef>
                <a:spcPts val="600"/>
              </a:spcBef>
            </a:pPr>
            <a:endParaRPr lang="en-US" sz="1200" dirty="0"/>
          </a:p>
        </p:txBody>
      </p:sp>
      <p:sp>
        <p:nvSpPr>
          <p:cNvPr id="3" name="Footer Placeholder 2"/>
          <p:cNvSpPr>
            <a:spLocks noGrp="1"/>
          </p:cNvSpPr>
          <p:nvPr>
            <p:ph type="ftr" sz="quarter" idx="3"/>
          </p:nvPr>
        </p:nvSpPr>
        <p:spPr/>
        <p:txBody>
          <a:bodyPr/>
          <a:lstStyle/>
          <a:p>
            <a:fld id="{B67488F6-C698-4BE1-8E5D-0721319E7CA8}" type="slidenum">
              <a:rPr lang="en-US" smtClean="0"/>
              <a:pPr/>
              <a:t>4</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Marketing &amp; Closing Services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356" y="1324487"/>
            <a:ext cx="7891288" cy="1783084"/>
          </a:xfrm>
          <a:prstGeom prst="rect">
            <a:avLst/>
          </a:prstGeom>
        </p:spPr>
      </p:pic>
      <p:sp>
        <p:nvSpPr>
          <p:cNvPr id="9" name="TextBox 8"/>
          <p:cNvSpPr txBox="1"/>
          <p:nvPr/>
        </p:nvSpPr>
        <p:spPr>
          <a:xfrm>
            <a:off x="4893869" y="2631628"/>
            <a:ext cx="362148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Transactions speak louder than words</a:t>
            </a:r>
          </a:p>
        </p:txBody>
      </p:sp>
      <p:sp>
        <p:nvSpPr>
          <p:cNvPr id="10" name="TextBox 9"/>
          <p:cNvSpPr txBox="1"/>
          <p:nvPr/>
        </p:nvSpPr>
        <p:spPr>
          <a:xfrm>
            <a:off x="628649" y="3500970"/>
            <a:ext cx="2545043"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Market Exposure</a:t>
            </a:r>
          </a:p>
        </p:txBody>
      </p:sp>
      <p:sp>
        <p:nvSpPr>
          <p:cNvPr id="11" name="TextBox 10"/>
          <p:cNvSpPr txBox="1"/>
          <p:nvPr/>
        </p:nvSpPr>
        <p:spPr>
          <a:xfrm>
            <a:off x="3299478" y="3500970"/>
            <a:ext cx="2545043"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Data Room Support</a:t>
            </a:r>
          </a:p>
        </p:txBody>
      </p:sp>
      <p:sp>
        <p:nvSpPr>
          <p:cNvPr id="12" name="TextBox 11"/>
          <p:cNvSpPr txBox="1"/>
          <p:nvPr/>
        </p:nvSpPr>
        <p:spPr>
          <a:xfrm>
            <a:off x="5970307" y="3500970"/>
            <a:ext cx="2545043"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Closing Assistance</a:t>
            </a:r>
          </a:p>
        </p:txBody>
      </p:sp>
      <p:sp>
        <p:nvSpPr>
          <p:cNvPr id="14" name="Content Placeholder 1"/>
          <p:cNvSpPr txBox="1">
            <a:spLocks/>
          </p:cNvSpPr>
          <p:nvPr/>
        </p:nvSpPr>
        <p:spPr>
          <a:xfrm>
            <a:off x="5996920" y="3871406"/>
            <a:ext cx="2545042" cy="217992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200" dirty="0"/>
              <a:t> Receive bids</a:t>
            </a:r>
          </a:p>
          <a:p>
            <a:pPr>
              <a:spcBef>
                <a:spcPts val="600"/>
              </a:spcBef>
            </a:pPr>
            <a:r>
              <a:rPr lang="en-US" sz="1200" dirty="0"/>
              <a:t> Analysis of offers</a:t>
            </a:r>
          </a:p>
          <a:p>
            <a:pPr>
              <a:spcBef>
                <a:spcPts val="600"/>
              </a:spcBef>
            </a:pPr>
            <a:r>
              <a:rPr lang="en-US" sz="1200" dirty="0"/>
              <a:t> Bid negotiations</a:t>
            </a:r>
          </a:p>
          <a:p>
            <a:pPr>
              <a:spcBef>
                <a:spcPts val="600"/>
              </a:spcBef>
            </a:pPr>
            <a:r>
              <a:rPr lang="en-US" sz="1200" dirty="0"/>
              <a:t> PSA facilitation</a:t>
            </a:r>
          </a:p>
          <a:p>
            <a:pPr>
              <a:spcBef>
                <a:spcPts val="600"/>
              </a:spcBef>
            </a:pPr>
            <a:r>
              <a:rPr lang="en-US" sz="1200" dirty="0"/>
              <a:t> Escrow and settlement</a:t>
            </a:r>
          </a:p>
        </p:txBody>
      </p:sp>
      <p:sp>
        <p:nvSpPr>
          <p:cNvPr id="15" name="Content Placeholder 1"/>
          <p:cNvSpPr txBox="1">
            <a:spLocks/>
          </p:cNvSpPr>
          <p:nvPr/>
        </p:nvSpPr>
        <p:spPr>
          <a:xfrm>
            <a:off x="3312785" y="3871406"/>
            <a:ext cx="2545042" cy="217992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200" dirty="0"/>
              <a:t>Physical and data rooms</a:t>
            </a:r>
          </a:p>
          <a:p>
            <a:pPr>
              <a:spcBef>
                <a:spcPts val="600"/>
              </a:spcBef>
            </a:pPr>
            <a:r>
              <a:rPr lang="en-US" sz="1200" dirty="0"/>
              <a:t>Digital data rooms</a:t>
            </a:r>
          </a:p>
          <a:p>
            <a:pPr>
              <a:spcBef>
                <a:spcPts val="600"/>
              </a:spcBef>
            </a:pPr>
            <a:r>
              <a:rPr lang="en-US" sz="1200" dirty="0"/>
              <a:t>Technical presentations</a:t>
            </a:r>
          </a:p>
        </p:txBody>
      </p:sp>
    </p:spTree>
    <p:extLst>
      <p:ext uri="{BB962C8B-B14F-4D97-AF65-F5344CB8AC3E}">
        <p14:creationId xmlns:p14="http://schemas.microsoft.com/office/powerpoint/2010/main" val="149855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dirty="0"/>
              <a:t> Producing (PDPs, %)</a:t>
            </a:r>
          </a:p>
          <a:p>
            <a:r>
              <a:rPr lang="en-US" sz="1800" dirty="0"/>
              <a:t> Oil vs. gas </a:t>
            </a:r>
          </a:p>
          <a:p>
            <a:r>
              <a:rPr lang="en-US" sz="1800" dirty="0"/>
              <a:t> Geographic location (basin, county, etc.)</a:t>
            </a:r>
          </a:p>
          <a:p>
            <a:r>
              <a:rPr lang="en-US" sz="1800" dirty="0"/>
              <a:t> Size (acreage)</a:t>
            </a:r>
          </a:p>
          <a:p>
            <a:r>
              <a:rPr lang="en-US" sz="1800" dirty="0"/>
              <a:t> Current or expected operator</a:t>
            </a:r>
          </a:p>
          <a:p>
            <a:r>
              <a:rPr lang="en-US" sz="1800" dirty="0"/>
              <a:t> Geologic attributes</a:t>
            </a:r>
          </a:p>
          <a:p>
            <a:r>
              <a:rPr lang="en-US" sz="1800" dirty="0"/>
              <a:t> Vertical or horizontal, age and duration </a:t>
            </a:r>
          </a:p>
          <a:p>
            <a:r>
              <a:rPr lang="en-US" sz="1800" dirty="0"/>
              <a:t> Production method</a:t>
            </a:r>
          </a:p>
          <a:p>
            <a:r>
              <a:rPr lang="en-US" sz="1800" dirty="0"/>
              <a:t> Operating costs</a:t>
            </a:r>
          </a:p>
          <a:p>
            <a:r>
              <a:rPr lang="en-US" sz="1800" dirty="0"/>
              <a:t> Financing costs, cash flow, pressures and corporate issues</a:t>
            </a:r>
          </a:p>
          <a:p>
            <a:r>
              <a:rPr lang="en-US" sz="1800" dirty="0"/>
              <a:t> Commodity pricing</a:t>
            </a:r>
          </a:p>
          <a:p>
            <a:r>
              <a:rPr lang="en-US" sz="1800" dirty="0"/>
              <a:t> Political events</a:t>
            </a:r>
          </a:p>
          <a:p>
            <a:r>
              <a:rPr lang="en-US" sz="1800" dirty="0"/>
              <a:t> Checkboard, position, strategy or story</a:t>
            </a:r>
          </a:p>
        </p:txBody>
      </p:sp>
      <p:sp>
        <p:nvSpPr>
          <p:cNvPr id="3" name="Footer Placeholder 2"/>
          <p:cNvSpPr>
            <a:spLocks noGrp="1"/>
          </p:cNvSpPr>
          <p:nvPr>
            <p:ph type="ftr" sz="quarter" idx="3"/>
          </p:nvPr>
        </p:nvSpPr>
        <p:spPr/>
        <p:txBody>
          <a:bodyPr/>
          <a:lstStyle/>
          <a:p>
            <a:fld id="{B67488F6-C698-4BE1-8E5D-0721319E7CA8}" type="slidenum">
              <a:rPr lang="en-US" smtClean="0"/>
              <a:pPr/>
              <a:t>5</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Asset Variables</a:t>
            </a:r>
          </a:p>
        </p:txBody>
      </p:sp>
    </p:spTree>
    <p:extLst>
      <p:ext uri="{BB962C8B-B14F-4D97-AF65-F5344CB8AC3E}">
        <p14:creationId xmlns:p14="http://schemas.microsoft.com/office/powerpoint/2010/main" val="413300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4322" y="1624948"/>
            <a:ext cx="3431027" cy="4552014"/>
          </a:xfrm>
        </p:spPr>
        <p:txBody>
          <a:bodyPr>
            <a:normAutofit/>
          </a:bodyPr>
          <a:lstStyle/>
          <a:p>
            <a:pPr>
              <a:spcBef>
                <a:spcPts val="600"/>
              </a:spcBef>
            </a:pPr>
            <a:r>
              <a:rPr lang="en-US" sz="1400" dirty="0"/>
              <a:t>Commercial analysis</a:t>
            </a:r>
          </a:p>
          <a:p>
            <a:pPr>
              <a:spcBef>
                <a:spcPts val="600"/>
              </a:spcBef>
            </a:pPr>
            <a:r>
              <a:rPr lang="en-US" sz="1400" dirty="0"/>
              <a:t>Reserve report</a:t>
            </a:r>
          </a:p>
          <a:p>
            <a:pPr>
              <a:spcBef>
                <a:spcPts val="600"/>
              </a:spcBef>
            </a:pPr>
            <a:r>
              <a:rPr lang="en-US" sz="1400" dirty="0"/>
              <a:t>Land summary</a:t>
            </a:r>
          </a:p>
          <a:p>
            <a:pPr>
              <a:spcBef>
                <a:spcPts val="600"/>
              </a:spcBef>
            </a:pPr>
            <a:endParaRPr lang="en-US" sz="1400" dirty="0"/>
          </a:p>
          <a:p>
            <a:pPr>
              <a:spcBef>
                <a:spcPts val="600"/>
              </a:spcBef>
            </a:pPr>
            <a:endParaRPr lang="en-US" sz="1400" dirty="0"/>
          </a:p>
          <a:p>
            <a:pPr>
              <a:spcBef>
                <a:spcPts val="600"/>
              </a:spcBef>
            </a:pPr>
            <a:r>
              <a:rPr lang="en-US" sz="1400" dirty="0"/>
              <a:t>Project management</a:t>
            </a:r>
          </a:p>
          <a:p>
            <a:pPr>
              <a:spcBef>
                <a:spcPts val="600"/>
              </a:spcBef>
            </a:pPr>
            <a:r>
              <a:rPr lang="en-US" sz="1400" dirty="0"/>
              <a:t>Coordination and closing</a:t>
            </a:r>
          </a:p>
          <a:p>
            <a:pPr>
              <a:spcBef>
                <a:spcPts val="600"/>
              </a:spcBef>
            </a:pPr>
            <a:r>
              <a:rPr lang="en-US" sz="1400" dirty="0"/>
              <a:t>Business development</a:t>
            </a:r>
          </a:p>
          <a:p>
            <a:pPr>
              <a:spcBef>
                <a:spcPts val="600"/>
              </a:spcBef>
            </a:pPr>
            <a:r>
              <a:rPr lang="en-US" sz="1400" dirty="0"/>
              <a:t>Contract and marketing</a:t>
            </a:r>
          </a:p>
          <a:p>
            <a:pPr>
              <a:spcBef>
                <a:spcPts val="600"/>
              </a:spcBef>
            </a:pPr>
            <a:r>
              <a:rPr lang="en-US" sz="1400" dirty="0"/>
              <a:t>Technical resources</a:t>
            </a:r>
          </a:p>
          <a:p>
            <a:pPr>
              <a:spcBef>
                <a:spcPts val="600"/>
              </a:spcBef>
            </a:pPr>
            <a:r>
              <a:rPr lang="en-US" sz="1400" dirty="0"/>
              <a:t>Engineering and geoscience support</a:t>
            </a:r>
          </a:p>
          <a:p>
            <a:pPr>
              <a:spcBef>
                <a:spcPts val="600"/>
              </a:spcBef>
            </a:pPr>
            <a:r>
              <a:rPr lang="en-US" sz="1400" dirty="0"/>
              <a:t>Land</a:t>
            </a:r>
          </a:p>
          <a:p>
            <a:pPr>
              <a:spcBef>
                <a:spcPts val="600"/>
              </a:spcBef>
            </a:pPr>
            <a:r>
              <a:rPr lang="en-US" sz="1400" dirty="0"/>
              <a:t>CA and PSA review</a:t>
            </a:r>
          </a:p>
        </p:txBody>
      </p:sp>
      <p:sp>
        <p:nvSpPr>
          <p:cNvPr id="3" name="Footer Placeholder 2"/>
          <p:cNvSpPr>
            <a:spLocks noGrp="1"/>
          </p:cNvSpPr>
          <p:nvPr>
            <p:ph type="ftr" sz="quarter" idx="3"/>
          </p:nvPr>
        </p:nvSpPr>
        <p:spPr/>
        <p:txBody>
          <a:bodyPr/>
          <a:lstStyle/>
          <a:p>
            <a:fld id="{B67488F6-C698-4BE1-8E5D-0721319E7CA8}" type="slidenum">
              <a:rPr lang="en-US" smtClean="0"/>
              <a:pPr/>
              <a:t>6</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Technical Evaluation Services</a:t>
            </a:r>
          </a:p>
        </p:txBody>
      </p:sp>
      <p:grpSp>
        <p:nvGrpSpPr>
          <p:cNvPr id="6" name="Group 5"/>
          <p:cNvGrpSpPr/>
          <p:nvPr/>
        </p:nvGrpSpPr>
        <p:grpSpPr>
          <a:xfrm>
            <a:off x="628650" y="5578348"/>
            <a:ext cx="7886700" cy="480131"/>
            <a:chOff x="628650" y="5578335"/>
            <a:chExt cx="7886700" cy="480131"/>
          </a:xfrm>
        </p:grpSpPr>
        <p:sp>
          <p:nvSpPr>
            <p:cNvPr id="7" name="Rectangle 6"/>
            <p:cNvSpPr/>
            <p:nvPr/>
          </p:nvSpPr>
          <p:spPr>
            <a:xfrm>
              <a:off x="628650" y="5578335"/>
              <a:ext cx="7886700" cy="480131"/>
            </a:xfrm>
            <a:prstGeom prst="rect">
              <a:avLst/>
            </a:prstGeom>
          </p:spPr>
          <p:txBody>
            <a:bodyPr wrap="square">
              <a:spAutoFit/>
            </a:bodyPr>
            <a:lstStyle/>
            <a:p>
              <a:pPr marL="274320" lvl="0" defTabSz="914400">
                <a:lnSpc>
                  <a:spcPct val="90000"/>
                </a:lnSpc>
                <a:spcBef>
                  <a:spcPts val="1000"/>
                </a:spcBef>
              </a:pPr>
              <a:r>
                <a:rPr lang="en-US" sz="1400" b="1" dirty="0">
                  <a:solidFill>
                    <a:prstClr val="black"/>
                  </a:solidFill>
                  <a:latin typeface="Arial" panose="020B0604020202020204" pitchFamily="34" charset="0"/>
                  <a:cs typeface="Arial" panose="020B0604020202020204" pitchFamily="34" charset="0"/>
                </a:rPr>
                <a:t>The Clearinghouse applies knowledge, skills, tools and techniques to achieve one goal – maximum value for its clients. </a:t>
              </a:r>
            </a:p>
          </p:txBody>
        </p:sp>
        <p:sp>
          <p:nvSpPr>
            <p:cNvPr id="8" name="Rectangle 7"/>
            <p:cNvSpPr/>
            <p:nvPr/>
          </p:nvSpPr>
          <p:spPr>
            <a:xfrm>
              <a:off x="721209" y="5643267"/>
              <a:ext cx="106423" cy="343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27 3D view"/>
          <p:cNvPicPr>
            <a:picLocks noChangeAspect="1" noChangeArrowheads="1"/>
          </p:cNvPicPr>
          <p:nvPr/>
        </p:nvPicPr>
        <p:blipFill>
          <a:blip r:embed="rId2" cstate="print"/>
          <a:srcRect/>
          <a:stretch>
            <a:fillRect/>
          </a:stretch>
        </p:blipFill>
        <p:spPr bwMode="auto">
          <a:xfrm>
            <a:off x="628649" y="1317171"/>
            <a:ext cx="2952758" cy="1797797"/>
          </a:xfrm>
          <a:prstGeom prst="rect">
            <a:avLst/>
          </a:prstGeom>
          <a:noFill/>
          <a:ln w="3175">
            <a:solidFill>
              <a:schemeClr val="bg1"/>
            </a:solidFill>
            <a:miter lim="800000"/>
            <a:headEnd/>
            <a:tailEnd/>
          </a:ln>
          <a:effectLst>
            <a:outerShdw blurRad="50800" dist="38100" dir="2700000" algn="tl" rotWithShape="0">
              <a:prstClr val="black">
                <a:alpha val="40000"/>
              </a:prstClr>
            </a:outerShdw>
          </a:effectLst>
        </p:spPr>
      </p:pic>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3295" y="2871775"/>
            <a:ext cx="2180933" cy="1477353"/>
          </a:xfrm>
          <a:prstGeom prst="rect">
            <a:avLst/>
          </a:prstGeom>
          <a:noFill/>
          <a:ln w="12700" cap="sq">
            <a:solidFill>
              <a:schemeClr val="bg1"/>
            </a:solidFill>
            <a:miter lim="800000"/>
            <a:headEnd type="none" w="sm" len="sm"/>
            <a:tailEnd type="none" w="sm" len="sm"/>
          </a:ln>
          <a:effectLst>
            <a:outerShdw blurRad="50800" dist="38100" dir="2700000" algn="tl" rotWithShape="0">
              <a:prstClr val="black">
                <a:alpha val="40000"/>
              </a:prstClr>
            </a:outerShdw>
          </a:effectLst>
        </p:spPr>
      </p:pic>
      <p:pic>
        <p:nvPicPr>
          <p:cNvPr id="12" name="Picture 11"/>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3363" y="3541670"/>
            <a:ext cx="2779863" cy="1609975"/>
          </a:xfrm>
          <a:prstGeom prst="rect">
            <a:avLst/>
          </a:prstGeom>
          <a:noFill/>
          <a:ln w="15875">
            <a:solidFill>
              <a:schemeClr val="bg1"/>
            </a:solidFill>
            <a:miter lim="800000"/>
            <a:headEnd/>
            <a:tailEnd/>
          </a:ln>
          <a:effectLst>
            <a:outerShdw blurRad="50800" dist="38100" dir="2700000" algn="tl" rotWithShape="0">
              <a:prstClr val="black">
                <a:alpha val="40000"/>
              </a:prstClr>
            </a:outerShdw>
          </a:effectLst>
        </p:spPr>
      </p:pic>
      <p:sp>
        <p:nvSpPr>
          <p:cNvPr id="21" name="TextBox 20"/>
          <p:cNvSpPr txBox="1"/>
          <p:nvPr/>
        </p:nvSpPr>
        <p:spPr>
          <a:xfrm>
            <a:off x="5084322" y="1317171"/>
            <a:ext cx="3431028"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Property Evaluation</a:t>
            </a:r>
          </a:p>
        </p:txBody>
      </p:sp>
      <p:sp>
        <p:nvSpPr>
          <p:cNvPr id="22" name="TextBox 21"/>
          <p:cNvSpPr txBox="1"/>
          <p:nvPr/>
        </p:nvSpPr>
        <p:spPr>
          <a:xfrm>
            <a:off x="5084321" y="2648303"/>
            <a:ext cx="3431028"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Organizational Support</a:t>
            </a:r>
          </a:p>
        </p:txBody>
      </p:sp>
    </p:spTree>
    <p:extLst>
      <p:ext uri="{BB962C8B-B14F-4D97-AF65-F5344CB8AC3E}">
        <p14:creationId xmlns:p14="http://schemas.microsoft.com/office/powerpoint/2010/main" val="167360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a:t> Market metrics</a:t>
            </a:r>
          </a:p>
          <a:p>
            <a:r>
              <a:rPr lang="en-US" sz="1800" dirty="0"/>
              <a:t> Rig counts</a:t>
            </a:r>
          </a:p>
          <a:p>
            <a:r>
              <a:rPr lang="en-US" sz="1800" dirty="0"/>
              <a:t> Pricing overview</a:t>
            </a:r>
          </a:p>
          <a:p>
            <a:r>
              <a:rPr lang="en-US" sz="1800" dirty="0"/>
              <a:t> DUCs</a:t>
            </a:r>
          </a:p>
          <a:p>
            <a:r>
              <a:rPr lang="en-US" sz="1800" dirty="0"/>
              <a:t> Impacts on valuations</a:t>
            </a:r>
          </a:p>
          <a:p>
            <a:r>
              <a:rPr lang="en-US" sz="1800" dirty="0"/>
              <a:t> Final remarks</a:t>
            </a:r>
          </a:p>
          <a:p>
            <a:endParaRPr lang="en-US" sz="1800" dirty="0"/>
          </a:p>
          <a:p>
            <a:pPr marL="0" indent="0">
              <a:buNone/>
            </a:pPr>
            <a:r>
              <a:rPr lang="en-US" sz="2400" b="1" dirty="0"/>
              <a:t> </a:t>
            </a:r>
          </a:p>
          <a:p>
            <a:r>
              <a:rPr lang="en-US" sz="1800" dirty="0"/>
              <a:t>US oil &amp; gas monthly M&amp;A tear sheet – October 2016</a:t>
            </a:r>
          </a:p>
          <a:p>
            <a:pPr lvl="1">
              <a:buFont typeface="Arial" panose="020B0604020202020204" pitchFamily="34" charset="0"/>
              <a:buChar char="―"/>
            </a:pPr>
            <a:r>
              <a:rPr lang="en-US" sz="1400" dirty="0"/>
              <a:t>YTD: 496 deals for $49.79bn</a:t>
            </a:r>
          </a:p>
          <a:p>
            <a:pPr lvl="1">
              <a:buFont typeface="Arial" panose="020B0604020202020204" pitchFamily="34" charset="0"/>
              <a:buChar char="―"/>
            </a:pPr>
            <a:r>
              <a:rPr lang="en-US" sz="1400" dirty="0"/>
              <a:t>Monthly: 44 deals for $11.02bn</a:t>
            </a:r>
          </a:p>
          <a:p>
            <a:endParaRPr lang="en-US" sz="1800" dirty="0"/>
          </a:p>
          <a:p>
            <a:endParaRPr lang="en-US" sz="1800" dirty="0"/>
          </a:p>
        </p:txBody>
      </p:sp>
      <p:sp>
        <p:nvSpPr>
          <p:cNvPr id="3" name="Footer Placeholder 2"/>
          <p:cNvSpPr>
            <a:spLocks noGrp="1"/>
          </p:cNvSpPr>
          <p:nvPr>
            <p:ph type="ftr" sz="quarter" idx="3"/>
          </p:nvPr>
        </p:nvSpPr>
        <p:spPr/>
        <p:txBody>
          <a:bodyPr/>
          <a:lstStyle/>
          <a:p>
            <a:fld id="{B67488F6-C698-4BE1-8E5D-0721319E7CA8}" type="slidenum">
              <a:rPr lang="en-US" smtClean="0"/>
              <a:pPr/>
              <a:t>7</a:t>
            </a:fld>
            <a:endParaRPr lang="en-US" dirty="0"/>
          </a:p>
        </p:txBody>
      </p:sp>
      <p:sp>
        <p:nvSpPr>
          <p:cNvPr id="4" name="Slide Number Placeholder 3"/>
          <p:cNvSpPr>
            <a:spLocks noGrp="1"/>
          </p:cNvSpPr>
          <p:nvPr>
            <p:ph type="sldNum" sz="quarter" idx="4"/>
          </p:nvPr>
        </p:nvSpPr>
        <p:spPr/>
        <p:txBody>
          <a:bodyPr/>
          <a:lstStyle/>
          <a:p>
            <a:r>
              <a:rPr lang="en-US"/>
              <a:t>www.ogclearinghouse.com</a:t>
            </a:r>
            <a:endParaRPr lang="en-US" dirty="0"/>
          </a:p>
        </p:txBody>
      </p:sp>
      <p:sp>
        <p:nvSpPr>
          <p:cNvPr id="5" name="Title 4"/>
          <p:cNvSpPr>
            <a:spLocks noGrp="1"/>
          </p:cNvSpPr>
          <p:nvPr>
            <p:ph type="title"/>
          </p:nvPr>
        </p:nvSpPr>
        <p:spPr/>
        <p:txBody>
          <a:bodyPr/>
          <a:lstStyle/>
          <a:p>
            <a:r>
              <a:rPr lang="en-US" sz="2800" dirty="0"/>
              <a:t>Overview – Market Metrics</a:t>
            </a:r>
          </a:p>
        </p:txBody>
      </p:sp>
      <p:sp>
        <p:nvSpPr>
          <p:cNvPr id="7" name="TextBox 6"/>
          <p:cNvSpPr txBox="1"/>
          <p:nvPr/>
        </p:nvSpPr>
        <p:spPr>
          <a:xfrm>
            <a:off x="628649" y="3989035"/>
            <a:ext cx="7886701" cy="307777"/>
          </a:xfrm>
          <a:prstGeom prst="rect">
            <a:avLst/>
          </a:prstGeom>
          <a:solidFill>
            <a:schemeClr val="tx2"/>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Market Snapshot To Date</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77839" y="1317171"/>
            <a:ext cx="3437512" cy="2291367"/>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57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43"/>
          <p:cNvSpPr>
            <a:spLocks noChangeArrowheads="1"/>
          </p:cNvSpPr>
          <p:nvPr/>
        </p:nvSpPr>
        <p:spPr bwMode="auto">
          <a:xfrm>
            <a:off x="778213" y="1213126"/>
            <a:ext cx="79689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600" b="0" dirty="0">
                <a:cs typeface="Arial" panose="020B0604020202020204" pitchFamily="34" charset="0"/>
              </a:rPr>
              <a:t>OFSCap has a unique position being able to bridge multiple countries in multiple energy disciplines. Our specialties are (1) </a:t>
            </a:r>
            <a:r>
              <a:rPr lang="en-US" altLang="en-US" sz="1600" dirty="0">
                <a:solidFill>
                  <a:schemeClr val="tx2"/>
                </a:solidFill>
                <a:cs typeface="Arial" panose="020B0604020202020204" pitchFamily="34" charset="0"/>
              </a:rPr>
              <a:t>Raising capital </a:t>
            </a:r>
            <a:r>
              <a:rPr lang="en-US" altLang="en-US" sz="1600" b="0" dirty="0">
                <a:cs typeface="Arial" panose="020B0604020202020204" pitchFamily="34" charset="0"/>
              </a:rPr>
              <a:t>and placement, (2) arranging </a:t>
            </a:r>
            <a:r>
              <a:rPr lang="en-US" altLang="en-US" sz="1600" dirty="0">
                <a:solidFill>
                  <a:schemeClr val="tx2"/>
                </a:solidFill>
                <a:cs typeface="Arial" panose="020B0604020202020204" pitchFamily="34" charset="0"/>
              </a:rPr>
              <a:t>joint venture </a:t>
            </a:r>
            <a:r>
              <a:rPr lang="en-US" altLang="en-US" sz="1600" b="0" dirty="0">
                <a:cs typeface="Arial" panose="020B0604020202020204" pitchFamily="34" charset="0"/>
              </a:rPr>
              <a:t>partnerships, and (3) assisting with </a:t>
            </a:r>
            <a:r>
              <a:rPr lang="en-US" altLang="en-US" sz="1600" dirty="0">
                <a:solidFill>
                  <a:schemeClr val="tx2"/>
                </a:solidFill>
                <a:cs typeface="Arial" panose="020B0604020202020204" pitchFamily="34" charset="0"/>
              </a:rPr>
              <a:t>project developments.</a:t>
            </a:r>
          </a:p>
          <a:p>
            <a:pPr eaLnBrk="1" hangingPunct="1">
              <a:lnSpc>
                <a:spcPct val="90000"/>
              </a:lnSpc>
              <a:spcBef>
                <a:spcPct val="60000"/>
              </a:spcBef>
            </a:pPr>
            <a:r>
              <a:rPr lang="en-US" altLang="en-US" sz="1600" b="0" dirty="0" err="1">
                <a:cs typeface="Arial" panose="020B0604020202020204" pitchFamily="34" charset="0"/>
              </a:rPr>
              <a:t>OFSCap</a:t>
            </a:r>
            <a:r>
              <a:rPr lang="en-US" altLang="en-US" sz="1600" b="0" dirty="0">
                <a:cs typeface="Arial" panose="020B0604020202020204" pitchFamily="34" charset="0"/>
              </a:rPr>
              <a:t> can manage and assist either private or public companies regarding capital raises or M&amp;A activities and provides both buy-side and sell-side advisory. Our relationships, country and market knowledge with target entities have expedited strategic acquisitions and transactions. In addition, our contacts and expertise in arranging JV partnerships have accelerated project developments and qualified development projects for global project financing.</a:t>
            </a:r>
          </a:p>
          <a:p>
            <a:pPr eaLnBrk="1" hangingPunct="1">
              <a:lnSpc>
                <a:spcPct val="90000"/>
              </a:lnSpc>
              <a:spcBef>
                <a:spcPct val="60000"/>
              </a:spcBef>
            </a:pPr>
            <a:r>
              <a:rPr lang="en-US" altLang="en-US" sz="1600" b="0" dirty="0">
                <a:cs typeface="Arial" panose="020B0604020202020204" pitchFamily="34" charset="0"/>
              </a:rPr>
              <a:t>Whether raising capital, advising on M&amp;A or finding the right joint venture partner, </a:t>
            </a:r>
            <a:br>
              <a:rPr lang="en-US" altLang="en-US" sz="1600" b="0" dirty="0">
                <a:cs typeface="Arial" panose="020B0604020202020204" pitchFamily="34" charset="0"/>
              </a:rPr>
            </a:br>
            <a:r>
              <a:rPr lang="en-US" altLang="en-US" sz="1600" b="0" dirty="0">
                <a:cs typeface="Arial" panose="020B0604020202020204" pitchFamily="34" charset="0"/>
              </a:rPr>
              <a:t>we work directly with senior management to develop a strong strategic plan based </a:t>
            </a:r>
            <a:br>
              <a:rPr lang="en-US" altLang="en-US" sz="1600" b="0" dirty="0">
                <a:cs typeface="Arial" panose="020B0604020202020204" pitchFamily="34" charset="0"/>
              </a:rPr>
            </a:br>
            <a:r>
              <a:rPr lang="en-US" altLang="en-US" sz="1600" b="0" dirty="0">
                <a:cs typeface="Arial" panose="020B0604020202020204" pitchFamily="34" charset="0"/>
              </a:rPr>
              <a:t>on their objectives and goals. </a:t>
            </a:r>
            <a:r>
              <a:rPr lang="en-US" altLang="en-US" sz="1600" b="0" dirty="0" err="1">
                <a:cs typeface="Arial" panose="020B0604020202020204" pitchFamily="34" charset="0"/>
              </a:rPr>
              <a:t>OFSCap</a:t>
            </a:r>
            <a:r>
              <a:rPr lang="en-US" altLang="en-US" sz="1600" b="0" dirty="0">
                <a:cs typeface="Arial" panose="020B0604020202020204" pitchFamily="34" charset="0"/>
              </a:rPr>
              <a:t> areas of expertise include</a:t>
            </a:r>
            <a:r>
              <a:rPr lang="en-US" altLang="en-US" sz="1100" b="0" dirty="0">
                <a:cs typeface="Arial" panose="020B0604020202020204" pitchFamily="34" charset="0"/>
              </a:rPr>
              <a:t>:</a:t>
            </a:r>
          </a:p>
        </p:txBody>
      </p:sp>
      <p:grpSp>
        <p:nvGrpSpPr>
          <p:cNvPr id="22535" name="Group 50"/>
          <p:cNvGrpSpPr>
            <a:grpSpLocks/>
          </p:cNvGrpSpPr>
          <p:nvPr/>
        </p:nvGrpSpPr>
        <p:grpSpPr bwMode="auto">
          <a:xfrm>
            <a:off x="874352" y="4819940"/>
            <a:ext cx="7640997" cy="1305287"/>
            <a:chOff x="288" y="175"/>
            <a:chExt cx="5184" cy="595"/>
          </a:xfrm>
        </p:grpSpPr>
        <p:sp>
          <p:nvSpPr>
            <p:cNvPr id="22536" name="Rectangle 51"/>
            <p:cNvSpPr>
              <a:spLocks noChangeArrowheads="1"/>
            </p:cNvSpPr>
            <p:nvPr/>
          </p:nvSpPr>
          <p:spPr bwMode="auto">
            <a:xfrm>
              <a:off x="288" y="175"/>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Debt financing</a:t>
              </a:r>
            </a:p>
          </p:txBody>
        </p:sp>
        <p:sp>
          <p:nvSpPr>
            <p:cNvPr id="22537" name="Rectangle 52"/>
            <p:cNvSpPr>
              <a:spLocks noChangeArrowheads="1"/>
            </p:cNvSpPr>
            <p:nvPr/>
          </p:nvSpPr>
          <p:spPr bwMode="auto">
            <a:xfrm>
              <a:off x="2016" y="175"/>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Buy side</a:t>
              </a:r>
            </a:p>
          </p:txBody>
        </p:sp>
        <p:sp>
          <p:nvSpPr>
            <p:cNvPr id="22538" name="Rectangle 53"/>
            <p:cNvSpPr>
              <a:spLocks noChangeArrowheads="1"/>
            </p:cNvSpPr>
            <p:nvPr/>
          </p:nvSpPr>
          <p:spPr bwMode="auto">
            <a:xfrm>
              <a:off x="3744" y="175"/>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Oil &amp; gas</a:t>
              </a:r>
            </a:p>
          </p:txBody>
        </p:sp>
        <p:sp>
          <p:nvSpPr>
            <p:cNvPr id="22539" name="Rectangle 54"/>
            <p:cNvSpPr>
              <a:spLocks noChangeArrowheads="1"/>
            </p:cNvSpPr>
            <p:nvPr/>
          </p:nvSpPr>
          <p:spPr bwMode="auto">
            <a:xfrm>
              <a:off x="288" y="321"/>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Equity raise</a:t>
              </a:r>
            </a:p>
          </p:txBody>
        </p:sp>
        <p:sp>
          <p:nvSpPr>
            <p:cNvPr id="22540" name="Rectangle 55"/>
            <p:cNvSpPr>
              <a:spLocks noChangeArrowheads="1"/>
            </p:cNvSpPr>
            <p:nvPr/>
          </p:nvSpPr>
          <p:spPr bwMode="auto">
            <a:xfrm>
              <a:off x="2016" y="321"/>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Sell side</a:t>
              </a:r>
            </a:p>
          </p:txBody>
        </p:sp>
        <p:sp>
          <p:nvSpPr>
            <p:cNvPr id="22541" name="Rectangle 56"/>
            <p:cNvSpPr>
              <a:spLocks noChangeArrowheads="1"/>
            </p:cNvSpPr>
            <p:nvPr/>
          </p:nvSpPr>
          <p:spPr bwMode="auto">
            <a:xfrm>
              <a:off x="3744" y="321"/>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Oilfield services</a:t>
              </a:r>
            </a:p>
          </p:txBody>
        </p:sp>
        <p:sp>
          <p:nvSpPr>
            <p:cNvPr id="22542" name="Rectangle 57"/>
            <p:cNvSpPr>
              <a:spLocks noChangeArrowheads="1"/>
            </p:cNvSpPr>
            <p:nvPr/>
          </p:nvSpPr>
          <p:spPr bwMode="auto">
            <a:xfrm>
              <a:off x="288" y="467"/>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Private placements</a:t>
              </a:r>
            </a:p>
          </p:txBody>
        </p:sp>
        <p:sp>
          <p:nvSpPr>
            <p:cNvPr id="22543" name="Rectangle 58"/>
            <p:cNvSpPr>
              <a:spLocks noChangeArrowheads="1"/>
            </p:cNvSpPr>
            <p:nvPr/>
          </p:nvSpPr>
          <p:spPr bwMode="auto">
            <a:xfrm>
              <a:off x="2016" y="467"/>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a:cs typeface="Arial" panose="020B0604020202020204" pitchFamily="34" charset="0"/>
                </a:rPr>
                <a:t>Public</a:t>
              </a:r>
            </a:p>
          </p:txBody>
        </p:sp>
        <p:sp>
          <p:nvSpPr>
            <p:cNvPr id="22544" name="Rectangle 59"/>
            <p:cNvSpPr>
              <a:spLocks noChangeArrowheads="1"/>
            </p:cNvSpPr>
            <p:nvPr/>
          </p:nvSpPr>
          <p:spPr bwMode="auto">
            <a:xfrm>
              <a:off x="3744" y="467"/>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Clean energy and power</a:t>
              </a:r>
            </a:p>
          </p:txBody>
        </p:sp>
        <p:sp>
          <p:nvSpPr>
            <p:cNvPr id="22545" name="Rectangle 60"/>
            <p:cNvSpPr>
              <a:spLocks noChangeArrowheads="1"/>
            </p:cNvSpPr>
            <p:nvPr/>
          </p:nvSpPr>
          <p:spPr bwMode="auto">
            <a:xfrm>
              <a:off x="288" y="593"/>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a:cs typeface="Arial" panose="020B0604020202020204" pitchFamily="34" charset="0"/>
                </a:rPr>
                <a:t>Advisory</a:t>
              </a:r>
            </a:p>
          </p:txBody>
        </p:sp>
        <p:sp>
          <p:nvSpPr>
            <p:cNvPr id="22546" name="Rectangle 61"/>
            <p:cNvSpPr>
              <a:spLocks noChangeArrowheads="1"/>
            </p:cNvSpPr>
            <p:nvPr/>
          </p:nvSpPr>
          <p:spPr bwMode="auto">
            <a:xfrm>
              <a:off x="2016" y="593"/>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a:cs typeface="Arial" panose="020B0604020202020204" pitchFamily="34" charset="0"/>
                </a:rPr>
                <a:t>Private</a:t>
              </a:r>
            </a:p>
          </p:txBody>
        </p:sp>
        <p:sp>
          <p:nvSpPr>
            <p:cNvPr id="22547" name="Rectangle 62"/>
            <p:cNvSpPr>
              <a:spLocks noChangeArrowheads="1"/>
            </p:cNvSpPr>
            <p:nvPr/>
          </p:nvSpPr>
          <p:spPr bwMode="auto">
            <a:xfrm>
              <a:off x="3744" y="593"/>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Natural gas</a:t>
              </a:r>
            </a:p>
          </p:txBody>
        </p:sp>
        <p:sp>
          <p:nvSpPr>
            <p:cNvPr id="22548" name="Rectangle 63"/>
            <p:cNvSpPr>
              <a:spLocks noChangeArrowheads="1"/>
            </p:cNvSpPr>
            <p:nvPr/>
          </p:nvSpPr>
          <p:spPr bwMode="auto">
            <a:xfrm>
              <a:off x="288" y="723"/>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a:cs typeface="Arial" panose="020B0604020202020204" pitchFamily="34" charset="0"/>
                </a:rPr>
                <a:t>Development</a:t>
              </a:r>
            </a:p>
          </p:txBody>
        </p:sp>
        <p:sp>
          <p:nvSpPr>
            <p:cNvPr id="22549" name="Rectangle 64"/>
            <p:cNvSpPr>
              <a:spLocks noChangeArrowheads="1"/>
            </p:cNvSpPr>
            <p:nvPr/>
          </p:nvSpPr>
          <p:spPr bwMode="auto">
            <a:xfrm>
              <a:off x="2016" y="723"/>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a:cs typeface="Arial" panose="020B0604020202020204" pitchFamily="34" charset="0"/>
                </a:rPr>
                <a:t>Government</a:t>
              </a:r>
            </a:p>
          </p:txBody>
        </p:sp>
        <p:sp>
          <p:nvSpPr>
            <p:cNvPr id="22550" name="Rectangle 65"/>
            <p:cNvSpPr>
              <a:spLocks noChangeArrowheads="1"/>
            </p:cNvSpPr>
            <p:nvPr/>
          </p:nvSpPr>
          <p:spPr bwMode="auto">
            <a:xfrm>
              <a:off x="3744" y="723"/>
              <a:ext cx="1728"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eaLnBrk="1" hangingPunct="1">
                <a:lnSpc>
                  <a:spcPct val="30000"/>
                </a:lnSpc>
                <a:buSzPct val="65000"/>
                <a:buFont typeface="Wingdings" panose="05000000000000000000" pitchFamily="2" charset="2"/>
                <a:buNone/>
              </a:pPr>
              <a:r>
                <a:rPr lang="en-US" altLang="en-US" sz="1600" dirty="0">
                  <a:cs typeface="Arial" panose="020B0604020202020204" pitchFamily="34" charset="0"/>
                </a:rPr>
                <a:t>Commodity contracts</a:t>
              </a:r>
            </a:p>
          </p:txBody>
        </p:sp>
      </p:grpSp>
      <p:sp>
        <p:nvSpPr>
          <p:cNvPr id="24" name="Slide Number Placeholder 5"/>
          <p:cNvSpPr>
            <a:spLocks noGrp="1"/>
          </p:cNvSpPr>
          <p:nvPr>
            <p:ph type="sldNum" sz="quarter" idx="4"/>
          </p:nvPr>
        </p:nvSpPr>
        <p:spPr>
          <a:prstGeom prst="rect">
            <a:avLst/>
          </a:prstGeom>
        </p:spPr>
        <p:txBody>
          <a:bodyPr/>
          <a:lstStyle/>
          <a:p>
            <a:fld id="{6113E31D-E2AB-40D1-8B51-AFA5AFEF393A}" type="slidenum">
              <a:rPr lang="en-US"/>
              <a:pPr/>
              <a:t>8</a:t>
            </a:fld>
            <a:endParaRPr lang="en-US" dirty="0"/>
          </a:p>
        </p:txBody>
      </p:sp>
      <p:sp>
        <p:nvSpPr>
          <p:cNvPr id="2" name="Title 1"/>
          <p:cNvSpPr>
            <a:spLocks noGrp="1"/>
          </p:cNvSpPr>
          <p:nvPr>
            <p:ph type="title"/>
          </p:nvPr>
        </p:nvSpPr>
        <p:spPr/>
        <p:txBody>
          <a:bodyPr/>
          <a:lstStyle/>
          <a:p>
            <a:r>
              <a:rPr lang="en-US" sz="2800" dirty="0" err="1"/>
              <a:t>OFSCap</a:t>
            </a:r>
            <a:r>
              <a:rPr lang="en-US" sz="2800" dirty="0"/>
              <a:t> Services</a:t>
            </a:r>
          </a:p>
        </p:txBody>
      </p:sp>
    </p:spTree>
    <p:extLst>
      <p:ext uri="{BB962C8B-B14F-4D97-AF65-F5344CB8AC3E}">
        <p14:creationId xmlns:p14="http://schemas.microsoft.com/office/powerpoint/2010/main" val="2555780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SzPct val="65000"/>
              <a:buNone/>
            </a:pPr>
            <a:r>
              <a:rPr lang="en-US" altLang="en-US" sz="1800" dirty="0" err="1"/>
              <a:t>OFSCap</a:t>
            </a:r>
            <a:r>
              <a:rPr lang="en-US" altLang="en-US" sz="1800" dirty="0"/>
              <a:t>, LLC (“</a:t>
            </a:r>
            <a:r>
              <a:rPr lang="en-US" altLang="en-US" sz="1800" dirty="0" err="1"/>
              <a:t>OFSCap</a:t>
            </a:r>
            <a:r>
              <a:rPr lang="en-US" altLang="en-US" sz="1800" dirty="0"/>
              <a:t>”) is a boutique investment banking and project development firm exclusively servicing the energy sector worldwide.</a:t>
            </a:r>
          </a:p>
          <a:p>
            <a:pPr>
              <a:buSzPct val="100000"/>
            </a:pPr>
            <a:r>
              <a:rPr lang="en-US" altLang="en-US" sz="1400" b="1" dirty="0"/>
              <a:t>Team: </a:t>
            </a:r>
            <a:r>
              <a:rPr lang="en-US" altLang="en-US" sz="1400" dirty="0"/>
              <a:t>40+/- multilingual experienced energy investment banking professionals</a:t>
            </a:r>
          </a:p>
          <a:p>
            <a:pPr>
              <a:buSzPct val="100000"/>
            </a:pPr>
            <a:r>
              <a:rPr lang="en-US" altLang="en-US" sz="1400" b="1" dirty="0"/>
              <a:t>Experience: </a:t>
            </a:r>
            <a:r>
              <a:rPr lang="en-US" altLang="en-US" sz="1400" dirty="0"/>
              <a:t>All team members have senior operational, financial or managerial experience directly in the sector. </a:t>
            </a:r>
          </a:p>
          <a:p>
            <a:pPr>
              <a:buSzPct val="100000"/>
            </a:pPr>
            <a:r>
              <a:rPr lang="en-US" altLang="en-US" sz="1400" b="1" dirty="0"/>
              <a:t>Global network: </a:t>
            </a:r>
            <a:r>
              <a:rPr lang="en-US" altLang="en-US" sz="1400" dirty="0"/>
              <a:t>A team located in the major finance and industry capitals</a:t>
            </a:r>
          </a:p>
          <a:p>
            <a:pPr>
              <a:buSzPct val="100000"/>
            </a:pPr>
            <a:r>
              <a:rPr lang="en-US" altLang="en-US" sz="1400" b="1" dirty="0"/>
              <a:t>Energy: </a:t>
            </a:r>
            <a:r>
              <a:rPr lang="en-US" altLang="en-US" sz="1400" dirty="0"/>
              <a:t>Dedicated exclusively to the energy sector, </a:t>
            </a:r>
            <a:r>
              <a:rPr lang="en-US" altLang="en-US" sz="1400" dirty="0" err="1"/>
              <a:t>OFSCap</a:t>
            </a:r>
            <a:r>
              <a:rPr lang="en-US" altLang="en-US" sz="1400" dirty="0"/>
              <a:t> provides highly focused advisory and financing expertise to its clients.</a:t>
            </a:r>
          </a:p>
          <a:p>
            <a:pPr>
              <a:buSzPct val="100000"/>
            </a:pPr>
            <a:r>
              <a:rPr lang="en-US" altLang="en-US" sz="1400" b="1" dirty="0"/>
              <a:t>Clients: </a:t>
            </a:r>
            <a:r>
              <a:rPr lang="en-US" altLang="en-US" sz="1400" dirty="0"/>
              <a:t>Our team members have collectively over 300+ engagements with energy companies</a:t>
            </a:r>
          </a:p>
          <a:p>
            <a:pPr>
              <a:buSzPct val="100000"/>
            </a:pPr>
            <a:r>
              <a:rPr lang="en-US" altLang="en-US" sz="1400" b="1" dirty="0"/>
              <a:t>Closings: </a:t>
            </a:r>
            <a:r>
              <a:rPr lang="en-US" altLang="en-US" sz="1400" dirty="0"/>
              <a:t>Our team has closed over $50 billion of energy sector engagement</a:t>
            </a:r>
          </a:p>
          <a:p>
            <a:pPr>
              <a:buSzPct val="100000"/>
            </a:pPr>
            <a:r>
              <a:rPr lang="en-US" altLang="en-US" sz="1400" b="1" dirty="0"/>
              <a:t>Research: </a:t>
            </a:r>
            <a:r>
              <a:rPr lang="en-US" altLang="en-US" sz="1400" dirty="0"/>
              <a:t>Coverage and insight on energy sector trends in a number of sectors and countries</a:t>
            </a:r>
          </a:p>
          <a:p>
            <a:pPr>
              <a:buSzPct val="100000"/>
            </a:pPr>
            <a:r>
              <a:rPr lang="en-US" altLang="en-US" sz="1400" b="1" dirty="0"/>
              <a:t>Development:  </a:t>
            </a:r>
            <a:r>
              <a:rPr lang="en-US" altLang="en-US" sz="1400" dirty="0"/>
              <a:t>For strategic projects, </a:t>
            </a:r>
            <a:r>
              <a:rPr lang="en-US" altLang="en-US" sz="1400" dirty="0" err="1"/>
              <a:t>OFSCap</a:t>
            </a:r>
            <a:r>
              <a:rPr lang="en-US" altLang="en-US" sz="1400" dirty="0"/>
              <a:t> can act as advisor or lead developer on infrastructure development projects with a high interest in clean energy projects such as solar PV, wind and water.</a:t>
            </a:r>
          </a:p>
        </p:txBody>
      </p:sp>
      <p:sp>
        <p:nvSpPr>
          <p:cNvPr id="8" name="Slide Number Placeholder 5"/>
          <p:cNvSpPr>
            <a:spLocks noGrp="1"/>
          </p:cNvSpPr>
          <p:nvPr>
            <p:ph type="sldNum" sz="quarter" idx="4"/>
          </p:nvPr>
        </p:nvSpPr>
        <p:spPr/>
        <p:txBody>
          <a:bodyPr/>
          <a:lstStyle/>
          <a:p>
            <a:fld id="{6113E31D-E2AB-40D1-8B51-AFA5AFEF393A}" type="slidenum">
              <a:rPr lang="en-US" smtClean="0"/>
              <a:pPr/>
              <a:t>9</a:t>
            </a:fld>
            <a:endParaRPr lang="en-US" dirty="0"/>
          </a:p>
        </p:txBody>
      </p:sp>
      <p:sp>
        <p:nvSpPr>
          <p:cNvPr id="24580" name="Rounded Rectangle 1"/>
          <p:cNvSpPr>
            <a:spLocks noChangeArrowheads="1"/>
          </p:cNvSpPr>
          <p:nvPr/>
        </p:nvSpPr>
        <p:spPr bwMode="auto">
          <a:xfrm>
            <a:off x="381000" y="4171950"/>
            <a:ext cx="2590800" cy="14668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b="1">
                <a:solidFill>
                  <a:srgbClr val="000000"/>
                </a:solidFill>
                <a:latin typeface="Arial" panose="020B0604020202020204" pitchFamily="34" charset="0"/>
                <a:ea typeface="MS PGothic" panose="020B0600070205080204" pitchFamily="34" charset="-128"/>
              </a:defRPr>
            </a:lvl1pPr>
            <a:lvl2pPr marL="742950" indent="-285750" eaLnBrk="0" hangingPunct="0">
              <a:defRPr sz="1400" b="1">
                <a:solidFill>
                  <a:srgbClr val="000000"/>
                </a:solidFill>
                <a:latin typeface="Arial" panose="020B0604020202020204" pitchFamily="34" charset="0"/>
                <a:ea typeface="MS PGothic" panose="020B0600070205080204" pitchFamily="34" charset="-128"/>
              </a:defRPr>
            </a:lvl2pPr>
            <a:lvl3pPr marL="1143000" indent="-228600" eaLnBrk="0" hangingPunct="0">
              <a:defRPr sz="1400" b="1">
                <a:solidFill>
                  <a:srgbClr val="000000"/>
                </a:solidFill>
                <a:latin typeface="Arial" panose="020B0604020202020204" pitchFamily="34" charset="0"/>
                <a:ea typeface="MS PGothic" panose="020B0600070205080204" pitchFamily="34" charset="-128"/>
              </a:defRPr>
            </a:lvl3pPr>
            <a:lvl4pPr marL="1600200" indent="-228600" eaLnBrk="0" hangingPunct="0">
              <a:defRPr sz="1400" b="1">
                <a:solidFill>
                  <a:srgbClr val="000000"/>
                </a:solidFill>
                <a:latin typeface="Arial" panose="020B0604020202020204" pitchFamily="34" charset="0"/>
                <a:ea typeface="MS PGothic" panose="020B0600070205080204" pitchFamily="34" charset="-128"/>
              </a:defRPr>
            </a:lvl4pPr>
            <a:lvl5pPr marL="2057400" indent="-228600" eaLnBrk="0" hangingPunct="0">
              <a:defRPr sz="1400" b="1">
                <a:solidFill>
                  <a:srgbClr val="000000"/>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1400" b="1">
                <a:solidFill>
                  <a:srgbClr val="000000"/>
                </a:solidFill>
                <a:latin typeface="Arial" panose="020B0604020202020204" pitchFamily="34" charset="0"/>
                <a:ea typeface="MS PGothic" panose="020B0600070205080204" pitchFamily="34" charset="-128"/>
              </a:defRPr>
            </a:lvl9pPr>
          </a:lstStyle>
          <a:p>
            <a:pPr algn="just" eaLnBrk="1" hangingPunct="1">
              <a:lnSpc>
                <a:spcPct val="80000"/>
              </a:lnSpc>
              <a:spcBef>
                <a:spcPct val="20000"/>
              </a:spcBef>
              <a:buClr>
                <a:srgbClr val="0000FF"/>
              </a:buClr>
              <a:buSzPct val="65000"/>
              <a:buFont typeface="Wingdings" panose="05000000000000000000" pitchFamily="2" charset="2"/>
              <a:buNone/>
            </a:pPr>
            <a:endParaRPr lang="en-GB" altLang="en-US" sz="1600" b="0"/>
          </a:p>
        </p:txBody>
      </p:sp>
      <p:sp>
        <p:nvSpPr>
          <p:cNvPr id="4" name="Title 3"/>
          <p:cNvSpPr>
            <a:spLocks noGrp="1"/>
          </p:cNvSpPr>
          <p:nvPr>
            <p:ph type="title"/>
          </p:nvPr>
        </p:nvSpPr>
        <p:spPr/>
        <p:txBody>
          <a:bodyPr/>
          <a:lstStyle/>
          <a:p>
            <a:r>
              <a:rPr lang="en-US" sz="2800" dirty="0" err="1"/>
              <a:t>OFSCap</a:t>
            </a:r>
            <a:r>
              <a:rPr lang="en-US" sz="2800" dirty="0"/>
              <a:t> Overview</a:t>
            </a:r>
          </a:p>
        </p:txBody>
      </p:sp>
      <p:grpSp>
        <p:nvGrpSpPr>
          <p:cNvPr id="15" name="Group 14"/>
          <p:cNvGrpSpPr/>
          <p:nvPr/>
        </p:nvGrpSpPr>
        <p:grpSpPr>
          <a:xfrm>
            <a:off x="628650" y="5578348"/>
            <a:ext cx="7886700" cy="480131"/>
            <a:chOff x="628650" y="5578335"/>
            <a:chExt cx="7886700" cy="480131"/>
          </a:xfrm>
        </p:grpSpPr>
        <p:sp>
          <p:nvSpPr>
            <p:cNvPr id="16" name="Rectangle 15"/>
            <p:cNvSpPr/>
            <p:nvPr/>
          </p:nvSpPr>
          <p:spPr>
            <a:xfrm>
              <a:off x="628650" y="5578335"/>
              <a:ext cx="7886700" cy="480131"/>
            </a:xfrm>
            <a:prstGeom prst="rect">
              <a:avLst/>
            </a:prstGeom>
          </p:spPr>
          <p:txBody>
            <a:bodyPr wrap="square">
              <a:spAutoFit/>
            </a:bodyPr>
            <a:lstStyle/>
            <a:p>
              <a:pPr marL="274320" lvl="0" defTabSz="914400">
                <a:lnSpc>
                  <a:spcPct val="90000"/>
                </a:lnSpc>
                <a:spcBef>
                  <a:spcPts val="1000"/>
                </a:spcBef>
              </a:pPr>
              <a:r>
                <a:rPr lang="en-US" sz="1400" b="1" dirty="0" err="1">
                  <a:solidFill>
                    <a:prstClr val="black"/>
                  </a:solidFill>
                  <a:latin typeface="Arial" panose="020B0604020202020204" pitchFamily="34" charset="0"/>
                  <a:cs typeface="Arial" panose="020B0604020202020204" pitchFamily="34" charset="0"/>
                </a:rPr>
                <a:t>OFSCap</a:t>
              </a:r>
              <a:r>
                <a:rPr lang="en-US" sz="1400" b="1" dirty="0">
                  <a:solidFill>
                    <a:prstClr val="black"/>
                  </a:solidFill>
                  <a:latin typeface="Arial" panose="020B0604020202020204" pitchFamily="34" charset="0"/>
                  <a:cs typeface="Arial" panose="020B0604020202020204" pitchFamily="34" charset="0"/>
                </a:rPr>
                <a:t> prides itself on combining investment banking skills together with corporate finance and operational knowledge to provide both a financial and strategic solution.</a:t>
              </a:r>
            </a:p>
          </p:txBody>
        </p:sp>
        <p:sp>
          <p:nvSpPr>
            <p:cNvPr id="17" name="Rectangle 16"/>
            <p:cNvSpPr/>
            <p:nvPr/>
          </p:nvSpPr>
          <p:spPr>
            <a:xfrm>
              <a:off x="721209" y="5643267"/>
              <a:ext cx="106423" cy="343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15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C12434"/>
      </a:dk2>
      <a:lt2>
        <a:srgbClr val="ACADAC"/>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1645</TotalTime>
  <Words>1659</Words>
  <Application>Microsoft Office PowerPoint</Application>
  <PresentationFormat>On-screen Show (4:3)</PresentationFormat>
  <Paragraphs>384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MS PGothic</vt:lpstr>
      <vt:lpstr>MS PGothic</vt:lpstr>
      <vt:lpstr>Arial</vt:lpstr>
      <vt:lpstr>Calibri</vt:lpstr>
      <vt:lpstr>Wingdings</vt:lpstr>
      <vt:lpstr>Office Theme</vt:lpstr>
      <vt:lpstr>PowerPoint Presentation</vt:lpstr>
      <vt:lpstr>What Is The Clearinghouse Group?</vt:lpstr>
      <vt:lpstr>Transactions Speak Louder Than Words</vt:lpstr>
      <vt:lpstr>Marketing &amp; Closing Services</vt:lpstr>
      <vt:lpstr>Asset Variables</vt:lpstr>
      <vt:lpstr>Technical Evaluation Services</vt:lpstr>
      <vt:lpstr>Overview – Market Metrics</vt:lpstr>
      <vt:lpstr>OFSCap Services</vt:lpstr>
      <vt:lpstr>OFSCap Overview</vt:lpstr>
      <vt:lpstr>OFSCap Global Reach &amp; Partners </vt:lpstr>
      <vt:lpstr>Basin-By-Basin Deal Metrics</vt:lpstr>
      <vt:lpstr>North America Rigs Vs. US Production</vt:lpstr>
      <vt:lpstr>Key WTI Events – Oil Price</vt:lpstr>
      <vt:lpstr>Where Are We Headed?</vt:lpstr>
      <vt:lpstr>Key Bankruptcy Events</vt:lpstr>
      <vt:lpstr>Service Costs Decreased Dramatically</vt:lpstr>
      <vt:lpstr>Companies Are More Efficient</vt:lpstr>
      <vt:lpstr>DUCs – Drilled Uncompleted</vt:lpstr>
      <vt:lpstr>DUCs</vt:lpstr>
      <vt:lpstr>Oil Price Effect On Deal Making</vt:lpstr>
      <vt:lpstr>Consensus Growth Analysis</vt:lpstr>
      <vt:lpstr>Consensus Growth Analysis</vt:lpstr>
      <vt:lpstr>Consensus Growth Analysis</vt:lpstr>
      <vt:lpstr>Distinguished Repeat Clientele</vt:lpstr>
      <vt:lpstr>Choose The Clearinghouse</vt:lpstr>
      <vt:lpstr>The Clearinghouse Management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Gehring</dc:creator>
  <cp:lastModifiedBy>Chase Morris</cp:lastModifiedBy>
  <cp:revision>155</cp:revision>
  <dcterms:created xsi:type="dcterms:W3CDTF">2016-09-12T12:48:31Z</dcterms:created>
  <dcterms:modified xsi:type="dcterms:W3CDTF">2016-11-15T22:45:58Z</dcterms:modified>
</cp:coreProperties>
</file>