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Montserrat" panose="00000500000000000000" pitchFamily="2" charset="0"/>
      <p:regular r:id="rId23"/>
    </p:embeddedFont>
    <p:embeddedFont>
      <p:font typeface="Montserrat Bold" panose="00000800000000000000" charset="0"/>
      <p:regular r:id="rId24"/>
    </p:embeddedFont>
    <p:embeddedFont>
      <p:font typeface="Montserrat Bold Italics" panose="020B0604020202020204" charset="0"/>
      <p:regular r:id="rId25"/>
    </p:embeddedFont>
    <p:embeddedFont>
      <p:font typeface="Montserrat Medium" panose="00000600000000000000" pitchFamily="2" charset="0"/>
      <p:regular r:id="rId26"/>
    </p:embeddedFont>
    <p:embeddedFont>
      <p:font typeface="Montserrat Semi-Bold" panose="020B0604020202020204" charset="0"/>
      <p:regular r:id="rId27"/>
    </p:embeddedFont>
    <p:embeddedFont>
      <p:font typeface="Montserrat Ultra-Bold" panose="020B0604020202020204" charset="0"/>
      <p:regular r:id="rId28"/>
    </p:embeddedFont>
    <p:embeddedFont>
      <p:font typeface="Open Sauce" panose="020B0604020202020204" charset="0"/>
      <p:regular r:id="rId29"/>
    </p:embeddedFont>
    <p:embeddedFont>
      <p:font typeface="Open Sauce Bold" panose="020B0604020202020204" charset="0"/>
      <p:regular r:id="rId30"/>
    </p:embeddedFont>
    <p:embeddedFont>
      <p:font typeface="Open Sauce Bold Italics" panose="020B0604020202020204" charset="0"/>
      <p:regular r:id="rId31"/>
    </p:embeddedFont>
    <p:embeddedFont>
      <p:font typeface="Open Sauce Italics" panose="020B0604020202020204" charset="0"/>
      <p:regular r:id="rId32"/>
    </p:embeddedFont>
    <p:embeddedFont>
      <p:font typeface="Questrial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7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03323" y="4174051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F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9467" y="1028700"/>
            <a:ext cx="4367971" cy="8229600"/>
          </a:xfrm>
          <a:custGeom>
            <a:avLst/>
            <a:gdLst/>
            <a:ahLst/>
            <a:cxnLst/>
            <a:rect l="l" t="t" r="r" b="b"/>
            <a:pathLst>
              <a:path w="4367971" h="8229600">
                <a:moveTo>
                  <a:pt x="0" y="0"/>
                </a:moveTo>
                <a:lnTo>
                  <a:pt x="4367970" y="0"/>
                </a:lnTo>
                <a:lnTo>
                  <a:pt x="436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523" r="-22735"/>
            </a:stretch>
          </a:blipFill>
          <a:ln w="200025" cap="rnd">
            <a:solidFill>
              <a:srgbClr val="2197BD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4931687" y="8000196"/>
            <a:ext cx="4441629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688411" y="4955101"/>
            <a:ext cx="1515925" cy="1518687"/>
          </a:xfrm>
          <a:custGeom>
            <a:avLst/>
            <a:gdLst/>
            <a:ahLst/>
            <a:cxnLst/>
            <a:rect l="l" t="t" r="r" b="b"/>
            <a:pathLst>
              <a:path w="1515925" h="1518687">
                <a:moveTo>
                  <a:pt x="0" y="0"/>
                </a:moveTo>
                <a:lnTo>
                  <a:pt x="1515925" y="0"/>
                </a:lnTo>
                <a:lnTo>
                  <a:pt x="1515925" y="1518687"/>
                </a:lnTo>
                <a:lnTo>
                  <a:pt x="0" y="1518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30095" y="2232190"/>
            <a:ext cx="2429205" cy="2429205"/>
          </a:xfrm>
          <a:custGeom>
            <a:avLst/>
            <a:gdLst/>
            <a:ahLst/>
            <a:cxnLst/>
            <a:rect l="l" t="t" r="r" b="b"/>
            <a:pathLst>
              <a:path w="2429205" h="2429205">
                <a:moveTo>
                  <a:pt x="0" y="0"/>
                </a:moveTo>
                <a:lnTo>
                  <a:pt x="2429205" y="0"/>
                </a:lnTo>
                <a:lnTo>
                  <a:pt x="2429205" y="2429205"/>
                </a:lnTo>
                <a:lnTo>
                  <a:pt x="0" y="2429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945943" y="2167261"/>
            <a:ext cx="8783122" cy="258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587"/>
              </a:lnSpc>
            </a:pPr>
            <a:r>
              <a:rPr lang="en-US" sz="7402">
                <a:solidFill>
                  <a:srgbClr val="202226"/>
                </a:solidFill>
                <a:latin typeface="Montserrat Ultra-Bold"/>
              </a:rPr>
              <a:t>Unlocking your </a:t>
            </a:r>
          </a:p>
          <a:p>
            <a:pPr algn="r">
              <a:lnSpc>
                <a:spcPts val="11718"/>
              </a:lnSpc>
            </a:pPr>
            <a:r>
              <a:rPr lang="en-US" sz="10101" spc="777">
                <a:solidFill>
                  <a:srgbClr val="202226"/>
                </a:solidFill>
                <a:latin typeface="Montserrat Ultra-Bold"/>
              </a:rPr>
              <a:t>potential!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554094" y="8139590"/>
            <a:ext cx="2190274" cy="667580"/>
            <a:chOff x="0" y="-19050"/>
            <a:chExt cx="2920366" cy="89010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"/>
              <a:ext cx="2920366" cy="365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39"/>
                </a:lnSpc>
                <a:spcBef>
                  <a:spcPct val="0"/>
                </a:spcBef>
              </a:pPr>
              <a:endParaRPr lang="en-US" sz="1799" u="none" strike="noStrike" spc="71" dirty="0">
                <a:solidFill>
                  <a:srgbClr val="000000"/>
                </a:solidFill>
                <a:latin typeface="Open Sauce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42306"/>
              <a:ext cx="2920366" cy="428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2100" dirty="0">
                <a:solidFill>
                  <a:srgbClr val="000000">
                    <a:alpha val="80000"/>
                  </a:srgbClr>
                </a:solidFill>
                <a:latin typeface="Open Sauce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511317" y="4955101"/>
            <a:ext cx="11975042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962"/>
              </a:lnSpc>
            </a:pPr>
            <a:r>
              <a:rPr lang="en-US" sz="8302">
                <a:solidFill>
                  <a:srgbClr val="202226"/>
                </a:solidFill>
                <a:latin typeface="Questrial"/>
              </a:rPr>
              <a:t>Leveraging LinkedIn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26507"/>
            <a:ext cx="9629878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Other important sections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31422"/>
            <a:ext cx="4468627" cy="332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 Semi-Bold"/>
              </a:rPr>
              <a:t>Skills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LinkedIn gives you 50 skill slots and take full advantage of filling out your profiles.  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Skills keywords will help your profile ranking in recruiter searches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Include both hard and soft skills.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330315" y="7019097"/>
            <a:ext cx="4478407" cy="447840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748128" y="8009093"/>
            <a:ext cx="3395096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uce Italics"/>
              </a:rPr>
              <a:t>Update these sections and keep them current with new information.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99143" y="1931422"/>
            <a:ext cx="4468627" cy="295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 Semi-Bold"/>
              </a:rPr>
              <a:t>Recommendations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A strong way to show employers your work ethics, skills, etc.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Get recommendations from Living &amp; Learning leaders, your mentors and prior supervisors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00891" y="1931422"/>
            <a:ext cx="4468627" cy="481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 Semi-Bold"/>
              </a:rPr>
              <a:t>Accomplishments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Brag about your accomplishments (e.g. Employee of the month, honor student, etc.)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Mention and projects, hobbies, etc. that will complement your professional career. 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Add training programs that you have attended.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You can also add languages in this section.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0918" y="6911009"/>
            <a:ext cx="4478407" cy="447840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23010" y="858545"/>
            <a:ext cx="11722183" cy="8569910"/>
          </a:xfrm>
          <a:custGeom>
            <a:avLst/>
            <a:gdLst/>
            <a:ahLst/>
            <a:cxnLst/>
            <a:rect l="l" t="t" r="r" b="b"/>
            <a:pathLst>
              <a:path w="11722183" h="8569910">
                <a:moveTo>
                  <a:pt x="0" y="0"/>
                </a:moveTo>
                <a:lnTo>
                  <a:pt x="11722183" y="0"/>
                </a:lnTo>
                <a:lnTo>
                  <a:pt x="11722183" y="8569910"/>
                </a:lnTo>
                <a:lnTo>
                  <a:pt x="0" y="856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26507"/>
            <a:ext cx="9629878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LinkedIn Groups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39680"/>
            <a:ext cx="4468627" cy="295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A dedicated space for like-minded professionals. 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Targeted opportunity to learn, read about topics of common interests.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You can seek advice from other professionals.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Network with your peers.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6654" y="8028930"/>
            <a:ext cx="256683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uce Italics"/>
              </a:rPr>
              <a:t>Research groups that interest you and join them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03323" y="4174051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F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4931687" y="8000196"/>
            <a:ext cx="4441629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99807" y="2029525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288830" y="2542761"/>
            <a:ext cx="9752982" cy="4574101"/>
            <a:chOff x="0" y="0"/>
            <a:chExt cx="13003976" cy="6098802"/>
          </a:xfrm>
        </p:grpSpPr>
        <p:grpSp>
          <p:nvGrpSpPr>
            <p:cNvPr id="9" name="Group 9"/>
            <p:cNvGrpSpPr/>
            <p:nvPr/>
          </p:nvGrpSpPr>
          <p:grpSpPr>
            <a:xfrm>
              <a:off x="7224387" y="3950112"/>
              <a:ext cx="1236691" cy="1236691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97B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8731915" y="3556000"/>
              <a:ext cx="2021234" cy="2024915"/>
            </a:xfrm>
            <a:custGeom>
              <a:avLst/>
              <a:gdLst/>
              <a:ahLst/>
              <a:cxnLst/>
              <a:rect l="l" t="t" r="r" b="b"/>
              <a:pathLst>
                <a:path w="2021234" h="2024915">
                  <a:moveTo>
                    <a:pt x="0" y="0"/>
                  </a:moveTo>
                  <a:lnTo>
                    <a:pt x="2021233" y="0"/>
                  </a:lnTo>
                  <a:lnTo>
                    <a:pt x="2021233" y="2024915"/>
                  </a:lnTo>
                  <a:lnTo>
                    <a:pt x="0" y="2024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3003976" cy="357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0"/>
                </a:lnSpc>
              </a:pPr>
              <a:r>
                <a:rPr lang="en-US" sz="17500">
                  <a:solidFill>
                    <a:srgbClr val="202226"/>
                  </a:solidFill>
                  <a:latin typeface="Questrial"/>
                </a:rPr>
                <a:t>LinkedIn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23752"/>
              <a:ext cx="6953551" cy="357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0"/>
                </a:lnSpc>
              </a:pPr>
              <a:r>
                <a:rPr lang="en-US" sz="17500">
                  <a:solidFill>
                    <a:srgbClr val="202226"/>
                  </a:solidFill>
                  <a:latin typeface="Questrial"/>
                </a:rPr>
                <a:t>Jobs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1997" y="2046784"/>
            <a:ext cx="7883311" cy="1009261"/>
          </a:xfrm>
          <a:custGeom>
            <a:avLst/>
            <a:gdLst/>
            <a:ahLst/>
            <a:cxnLst/>
            <a:rect l="l" t="t" r="r" b="b"/>
            <a:pathLst>
              <a:path w="7883311" h="1009261">
                <a:moveTo>
                  <a:pt x="0" y="0"/>
                </a:moveTo>
                <a:lnTo>
                  <a:pt x="7883311" y="0"/>
                </a:lnTo>
                <a:lnTo>
                  <a:pt x="7883311" y="1009262"/>
                </a:lnTo>
                <a:lnTo>
                  <a:pt x="0" y="1009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2" r="-36559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09907" y="1868877"/>
            <a:ext cx="1473177" cy="1447903"/>
            <a:chOff x="0" y="0"/>
            <a:chExt cx="82698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6988" cy="812800"/>
            </a:xfrm>
            <a:custGeom>
              <a:avLst/>
              <a:gdLst/>
              <a:ahLst/>
              <a:cxnLst/>
              <a:rect l="l" t="t" r="r" b="b"/>
              <a:pathLst>
                <a:path w="826988" h="812800">
                  <a:moveTo>
                    <a:pt x="413494" y="0"/>
                  </a:moveTo>
                  <a:cubicBezTo>
                    <a:pt x="185128" y="0"/>
                    <a:pt x="0" y="181951"/>
                    <a:pt x="0" y="406400"/>
                  </a:cubicBezTo>
                  <a:cubicBezTo>
                    <a:pt x="0" y="630849"/>
                    <a:pt x="185128" y="812800"/>
                    <a:pt x="413494" y="812800"/>
                  </a:cubicBezTo>
                  <a:cubicBezTo>
                    <a:pt x="641860" y="812800"/>
                    <a:pt x="826988" y="630849"/>
                    <a:pt x="826988" y="406400"/>
                  </a:cubicBezTo>
                  <a:cubicBezTo>
                    <a:pt x="826988" y="181951"/>
                    <a:pt x="641860" y="0"/>
                    <a:pt x="4134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2197B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7530" y="38100"/>
              <a:ext cx="67192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1997" y="4340577"/>
            <a:ext cx="7992571" cy="623853"/>
          </a:xfrm>
          <a:custGeom>
            <a:avLst/>
            <a:gdLst/>
            <a:ahLst/>
            <a:cxnLst/>
            <a:rect l="l" t="t" r="r" b="b"/>
            <a:pathLst>
              <a:path w="7992571" h="623853">
                <a:moveTo>
                  <a:pt x="0" y="0"/>
                </a:moveTo>
                <a:lnTo>
                  <a:pt x="7992572" y="0"/>
                </a:lnTo>
                <a:lnTo>
                  <a:pt x="7992572" y="623853"/>
                </a:lnTo>
                <a:lnTo>
                  <a:pt x="0" y="62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2" b="-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61997" y="6641526"/>
            <a:ext cx="8107720" cy="678643"/>
          </a:xfrm>
          <a:custGeom>
            <a:avLst/>
            <a:gdLst/>
            <a:ahLst/>
            <a:cxnLst/>
            <a:rect l="l" t="t" r="r" b="b"/>
            <a:pathLst>
              <a:path w="8107720" h="678643">
                <a:moveTo>
                  <a:pt x="0" y="0"/>
                </a:moveTo>
                <a:lnTo>
                  <a:pt x="8107720" y="0"/>
                </a:lnTo>
                <a:lnTo>
                  <a:pt x="8107720" y="678644"/>
                </a:lnTo>
                <a:lnTo>
                  <a:pt x="0" y="67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2" r="-44278" b="-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1997" y="8900160"/>
            <a:ext cx="8107720" cy="738557"/>
          </a:xfrm>
          <a:custGeom>
            <a:avLst/>
            <a:gdLst/>
            <a:ahLst/>
            <a:cxnLst/>
            <a:rect l="l" t="t" r="r" b="b"/>
            <a:pathLst>
              <a:path w="8107720" h="738557">
                <a:moveTo>
                  <a:pt x="0" y="0"/>
                </a:moveTo>
                <a:lnTo>
                  <a:pt x="8107720" y="0"/>
                </a:lnTo>
                <a:lnTo>
                  <a:pt x="8107720" y="738558"/>
                </a:lnTo>
                <a:lnTo>
                  <a:pt x="0" y="73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63504" y="295549"/>
            <a:ext cx="5350988" cy="9695902"/>
          </a:xfrm>
          <a:custGeom>
            <a:avLst/>
            <a:gdLst/>
            <a:ahLst/>
            <a:cxnLst/>
            <a:rect l="l" t="t" r="r" b="b"/>
            <a:pathLst>
              <a:path w="5350988" h="9695902">
                <a:moveTo>
                  <a:pt x="0" y="0"/>
                </a:moveTo>
                <a:lnTo>
                  <a:pt x="5350988" y="0"/>
                </a:lnTo>
                <a:lnTo>
                  <a:pt x="5350988" y="9695902"/>
                </a:lnTo>
                <a:lnTo>
                  <a:pt x="0" y="9695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461997" y="733425"/>
            <a:ext cx="6098984" cy="816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Click on Job’s icon</a:t>
            </a:r>
          </a:p>
          <a:p>
            <a:pPr algn="ctr">
              <a:lnSpc>
                <a:spcPts val="935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Click search Bar</a:t>
            </a:r>
          </a:p>
          <a:p>
            <a:pPr>
              <a:lnSpc>
                <a:spcPts val="935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Edit the filters</a:t>
            </a:r>
          </a:p>
          <a:p>
            <a:pPr>
              <a:lnSpc>
                <a:spcPts val="935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Set Alerts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7091" y="733425"/>
            <a:ext cx="714906" cy="816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1.</a:t>
            </a:r>
          </a:p>
          <a:p>
            <a:pPr algn="ctr">
              <a:lnSpc>
                <a:spcPts val="935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2.</a:t>
            </a:r>
          </a:p>
          <a:p>
            <a:pPr>
              <a:lnSpc>
                <a:spcPts val="935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3.</a:t>
            </a:r>
          </a:p>
          <a:p>
            <a:pPr>
              <a:lnSpc>
                <a:spcPts val="9359"/>
              </a:lnSpc>
            </a:pPr>
            <a:endParaRPr lang="en-US" sz="5199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935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4.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646766" y="1177787"/>
            <a:ext cx="4977142" cy="7620000"/>
          </a:xfrm>
          <a:custGeom>
            <a:avLst/>
            <a:gdLst/>
            <a:ahLst/>
            <a:cxnLst/>
            <a:rect l="l" t="t" r="r" b="b"/>
            <a:pathLst>
              <a:path w="4977142" h="7620000">
                <a:moveTo>
                  <a:pt x="0" y="0"/>
                </a:moveTo>
                <a:lnTo>
                  <a:pt x="4977142" y="0"/>
                </a:lnTo>
                <a:lnTo>
                  <a:pt x="4977142" y="7620000"/>
                </a:lnTo>
                <a:lnTo>
                  <a:pt x="0" y="762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47091" y="5292707"/>
            <a:ext cx="3086100" cy="946568"/>
            <a:chOff x="0" y="0"/>
            <a:chExt cx="4114800" cy="126209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4114800" cy="1262090"/>
              <a:chOff x="0" y="0"/>
              <a:chExt cx="812800" cy="2493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2493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49302">
                    <a:moveTo>
                      <a:pt x="609600" y="0"/>
                    </a:moveTo>
                    <a:cubicBezTo>
                      <a:pt x="721824" y="0"/>
                      <a:pt x="812800" y="55808"/>
                      <a:pt x="812800" y="124651"/>
                    </a:cubicBezTo>
                    <a:cubicBezTo>
                      <a:pt x="812800" y="193494"/>
                      <a:pt x="721824" y="249302"/>
                      <a:pt x="609600" y="249302"/>
                    </a:cubicBezTo>
                    <a:lnTo>
                      <a:pt x="203200" y="249302"/>
                    </a:lnTo>
                    <a:cubicBezTo>
                      <a:pt x="90976" y="249302"/>
                      <a:pt x="0" y="193494"/>
                      <a:pt x="0" y="124651"/>
                    </a:cubicBezTo>
                    <a:cubicBezTo>
                      <a:pt x="0" y="5580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197B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287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63826" y="197827"/>
              <a:ext cx="864860" cy="866436"/>
            </a:xfrm>
            <a:custGeom>
              <a:avLst/>
              <a:gdLst/>
              <a:ahLst/>
              <a:cxnLst/>
              <a:rect l="l" t="t" r="r" b="b"/>
              <a:pathLst>
                <a:path w="864860" h="866436">
                  <a:moveTo>
                    <a:pt x="0" y="0"/>
                  </a:moveTo>
                  <a:lnTo>
                    <a:pt x="864860" y="0"/>
                  </a:lnTo>
                  <a:lnTo>
                    <a:pt x="864860" y="866436"/>
                  </a:lnTo>
                  <a:lnTo>
                    <a:pt x="0" y="866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735524" y="1177787"/>
            <a:ext cx="5188272" cy="7620000"/>
          </a:xfrm>
          <a:custGeom>
            <a:avLst/>
            <a:gdLst/>
            <a:ahLst/>
            <a:cxnLst/>
            <a:rect l="l" t="t" r="r" b="b"/>
            <a:pathLst>
              <a:path w="5188272" h="7620000">
                <a:moveTo>
                  <a:pt x="0" y="0"/>
                </a:moveTo>
                <a:lnTo>
                  <a:pt x="5188272" y="0"/>
                </a:lnTo>
                <a:lnTo>
                  <a:pt x="5188272" y="7620000"/>
                </a:lnTo>
                <a:lnTo>
                  <a:pt x="0" y="762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77345" y="1482173"/>
            <a:ext cx="5677611" cy="44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448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Review the job requirements</a:t>
            </a:r>
          </a:p>
          <a:p>
            <a:pPr>
              <a:lnSpc>
                <a:spcPts val="4488"/>
              </a:lnSpc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518160" lvl="1" indent="-259080">
              <a:lnSpc>
                <a:spcPts val="448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Research the organization</a:t>
            </a:r>
          </a:p>
          <a:p>
            <a:pPr>
              <a:lnSpc>
                <a:spcPts val="4488"/>
              </a:lnSpc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518160" lvl="1" indent="-259080">
              <a:lnSpc>
                <a:spcPts val="448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Research hiring managers and/or contacts at the organization</a:t>
            </a:r>
          </a:p>
          <a:p>
            <a:pPr>
              <a:lnSpc>
                <a:spcPts val="4488"/>
              </a:lnSpc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518160" lvl="1" indent="-259080">
              <a:lnSpc>
                <a:spcPts val="4488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Canva Sans Bold"/>
              </a:rPr>
              <a:t>Apply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40524" y="1516426"/>
            <a:ext cx="15110139" cy="111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202226"/>
                </a:solidFill>
                <a:latin typeface="Questrial"/>
              </a:rPr>
              <a:t>Thank You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40524" y="3072817"/>
            <a:ext cx="4529250" cy="6398166"/>
            <a:chOff x="0" y="0"/>
            <a:chExt cx="1320930" cy="18659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0930" cy="1865989"/>
            </a:xfrm>
            <a:custGeom>
              <a:avLst/>
              <a:gdLst/>
              <a:ahLst/>
              <a:cxnLst/>
              <a:rect l="l" t="t" r="r" b="b"/>
              <a:pathLst>
                <a:path w="1320930" h="1865989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783941"/>
                  </a:lnTo>
                  <a:cubicBezTo>
                    <a:pt x="1320930" y="1805702"/>
                    <a:pt x="1312286" y="1826571"/>
                    <a:pt x="1296899" y="1841958"/>
                  </a:cubicBezTo>
                  <a:cubicBezTo>
                    <a:pt x="1281512" y="1857344"/>
                    <a:pt x="1260643" y="1865989"/>
                    <a:pt x="1238883" y="1865989"/>
                  </a:cubicBezTo>
                  <a:lnTo>
                    <a:pt x="82047" y="1865989"/>
                  </a:lnTo>
                  <a:cubicBezTo>
                    <a:pt x="60287" y="1865989"/>
                    <a:pt x="39418" y="1857344"/>
                    <a:pt x="24031" y="1841958"/>
                  </a:cubicBezTo>
                  <a:cubicBezTo>
                    <a:pt x="8644" y="1826571"/>
                    <a:pt x="0" y="1805702"/>
                    <a:pt x="0" y="1783941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20930" cy="190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37925" y="3463646"/>
            <a:ext cx="219468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197BD"/>
                </a:solidFill>
                <a:latin typeface="Open Sauce Bold Italics"/>
              </a:rPr>
              <a:t>LinkedIn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28495" y="4425370"/>
            <a:ext cx="3455505" cy="35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Profile photo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Banner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Headline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About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Experience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Education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Skills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Recommendations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Accomplishments</a:t>
            </a:r>
          </a:p>
          <a:p>
            <a:pPr>
              <a:lnSpc>
                <a:spcPts val="2781"/>
              </a:lnSpc>
            </a:pPr>
            <a:endParaRPr lang="en-US" sz="1986">
              <a:solidFill>
                <a:srgbClr val="D9D9D9"/>
              </a:solidFill>
              <a:latin typeface="Open Sauce Italic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2228391" y="41336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879375" y="3072817"/>
            <a:ext cx="4529250" cy="6398166"/>
            <a:chOff x="0" y="0"/>
            <a:chExt cx="1320930" cy="18659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0930" cy="1865989"/>
            </a:xfrm>
            <a:custGeom>
              <a:avLst/>
              <a:gdLst/>
              <a:ahLst/>
              <a:cxnLst/>
              <a:rect l="l" t="t" r="r" b="b"/>
              <a:pathLst>
                <a:path w="1320930" h="1865989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783941"/>
                  </a:lnTo>
                  <a:cubicBezTo>
                    <a:pt x="1320930" y="1805702"/>
                    <a:pt x="1312286" y="1826571"/>
                    <a:pt x="1296899" y="1841958"/>
                  </a:cubicBezTo>
                  <a:cubicBezTo>
                    <a:pt x="1281512" y="1857344"/>
                    <a:pt x="1260643" y="1865989"/>
                    <a:pt x="1238883" y="1865989"/>
                  </a:cubicBezTo>
                  <a:lnTo>
                    <a:pt x="82047" y="1865989"/>
                  </a:lnTo>
                  <a:cubicBezTo>
                    <a:pt x="60287" y="1865989"/>
                    <a:pt x="39418" y="1857344"/>
                    <a:pt x="24031" y="1841958"/>
                  </a:cubicBezTo>
                  <a:cubicBezTo>
                    <a:pt x="8644" y="1826571"/>
                    <a:pt x="0" y="1805702"/>
                    <a:pt x="0" y="1783941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20930" cy="190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77552" y="3463646"/>
            <a:ext cx="260881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197BD"/>
                </a:solidFill>
                <a:latin typeface="Open Sauce Bold Italics"/>
              </a:rPr>
              <a:t>Engagement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77552" y="4424634"/>
            <a:ext cx="3302279" cy="315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New connections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Follow company’s page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Skills endorsement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LinkedIn Groups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Like, comment, share relevant posts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LinkedIn Learning</a:t>
            </a:r>
          </a:p>
          <a:p>
            <a:pPr>
              <a:lnSpc>
                <a:spcPts val="2781"/>
              </a:lnSpc>
            </a:pPr>
            <a:endParaRPr lang="en-US" sz="1986">
              <a:solidFill>
                <a:srgbClr val="D9D9D9"/>
              </a:solidFill>
              <a:latin typeface="Open Sauce Italics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7367241" y="41336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019779" y="3072817"/>
            <a:ext cx="4529250" cy="6398166"/>
            <a:chOff x="0" y="0"/>
            <a:chExt cx="1320930" cy="18659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0930" cy="1865989"/>
            </a:xfrm>
            <a:custGeom>
              <a:avLst/>
              <a:gdLst/>
              <a:ahLst/>
              <a:cxnLst/>
              <a:rect l="l" t="t" r="r" b="b"/>
              <a:pathLst>
                <a:path w="1320930" h="1865989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783941"/>
                  </a:lnTo>
                  <a:cubicBezTo>
                    <a:pt x="1320930" y="1805702"/>
                    <a:pt x="1312286" y="1826571"/>
                    <a:pt x="1296899" y="1841958"/>
                  </a:cubicBezTo>
                  <a:cubicBezTo>
                    <a:pt x="1281512" y="1857344"/>
                    <a:pt x="1260643" y="1865989"/>
                    <a:pt x="1238883" y="1865989"/>
                  </a:cubicBezTo>
                  <a:lnTo>
                    <a:pt x="82047" y="1865989"/>
                  </a:lnTo>
                  <a:cubicBezTo>
                    <a:pt x="60287" y="1865989"/>
                    <a:pt x="39418" y="1857344"/>
                    <a:pt x="24031" y="1841958"/>
                  </a:cubicBezTo>
                  <a:cubicBezTo>
                    <a:pt x="8644" y="1826571"/>
                    <a:pt x="0" y="1805702"/>
                    <a:pt x="0" y="1783941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20930" cy="190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614311" y="3463646"/>
            <a:ext cx="260881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197BD"/>
                </a:solidFill>
                <a:latin typeface="Open Sauce Bold Italics"/>
              </a:rPr>
              <a:t>Job Search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14311" y="4424634"/>
            <a:ext cx="3302279" cy="245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#OpenToWork feature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Jobs search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Review requirements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Connect/contact job poster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Engage with company’s content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2504000" y="41336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347258" y="259398"/>
            <a:ext cx="3874292" cy="3874292"/>
          </a:xfrm>
          <a:custGeom>
            <a:avLst/>
            <a:gdLst/>
            <a:ahLst/>
            <a:cxnLst/>
            <a:rect l="l" t="t" r="r" b="b"/>
            <a:pathLst>
              <a:path w="3874292" h="3874292">
                <a:moveTo>
                  <a:pt x="0" y="0"/>
                </a:moveTo>
                <a:lnTo>
                  <a:pt x="3874292" y="0"/>
                </a:lnTo>
                <a:lnTo>
                  <a:pt x="3874292" y="3874292"/>
                </a:lnTo>
                <a:lnTo>
                  <a:pt x="0" y="3874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40524" y="3072817"/>
            <a:ext cx="4529250" cy="6398166"/>
            <a:chOff x="0" y="0"/>
            <a:chExt cx="1320930" cy="18659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0930" cy="1865989"/>
            </a:xfrm>
            <a:custGeom>
              <a:avLst/>
              <a:gdLst/>
              <a:ahLst/>
              <a:cxnLst/>
              <a:rect l="l" t="t" r="r" b="b"/>
              <a:pathLst>
                <a:path w="1320930" h="1865989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783941"/>
                  </a:lnTo>
                  <a:cubicBezTo>
                    <a:pt x="1320930" y="1805702"/>
                    <a:pt x="1312286" y="1826571"/>
                    <a:pt x="1296899" y="1841958"/>
                  </a:cubicBezTo>
                  <a:cubicBezTo>
                    <a:pt x="1281512" y="1857344"/>
                    <a:pt x="1260643" y="1865989"/>
                    <a:pt x="1238883" y="1865989"/>
                  </a:cubicBezTo>
                  <a:lnTo>
                    <a:pt x="82047" y="1865989"/>
                  </a:lnTo>
                  <a:cubicBezTo>
                    <a:pt x="60287" y="1865989"/>
                    <a:pt x="39418" y="1857344"/>
                    <a:pt x="24031" y="1841958"/>
                  </a:cubicBezTo>
                  <a:cubicBezTo>
                    <a:pt x="8644" y="1826571"/>
                    <a:pt x="0" y="1805702"/>
                    <a:pt x="0" y="1783941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20930" cy="190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2228391" y="41336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879375" y="3072817"/>
            <a:ext cx="4529250" cy="6398166"/>
            <a:chOff x="0" y="0"/>
            <a:chExt cx="1320930" cy="18659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0930" cy="1865989"/>
            </a:xfrm>
            <a:custGeom>
              <a:avLst/>
              <a:gdLst/>
              <a:ahLst/>
              <a:cxnLst/>
              <a:rect l="l" t="t" r="r" b="b"/>
              <a:pathLst>
                <a:path w="1320930" h="1865989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783941"/>
                  </a:lnTo>
                  <a:cubicBezTo>
                    <a:pt x="1320930" y="1805702"/>
                    <a:pt x="1312286" y="1826571"/>
                    <a:pt x="1296899" y="1841958"/>
                  </a:cubicBezTo>
                  <a:cubicBezTo>
                    <a:pt x="1281512" y="1857344"/>
                    <a:pt x="1260643" y="1865989"/>
                    <a:pt x="1238883" y="1865989"/>
                  </a:cubicBezTo>
                  <a:lnTo>
                    <a:pt x="82047" y="1865989"/>
                  </a:lnTo>
                  <a:cubicBezTo>
                    <a:pt x="60287" y="1865989"/>
                    <a:pt x="39418" y="1857344"/>
                    <a:pt x="24031" y="1841958"/>
                  </a:cubicBezTo>
                  <a:cubicBezTo>
                    <a:pt x="8644" y="1826571"/>
                    <a:pt x="0" y="1805702"/>
                    <a:pt x="0" y="1783941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20930" cy="190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7367241" y="41336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019779" y="3072817"/>
            <a:ext cx="4529250" cy="6398166"/>
            <a:chOff x="0" y="0"/>
            <a:chExt cx="1320930" cy="18659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0930" cy="1865989"/>
            </a:xfrm>
            <a:custGeom>
              <a:avLst/>
              <a:gdLst/>
              <a:ahLst/>
              <a:cxnLst/>
              <a:rect l="l" t="t" r="r" b="b"/>
              <a:pathLst>
                <a:path w="1320930" h="1865989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783941"/>
                  </a:lnTo>
                  <a:cubicBezTo>
                    <a:pt x="1320930" y="1805702"/>
                    <a:pt x="1312286" y="1826571"/>
                    <a:pt x="1296899" y="1841958"/>
                  </a:cubicBezTo>
                  <a:cubicBezTo>
                    <a:pt x="1281512" y="1857344"/>
                    <a:pt x="1260643" y="1865989"/>
                    <a:pt x="1238883" y="1865989"/>
                  </a:cubicBezTo>
                  <a:lnTo>
                    <a:pt x="82047" y="1865989"/>
                  </a:lnTo>
                  <a:cubicBezTo>
                    <a:pt x="60287" y="1865989"/>
                    <a:pt x="39418" y="1857344"/>
                    <a:pt x="24031" y="1841958"/>
                  </a:cubicBezTo>
                  <a:cubicBezTo>
                    <a:pt x="8644" y="1826571"/>
                    <a:pt x="0" y="1805702"/>
                    <a:pt x="0" y="1783941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20930" cy="190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504000" y="41336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40524" y="1516426"/>
            <a:ext cx="15110139" cy="111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202226"/>
                </a:solidFill>
                <a:latin typeface="Questrial"/>
              </a:rPr>
              <a:t>Best Practices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37925" y="3463646"/>
            <a:ext cx="219468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197BD"/>
                </a:solidFill>
                <a:latin typeface="Open Sauce Bold Italics"/>
              </a:rPr>
              <a:t>LinkedIn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28495" y="4425370"/>
            <a:ext cx="3455505" cy="35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Profile photo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Banner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Headline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About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Experience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Education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Skills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Recommendations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Accomplishments</a:t>
            </a:r>
          </a:p>
          <a:p>
            <a:pPr>
              <a:lnSpc>
                <a:spcPts val="2781"/>
              </a:lnSpc>
            </a:pPr>
            <a:endParaRPr lang="en-US" sz="1986">
              <a:solidFill>
                <a:srgbClr val="D9D9D9"/>
              </a:solidFill>
              <a:latin typeface="Open Sauce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477552" y="3463646"/>
            <a:ext cx="260881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197BD"/>
                </a:solidFill>
                <a:latin typeface="Open Sauce Bold Italics"/>
              </a:rPr>
              <a:t>Engagement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77552" y="4424634"/>
            <a:ext cx="3302279" cy="315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New connections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Follow company’s page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Skills endorsement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LinkedIn Groups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Like, comment, share relevant posts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LinkedIn Learning</a:t>
            </a:r>
          </a:p>
          <a:p>
            <a:pPr>
              <a:lnSpc>
                <a:spcPts val="2781"/>
              </a:lnSpc>
            </a:pPr>
            <a:endParaRPr lang="en-US" sz="1986">
              <a:solidFill>
                <a:srgbClr val="D9D9D9"/>
              </a:solidFill>
              <a:latin typeface="Open Sauce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14311" y="3463646"/>
            <a:ext cx="260881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197BD"/>
                </a:solidFill>
                <a:latin typeface="Open Sauce Bold Italics"/>
              </a:rPr>
              <a:t>Job Search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14311" y="4424634"/>
            <a:ext cx="3302279" cy="245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#OpenToWork feature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Jobs search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Review requirements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Connect/contact job poster</a:t>
            </a:r>
          </a:p>
          <a:p>
            <a:pPr marL="428941" lvl="1" indent="-214470">
              <a:lnSpc>
                <a:spcPts val="2781"/>
              </a:lnSpc>
              <a:buFont typeface="Arial"/>
              <a:buChar char="•"/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Engage with company’s content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347258" y="259398"/>
            <a:ext cx="3874292" cy="3874292"/>
          </a:xfrm>
          <a:custGeom>
            <a:avLst/>
            <a:gdLst/>
            <a:ahLst/>
            <a:cxnLst/>
            <a:rect l="l" t="t" r="r" b="b"/>
            <a:pathLst>
              <a:path w="3874292" h="3874292">
                <a:moveTo>
                  <a:pt x="0" y="0"/>
                </a:moveTo>
                <a:lnTo>
                  <a:pt x="3874292" y="0"/>
                </a:lnTo>
                <a:lnTo>
                  <a:pt x="3874292" y="3874292"/>
                </a:lnTo>
                <a:lnTo>
                  <a:pt x="0" y="3874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09370" y="1250682"/>
            <a:ext cx="10283150" cy="9036318"/>
          </a:xfrm>
          <a:custGeom>
            <a:avLst/>
            <a:gdLst/>
            <a:ahLst/>
            <a:cxnLst/>
            <a:rect l="l" t="t" r="r" b="b"/>
            <a:pathLst>
              <a:path w="10283150" h="9036318">
                <a:moveTo>
                  <a:pt x="0" y="0"/>
                </a:moveTo>
                <a:lnTo>
                  <a:pt x="10283150" y="0"/>
                </a:lnTo>
                <a:lnTo>
                  <a:pt x="10283150" y="9036318"/>
                </a:lnTo>
                <a:lnTo>
                  <a:pt x="0" y="9036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990608" y="1155432"/>
            <a:ext cx="5992467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02226"/>
                </a:solidFill>
                <a:latin typeface="Canva Sans Bold"/>
              </a:rPr>
              <a:t>How does LinkedIn help with job search?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308832" y="880104"/>
            <a:ext cx="4529250" cy="4277894"/>
            <a:chOff x="0" y="0"/>
            <a:chExt cx="1320930" cy="12476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0930" cy="1247623"/>
            </a:xfrm>
            <a:custGeom>
              <a:avLst/>
              <a:gdLst/>
              <a:ahLst/>
              <a:cxnLst/>
              <a:rect l="l" t="t" r="r" b="b"/>
              <a:pathLst>
                <a:path w="1320930" h="1247623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165576"/>
                  </a:lnTo>
                  <a:cubicBezTo>
                    <a:pt x="1320930" y="1187336"/>
                    <a:pt x="1312286" y="1208205"/>
                    <a:pt x="1296899" y="1223592"/>
                  </a:cubicBezTo>
                  <a:cubicBezTo>
                    <a:pt x="1281512" y="1238979"/>
                    <a:pt x="1260643" y="1247623"/>
                    <a:pt x="1238883" y="1247623"/>
                  </a:cubicBezTo>
                  <a:lnTo>
                    <a:pt x="82047" y="1247623"/>
                  </a:lnTo>
                  <a:cubicBezTo>
                    <a:pt x="60287" y="1247623"/>
                    <a:pt x="39418" y="1238979"/>
                    <a:pt x="24031" y="1223592"/>
                  </a:cubicBezTo>
                  <a:cubicBezTo>
                    <a:pt x="8644" y="1208205"/>
                    <a:pt x="0" y="1187336"/>
                    <a:pt x="0" y="1165576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DE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20930" cy="1285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31822" y="1115722"/>
            <a:ext cx="553381" cy="5533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906233" y="1325737"/>
            <a:ext cx="273756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02226"/>
                </a:solidFill>
                <a:latin typeface="Open Sauce Bold Italics"/>
              </a:rPr>
              <a:t> Resume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06233" y="2602927"/>
            <a:ext cx="3302279" cy="175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</a:pPr>
            <a:r>
              <a:rPr lang="en-US" sz="1986">
                <a:solidFill>
                  <a:srgbClr val="737373"/>
                </a:solidFill>
                <a:latin typeface="Open Sauce Italics"/>
              </a:rPr>
              <a:t>It serves as an online resume where users can showcase their education, work experience, skills, and achievement</a:t>
            </a:r>
          </a:p>
        </p:txBody>
      </p:sp>
      <p:sp>
        <p:nvSpPr>
          <p:cNvPr id="13" name="AutoShape 13"/>
          <p:cNvSpPr/>
          <p:nvPr/>
        </p:nvSpPr>
        <p:spPr>
          <a:xfrm>
            <a:off x="5796699" y="2264790"/>
            <a:ext cx="3455505" cy="0"/>
          </a:xfrm>
          <a:prstGeom prst="line">
            <a:avLst/>
          </a:prstGeom>
          <a:ln w="9525" cap="flat">
            <a:solidFill>
              <a:srgbClr val="20222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576319" y="880104"/>
            <a:ext cx="4529250" cy="4277894"/>
            <a:chOff x="0" y="0"/>
            <a:chExt cx="1320930" cy="12476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20930" cy="1247623"/>
            </a:xfrm>
            <a:custGeom>
              <a:avLst/>
              <a:gdLst/>
              <a:ahLst/>
              <a:cxnLst/>
              <a:rect l="l" t="t" r="r" b="b"/>
              <a:pathLst>
                <a:path w="1320930" h="1247623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165576"/>
                  </a:lnTo>
                  <a:cubicBezTo>
                    <a:pt x="1320930" y="1187336"/>
                    <a:pt x="1312286" y="1208205"/>
                    <a:pt x="1296899" y="1223592"/>
                  </a:cubicBezTo>
                  <a:cubicBezTo>
                    <a:pt x="1281512" y="1238979"/>
                    <a:pt x="1260643" y="1247623"/>
                    <a:pt x="1238883" y="1247623"/>
                  </a:cubicBezTo>
                  <a:lnTo>
                    <a:pt x="82047" y="1247623"/>
                  </a:lnTo>
                  <a:cubicBezTo>
                    <a:pt x="60287" y="1247623"/>
                    <a:pt x="39418" y="1238979"/>
                    <a:pt x="24031" y="1223592"/>
                  </a:cubicBezTo>
                  <a:cubicBezTo>
                    <a:pt x="8644" y="1208205"/>
                    <a:pt x="0" y="1187336"/>
                    <a:pt x="0" y="1165576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20930" cy="1285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199308" y="1115722"/>
            <a:ext cx="553381" cy="55338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73719" y="1325737"/>
            <a:ext cx="219468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FCFCFC"/>
                </a:solidFill>
                <a:latin typeface="Open Sauce Bold Italics"/>
              </a:rPr>
              <a:t>Platform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3719" y="2609466"/>
            <a:ext cx="3302279" cy="210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Professional networking platform designed to connect individuals with potential employers, colleagues, and business partners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064185" y="226479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308832" y="5360915"/>
            <a:ext cx="4529250" cy="4277894"/>
            <a:chOff x="0" y="0"/>
            <a:chExt cx="1320930" cy="12476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20930" cy="1247623"/>
            </a:xfrm>
            <a:custGeom>
              <a:avLst/>
              <a:gdLst/>
              <a:ahLst/>
              <a:cxnLst/>
              <a:rect l="l" t="t" r="r" b="b"/>
              <a:pathLst>
                <a:path w="1320930" h="1247623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165576"/>
                  </a:lnTo>
                  <a:cubicBezTo>
                    <a:pt x="1320930" y="1187336"/>
                    <a:pt x="1312286" y="1208205"/>
                    <a:pt x="1296899" y="1223592"/>
                  </a:cubicBezTo>
                  <a:cubicBezTo>
                    <a:pt x="1281512" y="1238979"/>
                    <a:pt x="1260643" y="1247623"/>
                    <a:pt x="1238883" y="1247623"/>
                  </a:cubicBezTo>
                  <a:lnTo>
                    <a:pt x="82047" y="1247623"/>
                  </a:lnTo>
                  <a:cubicBezTo>
                    <a:pt x="60287" y="1247623"/>
                    <a:pt x="39418" y="1238979"/>
                    <a:pt x="24031" y="1223592"/>
                  </a:cubicBezTo>
                  <a:cubicBezTo>
                    <a:pt x="8644" y="1208205"/>
                    <a:pt x="0" y="1187336"/>
                    <a:pt x="0" y="1165576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320930" cy="1285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931822" y="5596532"/>
            <a:ext cx="553381" cy="55338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906233" y="5806548"/>
            <a:ext cx="2737566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FCFCFC"/>
                </a:solidFill>
                <a:latin typeface="Open Sauce Bold Italics"/>
              </a:rPr>
              <a:t>Engagement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841721" y="6962556"/>
            <a:ext cx="3302279" cy="139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</a:pPr>
            <a:r>
              <a:rPr lang="en-US" sz="1986">
                <a:solidFill>
                  <a:srgbClr val="D9D9D9"/>
                </a:solidFill>
                <a:latin typeface="Open Sauce Italics"/>
              </a:rPr>
              <a:t>Follow companies, groups and engage with content relevant to your career and personal interests.</a:t>
            </a:r>
          </a:p>
        </p:txBody>
      </p:sp>
      <p:sp>
        <p:nvSpPr>
          <p:cNvPr id="31" name="AutoShape 31"/>
          <p:cNvSpPr/>
          <p:nvPr/>
        </p:nvSpPr>
        <p:spPr>
          <a:xfrm>
            <a:off x="5796699" y="6745600"/>
            <a:ext cx="3455505" cy="0"/>
          </a:xfrm>
          <a:prstGeom prst="line">
            <a:avLst/>
          </a:prstGeom>
          <a:ln w="9525" cap="flat">
            <a:solidFill>
              <a:srgbClr val="FCFCFC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576319" y="5360915"/>
            <a:ext cx="4529250" cy="4277894"/>
            <a:chOff x="0" y="0"/>
            <a:chExt cx="1320930" cy="124762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20930" cy="1247623"/>
            </a:xfrm>
            <a:custGeom>
              <a:avLst/>
              <a:gdLst/>
              <a:ahLst/>
              <a:cxnLst/>
              <a:rect l="l" t="t" r="r" b="b"/>
              <a:pathLst>
                <a:path w="1320930" h="1247623">
                  <a:moveTo>
                    <a:pt x="82047" y="0"/>
                  </a:moveTo>
                  <a:lnTo>
                    <a:pt x="1238883" y="0"/>
                  </a:lnTo>
                  <a:cubicBezTo>
                    <a:pt x="1260643" y="0"/>
                    <a:pt x="1281512" y="8644"/>
                    <a:pt x="1296899" y="24031"/>
                  </a:cubicBezTo>
                  <a:cubicBezTo>
                    <a:pt x="1312286" y="39418"/>
                    <a:pt x="1320930" y="60287"/>
                    <a:pt x="1320930" y="82047"/>
                  </a:cubicBezTo>
                  <a:lnTo>
                    <a:pt x="1320930" y="1165576"/>
                  </a:lnTo>
                  <a:cubicBezTo>
                    <a:pt x="1320930" y="1187336"/>
                    <a:pt x="1312286" y="1208205"/>
                    <a:pt x="1296899" y="1223592"/>
                  </a:cubicBezTo>
                  <a:cubicBezTo>
                    <a:pt x="1281512" y="1238979"/>
                    <a:pt x="1260643" y="1247623"/>
                    <a:pt x="1238883" y="1247623"/>
                  </a:cubicBezTo>
                  <a:lnTo>
                    <a:pt x="82047" y="1247623"/>
                  </a:lnTo>
                  <a:cubicBezTo>
                    <a:pt x="60287" y="1247623"/>
                    <a:pt x="39418" y="1238979"/>
                    <a:pt x="24031" y="1223592"/>
                  </a:cubicBezTo>
                  <a:cubicBezTo>
                    <a:pt x="8644" y="1208205"/>
                    <a:pt x="0" y="1187336"/>
                    <a:pt x="0" y="1165576"/>
                  </a:cubicBezTo>
                  <a:lnTo>
                    <a:pt x="0" y="82047"/>
                  </a:lnTo>
                  <a:cubicBezTo>
                    <a:pt x="0" y="60287"/>
                    <a:pt x="8644" y="39418"/>
                    <a:pt x="24031" y="24031"/>
                  </a:cubicBezTo>
                  <a:cubicBezTo>
                    <a:pt x="39418" y="8644"/>
                    <a:pt x="60287" y="0"/>
                    <a:pt x="82047" y="0"/>
                  </a:cubicBezTo>
                  <a:close/>
                </a:path>
              </a:pathLst>
            </a:custGeom>
            <a:solidFill>
              <a:srgbClr val="DEDE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320930" cy="1285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199308" y="5596532"/>
            <a:ext cx="553381" cy="55338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173719" y="5806548"/>
            <a:ext cx="3025589" cy="56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1"/>
              </a:lnSpc>
            </a:pPr>
            <a:r>
              <a:rPr lang="en-US" sz="3251">
                <a:solidFill>
                  <a:srgbClr val="202226"/>
                </a:solidFill>
                <a:latin typeface="Open Sauce Bold Italics"/>
              </a:rPr>
              <a:t>Opportunities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73719" y="6962556"/>
            <a:ext cx="3302279" cy="175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1"/>
              </a:lnSpc>
            </a:pPr>
            <a:r>
              <a:rPr lang="en-US" sz="1986">
                <a:solidFill>
                  <a:srgbClr val="737373"/>
                </a:solidFill>
                <a:latin typeface="Open Sauce Italics"/>
              </a:rPr>
              <a:t>Offers opportunities for networking, job searching, and professional development. #1 tool for jobseekers and recruiters</a:t>
            </a:r>
          </a:p>
        </p:txBody>
      </p:sp>
      <p:sp>
        <p:nvSpPr>
          <p:cNvPr id="40" name="AutoShape 40"/>
          <p:cNvSpPr/>
          <p:nvPr/>
        </p:nvSpPr>
        <p:spPr>
          <a:xfrm>
            <a:off x="1064185" y="6745600"/>
            <a:ext cx="3455505" cy="0"/>
          </a:xfrm>
          <a:prstGeom prst="line">
            <a:avLst/>
          </a:prstGeom>
          <a:ln w="9525" cap="flat">
            <a:solidFill>
              <a:srgbClr val="20222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9563078" cy="8229600"/>
            <a:chOff x="0" y="0"/>
            <a:chExt cx="2518671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8671" cy="2167467"/>
            </a:xfrm>
            <a:custGeom>
              <a:avLst/>
              <a:gdLst/>
              <a:ahLst/>
              <a:cxnLst/>
              <a:rect l="l" t="t" r="r" b="b"/>
              <a:pathLst>
                <a:path w="2518671" h="2167467">
                  <a:moveTo>
                    <a:pt x="38859" y="0"/>
                  </a:moveTo>
                  <a:lnTo>
                    <a:pt x="2479812" y="0"/>
                  </a:lnTo>
                  <a:cubicBezTo>
                    <a:pt x="2501273" y="0"/>
                    <a:pt x="2518671" y="17398"/>
                    <a:pt x="2518671" y="38859"/>
                  </a:cubicBezTo>
                  <a:lnTo>
                    <a:pt x="2518671" y="2128608"/>
                  </a:lnTo>
                  <a:cubicBezTo>
                    <a:pt x="2518671" y="2150069"/>
                    <a:pt x="2501273" y="2167467"/>
                    <a:pt x="2479812" y="2167467"/>
                  </a:cubicBezTo>
                  <a:lnTo>
                    <a:pt x="38859" y="2167467"/>
                  </a:lnTo>
                  <a:cubicBezTo>
                    <a:pt x="28553" y="2167467"/>
                    <a:pt x="18669" y="2163373"/>
                    <a:pt x="11382" y="2156085"/>
                  </a:cubicBezTo>
                  <a:cubicBezTo>
                    <a:pt x="4094" y="2148798"/>
                    <a:pt x="0" y="2138914"/>
                    <a:pt x="0" y="2128608"/>
                  </a:cubicBezTo>
                  <a:lnTo>
                    <a:pt x="0" y="38859"/>
                  </a:lnTo>
                  <a:cubicBezTo>
                    <a:pt x="0" y="28553"/>
                    <a:pt x="4094" y="18669"/>
                    <a:pt x="11382" y="11382"/>
                  </a:cubicBezTo>
                  <a:cubicBezTo>
                    <a:pt x="18669" y="4094"/>
                    <a:pt x="28553" y="0"/>
                    <a:pt x="38859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1867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5826" y="1289608"/>
            <a:ext cx="612779" cy="61277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02000" y="1453404"/>
            <a:ext cx="3333750" cy="33337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59387" y="0"/>
                  </a:moveTo>
                  <a:lnTo>
                    <a:pt x="53413" y="0"/>
                  </a:lnTo>
                  <a:cubicBezTo>
                    <a:pt x="23914" y="0"/>
                    <a:pt x="0" y="23914"/>
                    <a:pt x="0" y="53413"/>
                  </a:cubicBezTo>
                  <a:lnTo>
                    <a:pt x="0" y="759387"/>
                  </a:lnTo>
                  <a:cubicBezTo>
                    <a:pt x="0" y="788886"/>
                    <a:pt x="23914" y="812800"/>
                    <a:pt x="53413" y="812800"/>
                  </a:cubicBezTo>
                  <a:lnTo>
                    <a:pt x="759387" y="812800"/>
                  </a:lnTo>
                  <a:cubicBezTo>
                    <a:pt x="788886" y="812800"/>
                    <a:pt x="812800" y="788886"/>
                    <a:pt x="812800" y="759387"/>
                  </a:cubicBezTo>
                  <a:lnTo>
                    <a:pt x="812800" y="53413"/>
                  </a:lnTo>
                  <a:cubicBezTo>
                    <a:pt x="812800" y="23914"/>
                    <a:pt x="788886" y="0"/>
                    <a:pt x="759387" y="0"/>
                  </a:cubicBezTo>
                  <a:close/>
                </a:path>
              </a:pathLst>
            </a:custGeom>
            <a:blipFill>
              <a:blip r:embed="rId3"/>
              <a:stretch>
                <a:fillRect l="-7950" t="-3596" r="-8402" b="-211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65617" y="1453404"/>
            <a:ext cx="3333750" cy="333375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02000" y="5143500"/>
            <a:ext cx="3333750" cy="33337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5"/>
              <a:stretch>
                <a:fillRect l="-20372" r="-15940" b="-817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65617" y="5143500"/>
            <a:ext cx="3333750" cy="33337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6"/>
              <a:stretch>
                <a:fillRect l="-16752" r="-167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21031" y="1097165"/>
            <a:ext cx="5538269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Professional Photo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63353" y="1973021"/>
            <a:ext cx="5813618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737373"/>
                </a:solidFill>
                <a:latin typeface="Open Sauce"/>
              </a:rPr>
              <a:t>First impression of how potential employers will perceive you</a:t>
            </a:r>
          </a:p>
          <a:p>
            <a:pPr marL="518162" lvl="1" indent="-25908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737373"/>
                </a:solidFill>
                <a:latin typeface="Open Sauce"/>
              </a:rPr>
              <a:t>High quality increases profile’s visibility &amp; engagement</a:t>
            </a:r>
          </a:p>
          <a:p>
            <a:pPr marL="518162" lvl="1" indent="-25908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737373"/>
                </a:solidFill>
                <a:latin typeface="Open Sauce"/>
              </a:rPr>
              <a:t>Set a positive tone for your professional identity</a:t>
            </a:r>
          </a:p>
          <a:p>
            <a:pPr marL="518162" lvl="1" indent="-25908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737373"/>
                </a:solidFill>
                <a:latin typeface="Open Sauce"/>
              </a:rPr>
              <a:t>Your personal image and brand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38321" y="5391210"/>
            <a:ext cx="3930926" cy="393092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flipH="1">
            <a:off x="11005391" y="6546032"/>
            <a:ext cx="1515925" cy="1518687"/>
          </a:xfrm>
          <a:custGeom>
            <a:avLst/>
            <a:gdLst/>
            <a:ahLst/>
            <a:cxnLst/>
            <a:rect l="l" t="t" r="r" b="b"/>
            <a:pathLst>
              <a:path w="1515925" h="1518687">
                <a:moveTo>
                  <a:pt x="1515925" y="0"/>
                </a:moveTo>
                <a:lnTo>
                  <a:pt x="0" y="0"/>
                </a:lnTo>
                <a:lnTo>
                  <a:pt x="0" y="1518686"/>
                </a:lnTo>
                <a:lnTo>
                  <a:pt x="1515925" y="1518686"/>
                </a:lnTo>
                <a:lnTo>
                  <a:pt x="15159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2613301" y="6390838"/>
            <a:ext cx="2980965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uce Italics"/>
              </a:rPr>
              <a:t>What are your first impressions of these profile photos?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0526" y="1028700"/>
            <a:ext cx="8072209" cy="8229600"/>
            <a:chOff x="0" y="0"/>
            <a:chExt cx="212601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6014" cy="2167467"/>
            </a:xfrm>
            <a:custGeom>
              <a:avLst/>
              <a:gdLst/>
              <a:ahLst/>
              <a:cxnLst/>
              <a:rect l="l" t="t" r="r" b="b"/>
              <a:pathLst>
                <a:path w="2126014" h="2167467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2121431"/>
                  </a:lnTo>
                  <a:cubicBezTo>
                    <a:pt x="2126014" y="2133640"/>
                    <a:pt x="2121164" y="2145350"/>
                    <a:pt x="2112530" y="2153983"/>
                  </a:cubicBezTo>
                  <a:cubicBezTo>
                    <a:pt x="2103897" y="2162616"/>
                    <a:pt x="2092187" y="2167467"/>
                    <a:pt x="2079978" y="2167467"/>
                  </a:cubicBezTo>
                  <a:lnTo>
                    <a:pt x="46036" y="2167467"/>
                  </a:lnTo>
                  <a:cubicBezTo>
                    <a:pt x="33826" y="2167467"/>
                    <a:pt x="22117" y="2162616"/>
                    <a:pt x="13484" y="2153983"/>
                  </a:cubicBezTo>
                  <a:cubicBezTo>
                    <a:pt x="4850" y="2145350"/>
                    <a:pt x="0" y="2133640"/>
                    <a:pt x="0" y="2121431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601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6478" y="1453404"/>
            <a:ext cx="3333750" cy="33337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90095" y="1453404"/>
            <a:ext cx="3333750" cy="333375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4"/>
              <a:stretch>
                <a:fillRect l="-40153" t="-2484" r="-56848" b="-287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6478" y="5143500"/>
            <a:ext cx="3333750" cy="33337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5"/>
              <a:stretch>
                <a:fillRect l="-51310" t="-5962" r="-57961" b="-334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90095" y="5143500"/>
            <a:ext cx="3333750" cy="33337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413" y="0"/>
                  </a:moveTo>
                  <a:lnTo>
                    <a:pt x="759387" y="0"/>
                  </a:lnTo>
                  <a:cubicBezTo>
                    <a:pt x="788886" y="0"/>
                    <a:pt x="812800" y="23914"/>
                    <a:pt x="812800" y="53413"/>
                  </a:cubicBezTo>
                  <a:lnTo>
                    <a:pt x="812800" y="759387"/>
                  </a:lnTo>
                  <a:cubicBezTo>
                    <a:pt x="812800" y="788886"/>
                    <a:pt x="788886" y="812800"/>
                    <a:pt x="759387" y="812800"/>
                  </a:cubicBezTo>
                  <a:lnTo>
                    <a:pt x="53413" y="812800"/>
                  </a:lnTo>
                  <a:cubicBezTo>
                    <a:pt x="23914" y="812800"/>
                    <a:pt x="0" y="788886"/>
                    <a:pt x="0" y="759387"/>
                  </a:cubicBezTo>
                  <a:lnTo>
                    <a:pt x="0" y="53413"/>
                  </a:lnTo>
                  <a:cubicBezTo>
                    <a:pt x="0" y="23914"/>
                    <a:pt x="23914" y="0"/>
                    <a:pt x="53413" y="0"/>
                  </a:cubicBezTo>
                  <a:close/>
                </a:path>
              </a:pathLst>
            </a:custGeom>
            <a:blipFill>
              <a:blip r:embed="rId6"/>
              <a:stretch>
                <a:fillRect l="-79696" t="-11925" r="-15962" b="-186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381065" y="1338103"/>
            <a:ext cx="6846921" cy="72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Montserrat Bold"/>
              </a:rPr>
              <a:t>Take a Great Photo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81065" y="2151325"/>
            <a:ext cx="8083052" cy="221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 Medium"/>
              </a:rPr>
              <a:t>Dress for the job you want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 Medium"/>
              </a:rPr>
              <a:t>Smile and have a friendly expression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 Medium"/>
              </a:rPr>
              <a:t>Use a background that isn’t distracting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 Medium"/>
              </a:rPr>
              <a:t>Make sure your face takes up a majority of the frame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 Medium"/>
              </a:rPr>
              <a:t>Take a high qaulity picture that is not fuzzy</a:t>
            </a:r>
          </a:p>
          <a:p>
            <a:pPr>
              <a:lnSpc>
                <a:spcPts val="2940"/>
              </a:lnSpc>
            </a:pPr>
            <a:endParaRPr lang="en-US" sz="2100">
              <a:solidFill>
                <a:srgbClr val="737373"/>
              </a:solidFill>
              <a:latin typeface="Montserrat Medi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978756" y="4546324"/>
            <a:ext cx="3930926" cy="393092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246671" y="5181462"/>
            <a:ext cx="3395096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uce Italics"/>
              </a:rPr>
              <a:t>Members with profiles photos receive up to 21x more views and 9x more connection requests!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34309"/>
            <a:ext cx="8072209" cy="6423991"/>
            <a:chOff x="0" y="0"/>
            <a:chExt cx="2126014" cy="16919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6014" cy="1691915"/>
            </a:xfrm>
            <a:custGeom>
              <a:avLst/>
              <a:gdLst/>
              <a:ahLst/>
              <a:cxnLst/>
              <a:rect l="l" t="t" r="r" b="b"/>
              <a:pathLst>
                <a:path w="2126014" h="1691915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1645879"/>
                  </a:lnTo>
                  <a:cubicBezTo>
                    <a:pt x="2126014" y="1658089"/>
                    <a:pt x="2121164" y="1669798"/>
                    <a:pt x="2112530" y="1678432"/>
                  </a:cubicBezTo>
                  <a:cubicBezTo>
                    <a:pt x="2103897" y="1687065"/>
                    <a:pt x="2092187" y="1691915"/>
                    <a:pt x="2079978" y="1691915"/>
                  </a:cubicBezTo>
                  <a:lnTo>
                    <a:pt x="46036" y="1691915"/>
                  </a:lnTo>
                  <a:cubicBezTo>
                    <a:pt x="20611" y="1691915"/>
                    <a:pt x="0" y="1671304"/>
                    <a:pt x="0" y="1645879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6014" cy="1730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47752" y="2834309"/>
            <a:ext cx="8072209" cy="6423991"/>
            <a:chOff x="0" y="0"/>
            <a:chExt cx="2126014" cy="16919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6014" cy="1691915"/>
            </a:xfrm>
            <a:custGeom>
              <a:avLst/>
              <a:gdLst/>
              <a:ahLst/>
              <a:cxnLst/>
              <a:rect l="l" t="t" r="r" b="b"/>
              <a:pathLst>
                <a:path w="2126014" h="1691915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1645879"/>
                  </a:lnTo>
                  <a:cubicBezTo>
                    <a:pt x="2126014" y="1658089"/>
                    <a:pt x="2121164" y="1669798"/>
                    <a:pt x="2112530" y="1678432"/>
                  </a:cubicBezTo>
                  <a:cubicBezTo>
                    <a:pt x="2103897" y="1687065"/>
                    <a:pt x="2092187" y="1691915"/>
                    <a:pt x="2079978" y="1691915"/>
                  </a:cubicBezTo>
                  <a:lnTo>
                    <a:pt x="46036" y="1691915"/>
                  </a:lnTo>
                  <a:cubicBezTo>
                    <a:pt x="20611" y="1691915"/>
                    <a:pt x="0" y="1671304"/>
                    <a:pt x="0" y="1645879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2022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26014" cy="1730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6117" y="3607850"/>
            <a:ext cx="6697375" cy="1666575"/>
            <a:chOff x="0" y="0"/>
            <a:chExt cx="6350000" cy="1580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481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653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653"/>
                    <a:pt x="17653" y="0"/>
                    <a:pt x="39497" y="0"/>
                  </a:cubicBezTo>
                  <a:lnTo>
                    <a:pt x="6310503" y="0"/>
                  </a:lnTo>
                  <a:cubicBezTo>
                    <a:pt x="6332347" y="0"/>
                    <a:pt x="6350000" y="17653"/>
                    <a:pt x="6350000" y="39497"/>
                  </a:cubicBezTo>
                  <a:close/>
                </a:path>
              </a:pathLst>
            </a:custGeom>
            <a:blipFill>
              <a:blip r:embed="rId3"/>
              <a:stretch>
                <a:fillRect t="-36149" b="-361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354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780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780"/>
                    <a:pt x="17780" y="0"/>
                    <a:pt x="39497" y="0"/>
                  </a:cubicBezTo>
                  <a:lnTo>
                    <a:pt x="6310503" y="0"/>
                  </a:lnTo>
                  <a:cubicBezTo>
                    <a:pt x="6332220" y="0"/>
                    <a:pt x="6350000" y="17780"/>
                    <a:pt x="6350000" y="39497"/>
                  </a:cubicBezTo>
                  <a:close/>
                </a:path>
              </a:pathLst>
            </a:custGeom>
            <a:blipFill>
              <a:blip r:embed="rId4"/>
              <a:stretch>
                <a:fillRect t="-107" b="-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97603" y="6329456"/>
            <a:ext cx="6697375" cy="1666575"/>
            <a:chOff x="0" y="0"/>
            <a:chExt cx="6350000" cy="15801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481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653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653"/>
                    <a:pt x="17653" y="0"/>
                    <a:pt x="39497" y="0"/>
                  </a:cubicBezTo>
                  <a:lnTo>
                    <a:pt x="6310503" y="0"/>
                  </a:lnTo>
                  <a:cubicBezTo>
                    <a:pt x="6332347" y="0"/>
                    <a:pt x="6350000" y="17653"/>
                    <a:pt x="6350000" y="39497"/>
                  </a:cubicBezTo>
                  <a:close/>
                </a:path>
              </a:pathLst>
            </a:custGeom>
            <a:blipFill>
              <a:blip r:embed="rId5"/>
              <a:stretch>
                <a:fillRect t="-141521" b="-262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354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780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780"/>
                    <a:pt x="17780" y="0"/>
                    <a:pt x="39497" y="0"/>
                  </a:cubicBezTo>
                  <a:lnTo>
                    <a:pt x="6310503" y="0"/>
                  </a:lnTo>
                  <a:cubicBezTo>
                    <a:pt x="6332220" y="0"/>
                    <a:pt x="6350000" y="17780"/>
                    <a:pt x="6350000" y="39497"/>
                  </a:cubicBezTo>
                  <a:close/>
                </a:path>
              </a:pathLst>
            </a:custGeom>
            <a:blipFill>
              <a:blip r:embed="rId4"/>
              <a:stretch>
                <a:fillRect t="-107" b="-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035169" y="3607850"/>
            <a:ext cx="6697375" cy="1666575"/>
            <a:chOff x="0" y="0"/>
            <a:chExt cx="6350000" cy="158013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481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653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653"/>
                    <a:pt x="17653" y="0"/>
                    <a:pt x="39497" y="0"/>
                  </a:cubicBezTo>
                  <a:lnTo>
                    <a:pt x="6310503" y="0"/>
                  </a:lnTo>
                  <a:cubicBezTo>
                    <a:pt x="6332347" y="0"/>
                    <a:pt x="6350000" y="17653"/>
                    <a:pt x="6350000" y="39497"/>
                  </a:cubicBezTo>
                  <a:close/>
                </a:path>
              </a:pathLst>
            </a:custGeom>
            <a:blipFill>
              <a:blip r:embed="rId6"/>
              <a:stretch>
                <a:fillRect t="-65033" b="-650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354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780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780"/>
                    <a:pt x="17780" y="0"/>
                    <a:pt x="39497" y="0"/>
                  </a:cubicBezTo>
                  <a:lnTo>
                    <a:pt x="6310503" y="0"/>
                  </a:lnTo>
                  <a:cubicBezTo>
                    <a:pt x="6332220" y="0"/>
                    <a:pt x="6350000" y="17780"/>
                    <a:pt x="6350000" y="39497"/>
                  </a:cubicBezTo>
                  <a:close/>
                </a:path>
              </a:pathLst>
            </a:custGeom>
            <a:blipFill>
              <a:blip r:embed="rId4"/>
              <a:stretch>
                <a:fillRect t="-107" b="-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98511" y="4516139"/>
            <a:ext cx="1516572" cy="151657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" r="-20"/>
              </a:stretch>
            </a:blipFill>
            <a:ln w="57150" cap="sq">
              <a:solidFill>
                <a:srgbClr val="FCFC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8511" y="7045601"/>
            <a:ext cx="1516572" cy="151657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57150" cap="sq">
              <a:solidFill>
                <a:srgbClr val="FCFC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350693" y="4516139"/>
            <a:ext cx="1516572" cy="151657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" r="-20"/>
              </a:stretch>
            </a:blipFill>
            <a:ln w="57150" cap="sq">
              <a:solidFill>
                <a:srgbClr val="FCFC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035169" y="6299351"/>
            <a:ext cx="6697375" cy="1666575"/>
            <a:chOff x="0" y="0"/>
            <a:chExt cx="6350000" cy="1580134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0" y="39497"/>
                  </a:moveTo>
                  <a:lnTo>
                    <a:pt x="0" y="1540637"/>
                  </a:lnTo>
                  <a:cubicBezTo>
                    <a:pt x="0" y="1562481"/>
                    <a:pt x="17653" y="1580134"/>
                    <a:pt x="39497" y="1580134"/>
                  </a:cubicBezTo>
                  <a:lnTo>
                    <a:pt x="6310503" y="1580134"/>
                  </a:lnTo>
                  <a:cubicBezTo>
                    <a:pt x="6332347" y="1580134"/>
                    <a:pt x="6350000" y="1562481"/>
                    <a:pt x="6350000" y="1540637"/>
                  </a:cubicBezTo>
                  <a:lnTo>
                    <a:pt x="6350000" y="39497"/>
                  </a:lnTo>
                  <a:cubicBezTo>
                    <a:pt x="6350000" y="17653"/>
                    <a:pt x="6332347" y="0"/>
                    <a:pt x="6310503" y="0"/>
                  </a:cubicBezTo>
                  <a:lnTo>
                    <a:pt x="39497" y="0"/>
                  </a:lnTo>
                  <a:cubicBezTo>
                    <a:pt x="17653" y="0"/>
                    <a:pt x="0" y="17653"/>
                    <a:pt x="0" y="39497"/>
                  </a:cubicBezTo>
                  <a:close/>
                </a:path>
              </a:pathLst>
            </a:custGeom>
            <a:blipFill>
              <a:blip r:embed="rId9"/>
              <a:stretch>
                <a:fillRect t="-46698" b="-4669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354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780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780"/>
                    <a:pt x="17780" y="0"/>
                    <a:pt x="39497" y="0"/>
                  </a:cubicBezTo>
                  <a:lnTo>
                    <a:pt x="6310503" y="0"/>
                  </a:lnTo>
                  <a:cubicBezTo>
                    <a:pt x="6332220" y="0"/>
                    <a:pt x="6350000" y="17780"/>
                    <a:pt x="6350000" y="39497"/>
                  </a:cubicBezTo>
                  <a:close/>
                </a:path>
              </a:pathLst>
            </a:custGeom>
            <a:blipFill>
              <a:blip r:embed="rId4"/>
              <a:stretch>
                <a:fillRect t="-107" b="-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350693" y="7045601"/>
            <a:ext cx="1516572" cy="151657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57150" cap="sq">
              <a:solidFill>
                <a:srgbClr val="FCFC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338422" y="1057275"/>
            <a:ext cx="6018660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LinkedIn Banner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06226" y="1878064"/>
            <a:ext cx="808305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Another way to express yourself or brand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84173"/>
            <a:ext cx="8072209" cy="4899991"/>
            <a:chOff x="0" y="0"/>
            <a:chExt cx="2126014" cy="12905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6014" cy="1290533"/>
            </a:xfrm>
            <a:custGeom>
              <a:avLst/>
              <a:gdLst/>
              <a:ahLst/>
              <a:cxnLst/>
              <a:rect l="l" t="t" r="r" b="b"/>
              <a:pathLst>
                <a:path w="2126014" h="1290533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1244497"/>
                  </a:lnTo>
                  <a:cubicBezTo>
                    <a:pt x="2126014" y="1256706"/>
                    <a:pt x="2121164" y="1268416"/>
                    <a:pt x="2112530" y="1277049"/>
                  </a:cubicBezTo>
                  <a:cubicBezTo>
                    <a:pt x="2103897" y="1285682"/>
                    <a:pt x="2092187" y="1290533"/>
                    <a:pt x="2079978" y="1290533"/>
                  </a:cubicBezTo>
                  <a:lnTo>
                    <a:pt x="46036" y="1290533"/>
                  </a:lnTo>
                  <a:cubicBezTo>
                    <a:pt x="20611" y="1290533"/>
                    <a:pt x="0" y="1269922"/>
                    <a:pt x="0" y="1244497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6014" cy="1328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47752" y="3584173"/>
            <a:ext cx="8072209" cy="4899991"/>
            <a:chOff x="0" y="0"/>
            <a:chExt cx="2126014" cy="12905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6014" cy="1290533"/>
            </a:xfrm>
            <a:custGeom>
              <a:avLst/>
              <a:gdLst/>
              <a:ahLst/>
              <a:cxnLst/>
              <a:rect l="l" t="t" r="r" b="b"/>
              <a:pathLst>
                <a:path w="2126014" h="1290533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1244497"/>
                  </a:lnTo>
                  <a:cubicBezTo>
                    <a:pt x="2126014" y="1256706"/>
                    <a:pt x="2121164" y="1268416"/>
                    <a:pt x="2112530" y="1277049"/>
                  </a:cubicBezTo>
                  <a:cubicBezTo>
                    <a:pt x="2103897" y="1285682"/>
                    <a:pt x="2092187" y="1290533"/>
                    <a:pt x="2079978" y="1290533"/>
                  </a:cubicBezTo>
                  <a:lnTo>
                    <a:pt x="46036" y="1290533"/>
                  </a:lnTo>
                  <a:cubicBezTo>
                    <a:pt x="20611" y="1290533"/>
                    <a:pt x="0" y="1269922"/>
                    <a:pt x="0" y="1244497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26014" cy="1328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38422" y="612339"/>
            <a:ext cx="6018660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Tagline / Headline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6025" y="1528665"/>
            <a:ext cx="13398422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Opportunity to make a strong impression, it’s like a “handshake” when you meet someone!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Up to 220 characters but keep is short and simple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Used by LinkedIn and other search engines (e.g. Google) for searches.  Optimize your headline for top search engine rankings. </a:t>
            </a:r>
          </a:p>
          <a:p>
            <a:pPr marL="453393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Also useful to catch the attention of hiring managers and recruiters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16117" y="4080640"/>
            <a:ext cx="6697375" cy="3306241"/>
            <a:chOff x="0" y="0"/>
            <a:chExt cx="8929833" cy="4408321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8929833" cy="2222100"/>
              <a:chOff x="0" y="0"/>
              <a:chExt cx="6350000" cy="1580134"/>
            </a:xfrm>
          </p:grpSpPr>
          <p:sp>
            <p:nvSpPr>
              <p:cNvPr id="13" name="Freeform 13"/>
              <p:cNvSpPr/>
              <p:nvPr/>
            </p:nvSpPr>
            <p:spPr>
              <a:xfrm flipH="1">
                <a:off x="0" y="0"/>
                <a:ext cx="6350000" cy="15801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80134">
                    <a:moveTo>
                      <a:pt x="0" y="39497"/>
                    </a:moveTo>
                    <a:lnTo>
                      <a:pt x="0" y="1540637"/>
                    </a:lnTo>
                    <a:cubicBezTo>
                      <a:pt x="0" y="1562481"/>
                      <a:pt x="17653" y="1580134"/>
                      <a:pt x="39497" y="1580134"/>
                    </a:cubicBezTo>
                    <a:lnTo>
                      <a:pt x="6310503" y="1580134"/>
                    </a:lnTo>
                    <a:cubicBezTo>
                      <a:pt x="6332347" y="1580134"/>
                      <a:pt x="6350000" y="1562481"/>
                      <a:pt x="6350000" y="1540637"/>
                    </a:cubicBezTo>
                    <a:lnTo>
                      <a:pt x="6350000" y="39497"/>
                    </a:lnTo>
                    <a:cubicBezTo>
                      <a:pt x="6350000" y="17653"/>
                      <a:pt x="6332347" y="0"/>
                      <a:pt x="6310503" y="0"/>
                    </a:cubicBezTo>
                    <a:lnTo>
                      <a:pt x="39497" y="0"/>
                    </a:lnTo>
                    <a:cubicBezTo>
                      <a:pt x="17653" y="0"/>
                      <a:pt x="0" y="17653"/>
                      <a:pt x="0" y="39497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46698" b="-4669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15801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80134">
                    <a:moveTo>
                      <a:pt x="6350000" y="39497"/>
                    </a:moveTo>
                    <a:lnTo>
                      <a:pt x="6350000" y="1540637"/>
                    </a:lnTo>
                    <a:cubicBezTo>
                      <a:pt x="6350000" y="1562354"/>
                      <a:pt x="6332347" y="1580134"/>
                      <a:pt x="6310503" y="1580134"/>
                    </a:cubicBezTo>
                    <a:lnTo>
                      <a:pt x="39497" y="1580134"/>
                    </a:lnTo>
                    <a:cubicBezTo>
                      <a:pt x="17780" y="1580134"/>
                      <a:pt x="0" y="1562481"/>
                      <a:pt x="0" y="1540637"/>
                    </a:cubicBezTo>
                    <a:lnTo>
                      <a:pt x="0" y="39497"/>
                    </a:lnTo>
                    <a:cubicBezTo>
                      <a:pt x="0" y="17780"/>
                      <a:pt x="17780" y="0"/>
                      <a:pt x="39497" y="0"/>
                    </a:cubicBezTo>
                    <a:lnTo>
                      <a:pt x="6310503" y="0"/>
                    </a:lnTo>
                    <a:cubicBezTo>
                      <a:pt x="6332220" y="0"/>
                      <a:pt x="6350000" y="17780"/>
                      <a:pt x="6350000" y="39497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107" b="-10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0699" y="995000"/>
              <a:ext cx="2022095" cy="202209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57150" cap="sq">
                <a:solidFill>
                  <a:srgbClr val="FCFCF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04082" y="3204572"/>
              <a:ext cx="8325751" cy="1203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n-US" sz="1399">
                  <a:solidFill>
                    <a:srgbClr val="737373"/>
                  </a:solidFill>
                  <a:latin typeface="Montserrat Bold"/>
                </a:rPr>
                <a:t>Jane Doe </a:t>
              </a:r>
            </a:p>
            <a:p>
              <a:pPr>
                <a:lnSpc>
                  <a:spcPts val="1819"/>
                </a:lnSpc>
              </a:pPr>
              <a:r>
                <a:rPr lang="en-US" sz="1299">
                  <a:solidFill>
                    <a:srgbClr val="737373"/>
                  </a:solidFill>
                  <a:latin typeface="Montserrat"/>
                </a:rPr>
                <a:t>Detail-Oriented Cybersecurity Specialist with CCNA | Harnessing Unique Insights to Fortify Digital Security | Seeking Oppotunities in Detroit</a:t>
              </a:r>
            </a:p>
            <a:p>
              <a:pPr>
                <a:lnSpc>
                  <a:spcPts val="1679"/>
                </a:lnSpc>
              </a:pPr>
              <a:endParaRPr lang="en-US" sz="1299">
                <a:solidFill>
                  <a:srgbClr val="737373"/>
                </a:solidFill>
                <a:latin typeface="Montserrat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54857" y="7938480"/>
            <a:ext cx="4978286" cy="3930926"/>
            <a:chOff x="0" y="0"/>
            <a:chExt cx="1029363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29363" cy="812800"/>
            </a:xfrm>
            <a:custGeom>
              <a:avLst/>
              <a:gdLst/>
              <a:ahLst/>
              <a:cxnLst/>
              <a:rect l="l" t="t" r="r" b="b"/>
              <a:pathLst>
                <a:path w="1029363" h="812800">
                  <a:moveTo>
                    <a:pt x="514682" y="0"/>
                  </a:moveTo>
                  <a:cubicBezTo>
                    <a:pt x="230431" y="0"/>
                    <a:pt x="0" y="181951"/>
                    <a:pt x="0" y="406400"/>
                  </a:cubicBezTo>
                  <a:cubicBezTo>
                    <a:pt x="0" y="630849"/>
                    <a:pt x="230431" y="812800"/>
                    <a:pt x="514682" y="812800"/>
                  </a:cubicBezTo>
                  <a:cubicBezTo>
                    <a:pt x="798932" y="812800"/>
                    <a:pt x="1029363" y="630849"/>
                    <a:pt x="1029363" y="406400"/>
                  </a:cubicBezTo>
                  <a:cubicBezTo>
                    <a:pt x="1029363" y="181951"/>
                    <a:pt x="798932" y="0"/>
                    <a:pt x="514682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6503" y="38100"/>
              <a:ext cx="83635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54857" y="8703794"/>
            <a:ext cx="497700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uce Italics"/>
              </a:rPr>
              <a:t>Write your own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uce Italics"/>
              </a:rPr>
              <a:t>unique “Tag Line”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Italics"/>
              </a:rPr>
              <a:t>Use ChatGPT to help you.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964280" y="4080640"/>
            <a:ext cx="6697375" cy="3439591"/>
            <a:chOff x="0" y="0"/>
            <a:chExt cx="8929833" cy="4586121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8929833" cy="2222100"/>
              <a:chOff x="0" y="0"/>
              <a:chExt cx="6350000" cy="158013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15801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80134">
                    <a:moveTo>
                      <a:pt x="6350000" y="39497"/>
                    </a:moveTo>
                    <a:lnTo>
                      <a:pt x="6350000" y="1540637"/>
                    </a:lnTo>
                    <a:cubicBezTo>
                      <a:pt x="6350000" y="1562481"/>
                      <a:pt x="6332347" y="1580134"/>
                      <a:pt x="6310503" y="1580134"/>
                    </a:cubicBezTo>
                    <a:lnTo>
                      <a:pt x="39497" y="1580134"/>
                    </a:lnTo>
                    <a:cubicBezTo>
                      <a:pt x="17653" y="1580134"/>
                      <a:pt x="0" y="1562481"/>
                      <a:pt x="0" y="1540637"/>
                    </a:cubicBezTo>
                    <a:lnTo>
                      <a:pt x="0" y="39497"/>
                    </a:lnTo>
                    <a:cubicBezTo>
                      <a:pt x="0" y="17653"/>
                      <a:pt x="17653" y="0"/>
                      <a:pt x="39497" y="0"/>
                    </a:cubicBezTo>
                    <a:lnTo>
                      <a:pt x="6310503" y="0"/>
                    </a:lnTo>
                    <a:cubicBezTo>
                      <a:pt x="6332347" y="0"/>
                      <a:pt x="6350000" y="17653"/>
                      <a:pt x="6350000" y="39497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65033" b="-650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15801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80134">
                    <a:moveTo>
                      <a:pt x="6350000" y="39497"/>
                    </a:moveTo>
                    <a:lnTo>
                      <a:pt x="6350000" y="1540637"/>
                    </a:lnTo>
                    <a:cubicBezTo>
                      <a:pt x="6350000" y="1562354"/>
                      <a:pt x="6332347" y="1580134"/>
                      <a:pt x="6310503" y="1580134"/>
                    </a:cubicBezTo>
                    <a:lnTo>
                      <a:pt x="39497" y="1580134"/>
                    </a:lnTo>
                    <a:cubicBezTo>
                      <a:pt x="17780" y="1580134"/>
                      <a:pt x="0" y="1562481"/>
                      <a:pt x="0" y="1540637"/>
                    </a:cubicBezTo>
                    <a:lnTo>
                      <a:pt x="0" y="39497"/>
                    </a:lnTo>
                    <a:cubicBezTo>
                      <a:pt x="0" y="17780"/>
                      <a:pt x="17780" y="0"/>
                      <a:pt x="39497" y="0"/>
                    </a:cubicBezTo>
                    <a:lnTo>
                      <a:pt x="6310503" y="0"/>
                    </a:lnTo>
                    <a:cubicBezTo>
                      <a:pt x="6332220" y="0"/>
                      <a:pt x="6350000" y="17780"/>
                      <a:pt x="6350000" y="39497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107" b="-10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420699" y="1211052"/>
              <a:ext cx="2022095" cy="202209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0" r="-20"/>
                </a:stretch>
              </a:blipFill>
              <a:ln w="57150" cap="sq">
                <a:solidFill>
                  <a:srgbClr val="FCFCF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04082" y="3331572"/>
              <a:ext cx="8325751" cy="1254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n-US" sz="1399">
                  <a:solidFill>
                    <a:srgbClr val="737373"/>
                  </a:solidFill>
                  <a:latin typeface="Montserrat Bold"/>
                </a:rPr>
                <a:t>John Doe</a:t>
              </a:r>
            </a:p>
            <a:p>
              <a:pPr>
                <a:lnSpc>
                  <a:spcPts val="1959"/>
                </a:lnSpc>
              </a:pPr>
              <a:r>
                <a:rPr lang="en-US" sz="1399">
                  <a:solidFill>
                    <a:srgbClr val="737373"/>
                  </a:solidFill>
                  <a:latin typeface="Montserrat"/>
                </a:rPr>
                <a:t>Autism-Enhanced Analytical Expertise in Cybersecurity | CCNA Certified | Open to cybersecurity positions in Detroit</a:t>
              </a:r>
            </a:p>
            <a:p>
              <a:pPr>
                <a:lnSpc>
                  <a:spcPts val="1679"/>
                </a:lnSpc>
              </a:pPr>
              <a:endParaRPr lang="en-US" sz="1399">
                <a:solidFill>
                  <a:srgbClr val="737373"/>
                </a:solidFill>
                <a:latin typeface="Montserrat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060173"/>
            <a:ext cx="8072209" cy="6423991"/>
            <a:chOff x="0" y="0"/>
            <a:chExt cx="2126014" cy="16919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6014" cy="1691915"/>
            </a:xfrm>
            <a:custGeom>
              <a:avLst/>
              <a:gdLst/>
              <a:ahLst/>
              <a:cxnLst/>
              <a:rect l="l" t="t" r="r" b="b"/>
              <a:pathLst>
                <a:path w="2126014" h="1691915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1645879"/>
                  </a:lnTo>
                  <a:cubicBezTo>
                    <a:pt x="2126014" y="1658089"/>
                    <a:pt x="2121164" y="1669798"/>
                    <a:pt x="2112530" y="1678432"/>
                  </a:cubicBezTo>
                  <a:cubicBezTo>
                    <a:pt x="2103897" y="1687065"/>
                    <a:pt x="2092187" y="1691915"/>
                    <a:pt x="2079978" y="1691915"/>
                  </a:cubicBezTo>
                  <a:lnTo>
                    <a:pt x="46036" y="1691915"/>
                  </a:lnTo>
                  <a:cubicBezTo>
                    <a:pt x="20611" y="1691915"/>
                    <a:pt x="0" y="1671304"/>
                    <a:pt x="0" y="1645879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6014" cy="1730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47752" y="2060173"/>
            <a:ext cx="8072209" cy="6423991"/>
            <a:chOff x="0" y="0"/>
            <a:chExt cx="2126014" cy="16919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6014" cy="1691915"/>
            </a:xfrm>
            <a:custGeom>
              <a:avLst/>
              <a:gdLst/>
              <a:ahLst/>
              <a:cxnLst/>
              <a:rect l="l" t="t" r="r" b="b"/>
              <a:pathLst>
                <a:path w="2126014" h="1691915">
                  <a:moveTo>
                    <a:pt x="46036" y="0"/>
                  </a:moveTo>
                  <a:lnTo>
                    <a:pt x="2079978" y="0"/>
                  </a:lnTo>
                  <a:cubicBezTo>
                    <a:pt x="2105403" y="0"/>
                    <a:pt x="2126014" y="20611"/>
                    <a:pt x="2126014" y="46036"/>
                  </a:cubicBezTo>
                  <a:lnTo>
                    <a:pt x="2126014" y="1645879"/>
                  </a:lnTo>
                  <a:cubicBezTo>
                    <a:pt x="2126014" y="1658089"/>
                    <a:pt x="2121164" y="1669798"/>
                    <a:pt x="2112530" y="1678432"/>
                  </a:cubicBezTo>
                  <a:cubicBezTo>
                    <a:pt x="2103897" y="1687065"/>
                    <a:pt x="2092187" y="1691915"/>
                    <a:pt x="2079978" y="1691915"/>
                  </a:cubicBezTo>
                  <a:lnTo>
                    <a:pt x="46036" y="1691915"/>
                  </a:lnTo>
                  <a:cubicBezTo>
                    <a:pt x="20611" y="1691915"/>
                    <a:pt x="0" y="1671304"/>
                    <a:pt x="0" y="1645879"/>
                  </a:cubicBezTo>
                  <a:lnTo>
                    <a:pt x="0" y="46036"/>
                  </a:lnTo>
                  <a:cubicBezTo>
                    <a:pt x="0" y="33826"/>
                    <a:pt x="4850" y="22117"/>
                    <a:pt x="13484" y="13484"/>
                  </a:cubicBezTo>
                  <a:cubicBezTo>
                    <a:pt x="22117" y="4850"/>
                    <a:pt x="33826" y="0"/>
                    <a:pt x="46036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26014" cy="1730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6117" y="2427520"/>
            <a:ext cx="6697375" cy="1666575"/>
            <a:chOff x="0" y="0"/>
            <a:chExt cx="6350000" cy="1580134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0" y="39497"/>
                  </a:moveTo>
                  <a:lnTo>
                    <a:pt x="0" y="1540637"/>
                  </a:lnTo>
                  <a:cubicBezTo>
                    <a:pt x="0" y="1562481"/>
                    <a:pt x="17653" y="1580134"/>
                    <a:pt x="39497" y="1580134"/>
                  </a:cubicBezTo>
                  <a:lnTo>
                    <a:pt x="6310503" y="1580134"/>
                  </a:lnTo>
                  <a:cubicBezTo>
                    <a:pt x="6332347" y="1580134"/>
                    <a:pt x="6350000" y="1562481"/>
                    <a:pt x="6350000" y="1540637"/>
                  </a:cubicBezTo>
                  <a:lnTo>
                    <a:pt x="6350000" y="39497"/>
                  </a:lnTo>
                  <a:cubicBezTo>
                    <a:pt x="6350000" y="17653"/>
                    <a:pt x="6332347" y="0"/>
                    <a:pt x="6310503" y="0"/>
                  </a:cubicBezTo>
                  <a:lnTo>
                    <a:pt x="39497" y="0"/>
                  </a:lnTo>
                  <a:cubicBezTo>
                    <a:pt x="17653" y="0"/>
                    <a:pt x="0" y="17653"/>
                    <a:pt x="0" y="39497"/>
                  </a:cubicBezTo>
                  <a:close/>
                </a:path>
              </a:pathLst>
            </a:custGeom>
            <a:blipFill>
              <a:blip r:embed="rId3"/>
              <a:stretch>
                <a:fillRect t="-46698" b="-4669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354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780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780"/>
                    <a:pt x="17780" y="0"/>
                    <a:pt x="39497" y="0"/>
                  </a:cubicBezTo>
                  <a:lnTo>
                    <a:pt x="6310503" y="0"/>
                  </a:lnTo>
                  <a:cubicBezTo>
                    <a:pt x="6332220" y="0"/>
                    <a:pt x="6350000" y="17780"/>
                    <a:pt x="6350000" y="39497"/>
                  </a:cubicBezTo>
                  <a:close/>
                </a:path>
              </a:pathLst>
            </a:custGeom>
            <a:blipFill>
              <a:blip r:embed="rId4"/>
              <a:stretch>
                <a:fillRect t="-107" b="-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31641" y="3173770"/>
            <a:ext cx="1516572" cy="151657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57150" cap="sq">
              <a:solidFill>
                <a:srgbClr val="FCFC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035169" y="2427520"/>
            <a:ext cx="6697375" cy="1666575"/>
            <a:chOff x="0" y="0"/>
            <a:chExt cx="6350000" cy="15801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481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653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653"/>
                    <a:pt x="17653" y="0"/>
                    <a:pt x="39497" y="0"/>
                  </a:cubicBezTo>
                  <a:lnTo>
                    <a:pt x="6310503" y="0"/>
                  </a:lnTo>
                  <a:cubicBezTo>
                    <a:pt x="6332347" y="0"/>
                    <a:pt x="6350000" y="17653"/>
                    <a:pt x="6350000" y="39497"/>
                  </a:cubicBezTo>
                  <a:close/>
                </a:path>
              </a:pathLst>
            </a:custGeom>
            <a:blipFill>
              <a:blip r:embed="rId6"/>
              <a:stretch>
                <a:fillRect t="-65033" b="-650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1580134"/>
            </a:xfrm>
            <a:custGeom>
              <a:avLst/>
              <a:gdLst/>
              <a:ahLst/>
              <a:cxnLst/>
              <a:rect l="l" t="t" r="r" b="b"/>
              <a:pathLst>
                <a:path w="6350000" h="1580134">
                  <a:moveTo>
                    <a:pt x="6350000" y="39497"/>
                  </a:moveTo>
                  <a:lnTo>
                    <a:pt x="6350000" y="1540637"/>
                  </a:lnTo>
                  <a:cubicBezTo>
                    <a:pt x="6350000" y="1562354"/>
                    <a:pt x="6332347" y="1580134"/>
                    <a:pt x="6310503" y="1580134"/>
                  </a:cubicBezTo>
                  <a:lnTo>
                    <a:pt x="39497" y="1580134"/>
                  </a:lnTo>
                  <a:cubicBezTo>
                    <a:pt x="17780" y="1580134"/>
                    <a:pt x="0" y="1562481"/>
                    <a:pt x="0" y="1540637"/>
                  </a:cubicBezTo>
                  <a:lnTo>
                    <a:pt x="0" y="39497"/>
                  </a:lnTo>
                  <a:cubicBezTo>
                    <a:pt x="0" y="17780"/>
                    <a:pt x="17780" y="0"/>
                    <a:pt x="39497" y="0"/>
                  </a:cubicBezTo>
                  <a:lnTo>
                    <a:pt x="6310503" y="0"/>
                  </a:lnTo>
                  <a:cubicBezTo>
                    <a:pt x="6332220" y="0"/>
                    <a:pt x="6350000" y="17780"/>
                    <a:pt x="6350000" y="39497"/>
                  </a:cubicBezTo>
                  <a:close/>
                </a:path>
              </a:pathLst>
            </a:custGeom>
            <a:blipFill>
              <a:blip r:embed="rId4"/>
              <a:stretch>
                <a:fillRect t="-107" b="-1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50693" y="3335809"/>
            <a:ext cx="1516572" cy="151657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" r="-20"/>
              </a:stretch>
            </a:blipFill>
            <a:ln w="57150" cap="sq">
              <a:solidFill>
                <a:srgbClr val="FCFC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16117" y="4852380"/>
            <a:ext cx="6697375" cy="3086100"/>
            <a:chOff x="0" y="0"/>
            <a:chExt cx="1763918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63918" cy="812800"/>
            </a:xfrm>
            <a:custGeom>
              <a:avLst/>
              <a:gdLst/>
              <a:ahLst/>
              <a:cxnLst/>
              <a:rect l="l" t="t" r="r" b="b"/>
              <a:pathLst>
                <a:path w="1763918" h="812800">
                  <a:moveTo>
                    <a:pt x="58954" y="0"/>
                  </a:moveTo>
                  <a:lnTo>
                    <a:pt x="1704964" y="0"/>
                  </a:lnTo>
                  <a:cubicBezTo>
                    <a:pt x="1737523" y="0"/>
                    <a:pt x="1763918" y="26395"/>
                    <a:pt x="1763918" y="58954"/>
                  </a:cubicBezTo>
                  <a:lnTo>
                    <a:pt x="1763918" y="753846"/>
                  </a:lnTo>
                  <a:cubicBezTo>
                    <a:pt x="1763918" y="786405"/>
                    <a:pt x="1737523" y="812800"/>
                    <a:pt x="1704964" y="812800"/>
                  </a:cubicBezTo>
                  <a:lnTo>
                    <a:pt x="58954" y="812800"/>
                  </a:lnTo>
                  <a:cubicBezTo>
                    <a:pt x="26395" y="812800"/>
                    <a:pt x="0" y="786405"/>
                    <a:pt x="0" y="753846"/>
                  </a:cubicBezTo>
                  <a:lnTo>
                    <a:pt x="0" y="58954"/>
                  </a:lnTo>
                  <a:cubicBezTo>
                    <a:pt x="0" y="26395"/>
                    <a:pt x="26395" y="0"/>
                    <a:pt x="58954" y="0"/>
                  </a:cubicBezTo>
                  <a:close/>
                </a:path>
              </a:pathLst>
            </a:custGeom>
            <a:solidFill>
              <a:srgbClr val="FCFC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76391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338422" y="612339"/>
            <a:ext cx="6018660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About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04417" y="1448642"/>
            <a:ext cx="9919726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Your elevator speech, communicate your role, career aspirations, etc.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42648" y="5134320"/>
            <a:ext cx="6244313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737373"/>
                </a:solidFill>
                <a:latin typeface="Montserrat"/>
              </a:rPr>
              <a:t>As a dedicated and detail-oriented cybersecurity professional, my journey into the world of digital protection has been both unique and rewarding. With a CCNA certification in hand, I bring a meticulous approach to analyzing and strengthening network security, a skill set sharpened by my focused and analytical perspective—traits that my autism enhances.</a:t>
            </a:r>
          </a:p>
          <a:p>
            <a:pPr>
              <a:lnSpc>
                <a:spcPts val="1679"/>
              </a:lnSpc>
            </a:pPr>
            <a:endParaRPr lang="en-US" sz="1200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737373"/>
                </a:solidFill>
                <a:latin typeface="Montserrat"/>
              </a:rPr>
              <a:t>I am now looking to join an organization that values innovation, integrity, and inclusiveness, where I can apply my cybersecurity knowledge, contribute to safeguarding digital assets, and continue to evolve as a resilient and insightful cybersecurity professional.</a:t>
            </a:r>
          </a:p>
          <a:p>
            <a:pPr>
              <a:lnSpc>
                <a:spcPts val="1679"/>
              </a:lnSpc>
            </a:pPr>
            <a:endParaRPr lang="en-US" sz="1200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1679"/>
              </a:lnSpc>
            </a:pPr>
            <a:endParaRPr lang="en-US" sz="1200">
              <a:solidFill>
                <a:srgbClr val="737373"/>
              </a:solidFill>
              <a:latin typeface="Montserrat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9964280" y="4983968"/>
            <a:ext cx="6697375" cy="3086100"/>
            <a:chOff x="0" y="0"/>
            <a:chExt cx="1763918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63918" cy="812800"/>
            </a:xfrm>
            <a:custGeom>
              <a:avLst/>
              <a:gdLst/>
              <a:ahLst/>
              <a:cxnLst/>
              <a:rect l="l" t="t" r="r" b="b"/>
              <a:pathLst>
                <a:path w="1763918" h="812800">
                  <a:moveTo>
                    <a:pt x="58954" y="0"/>
                  </a:moveTo>
                  <a:lnTo>
                    <a:pt x="1704964" y="0"/>
                  </a:lnTo>
                  <a:cubicBezTo>
                    <a:pt x="1737523" y="0"/>
                    <a:pt x="1763918" y="26395"/>
                    <a:pt x="1763918" y="58954"/>
                  </a:cubicBezTo>
                  <a:lnTo>
                    <a:pt x="1763918" y="753846"/>
                  </a:lnTo>
                  <a:cubicBezTo>
                    <a:pt x="1763918" y="786405"/>
                    <a:pt x="1737523" y="812800"/>
                    <a:pt x="1704964" y="812800"/>
                  </a:cubicBezTo>
                  <a:lnTo>
                    <a:pt x="58954" y="812800"/>
                  </a:lnTo>
                  <a:cubicBezTo>
                    <a:pt x="26395" y="812800"/>
                    <a:pt x="0" y="786405"/>
                    <a:pt x="0" y="753846"/>
                  </a:cubicBezTo>
                  <a:lnTo>
                    <a:pt x="0" y="58954"/>
                  </a:lnTo>
                  <a:cubicBezTo>
                    <a:pt x="0" y="26395"/>
                    <a:pt x="26395" y="0"/>
                    <a:pt x="58954" y="0"/>
                  </a:cubicBezTo>
                  <a:close/>
                </a:path>
              </a:pathLst>
            </a:custGeom>
            <a:solidFill>
              <a:srgbClr val="FCFC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76391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190811" y="5134320"/>
            <a:ext cx="6244313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737373"/>
                </a:solidFill>
                <a:latin typeface="Montserrat"/>
              </a:rPr>
              <a:t>Embarking on a path where technology meets security, I have carved a niche for myself in the cybersecurity domain, fueled by my passion for safeguarding digital environments. Holding a CCNA certification, I possess a keen eye for detail and a systematic approach to problem-solving, attributes enhanced by the unique perspectives I gain from my experience with autism.</a:t>
            </a:r>
          </a:p>
          <a:p>
            <a:pPr>
              <a:lnSpc>
                <a:spcPts val="1679"/>
              </a:lnSpc>
            </a:pPr>
            <a:endParaRPr lang="en-US" sz="1200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737373"/>
                </a:solidFill>
                <a:latin typeface="Montserrat"/>
              </a:rPr>
              <a:t>My autism grants me the ability to focus intensely on complex tasks and approach problems with a distinctive analytical lens, qualities that I believe are assets in the dynamic field of cybersecurity. I am enthusiastic about joining a forward-thinking team in Detroit, where I can contribute to robust cybersecurity defenses and continue my trajectory of professional and personal growth.</a:t>
            </a:r>
          </a:p>
          <a:p>
            <a:pPr>
              <a:lnSpc>
                <a:spcPts val="1679"/>
              </a:lnSpc>
            </a:pPr>
            <a:endParaRPr lang="en-US" sz="1200">
              <a:solidFill>
                <a:srgbClr val="737373"/>
              </a:solidFill>
              <a:latin typeface="Montserrat"/>
            </a:endParaRPr>
          </a:p>
          <a:p>
            <a:pPr>
              <a:lnSpc>
                <a:spcPts val="1679"/>
              </a:lnSpc>
            </a:pPr>
            <a:endParaRPr lang="en-US" sz="1200">
              <a:solidFill>
                <a:srgbClr val="737373"/>
              </a:solidFill>
              <a:latin typeface="Montserrat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6654857" y="7938480"/>
            <a:ext cx="4978286" cy="3930926"/>
            <a:chOff x="0" y="0"/>
            <a:chExt cx="1029363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29363" cy="812800"/>
            </a:xfrm>
            <a:custGeom>
              <a:avLst/>
              <a:gdLst/>
              <a:ahLst/>
              <a:cxnLst/>
              <a:rect l="l" t="t" r="r" b="b"/>
              <a:pathLst>
                <a:path w="1029363" h="812800">
                  <a:moveTo>
                    <a:pt x="514682" y="0"/>
                  </a:moveTo>
                  <a:cubicBezTo>
                    <a:pt x="230431" y="0"/>
                    <a:pt x="0" y="181951"/>
                    <a:pt x="0" y="406400"/>
                  </a:cubicBezTo>
                  <a:cubicBezTo>
                    <a:pt x="0" y="630849"/>
                    <a:pt x="230431" y="812800"/>
                    <a:pt x="514682" y="812800"/>
                  </a:cubicBezTo>
                  <a:cubicBezTo>
                    <a:pt x="798932" y="812800"/>
                    <a:pt x="1029363" y="630849"/>
                    <a:pt x="1029363" y="406400"/>
                  </a:cubicBezTo>
                  <a:cubicBezTo>
                    <a:pt x="1029363" y="181951"/>
                    <a:pt x="798932" y="0"/>
                    <a:pt x="514682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6503" y="38100"/>
              <a:ext cx="83635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654857" y="8703794"/>
            <a:ext cx="497700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uce Italics"/>
              </a:rPr>
              <a:t>Write your own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uce Italics"/>
              </a:rPr>
              <a:t>unique “About” section. 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Italics"/>
              </a:rPr>
              <a:t>Use ChatGPT to help you.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2694" y="360111"/>
            <a:ext cx="9377613" cy="9247309"/>
            <a:chOff x="0" y="0"/>
            <a:chExt cx="2469824" cy="2435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9824" cy="2435505"/>
            </a:xfrm>
            <a:custGeom>
              <a:avLst/>
              <a:gdLst/>
              <a:ahLst/>
              <a:cxnLst/>
              <a:rect l="l" t="t" r="r" b="b"/>
              <a:pathLst>
                <a:path w="2469824" h="2435505">
                  <a:moveTo>
                    <a:pt x="39628" y="0"/>
                  </a:moveTo>
                  <a:lnTo>
                    <a:pt x="2430196" y="0"/>
                  </a:lnTo>
                  <a:cubicBezTo>
                    <a:pt x="2440706" y="0"/>
                    <a:pt x="2450786" y="4175"/>
                    <a:pt x="2458217" y="11607"/>
                  </a:cubicBezTo>
                  <a:cubicBezTo>
                    <a:pt x="2465649" y="19038"/>
                    <a:pt x="2469824" y="29118"/>
                    <a:pt x="2469824" y="39628"/>
                  </a:cubicBezTo>
                  <a:lnTo>
                    <a:pt x="2469824" y="2395878"/>
                  </a:lnTo>
                  <a:cubicBezTo>
                    <a:pt x="2469824" y="2406388"/>
                    <a:pt x="2465649" y="2416467"/>
                    <a:pt x="2458217" y="2423899"/>
                  </a:cubicBezTo>
                  <a:cubicBezTo>
                    <a:pt x="2450786" y="2431330"/>
                    <a:pt x="2440706" y="2435505"/>
                    <a:pt x="2430196" y="2435505"/>
                  </a:cubicBezTo>
                  <a:lnTo>
                    <a:pt x="39628" y="2435505"/>
                  </a:lnTo>
                  <a:cubicBezTo>
                    <a:pt x="29118" y="2435505"/>
                    <a:pt x="19038" y="2431330"/>
                    <a:pt x="11607" y="2423899"/>
                  </a:cubicBezTo>
                  <a:cubicBezTo>
                    <a:pt x="4175" y="2416467"/>
                    <a:pt x="0" y="2406388"/>
                    <a:pt x="0" y="2395878"/>
                  </a:cubicBezTo>
                  <a:lnTo>
                    <a:pt x="0" y="39628"/>
                  </a:lnTo>
                  <a:cubicBezTo>
                    <a:pt x="0" y="29118"/>
                    <a:pt x="4175" y="19038"/>
                    <a:pt x="11607" y="11607"/>
                  </a:cubicBezTo>
                  <a:cubicBezTo>
                    <a:pt x="19038" y="4175"/>
                    <a:pt x="29118" y="0"/>
                    <a:pt x="39628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9824" cy="2473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62814" y="957228"/>
            <a:ext cx="6697375" cy="2262822"/>
            <a:chOff x="0" y="0"/>
            <a:chExt cx="8929833" cy="301709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8929833" cy="2222100"/>
              <a:chOff x="0" y="0"/>
              <a:chExt cx="6350000" cy="1580134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6350000" cy="15801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80134">
                    <a:moveTo>
                      <a:pt x="0" y="39497"/>
                    </a:moveTo>
                    <a:lnTo>
                      <a:pt x="0" y="1540637"/>
                    </a:lnTo>
                    <a:cubicBezTo>
                      <a:pt x="0" y="1562481"/>
                      <a:pt x="17653" y="1580134"/>
                      <a:pt x="39497" y="1580134"/>
                    </a:cubicBezTo>
                    <a:lnTo>
                      <a:pt x="6310503" y="1580134"/>
                    </a:lnTo>
                    <a:cubicBezTo>
                      <a:pt x="6332347" y="1580134"/>
                      <a:pt x="6350000" y="1562481"/>
                      <a:pt x="6350000" y="1540637"/>
                    </a:cubicBezTo>
                    <a:lnTo>
                      <a:pt x="6350000" y="39497"/>
                    </a:lnTo>
                    <a:cubicBezTo>
                      <a:pt x="6350000" y="17653"/>
                      <a:pt x="6332347" y="0"/>
                      <a:pt x="6310503" y="0"/>
                    </a:cubicBezTo>
                    <a:lnTo>
                      <a:pt x="39497" y="0"/>
                    </a:lnTo>
                    <a:cubicBezTo>
                      <a:pt x="17653" y="0"/>
                      <a:pt x="0" y="17653"/>
                      <a:pt x="0" y="39497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t="-46698" b="-4669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158013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580134">
                    <a:moveTo>
                      <a:pt x="6350000" y="39497"/>
                    </a:moveTo>
                    <a:lnTo>
                      <a:pt x="6350000" y="1540637"/>
                    </a:lnTo>
                    <a:cubicBezTo>
                      <a:pt x="6350000" y="1562354"/>
                      <a:pt x="6332347" y="1580134"/>
                      <a:pt x="6310503" y="1580134"/>
                    </a:cubicBezTo>
                    <a:lnTo>
                      <a:pt x="39497" y="1580134"/>
                    </a:lnTo>
                    <a:cubicBezTo>
                      <a:pt x="17780" y="1580134"/>
                      <a:pt x="0" y="1562481"/>
                      <a:pt x="0" y="1540637"/>
                    </a:cubicBezTo>
                    <a:lnTo>
                      <a:pt x="0" y="39497"/>
                    </a:lnTo>
                    <a:cubicBezTo>
                      <a:pt x="0" y="17780"/>
                      <a:pt x="17780" y="0"/>
                      <a:pt x="39497" y="0"/>
                    </a:cubicBezTo>
                    <a:lnTo>
                      <a:pt x="6310503" y="0"/>
                    </a:lnTo>
                    <a:cubicBezTo>
                      <a:pt x="6332220" y="0"/>
                      <a:pt x="6350000" y="17780"/>
                      <a:pt x="6350000" y="39497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107" b="-10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20699" y="995000"/>
              <a:ext cx="2022095" cy="2022095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57150" cap="sq">
                <a:solidFill>
                  <a:srgbClr val="FCFCF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1101593" y="1154546"/>
            <a:ext cx="6018660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Experience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1593" y="1952121"/>
            <a:ext cx="5578497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List current roles, previous positions, responsibilities, etc.  Let is read like a resume.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356984" y="3419219"/>
            <a:ext cx="8109033" cy="5879059"/>
            <a:chOff x="0" y="0"/>
            <a:chExt cx="10812045" cy="783874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812045" cy="7838745"/>
              <a:chOff x="0" y="0"/>
              <a:chExt cx="2135713" cy="15483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35712" cy="1548394"/>
              </a:xfrm>
              <a:custGeom>
                <a:avLst/>
                <a:gdLst/>
                <a:ahLst/>
                <a:cxnLst/>
                <a:rect l="l" t="t" r="r" b="b"/>
                <a:pathLst>
                  <a:path w="2135712" h="1548394">
                    <a:moveTo>
                      <a:pt x="48691" y="0"/>
                    </a:moveTo>
                    <a:lnTo>
                      <a:pt x="2087021" y="0"/>
                    </a:lnTo>
                    <a:cubicBezTo>
                      <a:pt x="2113913" y="0"/>
                      <a:pt x="2135712" y="21800"/>
                      <a:pt x="2135712" y="48691"/>
                    </a:cubicBezTo>
                    <a:lnTo>
                      <a:pt x="2135712" y="1499703"/>
                    </a:lnTo>
                    <a:cubicBezTo>
                      <a:pt x="2135712" y="1512617"/>
                      <a:pt x="2130583" y="1525001"/>
                      <a:pt x="2121451" y="1534133"/>
                    </a:cubicBezTo>
                    <a:cubicBezTo>
                      <a:pt x="2112320" y="1543264"/>
                      <a:pt x="2099935" y="1548394"/>
                      <a:pt x="2087021" y="1548394"/>
                    </a:cubicBezTo>
                    <a:lnTo>
                      <a:pt x="48691" y="1548394"/>
                    </a:lnTo>
                    <a:cubicBezTo>
                      <a:pt x="21800" y="1548394"/>
                      <a:pt x="0" y="1526594"/>
                      <a:pt x="0" y="1499703"/>
                    </a:cubicBezTo>
                    <a:lnTo>
                      <a:pt x="0" y="48691"/>
                    </a:lnTo>
                    <a:cubicBezTo>
                      <a:pt x="0" y="21800"/>
                      <a:pt x="21800" y="0"/>
                      <a:pt x="48691" y="0"/>
                    </a:cubicBezTo>
                    <a:close/>
                  </a:path>
                </a:pathLst>
              </a:custGeom>
              <a:solidFill>
                <a:srgbClr val="FCFCF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135713" cy="15864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61609" y="823521"/>
              <a:ext cx="1317194" cy="951672"/>
            </a:xfrm>
            <a:custGeom>
              <a:avLst/>
              <a:gdLst/>
              <a:ahLst/>
              <a:cxnLst/>
              <a:rect l="l" t="t" r="r" b="b"/>
              <a:pathLst>
                <a:path w="1317194" h="951672">
                  <a:moveTo>
                    <a:pt x="0" y="0"/>
                  </a:moveTo>
                  <a:lnTo>
                    <a:pt x="1317193" y="0"/>
                  </a:lnTo>
                  <a:lnTo>
                    <a:pt x="1317193" y="951673"/>
                  </a:lnTo>
                  <a:lnTo>
                    <a:pt x="0" y="951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34546" y="4020973"/>
              <a:ext cx="1171320" cy="751109"/>
            </a:xfrm>
            <a:custGeom>
              <a:avLst/>
              <a:gdLst/>
              <a:ahLst/>
              <a:cxnLst/>
              <a:rect l="l" t="t" r="r" b="b"/>
              <a:pathLst>
                <a:path w="1171320" h="751109">
                  <a:moveTo>
                    <a:pt x="0" y="0"/>
                  </a:moveTo>
                  <a:lnTo>
                    <a:pt x="1171319" y="0"/>
                  </a:lnTo>
                  <a:lnTo>
                    <a:pt x="1171319" y="751108"/>
                  </a:lnTo>
                  <a:lnTo>
                    <a:pt x="0" y="751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143790" y="794946"/>
              <a:ext cx="8325751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n-US" sz="1399">
                  <a:solidFill>
                    <a:srgbClr val="737373"/>
                  </a:solidFill>
                  <a:latin typeface="Montserrat Bold"/>
                </a:rPr>
                <a:t>Summer Intern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143790" y="1280308"/>
              <a:ext cx="8325751" cy="2326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737373"/>
                  </a:solidFill>
                  <a:latin typeface="Montserrat"/>
                </a:rPr>
                <a:t>Detroit Cyber Consultants - Intern</a:t>
              </a:r>
            </a:p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737373"/>
                  </a:solidFill>
                  <a:latin typeface="Montserrat"/>
                </a:rPr>
                <a:t>June 2023 - August 2023</a:t>
              </a:r>
            </a:p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737373"/>
                  </a:solidFill>
                  <a:latin typeface="Montserrat"/>
                </a:rPr>
                <a:t>Detroit, Michigan</a:t>
              </a:r>
            </a:p>
            <a:p>
              <a:pPr>
                <a:lnSpc>
                  <a:spcPts val="560"/>
                </a:lnSpc>
              </a:pPr>
              <a:endParaRPr lang="en-US" sz="1200">
                <a:solidFill>
                  <a:srgbClr val="737373"/>
                </a:solidFill>
                <a:latin typeface="Montserrat"/>
              </a:endParaRPr>
            </a:p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202226"/>
                  </a:solidFill>
                  <a:latin typeface="Montserrat"/>
                </a:rPr>
                <a:t>During my cybersecurity internship, I gained hands-on experience in identifying and mitigating network vulnerabilities, enhancing my understanding of threat landscapes and security protocols. Chis experience not only deepened my technical expertise but also honed my problem-solving skills, preparing me for a proactive role in protecting digital environments.</a:t>
              </a: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748072" y="3760623"/>
              <a:ext cx="9457603" cy="0"/>
            </a:xfrm>
            <a:prstGeom prst="line">
              <a:avLst/>
            </a:prstGeom>
            <a:ln w="12700" cap="flat">
              <a:solidFill>
                <a:srgbClr val="ABABA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61609" y="201433"/>
              <a:ext cx="8325751" cy="342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599">
                  <a:solidFill>
                    <a:srgbClr val="202226"/>
                  </a:solidFill>
                  <a:latin typeface="Montserrat Bold"/>
                </a:rPr>
                <a:t>Experience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43790" y="3992398"/>
              <a:ext cx="8325751" cy="311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9"/>
                </a:lnSpc>
              </a:pPr>
              <a:r>
                <a:rPr lang="en-US" sz="1399">
                  <a:solidFill>
                    <a:srgbClr val="737373"/>
                  </a:solidFill>
                  <a:latin typeface="Montserrat Bold Italics"/>
                </a:rPr>
                <a:t>Book Reader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43790" y="4477759"/>
              <a:ext cx="8325751" cy="2326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737373"/>
                  </a:solidFill>
                  <a:latin typeface="Montserrat"/>
                </a:rPr>
                <a:t>Early Childhood Development Center - Volunteer</a:t>
              </a:r>
            </a:p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737373"/>
                  </a:solidFill>
                  <a:latin typeface="Montserrat"/>
                </a:rPr>
                <a:t>Jan 2022 - June 2023</a:t>
              </a:r>
            </a:p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737373"/>
                  </a:solidFill>
                  <a:latin typeface="Montserrat"/>
                </a:rPr>
                <a:t>Dearborn, Michigan</a:t>
              </a:r>
            </a:p>
            <a:p>
              <a:pPr>
                <a:lnSpc>
                  <a:spcPts val="560"/>
                </a:lnSpc>
              </a:pPr>
              <a:endParaRPr lang="en-US" sz="1200">
                <a:solidFill>
                  <a:srgbClr val="737373"/>
                </a:solidFill>
                <a:latin typeface="Montserrat"/>
              </a:endParaRPr>
            </a:p>
            <a:p>
              <a:pPr>
                <a:lnSpc>
                  <a:spcPts val="1680"/>
                </a:lnSpc>
              </a:pPr>
              <a:r>
                <a:rPr lang="en-US" sz="1200">
                  <a:solidFill>
                    <a:srgbClr val="202226"/>
                  </a:solidFill>
                  <a:latin typeface="Montserrat"/>
                </a:rPr>
                <a:t>As a volunteer book reader at an early childhood development center, I played an integral role in stimulating young minds through engaging storytelling, fostering a love for reading and learning among children. This experience allowed me to contribute positively to the early literacy development and enhancing their cognitive skills and imagination in a nurturing environment.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51475" y="5676494"/>
            <a:ext cx="3930926" cy="393092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97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19390" y="6179059"/>
            <a:ext cx="3395096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uce Italics"/>
              </a:rPr>
              <a:t>Update your Experience &amp; Education section so it provides a good overview of what you did, learned, etc.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01593" y="3447794"/>
            <a:ext cx="6018660" cy="7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5100">
                <a:solidFill>
                  <a:srgbClr val="202226"/>
                </a:solidFill>
                <a:latin typeface="Questrial"/>
              </a:rPr>
              <a:t>Education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1593" y="4245996"/>
            <a:ext cx="5578497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737373"/>
                </a:solidFill>
                <a:latin typeface="Montserrat"/>
              </a:rPr>
              <a:t>Complete your education information, including relevant certifications and licenses.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1079</Words>
  <Application>Microsoft Office PowerPoint</Application>
  <PresentationFormat>Custom</PresentationFormat>
  <Paragraphs>159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Questrial</vt:lpstr>
      <vt:lpstr>Open Sauce Italics</vt:lpstr>
      <vt:lpstr>Montserrat Ultra-Bold</vt:lpstr>
      <vt:lpstr>Montserrat Medium</vt:lpstr>
      <vt:lpstr>Montserrat Bold</vt:lpstr>
      <vt:lpstr>Montserrat Semi-Bold</vt:lpstr>
      <vt:lpstr>Open Sauce Bold Italics</vt:lpstr>
      <vt:lpstr>Open Sauce Bold</vt:lpstr>
      <vt:lpstr>Canva Sans</vt:lpstr>
      <vt:lpstr>Montserrat Bold Italics</vt:lpstr>
      <vt:lpstr>Calibri</vt:lpstr>
      <vt:lpstr>Canva Sans Bold</vt:lpstr>
      <vt:lpstr>Montserrat</vt:lpstr>
      <vt:lpstr>Open Sauce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training</dc:title>
  <cp:lastModifiedBy>Doug Wiescinski</cp:lastModifiedBy>
  <cp:revision>2</cp:revision>
  <dcterms:created xsi:type="dcterms:W3CDTF">2006-08-16T00:00:00Z</dcterms:created>
  <dcterms:modified xsi:type="dcterms:W3CDTF">2024-05-25T15:31:47Z</dcterms:modified>
  <dc:identifier>DAGAD7v5SCA</dc:identifier>
</cp:coreProperties>
</file>