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5"/>
  </p:sldMasterIdLst>
  <p:notesMasterIdLst>
    <p:notesMasterId r:id="rId39"/>
  </p:notesMasterIdLst>
  <p:sldIdLst>
    <p:sldId id="304" r:id="rId6"/>
    <p:sldId id="314" r:id="rId7"/>
    <p:sldId id="324" r:id="rId8"/>
    <p:sldId id="330" r:id="rId9"/>
    <p:sldId id="331" r:id="rId10"/>
    <p:sldId id="355" r:id="rId11"/>
    <p:sldId id="279" r:id="rId12"/>
    <p:sldId id="261" r:id="rId13"/>
    <p:sldId id="332" r:id="rId14"/>
    <p:sldId id="319" r:id="rId15"/>
    <p:sldId id="334" r:id="rId16"/>
    <p:sldId id="335" r:id="rId17"/>
    <p:sldId id="336" r:id="rId18"/>
    <p:sldId id="337" r:id="rId19"/>
    <p:sldId id="338" r:id="rId20"/>
    <p:sldId id="351" r:id="rId21"/>
    <p:sldId id="354" r:id="rId22"/>
    <p:sldId id="353" r:id="rId23"/>
    <p:sldId id="340" r:id="rId24"/>
    <p:sldId id="341" r:id="rId25"/>
    <p:sldId id="342" r:id="rId26"/>
    <p:sldId id="343" r:id="rId27"/>
    <p:sldId id="339" r:id="rId28"/>
    <p:sldId id="345" r:id="rId29"/>
    <p:sldId id="344" r:id="rId30"/>
    <p:sldId id="346" r:id="rId31"/>
    <p:sldId id="347" r:id="rId32"/>
    <p:sldId id="348" r:id="rId33"/>
    <p:sldId id="349" r:id="rId34"/>
    <p:sldId id="350" r:id="rId35"/>
    <p:sldId id="325" r:id="rId36"/>
    <p:sldId id="322" r:id="rId37"/>
    <p:sldId id="321" r:id="rId3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72902" autoAdjust="0"/>
  </p:normalViewPr>
  <p:slideViewPr>
    <p:cSldViewPr snapToGrid="0">
      <p:cViewPr varScale="1">
        <p:scale>
          <a:sx n="80" d="100"/>
          <a:sy n="80" d="100"/>
        </p:scale>
        <p:origin x="1794" y="96"/>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notesMaster" Target="notesMasters/notesMaster1.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viewProps" Target="viewProps.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commentAuthors" Target="commentAuthors.xml"/><Relationship Id="rId45" Type="http://schemas.microsoft.com/office/2018/10/relationships/authors" Target="authors.xml"/><Relationship Id="rId5" Type="http://schemas.openxmlformats.org/officeDocument/2006/relationships/slideMaster" Target="slideMasters/slideMaster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4" Type="http://schemas.openxmlformats.org/officeDocument/2006/relationships/tableStyles" Target="tableStyles.xml"/><Relationship Id="rId4" Type="http://schemas.openxmlformats.org/officeDocument/2006/relationships/customXml" Target="../customXml/item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theme" Target="theme/theme1.xml"/><Relationship Id="rId8" Type="http://schemas.openxmlformats.org/officeDocument/2006/relationships/slide" Target="slides/slide3.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20" Type="http://schemas.openxmlformats.org/officeDocument/2006/relationships/slide" Target="slides/slide15.xml"/><Relationship Id="rId41"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7D16CA8-7DCC-4F2C-A1EF-C632B9D3E96D}" type="datetimeFigureOut">
              <a:rPr lang="en-US" smtClean="0"/>
              <a:t>4/1/2026</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B990660-4B7D-4C11-96DB-B19FFA8CA93C}" type="slidenum">
              <a:rPr lang="en-US" smtClean="0"/>
              <a:t>‹#›</a:t>
            </a:fld>
            <a:endParaRPr lang="en-US" dirty="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Fire protection engineering grew out of the Industrial Revolution, in response to the need of the day. Since that time, the profession has grown in structure as well as size. The field has made credible progress in important areas that typically serve to define a profession including its body of knowledge, professional registration and education even while it is still behind other disciplines. The development of academic programs has experienced the most difficulty.</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4</a:t>
            </a:fld>
            <a:endParaRPr lang="en-US" dirty="0"/>
          </a:p>
        </p:txBody>
      </p:sp>
    </p:spTree>
    <p:extLst>
      <p:ext uri="{BB962C8B-B14F-4D97-AF65-F5344CB8AC3E}">
        <p14:creationId xmlns:p14="http://schemas.microsoft.com/office/powerpoint/2010/main" val="208637109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14</a:t>
            </a:fld>
            <a:endParaRPr lang="en-US" dirty="0"/>
          </a:p>
        </p:txBody>
      </p:sp>
    </p:spTree>
    <p:extLst>
      <p:ext uri="{BB962C8B-B14F-4D97-AF65-F5344CB8AC3E}">
        <p14:creationId xmlns:p14="http://schemas.microsoft.com/office/powerpoint/2010/main" val="343484229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en-US" dirty="0"/>
              <a:t>These criteria while they may seem to be scary to us as engineers did not seem to bother potential engineering students.  My son, a freshman in engineering saw that as a goal to assure that he could get into the field. </a:t>
            </a:r>
          </a:p>
          <a:p>
            <a:endParaRPr lang="en-US" altLang="en-US" dirty="0"/>
          </a:p>
          <a:p>
            <a:pPr defTabSz="924641">
              <a:defRPr/>
            </a:pPr>
            <a:r>
              <a:rPr lang="en-US" altLang="en-US" dirty="0"/>
              <a:t>Engineers apply the theories and principles of science and mathematics to research and develop economical solutions to technical problems.  Therefore, a solid foundation is these areas is critical to success in the undergraduate program.  No matter what engineering discipline one chooses, these same requirements prevail.  </a:t>
            </a:r>
          </a:p>
          <a:p>
            <a:endParaRPr lang="en-US" altLang="en-US" dirty="0"/>
          </a:p>
          <a:p>
            <a:r>
              <a:rPr lang="en-US" altLang="en-US" dirty="0"/>
              <a:t>Scholarship opportunities are available, especially to successful students</a:t>
            </a:r>
          </a:p>
          <a:p>
            <a:endParaRPr lang="en-US" dirty="0"/>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15</a:t>
            </a:fld>
            <a:endParaRPr lang="en-US" dirty="0"/>
          </a:p>
        </p:txBody>
      </p:sp>
    </p:spTree>
    <p:extLst>
      <p:ext uri="{BB962C8B-B14F-4D97-AF65-F5344CB8AC3E}">
        <p14:creationId xmlns:p14="http://schemas.microsoft.com/office/powerpoint/2010/main" val="428267848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16</a:t>
            </a:fld>
            <a:endParaRPr lang="en-US" dirty="0"/>
          </a:p>
        </p:txBody>
      </p:sp>
    </p:spTree>
    <p:extLst>
      <p:ext uri="{BB962C8B-B14F-4D97-AF65-F5344CB8AC3E}">
        <p14:creationId xmlns:p14="http://schemas.microsoft.com/office/powerpoint/2010/main" val="428267848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17</a:t>
            </a:fld>
            <a:endParaRPr lang="en-US" dirty="0"/>
          </a:p>
        </p:txBody>
      </p:sp>
    </p:spTree>
    <p:extLst>
      <p:ext uri="{BB962C8B-B14F-4D97-AF65-F5344CB8AC3E}">
        <p14:creationId xmlns:p14="http://schemas.microsoft.com/office/powerpoint/2010/main" val="366134976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18</a:t>
            </a:fld>
            <a:endParaRPr lang="en-US" dirty="0"/>
          </a:p>
        </p:txBody>
      </p:sp>
    </p:spTree>
    <p:extLst>
      <p:ext uri="{BB962C8B-B14F-4D97-AF65-F5344CB8AC3E}">
        <p14:creationId xmlns:p14="http://schemas.microsoft.com/office/powerpoint/2010/main" val="226173800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19</a:t>
            </a:fld>
            <a:endParaRPr lang="en-US" dirty="0"/>
          </a:p>
        </p:txBody>
      </p:sp>
    </p:spTree>
    <p:extLst>
      <p:ext uri="{BB962C8B-B14F-4D97-AF65-F5344CB8AC3E}">
        <p14:creationId xmlns:p14="http://schemas.microsoft.com/office/powerpoint/2010/main" val="139529711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20</a:t>
            </a:fld>
            <a:endParaRPr lang="en-US" dirty="0"/>
          </a:p>
        </p:txBody>
      </p:sp>
    </p:spTree>
    <p:extLst>
      <p:ext uri="{BB962C8B-B14F-4D97-AF65-F5344CB8AC3E}">
        <p14:creationId xmlns:p14="http://schemas.microsoft.com/office/powerpoint/2010/main" val="112470244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21</a:t>
            </a:fld>
            <a:endParaRPr lang="en-US" dirty="0"/>
          </a:p>
        </p:txBody>
      </p:sp>
    </p:spTree>
    <p:extLst>
      <p:ext uri="{BB962C8B-B14F-4D97-AF65-F5344CB8AC3E}">
        <p14:creationId xmlns:p14="http://schemas.microsoft.com/office/powerpoint/2010/main" val="21638060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4641">
              <a:defRPr/>
            </a:pPr>
            <a:r>
              <a:rPr lang="en-US" altLang="en-US" dirty="0"/>
              <a:t>So, where do I go to get the much-needed degrees?  Here are a few sources within the USA and Internationally.  Additional schools and programs can be found at the SFPE web site.  Each of the schools listed herein offer different types of degrees that are found among the 4000 members of the Society of Fire Protection Engineering.  There are other degree programs leading to non-engineering certificates.</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22</a:t>
            </a:fld>
            <a:endParaRPr lang="en-US" dirty="0"/>
          </a:p>
        </p:txBody>
      </p:sp>
    </p:spTree>
    <p:extLst>
      <p:ext uri="{BB962C8B-B14F-4D97-AF65-F5344CB8AC3E}">
        <p14:creationId xmlns:p14="http://schemas.microsoft.com/office/powerpoint/2010/main" val="421057552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4641">
              <a:defRPr/>
            </a:pPr>
            <a:r>
              <a:rPr lang="en-US" altLang="en-US" dirty="0"/>
              <a:t>Part of any undergraduate engineering degree involves these courses.  They are the building blocks on which the selected discipline can be built.  Many students choose to study these subjects closer to home in smaller classroom settings before transferring to a major university with fire protection engineering.  Others elect to get a degree in another engineering discipline before choosing to enter a Masters Degree program for fire protection engineering. Yet others elect to avoid the intense science and math requirements and pursue a technology degree.</a:t>
            </a:r>
          </a:p>
          <a:p>
            <a:endParaRPr lang="en-US" dirty="0"/>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23</a:t>
            </a:fld>
            <a:endParaRPr lang="en-US" dirty="0"/>
          </a:p>
        </p:txBody>
      </p:sp>
    </p:spTree>
    <p:extLst>
      <p:ext uri="{BB962C8B-B14F-4D97-AF65-F5344CB8AC3E}">
        <p14:creationId xmlns:p14="http://schemas.microsoft.com/office/powerpoint/2010/main" val="322856489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en-US" dirty="0"/>
              <a:t>By strict definition, we use the skills, knowledge and experiences we gain to engineer safer buildings, products and more.  We learn from prior experiences; research and testing; and from the investigation of tragic events to help eliminate loss of life and property. </a:t>
            </a:r>
          </a:p>
          <a:p>
            <a:endParaRPr lang="en-US" altLang="en-US" dirty="0"/>
          </a:p>
          <a:p>
            <a:r>
              <a:rPr lang="en-US" altLang="en-US" dirty="0"/>
              <a:t>Research - there is still much to be learned about fire growth, fire severity and the damaging affects of fire on materials and to humans;</a:t>
            </a:r>
          </a:p>
          <a:p>
            <a:r>
              <a:rPr lang="en-US" altLang="en-US" dirty="0"/>
              <a:t> </a:t>
            </a:r>
          </a:p>
          <a:p>
            <a:r>
              <a:rPr lang="en-US" altLang="en-US" dirty="0"/>
              <a:t>Organizations - like the Society of Fire Protection Engineers are dedicated to reducing the loss of life and property from the effects of fire;</a:t>
            </a:r>
          </a:p>
          <a:p>
            <a:r>
              <a:rPr lang="en-US" altLang="en-US" dirty="0"/>
              <a:t> </a:t>
            </a:r>
          </a:p>
          <a:p>
            <a:r>
              <a:rPr lang="en-US" altLang="en-US" dirty="0"/>
              <a:t>Design - individuals and companies are constantly looking for new materials that slow or eliminate fire growth; provide new ways to extinguish fire; and make occupiable facilities safer;</a:t>
            </a:r>
          </a:p>
          <a:p>
            <a:r>
              <a:rPr lang="en-US" altLang="en-US" dirty="0"/>
              <a:t> </a:t>
            </a:r>
          </a:p>
          <a:p>
            <a:r>
              <a:rPr lang="en-US" altLang="en-US" dirty="0"/>
              <a:t>Construction - engineers then provide the link to transfer these technologies into the built environment.</a:t>
            </a:r>
          </a:p>
          <a:p>
            <a:endParaRPr lang="en-US" dirty="0"/>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5</a:t>
            </a:fld>
            <a:endParaRPr lang="en-US" dirty="0"/>
          </a:p>
        </p:txBody>
      </p:sp>
    </p:spTree>
    <p:extLst>
      <p:ext uri="{BB962C8B-B14F-4D97-AF65-F5344CB8AC3E}">
        <p14:creationId xmlns:p14="http://schemas.microsoft.com/office/powerpoint/2010/main" val="97546795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24</a:t>
            </a:fld>
            <a:endParaRPr lang="en-US" dirty="0"/>
          </a:p>
        </p:txBody>
      </p:sp>
    </p:spTree>
    <p:extLst>
      <p:ext uri="{BB962C8B-B14F-4D97-AF65-F5344CB8AC3E}">
        <p14:creationId xmlns:p14="http://schemas.microsoft.com/office/powerpoint/2010/main" val="415998758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25</a:t>
            </a:fld>
            <a:endParaRPr lang="en-US" dirty="0"/>
          </a:p>
        </p:txBody>
      </p:sp>
    </p:spTree>
    <p:extLst>
      <p:ext uri="{BB962C8B-B14F-4D97-AF65-F5344CB8AC3E}">
        <p14:creationId xmlns:p14="http://schemas.microsoft.com/office/powerpoint/2010/main" val="168882855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26</a:t>
            </a:fld>
            <a:endParaRPr lang="en-US" dirty="0"/>
          </a:p>
        </p:txBody>
      </p:sp>
    </p:spTree>
    <p:extLst>
      <p:ext uri="{BB962C8B-B14F-4D97-AF65-F5344CB8AC3E}">
        <p14:creationId xmlns:p14="http://schemas.microsoft.com/office/powerpoint/2010/main" val="319471284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27</a:t>
            </a:fld>
            <a:endParaRPr lang="en-US" dirty="0"/>
          </a:p>
        </p:txBody>
      </p:sp>
    </p:spTree>
    <p:extLst>
      <p:ext uri="{BB962C8B-B14F-4D97-AF65-F5344CB8AC3E}">
        <p14:creationId xmlns:p14="http://schemas.microsoft.com/office/powerpoint/2010/main" val="92339086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28</a:t>
            </a:fld>
            <a:endParaRPr lang="en-US" dirty="0"/>
          </a:p>
        </p:txBody>
      </p:sp>
    </p:spTree>
    <p:extLst>
      <p:ext uri="{BB962C8B-B14F-4D97-AF65-F5344CB8AC3E}">
        <p14:creationId xmlns:p14="http://schemas.microsoft.com/office/powerpoint/2010/main" val="388837626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4641">
              <a:defRPr/>
            </a:pPr>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29</a:t>
            </a:fld>
            <a:endParaRPr lang="en-US" dirty="0"/>
          </a:p>
        </p:txBody>
      </p:sp>
    </p:spTree>
    <p:extLst>
      <p:ext uri="{BB962C8B-B14F-4D97-AF65-F5344CB8AC3E}">
        <p14:creationId xmlns:p14="http://schemas.microsoft.com/office/powerpoint/2010/main" val="270267718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30</a:t>
            </a:fld>
            <a:endParaRPr lang="en-US" dirty="0"/>
          </a:p>
        </p:txBody>
      </p:sp>
    </p:spTree>
    <p:extLst>
      <p:ext uri="{BB962C8B-B14F-4D97-AF65-F5344CB8AC3E}">
        <p14:creationId xmlns:p14="http://schemas.microsoft.com/office/powerpoint/2010/main" val="177353189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solidFill>
                  <a:srgbClr val="333333"/>
                </a:solidFill>
                <a:effectLst/>
                <a:latin typeface="Montserrat" panose="00000500000000000000" pitchFamily="2" charset="0"/>
              </a:rPr>
              <a:t>SFPE’s live education connects fire protection and fire safety engineering professionals with the best and brightest experts in the industry.  These live, interactive programs provide best-in-class learning with the opportunity to ask questions and/or chat with instructors.  Conveniently available via webinars, multi-part online seminars and in-person seminars.</a:t>
            </a:r>
          </a:p>
          <a:p>
            <a:endParaRPr lang="en-US" b="0" i="0" dirty="0">
              <a:solidFill>
                <a:srgbClr val="333333"/>
              </a:solidFill>
              <a:effectLst/>
              <a:latin typeface="Montserrat" panose="00000500000000000000" pitchFamily="2" charset="0"/>
            </a:endParaRPr>
          </a:p>
          <a:p>
            <a:r>
              <a:rPr lang="en-US" b="0" i="0" dirty="0">
                <a:solidFill>
                  <a:srgbClr val="333333"/>
                </a:solidFill>
                <a:effectLst/>
                <a:latin typeface="Montserrat" panose="00000500000000000000" pitchFamily="2" charset="0"/>
              </a:rPr>
              <a:t>Plus, SFPE’s on-demand education provides industry-leading technical knowledge on diverse topics specifically tailored to the needs of fire protection and fire safety engineering professionals.  Developed from recordings of past presentations by expert speakers, these webinars and seminars provide convenient access to SFPE information on a schedule and timeframe that is convenient for you.</a:t>
            </a:r>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31</a:t>
            </a:fld>
            <a:endParaRPr lang="en-US" dirty="0"/>
          </a:p>
        </p:txBody>
      </p:sp>
    </p:spTree>
    <p:extLst>
      <p:ext uri="{BB962C8B-B14F-4D97-AF65-F5344CB8AC3E}">
        <p14:creationId xmlns:p14="http://schemas.microsoft.com/office/powerpoint/2010/main" val="40021049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Ken Poirot is an accomplished author, entrepreneur and public speaker Published several books that include </a:t>
            </a:r>
            <a:r>
              <a:rPr lang="en-US" b="1" u="sng" dirty="0"/>
              <a:t>Mentor Me </a:t>
            </a:r>
            <a:r>
              <a:rPr lang="en-US" b="1" u="none" dirty="0"/>
              <a:t> and </a:t>
            </a:r>
            <a:r>
              <a:rPr lang="en-US" b="1" u="sng" dirty="0"/>
              <a:t>Your Greatest Achievement</a:t>
            </a:r>
            <a:endParaRPr lang="en-US" b="1" dirty="0"/>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32</a:t>
            </a:fld>
            <a:endParaRPr lang="en-US" dirty="0"/>
          </a:p>
        </p:txBody>
      </p:sp>
    </p:spTree>
    <p:extLst>
      <p:ext uri="{BB962C8B-B14F-4D97-AF65-F5344CB8AC3E}">
        <p14:creationId xmlns:p14="http://schemas.microsoft.com/office/powerpoint/2010/main" val="35960897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394FBC-087A-1E50-6630-57543E42D49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C7FE7A0-EAAD-2D9B-0EA8-80290348E73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21E1004-FBEE-0F04-1B04-F6285CCAA217}"/>
              </a:ext>
            </a:extLst>
          </p:cNvPr>
          <p:cNvSpPr>
            <a:spLocks noGrp="1"/>
          </p:cNvSpPr>
          <p:nvPr>
            <p:ph type="body" idx="1"/>
          </p:nvPr>
        </p:nvSpPr>
        <p:spPr/>
        <p:txBody>
          <a:bodyPr/>
          <a:lstStyle/>
          <a:p>
            <a:r>
              <a:rPr lang="en-US" b="1" dirty="0"/>
              <a:t>Updated 2021 NFPA numbers added</a:t>
            </a:r>
          </a:p>
          <a:p>
            <a:endParaRPr lang="en-US" b="1" dirty="0"/>
          </a:p>
          <a:p>
            <a:r>
              <a:rPr lang="en-US" b="1" dirty="0"/>
              <a:t>https://www.nfpa.org/News-and-Research/Data-research-and-tools/US-Fire-Problem/Fire-loss-in-the-United-States</a:t>
            </a:r>
          </a:p>
          <a:p>
            <a:endParaRPr lang="en-US" b="1" dirty="0"/>
          </a:p>
          <a:p>
            <a:r>
              <a:rPr lang="en-US" dirty="0"/>
              <a:t>https://www.nfpa.org/News-and-Research/Data-research-and-tools/Emergency-Responders/Firefighter-fatalities-in-the-United-States</a:t>
            </a:r>
          </a:p>
        </p:txBody>
      </p:sp>
      <p:sp>
        <p:nvSpPr>
          <p:cNvPr id="4" name="Slide Number Placeholder 3">
            <a:extLst>
              <a:ext uri="{FF2B5EF4-FFF2-40B4-BE49-F238E27FC236}">
                <a16:creationId xmlns:a16="http://schemas.microsoft.com/office/drawing/2014/main" id="{46B7EA27-7E58-BC49-03F4-8A911238769E}"/>
              </a:ext>
            </a:extLst>
          </p:cNvPr>
          <p:cNvSpPr>
            <a:spLocks noGrp="1"/>
          </p:cNvSpPr>
          <p:nvPr>
            <p:ph type="sldNum" sz="quarter" idx="5"/>
          </p:nvPr>
        </p:nvSpPr>
        <p:spPr/>
        <p:txBody>
          <a:bodyPr/>
          <a:lstStyle/>
          <a:p>
            <a:fld id="{8B990660-4B7D-4C11-96DB-B19FFA8CA93C}" type="slidenum">
              <a:rPr lang="en-US" smtClean="0"/>
              <a:t>6</a:t>
            </a:fld>
            <a:endParaRPr lang="en-US" dirty="0"/>
          </a:p>
        </p:txBody>
      </p:sp>
    </p:spTree>
    <p:extLst>
      <p:ext uri="{BB962C8B-B14F-4D97-AF65-F5344CB8AC3E}">
        <p14:creationId xmlns:p14="http://schemas.microsoft.com/office/powerpoint/2010/main" val="426503373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Updated 2021 NFPA numbers added</a:t>
            </a:r>
          </a:p>
          <a:p>
            <a:endParaRPr lang="en-US" b="1" dirty="0"/>
          </a:p>
          <a:p>
            <a:r>
              <a:rPr lang="en-US" b="1" dirty="0"/>
              <a:t>https://www.nfpa.org/News-and-Research/Data-research-and-tools/US-Fire-Problem/Fire-loss-in-the-United-States</a:t>
            </a:r>
          </a:p>
          <a:p>
            <a:endParaRPr lang="en-US" b="1" dirty="0"/>
          </a:p>
          <a:p>
            <a:r>
              <a:rPr lang="en-US" dirty="0"/>
              <a:t>https://www.nfpa.org/News-and-Research/Data-research-and-tools/Emergency-Responders/Firefighter-fatalities-in-the-United-States</a:t>
            </a:r>
          </a:p>
        </p:txBody>
      </p:sp>
      <p:sp>
        <p:nvSpPr>
          <p:cNvPr id="4" name="Slide Number Placeholder 3"/>
          <p:cNvSpPr>
            <a:spLocks noGrp="1"/>
          </p:cNvSpPr>
          <p:nvPr>
            <p:ph type="sldNum" sz="quarter" idx="5"/>
          </p:nvPr>
        </p:nvSpPr>
        <p:spPr/>
        <p:txBody>
          <a:bodyPr/>
          <a:lstStyle/>
          <a:p>
            <a:fld id="{8B990660-4B7D-4C11-96DB-B19FFA8CA93C}" type="slidenum">
              <a:rPr lang="en-US" smtClean="0"/>
              <a:t>8</a:t>
            </a:fld>
            <a:endParaRPr lang="en-US" dirty="0"/>
          </a:p>
        </p:txBody>
      </p:sp>
    </p:spTree>
    <p:extLst>
      <p:ext uri="{BB962C8B-B14F-4D97-AF65-F5344CB8AC3E}">
        <p14:creationId xmlns:p14="http://schemas.microsoft.com/office/powerpoint/2010/main" val="341958003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9</a:t>
            </a:fld>
            <a:endParaRPr lang="en-US" dirty="0"/>
          </a:p>
        </p:txBody>
      </p:sp>
    </p:spTree>
    <p:extLst>
      <p:ext uri="{BB962C8B-B14F-4D97-AF65-F5344CB8AC3E}">
        <p14:creationId xmlns:p14="http://schemas.microsoft.com/office/powerpoint/2010/main" val="149941150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en-US" dirty="0"/>
              <a:t>The 2003 Profile of the Fire Protection Engineer shows that more than 40 percent of our engineers work in the consulting field. But you can find FPE’s at The Boeing Company making airlines travel safer as well as supporting the development of fire protection programs for military aircraft and space craft. The fire service employs FPE’s for plan review as well as product testing for fire fighter safety, fire department program development and more.  Sprinkler and fire alarm designers have traditionally been mechanical and electrical engineers cross trained in fire protection. Today, the specialized knowledge of the FPE is expanding the capabilities of these systems.  NASA, the CIA, the Navy, the Smithsonian Institute, the National Institute of Standards and Technology are only a few of the government agencies using the services of an FPE.  Fire protection in healthcare facilities is critical for those people incapable of protecting themselves.  </a:t>
            </a:r>
          </a:p>
          <a:p>
            <a:endParaRPr lang="en-US" altLang="en-US" dirty="0"/>
          </a:p>
          <a:p>
            <a:pPr defTabSz="924641">
              <a:defRPr/>
            </a:pPr>
            <a:r>
              <a:rPr lang="en-US" altLang="en-US" dirty="0"/>
              <a:t>Historically, the insurance industry was the largest employer of FPE’s.  Today fewer engineers are involved in loss control and prevention as an insurance demand because the emphasis has moved to incorporating fire protection and life safety as a mainstay of society. Many of the oil companies, pharmaceutical companies and chemical companies employ FPE’s for the protection of their facilities as well as research into safer methods of handling hazardous materials.  The Walt Disney World Entertainment Company employs FPE’s to handle the concerns of their theme parks and to help the to push the concepts of design of buildings and materials.  Fire protection engineers perform reviews of fire and explosion scenes in the movies to ensure the safety of the cast members as well as the public long before a scene is filmed.  Forensic scientists and lawyers count on the technical know how of FPE’s for accident reconstruction and the development of guidelines to prevent reoccurrence of accidents.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B990660-4B7D-4C11-96DB-B19FFA8CA93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713250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B990660-4B7D-4C11-96DB-B19FFA8CA93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111955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12</a:t>
            </a:fld>
            <a:endParaRPr lang="en-US" dirty="0"/>
          </a:p>
        </p:txBody>
      </p:sp>
    </p:spTree>
    <p:extLst>
      <p:ext uri="{BB962C8B-B14F-4D97-AF65-F5344CB8AC3E}">
        <p14:creationId xmlns:p14="http://schemas.microsoft.com/office/powerpoint/2010/main" val="145300924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13</a:t>
            </a:fld>
            <a:endParaRPr lang="en-US" dirty="0"/>
          </a:p>
        </p:txBody>
      </p:sp>
    </p:spTree>
    <p:extLst>
      <p:ext uri="{BB962C8B-B14F-4D97-AF65-F5344CB8AC3E}">
        <p14:creationId xmlns:p14="http://schemas.microsoft.com/office/powerpoint/2010/main" val="47095748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p>
          <a:p>
            <a:pPr algn="ctr"/>
            <a:endParaRPr lang="en-US" dirty="0"/>
          </a:p>
        </p:txBody>
      </p:sp>
      <p:grpSp>
        <p:nvGrpSpPr>
          <p:cNvPr id="10" name="Picture Placeholder 16" descr="abstract colorful illustration of building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pic>
        <p:nvPicPr>
          <p:cNvPr id="5" name="Picture 4" descr="Logo, company name&#10;&#10;Description automatically generated">
            <a:extLst>
              <a:ext uri="{FF2B5EF4-FFF2-40B4-BE49-F238E27FC236}">
                <a16:creationId xmlns:a16="http://schemas.microsoft.com/office/drawing/2014/main" id="{F717D7EF-51FF-4E4A-B8C8-F7561A5F7DC1}"/>
              </a:ext>
            </a:extLst>
          </p:cNvPr>
          <p:cNvPicPr>
            <a:picLocks noChangeAspect="1"/>
          </p:cNvPicPr>
          <p:nvPr userDrawn="1"/>
        </p:nvPicPr>
        <p:blipFill>
          <a:blip r:embed="rId2"/>
          <a:stretch>
            <a:fillRect/>
          </a:stretch>
        </p:blipFill>
        <p:spPr>
          <a:xfrm>
            <a:off x="6277038" y="2239872"/>
            <a:ext cx="2863817" cy="1718290"/>
          </a:xfrm>
          <a:prstGeom prst="rect">
            <a:avLst/>
          </a:prstGeom>
        </p:spPr>
      </p:pic>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lgn="ctr">
              <a:defRPr baseline="0">
                <a:solidFill>
                  <a:schemeClr val="tx1"/>
                </a:solidFill>
              </a:defRPr>
            </a:lvl1pPr>
          </a:lstStyle>
          <a:p>
            <a:r>
              <a:rPr lang="en-US" dirty="0"/>
              <a:t>CLICK TO EDIT TITLE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4" name="Text Placehold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Text Placehold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23" name="Text Placehold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19" name="Date Placehold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 name="Straight Connector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a:lstStyle>
            <a:lvl1pP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8"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172200"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0" name="Text Placehold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1" name="Text Placehold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2" name="Text Placehold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3" name="Text Placehold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cxnSp>
        <p:nvCxnSpPr>
          <p:cNvPr id="5" name="Straight Connector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2" name="Text Placehold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4" name="Text Placeholder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a:lstStyle>
            <a:lvl1pPr algn="ctr">
              <a:defRPr baseline="0"/>
            </a:lvl1pPr>
          </a:lstStyle>
          <a:p>
            <a:r>
              <a:rPr lang="en-US" dirty="0"/>
              <a:t>CLICK TO EDIT TITLE</a:t>
            </a:r>
          </a:p>
        </p:txBody>
      </p:sp>
      <p:sp>
        <p:nvSpPr>
          <p:cNvPr id="20" name="Text Placehold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1" name="Text Placehold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3" name="Text Placehold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grpSp>
        <p:nvGrpSpPr>
          <p:cNvPr id="956" name="Picture Placeholder 1925" descr="abstract colorful illustration of building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p>
          </p:txBody>
        </p:sp>
      </p:grpSp>
      <p:sp>
        <p:nvSpPr>
          <p:cNvPr id="959" name="Footer Placeholder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a:lstStyle>
            <a:lvl1pPr>
              <a:defRPr>
                <a:solidFill>
                  <a:schemeClr val="bg1"/>
                </a:solidFill>
              </a:defRPr>
            </a:lvl1pPr>
          </a:lstStyle>
          <a:p>
            <a:r>
              <a:rPr lang="en-US" dirty="0"/>
              <a:t>Pitch deck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a:lstStyle>
            <a:lvl1pPr algn="ct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923544" y="2670048"/>
            <a:ext cx="4901184" cy="3200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364224" y="2532888"/>
            <a:ext cx="5166360" cy="3694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0" name="Text Placehold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normAutofit/>
          </a:bodyPr>
          <a:lstStyle>
            <a:lvl1pPr>
              <a:defRPr sz="3800" cap="all"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39" name="Text Placehold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0" name="Text Placehold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1" name="Text Placehold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2" name="Text Placehold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3" name="Text Placehold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4" name="Text Placehold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5" name="Text Placehold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6" name="Text Placehold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7" name="Text Placehold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8" name="Text Placehold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9" name="Text Placehold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0" name="Text Placehold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1" name="Text Placehold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2" name="Text Placehold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3" name="Text Placehold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4" name="Text Placehold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5" name="Text Placehold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6" name="Text Placehold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7" name="Text Placehold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8" name="Text Placehold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9" name="Text Placehold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0" name="Text Placehold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1" name="Text Placehold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2" name="Text Placehold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3" name="Text Placehold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4" name="Text Placehold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cxnSp>
        <p:nvCxnSpPr>
          <p:cNvPr id="65" name="Straight Connector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dirty="0"/>
              <a:t>Item Title</a:t>
            </a:r>
            <a:endParaRPr lang="en-ZA" dirty="0"/>
          </a:p>
        </p:txBody>
      </p:sp>
      <p:sp>
        <p:nvSpPr>
          <p:cNvPr id="67" name="Text Placehold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a:noAutofit/>
          </a:bodyPr>
          <a:lstStyle>
            <a:lvl1pPr marL="0" indent="0" algn="ctr">
              <a:buNone/>
              <a:defRPr sz="1100">
                <a:solidFill>
                  <a:schemeClr val="tx1">
                    <a:lumMod val="75000"/>
                    <a:lumOff val="25000"/>
                  </a:schemeClr>
                </a:solidFill>
              </a:defRPr>
            </a:lvl1pPr>
          </a:lstStyle>
          <a:p>
            <a:pPr lvl="0"/>
            <a:r>
              <a:rPr lang="en-US" dirty="0"/>
              <a:t>Month, Year</a:t>
            </a:r>
            <a:endParaRPr lang="en-ZA" dirty="0"/>
          </a:p>
        </p:txBody>
      </p:sp>
      <p:sp>
        <p:nvSpPr>
          <p:cNvPr id="68" name="Date Placehold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BF8F5A6A-E29E-401A-801A-8FD9CAABA7A5}"/>
              </a:ext>
            </a:extLst>
          </p:cNvPr>
          <p:cNvSpPr>
            <a:spLocks noGrp="1"/>
          </p:cNvSpPr>
          <p:nvPr>
            <p:ph idx="1"/>
          </p:nvPr>
        </p:nvSpPr>
        <p:spPr>
          <a:xfrm>
            <a:off x="915924" y="1825625"/>
            <a:ext cx="10360152"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icture Placeholder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2" name="Rectangle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icture Placeholder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4" name="Rectangle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icture Placeholder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6" name="Rectangle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5" name="Text Placeholder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6" name="Text Placeholder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9" name="Text Placeholder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0" name="Text Placeholder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3" name="Text Placeholder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4" name="Text Placeholder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7" name="Text Placeholder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8" name="Text Placeholder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54" name="Rectangle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Picture Placeholder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6" name="Rectangle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8" name="Rectangle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Picture Placeholder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60" name="Rectangle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icture Placeholder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7" name="Content Placehold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8" name="Content Placehold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9" name="Content Placehold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0" name="Content Placehold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1" name="Text Placehold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2" name="Text Placehold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3" name="Text Placehold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4" name="Text Placehold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5" name="Text Placehold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6" name="Text Placehold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7" name="Text Placehold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8" name="Text Placehold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9" name="Text Placehold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0" name="Text Placehold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1" name="Text Placehold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2" name="Text Placehold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971" name="Picture Placeholder 986" descr="abstract colo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anchor="b" anchorCtr="0"/>
          <a:lstStyle/>
          <a:p>
            <a:r>
              <a:rPr lang="en-US" dirty="0"/>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p>
        </p:txBody>
      </p:sp>
      <p:grpSp>
        <p:nvGrpSpPr>
          <p:cNvPr id="10" name="Picture Placeholder 44" descr="abstract colo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974E5B2-1EB9-4222-8FAB-65BDC9A9500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C197C18-82B5-4EB5-9010-63FFB7F5316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732AD86-1F8B-4DE6-9736-793E1781772C}"/>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FA60A3B3-8B02-4D8B-A982-7C7CA03A9290}"/>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98881390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1A712C8-B121-BD53-7771-98394D7DD8B6}"/>
              </a:ext>
            </a:extLst>
          </p:cNvPr>
          <p:cNvSpPr>
            <a:spLocks noGrp="1"/>
          </p:cNvSpPr>
          <p:nvPr>
            <p:ph type="dt" sz="half" idx="10"/>
          </p:nvPr>
        </p:nvSpPr>
        <p:spPr/>
        <p:txBody>
          <a:bodyPr/>
          <a:lstStyle/>
          <a:p>
            <a:fld id="{4110EA0C-7888-49E9-BB51-21E7251E62F8}" type="datetimeFigureOut">
              <a:rPr lang="en-US" smtClean="0"/>
              <a:t>4/1/2026</a:t>
            </a:fld>
            <a:endParaRPr lang="en-US"/>
          </a:p>
        </p:txBody>
      </p:sp>
      <p:sp>
        <p:nvSpPr>
          <p:cNvPr id="3" name="Footer Placeholder 2">
            <a:extLst>
              <a:ext uri="{FF2B5EF4-FFF2-40B4-BE49-F238E27FC236}">
                <a16:creationId xmlns:a16="http://schemas.microsoft.com/office/drawing/2014/main" id="{3DDE77D4-73BC-D368-C45A-1ADB7B8ACA60}"/>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F9557360-968D-F589-2A24-51D8593CA89F}"/>
              </a:ext>
            </a:extLst>
          </p:cNvPr>
          <p:cNvSpPr>
            <a:spLocks noGrp="1"/>
          </p:cNvSpPr>
          <p:nvPr>
            <p:ph type="sldNum" sz="quarter" idx="12"/>
          </p:nvPr>
        </p:nvSpPr>
        <p:spPr/>
        <p:txBody>
          <a:bodyPr/>
          <a:lstStyle/>
          <a:p>
            <a:fld id="{5815E560-B4B5-4F70-BA5E-A68886E3EA1E}" type="slidenum">
              <a:rPr lang="en-US" smtClean="0"/>
              <a:t>‹#›</a:t>
            </a:fld>
            <a:endParaRPr lang="en-US"/>
          </a:p>
        </p:txBody>
      </p:sp>
    </p:spTree>
    <p:extLst>
      <p:ext uri="{BB962C8B-B14F-4D97-AF65-F5344CB8AC3E}">
        <p14:creationId xmlns:p14="http://schemas.microsoft.com/office/powerpoint/2010/main" val="11304074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9" name="Text Placehold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0" name="Text Placehold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4" name="Text Placehold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5" name="Text Placehold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8" name="Text Placehold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9" name="Text Placehold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a:lstStyle>
            <a:lvl1pPr algn="l">
              <a:defRPr/>
            </a:lvl1pPr>
          </a:lstStyle>
          <a:p>
            <a:r>
              <a:rPr lang="en-US" dirty="0"/>
              <a:t>Pitch deck title</a:t>
            </a:r>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rful illustration of building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7" name="Text Placehold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8" name="Text Placehold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9" name="Text Placehold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2" name="Text Placehold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3" name="Text Placehold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4" name="Text Placehold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lvl1pPr>
              <a:defRPr b="0">
                <a:solidFill>
                  <a:schemeClr val="bg1"/>
                </a:solidFill>
              </a:defRPr>
            </a:lvl1pPr>
          </a:lstStyle>
          <a:p>
            <a:r>
              <a:rPr lang="en-US" dirty="0"/>
              <a:t>Pitch deck title</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 name="Straight Connector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4" name="Text Placehold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5" name="Text Placehold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p>
        </p:txBody>
      </p:sp>
      <p:grpSp>
        <p:nvGrpSpPr>
          <p:cNvPr id="7" name="Picture Placeholder 795" descr="abstract colo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 name="Straight Connector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7" name="Text Placehold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0" name="Text Placehold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5" name="Text Placehold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2</a:t>
            </a:r>
            <a:endParaRPr lang="en-ZA" dirty="0"/>
          </a:p>
        </p:txBody>
      </p:sp>
      <p:sp>
        <p:nvSpPr>
          <p:cNvPr id="16" name="Text Placehold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3</a:t>
            </a:r>
            <a:endParaRPr lang="en-ZA" dirty="0"/>
          </a:p>
        </p:txBody>
      </p:sp>
      <p:sp>
        <p:nvSpPr>
          <p:cNvPr id="24" name="Text Placehold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4</a:t>
            </a:r>
            <a:endParaRPr lang="en-ZA" dirty="0"/>
          </a:p>
        </p:txBody>
      </p:sp>
      <p:cxnSp>
        <p:nvCxnSpPr>
          <p:cNvPr id="10" name="Straight Connector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 name="Straight Connector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4" name="Date Placehold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r>
              <a:rPr lang="en-US" dirty="0"/>
              <a:t>7/1/20XX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r>
              <a:rPr lang="en-US" dirty="0"/>
              <a:t>Pitch deck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 id="2147483693" r:id="rId24"/>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6.xml"/><Relationship Id="rId1" Type="http://schemas.openxmlformats.org/officeDocument/2006/relationships/slideLayout" Target="../slideLayouts/slideLayout3.xml"/><Relationship Id="rId4" Type="http://schemas.openxmlformats.org/officeDocument/2006/relationships/image" Target="../media/image14.jpg"/></Relationships>
</file>

<file path=ppt/slides/_rels/slide1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7.xml"/><Relationship Id="rId1" Type="http://schemas.openxmlformats.org/officeDocument/2006/relationships/slideLayout" Target="../slideLayouts/slideLayout3.xml"/><Relationship Id="rId4" Type="http://schemas.openxmlformats.org/officeDocument/2006/relationships/image" Target="../media/image16.jpg"/></Relationships>
</file>

<file path=ppt/slides/_rels/slide12.xml.rels><?xml version="1.0" encoding="UTF-8" standalone="yes"?>
<Relationships xmlns="http://schemas.openxmlformats.org/package/2006/relationships"><Relationship Id="rId8" Type="http://schemas.openxmlformats.org/officeDocument/2006/relationships/image" Target="../media/image22.jpg"/><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notesSlide" Target="../notesSlides/notesSlide8.xml"/><Relationship Id="rId1" Type="http://schemas.openxmlformats.org/officeDocument/2006/relationships/slideLayout" Target="../slideLayouts/slideLayout24.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13.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9.xml"/><Relationship Id="rId1" Type="http://schemas.openxmlformats.org/officeDocument/2006/relationships/slideLayout" Target="../slideLayouts/slideLayout2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hyperlink" Target="https://www.sfpe.org/career/fpe-career-salary-facts" TargetMode="External"/><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hyperlink" Target="https://www.sfpe.org/career/students/universityprograms" TargetMode="External"/><Relationship Id="rId2" Type="http://schemas.openxmlformats.org/officeDocument/2006/relationships/notesSlide" Target="../notesSlides/notesSlide18.xml"/><Relationship Id="rId1" Type="http://schemas.openxmlformats.org/officeDocument/2006/relationships/slideLayout" Target="../slideLayouts/slideLayout3.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23.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hyperlink" Target="https://www.abet.org/" TargetMode="External"/><Relationship Id="rId2" Type="http://schemas.openxmlformats.org/officeDocument/2006/relationships/notesSlide" Target="../notesSlides/notesSlide20.xml"/><Relationship Id="rId1" Type="http://schemas.openxmlformats.org/officeDocument/2006/relationships/slideLayout" Target="../slideLayouts/slideLayout24.xml"/><Relationship Id="rId4" Type="http://schemas.openxmlformats.org/officeDocument/2006/relationships/image" Target="../media/image33.jpg"/></Relationships>
</file>

<file path=ppt/slides/_rels/slide25.xml.rels><?xml version="1.0" encoding="UTF-8" standalone="yes"?>
<Relationships xmlns="http://schemas.openxmlformats.org/package/2006/relationships"><Relationship Id="rId3" Type="http://schemas.openxmlformats.org/officeDocument/2006/relationships/hyperlink" Target="https://www.sfpe.org/career/students/universityprograms/scholarships" TargetMode="External"/><Relationship Id="rId2" Type="http://schemas.openxmlformats.org/officeDocument/2006/relationships/notesSlide" Target="../notesSlides/notesSlide21.xml"/><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3" Type="http://schemas.openxmlformats.org/officeDocument/2006/relationships/hyperlink" Target="https://jobs.sfpe.org/" TargetMode="External"/><Relationship Id="rId2" Type="http://schemas.openxmlformats.org/officeDocument/2006/relationships/notesSlide" Target="../notesSlides/notesSlide22.xml"/><Relationship Id="rId1" Type="http://schemas.openxmlformats.org/officeDocument/2006/relationships/slideLayout" Target="../slideLayouts/slideLayout24.xml"/><Relationship Id="rId4" Type="http://schemas.openxmlformats.org/officeDocument/2006/relationships/image" Target="../media/image34.jp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3" Type="http://schemas.openxmlformats.org/officeDocument/2006/relationships/hyperlink" Target="http://www.sfpe.org/" TargetMode="External"/><Relationship Id="rId2" Type="http://schemas.openxmlformats.org/officeDocument/2006/relationships/notesSlide" Target="../notesSlides/notesSlide24.xml"/><Relationship Id="rId1" Type="http://schemas.openxmlformats.org/officeDocument/2006/relationships/slideLayout" Target="../slideLayouts/slideLayout3.xml"/><Relationship Id="rId6" Type="http://schemas.openxmlformats.org/officeDocument/2006/relationships/hyperlink" Target="https://www.sfpe.org/career/students/universityprograms/scholarships" TargetMode="External"/><Relationship Id="rId5" Type="http://schemas.openxmlformats.org/officeDocument/2006/relationships/hyperlink" Target="https://www.sfpe.org/career/fpe" TargetMode="External"/><Relationship Id="rId4" Type="http://schemas.openxmlformats.org/officeDocument/2006/relationships/hyperlink" Target="https://www.sfpe.org/career/careers" TargetMode="External"/></Relationships>
</file>

<file path=ppt/slides/_rels/slide29.xml.rels><?xml version="1.0" encoding="UTF-8" standalone="yes"?>
<Relationships xmlns="http://schemas.openxmlformats.org/package/2006/relationships"><Relationship Id="rId8" Type="http://schemas.openxmlformats.org/officeDocument/2006/relationships/hyperlink" Target="https://www.nfpa.org/News-and-Research/Data-research-and-tools/Emergency-Responders/Firefighter-fatalities-in-the-United-States%20last%20accessed%2011/9/2022" TargetMode="External"/><Relationship Id="rId3" Type="http://schemas.openxmlformats.org/officeDocument/2006/relationships/hyperlink" Target="https://journals.sagepub.com/doi/abs/10.1177/104239158900100201" TargetMode="External"/><Relationship Id="rId7" Type="http://schemas.openxmlformats.org/officeDocument/2006/relationships/hyperlink" Target="https://www.sfpe.org/publications/magazine/fpearchives/2015q4/fpe2015q45b" TargetMode="External"/><Relationship Id="rId2" Type="http://schemas.openxmlformats.org/officeDocument/2006/relationships/notesSlide" Target="../notesSlides/notesSlide25.xml"/><Relationship Id="rId1" Type="http://schemas.openxmlformats.org/officeDocument/2006/relationships/slideLayout" Target="../slideLayouts/slideLayout3.xml"/><Relationship Id="rId6" Type="http://schemas.openxmlformats.org/officeDocument/2006/relationships/hyperlink" Target="https://www.sfpe.org/standards-guides/standards" TargetMode="External"/><Relationship Id="rId5" Type="http://schemas.openxmlformats.org/officeDocument/2006/relationships/hyperlink" Target="https://www.sfpe.org/research/research-roadmap" TargetMode="External"/><Relationship Id="rId4" Type="http://schemas.openxmlformats.org/officeDocument/2006/relationships/hyperlink" Target="https://www.firescience.org/how-to-become-a-fire-protection-engineer/" TargetMode="External"/><Relationship Id="rId9" Type="http://schemas.openxmlformats.org/officeDocument/2006/relationships/hyperlink" Target="https://www.nfpa.org/News-and-Research/Data-research-and-tools/US-Fire-Problem/Fire-loss-in-the-United-States" TargetMode="Externa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4.xml"/><Relationship Id="rId4" Type="http://schemas.openxmlformats.org/officeDocument/2006/relationships/image" Target="../media/image3.png"/></Relationships>
</file>

<file path=ppt/slides/_rels/slide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2.xml"/><Relationship Id="rId1" Type="http://schemas.openxmlformats.org/officeDocument/2006/relationships/slideLayout" Target="../slideLayouts/slideLayout24.xml"/><Relationship Id="rId5" Type="http://schemas.openxmlformats.org/officeDocument/2006/relationships/image" Target="../media/image6.jpg"/><Relationship Id="rId4" Type="http://schemas.openxmlformats.org/officeDocument/2006/relationships/image" Target="../media/image5.jp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4.xml"/></Relationships>
</file>

<file path=ppt/slides/_rels/slide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24.xml"/></Relationships>
</file>

<file path=ppt/slides/_rels/slide8.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4.xml"/><Relationship Id="rId1" Type="http://schemas.openxmlformats.org/officeDocument/2006/relationships/slideLayout" Target="../slideLayouts/slideLayout24.xml"/></Relationships>
</file>

<file path=ppt/slides/_rels/slide9.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5.xml"/><Relationship Id="rId1" Type="http://schemas.openxmlformats.org/officeDocument/2006/relationships/slideLayout" Target="../slideLayouts/slideLayout24.xml"/><Relationship Id="rId6" Type="http://schemas.openxmlformats.org/officeDocument/2006/relationships/image" Target="../media/image12.jpg"/><Relationship Id="rId5" Type="http://schemas.openxmlformats.org/officeDocument/2006/relationships/image" Target="../media/image11.jpg"/><Relationship Id="rId4" Type="http://schemas.openxmlformats.org/officeDocument/2006/relationships/image" Target="../media/image10.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A2679492-7988-4050-9056-5424444524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6392583" y="501651"/>
            <a:ext cx="4434720" cy="1716255"/>
          </a:xfrm>
        </p:spPr>
        <p:txBody>
          <a:bodyPr vert="horz" lIns="91440" tIns="45720" rIns="91440" bIns="45720" rtlCol="0" anchor="b">
            <a:normAutofit/>
          </a:bodyPr>
          <a:lstStyle/>
          <a:p>
            <a:r>
              <a:rPr lang="en-US" sz="4800" kern="1200">
                <a:solidFill>
                  <a:schemeClr val="tx1"/>
                </a:solidFill>
                <a:latin typeface="+mj-lt"/>
                <a:ea typeface="+mj-ea"/>
                <a:cs typeface="+mj-cs"/>
              </a:rPr>
              <a:t>Where do fpes work?</a:t>
            </a:r>
          </a:p>
        </p:txBody>
      </p:sp>
      <p:sp>
        <p:nvSpPr>
          <p:cNvPr id="18" name="Rectangle 17">
            <a:extLst>
              <a:ext uri="{FF2B5EF4-FFF2-40B4-BE49-F238E27FC236}">
                <a16:creationId xmlns:a16="http://schemas.microsoft.com/office/drawing/2014/main" id="{B091B163-7D61-4891-ABCF-5C13D9C418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5779911" cy="6858000"/>
          </a:xfrm>
          <a:prstGeom prst="rect">
            <a:avLst/>
          </a:prstGeom>
          <a:gradFill flip="none" rotWithShape="1">
            <a:gsLst>
              <a:gs pos="0">
                <a:schemeClr val="accent1"/>
              </a:gs>
              <a:gs pos="100000">
                <a:schemeClr val="accent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picture containing person, indoor, dark&#10;&#10;Description automatically generated">
            <a:extLst>
              <a:ext uri="{FF2B5EF4-FFF2-40B4-BE49-F238E27FC236}">
                <a16:creationId xmlns:a16="http://schemas.microsoft.com/office/drawing/2014/main" id="{3E961C50-4D82-7287-5899-C5A033ACFC17}"/>
              </a:ext>
            </a:extLst>
          </p:cNvPr>
          <p:cNvPicPr>
            <a:picLocks noChangeAspect="1"/>
          </p:cNvPicPr>
          <p:nvPr/>
        </p:nvPicPr>
        <p:blipFill rotWithShape="1">
          <a:blip r:embed="rId3"/>
          <a:srcRect t="13305"/>
          <a:stretch/>
        </p:blipFill>
        <p:spPr>
          <a:xfrm>
            <a:off x="279143" y="299508"/>
            <a:ext cx="5221625" cy="3010397"/>
          </a:xfrm>
          <a:prstGeom prst="rect">
            <a:avLst/>
          </a:prstGeom>
        </p:spPr>
      </p:pic>
      <p:pic>
        <p:nvPicPr>
          <p:cNvPr id="4" name="Picture 3" descr="Two people looking at a computer&#10;&#10;Description automatically generated with medium confidence">
            <a:extLst>
              <a:ext uri="{FF2B5EF4-FFF2-40B4-BE49-F238E27FC236}">
                <a16:creationId xmlns:a16="http://schemas.microsoft.com/office/drawing/2014/main" id="{8AEC6B62-7632-173F-780A-E954829F9B4A}"/>
              </a:ext>
            </a:extLst>
          </p:cNvPr>
          <p:cNvPicPr>
            <a:picLocks noChangeAspect="1"/>
          </p:cNvPicPr>
          <p:nvPr/>
        </p:nvPicPr>
        <p:blipFill rotWithShape="1">
          <a:blip r:embed="rId4"/>
          <a:srcRect b="13629"/>
          <a:stretch/>
        </p:blipFill>
        <p:spPr>
          <a:xfrm>
            <a:off x="279143" y="3548095"/>
            <a:ext cx="5221625" cy="3010397"/>
          </a:xfrm>
          <a:prstGeom prst="rect">
            <a:avLst/>
          </a:prstGeom>
        </p:spPr>
      </p:pic>
      <p:sp>
        <p:nvSpPr>
          <p:cNvPr id="11" name="TextBox 10">
            <a:extLst>
              <a:ext uri="{FF2B5EF4-FFF2-40B4-BE49-F238E27FC236}">
                <a16:creationId xmlns:a16="http://schemas.microsoft.com/office/drawing/2014/main" id="{C236B224-3A41-180B-00C1-C63201BF5A93}"/>
              </a:ext>
            </a:extLst>
          </p:cNvPr>
          <p:cNvSpPr txBox="1"/>
          <p:nvPr/>
        </p:nvSpPr>
        <p:spPr>
          <a:xfrm>
            <a:off x="6339746" y="2645922"/>
            <a:ext cx="4434721" cy="3710427"/>
          </a:xfrm>
          <a:prstGeom prst="rect">
            <a:avLst/>
          </a:prstGeom>
        </p:spPr>
        <p:txBody>
          <a:bodyPr vert="horz" lIns="91440" tIns="45720" rIns="91440" bIns="45720" rtlCol="0" anchor="t">
            <a:noAutofit/>
          </a:bodyPr>
          <a:lstStyle/>
          <a:p>
            <a:pPr marL="285750" indent="-228600">
              <a:lnSpc>
                <a:spcPct val="90000"/>
              </a:lnSpc>
              <a:spcAft>
                <a:spcPts val="600"/>
              </a:spcAft>
              <a:buFont typeface="Arial" panose="020B0604020202020204" pitchFamily="34" charset="0"/>
              <a:buChar char="•"/>
            </a:pPr>
            <a:r>
              <a:rPr lang="en-US" sz="2400" dirty="0">
                <a:solidFill>
                  <a:schemeClr val="tx1">
                    <a:alpha val="80000"/>
                  </a:schemeClr>
                </a:solidFill>
              </a:rPr>
              <a:t>Consulting firms </a:t>
            </a:r>
          </a:p>
          <a:p>
            <a:pPr marL="285750" indent="-228600">
              <a:lnSpc>
                <a:spcPct val="90000"/>
              </a:lnSpc>
              <a:spcAft>
                <a:spcPts val="600"/>
              </a:spcAft>
              <a:buFont typeface="Arial" panose="020B0604020202020204" pitchFamily="34" charset="0"/>
              <a:buChar char="•"/>
            </a:pPr>
            <a:r>
              <a:rPr lang="en-US" sz="2400" dirty="0">
                <a:solidFill>
                  <a:schemeClr val="tx1">
                    <a:alpha val="80000"/>
                  </a:schemeClr>
                </a:solidFill>
              </a:rPr>
              <a:t>Architectural/engineering Firms </a:t>
            </a:r>
          </a:p>
          <a:p>
            <a:pPr marL="285750" indent="-228600">
              <a:lnSpc>
                <a:spcPct val="90000"/>
              </a:lnSpc>
              <a:spcAft>
                <a:spcPts val="600"/>
              </a:spcAft>
              <a:buFont typeface="Arial" panose="020B0604020202020204" pitchFamily="34" charset="0"/>
              <a:buChar char="•"/>
            </a:pPr>
            <a:r>
              <a:rPr lang="en-US" sz="2400" dirty="0">
                <a:solidFill>
                  <a:schemeClr val="tx1">
                    <a:alpha val="80000"/>
                  </a:schemeClr>
                </a:solidFill>
              </a:rPr>
              <a:t>Fire protection system manufacturers </a:t>
            </a:r>
          </a:p>
          <a:p>
            <a:pPr marL="285750" indent="-228600">
              <a:lnSpc>
                <a:spcPct val="90000"/>
              </a:lnSpc>
              <a:spcAft>
                <a:spcPts val="600"/>
              </a:spcAft>
              <a:buFont typeface="Arial" panose="020B0604020202020204" pitchFamily="34" charset="0"/>
              <a:buChar char="•"/>
            </a:pPr>
            <a:r>
              <a:rPr lang="en-US" sz="2400" dirty="0">
                <a:solidFill>
                  <a:schemeClr val="tx1">
                    <a:alpha val="80000"/>
                  </a:schemeClr>
                </a:solidFill>
              </a:rPr>
              <a:t>Fire Marshal offices</a:t>
            </a:r>
          </a:p>
          <a:p>
            <a:pPr marL="285750" indent="-228600">
              <a:lnSpc>
                <a:spcPct val="90000"/>
              </a:lnSpc>
              <a:spcAft>
                <a:spcPts val="600"/>
              </a:spcAft>
              <a:buFont typeface="Arial" panose="020B0604020202020204" pitchFamily="34" charset="0"/>
              <a:buChar char="•"/>
            </a:pPr>
            <a:r>
              <a:rPr lang="en-US" sz="2400" dirty="0">
                <a:solidFill>
                  <a:schemeClr val="tx1">
                    <a:alpha val="80000"/>
                  </a:schemeClr>
                </a:solidFill>
              </a:rPr>
              <a:t>Building code officials </a:t>
            </a:r>
          </a:p>
          <a:p>
            <a:pPr marL="285750" indent="-228600">
              <a:lnSpc>
                <a:spcPct val="90000"/>
              </a:lnSpc>
              <a:spcAft>
                <a:spcPts val="600"/>
              </a:spcAft>
              <a:buFont typeface="Arial" panose="020B0604020202020204" pitchFamily="34" charset="0"/>
              <a:buChar char="•"/>
            </a:pPr>
            <a:r>
              <a:rPr lang="en-US" sz="2400" dirty="0">
                <a:solidFill>
                  <a:schemeClr val="tx1">
                    <a:alpha val="80000"/>
                  </a:schemeClr>
                </a:solidFill>
              </a:rPr>
              <a:t>Fire departments </a:t>
            </a:r>
          </a:p>
          <a:p>
            <a:pPr marL="285750" indent="-228600">
              <a:lnSpc>
                <a:spcPct val="90000"/>
              </a:lnSpc>
              <a:spcAft>
                <a:spcPts val="600"/>
              </a:spcAft>
              <a:buFont typeface="Arial" panose="020B0604020202020204" pitchFamily="34" charset="0"/>
              <a:buChar char="•"/>
            </a:pPr>
            <a:r>
              <a:rPr lang="en-US" sz="2400" dirty="0">
                <a:solidFill>
                  <a:schemeClr val="tx1">
                    <a:alpha val="80000"/>
                  </a:schemeClr>
                </a:solidFill>
              </a:rPr>
              <a:t>Insurance industry </a:t>
            </a:r>
          </a:p>
          <a:p>
            <a:pPr marL="57150">
              <a:lnSpc>
                <a:spcPct val="90000"/>
              </a:lnSpc>
              <a:spcAft>
                <a:spcPts val="600"/>
              </a:spcAft>
            </a:pPr>
            <a:endParaRPr lang="en-US" sz="2400" dirty="0">
              <a:solidFill>
                <a:schemeClr val="tx1">
                  <a:alpha val="80000"/>
                </a:schemeClr>
              </a:solidFill>
            </a:endParaRPr>
          </a:p>
        </p:txBody>
      </p:sp>
      <p:cxnSp>
        <p:nvCxnSpPr>
          <p:cNvPr id="20" name="Straight Connector 19">
            <a:extLst>
              <a:ext uri="{FF2B5EF4-FFF2-40B4-BE49-F238E27FC236}">
                <a16:creationId xmlns:a16="http://schemas.microsoft.com/office/drawing/2014/main" id="{C49DA8F6-BCC1-4447-B54C-57856834B94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586162" y="3613893"/>
            <a:ext cx="0" cy="3238728"/>
          </a:xfrm>
          <a:prstGeom prst="line">
            <a:avLst/>
          </a:prstGeom>
          <a:ln w="25400" cap="sq">
            <a:gradFill flip="none" rotWithShape="1">
              <a:gsLst>
                <a:gs pos="0">
                  <a:schemeClr val="accent1"/>
                </a:gs>
                <a:gs pos="100000">
                  <a:schemeClr val="accent2"/>
                </a:gs>
              </a:gsLst>
              <a:lin ang="16200000" scaled="1"/>
              <a:tileRect/>
            </a:gradFill>
            <a:beve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7995279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838200" y="365125"/>
            <a:ext cx="10515600" cy="1325563"/>
          </a:xfrm>
        </p:spPr>
        <p:txBody>
          <a:bodyPr>
            <a:normAutofit/>
          </a:bodyPr>
          <a:lstStyle/>
          <a:p>
            <a:r>
              <a:rPr lang="en-US" dirty="0"/>
              <a:t>Where do </a:t>
            </a:r>
            <a:r>
              <a:rPr lang="en-US" dirty="0" err="1"/>
              <a:t>fpes</a:t>
            </a:r>
            <a:r>
              <a:rPr lang="en-US" dirty="0"/>
              <a:t> work? </a:t>
            </a:r>
            <a:r>
              <a:rPr lang="en-US" sz="1800" dirty="0"/>
              <a:t>continued</a:t>
            </a:r>
          </a:p>
        </p:txBody>
      </p:sp>
      <p:sp>
        <p:nvSpPr>
          <p:cNvPr id="4" name="TextBox 3">
            <a:extLst>
              <a:ext uri="{FF2B5EF4-FFF2-40B4-BE49-F238E27FC236}">
                <a16:creationId xmlns:a16="http://schemas.microsoft.com/office/drawing/2014/main" id="{B4C856E4-299B-341C-5DF7-671AB2285295}"/>
              </a:ext>
            </a:extLst>
          </p:cNvPr>
          <p:cNvSpPr txBox="1"/>
          <p:nvPr/>
        </p:nvSpPr>
        <p:spPr>
          <a:xfrm>
            <a:off x="700833" y="2003991"/>
            <a:ext cx="4439410" cy="4154984"/>
          </a:xfrm>
          <a:prstGeom prst="rect">
            <a:avLst/>
          </a:prstGeom>
          <a:noFill/>
        </p:spPr>
        <p:txBody>
          <a:bodyPr wrap="square">
            <a:spAutoFit/>
          </a:bodyPr>
          <a:lstStyle/>
          <a:p>
            <a:pPr marL="285750" indent="-285750">
              <a:buFont typeface="Arial" panose="020B0604020202020204" pitchFamily="34" charset="0"/>
              <a:buChar char="•"/>
            </a:pPr>
            <a:r>
              <a:rPr lang="en-US" sz="2400" dirty="0"/>
              <a:t>Federal, state and local governments</a:t>
            </a:r>
          </a:p>
          <a:p>
            <a:pPr marL="285750" indent="-285750">
              <a:buFont typeface="Arial" panose="020B0604020202020204" pitchFamily="34" charset="0"/>
              <a:buChar char="•"/>
            </a:pPr>
            <a:r>
              <a:rPr lang="en-US" sz="2400" dirty="0"/>
              <a:t>Forensic Science - Investigations</a:t>
            </a:r>
          </a:p>
          <a:p>
            <a:pPr marL="285750" indent="-285750">
              <a:buFont typeface="Arial" panose="020B0604020202020204" pitchFamily="34" charset="0"/>
              <a:buChar char="•"/>
            </a:pPr>
            <a:r>
              <a:rPr lang="en-US" sz="2400" dirty="0"/>
              <a:t>Hospitals and Healthcare Facilities</a:t>
            </a:r>
          </a:p>
          <a:p>
            <a:pPr marL="285750" indent="-285750">
              <a:buFont typeface="Arial" panose="020B0604020202020204" pitchFamily="34" charset="0"/>
              <a:buChar char="•"/>
            </a:pPr>
            <a:r>
              <a:rPr lang="en-US" sz="2400" dirty="0"/>
              <a:t>Petrochemical instantly</a:t>
            </a:r>
          </a:p>
          <a:p>
            <a:pPr marL="285750" indent="-285750">
              <a:buFont typeface="Arial" panose="020B0604020202020204" pitchFamily="34" charset="0"/>
              <a:buChar char="•"/>
            </a:pPr>
            <a:r>
              <a:rPr lang="en-US" sz="2400" dirty="0"/>
              <a:t>Testing and certification laboratories</a:t>
            </a:r>
          </a:p>
          <a:p>
            <a:pPr marL="285750" indent="-285750">
              <a:buFont typeface="Arial" panose="020B0604020202020204" pitchFamily="34" charset="0"/>
              <a:buChar char="•"/>
            </a:pPr>
            <a:r>
              <a:rPr lang="en-US" sz="2400" dirty="0"/>
              <a:t>Entertainment industry </a:t>
            </a:r>
          </a:p>
          <a:p>
            <a:endParaRPr lang="en-US" sz="2400" dirty="0"/>
          </a:p>
        </p:txBody>
      </p:sp>
      <p:pic>
        <p:nvPicPr>
          <p:cNvPr id="5" name="Picture 4" descr="A picture containing text, indoor, shelf&#10;&#10;Description automatically generated">
            <a:extLst>
              <a:ext uri="{FF2B5EF4-FFF2-40B4-BE49-F238E27FC236}">
                <a16:creationId xmlns:a16="http://schemas.microsoft.com/office/drawing/2014/main" id="{F86B2B1D-3D50-C37E-1F6A-4E2B235031EB}"/>
              </a:ext>
            </a:extLst>
          </p:cNvPr>
          <p:cNvPicPr>
            <a:picLocks noChangeAspect="1"/>
          </p:cNvPicPr>
          <p:nvPr/>
        </p:nvPicPr>
        <p:blipFill>
          <a:blip r:embed="rId3"/>
          <a:stretch>
            <a:fillRect/>
          </a:stretch>
        </p:blipFill>
        <p:spPr>
          <a:xfrm>
            <a:off x="5140243" y="1595021"/>
            <a:ext cx="3312444" cy="2486462"/>
          </a:xfrm>
          <a:prstGeom prst="rect">
            <a:avLst/>
          </a:prstGeom>
        </p:spPr>
      </p:pic>
      <p:pic>
        <p:nvPicPr>
          <p:cNvPr id="9" name="Picture 8" descr="A white truck parked in front of a building&#10;&#10;Description automatically generated with low confidence">
            <a:extLst>
              <a:ext uri="{FF2B5EF4-FFF2-40B4-BE49-F238E27FC236}">
                <a16:creationId xmlns:a16="http://schemas.microsoft.com/office/drawing/2014/main" id="{83A02BAD-7211-067A-019E-F71B5022BB7B}"/>
              </a:ext>
            </a:extLst>
          </p:cNvPr>
          <p:cNvPicPr>
            <a:picLocks noChangeAspect="1"/>
          </p:cNvPicPr>
          <p:nvPr/>
        </p:nvPicPr>
        <p:blipFill>
          <a:blip r:embed="rId4"/>
          <a:stretch>
            <a:fillRect/>
          </a:stretch>
        </p:blipFill>
        <p:spPr>
          <a:xfrm>
            <a:off x="5140243" y="4114094"/>
            <a:ext cx="3312543" cy="2486462"/>
          </a:xfrm>
          <a:prstGeom prst="rect">
            <a:avLst/>
          </a:prstGeom>
        </p:spPr>
      </p:pic>
    </p:spTree>
    <p:extLst>
      <p:ext uri="{BB962C8B-B14F-4D97-AF65-F5344CB8AC3E}">
        <p14:creationId xmlns:p14="http://schemas.microsoft.com/office/powerpoint/2010/main" val="299649296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0CCF599-6546-0C88-CB22-5FDC112421F4}"/>
              </a:ext>
            </a:extLst>
          </p:cNvPr>
          <p:cNvSpPr/>
          <p:nvPr/>
        </p:nvSpPr>
        <p:spPr>
          <a:xfrm>
            <a:off x="0" y="0"/>
            <a:ext cx="12192000" cy="6858000"/>
          </a:xfrm>
          <a:prstGeom prst="rect">
            <a:avLst/>
          </a:prstGeom>
          <a:solidFill>
            <a:srgbClr val="FF97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itle 1">
            <a:extLst>
              <a:ext uri="{FF2B5EF4-FFF2-40B4-BE49-F238E27FC236}">
                <a16:creationId xmlns:a16="http://schemas.microsoft.com/office/drawing/2014/main" id="{1DE38391-0E12-A933-6FC7-CAB5EBD87F43}"/>
              </a:ext>
            </a:extLst>
          </p:cNvPr>
          <p:cNvSpPr txBox="1">
            <a:spLocks/>
          </p:cNvSpPr>
          <p:nvPr/>
        </p:nvSpPr>
        <p:spPr>
          <a:xfrm>
            <a:off x="448056" y="730885"/>
            <a:ext cx="10939272" cy="1325563"/>
          </a:xfrm>
          <a:prstGeom prst="rect">
            <a:avLst/>
          </a:prstGeom>
        </p:spPr>
        <p:txBody>
          <a:bodyPr>
            <a:normAutofit/>
          </a:bodyPr>
          <a:lst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a:lstStyle>
          <a:p>
            <a:r>
              <a:rPr lang="en-US" sz="3200" dirty="0"/>
              <a:t>What kind of projects? Almost all of them!</a:t>
            </a:r>
          </a:p>
        </p:txBody>
      </p:sp>
      <p:pic>
        <p:nvPicPr>
          <p:cNvPr id="5" name="Picture 4" descr="A picture containing sky, outdoor, building&#10;&#10;Description automatically generated">
            <a:extLst>
              <a:ext uri="{FF2B5EF4-FFF2-40B4-BE49-F238E27FC236}">
                <a16:creationId xmlns:a16="http://schemas.microsoft.com/office/drawing/2014/main" id="{6907EC77-A6AB-D29F-9B4A-FA716F986B1B}"/>
              </a:ext>
            </a:extLst>
          </p:cNvPr>
          <p:cNvPicPr>
            <a:picLocks noChangeAspect="1"/>
          </p:cNvPicPr>
          <p:nvPr/>
        </p:nvPicPr>
        <p:blipFill>
          <a:blip r:embed="rId3"/>
          <a:stretch>
            <a:fillRect/>
          </a:stretch>
        </p:blipFill>
        <p:spPr>
          <a:xfrm>
            <a:off x="367284" y="1534605"/>
            <a:ext cx="3758184" cy="2505456"/>
          </a:xfrm>
          <a:prstGeom prst="rect">
            <a:avLst/>
          </a:prstGeom>
        </p:spPr>
      </p:pic>
      <p:pic>
        <p:nvPicPr>
          <p:cNvPr id="8" name="Picture 7" descr="A picture containing outdoor&#10;&#10;Description automatically generated">
            <a:extLst>
              <a:ext uri="{FF2B5EF4-FFF2-40B4-BE49-F238E27FC236}">
                <a16:creationId xmlns:a16="http://schemas.microsoft.com/office/drawing/2014/main" id="{DF1F5FFA-627D-8187-3EB2-1AD3D45C4542}"/>
              </a:ext>
            </a:extLst>
          </p:cNvPr>
          <p:cNvPicPr>
            <a:picLocks noChangeAspect="1"/>
          </p:cNvPicPr>
          <p:nvPr/>
        </p:nvPicPr>
        <p:blipFill>
          <a:blip r:embed="rId4"/>
          <a:stretch>
            <a:fillRect/>
          </a:stretch>
        </p:blipFill>
        <p:spPr>
          <a:xfrm>
            <a:off x="4259580" y="1563053"/>
            <a:ext cx="3758183" cy="2505456"/>
          </a:xfrm>
          <a:prstGeom prst="rect">
            <a:avLst/>
          </a:prstGeom>
        </p:spPr>
      </p:pic>
      <p:pic>
        <p:nvPicPr>
          <p:cNvPr id="12" name="Picture 11" descr="A picture containing dock&#10;&#10;Description automatically generated">
            <a:extLst>
              <a:ext uri="{FF2B5EF4-FFF2-40B4-BE49-F238E27FC236}">
                <a16:creationId xmlns:a16="http://schemas.microsoft.com/office/drawing/2014/main" id="{A0C71028-4106-04C3-3CD6-28E939D0AD39}"/>
              </a:ext>
            </a:extLst>
          </p:cNvPr>
          <p:cNvPicPr>
            <a:picLocks noChangeAspect="1"/>
          </p:cNvPicPr>
          <p:nvPr/>
        </p:nvPicPr>
        <p:blipFill>
          <a:blip r:embed="rId5"/>
          <a:stretch>
            <a:fillRect/>
          </a:stretch>
        </p:blipFill>
        <p:spPr>
          <a:xfrm>
            <a:off x="8151878" y="1570631"/>
            <a:ext cx="3672838" cy="2508788"/>
          </a:xfrm>
          <a:prstGeom prst="rect">
            <a:avLst/>
          </a:prstGeom>
        </p:spPr>
      </p:pic>
      <p:pic>
        <p:nvPicPr>
          <p:cNvPr id="16" name="Picture 15" descr="A picture containing building, stadium&#10;&#10;Description automatically generated">
            <a:extLst>
              <a:ext uri="{FF2B5EF4-FFF2-40B4-BE49-F238E27FC236}">
                <a16:creationId xmlns:a16="http://schemas.microsoft.com/office/drawing/2014/main" id="{7DEA4773-9475-D805-B75C-92EE61E8EDD9}"/>
              </a:ext>
            </a:extLst>
          </p:cNvPr>
          <p:cNvPicPr>
            <a:picLocks noChangeAspect="1"/>
          </p:cNvPicPr>
          <p:nvPr/>
        </p:nvPicPr>
        <p:blipFill>
          <a:blip r:embed="rId6"/>
          <a:stretch>
            <a:fillRect/>
          </a:stretch>
        </p:blipFill>
        <p:spPr>
          <a:xfrm>
            <a:off x="367284" y="4178731"/>
            <a:ext cx="3763182" cy="2508788"/>
          </a:xfrm>
          <a:prstGeom prst="rect">
            <a:avLst/>
          </a:prstGeom>
        </p:spPr>
      </p:pic>
      <p:pic>
        <p:nvPicPr>
          <p:cNvPr id="19" name="Picture 18" descr="A picture containing building, factory, light, outdoor&#10;&#10;Description automatically generated">
            <a:extLst>
              <a:ext uri="{FF2B5EF4-FFF2-40B4-BE49-F238E27FC236}">
                <a16:creationId xmlns:a16="http://schemas.microsoft.com/office/drawing/2014/main" id="{35FF9D50-6369-93D7-7198-838B2DE14FA6}"/>
              </a:ext>
            </a:extLst>
          </p:cNvPr>
          <p:cNvPicPr>
            <a:picLocks noChangeAspect="1"/>
          </p:cNvPicPr>
          <p:nvPr/>
        </p:nvPicPr>
        <p:blipFill>
          <a:blip r:embed="rId7"/>
          <a:stretch>
            <a:fillRect/>
          </a:stretch>
        </p:blipFill>
        <p:spPr>
          <a:xfrm>
            <a:off x="4259581" y="4192970"/>
            <a:ext cx="3758185" cy="2508581"/>
          </a:xfrm>
          <a:prstGeom prst="rect">
            <a:avLst/>
          </a:prstGeom>
        </p:spPr>
      </p:pic>
      <p:pic>
        <p:nvPicPr>
          <p:cNvPr id="21" name="Picture 20" descr="A high angle view of cars on a road&#10;&#10;Description automatically generated with low confidence">
            <a:extLst>
              <a:ext uri="{FF2B5EF4-FFF2-40B4-BE49-F238E27FC236}">
                <a16:creationId xmlns:a16="http://schemas.microsoft.com/office/drawing/2014/main" id="{8DE6E672-B262-86FB-06E2-6C6F068ACA30}"/>
              </a:ext>
            </a:extLst>
          </p:cNvPr>
          <p:cNvPicPr>
            <a:picLocks noChangeAspect="1"/>
          </p:cNvPicPr>
          <p:nvPr/>
        </p:nvPicPr>
        <p:blipFill>
          <a:blip r:embed="rId8"/>
          <a:stretch>
            <a:fillRect/>
          </a:stretch>
        </p:blipFill>
        <p:spPr>
          <a:xfrm>
            <a:off x="8146880" y="4165220"/>
            <a:ext cx="3672837" cy="2535809"/>
          </a:xfrm>
          <a:prstGeom prst="rect">
            <a:avLst/>
          </a:prstGeom>
        </p:spPr>
      </p:pic>
    </p:spTree>
    <p:extLst>
      <p:ext uri="{BB962C8B-B14F-4D97-AF65-F5344CB8AC3E}">
        <p14:creationId xmlns:p14="http://schemas.microsoft.com/office/powerpoint/2010/main" val="414688147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0CCF599-6546-0C88-CB22-5FDC112421F4}"/>
              </a:ext>
            </a:extLst>
          </p:cNvPr>
          <p:cNvSpPr/>
          <p:nvPr/>
        </p:nvSpPr>
        <p:spPr>
          <a:xfrm>
            <a:off x="0" y="0"/>
            <a:ext cx="12192000" cy="685800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5A5ED641-D176-1BE1-F740-AF9A49AF44AE}"/>
              </a:ext>
            </a:extLst>
          </p:cNvPr>
          <p:cNvSpPr txBox="1"/>
          <p:nvPr/>
        </p:nvSpPr>
        <p:spPr>
          <a:xfrm>
            <a:off x="448056" y="1633577"/>
            <a:ext cx="6733034" cy="4493538"/>
          </a:xfrm>
          <a:prstGeom prst="rect">
            <a:avLst/>
          </a:prstGeom>
          <a:noFill/>
        </p:spPr>
        <p:txBody>
          <a:bodyPr wrap="square" rtlCol="0">
            <a:spAutoFit/>
          </a:bodyPr>
          <a:lstStyle/>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Job satisfaction</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Huge variety of career opportunities</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Challenging work</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Intellectual development</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Potential to benefit society</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Financial security</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A specialized field with multiple options</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Technological and scientific discovery</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Creative thinking</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Never boring!</a:t>
            </a:r>
          </a:p>
          <a:p>
            <a:pPr marL="342900" indent="-342900">
              <a:buFont typeface="Arial" panose="020B0604020202020204" pitchFamily="34" charset="0"/>
              <a:buChar char="•"/>
            </a:pPr>
            <a:endParaRPr lang="en-US" sz="2200" b="1" dirty="0">
              <a:solidFill>
                <a:srgbClr val="002060"/>
              </a:solidFill>
              <a:latin typeface="Montserrat" panose="00000500000000000000" pitchFamily="2" charset="0"/>
            </a:endParaRPr>
          </a:p>
        </p:txBody>
      </p:sp>
      <p:sp>
        <p:nvSpPr>
          <p:cNvPr id="3" name="Title 1">
            <a:extLst>
              <a:ext uri="{FF2B5EF4-FFF2-40B4-BE49-F238E27FC236}">
                <a16:creationId xmlns:a16="http://schemas.microsoft.com/office/drawing/2014/main" id="{1DE38391-0E12-A933-6FC7-CAB5EBD87F43}"/>
              </a:ext>
            </a:extLst>
          </p:cNvPr>
          <p:cNvSpPr txBox="1">
            <a:spLocks/>
          </p:cNvSpPr>
          <p:nvPr/>
        </p:nvSpPr>
        <p:spPr>
          <a:xfrm>
            <a:off x="448056" y="730885"/>
            <a:ext cx="10515600" cy="1325563"/>
          </a:xfrm>
          <a:prstGeom prst="rect">
            <a:avLst/>
          </a:prstGeom>
        </p:spPr>
        <p:txBody>
          <a:bodyPr>
            <a:normAutofit/>
          </a:bodyPr>
          <a:lst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a:lstStyle>
          <a:p>
            <a:r>
              <a:rPr lang="en-US"/>
              <a:t>Why did we pick fpe as a profession?</a:t>
            </a:r>
            <a:endParaRPr lang="en-US" dirty="0"/>
          </a:p>
        </p:txBody>
      </p:sp>
      <p:pic>
        <p:nvPicPr>
          <p:cNvPr id="8" name="Picture 7">
            <a:extLst>
              <a:ext uri="{FF2B5EF4-FFF2-40B4-BE49-F238E27FC236}">
                <a16:creationId xmlns:a16="http://schemas.microsoft.com/office/drawing/2014/main" id="{7E2808A4-1369-0664-59AF-FC21F3476A74}"/>
              </a:ext>
            </a:extLst>
          </p:cNvPr>
          <p:cNvPicPr>
            <a:picLocks noChangeAspect="1"/>
          </p:cNvPicPr>
          <p:nvPr/>
        </p:nvPicPr>
        <p:blipFill>
          <a:blip r:embed="rId3"/>
          <a:stretch>
            <a:fillRect/>
          </a:stretch>
        </p:blipFill>
        <p:spPr>
          <a:xfrm>
            <a:off x="7181090" y="2224766"/>
            <a:ext cx="4779262" cy="3585156"/>
          </a:xfrm>
          <a:prstGeom prst="rect">
            <a:avLst/>
          </a:prstGeom>
        </p:spPr>
      </p:pic>
    </p:spTree>
    <p:extLst>
      <p:ext uri="{BB962C8B-B14F-4D97-AF65-F5344CB8AC3E}">
        <p14:creationId xmlns:p14="http://schemas.microsoft.com/office/powerpoint/2010/main" val="80134324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0CCF599-6546-0C88-CB22-5FDC112421F4}"/>
              </a:ext>
            </a:extLst>
          </p:cNvPr>
          <p:cNvSpPr/>
          <p:nvPr/>
        </p:nvSpPr>
        <p:spPr>
          <a:xfrm>
            <a:off x="0" y="0"/>
            <a:ext cx="12192000" cy="685800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5A5ED641-D176-1BE1-F740-AF9A49AF44AE}"/>
              </a:ext>
            </a:extLst>
          </p:cNvPr>
          <p:cNvSpPr txBox="1"/>
          <p:nvPr/>
        </p:nvSpPr>
        <p:spPr>
          <a:xfrm>
            <a:off x="448056" y="1779568"/>
            <a:ext cx="9208008" cy="1785104"/>
          </a:xfrm>
          <a:prstGeom prst="rect">
            <a:avLst/>
          </a:prstGeom>
          <a:noFill/>
        </p:spPr>
        <p:txBody>
          <a:bodyPr wrap="square" rtlCol="0">
            <a:spAutoFit/>
          </a:bodyPr>
          <a:lstStyle/>
          <a:p>
            <a:r>
              <a:rPr lang="en-US" sz="2200" b="1" dirty="0">
                <a:solidFill>
                  <a:srgbClr val="002060"/>
                </a:solidFill>
                <a:latin typeface="Montserrat" panose="00000500000000000000" pitchFamily="2" charset="0"/>
              </a:rPr>
              <a:t>As fields like artificial intelligence and sustainable energy rapidly evolve, fire protection engineers lead crucial research and application of new fire protection technologies to ensure that safety keeps pace with innovation. Their work safeguards the people and the world that affects them.</a:t>
            </a:r>
          </a:p>
        </p:txBody>
      </p:sp>
      <p:sp>
        <p:nvSpPr>
          <p:cNvPr id="3" name="Title 1">
            <a:extLst>
              <a:ext uri="{FF2B5EF4-FFF2-40B4-BE49-F238E27FC236}">
                <a16:creationId xmlns:a16="http://schemas.microsoft.com/office/drawing/2014/main" id="{1DE38391-0E12-A933-6FC7-CAB5EBD87F43}"/>
              </a:ext>
            </a:extLst>
          </p:cNvPr>
          <p:cNvSpPr txBox="1">
            <a:spLocks/>
          </p:cNvSpPr>
          <p:nvPr/>
        </p:nvSpPr>
        <p:spPr>
          <a:xfrm>
            <a:off x="448056" y="730885"/>
            <a:ext cx="10515600" cy="1048683"/>
          </a:xfrm>
          <a:prstGeom prst="rect">
            <a:avLst/>
          </a:prstGeom>
        </p:spPr>
        <p:txBody>
          <a:bodyPr>
            <a:normAutofit/>
          </a:bodyPr>
          <a:lst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a:lstStyle>
          <a:p>
            <a:r>
              <a:rPr lang="en-US" sz="2800" dirty="0"/>
              <a:t>Advancing Technology Through Fire Protection Research </a:t>
            </a:r>
          </a:p>
        </p:txBody>
      </p:sp>
      <p:sp>
        <p:nvSpPr>
          <p:cNvPr id="2" name="TextBox 1">
            <a:extLst>
              <a:ext uri="{FF2B5EF4-FFF2-40B4-BE49-F238E27FC236}">
                <a16:creationId xmlns:a16="http://schemas.microsoft.com/office/drawing/2014/main" id="{2268C535-8ED2-D063-BA3A-2B5189764F29}"/>
              </a:ext>
            </a:extLst>
          </p:cNvPr>
          <p:cNvSpPr txBox="1"/>
          <p:nvPr/>
        </p:nvSpPr>
        <p:spPr>
          <a:xfrm>
            <a:off x="448056" y="4342011"/>
            <a:ext cx="9208008" cy="1785104"/>
          </a:xfrm>
          <a:prstGeom prst="rect">
            <a:avLst/>
          </a:prstGeom>
          <a:noFill/>
        </p:spPr>
        <p:txBody>
          <a:bodyPr wrap="square" rtlCol="0">
            <a:spAutoFit/>
          </a:bodyPr>
          <a:lstStyle/>
          <a:p>
            <a:r>
              <a:rPr lang="en-US" sz="2200" b="1" dirty="0">
                <a:solidFill>
                  <a:srgbClr val="002060"/>
                </a:solidFill>
                <a:latin typeface="Montserrat" panose="00000500000000000000" pitchFamily="2" charset="0"/>
              </a:rPr>
              <a:t>As fields like artificial intelligence and sustainable energy rapidly evolve, fire protection engineers lead crucial research and application of new fire protection technologies to ensure that safety keeps pace with innovation. Their work safeguards the people and the world that effects them.</a:t>
            </a:r>
          </a:p>
        </p:txBody>
      </p:sp>
      <p:sp>
        <p:nvSpPr>
          <p:cNvPr id="6" name="Title 1">
            <a:extLst>
              <a:ext uri="{FF2B5EF4-FFF2-40B4-BE49-F238E27FC236}">
                <a16:creationId xmlns:a16="http://schemas.microsoft.com/office/drawing/2014/main" id="{CECA3CF2-565E-D499-7C12-892D1FFFD21C}"/>
              </a:ext>
            </a:extLst>
          </p:cNvPr>
          <p:cNvSpPr txBox="1">
            <a:spLocks/>
          </p:cNvSpPr>
          <p:nvPr/>
        </p:nvSpPr>
        <p:spPr>
          <a:xfrm>
            <a:off x="448056" y="3729642"/>
            <a:ext cx="10515600" cy="589142"/>
          </a:xfrm>
          <a:prstGeom prst="rect">
            <a:avLst/>
          </a:prstGeom>
        </p:spPr>
        <p:txBody>
          <a:bodyPr>
            <a:normAutofit/>
          </a:bodyPr>
          <a:lst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a:lstStyle>
          <a:p>
            <a:r>
              <a:rPr lang="en-US" sz="2800" dirty="0"/>
              <a:t>A Profession Fueled by Purpose and Innovation </a:t>
            </a:r>
          </a:p>
        </p:txBody>
      </p:sp>
    </p:spTree>
    <p:extLst>
      <p:ext uri="{BB962C8B-B14F-4D97-AF65-F5344CB8AC3E}">
        <p14:creationId xmlns:p14="http://schemas.microsoft.com/office/powerpoint/2010/main" val="149480035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97536" y="377607"/>
            <a:ext cx="11061192" cy="1325563"/>
          </a:xfrm>
        </p:spPr>
        <p:txBody>
          <a:bodyPr>
            <a:normAutofit/>
          </a:bodyPr>
          <a:lstStyle/>
          <a:p>
            <a:r>
              <a:rPr lang="en-US" sz="3600" dirty="0"/>
              <a:t>What high school education is needed?</a:t>
            </a:r>
          </a:p>
        </p:txBody>
      </p:sp>
      <p:sp>
        <p:nvSpPr>
          <p:cNvPr id="32" name="TextBox 31">
            <a:extLst>
              <a:ext uri="{FF2B5EF4-FFF2-40B4-BE49-F238E27FC236}">
                <a16:creationId xmlns:a16="http://schemas.microsoft.com/office/drawing/2014/main" id="{D85C26EF-1B7B-508B-129D-81B5C3D07212}"/>
              </a:ext>
            </a:extLst>
          </p:cNvPr>
          <p:cNvSpPr txBox="1"/>
          <p:nvPr/>
        </p:nvSpPr>
        <p:spPr>
          <a:xfrm>
            <a:off x="1182624" y="1703170"/>
            <a:ext cx="7427976" cy="5262979"/>
          </a:xfrm>
          <a:prstGeom prst="rect">
            <a:avLst/>
          </a:prstGeom>
          <a:noFill/>
        </p:spPr>
        <p:txBody>
          <a:bodyPr wrap="square" rtlCol="0">
            <a:spAutoFit/>
          </a:bodyPr>
          <a:lstStyle/>
          <a:p>
            <a:pPr marL="285750" indent="-285750">
              <a:buFont typeface="Arial" panose="020B0604020202020204" pitchFamily="34" charset="0"/>
              <a:buChar char="•"/>
            </a:pPr>
            <a:r>
              <a:rPr lang="en-US" sz="2400" i="1" dirty="0">
                <a:latin typeface="Montserrat" panose="00000500000000000000" pitchFamily="2" charset="0"/>
              </a:rPr>
              <a:t>College preparatory high school curriculum</a:t>
            </a:r>
          </a:p>
          <a:p>
            <a:pPr marL="285750" indent="-285750">
              <a:buFont typeface="Arial" panose="020B0604020202020204" pitchFamily="34" charset="0"/>
              <a:buChar char="•"/>
            </a:pPr>
            <a:r>
              <a:rPr lang="en-US" sz="2400" i="1" dirty="0">
                <a:latin typeface="Montserrat" panose="00000500000000000000" pitchFamily="2" charset="0"/>
              </a:rPr>
              <a:t>Strong academic record, especially in math and science</a:t>
            </a:r>
          </a:p>
          <a:p>
            <a:pPr marL="285750" indent="-285750">
              <a:buFont typeface="Arial" panose="020B0604020202020204" pitchFamily="34" charset="0"/>
              <a:buChar char="•"/>
            </a:pPr>
            <a:r>
              <a:rPr lang="en-US" sz="2400" i="1" dirty="0">
                <a:latin typeface="Montserrat" panose="00000500000000000000" pitchFamily="2" charset="0"/>
              </a:rPr>
              <a:t>Participation in extracurricular activities</a:t>
            </a:r>
          </a:p>
          <a:p>
            <a:pPr marL="285750" indent="-285750">
              <a:buFont typeface="Arial" panose="020B0604020202020204" pitchFamily="34" charset="0"/>
              <a:buChar char="•"/>
            </a:pPr>
            <a:r>
              <a:rPr lang="en-US" sz="2400" i="1" dirty="0">
                <a:latin typeface="Montserrat" panose="00000500000000000000" pitchFamily="2" charset="0"/>
              </a:rPr>
              <a:t>Mathematics – Geometry, trigonometry, and introductory calculus</a:t>
            </a:r>
          </a:p>
          <a:p>
            <a:pPr marL="285750" indent="-285750">
              <a:buFont typeface="Arial" panose="020B0604020202020204" pitchFamily="34" charset="0"/>
              <a:buChar char="•"/>
            </a:pPr>
            <a:r>
              <a:rPr lang="en-US" sz="2400" i="1" dirty="0">
                <a:latin typeface="Montserrat" panose="00000500000000000000" pitchFamily="2" charset="0"/>
              </a:rPr>
              <a:t>Laboratory Science – Chemistry, biology, physics</a:t>
            </a:r>
          </a:p>
          <a:p>
            <a:pPr marL="285750" indent="-285750">
              <a:buFont typeface="Arial" panose="020B0604020202020204" pitchFamily="34" charset="0"/>
              <a:buChar char="•"/>
            </a:pPr>
            <a:r>
              <a:rPr lang="en-US" sz="2400" i="1" dirty="0">
                <a:latin typeface="Montserrat" panose="00000500000000000000" pitchFamily="2" charset="0"/>
              </a:rPr>
              <a:t>Computing – Introduction to a programming language</a:t>
            </a:r>
          </a:p>
          <a:p>
            <a:pPr marL="285750" indent="-285750">
              <a:buFont typeface="Arial" panose="020B0604020202020204" pitchFamily="34" charset="0"/>
              <a:buChar char="•"/>
            </a:pPr>
            <a:r>
              <a:rPr lang="en-US" sz="2400" i="1" dirty="0">
                <a:latin typeface="Montserrat" panose="00000500000000000000" pitchFamily="2" charset="0"/>
              </a:rPr>
              <a:t>Technical writing, if offered</a:t>
            </a:r>
          </a:p>
          <a:p>
            <a:pPr marL="285750" indent="-285750">
              <a:buFont typeface="Arial" panose="020B0604020202020204" pitchFamily="34" charset="0"/>
              <a:buChar char="•"/>
            </a:pPr>
            <a:r>
              <a:rPr lang="en-US" sz="2400" i="1" dirty="0">
                <a:latin typeface="Montserrat" panose="00000500000000000000" pitchFamily="2" charset="0"/>
              </a:rPr>
              <a:t>Learn what you enjoy the most and develop those skills</a:t>
            </a:r>
          </a:p>
          <a:p>
            <a:pPr marL="285750" indent="-285750">
              <a:buFont typeface="Arial" panose="020B0604020202020204" pitchFamily="34" charset="0"/>
              <a:buChar char="•"/>
            </a:pPr>
            <a:endParaRPr lang="en-US" sz="2400" i="1" dirty="0">
              <a:latin typeface="Montserrat" panose="00000500000000000000" pitchFamily="2" charset="0"/>
            </a:endParaRPr>
          </a:p>
        </p:txBody>
      </p:sp>
    </p:spTree>
    <p:extLst>
      <p:ext uri="{BB962C8B-B14F-4D97-AF65-F5344CB8AC3E}">
        <p14:creationId xmlns:p14="http://schemas.microsoft.com/office/powerpoint/2010/main" val="211896752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1130808" y="377607"/>
            <a:ext cx="11061192" cy="1325563"/>
          </a:xfrm>
        </p:spPr>
        <p:txBody>
          <a:bodyPr>
            <a:normAutofit/>
          </a:bodyPr>
          <a:lstStyle/>
          <a:p>
            <a:r>
              <a:rPr lang="en-US" sz="3600" dirty="0">
                <a:latin typeface="Montserrat" panose="00000500000000000000" pitchFamily="2" charset="0"/>
              </a:rPr>
              <a:t>Variety of work</a:t>
            </a:r>
          </a:p>
        </p:txBody>
      </p:sp>
      <p:sp>
        <p:nvSpPr>
          <p:cNvPr id="32" name="TextBox 31">
            <a:extLst>
              <a:ext uri="{FF2B5EF4-FFF2-40B4-BE49-F238E27FC236}">
                <a16:creationId xmlns:a16="http://schemas.microsoft.com/office/drawing/2014/main" id="{D85C26EF-1B7B-508B-129D-81B5C3D07212}"/>
              </a:ext>
            </a:extLst>
          </p:cNvPr>
          <p:cNvSpPr txBox="1"/>
          <p:nvPr/>
        </p:nvSpPr>
        <p:spPr>
          <a:xfrm>
            <a:off x="4386196" y="1788634"/>
            <a:ext cx="4241800" cy="4154984"/>
          </a:xfrm>
          <a:prstGeom prst="rect">
            <a:avLst/>
          </a:prstGeom>
          <a:noFill/>
        </p:spPr>
        <p:txBody>
          <a:bodyPr wrap="square" rtlCol="0">
            <a:spAutoFit/>
          </a:bodyPr>
          <a:lstStyle/>
          <a:p>
            <a:r>
              <a:rPr lang="en-US" sz="2400" b="1" i="1" dirty="0">
                <a:latin typeface="Montserrat" panose="00000500000000000000" pitchFamily="2" charset="0"/>
              </a:rPr>
              <a:t>“There are so many different things to do. I’m involved with everything – a huge variety of tasks. I’m never stuck behind a desk.”</a:t>
            </a:r>
          </a:p>
          <a:p>
            <a:endParaRPr lang="en-US" sz="2400" i="1" dirty="0">
              <a:latin typeface="Montserrat" panose="00000500000000000000" pitchFamily="2" charset="0"/>
            </a:endParaRPr>
          </a:p>
          <a:p>
            <a:r>
              <a:rPr lang="en-US" sz="2400" i="1" dirty="0">
                <a:latin typeface="Montserrat" panose="00000500000000000000" pitchFamily="2" charset="0"/>
              </a:rPr>
              <a:t>- Vidar </a:t>
            </a:r>
            <a:r>
              <a:rPr lang="en-US" sz="2400" i="1" dirty="0" err="1">
                <a:latin typeface="Montserrat" panose="00000500000000000000" pitchFamily="2" charset="0"/>
              </a:rPr>
              <a:t>Landa</a:t>
            </a:r>
            <a:r>
              <a:rPr lang="en-US" sz="2400" i="1" dirty="0">
                <a:latin typeface="Montserrat" panose="00000500000000000000" pitchFamily="2" charset="0"/>
              </a:rPr>
              <a:t>, Fire Protection Engineer, Jensen Hughes</a:t>
            </a:r>
          </a:p>
        </p:txBody>
      </p:sp>
      <p:pic>
        <p:nvPicPr>
          <p:cNvPr id="3" name="Picture 5" descr="Vidar wskyline">
            <a:extLst>
              <a:ext uri="{FF2B5EF4-FFF2-40B4-BE49-F238E27FC236}">
                <a16:creationId xmlns:a16="http://schemas.microsoft.com/office/drawing/2014/main" id="{CE17CEDE-33EA-3CEB-83A9-EE9DB81E3556}"/>
              </a:ext>
            </a:extLst>
          </p:cNvPr>
          <p:cNvPicPr>
            <a:picLocks noChangeAspect="1" noChangeArrowheads="1"/>
          </p:cNvPicPr>
          <p:nvPr/>
        </p:nvPicPr>
        <p:blipFill>
          <a:blip r:embed="rId3" cstate="print"/>
          <a:srcRect/>
          <a:stretch>
            <a:fillRect/>
          </a:stretch>
        </p:blipFill>
        <p:spPr bwMode="auto">
          <a:xfrm>
            <a:off x="1269710" y="1916527"/>
            <a:ext cx="2462645" cy="3396368"/>
          </a:xfrm>
          <a:prstGeom prst="rect">
            <a:avLst/>
          </a:prstGeom>
          <a:noFill/>
          <a:ln w="25400">
            <a:solidFill>
              <a:schemeClr val="tx2">
                <a:lumMod val="75000"/>
              </a:schemeClr>
            </a:solidFill>
          </a:ln>
        </p:spPr>
      </p:pic>
    </p:spTree>
    <p:extLst>
      <p:ext uri="{BB962C8B-B14F-4D97-AF65-F5344CB8AC3E}">
        <p14:creationId xmlns:p14="http://schemas.microsoft.com/office/powerpoint/2010/main" val="387373686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237372" y="681284"/>
            <a:ext cx="11061192" cy="1325563"/>
          </a:xfrm>
        </p:spPr>
        <p:txBody>
          <a:bodyPr>
            <a:normAutofit/>
          </a:bodyPr>
          <a:lstStyle/>
          <a:p>
            <a:r>
              <a:rPr lang="en-US" sz="3600" dirty="0">
                <a:latin typeface="Montserrat" panose="00000500000000000000" pitchFamily="2" charset="0"/>
              </a:rPr>
              <a:t>FPEs make the world a better place!</a:t>
            </a:r>
          </a:p>
        </p:txBody>
      </p:sp>
      <p:sp>
        <p:nvSpPr>
          <p:cNvPr id="32" name="TextBox 31">
            <a:extLst>
              <a:ext uri="{FF2B5EF4-FFF2-40B4-BE49-F238E27FC236}">
                <a16:creationId xmlns:a16="http://schemas.microsoft.com/office/drawing/2014/main" id="{D85C26EF-1B7B-508B-129D-81B5C3D07212}"/>
              </a:ext>
            </a:extLst>
          </p:cNvPr>
          <p:cNvSpPr txBox="1"/>
          <p:nvPr/>
        </p:nvSpPr>
        <p:spPr>
          <a:xfrm>
            <a:off x="4332224" y="2006847"/>
            <a:ext cx="4241800" cy="3416320"/>
          </a:xfrm>
          <a:prstGeom prst="rect">
            <a:avLst/>
          </a:prstGeom>
          <a:noFill/>
        </p:spPr>
        <p:txBody>
          <a:bodyPr wrap="square" rtlCol="0">
            <a:spAutoFit/>
          </a:bodyPr>
          <a:lstStyle/>
          <a:p>
            <a:r>
              <a:rPr lang="en-US" sz="2400" b="1" i="1" dirty="0">
                <a:latin typeface="Montserrat" panose="00000500000000000000" pitchFamily="2" charset="0"/>
              </a:rPr>
              <a:t>“I feel there’s a big reason why I go to work each morning. It gives me an incredible sense of purpose.”</a:t>
            </a:r>
          </a:p>
          <a:p>
            <a:endParaRPr lang="en-US" sz="2400" i="1" dirty="0">
              <a:latin typeface="Montserrat" panose="00000500000000000000" pitchFamily="2" charset="0"/>
            </a:endParaRPr>
          </a:p>
          <a:p>
            <a:r>
              <a:rPr lang="en-US" sz="2400" i="1" dirty="0">
                <a:latin typeface="Montserrat" panose="00000500000000000000" pitchFamily="2" charset="0"/>
              </a:rPr>
              <a:t>- Stacey Welch, Fire Protection Engineer, Marriott International</a:t>
            </a:r>
          </a:p>
        </p:txBody>
      </p:sp>
      <p:pic>
        <p:nvPicPr>
          <p:cNvPr id="4" name="Picture 8" descr="stacey">
            <a:extLst>
              <a:ext uri="{FF2B5EF4-FFF2-40B4-BE49-F238E27FC236}">
                <a16:creationId xmlns:a16="http://schemas.microsoft.com/office/drawing/2014/main" id="{6F877E4A-A989-B55C-BDE9-9EC3AE44F338}"/>
              </a:ext>
            </a:extLst>
          </p:cNvPr>
          <p:cNvPicPr>
            <a:picLocks noChangeAspect="1" noChangeArrowheads="1"/>
          </p:cNvPicPr>
          <p:nvPr/>
        </p:nvPicPr>
        <p:blipFill>
          <a:blip r:embed="rId3" cstate="print"/>
          <a:srcRect/>
          <a:stretch>
            <a:fillRect/>
          </a:stretch>
        </p:blipFill>
        <p:spPr bwMode="auto">
          <a:xfrm>
            <a:off x="1491343" y="2457951"/>
            <a:ext cx="2031999" cy="2844305"/>
          </a:xfrm>
          <a:prstGeom prst="rect">
            <a:avLst/>
          </a:prstGeom>
          <a:noFill/>
          <a:ln w="25400">
            <a:solidFill>
              <a:schemeClr val="tx2">
                <a:lumMod val="75000"/>
              </a:schemeClr>
            </a:solidFill>
          </a:ln>
        </p:spPr>
      </p:pic>
    </p:spTree>
    <p:extLst>
      <p:ext uri="{BB962C8B-B14F-4D97-AF65-F5344CB8AC3E}">
        <p14:creationId xmlns:p14="http://schemas.microsoft.com/office/powerpoint/2010/main" val="346851304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1130808" y="377607"/>
            <a:ext cx="11061192" cy="1325563"/>
          </a:xfrm>
        </p:spPr>
        <p:txBody>
          <a:bodyPr>
            <a:normAutofit/>
          </a:bodyPr>
          <a:lstStyle/>
          <a:p>
            <a:r>
              <a:rPr lang="en-US" sz="3600" dirty="0">
                <a:latin typeface="Montserrat" panose="00000500000000000000" pitchFamily="2" charset="0"/>
              </a:rPr>
              <a:t>Opportunities for world travel</a:t>
            </a:r>
          </a:p>
        </p:txBody>
      </p:sp>
      <p:sp>
        <p:nvSpPr>
          <p:cNvPr id="32" name="TextBox 31">
            <a:extLst>
              <a:ext uri="{FF2B5EF4-FFF2-40B4-BE49-F238E27FC236}">
                <a16:creationId xmlns:a16="http://schemas.microsoft.com/office/drawing/2014/main" id="{D85C26EF-1B7B-508B-129D-81B5C3D07212}"/>
              </a:ext>
            </a:extLst>
          </p:cNvPr>
          <p:cNvSpPr txBox="1"/>
          <p:nvPr/>
        </p:nvSpPr>
        <p:spPr>
          <a:xfrm>
            <a:off x="4405376" y="1886050"/>
            <a:ext cx="4241800" cy="3785652"/>
          </a:xfrm>
          <a:prstGeom prst="rect">
            <a:avLst/>
          </a:prstGeom>
          <a:noFill/>
        </p:spPr>
        <p:txBody>
          <a:bodyPr wrap="square" rtlCol="0">
            <a:spAutoFit/>
          </a:bodyPr>
          <a:lstStyle/>
          <a:p>
            <a:r>
              <a:rPr lang="en-US" sz="2400" b="1" i="1" dirty="0">
                <a:latin typeface="Montserrat" panose="00000500000000000000" pitchFamily="2" charset="0"/>
              </a:rPr>
              <a:t>“In my first job, I spent my first five years traveling internationally, so I got to see a lot of cool places.”</a:t>
            </a:r>
          </a:p>
          <a:p>
            <a:endParaRPr lang="en-US" sz="2400" i="1" dirty="0">
              <a:latin typeface="Montserrat" panose="00000500000000000000" pitchFamily="2" charset="0"/>
            </a:endParaRPr>
          </a:p>
          <a:p>
            <a:r>
              <a:rPr lang="en-US" sz="2400" i="1" dirty="0">
                <a:latin typeface="Montserrat" panose="00000500000000000000" pitchFamily="2" charset="0"/>
              </a:rPr>
              <a:t>- Tony Caro, Fire Prevention Bureau &amp; Investigation Division, City of Denver</a:t>
            </a:r>
          </a:p>
        </p:txBody>
      </p:sp>
      <p:pic>
        <p:nvPicPr>
          <p:cNvPr id="4" name="Picture 5" descr="Tony2">
            <a:extLst>
              <a:ext uri="{FF2B5EF4-FFF2-40B4-BE49-F238E27FC236}">
                <a16:creationId xmlns:a16="http://schemas.microsoft.com/office/drawing/2014/main" id="{7F871C22-3D11-5270-735B-9393ECD43EC9}"/>
              </a:ext>
            </a:extLst>
          </p:cNvPr>
          <p:cNvPicPr>
            <a:picLocks noChangeAspect="1" noChangeArrowheads="1"/>
          </p:cNvPicPr>
          <p:nvPr/>
        </p:nvPicPr>
        <p:blipFill>
          <a:blip r:embed="rId3" cstate="print"/>
          <a:srcRect/>
          <a:stretch>
            <a:fillRect/>
          </a:stretch>
        </p:blipFill>
        <p:spPr bwMode="auto">
          <a:xfrm>
            <a:off x="942439" y="2094706"/>
            <a:ext cx="3048000" cy="2668588"/>
          </a:xfrm>
          <a:prstGeom prst="rect">
            <a:avLst/>
          </a:prstGeom>
          <a:noFill/>
          <a:ln w="25400">
            <a:solidFill>
              <a:srgbClr val="002060"/>
            </a:solidFill>
          </a:ln>
        </p:spPr>
      </p:pic>
    </p:spTree>
    <p:extLst>
      <p:ext uri="{BB962C8B-B14F-4D97-AF65-F5344CB8AC3E}">
        <p14:creationId xmlns:p14="http://schemas.microsoft.com/office/powerpoint/2010/main" val="350824211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7" name="Rectangle 36">
            <a:extLst>
              <a:ext uri="{FF2B5EF4-FFF2-40B4-BE49-F238E27FC236}">
                <a16:creationId xmlns:a16="http://schemas.microsoft.com/office/drawing/2014/main" id="{F13C74B1-5B17-4795-BED0-7140497B44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640080" y="325369"/>
            <a:ext cx="4368602" cy="1956841"/>
          </a:xfrm>
        </p:spPr>
        <p:txBody>
          <a:bodyPr vert="horz" lIns="91440" tIns="45720" rIns="91440" bIns="45720" rtlCol="0" anchor="b">
            <a:normAutofit/>
          </a:bodyPr>
          <a:lstStyle/>
          <a:p>
            <a:r>
              <a:rPr lang="en-US" sz="3400"/>
              <a:t>Example Fire Protection Engineering Classes</a:t>
            </a:r>
          </a:p>
        </p:txBody>
      </p:sp>
      <p:sp>
        <p:nvSpPr>
          <p:cNvPr id="39" name="sketchy line">
            <a:extLst>
              <a:ext uri="{FF2B5EF4-FFF2-40B4-BE49-F238E27FC236}">
                <a16:creationId xmlns:a16="http://schemas.microsoft.com/office/drawing/2014/main" id="{D4974D33-8DC5-464E-8C6D-BE58F0669C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80" y="2586994"/>
            <a:ext cx="3474720" cy="18288"/>
          </a:xfrm>
          <a:custGeom>
            <a:avLst/>
            <a:gdLst>
              <a:gd name="csX0" fmla="*/ 0 w 3474720"/>
              <a:gd name="csY0" fmla="*/ 0 h 18288"/>
              <a:gd name="csX1" fmla="*/ 694944 w 3474720"/>
              <a:gd name="csY1" fmla="*/ 0 h 18288"/>
              <a:gd name="csX2" fmla="*/ 1355141 w 3474720"/>
              <a:gd name="csY2" fmla="*/ 0 h 18288"/>
              <a:gd name="csX3" fmla="*/ 2015338 w 3474720"/>
              <a:gd name="csY3" fmla="*/ 0 h 18288"/>
              <a:gd name="csX4" fmla="*/ 2779776 w 3474720"/>
              <a:gd name="csY4" fmla="*/ 0 h 18288"/>
              <a:gd name="csX5" fmla="*/ 3474720 w 3474720"/>
              <a:gd name="csY5" fmla="*/ 0 h 18288"/>
              <a:gd name="csX6" fmla="*/ 3474720 w 3474720"/>
              <a:gd name="csY6" fmla="*/ 18288 h 18288"/>
              <a:gd name="csX7" fmla="*/ 2779776 w 3474720"/>
              <a:gd name="csY7" fmla="*/ 18288 h 18288"/>
              <a:gd name="csX8" fmla="*/ 2189074 w 3474720"/>
              <a:gd name="csY8" fmla="*/ 18288 h 18288"/>
              <a:gd name="csX9" fmla="*/ 1528877 w 3474720"/>
              <a:gd name="csY9" fmla="*/ 18288 h 18288"/>
              <a:gd name="csX10" fmla="*/ 868680 w 3474720"/>
              <a:gd name="csY10" fmla="*/ 18288 h 18288"/>
              <a:gd name="csX11" fmla="*/ 0 w 3474720"/>
              <a:gd name="csY11" fmla="*/ 18288 h 18288"/>
              <a:gd name="csX12" fmla="*/ 0 w 3474720"/>
              <a:gd name="csY12" fmla="*/ 0 h 1828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stroke="0"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286374121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D85C26EF-1B7B-508B-129D-81B5C3D07212}"/>
              </a:ext>
            </a:extLst>
          </p:cNvPr>
          <p:cNvSpPr txBox="1"/>
          <p:nvPr/>
        </p:nvSpPr>
        <p:spPr>
          <a:xfrm>
            <a:off x="640080" y="2872899"/>
            <a:ext cx="4243589" cy="3320668"/>
          </a:xfrm>
          <a:prstGeom prst="rect">
            <a:avLst/>
          </a:prstGeom>
        </p:spPr>
        <p:txBody>
          <a:bodyPr vert="horz" lIns="91440" tIns="45720" rIns="91440" bIns="45720" rtlCol="0">
            <a:normAutofit/>
          </a:bodyPr>
          <a:lstStyle/>
          <a:p>
            <a:pPr marL="285750" indent="-228600">
              <a:lnSpc>
                <a:spcPct val="90000"/>
              </a:lnSpc>
              <a:spcAft>
                <a:spcPts val="600"/>
              </a:spcAft>
              <a:buFont typeface="Arial" panose="020B0604020202020204" pitchFamily="34" charset="0"/>
              <a:buChar char="•"/>
            </a:pPr>
            <a:r>
              <a:rPr lang="en-US" sz="2200" i="1"/>
              <a:t>Structural Fire Protection</a:t>
            </a:r>
          </a:p>
          <a:p>
            <a:pPr marL="285750" indent="-228600">
              <a:lnSpc>
                <a:spcPct val="90000"/>
              </a:lnSpc>
              <a:spcAft>
                <a:spcPts val="600"/>
              </a:spcAft>
              <a:buFont typeface="Arial" panose="020B0604020202020204" pitchFamily="34" charset="0"/>
              <a:buChar char="•"/>
            </a:pPr>
            <a:r>
              <a:rPr lang="en-US" sz="2200" i="1"/>
              <a:t>Fire Protection Hazard Analysis</a:t>
            </a:r>
          </a:p>
          <a:p>
            <a:pPr marL="285750" indent="-228600">
              <a:lnSpc>
                <a:spcPct val="90000"/>
              </a:lnSpc>
              <a:spcAft>
                <a:spcPts val="600"/>
              </a:spcAft>
              <a:buFont typeface="Arial" panose="020B0604020202020204" pitchFamily="34" charset="0"/>
              <a:buChar char="•"/>
            </a:pPr>
            <a:r>
              <a:rPr lang="en-US" sz="2200" i="1"/>
              <a:t>Life Safety and Risk Analysis</a:t>
            </a:r>
          </a:p>
          <a:p>
            <a:pPr marL="285750" indent="-228600">
              <a:lnSpc>
                <a:spcPct val="90000"/>
              </a:lnSpc>
              <a:spcAft>
                <a:spcPts val="600"/>
              </a:spcAft>
              <a:buFont typeface="Arial" panose="020B0604020202020204" pitchFamily="34" charset="0"/>
              <a:buChar char="•"/>
            </a:pPr>
            <a:r>
              <a:rPr lang="en-US" sz="2200" i="1"/>
              <a:t>Fire Modeling</a:t>
            </a:r>
          </a:p>
          <a:p>
            <a:pPr marL="285750" indent="-228600">
              <a:lnSpc>
                <a:spcPct val="90000"/>
              </a:lnSpc>
              <a:spcAft>
                <a:spcPts val="600"/>
              </a:spcAft>
              <a:buFont typeface="Arial" panose="020B0604020202020204" pitchFamily="34" charset="0"/>
              <a:buChar char="•"/>
            </a:pPr>
            <a:r>
              <a:rPr lang="en-US" sz="2200" i="1"/>
              <a:t>Fire Dynamics</a:t>
            </a:r>
          </a:p>
          <a:p>
            <a:pPr marL="285750" indent="-228600">
              <a:lnSpc>
                <a:spcPct val="90000"/>
              </a:lnSpc>
              <a:spcAft>
                <a:spcPts val="600"/>
              </a:spcAft>
              <a:buFont typeface="Arial" panose="020B0604020202020204" pitchFamily="34" charset="0"/>
              <a:buChar char="•"/>
            </a:pPr>
            <a:r>
              <a:rPr lang="en-US" sz="2200" i="1"/>
              <a:t>Fire Assessment</a:t>
            </a:r>
          </a:p>
          <a:p>
            <a:pPr marL="285750" indent="-228600">
              <a:lnSpc>
                <a:spcPct val="90000"/>
              </a:lnSpc>
              <a:spcAft>
                <a:spcPts val="600"/>
              </a:spcAft>
              <a:buFont typeface="Arial" panose="020B0604020202020204" pitchFamily="34" charset="0"/>
              <a:buChar char="•"/>
            </a:pPr>
            <a:r>
              <a:rPr lang="en-US" sz="2200" i="1"/>
              <a:t>Fire Detection and Suppression Systems</a:t>
            </a:r>
          </a:p>
        </p:txBody>
      </p:sp>
      <p:pic>
        <p:nvPicPr>
          <p:cNvPr id="6" name="Picture 5" descr="A group of people in a room&#10;&#10;Description automatically generated with medium confidence">
            <a:extLst>
              <a:ext uri="{FF2B5EF4-FFF2-40B4-BE49-F238E27FC236}">
                <a16:creationId xmlns:a16="http://schemas.microsoft.com/office/drawing/2014/main" id="{6166D687-EE13-14C5-FE6B-414B01621830}"/>
              </a:ext>
            </a:extLst>
          </p:cNvPr>
          <p:cNvPicPr>
            <a:picLocks noChangeAspect="1"/>
          </p:cNvPicPr>
          <p:nvPr/>
        </p:nvPicPr>
        <p:blipFill rotWithShape="1">
          <a:blip r:embed="rId3"/>
          <a:srcRect l="14935" r="9838"/>
          <a:stretch/>
        </p:blipFill>
        <p:spPr>
          <a:xfrm>
            <a:off x="5311702" y="10"/>
            <a:ext cx="6878775" cy="6857990"/>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Tree>
    <p:extLst>
      <p:ext uri="{BB962C8B-B14F-4D97-AF65-F5344CB8AC3E}">
        <p14:creationId xmlns:p14="http://schemas.microsoft.com/office/powerpoint/2010/main" val="152751675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19F29B-F233-48AF-8261-F33A4E079E3E}"/>
              </a:ext>
            </a:extLst>
          </p:cNvPr>
          <p:cNvSpPr>
            <a:spLocks noGrp="1"/>
          </p:cNvSpPr>
          <p:nvPr>
            <p:ph type="title"/>
          </p:nvPr>
        </p:nvSpPr>
        <p:spPr>
          <a:xfrm>
            <a:off x="838200" y="1289304"/>
            <a:ext cx="6086856" cy="1325563"/>
          </a:xfrm>
        </p:spPr>
        <p:txBody>
          <a:bodyPr>
            <a:normAutofit fontScale="90000"/>
          </a:bodyPr>
          <a:lstStyle/>
          <a:p>
            <a:r>
              <a:rPr lang="en-ZA" dirty="0"/>
              <a:t>What is Fire Protection engineering for those high school</a:t>
            </a:r>
          </a:p>
        </p:txBody>
      </p:sp>
      <p:sp>
        <p:nvSpPr>
          <p:cNvPr id="3" name="Subtitle 2">
            <a:extLst>
              <a:ext uri="{FF2B5EF4-FFF2-40B4-BE49-F238E27FC236}">
                <a16:creationId xmlns:a16="http://schemas.microsoft.com/office/drawing/2014/main" id="{35E3EA69-4E0E-41BD-8095-A124225A2647}"/>
              </a:ext>
            </a:extLst>
          </p:cNvPr>
          <p:cNvSpPr>
            <a:spLocks noGrp="1"/>
          </p:cNvSpPr>
          <p:nvPr>
            <p:ph type="body" sz="quarter" idx="13"/>
          </p:nvPr>
        </p:nvSpPr>
        <p:spPr>
          <a:xfrm>
            <a:off x="795435" y="3026981"/>
            <a:ext cx="4114800" cy="2779776"/>
          </a:xfrm>
        </p:spPr>
        <p:txBody>
          <a:bodyPr vert="horz" lIns="91440" tIns="45720" rIns="91440" bIns="45720" rtlCol="0" anchor="t">
            <a:normAutofit/>
          </a:bodyPr>
          <a:lstStyle/>
          <a:p>
            <a:pPr algn="ctr"/>
            <a:r>
              <a:rPr lang="en-US" sz="2000" b="1" i="1" dirty="0">
                <a:solidFill>
                  <a:srgbClr val="333333"/>
                </a:solidFill>
                <a:effectLst/>
                <a:latin typeface="Montserrat" panose="00000500000000000000" pitchFamily="2" charset="0"/>
              </a:rPr>
              <a:t>Name of Presenter</a:t>
            </a:r>
          </a:p>
          <a:p>
            <a:pPr algn="ctr"/>
            <a:r>
              <a:rPr lang="en-US" sz="2000" i="1" dirty="0">
                <a:solidFill>
                  <a:srgbClr val="333333"/>
                </a:solidFill>
                <a:latin typeface="Montserrat" panose="00000500000000000000" pitchFamily="2" charset="0"/>
              </a:rPr>
              <a:t>Title</a:t>
            </a:r>
          </a:p>
          <a:p>
            <a:pPr algn="ctr"/>
            <a:r>
              <a:rPr lang="en-US" sz="2000" i="1" dirty="0">
                <a:solidFill>
                  <a:srgbClr val="333333"/>
                </a:solidFill>
                <a:latin typeface="Montserrat" panose="00000500000000000000" pitchFamily="2" charset="0"/>
              </a:rPr>
              <a:t>Organization</a:t>
            </a:r>
          </a:p>
          <a:p>
            <a:pPr algn="ctr"/>
            <a:r>
              <a:rPr lang="en-US" sz="2000" i="1" dirty="0">
                <a:solidFill>
                  <a:srgbClr val="333333"/>
                </a:solidFill>
                <a:latin typeface="Montserrat" panose="00000500000000000000" pitchFamily="2" charset="0"/>
              </a:rPr>
              <a:t>Date</a:t>
            </a:r>
          </a:p>
        </p:txBody>
      </p:sp>
      <p:sp>
        <p:nvSpPr>
          <p:cNvPr id="15" name="Slide Number Placeholder 14">
            <a:extLst>
              <a:ext uri="{FF2B5EF4-FFF2-40B4-BE49-F238E27FC236}">
                <a16:creationId xmlns:a16="http://schemas.microsoft.com/office/drawing/2014/main" id="{DF477A88-2AF7-461F-A62A-2370C03845B8}"/>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2</a:t>
            </a:fld>
            <a:endParaRPr lang="en-US" dirty="0"/>
          </a:p>
        </p:txBody>
      </p:sp>
      <p:pic>
        <p:nvPicPr>
          <p:cNvPr id="5" name="Picture 4" descr="Logo, company name&#10;&#10;Description automatically generated">
            <a:extLst>
              <a:ext uri="{FF2B5EF4-FFF2-40B4-BE49-F238E27FC236}">
                <a16:creationId xmlns:a16="http://schemas.microsoft.com/office/drawing/2014/main" id="{A0D29E5D-4768-4CAD-9E79-FBBE34A073C4}"/>
              </a:ext>
            </a:extLst>
          </p:cNvPr>
          <p:cNvPicPr>
            <a:picLocks noChangeAspect="1"/>
          </p:cNvPicPr>
          <p:nvPr/>
        </p:nvPicPr>
        <p:blipFill>
          <a:blip r:embed="rId2"/>
          <a:stretch>
            <a:fillRect/>
          </a:stretch>
        </p:blipFill>
        <p:spPr>
          <a:xfrm>
            <a:off x="879296" y="5307025"/>
            <a:ext cx="1635293" cy="981176"/>
          </a:xfrm>
          <a:prstGeom prst="rect">
            <a:avLst/>
          </a:prstGeom>
        </p:spPr>
      </p:pic>
    </p:spTree>
    <p:extLst>
      <p:ext uri="{BB962C8B-B14F-4D97-AF65-F5344CB8AC3E}">
        <p14:creationId xmlns:p14="http://schemas.microsoft.com/office/powerpoint/2010/main" val="62099131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670560" y="548295"/>
            <a:ext cx="9229344" cy="1325563"/>
          </a:xfrm>
        </p:spPr>
        <p:txBody>
          <a:bodyPr>
            <a:normAutofit/>
          </a:bodyPr>
          <a:lstStyle/>
          <a:p>
            <a:r>
              <a:rPr lang="en-US" sz="4000" dirty="0"/>
              <a:t>Beneficial life skills for engineers</a:t>
            </a:r>
            <a:endParaRPr lang="en-US" sz="3600" dirty="0"/>
          </a:p>
        </p:txBody>
      </p:sp>
      <p:sp>
        <p:nvSpPr>
          <p:cNvPr id="32" name="TextBox 31">
            <a:extLst>
              <a:ext uri="{FF2B5EF4-FFF2-40B4-BE49-F238E27FC236}">
                <a16:creationId xmlns:a16="http://schemas.microsoft.com/office/drawing/2014/main" id="{D85C26EF-1B7B-508B-129D-81B5C3D07212}"/>
              </a:ext>
            </a:extLst>
          </p:cNvPr>
          <p:cNvSpPr txBox="1"/>
          <p:nvPr/>
        </p:nvSpPr>
        <p:spPr>
          <a:xfrm>
            <a:off x="1085088" y="2117698"/>
            <a:ext cx="7427976" cy="3139321"/>
          </a:xfrm>
          <a:prstGeom prst="rect">
            <a:avLst/>
          </a:prstGeom>
          <a:noFill/>
        </p:spPr>
        <p:txBody>
          <a:bodyPr wrap="square" rtlCol="0">
            <a:spAutoFit/>
          </a:bodyPr>
          <a:lstStyle/>
          <a:p>
            <a:pPr marL="285750" indent="-285750">
              <a:buFont typeface="Arial" panose="020B0604020202020204" pitchFamily="34" charset="0"/>
              <a:buChar char="•"/>
            </a:pPr>
            <a:r>
              <a:rPr lang="en-US" i="1" dirty="0">
                <a:latin typeface="Montserrat" panose="00000500000000000000" pitchFamily="2" charset="0"/>
              </a:rPr>
              <a:t>Good communication</a:t>
            </a:r>
          </a:p>
          <a:p>
            <a:pPr marL="285750" indent="-285750">
              <a:buFont typeface="Arial" panose="020B0604020202020204" pitchFamily="34" charset="0"/>
              <a:buChar char="•"/>
            </a:pPr>
            <a:r>
              <a:rPr lang="en-US" i="1" dirty="0">
                <a:latin typeface="Montserrat" panose="00000500000000000000" pitchFamily="2" charset="0"/>
              </a:rPr>
              <a:t>Written</a:t>
            </a:r>
          </a:p>
          <a:p>
            <a:pPr marL="285750" indent="-285750">
              <a:buFont typeface="Arial" panose="020B0604020202020204" pitchFamily="34" charset="0"/>
              <a:buChar char="•"/>
            </a:pPr>
            <a:r>
              <a:rPr lang="en-US" i="1" dirty="0">
                <a:latin typeface="Montserrat" panose="00000500000000000000" pitchFamily="2" charset="0"/>
              </a:rPr>
              <a:t>Oral</a:t>
            </a:r>
          </a:p>
          <a:p>
            <a:pPr marL="285750" indent="-285750">
              <a:buFont typeface="Arial" panose="020B0604020202020204" pitchFamily="34" charset="0"/>
              <a:buChar char="•"/>
            </a:pPr>
            <a:r>
              <a:rPr lang="en-US" i="1" dirty="0">
                <a:latin typeface="Montserrat" panose="00000500000000000000" pitchFamily="2" charset="0"/>
              </a:rPr>
              <a:t>An inquiring nature</a:t>
            </a:r>
          </a:p>
          <a:p>
            <a:pPr marL="285750" indent="-285750">
              <a:buFont typeface="Arial" panose="020B0604020202020204" pitchFamily="34" charset="0"/>
              <a:buChar char="•"/>
            </a:pPr>
            <a:r>
              <a:rPr lang="en-US" i="1" dirty="0">
                <a:latin typeface="Montserrat" panose="00000500000000000000" pitchFamily="2" charset="0"/>
              </a:rPr>
              <a:t>Mathematical ability</a:t>
            </a:r>
          </a:p>
          <a:p>
            <a:pPr marL="285750" indent="-285750">
              <a:buFont typeface="Arial" panose="020B0604020202020204" pitchFamily="34" charset="0"/>
              <a:buChar char="•"/>
            </a:pPr>
            <a:r>
              <a:rPr lang="en-US" i="1" dirty="0">
                <a:latin typeface="Montserrat" panose="00000500000000000000" pitchFamily="2" charset="0"/>
              </a:rPr>
              <a:t>Judgement</a:t>
            </a:r>
          </a:p>
          <a:p>
            <a:pPr marL="285750" indent="-285750">
              <a:buFont typeface="Arial" panose="020B0604020202020204" pitchFamily="34" charset="0"/>
              <a:buChar char="•"/>
            </a:pPr>
            <a:r>
              <a:rPr lang="en-US" i="1" dirty="0">
                <a:latin typeface="Montserrat" panose="00000500000000000000" pitchFamily="2" charset="0"/>
              </a:rPr>
              <a:t>Common Sense</a:t>
            </a:r>
          </a:p>
          <a:p>
            <a:pPr marL="285750" indent="-285750">
              <a:buFont typeface="Arial" panose="020B0604020202020204" pitchFamily="34" charset="0"/>
              <a:buChar char="•"/>
            </a:pPr>
            <a:r>
              <a:rPr lang="en-US" i="1" dirty="0">
                <a:latin typeface="Montserrat" panose="00000500000000000000" pitchFamily="2" charset="0"/>
              </a:rPr>
              <a:t>Creativeness</a:t>
            </a:r>
          </a:p>
          <a:p>
            <a:pPr marL="285750" indent="-285750">
              <a:buFont typeface="Arial" panose="020B0604020202020204" pitchFamily="34" charset="0"/>
              <a:buChar char="•"/>
            </a:pPr>
            <a:r>
              <a:rPr lang="en-US" i="1" dirty="0">
                <a:latin typeface="Montserrat" panose="00000500000000000000" pitchFamily="2" charset="0"/>
              </a:rPr>
              <a:t>Ingenuity</a:t>
            </a:r>
          </a:p>
          <a:p>
            <a:pPr marL="285750" indent="-285750">
              <a:buFont typeface="Arial" panose="020B0604020202020204" pitchFamily="34" charset="0"/>
              <a:buChar char="•"/>
            </a:pPr>
            <a:r>
              <a:rPr lang="en-US" i="1" dirty="0">
                <a:latin typeface="Montserrat" panose="00000500000000000000" pitchFamily="2" charset="0"/>
              </a:rPr>
              <a:t>Questioning Attitude </a:t>
            </a:r>
          </a:p>
          <a:p>
            <a:pPr marL="285750" indent="-285750">
              <a:buFont typeface="Arial" panose="020B0604020202020204" pitchFamily="34" charset="0"/>
              <a:buChar char="•"/>
            </a:pPr>
            <a:r>
              <a:rPr lang="en-US" i="1" dirty="0">
                <a:latin typeface="Montserrat" panose="00000500000000000000" pitchFamily="2" charset="0"/>
              </a:rPr>
              <a:t>Integrity</a:t>
            </a:r>
          </a:p>
        </p:txBody>
      </p:sp>
      <p:pic>
        <p:nvPicPr>
          <p:cNvPr id="4" name="Picture 3" descr="Calendar&#10;&#10;Description automatically generated">
            <a:extLst>
              <a:ext uri="{FF2B5EF4-FFF2-40B4-BE49-F238E27FC236}">
                <a16:creationId xmlns:a16="http://schemas.microsoft.com/office/drawing/2014/main" id="{51DC5EE2-0CC3-1573-B79B-33A2A4342C0F}"/>
              </a:ext>
            </a:extLst>
          </p:cNvPr>
          <p:cNvPicPr>
            <a:picLocks noChangeAspect="1"/>
          </p:cNvPicPr>
          <p:nvPr/>
        </p:nvPicPr>
        <p:blipFill>
          <a:blip r:embed="rId3"/>
          <a:stretch>
            <a:fillRect/>
          </a:stretch>
        </p:blipFill>
        <p:spPr>
          <a:xfrm>
            <a:off x="5036708" y="1873858"/>
            <a:ext cx="3094462" cy="4126992"/>
          </a:xfrm>
          <a:prstGeom prst="rect">
            <a:avLst/>
          </a:prstGeom>
        </p:spPr>
      </p:pic>
    </p:spTree>
    <p:extLst>
      <p:ext uri="{BB962C8B-B14F-4D97-AF65-F5344CB8AC3E}">
        <p14:creationId xmlns:p14="http://schemas.microsoft.com/office/powerpoint/2010/main" val="95919979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670560" y="548295"/>
            <a:ext cx="9229344" cy="1325563"/>
          </a:xfrm>
        </p:spPr>
        <p:txBody>
          <a:bodyPr>
            <a:normAutofit/>
          </a:bodyPr>
          <a:lstStyle/>
          <a:p>
            <a:r>
              <a:rPr lang="en-US" sz="4000" dirty="0"/>
              <a:t>Salary profile for </a:t>
            </a:r>
            <a:r>
              <a:rPr lang="en-US" sz="4000" dirty="0" err="1"/>
              <a:t>fpes</a:t>
            </a:r>
            <a:endParaRPr lang="en-US" sz="3600" dirty="0"/>
          </a:p>
        </p:txBody>
      </p:sp>
      <p:sp>
        <p:nvSpPr>
          <p:cNvPr id="32" name="TextBox 31">
            <a:extLst>
              <a:ext uri="{FF2B5EF4-FFF2-40B4-BE49-F238E27FC236}">
                <a16:creationId xmlns:a16="http://schemas.microsoft.com/office/drawing/2014/main" id="{D85C26EF-1B7B-508B-129D-81B5C3D07212}"/>
              </a:ext>
            </a:extLst>
          </p:cNvPr>
          <p:cNvSpPr txBox="1"/>
          <p:nvPr/>
        </p:nvSpPr>
        <p:spPr>
          <a:xfrm>
            <a:off x="1085088" y="2117698"/>
            <a:ext cx="7427976" cy="4462760"/>
          </a:xfrm>
          <a:prstGeom prst="rect">
            <a:avLst/>
          </a:prstGeom>
          <a:noFill/>
        </p:spPr>
        <p:txBody>
          <a:bodyPr wrap="square" rtlCol="0">
            <a:spAutoFit/>
          </a:bodyPr>
          <a:lstStyle/>
          <a:p>
            <a:pPr marL="285750" indent="-285750">
              <a:buFont typeface="Arial" panose="020B0604020202020204" pitchFamily="34" charset="0"/>
              <a:buChar char="•"/>
            </a:pPr>
            <a:r>
              <a:rPr lang="en-US" sz="1800" dirty="0">
                <a:latin typeface="Montserrat" panose="00000500000000000000" pitchFamily="2" charset="0"/>
              </a:rPr>
              <a:t>The latest SFPE Compensation Report found that the median salary for a FPE is $119,822 in base salary and $128,200 in total compensation.  </a:t>
            </a:r>
          </a:p>
          <a:p>
            <a:pPr marL="285750" indent="-285750">
              <a:buFont typeface="Arial" panose="020B0604020202020204" pitchFamily="34" charset="0"/>
              <a:buChar char="•"/>
            </a:pPr>
            <a:r>
              <a:rPr lang="en-US" sz="1800" dirty="0">
                <a:latin typeface="Montserrat" panose="00000500000000000000" pitchFamily="2" charset="0"/>
              </a:rPr>
              <a:t>SFPE claims FPE’s with a four-year college degree draw higher starting salaries when compared to other engineering fields</a:t>
            </a:r>
          </a:p>
          <a:p>
            <a:pPr marL="285750" indent="-285750">
              <a:buFont typeface="Arial" panose="020B0604020202020204" pitchFamily="34" charset="0"/>
              <a:buChar char="•"/>
            </a:pPr>
            <a:endParaRPr lang="en-US" dirty="0">
              <a:latin typeface="Montserrat" panose="00000500000000000000" pitchFamily="2" charset="0"/>
            </a:endParaRPr>
          </a:p>
          <a:p>
            <a:pPr marL="285750" indent="-285750">
              <a:buFont typeface="Arial" panose="020B0604020202020204" pitchFamily="34" charset="0"/>
              <a:buChar char="•"/>
            </a:pPr>
            <a:r>
              <a:rPr lang="en-US" sz="1800" dirty="0">
                <a:latin typeface="Montserrat" panose="00000500000000000000" pitchFamily="2" charset="0"/>
              </a:rPr>
              <a:t>With the world urgently needing more experts in fire safety, fire protection engineers are highly sought after. Many students receive well-compensated job offers even before they graduate, allowing them to enter the workforce with confidence and enjoy fulfilling careers with excellent compensation. </a:t>
            </a:r>
          </a:p>
          <a:p>
            <a:pPr marL="0" indent="0">
              <a:buNone/>
            </a:pPr>
            <a:endParaRPr lang="en-US" sz="1400" dirty="0">
              <a:latin typeface="Montserrat" panose="00000500000000000000" pitchFamily="2" charset="0"/>
            </a:endParaRPr>
          </a:p>
          <a:p>
            <a:pPr marL="0" indent="0">
              <a:buNone/>
            </a:pPr>
            <a:r>
              <a:rPr lang="en-US" dirty="0">
                <a:latin typeface="Montserrat" panose="00000500000000000000" pitchFamily="2" charset="0"/>
              </a:rPr>
              <a:t>Source: </a:t>
            </a:r>
            <a:r>
              <a:rPr lang="en-US" dirty="0">
                <a:latin typeface="Montserrat" panose="00000500000000000000" pitchFamily="2" charset="0"/>
                <a:hlinkClick r:id="rId3"/>
              </a:rPr>
              <a:t>https://www.sfpe.org/career/fpe-career-salary-facts</a:t>
            </a:r>
            <a:r>
              <a:rPr lang="en-US" dirty="0">
                <a:latin typeface="Montserrat" panose="00000500000000000000" pitchFamily="2" charset="0"/>
              </a:rPr>
              <a:t> </a:t>
            </a:r>
          </a:p>
          <a:p>
            <a:pPr marL="285750" indent="-285750">
              <a:buFont typeface="Arial" panose="020B0604020202020204" pitchFamily="34" charset="0"/>
              <a:buChar char="•"/>
            </a:pPr>
            <a:endParaRPr lang="en-US" i="1" dirty="0">
              <a:latin typeface="Montserrat" panose="00000500000000000000" pitchFamily="2" charset="0"/>
            </a:endParaRPr>
          </a:p>
        </p:txBody>
      </p:sp>
    </p:spTree>
    <p:extLst>
      <p:ext uri="{BB962C8B-B14F-4D97-AF65-F5344CB8AC3E}">
        <p14:creationId xmlns:p14="http://schemas.microsoft.com/office/powerpoint/2010/main" val="4989989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670560" y="548295"/>
            <a:ext cx="9229344" cy="1325563"/>
          </a:xfrm>
        </p:spPr>
        <p:txBody>
          <a:bodyPr>
            <a:normAutofit/>
          </a:bodyPr>
          <a:lstStyle/>
          <a:p>
            <a:r>
              <a:rPr lang="en-US" sz="2800" dirty="0"/>
              <a:t>Undergrad and graduate programs in fire protection engineering and fire and safety engineering technology</a:t>
            </a:r>
          </a:p>
        </p:txBody>
      </p:sp>
      <p:sp>
        <p:nvSpPr>
          <p:cNvPr id="32" name="TextBox 31">
            <a:extLst>
              <a:ext uri="{FF2B5EF4-FFF2-40B4-BE49-F238E27FC236}">
                <a16:creationId xmlns:a16="http://schemas.microsoft.com/office/drawing/2014/main" id="{D85C26EF-1B7B-508B-129D-81B5C3D07212}"/>
              </a:ext>
            </a:extLst>
          </p:cNvPr>
          <p:cNvSpPr txBox="1"/>
          <p:nvPr/>
        </p:nvSpPr>
        <p:spPr>
          <a:xfrm>
            <a:off x="1085088" y="2117698"/>
            <a:ext cx="7266432" cy="4524315"/>
          </a:xfrm>
          <a:prstGeom prst="rect">
            <a:avLst/>
          </a:prstGeom>
          <a:noFill/>
        </p:spPr>
        <p:txBody>
          <a:bodyPr wrap="square" rtlCol="0">
            <a:spAutoFit/>
          </a:bodyPr>
          <a:lstStyle/>
          <a:p>
            <a:pPr marL="285750" indent="-285750">
              <a:buFont typeface="Arial" panose="020B0604020202020204" pitchFamily="34" charset="0"/>
              <a:buChar char="•"/>
            </a:pPr>
            <a:r>
              <a:rPr lang="en-US" dirty="0">
                <a:latin typeface="Montserrat" panose="00000500000000000000" pitchFamily="2" charset="0"/>
              </a:rPr>
              <a:t>For a full listing with contact information:</a:t>
            </a:r>
          </a:p>
          <a:p>
            <a:pPr lvl="1"/>
            <a:r>
              <a:rPr lang="en-US" dirty="0">
                <a:latin typeface="Montserrat" panose="00000500000000000000" pitchFamily="2" charset="0"/>
                <a:hlinkClick r:id="rId3"/>
              </a:rPr>
              <a:t>https://www.sfpe.org/career/students/universityprograms</a:t>
            </a:r>
            <a:r>
              <a:rPr lang="en-US" dirty="0">
                <a:latin typeface="Montserrat" panose="00000500000000000000" pitchFamily="2" charset="0"/>
              </a:rPr>
              <a:t> </a:t>
            </a:r>
          </a:p>
          <a:p>
            <a:pPr marL="285750" indent="-285750">
              <a:buFont typeface="Arial" panose="020B0604020202020204" pitchFamily="34" charset="0"/>
              <a:buChar char="•"/>
            </a:pPr>
            <a:r>
              <a:rPr lang="en-US" dirty="0">
                <a:latin typeface="Montserrat" panose="00000500000000000000" pitchFamily="2" charset="0"/>
              </a:rPr>
              <a:t>Partial Listing (BS/MS/Ph.D.) </a:t>
            </a:r>
          </a:p>
          <a:p>
            <a:pPr marL="742950" lvl="1" indent="-285750">
              <a:buFont typeface="Arial" panose="020B0604020202020204" pitchFamily="34" charset="0"/>
              <a:buChar char="•"/>
            </a:pPr>
            <a:r>
              <a:rPr lang="en-US" dirty="0">
                <a:latin typeface="Montserrat" panose="00000500000000000000" pitchFamily="2" charset="0"/>
              </a:rPr>
              <a:t>California Polytechnic State University</a:t>
            </a:r>
          </a:p>
          <a:p>
            <a:pPr marL="742950" lvl="1" indent="-285750">
              <a:buFont typeface="Arial" panose="020B0604020202020204" pitchFamily="34" charset="0"/>
              <a:buChar char="•"/>
            </a:pPr>
            <a:r>
              <a:rPr lang="en-US" dirty="0">
                <a:latin typeface="Montserrat" panose="00000500000000000000" pitchFamily="2" charset="0"/>
              </a:rPr>
              <a:t>Carleton University</a:t>
            </a:r>
          </a:p>
          <a:p>
            <a:pPr marL="742950" lvl="1" indent="-285750">
              <a:buFont typeface="Arial" panose="020B0604020202020204" pitchFamily="34" charset="0"/>
              <a:buChar char="•"/>
            </a:pPr>
            <a:r>
              <a:rPr lang="en-US" dirty="0">
                <a:latin typeface="Montserrat" panose="00000500000000000000" pitchFamily="2" charset="0"/>
              </a:rPr>
              <a:t>Case Western University</a:t>
            </a:r>
          </a:p>
          <a:p>
            <a:pPr marL="742950" lvl="1" indent="-285750">
              <a:buFont typeface="Arial" panose="020B0604020202020204" pitchFamily="34" charset="0"/>
              <a:buChar char="•"/>
            </a:pPr>
            <a:r>
              <a:rPr lang="en-US" dirty="0">
                <a:latin typeface="Montserrat" panose="00000500000000000000" pitchFamily="2" charset="0"/>
              </a:rPr>
              <a:t>Eastern Kentucky University</a:t>
            </a:r>
          </a:p>
          <a:p>
            <a:pPr marL="742950" lvl="1" indent="-285750">
              <a:buFont typeface="Arial" panose="020B0604020202020204" pitchFamily="34" charset="0"/>
              <a:buChar char="•"/>
            </a:pPr>
            <a:r>
              <a:rPr lang="en-US" dirty="0">
                <a:latin typeface="Montserrat" panose="00000500000000000000" pitchFamily="2" charset="0"/>
              </a:rPr>
              <a:t>ETH Zurich</a:t>
            </a:r>
          </a:p>
          <a:p>
            <a:pPr marL="742950" lvl="1" indent="-285750">
              <a:buFont typeface="Arial" panose="020B0604020202020204" pitchFamily="34" charset="0"/>
              <a:buChar char="•"/>
            </a:pPr>
            <a:r>
              <a:rPr lang="en-US" dirty="0">
                <a:latin typeface="Montserrat" panose="00000500000000000000" pitchFamily="2" charset="0"/>
              </a:rPr>
              <a:t>Ghent University</a:t>
            </a:r>
          </a:p>
          <a:p>
            <a:pPr marL="742950" lvl="1" indent="-285750">
              <a:buFont typeface="Arial" panose="020B0604020202020204" pitchFamily="34" charset="0"/>
              <a:buChar char="•"/>
            </a:pPr>
            <a:r>
              <a:rPr lang="en-US" dirty="0">
                <a:latin typeface="Montserrat" panose="00000500000000000000" pitchFamily="2" charset="0"/>
              </a:rPr>
              <a:t>Lund University</a:t>
            </a:r>
          </a:p>
          <a:p>
            <a:pPr marL="742950" lvl="1" indent="-285750">
              <a:buFont typeface="Arial" panose="020B0604020202020204" pitchFamily="34" charset="0"/>
              <a:buChar char="•"/>
            </a:pPr>
            <a:r>
              <a:rPr lang="en-US" dirty="0">
                <a:latin typeface="Montserrat" panose="00000500000000000000" pitchFamily="2" charset="0"/>
              </a:rPr>
              <a:t>Oklahoma State University</a:t>
            </a:r>
          </a:p>
          <a:p>
            <a:pPr marL="742950" lvl="1" indent="-285750">
              <a:buFont typeface="Arial" panose="020B0604020202020204" pitchFamily="34" charset="0"/>
              <a:buChar char="•"/>
            </a:pPr>
            <a:r>
              <a:rPr lang="en-US" dirty="0">
                <a:latin typeface="Montserrat" panose="00000500000000000000" pitchFamily="2" charset="0"/>
              </a:rPr>
              <a:t>University of Canterbury </a:t>
            </a:r>
          </a:p>
          <a:p>
            <a:pPr marL="742950" lvl="1" indent="-285750">
              <a:buFont typeface="Arial" panose="020B0604020202020204" pitchFamily="34" charset="0"/>
              <a:buChar char="•"/>
            </a:pPr>
            <a:r>
              <a:rPr lang="en-US" dirty="0">
                <a:latin typeface="Montserrat" panose="00000500000000000000" pitchFamily="2" charset="0"/>
              </a:rPr>
              <a:t>University of Edinburgh</a:t>
            </a:r>
          </a:p>
          <a:p>
            <a:pPr marL="742950" lvl="1" indent="-285750">
              <a:buFont typeface="Arial" panose="020B0604020202020204" pitchFamily="34" charset="0"/>
              <a:buChar char="•"/>
            </a:pPr>
            <a:r>
              <a:rPr lang="en-US" dirty="0">
                <a:latin typeface="Montserrat" panose="00000500000000000000" pitchFamily="2" charset="0"/>
              </a:rPr>
              <a:t>University of Leeds</a:t>
            </a:r>
          </a:p>
          <a:p>
            <a:pPr marL="742950" lvl="1" indent="-285750">
              <a:buFont typeface="Arial" panose="020B0604020202020204" pitchFamily="34" charset="0"/>
              <a:buChar char="•"/>
            </a:pPr>
            <a:r>
              <a:rPr lang="en-US" dirty="0">
                <a:latin typeface="Montserrat" panose="00000500000000000000" pitchFamily="2" charset="0"/>
              </a:rPr>
              <a:t>University of Maryland</a:t>
            </a:r>
          </a:p>
          <a:p>
            <a:pPr marL="742950" lvl="1" indent="-285750">
              <a:buFont typeface="Arial" panose="020B0604020202020204" pitchFamily="34" charset="0"/>
              <a:buChar char="•"/>
            </a:pPr>
            <a:r>
              <a:rPr lang="en-US" dirty="0">
                <a:latin typeface="Montserrat" panose="00000500000000000000" pitchFamily="2" charset="0"/>
              </a:rPr>
              <a:t>Worcester Polytechnic Institute</a:t>
            </a:r>
          </a:p>
        </p:txBody>
      </p:sp>
      <p:pic>
        <p:nvPicPr>
          <p:cNvPr id="3" name="Picture 31">
            <a:extLst>
              <a:ext uri="{FF2B5EF4-FFF2-40B4-BE49-F238E27FC236}">
                <a16:creationId xmlns:a16="http://schemas.microsoft.com/office/drawing/2014/main" id="{E14AE0C7-493E-9289-92C8-D84941F4C13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46247" y="3093178"/>
            <a:ext cx="2219801" cy="544667"/>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2">
            <a:extLst>
              <a:ext uri="{FF2B5EF4-FFF2-40B4-BE49-F238E27FC236}">
                <a16:creationId xmlns:a16="http://schemas.microsoft.com/office/drawing/2014/main" id="{F6BD5C92-775C-829C-FB75-2DBD0AE5B86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t="18518" b="-2547"/>
          <a:stretch>
            <a:fillRect/>
          </a:stretch>
        </p:blipFill>
        <p:spPr bwMode="auto">
          <a:xfrm>
            <a:off x="6510528" y="4089839"/>
            <a:ext cx="2283629" cy="940402"/>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33">
            <a:extLst>
              <a:ext uri="{FF2B5EF4-FFF2-40B4-BE49-F238E27FC236}">
                <a16:creationId xmlns:a16="http://schemas.microsoft.com/office/drawing/2014/main" id="{131A32AE-1598-1C64-85EA-536667FE755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886767" y="5568633"/>
            <a:ext cx="1544640" cy="7928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12271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21600000">
                                      <p:cBhvr>
                                        <p:cTn id="6" dur="2000" fill="hold"/>
                                        <p:tgtEl>
                                          <p:spTgt spid="3"/>
                                        </p:tgtEl>
                                        <p:attrNameLst>
                                          <p:attrName>r</p:attrName>
                                        </p:attrNameLst>
                                      </p:cBhvr>
                                    </p:animRot>
                                  </p:childTnLst>
                                </p:cTn>
                              </p:par>
                              <p:par>
                                <p:cTn id="7" presetID="8" presetClass="emph" presetSubtype="0" fill="hold" nodeType="withEffect">
                                  <p:stCondLst>
                                    <p:cond delay="0"/>
                                  </p:stCondLst>
                                  <p:childTnLst>
                                    <p:animRot by="21600000">
                                      <p:cBhvr>
                                        <p:cTn id="8" dur="2000" fill="hold"/>
                                        <p:tgtEl>
                                          <p:spTgt spid="4"/>
                                        </p:tgtEl>
                                        <p:attrNameLst>
                                          <p:attrName>r</p:attrName>
                                        </p:attrNameLst>
                                      </p:cBhvr>
                                    </p:animRot>
                                  </p:childTnLst>
                                </p:cTn>
                              </p:par>
                              <p:par>
                                <p:cTn id="9" presetID="8" presetClass="emph" presetSubtype="0" fill="hold" nodeType="withEffect">
                                  <p:stCondLst>
                                    <p:cond delay="0"/>
                                  </p:stCondLst>
                                  <p:childTnLst>
                                    <p:animRot by="21600000">
                                      <p:cBhvr>
                                        <p:cTn id="10" dur="2000" fill="hold"/>
                                        <p:tgtEl>
                                          <p:spTgt spid="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97536" y="377607"/>
            <a:ext cx="11061192" cy="1325563"/>
          </a:xfrm>
        </p:spPr>
        <p:txBody>
          <a:bodyPr>
            <a:normAutofit/>
          </a:bodyPr>
          <a:lstStyle/>
          <a:p>
            <a:r>
              <a:rPr lang="en-US" sz="3600" dirty="0"/>
              <a:t>Common engineering classes</a:t>
            </a:r>
          </a:p>
        </p:txBody>
      </p:sp>
      <p:sp>
        <p:nvSpPr>
          <p:cNvPr id="32" name="TextBox 31">
            <a:extLst>
              <a:ext uri="{FF2B5EF4-FFF2-40B4-BE49-F238E27FC236}">
                <a16:creationId xmlns:a16="http://schemas.microsoft.com/office/drawing/2014/main" id="{D85C26EF-1B7B-508B-129D-81B5C3D07212}"/>
              </a:ext>
            </a:extLst>
          </p:cNvPr>
          <p:cNvSpPr txBox="1"/>
          <p:nvPr/>
        </p:nvSpPr>
        <p:spPr>
          <a:xfrm>
            <a:off x="1182624" y="1703170"/>
            <a:ext cx="3304032" cy="3785652"/>
          </a:xfrm>
          <a:prstGeom prst="rect">
            <a:avLst/>
          </a:prstGeom>
          <a:noFill/>
        </p:spPr>
        <p:txBody>
          <a:bodyPr wrap="square" rtlCol="0">
            <a:spAutoFit/>
          </a:bodyPr>
          <a:lstStyle/>
          <a:p>
            <a:pPr marL="285750" indent="-285750">
              <a:buFont typeface="Arial" panose="020B0604020202020204" pitchFamily="34" charset="0"/>
              <a:buChar char="•"/>
            </a:pPr>
            <a:r>
              <a:rPr lang="en-US" sz="2400" i="1" dirty="0">
                <a:latin typeface="Montserrat" panose="00000500000000000000" pitchFamily="2" charset="0"/>
              </a:rPr>
              <a:t>Physics</a:t>
            </a:r>
          </a:p>
          <a:p>
            <a:pPr marL="285750" indent="-285750">
              <a:buFont typeface="Arial" panose="020B0604020202020204" pitchFamily="34" charset="0"/>
              <a:buChar char="•"/>
            </a:pPr>
            <a:r>
              <a:rPr lang="en-US" sz="2400" i="1" dirty="0">
                <a:latin typeface="Montserrat" panose="00000500000000000000" pitchFamily="2" charset="0"/>
              </a:rPr>
              <a:t>Chemistry</a:t>
            </a:r>
          </a:p>
          <a:p>
            <a:pPr marL="285750" indent="-285750">
              <a:buFont typeface="Arial" panose="020B0604020202020204" pitchFamily="34" charset="0"/>
              <a:buChar char="•"/>
            </a:pPr>
            <a:r>
              <a:rPr lang="en-US" sz="2400" i="1" dirty="0">
                <a:latin typeface="Montserrat" panose="00000500000000000000" pitchFamily="2" charset="0"/>
              </a:rPr>
              <a:t>Calculus</a:t>
            </a:r>
          </a:p>
          <a:p>
            <a:pPr marL="285750" indent="-285750">
              <a:buFont typeface="Arial" panose="020B0604020202020204" pitchFamily="34" charset="0"/>
              <a:buChar char="•"/>
            </a:pPr>
            <a:r>
              <a:rPr lang="en-US" sz="2400" i="1" dirty="0">
                <a:latin typeface="Montserrat" panose="00000500000000000000" pitchFamily="2" charset="0"/>
              </a:rPr>
              <a:t>Statics</a:t>
            </a:r>
          </a:p>
          <a:p>
            <a:pPr marL="285750" indent="-285750">
              <a:buFont typeface="Arial" panose="020B0604020202020204" pitchFamily="34" charset="0"/>
              <a:buChar char="•"/>
            </a:pPr>
            <a:r>
              <a:rPr lang="en-US" sz="2400" i="1" dirty="0">
                <a:latin typeface="Montserrat" panose="00000500000000000000" pitchFamily="2" charset="0"/>
              </a:rPr>
              <a:t>Dynamics</a:t>
            </a:r>
          </a:p>
          <a:p>
            <a:pPr marL="285750" indent="-285750">
              <a:buFont typeface="Arial" panose="020B0604020202020204" pitchFamily="34" charset="0"/>
              <a:buChar char="•"/>
            </a:pPr>
            <a:r>
              <a:rPr lang="en-US" sz="2400" i="1" dirty="0">
                <a:latin typeface="Montserrat" panose="00000500000000000000" pitchFamily="2" charset="0"/>
              </a:rPr>
              <a:t>Mechanics of Materials</a:t>
            </a:r>
          </a:p>
          <a:p>
            <a:pPr marL="285750" indent="-285750">
              <a:buFont typeface="Arial" panose="020B0604020202020204" pitchFamily="34" charset="0"/>
              <a:buChar char="•"/>
            </a:pPr>
            <a:r>
              <a:rPr lang="en-US" sz="2400" i="1" dirty="0">
                <a:latin typeface="Montserrat" panose="00000500000000000000" pitchFamily="2" charset="0"/>
              </a:rPr>
              <a:t>Thermodynamics</a:t>
            </a:r>
          </a:p>
          <a:p>
            <a:pPr marL="285750" indent="-285750">
              <a:buFont typeface="Arial" panose="020B0604020202020204" pitchFamily="34" charset="0"/>
              <a:buChar char="•"/>
            </a:pPr>
            <a:r>
              <a:rPr lang="en-US" sz="2400" i="1" dirty="0">
                <a:latin typeface="Montserrat" panose="00000500000000000000" pitchFamily="2" charset="0"/>
              </a:rPr>
              <a:t>Heat Transfer</a:t>
            </a:r>
          </a:p>
          <a:p>
            <a:pPr marL="285750" indent="-285750">
              <a:buFont typeface="Arial" panose="020B0604020202020204" pitchFamily="34" charset="0"/>
              <a:buChar char="•"/>
            </a:pPr>
            <a:r>
              <a:rPr lang="en-US" sz="2400" i="1" dirty="0">
                <a:latin typeface="Montserrat" panose="00000500000000000000" pitchFamily="2" charset="0"/>
              </a:rPr>
              <a:t>Fluid Mechanics</a:t>
            </a:r>
          </a:p>
        </p:txBody>
      </p:sp>
      <p:pic>
        <p:nvPicPr>
          <p:cNvPr id="3" name="Picture 2" descr="Diagram, schematic&#10;&#10;Description automatically generated">
            <a:extLst>
              <a:ext uri="{FF2B5EF4-FFF2-40B4-BE49-F238E27FC236}">
                <a16:creationId xmlns:a16="http://schemas.microsoft.com/office/drawing/2014/main" id="{861AF9FE-DEC9-6817-C44F-4EBA990804E7}"/>
              </a:ext>
            </a:extLst>
          </p:cNvPr>
          <p:cNvPicPr>
            <a:picLocks noChangeAspect="1"/>
          </p:cNvPicPr>
          <p:nvPr/>
        </p:nvPicPr>
        <p:blipFill>
          <a:blip r:embed="rId3"/>
          <a:stretch>
            <a:fillRect/>
          </a:stretch>
        </p:blipFill>
        <p:spPr>
          <a:xfrm>
            <a:off x="4486656" y="1870408"/>
            <a:ext cx="4135707" cy="3451176"/>
          </a:xfrm>
          <a:prstGeom prst="rect">
            <a:avLst/>
          </a:prstGeom>
        </p:spPr>
      </p:pic>
    </p:spTree>
    <p:extLst>
      <p:ext uri="{BB962C8B-B14F-4D97-AF65-F5344CB8AC3E}">
        <p14:creationId xmlns:p14="http://schemas.microsoft.com/office/powerpoint/2010/main" val="45683869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0CCF599-6546-0C88-CB22-5FDC112421F4}"/>
              </a:ext>
            </a:extLst>
          </p:cNvPr>
          <p:cNvSpPr/>
          <p:nvPr/>
        </p:nvSpPr>
        <p:spPr>
          <a:xfrm>
            <a:off x="0" y="0"/>
            <a:ext cx="12192000" cy="6858000"/>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5A5ED641-D176-1BE1-F740-AF9A49AF44AE}"/>
              </a:ext>
            </a:extLst>
          </p:cNvPr>
          <p:cNvSpPr txBox="1"/>
          <p:nvPr/>
        </p:nvSpPr>
        <p:spPr>
          <a:xfrm>
            <a:off x="448056" y="1393666"/>
            <a:ext cx="6269736" cy="5016758"/>
          </a:xfrm>
          <a:prstGeom prst="rect">
            <a:avLst/>
          </a:prstGeom>
          <a:noFill/>
        </p:spPr>
        <p:txBody>
          <a:bodyPr wrap="square" rtlCol="0">
            <a:spAutoFit/>
          </a:bodyPr>
          <a:lstStyle/>
          <a:p>
            <a:pPr marL="285750" indent="-285750">
              <a:buFont typeface="Arial" panose="020B0604020202020204" pitchFamily="34" charset="0"/>
              <a:buChar char="•"/>
            </a:pPr>
            <a:r>
              <a:rPr lang="en-US" sz="2000" dirty="0"/>
              <a:t>Not all Universities that offer Fire Protection Engineering are ABET (</a:t>
            </a:r>
            <a:r>
              <a:rPr lang="en-US" sz="2000" dirty="0">
                <a:hlinkClick r:id="rId3"/>
              </a:rPr>
              <a:t>https://www.abet.org/</a:t>
            </a:r>
            <a:r>
              <a:rPr lang="en-US" sz="2000" dirty="0"/>
              <a:t>) accredited</a:t>
            </a:r>
          </a:p>
          <a:p>
            <a:pPr marL="742950" lvl="1" indent="-285750">
              <a:buFont typeface="Arial" panose="020B0604020202020204" pitchFamily="34" charset="0"/>
              <a:buChar char="•"/>
            </a:pPr>
            <a:r>
              <a:rPr lang="en-US" sz="2000" dirty="0"/>
              <a:t>Graduating from an ABET accredited program helps when obtaining your Professional Engineer License </a:t>
            </a:r>
          </a:p>
          <a:p>
            <a:pPr marL="285750" indent="-285750">
              <a:buFont typeface="Arial" panose="020B0604020202020204" pitchFamily="34" charset="0"/>
              <a:buChar char="•"/>
            </a:pPr>
            <a:r>
              <a:rPr lang="en-US" sz="2000" dirty="0"/>
              <a:t>Some Universities have agreements with the local fire departments for students to live in the fire station at no cost (assuming they’re a member of the department)</a:t>
            </a:r>
          </a:p>
          <a:p>
            <a:pPr marL="285750" indent="-285750">
              <a:buFont typeface="Arial" panose="020B0604020202020204" pitchFamily="34" charset="0"/>
              <a:buChar char="•"/>
            </a:pPr>
            <a:r>
              <a:rPr lang="en-US" sz="2000" dirty="0"/>
              <a:t>A new trend is to start your adventure at a local community or Junior college and then transfer to a University offering fire protection engineering</a:t>
            </a:r>
          </a:p>
          <a:p>
            <a:pPr marL="742950" lvl="1" indent="-285750">
              <a:buFont typeface="Arial" panose="020B0604020202020204" pitchFamily="34" charset="0"/>
              <a:buChar char="•"/>
            </a:pPr>
            <a:r>
              <a:rPr lang="en-US" sz="2000" dirty="0"/>
              <a:t>Think ahead to make sure your credits can be easily transferred</a:t>
            </a:r>
          </a:p>
          <a:p>
            <a:pPr marL="342900" indent="-342900">
              <a:buFont typeface="Arial" panose="020B0604020202020204" pitchFamily="34" charset="0"/>
              <a:buChar char="•"/>
            </a:pPr>
            <a:endParaRPr lang="en-US" sz="2000" b="1" dirty="0">
              <a:solidFill>
                <a:srgbClr val="002060"/>
              </a:solidFill>
              <a:latin typeface="Calibri" panose="020F0502020204030204" pitchFamily="34" charset="0"/>
            </a:endParaRPr>
          </a:p>
        </p:txBody>
      </p:sp>
      <p:sp>
        <p:nvSpPr>
          <p:cNvPr id="3" name="Title 1">
            <a:extLst>
              <a:ext uri="{FF2B5EF4-FFF2-40B4-BE49-F238E27FC236}">
                <a16:creationId xmlns:a16="http://schemas.microsoft.com/office/drawing/2014/main" id="{1DE38391-0E12-A933-6FC7-CAB5EBD87F43}"/>
              </a:ext>
            </a:extLst>
          </p:cNvPr>
          <p:cNvSpPr txBox="1">
            <a:spLocks/>
          </p:cNvSpPr>
          <p:nvPr/>
        </p:nvSpPr>
        <p:spPr>
          <a:xfrm>
            <a:off x="448056" y="730885"/>
            <a:ext cx="10515600" cy="1325563"/>
          </a:xfrm>
          <a:prstGeom prst="rect">
            <a:avLst/>
          </a:prstGeom>
        </p:spPr>
        <p:txBody>
          <a:bodyPr>
            <a:normAutofit/>
          </a:bodyPr>
          <a:lst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a:lstStyle>
          <a:p>
            <a:r>
              <a:rPr lang="en-US" dirty="0"/>
              <a:t>Higher education considerations</a:t>
            </a:r>
          </a:p>
        </p:txBody>
      </p:sp>
      <p:pic>
        <p:nvPicPr>
          <p:cNvPr id="6" name="Picture 5" descr="A fire truck on fire&#10;&#10;Description automatically generated with low confidence">
            <a:extLst>
              <a:ext uri="{FF2B5EF4-FFF2-40B4-BE49-F238E27FC236}">
                <a16:creationId xmlns:a16="http://schemas.microsoft.com/office/drawing/2014/main" id="{B1605E4B-F3D3-8660-162C-719BE7791CA0}"/>
              </a:ext>
            </a:extLst>
          </p:cNvPr>
          <p:cNvPicPr>
            <a:picLocks noChangeAspect="1"/>
          </p:cNvPicPr>
          <p:nvPr/>
        </p:nvPicPr>
        <p:blipFill>
          <a:blip r:embed="rId4"/>
          <a:stretch>
            <a:fillRect/>
          </a:stretch>
        </p:blipFill>
        <p:spPr>
          <a:xfrm>
            <a:off x="7315200" y="1393666"/>
            <a:ext cx="3419094" cy="4558792"/>
          </a:xfrm>
          <a:prstGeom prst="rect">
            <a:avLst/>
          </a:prstGeom>
        </p:spPr>
      </p:pic>
    </p:spTree>
    <p:extLst>
      <p:ext uri="{BB962C8B-B14F-4D97-AF65-F5344CB8AC3E}">
        <p14:creationId xmlns:p14="http://schemas.microsoft.com/office/powerpoint/2010/main" val="152133640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0CCF599-6546-0C88-CB22-5FDC112421F4}"/>
              </a:ext>
            </a:extLst>
          </p:cNvPr>
          <p:cNvSpPr/>
          <p:nvPr/>
        </p:nvSpPr>
        <p:spPr>
          <a:xfrm>
            <a:off x="0" y="0"/>
            <a:ext cx="12192000" cy="6858000"/>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5A5ED641-D176-1BE1-F740-AF9A49AF44AE}"/>
              </a:ext>
            </a:extLst>
          </p:cNvPr>
          <p:cNvSpPr txBox="1"/>
          <p:nvPr/>
        </p:nvSpPr>
        <p:spPr>
          <a:xfrm>
            <a:off x="403757" y="2293345"/>
            <a:ext cx="10715347" cy="2954655"/>
          </a:xfrm>
          <a:prstGeom prst="rect">
            <a:avLst/>
          </a:prstGeom>
          <a:noFill/>
        </p:spPr>
        <p:txBody>
          <a:bodyPr wrap="square" rtlCol="0">
            <a:spAutoFit/>
          </a:bodyPr>
          <a:lstStyle/>
          <a:p>
            <a:pPr marL="285750" indent="-285750">
              <a:buFont typeface="Arial" panose="020B0604020202020204" pitchFamily="34" charset="0"/>
              <a:buChar char="•"/>
            </a:pPr>
            <a:r>
              <a:rPr lang="en-US" sz="2400" dirty="0"/>
              <a:t>Local SFPE Chapters</a:t>
            </a:r>
          </a:p>
          <a:p>
            <a:pPr marL="742950" lvl="1" indent="-285750">
              <a:buFont typeface="Arial" panose="020B0604020202020204" pitchFamily="34" charset="0"/>
              <a:buChar char="•"/>
            </a:pPr>
            <a:r>
              <a:rPr lang="en-US" sz="2400" dirty="0"/>
              <a:t>Over 16 chapters offer scholarships</a:t>
            </a:r>
          </a:p>
          <a:p>
            <a:pPr marL="742950" lvl="1" indent="-285750">
              <a:buFont typeface="Arial" panose="020B0604020202020204" pitchFamily="34" charset="0"/>
              <a:buChar char="•"/>
            </a:pPr>
            <a:r>
              <a:rPr lang="en-US" sz="2400" dirty="0">
                <a:hlinkClick r:id="rId3"/>
              </a:rPr>
              <a:t>https://www.sfpe.org/career/students/universityprograms/scholarships</a:t>
            </a:r>
            <a:r>
              <a:rPr lang="en-US" sz="2400" dirty="0"/>
              <a:t> </a:t>
            </a:r>
          </a:p>
          <a:p>
            <a:pPr marL="285750" indent="-285750">
              <a:buFont typeface="Arial" panose="020B0604020202020204" pitchFamily="34" charset="0"/>
              <a:buChar char="•"/>
            </a:pPr>
            <a:r>
              <a:rPr lang="en-US" sz="2400" dirty="0"/>
              <a:t>Most Universities that offer Fire Protection Engineering have scholarships</a:t>
            </a:r>
          </a:p>
          <a:p>
            <a:pPr marL="742950" lvl="1" indent="-285750">
              <a:buFont typeface="Arial" panose="020B0604020202020204" pitchFamily="34" charset="0"/>
              <a:buChar char="•"/>
            </a:pPr>
            <a:r>
              <a:rPr lang="en-US" sz="2400" dirty="0"/>
              <a:t>For example, University of Maryland has over 19 individual scholarships internal to the FPE department, and a number offered by outside entities</a:t>
            </a:r>
          </a:p>
          <a:p>
            <a:pPr lvl="1"/>
            <a:endParaRPr lang="en-US" dirty="0"/>
          </a:p>
        </p:txBody>
      </p:sp>
      <p:sp>
        <p:nvSpPr>
          <p:cNvPr id="3" name="Title 1">
            <a:extLst>
              <a:ext uri="{FF2B5EF4-FFF2-40B4-BE49-F238E27FC236}">
                <a16:creationId xmlns:a16="http://schemas.microsoft.com/office/drawing/2014/main" id="{1DE38391-0E12-A933-6FC7-CAB5EBD87F43}"/>
              </a:ext>
            </a:extLst>
          </p:cNvPr>
          <p:cNvSpPr txBox="1">
            <a:spLocks/>
          </p:cNvSpPr>
          <p:nvPr/>
        </p:nvSpPr>
        <p:spPr>
          <a:xfrm>
            <a:off x="448056" y="730885"/>
            <a:ext cx="10515600" cy="1325563"/>
          </a:xfrm>
          <a:prstGeom prst="rect">
            <a:avLst/>
          </a:prstGeom>
        </p:spPr>
        <p:txBody>
          <a:bodyPr>
            <a:normAutofit/>
          </a:bodyPr>
          <a:lst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a:lstStyle>
          <a:p>
            <a:r>
              <a:rPr lang="en-US" dirty="0"/>
              <a:t>There are numerous scholarships available!</a:t>
            </a:r>
          </a:p>
        </p:txBody>
      </p:sp>
    </p:spTree>
    <p:extLst>
      <p:ext uri="{BB962C8B-B14F-4D97-AF65-F5344CB8AC3E}">
        <p14:creationId xmlns:p14="http://schemas.microsoft.com/office/powerpoint/2010/main" val="229597604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0CCF599-6546-0C88-CB22-5FDC112421F4}"/>
              </a:ext>
            </a:extLst>
          </p:cNvPr>
          <p:cNvSpPr/>
          <p:nvPr/>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extBox 4">
            <a:extLst>
              <a:ext uri="{FF2B5EF4-FFF2-40B4-BE49-F238E27FC236}">
                <a16:creationId xmlns:a16="http://schemas.microsoft.com/office/drawing/2014/main" id="{5A5ED641-D176-1BE1-F740-AF9A49AF44AE}"/>
              </a:ext>
            </a:extLst>
          </p:cNvPr>
          <p:cNvSpPr txBox="1"/>
          <p:nvPr/>
        </p:nvSpPr>
        <p:spPr>
          <a:xfrm>
            <a:off x="720749" y="1586595"/>
            <a:ext cx="6033619" cy="4308872"/>
          </a:xfrm>
          <a:prstGeom prst="rect">
            <a:avLst/>
          </a:prstGeom>
          <a:noFill/>
        </p:spPr>
        <p:txBody>
          <a:bodyPr wrap="square" rtlCol="0">
            <a:spAutoFit/>
          </a:bodyPr>
          <a:lstStyle/>
          <a:p>
            <a:pPr marL="285750" indent="-285750">
              <a:buFont typeface="Arial" panose="020B0604020202020204" pitchFamily="34" charset="0"/>
              <a:buChar char="•"/>
            </a:pPr>
            <a:r>
              <a:rPr lang="en-US" sz="2000" b="1" dirty="0">
                <a:latin typeface="Montserrat" panose="00000500000000000000" pitchFamily="2" charset="0"/>
              </a:rPr>
              <a:t>SFPE (free): </a:t>
            </a:r>
            <a:r>
              <a:rPr lang="en-US" sz="2000" b="1" dirty="0">
                <a:latin typeface="Montserrat" panose="00000500000000000000" pitchFamily="2" charset="0"/>
                <a:hlinkClick r:id="rId3"/>
              </a:rPr>
              <a:t>https://jobs.sfpe.org/</a:t>
            </a:r>
            <a:r>
              <a:rPr lang="en-US" sz="2000" b="1" dirty="0">
                <a:latin typeface="Montserrat" panose="00000500000000000000" pitchFamily="2" charset="0"/>
              </a:rPr>
              <a:t> </a:t>
            </a:r>
          </a:p>
          <a:p>
            <a:pPr marL="285750" indent="-285750">
              <a:buFont typeface="Arial" panose="020B0604020202020204" pitchFamily="34" charset="0"/>
              <a:buChar char="•"/>
            </a:pPr>
            <a:r>
              <a:rPr lang="en-US" sz="2000" b="1" dirty="0">
                <a:latin typeface="Montserrat" panose="00000500000000000000" pitchFamily="2" charset="0"/>
              </a:rPr>
              <a:t>Examples include</a:t>
            </a:r>
          </a:p>
          <a:p>
            <a:pPr marL="742950" lvl="1" indent="-285750">
              <a:buFont typeface="Arial" panose="020B0604020202020204" pitchFamily="34" charset="0"/>
              <a:buChar char="•"/>
            </a:pPr>
            <a:r>
              <a:rPr lang="en-US" sz="2000" b="1" dirty="0">
                <a:latin typeface="Montserrat" panose="00000500000000000000" pitchFamily="2" charset="0"/>
              </a:rPr>
              <a:t>Exp Federal</a:t>
            </a:r>
          </a:p>
          <a:p>
            <a:pPr marL="742950" lvl="1" indent="-285750">
              <a:buFont typeface="Arial" panose="020B0604020202020204" pitchFamily="34" charset="0"/>
              <a:buChar char="•"/>
            </a:pPr>
            <a:r>
              <a:rPr lang="en-US" sz="2000" b="1" dirty="0" err="1">
                <a:latin typeface="Montserrat" panose="00000500000000000000" pitchFamily="2" charset="0"/>
              </a:rPr>
              <a:t>MycoWorks</a:t>
            </a:r>
            <a:endParaRPr lang="en-US" sz="2000" b="1" dirty="0">
              <a:latin typeface="Montserrat" panose="00000500000000000000" pitchFamily="2" charset="0"/>
            </a:endParaRPr>
          </a:p>
          <a:p>
            <a:pPr marL="742950" lvl="1" indent="-285750">
              <a:buFont typeface="Arial" panose="020B0604020202020204" pitchFamily="34" charset="0"/>
              <a:buChar char="•"/>
            </a:pPr>
            <a:r>
              <a:rPr lang="en-US" sz="2000" b="1" dirty="0">
                <a:latin typeface="Montserrat" panose="00000500000000000000" pitchFamily="2" charset="0"/>
              </a:rPr>
              <a:t>PDI</a:t>
            </a:r>
          </a:p>
          <a:p>
            <a:pPr marL="742950" lvl="1" indent="-285750">
              <a:buFont typeface="Arial" panose="020B0604020202020204" pitchFamily="34" charset="0"/>
              <a:buChar char="•"/>
            </a:pPr>
            <a:r>
              <a:rPr lang="en-US" sz="2000" b="1" dirty="0" err="1">
                <a:latin typeface="Montserrat" panose="00000500000000000000" pitchFamily="2" charset="0"/>
              </a:rPr>
              <a:t>SeeScan</a:t>
            </a:r>
            <a:endParaRPr lang="en-US" sz="2000" b="1" dirty="0">
              <a:latin typeface="Montserrat" panose="00000500000000000000" pitchFamily="2" charset="0"/>
            </a:endParaRPr>
          </a:p>
          <a:p>
            <a:pPr marL="742950" lvl="1" indent="-285750">
              <a:buFont typeface="Arial" panose="020B0604020202020204" pitchFamily="34" charset="0"/>
              <a:buChar char="•"/>
            </a:pPr>
            <a:r>
              <a:rPr lang="en-US" sz="2000" b="1" dirty="0">
                <a:latin typeface="Montserrat" panose="00000500000000000000" pitchFamily="2" charset="0"/>
              </a:rPr>
              <a:t>Oak Ridge National Laboratory</a:t>
            </a:r>
          </a:p>
          <a:p>
            <a:pPr marL="742950" lvl="1" indent="-285750">
              <a:buFont typeface="Arial" panose="020B0604020202020204" pitchFamily="34" charset="0"/>
              <a:buChar char="•"/>
            </a:pPr>
            <a:r>
              <a:rPr lang="en-US" sz="2000" b="1" dirty="0">
                <a:latin typeface="Montserrat" panose="00000500000000000000" pitchFamily="2" charset="0"/>
              </a:rPr>
              <a:t>Walgreens</a:t>
            </a:r>
          </a:p>
          <a:p>
            <a:pPr marL="742950" lvl="1" indent="-285750">
              <a:buFont typeface="Arial" panose="020B0604020202020204" pitchFamily="34" charset="0"/>
              <a:buChar char="•"/>
            </a:pPr>
            <a:r>
              <a:rPr lang="en-US" sz="2000" b="1" dirty="0">
                <a:latin typeface="Montserrat" panose="00000500000000000000" pitchFamily="2" charset="0"/>
              </a:rPr>
              <a:t>General Services Administration</a:t>
            </a:r>
          </a:p>
          <a:p>
            <a:pPr marL="742950" lvl="1" indent="-285750">
              <a:buFont typeface="Arial" panose="020B0604020202020204" pitchFamily="34" charset="0"/>
              <a:buChar char="•"/>
            </a:pPr>
            <a:r>
              <a:rPr lang="en-US" sz="2000" b="1" dirty="0">
                <a:latin typeface="Montserrat" panose="00000500000000000000" pitchFamily="2" charset="0"/>
              </a:rPr>
              <a:t>AMA Group</a:t>
            </a:r>
          </a:p>
          <a:p>
            <a:pPr marL="742950" lvl="1" indent="-285750">
              <a:buFont typeface="Arial" panose="020B0604020202020204" pitchFamily="34" charset="0"/>
              <a:buChar char="•"/>
            </a:pPr>
            <a:r>
              <a:rPr lang="en-US" sz="2000" b="1" dirty="0">
                <a:latin typeface="Montserrat" panose="00000500000000000000" pitchFamily="2" charset="0"/>
              </a:rPr>
              <a:t>Jensen Hughes</a:t>
            </a:r>
          </a:p>
          <a:p>
            <a:pPr lvl="1"/>
            <a:endParaRPr lang="en-US" dirty="0">
              <a:latin typeface="Montserrat" panose="00000500000000000000" pitchFamily="2" charset="0"/>
            </a:endParaRPr>
          </a:p>
          <a:p>
            <a:pPr lvl="1"/>
            <a:endParaRPr lang="en-US" dirty="0">
              <a:latin typeface="Montserrat" panose="00000500000000000000" pitchFamily="2" charset="0"/>
            </a:endParaRPr>
          </a:p>
          <a:p>
            <a:pPr lvl="1"/>
            <a:endParaRPr lang="en-US" dirty="0">
              <a:latin typeface="Montserrat" panose="00000500000000000000" pitchFamily="2" charset="0"/>
            </a:endParaRPr>
          </a:p>
        </p:txBody>
      </p:sp>
      <p:sp>
        <p:nvSpPr>
          <p:cNvPr id="3" name="Title 1">
            <a:extLst>
              <a:ext uri="{FF2B5EF4-FFF2-40B4-BE49-F238E27FC236}">
                <a16:creationId xmlns:a16="http://schemas.microsoft.com/office/drawing/2014/main" id="{1DE38391-0E12-A933-6FC7-CAB5EBD87F43}"/>
              </a:ext>
            </a:extLst>
          </p:cNvPr>
          <p:cNvSpPr txBox="1">
            <a:spLocks/>
          </p:cNvSpPr>
          <p:nvPr/>
        </p:nvSpPr>
        <p:spPr>
          <a:xfrm>
            <a:off x="448056" y="730885"/>
            <a:ext cx="10515600" cy="1325563"/>
          </a:xfrm>
          <a:prstGeom prst="rect">
            <a:avLst/>
          </a:prstGeom>
        </p:spPr>
        <p:txBody>
          <a:bodyPr>
            <a:normAutofit/>
          </a:bodyPr>
          <a:lst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a:lstStyle>
          <a:p>
            <a:r>
              <a:rPr lang="en-US" dirty="0"/>
              <a:t>Current job opportunity examples</a:t>
            </a:r>
          </a:p>
        </p:txBody>
      </p:sp>
      <p:pic>
        <p:nvPicPr>
          <p:cNvPr id="6" name="Picture 5" descr="A person sitting at a desk with papers on it&#10;&#10;Description automatically generated with low confidence">
            <a:extLst>
              <a:ext uri="{FF2B5EF4-FFF2-40B4-BE49-F238E27FC236}">
                <a16:creationId xmlns:a16="http://schemas.microsoft.com/office/drawing/2014/main" id="{25869C15-8F45-FDEE-4C27-B3A0593DB8FF}"/>
              </a:ext>
            </a:extLst>
          </p:cNvPr>
          <p:cNvPicPr>
            <a:picLocks noChangeAspect="1"/>
          </p:cNvPicPr>
          <p:nvPr/>
        </p:nvPicPr>
        <p:blipFill>
          <a:blip r:embed="rId4"/>
          <a:stretch>
            <a:fillRect/>
          </a:stretch>
        </p:blipFill>
        <p:spPr>
          <a:xfrm>
            <a:off x="6527184" y="1828800"/>
            <a:ext cx="4770192" cy="3578352"/>
          </a:xfrm>
          <a:prstGeom prst="rect">
            <a:avLst/>
          </a:prstGeom>
        </p:spPr>
      </p:pic>
    </p:spTree>
    <p:extLst>
      <p:ext uri="{BB962C8B-B14F-4D97-AF65-F5344CB8AC3E}">
        <p14:creationId xmlns:p14="http://schemas.microsoft.com/office/powerpoint/2010/main" val="295067031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0CCF599-6546-0C88-CB22-5FDC112421F4}"/>
              </a:ext>
            </a:extLst>
          </p:cNvPr>
          <p:cNvSpPr/>
          <p:nvPr/>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extBox 4">
            <a:extLst>
              <a:ext uri="{FF2B5EF4-FFF2-40B4-BE49-F238E27FC236}">
                <a16:creationId xmlns:a16="http://schemas.microsoft.com/office/drawing/2014/main" id="{5A5ED641-D176-1BE1-F740-AF9A49AF44AE}"/>
              </a:ext>
            </a:extLst>
          </p:cNvPr>
          <p:cNvSpPr txBox="1"/>
          <p:nvPr/>
        </p:nvSpPr>
        <p:spPr>
          <a:xfrm>
            <a:off x="720749" y="1586595"/>
            <a:ext cx="10056979" cy="4339650"/>
          </a:xfrm>
          <a:prstGeom prst="rect">
            <a:avLst/>
          </a:prstGeom>
          <a:noFill/>
        </p:spPr>
        <p:txBody>
          <a:bodyPr wrap="square" rtlCol="0">
            <a:spAutoFit/>
          </a:bodyPr>
          <a:lstStyle/>
          <a:p>
            <a:pPr marL="742950" lvl="1" indent="-285750">
              <a:buFont typeface="Arial" panose="020B0604020202020204" pitchFamily="34" charset="0"/>
              <a:buChar char="•"/>
            </a:pPr>
            <a:endParaRPr lang="en-US" sz="2400" dirty="0">
              <a:latin typeface="Montserrat" panose="00000500000000000000" pitchFamily="2" charset="0"/>
            </a:endParaRPr>
          </a:p>
          <a:p>
            <a:pPr marL="285750" indent="-285750">
              <a:buFont typeface="Arial" panose="020B0604020202020204" pitchFamily="34" charset="0"/>
              <a:buChar char="•"/>
            </a:pPr>
            <a:r>
              <a:rPr lang="en-US" sz="2400" dirty="0">
                <a:latin typeface="Montserrat" panose="00000500000000000000" pitchFamily="2" charset="0"/>
              </a:rPr>
              <a:t>Enjoy solid wages, strong benefits and pension options with public agencies</a:t>
            </a:r>
          </a:p>
          <a:p>
            <a:pPr marL="285750" indent="-285750">
              <a:buFont typeface="Arial" panose="020B0604020202020204" pitchFamily="34" charset="0"/>
              <a:buChar char="•"/>
            </a:pPr>
            <a:r>
              <a:rPr lang="en-US" sz="2400" dirty="0">
                <a:latin typeface="Montserrat" panose="00000500000000000000" pitchFamily="2" charset="0"/>
              </a:rPr>
              <a:t>Gain personal and professional satisfaction from knowing you play a part in saving lives and taking a bite out of millions of dollars in property damages lost to fires each year</a:t>
            </a:r>
          </a:p>
          <a:p>
            <a:pPr marL="285750" indent="-285750">
              <a:buFont typeface="Arial" panose="020B0604020202020204" pitchFamily="34" charset="0"/>
              <a:buChar char="•"/>
            </a:pPr>
            <a:r>
              <a:rPr lang="en-US" sz="2400" dirty="0">
                <a:latin typeface="Montserrat" panose="00000500000000000000" pitchFamily="2" charset="0"/>
              </a:rPr>
              <a:t>25 percent of the profession's workforce will retire in the next 10 years</a:t>
            </a:r>
          </a:p>
          <a:p>
            <a:pPr marL="285750" indent="-285750">
              <a:buFont typeface="Arial" panose="020B0604020202020204" pitchFamily="34" charset="0"/>
              <a:buChar char="•"/>
            </a:pPr>
            <a:r>
              <a:rPr lang="en-US" sz="2400" dirty="0">
                <a:latin typeface="Montserrat" panose="00000500000000000000" pitchFamily="2" charset="0"/>
              </a:rPr>
              <a:t>The demand for FPE profession for engineers has exceeded the supply for decades </a:t>
            </a:r>
          </a:p>
          <a:p>
            <a:pPr lvl="1"/>
            <a:endParaRPr lang="en-US" dirty="0">
              <a:latin typeface="Montserrat" panose="00000500000000000000" pitchFamily="2" charset="0"/>
            </a:endParaRPr>
          </a:p>
          <a:p>
            <a:pPr lvl="1"/>
            <a:endParaRPr lang="en-US" dirty="0">
              <a:latin typeface="Montserrat" panose="00000500000000000000" pitchFamily="2" charset="0"/>
            </a:endParaRPr>
          </a:p>
        </p:txBody>
      </p:sp>
      <p:sp>
        <p:nvSpPr>
          <p:cNvPr id="3" name="Title 1">
            <a:extLst>
              <a:ext uri="{FF2B5EF4-FFF2-40B4-BE49-F238E27FC236}">
                <a16:creationId xmlns:a16="http://schemas.microsoft.com/office/drawing/2014/main" id="{1DE38391-0E12-A933-6FC7-CAB5EBD87F43}"/>
              </a:ext>
            </a:extLst>
          </p:cNvPr>
          <p:cNvSpPr txBox="1">
            <a:spLocks/>
          </p:cNvSpPr>
          <p:nvPr/>
        </p:nvSpPr>
        <p:spPr>
          <a:xfrm>
            <a:off x="448056" y="730885"/>
            <a:ext cx="10515600" cy="1325563"/>
          </a:xfrm>
          <a:prstGeom prst="rect">
            <a:avLst/>
          </a:prstGeom>
        </p:spPr>
        <p:txBody>
          <a:bodyPr>
            <a:normAutofit/>
          </a:bodyPr>
          <a:lst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a:lstStyle>
          <a:p>
            <a:r>
              <a:rPr lang="en-US" dirty="0"/>
              <a:t>Why become an </a:t>
            </a:r>
            <a:r>
              <a:rPr lang="en-US" dirty="0" err="1"/>
              <a:t>fpe</a:t>
            </a:r>
            <a:r>
              <a:rPr lang="en-US" dirty="0"/>
              <a:t>?</a:t>
            </a:r>
          </a:p>
        </p:txBody>
      </p:sp>
    </p:spTree>
    <p:extLst>
      <p:ext uri="{BB962C8B-B14F-4D97-AF65-F5344CB8AC3E}">
        <p14:creationId xmlns:p14="http://schemas.microsoft.com/office/powerpoint/2010/main" val="104861269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670560" y="548295"/>
            <a:ext cx="9229344" cy="1325563"/>
          </a:xfrm>
        </p:spPr>
        <p:txBody>
          <a:bodyPr>
            <a:normAutofit/>
          </a:bodyPr>
          <a:lstStyle/>
          <a:p>
            <a:r>
              <a:rPr lang="en-US" sz="2800" dirty="0"/>
              <a:t>Questions?</a:t>
            </a:r>
          </a:p>
        </p:txBody>
      </p:sp>
      <p:sp>
        <p:nvSpPr>
          <p:cNvPr id="32" name="TextBox 31">
            <a:extLst>
              <a:ext uri="{FF2B5EF4-FFF2-40B4-BE49-F238E27FC236}">
                <a16:creationId xmlns:a16="http://schemas.microsoft.com/office/drawing/2014/main" id="{D85C26EF-1B7B-508B-129D-81B5C3D07212}"/>
              </a:ext>
            </a:extLst>
          </p:cNvPr>
          <p:cNvSpPr txBox="1"/>
          <p:nvPr/>
        </p:nvSpPr>
        <p:spPr>
          <a:xfrm>
            <a:off x="1085088" y="2117698"/>
            <a:ext cx="6742176" cy="2031325"/>
          </a:xfrm>
          <a:prstGeom prst="rect">
            <a:avLst/>
          </a:prstGeom>
          <a:noFill/>
        </p:spPr>
        <p:txBody>
          <a:bodyPr wrap="square" rtlCol="0">
            <a:spAutoFit/>
          </a:bodyPr>
          <a:lstStyle/>
          <a:p>
            <a:r>
              <a:rPr lang="en-US" dirty="0"/>
              <a:t>For More Information, Visit</a:t>
            </a:r>
          </a:p>
          <a:p>
            <a:pPr marL="742950" lvl="1" indent="-285750">
              <a:buFont typeface="Arial" panose="020B0604020202020204" pitchFamily="34" charset="0"/>
              <a:buChar char="•"/>
            </a:pPr>
            <a:r>
              <a:rPr lang="en-US" dirty="0">
                <a:hlinkClick r:id="rId3"/>
              </a:rPr>
              <a:t>http://www.sfpe.org</a:t>
            </a:r>
            <a:r>
              <a:rPr lang="en-US" dirty="0"/>
              <a:t> </a:t>
            </a:r>
          </a:p>
          <a:p>
            <a:pPr marL="742950" lvl="1" indent="-285750">
              <a:buFont typeface="Arial" panose="020B0604020202020204" pitchFamily="34" charset="0"/>
              <a:buChar char="•"/>
            </a:pPr>
            <a:r>
              <a:rPr lang="en-US" dirty="0">
                <a:hlinkClick r:id="rId4"/>
              </a:rPr>
              <a:t>https://www.sfpe.org/career/careers</a:t>
            </a:r>
            <a:r>
              <a:rPr lang="en-US" dirty="0"/>
              <a:t> </a:t>
            </a:r>
          </a:p>
          <a:p>
            <a:pPr marL="742950" lvl="1" indent="-285750">
              <a:buFont typeface="Arial" panose="020B0604020202020204" pitchFamily="34" charset="0"/>
              <a:buChar char="•"/>
            </a:pPr>
            <a:r>
              <a:rPr lang="en-US" dirty="0">
                <a:hlinkClick r:id="rId5"/>
              </a:rPr>
              <a:t>https://www.sfpe.org/career/fpe</a:t>
            </a:r>
            <a:r>
              <a:rPr lang="en-US" dirty="0"/>
              <a:t> </a:t>
            </a:r>
          </a:p>
          <a:p>
            <a:pPr marL="742950" lvl="1" indent="-285750">
              <a:buFont typeface="Arial" panose="020B0604020202020204" pitchFamily="34" charset="0"/>
              <a:buChar char="•"/>
            </a:pPr>
            <a:r>
              <a:rPr lang="en-US" dirty="0">
                <a:hlinkClick r:id="rId6"/>
              </a:rPr>
              <a:t>https://www.sfpe.org/career/students/universityprograms/scholarships</a:t>
            </a:r>
            <a:r>
              <a:rPr lang="en-US" dirty="0"/>
              <a:t> </a:t>
            </a:r>
          </a:p>
          <a:p>
            <a:pPr marL="285750" indent="-285750">
              <a:buFont typeface="Arial" panose="020B0604020202020204" pitchFamily="34" charset="0"/>
              <a:buChar char="•"/>
            </a:pPr>
            <a:endParaRPr lang="en-US" dirty="0"/>
          </a:p>
        </p:txBody>
      </p:sp>
    </p:spTree>
    <p:extLst>
      <p:ext uri="{BB962C8B-B14F-4D97-AF65-F5344CB8AC3E}">
        <p14:creationId xmlns:p14="http://schemas.microsoft.com/office/powerpoint/2010/main" val="148122996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670560" y="548295"/>
            <a:ext cx="9229344" cy="1325563"/>
          </a:xfrm>
        </p:spPr>
        <p:txBody>
          <a:bodyPr>
            <a:normAutofit/>
          </a:bodyPr>
          <a:lstStyle/>
          <a:p>
            <a:r>
              <a:rPr lang="en-US" sz="2800" dirty="0"/>
              <a:t>references</a:t>
            </a:r>
          </a:p>
        </p:txBody>
      </p:sp>
      <p:sp>
        <p:nvSpPr>
          <p:cNvPr id="32" name="TextBox 31">
            <a:extLst>
              <a:ext uri="{FF2B5EF4-FFF2-40B4-BE49-F238E27FC236}">
                <a16:creationId xmlns:a16="http://schemas.microsoft.com/office/drawing/2014/main" id="{D85C26EF-1B7B-508B-129D-81B5C3D07212}"/>
              </a:ext>
            </a:extLst>
          </p:cNvPr>
          <p:cNvSpPr txBox="1"/>
          <p:nvPr/>
        </p:nvSpPr>
        <p:spPr>
          <a:xfrm>
            <a:off x="670560" y="1569058"/>
            <a:ext cx="8363712" cy="5509200"/>
          </a:xfrm>
          <a:prstGeom prst="rect">
            <a:avLst/>
          </a:prstGeom>
          <a:noFill/>
        </p:spPr>
        <p:txBody>
          <a:bodyPr wrap="square" rtlCol="0">
            <a:spAutoFit/>
          </a:bodyPr>
          <a:lstStyle/>
          <a:p>
            <a:pPr marL="285750" indent="-285750">
              <a:buFont typeface="Arial" panose="020B0604020202020204" pitchFamily="34" charset="0"/>
              <a:buChar char="•"/>
            </a:pPr>
            <a:r>
              <a:rPr lang="en-US" sz="1600" b="1" u="sng" dirty="0"/>
              <a:t>Coming of Age</a:t>
            </a:r>
            <a:r>
              <a:rPr lang="en-US" sz="1600" dirty="0"/>
              <a:t>, </a:t>
            </a:r>
            <a:r>
              <a:rPr lang="en-US" sz="1600" i="1" dirty="0"/>
              <a:t>David A. Lucht</a:t>
            </a:r>
            <a:r>
              <a:rPr lang="en-US" sz="1600" dirty="0"/>
              <a:t>, </a:t>
            </a:r>
            <a:r>
              <a:rPr lang="en-US" sz="1600" dirty="0">
                <a:hlinkClick r:id="rId3"/>
              </a:rPr>
              <a:t>https://journals.sagepub.com/doi/abs/10.1177/104239158900100201</a:t>
            </a:r>
            <a:r>
              <a:rPr lang="en-US" sz="1600" dirty="0"/>
              <a:t>  Last accessed 02/03/22.</a:t>
            </a:r>
          </a:p>
          <a:p>
            <a:pPr marL="285750" indent="-285750">
              <a:buFont typeface="Arial" panose="020B0604020202020204" pitchFamily="34" charset="0"/>
              <a:buChar char="•"/>
            </a:pPr>
            <a:r>
              <a:rPr lang="en-US" sz="1600" b="1" u="sng" dirty="0"/>
              <a:t>How to Become a Fire Protection Engineer</a:t>
            </a:r>
            <a:r>
              <a:rPr lang="en-US" sz="1600" dirty="0"/>
              <a:t>, </a:t>
            </a:r>
            <a:r>
              <a:rPr lang="en-US" sz="1600" i="1" dirty="0"/>
              <a:t>Fire Science</a:t>
            </a:r>
            <a:r>
              <a:rPr lang="en-US" sz="1600" dirty="0"/>
              <a:t>, </a:t>
            </a:r>
            <a:r>
              <a:rPr lang="en-US" sz="1600" dirty="0">
                <a:hlinkClick r:id="rId4"/>
              </a:rPr>
              <a:t>https://www.firescience.org/how-to-become-a-fire-protection-engineer/</a:t>
            </a:r>
            <a:r>
              <a:rPr lang="en-US" sz="1600" dirty="0"/>
              <a:t>  Last accessed 02/03/22.</a:t>
            </a:r>
          </a:p>
          <a:p>
            <a:pPr marL="285750" indent="-285750">
              <a:buFont typeface="Arial" panose="020B0604020202020204" pitchFamily="34" charset="0"/>
              <a:buChar char="•"/>
            </a:pPr>
            <a:r>
              <a:rPr lang="en-US" sz="1600" b="1" u="sng" dirty="0"/>
              <a:t>Research Roadmap: Identifying Research Needs for the Fire Safety Engineering Profession</a:t>
            </a:r>
            <a:r>
              <a:rPr lang="en-US" sz="1600" dirty="0"/>
              <a:t>, </a:t>
            </a:r>
            <a:r>
              <a:rPr lang="en-US" sz="1600" i="1" dirty="0"/>
              <a:t>SFPE</a:t>
            </a:r>
            <a:r>
              <a:rPr lang="en-US" sz="1600" dirty="0"/>
              <a:t>, </a:t>
            </a:r>
            <a:r>
              <a:rPr lang="en-US" sz="1600" dirty="0">
                <a:hlinkClick r:id="rId5"/>
              </a:rPr>
              <a:t>https://www.sfpe.org/research/research-roadmap</a:t>
            </a:r>
            <a:r>
              <a:rPr lang="en-US" sz="1600" dirty="0"/>
              <a:t> Last accessed 02/03/22.  </a:t>
            </a:r>
          </a:p>
          <a:p>
            <a:pPr marL="285750" indent="-285750">
              <a:buFont typeface="Arial" panose="020B0604020202020204" pitchFamily="34" charset="0"/>
              <a:buChar char="•"/>
            </a:pPr>
            <a:r>
              <a:rPr lang="en-US" sz="1600" b="1" u="sng" dirty="0"/>
              <a:t>SFPE Standards</a:t>
            </a:r>
            <a:r>
              <a:rPr lang="en-US" sz="1600" dirty="0"/>
              <a:t>, </a:t>
            </a:r>
            <a:r>
              <a:rPr lang="en-US" sz="1600" i="1" dirty="0"/>
              <a:t>SFPE</a:t>
            </a:r>
            <a:r>
              <a:rPr lang="en-US" sz="1600" dirty="0"/>
              <a:t>, </a:t>
            </a:r>
            <a:r>
              <a:rPr lang="en-US" sz="1600" dirty="0">
                <a:hlinkClick r:id="rId6"/>
              </a:rPr>
              <a:t>https://www.sfpe.org/standards-guides/standards</a:t>
            </a:r>
            <a:r>
              <a:rPr lang="en-US" sz="1600" dirty="0"/>
              <a:t> , Last accessed 02/03/22</a:t>
            </a:r>
          </a:p>
          <a:p>
            <a:pPr marL="285750" indent="-285750">
              <a:buFont typeface="Arial" panose="020B0604020202020204" pitchFamily="34" charset="0"/>
              <a:buChar char="•"/>
            </a:pPr>
            <a:r>
              <a:rPr lang="en-US" sz="1600" b="1" u="sng" dirty="0"/>
              <a:t>25 Percent of Profession’s Workforce to Retire in Next 10 Years</a:t>
            </a:r>
            <a:r>
              <a:rPr lang="en-US" sz="1600" dirty="0"/>
              <a:t>, </a:t>
            </a:r>
            <a:r>
              <a:rPr lang="en-US" sz="1600" i="1" dirty="0"/>
              <a:t>SFPE</a:t>
            </a:r>
            <a:r>
              <a:rPr lang="en-US" sz="1600" dirty="0"/>
              <a:t>, </a:t>
            </a:r>
            <a:r>
              <a:rPr lang="en-US" sz="1600" dirty="0">
                <a:hlinkClick r:id="rId7"/>
              </a:rPr>
              <a:t>https://www.sfpe.org/publications/magazine/fpearchives/2015q4/fpe2015q45b</a:t>
            </a:r>
            <a:r>
              <a:rPr lang="en-US" sz="1600" dirty="0"/>
              <a:t> Last accessed 02/03/22.  </a:t>
            </a:r>
          </a:p>
          <a:p>
            <a:pPr marL="285750" indent="-285750">
              <a:buFont typeface="Arial" panose="020B0604020202020204" pitchFamily="34" charset="0"/>
              <a:buChar char="•"/>
            </a:pPr>
            <a:r>
              <a:rPr lang="en-US" sz="1600" b="1" u="sng" dirty="0"/>
              <a:t>Firefighter Fatalities in the United States in 2021</a:t>
            </a:r>
            <a:r>
              <a:rPr lang="en-US" sz="1600" dirty="0"/>
              <a:t>, </a:t>
            </a:r>
            <a:r>
              <a:rPr lang="en-US" sz="1600" i="1" dirty="0"/>
              <a:t>NFPA</a:t>
            </a:r>
            <a:r>
              <a:rPr lang="en-US" sz="1600" dirty="0"/>
              <a:t>, </a:t>
            </a:r>
            <a:r>
              <a:rPr lang="en-US" sz="1600" dirty="0">
                <a:hlinkClick r:id="rId8"/>
              </a:rPr>
              <a:t>https://www.nfpa.org/News-and-Research/Data-research-and-tools/Emergency-Responders/Firefighter-fatalities-in-the-United-States </a:t>
            </a:r>
            <a:r>
              <a:rPr lang="en-US" sz="1600" dirty="0"/>
              <a:t>last accessed 11/9/2022</a:t>
            </a:r>
          </a:p>
          <a:p>
            <a:pPr marL="285750" indent="-285750">
              <a:buFont typeface="Arial" panose="020B0604020202020204" pitchFamily="34" charset="0"/>
              <a:buChar char="•"/>
            </a:pPr>
            <a:r>
              <a:rPr lang="en-US" sz="1600" b="1" u="sng" dirty="0"/>
              <a:t>Fire Loss in the United States in 2021</a:t>
            </a:r>
            <a:r>
              <a:rPr lang="en-US" sz="1600" dirty="0"/>
              <a:t>, </a:t>
            </a:r>
            <a:r>
              <a:rPr lang="en-US" sz="1600" i="1" dirty="0"/>
              <a:t>NFPA</a:t>
            </a:r>
            <a:r>
              <a:rPr lang="en-US" sz="1600" dirty="0"/>
              <a:t>, </a:t>
            </a:r>
            <a:r>
              <a:rPr lang="en-US" sz="1600" dirty="0">
                <a:hlinkClick r:id="rId9"/>
              </a:rPr>
              <a:t>https://www.nfpa.org/News-and-Research/Data-research-and-tools/US-Fire-Problem/Fire-loss-in-the-United-States</a:t>
            </a:r>
            <a:r>
              <a:rPr lang="en-US" sz="1600" dirty="0"/>
              <a:t> Last accessed 11/9/2022</a:t>
            </a:r>
          </a:p>
          <a:p>
            <a:pPr marL="285750" indent="-285750">
              <a:buFont typeface="Arial" panose="020B0604020202020204" pitchFamily="34" charset="0"/>
              <a:buChar char="•"/>
            </a:pPr>
            <a:endParaRPr lang="en-US" sz="1600" dirty="0"/>
          </a:p>
          <a:p>
            <a:pPr marL="285750" indent="-285750">
              <a:buFont typeface="Arial" panose="020B0604020202020204" pitchFamily="34" charset="0"/>
              <a:buChar char="•"/>
            </a:pPr>
            <a:endParaRPr lang="en-US" sz="1600" dirty="0"/>
          </a:p>
        </p:txBody>
      </p:sp>
    </p:spTree>
    <p:extLst>
      <p:ext uri="{BB962C8B-B14F-4D97-AF65-F5344CB8AC3E}">
        <p14:creationId xmlns:p14="http://schemas.microsoft.com/office/powerpoint/2010/main" val="136805564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Slide Number Placeholder 14">
            <a:extLst>
              <a:ext uri="{FF2B5EF4-FFF2-40B4-BE49-F238E27FC236}">
                <a16:creationId xmlns:a16="http://schemas.microsoft.com/office/drawing/2014/main" id="{DF477A88-2AF7-461F-A62A-2370C03845B8}"/>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3</a:t>
            </a:fld>
            <a:endParaRPr lang="en-US" dirty="0"/>
          </a:p>
        </p:txBody>
      </p:sp>
      <p:pic>
        <p:nvPicPr>
          <p:cNvPr id="5" name="Picture 4" descr="Logo, company name&#10;&#10;Description automatically generated">
            <a:extLst>
              <a:ext uri="{FF2B5EF4-FFF2-40B4-BE49-F238E27FC236}">
                <a16:creationId xmlns:a16="http://schemas.microsoft.com/office/drawing/2014/main" id="{A0D29E5D-4768-4CAD-9E79-FBBE34A073C4}"/>
              </a:ext>
            </a:extLst>
          </p:cNvPr>
          <p:cNvPicPr>
            <a:picLocks noChangeAspect="1"/>
          </p:cNvPicPr>
          <p:nvPr/>
        </p:nvPicPr>
        <p:blipFill>
          <a:blip r:embed="rId2"/>
          <a:stretch>
            <a:fillRect/>
          </a:stretch>
        </p:blipFill>
        <p:spPr>
          <a:xfrm>
            <a:off x="2025344" y="5307025"/>
            <a:ext cx="1635293" cy="981176"/>
          </a:xfrm>
          <a:prstGeom prst="rect">
            <a:avLst/>
          </a:prstGeom>
        </p:spPr>
      </p:pic>
      <p:sp>
        <p:nvSpPr>
          <p:cNvPr id="9" name="Title 1">
            <a:extLst>
              <a:ext uri="{FF2B5EF4-FFF2-40B4-BE49-F238E27FC236}">
                <a16:creationId xmlns:a16="http://schemas.microsoft.com/office/drawing/2014/main" id="{7A3D73B9-0D64-BE55-8795-84BBCE328F5B}"/>
              </a:ext>
            </a:extLst>
          </p:cNvPr>
          <p:cNvSpPr>
            <a:spLocks noGrp="1"/>
          </p:cNvSpPr>
          <p:nvPr>
            <p:ph type="title"/>
          </p:nvPr>
        </p:nvSpPr>
        <p:spPr>
          <a:xfrm>
            <a:off x="755904" y="484379"/>
            <a:ext cx="5013960" cy="1325563"/>
          </a:xfrm>
        </p:spPr>
        <p:txBody>
          <a:bodyPr>
            <a:normAutofit/>
          </a:bodyPr>
          <a:lstStyle/>
          <a:p>
            <a:r>
              <a:rPr lang="en-US" dirty="0"/>
              <a:t>My background</a:t>
            </a:r>
          </a:p>
        </p:txBody>
      </p:sp>
      <p:sp>
        <p:nvSpPr>
          <p:cNvPr id="10" name="TextBox 9">
            <a:extLst>
              <a:ext uri="{FF2B5EF4-FFF2-40B4-BE49-F238E27FC236}">
                <a16:creationId xmlns:a16="http://schemas.microsoft.com/office/drawing/2014/main" id="{83422168-8490-A4AF-D656-41DC55F1D64E}"/>
              </a:ext>
            </a:extLst>
          </p:cNvPr>
          <p:cNvSpPr txBox="1"/>
          <p:nvPr/>
        </p:nvSpPr>
        <p:spPr>
          <a:xfrm>
            <a:off x="722365" y="1631739"/>
            <a:ext cx="4730496" cy="3416320"/>
          </a:xfrm>
          <a:prstGeom prst="rect">
            <a:avLst/>
          </a:prstGeom>
          <a:noFill/>
        </p:spPr>
        <p:txBody>
          <a:bodyPr wrap="square" rtlCol="0">
            <a:spAutoFit/>
          </a:bodyPr>
          <a:lstStyle/>
          <a:p>
            <a:pPr marL="285750" indent="-285750">
              <a:buFont typeface="Arial" panose="020B0604020202020204" pitchFamily="34" charset="0"/>
              <a:buChar char="•"/>
            </a:pPr>
            <a:endParaRPr lang="en-US" i="1" dirty="0">
              <a:latin typeface="Montserrat" panose="00000500000000000000" pitchFamily="2" charset="0"/>
            </a:endParaRPr>
          </a:p>
          <a:p>
            <a:pPr marL="285750" indent="-285750">
              <a:buFont typeface="Arial" panose="020B0604020202020204" pitchFamily="34" charset="0"/>
              <a:buChar char="•"/>
            </a:pPr>
            <a:r>
              <a:rPr lang="en-US" i="1" dirty="0">
                <a:latin typeface="Montserrat" panose="00000500000000000000" pitchFamily="2" charset="0"/>
              </a:rPr>
              <a:t>Education</a:t>
            </a:r>
          </a:p>
          <a:p>
            <a:pPr marL="285750" indent="-285750">
              <a:buFont typeface="Arial" panose="020B0604020202020204" pitchFamily="34" charset="0"/>
              <a:buChar char="•"/>
            </a:pPr>
            <a:r>
              <a:rPr lang="en-US" i="1" dirty="0">
                <a:latin typeface="Montserrat" panose="00000500000000000000" pitchFamily="2" charset="0"/>
              </a:rPr>
              <a:t>Employer</a:t>
            </a:r>
          </a:p>
          <a:p>
            <a:pPr marL="285750" indent="-285750">
              <a:buFont typeface="Arial" panose="020B0604020202020204" pitchFamily="34" charset="0"/>
              <a:buChar char="•"/>
            </a:pPr>
            <a:r>
              <a:rPr lang="en-US" i="1" dirty="0">
                <a:latin typeface="Montserrat" panose="00000500000000000000" pitchFamily="2" charset="0"/>
              </a:rPr>
              <a:t>Job function</a:t>
            </a:r>
          </a:p>
          <a:p>
            <a:pPr marL="285750" indent="-285750">
              <a:buFont typeface="Arial" panose="020B0604020202020204" pitchFamily="34" charset="0"/>
              <a:buChar char="•"/>
            </a:pPr>
            <a:r>
              <a:rPr lang="en-US" i="1" dirty="0">
                <a:latin typeface="Montserrat" panose="00000500000000000000" pitchFamily="2" charset="0"/>
              </a:rPr>
              <a:t>Interesting professional experiences</a:t>
            </a:r>
          </a:p>
          <a:p>
            <a:pPr marL="285750" indent="-285750">
              <a:buFont typeface="Arial" panose="020B0604020202020204" pitchFamily="34" charset="0"/>
              <a:buChar char="•"/>
            </a:pPr>
            <a:endParaRPr lang="en-US" i="1" dirty="0">
              <a:latin typeface="Montserrat" panose="00000500000000000000" pitchFamily="2" charset="0"/>
            </a:endParaRPr>
          </a:p>
          <a:p>
            <a:pPr marL="285750" indent="-285750">
              <a:buFont typeface="Arial" panose="020B0604020202020204" pitchFamily="34" charset="0"/>
              <a:buChar char="•"/>
            </a:pPr>
            <a:r>
              <a:rPr lang="en-US" i="1" dirty="0">
                <a:latin typeface="Montserrat" panose="00000500000000000000" pitchFamily="2" charset="0"/>
              </a:rPr>
              <a:t>Insert Speaker’s SFPE information here</a:t>
            </a:r>
          </a:p>
          <a:p>
            <a:pPr marL="742950" lvl="1" indent="-285750">
              <a:buFont typeface="Arial" panose="020B0604020202020204" pitchFamily="34" charset="0"/>
              <a:buChar char="•"/>
            </a:pPr>
            <a:r>
              <a:rPr lang="en-US" i="1" dirty="0">
                <a:latin typeface="Montserrat" panose="00000500000000000000" pitchFamily="2" charset="0"/>
              </a:rPr>
              <a:t>Membership level &amp; length of membership</a:t>
            </a:r>
          </a:p>
          <a:p>
            <a:pPr marL="742950" lvl="1" indent="-285750">
              <a:buFont typeface="Arial" panose="020B0604020202020204" pitchFamily="34" charset="0"/>
              <a:buChar char="•"/>
            </a:pPr>
            <a:r>
              <a:rPr lang="en-US" i="1" dirty="0">
                <a:latin typeface="Montserrat" panose="00000500000000000000" pitchFamily="2" charset="0"/>
              </a:rPr>
              <a:t>Local Chapter</a:t>
            </a:r>
          </a:p>
          <a:p>
            <a:pPr marL="742950" lvl="1" indent="-285750">
              <a:buFont typeface="Arial" panose="020B0604020202020204" pitchFamily="34" charset="0"/>
              <a:buChar char="•"/>
            </a:pPr>
            <a:r>
              <a:rPr lang="en-US" i="1" dirty="0">
                <a:latin typeface="Montserrat" panose="00000500000000000000" pitchFamily="2" charset="0"/>
              </a:rPr>
              <a:t>Committees, volunteerism</a:t>
            </a:r>
          </a:p>
        </p:txBody>
      </p:sp>
    </p:spTree>
    <p:extLst>
      <p:ext uri="{BB962C8B-B14F-4D97-AF65-F5344CB8AC3E}">
        <p14:creationId xmlns:p14="http://schemas.microsoft.com/office/powerpoint/2010/main" val="249743626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670560" y="177125"/>
            <a:ext cx="9229344" cy="1017691"/>
          </a:xfrm>
        </p:spPr>
        <p:txBody>
          <a:bodyPr>
            <a:normAutofit/>
          </a:bodyPr>
          <a:lstStyle/>
          <a:p>
            <a:r>
              <a:rPr lang="en-US" sz="2800" dirty="0"/>
              <a:t>Photos courtesy of:</a:t>
            </a:r>
          </a:p>
        </p:txBody>
      </p:sp>
      <p:sp>
        <p:nvSpPr>
          <p:cNvPr id="32" name="TextBox 31">
            <a:extLst>
              <a:ext uri="{FF2B5EF4-FFF2-40B4-BE49-F238E27FC236}">
                <a16:creationId xmlns:a16="http://schemas.microsoft.com/office/drawing/2014/main" id="{D85C26EF-1B7B-508B-129D-81B5C3D07212}"/>
              </a:ext>
            </a:extLst>
          </p:cNvPr>
          <p:cNvSpPr txBox="1"/>
          <p:nvPr/>
        </p:nvSpPr>
        <p:spPr>
          <a:xfrm>
            <a:off x="975360" y="1088160"/>
            <a:ext cx="5718048" cy="5909310"/>
          </a:xfrm>
          <a:prstGeom prst="rect">
            <a:avLst/>
          </a:prstGeom>
          <a:noFill/>
        </p:spPr>
        <p:txBody>
          <a:bodyPr wrap="square" rtlCol="0">
            <a:spAutoFit/>
          </a:bodyPr>
          <a:lstStyle/>
          <a:p>
            <a:pPr marL="285750" indent="-285750">
              <a:buFont typeface="Arial" panose="020B0604020202020204" pitchFamily="34" charset="0"/>
              <a:buChar char="•"/>
            </a:pPr>
            <a:r>
              <a:rPr lang="en-US" sz="1800" dirty="0">
                <a:latin typeface="Montserrat" panose="00000500000000000000" pitchFamily="2" charset="0"/>
              </a:rPr>
              <a:t>Jonathan Bernal</a:t>
            </a:r>
          </a:p>
          <a:p>
            <a:pPr marL="285750" indent="-285750">
              <a:buFont typeface="Arial" panose="020B0604020202020204" pitchFamily="34" charset="0"/>
              <a:buChar char="•"/>
            </a:pPr>
            <a:r>
              <a:rPr lang="en-US" sz="1800" dirty="0">
                <a:latin typeface="Montserrat" panose="00000500000000000000" pitchFamily="2" charset="0"/>
              </a:rPr>
              <a:t>Benjamin Chen, Rockville Volunteer Fire Department</a:t>
            </a:r>
          </a:p>
          <a:p>
            <a:pPr marL="285750" indent="-285750">
              <a:buFont typeface="Arial" panose="020B0604020202020204" pitchFamily="34" charset="0"/>
              <a:buChar char="•"/>
            </a:pPr>
            <a:r>
              <a:rPr lang="en-US" sz="1800" dirty="0">
                <a:latin typeface="Montserrat" panose="00000500000000000000" pitchFamily="2" charset="0"/>
              </a:rPr>
              <a:t>Emily Thomas, Jensen Hughes</a:t>
            </a:r>
          </a:p>
          <a:p>
            <a:pPr marL="285750" indent="-285750">
              <a:buFont typeface="Arial" panose="020B0604020202020204" pitchFamily="34" charset="0"/>
              <a:buChar char="•"/>
            </a:pPr>
            <a:r>
              <a:rPr lang="en-US" sz="1800" dirty="0">
                <a:latin typeface="Montserrat" panose="00000500000000000000" pitchFamily="2" charset="0"/>
              </a:rPr>
              <a:t>Thomas Good, University of Maryland, Baltimore</a:t>
            </a:r>
          </a:p>
          <a:p>
            <a:pPr marL="285750" indent="-285750">
              <a:buFont typeface="Arial" panose="020B0604020202020204" pitchFamily="34" charset="0"/>
              <a:buChar char="•"/>
            </a:pPr>
            <a:r>
              <a:rPr lang="en-US" sz="1800" dirty="0">
                <a:latin typeface="Montserrat" panose="00000500000000000000" pitchFamily="2" charset="0"/>
              </a:rPr>
              <a:t>Benjamin Fogel, SFPE</a:t>
            </a:r>
          </a:p>
          <a:p>
            <a:pPr marL="285750" indent="-285750">
              <a:buFont typeface="Arial" panose="020B0604020202020204" pitchFamily="34" charset="0"/>
              <a:buChar char="•"/>
            </a:pPr>
            <a:r>
              <a:rPr lang="en-US" sz="1800" dirty="0">
                <a:latin typeface="Montserrat" panose="00000500000000000000" pitchFamily="2" charset="0"/>
              </a:rPr>
              <a:t>Christopher Hallock, Jensen Hughes</a:t>
            </a:r>
          </a:p>
          <a:p>
            <a:pPr marL="285750" indent="-285750">
              <a:buFont typeface="Arial" panose="020B0604020202020204" pitchFamily="34" charset="0"/>
              <a:buChar char="•"/>
            </a:pPr>
            <a:r>
              <a:rPr lang="en-US" sz="1800" dirty="0">
                <a:latin typeface="Montserrat" panose="00000500000000000000" pitchFamily="2" charset="0"/>
              </a:rPr>
              <a:t>Pete </a:t>
            </a:r>
            <a:r>
              <a:rPr lang="en-US" sz="1800" dirty="0" err="1">
                <a:latin typeface="Montserrat" panose="00000500000000000000" pitchFamily="2" charset="0"/>
              </a:rPr>
              <a:t>Piringer</a:t>
            </a:r>
            <a:r>
              <a:rPr lang="en-US" sz="1800" dirty="0">
                <a:latin typeface="Montserrat" panose="00000500000000000000" pitchFamily="2" charset="0"/>
              </a:rPr>
              <a:t>, MCFRS PIO</a:t>
            </a:r>
          </a:p>
          <a:p>
            <a:pPr marL="285750" indent="-285750">
              <a:buFont typeface="Arial" panose="020B0604020202020204" pitchFamily="34" charset="0"/>
              <a:buChar char="•"/>
            </a:pPr>
            <a:r>
              <a:rPr lang="en-US" sz="1800" dirty="0">
                <a:latin typeface="Montserrat" panose="00000500000000000000" pitchFamily="2" charset="0"/>
              </a:rPr>
              <a:t>Derek Cookson </a:t>
            </a:r>
          </a:p>
          <a:p>
            <a:pPr marL="285750" indent="-285750">
              <a:buFont typeface="Arial" panose="020B0604020202020204" pitchFamily="34" charset="0"/>
              <a:buChar char="•"/>
            </a:pPr>
            <a:r>
              <a:rPr lang="en-US" sz="1800" dirty="0">
                <a:latin typeface="Montserrat" panose="00000500000000000000" pitchFamily="2" charset="0"/>
              </a:rPr>
              <a:t>Emmanuel </a:t>
            </a:r>
            <a:r>
              <a:rPr lang="en-US" sz="1800" dirty="0" err="1">
                <a:latin typeface="Montserrat" panose="00000500000000000000" pitchFamily="2" charset="0"/>
              </a:rPr>
              <a:t>Ikwu</a:t>
            </a:r>
            <a:endParaRPr lang="en-US" sz="1800" dirty="0">
              <a:latin typeface="Montserrat" panose="00000500000000000000" pitchFamily="2" charset="0"/>
            </a:endParaRPr>
          </a:p>
          <a:p>
            <a:pPr marL="285750" indent="-285750">
              <a:buFont typeface="Arial" panose="020B0604020202020204" pitchFamily="34" charset="0"/>
              <a:buChar char="•"/>
            </a:pPr>
            <a:r>
              <a:rPr lang="en-US" sz="1800" dirty="0">
                <a:latin typeface="Montserrat" panose="00000500000000000000" pitchFamily="2" charset="0"/>
              </a:rPr>
              <a:t>Bernard </a:t>
            </a:r>
            <a:r>
              <a:rPr lang="en-US" sz="1800" dirty="0" err="1">
                <a:latin typeface="Montserrat" panose="00000500000000000000" pitchFamily="2" charset="0"/>
              </a:rPr>
              <a:t>Hermant</a:t>
            </a:r>
            <a:endParaRPr lang="en-US" sz="1800" dirty="0">
              <a:latin typeface="Montserrat" panose="00000500000000000000" pitchFamily="2" charset="0"/>
            </a:endParaRPr>
          </a:p>
          <a:p>
            <a:pPr marL="285750" indent="-285750">
              <a:buFont typeface="Arial" panose="020B0604020202020204" pitchFamily="34" charset="0"/>
              <a:buChar char="•"/>
            </a:pPr>
            <a:r>
              <a:rPr lang="en-US" sz="1800" dirty="0">
                <a:latin typeface="Montserrat" panose="00000500000000000000" pitchFamily="2" charset="0"/>
              </a:rPr>
              <a:t>Kevin </a:t>
            </a:r>
            <a:r>
              <a:rPr lang="en-US" sz="1800" dirty="0" err="1">
                <a:latin typeface="Montserrat" panose="00000500000000000000" pitchFamily="2" charset="0"/>
              </a:rPr>
              <a:t>Butz</a:t>
            </a:r>
            <a:endParaRPr lang="en-US" sz="1800" dirty="0">
              <a:latin typeface="Montserrat" panose="00000500000000000000" pitchFamily="2" charset="0"/>
            </a:endParaRPr>
          </a:p>
          <a:p>
            <a:pPr marL="285750" indent="-285750">
              <a:buFont typeface="Arial" panose="020B0604020202020204" pitchFamily="34" charset="0"/>
              <a:buChar char="•"/>
            </a:pPr>
            <a:r>
              <a:rPr lang="en-US" sz="1800" dirty="0">
                <a:latin typeface="Montserrat" panose="00000500000000000000" pitchFamily="2" charset="0"/>
              </a:rPr>
              <a:t>Lalit Kumar</a:t>
            </a:r>
          </a:p>
          <a:p>
            <a:pPr marL="285750" indent="-285750">
              <a:buFont typeface="Arial" panose="020B0604020202020204" pitchFamily="34" charset="0"/>
              <a:buChar char="•"/>
            </a:pPr>
            <a:r>
              <a:rPr lang="en-US" sz="1800" dirty="0">
                <a:latin typeface="Montserrat" panose="00000500000000000000" pitchFamily="2" charset="0"/>
              </a:rPr>
              <a:t>Sean Pollock</a:t>
            </a:r>
          </a:p>
          <a:p>
            <a:pPr marL="285750" indent="-285750">
              <a:buFont typeface="Arial" panose="020B0604020202020204" pitchFamily="34" charset="0"/>
              <a:buChar char="•"/>
            </a:pPr>
            <a:r>
              <a:rPr lang="en-US" sz="1800" dirty="0">
                <a:latin typeface="Montserrat" panose="00000500000000000000" pitchFamily="2" charset="0"/>
              </a:rPr>
              <a:t>Thomas Serer</a:t>
            </a:r>
          </a:p>
          <a:p>
            <a:pPr marL="285750" indent="-285750">
              <a:buFont typeface="Arial" panose="020B0604020202020204" pitchFamily="34" charset="0"/>
              <a:buChar char="•"/>
            </a:pPr>
            <a:r>
              <a:rPr lang="en-US" sz="1800" dirty="0">
                <a:latin typeface="Montserrat" panose="00000500000000000000" pitchFamily="2" charset="0"/>
              </a:rPr>
              <a:t>Tobias </a:t>
            </a:r>
            <a:r>
              <a:rPr lang="en-US" sz="1800" dirty="0" err="1">
                <a:latin typeface="Montserrat" panose="00000500000000000000" pitchFamily="2" charset="0"/>
              </a:rPr>
              <a:t>Rademach</a:t>
            </a:r>
            <a:endParaRPr lang="en-US" sz="1800" dirty="0">
              <a:latin typeface="Montserrat" panose="00000500000000000000" pitchFamily="2" charset="0"/>
            </a:endParaRPr>
          </a:p>
          <a:p>
            <a:pPr marL="285750" indent="-285750">
              <a:buFont typeface="Arial" panose="020B0604020202020204" pitchFamily="34" charset="0"/>
              <a:buChar char="•"/>
            </a:pPr>
            <a:r>
              <a:rPr lang="en-US" sz="1800" dirty="0">
                <a:latin typeface="Montserrat" panose="00000500000000000000" pitchFamily="2" charset="0"/>
              </a:rPr>
              <a:t>This Is Engineering </a:t>
            </a:r>
          </a:p>
          <a:p>
            <a:pPr marL="285750" indent="-285750">
              <a:buFont typeface="Arial" panose="020B0604020202020204" pitchFamily="34" charset="0"/>
              <a:buChar char="•"/>
            </a:pPr>
            <a:r>
              <a:rPr lang="en-US" sz="1800" dirty="0">
                <a:latin typeface="Montserrat" panose="00000500000000000000" pitchFamily="2" charset="0"/>
              </a:rPr>
              <a:t>UL Research</a:t>
            </a:r>
          </a:p>
          <a:p>
            <a:pPr marL="285750" indent="-285750">
              <a:buFont typeface="Arial" panose="020B0604020202020204" pitchFamily="34" charset="0"/>
              <a:buChar char="•"/>
            </a:pPr>
            <a:endParaRPr lang="en-US" sz="1800" dirty="0">
              <a:latin typeface="Montserrat" panose="00000500000000000000" pitchFamily="2" charset="0"/>
            </a:endParaRPr>
          </a:p>
          <a:p>
            <a:endParaRPr lang="en-US" dirty="0"/>
          </a:p>
        </p:txBody>
      </p:sp>
      <p:sp>
        <p:nvSpPr>
          <p:cNvPr id="3" name="Title 1">
            <a:extLst>
              <a:ext uri="{FF2B5EF4-FFF2-40B4-BE49-F238E27FC236}">
                <a16:creationId xmlns:a16="http://schemas.microsoft.com/office/drawing/2014/main" id="{8ECFAB05-B16D-E3E9-910A-720CA4010B87}"/>
              </a:ext>
            </a:extLst>
          </p:cNvPr>
          <p:cNvSpPr txBox="1">
            <a:spLocks/>
          </p:cNvSpPr>
          <p:nvPr/>
        </p:nvSpPr>
        <p:spPr>
          <a:xfrm>
            <a:off x="975360" y="5663184"/>
            <a:ext cx="9229344" cy="1017691"/>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a:lstStyle>
          <a:p>
            <a:pPr algn="ctr"/>
            <a:r>
              <a:rPr lang="en-US" sz="2800" dirty="0"/>
              <a:t>Thank you!</a:t>
            </a:r>
          </a:p>
        </p:txBody>
      </p:sp>
      <p:pic>
        <p:nvPicPr>
          <p:cNvPr id="4" name="Picture 3" descr="A person wearing a helmet&#10;&#10;Description automatically generated">
            <a:extLst>
              <a:ext uri="{FF2B5EF4-FFF2-40B4-BE49-F238E27FC236}">
                <a16:creationId xmlns:a16="http://schemas.microsoft.com/office/drawing/2014/main" id="{31A68667-5C03-FEC6-CAE0-905280D9CF7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86272" y="2012268"/>
            <a:ext cx="2571100" cy="3429000"/>
          </a:xfrm>
          <a:prstGeom prst="rect">
            <a:avLst/>
          </a:prstGeom>
        </p:spPr>
      </p:pic>
    </p:spTree>
    <p:extLst>
      <p:ext uri="{BB962C8B-B14F-4D97-AF65-F5344CB8AC3E}">
        <p14:creationId xmlns:p14="http://schemas.microsoft.com/office/powerpoint/2010/main" val="290156490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6016893" y="768885"/>
            <a:ext cx="5669280" cy="1325563"/>
          </a:xfrm>
        </p:spPr>
        <p:txBody>
          <a:bodyPr>
            <a:normAutofit/>
          </a:bodyPr>
          <a:lstStyle/>
          <a:p>
            <a:r>
              <a:rPr lang="en-US" dirty="0"/>
              <a:t>SFPE EDUCATION</a:t>
            </a:r>
          </a:p>
        </p:txBody>
      </p:sp>
      <p:sp>
        <p:nvSpPr>
          <p:cNvPr id="12" name="Text Placeholder 11">
            <a:extLst>
              <a:ext uri="{FF2B5EF4-FFF2-40B4-BE49-F238E27FC236}">
                <a16:creationId xmlns:a16="http://schemas.microsoft.com/office/drawing/2014/main" id="{C06C2114-7A69-43E0-801C-F0779B58AF15}"/>
              </a:ext>
            </a:extLst>
          </p:cNvPr>
          <p:cNvSpPr>
            <a:spLocks noGrp="1"/>
          </p:cNvSpPr>
          <p:nvPr>
            <p:ph type="body" sz="quarter" idx="20"/>
          </p:nvPr>
        </p:nvSpPr>
        <p:spPr>
          <a:xfrm>
            <a:off x="6042324" y="5479426"/>
            <a:ext cx="5669280" cy="992619"/>
          </a:xfrm>
        </p:spPr>
        <p:txBody>
          <a:bodyPr>
            <a:noAutofit/>
          </a:bodyPr>
          <a:lstStyle/>
          <a:p>
            <a:r>
              <a:rPr lang="en-US" dirty="0"/>
              <a:t>Dozens of upcoming live virtual, live in-person, and on-demand virtual education opportunities</a:t>
            </a:r>
          </a:p>
        </p:txBody>
      </p:sp>
      <p:sp>
        <p:nvSpPr>
          <p:cNvPr id="46" name="Slide Number Placeholder 45">
            <a:extLst>
              <a:ext uri="{FF2B5EF4-FFF2-40B4-BE49-F238E27FC236}">
                <a16:creationId xmlns:a16="http://schemas.microsoft.com/office/drawing/2014/main" id="{8A87D3CE-45F6-472C-A82F-FE244BA4AEAF}"/>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pPr/>
              <a:t>31</a:t>
            </a:fld>
            <a:endParaRPr lang="en-US" dirty="0"/>
          </a:p>
        </p:txBody>
      </p:sp>
      <p:pic>
        <p:nvPicPr>
          <p:cNvPr id="7170" name="Picture 2" descr="Home office Young modern woman working from home, using laptop woman computer stock pictures, royalty-free photos &amp; images">
            <a:extLst>
              <a:ext uri="{FF2B5EF4-FFF2-40B4-BE49-F238E27FC236}">
                <a16:creationId xmlns:a16="http://schemas.microsoft.com/office/drawing/2014/main" id="{964E4535-41AD-419B-A30F-29CDD12D23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08985" y="2146858"/>
            <a:ext cx="4535724" cy="30238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0420085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Slide Number Placeholder 14">
            <a:extLst>
              <a:ext uri="{FF2B5EF4-FFF2-40B4-BE49-F238E27FC236}">
                <a16:creationId xmlns:a16="http://schemas.microsoft.com/office/drawing/2014/main" id="{DF477A88-2AF7-461F-A62A-2370C03845B8}"/>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32</a:t>
            </a:fld>
            <a:endParaRPr lang="en-US" dirty="0"/>
          </a:p>
        </p:txBody>
      </p:sp>
      <p:pic>
        <p:nvPicPr>
          <p:cNvPr id="5" name="Picture 4" descr="Logo, company name&#10;&#10;Description automatically generated">
            <a:extLst>
              <a:ext uri="{FF2B5EF4-FFF2-40B4-BE49-F238E27FC236}">
                <a16:creationId xmlns:a16="http://schemas.microsoft.com/office/drawing/2014/main" id="{A0D29E5D-4768-4CAD-9E79-FBBE34A073C4}"/>
              </a:ext>
            </a:extLst>
          </p:cNvPr>
          <p:cNvPicPr>
            <a:picLocks noChangeAspect="1"/>
          </p:cNvPicPr>
          <p:nvPr/>
        </p:nvPicPr>
        <p:blipFill>
          <a:blip r:embed="rId3"/>
          <a:stretch>
            <a:fillRect/>
          </a:stretch>
        </p:blipFill>
        <p:spPr>
          <a:xfrm>
            <a:off x="879296" y="5307025"/>
            <a:ext cx="1635293" cy="981176"/>
          </a:xfrm>
          <a:prstGeom prst="rect">
            <a:avLst/>
          </a:prstGeom>
        </p:spPr>
      </p:pic>
      <p:sp>
        <p:nvSpPr>
          <p:cNvPr id="10" name="Title 35">
            <a:extLst>
              <a:ext uri="{FF2B5EF4-FFF2-40B4-BE49-F238E27FC236}">
                <a16:creationId xmlns:a16="http://schemas.microsoft.com/office/drawing/2014/main" id="{8A67F8E1-F180-4A3F-9E9A-7CA8DB543302}"/>
              </a:ext>
            </a:extLst>
          </p:cNvPr>
          <p:cNvSpPr txBox="1">
            <a:spLocks/>
          </p:cNvSpPr>
          <p:nvPr/>
        </p:nvSpPr>
        <p:spPr>
          <a:xfrm>
            <a:off x="795172" y="1007502"/>
            <a:ext cx="5044796"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a:lstStyle>
          <a:p>
            <a:r>
              <a:rPr lang="en-US" dirty="0"/>
              <a:t>A final thought</a:t>
            </a:r>
          </a:p>
        </p:txBody>
      </p:sp>
      <p:sp>
        <p:nvSpPr>
          <p:cNvPr id="11" name="Text Placeholder 36">
            <a:extLst>
              <a:ext uri="{FF2B5EF4-FFF2-40B4-BE49-F238E27FC236}">
                <a16:creationId xmlns:a16="http://schemas.microsoft.com/office/drawing/2014/main" id="{2649819A-FE2C-4709-BE37-7A110AED8B3E}"/>
              </a:ext>
            </a:extLst>
          </p:cNvPr>
          <p:cNvSpPr txBox="1">
            <a:spLocks/>
          </p:cNvSpPr>
          <p:nvPr/>
        </p:nvSpPr>
        <p:spPr>
          <a:xfrm>
            <a:off x="795172" y="2443110"/>
            <a:ext cx="4691228" cy="1798639"/>
          </a:xfrm>
          <a:prstGeom prst="rect">
            <a:avLst/>
          </a:prstGeom>
        </p:spPr>
        <p:txBody>
          <a:bodyPr vert="horz" lIns="91440" tIns="45720" rIns="91440" bIns="45720" rtlCol="0">
            <a:normAutofit/>
          </a:bodyPr>
          <a:lstStyle>
            <a:lvl1pPr marL="0" indent="0" algn="l" defTabSz="914400" rtl="0" eaLnBrk="1" latinLnBrk="0" hangingPunct="1">
              <a:lnSpc>
                <a:spcPts val="2400"/>
              </a:lnSpc>
              <a:spcBef>
                <a:spcPts val="1000"/>
              </a:spcBef>
              <a:buFont typeface="Arial" panose="020B0604020202020204" pitchFamily="34" charset="0"/>
              <a:buNone/>
              <a:defRPr sz="1400" kern="1200">
                <a:solidFill>
                  <a:schemeClr val="tx1"/>
                </a:solidFill>
                <a:latin typeface="+mn-lt"/>
                <a:ea typeface="+mn-ea"/>
                <a:cs typeface="+mn-cs"/>
              </a:defRPr>
            </a:lvl1pPr>
            <a:lvl2pPr marL="457200" indent="0" algn="l" defTabSz="914400" rtl="0" eaLnBrk="1" latinLnBrk="0" hangingPunct="1">
              <a:lnSpc>
                <a:spcPts val="2400"/>
              </a:lnSpc>
              <a:spcBef>
                <a:spcPts val="500"/>
              </a:spcBef>
              <a:buFont typeface="Arial" panose="020B0604020202020204" pitchFamily="34" charset="0"/>
              <a:buNone/>
              <a:defRPr sz="1400" kern="1200">
                <a:solidFill>
                  <a:schemeClr val="tx1"/>
                </a:solidFill>
                <a:latin typeface="+mn-lt"/>
                <a:ea typeface="+mn-ea"/>
                <a:cs typeface="+mn-cs"/>
              </a:defRPr>
            </a:lvl2pPr>
            <a:lvl3pPr marL="914400" indent="0" algn="l" defTabSz="914400" rtl="0" eaLnBrk="1" latinLnBrk="0" hangingPunct="1">
              <a:lnSpc>
                <a:spcPts val="2400"/>
              </a:lnSpc>
              <a:spcBef>
                <a:spcPts val="500"/>
              </a:spcBef>
              <a:buFont typeface="Arial" panose="020B0604020202020204" pitchFamily="34" charset="0"/>
              <a:buNone/>
              <a:defRPr sz="1400" kern="1200">
                <a:solidFill>
                  <a:schemeClr val="tx1"/>
                </a:solidFill>
                <a:latin typeface="+mn-lt"/>
                <a:ea typeface="+mn-ea"/>
                <a:cs typeface="+mn-cs"/>
              </a:defRPr>
            </a:lvl3pPr>
            <a:lvl4pPr marL="1371600" indent="0" algn="l" defTabSz="914400" rtl="0" eaLnBrk="1" latinLnBrk="0" hangingPunct="1">
              <a:lnSpc>
                <a:spcPts val="2400"/>
              </a:lnSpc>
              <a:spcBef>
                <a:spcPts val="500"/>
              </a:spcBef>
              <a:buFont typeface="Arial" panose="020B0604020202020204" pitchFamily="34" charset="0"/>
              <a:buNone/>
              <a:defRPr sz="1400" kern="1200">
                <a:solidFill>
                  <a:schemeClr val="tx1"/>
                </a:solidFill>
                <a:latin typeface="+mn-lt"/>
                <a:ea typeface="+mn-ea"/>
                <a:cs typeface="+mn-cs"/>
              </a:defRPr>
            </a:lvl4pPr>
            <a:lvl5pPr marL="1828800" indent="0" algn="l" defTabSz="914400" rtl="0" eaLnBrk="1" latinLnBrk="0" hangingPunct="1">
              <a:lnSpc>
                <a:spcPts val="2400"/>
              </a:lnSpc>
              <a:spcBef>
                <a:spcPts val="500"/>
              </a:spcBef>
              <a:buFont typeface="Arial" panose="020B0604020202020204" pitchFamily="34" charset="0"/>
              <a:buNone/>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“Today is your opportunity to build the tomorrow you want”</a:t>
            </a:r>
          </a:p>
          <a:p>
            <a:r>
              <a:rPr lang="en-US" sz="2400" dirty="0"/>
              <a:t>- Ken Poirot</a:t>
            </a:r>
          </a:p>
        </p:txBody>
      </p:sp>
    </p:spTree>
    <p:extLst>
      <p:ext uri="{BB962C8B-B14F-4D97-AF65-F5344CB8AC3E}">
        <p14:creationId xmlns:p14="http://schemas.microsoft.com/office/powerpoint/2010/main" val="27382262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11757301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CDEBD7A1-7C2A-525D-5308-DE36E8ACCAC4}"/>
              </a:ext>
            </a:extLst>
          </p:cNvPr>
          <p:cNvSpPr txBox="1">
            <a:spLocks/>
          </p:cNvSpPr>
          <p:nvPr/>
        </p:nvSpPr>
        <p:spPr>
          <a:xfrm>
            <a:off x="838200" y="365125"/>
            <a:ext cx="10515600" cy="1325563"/>
          </a:xfrm>
          <a:prstGeom prst="rect">
            <a:avLst/>
          </a:prstGeom>
        </p:spPr>
        <p:txBody>
          <a:bodyPr>
            <a:normAutofit/>
          </a:bodyPr>
          <a:lst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a:lstStyle>
          <a:p>
            <a:r>
              <a:rPr lang="en-US" sz="2000" i="1" dirty="0">
                <a:latin typeface="Tw Cen MT" panose="020B0602020104020603" pitchFamily="34" charset="0"/>
              </a:rPr>
              <a:t>EARLY HISTORY: Catastrophes were common – Something needed to be done. Engineers of the day rose to the challenge and institutions of fire protection were established</a:t>
            </a:r>
          </a:p>
        </p:txBody>
      </p:sp>
      <p:pic>
        <p:nvPicPr>
          <p:cNvPr id="3" name="Picture 2" descr="A picture containing nature, outdoor, dark, night&#10;&#10;Description automatically generated">
            <a:extLst>
              <a:ext uri="{FF2B5EF4-FFF2-40B4-BE49-F238E27FC236}">
                <a16:creationId xmlns:a16="http://schemas.microsoft.com/office/drawing/2014/main" id="{060575FB-E71F-631B-F6B9-0140C3F9EF28}"/>
              </a:ext>
            </a:extLst>
          </p:cNvPr>
          <p:cNvPicPr>
            <a:picLocks noChangeAspect="1"/>
          </p:cNvPicPr>
          <p:nvPr/>
        </p:nvPicPr>
        <p:blipFill>
          <a:blip r:embed="rId3"/>
          <a:stretch>
            <a:fillRect/>
          </a:stretch>
        </p:blipFill>
        <p:spPr>
          <a:xfrm>
            <a:off x="8340571" y="1200316"/>
            <a:ext cx="3528372" cy="5292559"/>
          </a:xfrm>
          <a:prstGeom prst="rect">
            <a:avLst/>
          </a:prstGeom>
        </p:spPr>
      </p:pic>
      <p:pic>
        <p:nvPicPr>
          <p:cNvPr id="2" name="Picture 1" descr="Timeline&#10;&#10;Description automatically generated">
            <a:extLst>
              <a:ext uri="{FF2B5EF4-FFF2-40B4-BE49-F238E27FC236}">
                <a16:creationId xmlns:a16="http://schemas.microsoft.com/office/drawing/2014/main" id="{282B3280-0876-66EB-2C85-B7D07FC4ED0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48640" y="1082055"/>
            <a:ext cx="7502371" cy="5626779"/>
          </a:xfrm>
          <a:prstGeom prst="rect">
            <a:avLst/>
          </a:prstGeom>
          <a:effectLst>
            <a:softEdge rad="0"/>
          </a:effectLst>
        </p:spPr>
      </p:pic>
    </p:spTree>
    <p:extLst>
      <p:ext uri="{BB962C8B-B14F-4D97-AF65-F5344CB8AC3E}">
        <p14:creationId xmlns:p14="http://schemas.microsoft.com/office/powerpoint/2010/main" val="423833524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8FED019E-4281-612D-BEF3-48CE5FC8C7AC}"/>
              </a:ext>
            </a:extLst>
          </p:cNvPr>
          <p:cNvSpPr txBox="1">
            <a:spLocks/>
          </p:cNvSpPr>
          <p:nvPr/>
        </p:nvSpPr>
        <p:spPr>
          <a:xfrm>
            <a:off x="838200" y="365125"/>
            <a:ext cx="10975848" cy="1325563"/>
          </a:xfrm>
          <a:prstGeom prst="rect">
            <a:avLst/>
          </a:prstGeom>
        </p:spPr>
        <p:txBody>
          <a:bodyPr>
            <a:normAutofit/>
          </a:bodyPr>
          <a:lst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a:lstStyle>
          <a:p>
            <a:r>
              <a:rPr lang="en-US" sz="3600" dirty="0"/>
              <a:t>What is a fire protection engineer (FPE)?</a:t>
            </a:r>
          </a:p>
        </p:txBody>
      </p:sp>
      <p:sp>
        <p:nvSpPr>
          <p:cNvPr id="6" name="TextBox 5">
            <a:extLst>
              <a:ext uri="{FF2B5EF4-FFF2-40B4-BE49-F238E27FC236}">
                <a16:creationId xmlns:a16="http://schemas.microsoft.com/office/drawing/2014/main" id="{5879FB22-457B-95F5-6044-D25FAFD8823D}"/>
              </a:ext>
            </a:extLst>
          </p:cNvPr>
          <p:cNvSpPr txBox="1"/>
          <p:nvPr/>
        </p:nvSpPr>
        <p:spPr>
          <a:xfrm>
            <a:off x="1097280" y="1086385"/>
            <a:ext cx="6790944" cy="3416320"/>
          </a:xfrm>
          <a:prstGeom prst="rect">
            <a:avLst/>
          </a:prstGeom>
          <a:noFill/>
        </p:spPr>
        <p:txBody>
          <a:bodyPr wrap="square" rtlCol="0">
            <a:spAutoFit/>
          </a:bodyPr>
          <a:lstStyle/>
          <a:p>
            <a:pPr marL="285750" indent="-285750">
              <a:buFont typeface="Arial" panose="020B0604020202020204" pitchFamily="34" charset="0"/>
              <a:buChar char="•"/>
            </a:pPr>
            <a:r>
              <a:rPr lang="en-US" sz="2000" i="1" dirty="0">
                <a:latin typeface="Montserrat" panose="00000500000000000000" pitchFamily="2" charset="0"/>
              </a:rPr>
              <a:t>Fire protection engineers use science and engineering to reduce risks of fire and smoke in built environments. They apply both theory and practice to design systems and strategies that save lives and preserve communities. </a:t>
            </a:r>
            <a:br>
              <a:rPr lang="en-US" sz="2000" i="1" dirty="0">
                <a:latin typeface="Montserrat" panose="00000500000000000000" pitchFamily="2" charset="0"/>
              </a:rPr>
            </a:br>
            <a:endParaRPr lang="en-US" sz="2000" i="1" dirty="0">
              <a:latin typeface="Montserrat" panose="00000500000000000000" pitchFamily="2" charset="0"/>
            </a:endParaRPr>
          </a:p>
          <a:p>
            <a:pPr marL="285750" indent="-285750">
              <a:buFont typeface="Arial" panose="020B0604020202020204" pitchFamily="34" charset="0"/>
              <a:buChar char="•"/>
            </a:pPr>
            <a:r>
              <a:rPr lang="en-US" sz="2000" i="1" dirty="0">
                <a:latin typeface="Montserrat" panose="00000500000000000000" pitchFamily="2" charset="0"/>
              </a:rPr>
              <a:t>Or more briefly:  Fire Protection Engineers use science and technology to make our world safe from fire.</a:t>
            </a:r>
            <a:endParaRPr lang="en-US" i="1" dirty="0">
              <a:latin typeface="Montserrat" panose="00000500000000000000" pitchFamily="2" charset="0"/>
            </a:endParaRPr>
          </a:p>
          <a:p>
            <a:pPr marL="285750" indent="-285750">
              <a:buFont typeface="Arial" panose="020B0604020202020204" pitchFamily="34" charset="0"/>
              <a:buChar char="•"/>
            </a:pPr>
            <a:endParaRPr lang="en-US" i="1" dirty="0">
              <a:latin typeface="Montserrat" panose="00000500000000000000" pitchFamily="2" charset="0"/>
            </a:endParaRPr>
          </a:p>
          <a:p>
            <a:pPr marL="285750" indent="-285750">
              <a:buFont typeface="Arial" panose="020B0604020202020204" pitchFamily="34" charset="0"/>
              <a:buChar char="•"/>
            </a:pPr>
            <a:endParaRPr lang="en-US" i="1" dirty="0">
              <a:latin typeface="Montserrat" panose="00000500000000000000" pitchFamily="2" charset="0"/>
            </a:endParaRPr>
          </a:p>
        </p:txBody>
      </p:sp>
      <p:pic>
        <p:nvPicPr>
          <p:cNvPr id="14" name="Picture 13" descr="A picture containing smoke, outdoor, sky, nature&#10;&#10;Description automatically generated">
            <a:extLst>
              <a:ext uri="{FF2B5EF4-FFF2-40B4-BE49-F238E27FC236}">
                <a16:creationId xmlns:a16="http://schemas.microsoft.com/office/drawing/2014/main" id="{8D09E549-5345-E6F4-126C-73C9ABBBE5D3}"/>
              </a:ext>
            </a:extLst>
          </p:cNvPr>
          <p:cNvPicPr>
            <a:picLocks noChangeAspect="1"/>
          </p:cNvPicPr>
          <p:nvPr/>
        </p:nvPicPr>
        <p:blipFill>
          <a:blip r:embed="rId3"/>
          <a:stretch>
            <a:fillRect/>
          </a:stretch>
        </p:blipFill>
        <p:spPr>
          <a:xfrm>
            <a:off x="9080384" y="1402080"/>
            <a:ext cx="2617840" cy="5209279"/>
          </a:xfrm>
          <a:prstGeom prst="rect">
            <a:avLst/>
          </a:prstGeom>
        </p:spPr>
      </p:pic>
      <p:pic>
        <p:nvPicPr>
          <p:cNvPr id="4" name="Picture 3" descr="A person working on a computer&#10;&#10;Description automatically generated with medium confidence">
            <a:extLst>
              <a:ext uri="{FF2B5EF4-FFF2-40B4-BE49-F238E27FC236}">
                <a16:creationId xmlns:a16="http://schemas.microsoft.com/office/drawing/2014/main" id="{A66DEA70-A458-12A2-5928-2BD9AF6D41A2}"/>
              </a:ext>
            </a:extLst>
          </p:cNvPr>
          <p:cNvPicPr>
            <a:picLocks noChangeAspect="1"/>
          </p:cNvPicPr>
          <p:nvPr/>
        </p:nvPicPr>
        <p:blipFill>
          <a:blip r:embed="rId4"/>
          <a:stretch>
            <a:fillRect/>
          </a:stretch>
        </p:blipFill>
        <p:spPr>
          <a:xfrm>
            <a:off x="1538788" y="4403558"/>
            <a:ext cx="3308582" cy="2207802"/>
          </a:xfrm>
          <a:prstGeom prst="rect">
            <a:avLst/>
          </a:prstGeom>
        </p:spPr>
      </p:pic>
      <p:pic>
        <p:nvPicPr>
          <p:cNvPr id="9" name="Picture 8" descr="A picture containing person, person&#10;&#10;Description automatically generated">
            <a:extLst>
              <a:ext uri="{FF2B5EF4-FFF2-40B4-BE49-F238E27FC236}">
                <a16:creationId xmlns:a16="http://schemas.microsoft.com/office/drawing/2014/main" id="{25FDA9AD-6BF2-4FE7-ED72-2CD0ECF7CC1C}"/>
              </a:ext>
            </a:extLst>
          </p:cNvPr>
          <p:cNvPicPr>
            <a:picLocks noChangeAspect="1"/>
          </p:cNvPicPr>
          <p:nvPr/>
        </p:nvPicPr>
        <p:blipFill>
          <a:blip r:embed="rId5"/>
          <a:stretch>
            <a:fillRect/>
          </a:stretch>
        </p:blipFill>
        <p:spPr>
          <a:xfrm>
            <a:off x="5578366" y="4403558"/>
            <a:ext cx="3307570" cy="2207802"/>
          </a:xfrm>
          <a:prstGeom prst="rect">
            <a:avLst/>
          </a:prstGeom>
        </p:spPr>
      </p:pic>
    </p:spTree>
    <p:extLst>
      <p:ext uri="{BB962C8B-B14F-4D97-AF65-F5344CB8AC3E}">
        <p14:creationId xmlns:p14="http://schemas.microsoft.com/office/powerpoint/2010/main" val="318158249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89BFE4-4293-9835-EC88-10767988FE2A}"/>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5EE6F167-5A3C-1F60-E2CE-54B35E0182B9}"/>
              </a:ext>
            </a:extLst>
          </p:cNvPr>
          <p:cNvSpPr/>
          <p:nvPr/>
        </p:nvSpPr>
        <p:spPr>
          <a:xfrm>
            <a:off x="0" y="0"/>
            <a:ext cx="12192000" cy="6858000"/>
          </a:xfrm>
          <a:prstGeom prst="rect">
            <a:avLst/>
          </a:prstGeom>
          <a:solidFill>
            <a:srgbClr val="FF97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9D11FAA4-EABA-9A03-61AE-E0D83201782D}"/>
              </a:ext>
            </a:extLst>
          </p:cNvPr>
          <p:cNvSpPr txBox="1"/>
          <p:nvPr/>
        </p:nvSpPr>
        <p:spPr>
          <a:xfrm>
            <a:off x="604467" y="1310125"/>
            <a:ext cx="9574249" cy="1938992"/>
          </a:xfrm>
          <a:prstGeom prst="rect">
            <a:avLst/>
          </a:prstGeom>
          <a:noFill/>
        </p:spPr>
        <p:txBody>
          <a:bodyPr wrap="square" rtlCol="0">
            <a:spAutoFit/>
          </a:bodyPr>
          <a:lstStyle/>
          <a:p>
            <a:r>
              <a:rPr lang="en-US" sz="2400" b="1" i="1" dirty="0">
                <a:solidFill>
                  <a:srgbClr val="002060"/>
                </a:solidFill>
                <a:latin typeface="Montserrat" panose="00000500000000000000" pitchFamily="2" charset="0"/>
              </a:rPr>
              <a:t>From analyzing complex fire hazards to developing life-saving fire protection systems and leading post-incident investigations, fire protection engineers are at the forefront of progress. Their research and innovations are essential in shaping a safer, smarter future. </a:t>
            </a:r>
          </a:p>
        </p:txBody>
      </p:sp>
      <p:sp>
        <p:nvSpPr>
          <p:cNvPr id="3" name="Title 1">
            <a:extLst>
              <a:ext uri="{FF2B5EF4-FFF2-40B4-BE49-F238E27FC236}">
                <a16:creationId xmlns:a16="http://schemas.microsoft.com/office/drawing/2014/main" id="{A80C408C-584C-91CF-7655-3CDF566C833D}"/>
              </a:ext>
            </a:extLst>
          </p:cNvPr>
          <p:cNvSpPr txBox="1">
            <a:spLocks/>
          </p:cNvSpPr>
          <p:nvPr/>
        </p:nvSpPr>
        <p:spPr>
          <a:xfrm>
            <a:off x="448056" y="730885"/>
            <a:ext cx="10515600" cy="817851"/>
          </a:xfrm>
          <a:prstGeom prst="rect">
            <a:avLst/>
          </a:prstGeom>
        </p:spPr>
        <p:txBody>
          <a:bodyPr>
            <a:normAutofit/>
          </a:bodyPr>
          <a:lst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a:lstStyle>
          <a:p>
            <a:r>
              <a:rPr lang="en-US" dirty="0"/>
              <a:t>What is the role of an FPE?</a:t>
            </a:r>
          </a:p>
        </p:txBody>
      </p:sp>
      <p:sp>
        <p:nvSpPr>
          <p:cNvPr id="2" name="Title 1">
            <a:extLst>
              <a:ext uri="{FF2B5EF4-FFF2-40B4-BE49-F238E27FC236}">
                <a16:creationId xmlns:a16="http://schemas.microsoft.com/office/drawing/2014/main" id="{EF67CD96-73DB-4873-3E40-F46B79568D3E}"/>
              </a:ext>
            </a:extLst>
          </p:cNvPr>
          <p:cNvSpPr txBox="1">
            <a:spLocks/>
          </p:cNvSpPr>
          <p:nvPr/>
        </p:nvSpPr>
        <p:spPr>
          <a:xfrm>
            <a:off x="604467" y="3429000"/>
            <a:ext cx="10515600" cy="817851"/>
          </a:xfrm>
          <a:prstGeom prst="rect">
            <a:avLst/>
          </a:prstGeom>
        </p:spPr>
        <p:txBody>
          <a:bodyPr>
            <a:normAutofit/>
          </a:bodyPr>
          <a:lst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a:lstStyle>
          <a:p>
            <a:r>
              <a:rPr lang="en-US" dirty="0"/>
              <a:t>How do </a:t>
            </a:r>
            <a:r>
              <a:rPr lang="en-US" dirty="0" err="1"/>
              <a:t>fpes</a:t>
            </a:r>
            <a:r>
              <a:rPr lang="en-US" dirty="0"/>
              <a:t> help our world?</a:t>
            </a:r>
          </a:p>
        </p:txBody>
      </p:sp>
      <p:sp>
        <p:nvSpPr>
          <p:cNvPr id="8" name="TextBox 7">
            <a:extLst>
              <a:ext uri="{FF2B5EF4-FFF2-40B4-BE49-F238E27FC236}">
                <a16:creationId xmlns:a16="http://schemas.microsoft.com/office/drawing/2014/main" id="{67810661-8EBE-7771-733A-6ED85184616B}"/>
              </a:ext>
            </a:extLst>
          </p:cNvPr>
          <p:cNvSpPr txBox="1"/>
          <p:nvPr/>
        </p:nvSpPr>
        <p:spPr>
          <a:xfrm>
            <a:off x="604466" y="4234819"/>
            <a:ext cx="9574249" cy="1938992"/>
          </a:xfrm>
          <a:prstGeom prst="rect">
            <a:avLst/>
          </a:prstGeom>
          <a:noFill/>
        </p:spPr>
        <p:txBody>
          <a:bodyPr wrap="square" rtlCol="0">
            <a:spAutoFit/>
          </a:bodyPr>
          <a:lstStyle/>
          <a:p>
            <a:r>
              <a:rPr lang="en-US" sz="2400" b="1" i="1" dirty="0">
                <a:solidFill>
                  <a:srgbClr val="002060"/>
                </a:solidFill>
                <a:latin typeface="Montserrat" panose="00000500000000000000" pitchFamily="2" charset="0"/>
              </a:rPr>
              <a:t>Whether it's ensuring the safety of towering skyscrapers or protecting the environment, fire protection engineers are the invisible force making everyday spaces safer. Their forward-thinking solutions and commitment to public safety elevate the entire built environment</a:t>
            </a:r>
          </a:p>
        </p:txBody>
      </p:sp>
    </p:spTree>
    <p:extLst>
      <p:ext uri="{BB962C8B-B14F-4D97-AF65-F5344CB8AC3E}">
        <p14:creationId xmlns:p14="http://schemas.microsoft.com/office/powerpoint/2010/main" val="422560895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0CCF599-6546-0C88-CB22-5FDC112421F4}"/>
              </a:ext>
            </a:extLst>
          </p:cNvPr>
          <p:cNvSpPr/>
          <p:nvPr/>
        </p:nvSpPr>
        <p:spPr>
          <a:xfrm>
            <a:off x="0" y="0"/>
            <a:ext cx="12192000" cy="6858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extBox 4">
            <a:extLst>
              <a:ext uri="{FF2B5EF4-FFF2-40B4-BE49-F238E27FC236}">
                <a16:creationId xmlns:a16="http://schemas.microsoft.com/office/drawing/2014/main" id="{5A5ED641-D176-1BE1-F740-AF9A49AF44AE}"/>
              </a:ext>
            </a:extLst>
          </p:cNvPr>
          <p:cNvSpPr txBox="1"/>
          <p:nvPr/>
        </p:nvSpPr>
        <p:spPr>
          <a:xfrm>
            <a:off x="704910" y="1905506"/>
            <a:ext cx="6773802" cy="3785652"/>
          </a:xfrm>
          <a:prstGeom prst="rect">
            <a:avLst/>
          </a:prstGeom>
          <a:noFill/>
        </p:spPr>
        <p:txBody>
          <a:bodyPr wrap="square" rtlCol="0">
            <a:spAutoFit/>
          </a:bodyPr>
          <a:lstStyle/>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Design safer buildings </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Evaluate buildings to pinpoint risks </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Conduct fire safety research</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Evaluation of industrial processes and their associated hazards</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Evaluate new approaches for buildings and operations</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Performance-Based Design</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Investigate fires </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Lessons Learned</a:t>
            </a:r>
          </a:p>
        </p:txBody>
      </p:sp>
      <p:sp>
        <p:nvSpPr>
          <p:cNvPr id="2" name="Title 1">
            <a:extLst>
              <a:ext uri="{FF2B5EF4-FFF2-40B4-BE49-F238E27FC236}">
                <a16:creationId xmlns:a16="http://schemas.microsoft.com/office/drawing/2014/main" id="{2E035606-6DBB-FFCB-CF0F-DD42EC2647A7}"/>
              </a:ext>
            </a:extLst>
          </p:cNvPr>
          <p:cNvSpPr txBox="1">
            <a:spLocks/>
          </p:cNvSpPr>
          <p:nvPr/>
        </p:nvSpPr>
        <p:spPr>
          <a:xfrm>
            <a:off x="448056" y="730885"/>
            <a:ext cx="10515600" cy="1325563"/>
          </a:xfrm>
          <a:prstGeom prst="rect">
            <a:avLst/>
          </a:prstGeom>
        </p:spPr>
        <p:txBody>
          <a:bodyPr>
            <a:normAutofit/>
          </a:bodyPr>
          <a:lst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a:lstStyle>
          <a:p>
            <a:r>
              <a:rPr lang="en-US" dirty="0"/>
              <a:t>How </a:t>
            </a:r>
            <a:r>
              <a:rPr lang="en-US" dirty="0" err="1"/>
              <a:t>fpes</a:t>
            </a:r>
            <a:r>
              <a:rPr lang="en-US" dirty="0"/>
              <a:t> make us safe from fire</a:t>
            </a:r>
          </a:p>
        </p:txBody>
      </p:sp>
      <p:pic>
        <p:nvPicPr>
          <p:cNvPr id="3" name="Picture 2" descr="A person giving a presentation&#10;&#10;Description automatically generated with medium confidence">
            <a:extLst>
              <a:ext uri="{FF2B5EF4-FFF2-40B4-BE49-F238E27FC236}">
                <a16:creationId xmlns:a16="http://schemas.microsoft.com/office/drawing/2014/main" id="{1A6CF086-513D-9191-1A8D-17BECD01FE1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511094" y="2056448"/>
            <a:ext cx="4648524" cy="3099016"/>
          </a:xfrm>
          <a:prstGeom prst="rect">
            <a:avLst/>
          </a:prstGeom>
        </p:spPr>
      </p:pic>
    </p:spTree>
    <p:extLst>
      <p:ext uri="{BB962C8B-B14F-4D97-AF65-F5344CB8AC3E}">
        <p14:creationId xmlns:p14="http://schemas.microsoft.com/office/powerpoint/2010/main" val="111320103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0CCF599-6546-0C88-CB22-5FDC112421F4}"/>
              </a:ext>
            </a:extLst>
          </p:cNvPr>
          <p:cNvSpPr/>
          <p:nvPr/>
        </p:nvSpPr>
        <p:spPr>
          <a:xfrm>
            <a:off x="0" y="0"/>
            <a:ext cx="12192000" cy="6858000"/>
          </a:xfrm>
          <a:prstGeom prst="rect">
            <a:avLst/>
          </a:prstGeom>
          <a:solidFill>
            <a:srgbClr val="FF97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5A5ED641-D176-1BE1-F740-AF9A49AF44AE}"/>
              </a:ext>
            </a:extLst>
          </p:cNvPr>
          <p:cNvSpPr txBox="1"/>
          <p:nvPr/>
        </p:nvSpPr>
        <p:spPr>
          <a:xfrm>
            <a:off x="448056" y="1873567"/>
            <a:ext cx="4863187" cy="4893647"/>
          </a:xfrm>
          <a:prstGeom prst="rect">
            <a:avLst/>
          </a:prstGeom>
          <a:noFill/>
        </p:spPr>
        <p:txBody>
          <a:bodyPr wrap="square" rtlCol="0">
            <a:spAutoFit/>
          </a:bodyPr>
          <a:lstStyle/>
          <a:p>
            <a:r>
              <a:rPr lang="en-US" sz="2400" b="1" dirty="0">
                <a:solidFill>
                  <a:srgbClr val="002060"/>
                </a:solidFill>
                <a:latin typeface="Montserrat" panose="00000500000000000000" pitchFamily="2" charset="0"/>
              </a:rPr>
              <a:t>Last Year in the United States:*</a:t>
            </a:r>
          </a:p>
          <a:p>
            <a:endParaRPr lang="en-US" sz="2400" b="1" dirty="0">
              <a:solidFill>
                <a:srgbClr val="002060"/>
              </a:solidFill>
              <a:latin typeface="Montserrat" panose="00000500000000000000" pitchFamily="2" charset="0"/>
            </a:endParaRP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1.35 million fire responses</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3,800 civilian deaths</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14,700 civilian injuries</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70 firefighter deaths (non-COVID)</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$15.9 billion property damage</a:t>
            </a:r>
          </a:p>
          <a:p>
            <a:endParaRPr lang="en-US" sz="2400" b="1" dirty="0">
              <a:solidFill>
                <a:srgbClr val="002060"/>
              </a:solidFill>
              <a:latin typeface="Montserrat" panose="00000500000000000000" pitchFamily="2" charset="0"/>
            </a:endParaRPr>
          </a:p>
          <a:p>
            <a:r>
              <a:rPr lang="en-US" sz="2400" b="1" i="1" dirty="0">
                <a:solidFill>
                  <a:srgbClr val="002060"/>
                </a:solidFill>
                <a:latin typeface="Montserrat" panose="00000500000000000000" pitchFamily="2" charset="0"/>
              </a:rPr>
              <a:t>   *NFPA, 2021</a:t>
            </a:r>
          </a:p>
          <a:p>
            <a:endParaRPr lang="en-US" sz="2400" b="1" i="1" dirty="0">
              <a:solidFill>
                <a:srgbClr val="002060"/>
              </a:solidFill>
              <a:latin typeface="Montserrat" panose="00000500000000000000" pitchFamily="2" charset="0"/>
            </a:endParaRPr>
          </a:p>
        </p:txBody>
      </p:sp>
      <p:sp>
        <p:nvSpPr>
          <p:cNvPr id="3" name="Title 1">
            <a:extLst>
              <a:ext uri="{FF2B5EF4-FFF2-40B4-BE49-F238E27FC236}">
                <a16:creationId xmlns:a16="http://schemas.microsoft.com/office/drawing/2014/main" id="{1DE38391-0E12-A933-6FC7-CAB5EBD87F43}"/>
              </a:ext>
            </a:extLst>
          </p:cNvPr>
          <p:cNvSpPr txBox="1">
            <a:spLocks/>
          </p:cNvSpPr>
          <p:nvPr/>
        </p:nvSpPr>
        <p:spPr>
          <a:xfrm>
            <a:off x="448056" y="730885"/>
            <a:ext cx="10515600" cy="1325563"/>
          </a:xfrm>
          <a:prstGeom prst="rect">
            <a:avLst/>
          </a:prstGeom>
        </p:spPr>
        <p:txBody>
          <a:bodyPr>
            <a:normAutofit/>
          </a:bodyPr>
          <a:lst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a:lstStyle>
          <a:p>
            <a:r>
              <a:rPr lang="en-US" dirty="0"/>
              <a:t>Why are </a:t>
            </a:r>
            <a:r>
              <a:rPr lang="en-US" dirty="0" err="1"/>
              <a:t>fpes</a:t>
            </a:r>
            <a:r>
              <a:rPr lang="en-US" dirty="0"/>
              <a:t> important?</a:t>
            </a:r>
          </a:p>
        </p:txBody>
      </p:sp>
      <p:pic>
        <p:nvPicPr>
          <p:cNvPr id="7" name="Picture 6" descr="A house on fire&#10;&#10;Description automatically generated with medium confidence">
            <a:extLst>
              <a:ext uri="{FF2B5EF4-FFF2-40B4-BE49-F238E27FC236}">
                <a16:creationId xmlns:a16="http://schemas.microsoft.com/office/drawing/2014/main" id="{46D89ABF-F69E-E90F-6AF4-312B403AEDA1}"/>
              </a:ext>
            </a:extLst>
          </p:cNvPr>
          <p:cNvPicPr>
            <a:picLocks noChangeAspect="1"/>
          </p:cNvPicPr>
          <p:nvPr/>
        </p:nvPicPr>
        <p:blipFill>
          <a:blip r:embed="rId3"/>
          <a:stretch>
            <a:fillRect/>
          </a:stretch>
        </p:blipFill>
        <p:spPr>
          <a:xfrm>
            <a:off x="5500012" y="1873567"/>
            <a:ext cx="5911699" cy="4433775"/>
          </a:xfrm>
          <a:prstGeom prst="rect">
            <a:avLst/>
          </a:prstGeom>
        </p:spPr>
      </p:pic>
    </p:spTree>
    <p:extLst>
      <p:ext uri="{BB962C8B-B14F-4D97-AF65-F5344CB8AC3E}">
        <p14:creationId xmlns:p14="http://schemas.microsoft.com/office/powerpoint/2010/main" val="264867978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0CCF599-6546-0C88-CB22-5FDC112421F4}"/>
              </a:ext>
            </a:extLst>
          </p:cNvPr>
          <p:cNvSpPr/>
          <p:nvPr/>
        </p:nvSpPr>
        <p:spPr>
          <a:xfrm>
            <a:off x="0" y="0"/>
            <a:ext cx="12192000" cy="685800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5A5ED641-D176-1BE1-F740-AF9A49AF44AE}"/>
              </a:ext>
            </a:extLst>
          </p:cNvPr>
          <p:cNvSpPr txBox="1"/>
          <p:nvPr/>
        </p:nvSpPr>
        <p:spPr>
          <a:xfrm>
            <a:off x="439024" y="1614131"/>
            <a:ext cx="4562856" cy="2677656"/>
          </a:xfrm>
          <a:prstGeom prst="rect">
            <a:avLst/>
          </a:prstGeom>
          <a:noFill/>
        </p:spPr>
        <p:txBody>
          <a:bodyPr wrap="square" rtlCol="0">
            <a:spAutoFit/>
          </a:bodyPr>
          <a:lstStyle/>
          <a:p>
            <a:r>
              <a:rPr lang="en-US" sz="2400" b="1" dirty="0">
                <a:solidFill>
                  <a:srgbClr val="002060"/>
                </a:solidFill>
                <a:latin typeface="Montserrat" panose="00000500000000000000" pitchFamily="2" charset="0"/>
              </a:rPr>
              <a:t>Design Systems that:</a:t>
            </a:r>
          </a:p>
          <a:p>
            <a:endParaRPr lang="en-US" sz="2400" b="1" dirty="0">
              <a:solidFill>
                <a:srgbClr val="002060"/>
              </a:solidFill>
              <a:latin typeface="Montserrat" panose="00000500000000000000" pitchFamily="2" charset="0"/>
            </a:endParaRP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Control Fires</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Alert People to Danger</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Means for Escape</a:t>
            </a:r>
          </a:p>
          <a:p>
            <a:pPr marL="342900" indent="-342900">
              <a:buFont typeface="Arial" panose="020B0604020202020204" pitchFamily="34" charset="0"/>
              <a:buChar char="•"/>
            </a:pPr>
            <a:r>
              <a:rPr lang="en-US" sz="2400" b="1" dirty="0">
                <a:solidFill>
                  <a:srgbClr val="002060"/>
                </a:solidFill>
                <a:latin typeface="Montserrat" panose="00000500000000000000" pitchFamily="2" charset="0"/>
              </a:rPr>
              <a:t>Protect Structure and Contents</a:t>
            </a:r>
          </a:p>
        </p:txBody>
      </p:sp>
      <p:sp>
        <p:nvSpPr>
          <p:cNvPr id="3" name="Title 1">
            <a:extLst>
              <a:ext uri="{FF2B5EF4-FFF2-40B4-BE49-F238E27FC236}">
                <a16:creationId xmlns:a16="http://schemas.microsoft.com/office/drawing/2014/main" id="{1DE38391-0E12-A933-6FC7-CAB5EBD87F43}"/>
              </a:ext>
            </a:extLst>
          </p:cNvPr>
          <p:cNvSpPr txBox="1">
            <a:spLocks/>
          </p:cNvSpPr>
          <p:nvPr/>
        </p:nvSpPr>
        <p:spPr>
          <a:xfrm>
            <a:off x="448056" y="730885"/>
            <a:ext cx="10515600" cy="1325563"/>
          </a:xfrm>
          <a:prstGeom prst="rect">
            <a:avLst/>
          </a:prstGeom>
        </p:spPr>
        <p:txBody>
          <a:bodyPr>
            <a:normAutofit/>
          </a:bodyPr>
          <a:lst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a:lstStyle>
          <a:p>
            <a:r>
              <a:rPr lang="en-US" dirty="0"/>
              <a:t>Designing safer buildings</a:t>
            </a:r>
          </a:p>
        </p:txBody>
      </p:sp>
      <p:pic>
        <p:nvPicPr>
          <p:cNvPr id="13" name="Picture 12" descr="A person working on a machine&#10;&#10;Description automatically generated with medium confidence">
            <a:extLst>
              <a:ext uri="{FF2B5EF4-FFF2-40B4-BE49-F238E27FC236}">
                <a16:creationId xmlns:a16="http://schemas.microsoft.com/office/drawing/2014/main" id="{D2C6970F-53DB-7127-47D9-38E3840AF865}"/>
              </a:ext>
            </a:extLst>
          </p:cNvPr>
          <p:cNvPicPr>
            <a:picLocks noChangeAspect="1"/>
          </p:cNvPicPr>
          <p:nvPr/>
        </p:nvPicPr>
        <p:blipFill>
          <a:blip r:embed="rId3"/>
          <a:stretch>
            <a:fillRect/>
          </a:stretch>
        </p:blipFill>
        <p:spPr>
          <a:xfrm>
            <a:off x="4838880" y="1783457"/>
            <a:ext cx="3401968" cy="4419600"/>
          </a:xfrm>
          <a:prstGeom prst="rect">
            <a:avLst/>
          </a:prstGeom>
        </p:spPr>
      </p:pic>
      <p:pic>
        <p:nvPicPr>
          <p:cNvPr id="6" name="Picture 5" descr="A picture containing yellow, hydrant, outdoor object&#10;&#10;Description automatically generated">
            <a:extLst>
              <a:ext uri="{FF2B5EF4-FFF2-40B4-BE49-F238E27FC236}">
                <a16:creationId xmlns:a16="http://schemas.microsoft.com/office/drawing/2014/main" id="{957E5D2C-AC84-A23D-AF7E-DE2756A0EBDB}"/>
              </a:ext>
            </a:extLst>
          </p:cNvPr>
          <p:cNvPicPr>
            <a:picLocks noChangeAspect="1"/>
          </p:cNvPicPr>
          <p:nvPr/>
        </p:nvPicPr>
        <p:blipFill>
          <a:blip r:embed="rId4"/>
          <a:stretch>
            <a:fillRect/>
          </a:stretch>
        </p:blipFill>
        <p:spPr>
          <a:xfrm>
            <a:off x="8436882" y="984742"/>
            <a:ext cx="3479671" cy="2314988"/>
          </a:xfrm>
          <a:prstGeom prst="rect">
            <a:avLst/>
          </a:prstGeom>
        </p:spPr>
      </p:pic>
      <p:pic>
        <p:nvPicPr>
          <p:cNvPr id="7" name="Picture 6" descr="A sign on a brick wall&#10;&#10;Description automatically generated">
            <a:extLst>
              <a:ext uri="{FF2B5EF4-FFF2-40B4-BE49-F238E27FC236}">
                <a16:creationId xmlns:a16="http://schemas.microsoft.com/office/drawing/2014/main" id="{7BE76385-9728-775B-F21E-A667A675DB27}"/>
              </a:ext>
            </a:extLst>
          </p:cNvPr>
          <p:cNvPicPr>
            <a:picLocks noChangeAspect="1"/>
          </p:cNvPicPr>
          <p:nvPr/>
        </p:nvPicPr>
        <p:blipFill>
          <a:blip r:embed="rId5"/>
          <a:stretch>
            <a:fillRect/>
          </a:stretch>
        </p:blipFill>
        <p:spPr>
          <a:xfrm>
            <a:off x="1043324" y="4291787"/>
            <a:ext cx="3191256" cy="1859915"/>
          </a:xfrm>
          <a:prstGeom prst="rect">
            <a:avLst/>
          </a:prstGeom>
        </p:spPr>
      </p:pic>
      <p:pic>
        <p:nvPicPr>
          <p:cNvPr id="9" name="Picture 8" descr="A picture containing tree, outdoor, grass, farm machine&#10;&#10;Description automatically generated">
            <a:extLst>
              <a:ext uri="{FF2B5EF4-FFF2-40B4-BE49-F238E27FC236}">
                <a16:creationId xmlns:a16="http://schemas.microsoft.com/office/drawing/2014/main" id="{65F9303D-999F-B38D-DCA9-AA4BF745F545}"/>
              </a:ext>
            </a:extLst>
          </p:cNvPr>
          <p:cNvPicPr>
            <a:picLocks noChangeAspect="1"/>
          </p:cNvPicPr>
          <p:nvPr/>
        </p:nvPicPr>
        <p:blipFill>
          <a:blip r:embed="rId6"/>
          <a:stretch>
            <a:fillRect/>
          </a:stretch>
        </p:blipFill>
        <p:spPr>
          <a:xfrm>
            <a:off x="8440759" y="3474045"/>
            <a:ext cx="3570209" cy="2677657"/>
          </a:xfrm>
          <a:prstGeom prst="rect">
            <a:avLst/>
          </a:prstGeom>
        </p:spPr>
      </p:pic>
    </p:spTree>
    <p:extLst>
      <p:ext uri="{BB962C8B-B14F-4D97-AF65-F5344CB8AC3E}">
        <p14:creationId xmlns:p14="http://schemas.microsoft.com/office/powerpoint/2010/main" val="3528894918"/>
      </p:ext>
    </p:extLst>
  </p:cSld>
  <p:clrMapOvr>
    <a:masterClrMapping/>
  </p:clrMapOvr>
</p:sld>
</file>

<file path=ppt/theme/theme1.xml><?xml version="1.0" encoding="utf-8"?>
<a:theme xmlns:a="http://schemas.openxmlformats.org/drawingml/2006/main" name="Office Theme">
  <a:themeElements>
    <a:clrScheme name="Custom 7">
      <a:dk1>
        <a:sysClr val="windowText" lastClr="000000"/>
      </a:dk1>
      <a:lt1>
        <a:sysClr val="window" lastClr="FFFFFF"/>
      </a:lt1>
      <a:dk2>
        <a:srgbClr val="0A4054"/>
      </a:dk2>
      <a:lt2>
        <a:srgbClr val="E7E6E6"/>
      </a:lt2>
      <a:accent1>
        <a:srgbClr val="FF971A"/>
      </a:accent1>
      <a:accent2>
        <a:srgbClr val="FF232A"/>
      </a:accent2>
      <a:accent3>
        <a:srgbClr val="FF971A"/>
      </a:accent3>
      <a:accent4>
        <a:srgbClr val="BDD3ED"/>
      </a:accent4>
      <a:accent5>
        <a:srgbClr val="316EB6"/>
      </a:accent5>
      <a:accent6>
        <a:srgbClr val="89B0DF"/>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rchitecture pitch deck_JB_v2" id="{E6E25CD2-8512-4B49-9A83-9AC317278B8F}" vid="{100AFDCD-A339-4D94-B373-F9848C2D26B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F849DE083437BD42B78E2DA2B82AA89D" ma:contentTypeVersion="1241" ma:contentTypeDescription="Create a new document." ma:contentTypeScope="" ma:versionID="01b78a635b4b80158498c4d90f39cb89">
  <xsd:schema xmlns:xsd="http://www.w3.org/2001/XMLSchema" xmlns:xs="http://www.w3.org/2001/XMLSchema" xmlns:p="http://schemas.microsoft.com/office/2006/metadata/properties" xmlns:ns2="f794f405-173f-4095-bd6e-a0334f020ce7" xmlns:ns3="0107cbae-104b-43c0-8152-db440952dadf" xmlns:ns4="http://schemas.microsoft.com/sharepoint/v4" targetNamespace="http://schemas.microsoft.com/office/2006/metadata/properties" ma:root="true" ma:fieldsID="f896687d1848404ac4129084d6aa75e7" ns2:_="" ns3:_="" ns4:_="">
    <xsd:import namespace="f794f405-173f-4095-bd6e-a0334f020ce7"/>
    <xsd:import namespace="0107cbae-104b-43c0-8152-db440952dadf"/>
    <xsd:import namespace="http://schemas.microsoft.com/sharepoint/v4"/>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AutoKeyPoints" minOccurs="0"/>
                <xsd:element ref="ns3:MediaServiceKeyPoints" minOccurs="0"/>
                <xsd:element ref="ns3:MediaServiceAutoTags" minOccurs="0"/>
                <xsd:element ref="ns3:MediaServiceOCR" minOccurs="0"/>
                <xsd:element ref="ns3:MediaServiceGenerationTime" minOccurs="0"/>
                <xsd:element ref="ns3:MediaServiceEventHashCode" minOccurs="0"/>
                <xsd:element ref="ns3:MediaServiceDateTaken" minOccurs="0"/>
                <xsd:element ref="ns3:MediaServiceLocation" minOccurs="0"/>
                <xsd:element ref="ns2:SharedWithUsers" minOccurs="0"/>
                <xsd:element ref="ns2:SharedWithDetails" minOccurs="0"/>
                <xsd:element ref="ns3:MediaLengthInSeconds" minOccurs="0"/>
                <xsd:element ref="ns4:IconOverlay" minOccurs="0"/>
                <xsd:element ref="ns3:lcf76f155ced4ddcb4097134ff3c332f" minOccurs="0"/>
                <xsd:element ref="ns2: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794f405-173f-4095-bd6e-a0334f020ce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element name="TaxCatchAll" ma:index="27" nillable="true" ma:displayName="Taxonomy Catch All Column" ma:hidden="true" ma:list="{4d9cba6e-9f1d-4839-8297-882f4e6f7093}" ma:internalName="TaxCatchAll" ma:showField="CatchAllData" ma:web="f794f405-173f-4095-bd6e-a0334f020ce7">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0107cbae-104b-43c0-8152-db440952dadf"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AutoKeyPoints" ma:index="13" nillable="true" ma:displayName="MediaServiceAutoKeyPoints" ma:hidden="true" ma:internalName="MediaServiceAutoKeyPoints" ma:readOnly="true">
      <xsd:simpleType>
        <xsd:restriction base="dms:Note"/>
      </xsd:simpleType>
    </xsd:element>
    <xsd:element name="MediaServiceKeyPoints" ma:index="14" nillable="true" ma:displayName="KeyPoints" ma:internalName="MediaServiceKeyPoints" ma:readOnly="true">
      <xsd:simpleType>
        <xsd:restriction base="dms:Note">
          <xsd:maxLength value="255"/>
        </xsd:restriction>
      </xsd:simpleType>
    </xsd:element>
    <xsd:element name="MediaServiceAutoTags" ma:index="15" nillable="true" ma:displayName="Tags" ma:internalName="MediaServiceAutoTag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DateTaken" ma:index="19" nillable="true" ma:displayName="MediaServiceDateTaken" ma:hidden="true" ma:internalName="MediaServiceDateTaken" ma:readOnly="true">
      <xsd:simpleType>
        <xsd:restriction base="dms:Text"/>
      </xsd:simpleType>
    </xsd:element>
    <xsd:element name="MediaServiceLocation" ma:index="20" nillable="true" ma:displayName="Location" ma:internalName="MediaServiceLocation" ma:readOnly="true">
      <xsd:simpleType>
        <xsd:restriction base="dms:Text"/>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6" nillable="true" ma:taxonomy="true" ma:internalName="lcf76f155ced4ddcb4097134ff3c332f" ma:taxonomyFieldName="MediaServiceImageTags" ma:displayName="Image Tags" ma:readOnly="false" ma:fieldId="{5cf76f15-5ced-4ddc-b409-7134ff3c332f}" ma:taxonomyMulti="true" ma:sspId="cbbc163f-5832-46fa-9258-b2dbfee97b32"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4" elementFormDefault="qualified">
    <xsd:import namespace="http://schemas.microsoft.com/office/2006/documentManagement/types"/>
    <xsd:import namespace="http://schemas.microsoft.com/office/infopath/2007/PartnerControls"/>
    <xsd:element name="IconOverlay" ma:index="24" nillable="true" ma:displayName="IconOverlay" ma:hidden="true" ma:internalName="IconOverlay">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TaxCatchAll xmlns="f794f405-173f-4095-bd6e-a0334f020ce7" xsi:nil="true"/>
    <MediaServiceKeyPoints xmlns="0107cbae-104b-43c0-8152-db440952dadf" xsi:nil="true"/>
    <IconOverlay xmlns="http://schemas.microsoft.com/sharepoint/v4" xsi:nil="true"/>
    <lcf76f155ced4ddcb4097134ff3c332f xmlns="0107cbae-104b-43c0-8152-db440952dadf">
      <Terms xmlns="http://schemas.microsoft.com/office/infopath/2007/PartnerControls"/>
    </lcf76f155ced4ddcb4097134ff3c332f>
    <_dlc_DocId xmlns="f794f405-173f-4095-bd6e-a0334f020ce7">J4YKQD2UZF6M-1164448980-645518</_dlc_DocId>
    <_dlc_DocIdUrl xmlns="f794f405-173f-4095-bd6e-a0334f020ce7">
      <Url>https://sfpefire.sharepoint.com/sites/Shared/_layouts/15/DocIdRedir.aspx?ID=J4YKQD2UZF6M-1164448980-645518</Url>
      <Description>J4YKQD2UZF6M-1164448980-645518</Description>
    </_dlc_DocIdUrl>
    <SharedWithUsers xmlns="f794f405-173f-4095-bd6e-a0334f020ce7">
      <UserInfo>
        <DisplayName>Kevin Mlutkowski</DisplayName>
        <AccountId>94</AccountId>
        <AccountType/>
      </UserInfo>
      <UserInfo>
        <DisplayName>Austin Guerrazzi</DisplayName>
        <AccountId>36</AccountId>
        <AccountType/>
      </UserInfo>
      <UserInfo>
        <DisplayName>Ben Fogel</DisplayName>
        <AccountId>164</AccountId>
        <AccountType/>
      </UserInfo>
      <UserInfo>
        <DisplayName>Eva Przygodzki</DisplayName>
        <AccountId>72</AccountId>
        <AccountType/>
      </UserInfo>
      <UserInfo>
        <DisplayName>Kristin Griffes</DisplayName>
        <AccountId>214</AccountId>
        <AccountType/>
      </UserInfo>
    </SharedWithUsers>
  </documentManagement>
</p:properties>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7FCD2F93-68CE-4CA0-8887-E02D4D5CEE7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f794f405-173f-4095-bd6e-a0334f020ce7"/>
    <ds:schemaRef ds:uri="0107cbae-104b-43c0-8152-db440952dadf"/>
    <ds:schemaRef ds:uri="http://schemas.microsoft.com/sharepoint/v4"/>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8042A908-4308-42B2-AD36-76827C57E704}">
  <ds:schemaRefs>
    <ds:schemaRef ds:uri="http://schemas.microsoft.com/sharepoint/v3/contenttype/forms"/>
  </ds:schemaRefs>
</ds:datastoreItem>
</file>

<file path=customXml/itemProps3.xml><?xml version="1.0" encoding="utf-8"?>
<ds:datastoreItem xmlns:ds="http://schemas.openxmlformats.org/officeDocument/2006/customXml" ds:itemID="{F7069D1F-6C1F-4FA3-8CCB-EA801E558BEC}">
  <ds:schemaRefs>
    <ds:schemaRef ds:uri="http://schemas.microsoft.com/office/2006/documentManagement/types"/>
    <ds:schemaRef ds:uri="http://purl.org/dc/dcmitype/"/>
    <ds:schemaRef ds:uri="http://purl.org/dc/terms/"/>
    <ds:schemaRef ds:uri="http://www.w3.org/XML/1998/namespace"/>
    <ds:schemaRef ds:uri="http://schemas.microsoft.com/office/2006/metadata/properties"/>
    <ds:schemaRef ds:uri="0107cbae-104b-43c0-8152-db440952dadf"/>
    <ds:schemaRef ds:uri="http://schemas.microsoft.com/office/infopath/2007/PartnerControls"/>
    <ds:schemaRef ds:uri="http://schemas.openxmlformats.org/package/2006/metadata/core-properties"/>
    <ds:schemaRef ds:uri="http://schemas.microsoft.com/sharepoint/v4"/>
    <ds:schemaRef ds:uri="f794f405-173f-4095-bd6e-a0334f020ce7"/>
    <ds:schemaRef ds:uri="http://purl.org/dc/elements/1.1/"/>
  </ds:schemaRefs>
</ds:datastoreItem>
</file>

<file path=customXml/itemProps4.xml><?xml version="1.0" encoding="utf-8"?>
<ds:datastoreItem xmlns:ds="http://schemas.openxmlformats.org/officeDocument/2006/customXml" ds:itemID="{BDDFCCAA-3BAA-4217-A675-62FCAF3746E8}">
  <ds:schemaRefs>
    <ds:schemaRef ds:uri="http://schemas.microsoft.com/sharepoint/events"/>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Architecture pitch deck</Template>
  <TotalTime>1221</TotalTime>
  <Words>2649</Words>
  <Application>Microsoft Office PowerPoint</Application>
  <PresentationFormat>Widescreen</PresentationFormat>
  <Paragraphs>291</Paragraphs>
  <Slides>33</Slides>
  <Notes>28</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33</vt:i4>
      </vt:variant>
    </vt:vector>
  </HeadingPairs>
  <TitlesOfParts>
    <vt:vector size="40" baseType="lpstr">
      <vt:lpstr>Arial</vt:lpstr>
      <vt:lpstr>Avenir Next LT Pro Light</vt:lpstr>
      <vt:lpstr>Calibri</vt:lpstr>
      <vt:lpstr>Montserrat</vt:lpstr>
      <vt:lpstr>Posterama</vt:lpstr>
      <vt:lpstr>Tw Cen MT</vt:lpstr>
      <vt:lpstr>Office Theme</vt:lpstr>
      <vt:lpstr>PowerPoint Presentation</vt:lpstr>
      <vt:lpstr>What is Fire Protection engineering for those high school</vt:lpstr>
      <vt:lpstr>My background</vt:lpstr>
      <vt:lpstr>PowerPoint Presentation</vt:lpstr>
      <vt:lpstr>PowerPoint Presentation</vt:lpstr>
      <vt:lpstr>PowerPoint Presentation</vt:lpstr>
      <vt:lpstr>PowerPoint Presentation</vt:lpstr>
      <vt:lpstr>PowerPoint Presentation</vt:lpstr>
      <vt:lpstr>PowerPoint Presentation</vt:lpstr>
      <vt:lpstr>Where do fpes work?</vt:lpstr>
      <vt:lpstr>Where do fpes work? continued</vt:lpstr>
      <vt:lpstr>PowerPoint Presentation</vt:lpstr>
      <vt:lpstr>PowerPoint Presentation</vt:lpstr>
      <vt:lpstr>PowerPoint Presentation</vt:lpstr>
      <vt:lpstr>What high school education is needed?</vt:lpstr>
      <vt:lpstr>Variety of work</vt:lpstr>
      <vt:lpstr>FPEs make the world a better place!</vt:lpstr>
      <vt:lpstr>Opportunities for world travel</vt:lpstr>
      <vt:lpstr>Example Fire Protection Engineering Classes</vt:lpstr>
      <vt:lpstr>Beneficial life skills for engineers</vt:lpstr>
      <vt:lpstr>Salary profile for fpes</vt:lpstr>
      <vt:lpstr>Undergrad and graduate programs in fire protection engineering and fire and safety engineering technology</vt:lpstr>
      <vt:lpstr>Common engineering classes</vt:lpstr>
      <vt:lpstr>PowerPoint Presentation</vt:lpstr>
      <vt:lpstr>PowerPoint Presentation</vt:lpstr>
      <vt:lpstr>PowerPoint Presentation</vt:lpstr>
      <vt:lpstr>PowerPoint Presentation</vt:lpstr>
      <vt:lpstr>Questions?</vt:lpstr>
      <vt:lpstr>references</vt:lpstr>
      <vt:lpstr>Photos courtesy of:</vt:lpstr>
      <vt:lpstr>SFPE EDUCATION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Kevin Mlutkowski</dc:creator>
  <cp:lastModifiedBy>Ben Fogel</cp:lastModifiedBy>
  <cp:revision>43</cp:revision>
  <dcterms:created xsi:type="dcterms:W3CDTF">2022-01-28T14:16:28Z</dcterms:created>
  <dcterms:modified xsi:type="dcterms:W3CDTF">2026-04-01T14:52:04Z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0x010100F849DE083437BD42B78E2DA2B82AA89D</vt:lpwstr>
  </property>
  <property fmtid="{D5CDD505-2E9C-101B-9397-08002B2CF9AE}" pid="3" name="_dlc_DocIdItemGuid">
    <vt:lpwstr>caf7c300-5ed8-4d16-9dce-53dfb2e9cf60</vt:lpwstr>
  </property>
  <property fmtid="{D5CDD505-2E9C-101B-9397-08002B2CF9AE}" pid="4" name="MediaServiceImageTags">
    <vt:lpwstr/>
  </property>
</Properties>
</file>