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drawings/drawing7.xml" ContentType="application/vnd.openxmlformats-officedocument.drawingml.chartshapes+xml"/>
  <Override PartName="/ppt/charts/chart10.xml" ContentType="application/vnd.openxmlformats-officedocument.drawingml.chart+xml"/>
  <Override PartName="/ppt/theme/themeOverride9.xml" ContentType="application/vnd.openxmlformats-officedocument.themeOverride+xml"/>
  <Override PartName="/ppt/charts/chart11.xml" ContentType="application/vnd.openxmlformats-officedocument.drawingml.chart+xml"/>
  <Override PartName="/ppt/theme/themeOverride10.xml" ContentType="application/vnd.openxmlformats-officedocument.themeOverride+xml"/>
  <Override PartName="/ppt/charts/chart12.xml" ContentType="application/vnd.openxmlformats-officedocument.drawingml.chart+xml"/>
  <Override PartName="/ppt/theme/themeOverride11.xml" ContentType="application/vnd.openxmlformats-officedocument.themeOverride+xml"/>
  <Override PartName="/ppt/charts/chart13.xml" ContentType="application/vnd.openxmlformats-officedocument.drawingml.chart+xml"/>
  <Override PartName="/ppt/theme/themeOverride12.xml" ContentType="application/vnd.openxmlformats-officedocument.themeOverride+xml"/>
  <Override PartName="/ppt/drawings/drawing8.xml" ContentType="application/vnd.openxmlformats-officedocument.drawingml.chartshapes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theme/themeOverride13.xml" ContentType="application/vnd.openxmlformats-officedocument.themeOverride+xml"/>
  <Override PartName="/ppt/drawings/drawing9.xml" ContentType="application/vnd.openxmlformats-officedocument.drawingml.chartshapes+xml"/>
  <Override PartName="/ppt/charts/chart16.xml" ContentType="application/vnd.openxmlformats-officedocument.drawingml.chart+xml"/>
  <Override PartName="/ppt/theme/themeOverride14.xml" ContentType="application/vnd.openxmlformats-officedocument.themeOverride+xml"/>
  <Override PartName="/ppt/charts/chart17.xml" ContentType="application/vnd.openxmlformats-officedocument.drawingml.chart+xml"/>
  <Override PartName="/ppt/theme/themeOverride15.xml" ContentType="application/vnd.openxmlformats-officedocument.themeOverride+xml"/>
  <Override PartName="/ppt/drawings/drawing10.xml" ContentType="application/vnd.openxmlformats-officedocument.drawingml.chartshapes+xml"/>
  <Override PartName="/ppt/charts/chart18.xml" ContentType="application/vnd.openxmlformats-officedocument.drawingml.chart+xml"/>
  <Override PartName="/ppt/theme/themeOverride16.xml" ContentType="application/vnd.openxmlformats-officedocument.themeOverride+xml"/>
  <Override PartName="/ppt/charts/chart19.xml" ContentType="application/vnd.openxmlformats-officedocument.drawingml.chart+xml"/>
  <Override PartName="/ppt/theme/themeOverride17.xml" ContentType="application/vnd.openxmlformats-officedocument.themeOverride+xml"/>
  <Override PartName="/ppt/charts/chart20.xml" ContentType="application/vnd.openxmlformats-officedocument.drawingml.chart+xml"/>
  <Override PartName="/ppt/theme/themeOverride18.xml" ContentType="application/vnd.openxmlformats-officedocument.themeOverride+xml"/>
  <Override PartName="/ppt/charts/chart21.xml" ContentType="application/vnd.openxmlformats-officedocument.drawingml.chart+xml"/>
  <Override PartName="/ppt/theme/themeOverride19.xml" ContentType="application/vnd.openxmlformats-officedocument.themeOverride+xml"/>
  <Override PartName="/ppt/drawings/drawing11.xml" ContentType="application/vnd.openxmlformats-officedocument.drawingml.chartshapes+xml"/>
  <Override PartName="/ppt/charts/chart22.xml" ContentType="application/vnd.openxmlformats-officedocument.drawingml.chart+xml"/>
  <Override PartName="/ppt/theme/themeOverride20.xml" ContentType="application/vnd.openxmlformats-officedocument.themeOverride+xml"/>
  <Override PartName="/ppt/drawings/drawing12.xml" ContentType="application/vnd.openxmlformats-officedocument.drawingml.chartshapes+xml"/>
  <Override PartName="/ppt/charts/chart23.xml" ContentType="application/vnd.openxmlformats-officedocument.drawingml.chart+xml"/>
  <Override PartName="/ppt/theme/themeOverride21.xml" ContentType="application/vnd.openxmlformats-officedocument.themeOverride+xml"/>
  <Override PartName="/ppt/drawings/drawing1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81" r:id="rId2"/>
    <p:sldId id="257" r:id="rId3"/>
    <p:sldId id="266" r:id="rId4"/>
    <p:sldId id="259" r:id="rId5"/>
    <p:sldId id="258" r:id="rId6"/>
    <p:sldId id="276" r:id="rId7"/>
    <p:sldId id="268" r:id="rId8"/>
    <p:sldId id="267" r:id="rId9"/>
    <p:sldId id="256" r:id="rId10"/>
    <p:sldId id="262" r:id="rId11"/>
    <p:sldId id="261" r:id="rId12"/>
    <p:sldId id="260" r:id="rId13"/>
    <p:sldId id="273" r:id="rId14"/>
    <p:sldId id="274" r:id="rId15"/>
    <p:sldId id="275" r:id="rId16"/>
    <p:sldId id="269" r:id="rId17"/>
    <p:sldId id="271" r:id="rId18"/>
    <p:sldId id="270" r:id="rId19"/>
    <p:sldId id="272" r:id="rId20"/>
    <p:sldId id="265" r:id="rId21"/>
    <p:sldId id="282" r:id="rId22"/>
    <p:sldId id="277" r:id="rId23"/>
    <p:sldId id="279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sey\Dropbox%20(AHV)\MOM%20(Marketing%20Optimization%20Media)\WTW%20Editorial\State%20Report\Report%20Docs%202014\Charts\Charts%202014%20q1-10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9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10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12.xm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9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13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15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16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asey\Dropbox%20(AHV)\MOM%20(Marketing%20Optimization%20Media)\WTW%20Editorial\State%20Report\Report%20Docs%202014\Charts\Charts%202014%20q1-10.xlsx" TargetMode="External"/><Relationship Id="rId1" Type="http://schemas.openxmlformats.org/officeDocument/2006/relationships/themeOverride" Target="../theme/themeOverrid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-10.xlsx" TargetMode="External"/><Relationship Id="rId1" Type="http://schemas.openxmlformats.org/officeDocument/2006/relationships/themeOverride" Target="../theme/themeOverride1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asey\Dropbox%20(AHV)\MOM%20(Marketing%20Optimization%20Media)\WTW%20Editorial\State%20Report\Report%20Docs%202014\Charts\Extra%20Chart.xlsx" TargetMode="External"/><Relationship Id="rId1" Type="http://schemas.openxmlformats.org/officeDocument/2006/relationships/themeOverride" Target="../theme/themeOverride18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1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19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2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20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3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-10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-10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-10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1-25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-10.xlsx" TargetMode="External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asey\Dropbox%20(AHV)\MOM%20(Marketing%20Optimization%20Media)\WTW%20Editorial\State%20Report\Report%20Docs%202014\Charts\Charts%202014%20q1-10.xlsx" TargetMode="External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file:///C:\Users\Casey\Dropbox%20(AHV)\MOM%20(Marketing%20Optimization%20Media)\WTW%20Editorial\State%20Report\Report%20Docs%202014\Charts\Charts%202014%20q1-10.xlsx" TargetMode="External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b="1" i="0" u="none" strike="noStrike" baseline="0">
                <a:effectLst/>
              </a:rPr>
              <a:t>Percent Of Organizations Testing Their Sites And/Or Landing Pages</a:t>
            </a:r>
            <a:endParaRPr lang="en-US" sz="24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5441777250504682"/>
          <c:y val="0.18305096478324828"/>
          <c:w val="0.46524302931149403"/>
          <c:h val="0.70127291780835088"/>
        </c:manualLayout>
      </c:layout>
      <c:pie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3311455804479461E-2"/>
          <c:y val="9.046835103400537E-2"/>
          <c:w val="0.92946646375085462"/>
          <c:h val="0.634153682917295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'11'!$U$3</c:f>
              <c:strCache>
                <c:ptCount val="1"/>
                <c:pt idx="0">
                  <c:v>High Impact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-5.253237048805881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1549738715093042E-3"/>
                  <c:y val="1.063801865192379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5045045045045045E-3"/>
                  <c:y val="1.06382978723404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5045045045045045E-3"/>
                  <c:y val="-6.50110693175489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6535905984724886E-3"/>
                  <c:y val="3.54582007036354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1259251377361614E-2"/>
                  <c:y val="1.06382978723404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65947837601392E-2"/>
                  <c:y val="1.773021723348404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9.158095102976882E-3"/>
                  <c:y val="7.092198581560283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'11'!$V$2:$AC$2</c:f>
              <c:strCache>
                <c:ptCount val="8"/>
                <c:pt idx="0">
                  <c:v>Security Icons</c:v>
                </c:pt>
                <c:pt idx="1">
                  <c:v>Cart Design</c:v>
                </c:pt>
                <c:pt idx="2">
                  <c:v>Add-To-Cart Elements</c:v>
                </c:pt>
                <c:pt idx="3">
                  <c:v>Product Page Template</c:v>
                </c:pt>
                <c:pt idx="4">
                  <c:v>Site Search Results Template</c:v>
                </c:pt>
                <c:pt idx="5">
                  <c:v>Category Tests</c:v>
                </c:pt>
                <c:pt idx="6">
                  <c:v>Landing Page Tests</c:v>
                </c:pt>
                <c:pt idx="7">
                  <c:v>Homepage  Tests</c:v>
                </c:pt>
              </c:strCache>
            </c:strRef>
          </c:cat>
          <c:val>
            <c:numRef>
              <c:f>'11'!$V$3:$AC$3</c:f>
              <c:numCache>
                <c:formatCode>0%</c:formatCode>
                <c:ptCount val="8"/>
                <c:pt idx="0">
                  <c:v>0.1487603305785124</c:v>
                </c:pt>
                <c:pt idx="1">
                  <c:v>0.43670886075949367</c:v>
                </c:pt>
                <c:pt idx="2">
                  <c:v>0.37278106508875741</c:v>
                </c:pt>
                <c:pt idx="3">
                  <c:v>0.36082474226804123</c:v>
                </c:pt>
                <c:pt idx="4">
                  <c:v>0.31481481481481483</c:v>
                </c:pt>
                <c:pt idx="5">
                  <c:v>0.27500000000000002</c:v>
                </c:pt>
                <c:pt idx="6">
                  <c:v>0.40392156862745099</c:v>
                </c:pt>
                <c:pt idx="7">
                  <c:v>0.32128514056224899</c:v>
                </c:pt>
              </c:numCache>
            </c:numRef>
          </c:val>
        </c:ser>
        <c:ser>
          <c:idx val="1"/>
          <c:order val="1"/>
          <c:tx>
            <c:strRef>
              <c:f>'11'!$U$4</c:f>
              <c:strCache>
                <c:ptCount val="1"/>
                <c:pt idx="0">
                  <c:v>Moderate Impact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1"/>
              <c:layout>
                <c:manualLayout>
                  <c:x val="1.2012012012012012E-2"/>
                  <c:y val="3.54609929078017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'11'!$V$2:$AC$2</c:f>
              <c:strCache>
                <c:ptCount val="8"/>
                <c:pt idx="0">
                  <c:v>Security Icons</c:v>
                </c:pt>
                <c:pt idx="1">
                  <c:v>Cart Design</c:v>
                </c:pt>
                <c:pt idx="2">
                  <c:v>Add-To-Cart Elements</c:v>
                </c:pt>
                <c:pt idx="3">
                  <c:v>Product Page Template</c:v>
                </c:pt>
                <c:pt idx="4">
                  <c:v>Site Search Results Template</c:v>
                </c:pt>
                <c:pt idx="5">
                  <c:v>Category Tests</c:v>
                </c:pt>
                <c:pt idx="6">
                  <c:v>Landing Page Tests</c:v>
                </c:pt>
                <c:pt idx="7">
                  <c:v>Homepage  Tests</c:v>
                </c:pt>
              </c:strCache>
            </c:strRef>
          </c:cat>
          <c:val>
            <c:numRef>
              <c:f>'11'!$V$4:$AC$4</c:f>
              <c:numCache>
                <c:formatCode>0%</c:formatCode>
                <c:ptCount val="8"/>
                <c:pt idx="0">
                  <c:v>0.56198347107438018</c:v>
                </c:pt>
                <c:pt idx="1">
                  <c:v>0.45569620253164556</c:v>
                </c:pt>
                <c:pt idx="2">
                  <c:v>0.55029585798816572</c:v>
                </c:pt>
                <c:pt idx="3">
                  <c:v>0.5670103092783505</c:v>
                </c:pt>
                <c:pt idx="4">
                  <c:v>0.5092592592592593</c:v>
                </c:pt>
                <c:pt idx="5">
                  <c:v>0.58125000000000004</c:v>
                </c:pt>
                <c:pt idx="6">
                  <c:v>0.51372549019607838</c:v>
                </c:pt>
                <c:pt idx="7">
                  <c:v>0.5381526104417671</c:v>
                </c:pt>
              </c:numCache>
            </c:numRef>
          </c:val>
        </c:ser>
        <c:ser>
          <c:idx val="2"/>
          <c:order val="2"/>
          <c:tx>
            <c:strRef>
              <c:f>'11'!$U$5</c:f>
              <c:strCache>
                <c:ptCount val="1"/>
                <c:pt idx="0">
                  <c:v>No Impact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1.201201201201199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01201201201204E-2"/>
                  <c:y val="7.09219858156034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0090090090090089E-3"/>
                  <c:y val="-6.50110693175489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51051051051045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6.0060060060058958E-3"/>
                  <c:y val="3.54609929078007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507507507507507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003003003003003E-3"/>
                  <c:y val="3.54609929078007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5075075075075074E-3"/>
                  <c:y val="-3.546099290780141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'11'!$V$2:$AC$2</c:f>
              <c:strCache>
                <c:ptCount val="8"/>
                <c:pt idx="0">
                  <c:v>Security Icons</c:v>
                </c:pt>
                <c:pt idx="1">
                  <c:v>Cart Design</c:v>
                </c:pt>
                <c:pt idx="2">
                  <c:v>Add-To-Cart Elements</c:v>
                </c:pt>
                <c:pt idx="3">
                  <c:v>Product Page Template</c:v>
                </c:pt>
                <c:pt idx="4">
                  <c:v>Site Search Results Template</c:v>
                </c:pt>
                <c:pt idx="5">
                  <c:v>Category Tests</c:v>
                </c:pt>
                <c:pt idx="6">
                  <c:v>Landing Page Tests</c:v>
                </c:pt>
                <c:pt idx="7">
                  <c:v>Homepage  Tests</c:v>
                </c:pt>
              </c:strCache>
            </c:strRef>
          </c:cat>
          <c:val>
            <c:numRef>
              <c:f>'11'!$V$5:$AC$5</c:f>
              <c:numCache>
                <c:formatCode>0%</c:formatCode>
                <c:ptCount val="8"/>
                <c:pt idx="0">
                  <c:v>0.28925619834710742</c:v>
                </c:pt>
                <c:pt idx="1">
                  <c:v>0.10759493670886076</c:v>
                </c:pt>
                <c:pt idx="2">
                  <c:v>7.6923076923076927E-2</c:v>
                </c:pt>
                <c:pt idx="3">
                  <c:v>7.2164948453608241E-2</c:v>
                </c:pt>
                <c:pt idx="4">
                  <c:v>0.17592592592592593</c:v>
                </c:pt>
                <c:pt idx="5">
                  <c:v>0.14374999999999999</c:v>
                </c:pt>
                <c:pt idx="6">
                  <c:v>8.2352941176470587E-2</c:v>
                </c:pt>
                <c:pt idx="7">
                  <c:v>0.14056224899598393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8733952"/>
        <c:axId val="69012864"/>
      </c:barChart>
      <c:catAx>
        <c:axId val="68733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012864"/>
        <c:crosses val="autoZero"/>
        <c:auto val="1"/>
        <c:lblAlgn val="ctr"/>
        <c:lblOffset val="100"/>
        <c:noMultiLvlLbl val="0"/>
      </c:catAx>
      <c:valAx>
        <c:axId val="69012864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87339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4568007610575529"/>
          <c:y val="1.9313676216004892E-3"/>
          <c:w val="0.50555330689786782"/>
          <c:h val="7.0533885303872459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923302683568055E-2"/>
          <c:y val="0.27738112432504058"/>
          <c:w val="0.92946646375085462"/>
          <c:h val="0.572621490495506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'12'!$V$3</c:f>
              <c:strCache>
                <c:ptCount val="1"/>
                <c:pt idx="0">
                  <c:v>High Impact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-9.2011807552526241E-3"/>
                  <c:y val="-6.731639447444202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157938862846020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1222710810694206E-3"/>
                  <c:y val="-6.73137443270281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271144053551092E-2"/>
                  <c:y val="3.36542220160996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216484518254368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7.2088743803622414E-3"/>
                  <c:y val="1.34627488654055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2236968051508717E-2"/>
                  <c:y val="-3.36568721635140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'12'!$W$2:$AD$2</c:f>
              <c:strCache>
                <c:ptCount val="8"/>
                <c:pt idx="0">
                  <c:v>Overlays</c:v>
                </c:pt>
                <c:pt idx="1">
                  <c:v>Graphics / Photos</c:v>
                </c:pt>
                <c:pt idx="2">
                  <c:v>Form Fields </c:v>
                </c:pt>
                <c:pt idx="3">
                  <c:v>Copy Tests</c:v>
                </c:pt>
                <c:pt idx="4">
                  <c:v>Button Elements</c:v>
                </c:pt>
                <c:pt idx="5">
                  <c:v>Interior Site Page Tests</c:v>
                </c:pt>
                <c:pt idx="6">
                  <c:v>Landing Page Tests</c:v>
                </c:pt>
                <c:pt idx="7">
                  <c:v>Homepage Tests</c:v>
                </c:pt>
              </c:strCache>
            </c:strRef>
          </c:cat>
          <c:val>
            <c:numRef>
              <c:f>'12'!$W$3:$AD$3</c:f>
              <c:numCache>
                <c:formatCode>0%</c:formatCode>
                <c:ptCount val="8"/>
                <c:pt idx="0">
                  <c:v>0.27619047619047621</c:v>
                </c:pt>
                <c:pt idx="1">
                  <c:v>0.21367521367521367</c:v>
                </c:pt>
                <c:pt idx="2">
                  <c:v>0.47540983606557374</c:v>
                </c:pt>
                <c:pt idx="3">
                  <c:v>0.31944444444444442</c:v>
                </c:pt>
                <c:pt idx="4">
                  <c:v>0.26470588235294118</c:v>
                </c:pt>
                <c:pt idx="5">
                  <c:v>0.23076923076923078</c:v>
                </c:pt>
                <c:pt idx="6">
                  <c:v>0.53012048192771088</c:v>
                </c:pt>
                <c:pt idx="7">
                  <c:v>0.35714285714285715</c:v>
                </c:pt>
              </c:numCache>
            </c:numRef>
          </c:val>
        </c:ser>
        <c:ser>
          <c:idx val="1"/>
          <c:order val="1"/>
          <c:tx>
            <c:strRef>
              <c:f>'12'!$V$4</c:f>
              <c:strCache>
                <c:ptCount val="1"/>
                <c:pt idx="0">
                  <c:v>Moderate Impact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2"/>
              <c:layout>
                <c:manualLayout>
                  <c:x val="1.2711321021031322E-2"/>
                  <c:y val="3.36568721635140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3280209943915551E-2"/>
                  <c:y val="7.547089806870506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'12'!$W$2:$AD$2</c:f>
              <c:strCache>
                <c:ptCount val="8"/>
                <c:pt idx="0">
                  <c:v>Overlays</c:v>
                </c:pt>
                <c:pt idx="1">
                  <c:v>Graphics / Photos</c:v>
                </c:pt>
                <c:pt idx="2">
                  <c:v>Form Fields </c:v>
                </c:pt>
                <c:pt idx="3">
                  <c:v>Copy Tests</c:v>
                </c:pt>
                <c:pt idx="4">
                  <c:v>Button Elements</c:v>
                </c:pt>
                <c:pt idx="5">
                  <c:v>Interior Site Page Tests</c:v>
                </c:pt>
                <c:pt idx="6">
                  <c:v>Landing Page Tests</c:v>
                </c:pt>
                <c:pt idx="7">
                  <c:v>Homepage Tests</c:v>
                </c:pt>
              </c:strCache>
            </c:strRef>
          </c:cat>
          <c:val>
            <c:numRef>
              <c:f>'12'!$W$4:$AD$4</c:f>
              <c:numCache>
                <c:formatCode>0%</c:formatCode>
                <c:ptCount val="8"/>
                <c:pt idx="0">
                  <c:v>0.56190476190476191</c:v>
                </c:pt>
                <c:pt idx="1">
                  <c:v>0.59829059829059827</c:v>
                </c:pt>
                <c:pt idx="2">
                  <c:v>0.46721311475409838</c:v>
                </c:pt>
                <c:pt idx="3">
                  <c:v>0.58333333333333337</c:v>
                </c:pt>
                <c:pt idx="4">
                  <c:v>0.55147058823529416</c:v>
                </c:pt>
                <c:pt idx="5">
                  <c:v>0.61538461538461542</c:v>
                </c:pt>
                <c:pt idx="6">
                  <c:v>0.42168674698795183</c:v>
                </c:pt>
                <c:pt idx="7">
                  <c:v>0.55555555555555558</c:v>
                </c:pt>
              </c:numCache>
            </c:numRef>
          </c:val>
        </c:ser>
        <c:ser>
          <c:idx val="2"/>
          <c:order val="2"/>
          <c:tx>
            <c:strRef>
              <c:f>'12'!$V$5</c:f>
              <c:strCache>
                <c:ptCount val="1"/>
                <c:pt idx="0">
                  <c:v>No Impact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1.0624837236218085E-2"/>
                  <c:y val="-1.2340710565680307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142671127106397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142671127106397E-2"/>
                  <c:y val="3.36568721635140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9.1070033453297984E-3"/>
                  <c:y val="1.34627488654056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2142671127106397E-2"/>
                  <c:y val="1.00967966343127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'12'!$W$2:$AD$2</c:f>
              <c:strCache>
                <c:ptCount val="8"/>
                <c:pt idx="0">
                  <c:v>Overlays</c:v>
                </c:pt>
                <c:pt idx="1">
                  <c:v>Graphics / Photos</c:v>
                </c:pt>
                <c:pt idx="2">
                  <c:v>Form Fields </c:v>
                </c:pt>
                <c:pt idx="3">
                  <c:v>Copy Tests</c:v>
                </c:pt>
                <c:pt idx="4">
                  <c:v>Button Elements</c:v>
                </c:pt>
                <c:pt idx="5">
                  <c:v>Interior Site Page Tests</c:v>
                </c:pt>
                <c:pt idx="6">
                  <c:v>Landing Page Tests</c:v>
                </c:pt>
                <c:pt idx="7">
                  <c:v>Homepage Tests</c:v>
                </c:pt>
              </c:strCache>
            </c:strRef>
          </c:cat>
          <c:val>
            <c:numRef>
              <c:f>'12'!$W$5:$AD$5</c:f>
              <c:numCache>
                <c:formatCode>0%</c:formatCode>
                <c:ptCount val="8"/>
                <c:pt idx="0">
                  <c:v>0.16190476190476191</c:v>
                </c:pt>
                <c:pt idx="1">
                  <c:v>0.18803418803418803</c:v>
                </c:pt>
                <c:pt idx="2">
                  <c:v>5.737704918032787E-2</c:v>
                </c:pt>
                <c:pt idx="3">
                  <c:v>9.7222222222222224E-2</c:v>
                </c:pt>
                <c:pt idx="4">
                  <c:v>0.18382352941176472</c:v>
                </c:pt>
                <c:pt idx="5">
                  <c:v>0.15384615384615385</c:v>
                </c:pt>
                <c:pt idx="6">
                  <c:v>4.8192771084337352E-2</c:v>
                </c:pt>
                <c:pt idx="7">
                  <c:v>8.7301587301587297E-2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8872192"/>
        <c:axId val="69015168"/>
      </c:barChart>
      <c:catAx>
        <c:axId val="688721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015168"/>
        <c:crosses val="autoZero"/>
        <c:auto val="1"/>
        <c:lblAlgn val="ctr"/>
        <c:lblOffset val="100"/>
        <c:noMultiLvlLbl val="0"/>
      </c:catAx>
      <c:valAx>
        <c:axId val="6901516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88721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6997544096958753"/>
          <c:y val="0.13997893132805511"/>
          <c:w val="0.45725736493933994"/>
          <c:h val="7.7138105807135524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/>
              <a:t>Which Basic Engagement Marketers’ Tests Have The Highest Impact?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4923301710038395E-2"/>
          <c:y val="0.25647834650492907"/>
          <c:w val="0.92946646375085462"/>
          <c:h val="0.500186948501919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'13'!$S$3</c:f>
              <c:strCache>
                <c:ptCount val="1"/>
                <c:pt idx="0">
                  <c:v>No Impact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1"/>
              <c:layout>
                <c:manualLayout>
                  <c:x val="-4.629629629629658E-3"/>
                  <c:y val="-9.836687012882742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7160493827161062E-3"/>
                  <c:y val="2.68276381285377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1728395061728392E-3"/>
                  <c:y val="5.36552762570755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0864197530865328E-3"/>
                  <c:y val="5.36552762570755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'13'!$T$2:$Z$2</c:f>
              <c:strCache>
                <c:ptCount val="7"/>
                <c:pt idx="0">
                  <c:v>Email Opt-In Offers / Forms</c:v>
                </c:pt>
                <c:pt idx="1">
                  <c:v>Social Media Icons</c:v>
                </c:pt>
                <c:pt idx="2">
                  <c:v>Site Search Results Template</c:v>
                </c:pt>
                <c:pt idx="3">
                  <c:v>NavigationTest</c:v>
                </c:pt>
                <c:pt idx="4">
                  <c:v>Content Page Template</c:v>
                </c:pt>
                <c:pt idx="5">
                  <c:v>Landing Page Tests</c:v>
                </c:pt>
                <c:pt idx="6">
                  <c:v>Homepage Tests</c:v>
                </c:pt>
              </c:strCache>
            </c:strRef>
          </c:cat>
          <c:val>
            <c:numRef>
              <c:f>'13'!$T$3:$Z$3</c:f>
              <c:numCache>
                <c:formatCode>0%</c:formatCode>
                <c:ptCount val="7"/>
                <c:pt idx="0">
                  <c:v>9.0909090909090912E-2</c:v>
                </c:pt>
                <c:pt idx="1">
                  <c:v>0.4</c:v>
                </c:pt>
                <c:pt idx="2">
                  <c:v>0.19230769230769232</c:v>
                </c:pt>
                <c:pt idx="3">
                  <c:v>0.13953488372093023</c:v>
                </c:pt>
                <c:pt idx="4">
                  <c:v>9.7560975609756101E-2</c:v>
                </c:pt>
                <c:pt idx="5">
                  <c:v>7.8431372549019607E-2</c:v>
                </c:pt>
                <c:pt idx="6">
                  <c:v>9.8039215686274508E-2</c:v>
                </c:pt>
              </c:numCache>
            </c:numRef>
          </c:val>
        </c:ser>
        <c:ser>
          <c:idx val="1"/>
          <c:order val="1"/>
          <c:tx>
            <c:strRef>
              <c:f>'13'!$S$4</c:f>
              <c:strCache>
                <c:ptCount val="1"/>
                <c:pt idx="0">
                  <c:v>Moderate Impact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1"/>
              <c:layout>
                <c:manualLayout>
                  <c:x val="9.2592592592592587E-3"/>
                  <c:y val="-9.836687012882742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1.34138190642689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'13'!$T$2:$Z$2</c:f>
              <c:strCache>
                <c:ptCount val="7"/>
                <c:pt idx="0">
                  <c:v>Email Opt-In Offers / Forms</c:v>
                </c:pt>
                <c:pt idx="1">
                  <c:v>Social Media Icons</c:v>
                </c:pt>
                <c:pt idx="2">
                  <c:v>Site Search Results Template</c:v>
                </c:pt>
                <c:pt idx="3">
                  <c:v>NavigationTest</c:v>
                </c:pt>
                <c:pt idx="4">
                  <c:v>Content Page Template</c:v>
                </c:pt>
                <c:pt idx="5">
                  <c:v>Landing Page Tests</c:v>
                </c:pt>
                <c:pt idx="6">
                  <c:v>Homepage Tests</c:v>
                </c:pt>
              </c:strCache>
            </c:strRef>
          </c:cat>
          <c:val>
            <c:numRef>
              <c:f>'13'!$T$4:$Z$4</c:f>
              <c:numCache>
                <c:formatCode>0%</c:formatCode>
                <c:ptCount val="7"/>
                <c:pt idx="0">
                  <c:v>0.59090909090909094</c:v>
                </c:pt>
                <c:pt idx="1">
                  <c:v>0.4</c:v>
                </c:pt>
                <c:pt idx="2">
                  <c:v>0.57692307692307687</c:v>
                </c:pt>
                <c:pt idx="3">
                  <c:v>0.44186046511627908</c:v>
                </c:pt>
                <c:pt idx="4">
                  <c:v>0.65853658536585369</c:v>
                </c:pt>
                <c:pt idx="5">
                  <c:v>0.62745098039215685</c:v>
                </c:pt>
                <c:pt idx="6">
                  <c:v>0.58823529411764708</c:v>
                </c:pt>
              </c:numCache>
            </c:numRef>
          </c:val>
        </c:ser>
        <c:ser>
          <c:idx val="2"/>
          <c:order val="2"/>
          <c:tx>
            <c:strRef>
              <c:f>'13'!$S$5</c:f>
              <c:strCache>
                <c:ptCount val="1"/>
                <c:pt idx="0">
                  <c:v>High Impact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1.0802469135802469E-2"/>
                  <c:y val="-2.68276381285377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716049382716049E-3"/>
                  <c:y val="-2.68276381285377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6296296296296294E-3"/>
                  <c:y val="2.68276381285367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802469135802469E-2"/>
                  <c:y val="-2.68276381285382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7.7160493827159362E-3"/>
                  <c:y val="-9.836687012882742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6296296296295166E-3"/>
                  <c:y val="5.36552762570755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0802469135802469E-2"/>
                  <c:y val="5.365527625707453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'13'!$T$2:$Z$2</c:f>
              <c:strCache>
                <c:ptCount val="7"/>
                <c:pt idx="0">
                  <c:v>Email Opt-In Offers / Forms</c:v>
                </c:pt>
                <c:pt idx="1">
                  <c:v>Social Media Icons</c:v>
                </c:pt>
                <c:pt idx="2">
                  <c:v>Site Search Results Template</c:v>
                </c:pt>
                <c:pt idx="3">
                  <c:v>NavigationTest</c:v>
                </c:pt>
                <c:pt idx="4">
                  <c:v>Content Page Template</c:v>
                </c:pt>
                <c:pt idx="5">
                  <c:v>Landing Page Tests</c:v>
                </c:pt>
                <c:pt idx="6">
                  <c:v>Homepage Tests</c:v>
                </c:pt>
              </c:strCache>
            </c:strRef>
          </c:cat>
          <c:val>
            <c:numRef>
              <c:f>'13'!$T$5:$Z$5</c:f>
              <c:numCache>
                <c:formatCode>0%</c:formatCode>
                <c:ptCount val="7"/>
                <c:pt idx="0">
                  <c:v>0.31818181818181818</c:v>
                </c:pt>
                <c:pt idx="1">
                  <c:v>0.2</c:v>
                </c:pt>
                <c:pt idx="2">
                  <c:v>0.23076923076923078</c:v>
                </c:pt>
                <c:pt idx="3">
                  <c:v>0.41860465116279072</c:v>
                </c:pt>
                <c:pt idx="4">
                  <c:v>0.24390243902439024</c:v>
                </c:pt>
                <c:pt idx="5">
                  <c:v>0.29411764705882354</c:v>
                </c:pt>
                <c:pt idx="6">
                  <c:v>0.31372549019607843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9375488"/>
        <c:axId val="69632000"/>
      </c:barChart>
      <c:catAx>
        <c:axId val="693754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632000"/>
        <c:crosses val="autoZero"/>
        <c:auto val="1"/>
        <c:lblAlgn val="ctr"/>
        <c:lblOffset val="100"/>
        <c:noMultiLvlLbl val="0"/>
      </c:catAx>
      <c:valAx>
        <c:axId val="6963200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93754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4722331583552054"/>
          <c:y val="0.1759624784850792"/>
          <c:w val="0.50555336832895892"/>
          <c:h val="6.1486200454422164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 b="1" i="0" u="none" strike="noStrike" baseline="0">
                <a:effectLst/>
              </a:rPr>
              <a:t>How Far Down The Conversion Funnel Do Marketers Measure Test Results?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672075882601006"/>
          <c:y val="0.19300117385536372"/>
          <c:w val="0.41872366673590256"/>
          <c:h val="0.65152165384135496"/>
        </c:manualLayout>
      </c:layout>
      <c:pie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dLbls>
            <c:dLbl>
              <c:idx val="0"/>
              <c:layout>
                <c:manualLayout>
                  <c:x val="-1.5987210231814548E-2"/>
                  <c:y val="5.0409577819785761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0.1342925659472422"/>
                  <c:y val="-0.2016383112791430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3.1974420463629096E-3"/>
                  <c:y val="7.057340894770006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'18'!$D$5:$D$7</c:f>
              <c:strCache>
                <c:ptCount val="3"/>
                <c:pt idx="0">
                  <c:v>Quality Of Conversions</c:v>
                </c:pt>
                <c:pt idx="1">
                  <c:v>Conversions</c:v>
                </c:pt>
                <c:pt idx="2">
                  <c:v>Immediate Clicks</c:v>
                </c:pt>
              </c:strCache>
            </c:strRef>
          </c:cat>
          <c:val>
            <c:numRef>
              <c:f>'18'!$F$5:$F$7</c:f>
              <c:numCache>
                <c:formatCode>0%</c:formatCode>
                <c:ptCount val="3"/>
                <c:pt idx="0">
                  <c:v>0.3081180811808118</c:v>
                </c:pt>
                <c:pt idx="1">
                  <c:v>0.4907749077490775</c:v>
                </c:pt>
                <c:pt idx="2">
                  <c:v>0.2011070110701107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8874756974822594"/>
          <c:y val="0.18124985789205728"/>
          <c:w val="0.58069991251093611"/>
          <c:h val="0.61390591712759068"/>
        </c:manualLayout>
      </c:layout>
      <c:barChart>
        <c:barDir val="bar"/>
        <c:grouping val="clustere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'19'!$A$3:$A$11</c:f>
              <c:strCache>
                <c:ptCount val="9"/>
                <c:pt idx="0">
                  <c:v>Persona-based Research/Design</c:v>
                </c:pt>
                <c:pt idx="1">
                  <c:v>Eyetracking-style Heatmaps</c:v>
                </c:pt>
                <c:pt idx="2">
                  <c:v>Visitor Surveys</c:v>
                </c:pt>
                <c:pt idx="3">
                  <c:v>Usability Studies</c:v>
                </c:pt>
                <c:pt idx="4">
                  <c:v>Conversion Quality</c:v>
                </c:pt>
                <c:pt idx="5">
                  <c:v>Our "Gut"</c:v>
                </c:pt>
                <c:pt idx="6">
                  <c:v>Best Practices in Design/Copy</c:v>
                </c:pt>
                <c:pt idx="7">
                  <c:v>Ideas from Other Sites or Case Studies</c:v>
                </c:pt>
                <c:pt idx="8">
                  <c:v>Web Analytics</c:v>
                </c:pt>
              </c:strCache>
            </c:strRef>
          </c:cat>
          <c:val>
            <c:numRef>
              <c:f>'19'!$B$3:$B$11</c:f>
              <c:numCache>
                <c:formatCode>0%</c:formatCode>
                <c:ptCount val="9"/>
                <c:pt idx="0">
                  <c:v>0.30275229357798167</c:v>
                </c:pt>
                <c:pt idx="1">
                  <c:v>0.33577981651376149</c:v>
                </c:pt>
                <c:pt idx="2">
                  <c:v>0.38348623853211011</c:v>
                </c:pt>
                <c:pt idx="3">
                  <c:v>0.46788990825688076</c:v>
                </c:pt>
                <c:pt idx="4">
                  <c:v>0.50275229357798168</c:v>
                </c:pt>
                <c:pt idx="5">
                  <c:v>0.60917431192660554</c:v>
                </c:pt>
                <c:pt idx="6">
                  <c:v>0.67889908256880738</c:v>
                </c:pt>
                <c:pt idx="7">
                  <c:v>0.68073394495412842</c:v>
                </c:pt>
                <c:pt idx="8">
                  <c:v>0.93577981651376152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9559296"/>
        <c:axId val="69167360"/>
      </c:barChart>
      <c:catAx>
        <c:axId val="6955929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167360"/>
        <c:crosses val="autoZero"/>
        <c:auto val="1"/>
        <c:lblAlgn val="ctr"/>
        <c:lblOffset val="100"/>
        <c:noMultiLvlLbl val="0"/>
      </c:catAx>
      <c:valAx>
        <c:axId val="69167360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695592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2313137941090697"/>
          <c:y val="0.12085935887227578"/>
          <c:w val="0.85159973858026217"/>
          <c:h val="0.67253315245706646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'20'!$B$3:$B$8</c:f>
              <c:strCache>
                <c:ptCount val="6"/>
                <c:pt idx="0">
                  <c:v>A/A Tests</c:v>
                </c:pt>
                <c:pt idx="1">
                  <c:v>Dynamic Content</c:v>
                </c:pt>
                <c:pt idx="2">
                  <c:v>No. of Pages in Path, Form or Cart</c:v>
                </c:pt>
                <c:pt idx="3">
                  <c:v>Multivariate Tests</c:v>
                </c:pt>
                <c:pt idx="4">
                  <c:v>Concurrent Tests</c:v>
                </c:pt>
                <c:pt idx="5">
                  <c:v>Segmentation</c:v>
                </c:pt>
              </c:strCache>
            </c:strRef>
          </c:cat>
          <c:val>
            <c:numRef>
              <c:f>'20'!$C$3:$C$8</c:f>
              <c:numCache>
                <c:formatCode>0%</c:formatCode>
                <c:ptCount val="6"/>
                <c:pt idx="0">
                  <c:v>0.24840764331210191</c:v>
                </c:pt>
                <c:pt idx="1">
                  <c:v>0.32484076433121017</c:v>
                </c:pt>
                <c:pt idx="2">
                  <c:v>0.33757961783439489</c:v>
                </c:pt>
                <c:pt idx="3">
                  <c:v>0.51804670912951167</c:v>
                </c:pt>
                <c:pt idx="4">
                  <c:v>0.53927813163481952</c:v>
                </c:pt>
                <c:pt idx="5">
                  <c:v>0.59447983014861994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9561856"/>
        <c:axId val="69169664"/>
      </c:barChart>
      <c:catAx>
        <c:axId val="6956185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169664"/>
        <c:crosses val="autoZero"/>
        <c:auto val="1"/>
        <c:lblAlgn val="ctr"/>
        <c:lblOffset val="100"/>
        <c:noMultiLvlLbl val="0"/>
      </c:catAx>
      <c:valAx>
        <c:axId val="69169664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6956185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 b="1" i="0" u="none" strike="noStrike" baseline="0">
                <a:effectLst/>
              </a:rPr>
              <a:t>Sequential vs. Split Testing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5441777250504682"/>
          <c:y val="0.18305096478324828"/>
          <c:w val="0.46524302931149403"/>
          <c:h val="0.70127291780835088"/>
        </c:manualLayout>
      </c:layout>
      <c:pie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dLbls>
            <c:dLbl>
              <c:idx val="0"/>
              <c:layout>
                <c:manualLayout>
                  <c:x val="-3.1974420463629096E-3"/>
                  <c:y val="6.072105052198588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1.4388489208633094E-2"/>
                  <c:y val="-0.1062618384134752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'14'!$D$4:$D$6</c:f>
              <c:strCache>
                <c:ptCount val="3"/>
                <c:pt idx="0">
                  <c:v>Only run sequential tests</c:v>
                </c:pt>
                <c:pt idx="1">
                  <c:v>Run both sequential &amp; split tests</c:v>
                </c:pt>
                <c:pt idx="2">
                  <c:v>Only run split tests</c:v>
                </c:pt>
              </c:strCache>
            </c:strRef>
          </c:cat>
          <c:val>
            <c:numRef>
              <c:f>'14'!$F$4:$F$6</c:f>
              <c:numCache>
                <c:formatCode>0%</c:formatCode>
                <c:ptCount val="3"/>
                <c:pt idx="0">
                  <c:v>7.9629629629629634E-2</c:v>
                </c:pt>
                <c:pt idx="1">
                  <c:v>0.45740740740740743</c:v>
                </c:pt>
                <c:pt idx="2">
                  <c:v>0.46296296296296297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923292151506269E-2"/>
          <c:y val="0.16179028183274843"/>
          <c:w val="0.92946646375085462"/>
          <c:h val="0.59169758274597695"/>
        </c:manualLayout>
      </c:layout>
      <c:barChart>
        <c:barDir val="col"/>
        <c:grouping val="clustere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'15'!$E$2:$E$7</c:f>
              <c:strCache>
                <c:ptCount val="6"/>
                <c:pt idx="0">
                  <c:v>22+ days</c:v>
                </c:pt>
                <c:pt idx="1">
                  <c:v>21 days</c:v>
                </c:pt>
                <c:pt idx="2">
                  <c:v>14 days</c:v>
                </c:pt>
                <c:pt idx="3">
                  <c:v>7 days</c:v>
                </c:pt>
                <c:pt idx="4">
                  <c:v>Stop as soon as tech indicates conclusiveness</c:v>
                </c:pt>
                <c:pt idx="5">
                  <c:v>Our testing cycles are consistent with our business cycles</c:v>
                </c:pt>
              </c:strCache>
            </c:strRef>
          </c:cat>
          <c:val>
            <c:numRef>
              <c:f>'15'!$F$2:$F$7</c:f>
              <c:numCache>
                <c:formatCode>0%</c:formatCode>
                <c:ptCount val="6"/>
                <c:pt idx="0">
                  <c:v>5.2434456928838954E-2</c:v>
                </c:pt>
                <c:pt idx="1">
                  <c:v>7.8651685393258425E-2</c:v>
                </c:pt>
                <c:pt idx="2">
                  <c:v>0.29213483146067415</c:v>
                </c:pt>
                <c:pt idx="3">
                  <c:v>0.25842696629213485</c:v>
                </c:pt>
                <c:pt idx="4">
                  <c:v>0.25093632958801498</c:v>
                </c:pt>
                <c:pt idx="5">
                  <c:v>6.741573033707865E-2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9495808"/>
        <c:axId val="69636032"/>
      </c:barChart>
      <c:catAx>
        <c:axId val="69495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636032"/>
        <c:crosses val="autoZero"/>
        <c:auto val="1"/>
        <c:lblAlgn val="ctr"/>
        <c:lblOffset val="100"/>
        <c:noMultiLvlLbl val="0"/>
      </c:catAx>
      <c:valAx>
        <c:axId val="6963603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949580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 b="1" i="0" u="none" strike="noStrike" baseline="0">
                <a:effectLst/>
              </a:rPr>
              <a:t>At What Rate of Conclusiveness Do Marketers Consider It Safe To Declare A Winner?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4923292151506269E-2"/>
          <c:y val="0.23669669132267557"/>
          <c:w val="0.92946646375085462"/>
          <c:h val="0.522116439990455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'17'!$F$3</c:f>
              <c:strCache>
                <c:ptCount val="1"/>
                <c:pt idx="0">
                  <c:v>Testing Vendors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'17'!$E$4:$E$9</c:f>
              <c:strCache>
                <c:ptCount val="6"/>
                <c:pt idx="0">
                  <c:v>Less Than 80% If Test Ran A Long Time</c:v>
                </c:pt>
                <c:pt idx="1">
                  <c:v>80% Is OK</c:v>
                </c:pt>
                <c:pt idx="2">
                  <c:v>85% Is OK</c:v>
                </c:pt>
                <c:pt idx="3">
                  <c:v>90% Is OK</c:v>
                </c:pt>
                <c:pt idx="4">
                  <c:v>95% Is OK</c:v>
                </c:pt>
                <c:pt idx="5">
                  <c:v>99% or better</c:v>
                </c:pt>
              </c:strCache>
            </c:strRef>
          </c:cat>
          <c:val>
            <c:numRef>
              <c:f>'17'!$F$4:$F$9</c:f>
              <c:numCache>
                <c:formatCode>0%</c:formatCode>
                <c:ptCount val="6"/>
                <c:pt idx="0">
                  <c:v>3.1007751937984496E-2</c:v>
                </c:pt>
                <c:pt idx="1">
                  <c:v>7.7519379844961239E-2</c:v>
                </c:pt>
                <c:pt idx="2">
                  <c:v>3.875968992248062E-2</c:v>
                </c:pt>
                <c:pt idx="3">
                  <c:v>0.16279069767441862</c:v>
                </c:pt>
                <c:pt idx="4">
                  <c:v>0.64341085271317833</c:v>
                </c:pt>
                <c:pt idx="5">
                  <c:v>4.6511627906976744E-2</c:v>
                </c:pt>
              </c:numCache>
            </c:numRef>
          </c:val>
        </c:ser>
        <c:ser>
          <c:idx val="1"/>
          <c:order val="1"/>
          <c:tx>
            <c:strRef>
              <c:f>'17'!$G$3</c:f>
              <c:strCache>
                <c:ptCount val="1"/>
                <c:pt idx="0">
                  <c:v>Staff Marketers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'17'!$E$4:$E$9</c:f>
              <c:strCache>
                <c:ptCount val="6"/>
                <c:pt idx="0">
                  <c:v>Less Than 80% If Test Ran A Long Time</c:v>
                </c:pt>
                <c:pt idx="1">
                  <c:v>80% Is OK</c:v>
                </c:pt>
                <c:pt idx="2">
                  <c:v>85% Is OK</c:v>
                </c:pt>
                <c:pt idx="3">
                  <c:v>90% Is OK</c:v>
                </c:pt>
                <c:pt idx="4">
                  <c:v>95% Is OK</c:v>
                </c:pt>
                <c:pt idx="5">
                  <c:v>99% or better</c:v>
                </c:pt>
              </c:strCache>
            </c:strRef>
          </c:cat>
          <c:val>
            <c:numRef>
              <c:f>'17'!$G$4:$G$9</c:f>
              <c:numCache>
                <c:formatCode>0%</c:formatCode>
                <c:ptCount val="6"/>
                <c:pt idx="0">
                  <c:v>0.10294117647058823</c:v>
                </c:pt>
                <c:pt idx="1">
                  <c:v>8.0882352941176475E-2</c:v>
                </c:pt>
                <c:pt idx="2">
                  <c:v>5.8823529411764705E-2</c:v>
                </c:pt>
                <c:pt idx="3">
                  <c:v>0.23774509803921567</c:v>
                </c:pt>
                <c:pt idx="4">
                  <c:v>0.45588235294117646</c:v>
                </c:pt>
                <c:pt idx="5">
                  <c:v>6.3725490196078427E-2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9496320"/>
        <c:axId val="69638336"/>
      </c:barChart>
      <c:catAx>
        <c:axId val="694963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638336"/>
        <c:crosses val="autoZero"/>
        <c:auto val="1"/>
        <c:lblAlgn val="ctr"/>
        <c:lblOffset val="100"/>
        <c:noMultiLvlLbl val="0"/>
      </c:catAx>
      <c:valAx>
        <c:axId val="6963833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949632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 b="1" i="0" u="none" strike="noStrike" baseline="0">
                <a:effectLst/>
              </a:rPr>
              <a:t>Top 6 Reasons Marketers Aren’t Testing </a:t>
            </a:r>
          </a:p>
          <a:p>
            <a:pPr>
              <a:defRPr sz="2400"/>
            </a:pPr>
            <a:r>
              <a:rPr lang="en-US" sz="2400" b="1" i="0" u="none" strike="noStrike" baseline="0">
                <a:effectLst/>
              </a:rPr>
              <a:t>Websites Or Landing Pages … Yet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4923292151506269E-2"/>
          <c:y val="0.11548454698976582"/>
          <c:w val="0.92946646375085462"/>
          <c:h val="0.66858104946184049"/>
        </c:manualLayout>
      </c:layout>
      <c:barChart>
        <c:barDir val="col"/>
        <c:grouping val="clustere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'8'!$D$5:$D$10</c:f>
              <c:strCache>
                <c:ptCount val="6"/>
                <c:pt idx="0">
                  <c:v>We plan to test; it’s just not implemented yet</c:v>
                </c:pt>
                <c:pt idx="1">
                  <c:v>Not enough staff time</c:v>
                </c:pt>
                <c:pt idx="2">
                  <c:v>Not enough traffic</c:v>
                </c:pt>
                <c:pt idx="3">
                  <c:v>No budget for testing</c:v>
                </c:pt>
                <c:pt idx="4">
                  <c:v>Don’t know how to run tests</c:v>
                </c:pt>
                <c:pt idx="5">
                  <c:v>Management doesn’t support testing</c:v>
                </c:pt>
              </c:strCache>
            </c:strRef>
          </c:cat>
          <c:val>
            <c:numRef>
              <c:f>'8'!$E$5:$E$10</c:f>
              <c:numCache>
                <c:formatCode>0%</c:formatCode>
                <c:ptCount val="6"/>
                <c:pt idx="0">
                  <c:v>0.32575757575757575</c:v>
                </c:pt>
                <c:pt idx="1">
                  <c:v>0.22727272727272727</c:v>
                </c:pt>
                <c:pt idx="2">
                  <c:v>0.16666666666666666</c:v>
                </c:pt>
                <c:pt idx="3">
                  <c:v>0.13257575757575757</c:v>
                </c:pt>
                <c:pt idx="4">
                  <c:v>9.8484848484848481E-2</c:v>
                </c:pt>
                <c:pt idx="5">
                  <c:v>4.924242424242424E-2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8730880"/>
        <c:axId val="69011136"/>
      </c:barChart>
      <c:catAx>
        <c:axId val="687308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011136"/>
        <c:crosses val="autoZero"/>
        <c:auto val="1"/>
        <c:lblAlgn val="ctr"/>
        <c:lblOffset val="100"/>
        <c:noMultiLvlLbl val="0"/>
      </c:catAx>
      <c:valAx>
        <c:axId val="6901113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873088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/>
              <a:t>What Are Marketers Testing?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4923292151506269E-2"/>
          <c:y val="0.20030943500483495"/>
          <c:w val="0.92946646375085462"/>
          <c:h val="0.627202447647260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'Combined 1-9-10'!$B$2</c:f>
              <c:strCache>
                <c:ptCount val="1"/>
                <c:pt idx="0">
                  <c:v>2013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'Combined 1-9-10'!$A$3:$A$6</c:f>
              <c:strCache>
                <c:ptCount val="4"/>
                <c:pt idx="0">
                  <c:v>Landing Pages</c:v>
                </c:pt>
                <c:pt idx="1">
                  <c:v>Email</c:v>
                </c:pt>
                <c:pt idx="2">
                  <c:v>Mobile Sites</c:v>
                </c:pt>
                <c:pt idx="3">
                  <c:v>Mobile Apps</c:v>
                </c:pt>
              </c:strCache>
            </c:strRef>
          </c:cat>
          <c:val>
            <c:numRef>
              <c:f>'Combined 1-9-10'!$B$3:$B$6</c:f>
              <c:numCache>
                <c:formatCode>0%</c:formatCode>
                <c:ptCount val="4"/>
                <c:pt idx="0">
                  <c:v>0.59</c:v>
                </c:pt>
                <c:pt idx="1">
                  <c:v>0.56999999999999995</c:v>
                </c:pt>
                <c:pt idx="2">
                  <c:v>0.3</c:v>
                </c:pt>
                <c:pt idx="3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'Combined 1-9-10'!$C$2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'Combined 1-9-10'!$A$3:$A$6</c:f>
              <c:strCache>
                <c:ptCount val="4"/>
                <c:pt idx="0">
                  <c:v>Landing Pages</c:v>
                </c:pt>
                <c:pt idx="1">
                  <c:v>Email</c:v>
                </c:pt>
                <c:pt idx="2">
                  <c:v>Mobile Sites</c:v>
                </c:pt>
                <c:pt idx="3">
                  <c:v>Mobile Apps</c:v>
                </c:pt>
              </c:strCache>
            </c:strRef>
          </c:cat>
          <c:val>
            <c:numRef>
              <c:f>'Combined 1-9-10'!$C$3:$C$6</c:f>
              <c:numCache>
                <c:formatCode>0%</c:formatCode>
                <c:ptCount val="4"/>
                <c:pt idx="0">
                  <c:v>0.65554231227651971</c:v>
                </c:pt>
                <c:pt idx="1">
                  <c:v>0.60381861575178997</c:v>
                </c:pt>
                <c:pt idx="2">
                  <c:v>0.39065817409766457</c:v>
                </c:pt>
                <c:pt idx="3">
                  <c:v>0.11464968152866242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1040768"/>
        <c:axId val="113683840"/>
      </c:barChart>
      <c:catAx>
        <c:axId val="1310407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3683840"/>
        <c:crosses val="autoZero"/>
        <c:auto val="1"/>
        <c:lblAlgn val="ctr"/>
        <c:lblOffset val="100"/>
        <c:noMultiLvlLbl val="0"/>
      </c:catAx>
      <c:valAx>
        <c:axId val="11368384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31040768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/>
              <a:t>What's The Biggest Hurdle Stopping Your Company Or Division From Doing More Or Better Testing?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7697758933979409E-2"/>
          <c:y val="0.20568902724368754"/>
          <c:w val="0.91669197038992878"/>
          <c:h val="0.50243749668006443"/>
        </c:manualLayout>
      </c:layout>
      <c:barChart>
        <c:barDir val="col"/>
        <c:grouping val="clustere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Hurdle!$A$3:$A$10</c:f>
              <c:strCache>
                <c:ptCount val="8"/>
                <c:pt idx="0">
                  <c:v>Resources</c:v>
                </c:pt>
                <c:pt idx="1">
                  <c:v>Time</c:v>
                </c:pt>
                <c:pt idx="2">
                  <c:v>Culture/Politics</c:v>
                </c:pt>
                <c:pt idx="3">
                  <c:v>Knowledge</c:v>
                </c:pt>
                <c:pt idx="4">
                  <c:v>Budget</c:v>
                </c:pt>
                <c:pt idx="5">
                  <c:v>Traffic</c:v>
                </c:pt>
                <c:pt idx="6">
                  <c:v>Technology</c:v>
                </c:pt>
                <c:pt idx="7">
                  <c:v>Other</c:v>
                </c:pt>
              </c:strCache>
            </c:strRef>
          </c:cat>
          <c:val>
            <c:numRef>
              <c:f>Hurdle!$B$3:$B$10</c:f>
              <c:numCache>
                <c:formatCode>0%</c:formatCode>
                <c:ptCount val="8"/>
                <c:pt idx="0">
                  <c:v>0.27</c:v>
                </c:pt>
                <c:pt idx="1">
                  <c:v>0.23</c:v>
                </c:pt>
                <c:pt idx="2">
                  <c:v>0.11</c:v>
                </c:pt>
                <c:pt idx="3">
                  <c:v>0.11</c:v>
                </c:pt>
                <c:pt idx="4">
                  <c:v>0.09</c:v>
                </c:pt>
                <c:pt idx="5">
                  <c:v>0.08</c:v>
                </c:pt>
                <c:pt idx="6">
                  <c:v>0.06</c:v>
                </c:pt>
                <c:pt idx="7">
                  <c:v>0.06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9977088"/>
        <c:axId val="69830336"/>
      </c:barChart>
      <c:catAx>
        <c:axId val="699770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830336"/>
        <c:crosses val="autoZero"/>
        <c:auto val="1"/>
        <c:lblAlgn val="ctr"/>
        <c:lblOffset val="100"/>
        <c:noMultiLvlLbl val="0"/>
      </c:catAx>
      <c:valAx>
        <c:axId val="6983033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997708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 b="1" i="0" u="none" strike="noStrike" baseline="0">
                <a:effectLst/>
              </a:rPr>
              <a:t>Typical Number Of Testing Staffers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4923292151506269E-2"/>
          <c:y val="0.23669669132267557"/>
          <c:w val="0.92946646375085462"/>
          <c:h val="0.517379875538156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'22'!$F$4</c:f>
              <c:strCache>
                <c:ptCount val="1"/>
                <c:pt idx="0">
                  <c:v>Small Organizations 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'22'!$E$5:$E$9</c:f>
              <c:strCache>
                <c:ptCount val="5"/>
                <c:pt idx="0">
                  <c:v>No One Currently</c:v>
                </c:pt>
                <c:pt idx="1">
                  <c:v>Part of a Staffer's Job</c:v>
                </c:pt>
                <c:pt idx="2">
                  <c:v>1 Full-Time Staffer</c:v>
                </c:pt>
                <c:pt idx="3">
                  <c:v>2 or More Full-Timers</c:v>
                </c:pt>
                <c:pt idx="4">
                  <c:v>7 or More Full-Timers</c:v>
                </c:pt>
              </c:strCache>
            </c:strRef>
          </c:cat>
          <c:val>
            <c:numRef>
              <c:f>'22'!$F$5:$F$9</c:f>
              <c:numCache>
                <c:formatCode>0%</c:formatCode>
                <c:ptCount val="5"/>
                <c:pt idx="0">
                  <c:v>0.17857142857142858</c:v>
                </c:pt>
                <c:pt idx="1">
                  <c:v>0.72619047619047616</c:v>
                </c:pt>
                <c:pt idx="2">
                  <c:v>4.7619047619047616E-2</c:v>
                </c:pt>
                <c:pt idx="3">
                  <c:v>3.5714285714285712E-2</c:v>
                </c:pt>
                <c:pt idx="4">
                  <c:v>1.1904761904761904E-2</c:v>
                </c:pt>
              </c:numCache>
            </c:numRef>
          </c:val>
        </c:ser>
        <c:ser>
          <c:idx val="1"/>
          <c:order val="1"/>
          <c:tx>
            <c:strRef>
              <c:f>'22'!$G$4</c:f>
              <c:strCache>
                <c:ptCount val="1"/>
                <c:pt idx="0">
                  <c:v>Mid-Sized Organizations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1"/>
              <c:layout>
                <c:manualLayout>
                  <c:x val="3.201280512204882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201280512204882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801920768307322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'22'!$E$5:$E$9</c:f>
              <c:strCache>
                <c:ptCount val="5"/>
                <c:pt idx="0">
                  <c:v>No One Currently</c:v>
                </c:pt>
                <c:pt idx="1">
                  <c:v>Part of a Staffer's Job</c:v>
                </c:pt>
                <c:pt idx="2">
                  <c:v>1 Full-Time Staffer</c:v>
                </c:pt>
                <c:pt idx="3">
                  <c:v>2 or More Full-Timers</c:v>
                </c:pt>
                <c:pt idx="4">
                  <c:v>7 or More Full-Timers</c:v>
                </c:pt>
              </c:strCache>
            </c:strRef>
          </c:cat>
          <c:val>
            <c:numRef>
              <c:f>'22'!$G$5:$G$9</c:f>
              <c:numCache>
                <c:formatCode>0%</c:formatCode>
                <c:ptCount val="5"/>
                <c:pt idx="0">
                  <c:v>2.7397260273972601E-2</c:v>
                </c:pt>
                <c:pt idx="1">
                  <c:v>0.71232876712328763</c:v>
                </c:pt>
                <c:pt idx="2">
                  <c:v>9.5890410958904104E-2</c:v>
                </c:pt>
                <c:pt idx="3">
                  <c:v>0.13698630136986301</c:v>
                </c:pt>
                <c:pt idx="4">
                  <c:v>2.7397260273972601E-2</c:v>
                </c:pt>
              </c:numCache>
            </c:numRef>
          </c:val>
        </c:ser>
        <c:ser>
          <c:idx val="2"/>
          <c:order val="2"/>
          <c:tx>
            <c:strRef>
              <c:f>'22'!$H$4</c:f>
              <c:strCache>
                <c:ptCount val="1"/>
                <c:pt idx="0">
                  <c:v>Large Organizations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'22'!$E$5:$E$9</c:f>
              <c:strCache>
                <c:ptCount val="5"/>
                <c:pt idx="0">
                  <c:v>No One Currently</c:v>
                </c:pt>
                <c:pt idx="1">
                  <c:v>Part of a Staffer's Job</c:v>
                </c:pt>
                <c:pt idx="2">
                  <c:v>1 Full-Time Staffer</c:v>
                </c:pt>
                <c:pt idx="3">
                  <c:v>2 or More Full-Timers</c:v>
                </c:pt>
                <c:pt idx="4">
                  <c:v>7 or More Full-Timers</c:v>
                </c:pt>
              </c:strCache>
            </c:strRef>
          </c:cat>
          <c:val>
            <c:numRef>
              <c:f>'22'!$H$5:$H$9</c:f>
              <c:numCache>
                <c:formatCode>0%</c:formatCode>
                <c:ptCount val="5"/>
                <c:pt idx="0">
                  <c:v>5.859375E-2</c:v>
                </c:pt>
                <c:pt idx="1">
                  <c:v>0.51171875</c:v>
                </c:pt>
                <c:pt idx="2">
                  <c:v>0.12890625</c:v>
                </c:pt>
                <c:pt idx="3">
                  <c:v>0.18359375</c:v>
                </c:pt>
                <c:pt idx="4">
                  <c:v>0.1171875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0433792"/>
        <c:axId val="69168512"/>
      </c:barChart>
      <c:catAx>
        <c:axId val="704337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168512"/>
        <c:crosses val="autoZero"/>
        <c:auto val="1"/>
        <c:lblAlgn val="ctr"/>
        <c:lblOffset val="100"/>
        <c:noMultiLvlLbl val="0"/>
      </c:catAx>
      <c:valAx>
        <c:axId val="6916851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7043379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/>
              <a:t>Did Testing Agencies And Technology Businesses Grow In The Past 12 Months?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4856403819087837E-2"/>
          <c:y val="0.23922194384792811"/>
          <c:w val="0.92463552563175966"/>
          <c:h val="0.53474270261671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'24'!$Q$45</c:f>
              <c:strCache>
                <c:ptCount val="1"/>
                <c:pt idx="0">
                  <c:v>2013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'24'!$P$46:$P$49</c:f>
              <c:strCache>
                <c:ptCount val="4"/>
                <c:pt idx="0">
                  <c:v>Business Is Booming</c:v>
                </c:pt>
                <c:pt idx="1">
                  <c:v>We're Seeing Moderate Growth</c:v>
                </c:pt>
                <c:pt idx="2">
                  <c:v>About the Same As Last Year</c:v>
                </c:pt>
                <c:pt idx="3">
                  <c:v>Business Is Slacking Off</c:v>
                </c:pt>
              </c:strCache>
            </c:strRef>
          </c:cat>
          <c:val>
            <c:numRef>
              <c:f>'24'!$Q$46:$Q$49</c:f>
              <c:numCache>
                <c:formatCode>0%</c:formatCode>
                <c:ptCount val="4"/>
                <c:pt idx="0">
                  <c:v>0.23571428571428571</c:v>
                </c:pt>
                <c:pt idx="1">
                  <c:v>0.49285714285714288</c:v>
                </c:pt>
                <c:pt idx="2">
                  <c:v>0.24285714285714285</c:v>
                </c:pt>
                <c:pt idx="3">
                  <c:v>2.8571428571428571E-2</c:v>
                </c:pt>
              </c:numCache>
            </c:numRef>
          </c:val>
        </c:ser>
        <c:ser>
          <c:idx val="1"/>
          <c:order val="1"/>
          <c:tx>
            <c:strRef>
              <c:f>'24'!$R$45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'24'!$P$46:$P$49</c:f>
              <c:strCache>
                <c:ptCount val="4"/>
                <c:pt idx="0">
                  <c:v>Business Is Booming</c:v>
                </c:pt>
                <c:pt idx="1">
                  <c:v>We're Seeing Moderate Growth</c:v>
                </c:pt>
                <c:pt idx="2">
                  <c:v>About the Same As Last Year</c:v>
                </c:pt>
                <c:pt idx="3">
                  <c:v>Business Is Slacking Off</c:v>
                </c:pt>
              </c:strCache>
            </c:strRef>
          </c:cat>
          <c:val>
            <c:numRef>
              <c:f>'24'!$R$46:$R$49</c:f>
              <c:numCache>
                <c:formatCode>0%</c:formatCode>
                <c:ptCount val="4"/>
                <c:pt idx="0">
                  <c:v>0.32692307692307693</c:v>
                </c:pt>
                <c:pt idx="1">
                  <c:v>0.54487179487179482</c:v>
                </c:pt>
                <c:pt idx="2">
                  <c:v>0.12179487179487179</c:v>
                </c:pt>
                <c:pt idx="3">
                  <c:v>6.41025641025641E-3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0432768"/>
        <c:axId val="70354048"/>
      </c:barChart>
      <c:catAx>
        <c:axId val="704327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0354048"/>
        <c:crosses val="autoZero"/>
        <c:auto val="1"/>
        <c:lblAlgn val="ctr"/>
        <c:lblOffset val="100"/>
        <c:noMultiLvlLbl val="0"/>
      </c:catAx>
      <c:valAx>
        <c:axId val="7035404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70432768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 b="1" i="0" u="none" strike="noStrike" baseline="0">
                <a:effectLst/>
              </a:rPr>
              <a:t>Will Organizations Hire More Testing Staff Over The Next 12 Months?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4923305450128084E-2"/>
          <c:y val="0.12600485316693902"/>
          <c:w val="0.92946646375085462"/>
          <c:h val="0.58268429653840437"/>
        </c:manualLayout>
      </c:layout>
      <c:barChart>
        <c:barDir val="col"/>
        <c:grouping val="clustere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'23'!$E$3:$E$8</c:f>
              <c:strCache>
                <c:ptCount val="6"/>
                <c:pt idx="0">
                  <c:v>2 or More Full-Time</c:v>
                </c:pt>
                <c:pt idx="1">
                  <c:v>1 Full-Time</c:v>
                </c:pt>
                <c:pt idx="2">
                  <c:v>Part of a Staffer's Job</c:v>
                </c:pt>
                <c:pt idx="3">
                  <c:v>May Outsource</c:v>
                </c:pt>
                <c:pt idx="4">
                  <c:v>No Additional Staff or Outsourcing</c:v>
                </c:pt>
                <c:pt idx="5">
                  <c:v>Staff Reductions Coming</c:v>
                </c:pt>
              </c:strCache>
            </c:strRef>
          </c:cat>
          <c:val>
            <c:numRef>
              <c:f>'23'!$G$3:$G$8</c:f>
              <c:numCache>
                <c:formatCode>0%</c:formatCode>
                <c:ptCount val="6"/>
                <c:pt idx="0">
                  <c:v>8.557457212713937E-2</c:v>
                </c:pt>
                <c:pt idx="1">
                  <c:v>0.11491442542787286</c:v>
                </c:pt>
                <c:pt idx="2">
                  <c:v>0.31295843520782396</c:v>
                </c:pt>
                <c:pt idx="3">
                  <c:v>0.14180929095354522</c:v>
                </c:pt>
                <c:pt idx="4">
                  <c:v>0.34229828850855748</c:v>
                </c:pt>
                <c:pt idx="5">
                  <c:v>2.4449877750611247E-3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0072320"/>
        <c:axId val="69171968"/>
      </c:barChart>
      <c:catAx>
        <c:axId val="700723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171968"/>
        <c:crosses val="autoZero"/>
        <c:auto val="1"/>
        <c:lblAlgn val="ctr"/>
        <c:lblOffset val="100"/>
        <c:noMultiLvlLbl val="0"/>
      </c:catAx>
      <c:valAx>
        <c:axId val="6917196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7007232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/>
              <a:t>Is Web Testing Worth It?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5441777250504682"/>
          <c:y val="0.18305096478324828"/>
          <c:w val="0.46524302931149403"/>
          <c:h val="0.70127291780835088"/>
        </c:manualLayout>
      </c:layout>
      <c:pie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dLbls>
            <c:dLbl>
              <c:idx val="2"/>
              <c:layout>
                <c:manualLayout>
                  <c:x val="0"/>
                  <c:y val="3.569152326322498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1.6142050040355124E-3"/>
                  <c:y val="5.098789037603569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'6'!$E$3:$E$6</c:f>
              <c:strCache>
                <c:ptCount val="4"/>
                <c:pt idx="0">
                  <c:v>Big Results</c:v>
                </c:pt>
                <c:pt idx="1">
                  <c:v>Moderate Results</c:v>
                </c:pt>
                <c:pt idx="2">
                  <c:v>Neutral Results</c:v>
                </c:pt>
                <c:pt idx="3">
                  <c:v>No</c:v>
                </c:pt>
              </c:strCache>
            </c:strRef>
          </c:cat>
          <c:val>
            <c:numRef>
              <c:f>'6'!$G$3:$G$6</c:f>
              <c:numCache>
                <c:formatCode>0%</c:formatCode>
                <c:ptCount val="4"/>
                <c:pt idx="0">
                  <c:v>0.49043062200956938</c:v>
                </c:pt>
                <c:pt idx="1">
                  <c:v>0.41626794258373206</c:v>
                </c:pt>
                <c:pt idx="2">
                  <c:v>8.8516746411483258E-2</c:v>
                </c:pt>
                <c:pt idx="3" formatCode="0.0%">
                  <c:v>4.7846889952153108E-3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/>
              <a:t>Which Types Of Marketers Are 
Most Likely To Be Testing?   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4923292151506297E-2"/>
          <c:y val="0.23669669132267601"/>
          <c:w val="0.92946646375085396"/>
          <c:h val="0.572621490495507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'3'!$G$39</c:f>
              <c:strCache>
                <c:ptCount val="1"/>
                <c:pt idx="0">
                  <c:v>2013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'3'!$H$38:$J$38</c:f>
              <c:strCache>
                <c:ptCount val="3"/>
                <c:pt idx="0">
                  <c:v>Online Sales Marketers</c:v>
                </c:pt>
                <c:pt idx="1">
                  <c:v>Lead Gen Marketers</c:v>
                </c:pt>
                <c:pt idx="2">
                  <c:v>Engagement &amp; Brand Awareness Marketers</c:v>
                </c:pt>
              </c:strCache>
            </c:strRef>
          </c:cat>
          <c:val>
            <c:numRef>
              <c:f>'3'!$H$40:$J$40</c:f>
              <c:numCache>
                <c:formatCode>0%</c:formatCode>
                <c:ptCount val="3"/>
                <c:pt idx="0">
                  <c:v>0.74</c:v>
                </c:pt>
                <c:pt idx="1">
                  <c:v>0.57999999999999996</c:v>
                </c:pt>
                <c:pt idx="2">
                  <c:v>0.27</c:v>
                </c:pt>
              </c:numCache>
            </c:numRef>
          </c:val>
        </c:ser>
        <c:ser>
          <c:idx val="1"/>
          <c:order val="1"/>
          <c:tx>
            <c:strRef>
              <c:f>'3'!$G$40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'3'!$H$38:$J$38</c:f>
              <c:strCache>
                <c:ptCount val="3"/>
                <c:pt idx="0">
                  <c:v>Online Sales Marketers</c:v>
                </c:pt>
                <c:pt idx="1">
                  <c:v>Lead Gen Marketers</c:v>
                </c:pt>
                <c:pt idx="2">
                  <c:v>Engagement &amp; Brand Awareness Marketers</c:v>
                </c:pt>
              </c:strCache>
            </c:strRef>
          </c:cat>
          <c:val>
            <c:numRef>
              <c:f>'3'!$H$39:$J$39</c:f>
              <c:numCache>
                <c:formatCode>0%</c:formatCode>
                <c:ptCount val="3"/>
                <c:pt idx="0">
                  <c:v>0.78</c:v>
                </c:pt>
                <c:pt idx="1">
                  <c:v>0.59</c:v>
                </c:pt>
                <c:pt idx="2">
                  <c:v>0.45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7901440"/>
        <c:axId val="113686720"/>
      </c:barChart>
      <c:catAx>
        <c:axId val="679014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3686720"/>
        <c:crosses val="autoZero"/>
        <c:auto val="1"/>
        <c:lblAlgn val="ctr"/>
        <c:lblOffset val="100"/>
        <c:noMultiLvlLbl val="0"/>
      </c:catAx>
      <c:valAx>
        <c:axId val="11368672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790144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/>
              <a:t>Who Is Conducting Online Tests?
Consumer vs. B2B Marketers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5055881651157233E-2"/>
          <c:y val="0.25481966210534363"/>
          <c:w val="0.91976953789867177"/>
          <c:h val="0.58297744820732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'2'!$E$41</c:f>
              <c:strCache>
                <c:ptCount val="1"/>
                <c:pt idx="0">
                  <c:v>2013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'2'!$F$40:$G$40</c:f>
              <c:strCache>
                <c:ptCount val="2"/>
                <c:pt idx="0">
                  <c:v>B2C</c:v>
                </c:pt>
                <c:pt idx="1">
                  <c:v>B2B</c:v>
                </c:pt>
              </c:strCache>
            </c:strRef>
          </c:cat>
          <c:val>
            <c:numRef>
              <c:f>'2'!$F$41:$G$41</c:f>
              <c:numCache>
                <c:formatCode>0%</c:formatCode>
                <c:ptCount val="2"/>
                <c:pt idx="0">
                  <c:v>0.69</c:v>
                </c:pt>
                <c:pt idx="1">
                  <c:v>0.46</c:v>
                </c:pt>
              </c:numCache>
            </c:numRef>
          </c:val>
        </c:ser>
        <c:ser>
          <c:idx val="1"/>
          <c:order val="1"/>
          <c:tx>
            <c:strRef>
              <c:f>'2'!$E$42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'2'!$F$40:$G$40</c:f>
              <c:strCache>
                <c:ptCount val="2"/>
                <c:pt idx="0">
                  <c:v>B2C</c:v>
                </c:pt>
                <c:pt idx="1">
                  <c:v>B2B</c:v>
                </c:pt>
              </c:strCache>
            </c:strRef>
          </c:cat>
          <c:val>
            <c:numRef>
              <c:f>'2'!$F$42:$G$42</c:f>
              <c:numCache>
                <c:formatCode>0%</c:formatCode>
                <c:ptCount val="2"/>
                <c:pt idx="0">
                  <c:v>0.75</c:v>
                </c:pt>
                <c:pt idx="1">
                  <c:v>0.52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7165696"/>
        <c:axId val="59037888"/>
      </c:barChart>
      <c:catAx>
        <c:axId val="67165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9037888"/>
        <c:crosses val="autoZero"/>
        <c:auto val="1"/>
        <c:lblAlgn val="ctr"/>
        <c:lblOffset val="100"/>
        <c:noMultiLvlLbl val="0"/>
      </c:catAx>
      <c:valAx>
        <c:axId val="5903788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716569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0636082065304537E-2"/>
          <c:y val="0.20917955612021294"/>
          <c:w val="0.92946646375085462"/>
          <c:h val="0.3516895415799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'21'!$F$17</c:f>
              <c:strCache>
                <c:ptCount val="1"/>
                <c:pt idx="0">
                  <c:v>Small Organizations 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-1.080246913580246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093151550500631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43209876543209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160493827161062E-3"/>
                  <c:y val="-2.46457178065311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7.7160493827161626E-3"/>
                  <c:y val="-4.929143561306313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629629629629629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'21'!$E$18:$E$25</c:f>
              <c:strCache>
                <c:ptCount val="8"/>
                <c:pt idx="0">
                  <c:v>Testing</c:v>
                </c:pt>
                <c:pt idx="1">
                  <c:v>Marketing</c:v>
                </c:pt>
                <c:pt idx="2">
                  <c:v>Web Analytics</c:v>
                </c:pt>
                <c:pt idx="3">
                  <c:v>Usability</c:v>
                </c:pt>
                <c:pt idx="4">
                  <c:v>Web Design &amp; Development</c:v>
                </c:pt>
                <c:pt idx="5">
                  <c:v>Customer Experience</c:v>
                </c:pt>
                <c:pt idx="6">
                  <c:v>IT</c:v>
                </c:pt>
                <c:pt idx="7">
                  <c:v>Corporate</c:v>
                </c:pt>
              </c:strCache>
            </c:strRef>
          </c:cat>
          <c:val>
            <c:numRef>
              <c:f>'21'!$F$18:$F$25</c:f>
              <c:numCache>
                <c:formatCode>0%</c:formatCode>
                <c:ptCount val="8"/>
                <c:pt idx="0">
                  <c:v>1.4285714285714285E-2</c:v>
                </c:pt>
                <c:pt idx="1">
                  <c:v>0.58571428571428574</c:v>
                </c:pt>
                <c:pt idx="2">
                  <c:v>1.4285714285714285E-2</c:v>
                </c:pt>
                <c:pt idx="3">
                  <c:v>5.7142857142857141E-2</c:v>
                </c:pt>
                <c:pt idx="4">
                  <c:v>0.14285714285714285</c:v>
                </c:pt>
                <c:pt idx="5">
                  <c:v>2.8571428571428571E-2</c:v>
                </c:pt>
                <c:pt idx="6">
                  <c:v>1.4285714285714285E-2</c:v>
                </c:pt>
                <c:pt idx="7">
                  <c:v>0.14285714285714285</c:v>
                </c:pt>
              </c:numCache>
            </c:numRef>
          </c:val>
        </c:ser>
        <c:ser>
          <c:idx val="1"/>
          <c:order val="1"/>
          <c:tx>
            <c:strRef>
              <c:f>'21'!$G$17</c:f>
              <c:strCache>
                <c:ptCount val="1"/>
                <c:pt idx="0">
                  <c:v>Mid-Sized Organizations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-9.2592592592592587E-3"/>
                  <c:y val="2.46457178065311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401793525809273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2591377466705559E-3"/>
                  <c:y val="7.39371534195933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'21'!$E$18:$E$25</c:f>
              <c:strCache>
                <c:ptCount val="8"/>
                <c:pt idx="0">
                  <c:v>Testing</c:v>
                </c:pt>
                <c:pt idx="1">
                  <c:v>Marketing</c:v>
                </c:pt>
                <c:pt idx="2">
                  <c:v>Web Analytics</c:v>
                </c:pt>
                <c:pt idx="3">
                  <c:v>Usability</c:v>
                </c:pt>
                <c:pt idx="4">
                  <c:v>Web Design &amp; Development</c:v>
                </c:pt>
                <c:pt idx="5">
                  <c:v>Customer Experience</c:v>
                </c:pt>
                <c:pt idx="6">
                  <c:v>IT</c:v>
                </c:pt>
                <c:pt idx="7">
                  <c:v>Corporate</c:v>
                </c:pt>
              </c:strCache>
            </c:strRef>
          </c:cat>
          <c:val>
            <c:numRef>
              <c:f>'21'!$G$18:$G$25</c:f>
              <c:numCache>
                <c:formatCode>0%</c:formatCode>
                <c:ptCount val="8"/>
                <c:pt idx="0">
                  <c:v>4.2253521126760563E-2</c:v>
                </c:pt>
                <c:pt idx="1">
                  <c:v>0.6619718309859155</c:v>
                </c:pt>
                <c:pt idx="2">
                  <c:v>0.11267605633802817</c:v>
                </c:pt>
                <c:pt idx="3">
                  <c:v>8.4507042253521125E-2</c:v>
                </c:pt>
                <c:pt idx="4">
                  <c:v>2.8169014084507043E-2</c:v>
                </c:pt>
                <c:pt idx="5">
                  <c:v>2.8169014084507043E-2</c:v>
                </c:pt>
                <c:pt idx="6">
                  <c:v>1.4084507042253521E-2</c:v>
                </c:pt>
                <c:pt idx="7">
                  <c:v>2.8169014084507043E-2</c:v>
                </c:pt>
              </c:numCache>
            </c:numRef>
          </c:val>
        </c:ser>
        <c:ser>
          <c:idx val="2"/>
          <c:order val="2"/>
          <c:tx>
            <c:strRef>
              <c:f>'21'!$H$17</c:f>
              <c:strCache>
                <c:ptCount val="1"/>
                <c:pt idx="0">
                  <c:v>Large Organizations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1"/>
              <c:layout>
                <c:manualLayout>
                  <c:x val="1.0459925148245387E-2"/>
                  <c:y val="2.501443326977843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629629629629629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0864197530864196E-3"/>
                  <c:y val="-2.464571780653201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345679012345678E-2"/>
                  <c:y val="-9.036658803474450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'21'!$E$18:$E$25</c:f>
              <c:strCache>
                <c:ptCount val="8"/>
                <c:pt idx="0">
                  <c:v>Testing</c:v>
                </c:pt>
                <c:pt idx="1">
                  <c:v>Marketing</c:v>
                </c:pt>
                <c:pt idx="2">
                  <c:v>Web Analytics</c:v>
                </c:pt>
                <c:pt idx="3">
                  <c:v>Usability</c:v>
                </c:pt>
                <c:pt idx="4">
                  <c:v>Web Design &amp; Development</c:v>
                </c:pt>
                <c:pt idx="5">
                  <c:v>Customer Experience</c:v>
                </c:pt>
                <c:pt idx="6">
                  <c:v>IT</c:v>
                </c:pt>
                <c:pt idx="7">
                  <c:v>Corporate</c:v>
                </c:pt>
              </c:strCache>
            </c:strRef>
          </c:cat>
          <c:val>
            <c:numRef>
              <c:f>'21'!$H$18:$H$25</c:f>
              <c:numCache>
                <c:formatCode>0%</c:formatCode>
                <c:ptCount val="8"/>
                <c:pt idx="0">
                  <c:v>0.12083333333333333</c:v>
                </c:pt>
                <c:pt idx="1">
                  <c:v>0.42083333333333334</c:v>
                </c:pt>
                <c:pt idx="2">
                  <c:v>0.19583333333333333</c:v>
                </c:pt>
                <c:pt idx="3">
                  <c:v>8.7499999999999994E-2</c:v>
                </c:pt>
                <c:pt idx="4">
                  <c:v>9.583333333333334E-2</c:v>
                </c:pt>
                <c:pt idx="5">
                  <c:v>3.3333333333333333E-2</c:v>
                </c:pt>
                <c:pt idx="6">
                  <c:v>3.3333333333333333E-2</c:v>
                </c:pt>
                <c:pt idx="7">
                  <c:v>1.2500000000000001E-2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9725696"/>
        <c:axId val="69169088"/>
      </c:barChart>
      <c:catAx>
        <c:axId val="69725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9169088"/>
        <c:crosses val="autoZero"/>
        <c:auto val="1"/>
        <c:lblAlgn val="ctr"/>
        <c:lblOffset val="100"/>
        <c:noMultiLvlLbl val="0"/>
      </c:catAx>
      <c:valAx>
        <c:axId val="6916908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97256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850041314280159"/>
          <c:y val="0.11829944547134935"/>
          <c:w val="0.76299905220180808"/>
          <c:h val="5.6485462422557621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 b="1" i="0" u="none" strike="noStrike" baseline="0">
                <a:effectLst/>
              </a:rPr>
              <a:t>In What Part of the World Are Marketers </a:t>
            </a:r>
          </a:p>
          <a:p>
            <a:pPr>
              <a:defRPr sz="2400"/>
            </a:pPr>
            <a:r>
              <a:rPr lang="en-US" sz="2400" b="1" i="0" u="none" strike="noStrike" baseline="0">
                <a:effectLst/>
              </a:rPr>
              <a:t>Most Likely To Be Testing?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2926493432018502E-2"/>
          <c:y val="0.20373467879621801"/>
          <c:w val="0.92946646375085396"/>
          <c:h val="0.64486955635399901"/>
        </c:manualLayout>
      </c:layout>
      <c:barChart>
        <c:barDir val="col"/>
        <c:grouping val="clustere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'4'!$E$2:$E$5</c:f>
              <c:strCache>
                <c:ptCount val="4"/>
                <c:pt idx="0">
                  <c:v>USA / Canada</c:v>
                </c:pt>
                <c:pt idx="1">
                  <c:v>Europe</c:v>
                </c:pt>
                <c:pt idx="2">
                  <c:v>Australia / New Zealand</c:v>
                </c:pt>
                <c:pt idx="3">
                  <c:v>Rest of World</c:v>
                </c:pt>
              </c:strCache>
            </c:strRef>
          </c:cat>
          <c:val>
            <c:numRef>
              <c:f>'4'!$G$2:$G$5</c:f>
              <c:numCache>
                <c:formatCode>0%</c:formatCode>
                <c:ptCount val="4"/>
                <c:pt idx="0">
                  <c:v>0.65849056603773581</c:v>
                </c:pt>
                <c:pt idx="1">
                  <c:v>0.66972477064220182</c:v>
                </c:pt>
                <c:pt idx="2">
                  <c:v>0.56097560975609762</c:v>
                </c:pt>
                <c:pt idx="3">
                  <c:v>0.64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8232192"/>
        <c:axId val="68183168"/>
      </c:barChart>
      <c:catAx>
        <c:axId val="682321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8183168"/>
        <c:crosses val="autoZero"/>
        <c:auto val="1"/>
        <c:lblAlgn val="ctr"/>
        <c:lblOffset val="100"/>
        <c:noMultiLvlLbl val="0"/>
      </c:catAx>
      <c:valAx>
        <c:axId val="68183168"/>
        <c:scaling>
          <c:orientation val="minMax"/>
          <c:min val="0"/>
        </c:scaling>
        <c:delete val="0"/>
        <c:axPos val="l"/>
        <c:numFmt formatCode="0%" sourceLinked="1"/>
        <c:majorTickMark val="out"/>
        <c:minorTickMark val="none"/>
        <c:tickLblPos val="nextTo"/>
        <c:crossAx val="6823219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/>
              <a:t>Which Size Organizations Are 
Most Likely To Be Testing?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5594984531462339E-2"/>
          <c:y val="0.23669669132267557"/>
          <c:w val="0.919674502131542"/>
          <c:h val="0.572621490495506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'5'!$G$47</c:f>
              <c:strCache>
                <c:ptCount val="1"/>
                <c:pt idx="0">
                  <c:v>2013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'5'!$H$46:$K$46</c:f>
              <c:strCache>
                <c:ptCount val="4"/>
                <c:pt idx="0">
                  <c:v>More Than 1000 Employees</c:v>
                </c:pt>
                <c:pt idx="1">
                  <c:v>100-1000 Employees</c:v>
                </c:pt>
                <c:pt idx="2">
                  <c:v>20-100 Employees</c:v>
                </c:pt>
                <c:pt idx="3">
                  <c:v>Fewer Than 20 Employees</c:v>
                </c:pt>
              </c:strCache>
            </c:strRef>
          </c:cat>
          <c:val>
            <c:numRef>
              <c:f>'5'!$H$47:$K$47</c:f>
              <c:numCache>
                <c:formatCode>0%</c:formatCode>
                <c:ptCount val="4"/>
                <c:pt idx="0">
                  <c:v>0.64</c:v>
                </c:pt>
                <c:pt idx="1">
                  <c:v>0.66</c:v>
                </c:pt>
                <c:pt idx="2">
                  <c:v>0.65</c:v>
                </c:pt>
                <c:pt idx="3">
                  <c:v>0.46</c:v>
                </c:pt>
              </c:numCache>
            </c:numRef>
          </c:val>
        </c:ser>
        <c:ser>
          <c:idx val="1"/>
          <c:order val="1"/>
          <c:tx>
            <c:strRef>
              <c:f>'5'!$G$48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'5'!$H$46:$K$46</c:f>
              <c:strCache>
                <c:ptCount val="4"/>
                <c:pt idx="0">
                  <c:v>More Than 1000 Employees</c:v>
                </c:pt>
                <c:pt idx="1">
                  <c:v>100-1000 Employees</c:v>
                </c:pt>
                <c:pt idx="2">
                  <c:v>20-100 Employees</c:v>
                </c:pt>
                <c:pt idx="3">
                  <c:v>Fewer Than 20 Employees</c:v>
                </c:pt>
              </c:strCache>
            </c:strRef>
          </c:cat>
          <c:val>
            <c:numRef>
              <c:f>'5'!$H$48:$K$48</c:f>
              <c:numCache>
                <c:formatCode>0%</c:formatCode>
                <c:ptCount val="4"/>
                <c:pt idx="0">
                  <c:v>0.784037558685446</c:v>
                </c:pt>
                <c:pt idx="1">
                  <c:v>0.69230769230769229</c:v>
                </c:pt>
                <c:pt idx="2">
                  <c:v>0.65838509316770188</c:v>
                </c:pt>
                <c:pt idx="3">
                  <c:v>0.52592592592592591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8501504"/>
        <c:axId val="68182592"/>
      </c:barChart>
      <c:catAx>
        <c:axId val="685015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8182592"/>
        <c:crosses val="autoZero"/>
        <c:auto val="1"/>
        <c:lblAlgn val="ctr"/>
        <c:lblOffset val="100"/>
        <c:noMultiLvlLbl val="0"/>
      </c:catAx>
      <c:valAx>
        <c:axId val="6818259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8501504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/>
              <a:t>Which Types Of Marketers Get The 
Best Results From Testing?
</a:t>
            </a:r>
            <a:r>
              <a:rPr lang="en-US" sz="1400" b="0" i="1"/>
              <a:t>Percent of Marketers Who Indicated Testing Was "Significantly Worth It"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4515631589216816E-2"/>
          <c:y val="0.23669669132267557"/>
          <c:w val="0.91987411645486772"/>
          <c:h val="0.572621490495506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'7'!$F$44</c:f>
              <c:strCache>
                <c:ptCount val="1"/>
                <c:pt idx="0">
                  <c:v>2013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'7'!$G$43:$I$43</c:f>
              <c:strCache>
                <c:ptCount val="3"/>
                <c:pt idx="0">
                  <c:v>Online Sales Marketers</c:v>
                </c:pt>
                <c:pt idx="1">
                  <c:v>Lead Generation Marketers</c:v>
                </c:pt>
                <c:pt idx="2">
                  <c:v>Engagement &amp; Brand Awareness Marketers</c:v>
                </c:pt>
              </c:strCache>
            </c:strRef>
          </c:cat>
          <c:val>
            <c:numRef>
              <c:f>'7'!$G$44:$I$44</c:f>
              <c:numCache>
                <c:formatCode>0%</c:formatCode>
                <c:ptCount val="3"/>
                <c:pt idx="0">
                  <c:v>0.48017621145374451</c:v>
                </c:pt>
                <c:pt idx="1">
                  <c:v>0.42201834862385323</c:v>
                </c:pt>
                <c:pt idx="2">
                  <c:v>0.51219512195121952</c:v>
                </c:pt>
              </c:numCache>
            </c:numRef>
          </c:val>
        </c:ser>
        <c:ser>
          <c:idx val="1"/>
          <c:order val="1"/>
          <c:tx>
            <c:strRef>
              <c:f>'7'!$F$45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'7'!$G$43:$I$43</c:f>
              <c:strCache>
                <c:ptCount val="3"/>
                <c:pt idx="0">
                  <c:v>Online Sales Marketers</c:v>
                </c:pt>
                <c:pt idx="1">
                  <c:v>Lead Generation Marketers</c:v>
                </c:pt>
                <c:pt idx="2">
                  <c:v>Engagement &amp; Brand Awareness Marketers</c:v>
                </c:pt>
              </c:strCache>
            </c:strRef>
          </c:cat>
          <c:val>
            <c:numRef>
              <c:f>'7'!$G$45:$I$45</c:f>
              <c:numCache>
                <c:formatCode>0%</c:formatCode>
                <c:ptCount val="3"/>
                <c:pt idx="0">
                  <c:v>0.76956521739130435</c:v>
                </c:pt>
                <c:pt idx="1">
                  <c:v>0.48484848484848486</c:v>
                </c:pt>
                <c:pt idx="2">
                  <c:v>0.42857142857142855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8613632"/>
        <c:axId val="68188928"/>
      </c:barChart>
      <c:catAx>
        <c:axId val="686136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8188928"/>
        <c:crosses val="autoZero"/>
        <c:auto val="1"/>
        <c:lblAlgn val="ctr"/>
        <c:lblOffset val="100"/>
        <c:noMultiLvlLbl val="0"/>
      </c:catAx>
      <c:valAx>
        <c:axId val="6818892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861363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0.0036</cdr:x>
      <cdr:y>0.91473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5" y="4495800"/>
          <a:ext cx="7905750" cy="419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i="1">
              <a:effectLst/>
              <a:latin typeface="+mn-lt"/>
              <a:ea typeface="+mn-ea"/>
              <a:cs typeface="+mn-cs"/>
            </a:rPr>
            <a:t>Source: State of Online Testing Survey 2014, WhichTestWon &amp; Marketo.</a:t>
          </a:r>
          <a:endParaRPr lang="en-US" sz="1100"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r>
            <a:rPr lang="en-US" sz="1100">
              <a:effectLst/>
              <a:latin typeface="+mn-lt"/>
              <a:ea typeface="+mn-ea"/>
              <a:cs typeface="+mn-cs"/>
            </a:rPr>
            <a:t>© 2014, WhichTestWon, a division of Anne Holland Ventures Inc.  All rights reserved.</a:t>
          </a:r>
          <a:endParaRPr lang="en-US" sz="110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0.86573</cdr:y>
    </cdr:from>
    <cdr:to>
      <cdr:x>1</cdr:x>
      <cdr:y>0.99399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4114800"/>
          <a:ext cx="82296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100" i="1" dirty="0">
              <a:effectLst/>
              <a:latin typeface="+mn-lt"/>
              <a:ea typeface="+mn-ea"/>
              <a:cs typeface="+mn-cs"/>
            </a:rPr>
            <a:t>Source: State of Online Testing Survey 2014,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 &amp;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Marketo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.      N=267</a:t>
          </a:r>
          <a:endParaRPr lang="en-US" sz="1100" dirty="0"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r>
            <a:rPr lang="en-US" sz="1100" dirty="0">
              <a:effectLst/>
              <a:latin typeface="+mn-lt"/>
              <a:ea typeface="+mn-ea"/>
              <a:cs typeface="+mn-cs"/>
            </a:rPr>
            <a:t>© 2014, </a:t>
          </a:r>
          <a:r>
            <a:rPr lang="en-US" sz="1100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dirty="0">
              <a:effectLst/>
              <a:latin typeface="+mn-lt"/>
              <a:ea typeface="+mn-ea"/>
              <a:cs typeface="+mn-cs"/>
            </a:rPr>
            <a:t>, a division of Anne Holland Ventures Inc.  All rights reserved.</a:t>
          </a:r>
          <a:endParaRPr lang="en-US" sz="11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</cdr:x>
      <cdr:y>0.88889</cdr:y>
    </cdr:from>
    <cdr:to>
      <cdr:x>0.9964</cdr:x>
      <cdr:y>0.97416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4495800"/>
          <a:ext cx="7905761" cy="4312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i="1" dirty="0">
              <a:effectLst/>
              <a:latin typeface="+mn-lt"/>
              <a:ea typeface="+mn-ea"/>
              <a:cs typeface="+mn-cs"/>
            </a:rPr>
            <a:t>Source: State of Online Testing Survey 2014,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 &amp;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Marketo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.      N=413</a:t>
          </a:r>
          <a:endParaRPr lang="en-US" sz="1100" dirty="0"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r>
            <a:rPr lang="en-US" sz="1100" dirty="0">
              <a:effectLst/>
              <a:latin typeface="+mn-lt"/>
              <a:ea typeface="+mn-ea"/>
              <a:cs typeface="+mn-cs"/>
            </a:rPr>
            <a:t>© 2014, </a:t>
          </a:r>
          <a:r>
            <a:rPr lang="en-US" sz="1100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dirty="0">
              <a:effectLst/>
              <a:latin typeface="+mn-lt"/>
              <a:ea typeface="+mn-ea"/>
              <a:cs typeface="+mn-cs"/>
            </a:rPr>
            <a:t>, a division of Anne Holland Ventures Inc.  All rights reserved.</a:t>
          </a:r>
          <a:endParaRPr lang="en-US" sz="1100" dirty="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</cdr:x>
      <cdr:y>0.89394</cdr:y>
    </cdr:from>
    <cdr:to>
      <cdr:x>0.9964</cdr:x>
      <cdr:y>0.97921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4495800"/>
          <a:ext cx="7858308" cy="4288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i="1" dirty="0">
              <a:effectLst/>
              <a:latin typeface="+mn-lt"/>
              <a:ea typeface="+mn-ea"/>
              <a:cs typeface="+mn-cs"/>
            </a:rPr>
            <a:t>Source: State of Online Testing Survey 2014,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 &amp;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Marketo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.</a:t>
          </a:r>
          <a:endParaRPr lang="en-US" sz="1100" dirty="0"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r>
            <a:rPr lang="en-US" sz="1100" dirty="0">
              <a:effectLst/>
              <a:latin typeface="+mn-lt"/>
              <a:ea typeface="+mn-ea"/>
              <a:cs typeface="+mn-cs"/>
            </a:rPr>
            <a:t>© 2014, </a:t>
          </a:r>
          <a:r>
            <a:rPr lang="en-US" sz="1100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dirty="0">
              <a:effectLst/>
              <a:latin typeface="+mn-lt"/>
              <a:ea typeface="+mn-ea"/>
              <a:cs typeface="+mn-cs"/>
            </a:rPr>
            <a:t>, a division of Anne Holland Ventures Inc.  All rights reserved.</a:t>
          </a:r>
          <a:endParaRPr lang="en-US" sz="1100" dirty="0"/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</cdr:x>
      <cdr:y>0.89057</cdr:y>
    </cdr:from>
    <cdr:to>
      <cdr:x>0.9964</cdr:x>
      <cdr:y>0.97584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4495800"/>
          <a:ext cx="7915252" cy="4304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i="1" dirty="0">
              <a:effectLst/>
              <a:latin typeface="+mn-lt"/>
              <a:ea typeface="+mn-ea"/>
              <a:cs typeface="+mn-cs"/>
            </a:rPr>
            <a:t>Source: State of Online Testing Survey 2014,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 &amp;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Marketo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.      N=409</a:t>
          </a:r>
          <a:endParaRPr lang="en-US" sz="1100" dirty="0"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r>
            <a:rPr lang="en-US" sz="1100" dirty="0">
              <a:effectLst/>
              <a:latin typeface="+mn-lt"/>
              <a:ea typeface="+mn-ea"/>
              <a:cs typeface="+mn-cs"/>
            </a:rPr>
            <a:t>© 2014, </a:t>
          </a:r>
          <a:r>
            <a:rPr lang="en-US" sz="1100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dirty="0">
              <a:effectLst/>
              <a:latin typeface="+mn-lt"/>
              <a:ea typeface="+mn-ea"/>
              <a:cs typeface="+mn-cs"/>
            </a:rPr>
            <a:t>, a division of Anne Holland Ventures Inc.  All rights reserved.</a:t>
          </a:r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0.90057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4486275"/>
          <a:ext cx="7867650" cy="495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100" i="1">
              <a:effectLst/>
              <a:latin typeface="+mn-lt"/>
              <a:ea typeface="+mn-ea"/>
              <a:cs typeface="+mn-cs"/>
            </a:rPr>
            <a:t>Source: State of Online Testing Survey 2014, WhichTestWon &amp; Marketo.      N=418</a:t>
          </a:r>
          <a:endParaRPr lang="en-US" sz="1100"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r>
            <a:rPr lang="en-US" sz="1100">
              <a:effectLst/>
              <a:latin typeface="+mn-lt"/>
              <a:ea typeface="+mn-ea"/>
              <a:cs typeface="+mn-cs"/>
            </a:rPr>
            <a:t>© 2014, WhichTestWon, a division of Anne Holland Ventures Inc.  All rights reserved.</a:t>
          </a:r>
          <a:endParaRPr lang="en-US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0.0036</cdr:x>
      <cdr:y>0.91473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5" y="4495800"/>
          <a:ext cx="7905750" cy="419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i="1">
              <a:effectLst/>
              <a:latin typeface="+mn-lt"/>
              <a:ea typeface="+mn-ea"/>
              <a:cs typeface="+mn-cs"/>
            </a:rPr>
            <a:t>Source: State of Online Testing Survey 2014, WhichTestWon &amp; Marketo.</a:t>
          </a:r>
          <a:endParaRPr lang="en-US" sz="1100"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r>
            <a:rPr lang="en-US" sz="1100">
              <a:effectLst/>
              <a:latin typeface="+mn-lt"/>
              <a:ea typeface="+mn-ea"/>
              <a:cs typeface="+mn-cs"/>
            </a:rPr>
            <a:t>© 2014, WhichTestWon, a division of Anne Holland Ventures Inc.  All rights reserved.</a:t>
          </a:r>
          <a:endParaRPr lang="en-US" sz="11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0.0036</cdr:x>
      <cdr:y>0.91473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5" y="4495800"/>
          <a:ext cx="7905750" cy="419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i="1">
              <a:effectLst/>
              <a:latin typeface="+mn-lt"/>
              <a:ea typeface="+mn-ea"/>
              <a:cs typeface="+mn-cs"/>
            </a:rPr>
            <a:t>Source: State of Online Testing Survey 2014, WhichTestWon &amp; Marketo.     </a:t>
          </a:r>
        </a:p>
        <a:p xmlns:a="http://schemas.openxmlformats.org/drawingml/2006/main">
          <a:pPr algn="ctr"/>
          <a:r>
            <a:rPr lang="en-US" sz="1100">
              <a:effectLst/>
              <a:latin typeface="+mn-lt"/>
              <a:ea typeface="+mn-ea"/>
              <a:cs typeface="+mn-cs"/>
            </a:rPr>
            <a:t>© 2014, WhichTestWon, a division of Anne Holland Ventures Inc.  All rights reserved.</a:t>
          </a:r>
          <a:endParaRPr lang="en-US" sz="110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0.88725</cdr:y>
    </cdr:from>
    <cdr:to>
      <cdr:x>0.9964</cdr:x>
      <cdr:y>0.97252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4572000"/>
          <a:ext cx="8199973" cy="4393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i="1" dirty="0">
              <a:effectLst/>
              <a:latin typeface="+mn-lt"/>
              <a:ea typeface="+mn-ea"/>
              <a:cs typeface="+mn-cs"/>
            </a:rPr>
            <a:t>Source: State of Online Testing Survey 2014,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 &amp;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Marketo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.      N=381</a:t>
          </a:r>
          <a:endParaRPr lang="en-US" sz="1100" dirty="0"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r>
            <a:rPr lang="en-US" sz="1100" dirty="0">
              <a:effectLst/>
              <a:latin typeface="+mn-lt"/>
              <a:ea typeface="+mn-ea"/>
              <a:cs typeface="+mn-cs"/>
            </a:rPr>
            <a:t>© 2014, </a:t>
          </a:r>
          <a:r>
            <a:rPr lang="en-US" sz="1100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dirty="0">
              <a:effectLst/>
              <a:latin typeface="+mn-lt"/>
              <a:ea typeface="+mn-ea"/>
              <a:cs typeface="+mn-cs"/>
            </a:rPr>
            <a:t>, a division of Anne Holland Ventures Inc.  All rights reserved.</a:t>
          </a:r>
          <a:endParaRPr lang="en-US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0.92039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4514851"/>
          <a:ext cx="7934325" cy="3905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i="1">
              <a:effectLst/>
              <a:latin typeface="+mn-lt"/>
              <a:ea typeface="+mn-ea"/>
              <a:cs typeface="+mn-cs"/>
            </a:rPr>
            <a:t>Source: State of Online Testing Survey 2014, WhichTestWon &amp; Marketo.      N=841</a:t>
          </a:r>
          <a:endParaRPr lang="en-US" sz="1100"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r>
            <a:rPr lang="en-US" sz="1100">
              <a:effectLst/>
              <a:latin typeface="+mn-lt"/>
              <a:ea typeface="+mn-ea"/>
              <a:cs typeface="+mn-cs"/>
            </a:rPr>
            <a:t>© 2014, WhichTestWon, a division of Anne Holland Ventures Inc.  All rights reserved.</a:t>
          </a:r>
          <a:endParaRPr lang="en-US" sz="110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0.0036</cdr:x>
      <cdr:y>0.91473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5" y="4495800"/>
          <a:ext cx="7905750" cy="419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i="1">
              <a:effectLst/>
              <a:latin typeface="+mn-lt"/>
              <a:ea typeface="+mn-ea"/>
              <a:cs typeface="+mn-cs"/>
            </a:rPr>
            <a:t>Source: State of Online Testing Survey 2014, WhichTestWon &amp; Marketo.</a:t>
          </a:r>
          <a:endParaRPr lang="en-US" sz="1100"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algn="ctr"/>
          <a:r>
            <a:rPr lang="en-US" sz="1100">
              <a:effectLst/>
              <a:latin typeface="+mn-lt"/>
              <a:ea typeface="+mn-ea"/>
              <a:cs typeface="+mn-cs"/>
            </a:rPr>
            <a:t>© 2014, WhichTestWon, a division of Anne Holland Ventures Inc.  All rights reserved.</a:t>
          </a:r>
          <a:endParaRPr lang="en-US" sz="110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0.86567</cdr:y>
    </cdr:from>
    <cdr:to>
      <cdr:x>1</cdr:x>
      <cdr:y>0.95175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4419600"/>
          <a:ext cx="7943850" cy="4394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100" i="1" dirty="0">
              <a:effectLst/>
              <a:latin typeface="+mn-lt"/>
              <a:ea typeface="+mn-ea"/>
              <a:cs typeface="+mn-cs"/>
            </a:rPr>
            <a:t>Source: State of Online Testing Survey 2014,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 &amp;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Marketo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.      N=542</a:t>
          </a:r>
        </a:p>
        <a:p xmlns:a="http://schemas.openxmlformats.org/drawingml/2006/main">
          <a:pPr algn="ctr"/>
          <a:r>
            <a:rPr lang="en-US" sz="1100" dirty="0">
              <a:effectLst/>
              <a:latin typeface="+mn-lt"/>
              <a:ea typeface="+mn-ea"/>
              <a:cs typeface="+mn-cs"/>
            </a:rPr>
            <a:t>© 2014, </a:t>
          </a:r>
          <a:r>
            <a:rPr lang="en-US" sz="1100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dirty="0">
              <a:effectLst/>
              <a:latin typeface="+mn-lt"/>
              <a:ea typeface="+mn-ea"/>
              <a:cs typeface="+mn-cs"/>
            </a:rPr>
            <a:t>, a division of Anne Holland Ventures Inc.  All rights reserved.</a:t>
          </a:r>
          <a:endParaRPr lang="en-US" sz="11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0.00054</cdr:x>
      <cdr:y>0.8839</cdr:y>
    </cdr:from>
    <cdr:to>
      <cdr:x>1</cdr:x>
      <cdr:y>0.96442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44" y="4495800"/>
          <a:ext cx="8225156" cy="4095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i="1" dirty="0">
              <a:effectLst/>
              <a:latin typeface="+mn-lt"/>
              <a:ea typeface="+mn-ea"/>
              <a:cs typeface="+mn-cs"/>
            </a:rPr>
            <a:t>Source: State of Online Testing Survey 2014, </a:t>
          </a:r>
          <a:r>
            <a:rPr lang="en-US" sz="1100" i="1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 &amp; </a:t>
          </a:r>
          <a:r>
            <a:rPr lang="en-US" sz="1100" i="1" dirty="0" err="1" smtClean="0">
              <a:effectLst/>
              <a:latin typeface="+mn-lt"/>
              <a:ea typeface="+mn-ea"/>
              <a:cs typeface="+mn-cs"/>
            </a:rPr>
            <a:t>Marketo</a:t>
          </a:r>
          <a:r>
            <a:rPr lang="en-US" sz="1100" i="1" dirty="0" smtClean="0">
              <a:effectLst/>
              <a:latin typeface="+mn-lt"/>
              <a:ea typeface="+mn-ea"/>
              <a:cs typeface="+mn-cs"/>
            </a:rPr>
            <a:t>      </a:t>
          </a:r>
          <a:r>
            <a:rPr lang="en-US" sz="1100" i="1" dirty="0">
              <a:effectLst/>
              <a:latin typeface="+mn-lt"/>
              <a:ea typeface="+mn-ea"/>
              <a:cs typeface="+mn-cs"/>
            </a:rPr>
            <a:t>N=</a:t>
          </a:r>
          <a:r>
            <a:rPr lang="en-US" sz="1100" i="1" baseline="0" dirty="0">
              <a:effectLst/>
              <a:latin typeface="+mn-lt"/>
              <a:ea typeface="+mn-ea"/>
              <a:cs typeface="+mn-cs"/>
            </a:rPr>
            <a:t>471</a:t>
          </a:r>
        </a:p>
        <a:p xmlns:a="http://schemas.openxmlformats.org/drawingml/2006/main">
          <a:pPr algn="ctr"/>
          <a:r>
            <a:rPr lang="en-US" sz="1100" dirty="0">
              <a:effectLst/>
              <a:latin typeface="+mn-lt"/>
              <a:ea typeface="+mn-ea"/>
              <a:cs typeface="+mn-cs"/>
            </a:rPr>
            <a:t>© 2014, </a:t>
          </a:r>
          <a:r>
            <a:rPr lang="en-US" sz="1100" dirty="0" err="1">
              <a:effectLst/>
              <a:latin typeface="+mn-lt"/>
              <a:ea typeface="+mn-ea"/>
              <a:cs typeface="+mn-cs"/>
            </a:rPr>
            <a:t>WhichTestWon</a:t>
          </a:r>
          <a:r>
            <a:rPr lang="en-US" sz="1100" dirty="0">
              <a:effectLst/>
              <a:latin typeface="+mn-lt"/>
              <a:ea typeface="+mn-ea"/>
              <a:cs typeface="+mn-cs"/>
            </a:rPr>
            <a:t>, a division of Anne Holland Ventures Inc.  All rights reserved.</a:t>
          </a:r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3DB09-B582-440F-B9A8-DD30BA187AA6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75D36-6E5C-49E0-BAB8-1C2D9EE5F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02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724CB9-5FAE-4878-9A87-3196A5D04787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F25E77-414C-4A53-B223-6E79DBA8E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46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724CB9-5FAE-4878-9A87-3196A5D04787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F25E77-414C-4A53-B223-6E79DBA8E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97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724CB9-5FAE-4878-9A87-3196A5D04787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F25E77-414C-4A53-B223-6E79DBA8E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08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724CB9-5FAE-4878-9A87-3196A5D04787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F25E77-414C-4A53-B223-6E79DBA8E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29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724CB9-5FAE-4878-9A87-3196A5D04787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F25E77-414C-4A53-B223-6E79DBA8E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246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724CB9-5FAE-4878-9A87-3196A5D04787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F25E77-414C-4A53-B223-6E79DBA8E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4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724CB9-5FAE-4878-9A87-3196A5D04787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F25E77-414C-4A53-B223-6E79DBA8E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724CB9-5FAE-4878-9A87-3196A5D04787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F25E77-414C-4A53-B223-6E79DBA8E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2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724CB9-5FAE-4878-9A87-3196A5D04787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F25E77-414C-4A53-B223-6E79DBA8E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724CB9-5FAE-4878-9A87-3196A5D04787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F25E77-414C-4A53-B223-6E79DBA8E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40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724CB9-5FAE-4878-9A87-3196A5D04787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F25E77-414C-4A53-B223-6E79DBA8E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51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stateofonlinetesting.com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57200" y="1219200"/>
            <a:ext cx="8229600" cy="4953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339655"/>
            <a:ext cx="9144000" cy="5183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C:\Users\Casey\Dropbox (AHV)\AHV Team\company-wide graphics\Logos\WTW\NewWTWLogo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0999"/>
            <a:ext cx="4114800" cy="614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 userDrawn="1"/>
        </p:nvGrpSpPr>
        <p:grpSpPr>
          <a:xfrm>
            <a:off x="6994125" y="295460"/>
            <a:ext cx="1692678" cy="700004"/>
            <a:chOff x="6870289" y="301841"/>
            <a:chExt cx="2007381" cy="830149"/>
          </a:xfrm>
        </p:grpSpPr>
        <p:pic>
          <p:nvPicPr>
            <p:cNvPr id="12" name="Picture 3" descr="C:\Users\Casey\Desktop\Marketo-Logo-Large.jpg"/>
            <p:cNvPicPr>
              <a:picLocks noChangeAspect="1" noChangeArrowheads="1"/>
            </p:cNvPicPr>
            <p:nvPr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224" t="24170" r="11216" b="22751"/>
            <a:stretch/>
          </p:blipFill>
          <p:spPr bwMode="auto">
            <a:xfrm>
              <a:off x="6933460" y="301841"/>
              <a:ext cx="1944210" cy="830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6870289" y="348233"/>
              <a:ext cx="1676399" cy="346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Sponsored by:</a:t>
              </a:r>
              <a:endParaRPr lang="en-US" sz="1300" dirty="0"/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609600" y="64008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Get the complete 23-chart Report free at </a:t>
            </a:r>
            <a:r>
              <a:rPr lang="en-US" b="1" dirty="0" smtClean="0">
                <a:solidFill>
                  <a:schemeClr val="bg1"/>
                </a:solidFill>
                <a:hlinkClick r:id="rId15"/>
              </a:rPr>
              <a:t>www.StateofOnlineTesting.com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18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hichtestwon.com/" TargetMode="External"/><Relationship Id="rId2" Type="http://schemas.openxmlformats.org/officeDocument/2006/relationships/hyperlink" Target="mailto:CustomerService@WhichTestWon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://stateofonlinetesting.com/" TargetMode="External"/><Relationship Id="rId4" Type="http://schemas.openxmlformats.org/officeDocument/2006/relationships/hyperlink" Target="http://marketo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143000"/>
            <a:ext cx="9144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5029200"/>
            <a:ext cx="6477000" cy="152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1316772"/>
            <a:ext cx="6477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How to Use These Charts: </a:t>
            </a:r>
          </a:p>
          <a:p>
            <a:r>
              <a:rPr lang="en-US" sz="1400" dirty="0" smtClean="0"/>
              <a:t>This research is </a:t>
            </a:r>
            <a:r>
              <a:rPr lang="en-US" sz="1400" i="1" dirty="0" smtClean="0"/>
              <a:t>copyright protected</a:t>
            </a:r>
            <a:r>
              <a:rPr lang="en-US" sz="1400" dirty="0" smtClean="0"/>
              <a:t>. Our goal is to encourage the global growth of testing. Therefore, you may use the individual charts included in this zip file to: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Create presentations for public or internal viewing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Post online via blogs, social media or on your 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Distribute the charts via email, print-outs, or other media to your contacts and colleagues. </a:t>
            </a:r>
          </a:p>
          <a:p>
            <a:endParaRPr lang="en-US" sz="1400" dirty="0" smtClean="0"/>
          </a:p>
          <a:p>
            <a:r>
              <a:rPr lang="en-US" sz="1400" dirty="0" smtClean="0"/>
              <a:t>You may not: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Excerpt or alter the charts in any manner (aside from overall size) including but not limited to removing logos and copyright information.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Sell the data contained herein – or derivative works based in part or whole on it. </a:t>
            </a:r>
          </a:p>
          <a:p>
            <a:endParaRPr lang="en-US" sz="1400" dirty="0" smtClean="0"/>
          </a:p>
          <a:p>
            <a:r>
              <a:rPr lang="en-US" sz="1400" dirty="0" smtClean="0"/>
              <a:t>For further permission and copyright information, contact</a:t>
            </a:r>
          </a:p>
          <a:p>
            <a:r>
              <a:rPr lang="en-US" sz="1400" dirty="0" smtClean="0">
                <a:hlinkClick r:id="rId2"/>
              </a:rPr>
              <a:t>CustomerService@WhichTestWon.com</a:t>
            </a:r>
            <a:r>
              <a:rPr lang="en-US" sz="1400" dirty="0" smtClean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5105400"/>
            <a:ext cx="64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Background: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State of Online Testing research conducted August 28-September 5, 2014.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841 total respondents.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Published by </a:t>
            </a:r>
            <a:r>
              <a:rPr lang="en-US" sz="1400" dirty="0" err="1" smtClean="0"/>
              <a:t>WhichTestWon</a:t>
            </a:r>
            <a:r>
              <a:rPr lang="en-US" sz="1400" dirty="0" smtClean="0"/>
              <a:t>, the unbiased resource for people who love testing. </a:t>
            </a:r>
            <a:r>
              <a:rPr lang="en-US" sz="1400" dirty="0" smtClean="0">
                <a:hlinkClick r:id="rId3"/>
              </a:rPr>
              <a:t>http://WhichTestWon.com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Sponsored by </a:t>
            </a:r>
            <a:r>
              <a:rPr lang="en-US" sz="1400" dirty="0" err="1" smtClean="0"/>
              <a:t>Marketo</a:t>
            </a:r>
            <a:r>
              <a:rPr lang="en-US" sz="1400" dirty="0" smtClean="0"/>
              <a:t>, a leader in online testing. </a:t>
            </a:r>
            <a:r>
              <a:rPr lang="en-US" sz="1400" dirty="0" smtClean="0">
                <a:hlinkClick r:id="rId4"/>
              </a:rPr>
              <a:t>http://Marketo.com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7086600" y="1371600"/>
            <a:ext cx="17526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934200" y="3941802"/>
            <a:ext cx="19580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For a free copy of our </a:t>
            </a:r>
            <a:r>
              <a:rPr lang="en-US" sz="1000" dirty="0" smtClean="0"/>
              <a:t>20-page </a:t>
            </a:r>
            <a:r>
              <a:rPr lang="en-US" sz="1000" dirty="0" smtClean="0"/>
              <a:t>analysis report on this data, go to: </a:t>
            </a:r>
            <a:r>
              <a:rPr lang="en-US" sz="1000" dirty="0" smtClean="0">
                <a:hlinkClick r:id="rId5"/>
              </a:rPr>
              <a:t>StateofOnlineTesting.com</a:t>
            </a:r>
            <a:r>
              <a:rPr lang="en-US" sz="1000" dirty="0" smtClean="0"/>
              <a:t> </a:t>
            </a:r>
            <a:endParaRPr lang="en-US" sz="1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519" y="1371600"/>
            <a:ext cx="1930400" cy="249969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4119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6729835"/>
              </p:ext>
            </p:extLst>
          </p:nvPr>
        </p:nvGraphicFramePr>
        <p:xfrm>
          <a:off x="457200" y="2057400"/>
          <a:ext cx="8458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1"/>
          <p:cNvSpPr txBox="1"/>
          <p:nvPr/>
        </p:nvSpPr>
        <p:spPr>
          <a:xfrm>
            <a:off x="472013" y="5638800"/>
            <a:ext cx="8199974" cy="4572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Source: State of Online Testing Survey 2014,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Marketo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.      N=255</a:t>
            </a:r>
            <a:endParaRPr lang="en-US" sz="1100" dirty="0"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100" dirty="0">
                <a:effectLst/>
                <a:latin typeface="+mn-lt"/>
                <a:ea typeface="+mn-ea"/>
                <a:cs typeface="+mn-cs"/>
              </a:rPr>
              <a:t>© 2014, </a:t>
            </a:r>
            <a:r>
              <a:rPr lang="en-US" sz="1100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dirty="0">
                <a:effectLst/>
                <a:latin typeface="+mn-lt"/>
                <a:ea typeface="+mn-ea"/>
                <a:cs typeface="+mn-cs"/>
              </a:rPr>
              <a:t>, a division of Anne Holland Ventures Inc.  All rights reserved.</a:t>
            </a: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472013" y="1447800"/>
            <a:ext cx="8199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Which Basic Online Sales Tests Have The Highest Impact?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27060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3627146"/>
              </p:ext>
            </p:extLst>
          </p:nvPr>
        </p:nvGraphicFramePr>
        <p:xfrm>
          <a:off x="472013" y="1403385"/>
          <a:ext cx="8367187" cy="4083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72013" y="1430758"/>
            <a:ext cx="8199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Which Basic Lead Generation Tests Have The Highest Impact?</a:t>
            </a:r>
            <a:endParaRPr lang="en-US" sz="2400" b="1" dirty="0"/>
          </a:p>
        </p:txBody>
      </p:sp>
      <p:sp>
        <p:nvSpPr>
          <p:cNvPr id="4" name="TextBox 1"/>
          <p:cNvSpPr txBox="1"/>
          <p:nvPr/>
        </p:nvSpPr>
        <p:spPr>
          <a:xfrm>
            <a:off x="403466" y="5638800"/>
            <a:ext cx="8337065" cy="4572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Source: State of Online Testing Survey 2014,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Marketo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.      N=166</a:t>
            </a:r>
            <a:endParaRPr lang="en-US" sz="1100" dirty="0"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100" dirty="0">
                <a:effectLst/>
                <a:latin typeface="+mn-lt"/>
                <a:ea typeface="+mn-ea"/>
                <a:cs typeface="+mn-cs"/>
              </a:rPr>
              <a:t>© 2014, </a:t>
            </a:r>
            <a:r>
              <a:rPr lang="en-US" sz="1100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dirty="0">
                <a:effectLst/>
                <a:latin typeface="+mn-lt"/>
                <a:ea typeface="+mn-ea"/>
                <a:cs typeface="+mn-cs"/>
              </a:rPr>
              <a:t>, a division of Anne Holland Ventures Inc.  All rights reserved.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24837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8034339"/>
              </p:ext>
            </p:extLst>
          </p:nvPr>
        </p:nvGraphicFramePr>
        <p:xfrm>
          <a:off x="457200" y="1219200"/>
          <a:ext cx="8229600" cy="4733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1"/>
          <p:cNvSpPr txBox="1"/>
          <p:nvPr/>
        </p:nvSpPr>
        <p:spPr>
          <a:xfrm>
            <a:off x="472013" y="5715000"/>
            <a:ext cx="8199973" cy="40366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Source: State of Online Testing Survey 2014,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Marketo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.      N=166</a:t>
            </a:r>
            <a:endParaRPr lang="en-US" sz="1100" dirty="0"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100" dirty="0">
                <a:effectLst/>
                <a:latin typeface="+mn-lt"/>
                <a:ea typeface="+mn-ea"/>
                <a:cs typeface="+mn-cs"/>
              </a:rPr>
              <a:t>© 2014, </a:t>
            </a:r>
            <a:r>
              <a:rPr lang="en-US" sz="1100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dirty="0">
                <a:effectLst/>
                <a:latin typeface="+mn-lt"/>
                <a:ea typeface="+mn-ea"/>
                <a:cs typeface="+mn-cs"/>
              </a:rPr>
              <a:t>, a division of Anne Holland Ventures Inc.  All rights reserved.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44319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2103741"/>
              </p:ext>
            </p:extLst>
          </p:nvPr>
        </p:nvGraphicFramePr>
        <p:xfrm>
          <a:off x="533400" y="1219200"/>
          <a:ext cx="7943850" cy="5105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5638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239520"/>
              </p:ext>
            </p:extLst>
          </p:nvPr>
        </p:nvGraphicFramePr>
        <p:xfrm>
          <a:off x="457201" y="1219200"/>
          <a:ext cx="822960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878" y="1219200"/>
            <a:ext cx="899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Which Are the Most-Used Research Tools to </a:t>
            </a:r>
          </a:p>
          <a:p>
            <a:pPr algn="ctr"/>
            <a:r>
              <a:rPr lang="en-US" sz="2400" b="1" dirty="0" smtClean="0"/>
              <a:t>Construct Hypotheses?</a:t>
            </a:r>
            <a:endParaRPr lang="en-US" sz="2400" b="1" dirty="0"/>
          </a:p>
        </p:txBody>
      </p:sp>
      <p:sp>
        <p:nvSpPr>
          <p:cNvPr id="4" name="TextBox 1"/>
          <p:cNvSpPr txBox="1"/>
          <p:nvPr/>
        </p:nvSpPr>
        <p:spPr>
          <a:xfrm>
            <a:off x="473478" y="5638800"/>
            <a:ext cx="8225156" cy="4762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Source: State of Online Testing Survey 2014,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100" i="1" dirty="0" err="1" smtClean="0">
                <a:effectLst/>
                <a:latin typeface="+mn-lt"/>
                <a:ea typeface="+mn-ea"/>
                <a:cs typeface="+mn-cs"/>
              </a:rPr>
              <a:t>Marketo</a:t>
            </a:r>
            <a:r>
              <a:rPr lang="en-US" sz="1100" i="1" dirty="0" smtClean="0">
                <a:effectLst/>
                <a:latin typeface="+mn-lt"/>
                <a:ea typeface="+mn-ea"/>
                <a:cs typeface="+mn-cs"/>
              </a:rPr>
              <a:t> N=</a:t>
            </a:r>
            <a:r>
              <a:rPr lang="en-US" sz="1100" i="1" baseline="0" dirty="0" smtClean="0">
                <a:effectLst/>
                <a:latin typeface="+mn-lt"/>
                <a:ea typeface="+mn-ea"/>
                <a:cs typeface="+mn-cs"/>
              </a:rPr>
              <a:t>545</a:t>
            </a:r>
            <a:endParaRPr lang="en-US" sz="1100" i="1" baseline="0" dirty="0"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100" dirty="0">
                <a:effectLst/>
                <a:latin typeface="+mn-lt"/>
                <a:ea typeface="+mn-ea"/>
                <a:cs typeface="+mn-cs"/>
              </a:rPr>
              <a:t>© 2014, </a:t>
            </a:r>
            <a:r>
              <a:rPr lang="en-US" sz="1100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dirty="0">
                <a:effectLst/>
                <a:latin typeface="+mn-lt"/>
                <a:ea typeface="+mn-ea"/>
                <a:cs typeface="+mn-cs"/>
              </a:rPr>
              <a:t>, a division of Anne Holland Ventures Inc.  All rights reserved.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77046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8905612"/>
              </p:ext>
            </p:extLst>
          </p:nvPr>
        </p:nvGraphicFramePr>
        <p:xfrm>
          <a:off x="457200" y="1219200"/>
          <a:ext cx="8229600" cy="5086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49676" y="1295400"/>
            <a:ext cx="8199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Which Sophisticated Testing Practices Are Most Used?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96293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7013375"/>
              </p:ext>
            </p:extLst>
          </p:nvPr>
        </p:nvGraphicFramePr>
        <p:xfrm>
          <a:off x="609600" y="1219200"/>
          <a:ext cx="7943850" cy="5019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1"/>
          <p:cNvSpPr txBox="1"/>
          <p:nvPr/>
        </p:nvSpPr>
        <p:spPr>
          <a:xfrm>
            <a:off x="600075" y="5715000"/>
            <a:ext cx="7943850" cy="44765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Source: State of Online Testing Survey 2014,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Marketo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.      N=540</a:t>
            </a:r>
            <a:endParaRPr lang="en-US" sz="1100" dirty="0"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100" dirty="0">
                <a:effectLst/>
                <a:latin typeface="+mn-lt"/>
                <a:ea typeface="+mn-ea"/>
                <a:cs typeface="+mn-cs"/>
              </a:rPr>
              <a:t>© 2014, </a:t>
            </a:r>
            <a:r>
              <a:rPr lang="en-US" sz="1100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dirty="0">
                <a:effectLst/>
                <a:latin typeface="+mn-lt"/>
                <a:ea typeface="+mn-ea"/>
                <a:cs typeface="+mn-cs"/>
              </a:rPr>
              <a:t>, a division of Anne Holland Ventures Inc.  All rights reserved.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617646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1273" y="1676400"/>
            <a:ext cx="8199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For How Many Weeks Do Marketers Run </a:t>
            </a:r>
          </a:p>
          <a:p>
            <a:pPr algn="ctr"/>
            <a:r>
              <a:rPr lang="en-US" sz="2400" b="1" dirty="0" smtClean="0"/>
              <a:t>Tests to Very Low-Traffic Pages</a:t>
            </a:r>
            <a:endParaRPr lang="en-US" sz="2400" b="1" dirty="0"/>
          </a:p>
        </p:txBody>
      </p:sp>
      <p:sp>
        <p:nvSpPr>
          <p:cNvPr id="5" name="TextBox 1"/>
          <p:cNvSpPr txBox="1"/>
          <p:nvPr/>
        </p:nvSpPr>
        <p:spPr>
          <a:xfrm>
            <a:off x="589221" y="3962400"/>
            <a:ext cx="7915252" cy="4288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Source: State of Online Testing Survey 2014,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Marketo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. </a:t>
            </a:r>
            <a:endParaRPr lang="en-US" sz="1100" i="1" dirty="0" smtClean="0"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100" dirty="0" smtClean="0">
                <a:effectLst/>
                <a:latin typeface="+mn-lt"/>
                <a:ea typeface="+mn-ea"/>
                <a:cs typeface="+mn-cs"/>
              </a:rPr>
              <a:t>© </a:t>
            </a:r>
            <a:r>
              <a:rPr lang="en-US" sz="1100" dirty="0">
                <a:effectLst/>
                <a:latin typeface="+mn-lt"/>
                <a:ea typeface="+mn-ea"/>
                <a:cs typeface="+mn-cs"/>
              </a:rPr>
              <a:t>2014, </a:t>
            </a:r>
            <a:r>
              <a:rPr lang="en-US" sz="1100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dirty="0">
                <a:effectLst/>
                <a:latin typeface="+mn-lt"/>
                <a:ea typeface="+mn-ea"/>
                <a:cs typeface="+mn-cs"/>
              </a:rPr>
              <a:t>, a division of Anne Holland Ventures Inc.  All rights reserved.</a:t>
            </a:r>
            <a:endParaRPr lang="en-US" sz="11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126811"/>
              </p:ext>
            </p:extLst>
          </p:nvPr>
        </p:nvGraphicFramePr>
        <p:xfrm>
          <a:off x="1524000" y="2667000"/>
          <a:ext cx="6096000" cy="11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558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 anchor="ctr"/>
                </a:tc>
              </a:tr>
              <a:tr h="5588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Average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5.4 weeks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4.8 weeks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996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438386"/>
              </p:ext>
            </p:extLst>
          </p:nvPr>
        </p:nvGraphicFramePr>
        <p:xfrm>
          <a:off x="457200" y="1295400"/>
          <a:ext cx="8229600" cy="4752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71273" y="1371600"/>
            <a:ext cx="8199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How Long Do Marketers Run Tests to Very High Traffic Pages?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60275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8496271"/>
              </p:ext>
            </p:extLst>
          </p:nvPr>
        </p:nvGraphicFramePr>
        <p:xfrm>
          <a:off x="609600" y="1219200"/>
          <a:ext cx="7943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1"/>
          <p:cNvSpPr txBox="1"/>
          <p:nvPr/>
        </p:nvSpPr>
        <p:spPr>
          <a:xfrm>
            <a:off x="695348" y="5715000"/>
            <a:ext cx="7915252" cy="4288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Source: State of Online Testing Survey 2014,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Marketo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.      N=537</a:t>
            </a:r>
            <a:endParaRPr lang="en-US" sz="1100" dirty="0"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100" dirty="0">
                <a:effectLst/>
                <a:latin typeface="+mn-lt"/>
                <a:ea typeface="+mn-ea"/>
                <a:cs typeface="+mn-cs"/>
              </a:rPr>
              <a:t>© 2014, </a:t>
            </a:r>
            <a:r>
              <a:rPr lang="en-US" sz="1100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dirty="0">
                <a:effectLst/>
                <a:latin typeface="+mn-lt"/>
                <a:ea typeface="+mn-ea"/>
                <a:cs typeface="+mn-cs"/>
              </a:rPr>
              <a:t>, a division of Anne Holland Ventures Inc.  All rights reserved.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71022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4430431"/>
              </p:ext>
            </p:extLst>
          </p:nvPr>
        </p:nvGraphicFramePr>
        <p:xfrm>
          <a:off x="609600" y="1219200"/>
          <a:ext cx="7839075" cy="499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5974207"/>
              </p:ext>
            </p:extLst>
          </p:nvPr>
        </p:nvGraphicFramePr>
        <p:xfrm>
          <a:off x="533400" y="1219200"/>
          <a:ext cx="8020050" cy="4886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45592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9097"/>
              </p:ext>
            </p:extLst>
          </p:nvPr>
        </p:nvGraphicFramePr>
        <p:xfrm>
          <a:off x="494946" y="1219200"/>
          <a:ext cx="8229600" cy="4291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1"/>
          <p:cNvSpPr txBox="1"/>
          <p:nvPr/>
        </p:nvSpPr>
        <p:spPr>
          <a:xfrm>
            <a:off x="472012" y="5486400"/>
            <a:ext cx="8199973" cy="36593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Source: State of Online Testing Survey 2014,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Marketo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.      N=264</a:t>
            </a:r>
            <a:endParaRPr lang="en-US" sz="1100" dirty="0"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100" dirty="0">
                <a:effectLst/>
                <a:latin typeface="+mn-lt"/>
                <a:ea typeface="+mn-ea"/>
                <a:cs typeface="+mn-cs"/>
              </a:rPr>
              <a:t>© 2014, </a:t>
            </a:r>
            <a:r>
              <a:rPr lang="en-US" sz="1100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dirty="0">
                <a:effectLst/>
                <a:latin typeface="+mn-lt"/>
                <a:ea typeface="+mn-ea"/>
                <a:cs typeface="+mn-cs"/>
              </a:rPr>
              <a:t>, a division of Anne Holland Ventures Inc.  All rights reserved.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38166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7217141"/>
              </p:ext>
            </p:extLst>
          </p:nvPr>
        </p:nvGraphicFramePr>
        <p:xfrm>
          <a:off x="457200" y="1219200"/>
          <a:ext cx="8261498" cy="4518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474616" y="5715000"/>
            <a:ext cx="8231757" cy="3495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Source: State of Online Testing Survey 2014,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Marketo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.      N=519</a:t>
            </a:r>
            <a:endParaRPr lang="en-US" sz="1100" dirty="0"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100" dirty="0">
                <a:effectLst/>
                <a:latin typeface="+mn-lt"/>
                <a:ea typeface="+mn-ea"/>
                <a:cs typeface="+mn-cs"/>
              </a:rPr>
              <a:t>© 2014, </a:t>
            </a:r>
            <a:r>
              <a:rPr lang="en-US" sz="1100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dirty="0">
                <a:effectLst/>
                <a:latin typeface="+mn-lt"/>
                <a:ea typeface="+mn-ea"/>
                <a:cs typeface="+mn-cs"/>
              </a:rPr>
              <a:t>, a division of Anne Holland Ventures Inc.  All rights reserved.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174913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28977"/>
              </p:ext>
            </p:extLst>
          </p:nvPr>
        </p:nvGraphicFramePr>
        <p:xfrm>
          <a:off x="533400" y="1219200"/>
          <a:ext cx="7934325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0294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5066526"/>
              </p:ext>
            </p:extLst>
          </p:nvPr>
        </p:nvGraphicFramePr>
        <p:xfrm>
          <a:off x="609600" y="1219200"/>
          <a:ext cx="78867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4457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6253648"/>
              </p:ext>
            </p:extLst>
          </p:nvPr>
        </p:nvGraphicFramePr>
        <p:xfrm>
          <a:off x="609600" y="1219200"/>
          <a:ext cx="7943850" cy="504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9298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779122"/>
              </p:ext>
            </p:extLst>
          </p:nvPr>
        </p:nvGraphicFramePr>
        <p:xfrm>
          <a:off x="609600" y="1219200"/>
          <a:ext cx="7905750" cy="4981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3951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3430126"/>
              </p:ext>
            </p:extLst>
          </p:nvPr>
        </p:nvGraphicFramePr>
        <p:xfrm>
          <a:off x="838200" y="1295400"/>
          <a:ext cx="7515225" cy="475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332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0011345"/>
              </p:ext>
            </p:extLst>
          </p:nvPr>
        </p:nvGraphicFramePr>
        <p:xfrm>
          <a:off x="609600" y="1219200"/>
          <a:ext cx="7858125" cy="4905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0589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7083210"/>
              </p:ext>
            </p:extLst>
          </p:nvPr>
        </p:nvGraphicFramePr>
        <p:xfrm>
          <a:off x="533400" y="1143000"/>
          <a:ext cx="8229600" cy="515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9436" y="1295400"/>
            <a:ext cx="8199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Which Department Is In Charge of Managing Testing?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22823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5646681"/>
              </p:ext>
            </p:extLst>
          </p:nvPr>
        </p:nvGraphicFramePr>
        <p:xfrm>
          <a:off x="762000" y="1219200"/>
          <a:ext cx="7686675" cy="4905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4054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3569795"/>
              </p:ext>
            </p:extLst>
          </p:nvPr>
        </p:nvGraphicFramePr>
        <p:xfrm>
          <a:off x="685800" y="1219200"/>
          <a:ext cx="7781925" cy="4638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1"/>
          <p:cNvSpPr txBox="1"/>
          <p:nvPr/>
        </p:nvSpPr>
        <p:spPr>
          <a:xfrm>
            <a:off x="609600" y="5548060"/>
            <a:ext cx="7753910" cy="3955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Source: State of Online Testing Survey 2014,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100" i="1" dirty="0" err="1">
                <a:effectLst/>
                <a:latin typeface="+mn-lt"/>
                <a:ea typeface="+mn-ea"/>
                <a:cs typeface="+mn-cs"/>
              </a:rPr>
              <a:t>Marketo</a:t>
            </a:r>
            <a:r>
              <a:rPr lang="en-US" sz="1100" i="1" dirty="0">
                <a:effectLst/>
                <a:latin typeface="+mn-lt"/>
                <a:ea typeface="+mn-ea"/>
                <a:cs typeface="+mn-cs"/>
              </a:rPr>
              <a:t>.</a:t>
            </a:r>
            <a:endParaRPr lang="en-US" sz="1100" dirty="0"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100" dirty="0">
                <a:effectLst/>
                <a:latin typeface="+mn-lt"/>
                <a:ea typeface="+mn-ea"/>
                <a:cs typeface="+mn-cs"/>
              </a:rPr>
              <a:t>© 2014, </a:t>
            </a:r>
            <a:r>
              <a:rPr lang="en-US" sz="1100" dirty="0" err="1">
                <a:effectLst/>
                <a:latin typeface="+mn-lt"/>
                <a:ea typeface="+mn-ea"/>
                <a:cs typeface="+mn-cs"/>
              </a:rPr>
              <a:t>WhichTestWon</a:t>
            </a:r>
            <a:r>
              <a:rPr lang="en-US" sz="1100" dirty="0">
                <a:effectLst/>
                <a:latin typeface="+mn-lt"/>
                <a:ea typeface="+mn-ea"/>
                <a:cs typeface="+mn-cs"/>
              </a:rPr>
              <a:t>, a division of Anne Holland Ventures Inc.  All rights reserved.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889342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0094352"/>
              </p:ext>
            </p:extLst>
          </p:nvPr>
        </p:nvGraphicFramePr>
        <p:xfrm>
          <a:off x="609600" y="1243012"/>
          <a:ext cx="7943850" cy="4905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7791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9346</TotalTime>
  <Words>1269</Words>
  <Application>Microsoft Office PowerPoint</Application>
  <PresentationFormat>On-screen Show (4:3)</PresentationFormat>
  <Paragraphs>164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Casey Bohannon</dc:creator>
  <cp:lastModifiedBy>Casey Bohannon</cp:lastModifiedBy>
  <cp:revision>39</cp:revision>
  <dcterms:created xsi:type="dcterms:W3CDTF">2014-09-17T16:46:55Z</dcterms:created>
  <dcterms:modified xsi:type="dcterms:W3CDTF">2014-09-24T22:29:48Z</dcterms:modified>
</cp:coreProperties>
</file>