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 id="2147483674" r:id="rId3"/>
  </p:sldMasterIdLst>
  <p:notesMasterIdLst>
    <p:notesMasterId r:id="rId37"/>
  </p:notesMasterIdLst>
  <p:handoutMasterIdLst>
    <p:handoutMasterId r:id="rId38"/>
  </p:handoutMasterIdLst>
  <p:sldIdLst>
    <p:sldId id="336" r:id="rId4"/>
    <p:sldId id="258" r:id="rId5"/>
    <p:sldId id="334" r:id="rId6"/>
    <p:sldId id="259" r:id="rId7"/>
    <p:sldId id="278" r:id="rId8"/>
    <p:sldId id="279" r:id="rId9"/>
    <p:sldId id="280" r:id="rId10"/>
    <p:sldId id="301" r:id="rId11"/>
    <p:sldId id="302" r:id="rId12"/>
    <p:sldId id="308" r:id="rId13"/>
    <p:sldId id="340" r:id="rId14"/>
    <p:sldId id="341" r:id="rId15"/>
    <p:sldId id="342" r:id="rId16"/>
    <p:sldId id="337" r:id="rId17"/>
    <p:sldId id="343" r:id="rId18"/>
    <p:sldId id="344" r:id="rId19"/>
    <p:sldId id="345" r:id="rId20"/>
    <p:sldId id="346" r:id="rId21"/>
    <p:sldId id="347" r:id="rId22"/>
    <p:sldId id="339" r:id="rId23"/>
    <p:sldId id="348" r:id="rId24"/>
    <p:sldId id="349" r:id="rId25"/>
    <p:sldId id="350" r:id="rId26"/>
    <p:sldId id="351" r:id="rId27"/>
    <p:sldId id="352" r:id="rId28"/>
    <p:sldId id="353" r:id="rId29"/>
    <p:sldId id="354" r:id="rId30"/>
    <p:sldId id="355" r:id="rId31"/>
    <p:sldId id="356" r:id="rId32"/>
    <p:sldId id="357" r:id="rId33"/>
    <p:sldId id="315" r:id="rId34"/>
    <p:sldId id="338" r:id="rId35"/>
    <p:sldId id="335" r:id="rId36"/>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0562" autoAdjust="0"/>
    <p:restoredTop sz="94676" autoAdjust="0"/>
  </p:normalViewPr>
  <p:slideViewPr>
    <p:cSldViewPr>
      <p:cViewPr>
        <p:scale>
          <a:sx n="50" d="100"/>
          <a:sy n="50" d="100"/>
        </p:scale>
        <p:origin x="-2652" y="-13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7" d="100"/>
          <a:sy n="67" d="100"/>
        </p:scale>
        <p:origin x="-2748" y="-96"/>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1804"/>
          </a:xfrm>
          <a:prstGeom prst="rect">
            <a:avLst/>
          </a:prstGeom>
        </p:spPr>
        <p:txBody>
          <a:bodyPr vert="horz" lIns="91440" tIns="45720" rIns="91440" bIns="45720" rtlCol="0"/>
          <a:lstStyle>
            <a:lvl1pPr algn="r">
              <a:defRPr sz="1200"/>
            </a:lvl1pPr>
          </a:lstStyle>
          <a:p>
            <a:fld id="{A2FED6AD-0389-430A-855C-A6815E43DFF9}" type="datetimeFigureOut">
              <a:rPr lang="en-US" smtClean="0"/>
              <a:t>3/9/2015</a:t>
            </a:fld>
            <a:endParaRPr lang="en-US" dirty="0"/>
          </a:p>
        </p:txBody>
      </p:sp>
      <p:sp>
        <p:nvSpPr>
          <p:cNvPr id="4" name="Footer Placeholder 3"/>
          <p:cNvSpPr>
            <a:spLocks noGrp="1"/>
          </p:cNvSpPr>
          <p:nvPr>
            <p:ph type="ftr" sz="quarter" idx="2"/>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772669"/>
            <a:ext cx="3037840" cy="461804"/>
          </a:xfrm>
          <a:prstGeom prst="rect">
            <a:avLst/>
          </a:prstGeom>
        </p:spPr>
        <p:txBody>
          <a:bodyPr vert="horz" lIns="91440" tIns="45720" rIns="91440" bIns="45720" rtlCol="0" anchor="b"/>
          <a:lstStyle>
            <a:lvl1pPr algn="r">
              <a:defRPr sz="1200"/>
            </a:lvl1pPr>
          </a:lstStyle>
          <a:p>
            <a:fld id="{DCB61576-44A5-492D-BF99-A6356FDE16EE}" type="slidenum">
              <a:rPr lang="en-US" smtClean="0"/>
              <a:t>‹#›</a:t>
            </a:fld>
            <a:endParaRPr lang="en-US" dirty="0"/>
          </a:p>
        </p:txBody>
      </p:sp>
    </p:spTree>
    <p:extLst>
      <p:ext uri="{BB962C8B-B14F-4D97-AF65-F5344CB8AC3E}">
        <p14:creationId xmlns:p14="http://schemas.microsoft.com/office/powerpoint/2010/main" val="971098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lIns="91440" tIns="45720" rIns="91440" bIns="45720" rtlCol="0"/>
          <a:lstStyle>
            <a:lvl1pPr algn="r">
              <a:defRPr sz="1200"/>
            </a:lvl1pPr>
          </a:lstStyle>
          <a:p>
            <a:fld id="{BAC257E9-6713-42E5-9E62-488A829EC5FE}" type="datetimeFigureOut">
              <a:rPr lang="en-US" smtClean="0"/>
              <a:t>3/9/2015</a:t>
            </a:fld>
            <a:endParaRPr lang="en-US" dirty="0"/>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1440" tIns="45720" rIns="91440" bIns="45720" rtlCol="0" anchor="b"/>
          <a:lstStyle>
            <a:lvl1pPr algn="r">
              <a:defRPr sz="1200"/>
            </a:lvl1pPr>
          </a:lstStyle>
          <a:p>
            <a:fld id="{D32944B0-9987-421F-BF40-F65364384A30}" type="slidenum">
              <a:rPr lang="en-US" smtClean="0"/>
              <a:t>‹#›</a:t>
            </a:fld>
            <a:endParaRPr lang="en-US" dirty="0"/>
          </a:p>
        </p:txBody>
      </p:sp>
    </p:spTree>
    <p:extLst>
      <p:ext uri="{BB962C8B-B14F-4D97-AF65-F5344CB8AC3E}">
        <p14:creationId xmlns:p14="http://schemas.microsoft.com/office/powerpoint/2010/main" val="1922724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2944B0-9987-421F-BF40-F65364384A30}" type="slidenum">
              <a:rPr lang="en-US" smtClean="0"/>
              <a:t>1</a:t>
            </a:fld>
            <a:endParaRPr lang="en-US" dirty="0"/>
          </a:p>
        </p:txBody>
      </p:sp>
    </p:spTree>
    <p:extLst>
      <p:ext uri="{BB962C8B-B14F-4D97-AF65-F5344CB8AC3E}">
        <p14:creationId xmlns:p14="http://schemas.microsoft.com/office/powerpoint/2010/main" val="3316726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pPr marL="174056" indent="-174056">
              <a:buFont typeface="Arial" pitchFamily="34" charset="0"/>
              <a:buChar char="•"/>
            </a:pPr>
            <a:r>
              <a:rPr lang="en-US" dirty="0" smtClean="0"/>
              <a:t>Welcome</a:t>
            </a:r>
            <a:br>
              <a:rPr lang="en-US" dirty="0" smtClean="0"/>
            </a:br>
            <a:endParaRPr lang="en-US" dirty="0" smtClean="0"/>
          </a:p>
          <a:p>
            <a:pPr marL="174056" indent="-174056">
              <a:buFont typeface="Arial" pitchFamily="34" charset="0"/>
              <a:buChar char="•"/>
            </a:pPr>
            <a:r>
              <a:rPr lang="en-US" dirty="0" smtClean="0"/>
              <a:t>Significant Problems</a:t>
            </a:r>
            <a:br>
              <a:rPr lang="en-US" dirty="0" smtClean="0"/>
            </a:br>
            <a:endParaRPr lang="en-US" dirty="0" smtClean="0"/>
          </a:p>
          <a:p>
            <a:pPr marL="174056" indent="-174056">
              <a:buFont typeface="Arial" pitchFamily="34" charset="0"/>
              <a:buChar char="•"/>
            </a:pPr>
            <a:r>
              <a:rPr lang="en-US" dirty="0" smtClean="0"/>
              <a:t>Economist- not a lot to learn; a lot to say.</a:t>
            </a:r>
          </a:p>
        </p:txBody>
      </p:sp>
      <p:sp>
        <p:nvSpPr>
          <p:cNvPr id="31748"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07BA3837-9E9D-4ED9-A679-C3EFC2917544}" type="slidenum">
              <a:rPr lang="en-US" sz="1200"/>
              <a:pPr/>
              <a:t>11</a:t>
            </a:fld>
            <a:endParaRPr lang="en-US"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pPr marL="174056" indent="-174056">
              <a:buFont typeface="Arial" pitchFamily="34" charset="0"/>
              <a:buChar char="•"/>
            </a:pPr>
            <a:endParaRPr lang="en-US" dirty="0" smtClean="0"/>
          </a:p>
        </p:txBody>
      </p:sp>
      <p:sp>
        <p:nvSpPr>
          <p:cNvPr id="32772"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A18A9299-E0EA-43AC-B40E-B37C3A387F98}" type="slidenum">
              <a:rPr lang="en-US" sz="1200">
                <a:solidFill>
                  <a:srgbClr val="000000"/>
                </a:solidFill>
              </a:rPr>
              <a:pPr/>
              <a:t>12</a:t>
            </a:fld>
            <a:endParaRPr lang="en-US" sz="1200" dirty="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pPr marL="174056" indent="-174056">
              <a:buFont typeface="Arial" pitchFamily="34" charset="0"/>
              <a:buChar char="•"/>
            </a:pPr>
            <a:endParaRPr lang="en-US" dirty="0" smtClean="0"/>
          </a:p>
        </p:txBody>
      </p:sp>
      <p:sp>
        <p:nvSpPr>
          <p:cNvPr id="32772"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A18A9299-E0EA-43AC-B40E-B37C3A387F98}" type="slidenum">
              <a:rPr lang="en-US" sz="1200">
                <a:solidFill>
                  <a:srgbClr val="000000"/>
                </a:solidFill>
              </a:rPr>
              <a:pPr/>
              <a:t>13</a:t>
            </a:fld>
            <a:endParaRPr lang="en-US" sz="1200" dirty="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pPr marL="171450" indent="-171450">
              <a:buFont typeface="Arial" pitchFamily="34" charset="0"/>
              <a:buChar char="•"/>
            </a:pPr>
            <a:r>
              <a:rPr lang="en-US" dirty="0" smtClean="0"/>
              <a:t>Banks- Session Hijacking</a:t>
            </a:r>
            <a:br>
              <a:rPr lang="en-US" dirty="0" smtClean="0"/>
            </a:br>
            <a:endParaRPr lang="en-US" dirty="0" smtClean="0"/>
          </a:p>
          <a:p>
            <a:pPr marL="171450" indent="-171450">
              <a:buFont typeface="Arial" pitchFamily="34" charset="0"/>
              <a:buChar char="•"/>
            </a:pPr>
            <a:r>
              <a:rPr lang="en-US" dirty="0" err="1" smtClean="0"/>
              <a:t>Pos</a:t>
            </a:r>
            <a:r>
              <a:rPr lang="en-US" dirty="0" smtClean="0"/>
              <a:t> Retail- Eastern Europe Card Swipe</a:t>
            </a:r>
            <a:br>
              <a:rPr lang="en-US" dirty="0" smtClean="0"/>
            </a:br>
            <a:endParaRPr lang="en-US" dirty="0" smtClean="0"/>
          </a:p>
          <a:p>
            <a:pPr marL="171450" indent="-171450">
              <a:buFont typeface="Arial" pitchFamily="34" charset="0"/>
              <a:buChar char="•"/>
            </a:pPr>
            <a:r>
              <a:rPr lang="en-US" dirty="0" smtClean="0"/>
              <a:t>Nature of Claim</a:t>
            </a:r>
          </a:p>
        </p:txBody>
      </p:sp>
      <p:sp>
        <p:nvSpPr>
          <p:cNvPr id="32772"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35892" indent="-283035">
              <a:defRPr sz="2800" i="1">
                <a:solidFill>
                  <a:schemeClr val="tx1"/>
                </a:solidFill>
                <a:latin typeface="Arial" charset="0"/>
              </a:defRPr>
            </a:lvl2pPr>
            <a:lvl3pPr marL="1132142" indent="-226428">
              <a:defRPr sz="2800" i="1">
                <a:solidFill>
                  <a:schemeClr val="tx1"/>
                </a:solidFill>
                <a:latin typeface="Arial" charset="0"/>
              </a:defRPr>
            </a:lvl3pPr>
            <a:lvl4pPr marL="1584998" indent="-226428">
              <a:defRPr sz="2800" i="1">
                <a:solidFill>
                  <a:schemeClr val="tx1"/>
                </a:solidFill>
                <a:latin typeface="Arial" charset="0"/>
              </a:defRPr>
            </a:lvl4pPr>
            <a:lvl5pPr marL="2037855" indent="-226428">
              <a:defRPr sz="2800" i="1">
                <a:solidFill>
                  <a:schemeClr val="tx1"/>
                </a:solidFill>
                <a:latin typeface="Arial" charset="0"/>
              </a:defRPr>
            </a:lvl5pPr>
            <a:lvl6pPr marL="2490711" indent="-226428" eaLnBrk="0" fontAlgn="base" hangingPunct="0">
              <a:spcBef>
                <a:spcPct val="0"/>
              </a:spcBef>
              <a:spcAft>
                <a:spcPct val="0"/>
              </a:spcAft>
              <a:defRPr sz="2800" i="1">
                <a:solidFill>
                  <a:schemeClr val="tx1"/>
                </a:solidFill>
                <a:latin typeface="Arial" charset="0"/>
              </a:defRPr>
            </a:lvl6pPr>
            <a:lvl7pPr marL="2943568" indent="-226428" eaLnBrk="0" fontAlgn="base" hangingPunct="0">
              <a:spcBef>
                <a:spcPct val="0"/>
              </a:spcBef>
              <a:spcAft>
                <a:spcPct val="0"/>
              </a:spcAft>
              <a:defRPr sz="2800" i="1">
                <a:solidFill>
                  <a:schemeClr val="tx1"/>
                </a:solidFill>
                <a:latin typeface="Arial" charset="0"/>
              </a:defRPr>
            </a:lvl7pPr>
            <a:lvl8pPr marL="3396425" indent="-226428" eaLnBrk="0" fontAlgn="base" hangingPunct="0">
              <a:spcBef>
                <a:spcPct val="0"/>
              </a:spcBef>
              <a:spcAft>
                <a:spcPct val="0"/>
              </a:spcAft>
              <a:defRPr sz="2800" i="1">
                <a:solidFill>
                  <a:schemeClr val="tx1"/>
                </a:solidFill>
                <a:latin typeface="Arial" charset="0"/>
              </a:defRPr>
            </a:lvl8pPr>
            <a:lvl9pPr marL="3849281" indent="-226428" eaLnBrk="0" fontAlgn="base" hangingPunct="0">
              <a:spcBef>
                <a:spcPct val="0"/>
              </a:spcBef>
              <a:spcAft>
                <a:spcPct val="0"/>
              </a:spcAft>
              <a:defRPr sz="2800" i="1">
                <a:solidFill>
                  <a:schemeClr val="tx1"/>
                </a:solidFill>
                <a:latin typeface="Arial" charset="0"/>
              </a:defRPr>
            </a:lvl9pPr>
          </a:lstStyle>
          <a:p>
            <a:fld id="{A18A9299-E0EA-43AC-B40E-B37C3A387F98}" type="slidenum">
              <a:rPr lang="en-US" sz="1200">
                <a:solidFill>
                  <a:srgbClr val="000000"/>
                </a:solidFill>
              </a:rPr>
              <a:pPr/>
              <a:t>14</a:t>
            </a:fld>
            <a:endParaRPr lang="en-US" sz="1200" dirty="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p:spPr>
        <p:txBody>
          <a:bodyPr/>
          <a:lstStyle/>
          <a:p>
            <a:pPr marL="174056" indent="-174056">
              <a:buFont typeface="Arial" pitchFamily="34" charset="0"/>
              <a:buChar char="•"/>
            </a:pPr>
            <a:endParaRPr lang="en-US" dirty="0" smtClean="0"/>
          </a:p>
        </p:txBody>
      </p:sp>
      <p:sp>
        <p:nvSpPr>
          <p:cNvPr id="37892"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02F206C9-9CC1-4C2F-9CC5-B71D83B80C21}" type="slidenum">
              <a:rPr lang="en-US" sz="1200"/>
              <a:pPr/>
              <a:t>15</a:t>
            </a:fld>
            <a:endParaRPr lang="en-US"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pPr marL="638205" lvl="1" indent="-174056">
              <a:buFont typeface="Arial" pitchFamily="34" charset="0"/>
              <a:buChar char="•"/>
            </a:pPr>
            <a:endParaRPr lang="en-US" dirty="0" smtClean="0"/>
          </a:p>
        </p:txBody>
      </p:sp>
      <p:sp>
        <p:nvSpPr>
          <p:cNvPr id="43012"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D7AE5F3B-60E5-4DE2-B96C-C715ECBC45A9}" type="slidenum">
              <a:rPr lang="en-US" sz="1200">
                <a:solidFill>
                  <a:srgbClr val="000000"/>
                </a:solidFill>
              </a:rPr>
              <a:pPr/>
              <a:t>16</a:t>
            </a:fld>
            <a:endParaRPr lang="en-US" sz="1200" dirty="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pPr marL="174056" indent="-174056">
              <a:buFont typeface="Arial" pitchFamily="34" charset="0"/>
              <a:buChar char="•"/>
            </a:pPr>
            <a:endParaRPr lang="en-US" dirty="0" smtClean="0"/>
          </a:p>
        </p:txBody>
      </p:sp>
      <p:sp>
        <p:nvSpPr>
          <p:cNvPr id="36868"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C3B4DE44-939B-4A8E-A70D-65B3BC01998A}" type="slidenum">
              <a:rPr lang="en-US" sz="1200"/>
              <a:pPr/>
              <a:t>17</a:t>
            </a:fld>
            <a:endParaRPr lang="en-US"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pPr marL="174056" indent="-174056">
              <a:buFont typeface="Arial" pitchFamily="34" charset="0"/>
              <a:buChar char="•"/>
            </a:pPr>
            <a:endParaRPr lang="en-US" dirty="0" smtClean="0"/>
          </a:p>
        </p:txBody>
      </p:sp>
      <p:sp>
        <p:nvSpPr>
          <p:cNvPr id="36868"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C3B4DE44-939B-4A8E-A70D-65B3BC01998A}" type="slidenum">
              <a:rPr lang="en-US" sz="1200"/>
              <a:pPr/>
              <a:t>18</a:t>
            </a:fld>
            <a:endParaRPr lang="en-US" sz="12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pPr marL="174056" indent="-174056">
              <a:buFont typeface="Arial" pitchFamily="34" charset="0"/>
              <a:buChar char="•"/>
            </a:pPr>
            <a:endParaRPr lang="en-US" dirty="0" smtClean="0"/>
          </a:p>
        </p:txBody>
      </p:sp>
      <p:sp>
        <p:nvSpPr>
          <p:cNvPr id="36868"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C3B4DE44-939B-4A8E-A70D-65B3BC01998A}" type="slidenum">
              <a:rPr lang="en-US" sz="1200"/>
              <a:pPr/>
              <a:t>19</a:t>
            </a:fld>
            <a:endParaRPr lang="en-US" sz="12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2944B0-9987-421F-BF40-F65364384A30}" type="slidenum">
              <a:rPr lang="en-US" smtClean="0"/>
              <a:t>20</a:t>
            </a:fld>
            <a:endParaRPr lang="en-US" dirty="0"/>
          </a:p>
        </p:txBody>
      </p:sp>
    </p:spTree>
    <p:extLst>
      <p:ext uri="{BB962C8B-B14F-4D97-AF65-F5344CB8AC3E}">
        <p14:creationId xmlns:p14="http://schemas.microsoft.com/office/powerpoint/2010/main" val="2909712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2944B0-9987-421F-BF40-F65364384A30}" type="slidenum">
              <a:rPr lang="en-US" smtClean="0"/>
              <a:t>2</a:t>
            </a:fld>
            <a:endParaRPr lang="en-US" dirty="0"/>
          </a:p>
        </p:txBody>
      </p:sp>
    </p:spTree>
    <p:extLst>
      <p:ext uri="{BB962C8B-B14F-4D97-AF65-F5344CB8AC3E}">
        <p14:creationId xmlns:p14="http://schemas.microsoft.com/office/powerpoint/2010/main" val="2949147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56" indent="-174056">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7915B013-FDF6-4C46-8844-1615CC60E6FD}" type="slidenum">
              <a:rPr lang="en-US" smtClean="0"/>
              <a:t>21</a:t>
            </a:fld>
            <a:endParaRPr lang="en-US" dirty="0"/>
          </a:p>
        </p:txBody>
      </p:sp>
    </p:spTree>
    <p:extLst>
      <p:ext uri="{BB962C8B-B14F-4D97-AF65-F5344CB8AC3E}">
        <p14:creationId xmlns:p14="http://schemas.microsoft.com/office/powerpoint/2010/main" val="805100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p:txBody>
          <a:bodyPr/>
          <a:lstStyle/>
          <a:p>
            <a:pPr marL="174056" indent="-174056">
              <a:buFont typeface="Arial" pitchFamily="34" charset="0"/>
              <a:buChar char="•"/>
              <a:defRPr/>
            </a:pPr>
            <a:endParaRPr lang="en-US" dirty="0"/>
          </a:p>
        </p:txBody>
      </p:sp>
      <p:sp>
        <p:nvSpPr>
          <p:cNvPr id="39940"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6F95764E-E213-4D0C-8059-0387E262BCB3}" type="slidenum">
              <a:rPr lang="en-US" sz="1200"/>
              <a:pPr/>
              <a:t>22</a:t>
            </a:fld>
            <a:endParaRPr lang="en-US" sz="12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p:txBody>
          <a:bodyPr/>
          <a:lstStyle/>
          <a:p>
            <a:pPr marL="174056" indent="-174056">
              <a:buFont typeface="Arial" pitchFamily="34" charset="0"/>
              <a:buChar char="•"/>
              <a:defRPr/>
            </a:pPr>
            <a:endParaRPr lang="en-US" dirty="0"/>
          </a:p>
        </p:txBody>
      </p:sp>
      <p:sp>
        <p:nvSpPr>
          <p:cNvPr id="39940"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6F95764E-E213-4D0C-8059-0387E262BCB3}" type="slidenum">
              <a:rPr lang="en-US" sz="1200"/>
              <a:pPr/>
              <a:t>23</a:t>
            </a:fld>
            <a:endParaRPr lang="en-US" sz="12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lstStyle/>
          <a:p>
            <a:endParaRPr lang="en-US" dirty="0" smtClean="0"/>
          </a:p>
        </p:txBody>
      </p:sp>
      <p:sp>
        <p:nvSpPr>
          <p:cNvPr id="40964"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E5F979A3-F05B-415E-B93F-58F6A5671C09}" type="slidenum">
              <a:rPr lang="en-US" sz="1200">
                <a:solidFill>
                  <a:srgbClr val="000000"/>
                </a:solidFill>
              </a:rPr>
              <a:pPr/>
              <a:t>24</a:t>
            </a:fld>
            <a:endParaRPr lang="en-US" sz="1200" dirty="0">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56" indent="-174056">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7915B013-FDF6-4C46-8844-1615CC60E6FD}" type="slidenum">
              <a:rPr lang="en-US" smtClean="0"/>
              <a:t>25</a:t>
            </a:fld>
            <a:endParaRPr lang="en-US" dirty="0"/>
          </a:p>
        </p:txBody>
      </p:sp>
    </p:spTree>
    <p:extLst>
      <p:ext uri="{BB962C8B-B14F-4D97-AF65-F5344CB8AC3E}">
        <p14:creationId xmlns:p14="http://schemas.microsoft.com/office/powerpoint/2010/main" val="830836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pPr marL="638205" lvl="1" indent="-174056">
              <a:buFont typeface="Arial" pitchFamily="34" charset="0"/>
              <a:buChar char="•"/>
            </a:pPr>
            <a:endParaRPr lang="en-US" dirty="0" smtClean="0"/>
          </a:p>
        </p:txBody>
      </p:sp>
      <p:sp>
        <p:nvSpPr>
          <p:cNvPr id="43012"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D7AE5F3B-60E5-4DE2-B96C-C715ECBC45A9}" type="slidenum">
              <a:rPr lang="en-US" sz="1200">
                <a:solidFill>
                  <a:srgbClr val="000000"/>
                </a:solidFill>
              </a:rPr>
              <a:pPr/>
              <a:t>26</a:t>
            </a:fld>
            <a:endParaRPr lang="en-US" sz="1200" dirty="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pPr marL="638205" lvl="1" indent="-174056">
              <a:buFont typeface="Arial" pitchFamily="34" charset="0"/>
              <a:buChar char="•"/>
            </a:pPr>
            <a:endParaRPr lang="en-US" dirty="0" smtClean="0"/>
          </a:p>
        </p:txBody>
      </p:sp>
      <p:sp>
        <p:nvSpPr>
          <p:cNvPr id="43012"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D7AE5F3B-60E5-4DE2-B96C-C715ECBC45A9}" type="slidenum">
              <a:rPr lang="en-US" sz="1200">
                <a:solidFill>
                  <a:srgbClr val="000000"/>
                </a:solidFill>
              </a:rPr>
              <a:pPr/>
              <a:t>27</a:t>
            </a:fld>
            <a:endParaRPr lang="en-US" sz="1200" dirty="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dirty="0" smtClean="0"/>
          </a:p>
        </p:txBody>
      </p:sp>
      <p:sp>
        <p:nvSpPr>
          <p:cNvPr id="44036"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9465162F-C11D-476F-AD21-2B7185E7E701}" type="slidenum">
              <a:rPr lang="en-US" sz="1200"/>
              <a:pPr/>
              <a:t>28</a:t>
            </a:fld>
            <a:endParaRPr lang="en-US" sz="12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p:spPr>
        <p:txBody>
          <a:bodyPr/>
          <a:lstStyle/>
          <a:p>
            <a:pPr marL="174056" indent="-174056">
              <a:buFont typeface="Arial" pitchFamily="34" charset="0"/>
              <a:buChar char="•"/>
            </a:pPr>
            <a:endParaRPr lang="en-US" dirty="0" smtClean="0"/>
          </a:p>
        </p:txBody>
      </p:sp>
      <p:sp>
        <p:nvSpPr>
          <p:cNvPr id="35844"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C11193FA-1BEB-4D6E-A182-B5530BB07EF1}" type="slidenum">
              <a:rPr lang="en-US" sz="1200"/>
              <a:pPr/>
              <a:t>29</a:t>
            </a:fld>
            <a:endParaRPr lang="en-US" sz="1200"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p:spPr>
        <p:txBody>
          <a:bodyPr/>
          <a:lstStyle/>
          <a:p>
            <a:pPr marL="174056" indent="-174056">
              <a:buFont typeface="Arial" pitchFamily="34" charset="0"/>
              <a:buChar char="•"/>
            </a:pPr>
            <a:endParaRPr lang="en-US" dirty="0" smtClean="0"/>
          </a:p>
        </p:txBody>
      </p:sp>
      <p:sp>
        <p:nvSpPr>
          <p:cNvPr id="35844"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47078" indent="-287337">
              <a:defRPr sz="2800" i="1">
                <a:solidFill>
                  <a:schemeClr val="tx1"/>
                </a:solidFill>
                <a:latin typeface="Arial" charset="0"/>
              </a:defRPr>
            </a:lvl2pPr>
            <a:lvl3pPr marL="1149351" indent="-229870">
              <a:defRPr sz="2800" i="1">
                <a:solidFill>
                  <a:schemeClr val="tx1"/>
                </a:solidFill>
                <a:latin typeface="Arial" charset="0"/>
              </a:defRPr>
            </a:lvl3pPr>
            <a:lvl4pPr marL="1609090" indent="-229870">
              <a:defRPr sz="2800" i="1">
                <a:solidFill>
                  <a:schemeClr val="tx1"/>
                </a:solidFill>
                <a:latin typeface="Arial" charset="0"/>
              </a:defRPr>
            </a:lvl4pPr>
            <a:lvl5pPr marL="2068830" indent="-229870">
              <a:defRPr sz="2800" i="1">
                <a:solidFill>
                  <a:schemeClr val="tx1"/>
                </a:solidFill>
                <a:latin typeface="Arial" charset="0"/>
              </a:defRPr>
            </a:lvl5pPr>
            <a:lvl6pPr marL="2528570" indent="-229870" eaLnBrk="0" fontAlgn="base" hangingPunct="0">
              <a:spcBef>
                <a:spcPct val="0"/>
              </a:spcBef>
              <a:spcAft>
                <a:spcPct val="0"/>
              </a:spcAft>
              <a:defRPr sz="2800" i="1">
                <a:solidFill>
                  <a:schemeClr val="tx1"/>
                </a:solidFill>
                <a:latin typeface="Arial" charset="0"/>
              </a:defRPr>
            </a:lvl6pPr>
            <a:lvl7pPr marL="2988310" indent="-229870" eaLnBrk="0" fontAlgn="base" hangingPunct="0">
              <a:spcBef>
                <a:spcPct val="0"/>
              </a:spcBef>
              <a:spcAft>
                <a:spcPct val="0"/>
              </a:spcAft>
              <a:defRPr sz="2800" i="1">
                <a:solidFill>
                  <a:schemeClr val="tx1"/>
                </a:solidFill>
                <a:latin typeface="Arial" charset="0"/>
              </a:defRPr>
            </a:lvl7pPr>
            <a:lvl8pPr marL="3448051" indent="-229870" eaLnBrk="0" fontAlgn="base" hangingPunct="0">
              <a:spcBef>
                <a:spcPct val="0"/>
              </a:spcBef>
              <a:spcAft>
                <a:spcPct val="0"/>
              </a:spcAft>
              <a:defRPr sz="2800" i="1">
                <a:solidFill>
                  <a:schemeClr val="tx1"/>
                </a:solidFill>
                <a:latin typeface="Arial" charset="0"/>
              </a:defRPr>
            </a:lvl8pPr>
            <a:lvl9pPr marL="3907790" indent="-229870" eaLnBrk="0" fontAlgn="base" hangingPunct="0">
              <a:spcBef>
                <a:spcPct val="0"/>
              </a:spcBef>
              <a:spcAft>
                <a:spcPct val="0"/>
              </a:spcAft>
              <a:defRPr sz="2800" i="1">
                <a:solidFill>
                  <a:schemeClr val="tx1"/>
                </a:solidFill>
                <a:latin typeface="Arial" charset="0"/>
              </a:defRPr>
            </a:lvl9pPr>
          </a:lstStyle>
          <a:p>
            <a:fld id="{C11193FA-1BEB-4D6E-A182-B5530BB07EF1}" type="slidenum">
              <a:rPr lang="en-US" sz="1200"/>
              <a:pPr/>
              <a:t>30</a:t>
            </a:fld>
            <a:endParaRPr 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2944B0-9987-421F-BF40-F65364384A30}" type="slidenum">
              <a:rPr lang="en-US" smtClean="0"/>
              <a:t>4</a:t>
            </a:fld>
            <a:endParaRPr lang="en-US" dirty="0"/>
          </a:p>
        </p:txBody>
      </p:sp>
    </p:spTree>
    <p:extLst>
      <p:ext uri="{BB962C8B-B14F-4D97-AF65-F5344CB8AC3E}">
        <p14:creationId xmlns:p14="http://schemas.microsoft.com/office/powerpoint/2010/main" val="23992061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5B013-FDF6-4C46-8844-1615CC60E6FD}" type="slidenum">
              <a:rPr lang="en-US" smtClean="0"/>
              <a:t>31</a:t>
            </a:fld>
            <a:endParaRPr lang="en-US" dirty="0"/>
          </a:p>
        </p:txBody>
      </p:sp>
    </p:spTree>
    <p:extLst>
      <p:ext uri="{BB962C8B-B14F-4D97-AF65-F5344CB8AC3E}">
        <p14:creationId xmlns:p14="http://schemas.microsoft.com/office/powerpoint/2010/main" val="15186726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p:spPr>
        <p:txBody>
          <a:bodyPr/>
          <a:lstStyle/>
          <a:p>
            <a:pPr marL="171450" indent="-171450">
              <a:buFont typeface="Arial" pitchFamily="34" charset="0"/>
              <a:buChar char="•"/>
            </a:pPr>
            <a:r>
              <a:rPr lang="en-US" dirty="0" smtClean="0"/>
              <a:t>Scalia- Making Your Case</a:t>
            </a:r>
            <a:br>
              <a:rPr lang="en-US" dirty="0" smtClean="0"/>
            </a:br>
            <a:endParaRPr lang="en-US" dirty="0" smtClean="0"/>
          </a:p>
          <a:p>
            <a:pPr marL="171450" indent="-171450">
              <a:buFont typeface="Arial" pitchFamily="34" charset="0"/>
              <a:buChar char="•"/>
            </a:pPr>
            <a:r>
              <a:rPr lang="en-US" dirty="0" smtClean="0"/>
              <a:t>Language of Constitution/Contracts/Insurance Policies</a:t>
            </a:r>
            <a:br>
              <a:rPr lang="en-US" dirty="0" smtClean="0"/>
            </a:br>
            <a:endParaRPr lang="en-US" dirty="0" smtClean="0"/>
          </a:p>
          <a:p>
            <a:pPr marL="171450" indent="-171450">
              <a:buFont typeface="Arial" pitchFamily="34" charset="0"/>
              <a:buChar char="•"/>
            </a:pPr>
            <a:r>
              <a:rPr lang="en-US" u="sng" dirty="0" smtClean="0"/>
              <a:t>Intent</a:t>
            </a:r>
            <a:r>
              <a:rPr lang="en-US" dirty="0" smtClean="0"/>
              <a:t> .  What it means not what it says.</a:t>
            </a:r>
            <a:br>
              <a:rPr lang="en-US" dirty="0" smtClean="0"/>
            </a:br>
            <a:endParaRPr lang="en-US" dirty="0" smtClean="0"/>
          </a:p>
          <a:p>
            <a:pPr marL="171450" indent="-171450">
              <a:buFont typeface="Arial" pitchFamily="34" charset="0"/>
              <a:buChar char="•"/>
            </a:pPr>
            <a:r>
              <a:rPr lang="en-US" dirty="0" smtClean="0"/>
              <a:t>Fix a u/w time.</a:t>
            </a:r>
          </a:p>
        </p:txBody>
      </p:sp>
      <p:sp>
        <p:nvSpPr>
          <p:cNvPr id="37892" name="Slide Number Placeholder 3"/>
          <p:cNvSpPr>
            <a:spLocks noGrp="1"/>
          </p:cNvSpPr>
          <p:nvPr>
            <p:ph type="sldNum" sz="quarter" idx="5"/>
          </p:nvPr>
        </p:nvSpPr>
        <p:spPr>
          <a:noFill/>
        </p:spPr>
        <p:txBody>
          <a:bodyPr/>
          <a:lstStyle>
            <a:lvl1pPr>
              <a:defRPr sz="2800" i="1">
                <a:solidFill>
                  <a:schemeClr val="tx1"/>
                </a:solidFill>
                <a:latin typeface="Arial" charset="0"/>
              </a:defRPr>
            </a:lvl1pPr>
            <a:lvl2pPr marL="735892" indent="-283035">
              <a:defRPr sz="2800" i="1">
                <a:solidFill>
                  <a:schemeClr val="tx1"/>
                </a:solidFill>
                <a:latin typeface="Arial" charset="0"/>
              </a:defRPr>
            </a:lvl2pPr>
            <a:lvl3pPr marL="1132142" indent="-226428">
              <a:defRPr sz="2800" i="1">
                <a:solidFill>
                  <a:schemeClr val="tx1"/>
                </a:solidFill>
                <a:latin typeface="Arial" charset="0"/>
              </a:defRPr>
            </a:lvl3pPr>
            <a:lvl4pPr marL="1584998" indent="-226428">
              <a:defRPr sz="2800" i="1">
                <a:solidFill>
                  <a:schemeClr val="tx1"/>
                </a:solidFill>
                <a:latin typeface="Arial" charset="0"/>
              </a:defRPr>
            </a:lvl4pPr>
            <a:lvl5pPr marL="2037855" indent="-226428">
              <a:defRPr sz="2800" i="1">
                <a:solidFill>
                  <a:schemeClr val="tx1"/>
                </a:solidFill>
                <a:latin typeface="Arial" charset="0"/>
              </a:defRPr>
            </a:lvl5pPr>
            <a:lvl6pPr marL="2490711" indent="-226428" eaLnBrk="0" fontAlgn="base" hangingPunct="0">
              <a:spcBef>
                <a:spcPct val="0"/>
              </a:spcBef>
              <a:spcAft>
                <a:spcPct val="0"/>
              </a:spcAft>
              <a:defRPr sz="2800" i="1">
                <a:solidFill>
                  <a:schemeClr val="tx1"/>
                </a:solidFill>
                <a:latin typeface="Arial" charset="0"/>
              </a:defRPr>
            </a:lvl6pPr>
            <a:lvl7pPr marL="2943568" indent="-226428" eaLnBrk="0" fontAlgn="base" hangingPunct="0">
              <a:spcBef>
                <a:spcPct val="0"/>
              </a:spcBef>
              <a:spcAft>
                <a:spcPct val="0"/>
              </a:spcAft>
              <a:defRPr sz="2800" i="1">
                <a:solidFill>
                  <a:schemeClr val="tx1"/>
                </a:solidFill>
                <a:latin typeface="Arial" charset="0"/>
              </a:defRPr>
            </a:lvl7pPr>
            <a:lvl8pPr marL="3396425" indent="-226428" eaLnBrk="0" fontAlgn="base" hangingPunct="0">
              <a:spcBef>
                <a:spcPct val="0"/>
              </a:spcBef>
              <a:spcAft>
                <a:spcPct val="0"/>
              </a:spcAft>
              <a:defRPr sz="2800" i="1">
                <a:solidFill>
                  <a:schemeClr val="tx1"/>
                </a:solidFill>
                <a:latin typeface="Arial" charset="0"/>
              </a:defRPr>
            </a:lvl8pPr>
            <a:lvl9pPr marL="3849281" indent="-226428" eaLnBrk="0" fontAlgn="base" hangingPunct="0">
              <a:spcBef>
                <a:spcPct val="0"/>
              </a:spcBef>
              <a:spcAft>
                <a:spcPct val="0"/>
              </a:spcAft>
              <a:defRPr sz="2800" i="1">
                <a:solidFill>
                  <a:schemeClr val="tx1"/>
                </a:solidFill>
                <a:latin typeface="Arial" charset="0"/>
              </a:defRPr>
            </a:lvl9pPr>
          </a:lstStyle>
          <a:p>
            <a:fld id="{02F206C9-9CC1-4C2F-9CC5-B71D83B80C21}" type="slidenum">
              <a:rPr lang="en-US" sz="1200"/>
              <a:pPr/>
              <a:t>32</a:t>
            </a:fld>
            <a:endParaRPr lang="en-US" sz="12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2944B0-9987-421F-BF40-F65364384A30}" type="slidenum">
              <a:rPr lang="en-US" smtClean="0"/>
              <a:t>33</a:t>
            </a:fld>
            <a:endParaRPr lang="en-US" dirty="0"/>
          </a:p>
        </p:txBody>
      </p:sp>
    </p:spTree>
    <p:extLst>
      <p:ext uri="{BB962C8B-B14F-4D97-AF65-F5344CB8AC3E}">
        <p14:creationId xmlns:p14="http://schemas.microsoft.com/office/powerpoint/2010/main" val="3316726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6"/>
          <p:cNvSpPr>
            <a:spLocks noGrp="1"/>
          </p:cNvSpPr>
          <p:nvPr>
            <p:ph type="sldNum" sz="quarter" idx="5"/>
          </p:nvPr>
        </p:nvSpPr>
        <p:spPr/>
        <p:txBody>
          <a:bodyPr/>
          <a:lstStyle/>
          <a:p>
            <a:pPr>
              <a:defRPr/>
            </a:pPr>
            <a:fld id="{21347788-08D6-484B-91D1-1096EF2FD722}" type="slidenum">
              <a:rPr lang="en-US"/>
              <a:pPr>
                <a:defRPr/>
              </a:pPr>
              <a:t>5</a:t>
            </a:fld>
            <a:endParaRPr lang="en-US" dirty="0"/>
          </a:p>
        </p:txBody>
      </p:sp>
      <p:sp>
        <p:nvSpPr>
          <p:cNvPr id="1822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6"/>
          <p:cNvSpPr>
            <a:spLocks noGrp="1"/>
          </p:cNvSpPr>
          <p:nvPr>
            <p:ph type="sldNum" sz="quarter" idx="5"/>
          </p:nvPr>
        </p:nvSpPr>
        <p:spPr/>
        <p:txBody>
          <a:bodyPr/>
          <a:lstStyle/>
          <a:p>
            <a:pPr>
              <a:defRPr/>
            </a:pPr>
            <a:fld id="{D6B72490-2025-48C7-9601-A324B452DEE3}" type="slidenum">
              <a:rPr lang="en-US"/>
              <a:pPr>
                <a:defRPr/>
              </a:pPr>
              <a:t>6</a:t>
            </a:fld>
            <a:endParaRPr lang="en-US" dirty="0"/>
          </a:p>
        </p:txBody>
      </p:sp>
      <p:sp>
        <p:nvSpPr>
          <p:cNvPr id="1843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Rectangle 3"/>
          <p:cNvSpPr>
            <a:spLocks noGrp="1"/>
          </p:cNvSpPr>
          <p:nvPr>
            <p:ph type="body" idx="1"/>
          </p:nvPr>
        </p:nvSpPr>
        <p:spPr bwMode="auto">
          <a:xfrm>
            <a:off x="934720" y="4385535"/>
            <a:ext cx="5140960" cy="41578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6"/>
          <p:cNvSpPr>
            <a:spLocks noGrp="1"/>
          </p:cNvSpPr>
          <p:nvPr>
            <p:ph type="sldNum" sz="quarter" idx="5"/>
          </p:nvPr>
        </p:nvSpPr>
        <p:spPr/>
        <p:txBody>
          <a:bodyPr/>
          <a:lstStyle/>
          <a:p>
            <a:pPr>
              <a:defRPr/>
            </a:pPr>
            <a:fld id="{D25C0945-F54A-4559-B5AC-AECFC8BFE3AD}" type="slidenum">
              <a:rPr lang="en-US"/>
              <a:pPr>
                <a:defRPr/>
              </a:pPr>
              <a:t>7</a:t>
            </a:fld>
            <a:endParaRPr lang="en-US" dirty="0"/>
          </a:p>
        </p:txBody>
      </p:sp>
      <p:sp>
        <p:nvSpPr>
          <p:cNvPr id="1495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2944B0-9987-421F-BF40-F65364384A30}" type="slidenum">
              <a:rPr lang="en-US" smtClean="0"/>
              <a:t>8</a:t>
            </a:fld>
            <a:endParaRPr lang="en-US" dirty="0"/>
          </a:p>
        </p:txBody>
      </p:sp>
    </p:spTree>
    <p:extLst>
      <p:ext uri="{BB962C8B-B14F-4D97-AF65-F5344CB8AC3E}">
        <p14:creationId xmlns:p14="http://schemas.microsoft.com/office/powerpoint/2010/main" val="1450737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2944B0-9987-421F-BF40-F65364384A30}" type="slidenum">
              <a:rPr lang="en-US" smtClean="0"/>
              <a:t>9</a:t>
            </a:fld>
            <a:endParaRPr lang="en-US" dirty="0"/>
          </a:p>
        </p:txBody>
      </p:sp>
    </p:spTree>
    <p:extLst>
      <p:ext uri="{BB962C8B-B14F-4D97-AF65-F5344CB8AC3E}">
        <p14:creationId xmlns:p14="http://schemas.microsoft.com/office/powerpoint/2010/main" val="2838804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2944B0-9987-421F-BF40-F65364384A30}" type="slidenum">
              <a:rPr lang="en-US" smtClean="0"/>
              <a:t>10</a:t>
            </a:fld>
            <a:endParaRPr lang="en-US" dirty="0"/>
          </a:p>
        </p:txBody>
      </p:sp>
    </p:spTree>
    <p:extLst>
      <p:ext uri="{BB962C8B-B14F-4D97-AF65-F5344CB8AC3E}">
        <p14:creationId xmlns:p14="http://schemas.microsoft.com/office/powerpoint/2010/main" val="12565403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4000"/>
          </a:blip>
          <a:stretch>
            <a:fillRect/>
          </a:stretch>
        </p:blipFill>
        <p:spPr>
          <a:xfrm>
            <a:off x="25400" y="12700"/>
            <a:ext cx="6973824" cy="6858000"/>
          </a:xfrm>
          <a:prstGeom prst="rect">
            <a:avLst/>
          </a:prstGeom>
        </p:spPr>
      </p:pic>
      <p:sp>
        <p:nvSpPr>
          <p:cNvPr id="7" name="Rectangle 6"/>
          <p:cNvSpPr/>
          <p:nvPr userDrawn="1"/>
        </p:nvSpPr>
        <p:spPr bwMode="auto">
          <a:xfrm>
            <a:off x="0" y="0"/>
            <a:ext cx="9144000" cy="6858000"/>
          </a:xfrm>
          <a:prstGeom prst="rect">
            <a:avLst/>
          </a:prstGeom>
          <a:gradFill flip="none" rotWithShape="1">
            <a:gsLst>
              <a:gs pos="0">
                <a:schemeClr val="tx1">
                  <a:lumMod val="95000"/>
                  <a:lumOff val="5000"/>
                  <a:alpha val="30000"/>
                </a:schemeClr>
              </a:gs>
              <a:gs pos="77000">
                <a:srgbClr val="FFFFFF">
                  <a:alpha val="0"/>
                </a:srgbClr>
              </a:gs>
            </a:gsLst>
            <a:lin ang="16200000" scaled="0"/>
            <a:tileRect/>
          </a:gradFill>
          <a:ln w="9525" cap="flat" cmpd="sng" algn="ctr">
            <a:noFill/>
            <a:prstDash val="solid"/>
            <a:round/>
            <a:headEnd type="none" w="med" len="med"/>
            <a:tailEnd type="none" w="med" len="med"/>
          </a:ln>
          <a:effectLst/>
          <a:extLst/>
        </p:spPr>
        <p:txBody>
          <a:bodyPr>
            <a:spAutoFit/>
          </a:bodyPr>
          <a:lstStyle/>
          <a:p>
            <a:pPr>
              <a:defRPr/>
            </a:pPr>
            <a:endParaRPr lang="en-US" dirty="0">
              <a:cs typeface="+mn-cs"/>
            </a:endParaRPr>
          </a:p>
        </p:txBody>
      </p:sp>
      <p:sp>
        <p:nvSpPr>
          <p:cNvPr id="8" name="Rectangle 6"/>
          <p:cNvSpPr>
            <a:spLocks noChangeArrowheads="1"/>
          </p:cNvSpPr>
          <p:nvPr userDrawn="1"/>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cs typeface="+mn-cs"/>
            </a:endParaRPr>
          </a:p>
        </p:txBody>
      </p:sp>
      <p:pic>
        <p:nvPicPr>
          <p:cNvPr id="9" name="Picture 10" descr="homepage_columns_only.jpg"/>
          <p:cNvPicPr>
            <a:picLocks noChangeAspect="1"/>
          </p:cNvPicPr>
          <p:nvPr userDrawn="1"/>
        </p:nvPicPr>
        <p:blipFill>
          <a:blip r:embed="rId3">
            <a:extLst>
              <a:ext uri="{28A0092B-C50C-407E-A947-70E740481C1C}">
                <a14:useLocalDpi xmlns:a14="http://schemas.microsoft.com/office/drawing/2010/main" val="0"/>
              </a:ext>
            </a:extLst>
          </a:blip>
          <a:srcRect l="-542" t="690" r="6889" b="-25990"/>
          <a:stretch>
            <a:fillRect/>
          </a:stretch>
        </p:blipFill>
        <p:spPr bwMode="auto">
          <a:xfrm>
            <a:off x="5943600" y="2971800"/>
            <a:ext cx="297180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1"/>
          <p:cNvSpPr>
            <a:spLocks noChangeArrowheads="1"/>
          </p:cNvSpPr>
          <p:nvPr userDrawn="1"/>
        </p:nvSpPr>
        <p:spPr bwMode="auto">
          <a:xfrm>
            <a:off x="5943600" y="1752600"/>
            <a:ext cx="2971800" cy="1073150"/>
          </a:xfrm>
          <a:prstGeom prst="rect">
            <a:avLst/>
          </a:prstGeom>
          <a:solidFill>
            <a:srgbClr val="47A7FF"/>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dirty="0"/>
          </a:p>
        </p:txBody>
      </p:sp>
      <p:sp>
        <p:nvSpPr>
          <p:cNvPr id="11" name="Rectangle 12"/>
          <p:cNvSpPr>
            <a:spLocks noChangeArrowheads="1"/>
          </p:cNvSpPr>
          <p:nvPr userDrawn="1"/>
        </p:nvSpPr>
        <p:spPr bwMode="auto">
          <a:xfrm>
            <a:off x="228600" y="2971800"/>
            <a:ext cx="5562600" cy="3700463"/>
          </a:xfrm>
          <a:prstGeom prst="rect">
            <a:avLst/>
          </a:prstGeom>
          <a:solidFill>
            <a:srgbClr val="004080"/>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dirty="0"/>
          </a:p>
        </p:txBody>
      </p:sp>
      <p:sp>
        <p:nvSpPr>
          <p:cNvPr id="13" name="Rectangle 12"/>
          <p:cNvSpPr/>
          <p:nvPr userDrawn="1"/>
        </p:nvSpPr>
        <p:spPr bwMode="auto">
          <a:xfrm>
            <a:off x="5943600" y="533400"/>
            <a:ext cx="2971800" cy="1073150"/>
          </a:xfrm>
          <a:prstGeom prst="rect">
            <a:avLst/>
          </a:prstGeom>
          <a:solidFill>
            <a:srgbClr val="BE996F"/>
          </a:solidFill>
          <a:ln>
            <a:noFill/>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defRPr/>
            </a:pPr>
            <a:endParaRPr lang="en-US" dirty="0">
              <a:solidFill>
                <a:schemeClr val="tx1"/>
              </a:solidFill>
              <a:latin typeface="Arial" charset="0"/>
            </a:endParaRPr>
          </a:p>
        </p:txBody>
      </p:sp>
      <p:grpSp>
        <p:nvGrpSpPr>
          <p:cNvPr id="14" name="Group 16"/>
          <p:cNvGrpSpPr>
            <a:grpSpLocks/>
          </p:cNvGrpSpPr>
          <p:nvPr userDrawn="1"/>
        </p:nvGrpSpPr>
        <p:grpSpPr bwMode="auto">
          <a:xfrm>
            <a:off x="3505200" y="533400"/>
            <a:ext cx="2286000" cy="2286000"/>
            <a:chOff x="3505200" y="533400"/>
            <a:chExt cx="2286000" cy="2285999"/>
          </a:xfrm>
        </p:grpSpPr>
        <p:pic>
          <p:nvPicPr>
            <p:cNvPr id="15" name="Picture 17" descr="AKO-facebook-cover-photo-v02-r01.jpg"/>
            <p:cNvPicPr>
              <a:picLocks noChangeAspect="1"/>
            </p:cNvPicPr>
            <p:nvPr userDrawn="1"/>
          </p:nvPicPr>
          <p:blipFill>
            <a:blip r:embed="rId4">
              <a:extLst>
                <a:ext uri="{28A0092B-C50C-407E-A947-70E740481C1C}">
                  <a14:useLocalDpi xmlns:a14="http://schemas.microsoft.com/office/drawing/2010/main" val="0"/>
                </a:ext>
              </a:extLst>
            </a:blip>
            <a:srcRect l="10789" t="3615" r="75241" b="59225"/>
            <a:stretch>
              <a:fillRect/>
            </a:stretch>
          </p:blipFill>
          <p:spPr bwMode="auto">
            <a:xfrm>
              <a:off x="3505200" y="533400"/>
              <a:ext cx="1083733" cy="1075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8" descr="AKO-facebook-cover-photo-v02-r01.jpg"/>
            <p:cNvPicPr>
              <a:picLocks noChangeAspect="1"/>
            </p:cNvPicPr>
            <p:nvPr userDrawn="1"/>
          </p:nvPicPr>
          <p:blipFill>
            <a:blip r:embed="rId4">
              <a:extLst>
                <a:ext uri="{28A0092B-C50C-407E-A947-70E740481C1C}">
                  <a14:useLocalDpi xmlns:a14="http://schemas.microsoft.com/office/drawing/2010/main" val="0"/>
                </a:ext>
              </a:extLst>
            </a:blip>
            <a:srcRect l="26505" t="3615" r="59744" b="59225"/>
            <a:stretch>
              <a:fillRect/>
            </a:stretch>
          </p:blipFill>
          <p:spPr bwMode="auto">
            <a:xfrm>
              <a:off x="4724400" y="533400"/>
              <a:ext cx="1066800" cy="1075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9" descr="AKO-facebook-cover-photo-v02-r01.jpg"/>
            <p:cNvPicPr>
              <a:picLocks noChangeAspect="1"/>
            </p:cNvPicPr>
            <p:nvPr userDrawn="1"/>
          </p:nvPicPr>
          <p:blipFill>
            <a:blip r:embed="rId4">
              <a:extLst>
                <a:ext uri="{28A0092B-C50C-407E-A947-70E740481C1C}">
                  <a14:useLocalDpi xmlns:a14="http://schemas.microsoft.com/office/drawing/2010/main" val="0"/>
                </a:ext>
              </a:extLst>
            </a:blip>
            <a:srcRect l="10789" t="46040" r="75459" b="17384"/>
            <a:stretch>
              <a:fillRect/>
            </a:stretch>
          </p:blipFill>
          <p:spPr bwMode="auto">
            <a:xfrm>
              <a:off x="3505200" y="1761066"/>
              <a:ext cx="1066800" cy="105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0" descr="AKO-facebook-cover-photo-v02-r01.jpg"/>
            <p:cNvPicPr>
              <a:picLocks noChangeAspect="1"/>
            </p:cNvPicPr>
            <p:nvPr userDrawn="1"/>
          </p:nvPicPr>
          <p:blipFill>
            <a:blip r:embed="rId4">
              <a:extLst>
                <a:ext uri="{28A0092B-C50C-407E-A947-70E740481C1C}">
                  <a14:useLocalDpi xmlns:a14="http://schemas.microsoft.com/office/drawing/2010/main" val="0"/>
                </a:ext>
              </a:extLst>
            </a:blip>
            <a:srcRect l="26614" t="46040" r="59744" b="17384"/>
            <a:stretch>
              <a:fillRect/>
            </a:stretch>
          </p:blipFill>
          <p:spPr bwMode="auto">
            <a:xfrm>
              <a:off x="4732866" y="1761066"/>
              <a:ext cx="1058333" cy="105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 name="Picture 22" descr="newAKlogo.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81000" y="838200"/>
            <a:ext cx="234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Content Placeholder 21"/>
          <p:cNvSpPr>
            <a:spLocks noGrp="1"/>
          </p:cNvSpPr>
          <p:nvPr>
            <p:ph sz="quarter" idx="10"/>
          </p:nvPr>
        </p:nvSpPr>
        <p:spPr>
          <a:xfrm>
            <a:off x="5943600" y="685800"/>
            <a:ext cx="2895600" cy="762000"/>
          </a:xfrm>
        </p:spPr>
        <p:txBody>
          <a:bodyPr anchor="ctr"/>
          <a:lstStyle>
            <a:lvl1pPr marL="0" indent="0">
              <a:buFontTx/>
              <a:buNone/>
              <a:defRPr sz="1600" baseline="0">
                <a:solidFill>
                  <a:schemeClr val="bg1"/>
                </a:solidFill>
              </a:defRPr>
            </a:lvl1pPr>
            <a:lvl2pPr marL="457200" indent="0">
              <a:buFontTx/>
              <a:buNone/>
              <a:defRPr sz="2000" baseline="0">
                <a:solidFill>
                  <a:schemeClr val="bg1"/>
                </a:solidFill>
              </a:defRPr>
            </a:lvl2pPr>
            <a:lvl3pPr marL="857250" indent="0">
              <a:buFontTx/>
              <a:buNone/>
              <a:defRPr sz="2000" baseline="0">
                <a:solidFill>
                  <a:schemeClr val="bg1"/>
                </a:solidFill>
              </a:defRPr>
            </a:lvl3pPr>
            <a:lvl4pPr marL="1200150" indent="0">
              <a:buFontTx/>
              <a:buNone/>
              <a:defRPr sz="2000" baseline="0">
                <a:solidFill>
                  <a:schemeClr val="bg1"/>
                </a:solidFill>
              </a:defRPr>
            </a:lvl4pPr>
            <a:lvl5pPr marL="1543050" indent="0">
              <a:buFontTx/>
              <a:buNone/>
              <a:defRPr sz="2000" baseline="0">
                <a:solidFill>
                  <a:schemeClr val="bg1"/>
                </a:solidFill>
              </a:defRPr>
            </a:lvl5pPr>
          </a:lstStyle>
          <a:p>
            <a:pPr lvl="0"/>
            <a:r>
              <a:rPr lang="en-US" dirty="0" smtClean="0"/>
              <a:t>Click to edit Master text styles</a:t>
            </a:r>
            <a:endParaRPr lang="en-US" dirty="0"/>
          </a:p>
        </p:txBody>
      </p:sp>
      <p:sp>
        <p:nvSpPr>
          <p:cNvPr id="23" name="Content Placeholder 21"/>
          <p:cNvSpPr>
            <a:spLocks noGrp="1"/>
          </p:cNvSpPr>
          <p:nvPr>
            <p:ph sz="quarter" idx="11"/>
          </p:nvPr>
        </p:nvSpPr>
        <p:spPr>
          <a:xfrm>
            <a:off x="5943600" y="1752600"/>
            <a:ext cx="2895600" cy="1066800"/>
          </a:xfrm>
        </p:spPr>
        <p:txBody>
          <a:bodyPr anchor="ctr"/>
          <a:lstStyle>
            <a:lvl1pPr marL="0" indent="0">
              <a:lnSpc>
                <a:spcPts val="2000"/>
              </a:lnSpc>
              <a:buFontTx/>
              <a:buNone/>
              <a:defRPr sz="1800" baseline="0">
                <a:solidFill>
                  <a:schemeClr val="bg1"/>
                </a:solidFill>
              </a:defRPr>
            </a:lvl1pPr>
            <a:lvl2pPr marL="457200" indent="0">
              <a:buFontTx/>
              <a:buNone/>
              <a:defRPr sz="2000" baseline="0">
                <a:solidFill>
                  <a:schemeClr val="bg1"/>
                </a:solidFill>
              </a:defRPr>
            </a:lvl2pPr>
            <a:lvl3pPr marL="857250" indent="0">
              <a:buFontTx/>
              <a:buNone/>
              <a:defRPr sz="2000" baseline="0">
                <a:solidFill>
                  <a:schemeClr val="bg1"/>
                </a:solidFill>
              </a:defRPr>
            </a:lvl3pPr>
            <a:lvl4pPr marL="1200150" indent="0">
              <a:buFontTx/>
              <a:buNone/>
              <a:defRPr sz="2000" baseline="0">
                <a:solidFill>
                  <a:schemeClr val="bg1"/>
                </a:solidFill>
              </a:defRPr>
            </a:lvl4pPr>
            <a:lvl5pPr marL="1543050" indent="0">
              <a:buFontTx/>
              <a:buNone/>
              <a:defRPr sz="2000" baseline="0">
                <a:solidFill>
                  <a:schemeClr val="bg1"/>
                </a:solidFill>
              </a:defRPr>
            </a:lvl5pPr>
          </a:lstStyle>
          <a:p>
            <a:pPr lvl="0"/>
            <a:r>
              <a:rPr lang="en-US" dirty="0" smtClean="0"/>
              <a:t>Click to edit Master text styles</a:t>
            </a:r>
            <a:endParaRPr lang="en-US" dirty="0"/>
          </a:p>
        </p:txBody>
      </p:sp>
      <p:sp>
        <p:nvSpPr>
          <p:cNvPr id="26" name="Content Placeholder 25"/>
          <p:cNvSpPr>
            <a:spLocks noGrp="1"/>
          </p:cNvSpPr>
          <p:nvPr>
            <p:ph sz="quarter" idx="12"/>
          </p:nvPr>
        </p:nvSpPr>
        <p:spPr>
          <a:xfrm>
            <a:off x="5943600" y="4495800"/>
            <a:ext cx="2971800" cy="1600200"/>
          </a:xfrm>
        </p:spPr>
        <p:txBody>
          <a:bodyPr lIns="0"/>
          <a:lstStyle>
            <a:lvl1pPr marL="0" indent="0">
              <a:lnSpc>
                <a:spcPts val="2200"/>
              </a:lnSpc>
              <a:buFontTx/>
              <a:buNone/>
              <a:defRPr sz="1800">
                <a:solidFill>
                  <a:srgbClr val="000000"/>
                </a:solidFill>
              </a:defRPr>
            </a:lvl1pPr>
            <a:lvl2pPr marL="457200" indent="0">
              <a:lnSpc>
                <a:spcPts val="2000"/>
              </a:lnSpc>
              <a:buFontTx/>
              <a:buNone/>
              <a:defRPr sz="2200">
                <a:solidFill>
                  <a:schemeClr val="bg1"/>
                </a:solidFill>
              </a:defRPr>
            </a:lvl2pPr>
            <a:lvl3pPr marL="857250" indent="0">
              <a:lnSpc>
                <a:spcPts val="2000"/>
              </a:lnSpc>
              <a:buFontTx/>
              <a:buNone/>
              <a:defRPr sz="2200">
                <a:solidFill>
                  <a:schemeClr val="bg1"/>
                </a:solidFill>
              </a:defRPr>
            </a:lvl3pPr>
            <a:lvl4pPr marL="1200150" indent="0">
              <a:lnSpc>
                <a:spcPts val="2000"/>
              </a:lnSpc>
              <a:buFontTx/>
              <a:buNone/>
              <a:defRPr sz="2200">
                <a:solidFill>
                  <a:schemeClr val="bg1"/>
                </a:solidFill>
              </a:defRPr>
            </a:lvl4pPr>
            <a:lvl5pPr marL="1543050" indent="0">
              <a:lnSpc>
                <a:spcPts val="2000"/>
              </a:lnSpc>
              <a:buFontTx/>
              <a:buNone/>
              <a:defRPr sz="2200">
                <a:solidFill>
                  <a:schemeClr val="bg1"/>
                </a:solidFill>
              </a:defRPr>
            </a:lvl5pPr>
          </a:lstStyle>
          <a:p>
            <a:pPr lvl="0"/>
            <a:r>
              <a:rPr lang="en-US" dirty="0" smtClean="0"/>
              <a:t>Click to edit Master text styles</a:t>
            </a:r>
          </a:p>
        </p:txBody>
      </p:sp>
    </p:spTree>
    <p:extLst>
      <p:ext uri="{BB962C8B-B14F-4D97-AF65-F5344CB8AC3E}">
        <p14:creationId xmlns:p14="http://schemas.microsoft.com/office/powerpoint/2010/main" val="1248927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167748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38138"/>
            <a:ext cx="1943100" cy="57578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38138"/>
            <a:ext cx="5676900" cy="57578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355956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4217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910022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C847F49-6468-42DA-A1D8-9F202E32DB66}"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736940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847F49-6468-42DA-A1D8-9F202E32DB66}"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807052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847F49-6468-42DA-A1D8-9F202E32DB66}"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3369056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C847F49-6468-42DA-A1D8-9F202E32DB66}"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1038198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847F49-6468-42DA-A1D8-9F202E32DB66}" type="datetimeFigureOut">
              <a:rPr lang="en-US" smtClean="0"/>
              <a:t>3/9/2015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23486659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847F49-6468-42DA-A1D8-9F202E32DB66}" type="datetimeFigureOut">
              <a:rPr lang="en-US" smtClean="0"/>
              <a:t>3/9/2015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2598405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a:cs typeface="Calibri"/>
              </a:defRPr>
            </a:lvl1pPr>
          </a:lstStyle>
          <a:p>
            <a:r>
              <a:rPr lang="en-US" dirty="0" smtClean="0"/>
              <a:t>Click to edit Master title style</a:t>
            </a:r>
            <a:endParaRPr lang="en-US" dirty="0"/>
          </a:p>
        </p:txBody>
      </p:sp>
      <p:sp>
        <p:nvSpPr>
          <p:cNvPr id="3" name="Content Placeholder 2"/>
          <p:cNvSpPr>
            <a:spLocks noGrp="1"/>
          </p:cNvSpPr>
          <p:nvPr>
            <p:ph idx="1"/>
          </p:nvPr>
        </p:nvSpPr>
        <p:spPr>
          <a:xfrm>
            <a:off x="304800" y="1447800"/>
            <a:ext cx="8534400" cy="4267200"/>
          </a:xfrm>
        </p:spPr>
        <p:txBody>
          <a:bodyPr/>
          <a:lstStyle>
            <a:lvl2pPr marL="742950" indent="-285750">
              <a:buFont typeface="Wingdings" pitchFamily="2" charset="2"/>
              <a:buChar char="Ø"/>
              <a:defRPr/>
            </a:lvl2pPr>
            <a:lvl3pPr marL="1085850" indent="-228600">
              <a:buFont typeface="Calibri" pitchFamily="34" charset="0"/>
              <a:buChar char="−"/>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4188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847F49-6468-42DA-A1D8-9F202E32DB66}" type="datetimeFigureOut">
              <a:rPr lang="en-US" smtClean="0"/>
              <a:t>3/9/2015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476323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847F49-6468-42DA-A1D8-9F202E32DB66}"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38349243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847F49-6468-42DA-A1D8-9F202E32DB66}"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37155113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847F49-6468-42DA-A1D8-9F202E32DB66}"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34159751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847F49-6468-42DA-A1D8-9F202E32DB66}"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2C799C-B365-40CE-B01B-7AEDE06ED02A}" type="slidenum">
              <a:rPr lang="en-US" smtClean="0"/>
              <a:t>‹#›</a:t>
            </a:fld>
            <a:endParaRPr lang="en-US"/>
          </a:p>
        </p:txBody>
      </p:sp>
    </p:spTree>
    <p:extLst>
      <p:ext uri="{BB962C8B-B14F-4D97-AF65-F5344CB8AC3E}">
        <p14:creationId xmlns:p14="http://schemas.microsoft.com/office/powerpoint/2010/main" val="3392613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3"/>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228601" y="685800"/>
            <a:ext cx="2501900" cy="64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userDrawn="1"/>
        </p:nvPicPr>
        <p:blipFill>
          <a:blip r:embed="rId3">
            <a:alphaModFix amt="4000"/>
          </a:blip>
          <a:stretch>
            <a:fillRect/>
          </a:stretch>
        </p:blipFill>
        <p:spPr>
          <a:xfrm>
            <a:off x="25400" y="12700"/>
            <a:ext cx="6973824" cy="6858000"/>
          </a:xfrm>
          <a:prstGeom prst="rect">
            <a:avLst/>
          </a:prstGeom>
        </p:spPr>
      </p:pic>
      <p:sp>
        <p:nvSpPr>
          <p:cNvPr id="7" name="Rectangle 6"/>
          <p:cNvSpPr/>
          <p:nvPr userDrawn="1"/>
        </p:nvSpPr>
        <p:spPr bwMode="auto">
          <a:xfrm>
            <a:off x="0" y="0"/>
            <a:ext cx="9144000" cy="6858000"/>
          </a:xfrm>
          <a:prstGeom prst="rect">
            <a:avLst/>
          </a:prstGeom>
          <a:gradFill flip="none" rotWithShape="1">
            <a:gsLst>
              <a:gs pos="0">
                <a:schemeClr val="tx1">
                  <a:lumMod val="95000"/>
                  <a:lumOff val="5000"/>
                  <a:alpha val="30000"/>
                </a:schemeClr>
              </a:gs>
              <a:gs pos="77000">
                <a:srgbClr val="FFFFFF">
                  <a:alpha val="0"/>
                </a:srgbClr>
              </a:gs>
            </a:gsLst>
            <a:lin ang="16200000" scaled="0"/>
            <a:tileRect/>
          </a:gradFill>
          <a:ln w="9525" cap="flat" cmpd="sng" algn="ctr">
            <a:noFill/>
            <a:prstDash val="solid"/>
            <a:round/>
            <a:headEnd type="none" w="med" len="med"/>
            <a:tailEnd type="none" w="med" len="med"/>
          </a:ln>
          <a:effectLst/>
          <a:extLst/>
        </p:spPr>
        <p:txBody>
          <a:bodyPr>
            <a:spAutoFit/>
          </a:bodyPr>
          <a:lstStyle/>
          <a:p>
            <a:pPr>
              <a:defRPr/>
            </a:pPr>
            <a:endParaRPr lang="en-US" dirty="0">
              <a:solidFill>
                <a:srgbClr val="000000"/>
              </a:solidFill>
            </a:endParaRPr>
          </a:p>
        </p:txBody>
      </p:sp>
      <p:sp>
        <p:nvSpPr>
          <p:cNvPr id="8" name="Rectangle 6"/>
          <p:cNvSpPr>
            <a:spLocks noChangeArrowheads="1"/>
          </p:cNvSpPr>
          <p:nvPr userDrawn="1"/>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solidFill>
                <a:srgbClr val="000000"/>
              </a:solidFill>
            </a:endParaRPr>
          </a:p>
        </p:txBody>
      </p:sp>
      <p:pic>
        <p:nvPicPr>
          <p:cNvPr id="9" name="Picture 10" descr="homepage_columns_only.jpg"/>
          <p:cNvPicPr>
            <a:picLocks noChangeAspect="1"/>
          </p:cNvPicPr>
          <p:nvPr userDrawn="1"/>
        </p:nvPicPr>
        <p:blipFill>
          <a:blip r:embed="rId4">
            <a:extLst>
              <a:ext uri="{28A0092B-C50C-407E-A947-70E740481C1C}">
                <a14:useLocalDpi xmlns:a14="http://schemas.microsoft.com/office/drawing/2010/main" val="0"/>
              </a:ext>
            </a:extLst>
          </a:blip>
          <a:srcRect l="-542" t="690" r="6889" b="-25990"/>
          <a:stretch>
            <a:fillRect/>
          </a:stretch>
        </p:blipFill>
        <p:spPr bwMode="auto">
          <a:xfrm>
            <a:off x="5943600" y="2971800"/>
            <a:ext cx="297180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1"/>
          <p:cNvSpPr>
            <a:spLocks noChangeArrowheads="1"/>
          </p:cNvSpPr>
          <p:nvPr userDrawn="1"/>
        </p:nvSpPr>
        <p:spPr bwMode="auto">
          <a:xfrm>
            <a:off x="5943600" y="1752600"/>
            <a:ext cx="2971800" cy="1073150"/>
          </a:xfrm>
          <a:prstGeom prst="rect">
            <a:avLst/>
          </a:prstGeom>
          <a:solidFill>
            <a:srgbClr val="47A7FF"/>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dirty="0">
              <a:solidFill>
                <a:srgbClr val="000000"/>
              </a:solidFill>
            </a:endParaRPr>
          </a:p>
        </p:txBody>
      </p:sp>
      <p:sp>
        <p:nvSpPr>
          <p:cNvPr id="11" name="Rectangle 12"/>
          <p:cNvSpPr>
            <a:spLocks noChangeArrowheads="1"/>
          </p:cNvSpPr>
          <p:nvPr userDrawn="1"/>
        </p:nvSpPr>
        <p:spPr bwMode="auto">
          <a:xfrm>
            <a:off x="228600" y="2971800"/>
            <a:ext cx="5562600" cy="3700463"/>
          </a:xfrm>
          <a:prstGeom prst="rect">
            <a:avLst/>
          </a:prstGeom>
          <a:solidFill>
            <a:srgbClr val="004080"/>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dirty="0">
              <a:solidFill>
                <a:srgbClr val="000000"/>
              </a:solidFill>
            </a:endParaRPr>
          </a:p>
        </p:txBody>
      </p:sp>
      <p:sp>
        <p:nvSpPr>
          <p:cNvPr id="13" name="Rectangle 12"/>
          <p:cNvSpPr/>
          <p:nvPr userDrawn="1"/>
        </p:nvSpPr>
        <p:spPr bwMode="auto">
          <a:xfrm>
            <a:off x="5943600" y="533400"/>
            <a:ext cx="2971800" cy="1073150"/>
          </a:xfrm>
          <a:prstGeom prst="rect">
            <a:avLst/>
          </a:prstGeom>
          <a:solidFill>
            <a:srgbClr val="BE996F"/>
          </a:solidFill>
          <a:ln>
            <a:noFill/>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defRPr/>
            </a:pPr>
            <a:endParaRPr lang="en-US" dirty="0">
              <a:solidFill>
                <a:srgbClr val="000000"/>
              </a:solidFill>
            </a:endParaRPr>
          </a:p>
        </p:txBody>
      </p:sp>
      <p:grpSp>
        <p:nvGrpSpPr>
          <p:cNvPr id="14" name="Group 16"/>
          <p:cNvGrpSpPr>
            <a:grpSpLocks/>
          </p:cNvGrpSpPr>
          <p:nvPr userDrawn="1"/>
        </p:nvGrpSpPr>
        <p:grpSpPr bwMode="auto">
          <a:xfrm>
            <a:off x="3505200" y="533400"/>
            <a:ext cx="2286000" cy="2286000"/>
            <a:chOff x="3505200" y="533400"/>
            <a:chExt cx="2286000" cy="2285999"/>
          </a:xfrm>
        </p:grpSpPr>
        <p:pic>
          <p:nvPicPr>
            <p:cNvPr id="15" name="Picture 17" descr="AKO-facebook-cover-photo-v02-r01.jpg"/>
            <p:cNvPicPr>
              <a:picLocks noChangeAspect="1"/>
            </p:cNvPicPr>
            <p:nvPr userDrawn="1"/>
          </p:nvPicPr>
          <p:blipFill>
            <a:blip r:embed="rId5">
              <a:extLst>
                <a:ext uri="{28A0092B-C50C-407E-A947-70E740481C1C}">
                  <a14:useLocalDpi xmlns:a14="http://schemas.microsoft.com/office/drawing/2010/main" val="0"/>
                </a:ext>
              </a:extLst>
            </a:blip>
            <a:srcRect l="10789" t="3615" r="75241" b="59225"/>
            <a:stretch>
              <a:fillRect/>
            </a:stretch>
          </p:blipFill>
          <p:spPr bwMode="auto">
            <a:xfrm>
              <a:off x="3505200" y="533400"/>
              <a:ext cx="1083733" cy="1075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8" descr="AKO-facebook-cover-photo-v02-r01.jpg"/>
            <p:cNvPicPr>
              <a:picLocks noChangeAspect="1"/>
            </p:cNvPicPr>
            <p:nvPr userDrawn="1"/>
          </p:nvPicPr>
          <p:blipFill>
            <a:blip r:embed="rId5">
              <a:extLst>
                <a:ext uri="{28A0092B-C50C-407E-A947-70E740481C1C}">
                  <a14:useLocalDpi xmlns:a14="http://schemas.microsoft.com/office/drawing/2010/main" val="0"/>
                </a:ext>
              </a:extLst>
            </a:blip>
            <a:srcRect l="26505" t="3615" r="59744" b="59225"/>
            <a:stretch>
              <a:fillRect/>
            </a:stretch>
          </p:blipFill>
          <p:spPr bwMode="auto">
            <a:xfrm>
              <a:off x="4724400" y="533400"/>
              <a:ext cx="1066800" cy="1075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9" descr="AKO-facebook-cover-photo-v02-r01.jpg"/>
            <p:cNvPicPr>
              <a:picLocks noChangeAspect="1"/>
            </p:cNvPicPr>
            <p:nvPr userDrawn="1"/>
          </p:nvPicPr>
          <p:blipFill>
            <a:blip r:embed="rId5">
              <a:extLst>
                <a:ext uri="{28A0092B-C50C-407E-A947-70E740481C1C}">
                  <a14:useLocalDpi xmlns:a14="http://schemas.microsoft.com/office/drawing/2010/main" val="0"/>
                </a:ext>
              </a:extLst>
            </a:blip>
            <a:srcRect l="10789" t="46040" r="75459" b="17384"/>
            <a:stretch>
              <a:fillRect/>
            </a:stretch>
          </p:blipFill>
          <p:spPr bwMode="auto">
            <a:xfrm>
              <a:off x="3505200" y="1761066"/>
              <a:ext cx="1066800" cy="105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0" descr="AKO-facebook-cover-photo-v02-r01.jpg"/>
            <p:cNvPicPr>
              <a:picLocks noChangeAspect="1"/>
            </p:cNvPicPr>
            <p:nvPr userDrawn="1"/>
          </p:nvPicPr>
          <p:blipFill>
            <a:blip r:embed="rId5">
              <a:extLst>
                <a:ext uri="{28A0092B-C50C-407E-A947-70E740481C1C}">
                  <a14:useLocalDpi xmlns:a14="http://schemas.microsoft.com/office/drawing/2010/main" val="0"/>
                </a:ext>
              </a:extLst>
            </a:blip>
            <a:srcRect l="26614" t="46040" r="59744" b="17384"/>
            <a:stretch>
              <a:fillRect/>
            </a:stretch>
          </p:blipFill>
          <p:spPr bwMode="auto">
            <a:xfrm>
              <a:off x="4732866" y="1761066"/>
              <a:ext cx="1058333" cy="105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Content Placeholder 21"/>
          <p:cNvSpPr>
            <a:spLocks noGrp="1"/>
          </p:cNvSpPr>
          <p:nvPr>
            <p:ph sz="quarter" idx="10"/>
          </p:nvPr>
        </p:nvSpPr>
        <p:spPr>
          <a:xfrm>
            <a:off x="5943600" y="685800"/>
            <a:ext cx="2895600" cy="762000"/>
          </a:xfrm>
        </p:spPr>
        <p:txBody>
          <a:bodyPr anchor="ctr"/>
          <a:lstStyle>
            <a:lvl1pPr marL="0" indent="0">
              <a:buFontTx/>
              <a:buNone/>
              <a:defRPr sz="1600" baseline="0">
                <a:solidFill>
                  <a:schemeClr val="bg1"/>
                </a:solidFill>
              </a:defRPr>
            </a:lvl1pPr>
            <a:lvl2pPr marL="457200" indent="0">
              <a:buFontTx/>
              <a:buNone/>
              <a:defRPr sz="2000" baseline="0">
                <a:solidFill>
                  <a:schemeClr val="bg1"/>
                </a:solidFill>
              </a:defRPr>
            </a:lvl2pPr>
            <a:lvl3pPr marL="857250" indent="0">
              <a:buFontTx/>
              <a:buNone/>
              <a:defRPr sz="2000" baseline="0">
                <a:solidFill>
                  <a:schemeClr val="bg1"/>
                </a:solidFill>
              </a:defRPr>
            </a:lvl3pPr>
            <a:lvl4pPr marL="1200150" indent="0">
              <a:buFontTx/>
              <a:buNone/>
              <a:defRPr sz="2000" baseline="0">
                <a:solidFill>
                  <a:schemeClr val="bg1"/>
                </a:solidFill>
              </a:defRPr>
            </a:lvl4pPr>
            <a:lvl5pPr marL="1543050" indent="0">
              <a:buFontTx/>
              <a:buNone/>
              <a:defRPr sz="2000" baseline="0">
                <a:solidFill>
                  <a:schemeClr val="bg1"/>
                </a:solidFill>
              </a:defRPr>
            </a:lvl5pPr>
          </a:lstStyle>
          <a:p>
            <a:pPr lvl="0"/>
            <a:r>
              <a:rPr lang="en-US" dirty="0" smtClean="0"/>
              <a:t>Click to edit Master text styles</a:t>
            </a:r>
            <a:endParaRPr lang="en-US" dirty="0"/>
          </a:p>
        </p:txBody>
      </p:sp>
      <p:sp>
        <p:nvSpPr>
          <p:cNvPr id="23" name="Content Placeholder 21"/>
          <p:cNvSpPr>
            <a:spLocks noGrp="1"/>
          </p:cNvSpPr>
          <p:nvPr>
            <p:ph sz="quarter" idx="11"/>
          </p:nvPr>
        </p:nvSpPr>
        <p:spPr>
          <a:xfrm>
            <a:off x="5943600" y="1752600"/>
            <a:ext cx="2895600" cy="1066800"/>
          </a:xfrm>
        </p:spPr>
        <p:txBody>
          <a:bodyPr anchor="ctr"/>
          <a:lstStyle>
            <a:lvl1pPr marL="0" indent="0">
              <a:lnSpc>
                <a:spcPts val="2000"/>
              </a:lnSpc>
              <a:buFontTx/>
              <a:buNone/>
              <a:defRPr sz="1800" baseline="0">
                <a:solidFill>
                  <a:schemeClr val="bg1"/>
                </a:solidFill>
              </a:defRPr>
            </a:lvl1pPr>
            <a:lvl2pPr marL="457200" indent="0">
              <a:buFontTx/>
              <a:buNone/>
              <a:defRPr sz="2000" baseline="0">
                <a:solidFill>
                  <a:schemeClr val="bg1"/>
                </a:solidFill>
              </a:defRPr>
            </a:lvl2pPr>
            <a:lvl3pPr marL="857250" indent="0">
              <a:buFontTx/>
              <a:buNone/>
              <a:defRPr sz="2000" baseline="0">
                <a:solidFill>
                  <a:schemeClr val="bg1"/>
                </a:solidFill>
              </a:defRPr>
            </a:lvl3pPr>
            <a:lvl4pPr marL="1200150" indent="0">
              <a:buFontTx/>
              <a:buNone/>
              <a:defRPr sz="2000" baseline="0">
                <a:solidFill>
                  <a:schemeClr val="bg1"/>
                </a:solidFill>
              </a:defRPr>
            </a:lvl4pPr>
            <a:lvl5pPr marL="1543050" indent="0">
              <a:buFontTx/>
              <a:buNone/>
              <a:defRPr sz="2000" baseline="0">
                <a:solidFill>
                  <a:schemeClr val="bg1"/>
                </a:solidFill>
              </a:defRPr>
            </a:lvl5pPr>
          </a:lstStyle>
          <a:p>
            <a:pPr lvl="0"/>
            <a:r>
              <a:rPr lang="en-US" dirty="0" smtClean="0"/>
              <a:t>Click to edit Master text styles</a:t>
            </a:r>
            <a:endParaRPr lang="en-US" dirty="0"/>
          </a:p>
        </p:txBody>
      </p:sp>
      <p:sp>
        <p:nvSpPr>
          <p:cNvPr id="26" name="Content Placeholder 25"/>
          <p:cNvSpPr>
            <a:spLocks noGrp="1"/>
          </p:cNvSpPr>
          <p:nvPr>
            <p:ph sz="quarter" idx="12"/>
          </p:nvPr>
        </p:nvSpPr>
        <p:spPr>
          <a:xfrm>
            <a:off x="5943600" y="4495800"/>
            <a:ext cx="2971800" cy="1600200"/>
          </a:xfrm>
        </p:spPr>
        <p:txBody>
          <a:bodyPr lIns="0"/>
          <a:lstStyle>
            <a:lvl1pPr marL="0" indent="0">
              <a:lnSpc>
                <a:spcPts val="2200"/>
              </a:lnSpc>
              <a:buFontTx/>
              <a:buNone/>
              <a:defRPr sz="1800">
                <a:solidFill>
                  <a:srgbClr val="000000"/>
                </a:solidFill>
              </a:defRPr>
            </a:lvl1pPr>
            <a:lvl2pPr marL="457200" indent="0">
              <a:lnSpc>
                <a:spcPts val="2000"/>
              </a:lnSpc>
              <a:buFontTx/>
              <a:buNone/>
              <a:defRPr sz="2200">
                <a:solidFill>
                  <a:schemeClr val="bg1"/>
                </a:solidFill>
              </a:defRPr>
            </a:lvl2pPr>
            <a:lvl3pPr marL="857250" indent="0">
              <a:lnSpc>
                <a:spcPts val="2000"/>
              </a:lnSpc>
              <a:buFontTx/>
              <a:buNone/>
              <a:defRPr sz="2200">
                <a:solidFill>
                  <a:schemeClr val="bg1"/>
                </a:solidFill>
              </a:defRPr>
            </a:lvl3pPr>
            <a:lvl4pPr marL="1200150" indent="0">
              <a:lnSpc>
                <a:spcPts val="2000"/>
              </a:lnSpc>
              <a:buFontTx/>
              <a:buNone/>
              <a:defRPr sz="2200">
                <a:solidFill>
                  <a:schemeClr val="bg1"/>
                </a:solidFill>
              </a:defRPr>
            </a:lvl4pPr>
            <a:lvl5pPr marL="1543050" indent="0">
              <a:lnSpc>
                <a:spcPts val="2000"/>
              </a:lnSpc>
              <a:buFontTx/>
              <a:buNone/>
              <a:defRPr sz="2200">
                <a:solidFill>
                  <a:schemeClr val="bg1"/>
                </a:solidFill>
              </a:defRPr>
            </a:lvl5pPr>
          </a:lstStyle>
          <a:p>
            <a:pPr lvl="0"/>
            <a:r>
              <a:rPr lang="en-US" dirty="0" smtClean="0"/>
              <a:t>Click to edit Master text styles</a:t>
            </a:r>
          </a:p>
        </p:txBody>
      </p:sp>
    </p:spTree>
    <p:extLst>
      <p:ext uri="{BB962C8B-B14F-4D97-AF65-F5344CB8AC3E}">
        <p14:creationId xmlns:p14="http://schemas.microsoft.com/office/powerpoint/2010/main" val="1238684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a:cs typeface="Calibri"/>
              </a:defRPr>
            </a:lvl1pPr>
          </a:lstStyle>
          <a:p>
            <a:r>
              <a:rPr lang="en-US" dirty="0" smtClean="0"/>
              <a:t>Click to edit Master title style</a:t>
            </a:r>
            <a:endParaRPr lang="en-US" dirty="0"/>
          </a:p>
        </p:txBody>
      </p:sp>
      <p:sp>
        <p:nvSpPr>
          <p:cNvPr id="3" name="Content Placeholder 2"/>
          <p:cNvSpPr>
            <a:spLocks noGrp="1"/>
          </p:cNvSpPr>
          <p:nvPr>
            <p:ph idx="1"/>
          </p:nvPr>
        </p:nvSpPr>
        <p:spPr>
          <a:xfrm>
            <a:off x="304800" y="1447800"/>
            <a:ext cx="8534400" cy="4267200"/>
          </a:xfrm>
        </p:spPr>
        <p:txBody>
          <a:bodyPr/>
          <a:lstStyle>
            <a:lvl2pPr marL="742950" indent="-285750">
              <a:buFont typeface="Wingdings" pitchFamily="2" charset="2"/>
              <a:buChar char="Ø"/>
              <a:defRPr/>
            </a:lvl2pPr>
            <a:lvl3pPr marL="1085850" indent="-228600">
              <a:buFont typeface="Calibri" pitchFamily="34" charset="0"/>
              <a:buChar char="−"/>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737707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0898625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76400"/>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35640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5400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987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631427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9292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313482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821844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302140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38138"/>
            <a:ext cx="1943100" cy="57578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38138"/>
            <a:ext cx="5676900" cy="57578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830245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8326412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713380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76400"/>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2528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33695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782350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3156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444995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54571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6.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userDrawn="1"/>
        </p:nvSpPr>
        <p:spPr bwMode="auto">
          <a:xfrm>
            <a:off x="0" y="0"/>
            <a:ext cx="9144000" cy="6026150"/>
          </a:xfrm>
          <a:prstGeom prst="rect">
            <a:avLst/>
          </a:prstGeom>
          <a:gradFill rotWithShape="1">
            <a:gsLst>
              <a:gs pos="0">
                <a:srgbClr val="FFFFFF">
                  <a:alpha val="17000"/>
                </a:srgbClr>
              </a:gs>
              <a:gs pos="23000">
                <a:srgbClr val="FFFFFF">
                  <a:alpha val="17000"/>
                </a:srgbClr>
              </a:gs>
              <a:gs pos="100000">
                <a:schemeClr val="tx1">
                  <a:lumMod val="95000"/>
                  <a:lumOff val="5000"/>
                  <a:alpha val="17000"/>
                </a:schemeClr>
              </a:gs>
            </a:gsLst>
            <a:lin ang="5400000"/>
          </a:gradFill>
          <a:ln>
            <a:noFill/>
          </a:ln>
        </p:spPr>
        <p:txBody>
          <a:bodyPr>
            <a:spAutoFit/>
          </a:bodyPr>
          <a:lstStyle/>
          <a:p>
            <a:endParaRPr lang="en-US" dirty="0"/>
          </a:p>
        </p:txBody>
      </p:sp>
      <p:sp>
        <p:nvSpPr>
          <p:cNvPr id="2" name="Rectangle 2"/>
          <p:cNvSpPr>
            <a:spLocks noGrp="1" noChangeArrowheads="1"/>
          </p:cNvSpPr>
          <p:nvPr>
            <p:ph type="title"/>
          </p:nvPr>
        </p:nvSpPr>
        <p:spPr bwMode="auto">
          <a:xfrm>
            <a:off x="304800" y="338138"/>
            <a:ext cx="8534400" cy="1109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04800" y="1676400"/>
            <a:ext cx="8534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16"/>
          <p:cNvSpPr>
            <a:spLocks noChangeArrowheads="1"/>
          </p:cNvSpPr>
          <p:nvPr/>
        </p:nvSpPr>
        <p:spPr bwMode="auto">
          <a:xfrm>
            <a:off x="8229600" y="632460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r">
              <a:defRPr/>
            </a:pPr>
            <a:fld id="{417DCB8D-55CC-E049-A8BE-33788F3FCE06}" type="slidenum">
              <a:rPr lang="en-US" sz="1000" i="0">
                <a:latin typeface="Calibri"/>
                <a:cs typeface="Calibri"/>
              </a:rPr>
              <a:pPr algn="r">
                <a:defRPr/>
              </a:pPr>
              <a:t>‹#›</a:t>
            </a:fld>
            <a:endParaRPr lang="en-US" sz="1000" i="0" dirty="0">
              <a:latin typeface="Calibri"/>
              <a:cs typeface="Calibri"/>
            </a:endParaRPr>
          </a:p>
        </p:txBody>
      </p:sp>
      <p:sp>
        <p:nvSpPr>
          <p:cNvPr id="1029" name="Rectangle 17"/>
          <p:cNvSpPr>
            <a:spLocks noChangeArrowheads="1"/>
          </p:cNvSpPr>
          <p:nvPr/>
        </p:nvSpPr>
        <p:spPr bwMode="auto">
          <a:xfrm>
            <a:off x="5029200" y="6477000"/>
            <a:ext cx="38862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r">
              <a:defRPr/>
            </a:pPr>
            <a:r>
              <a:rPr lang="en-US" sz="800" i="0" dirty="0" smtClean="0">
                <a:solidFill>
                  <a:schemeClr val="bg2"/>
                </a:solidFill>
                <a:latin typeface="Calibri"/>
                <a:cs typeface="Calibri"/>
              </a:rPr>
              <a:t>1046086v1  </a:t>
            </a:r>
            <a:r>
              <a:rPr lang="en-US" sz="800" i="0" dirty="0">
                <a:solidFill>
                  <a:schemeClr val="bg2"/>
                </a:solidFill>
                <a:latin typeface="Calibri"/>
                <a:cs typeface="Calibri"/>
              </a:rPr>
              <a:t>© </a:t>
            </a:r>
            <a:r>
              <a:rPr lang="en-US" sz="800" i="0" dirty="0" smtClean="0">
                <a:solidFill>
                  <a:schemeClr val="bg2"/>
                </a:solidFill>
                <a:latin typeface="Calibri"/>
                <a:cs typeface="Calibri"/>
              </a:rPr>
              <a:t>2014 </a:t>
            </a:r>
            <a:r>
              <a:rPr lang="en-US" sz="800" i="0" dirty="0">
                <a:solidFill>
                  <a:schemeClr val="bg2"/>
                </a:solidFill>
                <a:latin typeface="Calibri"/>
                <a:cs typeface="Calibri"/>
              </a:rPr>
              <a:t>Anderson Kill  P.C.  All Rights Reserved.</a:t>
            </a:r>
          </a:p>
        </p:txBody>
      </p:sp>
      <p:pic>
        <p:nvPicPr>
          <p:cNvPr id="1030" name="Picture 7"/>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304800" y="6256338"/>
            <a:ext cx="192246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202431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4000" b="1">
          <a:solidFill>
            <a:srgbClr val="004080"/>
          </a:solidFill>
          <a:latin typeface="Calibri"/>
          <a:ea typeface="ＭＳ Ｐゴシック" charset="0"/>
          <a:cs typeface="Calibri"/>
        </a:defRPr>
      </a:lvl1pPr>
      <a:lvl2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2pPr>
      <a:lvl3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3pPr>
      <a:lvl4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4pPr>
      <a:lvl5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5pPr>
      <a:lvl6pPr marL="457200" algn="ctr" rtl="0" eaLnBrk="0" fontAlgn="base" hangingPunct="0">
        <a:spcBef>
          <a:spcPct val="0"/>
        </a:spcBef>
        <a:spcAft>
          <a:spcPct val="0"/>
        </a:spcAft>
        <a:defRPr sz="4400" b="1">
          <a:solidFill>
            <a:srgbClr val="000066"/>
          </a:solidFill>
          <a:latin typeface="Arial" charset="0"/>
        </a:defRPr>
      </a:lvl6pPr>
      <a:lvl7pPr marL="914400" algn="ctr" rtl="0" eaLnBrk="0" fontAlgn="base" hangingPunct="0">
        <a:spcBef>
          <a:spcPct val="0"/>
        </a:spcBef>
        <a:spcAft>
          <a:spcPct val="0"/>
        </a:spcAft>
        <a:defRPr sz="4400" b="1">
          <a:solidFill>
            <a:srgbClr val="000066"/>
          </a:solidFill>
          <a:latin typeface="Arial" charset="0"/>
        </a:defRPr>
      </a:lvl7pPr>
      <a:lvl8pPr marL="1371600" algn="ctr" rtl="0" eaLnBrk="0" fontAlgn="base" hangingPunct="0">
        <a:spcBef>
          <a:spcPct val="0"/>
        </a:spcBef>
        <a:spcAft>
          <a:spcPct val="0"/>
        </a:spcAft>
        <a:defRPr sz="4400" b="1">
          <a:solidFill>
            <a:srgbClr val="000066"/>
          </a:solidFill>
          <a:latin typeface="Arial" charset="0"/>
        </a:defRPr>
      </a:lvl8pPr>
      <a:lvl9pPr marL="1828800" algn="ctr" rtl="0" eaLnBrk="0" fontAlgn="base" hangingPunct="0">
        <a:spcBef>
          <a:spcPct val="0"/>
        </a:spcBef>
        <a:spcAft>
          <a:spcPct val="0"/>
        </a:spcAft>
        <a:defRPr sz="4400" b="1">
          <a:solidFill>
            <a:srgbClr val="000066"/>
          </a:solidFill>
          <a:latin typeface="Arial" charset="0"/>
        </a:defRPr>
      </a:lvl9pPr>
    </p:titleStyle>
    <p:bodyStyle>
      <a:lvl1pPr algn="l" rtl="0" eaLnBrk="0" fontAlgn="base" hangingPunct="0">
        <a:spcBef>
          <a:spcPct val="20000"/>
        </a:spcBef>
        <a:spcAft>
          <a:spcPct val="0"/>
        </a:spcAft>
        <a:buFont typeface="Arial" charset="0"/>
        <a:defRPr sz="2800">
          <a:solidFill>
            <a:srgbClr val="003366"/>
          </a:solidFill>
          <a:latin typeface="Calibri"/>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a:solidFill>
            <a:srgbClr val="003366"/>
          </a:solidFill>
          <a:latin typeface="Calibri"/>
          <a:ea typeface="ＭＳ Ｐゴシック" charset="0"/>
        </a:defRPr>
      </a:lvl2pPr>
      <a:lvl3pPr marL="1085850" indent="-228600" algn="l" rtl="0" eaLnBrk="0" fontAlgn="base" hangingPunct="0">
        <a:spcBef>
          <a:spcPct val="20000"/>
        </a:spcBef>
        <a:spcAft>
          <a:spcPct val="0"/>
        </a:spcAft>
        <a:buFont typeface="Arial" charset="0"/>
        <a:buChar char="•"/>
        <a:defRPr sz="2400">
          <a:solidFill>
            <a:srgbClr val="003366"/>
          </a:solidFill>
          <a:latin typeface="Calibri"/>
          <a:ea typeface="ＭＳ Ｐゴシック" charset="0"/>
        </a:defRPr>
      </a:lvl3pPr>
      <a:lvl4pPr marL="1428750" indent="-228600" algn="l" rtl="0" eaLnBrk="0" fontAlgn="base" hangingPunct="0">
        <a:spcBef>
          <a:spcPct val="20000"/>
        </a:spcBef>
        <a:spcAft>
          <a:spcPct val="0"/>
        </a:spcAft>
        <a:buFont typeface="Arial" charset="0"/>
        <a:buChar char="•"/>
        <a:defRPr sz="2000">
          <a:solidFill>
            <a:srgbClr val="003366"/>
          </a:solidFill>
          <a:latin typeface="Calibri"/>
          <a:ea typeface="ＭＳ Ｐゴシック" charset="0"/>
        </a:defRPr>
      </a:lvl4pPr>
      <a:lvl5pPr marL="1771650" indent="-228600" algn="l" rtl="0" eaLnBrk="0" fontAlgn="base" hangingPunct="0">
        <a:spcBef>
          <a:spcPct val="20000"/>
        </a:spcBef>
        <a:spcAft>
          <a:spcPct val="0"/>
        </a:spcAft>
        <a:buFont typeface="Arial" charset="0"/>
        <a:buChar char="•"/>
        <a:defRPr sz="2000">
          <a:solidFill>
            <a:srgbClr val="003366"/>
          </a:solidFill>
          <a:latin typeface="Calibri"/>
          <a:ea typeface="ＭＳ Ｐゴシック" charset="0"/>
        </a:defRPr>
      </a:lvl5pPr>
      <a:lvl6pPr marL="2228850" indent="-228600" algn="l" rtl="0" eaLnBrk="0" fontAlgn="base" hangingPunct="0">
        <a:spcBef>
          <a:spcPct val="20000"/>
        </a:spcBef>
        <a:spcAft>
          <a:spcPct val="0"/>
        </a:spcAft>
        <a:buChar char="»"/>
        <a:defRPr sz="2000">
          <a:solidFill>
            <a:srgbClr val="000066"/>
          </a:solidFill>
          <a:latin typeface="+mn-lt"/>
        </a:defRPr>
      </a:lvl6pPr>
      <a:lvl7pPr marL="2686050" indent="-228600" algn="l" rtl="0" eaLnBrk="0" fontAlgn="base" hangingPunct="0">
        <a:spcBef>
          <a:spcPct val="20000"/>
        </a:spcBef>
        <a:spcAft>
          <a:spcPct val="0"/>
        </a:spcAft>
        <a:buChar char="»"/>
        <a:defRPr sz="2000">
          <a:solidFill>
            <a:srgbClr val="000066"/>
          </a:solidFill>
          <a:latin typeface="+mn-lt"/>
        </a:defRPr>
      </a:lvl7pPr>
      <a:lvl8pPr marL="3143250" indent="-228600" algn="l" rtl="0" eaLnBrk="0" fontAlgn="base" hangingPunct="0">
        <a:spcBef>
          <a:spcPct val="20000"/>
        </a:spcBef>
        <a:spcAft>
          <a:spcPct val="0"/>
        </a:spcAft>
        <a:buChar char="»"/>
        <a:defRPr sz="2000">
          <a:solidFill>
            <a:srgbClr val="000066"/>
          </a:solidFill>
          <a:latin typeface="+mn-lt"/>
        </a:defRPr>
      </a:lvl8pPr>
      <a:lvl9pPr marL="3600450" indent="-228600" algn="l" rtl="0" eaLnBrk="0" fontAlgn="base" hangingPunct="0">
        <a:spcBef>
          <a:spcPct val="20000"/>
        </a:spcBef>
        <a:spcAft>
          <a:spcPct val="0"/>
        </a:spcAft>
        <a:buChar char="»"/>
        <a:defRPr sz="2000">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847F49-6468-42DA-A1D8-9F202E32DB66}" type="datetimeFigureOut">
              <a:rPr lang="en-US" smtClean="0"/>
              <a:t>3/9/2015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2C799C-B365-40CE-B01B-7AEDE06ED02A}" type="slidenum">
              <a:rPr lang="en-US" smtClean="0"/>
              <a:t>‹#›</a:t>
            </a:fld>
            <a:endParaRPr lang="en-US"/>
          </a:p>
        </p:txBody>
      </p:sp>
    </p:spTree>
    <p:extLst>
      <p:ext uri="{BB962C8B-B14F-4D97-AF65-F5344CB8AC3E}">
        <p14:creationId xmlns:p14="http://schemas.microsoft.com/office/powerpoint/2010/main" val="272565730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userDrawn="1"/>
        </p:nvSpPr>
        <p:spPr bwMode="auto">
          <a:xfrm>
            <a:off x="0" y="0"/>
            <a:ext cx="9144000" cy="6026150"/>
          </a:xfrm>
          <a:prstGeom prst="rect">
            <a:avLst/>
          </a:prstGeom>
          <a:gradFill rotWithShape="1">
            <a:gsLst>
              <a:gs pos="0">
                <a:srgbClr val="FFFFFF">
                  <a:alpha val="17000"/>
                </a:srgbClr>
              </a:gs>
              <a:gs pos="23000">
                <a:srgbClr val="FFFFFF">
                  <a:alpha val="17000"/>
                </a:srgbClr>
              </a:gs>
              <a:gs pos="100000">
                <a:schemeClr val="tx1">
                  <a:lumMod val="95000"/>
                  <a:lumOff val="5000"/>
                  <a:alpha val="17000"/>
                </a:schemeClr>
              </a:gs>
            </a:gsLst>
            <a:lin ang="5400000"/>
          </a:gradFill>
          <a:ln>
            <a:noFill/>
          </a:ln>
        </p:spPr>
        <p:txBody>
          <a:bodyPr>
            <a:spAutoFit/>
          </a:bodyPr>
          <a:lstStyle/>
          <a:p>
            <a:endParaRPr lang="en-US" dirty="0">
              <a:solidFill>
                <a:srgbClr val="000000"/>
              </a:solidFill>
            </a:endParaRPr>
          </a:p>
        </p:txBody>
      </p:sp>
      <p:sp>
        <p:nvSpPr>
          <p:cNvPr id="2" name="Rectangle 2"/>
          <p:cNvSpPr>
            <a:spLocks noGrp="1" noChangeArrowheads="1"/>
          </p:cNvSpPr>
          <p:nvPr>
            <p:ph type="title"/>
          </p:nvPr>
        </p:nvSpPr>
        <p:spPr bwMode="auto">
          <a:xfrm>
            <a:off x="304800" y="338138"/>
            <a:ext cx="8534400" cy="1109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04800" y="1676400"/>
            <a:ext cx="8534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16"/>
          <p:cNvSpPr>
            <a:spLocks noChangeArrowheads="1"/>
          </p:cNvSpPr>
          <p:nvPr/>
        </p:nvSpPr>
        <p:spPr bwMode="auto">
          <a:xfrm>
            <a:off x="8229600" y="632460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r">
              <a:defRPr/>
            </a:pPr>
            <a:fld id="{417DCB8D-55CC-E049-A8BE-33788F3FCE06}" type="slidenum">
              <a:rPr lang="en-US" sz="1000">
                <a:solidFill>
                  <a:srgbClr val="000000"/>
                </a:solidFill>
                <a:latin typeface="Calibri"/>
                <a:cs typeface="Calibri"/>
              </a:rPr>
              <a:pPr algn="r">
                <a:defRPr/>
              </a:pPr>
              <a:t>‹#›</a:t>
            </a:fld>
            <a:endParaRPr lang="en-US" sz="1000" dirty="0">
              <a:solidFill>
                <a:srgbClr val="000000"/>
              </a:solidFill>
              <a:latin typeface="Calibri"/>
              <a:cs typeface="Calibri"/>
            </a:endParaRPr>
          </a:p>
        </p:txBody>
      </p:sp>
      <p:sp>
        <p:nvSpPr>
          <p:cNvPr id="1029" name="Rectangle 17"/>
          <p:cNvSpPr>
            <a:spLocks noChangeArrowheads="1"/>
          </p:cNvSpPr>
          <p:nvPr/>
        </p:nvSpPr>
        <p:spPr bwMode="auto">
          <a:xfrm>
            <a:off x="5029200" y="6477000"/>
            <a:ext cx="38862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r">
              <a:defRPr/>
            </a:pPr>
            <a:r>
              <a:rPr lang="en-US" sz="800" dirty="0" smtClean="0">
                <a:solidFill>
                  <a:srgbClr val="808080"/>
                </a:solidFill>
                <a:latin typeface="Calibri"/>
                <a:cs typeface="Calibri"/>
              </a:rPr>
              <a:t>1046086v1  </a:t>
            </a:r>
            <a:r>
              <a:rPr lang="en-US" sz="800" dirty="0">
                <a:solidFill>
                  <a:srgbClr val="808080"/>
                </a:solidFill>
                <a:latin typeface="Calibri"/>
                <a:cs typeface="Calibri"/>
              </a:rPr>
              <a:t>© </a:t>
            </a:r>
            <a:r>
              <a:rPr lang="en-US" sz="800" dirty="0" smtClean="0">
                <a:solidFill>
                  <a:srgbClr val="808080"/>
                </a:solidFill>
                <a:latin typeface="Calibri"/>
                <a:cs typeface="Calibri"/>
              </a:rPr>
              <a:t>2015 </a:t>
            </a:r>
            <a:r>
              <a:rPr lang="en-US" sz="800" dirty="0">
                <a:solidFill>
                  <a:srgbClr val="808080"/>
                </a:solidFill>
                <a:latin typeface="Calibri"/>
                <a:cs typeface="Calibri"/>
              </a:rPr>
              <a:t>Anderson Kill  P.C.  All Rights Reserved.</a:t>
            </a:r>
          </a:p>
        </p:txBody>
      </p:sp>
      <p:pic>
        <p:nvPicPr>
          <p:cNvPr id="8" name="Picture 3"/>
          <p:cNvPicPr>
            <a:picLocks noChangeAspect="1" noChangeArrowheads="1"/>
          </p:cNvPicPr>
          <p:nvPr userDrawn="1"/>
        </p:nvPicPr>
        <p:blipFill>
          <a:blip r:embed="rId15" cstate="email">
            <a:extLst>
              <a:ext uri="{28A0092B-C50C-407E-A947-70E740481C1C}">
                <a14:useLocalDpi xmlns:a14="http://schemas.microsoft.com/office/drawing/2010/main" val="0"/>
              </a:ext>
            </a:extLst>
          </a:blip>
          <a:srcRect/>
          <a:stretch>
            <a:fillRect/>
          </a:stretch>
        </p:blipFill>
        <p:spPr bwMode="auto">
          <a:xfrm>
            <a:off x="304800" y="6172200"/>
            <a:ext cx="2286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111683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4000" b="1">
          <a:solidFill>
            <a:srgbClr val="004080"/>
          </a:solidFill>
          <a:latin typeface="Calibri"/>
          <a:ea typeface="ＭＳ Ｐゴシック" charset="0"/>
          <a:cs typeface="Calibri"/>
        </a:defRPr>
      </a:lvl1pPr>
      <a:lvl2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2pPr>
      <a:lvl3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3pPr>
      <a:lvl4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4pPr>
      <a:lvl5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5pPr>
      <a:lvl6pPr marL="457200" algn="ctr" rtl="0" eaLnBrk="0" fontAlgn="base" hangingPunct="0">
        <a:spcBef>
          <a:spcPct val="0"/>
        </a:spcBef>
        <a:spcAft>
          <a:spcPct val="0"/>
        </a:spcAft>
        <a:defRPr sz="4400" b="1">
          <a:solidFill>
            <a:srgbClr val="000066"/>
          </a:solidFill>
          <a:latin typeface="Arial" charset="0"/>
        </a:defRPr>
      </a:lvl6pPr>
      <a:lvl7pPr marL="914400" algn="ctr" rtl="0" eaLnBrk="0" fontAlgn="base" hangingPunct="0">
        <a:spcBef>
          <a:spcPct val="0"/>
        </a:spcBef>
        <a:spcAft>
          <a:spcPct val="0"/>
        </a:spcAft>
        <a:defRPr sz="4400" b="1">
          <a:solidFill>
            <a:srgbClr val="000066"/>
          </a:solidFill>
          <a:latin typeface="Arial" charset="0"/>
        </a:defRPr>
      </a:lvl7pPr>
      <a:lvl8pPr marL="1371600" algn="ctr" rtl="0" eaLnBrk="0" fontAlgn="base" hangingPunct="0">
        <a:spcBef>
          <a:spcPct val="0"/>
        </a:spcBef>
        <a:spcAft>
          <a:spcPct val="0"/>
        </a:spcAft>
        <a:defRPr sz="4400" b="1">
          <a:solidFill>
            <a:srgbClr val="000066"/>
          </a:solidFill>
          <a:latin typeface="Arial" charset="0"/>
        </a:defRPr>
      </a:lvl8pPr>
      <a:lvl9pPr marL="1828800" algn="ctr" rtl="0" eaLnBrk="0" fontAlgn="base" hangingPunct="0">
        <a:spcBef>
          <a:spcPct val="0"/>
        </a:spcBef>
        <a:spcAft>
          <a:spcPct val="0"/>
        </a:spcAft>
        <a:defRPr sz="4400" b="1">
          <a:solidFill>
            <a:srgbClr val="000066"/>
          </a:solidFill>
          <a:latin typeface="Arial" charset="0"/>
        </a:defRPr>
      </a:lvl9pPr>
    </p:titleStyle>
    <p:bodyStyle>
      <a:lvl1pPr algn="l" rtl="0" eaLnBrk="0" fontAlgn="base" hangingPunct="0">
        <a:spcBef>
          <a:spcPct val="20000"/>
        </a:spcBef>
        <a:spcAft>
          <a:spcPct val="0"/>
        </a:spcAft>
        <a:buFont typeface="Arial" charset="0"/>
        <a:defRPr sz="2800">
          <a:solidFill>
            <a:srgbClr val="003366"/>
          </a:solidFill>
          <a:latin typeface="Calibri"/>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a:solidFill>
            <a:srgbClr val="003366"/>
          </a:solidFill>
          <a:latin typeface="Calibri"/>
          <a:ea typeface="ＭＳ Ｐゴシック" charset="0"/>
        </a:defRPr>
      </a:lvl2pPr>
      <a:lvl3pPr marL="1085850" indent="-228600" algn="l" rtl="0" eaLnBrk="0" fontAlgn="base" hangingPunct="0">
        <a:spcBef>
          <a:spcPct val="20000"/>
        </a:spcBef>
        <a:spcAft>
          <a:spcPct val="0"/>
        </a:spcAft>
        <a:buFont typeface="Arial" charset="0"/>
        <a:buChar char="•"/>
        <a:defRPr sz="2400">
          <a:solidFill>
            <a:srgbClr val="003366"/>
          </a:solidFill>
          <a:latin typeface="Calibri"/>
          <a:ea typeface="ＭＳ Ｐゴシック" charset="0"/>
        </a:defRPr>
      </a:lvl3pPr>
      <a:lvl4pPr marL="1428750" indent="-228600" algn="l" rtl="0" eaLnBrk="0" fontAlgn="base" hangingPunct="0">
        <a:spcBef>
          <a:spcPct val="20000"/>
        </a:spcBef>
        <a:spcAft>
          <a:spcPct val="0"/>
        </a:spcAft>
        <a:buFont typeface="Arial" charset="0"/>
        <a:buChar char="•"/>
        <a:defRPr sz="2000">
          <a:solidFill>
            <a:srgbClr val="003366"/>
          </a:solidFill>
          <a:latin typeface="Calibri"/>
          <a:ea typeface="ＭＳ Ｐゴシック" charset="0"/>
        </a:defRPr>
      </a:lvl4pPr>
      <a:lvl5pPr marL="1771650" indent="-228600" algn="l" rtl="0" eaLnBrk="0" fontAlgn="base" hangingPunct="0">
        <a:spcBef>
          <a:spcPct val="20000"/>
        </a:spcBef>
        <a:spcAft>
          <a:spcPct val="0"/>
        </a:spcAft>
        <a:buFont typeface="Arial" charset="0"/>
        <a:buChar char="•"/>
        <a:defRPr sz="2000">
          <a:solidFill>
            <a:srgbClr val="003366"/>
          </a:solidFill>
          <a:latin typeface="Calibri"/>
          <a:ea typeface="ＭＳ Ｐゴシック" charset="0"/>
        </a:defRPr>
      </a:lvl5pPr>
      <a:lvl6pPr marL="2228850" indent="-228600" algn="l" rtl="0" eaLnBrk="0" fontAlgn="base" hangingPunct="0">
        <a:spcBef>
          <a:spcPct val="20000"/>
        </a:spcBef>
        <a:spcAft>
          <a:spcPct val="0"/>
        </a:spcAft>
        <a:buChar char="»"/>
        <a:defRPr sz="2000">
          <a:solidFill>
            <a:srgbClr val="000066"/>
          </a:solidFill>
          <a:latin typeface="+mn-lt"/>
        </a:defRPr>
      </a:lvl6pPr>
      <a:lvl7pPr marL="2686050" indent="-228600" algn="l" rtl="0" eaLnBrk="0" fontAlgn="base" hangingPunct="0">
        <a:spcBef>
          <a:spcPct val="20000"/>
        </a:spcBef>
        <a:spcAft>
          <a:spcPct val="0"/>
        </a:spcAft>
        <a:buChar char="»"/>
        <a:defRPr sz="2000">
          <a:solidFill>
            <a:srgbClr val="000066"/>
          </a:solidFill>
          <a:latin typeface="+mn-lt"/>
        </a:defRPr>
      </a:lvl7pPr>
      <a:lvl8pPr marL="3143250" indent="-228600" algn="l" rtl="0" eaLnBrk="0" fontAlgn="base" hangingPunct="0">
        <a:spcBef>
          <a:spcPct val="20000"/>
        </a:spcBef>
        <a:spcAft>
          <a:spcPct val="0"/>
        </a:spcAft>
        <a:buChar char="»"/>
        <a:defRPr sz="2000">
          <a:solidFill>
            <a:srgbClr val="000066"/>
          </a:solidFill>
          <a:latin typeface="+mn-lt"/>
        </a:defRPr>
      </a:lvl8pPr>
      <a:lvl9pPr marL="3600450" indent="-228600" algn="l" rtl="0" eaLnBrk="0" fontAlgn="base" hangingPunct="0">
        <a:spcBef>
          <a:spcPct val="20000"/>
        </a:spcBef>
        <a:spcAft>
          <a:spcPct val="0"/>
        </a:spcAft>
        <a:buChar char="»"/>
        <a:defRPr sz="2000">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8.png"/><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3.wdp"/></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microsoft.com/office/2007/relationships/hdphoto" Target="../media/hdphoto4.wdp"/></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microsoft.com/office/2007/relationships/hdphoto" Target="../media/hdphoto5.wdp"/></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21.JP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21.JP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microsoft.com/office/2007/relationships/hdphoto" Target="../media/hdphoto6.wdp"/><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smtClean="0"/>
              <a:t>RIMS </a:t>
            </a:r>
            <a:r>
              <a:rPr lang="en-US" dirty="0" smtClean="0"/>
              <a:t>CHICAGO CHAPTER</a:t>
            </a:r>
            <a:endParaRPr lang="en-US" dirty="0"/>
          </a:p>
        </p:txBody>
      </p:sp>
      <p:sp>
        <p:nvSpPr>
          <p:cNvPr id="3" name="Content Placeholder 2"/>
          <p:cNvSpPr>
            <a:spLocks noGrp="1"/>
          </p:cNvSpPr>
          <p:nvPr>
            <p:ph sz="quarter" idx="11"/>
          </p:nvPr>
        </p:nvSpPr>
        <p:spPr/>
        <p:txBody>
          <a:bodyPr/>
          <a:lstStyle/>
          <a:p>
            <a:r>
              <a:rPr lang="en-US" dirty="0"/>
              <a:t>Harry </a:t>
            </a:r>
            <a:r>
              <a:rPr lang="en-US" dirty="0" err="1"/>
              <a:t>Caray’s</a:t>
            </a:r>
            <a:r>
              <a:rPr lang="en-US" dirty="0"/>
              <a:t>  (MVP room) 33 </a:t>
            </a:r>
            <a:r>
              <a:rPr lang="en-US" dirty="0" err="1"/>
              <a:t>Kinzie</a:t>
            </a:r>
            <a:r>
              <a:rPr lang="en-US" dirty="0"/>
              <a:t> Street </a:t>
            </a:r>
            <a:br>
              <a:rPr lang="en-US" dirty="0"/>
            </a:br>
            <a:r>
              <a:rPr lang="en-US" dirty="0" smtClean="0"/>
              <a:t>Chicago</a:t>
            </a:r>
            <a:r>
              <a:rPr lang="en-US" dirty="0"/>
              <a:t>, IL  60654 </a:t>
            </a:r>
            <a:endParaRPr lang="en-US" dirty="0"/>
          </a:p>
        </p:txBody>
      </p:sp>
      <p:sp>
        <p:nvSpPr>
          <p:cNvPr id="5" name="Rectangle 4"/>
          <p:cNvSpPr>
            <a:spLocks noGrp="1" noChangeArrowheads="1"/>
          </p:cNvSpPr>
          <p:nvPr/>
        </p:nvSpPr>
        <p:spPr bwMode="auto">
          <a:xfrm>
            <a:off x="609600" y="3048000"/>
            <a:ext cx="48768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ctr" anchorCtr="0" compatLnSpc="1">
            <a:prstTxWarp prst="textNoShape">
              <a:avLst/>
            </a:prstTxWarp>
          </a:bodyPr>
          <a:lstStyle>
            <a:lvl1pPr algn="l" rtl="0" eaLnBrk="0" fontAlgn="base" hangingPunct="0">
              <a:lnSpc>
                <a:spcPts val="4400"/>
              </a:lnSpc>
              <a:spcBef>
                <a:spcPct val="0"/>
              </a:spcBef>
              <a:spcAft>
                <a:spcPct val="0"/>
              </a:spcAft>
              <a:defRPr sz="4000">
                <a:ln>
                  <a:noFill/>
                </a:ln>
                <a:solidFill>
                  <a:schemeClr val="bg1"/>
                </a:solidFill>
                <a:latin typeface="Calibri"/>
                <a:ea typeface="ＭＳ Ｐゴシック" charset="0"/>
                <a:cs typeface="Calibri"/>
              </a:defRPr>
            </a:lvl1pPr>
            <a:lvl2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2pPr>
            <a:lvl3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3pPr>
            <a:lvl4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4pPr>
            <a:lvl5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5pPr>
            <a:lvl6pPr marL="457200" algn="ctr" rtl="0" eaLnBrk="0" fontAlgn="base" hangingPunct="0">
              <a:spcBef>
                <a:spcPct val="0"/>
              </a:spcBef>
              <a:spcAft>
                <a:spcPct val="0"/>
              </a:spcAft>
              <a:defRPr sz="4400" b="1">
                <a:solidFill>
                  <a:srgbClr val="000066"/>
                </a:solidFill>
                <a:latin typeface="Arial" charset="0"/>
              </a:defRPr>
            </a:lvl6pPr>
            <a:lvl7pPr marL="914400" algn="ctr" rtl="0" eaLnBrk="0" fontAlgn="base" hangingPunct="0">
              <a:spcBef>
                <a:spcPct val="0"/>
              </a:spcBef>
              <a:spcAft>
                <a:spcPct val="0"/>
              </a:spcAft>
              <a:defRPr sz="4400" b="1">
                <a:solidFill>
                  <a:srgbClr val="000066"/>
                </a:solidFill>
                <a:latin typeface="Arial" charset="0"/>
              </a:defRPr>
            </a:lvl7pPr>
            <a:lvl8pPr marL="1371600" algn="ctr" rtl="0" eaLnBrk="0" fontAlgn="base" hangingPunct="0">
              <a:spcBef>
                <a:spcPct val="0"/>
              </a:spcBef>
              <a:spcAft>
                <a:spcPct val="0"/>
              </a:spcAft>
              <a:defRPr sz="4400" b="1">
                <a:solidFill>
                  <a:srgbClr val="000066"/>
                </a:solidFill>
                <a:latin typeface="Arial" charset="0"/>
              </a:defRPr>
            </a:lvl8pPr>
            <a:lvl9pPr marL="1828800" algn="ctr" rtl="0" eaLnBrk="0" fontAlgn="base" hangingPunct="0">
              <a:spcBef>
                <a:spcPct val="0"/>
              </a:spcBef>
              <a:spcAft>
                <a:spcPct val="0"/>
              </a:spcAft>
              <a:defRPr sz="4400" b="1">
                <a:solidFill>
                  <a:srgbClr val="000066"/>
                </a:solidFill>
                <a:latin typeface="Arial" charset="0"/>
              </a:defRPr>
            </a:lvl9pPr>
          </a:lstStyle>
          <a:p>
            <a:pPr>
              <a:defRPr/>
            </a:pPr>
            <a:r>
              <a:rPr lang="en-US" dirty="0" smtClean="0">
                <a:solidFill>
                  <a:srgbClr val="FFFFFF"/>
                </a:solidFill>
              </a:rPr>
              <a:t>What Every Risk Manager Needs to Know about D&amp;O Liability &amp; Insurance</a:t>
            </a:r>
            <a:endParaRPr lang="en-US" dirty="0">
              <a:solidFill>
                <a:srgbClr val="FFFFFF"/>
              </a:solidFill>
            </a:endParaRPr>
          </a:p>
        </p:txBody>
      </p:sp>
      <p:sp>
        <p:nvSpPr>
          <p:cNvPr id="4" name="TextBox 3"/>
          <p:cNvSpPr txBox="1"/>
          <p:nvPr/>
        </p:nvSpPr>
        <p:spPr>
          <a:xfrm>
            <a:off x="5943600" y="4686300"/>
            <a:ext cx="3048001" cy="1169551"/>
          </a:xfrm>
          <a:prstGeom prst="rect">
            <a:avLst/>
          </a:prstGeom>
          <a:noFill/>
        </p:spPr>
        <p:txBody>
          <a:bodyPr wrap="square" rtlCol="0">
            <a:spAutoFit/>
          </a:bodyPr>
          <a:lstStyle/>
          <a:p>
            <a:r>
              <a:rPr lang="en-US" sz="1400" dirty="0"/>
              <a:t>Presenter:</a:t>
            </a:r>
          </a:p>
          <a:p>
            <a:r>
              <a:rPr lang="en-US" sz="1400" dirty="0"/>
              <a:t>William G. Passannante, Esq.</a:t>
            </a:r>
            <a:br>
              <a:rPr lang="en-US" sz="1400" dirty="0"/>
            </a:br>
            <a:r>
              <a:rPr lang="en-US" sz="1400" dirty="0"/>
              <a:t>(212) 278-1328</a:t>
            </a:r>
            <a:br>
              <a:rPr lang="en-US" sz="1400" dirty="0"/>
            </a:br>
            <a:r>
              <a:rPr lang="en-US" sz="1400" dirty="0"/>
              <a:t>wpassannante@andersonkill.com</a:t>
            </a:r>
          </a:p>
          <a:p>
            <a:endParaRPr lang="en-US" sz="1400" dirty="0"/>
          </a:p>
        </p:txBody>
      </p:sp>
    </p:spTree>
    <p:extLst>
      <p:ext uri="{BB962C8B-B14F-4D97-AF65-F5344CB8AC3E}">
        <p14:creationId xmlns:p14="http://schemas.microsoft.com/office/powerpoint/2010/main" val="2046951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88975"/>
            <a:ext cx="8534400" cy="804862"/>
          </a:xfrm>
        </p:spPr>
        <p:txBody>
          <a:bodyPr>
            <a:normAutofit fontScale="90000"/>
          </a:bodyPr>
          <a:lstStyle/>
          <a:p>
            <a:r>
              <a:rPr lang="en-US" dirty="0"/>
              <a:t>By-Laws and Indemnification Agreements</a:t>
            </a:r>
          </a:p>
        </p:txBody>
      </p:sp>
      <p:sp>
        <p:nvSpPr>
          <p:cNvPr id="3" name="Content Placeholder 2"/>
          <p:cNvSpPr>
            <a:spLocks noGrp="1"/>
          </p:cNvSpPr>
          <p:nvPr>
            <p:ph idx="1"/>
          </p:nvPr>
        </p:nvSpPr>
        <p:spPr>
          <a:xfrm>
            <a:off x="316675" y="1362700"/>
            <a:ext cx="8534400" cy="4267200"/>
          </a:xfrm>
        </p:spPr>
        <p:txBody>
          <a:bodyPr>
            <a:normAutofit fontScale="77500" lnSpcReduction="20000"/>
          </a:bodyPr>
          <a:lstStyle/>
          <a:p>
            <a:pPr marL="457200" indent="-457200">
              <a:buFont typeface="Wingdings" pitchFamily="2" charset="2"/>
              <a:buChar char="Ø"/>
            </a:pPr>
            <a:r>
              <a:rPr lang="en-US" sz="3100" dirty="0"/>
              <a:t>Most companies want to provide the broadest protection possible to their directors and officers.</a:t>
            </a:r>
          </a:p>
          <a:p>
            <a:pPr marL="457200" indent="-457200">
              <a:buFont typeface="Wingdings" pitchFamily="2" charset="2"/>
              <a:buChar char="Ø"/>
            </a:pPr>
            <a:r>
              <a:rPr lang="en-US" sz="3100" dirty="0"/>
              <a:t>Many by-laws, however, have not been reviewed or updated in a long time and do not provide the most protection possible.</a:t>
            </a:r>
          </a:p>
          <a:p>
            <a:pPr marL="457200" indent="-457200">
              <a:buFont typeface="Wingdings" pitchFamily="2" charset="2"/>
              <a:buChar char="Ø"/>
            </a:pPr>
            <a:r>
              <a:rPr lang="en-US" sz="3100" dirty="0"/>
              <a:t>Directors and officers should insist on the following:</a:t>
            </a:r>
          </a:p>
          <a:p>
            <a:pPr marL="1200150" lvl="1" indent="-457200">
              <a:buFont typeface="Calibri" pitchFamily="34" charset="0"/>
              <a:buChar char="–"/>
            </a:pPr>
            <a:r>
              <a:rPr lang="en-US" sz="2600" dirty="0"/>
              <a:t>Mandatory indemnification and advancement of defense costs.</a:t>
            </a:r>
          </a:p>
          <a:p>
            <a:pPr marL="1200150" lvl="1" indent="-457200">
              <a:buFont typeface="Calibri" pitchFamily="34" charset="0"/>
              <a:buChar char="–"/>
            </a:pPr>
            <a:r>
              <a:rPr lang="en-US" sz="2600" dirty="0"/>
              <a:t>A contractual right to indemnification that cannot be amended.</a:t>
            </a:r>
          </a:p>
          <a:p>
            <a:pPr marL="1200150" lvl="1" indent="-457200">
              <a:buFont typeface="Calibri" pitchFamily="34" charset="0"/>
              <a:buChar char="–"/>
            </a:pPr>
            <a:r>
              <a:rPr lang="en-US" sz="2600" dirty="0"/>
              <a:t>Strong disincentives for the board to vote against indemnification when it is not mandated by statute.</a:t>
            </a:r>
          </a:p>
          <a:p>
            <a:pPr marL="457200" indent="-457200">
              <a:buFont typeface="Wingdings" pitchFamily="2" charset="2"/>
              <a:buChar char="Ø"/>
            </a:pPr>
            <a:r>
              <a:rPr lang="en-US" sz="3100" dirty="0" smtClean="0"/>
              <a:t>But indemnification </a:t>
            </a:r>
            <a:r>
              <a:rPr lang="en-US" sz="3100" dirty="0"/>
              <a:t>provisions won’t help if the company goes bankrupt or </a:t>
            </a:r>
            <a:r>
              <a:rPr lang="en-US" sz="3100" dirty="0" smtClean="0"/>
              <a:t>prohibited </a:t>
            </a:r>
            <a:r>
              <a:rPr lang="en-US" sz="3100" dirty="0"/>
              <a:t>by law.</a:t>
            </a:r>
          </a:p>
          <a:p>
            <a:endParaRPr lang="en-US" dirty="0"/>
          </a:p>
        </p:txBody>
      </p:sp>
    </p:spTree>
    <p:extLst>
      <p:ext uri="{BB962C8B-B14F-4D97-AF65-F5344CB8AC3E}">
        <p14:creationId xmlns:p14="http://schemas.microsoft.com/office/powerpoint/2010/main" val="388422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n-US" dirty="0" smtClean="0"/>
              <a:t/>
            </a:r>
            <a:br>
              <a:rPr lang="en-US" dirty="0" smtClean="0"/>
            </a:br>
            <a:endParaRPr lang="en-US" dirty="0" smtClean="0"/>
          </a:p>
        </p:txBody>
      </p:sp>
      <p:graphicFrame>
        <p:nvGraphicFramePr>
          <p:cNvPr id="14339" name="Object 3"/>
          <p:cNvGraphicFramePr>
            <a:graphicFrameLocks noGrp="1" noChangeAspect="1"/>
          </p:cNvGraphicFramePr>
          <p:nvPr>
            <p:ph idx="4294967295"/>
            <p:extLst>
              <p:ext uri="{D42A27DB-BD31-4B8C-83A1-F6EECF244321}">
                <p14:modId xmlns:p14="http://schemas.microsoft.com/office/powerpoint/2010/main" val="329437164"/>
              </p:ext>
            </p:extLst>
          </p:nvPr>
        </p:nvGraphicFramePr>
        <p:xfrm>
          <a:off x="2590800" y="1524000"/>
          <a:ext cx="3686175" cy="3675062"/>
        </p:xfrm>
        <a:graphic>
          <a:graphicData uri="http://schemas.openxmlformats.org/presentationml/2006/ole">
            <mc:AlternateContent xmlns:mc="http://schemas.openxmlformats.org/markup-compatibility/2006">
              <mc:Choice xmlns:v="urn:schemas-microsoft-com:vml" Requires="v">
                <p:oleObj spid="_x0000_s2053" name="Picture" r:id="rId4" imgW="3304762" imgH="3295238" progId="StaticDib">
                  <p:embed/>
                </p:oleObj>
              </mc:Choice>
              <mc:Fallback>
                <p:oleObj name="Picture" r:id="rId4" imgW="3304762" imgH="3295238" progId="StaticDib">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1524000"/>
                        <a:ext cx="3686175" cy="367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0" name="Text Box 5"/>
          <p:cNvSpPr txBox="1">
            <a:spLocks noChangeArrowheads="1"/>
          </p:cNvSpPr>
          <p:nvPr/>
        </p:nvSpPr>
        <p:spPr bwMode="auto">
          <a:xfrm>
            <a:off x="1447800" y="304800"/>
            <a:ext cx="6324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pPr algn="ctr"/>
            <a:r>
              <a:rPr lang="en-US" b="1" i="0" dirty="0" smtClean="0">
                <a:solidFill>
                  <a:schemeClr val="accent2"/>
                </a:solidFill>
              </a:rPr>
              <a:t>2014-15 </a:t>
            </a:r>
            <a:r>
              <a:rPr lang="en-US" b="1" i="0" dirty="0">
                <a:solidFill>
                  <a:schemeClr val="accent2"/>
                </a:solidFill>
                <a:sym typeface="Symbol" pitchFamily="18" charset="2"/>
              </a:rPr>
              <a:t> </a:t>
            </a:r>
            <a:r>
              <a:rPr lang="en-US" b="1" i="0" dirty="0">
                <a:solidFill>
                  <a:schemeClr val="accent2"/>
                </a:solidFill>
              </a:rPr>
              <a:t>D&amp;O Liability Insurance </a:t>
            </a:r>
            <a:br>
              <a:rPr lang="en-US" b="1" i="0" dirty="0">
                <a:solidFill>
                  <a:schemeClr val="accent2"/>
                </a:solidFill>
              </a:rPr>
            </a:br>
            <a:r>
              <a:rPr lang="en-US" b="1" i="0" dirty="0">
                <a:solidFill>
                  <a:schemeClr val="accent2"/>
                </a:solidFill>
              </a:rPr>
              <a:t>Developments</a:t>
            </a:r>
          </a:p>
        </p:txBody>
      </p:sp>
      <p:sp>
        <p:nvSpPr>
          <p:cNvPr id="14341" name="Text Box 6"/>
          <p:cNvSpPr txBox="1">
            <a:spLocks noChangeArrowheads="1"/>
          </p:cNvSpPr>
          <p:nvPr/>
        </p:nvSpPr>
        <p:spPr bwMode="auto">
          <a:xfrm>
            <a:off x="685800" y="5309375"/>
            <a:ext cx="7391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pPr algn="ctr"/>
            <a:r>
              <a:rPr lang="en-US" dirty="0"/>
              <a:t>A </a:t>
            </a:r>
            <a:r>
              <a:rPr lang="en-US" dirty="0" smtClean="0"/>
              <a:t>Review </a:t>
            </a:r>
            <a:r>
              <a:rPr lang="en-US" dirty="0"/>
              <a:t>and </a:t>
            </a:r>
            <a:r>
              <a:rPr lang="en-US" dirty="0" smtClean="0"/>
              <a:t>Look Ahead</a:t>
            </a:r>
            <a:endParaRPr lang="en-US" dirty="0"/>
          </a:p>
        </p:txBody>
      </p:sp>
    </p:spTree>
    <p:extLst>
      <p:ext uri="{BB962C8B-B14F-4D97-AF65-F5344CB8AC3E}">
        <p14:creationId xmlns:p14="http://schemas.microsoft.com/office/powerpoint/2010/main" val="10631115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saturation sat="200000"/>
                    </a14:imgEffect>
                    <a14:imgEffect>
                      <a14:brightnessContrast contrast="-3000"/>
                    </a14:imgEffect>
                  </a14:imgLayer>
                </a14:imgProps>
              </a:ext>
              <a:ext uri="{28A0092B-C50C-407E-A947-70E740481C1C}">
                <a14:useLocalDpi xmlns:a14="http://schemas.microsoft.com/office/drawing/2010/main" val="0"/>
              </a:ext>
            </a:extLst>
          </a:blip>
          <a:stretch>
            <a:fillRect/>
          </a:stretch>
        </p:blipFill>
        <p:spPr>
          <a:xfrm rot="1168089">
            <a:off x="4437882" y="1667355"/>
            <a:ext cx="3801334" cy="3655285"/>
          </a:xfrm>
          <a:prstGeom prst="rect">
            <a:avLst/>
          </a:prstGeom>
          <a:effectLst>
            <a:softEdge rad="12700"/>
          </a:effectLst>
        </p:spPr>
      </p:pic>
      <p:sp>
        <p:nvSpPr>
          <p:cNvPr id="15362" name="Rectangle 2"/>
          <p:cNvSpPr>
            <a:spLocks noGrp="1" noChangeArrowheads="1"/>
          </p:cNvSpPr>
          <p:nvPr>
            <p:ph type="title"/>
          </p:nvPr>
        </p:nvSpPr>
        <p:spPr>
          <a:xfrm>
            <a:off x="238663" y="164473"/>
            <a:ext cx="8067136" cy="804862"/>
          </a:xfrm>
        </p:spPr>
        <p:txBody>
          <a:bodyPr/>
          <a:lstStyle/>
          <a:p>
            <a:pPr marL="1304925" indent="-1577975" algn="l"/>
            <a:r>
              <a:rPr lang="en-US" sz="4000" dirty="0" smtClean="0"/>
              <a:t>10.</a:t>
            </a:r>
            <a:r>
              <a:rPr lang="en-US" sz="3200" dirty="0" smtClean="0"/>
              <a:t> </a:t>
            </a:r>
            <a:r>
              <a:rPr lang="en-US" sz="4000" dirty="0" smtClean="0"/>
              <a:t>SEC Statement on Cyber Risks</a:t>
            </a:r>
          </a:p>
        </p:txBody>
      </p:sp>
      <p:sp>
        <p:nvSpPr>
          <p:cNvPr id="2" name="Rectangle 3"/>
          <p:cNvSpPr>
            <a:spLocks noGrp="1" noChangeAspect="1" noChangeArrowheads="1"/>
          </p:cNvSpPr>
          <p:nvPr>
            <p:ph type="body" idx="4294967295"/>
          </p:nvPr>
        </p:nvSpPr>
        <p:spPr>
          <a:xfrm>
            <a:off x="990600" y="1905000"/>
            <a:ext cx="6858000" cy="3200400"/>
          </a:xfrm>
        </p:spPr>
        <p:txBody>
          <a:bodyPr/>
          <a:lstStyle/>
          <a:p>
            <a:pPr>
              <a:lnSpc>
                <a:spcPct val="80000"/>
              </a:lnSpc>
              <a:defRPr/>
            </a:pPr>
            <a:endParaRPr lang="en-US" sz="2400" dirty="0" smtClean="0"/>
          </a:p>
          <a:p>
            <a:pPr>
              <a:lnSpc>
                <a:spcPct val="80000"/>
              </a:lnSpc>
              <a:defRPr/>
            </a:pPr>
            <a:r>
              <a:rPr lang="en-US" sz="2400" dirty="0" smtClean="0"/>
              <a:t/>
            </a:r>
            <a:br>
              <a:rPr lang="en-US" sz="2400" dirty="0" smtClean="0"/>
            </a:br>
            <a:endParaRPr lang="en-US" sz="2400" dirty="0" smtClean="0"/>
          </a:p>
          <a:p>
            <a:pPr>
              <a:lnSpc>
                <a:spcPct val="80000"/>
              </a:lnSpc>
              <a:defRPr/>
            </a:pPr>
            <a:endParaRPr lang="en-US" sz="2400" dirty="0" smtClean="0"/>
          </a:p>
        </p:txBody>
      </p:sp>
      <p:sp>
        <p:nvSpPr>
          <p:cNvPr id="3" name="TextBox 2"/>
          <p:cNvSpPr txBox="1"/>
          <p:nvPr/>
        </p:nvSpPr>
        <p:spPr>
          <a:xfrm>
            <a:off x="304800" y="969335"/>
            <a:ext cx="6638205" cy="1938992"/>
          </a:xfrm>
          <a:prstGeom prst="rect">
            <a:avLst/>
          </a:prstGeom>
          <a:noFill/>
        </p:spPr>
        <p:txBody>
          <a:bodyPr wrap="square" rtlCol="0">
            <a:spAutoFit/>
          </a:bodyPr>
          <a:lstStyle/>
          <a:p>
            <a:pPr marL="285750" indent="-285750">
              <a:buFont typeface="Arial" pitchFamily="34" charset="0"/>
              <a:buChar char="•"/>
            </a:pPr>
            <a:endParaRPr lang="en-US" sz="2400" dirty="0" smtClean="0"/>
          </a:p>
          <a:p>
            <a:pPr marL="285750" indent="-285750">
              <a:buFont typeface="Arial" pitchFamily="34" charset="0"/>
              <a:buChar char="•"/>
            </a:pPr>
            <a:endParaRPr lang="en-US" sz="2400" dirty="0"/>
          </a:p>
          <a:p>
            <a:pPr marL="285750" indent="-285750">
              <a:buFont typeface="Arial" pitchFamily="34" charset="0"/>
              <a:buChar char="•"/>
            </a:pPr>
            <a:endParaRPr lang="en-US" sz="2400" dirty="0" smtClean="0"/>
          </a:p>
          <a:p>
            <a:pPr marL="285750" indent="-285750">
              <a:buFont typeface="Arial" pitchFamily="34" charset="0"/>
              <a:buChar char="•"/>
            </a:pPr>
            <a:endParaRPr lang="en-US" sz="2400" dirty="0"/>
          </a:p>
          <a:p>
            <a:pPr marL="285750" indent="-285750">
              <a:buFont typeface="Arial" pitchFamily="34" charset="0"/>
              <a:buChar char="•"/>
            </a:pPr>
            <a:endParaRPr lang="en-US" sz="2400" dirty="0"/>
          </a:p>
        </p:txBody>
      </p:sp>
      <p:sp>
        <p:nvSpPr>
          <p:cNvPr id="9" name="TextBox 8"/>
          <p:cNvSpPr txBox="1"/>
          <p:nvPr/>
        </p:nvSpPr>
        <p:spPr>
          <a:xfrm>
            <a:off x="685800" y="1938831"/>
            <a:ext cx="7619999" cy="2862322"/>
          </a:xfrm>
          <a:prstGeom prst="rect">
            <a:avLst/>
          </a:prstGeom>
          <a:noFill/>
        </p:spPr>
        <p:txBody>
          <a:bodyPr wrap="square" rtlCol="0">
            <a:spAutoFit/>
          </a:bodyPr>
          <a:lstStyle/>
          <a:p>
            <a:r>
              <a:rPr lang="en-US" sz="2800" dirty="0" smtClean="0"/>
              <a:t>“[T]he </a:t>
            </a:r>
            <a:r>
              <a:rPr lang="en-US" sz="2800" dirty="0"/>
              <a:t>increased pervasiveness and seriousness of the cybersecurity threat raises questions about whether more should be done to ensure the proper functioning of the capital markets and the protection of investors. "</a:t>
            </a:r>
          </a:p>
          <a:p>
            <a:r>
              <a:rPr lang="en-US" sz="1000" dirty="0" smtClean="0"/>
              <a:t/>
            </a:r>
            <a:br>
              <a:rPr lang="en-US" sz="1000" dirty="0" smtClean="0"/>
            </a:br>
            <a:endParaRPr lang="en-US" sz="1000" dirty="0" smtClean="0"/>
          </a:p>
          <a:p>
            <a:endParaRPr lang="en-US" sz="1000" dirty="0"/>
          </a:p>
          <a:p>
            <a:r>
              <a:rPr lang="en-US" sz="1000" dirty="0" smtClean="0"/>
              <a:t>Commissioner </a:t>
            </a:r>
            <a:r>
              <a:rPr lang="en-US" sz="1000" dirty="0"/>
              <a:t>Luis A. Aguilar, "The Commission’s Role in Addressing the Growing Cyber-Threat," March 26, 2014</a:t>
            </a:r>
            <a:r>
              <a:rPr lang="en-US" sz="1000" dirty="0" smtClean="0"/>
              <a:t>.</a:t>
            </a:r>
            <a:endParaRPr lang="en" sz="1000" dirty="0"/>
          </a:p>
        </p:txBody>
      </p:sp>
    </p:spTree>
    <p:extLst>
      <p:ext uri="{BB962C8B-B14F-4D97-AF65-F5344CB8AC3E}">
        <p14:creationId xmlns:p14="http://schemas.microsoft.com/office/powerpoint/2010/main" val="1966977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saturation sat="200000"/>
                    </a14:imgEffect>
                    <a14:imgEffect>
                      <a14:brightnessContrast contrast="-3000"/>
                    </a14:imgEffect>
                  </a14:imgLayer>
                </a14:imgProps>
              </a:ext>
              <a:ext uri="{28A0092B-C50C-407E-A947-70E740481C1C}">
                <a14:useLocalDpi xmlns:a14="http://schemas.microsoft.com/office/drawing/2010/main" val="0"/>
              </a:ext>
            </a:extLst>
          </a:blip>
          <a:stretch>
            <a:fillRect/>
          </a:stretch>
        </p:blipFill>
        <p:spPr>
          <a:xfrm rot="1168089">
            <a:off x="4437882" y="1667355"/>
            <a:ext cx="3801334" cy="3655285"/>
          </a:xfrm>
          <a:prstGeom prst="rect">
            <a:avLst/>
          </a:prstGeom>
          <a:effectLst>
            <a:softEdge rad="12700"/>
          </a:effectLst>
        </p:spPr>
      </p:pic>
      <p:sp>
        <p:nvSpPr>
          <p:cNvPr id="15362" name="Rectangle 2"/>
          <p:cNvSpPr>
            <a:spLocks noGrp="1" noChangeArrowheads="1"/>
          </p:cNvSpPr>
          <p:nvPr>
            <p:ph type="title"/>
          </p:nvPr>
        </p:nvSpPr>
        <p:spPr>
          <a:xfrm>
            <a:off x="141198" y="139668"/>
            <a:ext cx="8067136" cy="804862"/>
          </a:xfrm>
        </p:spPr>
        <p:txBody>
          <a:bodyPr/>
          <a:lstStyle/>
          <a:p>
            <a:pPr marL="1304925" indent="-1577975" algn="l"/>
            <a:r>
              <a:rPr lang="en-US" sz="4000" dirty="0" smtClean="0"/>
              <a:t>10.</a:t>
            </a:r>
            <a:r>
              <a:rPr lang="en-US" sz="3200" dirty="0" smtClean="0"/>
              <a:t> </a:t>
            </a:r>
            <a:r>
              <a:rPr lang="en-US" sz="4000" dirty="0" smtClean="0"/>
              <a:t>SEC Statement on Cyber Risks</a:t>
            </a:r>
          </a:p>
        </p:txBody>
      </p:sp>
      <p:sp>
        <p:nvSpPr>
          <p:cNvPr id="2" name="Rectangle 3"/>
          <p:cNvSpPr>
            <a:spLocks noGrp="1" noChangeAspect="1" noChangeArrowheads="1"/>
          </p:cNvSpPr>
          <p:nvPr>
            <p:ph type="body" idx="4294967295"/>
          </p:nvPr>
        </p:nvSpPr>
        <p:spPr>
          <a:xfrm>
            <a:off x="990600" y="1905000"/>
            <a:ext cx="6858000" cy="3200400"/>
          </a:xfrm>
        </p:spPr>
        <p:txBody>
          <a:bodyPr/>
          <a:lstStyle/>
          <a:p>
            <a:pPr>
              <a:lnSpc>
                <a:spcPct val="80000"/>
              </a:lnSpc>
              <a:defRPr/>
            </a:pPr>
            <a:endParaRPr lang="en-US" sz="2400" dirty="0" smtClean="0"/>
          </a:p>
          <a:p>
            <a:pPr>
              <a:lnSpc>
                <a:spcPct val="80000"/>
              </a:lnSpc>
              <a:defRPr/>
            </a:pPr>
            <a:r>
              <a:rPr lang="en-US" sz="2400" dirty="0" smtClean="0"/>
              <a:t/>
            </a:r>
            <a:br>
              <a:rPr lang="en-US" sz="2400" dirty="0" smtClean="0"/>
            </a:br>
            <a:endParaRPr lang="en-US" sz="2400" dirty="0" smtClean="0"/>
          </a:p>
          <a:p>
            <a:pPr>
              <a:lnSpc>
                <a:spcPct val="80000"/>
              </a:lnSpc>
              <a:defRPr/>
            </a:pPr>
            <a:endParaRPr lang="en-US" sz="2400" dirty="0" smtClean="0"/>
          </a:p>
        </p:txBody>
      </p:sp>
      <p:sp>
        <p:nvSpPr>
          <p:cNvPr id="4" name="TextBox 3"/>
          <p:cNvSpPr txBox="1"/>
          <p:nvPr/>
        </p:nvSpPr>
        <p:spPr>
          <a:xfrm>
            <a:off x="232144" y="3657600"/>
            <a:ext cx="8763000" cy="2031325"/>
          </a:xfrm>
          <a:prstGeom prst="rect">
            <a:avLst/>
          </a:prstGeom>
          <a:noFill/>
        </p:spPr>
        <p:txBody>
          <a:bodyPr wrap="square" rtlCol="0">
            <a:spAutoFit/>
          </a:bodyPr>
          <a:lstStyle/>
          <a:p>
            <a:r>
              <a:rPr lang="en-US" sz="2400" dirty="0" smtClean="0"/>
              <a:t>SEC </a:t>
            </a:r>
            <a:r>
              <a:rPr lang="en-US" sz="2400" dirty="0"/>
              <a:t>examiners will review whether asset managers have policies to prevent and detect cyber-attacks and are properly safeguarding against security risks that could arise from vendors having access to their systems.  </a:t>
            </a:r>
            <a:endParaRPr lang="en-US" sz="2400" dirty="0" smtClean="0"/>
          </a:p>
          <a:p>
            <a:r>
              <a:rPr lang="en-US" sz="1000" dirty="0" smtClean="0"/>
              <a:t/>
            </a:r>
            <a:br>
              <a:rPr lang="en-US" sz="1000" dirty="0" smtClean="0"/>
            </a:br>
            <a:r>
              <a:rPr lang="en-US" sz="1000" dirty="0" smtClean="0"/>
              <a:t>Sarah </a:t>
            </a:r>
            <a:r>
              <a:rPr lang="en-US" sz="1000" dirty="0"/>
              <a:t>N. Lynch, “SEC examiners to review how asset managers fend off cyber attacks,” </a:t>
            </a:r>
            <a:r>
              <a:rPr lang="en-US" sz="1000" i="1" dirty="0"/>
              <a:t>Reuters</a:t>
            </a:r>
            <a:r>
              <a:rPr lang="en-US" sz="1000" dirty="0"/>
              <a:t> (Jan. 30, 2014), available at </a:t>
            </a:r>
            <a:endParaRPr lang="en-US" sz="1000" dirty="0" smtClean="0"/>
          </a:p>
          <a:p>
            <a:r>
              <a:rPr lang="en-US" sz="1000" dirty="0" smtClean="0"/>
              <a:t>http</a:t>
            </a:r>
            <a:r>
              <a:rPr lang="en-US" sz="1000" dirty="0"/>
              <a:t>://www.reuters.com/article/2014/01/30/us-sec-cyber-assetmanagers-idUSBREA0T1PJ20140130. </a:t>
            </a:r>
          </a:p>
        </p:txBody>
      </p:sp>
      <p:sp>
        <p:nvSpPr>
          <p:cNvPr id="6" name="TextBox 5"/>
          <p:cNvSpPr txBox="1"/>
          <p:nvPr/>
        </p:nvSpPr>
        <p:spPr>
          <a:xfrm>
            <a:off x="228600" y="1138387"/>
            <a:ext cx="8610599" cy="2031325"/>
          </a:xfrm>
          <a:prstGeom prst="rect">
            <a:avLst/>
          </a:prstGeom>
          <a:noFill/>
        </p:spPr>
        <p:txBody>
          <a:bodyPr wrap="square" rtlCol="0">
            <a:spAutoFit/>
          </a:bodyPr>
          <a:lstStyle/>
          <a:p>
            <a:r>
              <a:rPr lang="en-US" sz="2400" dirty="0"/>
              <a:t>For example, on February 26, 2014, the U.S. Commodity Futures Trading Commission (“CFTC”) published guidance outlining the data security practices it expects from firms it oversees and the third parties they contract with.  </a:t>
            </a:r>
            <a:r>
              <a:rPr lang="en-US" sz="1000" dirty="0" smtClean="0"/>
              <a:t/>
            </a:r>
            <a:br>
              <a:rPr lang="en-US" sz="1000" dirty="0" smtClean="0"/>
            </a:br>
            <a:r>
              <a:rPr lang="en-US" sz="1000" dirty="0" smtClean="0"/>
              <a:t/>
            </a:r>
            <a:br>
              <a:rPr lang="en-US" sz="1000" dirty="0" smtClean="0"/>
            </a:br>
            <a:r>
              <a:rPr lang="en-US" sz="1000" dirty="0" smtClean="0"/>
              <a:t>CFTC </a:t>
            </a:r>
            <a:r>
              <a:rPr lang="en-US" sz="1000" dirty="0"/>
              <a:t>Staff Advisory No. 14-21, Gramm-Leach-Bliley Act Security Safeguards (Feb. 26, 2014), available at http://www.cftc.gov/ucm/groups/public/@lrlettergeneral/documents/letter/14-21.pdf.</a:t>
            </a:r>
          </a:p>
        </p:txBody>
      </p:sp>
    </p:spTree>
    <p:extLst>
      <p:ext uri="{BB962C8B-B14F-4D97-AF65-F5344CB8AC3E}">
        <p14:creationId xmlns:p14="http://schemas.microsoft.com/office/powerpoint/2010/main" val="13710402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290" y="4038600"/>
            <a:ext cx="2080450" cy="173110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2" name="Rectangle 2"/>
          <p:cNvSpPr>
            <a:spLocks noGrp="1" noChangeArrowheads="1"/>
          </p:cNvSpPr>
          <p:nvPr>
            <p:ph type="title"/>
          </p:nvPr>
        </p:nvSpPr>
        <p:spPr>
          <a:xfrm>
            <a:off x="318906" y="838200"/>
            <a:ext cx="8067136" cy="804862"/>
          </a:xfrm>
        </p:spPr>
        <p:txBody>
          <a:bodyPr/>
          <a:lstStyle/>
          <a:p>
            <a:r>
              <a:rPr lang="en-US" dirty="0"/>
              <a:t>10.</a:t>
            </a:r>
            <a:r>
              <a:rPr lang="en-US" sz="3200" dirty="0"/>
              <a:t> </a:t>
            </a:r>
            <a:r>
              <a:rPr lang="en-US" dirty="0"/>
              <a:t>SEC Statement on Cyber </a:t>
            </a:r>
            <a:r>
              <a:rPr lang="en-US" dirty="0" smtClean="0"/>
              <a:t>Risks Cyber </a:t>
            </a:r>
            <a:r>
              <a:rPr lang="en-US" sz="4000" dirty="0" smtClean="0"/>
              <a:t>Liability – Current Forms</a:t>
            </a:r>
            <a:endParaRPr lang="en-US" sz="4000" dirty="0" smtClean="0"/>
          </a:p>
        </p:txBody>
      </p:sp>
      <p:sp>
        <p:nvSpPr>
          <p:cNvPr id="2" name="Rectangle 3"/>
          <p:cNvSpPr>
            <a:spLocks noGrp="1" noChangeAspect="1" noChangeArrowheads="1"/>
          </p:cNvSpPr>
          <p:nvPr>
            <p:ph type="body" idx="4294967295"/>
          </p:nvPr>
        </p:nvSpPr>
        <p:spPr>
          <a:xfrm>
            <a:off x="990600" y="1905000"/>
            <a:ext cx="6858000" cy="3200400"/>
          </a:xfrm>
        </p:spPr>
        <p:txBody>
          <a:bodyPr/>
          <a:lstStyle/>
          <a:p>
            <a:pPr>
              <a:lnSpc>
                <a:spcPct val="80000"/>
              </a:lnSpc>
              <a:defRPr/>
            </a:pPr>
            <a:endParaRPr lang="en-US" sz="2400" dirty="0" smtClean="0"/>
          </a:p>
          <a:p>
            <a:pPr>
              <a:lnSpc>
                <a:spcPct val="80000"/>
              </a:lnSpc>
              <a:defRPr/>
            </a:pPr>
            <a:r>
              <a:rPr lang="en-US" sz="2400" dirty="0" smtClean="0"/>
              <a:t/>
            </a:r>
            <a:br>
              <a:rPr lang="en-US" sz="2400" dirty="0" smtClean="0"/>
            </a:br>
            <a:endParaRPr lang="en-US" sz="2400" dirty="0" smtClean="0"/>
          </a:p>
          <a:p>
            <a:pPr>
              <a:lnSpc>
                <a:spcPct val="80000"/>
              </a:lnSpc>
              <a:defRPr/>
            </a:pPr>
            <a:endParaRPr lang="en-US" sz="2400" dirty="0" smtClean="0"/>
          </a:p>
        </p:txBody>
      </p:sp>
      <p:sp>
        <p:nvSpPr>
          <p:cNvPr id="3" name="TextBox 2"/>
          <p:cNvSpPr txBox="1"/>
          <p:nvPr/>
        </p:nvSpPr>
        <p:spPr>
          <a:xfrm>
            <a:off x="438150" y="1752600"/>
            <a:ext cx="6638205" cy="4154984"/>
          </a:xfrm>
          <a:prstGeom prst="rect">
            <a:avLst/>
          </a:prstGeom>
          <a:noFill/>
        </p:spPr>
        <p:txBody>
          <a:bodyPr wrap="square" rtlCol="0">
            <a:spAutoFit/>
          </a:bodyPr>
          <a:lstStyle/>
          <a:p>
            <a:pPr marL="285750" indent="-285750">
              <a:buFont typeface="Arial" pitchFamily="34" charset="0"/>
              <a:buChar char="•"/>
            </a:pPr>
            <a:r>
              <a:rPr lang="en-US" sz="2400" dirty="0" smtClean="0"/>
              <a:t>Current Cyber forms not comprehensive</a:t>
            </a:r>
            <a:br>
              <a:rPr lang="en-US" sz="2400" dirty="0" smtClean="0"/>
            </a:br>
            <a:endParaRPr lang="en-US" sz="2400" dirty="0" smtClean="0"/>
          </a:p>
          <a:p>
            <a:pPr marL="285750" indent="-285750">
              <a:buFont typeface="Arial" pitchFamily="34" charset="0"/>
              <a:buChar char="•"/>
            </a:pPr>
            <a:r>
              <a:rPr lang="en-US" sz="2400" dirty="0" smtClean="0"/>
              <a:t>Cloud Computing, Social Media, BYOD, Sophisticated Hacking Incidents.</a:t>
            </a:r>
          </a:p>
          <a:p>
            <a:pPr marL="285750" indent="-285750">
              <a:buFont typeface="Arial" pitchFamily="34" charset="0"/>
              <a:buChar char="•"/>
            </a:pPr>
            <a:endParaRPr lang="en-US" sz="2400" dirty="0"/>
          </a:p>
          <a:p>
            <a:pPr marL="285750" indent="-285750">
              <a:buFont typeface="Arial" pitchFamily="34" charset="0"/>
              <a:buChar char="•"/>
            </a:pPr>
            <a:r>
              <a:rPr lang="en-US" sz="2400" dirty="0" smtClean="0"/>
              <a:t>Coverage under Fidelity, Fiduciary, D&amp;O, E&amp;O and GL?  Amendments?</a:t>
            </a:r>
            <a:br>
              <a:rPr lang="en-US" sz="2400" dirty="0" smtClean="0"/>
            </a:br>
            <a:endParaRPr lang="en-US" sz="2400" dirty="0" smtClean="0"/>
          </a:p>
          <a:p>
            <a:pPr marL="285750" indent="-285750">
              <a:buFont typeface="Arial" pitchFamily="34" charset="0"/>
              <a:buChar char="•"/>
            </a:pPr>
            <a:r>
              <a:rPr lang="en-US" sz="2400" dirty="0" smtClean="0"/>
              <a:t>Enterprise Risk </a:t>
            </a:r>
            <a:r>
              <a:rPr lang="en-US" sz="2400" dirty="0" smtClean="0"/>
              <a:t>Management</a:t>
            </a:r>
            <a:br>
              <a:rPr lang="en-US" sz="2400" dirty="0" smtClean="0"/>
            </a:br>
            <a:endParaRPr lang="en-US" sz="2400" dirty="0"/>
          </a:p>
          <a:p>
            <a:pPr marL="285750" indent="-285750">
              <a:buFont typeface="Arial" pitchFamily="34" charset="0"/>
              <a:buChar char="•"/>
            </a:pPr>
            <a:r>
              <a:rPr lang="en-US" sz="2400" i="1" dirty="0" smtClean="0"/>
              <a:t>Target</a:t>
            </a:r>
            <a:endParaRPr lang="en-US" sz="2400" i="1" dirty="0"/>
          </a:p>
        </p:txBody>
      </p:sp>
    </p:spTree>
    <p:extLst>
      <p:ext uri="{BB962C8B-B14F-4D97-AF65-F5344CB8AC3E}">
        <p14:creationId xmlns:p14="http://schemas.microsoft.com/office/powerpoint/2010/main" val="19275337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20237147">
            <a:off x="978308" y="1924119"/>
            <a:ext cx="2807088" cy="3657600"/>
          </a:xfrm>
          <a:prstGeom prst="rect">
            <a:avLst/>
          </a:prstGeom>
        </p:spPr>
      </p:pic>
      <p:pic>
        <p:nvPicPr>
          <p:cNvPr id="6" name="Picture 5"/>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1157108">
            <a:off x="5438519" y="2162240"/>
            <a:ext cx="2764902" cy="3580645"/>
          </a:xfrm>
          <a:prstGeom prst="rect">
            <a:avLst/>
          </a:prstGeom>
        </p:spPr>
      </p:pic>
      <p:sp>
        <p:nvSpPr>
          <p:cNvPr id="20483" name="AutoShape 4"/>
          <p:cNvSpPr>
            <a:spLocks noGrp="1" noChangeAspect="1" noChangeArrowheads="1"/>
          </p:cNvSpPr>
          <p:nvPr>
            <p:ph type="title"/>
          </p:nvPr>
        </p:nvSpPr>
        <p:spPr>
          <a:xfrm>
            <a:off x="342900" y="228600"/>
            <a:ext cx="8534400" cy="125818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457200" indent="-457200" algn="l"/>
            <a:r>
              <a:rPr lang="en-US" dirty="0" smtClean="0"/>
              <a:t>9</a:t>
            </a:r>
            <a:r>
              <a:rPr lang="en-US" sz="4000" dirty="0" smtClean="0"/>
              <a:t>. </a:t>
            </a:r>
            <a:r>
              <a:rPr lang="en-US" sz="4000" i="1" dirty="0" smtClean="0"/>
              <a:t>Omnicare – </a:t>
            </a:r>
            <a:r>
              <a:rPr lang="en-US" sz="4000" i="0" dirty="0" smtClean="0"/>
              <a:t>Is </a:t>
            </a:r>
            <a:r>
              <a:rPr lang="en-US" sz="4000" i="1" dirty="0" smtClean="0"/>
              <a:t>Objectively</a:t>
            </a:r>
            <a:r>
              <a:rPr lang="en-US" sz="4000" i="0" dirty="0" smtClean="0"/>
              <a:t> Determined Belief Actionable</a:t>
            </a:r>
            <a:r>
              <a:rPr lang="en-US" sz="4000" i="1" dirty="0" smtClean="0"/>
              <a:t>?</a:t>
            </a:r>
          </a:p>
        </p:txBody>
      </p:sp>
      <p:sp>
        <p:nvSpPr>
          <p:cNvPr id="3" name="TextBox 2"/>
          <p:cNvSpPr txBox="1"/>
          <p:nvPr/>
        </p:nvSpPr>
        <p:spPr>
          <a:xfrm>
            <a:off x="687783" y="1676400"/>
            <a:ext cx="8001000" cy="1754326"/>
          </a:xfrm>
          <a:prstGeom prst="rect">
            <a:avLst/>
          </a:prstGeom>
          <a:noFill/>
        </p:spPr>
        <p:txBody>
          <a:bodyPr wrap="square" rtlCol="0">
            <a:spAutoFit/>
          </a:bodyPr>
          <a:lstStyle/>
          <a:p>
            <a:r>
              <a:rPr lang="en-US" dirty="0"/>
              <a:t>Does a claim under Section 11 of the Securities Act of </a:t>
            </a:r>
            <a:r>
              <a:rPr lang="en-US" dirty="0" smtClean="0"/>
              <a:t>‘33</a:t>
            </a:r>
            <a:r>
              <a:rPr lang="en-US" dirty="0"/>
              <a:t>, </a:t>
            </a:r>
            <a:r>
              <a:rPr lang="en-US" dirty="0" smtClean="0"/>
              <a:t>permit a plaintiff to </a:t>
            </a:r>
            <a:r>
              <a:rPr lang="en-US" dirty="0"/>
              <a:t>plead that a statement of opinion was “untrue” merely by alleging that the opinion itself was objectively </a:t>
            </a:r>
            <a:r>
              <a:rPr lang="en-US" dirty="0" smtClean="0"/>
              <a:t>wrong (as </a:t>
            </a:r>
            <a:r>
              <a:rPr lang="en-US" dirty="0"/>
              <a:t>the 6</a:t>
            </a:r>
            <a:r>
              <a:rPr lang="en-US" dirty="0" smtClean="0"/>
              <a:t>th </a:t>
            </a:r>
            <a:r>
              <a:rPr lang="en-US" dirty="0"/>
              <a:t>Circuit has </a:t>
            </a:r>
            <a:r>
              <a:rPr lang="en-US" dirty="0" smtClean="0"/>
              <a:t>held in </a:t>
            </a:r>
            <a:r>
              <a:rPr lang="en-US" i="1" dirty="0" smtClean="0"/>
              <a:t>Omnicare</a:t>
            </a:r>
            <a:r>
              <a:rPr lang="en-US" dirty="0" smtClean="0"/>
              <a:t>) </a:t>
            </a:r>
            <a:r>
              <a:rPr lang="en-US" dirty="0"/>
              <a:t>or </a:t>
            </a:r>
            <a:r>
              <a:rPr lang="en-US" dirty="0" smtClean="0"/>
              <a:t>must the plaintiff allege </a:t>
            </a:r>
            <a:r>
              <a:rPr lang="en-US" dirty="0"/>
              <a:t>that the statement was </a:t>
            </a:r>
            <a:r>
              <a:rPr lang="en-US" b="1" u="sng" dirty="0"/>
              <a:t>subjectively </a:t>
            </a:r>
            <a:r>
              <a:rPr lang="en-US" b="1" u="sng" dirty="0" smtClean="0"/>
              <a:t>false</a:t>
            </a:r>
            <a:r>
              <a:rPr lang="en-US" dirty="0" smtClean="0"/>
              <a:t>.  In other words, </a:t>
            </a:r>
            <a:r>
              <a:rPr lang="en-US" dirty="0"/>
              <a:t>the speaker’s actual opinion was different from the one </a:t>
            </a:r>
            <a:r>
              <a:rPr lang="en-US" dirty="0" smtClean="0"/>
              <a:t>expressed, which is the holding in </a:t>
            </a:r>
            <a:r>
              <a:rPr lang="en-US" dirty="0"/>
              <a:t>the </a:t>
            </a:r>
            <a:r>
              <a:rPr lang="en-US" dirty="0" smtClean="0"/>
              <a:t>2d, 3rd, </a:t>
            </a:r>
            <a:r>
              <a:rPr lang="en-US" dirty="0"/>
              <a:t>and </a:t>
            </a:r>
            <a:r>
              <a:rPr lang="en-US" dirty="0" smtClean="0"/>
              <a:t>9thCircuits.</a:t>
            </a:r>
            <a:endParaRPr lang="en-US" dirty="0"/>
          </a:p>
        </p:txBody>
      </p:sp>
      <p:sp>
        <p:nvSpPr>
          <p:cNvPr id="4" name="TextBox 3"/>
          <p:cNvSpPr txBox="1"/>
          <p:nvPr/>
        </p:nvSpPr>
        <p:spPr>
          <a:xfrm>
            <a:off x="685800" y="3752919"/>
            <a:ext cx="7848600" cy="2600712"/>
          </a:xfrm>
          <a:prstGeom prst="rect">
            <a:avLst/>
          </a:prstGeom>
          <a:noFill/>
        </p:spPr>
        <p:txBody>
          <a:bodyPr wrap="square" rtlCol="0">
            <a:spAutoFit/>
          </a:bodyPr>
          <a:lstStyle/>
          <a:p>
            <a:r>
              <a:rPr lang="en-US" dirty="0" smtClean="0"/>
              <a:t>U.S. Supreme Court </a:t>
            </a:r>
            <a:r>
              <a:rPr lang="en-US" dirty="0"/>
              <a:t> </a:t>
            </a:r>
            <a:r>
              <a:rPr lang="en-US" dirty="0" smtClean="0"/>
              <a:t>Argument took place on November 3, 2014.</a:t>
            </a:r>
          </a:p>
          <a:p>
            <a:endParaRPr lang="en-US" dirty="0"/>
          </a:p>
          <a:p>
            <a:pPr marL="285750" indent="-285750">
              <a:lnSpc>
                <a:spcPct val="150000"/>
              </a:lnSpc>
              <a:buFont typeface="Arial" panose="020B0604020202020204" pitchFamily="34" charset="0"/>
              <a:buChar char="•"/>
            </a:pPr>
            <a:r>
              <a:rPr lang="en-US" dirty="0" smtClean="0"/>
              <a:t>Is </a:t>
            </a:r>
            <a:r>
              <a:rPr lang="en-US" i="1" dirty="0" smtClean="0"/>
              <a:t>subjective falsity</a:t>
            </a:r>
            <a:r>
              <a:rPr lang="en-US" dirty="0" smtClean="0"/>
              <a:t> needed to make a statement of opinion actionable.</a:t>
            </a:r>
          </a:p>
          <a:p>
            <a:pPr marL="285750" indent="-285750">
              <a:lnSpc>
                <a:spcPct val="150000"/>
              </a:lnSpc>
              <a:buFont typeface="Arial" panose="020B0604020202020204" pitchFamily="34" charset="0"/>
              <a:buChar char="•"/>
            </a:pPr>
            <a:r>
              <a:rPr lang="en-US" dirty="0" smtClean="0"/>
              <a:t>Implications given split in jurisdictions.</a:t>
            </a:r>
          </a:p>
          <a:p>
            <a:pPr marL="285750" indent="-285750">
              <a:lnSpc>
                <a:spcPct val="150000"/>
              </a:lnSpc>
              <a:buFont typeface="Arial" panose="020B0604020202020204" pitchFamily="34" charset="0"/>
              <a:buChar char="•"/>
            </a:pPr>
            <a:r>
              <a:rPr lang="en-US" dirty="0" smtClean="0"/>
              <a:t>Decision expected possibly by June 2015.</a:t>
            </a:r>
          </a:p>
          <a:p>
            <a:endParaRPr lang="en-US" dirty="0"/>
          </a:p>
          <a:p>
            <a:endParaRPr lang="en-US" dirty="0" smtClean="0"/>
          </a:p>
          <a:p>
            <a:r>
              <a:rPr lang="en-US" sz="1000" i="1" dirty="0"/>
              <a:t>Omnicare, Inc. v. Laborers District Council Construction Industry Pension </a:t>
            </a:r>
            <a:r>
              <a:rPr lang="en-US" sz="1000" i="1" dirty="0" smtClean="0"/>
              <a:t>Fund,</a:t>
            </a:r>
            <a:r>
              <a:rPr lang="en-US" sz="1000" dirty="0" smtClean="0"/>
              <a:t> Case No.12-5287 (U.S. Supreme Court).</a:t>
            </a:r>
            <a:endParaRPr lang="en-US" sz="1000" dirty="0"/>
          </a:p>
        </p:txBody>
      </p:sp>
    </p:spTree>
    <p:extLst>
      <p:ext uri="{BB962C8B-B14F-4D97-AF65-F5344CB8AC3E}">
        <p14:creationId xmlns:p14="http://schemas.microsoft.com/office/powerpoint/2010/main" val="3032493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Effect>
                      <a14:brightnessContrast bright="52000" contrast="-40000"/>
                    </a14:imgEffect>
                  </a14:imgLayer>
                </a14:imgProps>
              </a:ext>
              <a:ext uri="{28A0092B-C50C-407E-A947-70E740481C1C}">
                <a14:useLocalDpi xmlns:a14="http://schemas.microsoft.com/office/drawing/2010/main" val="0"/>
              </a:ext>
            </a:extLst>
          </a:blip>
          <a:stretch>
            <a:fillRect/>
          </a:stretch>
        </p:blipFill>
        <p:spPr>
          <a:xfrm rot="19792262">
            <a:off x="2300139" y="743065"/>
            <a:ext cx="4297124" cy="5463573"/>
          </a:xfrm>
          <a:prstGeom prst="rect">
            <a:avLst/>
          </a:prstGeom>
        </p:spPr>
      </p:pic>
      <p:sp>
        <p:nvSpPr>
          <p:cNvPr id="25602" name="AutoShape 4"/>
          <p:cNvSpPr>
            <a:spLocks noGrp="1" noChangeAspect="1" noChangeArrowheads="1"/>
          </p:cNvSpPr>
          <p:nvPr>
            <p:ph type="title"/>
          </p:nvPr>
        </p:nvSpPr>
        <p:spPr>
          <a:xfrm>
            <a:off x="685800" y="152400"/>
            <a:ext cx="7317907" cy="1066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fontScale="90000"/>
          </a:bodyPr>
          <a:lstStyle/>
          <a:p>
            <a:pPr marL="457200" indent="-457200" algn="l"/>
            <a:r>
              <a:rPr lang="en-US" dirty="0"/>
              <a:t>8</a:t>
            </a:r>
            <a:r>
              <a:rPr lang="en-US" sz="4000" dirty="0" smtClean="0"/>
              <a:t>.	Record Number of SEC Enforcement Actions</a:t>
            </a:r>
          </a:p>
        </p:txBody>
      </p:sp>
      <p:sp>
        <p:nvSpPr>
          <p:cNvPr id="2" name="TextBox 1"/>
          <p:cNvSpPr txBox="1"/>
          <p:nvPr/>
        </p:nvSpPr>
        <p:spPr>
          <a:xfrm>
            <a:off x="609600" y="1676400"/>
            <a:ext cx="8305800" cy="4462760"/>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t>FY 2014</a:t>
            </a:r>
            <a:r>
              <a:rPr lang="en-US" b="1" dirty="0"/>
              <a:t> </a:t>
            </a:r>
            <a:r>
              <a:rPr lang="en-US" b="1" dirty="0" smtClean="0"/>
              <a:t>- SEC </a:t>
            </a:r>
            <a:r>
              <a:rPr lang="en-US" b="1" dirty="0"/>
              <a:t>filed a record 755 enforcement actions </a:t>
            </a:r>
            <a:r>
              <a:rPr lang="en-US" b="1" dirty="0" smtClean="0"/>
              <a:t>obtained </a:t>
            </a:r>
            <a:r>
              <a:rPr lang="en-US" b="1" dirty="0"/>
              <a:t>orders totaling $</a:t>
            </a:r>
            <a:r>
              <a:rPr lang="en-US" b="1" dirty="0" smtClean="0"/>
              <a:t>4.16B </a:t>
            </a:r>
            <a:r>
              <a:rPr lang="en-US" b="1" dirty="0"/>
              <a:t>in disgorgement and </a:t>
            </a:r>
            <a:r>
              <a:rPr lang="en-US" b="1" dirty="0" smtClean="0"/>
              <a:t>penalties.</a:t>
            </a:r>
            <a:r>
              <a:rPr lang="en-US" dirty="0" smtClean="0"/>
              <a:t/>
            </a:r>
            <a:br>
              <a:rPr lang="en-US" dirty="0" smtClean="0"/>
            </a:br>
            <a:endParaRPr lang="en-US" dirty="0" smtClean="0"/>
          </a:p>
          <a:p>
            <a:pPr marL="285750" indent="-285750">
              <a:buFont typeface="Arial" panose="020B0604020202020204" pitchFamily="34" charset="0"/>
              <a:buChar char="•"/>
            </a:pPr>
            <a:r>
              <a:rPr lang="en-US" b="1" dirty="0" smtClean="0"/>
              <a:t>FY 2013 - </a:t>
            </a:r>
            <a:r>
              <a:rPr lang="en-US" b="1" dirty="0"/>
              <a:t>686 enforcement actions </a:t>
            </a:r>
            <a:r>
              <a:rPr lang="en-US" b="1" dirty="0" smtClean="0"/>
              <a:t>and $3.4B in </a:t>
            </a:r>
            <a:r>
              <a:rPr lang="en-US" b="1" dirty="0"/>
              <a:t>disgorgement and penalties.  </a:t>
            </a:r>
            <a:endParaRPr lang="en-US" b="1" dirty="0" smtClean="0"/>
          </a:p>
          <a:p>
            <a:pPr marL="285750" indent="-285750">
              <a:buFont typeface="Arial" panose="020B0604020202020204" pitchFamily="34" charset="0"/>
              <a:buChar char="•"/>
            </a:pPr>
            <a:r>
              <a:rPr lang="en-US" b="1" dirty="0" smtClean="0"/>
              <a:t/>
            </a:r>
            <a:br>
              <a:rPr lang="en-US" b="1" dirty="0" smtClean="0"/>
            </a:br>
            <a:r>
              <a:rPr lang="en-US" b="1" dirty="0" smtClean="0"/>
              <a:t>FY 2012</a:t>
            </a:r>
            <a:r>
              <a:rPr lang="en-US" b="1" dirty="0"/>
              <a:t> </a:t>
            </a:r>
            <a:r>
              <a:rPr lang="en-US" b="1" dirty="0" smtClean="0"/>
              <a:t>- 734 </a:t>
            </a:r>
            <a:r>
              <a:rPr lang="en-US" b="1" dirty="0"/>
              <a:t>enforcement actions and obtained orders totaling $3.1 billion in disgorgement and penalties.</a:t>
            </a:r>
          </a:p>
          <a:p>
            <a:r>
              <a:rPr lang="en-US" dirty="0" smtClean="0"/>
              <a:t/>
            </a:r>
            <a:br>
              <a:rPr lang="en-US" dirty="0" smtClean="0"/>
            </a:br>
            <a:r>
              <a:rPr lang="en-US" dirty="0" smtClean="0"/>
              <a:t>The </a:t>
            </a:r>
            <a:r>
              <a:rPr lang="en-US" dirty="0"/>
              <a:t>agency’s enforcement actions also included a number of first-ever cases, including actions  involving the market access rule, the “pay-to-play” rule for investment advisers, an emergency action to halt a municipal bond offering, and </a:t>
            </a:r>
            <a:r>
              <a:rPr lang="en-US" dirty="0" smtClean="0"/>
              <a:t>an whistleblower </a:t>
            </a:r>
            <a:r>
              <a:rPr lang="en-US" dirty="0"/>
              <a:t>retaliation.</a:t>
            </a:r>
          </a:p>
          <a:p>
            <a:endParaRPr lang="en-US" sz="1000" dirty="0" smtClean="0"/>
          </a:p>
          <a:p>
            <a:r>
              <a:rPr lang="en-US" sz="1000" dirty="0" smtClean="0"/>
              <a:t>“</a:t>
            </a:r>
            <a:r>
              <a:rPr lang="en-US" sz="1000" dirty="0"/>
              <a:t>SEC’s FY 2014 Enforcement Actions Span Securities Industry and Include First-Ever Cases -- New Investigative Approaches and Innovative Use of Data and Analytical Tools Help Drive Successful Enforcement Year” Release 2014-230 (Oct. 16, 2014) available at http://www.sec.gov/News/PressRelease/Detail/PressRelease/1370543184660#.VPtyAHzF_To</a:t>
            </a:r>
          </a:p>
          <a:p>
            <a:endParaRPr lang="en-US" sz="1000" dirty="0"/>
          </a:p>
        </p:txBody>
      </p:sp>
    </p:spTree>
    <p:extLst>
      <p:ext uri="{BB962C8B-B14F-4D97-AF65-F5344CB8AC3E}">
        <p14:creationId xmlns:p14="http://schemas.microsoft.com/office/powerpoint/2010/main" val="34179283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1141919">
            <a:off x="5434315" y="1734529"/>
            <a:ext cx="2651259" cy="3435012"/>
          </a:xfrm>
          <a:prstGeom prst="rect">
            <a:avLst/>
          </a:prstGeom>
        </p:spPr>
      </p:pic>
      <p:pic>
        <p:nvPicPr>
          <p:cNvPr id="2" name="Picture 1"/>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20554444">
            <a:off x="958814" y="1768745"/>
            <a:ext cx="2570484" cy="3320511"/>
          </a:xfrm>
          <a:prstGeom prst="rect">
            <a:avLst/>
          </a:prstGeom>
        </p:spPr>
      </p:pic>
      <p:sp>
        <p:nvSpPr>
          <p:cNvPr id="5" name="Title 4"/>
          <p:cNvSpPr>
            <a:spLocks noGrp="1"/>
          </p:cNvSpPr>
          <p:nvPr>
            <p:ph type="title"/>
          </p:nvPr>
        </p:nvSpPr>
        <p:spPr/>
        <p:txBody>
          <a:bodyPr/>
          <a:lstStyle/>
          <a:p>
            <a:pPr marL="744538" indent="-744538"/>
            <a:r>
              <a:rPr lang="en-US" dirty="0"/>
              <a:t>7. “Loss”, Disgorgement and Public Policy</a:t>
            </a:r>
          </a:p>
        </p:txBody>
      </p:sp>
      <p:sp>
        <p:nvSpPr>
          <p:cNvPr id="3" name="TextBox 2"/>
          <p:cNvSpPr txBox="1"/>
          <p:nvPr/>
        </p:nvSpPr>
        <p:spPr>
          <a:xfrm>
            <a:off x="520599" y="1367499"/>
            <a:ext cx="8394801" cy="4832092"/>
          </a:xfrm>
          <a:prstGeom prst="rect">
            <a:avLst/>
          </a:prstGeom>
          <a:noFill/>
        </p:spPr>
        <p:txBody>
          <a:bodyPr wrap="square" rtlCol="0">
            <a:spAutoFit/>
          </a:bodyPr>
          <a:lstStyle/>
          <a:p>
            <a:pPr marL="285750" indent="-285750">
              <a:buFont typeface="Arial" panose="020B0604020202020204" pitchFamily="34" charset="0"/>
              <a:buChar char="•"/>
            </a:pPr>
            <a:r>
              <a:rPr lang="en-US" sz="2800" i="1" dirty="0"/>
              <a:t>William Beaumont Hosp. v. Federal Ins. Co</a:t>
            </a:r>
            <a:r>
              <a:rPr lang="en-US" sz="2800" i="1" dirty="0" smtClean="0"/>
              <a:t>.</a:t>
            </a:r>
            <a:r>
              <a:rPr lang="en-US" sz="2800" dirty="0" smtClean="0"/>
              <a:t>, </a:t>
            </a:r>
            <a:r>
              <a:rPr lang="en-US" sz="2800" dirty="0"/>
              <a:t>2014 WL 185388, at *5-7 (6th Cir. Jan. 16, 2014) (No. 13-1468</a:t>
            </a:r>
            <a:r>
              <a:rPr lang="en-US" sz="2800" dirty="0" smtClean="0"/>
              <a:t>).</a:t>
            </a:r>
            <a:br>
              <a:rPr lang="en-US" sz="2800" dirty="0" smtClean="0"/>
            </a:br>
            <a:r>
              <a:rPr lang="en-US" sz="2800" dirty="0" smtClean="0"/>
              <a:t> </a:t>
            </a:r>
            <a:endParaRPr lang="en-US" sz="2800" dirty="0"/>
          </a:p>
          <a:p>
            <a:pPr marL="285750" indent="-285750">
              <a:buFont typeface="Arial" panose="020B0604020202020204" pitchFamily="34" charset="0"/>
              <a:buChar char="•"/>
            </a:pPr>
            <a:r>
              <a:rPr lang="en-US" sz="2800" dirty="0" smtClean="0"/>
              <a:t>Michigan </a:t>
            </a:r>
            <a:r>
              <a:rPr lang="en-US" sz="2800" dirty="0"/>
              <a:t>public policy and an </a:t>
            </a:r>
            <a:r>
              <a:rPr lang="en-US" sz="2800" dirty="0" smtClean="0"/>
              <a:t>D&amp;O policy’s </a:t>
            </a:r>
            <a:r>
              <a:rPr lang="en-US" sz="2800" dirty="0"/>
              <a:t>definition of “</a:t>
            </a:r>
            <a:r>
              <a:rPr lang="en-US" sz="2800" dirty="0" smtClean="0"/>
              <a:t>Loss” do </a:t>
            </a:r>
            <a:r>
              <a:rPr lang="en-US" sz="2800" dirty="0"/>
              <a:t>not preclude </a:t>
            </a:r>
            <a:r>
              <a:rPr lang="en-US" sz="2800" dirty="0" smtClean="0"/>
              <a:t>insurance for  </a:t>
            </a:r>
            <a:r>
              <a:rPr lang="en-US" sz="2800" dirty="0"/>
              <a:t>class action settlement consisting of wages </a:t>
            </a:r>
            <a:r>
              <a:rPr lang="en-US" sz="2800" dirty="0" smtClean="0"/>
              <a:t>allegedly were </a:t>
            </a:r>
            <a:r>
              <a:rPr lang="en-US" sz="2800" i="1" u="sng" dirty="0" smtClean="0"/>
              <a:t>wrongfully retained</a:t>
            </a:r>
            <a:r>
              <a:rPr lang="en-US" sz="2800" dirty="0" smtClean="0"/>
              <a:t> </a:t>
            </a:r>
            <a:r>
              <a:rPr lang="en-US" sz="2800" dirty="0"/>
              <a:t>in violation of the Sherman </a:t>
            </a:r>
            <a:r>
              <a:rPr lang="en-US" sz="2800" dirty="0" smtClean="0"/>
              <a:t>Act.</a:t>
            </a:r>
            <a:br>
              <a:rPr lang="en-US" sz="2800" dirty="0" smtClean="0"/>
            </a:br>
            <a:endParaRPr lang="en-US" sz="2800" dirty="0" smtClean="0"/>
          </a:p>
          <a:p>
            <a:pPr marL="285750" indent="-285750">
              <a:buFont typeface="Arial" panose="020B0604020202020204" pitchFamily="34" charset="0"/>
              <a:buChar char="•"/>
            </a:pPr>
            <a:r>
              <a:rPr lang="en-US" sz="2800" dirty="0" smtClean="0"/>
              <a:t>Court noted “retained” is not “taken.”</a:t>
            </a:r>
          </a:p>
        </p:txBody>
      </p:sp>
    </p:spTree>
    <p:extLst>
      <p:ext uri="{BB962C8B-B14F-4D97-AF65-F5344CB8AC3E}">
        <p14:creationId xmlns:p14="http://schemas.microsoft.com/office/powerpoint/2010/main" val="18666500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1141919">
            <a:off x="5434315" y="1734529"/>
            <a:ext cx="2651259" cy="3435012"/>
          </a:xfrm>
          <a:prstGeom prst="rect">
            <a:avLst/>
          </a:prstGeom>
        </p:spPr>
      </p:pic>
      <p:pic>
        <p:nvPicPr>
          <p:cNvPr id="2" name="Picture 1"/>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20554444">
            <a:off x="958814" y="1768745"/>
            <a:ext cx="2570484" cy="3320511"/>
          </a:xfrm>
          <a:prstGeom prst="rect">
            <a:avLst/>
          </a:prstGeom>
        </p:spPr>
      </p:pic>
      <p:sp>
        <p:nvSpPr>
          <p:cNvPr id="5" name="Title 4"/>
          <p:cNvSpPr>
            <a:spLocks noGrp="1"/>
          </p:cNvSpPr>
          <p:nvPr>
            <p:ph type="title"/>
          </p:nvPr>
        </p:nvSpPr>
        <p:spPr/>
        <p:txBody>
          <a:bodyPr/>
          <a:lstStyle/>
          <a:p>
            <a:pPr marL="744538" indent="-744538"/>
            <a:r>
              <a:rPr lang="en-US" dirty="0"/>
              <a:t>7. “Loss”, Disgorgement and Public Policy</a:t>
            </a:r>
          </a:p>
        </p:txBody>
      </p:sp>
      <p:sp>
        <p:nvSpPr>
          <p:cNvPr id="3" name="TextBox 2"/>
          <p:cNvSpPr txBox="1"/>
          <p:nvPr/>
        </p:nvSpPr>
        <p:spPr>
          <a:xfrm>
            <a:off x="520598" y="1460047"/>
            <a:ext cx="8394801"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The </a:t>
            </a:r>
            <a:r>
              <a:rPr lang="en-US" sz="2000" dirty="0"/>
              <a:t>Sixth Circuit joins a number of other jurisdictions that have distinguished </a:t>
            </a:r>
            <a:r>
              <a:rPr lang="en-US" sz="2000" dirty="0" smtClean="0"/>
              <a:t> </a:t>
            </a:r>
            <a:r>
              <a:rPr lang="en-US" sz="2000" i="1" dirty="0"/>
              <a:t>Level 3 Communications, Inc. v. Federal Insurance Co.</a:t>
            </a:r>
            <a:r>
              <a:rPr lang="en-US" sz="2000" dirty="0"/>
              <a:t>, 272 F.3d 908 (7th Cir. </a:t>
            </a:r>
            <a:r>
              <a:rPr lang="en-US" sz="2000" dirty="0" smtClean="0"/>
              <a:t>2001).</a:t>
            </a:r>
            <a:br>
              <a:rPr lang="en-US" sz="2000" dirty="0" smtClean="0"/>
            </a:br>
            <a:endParaRPr lang="en-US" sz="2000" dirty="0" smtClean="0"/>
          </a:p>
          <a:p>
            <a:pPr marL="285750" indent="-285750">
              <a:buFont typeface="Arial" panose="020B0604020202020204" pitchFamily="34" charset="0"/>
              <a:buChar char="•"/>
            </a:pPr>
            <a:r>
              <a:rPr lang="en-US" sz="2000" i="1" dirty="0"/>
              <a:t>J.P. Morgan Securities v. Vigilant Insurance</a:t>
            </a:r>
            <a:r>
              <a:rPr lang="en-US" sz="2000" dirty="0"/>
              <a:t>, No. 113, slip op. (N.Y. June 11, 2013</a:t>
            </a:r>
            <a:r>
              <a:rPr lang="en-US" sz="2000" dirty="0" smtClean="0"/>
              <a:t>).</a:t>
            </a:r>
            <a:br>
              <a:rPr lang="en-US" sz="2000" dirty="0" smtClean="0"/>
            </a:br>
            <a:endParaRPr lang="en-US" sz="2000" dirty="0" smtClean="0"/>
          </a:p>
          <a:p>
            <a:pPr marL="285750" indent="-285750">
              <a:buFont typeface="Arial" panose="020B0604020202020204" pitchFamily="34" charset="0"/>
              <a:buChar char="•"/>
            </a:pPr>
            <a:r>
              <a:rPr lang="en-US" sz="2000" dirty="0" smtClean="0"/>
              <a:t>Court agreed that had not </a:t>
            </a:r>
            <a:r>
              <a:rPr lang="en-US" sz="2000" dirty="0"/>
              <a:t>“decisively repudiate Bear Stearns’ allegation that the SEC disgorgement payment was calculated in large measure on the profits of others</a:t>
            </a:r>
            <a:r>
              <a:rPr lang="en-US" sz="2000" dirty="0" smtClean="0"/>
              <a:t>.” </a:t>
            </a:r>
            <a:br>
              <a:rPr lang="en-US" sz="2000" dirty="0" smtClean="0"/>
            </a:br>
            <a:endParaRPr lang="en-US" sz="2000" dirty="0" smtClean="0"/>
          </a:p>
          <a:p>
            <a:pPr marL="285750" indent="-285750">
              <a:buFont typeface="Arial" panose="020B0604020202020204" pitchFamily="34" charset="0"/>
              <a:buChar char="•"/>
            </a:pPr>
            <a:r>
              <a:rPr lang="en-US" sz="2000" dirty="0" smtClean="0"/>
              <a:t>No case </a:t>
            </a:r>
            <a:r>
              <a:rPr lang="en-US" sz="2000" dirty="0"/>
              <a:t>in which coverage was nullified where the disgorgement payment at issue </a:t>
            </a:r>
            <a:r>
              <a:rPr lang="en-US" sz="2000" i="1" u="sng" dirty="0"/>
              <a:t>went to third parties</a:t>
            </a:r>
            <a:r>
              <a:rPr lang="en-US" sz="2000" dirty="0"/>
              <a:t>, the court concluded that it could not dismiss Bear Stearns’ insurance </a:t>
            </a:r>
            <a:r>
              <a:rPr lang="en-US" sz="2000" dirty="0" smtClean="0"/>
              <a:t>claims.</a:t>
            </a:r>
          </a:p>
        </p:txBody>
      </p:sp>
    </p:spTree>
    <p:extLst>
      <p:ext uri="{BB962C8B-B14F-4D97-AF65-F5344CB8AC3E}">
        <p14:creationId xmlns:p14="http://schemas.microsoft.com/office/powerpoint/2010/main" val="40518969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1141919">
            <a:off x="5434315" y="1734529"/>
            <a:ext cx="2651259" cy="3435012"/>
          </a:xfrm>
          <a:prstGeom prst="rect">
            <a:avLst/>
          </a:prstGeom>
        </p:spPr>
      </p:pic>
      <p:pic>
        <p:nvPicPr>
          <p:cNvPr id="2" name="Picture 1"/>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20554444">
            <a:off x="958814" y="1768745"/>
            <a:ext cx="2570484" cy="3320511"/>
          </a:xfrm>
          <a:prstGeom prst="rect">
            <a:avLst/>
          </a:prstGeom>
        </p:spPr>
      </p:pic>
      <p:sp>
        <p:nvSpPr>
          <p:cNvPr id="5" name="Title 4"/>
          <p:cNvSpPr>
            <a:spLocks noGrp="1"/>
          </p:cNvSpPr>
          <p:nvPr>
            <p:ph type="title"/>
          </p:nvPr>
        </p:nvSpPr>
        <p:spPr/>
        <p:txBody>
          <a:bodyPr/>
          <a:lstStyle/>
          <a:p>
            <a:pPr marL="744538" indent="-744538"/>
            <a:r>
              <a:rPr lang="en-US" dirty="0"/>
              <a:t>7. “Loss”, Disgorgement and Public Policy</a:t>
            </a:r>
          </a:p>
        </p:txBody>
      </p:sp>
      <p:sp>
        <p:nvSpPr>
          <p:cNvPr id="3" name="TextBox 2"/>
          <p:cNvSpPr txBox="1"/>
          <p:nvPr/>
        </p:nvSpPr>
        <p:spPr>
          <a:xfrm>
            <a:off x="520598" y="1460047"/>
            <a:ext cx="8394801" cy="4708981"/>
          </a:xfrm>
          <a:prstGeom prst="rect">
            <a:avLst/>
          </a:prstGeom>
          <a:noFill/>
        </p:spPr>
        <p:txBody>
          <a:bodyPr wrap="square" rtlCol="0">
            <a:spAutoFit/>
          </a:bodyPr>
          <a:lstStyle/>
          <a:p>
            <a:pPr marL="285750" indent="-285750">
              <a:buFont typeface="Arial" panose="020B0604020202020204" pitchFamily="34" charset="0"/>
              <a:buChar char="•"/>
            </a:pPr>
            <a:r>
              <a:rPr lang="en-US" sz="2000" i="1" dirty="0" smtClean="0"/>
              <a:t>Peerless </a:t>
            </a:r>
            <a:r>
              <a:rPr lang="en-US" sz="2000" i="1" dirty="0"/>
              <a:t>Insurance Co. v. Pennsylvania Cyber Charter School</a:t>
            </a:r>
            <a:r>
              <a:rPr lang="en-US" sz="2000" dirty="0"/>
              <a:t>, </a:t>
            </a:r>
            <a:r>
              <a:rPr lang="en-US" sz="2000" dirty="0" smtClean="0"/>
              <a:t>Civ. </a:t>
            </a:r>
            <a:r>
              <a:rPr lang="en-US" sz="2000" dirty="0"/>
              <a:t>Action No. 2:12–cv–1700 (W.D. Pa. May 13, 2014), reconsideration denied (W.D. Pa. Aug. 29, 2014</a:t>
            </a:r>
            <a:r>
              <a:rPr lang="en-US" sz="2000" dirty="0" smtClean="0"/>
              <a:t>).</a:t>
            </a:r>
            <a:br>
              <a:rPr lang="en-US" sz="2000" dirty="0" smtClean="0"/>
            </a:br>
            <a:endParaRPr lang="en-US" sz="2000" dirty="0" smtClean="0"/>
          </a:p>
          <a:p>
            <a:pPr marL="285750" indent="-285750">
              <a:buFont typeface="Arial" panose="020B0604020202020204" pitchFamily="34" charset="0"/>
              <a:buChar char="•"/>
            </a:pPr>
            <a:r>
              <a:rPr lang="en-US" sz="2000" dirty="0" smtClean="0"/>
              <a:t>lawsuit </a:t>
            </a:r>
            <a:r>
              <a:rPr lang="en-US" sz="2000" dirty="0"/>
              <a:t>by </a:t>
            </a:r>
            <a:r>
              <a:rPr lang="en-US" sz="2000" dirty="0" smtClean="0"/>
              <a:t>county </a:t>
            </a:r>
            <a:r>
              <a:rPr lang="en-US" sz="2000" dirty="0"/>
              <a:t>school districts alleging that they were entitled to the return of </a:t>
            </a:r>
            <a:r>
              <a:rPr lang="en-US" sz="2000" dirty="0" smtClean="0"/>
              <a:t>certain funds</a:t>
            </a:r>
            <a:br>
              <a:rPr lang="en-US" sz="2000" dirty="0" smtClean="0"/>
            </a:br>
            <a:endParaRPr lang="en-US" sz="2000" dirty="0" smtClean="0"/>
          </a:p>
          <a:p>
            <a:pPr marL="285750" indent="-285750">
              <a:buFont typeface="Arial" panose="020B0604020202020204" pitchFamily="34" charset="0"/>
              <a:buChar char="•"/>
            </a:pPr>
            <a:r>
              <a:rPr lang="en-US" sz="2000" dirty="0" smtClean="0"/>
              <a:t>Court noted not </a:t>
            </a:r>
            <a:r>
              <a:rPr lang="en-US" sz="2000" dirty="0"/>
              <a:t>uniformly excluded </a:t>
            </a:r>
            <a:r>
              <a:rPr lang="en-US" sz="2000" dirty="0" smtClean="0"/>
              <a:t>claims </a:t>
            </a:r>
            <a:r>
              <a:rPr lang="en-US" sz="2000" dirty="0"/>
              <a:t>from </a:t>
            </a:r>
            <a:r>
              <a:rPr lang="en-US" sz="2000" dirty="0" smtClean="0"/>
              <a:t>“</a:t>
            </a:r>
            <a:r>
              <a:rPr lang="en-US" sz="2000" dirty="0"/>
              <a:t>loss” where the </a:t>
            </a:r>
            <a:r>
              <a:rPr lang="en-US" sz="2000" dirty="0" err="1"/>
              <a:t>restitutionary</a:t>
            </a:r>
            <a:r>
              <a:rPr lang="en-US" sz="2000" dirty="0"/>
              <a:t> funds are offset by a benefit </a:t>
            </a:r>
            <a:r>
              <a:rPr lang="en-US" sz="2000" dirty="0" smtClean="0"/>
              <a:t>provided </a:t>
            </a:r>
            <a:r>
              <a:rPr lang="en-US" sz="2000" dirty="0"/>
              <a:t>by the policyholder. </a:t>
            </a:r>
            <a:br>
              <a:rPr lang="en-US" sz="2000" dirty="0"/>
            </a:br>
            <a:endParaRPr lang="en-US" sz="2000" dirty="0" smtClean="0"/>
          </a:p>
          <a:p>
            <a:pPr marL="285750" indent="-285750">
              <a:buFont typeface="Arial" panose="020B0604020202020204" pitchFamily="34" charset="0"/>
              <a:buChar char="•"/>
            </a:pPr>
            <a:r>
              <a:rPr lang="en-US" sz="2000" dirty="0"/>
              <a:t>held that PA Cyber did not receive a profit or advantage to which it was not </a:t>
            </a:r>
            <a:r>
              <a:rPr lang="en-US" sz="2000" dirty="0" smtClean="0"/>
              <a:t>entitled</a:t>
            </a:r>
            <a:r>
              <a:rPr lang="en-US" sz="2000" dirty="0"/>
              <a:t>.</a:t>
            </a:r>
            <a:r>
              <a:rPr lang="en-US" sz="2000" dirty="0" smtClean="0"/>
              <a:t/>
            </a:r>
            <a:br>
              <a:rPr lang="en-US" sz="2000" dirty="0" smtClean="0"/>
            </a:br>
            <a:endParaRPr lang="en-US" sz="2000" dirty="0" smtClean="0"/>
          </a:p>
          <a:p>
            <a:pPr marL="285750" indent="-285750">
              <a:buFont typeface="Arial" panose="020B0604020202020204" pitchFamily="34" charset="0"/>
              <a:buChar char="•"/>
            </a:pPr>
            <a:r>
              <a:rPr lang="en-US" sz="2000" dirty="0" smtClean="0"/>
              <a:t>Others.</a:t>
            </a:r>
            <a:endParaRPr lang="en-US" sz="2000" dirty="0"/>
          </a:p>
        </p:txBody>
      </p:sp>
    </p:spTree>
    <p:extLst>
      <p:ext uri="{BB962C8B-B14F-4D97-AF65-F5344CB8AC3E}">
        <p14:creationId xmlns:p14="http://schemas.microsoft.com/office/powerpoint/2010/main" val="6155604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lstStyle/>
          <a:p>
            <a:r>
              <a:rPr lang="en-US" dirty="0"/>
              <a:t>The views expressed by the participants in this program are not those of the participants’ employers, their clients, or any other organization.  The opinions expressed do not constitute legal advice, or risk management advice.  The views discussed are for educational purposes only, and provided only for use during this session</a:t>
            </a:r>
            <a:r>
              <a:rPr lang="en-US" dirty="0" smtClean="0"/>
              <a:t>.</a:t>
            </a:r>
            <a:endParaRPr lang="en-US" dirty="0"/>
          </a:p>
        </p:txBody>
      </p:sp>
    </p:spTree>
    <p:extLst>
      <p:ext uri="{BB962C8B-B14F-4D97-AF65-F5344CB8AC3E}">
        <p14:creationId xmlns:p14="http://schemas.microsoft.com/office/powerpoint/2010/main" val="42653963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673925" y="5029200"/>
            <a:ext cx="7936675" cy="728350"/>
          </a:xfrm>
          <a:ln>
            <a:solidFill>
              <a:schemeClr val="accent1"/>
            </a:solidFill>
          </a:ln>
        </p:spPr>
        <p:txBody>
          <a:bodyPr/>
          <a:lstStyle/>
          <a:p>
            <a:r>
              <a:rPr lang="en-US" sz="4000" dirty="0" smtClean="0"/>
              <a:t>Possible Gradient in Fraud </a:t>
            </a:r>
            <a:r>
              <a:rPr lang="en-US" sz="4000" dirty="0"/>
              <a:t>Exclusion</a:t>
            </a:r>
          </a:p>
        </p:txBody>
      </p:sp>
      <p:sp>
        <p:nvSpPr>
          <p:cNvPr id="300037" name="Text Box 5"/>
          <p:cNvSpPr txBox="1">
            <a:spLocks noChangeArrowheads="1"/>
          </p:cNvSpPr>
          <p:nvPr/>
        </p:nvSpPr>
        <p:spPr bwMode="auto">
          <a:xfrm>
            <a:off x="152400" y="2667000"/>
            <a:ext cx="838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dirty="0" smtClean="0">
                <a:solidFill>
                  <a:srgbClr val="000066"/>
                </a:solidFill>
              </a:rPr>
              <a:t>“In fact” or worse </a:t>
            </a:r>
            <a:r>
              <a:rPr lang="en-US" sz="1200" b="1" i="0" dirty="0">
                <a:solidFill>
                  <a:srgbClr val="000066"/>
                </a:solidFill>
              </a:rPr>
              <a:t>wording</a:t>
            </a:r>
          </a:p>
        </p:txBody>
      </p:sp>
      <p:sp>
        <p:nvSpPr>
          <p:cNvPr id="300038" name="Text Box 6"/>
          <p:cNvSpPr txBox="1">
            <a:spLocks noChangeArrowheads="1"/>
          </p:cNvSpPr>
          <p:nvPr/>
        </p:nvSpPr>
        <p:spPr bwMode="auto">
          <a:xfrm>
            <a:off x="1066800" y="2712244"/>
            <a:ext cx="1219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dirty="0" smtClean="0">
                <a:solidFill>
                  <a:srgbClr val="000066"/>
                </a:solidFill>
              </a:rPr>
              <a:t>Admission of </a:t>
            </a:r>
            <a:r>
              <a:rPr lang="en-US" sz="1200" b="1" i="0" dirty="0">
                <a:solidFill>
                  <a:srgbClr val="000066"/>
                </a:solidFill>
              </a:rPr>
              <a:t>guilt</a:t>
            </a:r>
          </a:p>
        </p:txBody>
      </p:sp>
      <p:sp>
        <p:nvSpPr>
          <p:cNvPr id="300039" name="Text Box 7"/>
          <p:cNvSpPr txBox="1">
            <a:spLocks noChangeArrowheads="1"/>
          </p:cNvSpPr>
          <p:nvPr/>
        </p:nvSpPr>
        <p:spPr bwMode="auto">
          <a:xfrm>
            <a:off x="2286000" y="2514600"/>
            <a:ext cx="11430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a:solidFill>
                  <a:srgbClr val="000066"/>
                </a:solidFill>
              </a:rPr>
              <a:t>Final adjudication of fraud</a:t>
            </a:r>
          </a:p>
        </p:txBody>
      </p:sp>
      <p:sp>
        <p:nvSpPr>
          <p:cNvPr id="300040" name="Text Box 8"/>
          <p:cNvSpPr txBox="1">
            <a:spLocks noChangeArrowheads="1"/>
          </p:cNvSpPr>
          <p:nvPr/>
        </p:nvSpPr>
        <p:spPr bwMode="auto">
          <a:xfrm>
            <a:off x="3352800" y="2209800"/>
            <a:ext cx="13716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a:solidFill>
                  <a:srgbClr val="000066"/>
                </a:solidFill>
              </a:rPr>
              <a:t>Final adjudication of fraud in the underlying proceeding</a:t>
            </a:r>
          </a:p>
        </p:txBody>
      </p:sp>
      <p:sp>
        <p:nvSpPr>
          <p:cNvPr id="300041" name="Text Box 9"/>
          <p:cNvSpPr txBox="1">
            <a:spLocks noChangeArrowheads="1"/>
          </p:cNvSpPr>
          <p:nvPr/>
        </p:nvSpPr>
        <p:spPr bwMode="auto">
          <a:xfrm>
            <a:off x="4572000" y="2209800"/>
            <a:ext cx="17526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dirty="0">
                <a:solidFill>
                  <a:srgbClr val="000066"/>
                </a:solidFill>
              </a:rPr>
              <a:t>Final, </a:t>
            </a:r>
            <a:br>
              <a:rPr lang="en-US" sz="1200" b="1" i="0" dirty="0">
                <a:solidFill>
                  <a:srgbClr val="000066"/>
                </a:solidFill>
              </a:rPr>
            </a:br>
            <a:r>
              <a:rPr lang="en-US" sz="1200" b="1" i="0" dirty="0">
                <a:solidFill>
                  <a:srgbClr val="000066"/>
                </a:solidFill>
              </a:rPr>
              <a:t>non-appealable adjudication in the underlying proceeding</a:t>
            </a:r>
          </a:p>
        </p:txBody>
      </p:sp>
      <p:sp>
        <p:nvSpPr>
          <p:cNvPr id="300043" name="Text Box 11"/>
          <p:cNvSpPr txBox="1">
            <a:spLocks noChangeArrowheads="1"/>
          </p:cNvSpPr>
          <p:nvPr/>
        </p:nvSpPr>
        <p:spPr bwMode="auto">
          <a:xfrm>
            <a:off x="6172200" y="2133600"/>
            <a:ext cx="1981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a:solidFill>
                  <a:srgbClr val="000066"/>
                </a:solidFill>
              </a:rPr>
              <a:t>Final, </a:t>
            </a:r>
            <a:br>
              <a:rPr lang="en-US" sz="1200" b="1" i="0">
                <a:solidFill>
                  <a:srgbClr val="000066"/>
                </a:solidFill>
              </a:rPr>
            </a:br>
            <a:r>
              <a:rPr lang="en-US" sz="1200" b="1" i="0">
                <a:solidFill>
                  <a:srgbClr val="000066"/>
                </a:solidFill>
              </a:rPr>
              <a:t>non-appealable adjudication in the underlying proceeding, applicable only to officers</a:t>
            </a:r>
          </a:p>
        </p:txBody>
      </p:sp>
      <p:sp>
        <p:nvSpPr>
          <p:cNvPr id="300044" name="Text Box 12"/>
          <p:cNvSpPr txBox="1">
            <a:spLocks noChangeArrowheads="1"/>
          </p:cNvSpPr>
          <p:nvPr/>
        </p:nvSpPr>
        <p:spPr bwMode="auto">
          <a:xfrm>
            <a:off x="8077200" y="28194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a:solidFill>
                  <a:srgbClr val="000066"/>
                </a:solidFill>
              </a:rPr>
              <a:t>No exclusion</a:t>
            </a:r>
          </a:p>
        </p:txBody>
      </p:sp>
      <p:sp>
        <p:nvSpPr>
          <p:cNvPr id="300045" name="Line 13"/>
          <p:cNvSpPr>
            <a:spLocks noChangeShapeType="1"/>
          </p:cNvSpPr>
          <p:nvPr/>
        </p:nvSpPr>
        <p:spPr bwMode="auto">
          <a:xfrm flipV="1">
            <a:off x="533400" y="3505200"/>
            <a:ext cx="8153400" cy="0"/>
          </a:xfrm>
          <a:prstGeom prst="line">
            <a:avLst/>
          </a:prstGeom>
          <a:noFill/>
          <a:ln w="6350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0046" name="Line 14"/>
          <p:cNvSpPr>
            <a:spLocks noChangeShapeType="1"/>
          </p:cNvSpPr>
          <p:nvPr/>
        </p:nvSpPr>
        <p:spPr bwMode="auto">
          <a:xfrm>
            <a:off x="533400" y="3352800"/>
            <a:ext cx="0" cy="344488"/>
          </a:xfrm>
          <a:prstGeom prst="line">
            <a:avLst/>
          </a:prstGeom>
          <a:noFill/>
          <a:ln w="317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0047" name="Line 15"/>
          <p:cNvSpPr>
            <a:spLocks noChangeShapeType="1"/>
          </p:cNvSpPr>
          <p:nvPr/>
        </p:nvSpPr>
        <p:spPr bwMode="auto">
          <a:xfrm>
            <a:off x="1600200" y="3352800"/>
            <a:ext cx="0" cy="344488"/>
          </a:xfrm>
          <a:prstGeom prst="line">
            <a:avLst/>
          </a:prstGeom>
          <a:noFill/>
          <a:ln w="190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0048" name="Line 16"/>
          <p:cNvSpPr>
            <a:spLocks noChangeShapeType="1"/>
          </p:cNvSpPr>
          <p:nvPr/>
        </p:nvSpPr>
        <p:spPr bwMode="auto">
          <a:xfrm>
            <a:off x="2819400" y="3352800"/>
            <a:ext cx="0" cy="344488"/>
          </a:xfrm>
          <a:prstGeom prst="line">
            <a:avLst/>
          </a:prstGeom>
          <a:noFill/>
          <a:ln w="190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0049" name="Line 17"/>
          <p:cNvSpPr>
            <a:spLocks noChangeShapeType="1"/>
          </p:cNvSpPr>
          <p:nvPr/>
        </p:nvSpPr>
        <p:spPr bwMode="auto">
          <a:xfrm>
            <a:off x="4038600" y="3352800"/>
            <a:ext cx="0" cy="344488"/>
          </a:xfrm>
          <a:prstGeom prst="line">
            <a:avLst/>
          </a:prstGeom>
          <a:noFill/>
          <a:ln w="190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0050" name="Line 18"/>
          <p:cNvSpPr>
            <a:spLocks noChangeShapeType="1"/>
          </p:cNvSpPr>
          <p:nvPr/>
        </p:nvSpPr>
        <p:spPr bwMode="auto">
          <a:xfrm>
            <a:off x="5486400" y="3352800"/>
            <a:ext cx="0" cy="344488"/>
          </a:xfrm>
          <a:prstGeom prst="line">
            <a:avLst/>
          </a:prstGeom>
          <a:noFill/>
          <a:ln w="190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0051" name="Line 19"/>
          <p:cNvSpPr>
            <a:spLocks noChangeShapeType="1"/>
          </p:cNvSpPr>
          <p:nvPr/>
        </p:nvSpPr>
        <p:spPr bwMode="auto">
          <a:xfrm>
            <a:off x="7162800" y="3352800"/>
            <a:ext cx="0" cy="344488"/>
          </a:xfrm>
          <a:prstGeom prst="line">
            <a:avLst/>
          </a:prstGeom>
          <a:noFill/>
          <a:ln w="190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0053" name="Line 21"/>
          <p:cNvSpPr>
            <a:spLocks noChangeShapeType="1"/>
          </p:cNvSpPr>
          <p:nvPr/>
        </p:nvSpPr>
        <p:spPr bwMode="auto">
          <a:xfrm>
            <a:off x="8686800" y="3352800"/>
            <a:ext cx="0" cy="344488"/>
          </a:xfrm>
          <a:prstGeom prst="line">
            <a:avLst/>
          </a:prstGeom>
          <a:noFill/>
          <a:ln w="317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0054" name="Text Box 22"/>
          <p:cNvSpPr txBox="1">
            <a:spLocks noChangeArrowheads="1"/>
          </p:cNvSpPr>
          <p:nvPr/>
        </p:nvSpPr>
        <p:spPr bwMode="auto">
          <a:xfrm>
            <a:off x="76200" y="3810000"/>
            <a:ext cx="1066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buFont typeface="Arial" charset="0"/>
              <a:buNone/>
            </a:pPr>
            <a:r>
              <a:rPr lang="en-US" sz="1400" b="1" dirty="0" smtClean="0">
                <a:solidFill>
                  <a:srgbClr val="CC3300"/>
                </a:solidFill>
                <a:cs typeface="Arial" charset="0"/>
              </a:rPr>
              <a:t>Wor</a:t>
            </a:r>
            <a:r>
              <a:rPr lang="en-US" sz="1400" b="1" i="0" dirty="0" smtClean="0">
                <a:solidFill>
                  <a:srgbClr val="CC3300"/>
                </a:solidFill>
                <a:cs typeface="Arial" charset="0"/>
              </a:rPr>
              <a:t>st </a:t>
            </a:r>
            <a:r>
              <a:rPr lang="en-US" sz="1400" b="1" i="0" dirty="0">
                <a:solidFill>
                  <a:srgbClr val="CC3300"/>
                </a:solidFill>
                <a:cs typeface="Arial" charset="0"/>
              </a:rPr>
              <a:t/>
            </a:r>
            <a:br>
              <a:rPr lang="en-US" sz="1400" b="1" i="0" dirty="0">
                <a:solidFill>
                  <a:srgbClr val="CC3300"/>
                </a:solidFill>
                <a:cs typeface="Arial" charset="0"/>
              </a:rPr>
            </a:br>
            <a:endParaRPr lang="en-US" sz="1400" b="1" i="0" dirty="0">
              <a:solidFill>
                <a:srgbClr val="CC3300"/>
              </a:solidFill>
              <a:cs typeface="Arial" charset="0"/>
            </a:endParaRPr>
          </a:p>
        </p:txBody>
      </p:sp>
      <p:sp>
        <p:nvSpPr>
          <p:cNvPr id="300055" name="Line 23"/>
          <p:cNvSpPr>
            <a:spLocks noChangeShapeType="1"/>
          </p:cNvSpPr>
          <p:nvPr/>
        </p:nvSpPr>
        <p:spPr bwMode="auto">
          <a:xfrm>
            <a:off x="1143000" y="4038600"/>
            <a:ext cx="6858000" cy="0"/>
          </a:xfrm>
          <a:prstGeom prst="line">
            <a:avLst/>
          </a:prstGeom>
          <a:noFill/>
          <a:ln w="25400">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0056" name="Text Box 24"/>
          <p:cNvSpPr txBox="1">
            <a:spLocks noChangeArrowheads="1"/>
          </p:cNvSpPr>
          <p:nvPr/>
        </p:nvSpPr>
        <p:spPr bwMode="auto">
          <a:xfrm>
            <a:off x="8077200" y="3733800"/>
            <a:ext cx="1066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buFont typeface="Arial" charset="0"/>
              <a:buNone/>
            </a:pPr>
            <a:r>
              <a:rPr lang="en-US" sz="1400" b="1" i="0" dirty="0">
                <a:solidFill>
                  <a:srgbClr val="CC3300"/>
                </a:solidFill>
                <a:cs typeface="Arial" charset="0"/>
              </a:rPr>
              <a:t>Best </a:t>
            </a:r>
            <a:br>
              <a:rPr lang="en-US" sz="1400" b="1" i="0" dirty="0">
                <a:solidFill>
                  <a:srgbClr val="CC3300"/>
                </a:solidFill>
                <a:cs typeface="Arial" charset="0"/>
              </a:rPr>
            </a:br>
            <a:endParaRPr lang="en-US" sz="1400" b="1" i="0" dirty="0">
              <a:solidFill>
                <a:srgbClr val="CC3300"/>
              </a:solidFill>
              <a:cs typeface="Arial" charset="0"/>
            </a:endParaRPr>
          </a:p>
        </p:txBody>
      </p:sp>
      <p:sp>
        <p:nvSpPr>
          <p:cNvPr id="2" name="Rectangle 1"/>
          <p:cNvSpPr/>
          <p:nvPr/>
        </p:nvSpPr>
        <p:spPr>
          <a:xfrm>
            <a:off x="102425" y="59375"/>
            <a:ext cx="8458200" cy="1323439"/>
          </a:xfrm>
          <a:prstGeom prst="rect">
            <a:avLst/>
          </a:prstGeom>
        </p:spPr>
        <p:txBody>
          <a:bodyPr wrap="square">
            <a:spAutoFit/>
          </a:bodyPr>
          <a:lstStyle/>
          <a:p>
            <a:r>
              <a:rPr lang="en-US" sz="4000" b="1" kern="0" dirty="0" smtClean="0">
                <a:solidFill>
                  <a:srgbClr val="004080"/>
                </a:solidFill>
                <a:latin typeface="Calibri"/>
                <a:ea typeface="ＭＳ Ｐゴシック" charset="0"/>
                <a:cs typeface="Calibri"/>
              </a:rPr>
              <a:t>7</a:t>
            </a:r>
            <a:r>
              <a:rPr lang="en-US" sz="4000" b="1" kern="0" dirty="0">
                <a:solidFill>
                  <a:srgbClr val="004080"/>
                </a:solidFill>
                <a:latin typeface="Calibri"/>
                <a:ea typeface="ＭＳ Ｐゴシック" charset="0"/>
                <a:cs typeface="Calibri"/>
              </a:rPr>
              <a:t>. “Loss”, Disgorgement and Public Policy</a:t>
            </a:r>
            <a:endParaRPr lang="en-US" sz="4000" b="1" dirty="0">
              <a:solidFill>
                <a:srgbClr val="004080"/>
              </a:solidFill>
              <a:latin typeface="Calibri"/>
              <a:ea typeface="ＭＳ Ｐゴシック" charset="0"/>
              <a:cs typeface="Calibri"/>
            </a:endParaRPr>
          </a:p>
        </p:txBody>
      </p:sp>
    </p:spTree>
    <p:extLst>
      <p:ext uri="{BB962C8B-B14F-4D97-AF65-F5344CB8AC3E}">
        <p14:creationId xmlns:p14="http://schemas.microsoft.com/office/powerpoint/2010/main" val="1873754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19937952">
            <a:off x="1014156" y="1010024"/>
            <a:ext cx="3505739" cy="4572000"/>
          </a:xfrm>
          <a:prstGeom prst="rect">
            <a:avLst/>
          </a:prstGeom>
        </p:spPr>
      </p:pic>
      <p:sp>
        <p:nvSpPr>
          <p:cNvPr id="2" name="Title 1"/>
          <p:cNvSpPr>
            <a:spLocks noGrp="1"/>
          </p:cNvSpPr>
          <p:nvPr>
            <p:ph type="title"/>
          </p:nvPr>
        </p:nvSpPr>
        <p:spPr>
          <a:xfrm>
            <a:off x="159488" y="30126"/>
            <a:ext cx="8534400" cy="1871662"/>
          </a:xfrm>
        </p:spPr>
        <p:txBody>
          <a:bodyPr/>
          <a:lstStyle/>
          <a:p>
            <a:pPr marL="457200" indent="-457200"/>
            <a:r>
              <a:rPr lang="en-US" dirty="0" smtClean="0"/>
              <a:t>6. D&amp;O Coverage for </a:t>
            </a:r>
            <a:r>
              <a:rPr lang="en-US" dirty="0"/>
              <a:t>Investigations </a:t>
            </a:r>
            <a:r>
              <a:rPr lang="en-US" dirty="0" smtClean="0"/>
              <a:t>- Is governmental subpoena </a:t>
            </a:r>
            <a:r>
              <a:rPr lang="en-US" dirty="0"/>
              <a:t>“written demand for non-monetary relief</a:t>
            </a:r>
            <a:r>
              <a:rPr lang="en-US" dirty="0" smtClean="0"/>
              <a:t>.”</a:t>
            </a:r>
            <a:endParaRPr lang="en-US" dirty="0"/>
          </a:p>
        </p:txBody>
      </p:sp>
      <p:sp>
        <p:nvSpPr>
          <p:cNvPr id="3" name="TextBox 2"/>
          <p:cNvSpPr txBox="1"/>
          <p:nvPr/>
        </p:nvSpPr>
        <p:spPr>
          <a:xfrm>
            <a:off x="609600" y="1460205"/>
            <a:ext cx="7772400" cy="5478423"/>
          </a:xfrm>
          <a:prstGeom prst="rect">
            <a:avLst/>
          </a:prstGeom>
          <a:noFill/>
        </p:spPr>
        <p:txBody>
          <a:bodyPr wrap="square" rtlCol="0">
            <a:spAutoFit/>
          </a:bodyPr>
          <a:lstStyle/>
          <a:p>
            <a:r>
              <a:rPr lang="en-US" sz="2000" dirty="0" smtClean="0"/>
              <a:t/>
            </a:r>
            <a:br>
              <a:rPr lang="en-US" sz="2000" dirty="0" smtClean="0"/>
            </a:br>
            <a:endParaRPr lang="en-US" sz="2000" dirty="0" smtClean="0"/>
          </a:p>
          <a:p>
            <a:pPr marL="285750" indent="-285750">
              <a:buFont typeface="Arial" panose="020B0604020202020204" pitchFamily="34" charset="0"/>
              <a:buChar char="•"/>
            </a:pPr>
            <a:r>
              <a:rPr lang="en-US" sz="2000" dirty="0" smtClean="0"/>
              <a:t>Court found no </a:t>
            </a:r>
            <a:r>
              <a:rPr lang="en-US" sz="2000" dirty="0"/>
              <a:t>coverage under </a:t>
            </a:r>
            <a:r>
              <a:rPr lang="en-US" sz="2000" dirty="0" smtClean="0"/>
              <a:t>D&amp;O policy for </a:t>
            </a:r>
            <a:r>
              <a:rPr lang="en-US" sz="2000" dirty="0"/>
              <a:t>SEC investigation and enforcement action against the company and </a:t>
            </a:r>
            <a:r>
              <a:rPr lang="en-US" sz="2000" dirty="0" smtClean="0"/>
              <a:t>CEO </a:t>
            </a:r>
            <a:r>
              <a:rPr lang="en-US" sz="2000" dirty="0"/>
              <a:t>where </a:t>
            </a:r>
            <a:r>
              <a:rPr lang="en-US" sz="2000" dirty="0" smtClean="0"/>
              <a:t>company </a:t>
            </a:r>
            <a:r>
              <a:rPr lang="en-US" sz="2000" dirty="0"/>
              <a:t>had been served with </a:t>
            </a:r>
            <a:r>
              <a:rPr lang="en-US" sz="2000" dirty="0" smtClean="0"/>
              <a:t>investigative </a:t>
            </a:r>
            <a:r>
              <a:rPr lang="en-US" sz="2000" dirty="0"/>
              <a:t>subpoena </a:t>
            </a:r>
            <a:r>
              <a:rPr lang="en-US" sz="2000" u="sng" dirty="0" smtClean="0"/>
              <a:t>prior to policy period</a:t>
            </a:r>
            <a:r>
              <a:rPr lang="en-US" sz="2000" dirty="0" smtClean="0"/>
              <a:t>.  Court held claim made </a:t>
            </a:r>
            <a:r>
              <a:rPr lang="en-US" sz="2000" dirty="0"/>
              <a:t>when </a:t>
            </a:r>
            <a:r>
              <a:rPr lang="en-US" sz="2000" dirty="0" smtClean="0"/>
              <a:t>subpoena </a:t>
            </a:r>
            <a:r>
              <a:rPr lang="en-US" sz="2000" dirty="0"/>
              <a:t>served </a:t>
            </a:r>
            <a:r>
              <a:rPr lang="en-US" sz="2000" dirty="0" smtClean="0"/>
              <a:t>and </a:t>
            </a:r>
            <a:r>
              <a:rPr lang="en-US" sz="2000" dirty="0"/>
              <a:t>therefore was not </a:t>
            </a:r>
            <a:r>
              <a:rPr lang="en-US" sz="2000" dirty="0" smtClean="0"/>
              <a:t>in policy period.</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“Claim” defined including “civil, arbitration, administrative or regulatory proceeding against any Insured commenced by … the filing of a notice of charge, investigative order or like document.”</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Other issues, claims.</a:t>
            </a:r>
          </a:p>
          <a:p>
            <a:endParaRPr lang="en-US" dirty="0" smtClean="0"/>
          </a:p>
          <a:p>
            <a:r>
              <a:rPr lang="en-US" i="1" dirty="0" err="1"/>
              <a:t>Biochemics</a:t>
            </a:r>
            <a:r>
              <a:rPr lang="en-US" i="1" dirty="0"/>
              <a:t>, </a:t>
            </a:r>
            <a:r>
              <a:rPr lang="en-US" i="1" dirty="0" err="1"/>
              <a:t>Inc</a:t>
            </a:r>
            <a:r>
              <a:rPr lang="en" i="1" dirty="0" smtClean="0"/>
              <a:t>., </a:t>
            </a:r>
            <a:r>
              <a:rPr lang="en-US" i="1" dirty="0" smtClean="0"/>
              <a:t>and </a:t>
            </a:r>
            <a:r>
              <a:rPr lang="en-US" i="1" dirty="0"/>
              <a:t>John </a:t>
            </a:r>
            <a:r>
              <a:rPr lang="en-US" i="1" dirty="0" err="1" smtClean="0"/>
              <a:t>Masiz</a:t>
            </a:r>
            <a:r>
              <a:rPr lang="en-US" i="1" dirty="0" smtClean="0"/>
              <a:t> v. A</a:t>
            </a:r>
            <a:r>
              <a:rPr lang="fr-FR" i="1" dirty="0" smtClean="0"/>
              <a:t>xis </a:t>
            </a:r>
            <a:r>
              <a:rPr lang="fr-FR" i="1" dirty="0" err="1"/>
              <a:t>Reinsurance</a:t>
            </a:r>
            <a:r>
              <a:rPr lang="fr-FR" i="1" dirty="0"/>
              <a:t> Co., et al., </a:t>
            </a:r>
            <a:r>
              <a:rPr lang="en-US" dirty="0"/>
              <a:t>CIV. NO. 13-10691-RWZ U.S.D.C., D. Mass</a:t>
            </a:r>
            <a:r>
              <a:rPr lang="en-US" dirty="0" smtClean="0"/>
              <a:t>. (</a:t>
            </a:r>
            <a:r>
              <a:rPr lang="en-US" dirty="0"/>
              <a:t>January 6, 2015).</a:t>
            </a:r>
            <a:endParaRPr lang="en" dirty="0"/>
          </a:p>
          <a:p>
            <a:endParaRPr lang="en-US" dirty="0"/>
          </a:p>
          <a:p>
            <a:endParaRPr lang="en-US" dirty="0"/>
          </a:p>
        </p:txBody>
      </p:sp>
    </p:spTree>
    <p:extLst>
      <p:ext uri="{BB962C8B-B14F-4D97-AF65-F5344CB8AC3E}">
        <p14:creationId xmlns:p14="http://schemas.microsoft.com/office/powerpoint/2010/main" val="1365388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0228" y="1600200"/>
            <a:ext cx="7620000" cy="4585871"/>
          </a:xfrm>
          <a:prstGeom prst="rect">
            <a:avLst/>
          </a:prstGeom>
          <a:noFill/>
        </p:spPr>
        <p:txBody>
          <a:bodyPr wrap="square" rtlCol="0">
            <a:spAutoFit/>
          </a:bodyPr>
          <a:lstStyle/>
          <a:p>
            <a:pPr marL="285750" indent="-285750">
              <a:buFont typeface="Arial" pitchFamily="34" charset="0"/>
              <a:buChar char="•"/>
            </a:pPr>
            <a:r>
              <a:rPr lang="en-US" sz="2400" dirty="0" smtClean="0"/>
              <a:t>Last year: </a:t>
            </a:r>
            <a:r>
              <a:rPr lang="en-US" sz="2400" i="1" dirty="0" smtClean="0"/>
              <a:t>Kahn v. </a:t>
            </a:r>
            <a:r>
              <a:rPr lang="en-US" sz="2400" i="1" dirty="0" err="1" smtClean="0"/>
              <a:t>M&amp;F</a:t>
            </a:r>
            <a:r>
              <a:rPr lang="en-US" sz="2400" i="1" dirty="0" smtClean="0"/>
              <a:t> Worldwide</a:t>
            </a:r>
            <a:r>
              <a:rPr lang="en-US" sz="2400" dirty="0" smtClean="0"/>
              <a:t>, C.A. No, 65661 *(Del. Sup. Ct. March 14, 2014)</a:t>
            </a:r>
            <a:br>
              <a:rPr lang="en-US" sz="2400" dirty="0" smtClean="0"/>
            </a:br>
            <a:endParaRPr lang="en-US" sz="2400" dirty="0" smtClean="0"/>
          </a:p>
          <a:p>
            <a:pPr marL="285750" indent="-285750">
              <a:buFont typeface="Arial" pitchFamily="34" charset="0"/>
              <a:buChar char="•"/>
            </a:pPr>
            <a:r>
              <a:rPr lang="en-US" sz="2400" dirty="0" smtClean="0"/>
              <a:t>unanimously </a:t>
            </a:r>
            <a:r>
              <a:rPr lang="en-US" sz="2400" dirty="0"/>
              <a:t>affirmed </a:t>
            </a:r>
            <a:r>
              <a:rPr lang="en-US" sz="2400" dirty="0" smtClean="0"/>
              <a:t>Chancery’s </a:t>
            </a:r>
            <a:r>
              <a:rPr lang="en-US" sz="2400" dirty="0"/>
              <a:t>decision that </a:t>
            </a:r>
            <a:r>
              <a:rPr lang="en-US" sz="2400" dirty="0" smtClean="0"/>
              <a:t>more </a:t>
            </a:r>
            <a:r>
              <a:rPr lang="en-US" sz="2400" dirty="0"/>
              <a:t>deferential </a:t>
            </a:r>
            <a:r>
              <a:rPr lang="en-US" sz="2400" dirty="0" smtClean="0"/>
              <a:t>“business </a:t>
            </a:r>
            <a:r>
              <a:rPr lang="en-US" sz="2400" dirty="0"/>
              <a:t>judgment </a:t>
            </a:r>
            <a:r>
              <a:rPr lang="en-US" sz="2400" dirty="0" smtClean="0"/>
              <a:t>rule”, </a:t>
            </a:r>
            <a:r>
              <a:rPr lang="en-US" sz="2400" dirty="0"/>
              <a:t>rather than </a:t>
            </a:r>
            <a:r>
              <a:rPr lang="en-US" sz="2400" dirty="0" smtClean="0"/>
              <a:t>“entire fairness” </a:t>
            </a:r>
            <a:r>
              <a:rPr lang="en-US" sz="2400" dirty="0"/>
              <a:t>standard of </a:t>
            </a:r>
            <a:r>
              <a:rPr lang="en-US" sz="2400" dirty="0" smtClean="0"/>
              <a:t>review</a:t>
            </a:r>
            <a:r>
              <a:rPr lang="en-US" sz="2400" dirty="0"/>
              <a:t>.</a:t>
            </a:r>
            <a:r>
              <a:rPr lang="en-US" sz="2400" dirty="0" smtClean="0"/>
              <a:t> </a:t>
            </a:r>
            <a:br>
              <a:rPr lang="en-US" sz="2400" dirty="0" smtClean="0"/>
            </a:br>
            <a:endParaRPr lang="en-US" sz="2400" dirty="0" smtClean="0"/>
          </a:p>
          <a:p>
            <a:pPr marL="285750" indent="-285750">
              <a:buFont typeface="Arial" pitchFamily="34" charset="0"/>
              <a:buChar char="•"/>
            </a:pPr>
            <a:r>
              <a:rPr lang="en-US" sz="2400" dirty="0" smtClean="0"/>
              <a:t>applies </a:t>
            </a:r>
            <a:r>
              <a:rPr lang="en-US" sz="2400" dirty="0"/>
              <a:t>to controlling stockholder buyouts if merger </a:t>
            </a:r>
            <a:r>
              <a:rPr lang="en-US" sz="2400" dirty="0" smtClean="0"/>
              <a:t>discussions and negotiation </a:t>
            </a:r>
            <a:r>
              <a:rPr lang="en-US" sz="2400" dirty="0"/>
              <a:t>and approval of </a:t>
            </a:r>
            <a:r>
              <a:rPr lang="en-US" sz="2400" u="sng" dirty="0" smtClean="0"/>
              <a:t>independent </a:t>
            </a:r>
            <a:r>
              <a:rPr lang="en-US" sz="2400" u="sng" dirty="0"/>
              <a:t>committee</a:t>
            </a:r>
            <a:r>
              <a:rPr lang="en-US" sz="2400" dirty="0"/>
              <a:t> and an </a:t>
            </a:r>
            <a:r>
              <a:rPr lang="en-US" sz="2400" dirty="0" smtClean="0"/>
              <a:t>un-coerced</a:t>
            </a:r>
            <a:r>
              <a:rPr lang="en-US" sz="2400" dirty="0"/>
              <a:t>, fully informed, </a:t>
            </a:r>
            <a:r>
              <a:rPr lang="en-US" sz="2400" u="sng" dirty="0"/>
              <a:t>majority-of-the-minority</a:t>
            </a:r>
            <a:r>
              <a:rPr lang="en-US" sz="2400" dirty="0"/>
              <a:t> stockholder vote.</a:t>
            </a:r>
            <a:r>
              <a:rPr lang="en-US" sz="2400" dirty="0" smtClean="0"/>
              <a:t>)</a:t>
            </a:r>
          </a:p>
          <a:p>
            <a:pPr marL="285750" indent="-285750">
              <a:buFont typeface="Arial" pitchFamily="34" charset="0"/>
              <a:buChar char="•"/>
            </a:pPr>
            <a:endParaRPr lang="en-US" sz="2800" dirty="0"/>
          </a:p>
        </p:txBody>
      </p:sp>
      <p:sp>
        <p:nvSpPr>
          <p:cNvPr id="4" name="Title 3"/>
          <p:cNvSpPr>
            <a:spLocks noGrp="1"/>
          </p:cNvSpPr>
          <p:nvPr>
            <p:ph type="title"/>
          </p:nvPr>
        </p:nvSpPr>
        <p:spPr/>
        <p:txBody>
          <a:bodyPr/>
          <a:lstStyle/>
          <a:p>
            <a:pPr marL="509588" indent="-509588"/>
            <a:r>
              <a:rPr lang="en-US" dirty="0" err="1"/>
              <a:t>5</a:t>
            </a:r>
            <a:r>
              <a:rPr lang="en-US" dirty="0" err="1" smtClean="0"/>
              <a:t>.“</a:t>
            </a:r>
            <a:r>
              <a:rPr lang="en-US" dirty="0" err="1"/>
              <a:t>Entire</a:t>
            </a:r>
            <a:r>
              <a:rPr lang="en-US" dirty="0"/>
              <a:t> Fairness” – Independent  </a:t>
            </a:r>
            <a:r>
              <a:rPr lang="en-US" dirty="0" smtClean="0"/>
              <a:t>   Directors </a:t>
            </a:r>
            <a:r>
              <a:rPr lang="en-US" dirty="0"/>
              <a:t>in Buyouts</a:t>
            </a:r>
          </a:p>
        </p:txBody>
      </p:sp>
    </p:spTree>
    <p:extLst>
      <p:ext uri="{BB962C8B-B14F-4D97-AF65-F5344CB8AC3E}">
        <p14:creationId xmlns:p14="http://schemas.microsoft.com/office/powerpoint/2010/main" val="4515230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1447800"/>
            <a:ext cx="7620000" cy="4493538"/>
          </a:xfrm>
          <a:prstGeom prst="rect">
            <a:avLst/>
          </a:prstGeom>
          <a:noFill/>
        </p:spPr>
        <p:txBody>
          <a:bodyPr wrap="square" rtlCol="0">
            <a:spAutoFit/>
          </a:bodyPr>
          <a:lstStyle/>
          <a:p>
            <a:pPr marL="285750" indent="-285750">
              <a:buFont typeface="Arial" pitchFamily="34" charset="0"/>
              <a:buChar char="•"/>
            </a:pPr>
            <a:r>
              <a:rPr lang="en-US" sz="2200" dirty="0" smtClean="0"/>
              <a:t>Pleading standard </a:t>
            </a:r>
            <a:r>
              <a:rPr lang="en-US" sz="2200" dirty="0"/>
              <a:t>for </a:t>
            </a:r>
            <a:r>
              <a:rPr lang="en-US" sz="2200" dirty="0" smtClean="0"/>
              <a:t>independent </a:t>
            </a:r>
            <a:r>
              <a:rPr lang="en-US" sz="2200" dirty="0"/>
              <a:t>director has breached fiduciary duties in connection </a:t>
            </a:r>
            <a:r>
              <a:rPr lang="en-US" sz="2200" dirty="0" smtClean="0"/>
              <a:t>with controlling </a:t>
            </a:r>
            <a:r>
              <a:rPr lang="en-US" sz="2200" dirty="0"/>
              <a:t>shareholder buyout. </a:t>
            </a:r>
            <a:r>
              <a:rPr lang="en-US" sz="2200" dirty="0" smtClean="0"/>
              <a:t/>
            </a:r>
            <a:br>
              <a:rPr lang="en-US" sz="2200" dirty="0" smtClean="0"/>
            </a:br>
            <a:endParaRPr lang="en-US" sz="2200" dirty="0" smtClean="0"/>
          </a:p>
          <a:p>
            <a:pPr marL="285750" indent="-285750">
              <a:buFont typeface="Arial" pitchFamily="34" charset="0"/>
              <a:buChar char="•"/>
            </a:pPr>
            <a:r>
              <a:rPr lang="en-US" sz="2200" dirty="0"/>
              <a:t>C</a:t>
            </a:r>
            <a:r>
              <a:rPr lang="en-US" sz="2200" dirty="0" smtClean="0"/>
              <a:t>ertified </a:t>
            </a:r>
            <a:r>
              <a:rPr lang="en-US" sz="2200" dirty="0"/>
              <a:t>for interlocutory </a:t>
            </a:r>
            <a:r>
              <a:rPr lang="en-US" sz="2200" dirty="0" smtClean="0"/>
              <a:t>appeal to </a:t>
            </a:r>
            <a:r>
              <a:rPr lang="en-US" sz="2200" dirty="0"/>
              <a:t>Delaware Supreme Court</a:t>
            </a:r>
            <a:r>
              <a:rPr lang="en-US" sz="2200" dirty="0" smtClean="0"/>
              <a:t> </a:t>
            </a:r>
            <a:r>
              <a:rPr lang="en-US" sz="2200" dirty="0"/>
              <a:t>in a pair of recent </a:t>
            </a:r>
            <a:r>
              <a:rPr lang="en-US" sz="2200" dirty="0" smtClean="0"/>
              <a:t>Chancery cases</a:t>
            </a:r>
            <a:r>
              <a:rPr lang="en-US" sz="2200" dirty="0"/>
              <a:t>. </a:t>
            </a:r>
            <a:r>
              <a:rPr lang="en-US" sz="2200" dirty="0" smtClean="0"/>
              <a:t/>
            </a:r>
            <a:br>
              <a:rPr lang="en-US" sz="2200" dirty="0" smtClean="0"/>
            </a:br>
            <a:endParaRPr lang="en-US" sz="2200" dirty="0" smtClean="0"/>
          </a:p>
          <a:p>
            <a:pPr marL="285750" indent="-285750">
              <a:buFont typeface="Arial" pitchFamily="34" charset="0"/>
              <a:buChar char="•"/>
            </a:pPr>
            <a:r>
              <a:rPr lang="en-US" sz="2200" i="1" dirty="0" smtClean="0"/>
              <a:t>In </a:t>
            </a:r>
            <a:r>
              <a:rPr lang="en-US" sz="2200" i="1" dirty="0"/>
              <a:t>re Cornerstone Therapeutics Stockholder Litigation</a:t>
            </a:r>
            <a:r>
              <a:rPr lang="en-US" sz="2200" dirty="0"/>
              <a:t>, No. CIV.A. 8922-VCG (Del. Ch. Sept. 10, 2014) (Glasscock, V.C.); </a:t>
            </a:r>
            <a:r>
              <a:rPr lang="en-US" sz="2200" dirty="0" smtClean="0"/>
              <a:t/>
            </a:r>
            <a:br>
              <a:rPr lang="en-US" sz="2200" dirty="0" smtClean="0"/>
            </a:br>
            <a:endParaRPr lang="en-US" sz="2200" dirty="0" smtClean="0"/>
          </a:p>
          <a:p>
            <a:pPr marL="285750" indent="-285750">
              <a:buFont typeface="Arial" pitchFamily="34" charset="0"/>
              <a:buChar char="•"/>
            </a:pPr>
            <a:r>
              <a:rPr lang="en-US" sz="2200" i="1" dirty="0" smtClean="0"/>
              <a:t>In </a:t>
            </a:r>
            <a:r>
              <a:rPr lang="en-US" sz="2200" i="1" dirty="0"/>
              <a:t>re </a:t>
            </a:r>
            <a:r>
              <a:rPr lang="en-US" sz="2200" i="1" dirty="0" err="1"/>
              <a:t>Zhongpin</a:t>
            </a:r>
            <a:r>
              <a:rPr lang="en-US" sz="2200" i="1" dirty="0"/>
              <a:t> Stockholders Litigation</a:t>
            </a:r>
            <a:r>
              <a:rPr lang="en-US" sz="2200" dirty="0"/>
              <a:t>, No. CV 7393-VCN (Del. Ch. Nov. 26, 2014) (Noble, V.C.).</a:t>
            </a:r>
          </a:p>
        </p:txBody>
      </p:sp>
      <p:sp>
        <p:nvSpPr>
          <p:cNvPr id="4" name="Title 3"/>
          <p:cNvSpPr>
            <a:spLocks noGrp="1"/>
          </p:cNvSpPr>
          <p:nvPr>
            <p:ph type="title"/>
          </p:nvPr>
        </p:nvSpPr>
        <p:spPr/>
        <p:txBody>
          <a:bodyPr/>
          <a:lstStyle/>
          <a:p>
            <a:pPr marL="509588" indent="-509588"/>
            <a:r>
              <a:rPr lang="en-US" dirty="0" err="1"/>
              <a:t>5</a:t>
            </a:r>
            <a:r>
              <a:rPr lang="en-US" dirty="0" err="1" smtClean="0"/>
              <a:t>.“</a:t>
            </a:r>
            <a:r>
              <a:rPr lang="en-US" dirty="0" err="1"/>
              <a:t>Entire</a:t>
            </a:r>
            <a:r>
              <a:rPr lang="en-US" dirty="0"/>
              <a:t> Fairness” – Independent  </a:t>
            </a:r>
            <a:r>
              <a:rPr lang="en-US" dirty="0" smtClean="0"/>
              <a:t>   Directors </a:t>
            </a:r>
            <a:r>
              <a:rPr lang="en-US" dirty="0"/>
              <a:t>in Buyouts</a:t>
            </a:r>
          </a:p>
        </p:txBody>
      </p:sp>
    </p:spTree>
    <p:extLst>
      <p:ext uri="{BB962C8B-B14F-4D97-AF65-F5344CB8AC3E}">
        <p14:creationId xmlns:p14="http://schemas.microsoft.com/office/powerpoint/2010/main" val="12811076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4"/>
          <p:cNvSpPr>
            <a:spLocks noGrp="1" noChangeAspect="1" noChangeArrowheads="1"/>
          </p:cNvSpPr>
          <p:nvPr>
            <p:ph type="title"/>
          </p:nvPr>
        </p:nvSpPr>
        <p:spPr>
          <a:xfrm>
            <a:off x="152400" y="333707"/>
            <a:ext cx="7543800" cy="60619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fontScale="90000"/>
          </a:bodyPr>
          <a:lstStyle/>
          <a:p>
            <a:pPr marL="457200" indent="-457200"/>
            <a:r>
              <a:rPr lang="it-IT" dirty="0"/>
              <a:t>4.	UK Corporate Veil </a:t>
            </a:r>
            <a:r>
              <a:rPr lang="it-IT" dirty="0" smtClean="0"/>
              <a:t>Piercing - </a:t>
            </a:r>
            <a:endParaRPr lang="en-US" sz="4000" dirty="0" smtClean="0"/>
          </a:p>
        </p:txBody>
      </p:sp>
      <p:sp>
        <p:nvSpPr>
          <p:cNvPr id="2" name="TextBox 1"/>
          <p:cNvSpPr txBox="1"/>
          <p:nvPr/>
        </p:nvSpPr>
        <p:spPr>
          <a:xfrm>
            <a:off x="838200" y="1295400"/>
            <a:ext cx="7315200" cy="4401205"/>
          </a:xfrm>
          <a:prstGeom prst="rect">
            <a:avLst/>
          </a:prstGeom>
          <a:noFill/>
        </p:spPr>
        <p:txBody>
          <a:bodyPr wrap="square" rtlCol="0">
            <a:spAutoFit/>
          </a:bodyPr>
          <a:lstStyle/>
          <a:p>
            <a:pPr marL="285750" indent="-285750">
              <a:buFont typeface="Arial" panose="020B0604020202020204" pitchFamily="34" charset="0"/>
              <a:buChar char="•"/>
            </a:pPr>
            <a:r>
              <a:rPr lang="en-US" sz="2000" i="1" dirty="0" err="1"/>
              <a:t>Prest</a:t>
            </a:r>
            <a:r>
              <a:rPr lang="en-US" sz="2000" i="1" dirty="0"/>
              <a:t> v </a:t>
            </a:r>
            <a:r>
              <a:rPr lang="en-US" sz="2000" i="1" dirty="0" err="1"/>
              <a:t>Petrodel</a:t>
            </a:r>
            <a:r>
              <a:rPr lang="en-US" sz="2000" i="1" dirty="0"/>
              <a:t> Resources Ltd</a:t>
            </a:r>
            <a:r>
              <a:rPr lang="en-US" sz="2000" dirty="0"/>
              <a:t> [2013] UKSC 34, the UK Supreme Court has recently reviewed the English </a:t>
            </a:r>
            <a:r>
              <a:rPr lang="en-US" sz="2000" dirty="0" smtClean="0"/>
              <a:t>law</a:t>
            </a:r>
            <a:br>
              <a:rPr lang="en-US" sz="2000" dirty="0" smtClean="0"/>
            </a:br>
            <a:r>
              <a:rPr lang="en-US" sz="2000" dirty="0"/>
              <a:t> </a:t>
            </a:r>
            <a:endParaRPr lang="en-US" sz="2000" dirty="0" smtClean="0"/>
          </a:p>
          <a:p>
            <a:pPr marL="285750" indent="-285750">
              <a:buFont typeface="Arial" panose="020B0604020202020204" pitchFamily="34" charset="0"/>
              <a:buChar char="•"/>
            </a:pPr>
            <a:r>
              <a:rPr lang="en-US" sz="2000" dirty="0" smtClean="0"/>
              <a:t>limited </a:t>
            </a:r>
            <a:r>
              <a:rPr lang="en-US" sz="2000" dirty="0"/>
              <a:t>power to ignore separate corporate </a:t>
            </a:r>
            <a:r>
              <a:rPr lang="en-US" sz="2000" dirty="0" smtClean="0"/>
              <a:t>personality.</a:t>
            </a:r>
            <a:br>
              <a:rPr lang="en-US" sz="2000" dirty="0" smtClean="0"/>
            </a:br>
            <a:endParaRPr lang="en-US" sz="2000" dirty="0" smtClean="0"/>
          </a:p>
          <a:p>
            <a:pPr marL="285750" indent="-285750">
              <a:buFont typeface="Arial" panose="020B0604020202020204" pitchFamily="34" charset="0"/>
              <a:buChar char="•"/>
            </a:pPr>
            <a:r>
              <a:rPr lang="en-US" sz="2000" dirty="0" smtClean="0"/>
              <a:t>identify </a:t>
            </a:r>
            <a:r>
              <a:rPr lang="en-US" sz="2000" dirty="0"/>
              <a:t>a fraudster with a company </a:t>
            </a:r>
            <a:r>
              <a:rPr lang="en-US" sz="2000" dirty="0" smtClean="0"/>
              <a:t>they control to compensate victims </a:t>
            </a:r>
            <a:r>
              <a:rPr lang="en-US" sz="2000" dirty="0"/>
              <a:t>of fraud. </a:t>
            </a:r>
            <a:r>
              <a:rPr lang="en-US" sz="2000" dirty="0" smtClean="0"/>
              <a:t/>
            </a:r>
            <a:br>
              <a:rPr lang="en-US" sz="2000" dirty="0" smtClean="0"/>
            </a:br>
            <a:endParaRPr lang="en-US" sz="2000" dirty="0" smtClean="0"/>
          </a:p>
          <a:p>
            <a:pPr marL="285750" indent="-285750">
              <a:buFont typeface="Arial" panose="020B0604020202020204" pitchFamily="34" charset="0"/>
              <a:buChar char="•"/>
            </a:pPr>
            <a:r>
              <a:rPr lang="en-US" sz="2000" dirty="0" smtClean="0"/>
              <a:t>Called "</a:t>
            </a:r>
            <a:r>
              <a:rPr lang="en-US" sz="2000" i="1" dirty="0" smtClean="0"/>
              <a:t>piercing </a:t>
            </a:r>
            <a:r>
              <a:rPr lang="en-US" sz="2000" i="1" dirty="0"/>
              <a:t>the corporate </a:t>
            </a:r>
            <a:r>
              <a:rPr lang="en-US" sz="2000" i="1" dirty="0" smtClean="0"/>
              <a:t>veil</a:t>
            </a:r>
            <a:r>
              <a:rPr lang="en-US" sz="2000" dirty="0" smtClean="0"/>
              <a:t>“</a:t>
            </a:r>
            <a:br>
              <a:rPr lang="en-US" sz="2000" dirty="0" smtClean="0"/>
            </a:br>
            <a:endParaRPr lang="en-US" sz="2000" dirty="0" smtClean="0"/>
          </a:p>
          <a:p>
            <a:pPr marL="285750" indent="-285750">
              <a:buFont typeface="Arial" panose="020B0604020202020204" pitchFamily="34" charset="0"/>
              <a:buChar char="•"/>
            </a:pPr>
            <a:r>
              <a:rPr lang="en-US" sz="2000" dirty="0" smtClean="0"/>
              <a:t>UK High Court permitted “veil piecing” in this matrimonial case where individual had total control over network of offshore companies.  Company found to hold assets on behalf of individual and subject to remedy against individual.</a:t>
            </a:r>
            <a:endParaRPr lang="en-US" sz="2000" dirty="0"/>
          </a:p>
        </p:txBody>
      </p:sp>
    </p:spTree>
    <p:extLst>
      <p:ext uri="{BB962C8B-B14F-4D97-AF65-F5344CB8AC3E}">
        <p14:creationId xmlns:p14="http://schemas.microsoft.com/office/powerpoint/2010/main" val="9653421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rightnessContrast bright="30000" contrast="23000"/>
                    </a14:imgEffect>
                  </a14:imgLayer>
                </a14:imgProps>
              </a:ext>
              <a:ext uri="{28A0092B-C50C-407E-A947-70E740481C1C}">
                <a14:useLocalDpi xmlns:a14="http://schemas.microsoft.com/office/drawing/2010/main" val="0"/>
              </a:ext>
            </a:extLst>
          </a:blip>
          <a:stretch>
            <a:fillRect/>
          </a:stretch>
        </p:blipFill>
        <p:spPr>
          <a:xfrm rot="1843330">
            <a:off x="3074816" y="698332"/>
            <a:ext cx="3817883" cy="5031863"/>
          </a:xfrm>
          <a:prstGeom prst="rect">
            <a:avLst/>
          </a:prstGeom>
        </p:spPr>
      </p:pic>
      <p:sp>
        <p:nvSpPr>
          <p:cNvPr id="2" name="Title 1"/>
          <p:cNvSpPr>
            <a:spLocks noGrp="1"/>
          </p:cNvSpPr>
          <p:nvPr>
            <p:ph type="title"/>
          </p:nvPr>
        </p:nvSpPr>
        <p:spPr>
          <a:xfrm>
            <a:off x="152400" y="228600"/>
            <a:ext cx="8610600" cy="990600"/>
          </a:xfrm>
        </p:spPr>
        <p:txBody>
          <a:bodyPr/>
          <a:lstStyle/>
          <a:p>
            <a:r>
              <a:rPr lang="en-US" dirty="0"/>
              <a:t>3. Increase Fiduciary Liability?</a:t>
            </a:r>
          </a:p>
        </p:txBody>
      </p:sp>
      <p:sp>
        <p:nvSpPr>
          <p:cNvPr id="4" name="Content Placeholder 3"/>
          <p:cNvSpPr>
            <a:spLocks noGrp="1"/>
          </p:cNvSpPr>
          <p:nvPr>
            <p:ph idx="1"/>
          </p:nvPr>
        </p:nvSpPr>
        <p:spPr>
          <a:xfrm>
            <a:off x="228600" y="1295400"/>
            <a:ext cx="8534400" cy="4267200"/>
          </a:xfrm>
        </p:spPr>
        <p:txBody>
          <a:bodyPr/>
          <a:lstStyle/>
          <a:p>
            <a:pPr marL="457200" indent="-457200">
              <a:buFont typeface="Arial" panose="020B0604020202020204" pitchFamily="34" charset="0"/>
              <a:buChar char="•"/>
            </a:pPr>
            <a:r>
              <a:rPr lang="en-US" dirty="0" smtClean="0"/>
              <a:t>February 23, 2105 - President </a:t>
            </a:r>
            <a:r>
              <a:rPr lang="en-US" dirty="0"/>
              <a:t>directed </a:t>
            </a:r>
            <a:r>
              <a:rPr lang="en-US" dirty="0" err="1" smtClean="0"/>
              <a:t>Dept</a:t>
            </a:r>
            <a:r>
              <a:rPr lang="en-US" dirty="0" smtClean="0"/>
              <a:t> </a:t>
            </a:r>
            <a:r>
              <a:rPr lang="en-US" dirty="0"/>
              <a:t>of Labor to move forward </a:t>
            </a:r>
            <a:r>
              <a:rPr lang="en-US" dirty="0" smtClean="0"/>
              <a:t>with </a:t>
            </a:r>
            <a:r>
              <a:rPr lang="en-US" dirty="0"/>
              <a:t>proposed rulemaking </a:t>
            </a:r>
            <a:r>
              <a:rPr lang="en-US" dirty="0" smtClean="0"/>
              <a:t>requiring </a:t>
            </a:r>
            <a:r>
              <a:rPr lang="en-US" dirty="0"/>
              <a:t>retirement advisers to abide by a “fiduciary” </a:t>
            </a:r>
            <a:r>
              <a:rPr lang="en-US" dirty="0" smtClean="0"/>
              <a:t>standard.</a:t>
            </a:r>
          </a:p>
          <a:p>
            <a:pPr marL="457200" indent="-457200">
              <a:buFont typeface="Arial" panose="020B0604020202020204" pitchFamily="34" charset="0"/>
              <a:buChar char="•"/>
            </a:pPr>
            <a:r>
              <a:rPr lang="en-US" dirty="0" smtClean="0"/>
              <a:t>Previous statute did not get through House.</a:t>
            </a:r>
          </a:p>
          <a:p>
            <a:pPr marL="457200" indent="-457200">
              <a:buFont typeface="Arial" panose="020B0604020202020204" pitchFamily="34" charset="0"/>
              <a:buChar char="•"/>
            </a:pPr>
            <a:r>
              <a:rPr lang="en-US" dirty="0" smtClean="0"/>
              <a:t>Implications for Fiduciary liability insurance.</a:t>
            </a:r>
          </a:p>
          <a:p>
            <a:pPr marL="457200" indent="-457200">
              <a:buFont typeface="Arial" panose="020B0604020202020204" pitchFamily="34" charset="0"/>
              <a:buChar char="•"/>
            </a:pPr>
            <a:r>
              <a:rPr lang="en-US" dirty="0" smtClean="0"/>
              <a:t>Non-ERISA liability?</a:t>
            </a:r>
          </a:p>
          <a:p>
            <a:pPr marL="457200" indent="-457200">
              <a:buFont typeface="Arial" panose="020B0604020202020204" pitchFamily="34" charset="0"/>
              <a:buChar char="•"/>
            </a:pPr>
            <a:r>
              <a:rPr lang="en-US" dirty="0" smtClean="0"/>
              <a:t>Over $7 trillion in individual retirement accounts alone.</a:t>
            </a:r>
          </a:p>
          <a:p>
            <a:endParaRPr lang="en-US" dirty="0"/>
          </a:p>
        </p:txBody>
      </p:sp>
    </p:spTree>
    <p:extLst>
      <p:ext uri="{BB962C8B-B14F-4D97-AF65-F5344CB8AC3E}">
        <p14:creationId xmlns:p14="http://schemas.microsoft.com/office/powerpoint/2010/main" val="13140764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rightnessContrast bright="49000" contrast="40000"/>
                    </a14:imgEffect>
                  </a14:imgLayer>
                </a14:imgProps>
              </a:ext>
              <a:ext uri="{28A0092B-C50C-407E-A947-70E740481C1C}">
                <a14:useLocalDpi xmlns:a14="http://schemas.microsoft.com/office/drawing/2010/main" val="0"/>
              </a:ext>
            </a:extLst>
          </a:blip>
          <a:stretch>
            <a:fillRect/>
          </a:stretch>
        </p:blipFill>
        <p:spPr>
          <a:xfrm rot="1834153">
            <a:off x="4787256" y="626359"/>
            <a:ext cx="3385268" cy="4468553"/>
          </a:xfrm>
          <a:prstGeom prst="rect">
            <a:avLst/>
          </a:prstGeom>
        </p:spPr>
      </p:pic>
      <p:sp>
        <p:nvSpPr>
          <p:cNvPr id="25602" name="AutoShape 4"/>
          <p:cNvSpPr>
            <a:spLocks noGrp="1" noChangeAspect="1" noChangeArrowheads="1"/>
          </p:cNvSpPr>
          <p:nvPr>
            <p:ph type="title"/>
          </p:nvPr>
        </p:nvSpPr>
        <p:spPr>
          <a:xfrm>
            <a:off x="152400" y="304800"/>
            <a:ext cx="8686801" cy="81923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fontScale="90000"/>
          </a:bodyPr>
          <a:lstStyle/>
          <a:p>
            <a:pPr marL="457200" indent="-457200" algn="l"/>
            <a:r>
              <a:rPr lang="en-US" sz="4000" dirty="0" smtClean="0"/>
              <a:t>2.	 </a:t>
            </a:r>
            <a:r>
              <a:rPr lang="en-US" dirty="0" smtClean="0"/>
              <a:t>FCPA Enforcement Fines and Follow On Securities cases</a:t>
            </a:r>
            <a:endParaRPr lang="en-US" sz="4000" dirty="0" smtClean="0"/>
          </a:p>
        </p:txBody>
      </p:sp>
      <p:sp>
        <p:nvSpPr>
          <p:cNvPr id="2" name="TextBox 1"/>
          <p:cNvSpPr txBox="1"/>
          <p:nvPr/>
        </p:nvSpPr>
        <p:spPr>
          <a:xfrm>
            <a:off x="685800" y="1295400"/>
            <a:ext cx="8153400"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a:t>The Foreign Corrupt Practices Act (FCPA) </a:t>
            </a:r>
            <a:r>
              <a:rPr lang="en-US" sz="2400" dirty="0" smtClean="0"/>
              <a:t>1977</a:t>
            </a:r>
            <a:br>
              <a:rPr lang="en-US" sz="2400" dirty="0" smtClean="0"/>
            </a:br>
            <a:r>
              <a:rPr lang="en-US" sz="2400" dirty="0" smtClean="0"/>
              <a:t> </a:t>
            </a:r>
          </a:p>
          <a:p>
            <a:pPr marL="285750" indent="-285750">
              <a:buFont typeface="Arial" panose="020B0604020202020204" pitchFamily="34" charset="0"/>
              <a:buChar char="•"/>
            </a:pPr>
            <a:r>
              <a:rPr lang="en-US" sz="2400" dirty="0"/>
              <a:t>I</a:t>
            </a:r>
            <a:r>
              <a:rPr lang="en-US" sz="2400" dirty="0" smtClean="0"/>
              <a:t>n </a:t>
            </a:r>
            <a:r>
              <a:rPr lang="en-US" sz="2400" dirty="0"/>
              <a:t>response to revelations of widespread bribery of foreign officials by U.S. companies in order to win </a:t>
            </a:r>
            <a:r>
              <a:rPr lang="en-US" sz="2400" dirty="0" smtClean="0"/>
              <a:t>business.</a:t>
            </a:r>
            <a:br>
              <a:rPr lang="en-US" sz="2400" dirty="0" smtClean="0"/>
            </a:br>
            <a:endParaRPr lang="en-US" sz="2400" dirty="0" smtClean="0"/>
          </a:p>
          <a:p>
            <a:pPr marL="285750" indent="-285750">
              <a:buFont typeface="Arial" panose="020B0604020202020204" pitchFamily="34" charset="0"/>
              <a:buChar char="•"/>
            </a:pPr>
            <a:r>
              <a:rPr lang="en-US" sz="2400" dirty="0"/>
              <a:t>E</a:t>
            </a:r>
            <a:r>
              <a:rPr lang="en-US" sz="2400" dirty="0" smtClean="0"/>
              <a:t>nforcement </a:t>
            </a:r>
            <a:r>
              <a:rPr lang="en-US" sz="2400" dirty="0"/>
              <a:t>actions by </a:t>
            </a:r>
            <a:r>
              <a:rPr lang="en-US" sz="2400" dirty="0" smtClean="0"/>
              <a:t>SEC and DOJ have </a:t>
            </a:r>
            <a:r>
              <a:rPr lang="en-US" sz="2400" dirty="0"/>
              <a:t>increased in recent </a:t>
            </a:r>
            <a:r>
              <a:rPr lang="en-US" sz="2400" dirty="0" smtClean="0"/>
              <a:t>years.</a:t>
            </a:r>
            <a:br>
              <a:rPr lang="en-US" sz="2400" dirty="0" smtClean="0"/>
            </a:br>
            <a:endParaRPr lang="en-US" sz="2400" dirty="0" smtClean="0"/>
          </a:p>
          <a:p>
            <a:pPr marL="285750" indent="-285750">
              <a:buFont typeface="Arial" panose="020B0604020202020204" pitchFamily="34" charset="0"/>
              <a:buChar char="•"/>
            </a:pPr>
            <a:r>
              <a:rPr lang="en-US" sz="2400" dirty="0" smtClean="0"/>
              <a:t>FCPA </a:t>
            </a:r>
            <a:r>
              <a:rPr lang="en-US" sz="2400" dirty="0"/>
              <a:t>follow-on securities class action </a:t>
            </a:r>
            <a:r>
              <a:rPr lang="en-US" sz="2400" dirty="0" smtClean="0"/>
              <a:t>lawsuits increase.</a:t>
            </a:r>
            <a:br>
              <a:rPr lang="en-US" sz="2400" dirty="0" smtClean="0"/>
            </a:br>
            <a:endParaRPr lang="en-US" sz="2400" dirty="0" smtClean="0"/>
          </a:p>
          <a:p>
            <a:pPr marL="285750" indent="-285750">
              <a:buFont typeface="Arial" panose="020B0604020202020204" pitchFamily="34" charset="0"/>
              <a:buChar char="•"/>
            </a:pPr>
            <a:r>
              <a:rPr lang="en-US" sz="2400" dirty="0" smtClean="0"/>
              <a:t>One </a:t>
            </a:r>
            <a:r>
              <a:rPr lang="en-US" sz="2400" dirty="0"/>
              <a:t>involving </a:t>
            </a:r>
            <a:r>
              <a:rPr lang="en-US" sz="2400" i="1" dirty="0"/>
              <a:t>Avon Products </a:t>
            </a:r>
            <a:r>
              <a:rPr lang="en-US" sz="2400" dirty="0" smtClean="0"/>
              <a:t>illustrates</a:t>
            </a:r>
            <a:endParaRPr lang="en-US" sz="2400" dirty="0"/>
          </a:p>
        </p:txBody>
      </p:sp>
    </p:spTree>
    <p:extLst>
      <p:ext uri="{BB962C8B-B14F-4D97-AF65-F5344CB8AC3E}">
        <p14:creationId xmlns:p14="http://schemas.microsoft.com/office/powerpoint/2010/main" val="300941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rightnessContrast bright="49000" contrast="40000"/>
                    </a14:imgEffect>
                  </a14:imgLayer>
                </a14:imgProps>
              </a:ext>
              <a:ext uri="{28A0092B-C50C-407E-A947-70E740481C1C}">
                <a14:useLocalDpi xmlns:a14="http://schemas.microsoft.com/office/drawing/2010/main" val="0"/>
              </a:ext>
            </a:extLst>
          </a:blip>
          <a:stretch>
            <a:fillRect/>
          </a:stretch>
        </p:blipFill>
        <p:spPr>
          <a:xfrm rot="1834153">
            <a:off x="4787256" y="626359"/>
            <a:ext cx="3385268" cy="4468553"/>
          </a:xfrm>
          <a:prstGeom prst="rect">
            <a:avLst/>
          </a:prstGeom>
        </p:spPr>
      </p:pic>
      <p:sp>
        <p:nvSpPr>
          <p:cNvPr id="25602" name="AutoShape 4"/>
          <p:cNvSpPr>
            <a:spLocks noGrp="1" noChangeAspect="1" noChangeArrowheads="1"/>
          </p:cNvSpPr>
          <p:nvPr>
            <p:ph type="title"/>
          </p:nvPr>
        </p:nvSpPr>
        <p:spPr>
          <a:xfrm>
            <a:off x="152400" y="304800"/>
            <a:ext cx="8686801" cy="81923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fontScale="90000"/>
          </a:bodyPr>
          <a:lstStyle/>
          <a:p>
            <a:pPr marL="457200" indent="-457200"/>
            <a:r>
              <a:rPr lang="en-US" sz="4000" dirty="0" smtClean="0"/>
              <a:t>2.	 </a:t>
            </a:r>
            <a:r>
              <a:rPr lang="en-US" dirty="0"/>
              <a:t>FCPA Enforcement Fines and Follow On Securities </a:t>
            </a:r>
            <a:r>
              <a:rPr lang="en-US" dirty="0" smtClean="0"/>
              <a:t>cases - </a:t>
            </a:r>
            <a:r>
              <a:rPr lang="en-US" i="1" dirty="0" smtClean="0"/>
              <a:t>Avon</a:t>
            </a:r>
            <a:endParaRPr lang="en-US" sz="4000" i="1" dirty="0" smtClean="0"/>
          </a:p>
        </p:txBody>
      </p:sp>
      <p:sp>
        <p:nvSpPr>
          <p:cNvPr id="2" name="TextBox 1"/>
          <p:cNvSpPr txBox="1"/>
          <p:nvPr/>
        </p:nvSpPr>
        <p:spPr>
          <a:xfrm>
            <a:off x="685800" y="1295400"/>
            <a:ext cx="8153400" cy="5262979"/>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September </a:t>
            </a:r>
            <a:r>
              <a:rPr lang="en-US" sz="2400" dirty="0"/>
              <a:t>29, 2014 </a:t>
            </a:r>
            <a:r>
              <a:rPr lang="en-US" sz="2400" dirty="0" smtClean="0"/>
              <a:t>SDNY granted </a:t>
            </a:r>
            <a:r>
              <a:rPr lang="en-US" sz="2400" dirty="0"/>
              <a:t>motion to dismiss the plaintiffs’ </a:t>
            </a:r>
            <a:r>
              <a:rPr lang="en-US" sz="2400" dirty="0" smtClean="0"/>
              <a:t>complaint.</a:t>
            </a:r>
            <a:br>
              <a:rPr lang="en-US" sz="2400" dirty="0" smtClean="0"/>
            </a:br>
            <a:endParaRPr lang="en-US" sz="2400" dirty="0" smtClean="0"/>
          </a:p>
          <a:p>
            <a:pPr marL="285750" indent="-285750">
              <a:buFont typeface="Arial" panose="020B0604020202020204" pitchFamily="34" charset="0"/>
              <a:buChar char="•"/>
            </a:pPr>
            <a:r>
              <a:rPr lang="en-US" sz="2400" dirty="0" smtClean="0"/>
              <a:t>Avon’s </a:t>
            </a:r>
            <a:r>
              <a:rPr lang="en-US" sz="2400" dirty="0"/>
              <a:t>disclosures prior to the October 2008 8-K filing, </a:t>
            </a:r>
            <a:r>
              <a:rPr lang="en-US" sz="2400" dirty="0" smtClean="0"/>
              <a:t>Court </a:t>
            </a:r>
            <a:r>
              <a:rPr lang="en-US" sz="2400" dirty="0"/>
              <a:t>found </a:t>
            </a:r>
            <a:r>
              <a:rPr lang="en-US" sz="2400" dirty="0" smtClean="0"/>
              <a:t>failed </a:t>
            </a:r>
            <a:r>
              <a:rPr lang="en-US" sz="2400" dirty="0"/>
              <a:t>to show that </a:t>
            </a:r>
            <a:r>
              <a:rPr lang="en-US" sz="2400" dirty="0" smtClean="0"/>
              <a:t>misleading </a:t>
            </a:r>
            <a:r>
              <a:rPr lang="en-US" sz="2400" dirty="0"/>
              <a:t>statements had been made with </a:t>
            </a:r>
            <a:r>
              <a:rPr lang="en-US" sz="2400" dirty="0" smtClean="0"/>
              <a:t>knowledge of existence </a:t>
            </a:r>
            <a:r>
              <a:rPr lang="en-US" sz="2400" dirty="0"/>
              <a:t>of the allegedly improper payments. </a:t>
            </a:r>
            <a:r>
              <a:rPr lang="en-US" sz="2400" dirty="0" smtClean="0"/>
              <a:t/>
            </a:r>
            <a:br>
              <a:rPr lang="en-US" sz="2400" dirty="0" smtClean="0"/>
            </a:br>
            <a:endParaRPr lang="en-US" sz="2400" dirty="0" smtClean="0"/>
          </a:p>
          <a:p>
            <a:pPr marL="285750" indent="-285750">
              <a:buFont typeface="Arial" panose="020B0604020202020204" pitchFamily="34" charset="0"/>
              <a:buChar char="•"/>
            </a:pPr>
            <a:r>
              <a:rPr lang="en-US" sz="2400" dirty="0" smtClean="0"/>
              <a:t>Court found allegations that </a:t>
            </a:r>
            <a:r>
              <a:rPr lang="en-US" sz="2400" dirty="0"/>
              <a:t>executives “must have known” </a:t>
            </a:r>
            <a:r>
              <a:rPr lang="en-US" sz="2400" dirty="0" smtClean="0"/>
              <a:t>about </a:t>
            </a:r>
            <a:r>
              <a:rPr lang="en-US" sz="2400" dirty="0"/>
              <a:t>the improper payments because of their </a:t>
            </a:r>
            <a:r>
              <a:rPr lang="en-US" sz="2400" dirty="0" smtClean="0"/>
              <a:t>positions </a:t>
            </a:r>
            <a:r>
              <a:rPr lang="en-US" sz="2400" dirty="0"/>
              <a:t>and direct involvement in the negotiation of the Chinese licenses </a:t>
            </a:r>
            <a:r>
              <a:rPr lang="en-US" sz="2400" dirty="0" smtClean="0"/>
              <a:t>did not </a:t>
            </a:r>
            <a:r>
              <a:rPr lang="en-US" sz="2400" dirty="0"/>
              <a:t>satisfy </a:t>
            </a:r>
            <a:r>
              <a:rPr lang="en-US" sz="2400" dirty="0" smtClean="0"/>
              <a:t>state-of-mind </a:t>
            </a:r>
            <a:r>
              <a:rPr lang="en-US" sz="2400" dirty="0"/>
              <a:t>pleading requirements.</a:t>
            </a:r>
          </a:p>
          <a:p>
            <a:endParaRPr lang="en-US" sz="2400" dirty="0"/>
          </a:p>
        </p:txBody>
      </p:sp>
    </p:spTree>
    <p:extLst>
      <p:ext uri="{BB962C8B-B14F-4D97-AF65-F5344CB8AC3E}">
        <p14:creationId xmlns:p14="http://schemas.microsoft.com/office/powerpoint/2010/main" val="3824250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bwMode="auto">
          <a:xfrm>
            <a:off x="2286000" y="838200"/>
            <a:ext cx="4953000" cy="493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3"/>
          <p:cNvSpPr>
            <a:spLocks noGrp="1" noChangeArrowheads="1"/>
          </p:cNvSpPr>
          <p:nvPr>
            <p:ph idx="4294967295"/>
          </p:nvPr>
        </p:nvSpPr>
        <p:spPr>
          <a:xfrm>
            <a:off x="609600" y="685800"/>
            <a:ext cx="7772400" cy="4419600"/>
          </a:xfrm>
        </p:spPr>
        <p:txBody>
          <a:bodyPr/>
          <a:lstStyle/>
          <a:p>
            <a:pPr>
              <a:lnSpc>
                <a:spcPct val="80000"/>
              </a:lnSpc>
              <a:defRPr/>
            </a:pPr>
            <a:endParaRPr lang="en-US" dirty="0" smtClean="0"/>
          </a:p>
          <a:p>
            <a:pPr marL="0" indent="0" algn="ctr">
              <a:lnSpc>
                <a:spcPct val="80000"/>
              </a:lnSpc>
              <a:buFontTx/>
              <a:buNone/>
              <a:defRPr/>
            </a:pPr>
            <a:r>
              <a:rPr lang="en-US" sz="6000" dirty="0" smtClean="0"/>
              <a:t>And the </a:t>
            </a:r>
            <a:br>
              <a:rPr lang="en-US" sz="6000" dirty="0" smtClean="0"/>
            </a:br>
            <a:r>
              <a:rPr lang="en-US" sz="6000" dirty="0" smtClean="0"/>
              <a:t>Number 1 D&amp;O Liability Insurance Development </a:t>
            </a:r>
            <a:br>
              <a:rPr lang="en-US" sz="6000" dirty="0" smtClean="0"/>
            </a:br>
            <a:r>
              <a:rPr lang="en-US" sz="6000" dirty="0" smtClean="0"/>
              <a:t>in 2014-15…</a:t>
            </a:r>
          </a:p>
        </p:txBody>
      </p:sp>
    </p:spTree>
    <p:extLst>
      <p:ext uri="{BB962C8B-B14F-4D97-AF65-F5344CB8AC3E}">
        <p14:creationId xmlns:p14="http://schemas.microsoft.com/office/powerpoint/2010/main" val="579827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20322635">
            <a:off x="917401" y="1828800"/>
            <a:ext cx="2747963" cy="3890963"/>
          </a:xfrm>
          <a:prstGeom prst="rect">
            <a:avLst/>
          </a:prstGeom>
        </p:spPr>
      </p:pic>
      <p:sp>
        <p:nvSpPr>
          <p:cNvPr id="3" name="TextBox 2"/>
          <p:cNvSpPr txBox="1"/>
          <p:nvPr/>
        </p:nvSpPr>
        <p:spPr>
          <a:xfrm>
            <a:off x="1082128" y="1143000"/>
            <a:ext cx="5867400" cy="1138773"/>
          </a:xfrm>
          <a:prstGeom prst="rect">
            <a:avLst/>
          </a:prstGeom>
          <a:noFill/>
        </p:spPr>
        <p:txBody>
          <a:bodyPr wrap="square" rtlCol="0">
            <a:spAutoFit/>
          </a:bodyPr>
          <a:lstStyle/>
          <a:p>
            <a:endParaRPr lang="en-US" sz="1600" i="1" dirty="0" smtClean="0"/>
          </a:p>
          <a:p>
            <a:endParaRPr lang="en-US" sz="1600" i="1" dirty="0" smtClean="0"/>
          </a:p>
          <a:p>
            <a:endParaRPr lang="en-US" sz="1600" i="1" dirty="0" smtClean="0"/>
          </a:p>
          <a:p>
            <a:pPr marL="285750" indent="-285750">
              <a:buFont typeface="Arial" pitchFamily="34" charset="0"/>
              <a:buChar char="•"/>
            </a:pPr>
            <a:endParaRPr lang="en-US" sz="2000" dirty="0"/>
          </a:p>
        </p:txBody>
      </p:sp>
      <p:pic>
        <p:nvPicPr>
          <p:cNvPr id="4" name="Picture 3"/>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1148684">
            <a:off x="5391241" y="1465515"/>
            <a:ext cx="3116574" cy="4062200"/>
          </a:xfrm>
          <a:prstGeom prst="rect">
            <a:avLst/>
          </a:prstGeom>
        </p:spPr>
      </p:pic>
      <p:sp>
        <p:nvSpPr>
          <p:cNvPr id="5" name="Title 4"/>
          <p:cNvSpPr>
            <a:spLocks noGrp="1"/>
          </p:cNvSpPr>
          <p:nvPr>
            <p:ph type="title"/>
          </p:nvPr>
        </p:nvSpPr>
        <p:spPr>
          <a:xfrm>
            <a:off x="586565" y="194519"/>
            <a:ext cx="7894670" cy="1167804"/>
          </a:xfrm>
        </p:spPr>
        <p:txBody>
          <a:bodyPr>
            <a:noAutofit/>
          </a:bodyPr>
          <a:lstStyle/>
          <a:p>
            <a:pPr indent="-1371600"/>
            <a:r>
              <a:rPr lang="en-US" dirty="0"/>
              <a:t>1</a:t>
            </a:r>
            <a:r>
              <a:rPr lang="en-US" dirty="0" smtClean="0"/>
              <a:t>. </a:t>
            </a:r>
            <a:r>
              <a:rPr lang="en-US" dirty="0"/>
              <a:t>Delaware-Fee Shifting </a:t>
            </a:r>
            <a:r>
              <a:rPr lang="en-US" dirty="0" smtClean="0"/>
              <a:t>Bylaws –       </a:t>
            </a:r>
            <a:r>
              <a:rPr lang="en-US" i="1" dirty="0" smtClean="0"/>
              <a:t>ATP Tours</a:t>
            </a:r>
            <a:endParaRPr lang="en-US" dirty="0"/>
          </a:p>
        </p:txBody>
      </p:sp>
      <p:sp>
        <p:nvSpPr>
          <p:cNvPr id="2" name="TextBox 1"/>
          <p:cNvSpPr txBox="1"/>
          <p:nvPr/>
        </p:nvSpPr>
        <p:spPr>
          <a:xfrm>
            <a:off x="685800" y="1650622"/>
            <a:ext cx="7696199" cy="4247317"/>
          </a:xfrm>
          <a:prstGeom prst="rect">
            <a:avLst/>
          </a:prstGeom>
          <a:noFill/>
        </p:spPr>
        <p:txBody>
          <a:bodyPr wrap="square" rtlCol="0">
            <a:spAutoFit/>
          </a:bodyPr>
          <a:lstStyle/>
          <a:p>
            <a:r>
              <a:rPr lang="en-US" dirty="0" smtClean="0"/>
              <a:t>Board of </a:t>
            </a:r>
            <a:r>
              <a:rPr lang="en-US" dirty="0"/>
              <a:t>Delaware non-stock corporation </a:t>
            </a:r>
            <a:r>
              <a:rPr lang="en-US" dirty="0" smtClean="0"/>
              <a:t>may adopt </a:t>
            </a:r>
            <a:r>
              <a:rPr lang="en-US" dirty="0"/>
              <a:t>a fee-shifting by-law that requires a plaintiff-stockholder </a:t>
            </a:r>
            <a:r>
              <a:rPr lang="en-US" b="1" u="sng" dirty="0"/>
              <a:t>to pay the corporation's legal expenses</a:t>
            </a:r>
            <a:r>
              <a:rPr lang="en-US" dirty="0"/>
              <a:t> if the plaintiff </a:t>
            </a:r>
            <a:r>
              <a:rPr lang="en-US" dirty="0" smtClean="0"/>
              <a:t>loses </a:t>
            </a:r>
            <a:r>
              <a:rPr lang="en-US" dirty="0"/>
              <a:t>a claim </a:t>
            </a:r>
            <a:r>
              <a:rPr lang="en-US" dirty="0" smtClean="0"/>
              <a:t>against </a:t>
            </a:r>
            <a:r>
              <a:rPr lang="en-US" dirty="0"/>
              <a:t>the </a:t>
            </a:r>
            <a:r>
              <a:rPr lang="en-US" dirty="0" smtClean="0"/>
              <a:t>corporation.  </a:t>
            </a:r>
            <a:r>
              <a:rPr lang="en-US" i="1" dirty="0" smtClean="0"/>
              <a:t>ATP </a:t>
            </a:r>
            <a:r>
              <a:rPr lang="en-US" i="1" dirty="0"/>
              <a:t>Tour, Inc., et al. v. </a:t>
            </a:r>
            <a:r>
              <a:rPr lang="en-US" i="1" dirty="0" err="1"/>
              <a:t>Deutscher</a:t>
            </a:r>
            <a:r>
              <a:rPr lang="en-US" i="1" dirty="0"/>
              <a:t> Tennis Bund, et al., </a:t>
            </a:r>
            <a:r>
              <a:rPr lang="en-US" dirty="0"/>
              <a:t>No. 534, 2013, 2014 WL 1847446 (Del. May 8, 2014</a:t>
            </a:r>
            <a:r>
              <a:rPr lang="en-US" dirty="0" smtClean="0"/>
              <a:t>). </a:t>
            </a:r>
          </a:p>
          <a:p>
            <a:endParaRPr lang="en-US" dirty="0"/>
          </a:p>
          <a:p>
            <a:r>
              <a:rPr lang="en-US" dirty="0" smtClean="0"/>
              <a:t>Section 114 </a:t>
            </a:r>
            <a:r>
              <a:rPr lang="en-US" dirty="0"/>
              <a:t>Delaware General Corporation Law (DGCL) </a:t>
            </a:r>
            <a:r>
              <a:rPr lang="en-US" dirty="0" smtClean="0"/>
              <a:t>applies </a:t>
            </a:r>
            <a:r>
              <a:rPr lang="en-US" dirty="0"/>
              <a:t>statute to non-stock </a:t>
            </a:r>
            <a:r>
              <a:rPr lang="en-US" dirty="0" smtClean="0"/>
              <a:t>corporations.  The </a:t>
            </a:r>
            <a:r>
              <a:rPr lang="en-US" dirty="0"/>
              <a:t>ruling can be presumed to apply </a:t>
            </a:r>
            <a:r>
              <a:rPr lang="en-US" dirty="0" smtClean="0"/>
              <a:t>to </a:t>
            </a:r>
            <a:r>
              <a:rPr lang="en-US" dirty="0"/>
              <a:t>ordinary, stock-issuing Delaware corporations. The Supreme Court added that a fee-shifting by-law would apply equally to all members of the non-stock corporation, including those who were members before the by-law was adopted</a:t>
            </a:r>
            <a:r>
              <a:rPr lang="en-US" dirty="0" smtClean="0"/>
              <a:t>.</a:t>
            </a:r>
          </a:p>
          <a:p>
            <a:endParaRPr lang="en-US" dirty="0" smtClean="0"/>
          </a:p>
          <a:p>
            <a:r>
              <a:rPr lang="en-US" dirty="0"/>
              <a:t>A provision for fee-shifting is not required to be included in the charter and can therefore be adopted in the by-laws (DGCL § 102(a</a:t>
            </a:r>
            <a:r>
              <a:rPr lang="en-US" dirty="0" smtClean="0"/>
              <a:t>)).</a:t>
            </a:r>
          </a:p>
        </p:txBody>
      </p:sp>
    </p:spTree>
    <p:extLst>
      <p:ext uri="{BB962C8B-B14F-4D97-AF65-F5344CB8AC3E}">
        <p14:creationId xmlns:p14="http://schemas.microsoft.com/office/powerpoint/2010/main" val="24845863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Your </a:t>
            </a:r>
            <a:r>
              <a:rPr lang="en-US" dirty="0" smtClean="0"/>
              <a:t>Speaker</a:t>
            </a:r>
            <a:endParaRPr lang="en-US" dirty="0"/>
          </a:p>
        </p:txBody>
      </p:sp>
      <p:pic>
        <p:nvPicPr>
          <p:cNvPr id="5" name="Picture 4" descr="Passannante (2012)"/>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4114800" y="2057400"/>
            <a:ext cx="1119285" cy="1752600"/>
          </a:xfrm>
          <a:prstGeom prst="rect">
            <a:avLst/>
          </a:prstGeom>
          <a:noFill/>
          <a:ln>
            <a:noFill/>
          </a:ln>
        </p:spPr>
      </p:pic>
      <p:sp>
        <p:nvSpPr>
          <p:cNvPr id="6" name="TextBox 5"/>
          <p:cNvSpPr txBox="1"/>
          <p:nvPr/>
        </p:nvSpPr>
        <p:spPr>
          <a:xfrm>
            <a:off x="2747659" y="4147066"/>
            <a:ext cx="3701654" cy="923330"/>
          </a:xfrm>
          <a:prstGeom prst="rect">
            <a:avLst/>
          </a:prstGeom>
          <a:noFill/>
        </p:spPr>
        <p:txBody>
          <a:bodyPr wrap="none" rtlCol="0">
            <a:spAutoFit/>
          </a:bodyPr>
          <a:lstStyle/>
          <a:p>
            <a:pPr algn="ctr"/>
            <a:r>
              <a:rPr lang="en-US" b="1" dirty="0" smtClean="0">
                <a:solidFill>
                  <a:srgbClr val="003366"/>
                </a:solidFill>
              </a:rPr>
              <a:t>William </a:t>
            </a:r>
            <a:r>
              <a:rPr lang="en-US" b="1" dirty="0">
                <a:solidFill>
                  <a:srgbClr val="003366"/>
                </a:solidFill>
              </a:rPr>
              <a:t>G. </a:t>
            </a:r>
            <a:r>
              <a:rPr lang="en-US" b="1" dirty="0" smtClean="0">
                <a:solidFill>
                  <a:srgbClr val="003366"/>
                </a:solidFill>
              </a:rPr>
              <a:t>Passannante, Esq. </a:t>
            </a:r>
            <a:endParaRPr lang="en-US" b="1" dirty="0">
              <a:solidFill>
                <a:srgbClr val="003366"/>
              </a:solidFill>
            </a:endParaRPr>
          </a:p>
          <a:p>
            <a:pPr algn="ctr"/>
            <a:r>
              <a:rPr lang="en-US" dirty="0" smtClean="0">
                <a:solidFill>
                  <a:srgbClr val="003366"/>
                </a:solidFill>
              </a:rPr>
              <a:t>wpassannante@andersonkill.com </a:t>
            </a:r>
            <a:endParaRPr lang="en-US" dirty="0">
              <a:solidFill>
                <a:srgbClr val="003366"/>
              </a:solidFill>
            </a:endParaRPr>
          </a:p>
          <a:p>
            <a:pPr algn="ctr"/>
            <a:r>
              <a:rPr lang="en-US" dirty="0" smtClean="0">
                <a:solidFill>
                  <a:srgbClr val="003366"/>
                </a:solidFill>
              </a:rPr>
              <a:t>(212) 278-1328</a:t>
            </a:r>
            <a:endParaRPr lang="en-US" dirty="0">
              <a:solidFill>
                <a:srgbClr val="000000"/>
              </a:solidFill>
            </a:endParaRPr>
          </a:p>
        </p:txBody>
      </p:sp>
    </p:spTree>
    <p:extLst>
      <p:ext uri="{BB962C8B-B14F-4D97-AF65-F5344CB8AC3E}">
        <p14:creationId xmlns:p14="http://schemas.microsoft.com/office/powerpoint/2010/main" val="35338212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20322635">
            <a:off x="917401" y="1828800"/>
            <a:ext cx="2747963" cy="3890963"/>
          </a:xfrm>
          <a:prstGeom prst="rect">
            <a:avLst/>
          </a:prstGeom>
        </p:spPr>
      </p:pic>
      <p:sp>
        <p:nvSpPr>
          <p:cNvPr id="3" name="TextBox 2"/>
          <p:cNvSpPr txBox="1"/>
          <p:nvPr/>
        </p:nvSpPr>
        <p:spPr>
          <a:xfrm>
            <a:off x="1082128" y="1143000"/>
            <a:ext cx="5867400" cy="1138773"/>
          </a:xfrm>
          <a:prstGeom prst="rect">
            <a:avLst/>
          </a:prstGeom>
          <a:noFill/>
        </p:spPr>
        <p:txBody>
          <a:bodyPr wrap="square" rtlCol="0">
            <a:spAutoFit/>
          </a:bodyPr>
          <a:lstStyle/>
          <a:p>
            <a:endParaRPr lang="en-US" sz="1600" i="1" dirty="0" smtClean="0"/>
          </a:p>
          <a:p>
            <a:endParaRPr lang="en-US" sz="1600" i="1" dirty="0" smtClean="0"/>
          </a:p>
          <a:p>
            <a:endParaRPr lang="en-US" sz="1600" i="1" dirty="0" smtClean="0"/>
          </a:p>
          <a:p>
            <a:pPr marL="285750" indent="-285750">
              <a:buFont typeface="Arial" pitchFamily="34" charset="0"/>
              <a:buChar char="•"/>
            </a:pPr>
            <a:endParaRPr lang="en-US" sz="2000" dirty="0"/>
          </a:p>
        </p:txBody>
      </p:sp>
      <p:pic>
        <p:nvPicPr>
          <p:cNvPr id="4" name="Picture 3"/>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1148684">
            <a:off x="5391241" y="1465515"/>
            <a:ext cx="3116574" cy="4062200"/>
          </a:xfrm>
          <a:prstGeom prst="rect">
            <a:avLst/>
          </a:prstGeom>
        </p:spPr>
      </p:pic>
      <p:sp>
        <p:nvSpPr>
          <p:cNvPr id="5" name="Title 4"/>
          <p:cNvSpPr>
            <a:spLocks noGrp="1"/>
          </p:cNvSpPr>
          <p:nvPr>
            <p:ph type="title"/>
          </p:nvPr>
        </p:nvSpPr>
        <p:spPr>
          <a:xfrm>
            <a:off x="496452" y="218694"/>
            <a:ext cx="7894670" cy="1244004"/>
          </a:xfrm>
        </p:spPr>
        <p:txBody>
          <a:bodyPr/>
          <a:lstStyle/>
          <a:p>
            <a:r>
              <a:rPr lang="en-US" dirty="0"/>
              <a:t>1</a:t>
            </a:r>
            <a:r>
              <a:rPr lang="en-US" dirty="0" smtClean="0"/>
              <a:t>. </a:t>
            </a:r>
            <a:r>
              <a:rPr lang="en-US" dirty="0"/>
              <a:t>Delaware-Fee Shifting </a:t>
            </a:r>
            <a:r>
              <a:rPr lang="en-US" dirty="0" smtClean="0"/>
              <a:t>Bylaws - Legislation</a:t>
            </a:r>
            <a:endParaRPr lang="en-US" dirty="0"/>
          </a:p>
        </p:txBody>
      </p:sp>
      <p:sp>
        <p:nvSpPr>
          <p:cNvPr id="2" name="TextBox 1"/>
          <p:cNvSpPr txBox="1"/>
          <p:nvPr/>
        </p:nvSpPr>
        <p:spPr>
          <a:xfrm>
            <a:off x="595688" y="3657600"/>
            <a:ext cx="7696199" cy="1477328"/>
          </a:xfrm>
          <a:prstGeom prst="rect">
            <a:avLst/>
          </a:prstGeom>
          <a:noFill/>
        </p:spPr>
        <p:txBody>
          <a:bodyPr wrap="square" rtlCol="0">
            <a:spAutoFit/>
          </a:bodyPr>
          <a:lstStyle/>
          <a:p>
            <a:r>
              <a:rPr lang="en-US" dirty="0" smtClean="0"/>
              <a:t>June </a:t>
            </a:r>
            <a:r>
              <a:rPr lang="en-US" dirty="0"/>
              <a:t>18, 2014, </a:t>
            </a:r>
            <a:r>
              <a:rPr lang="en-US" dirty="0" smtClean="0"/>
              <a:t>Delaware Legislature </a:t>
            </a:r>
            <a:r>
              <a:rPr lang="en-US" dirty="0"/>
              <a:t>passed, with the approval of the Governor, </a:t>
            </a:r>
            <a:r>
              <a:rPr lang="en-US" dirty="0" smtClean="0"/>
              <a:t>a Resolution directing Delaware </a:t>
            </a:r>
            <a:r>
              <a:rPr lang="en-US" dirty="0"/>
              <a:t>State Bar </a:t>
            </a:r>
            <a:r>
              <a:rPr lang="en-US" dirty="0" smtClean="0"/>
              <a:t>Association to </a:t>
            </a:r>
            <a:r>
              <a:rPr lang="en-US" dirty="0"/>
              <a:t>continue examining the proposed amendments to the Delaware General Corporation Law regarding fee-shifting by-laws and other aspects of corporate litigation</a:t>
            </a:r>
            <a:r>
              <a:rPr lang="en-US" dirty="0" smtClean="0"/>
              <a:t>.</a:t>
            </a:r>
            <a:endParaRPr lang="en-US" dirty="0"/>
          </a:p>
        </p:txBody>
      </p:sp>
      <p:sp>
        <p:nvSpPr>
          <p:cNvPr id="7" name="TextBox 6"/>
          <p:cNvSpPr txBox="1"/>
          <p:nvPr/>
        </p:nvSpPr>
        <p:spPr>
          <a:xfrm>
            <a:off x="595688" y="1712386"/>
            <a:ext cx="8061871" cy="1477328"/>
          </a:xfrm>
          <a:prstGeom prst="rect">
            <a:avLst/>
          </a:prstGeom>
          <a:noFill/>
        </p:spPr>
        <p:txBody>
          <a:bodyPr wrap="square" rtlCol="0">
            <a:spAutoFit/>
          </a:bodyPr>
          <a:lstStyle/>
          <a:p>
            <a:r>
              <a:rPr lang="en-US" dirty="0" smtClean="0"/>
              <a:t>May 2014, Delaware </a:t>
            </a:r>
            <a:r>
              <a:rPr lang="en-US" dirty="0"/>
              <a:t>State Bar Association will </a:t>
            </a:r>
            <a:r>
              <a:rPr lang="en-US" dirty="0" smtClean="0"/>
              <a:t>considered proposed</a:t>
            </a:r>
            <a:r>
              <a:rPr lang="en-US" dirty="0"/>
              <a:t> amendment to the DGCL that would limit </a:t>
            </a:r>
            <a:r>
              <a:rPr lang="en-US" i="1" dirty="0" smtClean="0"/>
              <a:t>ATP </a:t>
            </a:r>
            <a:r>
              <a:rPr lang="en-US" i="1" dirty="0"/>
              <a:t>Tour</a:t>
            </a:r>
            <a:r>
              <a:rPr lang="en-US" dirty="0"/>
              <a:t> to non-stock corporations. </a:t>
            </a:r>
            <a:r>
              <a:rPr lang="en-US" dirty="0" smtClean="0"/>
              <a:t>The </a:t>
            </a:r>
            <a:r>
              <a:rPr lang="en-US" dirty="0"/>
              <a:t>proposed amendment to the DGCL would amend Section 102(b)(6) and add a new Section 331 to clarify that these costs cannot be borne by stockholders of stock corporations</a:t>
            </a:r>
            <a:r>
              <a:rPr lang="en-US" dirty="0" smtClean="0"/>
              <a:t>.</a:t>
            </a:r>
            <a:endParaRPr lang="en-US" dirty="0"/>
          </a:p>
        </p:txBody>
      </p:sp>
    </p:spTree>
    <p:extLst>
      <p:ext uri="{BB962C8B-B14F-4D97-AF65-F5344CB8AC3E}">
        <p14:creationId xmlns:p14="http://schemas.microsoft.com/office/powerpoint/2010/main" val="2327768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066800"/>
            <a:ext cx="190361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52400" y="338138"/>
            <a:ext cx="8534400" cy="500062"/>
          </a:xfrm>
        </p:spPr>
        <p:txBody>
          <a:bodyPr/>
          <a:lstStyle/>
          <a:p>
            <a:r>
              <a:rPr lang="en-US" dirty="0" smtClean="0"/>
              <a:t>Things to Do:</a:t>
            </a:r>
            <a:endParaRPr lang="en-US" dirty="0"/>
          </a:p>
        </p:txBody>
      </p:sp>
      <p:sp>
        <p:nvSpPr>
          <p:cNvPr id="3" name="TextBox 2"/>
          <p:cNvSpPr txBox="1"/>
          <p:nvPr/>
        </p:nvSpPr>
        <p:spPr>
          <a:xfrm>
            <a:off x="533400" y="1447800"/>
            <a:ext cx="6526010" cy="3431709"/>
          </a:xfrm>
          <a:prstGeom prst="rect">
            <a:avLst/>
          </a:prstGeom>
          <a:noFill/>
        </p:spPr>
        <p:txBody>
          <a:bodyPr wrap="square" rtlCol="0">
            <a:spAutoFit/>
          </a:bodyPr>
          <a:lstStyle/>
          <a:p>
            <a:pPr marL="342900" indent="-342900">
              <a:spcBef>
                <a:spcPts val="600"/>
              </a:spcBef>
              <a:buFont typeface="Arial" pitchFamily="34" charset="0"/>
              <a:buChar char="•"/>
            </a:pPr>
            <a:r>
              <a:rPr lang="en-US" sz="2400" dirty="0" smtClean="0"/>
              <a:t>Understand the exposure.</a:t>
            </a:r>
          </a:p>
          <a:p>
            <a:pPr marL="342900" indent="-342900">
              <a:spcBef>
                <a:spcPts val="600"/>
              </a:spcBef>
              <a:buFont typeface="Arial" pitchFamily="34" charset="0"/>
              <a:buChar char="•"/>
            </a:pPr>
            <a:r>
              <a:rPr lang="en-US" sz="2400" dirty="0" smtClean="0"/>
              <a:t>Review indemnity rights, corporate bylaws, indemnity agreements and D&amp;O liability insurance policies.</a:t>
            </a:r>
          </a:p>
          <a:p>
            <a:pPr marL="342900" indent="-342900">
              <a:spcBef>
                <a:spcPts val="600"/>
              </a:spcBef>
              <a:buFont typeface="Arial" pitchFamily="34" charset="0"/>
              <a:buChar char="•"/>
            </a:pPr>
            <a:r>
              <a:rPr lang="en-US" sz="2400" dirty="0" smtClean="0"/>
              <a:t>Avoid new exclusions.</a:t>
            </a:r>
          </a:p>
          <a:p>
            <a:pPr marL="342900" indent="-342900">
              <a:spcBef>
                <a:spcPts val="600"/>
              </a:spcBef>
              <a:buFont typeface="Arial" pitchFamily="34" charset="0"/>
              <a:buChar char="•"/>
            </a:pPr>
            <a:r>
              <a:rPr lang="en-US" sz="2400" dirty="0" smtClean="0"/>
              <a:t>Avoid gaps.</a:t>
            </a:r>
          </a:p>
          <a:p>
            <a:pPr marL="342900" indent="-342900">
              <a:spcBef>
                <a:spcPts val="600"/>
              </a:spcBef>
              <a:buFont typeface="Arial" pitchFamily="34" charset="0"/>
              <a:buChar char="•"/>
            </a:pPr>
            <a:r>
              <a:rPr lang="en-US" sz="2400" dirty="0" smtClean="0"/>
              <a:t>Enlist an expert consultant or broker.</a:t>
            </a:r>
          </a:p>
          <a:p>
            <a:pPr marL="342900" indent="-342900">
              <a:spcBef>
                <a:spcPts val="600"/>
              </a:spcBef>
              <a:buFont typeface="Arial" pitchFamily="34" charset="0"/>
              <a:buChar char="•"/>
            </a:pPr>
            <a:r>
              <a:rPr lang="en-US" sz="2400" dirty="0" smtClean="0"/>
              <a:t>DO NOT TAKE “NO” FOR AN ANSWER!</a:t>
            </a:r>
            <a:endParaRPr lang="en-US" sz="2400" dirty="0"/>
          </a:p>
        </p:txBody>
      </p:sp>
      <p:sp>
        <p:nvSpPr>
          <p:cNvPr id="4" name="AutoShape 2" descr="data:image/jpeg;base64,/9j/4AAQSkZJRgABAQAAAQABAAD/2wCEAAkGBxMTEhUUExQWFhUXGRwYGRgYFxgeHRwYGhoYGBsYHBwcHSwhHx0lHRgYITEiJikrLi4uHB8zODMtNygtLisBCgoKDg0OGxAQGywkICQtLCwsLDQsLC80LCwsLCwsLCwsNCwsLCwsLCwsLCwsLCwsLCwsLCwsLCwsLCwsLCwsLP/AABEIANwA5QMBEQACEQEDEQH/xAAcAAEAAgMBAQEAAAAAAAAAAAAABQYDBAcCCAH/xABCEAACAQMBBAgDBgQEBAcAAAABAgMABBEhBQYSMQcTIkFRYXGBMpGhFCNCUoKxU2LB0TNykqIINHPhFiRDY5Pw8f/EABsBAQADAQEBAQAAAAAAAAAAAAABAgQDBQYH/8QANBEAAgECBAIIBgEFAQEAAAAAAAECAxEEEiExQVEFEyIyYXGRoYGxwdHh8BQGIzNC8bJS/9oADAMBAAIRAxEAPwDuNAKAUAoBQCgFAKAUAoBQCgFAKAUAoBQENtrem0tVZpZ0BAJ4QwLHAzgKNaA2dgbZivIEuICTG4yMjB8CCPEGgJCgFAKAUAoBQCgFAKAUAoBQCgFAKAUAoBQCgFAKAUAoCM2tvDa2wzcTxR+TOAflzoCuv0hpJpZWtxdnuZU4I/8A5HwMemarOcYd52C1PC3O2p8YW1sh/MWmbXyHCAR61knj6UdtS2Vj/wAD9bre3dzdH8pfq4/ZI8aepNZJ9IzfdVvctkRL2u7NpFG0cdvGispU8KgEgjBGefKsv8mo2m3sTZEH0RSGOCexf47OZo8+MbdtG9wT8q+gjJSipLici+1YCgFAKAUAoBQCgFAKAUAoBQCgFAKAUAoBQGtfbQihXimkSNfF2Cj5k0BWLjpIsslbcy3T+FvGzjPhxAcI9zUNpbg1xtna84PVWcNqp5NPKXfHj1aDGfLirNPG0Y8b+ROVmltfYcixNNtPak3VLqyxYgTXTHZy5yTjGdazrGzqSy046k5bbkNDt/d6yhFxCkbs2QAF4pSRzzx6j1NQ6eLqSs3Ze3sTeJZtxt5Lq+Bla1WC1I+6JfLvrzwBgLjNZsVRp01ZSvImLbLbWIsKAUBSLr/ym3IZeUd9EYW8BLH2l18SNK9vAVM1PLyOctzoVbiooBQCgFAKAUAoBQCgFAKAUAoBQH4TQFe2vvxYW+j3MZf+HGeN/TgTJzQEON97q4/5LZ0zL/FuD1KeoBBY/KuNSvTh3mSk2fj7J2tcj7++S2U/gtYsnHh1jn+lZJ9IwXdVycgsNyNnRyEyZuZ0AZmuJOscA8mKnRQcHkByrNUxdeautE+X3LKKJ7ZF7BJbiW1CtGQSoQBQSuRjGNDkYrPVhUU8lR6kpq2hpbl7x/b7XruAxOGZHQnPC6nB10zVsTQ6mpbdBO6OfJPe3cTK6i5m2dfkyQnA62McXDgcsjuB8K9K1Km9OypLcpqyf3Ksdl3C3KQwFJmZmminQdZGZMjABGijXGK4Ymdem4tvTmuP/SY5WZehqVhYNCxybeaSLXnhW0H1rn0jFKomuKENi+V55cUBp3+1IYR97Iq+AJGT6LzPtXWnRqVO6rkNpblP33mF7s6SeBZA9rIJ0443RuKHDkgMAcYzrW3DwlQrKMmu0uDKtpq5etibQW4t4p15SIrj9QzXrlDdoBQCgFAKAUAoBQCgFAKAjdq7ftbYZuLiKLyd1BPoM5PtQFXl6Trdzw2cFxeNnH3MR4M+btgAedRKSirt2B4W+23c6rHbWKfzkzSfIYWslTHUo7O5ZRZjl3HDqX2jfXFwoBZlLiKEAanKp3DzNZZdITk7U4/UnKb+wpdlQpEbU2yrI/VxtHw9qTBPDnnxacjXCpHEybzX01+BKcSB3i6R5AIBY24laeSSAGQlQssbBeEgc85zzGld6WCjr1j2s9ORDlyInfyXa62cELSq11cT4UW+UwFUsE4s66jyrrh1QzOUVolxId+JG76311YG0vWXE9xam2uAxwOs4RhzjTI5+1daWSrmgtk7oPTU6ZuBFBHYwRW80cyxoAzowILnVjpy7ROhrzMZndVykmr7Fo2toU3dbeK22dNtVbmVY1F2zIvNjxji7K8zW3EUZ14wcVwKppXJjYuw5RtG7uI+JbW+t0cSA4ZJcKB2DqDgk61zq1YqlGEu9F2t5X/BKWp73O3PuYLuW7vLkTyGIQIQuMoGB4n8W0H1rniMTCdNU4K2tyVHW7JewFlaPN1LAyTSGWREJkYueZCLkj5VWUa9ZRzKyStd6e7F0jYn2tLnCQhcjIMrAZ9EXLn00pHDU93K/kvq7IjM+RrPBcSnVpCCOQ+5QeOuDIfLlXRSo01ol/6f0RFm/wBsfsG7WOTiLx6lRxn1lfLH2AqJ41NbX83p6LQlQJLZ2xooUdEBIckuWZmLEjBJLEk6VlqYidSSk+GxZRSK70VSmJbrZ7ntWkxCZOpgk7cZ/ce1fQU5qcVJcTkXyrgUAoBQCgFAKAUAoDHOGKsFIDEHhJGQDjQkd+vdQHE9nbI2lPtGayvtozoFTrFMJC9YpOMrpoBWfEVXShmSuSlcvWyujrZ0B4hAJZM56yYmRifHLafSvKnjasuNvI6KKLTFEqjCgKPAAAfIVlcnLdknqqgqvSkzDZV3w/w8HH5SwDfTNbMCk66v4/IrPYom3twYrGxlvLV5CydTcRodVQoVLHxORnXuFb6eLdSp1bS4lXGyuVmW8mlsrxipt5UuIL1Bk9lZiE41Phkg1oy2ml4NehHAsG1FtLWCCWO9W6uorlLm4YScblThHIUE4VQ1c4OpNyTjaNrIjQse3ZY9uRlbVQ4tbiJg76Ryrj7xVPkCfl51kpR/i6zfeXoXfaLRs3dOztZ2uYUELFCrhW4YyMg5K8sjHP1rLPE1akereuvxJUUnch5NkbLkvDeRxfabg/wwXTiAxxfkDYHMmtK/kxpqEmorm9H9/YreL1WpOSbRuJMCMRx5OMtmRl8ysfZHu1clQpQV53fsvfV/BE3b2DbA6z/HkllB+IFuFPZE7vUmo/lKH+OKXwu/Vk5eZvxbLiRQqKEUdydnI8DjWuLxE27t389ScqNqOFRgAcuVcnNvck91UH4WAqUmwftQCj7Xf7Htm1uOUV4v2WTwEoJaI++eGva6PqXpuPL5M5zWp0Ot5UUAoBQCgFAKAUAoBQHP+lMi2a12kCA1tJwOM4LwSEB1HiR8Q96pUgpxcXxBc4pAyhlOQQCD4g6ivmpRcXZnY9VAFAam19nrcQSwP8MqMh9GBGfrXSlN05qS4Bq5QtjWu1XKbPuIlW2jSSOW4yrddEUKRgA8m1GfSvRnPDx/vRd5aWXJlLN6Gzd7hWqpb/argcEVubaTiIQSx5zHk50KHBHpVYYucnJU43u7rj5+ocebNnYGztnQqUsrTrFZSjScHZZTzBlk0bPkTSoq+9Saj4cfREJrgrkpY7MlijEcQhs4hk8Ma8RHicnCj1wa5yqUXK7vN+OnstSbPyMdhsy1ugZFka4w3CWlJZcrz4VGF8NcEVMsVUp6JKPl99S86EoO000/FMnhZpgrjsn8PIDHgBWR1ZXvx5ixmRANAAPQVzbb3B6qAaTbUizhW6w+EYLYPgSug98V3WHna7VvPT57kZkfhknbPCix+Bc8R8+yv96ZaUd235ae7+w1MMrqmOvuRnOcAqmR4YGSfnXSKcv8VP6/gjbdmmI7SWRYzE7sTxgtHLgFSCCWYYBzjFdG8RCObMklya+hHZehYKwFyr9JezGn2fKUz1sOJ48DXjiPGAPXBFa8FPLVS56FZbFg3Z2qLq1guFxiRFbTxxqPY5r3jmSdAKAUAoBQCgFAKAqHSfeX0FmZrFlDRnikBQMTHjXGfDnQHzLt/eG6vW4rmZ5McgdFHovIVW5fKjv3QpvCbqwEbnMluerPiU5oflp7V4+PpZZ51x+ZMeR0CsBY0Nobat4dJJUVu5c5Y55YUdo/Ku9PD1andiyHJLc0J94HIzDbuQeTzERKfHRu2fZda7xwav25emv49yufkjwlleS4aS44FOvBCnBp4F3y3yAqesoU3aMb+Ld/loLSe7Ny12BApDGMM4HxOS7Z79W/tXKeLqPRPT0JUUSXVDTQacqz53r4ljmXSZvUSzWkRwq6SsO88+DPgO/z0rvFZF4v2/6fV/0/0VGpbFVdl3Vztxflw9S4bh7MNvZRK3xN943kW1A9hj61St3svLQ8HpHE/wAnFTqrZvTyWi+VyTuNqxISOLiYfhQF29woOPephh6ktbWXN6fMwuSRh+0zuOxGIgfxSnJH6FP7kVfq6UH2pZvBfd/Yi7ZrskLHEkjTt3quSo/Smg/Ua6p1Iq8IqK5vf1f0I0e+ptIZccMcSRr/ADHl+lP71xfV3vOTk/D7v7E68DKbEtrJIzfyr2V+Q1Puar1yj3Ipe7/fgTYyW9jGnwIo88a/OqTrTn3mSkkbFcwKAEUBTujNfs0l7s86CGXrYv8AozdoAeQbi+dfS0qnWQUuZyehfK6ECgNR79Q5ThckcyEYqO/HFjGfKgNmN8jIz7gj6GgPVAKAUAoDzIgYEEZBGCD3g8xQHyl0m7qnZ960ag9S/bhJ/KScrn+U6emKqy8WbPQ7vD9l2iiucRz/AHTeGSewT76e9cMTS6yk1x3Qvrc7NvBs7aE9zJGpYW2FKnrFjBJzxL2AXb3xWPD1MNTpqUu95X/BElJsmNj7tpDr2eLvKIFJPizElifcVxrYxz0S9Xf8EqFiYit1Xko558dfeskqkpbsvYyMcanQVVK4IC63thyUt1e5fwiGUH+aU9gfPNbaWAqy1lp5/Yq5og9vby30ERldLdAeyEDMz8TcmDaAkDux713qYOnShmd2bejcM8ZiY0dk73fJJX/HxKJuxs2a4n6wKrhDxyNK3Cnj2m8zrpWelZyzS9ufgfZ9N4qng8H1FN2bVorwW/lppfc6Et4JezJM90e9LccEC45hpM4IHm/tWtQcNYxUPF6y+C/B+eXvvqTtnaTcAVOqt0xoEHG2vmcL9DWOpUp5ryvJ+On5LpPyNhNkJr1heXOv3jZHsOQ+Vc3iZf6Wj5E5VxN9EA0AA9K4Nt7kn7UA/GYAZJwB3mpSb0QKw/SHswTCH7XHxE4yDlc+HH8P1rUsDWavb7lcyLLDKrAMrBlPIggg+4rNKLi7NWLHuqgUBUNvj7NtSyuhos2bOXw7WWhJ/X2f1CvX6OqXi4ctTnNa3L1XpFQaA0ra0kB4pJmZvABVX2GCfcmoBtoQRoc+f/5Ug9UAoBQCgFAUfpc3TF9ZMVXM8GZI/E4HaT9QHLxAqGD5cLkHPIjX0I/Y1B00sfV3R/t8XtjDNkcWOCQDuddCP2PvXg4ul1dRrg9SYu6LFWYkUBiu7dZEaNxlXUqw8QRgirQm4SUlug1c57BtM2VmEWHjMEjQFV0ACHsucDvXhPnX0E61oKaV7nfAYSOJq9XOah4vj4FT3w3h+1MgVSqIOR58R559OVefiq/WNJbH2/QPRMsGpVKlnJ6K2un5L5uLu5byWMTSoshdjIc8sglQCO/AHf35rg61Sk7QdtPnqfKdNVnXxtRy4PKvhp7u7+JFb47XE9xHs63wIuNVk4RoT3pp+EDn5+lWp3TvLfd+W5s6Pwao4SeOqLZNQXi9L+ui9eTOlRoFUAaAAAeg0rI3mdzwDUn2pGuikyNnHDGCxz58Pw++K6xw83q9Fzen/fgRmRryS3bj7tI4vOQlj/pQ4/3V0UcPHvNy8tPd/Yi8nsU/pXv7pntLKzlMck7MXZdCEUDXPMDUnTniu+ChBKVSS2Du2kjmO0EvJbttm29/LcRsQJWYkqCPjyfBfXnpXoJxUeskrEW1yrU6LYdGWz44eqaLrCcFpGJ4sjwI+EeQrDLGVM11tyNSw8bamgm61/s5uPZdxxR6k285yvsdP6etdOvpVlaqjnKhKPdJC16UpYtNoWE8BH40Usnr/wDSa5ywEZa05HLM1ui1bJ382dccIjuouJuSO3A2fDDY1rLPB1o/638icyNjfPZxns5kT/EC9ZEc8pY+3Gc/5lFVwtTq6qfwEldESvSps9LWOWW4QymJXMSdpuJlB4cDkc9xxivoTkULebp3kYKLGHgPNmmAY+gUHHuagWKb/wCLtq7TuEgFzJxSsFVIzwKPE9nXAGTUFrIuu0dnX27hhuI7lp7VmAmjblxHOdCfcEY1xmpKnbNl36XEMc0R4kkUOp8iM1INqgFAKAUAoD5j6aN0/sV6ZEH3Fxl18Fk/Gn1BHqfCqstFkt0AbwdXcSWjHCzDjQf+4owfmv7Vix1LNTzLdfIlaM73XilxQCgKntW0u47tmt4VkSdRxszhVjdBwgsObBlxyHdXr4XFU40bTeq4cznKLvoV6+2XZNITPI11cnH3dquFGNOE8OQvmWYVLhUrSzKCS5v7fg3YfpTE4an1VKdlvay+qN++3ua2hkia2+zHqx9nUOrZz2SDw6ArzOprnXwqp2m5X5/gno7DVMbiFTs7N6vkuN/pzZWuj3Zk7zNcIE7GR1kucB25sAPiIGe8c64wcdXUvry3Z9J/U2IjCnDC09LWbXJLRf8AC88cbE8c8l2/IxRD7vPmF7I/U1dkpxXZioLm9/fX0R8Xpzubq2906hUEVqn8oDuByA7kB8+1XFzoRd5Nzfovv8i1pcNCXs4SiKpdnKjBdsZPmcDFZKklOTaVvBF0rI4BvtvqTtO6NsOskMYtYXGvCc9soO8k6A17lCjlpRjLzZzza3Rfuj3dJbC3HEAbiQZlbnr+QHwH71ixNfrHZbG2jTyq73NvZu3zJtC5tezwxJGykc8nPGD/ALaTpJUoz4kQqN1HHgWA1mO5A7Z3tsrcFZZkLfw17bH9K5+taIYerLVKxxlWgvE5tvTe295xGGwVGYY6+Q8DD+YIvM+uK9ClCcN5XMs3GWysYLm/upk4bi6lkVFwEB4FIUfi4dT71dQjF3SRRK5QbaEM4JwAeJiB3AZOKuTfQ6DuLuVs2azF5f3fVgu2Yw6r2VONfxZPl5VJW5i3h2/YxXE0uzQqLFbLFCyqVPWSMRI/a1LBTz9aApm0N6LyaIQzXEkkYx2WORpy86DY+iugqVm2RDxZ0eQL/lDn+pIqSDoFAKAUAoBQFa6Q92RtCylhwOsA4oj4SLqPny96A+VLS7ktLlHAZJYZA2DzDI2oPyIqtr3RdvQ+udj7RS4gjnQ5WRQw9xXzlWm6c3F8C6d0blcwKAhN9I2NlPwsy4XiPCcEopDOue7iUMunjWrBuKrxzfvL3Kz2K1e7xW9l1cSxFUZAwKABQp/c17FXERptKRvwPRNfGQlOjbThfX98yo78bdjuXQRHKIvxEEEk8xqM6VgxdaM2lE+s/p3o2rhYznWVm9LeC46eZed1tzYvs8LTGRiV4zEXPV8T6jKDmQMDWuTxMqXYhZW48fE+R6SxH8rEzqva+nktvYuMECoAqKFA5AAAfSscpyk7ydzIlYyVUHKt++k3LPY7OQzztmNnAyqnkwXxI5Z5CvUw2CtapU9PuUcr6IwdHXR4tl9/ccL3BGg5rGO/Hi3n8qtiMVn7MNvmaaVHL2pG1vxv4tqBHb8M1w+cKpDBMY7TAeZ0HlUUMK5az0XzJqV7aROR7KF7FP8AaRKY5SSxZjkt3kEd48q9GSTVmZVpqixX21bi51nuJXH5E+7T/br9apCnGPdRMpOXeZqJbhR2Aqegyfma6FTIkOuckkeJqQZg4HMc+ev9KgEDtuBIijIMJh0IHiwOPrUhlV9KDyNm1sJZQxjjdwvxFEJA9cVAvc/bDZ0sr8EUbyOTjhVSTnlr4e9SwrI+uNxdimzsLe3PxIna/wA7Es3+5jUlSeoBQCgFAKAUB889Pm5/U3C3sSnq5tJccllGMH0YfUHxqCUWHoA3iMkElo5yYTxx559W3MezZ+deX0jT2qfBl46aHWq8ssKA8yIGBB1BGD6GpTs7oFFtrC7dfs32VAkXEnXzlWUoD2SiA8R0xzwNOde7PF0cuZu7fApDPDuuxX9obtWKP1aTyzTL8aQx8evhkdlPQmstPDzm82Wy8We+v6lxSi4Ss9LbO+1t7nRd29sC4hLdW8RjZo2jfBZSnjwkjUYOlZMTQdOdm73PCi7o1n23cOfubfgX+JcOEGPEICX+YFdVhqUe/K/glf32K5m9kUnfneC1kgkhbaEklzg8CWmQquO4lARjOnaatlCm4y7NNKPjv+/Ah+Zzzc3a01lHJwRwJK5ybiV8kL+UKD468xWmpSVTfbkWjJx2Nq52rcXRPHctMO8K4RAfDhTU+9TGEId1WDblu7mD7OkQ7TLGPBQB9eZq5B7iMenCcnuYAn6mgP0k6kjHqQKXIsa0m0k/ix+QXtH5CmpOhr/bYzntSvjmFjcf0qbMjQ3UsLgjMdjO35S2n9armXFj4GntmO7ij45YEWMEBuI8Wp5ZXQ6Vbci5d9ldDi3cKTrfIUlAbMcIAx3jU5yDprQXLvu90WQ2sZjW6uuFjxEK4QE+fCuT86WILfsfYsFqgSCNUHPQaknmSeZJ8TUgkKAUAoBQCgFAKAid6thpe2k1s/KRSAcfC34W9jg0B8x7sXc2ytqoJOyY5eqlHcUY8Le2DxD0FcqlNTg4PiW8T6mVgQCOR1FfONWdmdD9qAKArW+yEiAMzCAyhJgpKlgwITJGvDx8OQOdej0coubTWttCkzUtdpWkchto2SNk04AOEeOASMEjv1PfXqdbDNlb1O38LEdUqyg8j42K5tjfyHZ73LxjrzJwHhU4USgFTxN54XlmstanDETUb7HSWCr0qHXzjaLdlfjpf0Odb8ycbQXUt8k01wOKSOIngijx2U0PdyweZzWuEVCOWOyMfHUjrC8iC4VJGA58CnA+VWsybomdiWULdfczxgtHJAojlQ4jt3I4p2X8QxprnBOTVXtoRxOiba6PbOZeKBRbyY7LxaA+qjskV5sMXUi+1qbJUItdk59abAma/a0vLuO3KqGRygxID+XOgOPHzrc6qyZ4psytNOzLHtforkeIGzvxLIOasVCnw4SvI+tcI4y0rTi0LcjjczSK5VyeJSVKk51BwRz11raVPo7dnZ1u0cU5so4JigJHVAFe7AbH0zmvJrTmm1muvM20oxaTtqWAQJ+VfkK4ZnzOrRkqpYjtt7OSeKVJFVldGU50PLQ8XdXalUytWvucakL322Kv/wAO1+/U3NsxJWKTK8sDiyGA9xmvaMB1e9aUY6oIfEOSPkQDQGuZLr8kI8+sY/TgqNSDatIyowzl2OpPr3Adw8BUkmegFAKAUAoBQCgOKf8AEDullV2hEuowk2Py/hf1GcE+lQSmWnof2+brZ6B2zLCeqfxwPhJ9Vx8q8XHUstTMtmXiy71hLCgNHblj18EkfeR2T4OO0jezAGu2HqulUUv23EiSurHLb2wgvctAkxuzkSxovYEq6Pxu2FXXXnrzAr1sRh6Xfk7eP4PY6P8A6gxOFiqdlKK4cvj97lu3X3QRYQt3a23EAORMhJzkliwxnODgaDurz6laMGupb+RjxeOr4uTdWTs3dK+i8vJE1HurYqwYWkAYcj1SafSubxVZq2ZmPKjPd3ttD2W4ATyRVyx/SoJ+lTTp1qmqv53svVhtIoO+oJc3ojSGSNeAJIwL3UJ+KJo1zwj8pOuTrivRw8LR6tNy8VsvjxKOWtyQsd4rRbFpoMdVBGcxjOU4R/hsvMEcq4To1HVtPjxNkasVC8eBA7J3KW+RLraRaWaQBlQEosaHVUAXGdDXWpiOqeSmtEUhSzrNNkhJ0a2IB6oSwsR8Uc0g98EkVT+bU42Lfxom7u5uTZ2ijhjDyczLIAzk+OTy9q51MTOfgi0KMY76lkrOdhQCgPEo7J9D+1StyHsc8/4eiVnv4zzBU65H4mHI61755Z22gNKWwYsWE0qg/hBXA0xplSRQGa1tFjzjOTzYnJJ8STQGegFAKAUAoBQCgNbaVik8UkMg4kkUow8mGDQHC9xOPZO13s5CerlbqyT46tDJ6EdnPjWXF0uspPmtSyep3KvAOgoBQETtna6WvABGzyTOVRIwMs2CxJJwBoCSSa00KEq7tfYhuxE3L3s4wZFtUPMRYeX042HCvsD616lHA0oavU5uTZq2s1zJaKpaeWSGR4ZBEyI0pUkK7yHHCvDjONSTXGUKVOs9ErpPW+nkidWjYsrBYFzO8VtnXhiYl28eOVhxsfQCqyqyqv8Atpy89vgtvUi1t9DZt79M4tLR3zjLuvVrjxLSdpvYGqSpy3r1LeC1+WhKf/yir78bs3FrM1/sxAzSaXNvjKyDnxhfHnnGuufGr4bERqR6uq9tmW1i7ow7D6SrWQ9XcBrWUacMoIHs2MD3xSpg5rWOpohiIvfQuqOCAQQQeRHI1katozQnfY9VBIoBQCgFAc33gL7K2pHtFP8AlpyI7hR3E6Fj9GHmD416uEq5oZXujDXhllfmdsglV1DKQVYAgjkQdQa1nA90AoBQCgFAKAUAoBQCgKH0pbni6ha4gXF3EoZGHNlQluHzI1I89O+gJjc7bQvLOGcc2XDjwkXRwfcV89iaXVVHH08jrF3RM1nJFAQe99uTCJV+OB1lBH5QcSDzzGX0rbgamWrbg9Pt7lZrQ07ra8EYBeVAGGVGckg8sKMk+wr3DmY91JGkluisUscEnCyu68BaQgq5VT2hoFOoFeZ0hKHZaabXDwLQvdkzszYMEOqrxOecjnidu/VjrWKriqlTRuy5LRFlBIkncAZJAA7zWdJt2RYim21xnht0aY97jSNfVzz/AE5rUsLlV6ry+HH0+5XNyKzvBsWK87N4RNwHiENsh5+DSc+7vK1tpyyL+2rJ8ZP6FH4+xXb3dS8sohc7NklCoA0ljK4fhXGqjBOuO7n4Vbrqc5ZKi8nzLpyjqix7pb2QX8fFEeFxo8bfEp/qPMVlrUJUnrsbKdVTRP1wOooBQCgI7eLZK3VtLA/J1IB8G5qw8wcGulGpkmpHOpDNFohOiTehYdnzxXj8BsGKMW7oyezoNcZPCPavbR51i87u712d6CbWdZMcxqGH6WAOPPFSCaoBQCgFAKAUAoBQCgFAUvZNotlfzW69mK6BuIl7hIMCZR65VseZ8K8/pGleCmuBaD1sWmvGOgoD8ZQQQRkHQjyqU7O6BCxbOsLFWkCQwDmWOM69wJ1x5CtLq4iu7XbK2jEj7ze2RlY2lrJKFUsHkPVIcdw4u2c93ZxWmn0c3/kdvLUhz5G5PtmR7SK4h6pQ6q7tKx4Y1K5J7IyxB0xp61whh4qq6c76bJcfsS5aXRDsRMvHIWnUHPWXH3VuD3cMXN/LIPrW1Lq3ljp4R1l8XwKbkhHA8unC8q9xb7qAY7gg7Te4NcpSjT1uovw7UvXZE2uSp2YWADSMAPwxdhfTTUj3rL/IUXeMdeb1/BbKZ9n7Mih4uqQLxnLEZyT4knU1yqVp1LZnsSklsUnfPouhunM9s5tbk82TIVj/ADAcj5itdDHOKyz1X76kOPIpdlvffbLmW22qhaM/DKNTw5xxA/jUf6q2So068c9P98y8K0oaPY6pbXCyIrowZWGVYciD315souLszammroy1BIoBQHEOlH7O1zIlrI5llK/aVU/ddjGOLxbIBxXtYOFSUUmjzcROEXcqlvs6WErJBKySrrlSRr5H+9ek8FK25gWNg3ZpnXejnpeLulptHCyHsrPoAzdwccgT4jTPhWRpxdma01JXR2SoJFAKAUAoBQCgFAKAru+9qepW4RSZbVxMuOZUArKvvGXGPSolFTi4viCTtp1dFdTlWAYHyIyK+ZlFxk4vgdjJVQKAqG37FBtG3mZA3WRvECdcOv3ikA6Z4QwzivZ6OqXg4cmc5rW5Ju4AyxAHiSAPrXoFTW3DuEe2ZEZXSKWSJSMEFVc4+hrxekI5K1+aReDuiQtNgxrIZXZ5pCSQ0hyEH5UX4VA8hmuVTFTlHLHsrw4+ZKgk7krWUseZZAoJYgAcyTgVaMXJ2SBpPtLi0hRpf5gQEH6jz/TmuyoW/wAjy+HH98yM3I1G63rEeS4Chc5hjXIbTGpI4jjnoBXZKDg4whe/+z/bFdb3bNHerZyX8Yt5LR3VicStwL1Z/iDLcXtjXlU0P7Lcs68tXfw5B68Dl+z7y62BObe7DS2bnKSLqB5jw81+VbZKGJhmjv8Au5enUdN+B1LZ20Yp0EkLq6EZBU/v4V586coO0kbYzUldGeaZUUsxCqNSScAe9VjFydkS2krs5Jv10jNMWtbAnB0eYaZHeEPcP5vlXqYXB6py3+Rir4hWfIqNlaCMYzknVj4mvoqFFRieDiK0pS02M9aDMRu2rLjXiHxL9RWPFUcyzLc24StleR7Hbeg3fQ3Vv9lmfM8A7JPN4uQPmV5H2ryz0zqNSBQCgFAKAUAoBQH4wyMHlQFU3WYwvPZNzgbij5awSEsmP8p4k/SK8jpGlaaqLj8y8HwLDXmlxQEXvHsxriLhjcRyqyvG5XiCsDzxnUEEjHnWnC1+pnme3EiSuiPtdzYDhrom6k5lpdVB/lj+FR5YrtV6QqyfY7KKqC4kv9pt4SsfFFGWOFQFVyfIeNZstWp2nd+JbRHq+2lFFjrHAJ5LzY+ijU+wqKdCdTuoOSW5HybZJIGOpz3OOKQ+YjQkgeZ+VaVhUlfveWi9WVzH7HYuxBK5I/HMeI58VjXsqPejrQjon8I6ererFmeLuWBSomnLNkAIpIGSQB2E/rmpgqzT6uFvH8sNriybSMDkAO/QVicm92XPVVBX9/LsRWM0hthchV/wiAQe7JGDoOZrThE3VSUrES2PnGbanWSiWwBs2wOOJJG4cj8SnwPh3V9DSoyn2dzPOpGmrsyXv2q4/wCZuZHHgXOP9PKtNPBJO1reSOE8Ymrnu1tVjGFFehToxprQ8+rWlUepmrqcRQCgNXdHa6WO1IZuMrGr4kIGcIwwwwOY1rxa0YqbUT3KLlKCcj6p2VtaC5QSQSpIp71IPz8K5HQ3aAUAoBQCgFAKAUBU98M281vegdlGEE//AEpSFU/pkKHyHFXGvSVWm4+nmE7O5Ya+cOwoBQFNlurq4uLmIzdRHDIFAiH3jKyhwWc/DkH8Iz517eFw1HJGdrt8zlJu9jW2jsCGO3k6qMdYuJQ7dp2eMhwS7dok48e+tzV9CpZb21jli60FkLIrF4tJGTHFwBgM4Oe6vBhUnCeTfXZ7X5nVpNXIjYizkf8AlrRbWM83nOZWHceFc50/M1aKzpp/3ZuT5Lb9+BWN+CsTDbEV/wDHd5fItwr/AKVwPnms6xTj/jSj7v1ZbLfc3rWzjjHDGiqPBQBXCdWc3eTbLJJbGeuYFADQHB+mjchbd/t1rwopI62NdCGJ+NR4HvH9693A4mc1Z3uuJynBbPYo9ntENGWPNR2v+1fQ0sQnC73R5NXDNVElsz200ypFLJCyRTEiNz+LBwcVyhjbuzR1lgkldM3K3nnigIra+0goKIe0eZHd/wB6xYnEJLLE34bDu+aRrbI2bxduQZB5A9/ma5YbD5u1LY6YnEZezHcsG78U0F1C1nM0LtIq/iKnJxhlHxDXlU4jDKKzRIw+KcnlkfVK5wM86wm4/aAUAoBQCgFAKA1dqWKzwyQuMrIhQ+jDFE7Agtz71nt+rkP30DGCTx4k0DfqXhb3rwsbSyVW1s9TpB3ROVjLCgKdtiLqNorKSFiuYjG5JwOti7Sad7FOIeOnlXtdH1M1Nw4r5HOejubrSSsPuYS/dmQ9WnvkFj7LWieJpQ3l9Stm9iT3dsXgtoopCGZFwSvLmcAZ7gNPavExNRVKrnHidYqysSNcCRQCgPMsgUEsQAOZJwB71KTbsgVW93+t+PqrVJbyXlw268Sg+DSHsL86208BUlrLT5lXNGu2zdsXh+9lj2fD+WE9ZMfVyAq+2TXoU8FShwu/Eo5Mldh7gWVvlijTysCrSzsZGIYYI7WmCO7FayD586Tdz5NmXTKuTbzZMbd2M6of5l/bFAYJ7+4uorWKUjqbZOGML3+Z861UMO5NN7GWviIxTS3PMm0YlJBYZHrW54imna5hWGqyV7EXe7YLdmMEefefQVkq4py0gbKWFjDWep62ZsnJDyevCf60oYZt5pkV8UkrQJwDuHoAP2Ar0W1FHmpOTOu9F24zxMLu5XD4+6jPNc/jbwbHId1eZicRn0jsephsPk7Utzp9ZDWKAUAoBQCgFAKAUBUL5fsu00fXq71erbwE8Skof1IGXPiq1jx1JTpX4rX4ExdmWSvCOooDxJCrY4lBwcjIBweWR4HU1aMnHZ7g91UCgFAQm3t7rKzBM86Kfyg5Y+XCNa0U8LVqbIhySOX7w9OfNbO3PeOObHsQin9zW+n0fFd93Iu+BVd3Nt3+0bwddE9+AD9wWKwqT8LOB2Qo8+eK3whGCtFWKNH0ZuzZyRW6JKsKSY7SwLwxj+VR5DTPfVyCUoBQEPvXu3Bf27wTrkH4W70buZT4j60Bx2Loev4RwI8Mq5yG4ivzBH9TWuhiFTVjJXw7qO5EXHRHehixgz5LIv8AeoboOV9SUq6iloZbTo0vl+G1KnHPiX+9doVqENkcalGvPdk/svonvHIMzxwr36lmx5ADGfepljV/qiI4J/7M6LuzuJaWeGVeslH/AKkmCR/lHJfasdStOe7NlOjCGyLRXI6igFAKAUAoBQCgFAKAhd79lm5tZETSRcSRHwljIdD6ZGD5E004g87vbUFzbxzD8S9oflcaOp8wwI9q+cr0nSqOLOqd0SNcSRQGptLacMC8c0iRr4swH710hSnPSKuG7HOd4emuziytsj3D+Pwp8zqfYVup9HSes3Yrm5HMN4ek/aN1let6lD+GLs6ebfEa308PSp7L4kasp4yzd7Mx8yxJ+pNdtSdEdZ3D6GZJx1t/xQx6cMQxxt48R/CPr6VNirkdz2LsWC0jEVvEsaDuUYyfEnmT5mpKm/QCgFAKAUAoBQCgFAKAUAoBQCgFAKAUAoBQCgKfY8NldzwuyrDNm4iJIUK2gmT54f8AUfCvOx9BySnHfYtB20IvePpW2da5AkM7/li1+bchWWngKku9oWzo5hvB00Xs2Vt1W3XxHafHqRgfKt0MFShvqRds55tDaMs7l5pHlc6kuxP71rSsrLQjQ1vpQkum5vRtfbQAdFEUB/8AVkzgjxUc2/bzpYhyO+7ldHtns5QY16ybvmcAt58P5R5CrFS3UAoBQCgFAKAUAoBQCgFAKAUAoBQCgFAKAUAoBQCgILe7dS32jEsVwCVRw4KnBBHMZ8CNDQHKOmvo8iggS7tIlRIsJKij8J0WT2Oh9c1BKZxeqnQlt3N27q+k6u2iLkc25Kvmzch+9TYhyO67jdDltbcMt3i4m0PCR92h56A/EfM+HKpRRu51BVAGAMAchUkH7QCgFAKAUAoBQCgFAKAUAoBQCgFAKAUAoBQCgFAKAUAoDDeWqSxtG4DI6lWB7wRgigOMbr9DCC8uBdh2gjYGHBAWRSSRxHPFlcAEVFib6WOx7N2dFbxiKGNY0XkqjAqSDaoBQCgFAKAUAoBQCgFAKAUAoBQCgFAKAUAoBQCgFAKAUAoBQCgFAKAUAoBQCgFAKAUAoBQCgFAKAUAoBQCg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03887717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513" y="1371600"/>
            <a:ext cx="830897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3" name="AutoShape 4"/>
          <p:cNvSpPr>
            <a:spLocks noGrp="1" noChangeAspect="1" noChangeArrowheads="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457200" indent="-457200" algn="l"/>
            <a:r>
              <a:rPr lang="en-US" dirty="0"/>
              <a:t> </a:t>
            </a:r>
            <a:r>
              <a:rPr lang="en-US" dirty="0" smtClean="0"/>
              <a:t>  </a:t>
            </a:r>
            <a:r>
              <a:rPr lang="en-US" sz="4000" dirty="0" smtClean="0"/>
              <a:t>Brokers </a:t>
            </a:r>
            <a:r>
              <a:rPr lang="en-US" sz="4000" dirty="0" smtClean="0"/>
              <a:t>and Consultants - Fix These Continuing Problems - </a:t>
            </a:r>
            <a:r>
              <a:rPr lang="en-US" sz="4000" i="1" dirty="0" smtClean="0"/>
              <a:t>Originalism</a:t>
            </a:r>
          </a:p>
        </p:txBody>
      </p:sp>
      <p:sp>
        <p:nvSpPr>
          <p:cNvPr id="20484" name="TextBox 1"/>
          <p:cNvSpPr txBox="1">
            <a:spLocks noChangeArrowheads="1"/>
          </p:cNvSpPr>
          <p:nvPr/>
        </p:nvSpPr>
        <p:spPr bwMode="auto">
          <a:xfrm>
            <a:off x="344488" y="1395263"/>
            <a:ext cx="83820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25475" indent="-285750">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pPr>
              <a:buFont typeface="Arial" charset="0"/>
              <a:buChar char="•"/>
            </a:pPr>
            <a:r>
              <a:rPr lang="en-US" sz="4400" i="0" dirty="0" smtClean="0"/>
              <a:t>Arbitration</a:t>
            </a:r>
            <a:r>
              <a:rPr lang="en-US" sz="4400" i="0" dirty="0"/>
              <a:t/>
            </a:r>
            <a:br>
              <a:rPr lang="en-US" sz="4400" i="0" dirty="0"/>
            </a:br>
            <a:endParaRPr lang="en-US" sz="4400" i="0" dirty="0"/>
          </a:p>
          <a:p>
            <a:pPr>
              <a:buFont typeface="Arial" charset="0"/>
              <a:buChar char="•"/>
            </a:pPr>
            <a:r>
              <a:rPr lang="en-US" sz="4400" i="0" dirty="0"/>
              <a:t>Continuity at </a:t>
            </a:r>
            <a:r>
              <a:rPr lang="en-US" sz="4400" i="0" dirty="0" smtClean="0"/>
              <a:t>Renewal</a:t>
            </a:r>
            <a:br>
              <a:rPr lang="en-US" sz="4400" i="0" dirty="0" smtClean="0"/>
            </a:br>
            <a:endParaRPr lang="en-US" sz="4400" i="0" dirty="0"/>
          </a:p>
          <a:p>
            <a:pPr>
              <a:buFont typeface="Arial" charset="0"/>
              <a:buChar char="•"/>
            </a:pPr>
            <a:r>
              <a:rPr lang="en-US" sz="4400" i="0" dirty="0" smtClean="0"/>
              <a:t>Exhaustion</a:t>
            </a:r>
            <a:br>
              <a:rPr lang="en-US" sz="4400" i="0" dirty="0" smtClean="0"/>
            </a:br>
            <a:endParaRPr lang="en-US" sz="4400" i="0" dirty="0" smtClean="0"/>
          </a:p>
          <a:p>
            <a:pPr>
              <a:buFont typeface="Arial" charset="0"/>
              <a:buChar char="•"/>
            </a:pPr>
            <a:r>
              <a:rPr lang="en-US" sz="4400" i="0" dirty="0" smtClean="0"/>
              <a:t>Fraud Exclusion</a:t>
            </a:r>
            <a:r>
              <a:rPr lang="en-US" sz="4400" i="0" dirty="0"/>
              <a:t/>
            </a:r>
            <a:br>
              <a:rPr lang="en-US" sz="4400" i="0" dirty="0"/>
            </a:br>
            <a:endParaRPr lang="en-US" sz="4400" i="0" dirty="0"/>
          </a:p>
        </p:txBody>
      </p:sp>
      <p:pic>
        <p:nvPicPr>
          <p:cNvPr id="3074" name="Picture 2"/>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rot="1209165">
            <a:off x="6781800" y="2362200"/>
            <a:ext cx="1831086" cy="3003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72175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smtClean="0"/>
              <a:t>RIMS </a:t>
            </a:r>
            <a:r>
              <a:rPr lang="en-US" dirty="0" smtClean="0"/>
              <a:t>CHICAGO CHAPTER</a:t>
            </a:r>
            <a:endParaRPr lang="en-US" dirty="0"/>
          </a:p>
        </p:txBody>
      </p:sp>
      <p:sp>
        <p:nvSpPr>
          <p:cNvPr id="3" name="Content Placeholder 2"/>
          <p:cNvSpPr>
            <a:spLocks noGrp="1"/>
          </p:cNvSpPr>
          <p:nvPr>
            <p:ph sz="quarter" idx="11"/>
          </p:nvPr>
        </p:nvSpPr>
        <p:spPr/>
        <p:txBody>
          <a:bodyPr/>
          <a:lstStyle/>
          <a:p>
            <a:r>
              <a:rPr lang="en-US" dirty="0"/>
              <a:t>Harry </a:t>
            </a:r>
            <a:r>
              <a:rPr lang="en-US" dirty="0" err="1"/>
              <a:t>Caray’s</a:t>
            </a:r>
            <a:r>
              <a:rPr lang="en-US" dirty="0"/>
              <a:t>  (MVP room) 33 </a:t>
            </a:r>
            <a:r>
              <a:rPr lang="en-US" dirty="0" err="1"/>
              <a:t>Kinzie</a:t>
            </a:r>
            <a:r>
              <a:rPr lang="en-US" dirty="0"/>
              <a:t> Street </a:t>
            </a:r>
            <a:br>
              <a:rPr lang="en-US" dirty="0"/>
            </a:br>
            <a:r>
              <a:rPr lang="en-US" dirty="0" smtClean="0"/>
              <a:t>Chicago</a:t>
            </a:r>
            <a:r>
              <a:rPr lang="en-US" dirty="0"/>
              <a:t>, IL  60654 </a:t>
            </a:r>
            <a:endParaRPr lang="en-US" dirty="0"/>
          </a:p>
        </p:txBody>
      </p:sp>
      <p:sp>
        <p:nvSpPr>
          <p:cNvPr id="5" name="Rectangle 4"/>
          <p:cNvSpPr>
            <a:spLocks noGrp="1" noChangeArrowheads="1"/>
          </p:cNvSpPr>
          <p:nvPr/>
        </p:nvSpPr>
        <p:spPr bwMode="auto">
          <a:xfrm>
            <a:off x="609600" y="3048000"/>
            <a:ext cx="48768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ctr" anchorCtr="0" compatLnSpc="1">
            <a:prstTxWarp prst="textNoShape">
              <a:avLst/>
            </a:prstTxWarp>
          </a:bodyPr>
          <a:lstStyle>
            <a:lvl1pPr algn="l" rtl="0" eaLnBrk="0" fontAlgn="base" hangingPunct="0">
              <a:lnSpc>
                <a:spcPts val="4400"/>
              </a:lnSpc>
              <a:spcBef>
                <a:spcPct val="0"/>
              </a:spcBef>
              <a:spcAft>
                <a:spcPct val="0"/>
              </a:spcAft>
              <a:defRPr sz="4000">
                <a:ln>
                  <a:noFill/>
                </a:ln>
                <a:solidFill>
                  <a:schemeClr val="bg1"/>
                </a:solidFill>
                <a:latin typeface="Calibri"/>
                <a:ea typeface="ＭＳ Ｐゴシック" charset="0"/>
                <a:cs typeface="Calibri"/>
              </a:defRPr>
            </a:lvl1pPr>
            <a:lvl2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2pPr>
            <a:lvl3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3pPr>
            <a:lvl4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4pPr>
            <a:lvl5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5pPr>
            <a:lvl6pPr marL="457200" algn="ctr" rtl="0" eaLnBrk="0" fontAlgn="base" hangingPunct="0">
              <a:spcBef>
                <a:spcPct val="0"/>
              </a:spcBef>
              <a:spcAft>
                <a:spcPct val="0"/>
              </a:spcAft>
              <a:defRPr sz="4400" b="1">
                <a:solidFill>
                  <a:srgbClr val="000066"/>
                </a:solidFill>
                <a:latin typeface="Arial" charset="0"/>
              </a:defRPr>
            </a:lvl6pPr>
            <a:lvl7pPr marL="914400" algn="ctr" rtl="0" eaLnBrk="0" fontAlgn="base" hangingPunct="0">
              <a:spcBef>
                <a:spcPct val="0"/>
              </a:spcBef>
              <a:spcAft>
                <a:spcPct val="0"/>
              </a:spcAft>
              <a:defRPr sz="4400" b="1">
                <a:solidFill>
                  <a:srgbClr val="000066"/>
                </a:solidFill>
                <a:latin typeface="Arial" charset="0"/>
              </a:defRPr>
            </a:lvl7pPr>
            <a:lvl8pPr marL="1371600" algn="ctr" rtl="0" eaLnBrk="0" fontAlgn="base" hangingPunct="0">
              <a:spcBef>
                <a:spcPct val="0"/>
              </a:spcBef>
              <a:spcAft>
                <a:spcPct val="0"/>
              </a:spcAft>
              <a:defRPr sz="4400" b="1">
                <a:solidFill>
                  <a:srgbClr val="000066"/>
                </a:solidFill>
                <a:latin typeface="Arial" charset="0"/>
              </a:defRPr>
            </a:lvl8pPr>
            <a:lvl9pPr marL="1828800" algn="ctr" rtl="0" eaLnBrk="0" fontAlgn="base" hangingPunct="0">
              <a:spcBef>
                <a:spcPct val="0"/>
              </a:spcBef>
              <a:spcAft>
                <a:spcPct val="0"/>
              </a:spcAft>
              <a:defRPr sz="4400" b="1">
                <a:solidFill>
                  <a:srgbClr val="000066"/>
                </a:solidFill>
                <a:latin typeface="Arial" charset="0"/>
              </a:defRPr>
            </a:lvl9pPr>
          </a:lstStyle>
          <a:p>
            <a:pPr>
              <a:defRPr/>
            </a:pPr>
            <a:r>
              <a:rPr lang="en-US" dirty="0" smtClean="0">
                <a:solidFill>
                  <a:srgbClr val="FFFFFF"/>
                </a:solidFill>
              </a:rPr>
              <a:t>What Every Risk Manager Needs to Know about D&amp;O Liability &amp; Insurance</a:t>
            </a:r>
            <a:endParaRPr lang="en-US" dirty="0">
              <a:solidFill>
                <a:srgbClr val="FFFFFF"/>
              </a:solidFill>
            </a:endParaRPr>
          </a:p>
        </p:txBody>
      </p:sp>
      <p:sp>
        <p:nvSpPr>
          <p:cNvPr id="4" name="TextBox 3"/>
          <p:cNvSpPr txBox="1"/>
          <p:nvPr/>
        </p:nvSpPr>
        <p:spPr>
          <a:xfrm>
            <a:off x="5943600" y="4686300"/>
            <a:ext cx="3048001" cy="1169551"/>
          </a:xfrm>
          <a:prstGeom prst="rect">
            <a:avLst/>
          </a:prstGeom>
          <a:noFill/>
        </p:spPr>
        <p:txBody>
          <a:bodyPr wrap="square" rtlCol="0">
            <a:spAutoFit/>
          </a:bodyPr>
          <a:lstStyle/>
          <a:p>
            <a:r>
              <a:rPr lang="en-US" sz="1400" dirty="0"/>
              <a:t>Presenter:</a:t>
            </a:r>
          </a:p>
          <a:p>
            <a:r>
              <a:rPr lang="en-US" sz="1400" dirty="0"/>
              <a:t>William G. Passannante, Esq.</a:t>
            </a:r>
            <a:br>
              <a:rPr lang="en-US" sz="1400" dirty="0"/>
            </a:br>
            <a:r>
              <a:rPr lang="en-US" sz="1400" dirty="0"/>
              <a:t>(212) 278-1328</a:t>
            </a:r>
            <a:br>
              <a:rPr lang="en-US" sz="1400" dirty="0"/>
            </a:br>
            <a:r>
              <a:rPr lang="en-US" sz="1400" dirty="0"/>
              <a:t>wpassannante@andersonkill.com</a:t>
            </a:r>
          </a:p>
          <a:p>
            <a:endParaRPr lang="en-US" sz="1400" dirty="0"/>
          </a:p>
        </p:txBody>
      </p:sp>
    </p:spTree>
    <p:extLst>
      <p:ext uri="{BB962C8B-B14F-4D97-AF65-F5344CB8AC3E}">
        <p14:creationId xmlns:p14="http://schemas.microsoft.com/office/powerpoint/2010/main" val="30938658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75075"/>
            <a:ext cx="8534400" cy="609600"/>
          </a:xfrm>
        </p:spPr>
        <p:txBody>
          <a:bodyPr/>
          <a:lstStyle/>
          <a:p>
            <a:r>
              <a:rPr lang="en-US" dirty="0" smtClean="0"/>
              <a:t>OVERVIEW</a:t>
            </a:r>
            <a:endParaRPr lang="en-US" dirty="0"/>
          </a:p>
        </p:txBody>
      </p:sp>
      <p:sp>
        <p:nvSpPr>
          <p:cNvPr id="3" name="Content Placeholder 2"/>
          <p:cNvSpPr>
            <a:spLocks noGrp="1"/>
          </p:cNvSpPr>
          <p:nvPr>
            <p:ph idx="1"/>
          </p:nvPr>
        </p:nvSpPr>
        <p:spPr>
          <a:xfrm>
            <a:off x="482925" y="1447800"/>
            <a:ext cx="7391400" cy="4267200"/>
          </a:xfrm>
        </p:spPr>
        <p:txBody>
          <a:bodyPr/>
          <a:lstStyle/>
          <a:p>
            <a:pPr marL="571500" indent="-571500">
              <a:buFont typeface="+mj-lt"/>
              <a:buAutoNum type="romanUcPeriod"/>
            </a:pPr>
            <a:r>
              <a:rPr lang="en-US" dirty="0" smtClean="0"/>
              <a:t>How Do D&amp;O Liability and Insurance Meet</a:t>
            </a:r>
            <a:r>
              <a:rPr lang="en-US" dirty="0" smtClean="0"/>
              <a:t>?</a:t>
            </a:r>
            <a:r>
              <a:rPr lang="en-US" dirty="0"/>
              <a:t/>
            </a:r>
            <a:br>
              <a:rPr lang="en-US" dirty="0"/>
            </a:br>
            <a:endParaRPr lang="en-US" dirty="0"/>
          </a:p>
          <a:p>
            <a:pPr marL="571500" indent="-571500">
              <a:buFont typeface="+mj-lt"/>
              <a:buAutoNum type="romanUcPeriod"/>
            </a:pPr>
            <a:r>
              <a:rPr lang="en-US" dirty="0" smtClean="0"/>
              <a:t>D&amp;O </a:t>
            </a:r>
            <a:r>
              <a:rPr lang="en-US" dirty="0"/>
              <a:t>Liability </a:t>
            </a:r>
            <a:r>
              <a:rPr lang="en-US" dirty="0" smtClean="0"/>
              <a:t>Insurance Top 10 Major </a:t>
            </a:r>
            <a:r>
              <a:rPr lang="en-US" dirty="0" smtClean="0"/>
              <a:t>Issues</a:t>
            </a:r>
          </a:p>
          <a:p>
            <a:pPr marL="571500" indent="-571500">
              <a:buFont typeface="+mj-lt"/>
              <a:buAutoNum type="romanUcPeriod"/>
            </a:pPr>
            <a:endParaRPr lang="en-US" dirty="0"/>
          </a:p>
          <a:p>
            <a:pPr marL="571500" indent="-571500">
              <a:buFont typeface="+mj-lt"/>
              <a:buAutoNum type="romanUcPeriod"/>
            </a:pPr>
            <a:r>
              <a:rPr lang="en-US" dirty="0" smtClean="0"/>
              <a:t>What to Do Next?</a:t>
            </a:r>
            <a:endParaRPr lang="en-US" dirty="0"/>
          </a:p>
        </p:txBody>
      </p:sp>
    </p:spTree>
    <p:extLst>
      <p:ext uri="{BB962C8B-B14F-4D97-AF65-F5344CB8AC3E}">
        <p14:creationId xmlns:p14="http://schemas.microsoft.com/office/powerpoint/2010/main" val="30074614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1251" name="Group 3"/>
          <p:cNvGrpSpPr>
            <a:grpSpLocks/>
          </p:cNvGrpSpPr>
          <p:nvPr/>
        </p:nvGrpSpPr>
        <p:grpSpPr bwMode="auto">
          <a:xfrm>
            <a:off x="234950" y="1012372"/>
            <a:ext cx="8756650" cy="5084269"/>
            <a:chOff x="560" y="1333"/>
            <a:chExt cx="5265" cy="2826"/>
          </a:xfrm>
        </p:grpSpPr>
        <p:sp>
          <p:nvSpPr>
            <p:cNvPr id="181252" name="Line 4"/>
            <p:cNvSpPr>
              <a:spLocks noChangeShapeType="1"/>
            </p:cNvSpPr>
            <p:nvPr/>
          </p:nvSpPr>
          <p:spPr bwMode="auto">
            <a:xfrm>
              <a:off x="4792" y="1333"/>
              <a:ext cx="0" cy="337"/>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53" name="Line 5"/>
            <p:cNvSpPr>
              <a:spLocks noChangeShapeType="1"/>
            </p:cNvSpPr>
            <p:nvPr/>
          </p:nvSpPr>
          <p:spPr bwMode="auto">
            <a:xfrm>
              <a:off x="4792" y="1866"/>
              <a:ext cx="0" cy="338"/>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54" name="Line 6"/>
            <p:cNvSpPr>
              <a:spLocks noChangeShapeType="1"/>
            </p:cNvSpPr>
            <p:nvPr/>
          </p:nvSpPr>
          <p:spPr bwMode="auto">
            <a:xfrm>
              <a:off x="2083" y="1344"/>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55" name="Line 7"/>
            <p:cNvSpPr>
              <a:spLocks noChangeShapeType="1"/>
            </p:cNvSpPr>
            <p:nvPr/>
          </p:nvSpPr>
          <p:spPr bwMode="auto">
            <a:xfrm>
              <a:off x="2083" y="1707"/>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56" name="Line 8"/>
            <p:cNvSpPr>
              <a:spLocks noChangeShapeType="1"/>
            </p:cNvSpPr>
            <p:nvPr/>
          </p:nvSpPr>
          <p:spPr bwMode="auto">
            <a:xfrm>
              <a:off x="1329" y="2238"/>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57" name="Line 9"/>
            <p:cNvSpPr>
              <a:spLocks noChangeShapeType="1"/>
            </p:cNvSpPr>
            <p:nvPr/>
          </p:nvSpPr>
          <p:spPr bwMode="auto">
            <a:xfrm>
              <a:off x="2841" y="2238"/>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58" name="Line 10"/>
            <p:cNvSpPr>
              <a:spLocks noChangeShapeType="1"/>
            </p:cNvSpPr>
            <p:nvPr/>
          </p:nvSpPr>
          <p:spPr bwMode="auto">
            <a:xfrm>
              <a:off x="4806" y="2622"/>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59" name="Line 11"/>
            <p:cNvSpPr>
              <a:spLocks noChangeShapeType="1"/>
            </p:cNvSpPr>
            <p:nvPr/>
          </p:nvSpPr>
          <p:spPr bwMode="auto">
            <a:xfrm>
              <a:off x="1329" y="2622"/>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60" name="Line 12"/>
            <p:cNvSpPr>
              <a:spLocks noChangeShapeType="1"/>
            </p:cNvSpPr>
            <p:nvPr/>
          </p:nvSpPr>
          <p:spPr bwMode="auto">
            <a:xfrm>
              <a:off x="2841" y="2622"/>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61" name="Line 13"/>
            <p:cNvSpPr>
              <a:spLocks noChangeShapeType="1"/>
            </p:cNvSpPr>
            <p:nvPr/>
          </p:nvSpPr>
          <p:spPr bwMode="auto">
            <a:xfrm>
              <a:off x="4806" y="3026"/>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62" name="Line 14"/>
            <p:cNvSpPr>
              <a:spLocks noChangeShapeType="1"/>
            </p:cNvSpPr>
            <p:nvPr/>
          </p:nvSpPr>
          <p:spPr bwMode="auto">
            <a:xfrm>
              <a:off x="1329" y="3026"/>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63" name="Line 15"/>
            <p:cNvSpPr>
              <a:spLocks noChangeShapeType="1"/>
            </p:cNvSpPr>
            <p:nvPr/>
          </p:nvSpPr>
          <p:spPr bwMode="auto">
            <a:xfrm>
              <a:off x="2841" y="3026"/>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65" name="Text Box 17"/>
            <p:cNvSpPr txBox="1">
              <a:spLocks noChangeArrowheads="1"/>
            </p:cNvSpPr>
            <p:nvPr/>
          </p:nvSpPr>
          <p:spPr bwMode="auto">
            <a:xfrm>
              <a:off x="1067" y="2015"/>
              <a:ext cx="552" cy="253"/>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300">
                  <a:solidFill>
                    <a:srgbClr val="000000"/>
                  </a:solidFill>
                  <a:latin typeface="Arial Condensed Bold" pitchFamily="34" charset="0"/>
                </a:rPr>
                <a:t>No</a:t>
              </a:r>
            </a:p>
            <a:p>
              <a:pPr algn="ctr" eaLnBrk="0" hangingPunct="0"/>
              <a:r>
                <a:rPr lang="en-US" sz="1300">
                  <a:solidFill>
                    <a:srgbClr val="000000"/>
                  </a:solidFill>
                  <a:latin typeface="Arial Condensed Bold" pitchFamily="34" charset="0"/>
                </a:rPr>
                <a:t>Side A</a:t>
              </a:r>
              <a:endParaRPr lang="en-US" sz="1600" b="1"/>
            </a:p>
          </p:txBody>
        </p:sp>
        <p:sp>
          <p:nvSpPr>
            <p:cNvPr id="181266" name="Text Box 18"/>
            <p:cNvSpPr txBox="1">
              <a:spLocks noChangeArrowheads="1"/>
            </p:cNvSpPr>
            <p:nvPr/>
          </p:nvSpPr>
          <p:spPr bwMode="auto">
            <a:xfrm>
              <a:off x="601" y="2415"/>
              <a:ext cx="1456" cy="24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smtClean="0">
                  <a:solidFill>
                    <a:srgbClr val="000000"/>
                  </a:solidFill>
                </a:rPr>
                <a:t>Individual</a:t>
              </a:r>
              <a:endParaRPr lang="en-US" sz="1200" dirty="0">
                <a:solidFill>
                  <a:srgbClr val="000000"/>
                </a:solidFill>
              </a:endParaRPr>
            </a:p>
            <a:p>
              <a:pPr algn="ctr" eaLnBrk="0" hangingPunct="0"/>
              <a:r>
                <a:rPr lang="en-US" sz="1200" dirty="0">
                  <a:solidFill>
                    <a:srgbClr val="000000"/>
                  </a:solidFill>
                </a:rPr>
                <a:t>Directors and Officers</a:t>
              </a:r>
              <a:endParaRPr lang="en-US" sz="1600" b="1" dirty="0"/>
            </a:p>
          </p:txBody>
        </p:sp>
        <p:sp>
          <p:nvSpPr>
            <p:cNvPr id="181267" name="Text Box 19"/>
            <p:cNvSpPr txBox="1">
              <a:spLocks noChangeArrowheads="1"/>
            </p:cNvSpPr>
            <p:nvPr/>
          </p:nvSpPr>
          <p:spPr bwMode="auto">
            <a:xfrm>
              <a:off x="601" y="2805"/>
              <a:ext cx="1456" cy="24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a:solidFill>
                    <a:srgbClr val="000000"/>
                  </a:solidFill>
                </a:rPr>
                <a:t>Personal Assets</a:t>
              </a:r>
              <a:endParaRPr lang="en-US" sz="1600" b="1"/>
            </a:p>
          </p:txBody>
        </p:sp>
        <p:sp>
          <p:nvSpPr>
            <p:cNvPr id="181268" name="Text Box 20"/>
            <p:cNvSpPr txBox="1">
              <a:spLocks noChangeArrowheads="1"/>
            </p:cNvSpPr>
            <p:nvPr/>
          </p:nvSpPr>
          <p:spPr bwMode="auto">
            <a:xfrm>
              <a:off x="601" y="3196"/>
              <a:ext cx="1456" cy="736"/>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smtClean="0">
                  <a:solidFill>
                    <a:srgbClr val="000000"/>
                  </a:solidFill>
                </a:rPr>
                <a:t>“Side A”:</a:t>
              </a:r>
              <a:endParaRPr lang="en-US" sz="1200" dirty="0">
                <a:solidFill>
                  <a:srgbClr val="000000"/>
                </a:solidFill>
              </a:endParaRPr>
            </a:p>
            <a:p>
              <a:pPr algn="ctr" eaLnBrk="0" hangingPunct="0"/>
              <a:endParaRPr lang="en-US" sz="1200" dirty="0">
                <a:solidFill>
                  <a:srgbClr val="000000"/>
                </a:solidFill>
              </a:endParaRPr>
            </a:p>
            <a:p>
              <a:pPr algn="ctr" eaLnBrk="0" hangingPunct="0"/>
              <a:r>
                <a:rPr lang="en-US" sz="1200" dirty="0" smtClean="0">
                  <a:solidFill>
                    <a:srgbClr val="000000"/>
                  </a:solidFill>
                </a:rPr>
                <a:t>Individual D&amp;Os</a:t>
              </a:r>
              <a:endParaRPr lang="en-US" sz="1600" b="1" dirty="0"/>
            </a:p>
          </p:txBody>
        </p:sp>
        <p:sp>
          <p:nvSpPr>
            <p:cNvPr id="181269" name="Text Box 21"/>
            <p:cNvSpPr txBox="1">
              <a:spLocks noChangeArrowheads="1"/>
            </p:cNvSpPr>
            <p:nvPr/>
          </p:nvSpPr>
          <p:spPr bwMode="auto">
            <a:xfrm>
              <a:off x="560" y="3988"/>
              <a:ext cx="1512" cy="165"/>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txBody>
            <a:bodyPr lIns="99057" tIns="49528" rIns="99057" bIns="49528">
              <a:spAutoFit/>
            </a:bodyPr>
            <a:lstStyle/>
            <a:p>
              <a:pPr algn="ctr" eaLnBrk="0" hangingPunct="0"/>
              <a:r>
                <a:rPr lang="en-US" sz="1300" dirty="0">
                  <a:latin typeface="Arial Condensed Bold" pitchFamily="34" charset="0"/>
                </a:rPr>
                <a:t>“Personal Assets Protection”</a:t>
              </a:r>
              <a:endParaRPr lang="en-US" sz="1600" b="1" dirty="0"/>
            </a:p>
          </p:txBody>
        </p:sp>
        <p:sp>
          <p:nvSpPr>
            <p:cNvPr id="181271" name="Text Box 23"/>
            <p:cNvSpPr txBox="1">
              <a:spLocks noChangeArrowheads="1"/>
            </p:cNvSpPr>
            <p:nvPr/>
          </p:nvSpPr>
          <p:spPr bwMode="auto">
            <a:xfrm>
              <a:off x="2571" y="2018"/>
              <a:ext cx="544" cy="25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300">
                  <a:solidFill>
                    <a:srgbClr val="000000"/>
                  </a:solidFill>
                  <a:latin typeface="Arial Condensed Bold" pitchFamily="34" charset="0"/>
                </a:rPr>
                <a:t>Yes</a:t>
              </a:r>
            </a:p>
            <a:p>
              <a:pPr algn="ctr" eaLnBrk="0" hangingPunct="0"/>
              <a:r>
                <a:rPr lang="en-US" sz="1300">
                  <a:solidFill>
                    <a:srgbClr val="000000"/>
                  </a:solidFill>
                  <a:latin typeface="Arial Condensed Bold" pitchFamily="34" charset="0"/>
                </a:rPr>
                <a:t>Side B</a:t>
              </a:r>
              <a:endParaRPr lang="en-US" sz="1600" b="1"/>
            </a:p>
          </p:txBody>
        </p:sp>
        <p:sp>
          <p:nvSpPr>
            <p:cNvPr id="181272" name="Text Box 24"/>
            <p:cNvSpPr txBox="1">
              <a:spLocks noChangeArrowheads="1"/>
            </p:cNvSpPr>
            <p:nvPr/>
          </p:nvSpPr>
          <p:spPr bwMode="auto">
            <a:xfrm>
              <a:off x="2113" y="2415"/>
              <a:ext cx="1456" cy="24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smtClean="0">
                  <a:solidFill>
                    <a:srgbClr val="000000"/>
                  </a:solidFill>
                </a:rPr>
                <a:t>Corporate </a:t>
              </a:r>
              <a:r>
                <a:rPr lang="en-US" sz="1200" dirty="0">
                  <a:solidFill>
                    <a:srgbClr val="000000"/>
                  </a:solidFill>
                </a:rPr>
                <a:t>Balance Sheet</a:t>
              </a:r>
              <a:endParaRPr lang="en-US" sz="1600" b="1" dirty="0"/>
            </a:p>
          </p:txBody>
        </p:sp>
        <p:sp>
          <p:nvSpPr>
            <p:cNvPr id="181273" name="Text Box 25"/>
            <p:cNvSpPr txBox="1">
              <a:spLocks noChangeArrowheads="1"/>
            </p:cNvSpPr>
            <p:nvPr/>
          </p:nvSpPr>
          <p:spPr bwMode="auto">
            <a:xfrm>
              <a:off x="2136" y="2812"/>
              <a:ext cx="1456" cy="24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a:solidFill>
                    <a:srgbClr val="000000"/>
                  </a:solidFill>
                </a:rPr>
                <a:t>Corporate </a:t>
              </a:r>
              <a:r>
                <a:rPr lang="en-US" sz="1200" dirty="0" smtClean="0">
                  <a:solidFill>
                    <a:srgbClr val="000000"/>
                  </a:solidFill>
                </a:rPr>
                <a:t>Protection</a:t>
              </a:r>
              <a:endParaRPr lang="en-US" sz="1600" b="1" dirty="0"/>
            </a:p>
          </p:txBody>
        </p:sp>
        <p:sp>
          <p:nvSpPr>
            <p:cNvPr id="181274" name="Text Box 26"/>
            <p:cNvSpPr txBox="1">
              <a:spLocks noChangeArrowheads="1"/>
            </p:cNvSpPr>
            <p:nvPr/>
          </p:nvSpPr>
          <p:spPr bwMode="auto">
            <a:xfrm>
              <a:off x="2113" y="3196"/>
              <a:ext cx="1456" cy="752"/>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smtClean="0">
                  <a:solidFill>
                    <a:srgbClr val="000000"/>
                  </a:solidFill>
                </a:rPr>
                <a:t>“Side B”:</a:t>
              </a:r>
              <a:endParaRPr lang="en-US" sz="1200" dirty="0">
                <a:solidFill>
                  <a:srgbClr val="000000"/>
                </a:solidFill>
              </a:endParaRPr>
            </a:p>
            <a:p>
              <a:pPr algn="ctr" eaLnBrk="0" hangingPunct="0"/>
              <a:endParaRPr lang="en-US" sz="1200" dirty="0">
                <a:solidFill>
                  <a:srgbClr val="000000"/>
                </a:solidFill>
              </a:endParaRPr>
            </a:p>
            <a:p>
              <a:pPr algn="ctr" eaLnBrk="0" hangingPunct="0"/>
              <a:r>
                <a:rPr lang="en-US" sz="1200" dirty="0">
                  <a:solidFill>
                    <a:srgbClr val="000000"/>
                  </a:solidFill>
                </a:rPr>
                <a:t>Corporate Reimbursement</a:t>
              </a:r>
            </a:p>
            <a:p>
              <a:pPr eaLnBrk="0" hangingPunct="0"/>
              <a:r>
                <a:rPr lang="en-US" sz="1200" dirty="0">
                  <a:solidFill>
                    <a:srgbClr val="000000"/>
                  </a:solidFill>
                </a:rPr>
                <a:t>            </a:t>
              </a:r>
              <a:endParaRPr lang="en-US" sz="1600" b="1" dirty="0"/>
            </a:p>
          </p:txBody>
        </p:sp>
        <p:sp>
          <p:nvSpPr>
            <p:cNvPr id="181275" name="Text Box 27"/>
            <p:cNvSpPr txBox="1">
              <a:spLocks noChangeArrowheads="1"/>
            </p:cNvSpPr>
            <p:nvPr/>
          </p:nvSpPr>
          <p:spPr bwMode="auto">
            <a:xfrm>
              <a:off x="2080" y="3981"/>
              <a:ext cx="1512" cy="165"/>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txBody>
            <a:bodyPr lIns="99057" tIns="49528" rIns="99057" bIns="49528">
              <a:spAutoFit/>
            </a:bodyPr>
            <a:lstStyle/>
            <a:p>
              <a:pPr algn="ctr" eaLnBrk="0" hangingPunct="0"/>
              <a:r>
                <a:rPr lang="en-US" sz="1300" dirty="0">
                  <a:latin typeface="Arial Condensed Bold" pitchFamily="34" charset="0"/>
                </a:rPr>
                <a:t>“Corporate Risk Transfer”</a:t>
              </a:r>
              <a:endParaRPr lang="en-US" sz="1600" b="1" dirty="0"/>
            </a:p>
          </p:txBody>
        </p:sp>
        <p:sp>
          <p:nvSpPr>
            <p:cNvPr id="181277" name="Text Box 29"/>
            <p:cNvSpPr txBox="1">
              <a:spLocks noChangeArrowheads="1"/>
            </p:cNvSpPr>
            <p:nvPr/>
          </p:nvSpPr>
          <p:spPr bwMode="auto">
            <a:xfrm>
              <a:off x="4078" y="2223"/>
              <a:ext cx="1456" cy="432"/>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a:solidFill>
                    <a:srgbClr val="000000"/>
                  </a:solidFill>
                </a:rPr>
                <a:t>Insured -</a:t>
              </a:r>
            </a:p>
            <a:p>
              <a:pPr algn="ctr" eaLnBrk="0" hangingPunct="0"/>
              <a:r>
                <a:rPr lang="en-US" sz="1200" dirty="0">
                  <a:solidFill>
                    <a:srgbClr val="000000"/>
                  </a:solidFill>
                </a:rPr>
                <a:t>Corporate Entity </a:t>
              </a:r>
              <a:r>
                <a:rPr lang="en-US" sz="1200" dirty="0" smtClean="0">
                  <a:solidFill>
                    <a:srgbClr val="000000"/>
                  </a:solidFill>
                </a:rPr>
                <a:t>in </a:t>
              </a:r>
              <a:r>
                <a:rPr lang="en-US" sz="1200" dirty="0">
                  <a:solidFill>
                    <a:srgbClr val="000000"/>
                  </a:solidFill>
                </a:rPr>
                <a:t>SEC </a:t>
              </a:r>
              <a:r>
                <a:rPr lang="en-US" sz="1200" dirty="0" smtClean="0">
                  <a:solidFill>
                    <a:srgbClr val="000000"/>
                  </a:solidFill>
                </a:rPr>
                <a:t>Claims, other claims?</a:t>
              </a:r>
              <a:endParaRPr lang="en-US" sz="1600" b="1" dirty="0"/>
            </a:p>
          </p:txBody>
        </p:sp>
        <p:sp>
          <p:nvSpPr>
            <p:cNvPr id="181278" name="Text Box 30"/>
            <p:cNvSpPr txBox="1">
              <a:spLocks noChangeArrowheads="1"/>
            </p:cNvSpPr>
            <p:nvPr/>
          </p:nvSpPr>
          <p:spPr bwMode="auto">
            <a:xfrm>
              <a:off x="4078" y="2805"/>
              <a:ext cx="1456" cy="24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a:solidFill>
                    <a:srgbClr val="000000"/>
                  </a:solidFill>
                </a:rPr>
                <a:t>Corporate </a:t>
              </a:r>
              <a:r>
                <a:rPr lang="en-US" sz="1200" dirty="0" smtClean="0">
                  <a:solidFill>
                    <a:srgbClr val="000000"/>
                  </a:solidFill>
                </a:rPr>
                <a:t>Protection</a:t>
              </a:r>
              <a:endParaRPr lang="en-US" sz="1600" b="1" dirty="0"/>
            </a:p>
          </p:txBody>
        </p:sp>
        <p:sp>
          <p:nvSpPr>
            <p:cNvPr id="181279" name="Text Box 31"/>
            <p:cNvSpPr txBox="1">
              <a:spLocks noChangeArrowheads="1"/>
            </p:cNvSpPr>
            <p:nvPr/>
          </p:nvSpPr>
          <p:spPr bwMode="auto">
            <a:xfrm>
              <a:off x="4078" y="3196"/>
              <a:ext cx="1456" cy="696"/>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smtClean="0">
                  <a:solidFill>
                    <a:srgbClr val="000000"/>
                  </a:solidFill>
                </a:rPr>
                <a:t>“Side C”:</a:t>
              </a:r>
              <a:endParaRPr lang="en-US" sz="1200" dirty="0">
                <a:solidFill>
                  <a:srgbClr val="000000"/>
                </a:solidFill>
              </a:endParaRPr>
            </a:p>
            <a:p>
              <a:pPr algn="ctr" eaLnBrk="0" hangingPunct="0"/>
              <a:endParaRPr lang="en-US" sz="1200" dirty="0">
                <a:solidFill>
                  <a:srgbClr val="000000"/>
                </a:solidFill>
              </a:endParaRPr>
            </a:p>
            <a:p>
              <a:pPr algn="ctr" eaLnBrk="0" hangingPunct="0"/>
              <a:r>
                <a:rPr lang="en-US" sz="1200" dirty="0">
                  <a:solidFill>
                    <a:srgbClr val="000000"/>
                  </a:solidFill>
                </a:rPr>
                <a:t>Corporate Entity </a:t>
              </a:r>
              <a:r>
                <a:rPr lang="en-US" sz="1200" dirty="0" smtClean="0">
                  <a:solidFill>
                    <a:srgbClr val="000000"/>
                  </a:solidFill>
                </a:rPr>
                <a:t>Coverage?</a:t>
              </a:r>
              <a:endParaRPr lang="en-US" sz="1600" b="1" dirty="0"/>
            </a:p>
          </p:txBody>
        </p:sp>
        <p:sp>
          <p:nvSpPr>
            <p:cNvPr id="181280" name="Text Box 32"/>
            <p:cNvSpPr txBox="1">
              <a:spLocks noChangeArrowheads="1"/>
            </p:cNvSpPr>
            <p:nvPr/>
          </p:nvSpPr>
          <p:spPr bwMode="auto">
            <a:xfrm>
              <a:off x="3672" y="3967"/>
              <a:ext cx="2153" cy="192"/>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txBody>
            <a:bodyPr wrap="square" lIns="99057" tIns="49528" rIns="99057" bIns="49528">
              <a:spAutoFit/>
            </a:bodyPr>
            <a:lstStyle/>
            <a:p>
              <a:pPr algn="ctr" eaLnBrk="0" hangingPunct="0"/>
              <a:endParaRPr lang="en-US" sz="1600" b="1" dirty="0"/>
            </a:p>
          </p:txBody>
        </p:sp>
        <p:sp>
          <p:nvSpPr>
            <p:cNvPr id="181281" name="Text Box 33"/>
            <p:cNvSpPr txBox="1">
              <a:spLocks noChangeArrowheads="1"/>
            </p:cNvSpPr>
            <p:nvPr/>
          </p:nvSpPr>
          <p:spPr bwMode="auto">
            <a:xfrm>
              <a:off x="4520" y="1686"/>
              <a:ext cx="544" cy="222"/>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300" dirty="0">
                  <a:solidFill>
                    <a:srgbClr val="000000"/>
                  </a:solidFill>
                  <a:latin typeface="Arial Condensed Bold" pitchFamily="34" charset="0"/>
                </a:rPr>
                <a:t>Side </a:t>
              </a:r>
              <a:r>
                <a:rPr lang="en-US" sz="1300" dirty="0" smtClean="0">
                  <a:solidFill>
                    <a:srgbClr val="000000"/>
                  </a:solidFill>
                  <a:latin typeface="Arial Condensed Bold" pitchFamily="34" charset="0"/>
                </a:rPr>
                <a:t>“C”</a:t>
              </a:r>
              <a:endParaRPr lang="en-US" sz="1600" b="1" dirty="0"/>
            </a:p>
          </p:txBody>
        </p:sp>
        <p:sp>
          <p:nvSpPr>
            <p:cNvPr id="181282" name="Line 34"/>
            <p:cNvSpPr>
              <a:spLocks noChangeShapeType="1"/>
            </p:cNvSpPr>
            <p:nvPr/>
          </p:nvSpPr>
          <p:spPr bwMode="auto">
            <a:xfrm>
              <a:off x="1329" y="1892"/>
              <a:ext cx="0" cy="11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83" name="Line 35"/>
            <p:cNvSpPr>
              <a:spLocks noChangeShapeType="1"/>
            </p:cNvSpPr>
            <p:nvPr/>
          </p:nvSpPr>
          <p:spPr bwMode="auto">
            <a:xfrm>
              <a:off x="2841" y="1892"/>
              <a:ext cx="0" cy="11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284" name="Line 36"/>
            <p:cNvSpPr>
              <a:spLocks noChangeShapeType="1"/>
            </p:cNvSpPr>
            <p:nvPr/>
          </p:nvSpPr>
          <p:spPr bwMode="auto">
            <a:xfrm>
              <a:off x="1329" y="1892"/>
              <a:ext cx="1508"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extBox 1"/>
          <p:cNvSpPr txBox="1"/>
          <p:nvPr/>
        </p:nvSpPr>
        <p:spPr>
          <a:xfrm>
            <a:off x="824622" y="366041"/>
            <a:ext cx="3886705" cy="646331"/>
          </a:xfrm>
          <a:prstGeom prst="rect">
            <a:avLst/>
          </a:prstGeom>
          <a:noFill/>
        </p:spPr>
        <p:txBody>
          <a:bodyPr wrap="none" rtlCol="0">
            <a:spAutoFit/>
          </a:bodyPr>
          <a:lstStyle/>
          <a:p>
            <a:r>
              <a:rPr lang="en-US" dirty="0" smtClean="0">
                <a:latin typeface="Arial Condensed Bold" pitchFamily="34" charset="0"/>
              </a:rPr>
              <a:t>Claim </a:t>
            </a:r>
            <a:r>
              <a:rPr lang="en-US" dirty="0">
                <a:latin typeface="Arial Condensed Bold" pitchFamily="34" charset="0"/>
              </a:rPr>
              <a:t>Against Directors and Officers</a:t>
            </a:r>
            <a:endParaRPr lang="en-US" sz="2000" b="1" dirty="0"/>
          </a:p>
          <a:p>
            <a:endParaRPr lang="en-US" dirty="0"/>
          </a:p>
        </p:txBody>
      </p:sp>
      <p:sp>
        <p:nvSpPr>
          <p:cNvPr id="4" name="TextBox 3"/>
          <p:cNvSpPr txBox="1"/>
          <p:nvPr/>
        </p:nvSpPr>
        <p:spPr>
          <a:xfrm>
            <a:off x="1853504" y="1368858"/>
            <a:ext cx="2954655" cy="646331"/>
          </a:xfrm>
          <a:prstGeom prst="rect">
            <a:avLst/>
          </a:prstGeom>
          <a:noFill/>
        </p:spPr>
        <p:txBody>
          <a:bodyPr wrap="none" rtlCol="0">
            <a:spAutoFit/>
          </a:bodyPr>
          <a:lstStyle/>
          <a:p>
            <a:r>
              <a:rPr lang="en-US" dirty="0" smtClean="0">
                <a:latin typeface="Arial Condensed Bold" pitchFamily="34" charset="0"/>
              </a:rPr>
              <a:t>Corporate Indemnification?</a:t>
            </a:r>
            <a:endParaRPr lang="en-US" b="1" dirty="0"/>
          </a:p>
          <a:p>
            <a:endParaRPr lang="en-US" dirty="0"/>
          </a:p>
        </p:txBody>
      </p:sp>
      <p:sp>
        <p:nvSpPr>
          <p:cNvPr id="5" name="TextBox 4"/>
          <p:cNvSpPr txBox="1"/>
          <p:nvPr/>
        </p:nvSpPr>
        <p:spPr>
          <a:xfrm>
            <a:off x="6440065" y="667228"/>
            <a:ext cx="1544012" cy="369332"/>
          </a:xfrm>
          <a:prstGeom prst="rect">
            <a:avLst/>
          </a:prstGeom>
          <a:noFill/>
        </p:spPr>
        <p:txBody>
          <a:bodyPr wrap="none" rtlCol="0">
            <a:spAutoFit/>
          </a:bodyPr>
          <a:lstStyle/>
          <a:p>
            <a:r>
              <a:rPr lang="en-US" dirty="0" smtClean="0"/>
              <a:t>Entity Claim?</a:t>
            </a:r>
            <a:endParaRPr lang="en-US" dirty="0"/>
          </a:p>
        </p:txBody>
      </p:sp>
    </p:spTree>
    <p:extLst>
      <p:ext uri="{BB962C8B-B14F-4D97-AF65-F5344CB8AC3E}">
        <p14:creationId xmlns:p14="http://schemas.microsoft.com/office/powerpoint/2010/main" val="4280554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p:cNvSpPr>
          <p:nvPr>
            <p:ph type="title"/>
          </p:nvPr>
        </p:nvSpPr>
        <p:spPr>
          <a:xfrm>
            <a:off x="152400" y="152400"/>
            <a:ext cx="8534400" cy="762000"/>
          </a:xfrm>
        </p:spPr>
        <p:txBody>
          <a:bodyPr/>
          <a:lstStyle/>
          <a:p>
            <a:r>
              <a:rPr lang="en-US" sz="3600" dirty="0" smtClean="0"/>
              <a:t>D&amp;O Insurance is the Last Line of Defense</a:t>
            </a:r>
          </a:p>
        </p:txBody>
      </p:sp>
      <p:sp>
        <p:nvSpPr>
          <p:cNvPr id="183299" name="Rectangle 3"/>
          <p:cNvSpPr>
            <a:spLocks noGrp="1"/>
          </p:cNvSpPr>
          <p:nvPr>
            <p:ph type="body" idx="4294967295"/>
          </p:nvPr>
        </p:nvSpPr>
        <p:spPr>
          <a:xfrm>
            <a:off x="2189488" y="1517263"/>
            <a:ext cx="6438900" cy="4446587"/>
          </a:xfrm>
        </p:spPr>
        <p:txBody>
          <a:bodyPr/>
          <a:lstStyle/>
          <a:p>
            <a:pPr algn="ctr">
              <a:buFont typeface="Arial" charset="0"/>
              <a:buNone/>
            </a:pPr>
            <a:r>
              <a:rPr lang="en-US" dirty="0" smtClean="0"/>
              <a:t>State Statutory Protection</a:t>
            </a:r>
          </a:p>
          <a:p>
            <a:pPr algn="ctr">
              <a:buFont typeface="Arial" charset="0"/>
              <a:buNone/>
            </a:pPr>
            <a:endParaRPr lang="en-US" dirty="0" smtClean="0"/>
          </a:p>
          <a:p>
            <a:pPr algn="ctr">
              <a:buFont typeface="Arial" charset="0"/>
              <a:buNone/>
            </a:pPr>
            <a:r>
              <a:rPr lang="en-US" dirty="0" smtClean="0"/>
              <a:t>Corporate By-laws</a:t>
            </a:r>
          </a:p>
          <a:p>
            <a:pPr algn="ctr">
              <a:buFont typeface="Arial" charset="0"/>
              <a:buNone/>
            </a:pPr>
            <a:endParaRPr lang="en-US" dirty="0" smtClean="0"/>
          </a:p>
          <a:p>
            <a:pPr algn="ctr">
              <a:buFont typeface="Arial" charset="0"/>
              <a:buNone/>
            </a:pPr>
            <a:r>
              <a:rPr lang="en-US" dirty="0" smtClean="0"/>
              <a:t>Corporate Indemnification Agreements</a:t>
            </a:r>
          </a:p>
          <a:p>
            <a:pPr algn="ctr">
              <a:buFont typeface="Arial" charset="0"/>
              <a:buNone/>
            </a:pPr>
            <a:endParaRPr lang="en-US" dirty="0" smtClean="0"/>
          </a:p>
          <a:p>
            <a:pPr algn="ctr">
              <a:buFont typeface="Arial" charset="0"/>
              <a:buNone/>
            </a:pPr>
            <a:r>
              <a:rPr lang="en-US" dirty="0" smtClean="0"/>
              <a:t/>
            </a:r>
            <a:br>
              <a:rPr lang="en-US" dirty="0" smtClean="0"/>
            </a:br>
            <a:r>
              <a:rPr lang="en-US" dirty="0" smtClean="0"/>
              <a:t>D&amp;O Insurance</a:t>
            </a:r>
          </a:p>
        </p:txBody>
      </p:sp>
      <p:sp>
        <p:nvSpPr>
          <p:cNvPr id="183300" name="AutoShape 4"/>
          <p:cNvSpPr>
            <a:spLocks noChangeArrowheads="1"/>
          </p:cNvSpPr>
          <p:nvPr/>
        </p:nvSpPr>
        <p:spPr bwMode="auto">
          <a:xfrm>
            <a:off x="4943475" y="1981200"/>
            <a:ext cx="755650" cy="576263"/>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83301" name="AutoShape 5"/>
          <p:cNvSpPr>
            <a:spLocks noChangeArrowheads="1"/>
          </p:cNvSpPr>
          <p:nvPr/>
        </p:nvSpPr>
        <p:spPr bwMode="auto">
          <a:xfrm>
            <a:off x="4943475" y="2996407"/>
            <a:ext cx="755650" cy="576262"/>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83302" name="AutoShape 6"/>
          <p:cNvSpPr>
            <a:spLocks noChangeArrowheads="1"/>
          </p:cNvSpPr>
          <p:nvPr/>
        </p:nvSpPr>
        <p:spPr bwMode="auto">
          <a:xfrm>
            <a:off x="4972050" y="4267200"/>
            <a:ext cx="755650" cy="746125"/>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83303" name="Line 7"/>
          <p:cNvSpPr>
            <a:spLocks noChangeShapeType="1"/>
          </p:cNvSpPr>
          <p:nvPr/>
        </p:nvSpPr>
        <p:spPr bwMode="auto">
          <a:xfrm>
            <a:off x="2717800" y="4191000"/>
            <a:ext cx="5283200" cy="0"/>
          </a:xfrm>
          <a:prstGeom prst="line">
            <a:avLst/>
          </a:prstGeom>
          <a:noFill/>
          <a:ln w="508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endParaRPr lang="en-US"/>
          </a:p>
        </p:txBody>
      </p:sp>
      <p:sp>
        <p:nvSpPr>
          <p:cNvPr id="183304" name="Text Box 8"/>
          <p:cNvSpPr txBox="1">
            <a:spLocks noChangeArrowheads="1"/>
          </p:cNvSpPr>
          <p:nvPr/>
        </p:nvSpPr>
        <p:spPr bwMode="auto">
          <a:xfrm>
            <a:off x="696213" y="1353688"/>
            <a:ext cx="1782762"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pPr algn="ctr">
              <a:spcBef>
                <a:spcPct val="50000"/>
              </a:spcBef>
            </a:pPr>
            <a:r>
              <a:rPr lang="en-US" sz="2000" dirty="0">
                <a:latin typeface="Verdana" pitchFamily="34" charset="0"/>
              </a:rPr>
              <a:t>First line of defense</a:t>
            </a:r>
          </a:p>
          <a:p>
            <a:pPr>
              <a:spcBef>
                <a:spcPct val="50000"/>
              </a:spcBef>
            </a:pPr>
            <a:endParaRPr lang="en-US" sz="2000" dirty="0">
              <a:latin typeface="Verdana" pitchFamily="34" charset="0"/>
            </a:endParaRPr>
          </a:p>
          <a:p>
            <a:pPr>
              <a:spcBef>
                <a:spcPct val="50000"/>
              </a:spcBef>
            </a:pPr>
            <a:endParaRPr lang="en-US" sz="2000" dirty="0">
              <a:latin typeface="Verdana" pitchFamily="34" charset="0"/>
            </a:endParaRPr>
          </a:p>
          <a:p>
            <a:pPr>
              <a:spcBef>
                <a:spcPct val="50000"/>
              </a:spcBef>
            </a:pPr>
            <a:endParaRPr lang="en-US" sz="2000" dirty="0">
              <a:latin typeface="Verdana" pitchFamily="34" charset="0"/>
            </a:endParaRPr>
          </a:p>
          <a:p>
            <a:pPr>
              <a:spcBef>
                <a:spcPct val="50000"/>
              </a:spcBef>
            </a:pPr>
            <a:endParaRPr lang="en-US" sz="2000" dirty="0">
              <a:latin typeface="Verdana" pitchFamily="34" charset="0"/>
            </a:endParaRPr>
          </a:p>
          <a:p>
            <a:pPr>
              <a:spcBef>
                <a:spcPct val="50000"/>
              </a:spcBef>
            </a:pPr>
            <a:endParaRPr lang="en-US" sz="2000" dirty="0">
              <a:latin typeface="Verdana" pitchFamily="34" charset="0"/>
            </a:endParaRPr>
          </a:p>
          <a:p>
            <a:pPr>
              <a:spcBef>
                <a:spcPct val="50000"/>
              </a:spcBef>
            </a:pPr>
            <a:endParaRPr lang="en-US" sz="2000" dirty="0">
              <a:latin typeface="Verdana" pitchFamily="34" charset="0"/>
            </a:endParaRPr>
          </a:p>
          <a:p>
            <a:pPr>
              <a:spcBef>
                <a:spcPct val="50000"/>
              </a:spcBef>
            </a:pPr>
            <a:endParaRPr lang="en-US" sz="1400" dirty="0">
              <a:latin typeface="Verdana" pitchFamily="34" charset="0"/>
            </a:endParaRPr>
          </a:p>
          <a:p>
            <a:pPr algn="ctr">
              <a:spcBef>
                <a:spcPct val="50000"/>
              </a:spcBef>
            </a:pPr>
            <a:r>
              <a:rPr lang="en-US" sz="2000" dirty="0">
                <a:latin typeface="Verdana" pitchFamily="34" charset="0"/>
              </a:rPr>
              <a:t>Last line of defense</a:t>
            </a:r>
          </a:p>
        </p:txBody>
      </p:sp>
      <p:sp>
        <p:nvSpPr>
          <p:cNvPr id="183305" name="AutoShape 9"/>
          <p:cNvSpPr>
            <a:spLocks noChangeArrowheads="1"/>
          </p:cNvSpPr>
          <p:nvPr/>
        </p:nvSpPr>
        <p:spPr bwMode="auto">
          <a:xfrm>
            <a:off x="1228725" y="2492375"/>
            <a:ext cx="755650" cy="2520950"/>
          </a:xfrm>
          <a:prstGeom prst="downArrow">
            <a:avLst>
              <a:gd name="adj1" fmla="val 50000"/>
              <a:gd name="adj2" fmla="val 8340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Tree>
    <p:extLst>
      <p:ext uri="{BB962C8B-B14F-4D97-AF65-F5344CB8AC3E}">
        <p14:creationId xmlns:p14="http://schemas.microsoft.com/office/powerpoint/2010/main" val="232776147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Title 2"/>
          <p:cNvSpPr>
            <a:spLocks noGrp="1"/>
          </p:cNvSpPr>
          <p:nvPr>
            <p:ph type="title" idx="4294967295"/>
          </p:nvPr>
        </p:nvSpPr>
        <p:spPr>
          <a:xfrm>
            <a:off x="281050" y="219388"/>
            <a:ext cx="8534400" cy="881062"/>
          </a:xfrm>
        </p:spPr>
        <p:txBody>
          <a:bodyPr>
            <a:normAutofit fontScale="90000"/>
          </a:bodyPr>
          <a:lstStyle/>
          <a:p>
            <a:pPr algn="l"/>
            <a:r>
              <a:rPr lang="en-US" b="1" dirty="0" smtClean="0"/>
              <a:t>II.  	Nature of the D&amp;O Liability 	Exposure</a:t>
            </a:r>
            <a:endParaRPr lang="en-US" dirty="0" smtClean="0"/>
          </a:p>
        </p:txBody>
      </p:sp>
      <p:sp>
        <p:nvSpPr>
          <p:cNvPr id="117764" name="Content Placeholder 3"/>
          <p:cNvSpPr>
            <a:spLocks noGrp="1"/>
          </p:cNvSpPr>
          <p:nvPr>
            <p:ph idx="4294967295"/>
          </p:nvPr>
        </p:nvSpPr>
        <p:spPr>
          <a:xfrm>
            <a:off x="457200" y="1447800"/>
            <a:ext cx="8229600" cy="4525963"/>
          </a:xfrm>
        </p:spPr>
        <p:txBody>
          <a:bodyPr>
            <a:noAutofit/>
          </a:bodyPr>
          <a:lstStyle/>
          <a:p>
            <a:pPr>
              <a:buFont typeface="Arial" charset="0"/>
              <a:buNone/>
            </a:pPr>
            <a:r>
              <a:rPr lang="en-US" sz="3200" dirty="0" smtClean="0">
                <a:latin typeface="Arial" charset="0"/>
              </a:rPr>
              <a:t>“Wrongful Act”</a:t>
            </a:r>
          </a:p>
          <a:p>
            <a:pPr lvl="1">
              <a:buFont typeface="Wingdings" pitchFamily="2" charset="2"/>
              <a:buChar char="Ø"/>
            </a:pPr>
            <a:r>
              <a:rPr lang="en-US" dirty="0" smtClean="0">
                <a:latin typeface="Arial" charset="0"/>
              </a:rPr>
              <a:t>Typical Types of Wrongful Acts</a:t>
            </a:r>
          </a:p>
          <a:p>
            <a:pPr lvl="1">
              <a:buFont typeface="Wingdings" pitchFamily="2" charset="2"/>
              <a:buChar char="Ø"/>
            </a:pPr>
            <a:r>
              <a:rPr lang="en-US" dirty="0" smtClean="0">
                <a:latin typeface="Arial" charset="0"/>
              </a:rPr>
              <a:t>High Dollar Amount Claims</a:t>
            </a:r>
          </a:p>
          <a:p>
            <a:pPr lvl="1">
              <a:buFont typeface="Wingdings" pitchFamily="2" charset="2"/>
              <a:buChar char="Ø"/>
            </a:pPr>
            <a:r>
              <a:rPr lang="en-US" dirty="0" smtClean="0">
                <a:latin typeface="Arial" charset="0"/>
              </a:rPr>
              <a:t>Other Claims</a:t>
            </a:r>
          </a:p>
          <a:p>
            <a:pPr>
              <a:buFont typeface="Arial" charset="0"/>
              <a:buNone/>
            </a:pPr>
            <a:r>
              <a:rPr lang="en-US" sz="3200" dirty="0" smtClean="0">
                <a:latin typeface="Arial" charset="0"/>
              </a:rPr>
              <a:t>Insurance Claims</a:t>
            </a:r>
          </a:p>
          <a:p>
            <a:pPr lvl="1">
              <a:buFont typeface="Wingdings" pitchFamily="2" charset="2"/>
              <a:buChar char="Ø"/>
            </a:pPr>
            <a:r>
              <a:rPr lang="en-US" dirty="0" smtClean="0">
                <a:latin typeface="Arial" charset="0"/>
              </a:rPr>
              <a:t>Pro-active steps</a:t>
            </a:r>
          </a:p>
          <a:p>
            <a:pPr lvl="1">
              <a:buFont typeface="Wingdings" pitchFamily="2" charset="2"/>
              <a:buChar char="Ø"/>
            </a:pPr>
            <a:r>
              <a:rPr lang="en-US" dirty="0" smtClean="0">
                <a:latin typeface="Arial" charset="0"/>
              </a:rPr>
              <a:t>“cooperation clause”</a:t>
            </a:r>
          </a:p>
          <a:p>
            <a:pPr lvl="1">
              <a:buFont typeface="Wingdings" pitchFamily="2" charset="2"/>
              <a:buChar char="Ø"/>
            </a:pPr>
            <a:r>
              <a:rPr lang="en-US" dirty="0" smtClean="0">
                <a:latin typeface="Arial" charset="0"/>
              </a:rPr>
              <a:t>“consent to settle”</a:t>
            </a:r>
          </a:p>
        </p:txBody>
      </p:sp>
    </p:spTree>
    <p:extLst>
      <p:ext uri="{BB962C8B-B14F-4D97-AF65-F5344CB8AC3E}">
        <p14:creationId xmlns:p14="http://schemas.microsoft.com/office/powerpoint/2010/main" val="27283954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762000"/>
          </a:xfrm>
        </p:spPr>
        <p:txBody>
          <a:bodyPr/>
          <a:lstStyle/>
          <a:p>
            <a:r>
              <a:rPr lang="en-US" dirty="0"/>
              <a:t>Business Judgment Rule</a:t>
            </a:r>
          </a:p>
        </p:txBody>
      </p:sp>
      <p:sp>
        <p:nvSpPr>
          <p:cNvPr id="3" name="Content Placeholder 2"/>
          <p:cNvSpPr>
            <a:spLocks noGrp="1"/>
          </p:cNvSpPr>
          <p:nvPr>
            <p:ph idx="1"/>
          </p:nvPr>
        </p:nvSpPr>
        <p:spPr>
          <a:xfrm>
            <a:off x="304800" y="1374575"/>
            <a:ext cx="8534400" cy="4267200"/>
          </a:xfrm>
        </p:spPr>
        <p:txBody>
          <a:bodyPr/>
          <a:lstStyle/>
          <a:p>
            <a:pPr marL="457200" indent="-457200">
              <a:buFont typeface="Wingdings" pitchFamily="2" charset="2"/>
              <a:buChar char="Ø"/>
            </a:pPr>
            <a:r>
              <a:rPr lang="en-US" u="sng" dirty="0"/>
              <a:t>A business decision</a:t>
            </a:r>
            <a:r>
              <a:rPr lang="en-US" dirty="0"/>
              <a:t> – inaction must be conscious</a:t>
            </a:r>
          </a:p>
          <a:p>
            <a:pPr marL="457200" indent="-457200">
              <a:buFont typeface="Wingdings" pitchFamily="2" charset="2"/>
              <a:buChar char="Ø"/>
            </a:pPr>
            <a:r>
              <a:rPr lang="en-US" u="sng" dirty="0"/>
              <a:t>Disinterested</a:t>
            </a:r>
            <a:r>
              <a:rPr lang="en-US" dirty="0"/>
              <a:t> – not self-dealing (contrast with benefit to corporations as whole).</a:t>
            </a:r>
          </a:p>
          <a:p>
            <a:pPr marL="457200" indent="-457200">
              <a:buFont typeface="Wingdings" pitchFamily="2" charset="2"/>
              <a:buChar char="Ø"/>
            </a:pPr>
            <a:r>
              <a:rPr lang="en-US" dirty="0"/>
              <a:t>Reasonable </a:t>
            </a:r>
            <a:r>
              <a:rPr lang="en-US" u="sng" dirty="0"/>
              <a:t>Due Care</a:t>
            </a:r>
            <a:r>
              <a:rPr lang="en-US" dirty="0"/>
              <a:t> to inform themselves</a:t>
            </a:r>
          </a:p>
          <a:p>
            <a:pPr marL="457200" indent="-457200">
              <a:buFont typeface="Wingdings" pitchFamily="2" charset="2"/>
              <a:buChar char="Ø"/>
            </a:pPr>
            <a:r>
              <a:rPr lang="en-US" dirty="0"/>
              <a:t>No abuse of discretion – no national basis, not protected.</a:t>
            </a:r>
          </a:p>
          <a:p>
            <a:pPr marL="457200" indent="-457200">
              <a:buFont typeface="Wingdings" pitchFamily="2" charset="2"/>
              <a:buChar char="Ø"/>
            </a:pPr>
            <a:r>
              <a:rPr lang="en-US" dirty="0"/>
              <a:t>Lack of Good Faith eliminates </a:t>
            </a:r>
            <a:r>
              <a:rPr lang="en-US" dirty="0" smtClean="0"/>
              <a:t>protection</a:t>
            </a:r>
            <a:endParaRPr lang="en-US" dirty="0"/>
          </a:p>
        </p:txBody>
      </p:sp>
    </p:spTree>
    <p:extLst>
      <p:ext uri="{BB962C8B-B14F-4D97-AF65-F5344CB8AC3E}">
        <p14:creationId xmlns:p14="http://schemas.microsoft.com/office/powerpoint/2010/main" val="29691639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5125"/>
            <a:ext cx="8534400" cy="685800"/>
          </a:xfrm>
        </p:spPr>
        <p:txBody>
          <a:bodyPr/>
          <a:lstStyle/>
          <a:p>
            <a:r>
              <a:rPr lang="en-US" dirty="0"/>
              <a:t>Avoid D&amp;O Claims</a:t>
            </a:r>
          </a:p>
        </p:txBody>
      </p:sp>
      <p:sp>
        <p:nvSpPr>
          <p:cNvPr id="3" name="Content Placeholder 2"/>
          <p:cNvSpPr>
            <a:spLocks noGrp="1"/>
          </p:cNvSpPr>
          <p:nvPr>
            <p:ph idx="1"/>
          </p:nvPr>
        </p:nvSpPr>
        <p:spPr>
          <a:xfrm>
            <a:off x="245425" y="1267700"/>
            <a:ext cx="8534400" cy="4267200"/>
          </a:xfrm>
        </p:spPr>
        <p:txBody>
          <a:bodyPr/>
          <a:lstStyle/>
          <a:p>
            <a:pPr marL="344488" lvl="1">
              <a:tabLst>
                <a:tab pos="628650" algn="l"/>
              </a:tabLst>
            </a:pPr>
            <a:r>
              <a:rPr lang="en-US" dirty="0"/>
              <a:t>Respect </a:t>
            </a:r>
            <a:r>
              <a:rPr lang="en-US" dirty="0" smtClean="0"/>
              <a:t>Duties</a:t>
            </a:r>
          </a:p>
          <a:p>
            <a:pPr marL="747713" lvl="2" indent="-344488"/>
            <a:r>
              <a:rPr lang="en-US" dirty="0" smtClean="0"/>
              <a:t>Duty </a:t>
            </a:r>
            <a:r>
              <a:rPr lang="en-US" dirty="0"/>
              <a:t>of </a:t>
            </a:r>
            <a:r>
              <a:rPr lang="en-US" dirty="0" smtClean="0"/>
              <a:t>Obedience</a:t>
            </a:r>
          </a:p>
          <a:p>
            <a:pPr marL="747713" lvl="2" indent="-344488"/>
            <a:r>
              <a:rPr lang="en-US" dirty="0" smtClean="0"/>
              <a:t>Duty </a:t>
            </a:r>
            <a:r>
              <a:rPr lang="en-US" dirty="0"/>
              <a:t>of Loyalty</a:t>
            </a:r>
            <a:br>
              <a:rPr lang="en-US" dirty="0"/>
            </a:br>
            <a:r>
              <a:rPr lang="en-US" dirty="0" smtClean="0"/>
              <a:t>Duty </a:t>
            </a:r>
            <a:r>
              <a:rPr lang="en-US" dirty="0"/>
              <a:t>of Diligence</a:t>
            </a:r>
            <a:br>
              <a:rPr lang="en-US" dirty="0"/>
            </a:br>
            <a:r>
              <a:rPr lang="en-US" dirty="0" smtClean="0"/>
              <a:t>Duty </a:t>
            </a:r>
            <a:r>
              <a:rPr lang="en-US" dirty="0"/>
              <a:t>of Candor</a:t>
            </a:r>
          </a:p>
          <a:p>
            <a:pPr marL="403225" lvl="1" indent="-344488"/>
            <a:r>
              <a:rPr lang="en-US" dirty="0"/>
              <a:t>Select Outside Directors with Independence</a:t>
            </a:r>
          </a:p>
          <a:p>
            <a:pPr marL="403225" lvl="1" indent="-344488"/>
            <a:r>
              <a:rPr lang="en-US" dirty="0"/>
              <a:t>Regular Board Meetings &amp; Preparation </a:t>
            </a:r>
          </a:p>
          <a:p>
            <a:pPr marL="747713" lvl="2" indent="-344488"/>
            <a:r>
              <a:rPr lang="en-US" dirty="0"/>
              <a:t>Minutes of Deliberations</a:t>
            </a:r>
          </a:p>
          <a:p>
            <a:pPr marL="403225" lvl="1" indent="-403225"/>
            <a:r>
              <a:rPr lang="en-US" dirty="0"/>
              <a:t>Avoid Conflicts in Decisions</a:t>
            </a:r>
          </a:p>
          <a:p>
            <a:endParaRPr lang="en-US" dirty="0"/>
          </a:p>
        </p:txBody>
      </p:sp>
    </p:spTree>
    <p:extLst>
      <p:ext uri="{BB962C8B-B14F-4D97-AF65-F5344CB8AC3E}">
        <p14:creationId xmlns:p14="http://schemas.microsoft.com/office/powerpoint/2010/main" val="169341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TEST POWERPOINT">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EST POWERPOINT">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242</TotalTime>
  <Words>1340</Words>
  <Application>Microsoft Office PowerPoint</Application>
  <PresentationFormat>On-screen Show (4:3)</PresentationFormat>
  <Paragraphs>278</Paragraphs>
  <Slides>33</Slides>
  <Notes>32</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33</vt:i4>
      </vt:variant>
    </vt:vector>
  </HeadingPairs>
  <TitlesOfParts>
    <vt:vector size="37" baseType="lpstr">
      <vt:lpstr>TEST POWERPOINT</vt:lpstr>
      <vt:lpstr>Custom Design</vt:lpstr>
      <vt:lpstr>1_TEST POWERPOINT</vt:lpstr>
      <vt:lpstr>Picture</vt:lpstr>
      <vt:lpstr>PowerPoint Presentation</vt:lpstr>
      <vt:lpstr>Disclaimer</vt:lpstr>
      <vt:lpstr>Your Speaker</vt:lpstr>
      <vt:lpstr>OVERVIEW</vt:lpstr>
      <vt:lpstr>PowerPoint Presentation</vt:lpstr>
      <vt:lpstr>D&amp;O Insurance is the Last Line of Defense</vt:lpstr>
      <vt:lpstr>II.   Nature of the D&amp;O Liability  Exposure</vt:lpstr>
      <vt:lpstr>Business Judgment Rule</vt:lpstr>
      <vt:lpstr>Avoid D&amp;O Claims</vt:lpstr>
      <vt:lpstr>By-Laws and Indemnification Agreements</vt:lpstr>
      <vt:lpstr> </vt:lpstr>
      <vt:lpstr>10. SEC Statement on Cyber Risks</vt:lpstr>
      <vt:lpstr>10. SEC Statement on Cyber Risks</vt:lpstr>
      <vt:lpstr>10. SEC Statement on Cyber Risks Cyber Liability – Current Forms</vt:lpstr>
      <vt:lpstr>9. Omnicare – Is Objectively Determined Belief Actionable?</vt:lpstr>
      <vt:lpstr>8. Record Number of SEC Enforcement Actions</vt:lpstr>
      <vt:lpstr>7. “Loss”, Disgorgement and Public Policy</vt:lpstr>
      <vt:lpstr>7. “Loss”, Disgorgement and Public Policy</vt:lpstr>
      <vt:lpstr>7. “Loss”, Disgorgement and Public Policy</vt:lpstr>
      <vt:lpstr>Possible Gradient in Fraud Exclusion</vt:lpstr>
      <vt:lpstr>6. D&amp;O Coverage for Investigations - Is governmental subpoena “written demand for non-monetary relief.”</vt:lpstr>
      <vt:lpstr>5.“Entire Fairness” – Independent     Directors in Buyouts</vt:lpstr>
      <vt:lpstr>5.“Entire Fairness” – Independent     Directors in Buyouts</vt:lpstr>
      <vt:lpstr>4. UK Corporate Veil Piercing - </vt:lpstr>
      <vt:lpstr>3. Increase Fiduciary Liability?</vt:lpstr>
      <vt:lpstr>2.  FCPA Enforcement Fines and Follow On Securities cases</vt:lpstr>
      <vt:lpstr>2.  FCPA Enforcement Fines and Follow On Securities cases - Avon</vt:lpstr>
      <vt:lpstr>PowerPoint Presentation</vt:lpstr>
      <vt:lpstr>1. Delaware-Fee Shifting Bylaws –       ATP Tours</vt:lpstr>
      <vt:lpstr>1. Delaware-Fee Shifting Bylaws - Legislation</vt:lpstr>
      <vt:lpstr>Things to Do:</vt:lpstr>
      <vt:lpstr>   Brokers and Consultants - Fix These Continuing Problems - Originalism</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Smalls, Sonia</dc:creator>
  <cp:lastModifiedBy>Passannante, William G.</cp:lastModifiedBy>
  <cp:revision>51</cp:revision>
  <cp:lastPrinted>2015-03-09T15:31:06Z</cp:lastPrinted>
  <dcterms:created xsi:type="dcterms:W3CDTF">2013-09-26T18:56:02Z</dcterms:created>
  <dcterms:modified xsi:type="dcterms:W3CDTF">2015-03-09T15:58:36Z</dcterms:modified>
</cp:coreProperties>
</file>