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50"/>
  </p:notesMasterIdLst>
  <p:sldIdLst>
    <p:sldId id="258" r:id="rId2"/>
    <p:sldId id="259" r:id="rId3"/>
    <p:sldId id="260" r:id="rId4"/>
    <p:sldId id="261" r:id="rId5"/>
    <p:sldId id="262" r:id="rId6"/>
    <p:sldId id="263" r:id="rId7"/>
    <p:sldId id="310" r:id="rId8"/>
    <p:sldId id="265" r:id="rId9"/>
    <p:sldId id="271" r:id="rId10"/>
    <p:sldId id="272" r:id="rId11"/>
    <p:sldId id="312" r:id="rId12"/>
    <p:sldId id="273" r:id="rId13"/>
    <p:sldId id="269" r:id="rId14"/>
    <p:sldId id="274" r:id="rId15"/>
    <p:sldId id="314" r:id="rId16"/>
    <p:sldId id="266" r:id="rId17"/>
    <p:sldId id="268" r:id="rId18"/>
    <p:sldId id="276" r:id="rId19"/>
    <p:sldId id="315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7" r:id="rId37"/>
    <p:sldId id="298" r:id="rId38"/>
    <p:sldId id="295" r:id="rId39"/>
    <p:sldId id="316" r:id="rId40"/>
    <p:sldId id="300" r:id="rId41"/>
    <p:sldId id="317" r:id="rId42"/>
    <p:sldId id="319" r:id="rId43"/>
    <p:sldId id="318" r:id="rId44"/>
    <p:sldId id="320" r:id="rId45"/>
    <p:sldId id="307" r:id="rId46"/>
    <p:sldId id="321" r:id="rId47"/>
    <p:sldId id="309" r:id="rId48"/>
    <p:sldId id="311" r:id="rId4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C19D"/>
    <a:srgbClr val="3A6E8F"/>
    <a:srgbClr val="E5E3D3"/>
    <a:srgbClr val="A5C6DB"/>
    <a:srgbClr val="FDB813"/>
    <a:srgbClr val="BF31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9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48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Regulatory Defense, </a:t>
                    </a:r>
                    <a:r>
                      <a:rPr lang="en-US" smtClean="0"/>
                      <a:t>10%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4556250000000001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Crisis Services</c:v>
                </c:pt>
                <c:pt idx="1">
                  <c:v>Legal Defense</c:v>
                </c:pt>
                <c:pt idx="2">
                  <c:v>Legal Settlement</c:v>
                </c:pt>
                <c:pt idx="3">
                  <c:v>Regulatory Defense</c:v>
                </c:pt>
                <c:pt idx="4">
                  <c:v>Regulatory Fines</c:v>
                </c:pt>
                <c:pt idx="5">
                  <c:v>PCI fines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0.48</c:v>
                </c:pt>
                <c:pt idx="1">
                  <c:v>0.15</c:v>
                </c:pt>
                <c:pt idx="2">
                  <c:v>0.1</c:v>
                </c:pt>
                <c:pt idx="3" formatCode="General">
                  <c:v>0</c:v>
                </c:pt>
                <c:pt idx="4">
                  <c:v>0.06</c:v>
                </c:pt>
                <c:pt idx="5">
                  <c:v>0.11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B42701-E953-4F68-B03D-F00CC41AAE70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15DA1-DC8F-40B7-87F8-486DADC84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13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501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97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441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D662A-5F1F-CF4C-8E8A-89730470ACD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8732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175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76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1465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4350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729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8028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111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339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765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946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060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38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221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617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B7F52-4C1A-43F0-93A2-62227FC1F48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866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57150">
            <a:solidFill>
              <a:srgbClr val="E5E3D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rgbClr val="3A6E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rgbClr val="3A6E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rgbClr val="3A6E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rgbClr val="3A6E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rgbClr val="3A6E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rgbClr val="3A6E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57150">
            <a:solidFill>
              <a:srgbClr val="C5C19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8" name="Picture 41" descr="Logo and Firm Name_Co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0"/>
            <a:ext cx="34290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000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US" altLang="en-US" noProof="0" dirty="0" smtClean="0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US" altLang="en-US" noProof="0" dirty="0" smtClean="0"/>
          </a:p>
        </p:txBody>
      </p:sp>
      <p:sp>
        <p:nvSpPr>
          <p:cNvPr id="39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82F66A-C960-4F04-8E43-80B4732EF3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7476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8BADB-B13C-4711-B7BA-8D521F1F70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8158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47FEF-A075-463B-AF82-A684FD34DD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5985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98512-C188-406D-9C21-A90CD94911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4280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4E53B-3982-4955-9E31-FE40711F72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705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1pPr>
            <a:lvl2pPr marL="692150" indent="-347663"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987425" indent="-293688"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281113" indent="-292100"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</a:defRPr>
            </a:lvl4pPr>
            <a:lvl5pPr marL="1598613" indent="-315913"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1pPr>
            <a:lvl2pPr marL="692150" indent="-347663"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987425" indent="-293688"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281113" indent="-292100"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</a:defRPr>
            </a:lvl4pPr>
            <a:lvl5pPr marL="1598613" indent="-315913"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E84B8-8B67-4B82-9B58-AEE8652D8D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532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1pPr>
            <a:lvl2pPr marL="692150" indent="-347663"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2pPr>
            <a:lvl3pPr marL="987425" indent="-293688"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</a:defRPr>
            </a:lvl3pPr>
            <a:lvl4pPr marL="1281113" indent="-292100">
              <a:buFont typeface="Arial" panose="020B0604020202020204" pitchFamily="34" charset="0"/>
              <a:buChar char="•"/>
              <a:defRPr sz="1600">
                <a:latin typeface="Calibri" panose="020F0502020204030204" pitchFamily="34" charset="0"/>
              </a:defRPr>
            </a:lvl4pPr>
            <a:lvl5pPr marL="1598613" indent="-315913">
              <a:buFont typeface="Arial" panose="020B0604020202020204" pitchFamily="34" charset="0"/>
              <a:buChar char="•"/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1pPr>
            <a:lvl2pPr marL="692150" indent="-347663"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2pPr>
            <a:lvl3pPr marL="987425" indent="-293688"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</a:defRPr>
            </a:lvl3pPr>
            <a:lvl4pPr marL="1281113" indent="-292100">
              <a:buFont typeface="Arial" panose="020B0604020202020204" pitchFamily="34" charset="0"/>
              <a:buChar char="•"/>
              <a:defRPr sz="1600">
                <a:latin typeface="Calibri" panose="020F0502020204030204" pitchFamily="34" charset="0"/>
              </a:defRPr>
            </a:lvl4pPr>
            <a:lvl5pPr marL="1598613" indent="-315913">
              <a:buFont typeface="Arial" panose="020B0604020202020204" pitchFamily="34" charset="0"/>
              <a:buChar char="•"/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995D7-AA69-44AF-A1C8-F0310BB488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7003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BE297-7CD9-4123-8B03-7EC01ED265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6999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C787A-A107-42E6-8F46-76F2C8DD63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7762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3200">
                <a:latin typeface="Calibri" panose="020F0502020204030204" pitchFamily="34" charset="0"/>
              </a:defRPr>
            </a:lvl1pPr>
            <a:lvl2pPr marL="801687" indent="-457200"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1036637" indent="-342900"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331913" indent="-342900"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  <a:lvl5pPr marL="1625600" indent="-342900"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362B7-F312-448E-9B17-CC5A754BCD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851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D896B-E6FE-4591-9BF2-5693B15DC0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29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28575">
            <a:solidFill>
              <a:srgbClr val="C5C19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2C69A241-66D6-4318-83AD-16F4048C02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4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5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6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7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8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9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0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1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2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3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5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6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rgbClr val="E5E3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7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8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9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0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1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2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3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4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rgbClr val="3A6E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rgbClr val="C5C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6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7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8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rgbClr val="3A6E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9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0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rgbClr val="A5C6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1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rgbClr val="3A6E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2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rgbClr val="3A6E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3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rgbClr val="3A6E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4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rgbClr val="3A6E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pic>
        <p:nvPicPr>
          <p:cNvPr id="1033" name="Picture 41" descr="Logo and Firm Name_Colo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0"/>
            <a:ext cx="34290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3A6E8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A6E8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A6E8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A6E8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A6E8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A6E8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A6E8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A6E8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A6E8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5C19D"/>
        </a:buClr>
        <a:buSzPct val="80000"/>
        <a:buFont typeface="Arial" charset="0"/>
        <a:buChar char="•"/>
        <a:defRPr sz="3000">
          <a:solidFill>
            <a:srgbClr val="3A6E8F"/>
          </a:solidFill>
          <a:latin typeface="+mn-lt"/>
          <a:ea typeface="+mn-ea"/>
          <a:cs typeface="+mn-cs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rgbClr val="C5C19D"/>
        </a:buClr>
        <a:buFont typeface="Arial" charset="0"/>
        <a:buChar char="•"/>
        <a:defRPr sz="2600">
          <a:solidFill>
            <a:srgbClr val="3A6E8F"/>
          </a:solidFill>
          <a:latin typeface="+mn-lt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rgbClr val="C5C19D"/>
        </a:buClr>
        <a:buFont typeface="Arial" charset="0"/>
        <a:buChar char="•"/>
        <a:defRPr sz="2300">
          <a:solidFill>
            <a:srgbClr val="3A6E8F"/>
          </a:solidFill>
          <a:latin typeface="+mn-lt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rgbClr val="C5C19D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rgbClr val="C5C19D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rgbClr val="C5C19D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rgbClr val="C5C19D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rgbClr val="C5C19D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rgbClr val="C5C19D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gainer@salawus.com" TargetMode="External"/><Relationship Id="rId2" Type="http://schemas.openxmlformats.org/officeDocument/2006/relationships/hyperlink" Target="mailto:tlessman@salawus.com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mailto:cgainer@salawus.com" TargetMode="External"/><Relationship Id="rId2" Type="http://schemas.openxmlformats.org/officeDocument/2006/relationships/hyperlink" Target="mailto:tlessman@salawus.com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990600"/>
            <a:ext cx="7772400" cy="1470025"/>
          </a:xfrm>
        </p:spPr>
        <p:txBody>
          <a:bodyPr/>
          <a:lstStyle/>
          <a:p>
            <a:pPr algn="l"/>
            <a:r>
              <a:rPr lang="en-US" sz="4800" dirty="0" smtClean="0"/>
              <a:t>Cyber Security Coverage: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/>
              <a:t>t</a:t>
            </a:r>
            <a:r>
              <a:rPr lang="en-US" sz="3200" dirty="0" smtClean="0"/>
              <a:t>he What, the Why, and the How Come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049588"/>
            <a:ext cx="6488113" cy="3198812"/>
          </a:xfrm>
        </p:spPr>
        <p:txBody>
          <a:bodyPr/>
          <a:lstStyle/>
          <a:p>
            <a:r>
              <a:rPr lang="en-US" dirty="0" smtClean="0"/>
              <a:t>Tim Lessman</a:t>
            </a:r>
          </a:p>
          <a:p>
            <a:r>
              <a:rPr lang="en-US" sz="1800" i="1" dirty="0" smtClean="0">
                <a:solidFill>
                  <a:schemeClr val="tx1"/>
                </a:solidFill>
              </a:rPr>
              <a:t>Partner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312.894.3359</a:t>
            </a:r>
          </a:p>
          <a:p>
            <a:r>
              <a:rPr lang="en-US" sz="1800" dirty="0" smtClean="0">
                <a:hlinkClick r:id="rId2"/>
              </a:rPr>
              <a:t>tlessman@salawus.com</a:t>
            </a:r>
            <a:r>
              <a:rPr lang="en-US" sz="1800" dirty="0" smtClean="0"/>
              <a:t> </a:t>
            </a:r>
          </a:p>
          <a:p>
            <a:r>
              <a:rPr lang="en-US" dirty="0" smtClean="0"/>
              <a:t>Colin Gainer</a:t>
            </a:r>
          </a:p>
          <a:p>
            <a:r>
              <a:rPr lang="en-US" sz="1800" i="1" dirty="0" smtClean="0">
                <a:solidFill>
                  <a:schemeClr val="tx1"/>
                </a:solidFill>
              </a:rPr>
              <a:t>Partner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312.894.3331</a:t>
            </a:r>
          </a:p>
          <a:p>
            <a:r>
              <a:rPr lang="en-US" sz="1800" dirty="0" smtClean="0">
                <a:hlinkClick r:id="rId3"/>
              </a:rPr>
              <a:t>cgainer@salawus.com</a:t>
            </a:r>
            <a:r>
              <a:rPr lang="en-US" sz="1800" dirty="0" smtClean="0"/>
              <a:t> 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232" y="3048000"/>
            <a:ext cx="1113266" cy="1463040"/>
          </a:xfrm>
          <a:prstGeom prst="rect">
            <a:avLst/>
          </a:prstGeom>
          <a:ln>
            <a:solidFill>
              <a:srgbClr val="C5C19D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" b="7576"/>
          <a:stretch/>
        </p:blipFill>
        <p:spPr>
          <a:xfrm>
            <a:off x="2613232" y="4655127"/>
            <a:ext cx="1102635" cy="1440873"/>
          </a:xfrm>
          <a:prstGeom prst="rect">
            <a:avLst/>
          </a:prstGeom>
          <a:ln>
            <a:solidFill>
              <a:srgbClr val="C5C19D"/>
            </a:solidFill>
          </a:ln>
        </p:spPr>
      </p:pic>
    </p:spTree>
    <p:extLst>
      <p:ext uri="{BB962C8B-B14F-4D97-AF65-F5344CB8AC3E}">
        <p14:creationId xmlns:p14="http://schemas.microsoft.com/office/powerpoint/2010/main" val="565121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543800" cy="1295400"/>
          </a:xfrm>
        </p:spPr>
        <p:txBody>
          <a:bodyPr/>
          <a:lstStyle/>
          <a:p>
            <a:r>
              <a:rPr lang="en-US" dirty="0" smtClean="0"/>
              <a:t>Privacy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Keep any privacy promises made to consumers</a:t>
            </a:r>
          </a:p>
          <a:p>
            <a:r>
              <a:rPr lang="en-US" dirty="0" smtClean="0"/>
              <a:t>Privacy notices:  keep it simple!</a:t>
            </a:r>
          </a:p>
          <a:p>
            <a:r>
              <a:rPr lang="en-US" dirty="0" smtClean="0"/>
              <a:t>Advise consumers of policy changes </a:t>
            </a:r>
          </a:p>
          <a:p>
            <a:r>
              <a:rPr lang="en-US" dirty="0"/>
              <a:t>Audit existing privacy policies (utilize third-party vendor for less routine audits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69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r>
              <a:rPr lang="en-US" dirty="0" smtClean="0"/>
              <a:t>Security </a:t>
            </a:r>
            <a:r>
              <a:rPr lang="en-US" dirty="0"/>
              <a:t>by Design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143000"/>
            <a:ext cx="8229600" cy="4411662"/>
          </a:xfrm>
        </p:spPr>
        <p:txBody>
          <a:bodyPr/>
          <a:lstStyle/>
          <a:p>
            <a:r>
              <a:rPr lang="en-US" dirty="0"/>
              <a:t>Conduct risk assessments</a:t>
            </a:r>
          </a:p>
          <a:p>
            <a:r>
              <a:rPr lang="en-US" dirty="0"/>
              <a:t>Minimize data collected</a:t>
            </a:r>
          </a:p>
          <a:p>
            <a:r>
              <a:rPr lang="en-US" dirty="0"/>
              <a:t>Test security measures</a:t>
            </a:r>
          </a:p>
          <a:p>
            <a:r>
              <a:rPr lang="en-US" dirty="0"/>
              <a:t>Train employees on security measures</a:t>
            </a:r>
          </a:p>
          <a:p>
            <a:r>
              <a:rPr lang="en-US" dirty="0"/>
              <a:t>Address security issues at proper management level</a:t>
            </a:r>
          </a:p>
          <a:p>
            <a:r>
              <a:rPr lang="en-US" dirty="0"/>
              <a:t>Consider vendor and service providers abilities</a:t>
            </a:r>
          </a:p>
          <a:p>
            <a:r>
              <a:rPr lang="en-US" dirty="0"/>
              <a:t>Reasonable access control measures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562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Risk Assessment Includes: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000" dirty="0" smtClean="0"/>
              <a:t>Inventory of computer hardware and software that make up the information system</a:t>
            </a:r>
          </a:p>
          <a:p>
            <a:r>
              <a:rPr lang="en-US" altLang="en-US" sz="2000" dirty="0" smtClean="0"/>
              <a:t>The categories and qualifications of staff members who use the system</a:t>
            </a:r>
          </a:p>
          <a:p>
            <a:r>
              <a:rPr lang="en-US" altLang="en-US" sz="2000" dirty="0" smtClean="0"/>
              <a:t>The functions and activities that are supported by the information system</a:t>
            </a:r>
          </a:p>
          <a:p>
            <a:r>
              <a:rPr lang="en-US" altLang="en-US" sz="2000" dirty="0" smtClean="0"/>
              <a:t>The data and information that are collected, processed, and stored by the information system</a:t>
            </a:r>
          </a:p>
          <a:p>
            <a:r>
              <a:rPr lang="en-US" altLang="en-US" sz="2000" dirty="0" smtClean="0"/>
              <a:t>The physical environment that houses information system components</a:t>
            </a:r>
          </a:p>
          <a:p>
            <a:r>
              <a:rPr lang="en-US" altLang="en-US" sz="2000" dirty="0" smtClean="0"/>
              <a:t>On-site and off-site storage of information</a:t>
            </a:r>
          </a:p>
          <a:p>
            <a:r>
              <a:rPr lang="en-US" altLang="en-US" sz="2000" dirty="0" smtClean="0"/>
              <a:t>The organizations to which information is transmitted</a:t>
            </a:r>
          </a:p>
          <a:p>
            <a:r>
              <a:rPr lang="en-US" altLang="en-US" sz="2000" dirty="0" smtClean="0"/>
              <a:t>The data and information that are transmitted to other organizations</a:t>
            </a:r>
          </a:p>
          <a:p>
            <a:r>
              <a:rPr lang="en-US" altLang="en-US" sz="2000" dirty="0" smtClean="0"/>
              <a:t>The internal and external connections between the information system and the information systems of other organizations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07724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Data Minimization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81310" cy="4525963"/>
          </a:xfrm>
        </p:spPr>
        <p:txBody>
          <a:bodyPr>
            <a:noAutofit/>
          </a:bodyPr>
          <a:lstStyle/>
          <a:p>
            <a:r>
              <a:rPr lang="en-US" sz="2200" dirty="0" smtClean="0"/>
              <a:t>The more data, the more risk </a:t>
            </a:r>
          </a:p>
          <a:p>
            <a:r>
              <a:rPr lang="en-US" sz="2200" dirty="0" smtClean="0"/>
              <a:t>Increased data more likely to exceed client’s reasonable expectations of how their data will be used</a:t>
            </a:r>
          </a:p>
          <a:p>
            <a:r>
              <a:rPr lang="en-US" sz="2200" dirty="0" smtClean="0"/>
              <a:t>Examine business needs and limit data collection to purpose needed to collect</a:t>
            </a:r>
          </a:p>
          <a:p>
            <a:r>
              <a:rPr lang="en-US" sz="2200" dirty="0" smtClean="0"/>
              <a:t>De-identity if collecting a lot of data</a:t>
            </a:r>
          </a:p>
          <a:p>
            <a:r>
              <a:rPr lang="en-US" sz="2200" dirty="0" smtClean="0"/>
              <a:t>Limit collection of sensitive data</a:t>
            </a:r>
          </a:p>
          <a:p>
            <a:r>
              <a:rPr lang="en-US" sz="2200" dirty="0" smtClean="0"/>
              <a:t>Dispose of data when no longer need it </a:t>
            </a: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236551"/>
            <a:ext cx="303847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3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Security </a:t>
            </a:r>
            <a:r>
              <a:rPr lang="en-US" dirty="0" smtClean="0"/>
              <a:t>Tips..</a:t>
            </a:r>
            <a:r>
              <a:rPr lang="en-US" sz="4000" dirty="0" smtClean="0"/>
              <a:t>. 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3434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Monitor and patch known vulnerabilities </a:t>
            </a:r>
          </a:p>
          <a:p>
            <a:r>
              <a:rPr lang="en-US" dirty="0" smtClean="0"/>
              <a:t>Notify customers about security risks and updates </a:t>
            </a:r>
          </a:p>
          <a:p>
            <a:r>
              <a:rPr lang="en-US" dirty="0" smtClean="0"/>
              <a:t>Make sure third party vendors implement reasonable security measures as well …incorporate into contract negotiations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401" y="2133600"/>
            <a:ext cx="3864812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Tips…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Encrypt, encrypt, encrypt (on network, work station hard drives, laptops, mobile devices, external storage media, and emailed data)</a:t>
            </a:r>
          </a:p>
          <a:p>
            <a:r>
              <a:rPr lang="en-US" sz="2400" dirty="0"/>
              <a:t>Strong company password requirements </a:t>
            </a:r>
          </a:p>
          <a:p>
            <a:r>
              <a:rPr lang="en-US" sz="2400" dirty="0"/>
              <a:t>Detection intrusion methods</a:t>
            </a:r>
          </a:p>
          <a:p>
            <a:r>
              <a:rPr lang="en-US" sz="2400" dirty="0"/>
              <a:t>Adequate training of employees…onboard training won’t cut it </a:t>
            </a:r>
          </a:p>
          <a:p>
            <a:r>
              <a:rPr lang="en-US" sz="2400" dirty="0"/>
              <a:t>Multi-factor authentication for remote access</a:t>
            </a:r>
          </a:p>
          <a:p>
            <a:r>
              <a:rPr lang="en-US" sz="2400" dirty="0"/>
              <a:t>If allowed to access network from home, make sure virtual desktop </a:t>
            </a:r>
          </a:p>
          <a:p>
            <a:r>
              <a:rPr lang="en-US" sz="2400" dirty="0"/>
              <a:t>Operating system patches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852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3366FF"/>
                </a:solidFill>
              </a:rPr>
              <a:t> </a:t>
            </a:r>
            <a:r>
              <a:rPr lang="en-US" sz="4000" dirty="0" smtClean="0"/>
              <a:t>“Internet of Things”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074" y="1600200"/>
            <a:ext cx="3826912" cy="4205796"/>
          </a:xfrm>
        </p:spPr>
      </p:pic>
    </p:spTree>
    <p:extLst>
      <p:ext uri="{BB962C8B-B14F-4D97-AF65-F5344CB8AC3E}">
        <p14:creationId xmlns:p14="http://schemas.microsoft.com/office/powerpoint/2010/main" val="401725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IOT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What constitutes “reasonable security” for a given device will depend on amount and sensitivity of data collected and costs of remedying the security vulnerabilities </a:t>
            </a:r>
          </a:p>
        </p:txBody>
      </p:sp>
      <p:pic>
        <p:nvPicPr>
          <p:cNvPr id="2050" name="Picture 2" descr="http://securityaffairs.co/wordpress/wp-content/uploads/2014/01/internet-of-things-Io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985407"/>
            <a:ext cx="6096000" cy="33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82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7543800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Mobile </a:t>
            </a:r>
            <a:r>
              <a:rPr lang="en-US" dirty="0"/>
              <a:t>Device Management</a:t>
            </a:r>
            <a:br>
              <a:rPr lang="en-US" dirty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229600" cy="4411662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Have </a:t>
            </a:r>
            <a:r>
              <a:rPr lang="en-US" dirty="0"/>
              <a:t>a mobile device management </a:t>
            </a:r>
            <a:r>
              <a:rPr lang="en-US" dirty="0" smtClean="0"/>
              <a:t>policy</a:t>
            </a:r>
          </a:p>
          <a:p>
            <a:pPr lvl="1"/>
            <a:r>
              <a:rPr lang="en-US" dirty="0" smtClean="0"/>
              <a:t>Authentication to unlock devices</a:t>
            </a:r>
          </a:p>
          <a:p>
            <a:pPr lvl="1"/>
            <a:r>
              <a:rPr lang="en-US" dirty="0" smtClean="0"/>
              <a:t>Locking out device after failed attempts</a:t>
            </a:r>
          </a:p>
          <a:p>
            <a:pPr lvl="1"/>
            <a:r>
              <a:rPr lang="en-US" dirty="0" smtClean="0"/>
              <a:t>Encrypt data</a:t>
            </a:r>
          </a:p>
          <a:p>
            <a:pPr lvl="1"/>
            <a:r>
              <a:rPr lang="en-US" dirty="0" smtClean="0"/>
              <a:t>Remote wiping on lost or stolen data</a:t>
            </a:r>
          </a:p>
          <a:p>
            <a:pPr lvl="1"/>
            <a:r>
              <a:rPr lang="en-US" dirty="0" smtClean="0"/>
              <a:t>Try to prevent public Wi-Fi access to mobile system with sensitive/confidential data</a:t>
            </a:r>
          </a:p>
          <a:p>
            <a:pPr lvl="1"/>
            <a:r>
              <a:rPr lang="en-US" dirty="0" smtClean="0"/>
              <a:t>Limit (where you can) sensitive information on mobile device </a:t>
            </a:r>
          </a:p>
          <a:p>
            <a:pPr lvl="1"/>
            <a:r>
              <a:rPr lang="en-US" dirty="0" smtClean="0"/>
              <a:t>Train your employees on mobile device management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4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r>
              <a:rPr lang="en-US" dirty="0"/>
              <a:t>Vendor Concerns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411662"/>
          </a:xfrm>
        </p:spPr>
        <p:txBody>
          <a:bodyPr/>
          <a:lstStyle/>
          <a:p>
            <a:r>
              <a:rPr lang="en-US" sz="1800" dirty="0"/>
              <a:t>Do they comply with HIPAA?</a:t>
            </a:r>
          </a:p>
          <a:p>
            <a:r>
              <a:rPr lang="en-US" sz="1800" dirty="0"/>
              <a:t>Do they contract to outside vendors?</a:t>
            </a:r>
          </a:p>
          <a:p>
            <a:r>
              <a:rPr lang="en-US" sz="1800" dirty="0" smtClean="0"/>
              <a:t>Who </a:t>
            </a:r>
            <a:r>
              <a:rPr lang="en-US" sz="1800" dirty="0"/>
              <a:t>is responsible for storing the data</a:t>
            </a:r>
            <a:r>
              <a:rPr lang="en-US" sz="1800" dirty="0" smtClean="0"/>
              <a:t>?</a:t>
            </a:r>
          </a:p>
          <a:p>
            <a:pPr lvl="1"/>
            <a:r>
              <a:rPr lang="en-US" sz="1800" dirty="0"/>
              <a:t>C</a:t>
            </a:r>
            <a:r>
              <a:rPr lang="en-US" sz="1800" dirty="0" smtClean="0"/>
              <a:t>loud </a:t>
            </a:r>
            <a:r>
              <a:rPr lang="en-US" sz="1800" dirty="0"/>
              <a:t>storage?  (co-location facility or other facility</a:t>
            </a:r>
            <a:r>
              <a:rPr lang="en-US" sz="1800" dirty="0" smtClean="0"/>
              <a:t>?)</a:t>
            </a:r>
            <a:endParaRPr lang="en-US" sz="1800" dirty="0"/>
          </a:p>
          <a:p>
            <a:r>
              <a:rPr lang="en-US" sz="1800" dirty="0"/>
              <a:t>How is data backed up?</a:t>
            </a:r>
          </a:p>
          <a:p>
            <a:r>
              <a:rPr lang="en-US" sz="1800" dirty="0"/>
              <a:t>How can you get access if security measures hacked</a:t>
            </a:r>
            <a:r>
              <a:rPr lang="en-US" sz="1800" dirty="0" smtClean="0"/>
              <a:t>?</a:t>
            </a:r>
          </a:p>
          <a:p>
            <a:pPr lvl="1"/>
            <a:r>
              <a:rPr lang="en-US" sz="1800" dirty="0" smtClean="0"/>
              <a:t>Do they have access?</a:t>
            </a:r>
            <a:endParaRPr lang="en-US" sz="1800" dirty="0"/>
          </a:p>
          <a:p>
            <a:r>
              <a:rPr lang="en-US" sz="1800" dirty="0" smtClean="0"/>
              <a:t>Incorporate </a:t>
            </a:r>
            <a:r>
              <a:rPr lang="en-US" sz="1800" dirty="0"/>
              <a:t>your security standards into vendor agreement</a:t>
            </a:r>
          </a:p>
          <a:p>
            <a:r>
              <a:rPr lang="en-US" sz="1800" dirty="0"/>
              <a:t>Involve your IT staff with process </a:t>
            </a:r>
          </a:p>
          <a:p>
            <a:r>
              <a:rPr lang="en-US" sz="1800" dirty="0"/>
              <a:t>Mandate that they contact you with security incidents involving our stored data and absolutely necessary that they contact  you if a breach within set time frame </a:t>
            </a:r>
          </a:p>
          <a:p>
            <a:r>
              <a:rPr lang="en-US" sz="1800" dirty="0"/>
              <a:t>Have they had security incidents? </a:t>
            </a:r>
          </a:p>
          <a:p>
            <a:r>
              <a:rPr lang="en-US" sz="1800" dirty="0"/>
              <a:t>Are they insurable?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048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Intent of Cyber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Offer both First and Third Party Coverages</a:t>
            </a:r>
          </a:p>
          <a:p>
            <a:r>
              <a:rPr lang="en-US" dirty="0" smtClean="0"/>
              <a:t>Non-Standardized (coverage is typically negotiable)</a:t>
            </a:r>
          </a:p>
          <a:p>
            <a:r>
              <a:rPr lang="en-US" dirty="0" smtClean="0"/>
              <a:t>Fills in gaps for cyber risks created in other lines of coverage</a:t>
            </a:r>
          </a:p>
          <a:p>
            <a:r>
              <a:rPr lang="en-US" dirty="0" smtClean="0"/>
              <a:t>Safeguards limits of other types of policies that arguably could respond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128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Final Guidelines Pre-Breach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Even with “reasonable security,” an incident or breach will occur</a:t>
            </a:r>
          </a:p>
          <a:p>
            <a:r>
              <a:rPr lang="en-US" dirty="0" smtClean="0"/>
              <a:t>Have a breach response plan</a:t>
            </a:r>
          </a:p>
          <a:p>
            <a:pPr lvl="1"/>
            <a:r>
              <a:rPr lang="en-US" dirty="0" smtClean="0"/>
              <a:t>Test it—at least quarterly </a:t>
            </a:r>
          </a:p>
          <a:p>
            <a:pPr lvl="1"/>
            <a:r>
              <a:rPr lang="en-US" dirty="0" smtClean="0"/>
              <a:t>Make sure everyone knows their roles/responsibilities </a:t>
            </a:r>
          </a:p>
          <a:p>
            <a:pPr lvl="1"/>
            <a:r>
              <a:rPr lang="en-US" dirty="0" smtClean="0"/>
              <a:t>Train all employees as necessary on breach response tactics—who they can contact and what to do if they have a security incident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Underwriting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These general guidelines help</a:t>
            </a:r>
          </a:p>
          <a:p>
            <a:r>
              <a:rPr lang="en-US" dirty="0" smtClean="0"/>
              <a:t>Also important for underwriting to identify </a:t>
            </a:r>
            <a:r>
              <a:rPr lang="en-US" dirty="0"/>
              <a:t>the Insured’s Business – Different Industries Involve Different </a:t>
            </a:r>
            <a:r>
              <a:rPr lang="en-US" dirty="0" smtClean="0"/>
              <a:t>Risks</a:t>
            </a:r>
          </a:p>
          <a:p>
            <a:pPr lvl="1"/>
            <a:r>
              <a:rPr lang="en-US" dirty="0" smtClean="0"/>
              <a:t>Retail</a:t>
            </a:r>
          </a:p>
          <a:p>
            <a:pPr lvl="1"/>
            <a:r>
              <a:rPr lang="en-US" dirty="0" smtClean="0"/>
              <a:t>Professional Services</a:t>
            </a:r>
          </a:p>
          <a:p>
            <a:pPr lvl="1"/>
            <a:r>
              <a:rPr lang="en-US" dirty="0" smtClean="0"/>
              <a:t>Healthcare</a:t>
            </a:r>
          </a:p>
          <a:p>
            <a:pPr lvl="1"/>
            <a:r>
              <a:rPr lang="en-US" dirty="0" smtClean="0"/>
              <a:t>Non-traditional Cyber Exposures</a:t>
            </a:r>
          </a:p>
        </p:txBody>
      </p:sp>
    </p:spTree>
    <p:extLst>
      <p:ext uri="{BB962C8B-B14F-4D97-AF65-F5344CB8AC3E}">
        <p14:creationId xmlns:p14="http://schemas.microsoft.com/office/powerpoint/2010/main" val="2660303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Underwriting Issues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800600" cy="4411662"/>
          </a:xfrm>
        </p:spPr>
        <p:txBody>
          <a:bodyPr/>
          <a:lstStyle/>
          <a:p>
            <a:r>
              <a:rPr lang="en-US" sz="2400" dirty="0" smtClean="0"/>
              <a:t>Retail Industry:</a:t>
            </a:r>
          </a:p>
          <a:p>
            <a:pPr lvl="1"/>
            <a:r>
              <a:rPr lang="en-US" sz="2000" dirty="0" smtClean="0"/>
              <a:t>As security increases, claim frequency can rise (more able to identify intrusions)</a:t>
            </a:r>
          </a:p>
          <a:p>
            <a:pPr lvl="1"/>
            <a:r>
              <a:rPr lang="en-US" sz="2000" dirty="0" smtClean="0"/>
              <a:t>Credit Card Transaction volume typically directly proportional to expected loss (large retailers offer higher exposure)</a:t>
            </a:r>
          </a:p>
          <a:p>
            <a:pPr lvl="1"/>
            <a:r>
              <a:rPr lang="en-US" sz="2000" dirty="0" smtClean="0"/>
              <a:t>POS Controls – identify encryption; if not encrypted at any point during transaction, poses higher risk.</a:t>
            </a:r>
          </a:p>
          <a:p>
            <a:pPr lvl="1"/>
            <a:r>
              <a:rPr lang="en-US" sz="2000" dirty="0" smtClean="0"/>
              <a:t>What software do they use?  Windows XP unsupported.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997" y="1995471"/>
            <a:ext cx="2067214" cy="33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472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Underwriting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Trends in Retail:</a:t>
            </a:r>
          </a:p>
          <a:p>
            <a:pPr lvl="1"/>
            <a:r>
              <a:rPr lang="en-US" dirty="0" smtClean="0"/>
              <a:t>Larger Limit Towers for large retailers (Target breach illustrated limits offered may not be enough)</a:t>
            </a:r>
          </a:p>
          <a:p>
            <a:pPr lvl="1"/>
            <a:r>
              <a:rPr lang="en-US" dirty="0" smtClean="0"/>
              <a:t>Lost revenue as a result of damaged reputation (Target experienced dip in transaction volume)</a:t>
            </a:r>
          </a:p>
          <a:p>
            <a:pPr lvl="1"/>
            <a:r>
              <a:rPr lang="en-US" i="1" dirty="0" smtClean="0"/>
              <a:t>Neiman </a:t>
            </a:r>
            <a:r>
              <a:rPr lang="en-US" i="1" dirty="0"/>
              <a:t>Marcus </a:t>
            </a:r>
            <a:r>
              <a:rPr lang="en-US" dirty="0"/>
              <a:t>decision: rise of class actions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Chip &amp; pin in Credit Cards – largely only applicable to in-person transactions.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18808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Underwriting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Retail: Common Insured Objections</a:t>
            </a:r>
          </a:p>
          <a:p>
            <a:pPr lvl="1"/>
            <a:r>
              <a:rPr lang="en-US" dirty="0" smtClean="0"/>
              <a:t>“We don’t store credit card info”</a:t>
            </a:r>
          </a:p>
          <a:p>
            <a:pPr marL="0" indent="0">
              <a:buNone/>
            </a:pPr>
            <a:r>
              <a:rPr lang="en-US" dirty="0" smtClean="0"/>
              <a:t>		* but can be on device itself (POS)</a:t>
            </a:r>
          </a:p>
          <a:p>
            <a:pPr lvl="1"/>
            <a:r>
              <a:rPr lang="en-US" dirty="0" smtClean="0"/>
              <a:t>“We don’t outsource payments to POS vendors”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* but data still stored on devices</a:t>
            </a:r>
          </a:p>
          <a:p>
            <a:pPr lvl="1"/>
            <a:r>
              <a:rPr lang="en-US" dirty="0" smtClean="0"/>
              <a:t>Need to know how/where data is stored!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0849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Underwriting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69023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Professional Services Industry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09" y="2618542"/>
            <a:ext cx="2857500" cy="30365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823" y="2707319"/>
            <a:ext cx="4158977" cy="324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17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Underwriting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 smtClean="0"/>
              <a:t>Professional Services Industry</a:t>
            </a:r>
          </a:p>
          <a:p>
            <a:pPr>
              <a:lnSpc>
                <a:spcPct val="120000"/>
              </a:lnSpc>
            </a:pPr>
            <a:r>
              <a:rPr lang="en-US" sz="2000" dirty="0" smtClean="0"/>
              <a:t>Identify industry and typical types of exposure (first party vs. third party)</a:t>
            </a:r>
          </a:p>
          <a:p>
            <a:pPr>
              <a:lnSpc>
                <a:spcPct val="120000"/>
              </a:lnSpc>
            </a:pPr>
            <a:r>
              <a:rPr lang="en-US" sz="2000" dirty="0" smtClean="0"/>
              <a:t>Business does not face risk of loss of client/customer data, first party may be more important (business interruption type issues predominate)</a:t>
            </a:r>
          </a:p>
          <a:p>
            <a:pPr>
              <a:lnSpc>
                <a:spcPct val="120000"/>
              </a:lnSpc>
            </a:pPr>
            <a:r>
              <a:rPr lang="en-US" sz="2000" dirty="0" smtClean="0"/>
              <a:t>Business does store consumer data – risk of lawsuits is evident, third party may be important consideration.</a:t>
            </a:r>
          </a:p>
          <a:p>
            <a:pPr>
              <a:lnSpc>
                <a:spcPct val="120000"/>
              </a:lnSpc>
            </a:pPr>
            <a:r>
              <a:rPr lang="en-US" sz="2000" dirty="0" smtClean="0"/>
              <a:t>Match markets with products</a:t>
            </a:r>
          </a:p>
          <a:p>
            <a:pPr lvl="1">
              <a:lnSpc>
                <a:spcPct val="120000"/>
              </a:lnSpc>
            </a:pPr>
            <a:r>
              <a:rPr lang="en-US" sz="1800" dirty="0"/>
              <a:t>* e.g. – will an endorsement suffice, or is a stand-alone policy needed?</a:t>
            </a:r>
          </a:p>
          <a:p>
            <a:pPr lvl="1">
              <a:lnSpc>
                <a:spcPct val="120000"/>
              </a:lnSpc>
            </a:pPr>
            <a:r>
              <a:rPr lang="en-US" sz="1800" dirty="0" err="1" smtClean="0"/>
              <a:t>stand alone</a:t>
            </a:r>
            <a:r>
              <a:rPr lang="en-US" sz="1800" dirty="0" smtClean="0"/>
              <a:t> policy: higher limits, more coverages</a:t>
            </a:r>
          </a:p>
          <a:p>
            <a:pPr lvl="1">
              <a:lnSpc>
                <a:spcPct val="120000"/>
              </a:lnSpc>
            </a:pPr>
            <a:r>
              <a:rPr lang="en-US" sz="1800" dirty="0" smtClean="0"/>
              <a:t>endorsement: lower limits, no second set of policy terms, but may erode limits of another type of coverage (e.g., E &amp; O)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36338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Underwriting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Professional Services Industry: What Insureds Will Look For</a:t>
            </a:r>
          </a:p>
          <a:p>
            <a:pPr lvl="1"/>
            <a:r>
              <a:rPr lang="en-US" dirty="0" smtClean="0"/>
              <a:t>Industry-specific breach response package</a:t>
            </a:r>
          </a:p>
          <a:p>
            <a:pPr lvl="1"/>
            <a:r>
              <a:rPr lang="en-US" dirty="0" smtClean="0"/>
              <a:t>Definition of “insured” (corporation, partnership, LLC, etc.)</a:t>
            </a:r>
          </a:p>
          <a:p>
            <a:pPr lvl="1"/>
            <a:r>
              <a:rPr lang="en-US" dirty="0" smtClean="0"/>
              <a:t>Other Insurance issues/coverage overlaps</a:t>
            </a:r>
          </a:p>
          <a:p>
            <a:pPr lvl="1"/>
            <a:r>
              <a:rPr lang="en-US" dirty="0" smtClean="0"/>
              <a:t>Specific types of exclusions and relevance on type of company</a:t>
            </a:r>
          </a:p>
          <a:p>
            <a:pPr lvl="1"/>
            <a:r>
              <a:rPr lang="en-US" dirty="0" smtClean="0"/>
              <a:t>Encryption warranties in application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180791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Underwriting Issues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Selling Cyber Coverage to Professional Service Insureds</a:t>
            </a:r>
          </a:p>
          <a:p>
            <a:pPr lvl="1"/>
            <a:r>
              <a:rPr lang="en-US" dirty="0" smtClean="0"/>
              <a:t>Simplify the process as much as possible</a:t>
            </a:r>
          </a:p>
          <a:p>
            <a:pPr lvl="1"/>
            <a:r>
              <a:rPr lang="en-US" dirty="0" smtClean="0"/>
              <a:t>Focus on incident responses</a:t>
            </a:r>
          </a:p>
          <a:p>
            <a:pPr lvl="1"/>
            <a:r>
              <a:rPr lang="en-US" dirty="0" smtClean="0"/>
              <a:t>Industry examples of exposures and responses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39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Underwriting Issues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Healthcare Industry</a:t>
            </a:r>
          </a:p>
          <a:p>
            <a:pPr lvl="1"/>
            <a:r>
              <a:rPr lang="en-US" dirty="0" smtClean="0"/>
              <a:t>HIPAA and HITECH – a floor or a ceiling?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89" y="2819400"/>
            <a:ext cx="7049611" cy="322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096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Types of Coverages Offered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209800"/>
            <a:ext cx="4523961" cy="3211497"/>
          </a:xfrm>
        </p:spPr>
      </p:pic>
    </p:spTree>
    <p:extLst>
      <p:ext uri="{BB962C8B-B14F-4D97-AF65-F5344CB8AC3E}">
        <p14:creationId xmlns:p14="http://schemas.microsoft.com/office/powerpoint/2010/main" val="6191657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Underwriting Issues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21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Healthcare Exposures</a:t>
            </a:r>
          </a:p>
          <a:p>
            <a:pPr lvl="1"/>
            <a:r>
              <a:rPr lang="en-US" dirty="0" smtClean="0"/>
              <a:t>Largest Exposure: Human Error</a:t>
            </a:r>
          </a:p>
          <a:p>
            <a:pPr lvl="1"/>
            <a:r>
              <a:rPr lang="en-US" dirty="0" smtClean="0"/>
              <a:t>Encryption: </a:t>
            </a:r>
          </a:p>
          <a:p>
            <a:pPr lvl="2"/>
            <a:r>
              <a:rPr lang="en-US" dirty="0" smtClean="0"/>
              <a:t>“The 4 Ps” </a:t>
            </a:r>
          </a:p>
          <a:p>
            <a:pPr lvl="3"/>
            <a:r>
              <a:rPr lang="en-US" dirty="0" smtClean="0">
                <a:solidFill>
                  <a:srgbClr val="3A6E8F"/>
                </a:solidFill>
              </a:rPr>
              <a:t>PII, PHI, PCI, Paper</a:t>
            </a:r>
          </a:p>
          <a:p>
            <a:pPr lvl="3"/>
            <a:r>
              <a:rPr lang="en-US" dirty="0" smtClean="0">
                <a:solidFill>
                  <a:srgbClr val="3A6E8F"/>
                </a:solidFill>
              </a:rPr>
              <a:t> where is your data, how is it protected?  PHI much more valuable than simple credit card numbers</a:t>
            </a:r>
          </a:p>
          <a:p>
            <a:pPr lvl="1"/>
            <a:r>
              <a:rPr lang="en-US" dirty="0" smtClean="0"/>
              <a:t>EHR/EMR</a:t>
            </a:r>
          </a:p>
          <a:p>
            <a:pPr lvl="1"/>
            <a:r>
              <a:rPr lang="en-US" dirty="0" smtClean="0"/>
              <a:t>Business Associates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867" y="3632200"/>
            <a:ext cx="4174595" cy="243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7797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Underwriting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Healthcare: Evaluating Risks</a:t>
            </a:r>
          </a:p>
          <a:p>
            <a:pPr lvl="1"/>
            <a:r>
              <a:rPr lang="en-US" dirty="0" smtClean="0"/>
              <a:t>HIPAA Compliance is a baseline</a:t>
            </a:r>
          </a:p>
          <a:p>
            <a:pPr lvl="1"/>
            <a:r>
              <a:rPr lang="en-US" dirty="0" smtClean="0"/>
              <a:t>Quantifying Risks: Data Access</a:t>
            </a:r>
          </a:p>
          <a:p>
            <a:pPr lvl="2"/>
            <a:r>
              <a:rPr lang="en-US" dirty="0" smtClean="0"/>
              <a:t>How much data?</a:t>
            </a:r>
          </a:p>
          <a:p>
            <a:pPr lvl="2"/>
            <a:r>
              <a:rPr lang="en-US" dirty="0" smtClean="0"/>
              <a:t>Who has access?</a:t>
            </a:r>
          </a:p>
          <a:p>
            <a:pPr lvl="2"/>
            <a:r>
              <a:rPr lang="en-US" dirty="0" smtClean="0"/>
              <a:t>What type of protection?</a:t>
            </a:r>
          </a:p>
          <a:p>
            <a:pPr lvl="2"/>
            <a:r>
              <a:rPr lang="en-US" dirty="0" smtClean="0"/>
              <a:t>How is it managed?</a:t>
            </a:r>
          </a:p>
          <a:p>
            <a:pPr lvl="1"/>
            <a:r>
              <a:rPr lang="en-US" dirty="0" smtClean="0"/>
              <a:t>Business Associates: Can your process identify anomalous behavior?</a:t>
            </a:r>
          </a:p>
          <a:p>
            <a:pPr lvl="1"/>
            <a:r>
              <a:rPr lang="en-US" dirty="0" smtClean="0"/>
              <a:t>Incident Response plan: holistic involvement of the entire organization</a:t>
            </a:r>
          </a:p>
          <a:p>
            <a:pPr lvl="1"/>
            <a:r>
              <a:rPr lang="en-US" dirty="0" smtClean="0"/>
              <a:t>PCI Compliance?  Is it an issue?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9134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Underwriting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Non-Traditional Industries Face Risks</a:t>
            </a:r>
          </a:p>
          <a:p>
            <a:pPr lvl="1"/>
            <a:r>
              <a:rPr lang="en-US" dirty="0" smtClean="0"/>
              <a:t>Utilities: Coordinated Attacks can threaten infrastructure</a:t>
            </a:r>
          </a:p>
          <a:p>
            <a:pPr lvl="1"/>
            <a:r>
              <a:rPr lang="en-US" dirty="0" smtClean="0"/>
              <a:t>Manufacturing: German steel mill example</a:t>
            </a:r>
          </a:p>
          <a:p>
            <a:pPr lvl="1"/>
            <a:r>
              <a:rPr lang="en-US" dirty="0" smtClean="0"/>
              <a:t>Business Interruption Risks due to unavailability of communications/website disruption</a:t>
            </a:r>
          </a:p>
          <a:p>
            <a:pPr>
              <a:buNone/>
            </a:pPr>
            <a:r>
              <a:rPr lang="en-US" dirty="0" smtClean="0"/>
              <a:t>* Selling to these </a:t>
            </a:r>
            <a:r>
              <a:rPr lang="en-US" dirty="0" err="1" smtClean="0"/>
              <a:t>insureds</a:t>
            </a:r>
            <a:r>
              <a:rPr lang="en-US" dirty="0" smtClean="0"/>
              <a:t> may require tailoring of coverage to address industry-specific needs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2199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Underwriting Issues – General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75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Must Understand Data Collection Habits of the Insured</a:t>
            </a:r>
          </a:p>
          <a:p>
            <a:pPr lvl="1"/>
            <a:r>
              <a:rPr lang="en-US" sz="2800" dirty="0" smtClean="0"/>
              <a:t>how may records are maintained?</a:t>
            </a:r>
          </a:p>
          <a:p>
            <a:pPr lvl="1"/>
            <a:r>
              <a:rPr lang="en-US" sz="2800" dirty="0" smtClean="0"/>
              <a:t>who has access?</a:t>
            </a:r>
          </a:p>
          <a:p>
            <a:pPr lvl="1"/>
            <a:r>
              <a:rPr lang="en-US" sz="2800" dirty="0" smtClean="0"/>
              <a:t>what type of security is in place?</a:t>
            </a:r>
          </a:p>
          <a:p>
            <a:pPr lvl="1"/>
            <a:r>
              <a:rPr lang="en-US" sz="2800" dirty="0" smtClean="0"/>
              <a:t>is there a Breach Response Plan?</a:t>
            </a:r>
          </a:p>
          <a:p>
            <a:pPr lvl="1"/>
            <a:r>
              <a:rPr lang="en-US" sz="2800" dirty="0" smtClean="0"/>
              <a:t>employee training protocol</a:t>
            </a:r>
          </a:p>
          <a:p>
            <a:pPr lvl="1"/>
            <a:r>
              <a:rPr lang="en-US" sz="2800" dirty="0" smtClean="0"/>
              <a:t>use of third party vendors and their access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737322"/>
            <a:ext cx="2539121" cy="190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8639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Underwriting Issues – Other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Retroactive Date: </a:t>
            </a:r>
            <a:r>
              <a:rPr lang="en-US" dirty="0" err="1" smtClean="0"/>
              <a:t>Cyber attacks</a:t>
            </a:r>
            <a:r>
              <a:rPr lang="en-US" dirty="0" smtClean="0"/>
              <a:t> can have long latency periods (average of 243 days before detection); short retro dates minimizes risk.</a:t>
            </a:r>
          </a:p>
          <a:p>
            <a:r>
              <a:rPr lang="en-US" dirty="0" err="1" smtClean="0"/>
              <a:t>Sublimits</a:t>
            </a:r>
            <a:r>
              <a:rPr lang="en-US" dirty="0" smtClean="0"/>
              <a:t>: No precise formula for how to set limits, but proper first party handling may help mitigate third party exposures. </a:t>
            </a:r>
          </a:p>
          <a:p>
            <a:r>
              <a:rPr lang="en-US" dirty="0" smtClean="0"/>
              <a:t>More tailor made for larger clients? (overlap issues)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6337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Cyber Claims: Recent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Headline data breaches (Sony Pictures, Target, Anthem) are not the typical claims, though they present large loss potential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Lost laptops, misdirected e-mails and malicious insiders are the more typical claims.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/>
              <a:t>Most costly data breaches caused by malicious and criminal </a:t>
            </a:r>
            <a:r>
              <a:rPr lang="en-US" sz="2400" dirty="0" smtClean="0"/>
              <a:t>attacks</a:t>
            </a:r>
          </a:p>
        </p:txBody>
      </p:sp>
    </p:spTree>
    <p:extLst>
      <p:ext uri="{BB962C8B-B14F-4D97-AF65-F5344CB8AC3E}">
        <p14:creationId xmlns:p14="http://schemas.microsoft.com/office/powerpoint/2010/main" val="2173474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7543800" cy="1295400"/>
          </a:xfrm>
        </p:spPr>
        <p:txBody>
          <a:bodyPr/>
          <a:lstStyle/>
          <a:p>
            <a:r>
              <a:rPr lang="en-US" dirty="0" smtClean="0"/>
              <a:t>Cost of a Data Breach</a:t>
            </a:r>
            <a:br>
              <a:rPr lang="en-US" dirty="0" smtClean="0"/>
            </a:br>
            <a:endParaRPr lang="en-US" b="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Approximately $200 per record estimate? </a:t>
            </a:r>
          </a:p>
          <a:p>
            <a:pPr lvl="1"/>
            <a:r>
              <a:rPr lang="en-US" sz="2400" dirty="0"/>
              <a:t>Better estimate is a range between roughly $50,000 and $90,000 for a breach of 1,000 records. Larger breaches involve wider </a:t>
            </a:r>
            <a:r>
              <a:rPr lang="en-US" sz="2400" dirty="0" smtClean="0"/>
              <a:t>ranges</a:t>
            </a:r>
          </a:p>
          <a:p>
            <a:pPr lvl="1"/>
            <a:r>
              <a:rPr lang="en-US" sz="2400" dirty="0"/>
              <a:t>Smaller breaches may still be costly: </a:t>
            </a:r>
            <a:endParaRPr lang="en-US" sz="2400" dirty="0" smtClean="0"/>
          </a:p>
          <a:p>
            <a:pPr lvl="2"/>
            <a:r>
              <a:rPr lang="en-US" sz="2100" dirty="0" smtClean="0"/>
              <a:t>forensic investigation, notification laws implicated</a:t>
            </a:r>
          </a:p>
          <a:p>
            <a:r>
              <a:rPr lang="en-US" sz="2400" dirty="0" smtClean="0"/>
              <a:t>A strong security posture decreased cost of breach</a:t>
            </a:r>
          </a:p>
          <a:p>
            <a:r>
              <a:rPr lang="en-US" sz="2400" dirty="0" smtClean="0"/>
              <a:t>Appointment of Chief Information Security Officer decreased breach cost by more than $6.00/record</a:t>
            </a:r>
          </a:p>
          <a:p>
            <a:r>
              <a:rPr lang="en-US" sz="2400" dirty="0"/>
              <a:t>70% of claims have payouts less than $1 million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37366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Breakdown of Costs Per Claim</a:t>
            </a:r>
            <a:endParaRPr lang="en-US" b="1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931868388"/>
              </p:ext>
            </p:extLst>
          </p:nvPr>
        </p:nvGraphicFramePr>
        <p:xfrm>
          <a:off x="1524000" y="191658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038600" y="6134152"/>
            <a:ext cx="3719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Data from Net Diligence Cyber Claims Study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95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Claims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Preparation for a Claim:</a:t>
            </a:r>
          </a:p>
          <a:p>
            <a:pPr lvl="1"/>
            <a:r>
              <a:rPr lang="en-US" sz="2400" dirty="0" smtClean="0"/>
              <a:t>Agreements with Forensic Experts and Law Firms</a:t>
            </a:r>
          </a:p>
          <a:p>
            <a:pPr lvl="1"/>
            <a:r>
              <a:rPr lang="en-US" sz="2400" dirty="0" smtClean="0"/>
              <a:t>Can the insured use their own?  Comfort levels with such arrangements – best to address in advance of a claim</a:t>
            </a:r>
          </a:p>
          <a:p>
            <a:r>
              <a:rPr lang="en-US" sz="2400" dirty="0" smtClean="0"/>
              <a:t>Specialized claims handlers provide great marketing potential</a:t>
            </a:r>
          </a:p>
          <a:p>
            <a:r>
              <a:rPr lang="en-US" sz="2400" dirty="0" smtClean="0"/>
              <a:t>Cyber coverage serves to minimize potential exposure as best as possible</a:t>
            </a:r>
          </a:p>
          <a:p>
            <a:r>
              <a:rPr lang="en-US" sz="2400" dirty="0" smtClean="0"/>
              <a:t>Most insureds only apply after experiencing a breach</a:t>
            </a:r>
          </a:p>
          <a:p>
            <a:r>
              <a:rPr lang="en-US" sz="2400" dirty="0" smtClean="0"/>
              <a:t>Saturation in small and middle market is not very high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123412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Enforcement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Sizable Fines</a:t>
            </a:r>
          </a:p>
          <a:p>
            <a:pPr lvl="1"/>
            <a:r>
              <a:rPr lang="en-US" sz="2000" dirty="0" smtClean="0"/>
              <a:t>FTC</a:t>
            </a:r>
            <a:endParaRPr lang="en-US" sz="2000" dirty="0"/>
          </a:p>
          <a:p>
            <a:pPr lvl="1"/>
            <a:r>
              <a:rPr lang="en-US" sz="2000" dirty="0" smtClean="0"/>
              <a:t>HHS/OCR</a:t>
            </a:r>
          </a:p>
          <a:p>
            <a:pPr lvl="1"/>
            <a:r>
              <a:rPr lang="en-US" sz="2000" dirty="0" smtClean="0"/>
              <a:t>FCC</a:t>
            </a:r>
            <a:endParaRPr lang="en-US" sz="2000" dirty="0"/>
          </a:p>
          <a:p>
            <a:pPr lvl="2"/>
            <a:r>
              <a:rPr lang="en-US" sz="1700" dirty="0"/>
              <a:t>“proportional to harm”</a:t>
            </a:r>
          </a:p>
          <a:p>
            <a:endParaRPr lang="en-US" sz="2400" dirty="0"/>
          </a:p>
          <a:p>
            <a:r>
              <a:rPr lang="en-US" sz="2400" b="1" dirty="0"/>
              <a:t>Oversight </a:t>
            </a:r>
          </a:p>
          <a:p>
            <a:pPr lvl="1"/>
            <a:r>
              <a:rPr lang="en-US" sz="2000" dirty="0"/>
              <a:t>Ordered to implement comprehensive privacy programs</a:t>
            </a:r>
          </a:p>
          <a:p>
            <a:endParaRPr lang="en-US" sz="2400" dirty="0"/>
          </a:p>
          <a:p>
            <a:r>
              <a:rPr lang="en-US" sz="2400" b="1" dirty="0"/>
              <a:t>Auditing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2399"/>
            <a:ext cx="4495800" cy="2596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93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Types of Coverages Offered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0099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First Party (Country)</a:t>
            </a:r>
          </a:p>
          <a:p>
            <a:r>
              <a:rPr lang="en-US" dirty="0" smtClean="0"/>
              <a:t>Hiring Independent Security/Forensics Firm</a:t>
            </a:r>
          </a:p>
          <a:p>
            <a:r>
              <a:rPr lang="en-US" dirty="0" smtClean="0"/>
              <a:t>Public Relations</a:t>
            </a:r>
          </a:p>
          <a:p>
            <a:r>
              <a:rPr lang="en-US" dirty="0" smtClean="0"/>
              <a:t>Data Recovery &amp; Damage to network and systems</a:t>
            </a:r>
          </a:p>
          <a:p>
            <a:r>
              <a:rPr lang="en-US" dirty="0" smtClean="0"/>
              <a:t>Notification Costs</a:t>
            </a:r>
          </a:p>
          <a:p>
            <a:r>
              <a:rPr lang="en-US" dirty="0" smtClean="0"/>
              <a:t>Credit Monitoring/Identity Theft Solutions</a:t>
            </a:r>
          </a:p>
          <a:p>
            <a:r>
              <a:rPr lang="en-US" dirty="0" smtClean="0"/>
              <a:t>Legal Services and advice</a:t>
            </a:r>
          </a:p>
          <a:p>
            <a:r>
              <a:rPr lang="en-US" dirty="0" smtClean="0"/>
              <a:t>Claims Management Services</a:t>
            </a:r>
          </a:p>
          <a:p>
            <a:r>
              <a:rPr lang="en-US" dirty="0" smtClean="0"/>
              <a:t>E-Extortion costs</a:t>
            </a:r>
          </a:p>
          <a:p>
            <a:r>
              <a:rPr lang="en-US" dirty="0" smtClean="0"/>
              <a:t>Business Interruption expenses</a:t>
            </a:r>
          </a:p>
          <a:p>
            <a:r>
              <a:rPr lang="en-US" dirty="0" smtClean="0"/>
              <a:t>Denial of service costs</a:t>
            </a:r>
          </a:p>
          <a:p>
            <a:r>
              <a:rPr lang="en-US" dirty="0" smtClean="0"/>
              <a:t>Intellectual property losses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3765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7420149" cy="4483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09615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are the Agencies saying….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3200" dirty="0"/>
              <a:t>Privacy by Design</a:t>
            </a:r>
          </a:p>
          <a:p>
            <a:pPr lvl="1"/>
            <a:r>
              <a:rPr lang="en-US" sz="3200" dirty="0"/>
              <a:t>Easy to Use Choice</a:t>
            </a:r>
          </a:p>
          <a:p>
            <a:pPr lvl="1"/>
            <a:r>
              <a:rPr lang="en-US" sz="3200" dirty="0"/>
              <a:t>Transparency</a:t>
            </a:r>
          </a:p>
          <a:p>
            <a:pPr lvl="1"/>
            <a:r>
              <a:rPr lang="en-US" sz="3200" dirty="0"/>
              <a:t>Training</a:t>
            </a:r>
          </a:p>
          <a:p>
            <a:pPr lvl="1"/>
            <a:r>
              <a:rPr lang="en-US" sz="3200" dirty="0"/>
              <a:t>Documenting</a:t>
            </a:r>
          </a:p>
          <a:p>
            <a:pPr lvl="1"/>
            <a:r>
              <a:rPr lang="en-US" sz="3200" dirty="0"/>
              <a:t>Risk Assessment</a:t>
            </a:r>
          </a:p>
          <a:p>
            <a:pPr lvl="1"/>
            <a:r>
              <a:rPr lang="en-US" sz="3200" dirty="0" smtClean="0"/>
              <a:t>Self-Auditing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9865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8877"/>
            <a:ext cx="7543800" cy="12954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Incident and Breach Response</a:t>
            </a:r>
            <a:br>
              <a:rPr lang="en-US" b="1" dirty="0" smtClean="0"/>
            </a:br>
            <a:endParaRPr lang="en-US" b="1" dirty="0"/>
          </a:p>
        </p:txBody>
      </p:sp>
      <p:pic>
        <p:nvPicPr>
          <p:cNvPr id="3076" name="Picture 4" descr="cybersecurity.jpg (595×33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81199"/>
            <a:ext cx="6934200" cy="390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5826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Breach Response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/>
              <a:t>What to include?</a:t>
            </a:r>
          </a:p>
          <a:p>
            <a:pPr lvl="1"/>
            <a:r>
              <a:rPr lang="en-US" sz="1800" dirty="0"/>
              <a:t>Contact information for your response team (HR, IT, C-suite, PR, legal counsel, Chief Privacy Officer)</a:t>
            </a:r>
          </a:p>
          <a:p>
            <a:pPr lvl="1"/>
            <a:r>
              <a:rPr lang="en-US" sz="1800" dirty="0"/>
              <a:t>Define roles and responsibilities of each member of the response team</a:t>
            </a:r>
          </a:p>
          <a:p>
            <a:pPr lvl="1"/>
            <a:r>
              <a:rPr lang="en-US" sz="1800" dirty="0"/>
              <a:t>Include insurance information and contact information</a:t>
            </a:r>
          </a:p>
          <a:p>
            <a:pPr lvl="1"/>
            <a:r>
              <a:rPr lang="en-US" sz="1800" dirty="0"/>
              <a:t>“go to” forensics investigator that you have properly vetted </a:t>
            </a:r>
          </a:p>
          <a:p>
            <a:pPr lvl="1"/>
            <a:r>
              <a:rPr lang="en-US" sz="1800" dirty="0"/>
              <a:t>Distinguish in plan between security events, incidents, and breaches….will everyone be contacted for each occurrence?</a:t>
            </a:r>
          </a:p>
          <a:p>
            <a:pPr lvl="1"/>
            <a:r>
              <a:rPr lang="en-US" sz="1800" dirty="0"/>
              <a:t>Contact information for law enforcement </a:t>
            </a:r>
          </a:p>
          <a:p>
            <a:pPr lvl="1"/>
            <a:r>
              <a:rPr lang="en-US" sz="1800" dirty="0"/>
              <a:t>How the investigation will be documented and who will be documenting it</a:t>
            </a:r>
          </a:p>
          <a:p>
            <a:pPr lvl="1"/>
            <a:r>
              <a:rPr lang="en-US" sz="1800" dirty="0"/>
              <a:t>Any business partners to notify? </a:t>
            </a:r>
          </a:p>
          <a:p>
            <a:pPr lvl="1"/>
            <a:r>
              <a:rPr lang="en-US" sz="1800" dirty="0"/>
              <a:t>Your state’s notification requirements (but note, if consumers residents of numerous states, those states’ notification laws will be applicable)</a:t>
            </a:r>
          </a:p>
        </p:txBody>
      </p:sp>
    </p:spTree>
    <p:extLst>
      <p:ext uri="{BB962C8B-B14F-4D97-AF65-F5344CB8AC3E}">
        <p14:creationId xmlns:p14="http://schemas.microsoft.com/office/powerpoint/2010/main" val="23510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Breach Occurred…Now What?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r>
              <a:rPr lang="en-US" sz="1800" dirty="0"/>
              <a:t>Look to the plan!  Start the contact process</a:t>
            </a:r>
          </a:p>
          <a:p>
            <a:r>
              <a:rPr lang="en-US" sz="1800" dirty="0"/>
              <a:t>Get legal counsel involved asap</a:t>
            </a:r>
          </a:p>
          <a:p>
            <a:r>
              <a:rPr lang="en-US" sz="1800" dirty="0"/>
              <a:t>Record date/time of breach...record date/time of when response efforts initiated </a:t>
            </a:r>
          </a:p>
          <a:p>
            <a:r>
              <a:rPr lang="en-US" sz="1800" dirty="0"/>
              <a:t>Stop the bleeding—contain the breach </a:t>
            </a:r>
          </a:p>
          <a:p>
            <a:r>
              <a:rPr lang="en-US" sz="1800" dirty="0"/>
              <a:t>Secure premises where breach occurred to preserve evidence </a:t>
            </a:r>
          </a:p>
          <a:p>
            <a:r>
              <a:rPr lang="en-US" sz="1800" dirty="0"/>
              <a:t>Determine extent of information breached and those involved (where do they live?)</a:t>
            </a:r>
          </a:p>
          <a:p>
            <a:r>
              <a:rPr lang="en-US" sz="1800" dirty="0"/>
              <a:t>Insurance?, contact and put on notice </a:t>
            </a:r>
          </a:p>
          <a:p>
            <a:r>
              <a:rPr lang="en-US" sz="1800" dirty="0"/>
              <a:t>Contact law enforcement if necessary </a:t>
            </a:r>
          </a:p>
          <a:p>
            <a:r>
              <a:rPr lang="en-US" sz="1800" dirty="0"/>
              <a:t>Consider remediation tactics….credit monitoring services? </a:t>
            </a:r>
          </a:p>
          <a:p>
            <a:r>
              <a:rPr lang="en-US" sz="1800" dirty="0"/>
              <a:t>PR response?</a:t>
            </a:r>
          </a:p>
          <a:p>
            <a:r>
              <a:rPr lang="en-US" sz="1800" dirty="0"/>
              <a:t>Alert Data Breach Resolution Vendor?…can offer assistance with handling calls from those affected, issuing notification, and providing protection products for those involved </a:t>
            </a:r>
          </a:p>
        </p:txBody>
      </p:sp>
    </p:spTree>
    <p:extLst>
      <p:ext uri="{BB962C8B-B14F-4D97-AF65-F5344CB8AC3E}">
        <p14:creationId xmlns:p14="http://schemas.microsoft.com/office/powerpoint/2010/main" val="144705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Involve legal counsel to ensure compliance</a:t>
            </a:r>
          </a:p>
          <a:p>
            <a:r>
              <a:rPr lang="en-US" sz="2400" dirty="0" smtClean="0"/>
              <a:t>Multiple state laws may apply to one data breach due to where consumers reside</a:t>
            </a:r>
          </a:p>
          <a:p>
            <a:r>
              <a:rPr lang="en-US" sz="2400" dirty="0" smtClean="0"/>
              <a:t>Strict timeline for reporting—no time to waste!</a:t>
            </a:r>
          </a:p>
          <a:p>
            <a:r>
              <a:rPr lang="en-US" sz="2400" dirty="0" smtClean="0"/>
              <a:t>State specific content to include in notification letter</a:t>
            </a:r>
          </a:p>
          <a:p>
            <a:r>
              <a:rPr lang="en-US" sz="2400" dirty="0" smtClean="0"/>
              <a:t>Notification usually may be delayed if law enforcement believes it would interfere with an ongoing investigation </a:t>
            </a:r>
          </a:p>
          <a:p>
            <a:r>
              <a:rPr lang="en-US" sz="2400" dirty="0" smtClean="0"/>
              <a:t>Improper notification can lead to serious legal issues</a:t>
            </a:r>
          </a:p>
          <a:p>
            <a:r>
              <a:rPr lang="en-US" sz="2400" dirty="0" smtClean="0"/>
              <a:t>Determine how you will handle notification before the breach to handle more efficiently if a breach occurs</a:t>
            </a:r>
          </a:p>
        </p:txBody>
      </p:sp>
    </p:spTree>
    <p:extLst>
      <p:ext uri="{BB962C8B-B14F-4D97-AF65-F5344CB8AC3E}">
        <p14:creationId xmlns:p14="http://schemas.microsoft.com/office/powerpoint/2010/main" val="313099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Auditing Your </a:t>
            </a:r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Have you identified all of your breach response vendors?</a:t>
            </a:r>
          </a:p>
          <a:p>
            <a:pPr lvl="2"/>
            <a:r>
              <a:rPr lang="en-US" dirty="0" smtClean="0"/>
              <a:t>forensics, outside counsel, etc. </a:t>
            </a:r>
          </a:p>
          <a:p>
            <a:r>
              <a:rPr lang="en-US" dirty="0"/>
              <a:t>Does everyone know their roles? </a:t>
            </a:r>
          </a:p>
          <a:p>
            <a:r>
              <a:rPr lang="en-US" dirty="0"/>
              <a:t>Meet with IT security to analyze </a:t>
            </a:r>
            <a:r>
              <a:rPr lang="en-US" dirty="0" smtClean="0"/>
              <a:t>risks </a:t>
            </a:r>
          </a:p>
          <a:p>
            <a:pPr lvl="2"/>
            <a:r>
              <a:rPr lang="en-US" dirty="0" smtClean="0"/>
              <a:t>any </a:t>
            </a:r>
            <a:r>
              <a:rPr lang="en-US" dirty="0"/>
              <a:t>recent security events, etc. </a:t>
            </a:r>
            <a:endParaRPr lang="en-US" dirty="0" smtClean="0"/>
          </a:p>
          <a:p>
            <a:r>
              <a:rPr lang="en-US" dirty="0" smtClean="0"/>
              <a:t>Review legal compliance requirements </a:t>
            </a:r>
          </a:p>
          <a:p>
            <a:pPr lvl="2"/>
            <a:r>
              <a:rPr lang="en-US" dirty="0" smtClean="0"/>
              <a:t>notification of consumers, law enforcement, AGs, etc.)</a:t>
            </a:r>
          </a:p>
          <a:p>
            <a:r>
              <a:rPr lang="en-US" dirty="0" smtClean="0"/>
              <a:t>Does your plan need updates?  </a:t>
            </a:r>
          </a:p>
          <a:p>
            <a:pPr lvl="2"/>
            <a:r>
              <a:rPr lang="en-US" dirty="0" smtClean="0"/>
              <a:t>Certain employees no longer with you that were part of breach response team? </a:t>
            </a:r>
          </a:p>
          <a:p>
            <a:r>
              <a:rPr lang="en-US" dirty="0" smtClean="0"/>
              <a:t>Audit at least yearly (recommended to do more often)</a:t>
            </a:r>
          </a:p>
        </p:txBody>
      </p:sp>
    </p:spTree>
    <p:extLst>
      <p:ext uri="{BB962C8B-B14F-4D97-AF65-F5344CB8AC3E}">
        <p14:creationId xmlns:p14="http://schemas.microsoft.com/office/powerpoint/2010/main" val="252734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312" y="1285875"/>
            <a:ext cx="414337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264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Thank You!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Tim Lessman 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sz="2400" i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sz="2400" i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2400" i="1" dirty="0" smtClean="0">
                <a:solidFill>
                  <a:schemeClr val="tx1"/>
                </a:solidFill>
              </a:rPr>
              <a:t>Partner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312.894.3359</a:t>
            </a:r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tlessman@salawus.com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Colin Gainer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sz="2400" i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sz="2400" i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2400" i="1" dirty="0" smtClean="0">
                <a:solidFill>
                  <a:schemeClr val="tx1"/>
                </a:solidFill>
              </a:rPr>
              <a:t>Partner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312.894.3331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tx1"/>
                </a:solidFill>
                <a:hlinkClick r:id="rId3"/>
              </a:rPr>
              <a:t>cgainer@salawus.com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286000"/>
            <a:ext cx="1391582" cy="1828800"/>
          </a:xfrm>
          <a:prstGeom prst="rect">
            <a:avLst/>
          </a:prstGeom>
          <a:ln>
            <a:solidFill>
              <a:srgbClr val="C5C19D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" b="7576"/>
          <a:stretch/>
        </p:blipFill>
        <p:spPr>
          <a:xfrm>
            <a:off x="6096000" y="2286000"/>
            <a:ext cx="1399498" cy="1828800"/>
          </a:xfrm>
          <a:prstGeom prst="rect">
            <a:avLst/>
          </a:prstGeom>
          <a:ln>
            <a:solidFill>
              <a:srgbClr val="C5C19D"/>
            </a:solidFill>
          </a:ln>
        </p:spPr>
      </p:pic>
    </p:spTree>
    <p:extLst>
      <p:ext uri="{BB962C8B-B14F-4D97-AF65-F5344CB8AC3E}">
        <p14:creationId xmlns:p14="http://schemas.microsoft.com/office/powerpoint/2010/main" val="3722099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Coverages Offered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Third Party (and Western)</a:t>
            </a:r>
          </a:p>
          <a:p>
            <a:r>
              <a:rPr lang="en-US" dirty="0" smtClean="0"/>
              <a:t>Third party claims (consumers, other companies and clients from loss of PII/PHI and/or other damages)</a:t>
            </a:r>
          </a:p>
          <a:p>
            <a:r>
              <a:rPr lang="en-US" dirty="0" smtClean="0"/>
              <a:t>Related defense costs</a:t>
            </a:r>
          </a:p>
          <a:p>
            <a:r>
              <a:rPr lang="en-US" dirty="0" smtClean="0"/>
              <a:t>Media liability (libel, slander, defamation)</a:t>
            </a:r>
          </a:p>
          <a:p>
            <a:r>
              <a:rPr lang="en-US" dirty="0" smtClean="0"/>
              <a:t>Regulatory fines and penalties (PCI?)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867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759388" cy="905738"/>
          </a:xfrm>
        </p:spPr>
        <p:txBody>
          <a:bodyPr/>
          <a:lstStyle/>
          <a:p>
            <a:r>
              <a:rPr lang="en-US" sz="5400" dirty="0" smtClean="0"/>
              <a:t>Underwriting Issues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000" dirty="0" smtClean="0"/>
              <a:t>Generally speaking….</a:t>
            </a:r>
          </a:p>
        </p:txBody>
      </p:sp>
    </p:spTree>
    <p:extLst>
      <p:ext uri="{BB962C8B-B14F-4D97-AF65-F5344CB8AC3E}">
        <p14:creationId xmlns:p14="http://schemas.microsoft.com/office/powerpoint/2010/main" val="856870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Know Your Risk: Ascertain How the Potential Insured Addresses the Following?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Does it know the parameters of what needs to be protected from cyber threats?</a:t>
            </a:r>
          </a:p>
          <a:p>
            <a:r>
              <a:rPr lang="en-US" smtClean="0"/>
              <a:t>Does it know how to protect it?</a:t>
            </a:r>
          </a:p>
          <a:p>
            <a:r>
              <a:rPr lang="en-US" smtClean="0"/>
              <a:t>Does it have a plan to address cyber threats?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803942"/>
            <a:ext cx="5401733" cy="113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39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Privacy by Design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11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7 Foundational Principles</a:t>
            </a:r>
            <a:endParaRPr lang="en-US" dirty="0"/>
          </a:p>
          <a:p>
            <a:pPr marL="863600" lvl="1" indent="-514350">
              <a:buFont typeface="+mj-lt"/>
              <a:buAutoNum type="arabicPeriod"/>
            </a:pPr>
            <a:r>
              <a:rPr lang="en-US" dirty="0" smtClean="0"/>
              <a:t>Proactive not Reactive</a:t>
            </a:r>
          </a:p>
          <a:p>
            <a:pPr marL="863600" lvl="1" indent="-514350">
              <a:buFont typeface="+mj-lt"/>
              <a:buAutoNum type="arabicPeriod"/>
            </a:pPr>
            <a:r>
              <a:rPr lang="en-US" dirty="0" smtClean="0"/>
              <a:t>Default Privacy Setting</a:t>
            </a:r>
          </a:p>
          <a:p>
            <a:pPr marL="863600" lvl="1" indent="-514350">
              <a:buFont typeface="+mj-lt"/>
              <a:buAutoNum type="arabicPeriod"/>
            </a:pPr>
            <a:r>
              <a:rPr lang="en-US" dirty="0" smtClean="0"/>
              <a:t>Privacy Embedded into Design</a:t>
            </a:r>
          </a:p>
          <a:p>
            <a:pPr marL="863600" lvl="1" indent="-514350">
              <a:buFont typeface="+mj-lt"/>
              <a:buAutoNum type="arabicPeriod"/>
            </a:pPr>
            <a:r>
              <a:rPr lang="en-US" dirty="0" smtClean="0"/>
              <a:t>Full Functionality</a:t>
            </a:r>
          </a:p>
          <a:p>
            <a:pPr marL="863600" lvl="1" indent="-514350">
              <a:buFont typeface="+mj-lt"/>
              <a:buAutoNum type="arabicPeriod"/>
            </a:pPr>
            <a:r>
              <a:rPr lang="en-US" dirty="0" smtClean="0"/>
              <a:t>End-to-End Security</a:t>
            </a:r>
          </a:p>
          <a:p>
            <a:pPr marL="863600" lvl="1" indent="-514350">
              <a:buFont typeface="+mj-lt"/>
              <a:buAutoNum type="arabicPeriod"/>
            </a:pPr>
            <a:r>
              <a:rPr lang="en-US" dirty="0" smtClean="0"/>
              <a:t>Visibility and Transparency</a:t>
            </a:r>
          </a:p>
          <a:p>
            <a:pPr marL="863600" lvl="1" indent="-514350">
              <a:buFont typeface="+mj-lt"/>
              <a:buAutoNum type="arabicPeriod"/>
            </a:pPr>
            <a:r>
              <a:rPr lang="en-US" dirty="0" smtClean="0"/>
              <a:t>Respect for User Privacy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590800"/>
            <a:ext cx="302441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29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The “Roadmap” for a Comprehensive Privacy Program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Designate personnel responsible for privacy within an organization</a:t>
            </a:r>
          </a:p>
          <a:p>
            <a:r>
              <a:rPr lang="en-US" sz="2800" dirty="0" smtClean="0"/>
              <a:t>Conduct oversight of service providers</a:t>
            </a:r>
          </a:p>
          <a:p>
            <a:r>
              <a:rPr lang="en-US" sz="2800" dirty="0" smtClean="0"/>
              <a:t>Conduct risk assessments that address training, management, product development, etc. </a:t>
            </a:r>
          </a:p>
          <a:p>
            <a:pPr lvl="1"/>
            <a:r>
              <a:rPr lang="en-US" sz="2400" dirty="0" smtClean="0"/>
              <a:t>Identify how you will implement controls to address risks identified </a:t>
            </a:r>
          </a:p>
          <a:p>
            <a:pPr lvl="1"/>
            <a:r>
              <a:rPr lang="en-US" sz="2400" dirty="0" smtClean="0"/>
              <a:t>Evaluate and adjust privacy program as necessary giving testing and monitoring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5486400"/>
            <a:ext cx="1839915" cy="123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8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rmPowerPoint_dots2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FirmPowerPoint_dots2</Template>
  <TotalTime>482</TotalTime>
  <Words>2197</Words>
  <Application>Microsoft Office PowerPoint</Application>
  <PresentationFormat>On-screen Show (4:3)</PresentationFormat>
  <Paragraphs>344</Paragraphs>
  <Slides>48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FirmPowerPoint_dots2</vt:lpstr>
      <vt:lpstr>Cyber Security Coverage:  the What, the Why, and the How Come</vt:lpstr>
      <vt:lpstr>The Intent of Cyber Policies</vt:lpstr>
      <vt:lpstr>Types of Coverages Offered</vt:lpstr>
      <vt:lpstr>Types of Coverages Offered</vt:lpstr>
      <vt:lpstr>Types of Coverages Offered</vt:lpstr>
      <vt:lpstr>Underwriting Issues</vt:lpstr>
      <vt:lpstr>Know Your Risk: Ascertain How the Potential Insured Addresses the Following?</vt:lpstr>
      <vt:lpstr>Privacy by Design</vt:lpstr>
      <vt:lpstr>The “Roadmap” for a Comprehensive Privacy Program</vt:lpstr>
      <vt:lpstr>Privacy cont.</vt:lpstr>
      <vt:lpstr>Security by Design </vt:lpstr>
      <vt:lpstr>Risk Assessment Includes: </vt:lpstr>
      <vt:lpstr>Data Minimization </vt:lpstr>
      <vt:lpstr>Security Tips...  </vt:lpstr>
      <vt:lpstr>Security Tips…</vt:lpstr>
      <vt:lpstr> “Internet of Things”</vt:lpstr>
      <vt:lpstr> IOT</vt:lpstr>
      <vt:lpstr>Mobile Device Management </vt:lpstr>
      <vt:lpstr>Vendor Concerns</vt:lpstr>
      <vt:lpstr>Final Guidelines Pre-Breach</vt:lpstr>
      <vt:lpstr>Underwriting Issues</vt:lpstr>
      <vt:lpstr>Underwriting Issues</vt:lpstr>
      <vt:lpstr>Underwriting Issues</vt:lpstr>
      <vt:lpstr>Underwriting Issues</vt:lpstr>
      <vt:lpstr>Underwriting Issues</vt:lpstr>
      <vt:lpstr>Underwriting Issues</vt:lpstr>
      <vt:lpstr>Underwriting Issues</vt:lpstr>
      <vt:lpstr>Underwriting Issues </vt:lpstr>
      <vt:lpstr>Underwriting Issues </vt:lpstr>
      <vt:lpstr>Underwriting Issues </vt:lpstr>
      <vt:lpstr>Underwriting Issues</vt:lpstr>
      <vt:lpstr>Underwriting Issues</vt:lpstr>
      <vt:lpstr>Underwriting Issues – General Summary</vt:lpstr>
      <vt:lpstr>Underwriting Issues – Other Considerations</vt:lpstr>
      <vt:lpstr>Cyber Claims: Recent Statistics</vt:lpstr>
      <vt:lpstr>Cost of a Data Breach </vt:lpstr>
      <vt:lpstr>Breakdown of Costs Per Claim</vt:lpstr>
      <vt:lpstr>Claims Concerns</vt:lpstr>
      <vt:lpstr>Enforcement</vt:lpstr>
      <vt:lpstr>PowerPoint Presentation</vt:lpstr>
      <vt:lpstr>What are the Agencies saying….</vt:lpstr>
      <vt:lpstr> Incident and Breach Response </vt:lpstr>
      <vt:lpstr>Breach Response Plans</vt:lpstr>
      <vt:lpstr>A Breach Occurred…Now What?</vt:lpstr>
      <vt:lpstr>Notification</vt:lpstr>
      <vt:lpstr>Auditing Your Plan</vt:lpstr>
      <vt:lpstr>PowerPoint Presentation</vt:lpstr>
      <vt:lpstr>Thank You!</vt:lpstr>
    </vt:vector>
  </TitlesOfParts>
  <Company>SmithAmundsen LLC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SmithAmundsen</dc:creator>
  <cp:lastModifiedBy>SmithAmundsen</cp:lastModifiedBy>
  <cp:revision>96</cp:revision>
  <dcterms:created xsi:type="dcterms:W3CDTF">2015-10-01T14:46:33Z</dcterms:created>
  <dcterms:modified xsi:type="dcterms:W3CDTF">2015-11-10T17:30:27Z</dcterms:modified>
</cp:coreProperties>
</file>