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6675438" cy="9144000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03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d5rSwtVDhctOOsD29oZO8qBVZ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2410" y="67"/>
      </p:cViewPr>
      <p:guideLst>
        <p:guide orient="horz" pos="2880"/>
        <p:guide pos="2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432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9862" y="0"/>
            <a:ext cx="30432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30437" y="687387"/>
            <a:ext cx="2562225" cy="3509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36625" y="4425950"/>
            <a:ext cx="5149850" cy="419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51900"/>
            <a:ext cx="30432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9862" y="8851900"/>
            <a:ext cx="30432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575" tIns="45775" rIns="91575" bIns="457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ec5630eadf_0_291:notes"/>
          <p:cNvSpPr txBox="1">
            <a:spLocks noGrp="1"/>
          </p:cNvSpPr>
          <p:nvPr>
            <p:ph type="body" idx="1"/>
          </p:nvPr>
        </p:nvSpPr>
        <p:spPr>
          <a:xfrm>
            <a:off x="936625" y="4425950"/>
            <a:ext cx="5149800" cy="4195800"/>
          </a:xfrm>
          <a:prstGeom prst="rect">
            <a:avLst/>
          </a:prstGeom>
        </p:spPr>
        <p:txBody>
          <a:bodyPr spcFirstLastPara="1" wrap="square" lIns="91575" tIns="45775" rIns="91575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3ec5630eadf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0437" y="687387"/>
            <a:ext cx="2562300" cy="351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ec5630eadf_0_503:notes"/>
          <p:cNvSpPr txBox="1">
            <a:spLocks noGrp="1"/>
          </p:cNvSpPr>
          <p:nvPr>
            <p:ph type="body" idx="1"/>
          </p:nvPr>
        </p:nvSpPr>
        <p:spPr>
          <a:xfrm>
            <a:off x="936625" y="4425950"/>
            <a:ext cx="5149800" cy="4195800"/>
          </a:xfrm>
          <a:prstGeom prst="rect">
            <a:avLst/>
          </a:prstGeom>
        </p:spPr>
        <p:txBody>
          <a:bodyPr spcFirstLastPara="1" wrap="square" lIns="91575" tIns="45775" rIns="91575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3ec5630eadf_0_5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0437" y="687387"/>
            <a:ext cx="2562300" cy="3510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:notes"/>
          <p:cNvSpPr txBox="1">
            <a:spLocks noGrp="1"/>
          </p:cNvSpPr>
          <p:nvPr>
            <p:ph type="body" idx="1"/>
          </p:nvPr>
        </p:nvSpPr>
        <p:spPr>
          <a:xfrm>
            <a:off x="936625" y="4425950"/>
            <a:ext cx="5149850" cy="4195762"/>
          </a:xfrm>
          <a:prstGeom prst="rect">
            <a:avLst/>
          </a:prstGeom>
        </p:spPr>
        <p:txBody>
          <a:bodyPr spcFirstLastPara="1" wrap="square" lIns="91575" tIns="45775" rIns="91575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0438" y="687388"/>
            <a:ext cx="2562225" cy="3509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:notes"/>
          <p:cNvSpPr txBox="1">
            <a:spLocks noGrp="1"/>
          </p:cNvSpPr>
          <p:nvPr>
            <p:ph type="body" idx="1"/>
          </p:nvPr>
        </p:nvSpPr>
        <p:spPr>
          <a:xfrm>
            <a:off x="936625" y="4425950"/>
            <a:ext cx="5149850" cy="4195762"/>
          </a:xfrm>
          <a:prstGeom prst="rect">
            <a:avLst/>
          </a:prstGeom>
        </p:spPr>
        <p:txBody>
          <a:bodyPr spcFirstLastPara="1" wrap="square" lIns="91575" tIns="45775" rIns="91575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0437" y="687387"/>
            <a:ext cx="2562225" cy="3509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:notes"/>
          <p:cNvSpPr txBox="1">
            <a:spLocks noGrp="1"/>
          </p:cNvSpPr>
          <p:nvPr>
            <p:ph type="body" idx="1"/>
          </p:nvPr>
        </p:nvSpPr>
        <p:spPr>
          <a:xfrm>
            <a:off x="936625" y="4425950"/>
            <a:ext cx="5149850" cy="4195762"/>
          </a:xfrm>
          <a:prstGeom prst="rect">
            <a:avLst/>
          </a:prstGeom>
        </p:spPr>
        <p:txBody>
          <a:bodyPr spcFirstLastPara="1" wrap="square" lIns="91575" tIns="45775" rIns="91575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0437" y="687387"/>
            <a:ext cx="2562225" cy="3509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6:notes"/>
          <p:cNvSpPr txBox="1">
            <a:spLocks noGrp="1"/>
          </p:cNvSpPr>
          <p:nvPr>
            <p:ph type="body" idx="1"/>
          </p:nvPr>
        </p:nvSpPr>
        <p:spPr>
          <a:xfrm>
            <a:off x="936625" y="4425950"/>
            <a:ext cx="5149850" cy="4195762"/>
          </a:xfrm>
          <a:prstGeom prst="rect">
            <a:avLst/>
          </a:prstGeom>
        </p:spPr>
        <p:txBody>
          <a:bodyPr spcFirstLastPara="1" wrap="square" lIns="91575" tIns="45775" rIns="91575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0437" y="687387"/>
            <a:ext cx="2562225" cy="3509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7:notes"/>
          <p:cNvSpPr txBox="1">
            <a:spLocks noGrp="1"/>
          </p:cNvSpPr>
          <p:nvPr>
            <p:ph type="body" idx="1"/>
          </p:nvPr>
        </p:nvSpPr>
        <p:spPr>
          <a:xfrm>
            <a:off x="936625" y="4425950"/>
            <a:ext cx="5149850" cy="4195762"/>
          </a:xfrm>
          <a:prstGeom prst="rect">
            <a:avLst/>
          </a:prstGeom>
        </p:spPr>
        <p:txBody>
          <a:bodyPr spcFirstLastPara="1" wrap="square" lIns="91575" tIns="45775" rIns="91575" bIns="457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0437" y="687387"/>
            <a:ext cx="2562225" cy="3509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500062" y="812800"/>
            <a:ext cx="5675312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>
            <a:off x="500062" y="2641600"/>
            <a:ext cx="5675312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ctrTitle"/>
          </p:nvPr>
        </p:nvSpPr>
        <p:spPr>
          <a:xfrm>
            <a:off x="500063" y="2840038"/>
            <a:ext cx="5675312" cy="1960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subTitle" idx="1"/>
          </p:nvPr>
        </p:nvSpPr>
        <p:spPr>
          <a:xfrm>
            <a:off x="1001713" y="5181600"/>
            <a:ext cx="4672012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title"/>
          </p:nvPr>
        </p:nvSpPr>
        <p:spPr>
          <a:xfrm rot="5400000">
            <a:off x="1808957" y="3761582"/>
            <a:ext cx="7315200" cy="1417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1"/>
          </p:nvPr>
        </p:nvSpPr>
        <p:spPr>
          <a:xfrm rot="5400000">
            <a:off x="-1104900" y="2417763"/>
            <a:ext cx="7315200" cy="4105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500062" y="812800"/>
            <a:ext cx="5675312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body" idx="1"/>
          </p:nvPr>
        </p:nvSpPr>
        <p:spPr>
          <a:xfrm rot="5400000">
            <a:off x="594518" y="2547144"/>
            <a:ext cx="5486400" cy="5675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1308100" y="6400800"/>
            <a:ext cx="4005263" cy="755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>
            <a:spLocks noGrp="1"/>
          </p:cNvSpPr>
          <p:nvPr>
            <p:ph type="pic" idx="2"/>
          </p:nvPr>
        </p:nvSpPr>
        <p:spPr>
          <a:xfrm>
            <a:off x="1308100" y="817563"/>
            <a:ext cx="4005263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1308100" y="7156450"/>
            <a:ext cx="4005263" cy="1073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333375" y="363538"/>
            <a:ext cx="2197100" cy="15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1"/>
          </p:nvPr>
        </p:nvSpPr>
        <p:spPr>
          <a:xfrm>
            <a:off x="2609850" y="363538"/>
            <a:ext cx="3732213" cy="7804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2"/>
          </p:nvPr>
        </p:nvSpPr>
        <p:spPr>
          <a:xfrm>
            <a:off x="333375" y="1912938"/>
            <a:ext cx="2197100" cy="6254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500062" y="812800"/>
            <a:ext cx="5675312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title"/>
          </p:nvPr>
        </p:nvSpPr>
        <p:spPr>
          <a:xfrm>
            <a:off x="333375" y="366713"/>
            <a:ext cx="6008688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body" idx="1"/>
          </p:nvPr>
        </p:nvSpPr>
        <p:spPr>
          <a:xfrm>
            <a:off x="333375" y="2046288"/>
            <a:ext cx="2949575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body" idx="2"/>
          </p:nvPr>
        </p:nvSpPr>
        <p:spPr>
          <a:xfrm>
            <a:off x="333375" y="2900363"/>
            <a:ext cx="2949575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4" name="Google Shape;54;p15"/>
          <p:cNvSpPr txBox="1">
            <a:spLocks noGrp="1"/>
          </p:cNvSpPr>
          <p:nvPr>
            <p:ph type="body" idx="3"/>
          </p:nvPr>
        </p:nvSpPr>
        <p:spPr>
          <a:xfrm>
            <a:off x="3390900" y="2046288"/>
            <a:ext cx="2951163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body" idx="4"/>
          </p:nvPr>
        </p:nvSpPr>
        <p:spPr>
          <a:xfrm>
            <a:off x="3390900" y="2900363"/>
            <a:ext cx="2951163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6"/>
          <p:cNvSpPr txBox="1">
            <a:spLocks noGrp="1"/>
          </p:cNvSpPr>
          <p:nvPr>
            <p:ph type="title"/>
          </p:nvPr>
        </p:nvSpPr>
        <p:spPr>
          <a:xfrm>
            <a:off x="500062" y="812800"/>
            <a:ext cx="5675312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1"/>
          </p:nvPr>
        </p:nvSpPr>
        <p:spPr>
          <a:xfrm>
            <a:off x="500063" y="2641600"/>
            <a:ext cx="2760662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body" idx="2"/>
          </p:nvPr>
        </p:nvSpPr>
        <p:spPr>
          <a:xfrm>
            <a:off x="3413125" y="2641600"/>
            <a:ext cx="276225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>
            <a:spLocks noGrp="1"/>
          </p:cNvSpPr>
          <p:nvPr>
            <p:ph type="title"/>
          </p:nvPr>
        </p:nvSpPr>
        <p:spPr>
          <a:xfrm>
            <a:off x="527050" y="5875338"/>
            <a:ext cx="5673725" cy="18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527050" y="3875088"/>
            <a:ext cx="5673725" cy="200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500062" y="812800"/>
            <a:ext cx="5675312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500062" y="2641600"/>
            <a:ext cx="5675312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500062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2281237" y="8331200"/>
            <a:ext cx="211296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4784725" y="8331200"/>
            <a:ext cx="139065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g3ec5630eadf_0_29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66771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g3ec5630eadf_0_291"/>
          <p:cNvPicPr preferRelativeResize="0"/>
          <p:nvPr/>
        </p:nvPicPr>
        <p:blipFill rotWithShape="1">
          <a:blip r:embed="rId4">
            <a:alphaModFix/>
          </a:blip>
          <a:srcRect t="150" b="150"/>
          <a:stretch/>
        </p:blipFill>
        <p:spPr>
          <a:xfrm>
            <a:off x="2924175" y="190500"/>
            <a:ext cx="828600" cy="9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3ec5630eadf_0_291"/>
          <p:cNvSpPr txBox="1"/>
          <p:nvPr/>
        </p:nvSpPr>
        <p:spPr>
          <a:xfrm>
            <a:off x="476250" y="1143000"/>
            <a:ext cx="5724600" cy="14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The 2026 RIMS Fairfield / Westchester Chapter</a:t>
            </a:r>
            <a:endParaRPr sz="2000" b="1" i="1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375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Annual Charity Golf Outing</a:t>
            </a:r>
            <a:endParaRPr sz="2400" b="1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400" b="1" i="1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Tuesday, August 4, 2026</a:t>
            </a:r>
            <a:endParaRPr sz="1400" b="1" i="1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0" name="Google Shape;120;g3ec5630eadf_0_291"/>
          <p:cNvGrpSpPr/>
          <p:nvPr/>
        </p:nvGrpSpPr>
        <p:grpSpPr>
          <a:xfrm>
            <a:off x="1428750" y="2571750"/>
            <a:ext cx="3819600" cy="666900"/>
            <a:chOff x="1428750" y="2571750"/>
            <a:chExt cx="3819600" cy="666900"/>
          </a:xfrm>
        </p:grpSpPr>
        <p:sp>
          <p:nvSpPr>
            <p:cNvPr id="121" name="Google Shape;121;g3ec5630eadf_0_291"/>
            <p:cNvSpPr/>
            <p:nvPr/>
          </p:nvSpPr>
          <p:spPr>
            <a:xfrm>
              <a:off x="1428750" y="2571750"/>
              <a:ext cx="3819600" cy="666900"/>
            </a:xfrm>
            <a:prstGeom prst="roundRect">
              <a:avLst>
                <a:gd name="adj" fmla="val 14285"/>
              </a:avLst>
            </a:prstGeom>
            <a:solidFill>
              <a:srgbClr val="F8F9FA"/>
            </a:solidFill>
            <a:ln w="9525" cap="flat" cmpd="sng">
              <a:solidFill>
                <a:srgbClr val="E0E0E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g3ec5630eadf_0_291"/>
            <p:cNvSpPr txBox="1"/>
            <p:nvPr/>
          </p:nvSpPr>
          <p:spPr>
            <a:xfrm>
              <a:off x="1428750" y="2619375"/>
              <a:ext cx="3819600" cy="57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1">
                  <a:solidFill>
                    <a:srgbClr val="CC0000"/>
                  </a:solidFill>
                  <a:latin typeface="Arial"/>
                  <a:ea typeface="Arial"/>
                  <a:cs typeface="Arial"/>
                  <a:sym typeface="Arial"/>
                </a:rPr>
                <a:t>THE REDDING COUNTRY CLUB</a:t>
              </a:r>
              <a:endParaRPr sz="1100" b="1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55555"/>
                  </a:solidFill>
                  <a:latin typeface="Arial"/>
                  <a:ea typeface="Arial"/>
                  <a:cs typeface="Arial"/>
                  <a:sym typeface="Arial"/>
                </a:rPr>
                <a:t>109 Lonetown Road, West Redding, CT 06896</a:t>
              </a:r>
              <a:endParaRPr sz="10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55555"/>
                  </a:solidFill>
                  <a:latin typeface="Arial"/>
                  <a:ea typeface="Arial"/>
                  <a:cs typeface="Arial"/>
                  <a:sym typeface="Arial"/>
                </a:rPr>
                <a:t>(203) 938-2567 • (203) 938-9832</a:t>
              </a:r>
              <a:endParaRPr sz="10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3" name="Google Shape;123;g3ec5630eadf_0_291"/>
          <p:cNvSpPr txBox="1"/>
          <p:nvPr/>
        </p:nvSpPr>
        <p:spPr>
          <a:xfrm>
            <a:off x="476250" y="3381375"/>
            <a:ext cx="5724600" cy="2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OFFICIAL ENTRY FORM - FOURSOME</a:t>
            </a:r>
            <a:endParaRPr sz="1300" b="1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4" name="Google Shape;124;g3ec5630eadf_0_291"/>
          <p:cNvGrpSpPr/>
          <p:nvPr/>
        </p:nvGrpSpPr>
        <p:grpSpPr>
          <a:xfrm>
            <a:off x="476250" y="3714750"/>
            <a:ext cx="5724450" cy="1238400"/>
            <a:chOff x="476250" y="3714750"/>
            <a:chExt cx="5724450" cy="1238400"/>
          </a:xfrm>
        </p:grpSpPr>
        <p:sp>
          <p:nvSpPr>
            <p:cNvPr id="125" name="Google Shape;125;g3ec5630eadf_0_291"/>
            <p:cNvSpPr txBox="1"/>
            <p:nvPr/>
          </p:nvSpPr>
          <p:spPr>
            <a:xfrm>
              <a:off x="476250" y="3714750"/>
              <a:ext cx="2857500" cy="12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1" i="1">
                  <a:solidFill>
                    <a:srgbClr val="003366"/>
                  </a:solidFill>
                  <a:latin typeface="Arial"/>
                  <a:ea typeface="Arial"/>
                  <a:cs typeface="Arial"/>
                  <a:sym typeface="Arial"/>
                </a:rPr>
                <a:t>SCHEDULE OF EVENTS</a:t>
              </a:r>
              <a:endParaRPr sz="1100" b="1" i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375"/>
                </a:spcBef>
                <a:spcAft>
                  <a:spcPts val="0"/>
                </a:spcAft>
                <a:buNone/>
              </a:pPr>
              <a:r>
                <a:rPr lang="en-US" sz="10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10:30 a.m.</a:t>
              </a:r>
              <a:r>
                <a:rPr lang="en-US" sz="10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Arrivals / Registration / Practice Range</a:t>
              </a:r>
              <a:endParaRPr sz="10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lang="en-US" sz="10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11:30 p.m.</a:t>
              </a:r>
              <a:r>
                <a:rPr lang="en-US" sz="10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Shotgun Start</a:t>
              </a:r>
              <a:endParaRPr sz="10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lang="en-US" sz="10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4:30 p.m.</a:t>
              </a:r>
              <a:r>
                <a:rPr lang="en-US" sz="10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Cocktail Hour / Networking / Prizes</a:t>
              </a:r>
              <a:endParaRPr sz="10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g3ec5630eadf_0_291"/>
            <p:cNvSpPr txBox="1"/>
            <p:nvPr/>
          </p:nvSpPr>
          <p:spPr>
            <a:xfrm>
              <a:off x="3429000" y="3714750"/>
              <a:ext cx="2771700" cy="12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1" i="1">
                  <a:solidFill>
                    <a:srgbClr val="003366"/>
                  </a:solidFill>
                  <a:latin typeface="Arial"/>
                  <a:ea typeface="Arial"/>
                  <a:cs typeface="Arial"/>
                  <a:sym typeface="Arial"/>
                </a:rPr>
                <a:t>FORMAT &amp; FEE</a:t>
              </a:r>
              <a:endParaRPr sz="1100" b="1" i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375"/>
                </a:spcBef>
                <a:spcAft>
                  <a:spcPts val="0"/>
                </a:spcAft>
                <a:buNone/>
              </a:pPr>
              <a:r>
                <a:rPr lang="en-US" sz="10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Format:</a:t>
              </a:r>
              <a:r>
                <a:rPr lang="en-US" sz="10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4-Person Team Scramble</a:t>
              </a:r>
              <a:endParaRPr sz="10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lang="en-US" sz="10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Attire:</a:t>
              </a:r>
              <a:r>
                <a:rPr lang="en-US" sz="10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Golf Attire &amp; Soft Spikes Only</a:t>
              </a:r>
              <a:endParaRPr sz="10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(No Cargo Shorts or Tank Tops)</a:t>
              </a:r>
              <a:endParaRPr sz="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sz="1200" b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FEE: $250.00 per golfer</a:t>
              </a:r>
              <a:endParaRPr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7" name="Google Shape;127;g3ec5630eadf_0_291"/>
          <p:cNvGrpSpPr/>
          <p:nvPr/>
        </p:nvGrpSpPr>
        <p:grpSpPr>
          <a:xfrm>
            <a:off x="476250" y="5000625"/>
            <a:ext cx="5724600" cy="333300"/>
            <a:chOff x="476250" y="5000625"/>
            <a:chExt cx="5724600" cy="333300"/>
          </a:xfrm>
        </p:grpSpPr>
        <p:sp>
          <p:nvSpPr>
            <p:cNvPr id="128" name="Google Shape;128;g3ec5630eadf_0_291"/>
            <p:cNvSpPr/>
            <p:nvPr/>
          </p:nvSpPr>
          <p:spPr>
            <a:xfrm>
              <a:off x="476250" y="5000625"/>
              <a:ext cx="5724600" cy="333300"/>
            </a:xfrm>
            <a:prstGeom prst="roundRect">
              <a:avLst>
                <a:gd name="adj" fmla="val 14285"/>
              </a:avLst>
            </a:prstGeom>
            <a:solidFill>
              <a:srgbClr val="FFF2CC"/>
            </a:solidFill>
            <a:ln w="9525" cap="flat" cmpd="sng">
              <a:solidFill>
                <a:srgbClr val="D6B65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g3ec5630eadf_0_291"/>
            <p:cNvSpPr txBox="1"/>
            <p:nvPr/>
          </p:nvSpPr>
          <p:spPr>
            <a:xfrm>
              <a:off x="476250" y="5000625"/>
              <a:ext cx="57246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1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Registration Deadline: July 24th 2026 - Spots limited to the first 80 registered golfers!!</a:t>
              </a:r>
              <a:endParaRPr sz="1000" b="1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0" name="Google Shape;130;g3ec5630eadf_0_291"/>
          <p:cNvGrpSpPr/>
          <p:nvPr/>
        </p:nvGrpSpPr>
        <p:grpSpPr>
          <a:xfrm>
            <a:off x="476250" y="5476875"/>
            <a:ext cx="5724600" cy="1647825"/>
            <a:chOff x="476250" y="5476875"/>
            <a:chExt cx="5724600" cy="1647825"/>
          </a:xfrm>
        </p:grpSpPr>
        <p:sp>
          <p:nvSpPr>
            <p:cNvPr id="131" name="Google Shape;131;g3ec5630eadf_0_291"/>
            <p:cNvSpPr/>
            <p:nvPr/>
          </p:nvSpPr>
          <p:spPr>
            <a:xfrm>
              <a:off x="476250" y="5476875"/>
              <a:ext cx="5724600" cy="1428900"/>
            </a:xfrm>
            <a:prstGeom prst="rect">
              <a:avLst/>
            </a:prstGeom>
            <a:solidFill>
              <a:srgbClr val="000000">
                <a:alpha val="0"/>
              </a:srgbClr>
            </a:solidFill>
            <a:ln w="143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32" name="Google Shape;132;g3ec5630eadf_0_291"/>
            <p:cNvCxnSpPr/>
            <p:nvPr/>
          </p:nvCxnSpPr>
          <p:spPr>
            <a:xfrm>
              <a:off x="476250" y="5762625"/>
              <a:ext cx="5724600" cy="0"/>
            </a:xfrm>
            <a:prstGeom prst="straightConnector1">
              <a:avLst/>
            </a:prstGeom>
            <a:solidFill>
              <a:srgbClr val="FFFFFF"/>
            </a:solidFill>
            <a:ln w="143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3" name="Google Shape;133;g3ec5630eadf_0_291"/>
            <p:cNvCxnSpPr/>
            <p:nvPr/>
          </p:nvCxnSpPr>
          <p:spPr>
            <a:xfrm>
              <a:off x="1333500" y="5476875"/>
              <a:ext cx="0" cy="1428900"/>
            </a:xfrm>
            <a:prstGeom prst="straightConnector1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4" name="Google Shape;134;g3ec5630eadf_0_291"/>
            <p:cNvCxnSpPr/>
            <p:nvPr/>
          </p:nvCxnSpPr>
          <p:spPr>
            <a:xfrm>
              <a:off x="3619500" y="5476875"/>
              <a:ext cx="0" cy="1428900"/>
            </a:xfrm>
            <a:prstGeom prst="straightConnector1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5" name="Google Shape;135;g3ec5630eadf_0_291"/>
            <p:cNvCxnSpPr/>
            <p:nvPr/>
          </p:nvCxnSpPr>
          <p:spPr>
            <a:xfrm>
              <a:off x="4857750" y="5476875"/>
              <a:ext cx="0" cy="1428900"/>
            </a:xfrm>
            <a:prstGeom prst="straightConnector1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6" name="Google Shape;136;g3ec5630eadf_0_291"/>
            <p:cNvCxnSpPr/>
            <p:nvPr/>
          </p:nvCxnSpPr>
          <p:spPr>
            <a:xfrm>
              <a:off x="476250" y="6048375"/>
              <a:ext cx="5724600" cy="0"/>
            </a:xfrm>
            <a:prstGeom prst="straightConnector1">
              <a:avLst/>
            </a:prstGeom>
            <a:solidFill>
              <a:srgbClr val="FFFFFF"/>
            </a:solidFill>
            <a:ln w="9525" cap="flat" cmpd="sng">
              <a:solidFill>
                <a:srgbClr val="E0E0E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7" name="Google Shape;137;g3ec5630eadf_0_291"/>
            <p:cNvCxnSpPr/>
            <p:nvPr/>
          </p:nvCxnSpPr>
          <p:spPr>
            <a:xfrm>
              <a:off x="476250" y="6334125"/>
              <a:ext cx="5724600" cy="0"/>
            </a:xfrm>
            <a:prstGeom prst="straightConnector1">
              <a:avLst/>
            </a:prstGeom>
            <a:solidFill>
              <a:srgbClr val="FFFFFF"/>
            </a:solidFill>
            <a:ln w="9525" cap="flat" cmpd="sng">
              <a:solidFill>
                <a:srgbClr val="E0E0E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8" name="Google Shape;138;g3ec5630eadf_0_291"/>
            <p:cNvCxnSpPr/>
            <p:nvPr/>
          </p:nvCxnSpPr>
          <p:spPr>
            <a:xfrm>
              <a:off x="476250" y="6619875"/>
              <a:ext cx="5724600" cy="0"/>
            </a:xfrm>
            <a:prstGeom prst="straightConnector1">
              <a:avLst/>
            </a:prstGeom>
            <a:solidFill>
              <a:srgbClr val="FFFFFF"/>
            </a:solidFill>
            <a:ln w="9525" cap="flat" cmpd="sng">
              <a:solidFill>
                <a:srgbClr val="E0E0E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39" name="Google Shape;139;g3ec5630eadf_0_291"/>
            <p:cNvSpPr txBox="1"/>
            <p:nvPr/>
          </p:nvSpPr>
          <p:spPr>
            <a:xfrm>
              <a:off x="476250" y="5476875"/>
              <a:ext cx="8574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1">
                  <a:latin typeface="Arial"/>
                  <a:ea typeface="Arial"/>
                  <a:cs typeface="Arial"/>
                  <a:sym typeface="Arial"/>
                </a:rPr>
                <a:t>Player</a:t>
              </a:r>
              <a:endParaRPr sz="1000" b="1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g3ec5630eadf_0_291"/>
            <p:cNvSpPr txBox="1"/>
            <p:nvPr/>
          </p:nvSpPr>
          <p:spPr>
            <a:xfrm>
              <a:off x="1333500" y="5476875"/>
              <a:ext cx="22860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1">
                  <a:latin typeface="Arial"/>
                  <a:ea typeface="Arial"/>
                  <a:cs typeface="Arial"/>
                  <a:sym typeface="Arial"/>
                </a:rPr>
                <a:t>Name / Company / Address</a:t>
              </a:r>
              <a:endParaRPr sz="1000" b="1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g3ec5630eadf_0_291"/>
            <p:cNvSpPr txBox="1"/>
            <p:nvPr/>
          </p:nvSpPr>
          <p:spPr>
            <a:xfrm>
              <a:off x="3619500" y="5476875"/>
              <a:ext cx="12384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1">
                  <a:latin typeface="Arial"/>
                  <a:ea typeface="Arial"/>
                  <a:cs typeface="Arial"/>
                  <a:sym typeface="Arial"/>
                </a:rPr>
                <a:t>Phone</a:t>
              </a:r>
              <a:endParaRPr sz="1000" b="1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g3ec5630eadf_0_291"/>
            <p:cNvSpPr txBox="1"/>
            <p:nvPr/>
          </p:nvSpPr>
          <p:spPr>
            <a:xfrm>
              <a:off x="4857750" y="5476875"/>
              <a:ext cx="13431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1">
                  <a:latin typeface="Arial"/>
                  <a:ea typeface="Arial"/>
                  <a:cs typeface="Arial"/>
                  <a:sym typeface="Arial"/>
                </a:rPr>
                <a:t>E-mail</a:t>
              </a:r>
              <a:endParaRPr sz="1000" b="1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g3ec5630eadf_0_291"/>
            <p:cNvSpPr txBox="1"/>
            <p:nvPr/>
          </p:nvSpPr>
          <p:spPr>
            <a:xfrm>
              <a:off x="476250" y="5762625"/>
              <a:ext cx="8574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latin typeface="Arial"/>
                  <a:ea typeface="Arial"/>
                  <a:cs typeface="Arial"/>
                  <a:sym typeface="Arial"/>
                </a:rPr>
                <a:t>Player 1</a:t>
              </a:r>
              <a:endParaRPr sz="100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g3ec5630eadf_0_291"/>
            <p:cNvSpPr txBox="1"/>
            <p:nvPr/>
          </p:nvSpPr>
          <p:spPr>
            <a:xfrm>
              <a:off x="476250" y="6048375"/>
              <a:ext cx="8574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latin typeface="Arial"/>
                  <a:ea typeface="Arial"/>
                  <a:cs typeface="Arial"/>
                  <a:sym typeface="Arial"/>
                </a:rPr>
                <a:t>Player 2</a:t>
              </a:r>
              <a:endParaRPr sz="100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g3ec5630eadf_0_291"/>
            <p:cNvSpPr txBox="1"/>
            <p:nvPr/>
          </p:nvSpPr>
          <p:spPr>
            <a:xfrm>
              <a:off x="476250" y="6334125"/>
              <a:ext cx="8574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latin typeface="Arial"/>
                  <a:ea typeface="Arial"/>
                  <a:cs typeface="Arial"/>
                  <a:sym typeface="Arial"/>
                </a:rPr>
                <a:t>Player 3</a:t>
              </a:r>
              <a:endParaRPr sz="100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g3ec5630eadf_0_291"/>
            <p:cNvSpPr txBox="1"/>
            <p:nvPr/>
          </p:nvSpPr>
          <p:spPr>
            <a:xfrm>
              <a:off x="476250" y="6619875"/>
              <a:ext cx="857400" cy="28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latin typeface="Arial"/>
                  <a:ea typeface="Arial"/>
                  <a:cs typeface="Arial"/>
                  <a:sym typeface="Arial"/>
                </a:rPr>
                <a:t>Player 4</a:t>
              </a:r>
              <a:endParaRPr sz="100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g3ec5630eadf_0_291"/>
            <p:cNvSpPr txBox="1"/>
            <p:nvPr/>
          </p:nvSpPr>
          <p:spPr>
            <a:xfrm>
              <a:off x="476250" y="6934200"/>
              <a:ext cx="5724600" cy="190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b="1">
                  <a:latin typeface="Arial"/>
                  <a:ea typeface="Arial"/>
                  <a:cs typeface="Arial"/>
                  <a:sym typeface="Arial"/>
                </a:rPr>
                <a:t>(Please print clearly) Total Enclosed $ ___________</a:t>
              </a:r>
              <a:endParaRPr sz="800" b="1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8" name="Google Shape;148;g3ec5630eadf_0_291"/>
          <p:cNvGrpSpPr/>
          <p:nvPr/>
        </p:nvGrpSpPr>
        <p:grpSpPr>
          <a:xfrm>
            <a:off x="476250" y="7334250"/>
            <a:ext cx="5724450" cy="1619100"/>
            <a:chOff x="476250" y="7334250"/>
            <a:chExt cx="5724450" cy="1619100"/>
          </a:xfrm>
        </p:grpSpPr>
        <p:pic>
          <p:nvPicPr>
            <p:cNvPr id="149" name="Google Shape;149;g3ec5630eadf_0_291"/>
            <p:cNvPicPr preferRelativeResize="0"/>
            <p:nvPr/>
          </p:nvPicPr>
          <p:blipFill rotWithShape="1">
            <a:blip r:embed="rId5">
              <a:alphaModFix/>
            </a:blip>
            <a:srcRect l="288" r="278"/>
            <a:stretch/>
          </p:blipFill>
          <p:spPr>
            <a:xfrm>
              <a:off x="476250" y="7381875"/>
              <a:ext cx="571500" cy="628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0" name="Google Shape;150;g3ec5630eadf_0_291"/>
            <p:cNvSpPr txBox="1"/>
            <p:nvPr/>
          </p:nvSpPr>
          <p:spPr>
            <a:xfrm>
              <a:off x="1143000" y="7334250"/>
              <a:ext cx="5057700" cy="1619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 b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Please detach and keep this portion for your records</a:t>
              </a:r>
              <a:endParaRPr sz="1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lang="en-US" sz="1100" b="1">
                  <a:solidFill>
                    <a:srgbClr val="003366"/>
                  </a:solidFill>
                  <a:latin typeface="Arial"/>
                  <a:ea typeface="Arial"/>
                  <a:cs typeface="Arial"/>
                  <a:sym typeface="Arial"/>
                </a:rPr>
                <a:t>** REGISTRATION RECEIPT **</a:t>
              </a:r>
              <a:endParaRPr sz="1100" b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1125"/>
                </a:spcBef>
                <a:spcAft>
                  <a:spcPts val="0"/>
                </a:spcAft>
                <a:buNone/>
              </a:pPr>
              <a:r>
                <a:rPr lang="en-US" sz="1000" b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SOLD BY: </a:t>
              </a:r>
              <a:r>
                <a:rPr lang="en-US" sz="1000" b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____________________</a:t>
              </a:r>
              <a:r>
                <a:rPr lang="en-US" sz="1000" b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Amount Paid: $ ___________</a:t>
              </a:r>
              <a:endParaRPr sz="1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750"/>
                </a:spcBef>
                <a:spcAft>
                  <a:spcPts val="0"/>
                </a:spcAft>
                <a:buNone/>
              </a:pPr>
              <a:r>
                <a:rPr lang="en-US" sz="10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The 2026 “RIMS FAIRFIELD / WESTCHESTER CHAPTER” ANNUAL CHARITY GOLF OUTING</a:t>
              </a:r>
              <a:endParaRPr sz="1000" b="1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750"/>
                </a:spcBef>
                <a:spcAft>
                  <a:spcPts val="0"/>
                </a:spcAft>
                <a:buNone/>
              </a:pPr>
              <a:r>
                <a:rPr lang="en-US" sz="1000" b="1" i="1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Donations benefit:</a:t>
              </a:r>
              <a:r>
                <a:rPr lang="en-US" sz="1000" i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Spencer Educational Foundation, Person to Person, Feeding Westchester and other similar charities</a:t>
              </a:r>
              <a:endParaRPr sz="1000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ec5630eadf_0_5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66771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ec5630eadf_0_503"/>
          <p:cNvSpPr/>
          <p:nvPr/>
        </p:nvSpPr>
        <p:spPr>
          <a:xfrm>
            <a:off x="0" y="0"/>
            <a:ext cx="6677100" cy="4764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9" name="Google Shape;169;g3ec5630eadf_0_503"/>
          <p:cNvPicPr preferRelativeResize="0"/>
          <p:nvPr/>
        </p:nvPicPr>
        <p:blipFill rotWithShape="1">
          <a:blip r:embed="rId4">
            <a:alphaModFix/>
          </a:blip>
          <a:srcRect t="4545" b="4545"/>
          <a:stretch/>
        </p:blipFill>
        <p:spPr>
          <a:xfrm>
            <a:off x="2952750" y="95250"/>
            <a:ext cx="7620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g3ec5630eadf_0_503"/>
          <p:cNvSpPr txBox="1"/>
          <p:nvPr/>
        </p:nvSpPr>
        <p:spPr>
          <a:xfrm>
            <a:off x="190500" y="952500"/>
            <a:ext cx="6286500" cy="10812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i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THE 2026 RIMS Fairfield/Westchester Chapter</a:t>
            </a:r>
            <a:endParaRPr sz="2200" b="1" i="1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375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rPr>
              <a:t>Annual Charity Golf Outing</a:t>
            </a:r>
            <a:endParaRPr sz="2600" b="1">
              <a:solidFill>
                <a:srgbClr val="0033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375"/>
              </a:spcBef>
              <a:spcAft>
                <a:spcPts val="0"/>
              </a:spcAft>
              <a:buNone/>
            </a:pPr>
            <a:r>
              <a:rPr lang="en-US" sz="1600" i="1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Tuesday, August 4, 2026</a:t>
            </a:r>
            <a:endParaRPr sz="1600" i="1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1" name="Google Shape;171;g3ec5630eadf_0_503"/>
          <p:cNvGrpSpPr/>
          <p:nvPr/>
        </p:nvGrpSpPr>
        <p:grpSpPr>
          <a:xfrm>
            <a:off x="1428750" y="2476500"/>
            <a:ext cx="3810000" cy="762000"/>
            <a:chOff x="1428750" y="2476500"/>
            <a:chExt cx="3810000" cy="762000"/>
          </a:xfrm>
        </p:grpSpPr>
        <p:sp>
          <p:nvSpPr>
            <p:cNvPr id="172" name="Google Shape;172;g3ec5630eadf_0_503"/>
            <p:cNvSpPr/>
            <p:nvPr/>
          </p:nvSpPr>
          <p:spPr>
            <a:xfrm>
              <a:off x="1428750" y="2476500"/>
              <a:ext cx="3810000" cy="762000"/>
            </a:xfrm>
            <a:prstGeom prst="roundRect">
              <a:avLst>
                <a:gd name="adj" fmla="val 12500"/>
              </a:avLst>
            </a:prstGeom>
            <a:solidFill>
              <a:srgbClr val="F8F9FA"/>
            </a:solidFill>
            <a:ln w="9525" cap="flat" cmpd="sng">
              <a:solidFill>
                <a:srgbClr val="E0E0E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g3ec5630eadf_0_503"/>
            <p:cNvSpPr txBox="1"/>
            <p:nvPr/>
          </p:nvSpPr>
          <p:spPr>
            <a:xfrm>
              <a:off x="1428750" y="2476500"/>
              <a:ext cx="3810000" cy="762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>
                  <a:solidFill>
                    <a:srgbClr val="CC0000"/>
                  </a:solidFill>
                  <a:latin typeface="Arial"/>
                  <a:ea typeface="Arial"/>
                  <a:cs typeface="Arial"/>
                  <a:sym typeface="Arial"/>
                </a:rPr>
                <a:t>THE REDDING COUNTRY CLUB</a:t>
              </a:r>
              <a:endParaRPr sz="1200" b="1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55555"/>
                  </a:solidFill>
                  <a:latin typeface="Arial"/>
                  <a:ea typeface="Arial"/>
                  <a:cs typeface="Arial"/>
                  <a:sym typeface="Arial"/>
                </a:rPr>
                <a:t>109 Lonetown Road, West Redding, CT 06896</a:t>
              </a:r>
              <a:endParaRPr sz="10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55555"/>
                  </a:solidFill>
                  <a:latin typeface="Arial"/>
                  <a:ea typeface="Arial"/>
                  <a:cs typeface="Arial"/>
                  <a:sym typeface="Arial"/>
                </a:rPr>
                <a:t>(203) 938-2567 • (203) 938-9832</a:t>
              </a:r>
              <a:endParaRPr sz="10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" name="Google Shape;174;g3ec5630eadf_0_503"/>
          <p:cNvGrpSpPr/>
          <p:nvPr/>
        </p:nvGrpSpPr>
        <p:grpSpPr>
          <a:xfrm>
            <a:off x="476250" y="3381375"/>
            <a:ext cx="5715000" cy="333300"/>
            <a:chOff x="476250" y="3381375"/>
            <a:chExt cx="5715000" cy="333300"/>
          </a:xfrm>
        </p:grpSpPr>
        <p:sp>
          <p:nvSpPr>
            <p:cNvPr id="175" name="Google Shape;175;g3ec5630eadf_0_503"/>
            <p:cNvSpPr/>
            <p:nvPr/>
          </p:nvSpPr>
          <p:spPr>
            <a:xfrm>
              <a:off x="476250" y="3381375"/>
              <a:ext cx="5715000" cy="333300"/>
            </a:xfrm>
            <a:prstGeom prst="roundRect">
              <a:avLst>
                <a:gd name="adj" fmla="val 14285"/>
              </a:avLst>
            </a:prstGeom>
            <a:solidFill>
              <a:srgbClr val="003366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g3ec5630eadf_0_503"/>
            <p:cNvSpPr txBox="1"/>
            <p:nvPr/>
          </p:nvSpPr>
          <p:spPr>
            <a:xfrm>
              <a:off x="476250" y="3381375"/>
              <a:ext cx="57150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OFFICIAL ENTRY FORM – SINGLE PLAYER</a:t>
              </a:r>
              <a:endPara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7" name="Google Shape;177;g3ec5630eadf_0_503"/>
          <p:cNvGrpSpPr/>
          <p:nvPr/>
        </p:nvGrpSpPr>
        <p:grpSpPr>
          <a:xfrm>
            <a:off x="476250" y="3857625"/>
            <a:ext cx="5715150" cy="1428900"/>
            <a:chOff x="476250" y="3857625"/>
            <a:chExt cx="5715150" cy="1428900"/>
          </a:xfrm>
        </p:grpSpPr>
        <p:sp>
          <p:nvSpPr>
            <p:cNvPr id="178" name="Google Shape;178;g3ec5630eadf_0_503"/>
            <p:cNvSpPr/>
            <p:nvPr/>
          </p:nvSpPr>
          <p:spPr>
            <a:xfrm>
              <a:off x="476250" y="3857625"/>
              <a:ext cx="2762400" cy="1428900"/>
            </a:xfrm>
            <a:prstGeom prst="roundRect">
              <a:avLst>
                <a:gd name="adj" fmla="val 5333"/>
              </a:avLst>
            </a:prstGeom>
            <a:solidFill>
              <a:srgbClr val="F0F4F8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g3ec5630eadf_0_503"/>
            <p:cNvSpPr txBox="1"/>
            <p:nvPr/>
          </p:nvSpPr>
          <p:spPr>
            <a:xfrm>
              <a:off x="571500" y="3952875"/>
              <a:ext cx="2571900" cy="12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1" i="1">
                  <a:solidFill>
                    <a:srgbClr val="003366"/>
                  </a:solidFill>
                  <a:latin typeface="Arial"/>
                  <a:ea typeface="Arial"/>
                  <a:cs typeface="Arial"/>
                  <a:sym typeface="Arial"/>
                </a:rPr>
                <a:t>SCHEDULE OF EVENTS</a:t>
              </a:r>
              <a:endParaRPr sz="1100" b="1" i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10:30 AM:</a:t>
              </a:r>
              <a:r>
                <a:rPr lang="en-US" sz="9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Arrivals / Registration</a:t>
              </a:r>
              <a:endParaRPr sz="9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en-US" sz="9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Box Lunch / Practice Range</a:t>
              </a:r>
              <a:endParaRPr sz="9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11:30 PM:</a:t>
              </a:r>
              <a:r>
                <a:rPr lang="en-US" sz="9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Golf - Shotgun Start</a:t>
              </a:r>
              <a:endParaRPr sz="9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4:30 PM:</a:t>
              </a:r>
              <a:r>
                <a:rPr lang="en-US" sz="9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Cocktail / Prizes / Raffle</a:t>
              </a:r>
              <a:endParaRPr sz="9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g3ec5630eadf_0_503"/>
            <p:cNvSpPr/>
            <p:nvPr/>
          </p:nvSpPr>
          <p:spPr>
            <a:xfrm>
              <a:off x="3429000" y="3857625"/>
              <a:ext cx="2762400" cy="1428900"/>
            </a:xfrm>
            <a:prstGeom prst="roundRect">
              <a:avLst>
                <a:gd name="adj" fmla="val 5333"/>
              </a:avLst>
            </a:prstGeom>
            <a:solidFill>
              <a:srgbClr val="F0F4F8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g3ec5630eadf_0_503"/>
            <p:cNvSpPr txBox="1"/>
            <p:nvPr/>
          </p:nvSpPr>
          <p:spPr>
            <a:xfrm>
              <a:off x="3524250" y="3952875"/>
              <a:ext cx="2571900" cy="12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1" i="1">
                  <a:solidFill>
                    <a:srgbClr val="003366"/>
                  </a:solidFill>
                  <a:latin typeface="Arial"/>
                  <a:ea typeface="Arial"/>
                  <a:cs typeface="Arial"/>
                  <a:sym typeface="Arial"/>
                </a:rPr>
                <a:t>FORMAT &amp; FEE</a:t>
              </a:r>
              <a:endParaRPr sz="1100" b="1" i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Format:</a:t>
              </a:r>
              <a:r>
                <a:rPr lang="en-US" sz="9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4-Person Scramble</a:t>
              </a:r>
              <a:endParaRPr sz="9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Attire:</a:t>
              </a:r>
              <a:r>
                <a:rPr lang="en-US" sz="9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 Golf Attire &amp; Soft Spikes</a:t>
              </a:r>
              <a:endParaRPr sz="9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en-US" sz="800">
                  <a:solidFill>
                    <a:srgbClr val="CC0000"/>
                  </a:solidFill>
                  <a:latin typeface="Arial"/>
                  <a:ea typeface="Arial"/>
                  <a:cs typeface="Arial"/>
                  <a:sym typeface="Arial"/>
                </a:rPr>
                <a:t>(No Cargo Shorts or Tank Tops)</a:t>
              </a:r>
              <a:endParaRPr sz="80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sz="1200" b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FEE: $250.00 per golfer</a:t>
              </a:r>
              <a:endParaRPr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2" name="Google Shape;182;g3ec5630eadf_0_503"/>
          <p:cNvGrpSpPr/>
          <p:nvPr/>
        </p:nvGrpSpPr>
        <p:grpSpPr>
          <a:xfrm>
            <a:off x="476250" y="5429250"/>
            <a:ext cx="5715000" cy="1428900"/>
            <a:chOff x="476250" y="5429250"/>
            <a:chExt cx="5715000" cy="1428900"/>
          </a:xfrm>
        </p:grpSpPr>
        <p:sp>
          <p:nvSpPr>
            <p:cNvPr id="183" name="Google Shape;183;g3ec5630eadf_0_503"/>
            <p:cNvSpPr/>
            <p:nvPr/>
          </p:nvSpPr>
          <p:spPr>
            <a:xfrm>
              <a:off x="476250" y="5429250"/>
              <a:ext cx="5715000" cy="1428900"/>
            </a:xfrm>
            <a:prstGeom prst="roundRect">
              <a:avLst>
                <a:gd name="adj" fmla="val 3333"/>
              </a:avLst>
            </a:prstGeom>
            <a:solidFill>
              <a:srgbClr val="000000">
                <a:alpha val="0"/>
              </a:srgbClr>
            </a:solidFill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g3ec5630eadf_0_503"/>
            <p:cNvSpPr txBox="1"/>
            <p:nvPr/>
          </p:nvSpPr>
          <p:spPr>
            <a:xfrm>
              <a:off x="666750" y="5524500"/>
              <a:ext cx="5334000" cy="1238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Name:</a:t>
              </a:r>
              <a:endParaRPr sz="11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Company:</a:t>
              </a:r>
              <a:endParaRPr sz="11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Address:</a:t>
              </a:r>
              <a:endParaRPr sz="11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Phone:Email:</a:t>
              </a:r>
              <a:endParaRPr sz="11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Cocktail Hour/Networking Event Only ($40): [ ] Yes</a:t>
              </a:r>
              <a:endParaRPr sz="10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5" name="Google Shape;185;g3ec5630eadf_0_503"/>
          <p:cNvGrpSpPr/>
          <p:nvPr/>
        </p:nvGrpSpPr>
        <p:grpSpPr>
          <a:xfrm>
            <a:off x="476250" y="7191375"/>
            <a:ext cx="5715000" cy="1762200"/>
            <a:chOff x="476250" y="7191375"/>
            <a:chExt cx="5715000" cy="1762200"/>
          </a:xfrm>
        </p:grpSpPr>
        <p:sp>
          <p:nvSpPr>
            <p:cNvPr id="186" name="Google Shape;186;g3ec5630eadf_0_503"/>
            <p:cNvSpPr/>
            <p:nvPr/>
          </p:nvSpPr>
          <p:spPr>
            <a:xfrm>
              <a:off x="476250" y="7191375"/>
              <a:ext cx="5715000" cy="1762200"/>
            </a:xfrm>
            <a:prstGeom prst="roundRect">
              <a:avLst>
                <a:gd name="adj" fmla="val 4324"/>
              </a:avLst>
            </a:prstGeom>
            <a:solidFill>
              <a:srgbClr val="FFFBEB"/>
            </a:solidFill>
            <a:ln w="9525" cap="flat" cmpd="sng">
              <a:solidFill>
                <a:srgbClr val="F59E0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g3ec5630eadf_0_503"/>
            <p:cNvSpPr txBox="1"/>
            <p:nvPr/>
          </p:nvSpPr>
          <p:spPr>
            <a:xfrm>
              <a:off x="666750" y="7286625"/>
              <a:ext cx="5334000" cy="157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92400E"/>
                  </a:solidFill>
                  <a:latin typeface="Arial"/>
                  <a:ea typeface="Arial"/>
                  <a:cs typeface="Arial"/>
                  <a:sym typeface="Arial"/>
                </a:rPr>
                <a:t>Please detach and keep this portion for your records</a:t>
              </a:r>
              <a:endParaRPr sz="900" b="1">
                <a:solidFill>
                  <a:srgbClr val="92400E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150"/>
                </a:spcBef>
                <a:spcAft>
                  <a:spcPts val="0"/>
                </a:spcAft>
                <a:buNone/>
              </a:pPr>
              <a:r>
                <a:rPr lang="en-US" sz="1000" b="1">
                  <a:solidFill>
                    <a:srgbClr val="003366"/>
                  </a:solidFill>
                  <a:latin typeface="Arial"/>
                  <a:ea typeface="Arial"/>
                  <a:cs typeface="Arial"/>
                  <a:sym typeface="Arial"/>
                </a:rPr>
                <a:t>** REGISTRATION RECEIPT **</a:t>
              </a:r>
              <a:endParaRPr sz="1000" b="1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l" rtl="0">
                <a:spcBef>
                  <a:spcPts val="75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SOLD BY: ____________________Amount Paid: $ __________</a:t>
              </a:r>
              <a:endParaRPr sz="100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75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The 2026 “RIMS FAIRFIELD/WESTCHESTER CHAPTER” ANNUAL CHARITY GOLF OUTING</a:t>
              </a:r>
              <a:endParaRPr sz="900" b="1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lvl="0" indent="0" algn="ctr" rtl="0">
                <a:spcBef>
                  <a:spcPts val="750"/>
                </a:spcBef>
                <a:spcAft>
                  <a:spcPts val="0"/>
                </a:spcAft>
                <a:buNone/>
              </a:pPr>
              <a:r>
                <a:rPr lang="en-US" sz="1000" b="1" i="1">
                  <a:solidFill>
                    <a:srgbClr val="CC0000"/>
                  </a:solidFill>
                  <a:latin typeface="Arial"/>
                  <a:ea typeface="Arial"/>
                  <a:cs typeface="Arial"/>
                  <a:sym typeface="Arial"/>
                </a:rPr>
                <a:t>Donations benefit:</a:t>
              </a:r>
              <a:r>
                <a:rPr lang="en-US" sz="1000" i="1"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1000" i="1">
                  <a:solidFill>
                    <a:srgbClr val="333333"/>
                  </a:solidFill>
                  <a:latin typeface="Arial"/>
                  <a:ea typeface="Arial"/>
                  <a:cs typeface="Arial"/>
                  <a:sym typeface="Arial"/>
                </a:rPr>
                <a:t>Spencer Educational Foundation, Person to Person, Feeding Westchester and other similar charities</a:t>
              </a:r>
              <a:endParaRPr sz="1000" i="1"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88" name="Google Shape;188;g3ec5630eadf_0_503"/>
            <p:cNvPicPr preferRelativeResize="0"/>
            <p:nvPr/>
          </p:nvPicPr>
          <p:blipFill rotWithShape="1">
            <a:blip r:embed="rId5">
              <a:alphaModFix/>
            </a:blip>
            <a:srcRect l="288" r="278"/>
            <a:stretch/>
          </p:blipFill>
          <p:spPr>
            <a:xfrm>
              <a:off x="571500" y="7381875"/>
              <a:ext cx="476400" cy="5238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"/>
          <p:cNvSpPr txBox="1"/>
          <p:nvPr/>
        </p:nvSpPr>
        <p:spPr>
          <a:xfrm>
            <a:off x="965020" y="729903"/>
            <a:ext cx="5063247" cy="3582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 b="1" i="1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1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2026 Fairfield/Westchester Chapter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1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Annual Charity Golf Outing</a:t>
            </a:r>
            <a:endParaRPr sz="1800" b="1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-US" sz="1300" b="1" i="1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Tuesday, August 4, 2026</a:t>
            </a:r>
            <a:endParaRPr sz="11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Times New Roman"/>
              <a:buNone/>
            </a:pPr>
            <a:endParaRPr sz="5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1100"/>
              <a:buFont typeface="Arial"/>
              <a:buNone/>
            </a:pPr>
            <a:r>
              <a:rPr lang="en-US" sz="1100" b="1" i="0" u="none" dirty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THE REDDING COUNTRY CLUB</a:t>
            </a:r>
            <a:br>
              <a:rPr lang="en-US" sz="1100" b="1" i="0" u="none" dirty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1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109 </a:t>
            </a:r>
            <a:r>
              <a:rPr lang="en-US" sz="11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Lonetown</a:t>
            </a:r>
            <a:r>
              <a:rPr lang="en-US" sz="11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Road, West Redding, CT 06896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(203) 938-2567 • (203) 938-9832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PLAYING GOLD CORPORATE OR TEE SPONSOR FORM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CONTACT NAME</a:t>
            </a:r>
            <a:r>
              <a:rPr lang="en-US" sz="11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	___________________________________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1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PHONE NUMBER</a:t>
            </a:r>
            <a:r>
              <a:rPr lang="en-US" sz="11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	___________________________________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1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SUGGESTED DONATION</a:t>
            </a:r>
            <a:r>
              <a:rPr lang="en-US" sz="11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	 (   ) $500.00 Tee Sponsor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dirty="0">
                <a:solidFill>
                  <a:schemeClr val="dk1"/>
                </a:solidFill>
              </a:rPr>
              <a:t>		</a:t>
            </a:r>
            <a:r>
              <a:rPr lang="en-US" sz="11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   ) </a:t>
            </a:r>
            <a:r>
              <a:rPr lang="en-US" sz="1100" dirty="0">
                <a:solidFill>
                  <a:schemeClr val="dk1"/>
                </a:solidFill>
              </a:rPr>
              <a:t>$1,250.00 Playing Gold Corporate Sponsor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Please print clearly (or affix business card)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3"/>
          <p:cNvSpPr txBox="1"/>
          <p:nvPr/>
        </p:nvSpPr>
        <p:spPr>
          <a:xfrm>
            <a:off x="442912" y="6016096"/>
            <a:ext cx="6067425" cy="361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1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Sponsor Deadline:  July 17</a:t>
            </a:r>
            <a:r>
              <a:rPr lang="en-US" sz="1100" b="1" i="1" u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1100" b="1" i="1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2026</a:t>
            </a:r>
            <a:endParaRPr dirty="0"/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1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195" name="Google Shape;195;p3"/>
          <p:cNvSpPr txBox="1"/>
          <p:nvPr/>
        </p:nvSpPr>
        <p:spPr>
          <a:xfrm>
            <a:off x="1652587" y="4371446"/>
            <a:ext cx="3429000" cy="1524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6" name="Google Shape;19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187" y="123825"/>
            <a:ext cx="838200" cy="919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8437" y="6519862"/>
            <a:ext cx="598487" cy="655637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3"/>
          <p:cNvSpPr txBox="1"/>
          <p:nvPr/>
        </p:nvSpPr>
        <p:spPr>
          <a:xfrm>
            <a:off x="198437" y="6286500"/>
            <a:ext cx="6338887" cy="227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-------------------------------------------------------------------------------------------------------------------------------------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Please detach and keep this portion for your records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**TEE SIGN SPONSORSHIP RECEIPT**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SOLD BY</a:t>
            </a: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__________________________	                   </a:t>
            </a:r>
            <a:r>
              <a:rPr lang="en-US" sz="1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Amount Paid</a:t>
            </a: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$_____________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2026 “RIMS FAIRFIELD/WESTCHESTER CHAPTER” ANNUAL CHARITY GOLF OUTING</a:t>
            </a:r>
            <a:endParaRPr/>
          </a:p>
          <a:p>
            <a:pPr marL="0" marR="0" lvl="0" indent="0" algn="l" rtl="0">
              <a:lnSpc>
                <a:spcPct val="80000"/>
              </a:lnSpc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1" i="1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220"/>
              </a:spcBef>
              <a:spcAft>
                <a:spcPts val="0"/>
              </a:spcAft>
              <a:buClr>
                <a:srgbClr val="FF0000"/>
              </a:buClr>
              <a:buSzPts val="1100"/>
              <a:buFont typeface="Arial"/>
              <a:buNone/>
            </a:pPr>
            <a:r>
              <a:rPr lang="en-US" sz="1100" b="1" i="1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Donations benefit: </a:t>
            </a:r>
            <a:r>
              <a:rPr lang="en-US" sz="11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Spencer Educational Foundation, Person to Person, Feeding Westchester and other similar charities</a:t>
            </a:r>
            <a:endParaRPr sz="1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"/>
          <p:cNvSpPr txBox="1"/>
          <p:nvPr/>
        </p:nvSpPr>
        <p:spPr>
          <a:xfrm>
            <a:off x="481012" y="261937"/>
            <a:ext cx="5991300" cy="42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2026 RIMS 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Fairfield / Westchester Chapter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Annual Charity Golf Outing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-US" sz="13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Tuesday, August 4, 2026</a:t>
            </a:r>
            <a:endParaRPr sz="11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Times New Roman"/>
              <a:buNone/>
            </a:pPr>
            <a:endParaRPr sz="5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1100"/>
              <a:buFont typeface="Arial"/>
              <a:buNone/>
            </a:pPr>
            <a:r>
              <a:rPr lang="en-US" sz="1100" b="1" i="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THE REDDING COUNTRY CLUB</a:t>
            </a:r>
            <a:br>
              <a:rPr lang="en-US" sz="1100" b="1" i="0" u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109 Lonetown Road, West Redding, CT 06896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(203) 938-2567 • (203) 938-9832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GIFT PRIZE DONATION FORM</a:t>
            </a:r>
            <a:endParaRPr sz="14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CONTACT NAME</a:t>
            </a: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	________________________________________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None/>
            </a:pPr>
            <a:endParaRPr sz="19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PHONE NUMBER</a:t>
            </a: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	________________________________________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DESCRIPTION</a:t>
            </a: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	________________________________________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None/>
            </a:pPr>
            <a:endParaRPr sz="19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                  ________________________________________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4"/>
          <p:cNvSpPr txBox="1"/>
          <p:nvPr/>
        </p:nvSpPr>
        <p:spPr>
          <a:xfrm>
            <a:off x="203200" y="5981700"/>
            <a:ext cx="6172200" cy="2517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--------------------------------------------------------------------------------------------------------------------------------------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Please detach and keep this portion for your records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**GIFT DONATION RECEIPT**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endParaRPr sz="1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SOLD BY</a:t>
            </a: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__________________________                   </a:t>
            </a:r>
            <a:r>
              <a:rPr lang="en-US" sz="1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Amount Paid</a:t>
            </a:r>
            <a:r>
              <a:rPr lang="en-US" sz="1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$_____________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2026 “RIMS FAIRFIELD/WESTCHESTER CHAPTER”  ANNUAL CHARITY GOLF OUTING</a:t>
            </a:r>
            <a:endParaRPr/>
          </a:p>
          <a:p>
            <a:pPr marL="0" marR="0" lvl="0" indent="0" algn="l" rtl="0">
              <a:lnSpc>
                <a:spcPct val="80000"/>
              </a:lnSpc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endParaRPr sz="1100" b="1" i="1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220"/>
              </a:spcBef>
              <a:spcAft>
                <a:spcPts val="0"/>
              </a:spcAft>
              <a:buClr>
                <a:srgbClr val="FF0000"/>
              </a:buClr>
              <a:buSzPts val="1100"/>
              <a:buFont typeface="Arial"/>
              <a:buNone/>
            </a:pPr>
            <a:r>
              <a:rPr lang="en-US" sz="1100" b="1" i="1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Donations benefit: </a:t>
            </a:r>
            <a:r>
              <a:rPr lang="en-US" sz="11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Spencer Educational Foundation, Person to Person, Feeding Westchester and other similar charities</a:t>
            </a:r>
            <a:endParaRPr/>
          </a:p>
        </p:txBody>
      </p:sp>
      <p:grpSp>
        <p:nvGrpSpPr>
          <p:cNvPr id="205" name="Google Shape;205;p4"/>
          <p:cNvGrpSpPr/>
          <p:nvPr/>
        </p:nvGrpSpPr>
        <p:grpSpPr>
          <a:xfrm>
            <a:off x="481012" y="4375150"/>
            <a:ext cx="5929312" cy="582612"/>
            <a:chOff x="192" y="3666"/>
            <a:chExt cx="3744" cy="366"/>
          </a:xfrm>
        </p:grpSpPr>
        <p:graphicFrame>
          <p:nvGraphicFramePr>
            <p:cNvPr id="206" name="Google Shape;206;p4"/>
            <p:cNvGraphicFramePr/>
            <p:nvPr/>
          </p:nvGraphicFramePr>
          <p:xfrm>
            <a:off x="192" y="3666"/>
            <a:ext cx="384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3" imgW="384" imgH="366" progId="MS_ClipArt_Gallery.2">
                    <p:embed/>
                  </p:oleObj>
                </mc:Choice>
                <mc:Fallback>
                  <p:oleObj r:id="rId3" imgW="384" imgH="366" progId="MS_ClipArt_Gallery.2">
                    <p:embed/>
                    <p:pic>
                      <p:nvPicPr>
                        <p:cNvPr id="206" name="Google Shape;206;p4"/>
                        <p:cNvPicPr preferRelativeResize="0"/>
                        <p:nvPr/>
                      </p:nvPicPr>
                      <p:blipFill rotWithShape="1">
                        <a:blip r:embed="rId4">
                          <a:alphaModFix/>
                        </a:blip>
                        <a:srcRect/>
                        <a:stretch/>
                      </p:blipFill>
                      <p:spPr>
                        <a:xfrm>
                          <a:off x="192" y="3666"/>
                          <a:ext cx="384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7" name="Google Shape;207;p4"/>
            <p:cNvGraphicFramePr/>
            <p:nvPr/>
          </p:nvGraphicFramePr>
          <p:xfrm>
            <a:off x="624" y="3666"/>
            <a:ext cx="384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3" imgW="384" imgH="366" progId="MS_ClipArt_Gallery.2">
                    <p:embed/>
                  </p:oleObj>
                </mc:Choice>
                <mc:Fallback>
                  <p:oleObj r:id="rId3" imgW="384" imgH="366" progId="MS_ClipArt_Gallery.2">
                    <p:embed/>
                    <p:pic>
                      <p:nvPicPr>
                        <p:cNvPr id="207" name="Google Shape;207;p4"/>
                        <p:cNvPicPr preferRelativeResize="0"/>
                        <p:nvPr/>
                      </p:nvPicPr>
                      <p:blipFill rotWithShape="1">
                        <a:blip r:embed="rId4">
                          <a:alphaModFix/>
                        </a:blip>
                        <a:srcRect/>
                        <a:stretch/>
                      </p:blipFill>
                      <p:spPr>
                        <a:xfrm>
                          <a:off x="624" y="3666"/>
                          <a:ext cx="384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8" name="Google Shape;208;p4"/>
            <p:cNvGraphicFramePr/>
            <p:nvPr/>
          </p:nvGraphicFramePr>
          <p:xfrm>
            <a:off x="1104" y="3666"/>
            <a:ext cx="384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3" imgW="384" imgH="366" progId="MS_ClipArt_Gallery.2">
                    <p:embed/>
                  </p:oleObj>
                </mc:Choice>
                <mc:Fallback>
                  <p:oleObj r:id="rId3" imgW="384" imgH="366" progId="MS_ClipArt_Gallery.2">
                    <p:embed/>
                    <p:pic>
                      <p:nvPicPr>
                        <p:cNvPr id="208" name="Google Shape;208;p4"/>
                        <p:cNvPicPr preferRelativeResize="0"/>
                        <p:nvPr/>
                      </p:nvPicPr>
                      <p:blipFill rotWithShape="1">
                        <a:blip r:embed="rId4">
                          <a:alphaModFix/>
                        </a:blip>
                        <a:srcRect/>
                        <a:stretch/>
                      </p:blipFill>
                      <p:spPr>
                        <a:xfrm>
                          <a:off x="1104" y="3666"/>
                          <a:ext cx="384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9" name="Google Shape;209;p4"/>
            <p:cNvGraphicFramePr/>
            <p:nvPr/>
          </p:nvGraphicFramePr>
          <p:xfrm>
            <a:off x="1632" y="3666"/>
            <a:ext cx="384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3" imgW="384" imgH="366" progId="MS_ClipArt_Gallery.2">
                    <p:embed/>
                  </p:oleObj>
                </mc:Choice>
                <mc:Fallback>
                  <p:oleObj r:id="rId3" imgW="384" imgH="366" progId="MS_ClipArt_Gallery.2">
                    <p:embed/>
                    <p:pic>
                      <p:nvPicPr>
                        <p:cNvPr id="209" name="Google Shape;209;p4"/>
                        <p:cNvPicPr preferRelativeResize="0"/>
                        <p:nvPr/>
                      </p:nvPicPr>
                      <p:blipFill rotWithShape="1">
                        <a:blip r:embed="rId4">
                          <a:alphaModFix/>
                        </a:blip>
                        <a:srcRect/>
                        <a:stretch/>
                      </p:blipFill>
                      <p:spPr>
                        <a:xfrm>
                          <a:off x="1632" y="3666"/>
                          <a:ext cx="384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0" name="Google Shape;210;p4"/>
            <p:cNvGraphicFramePr/>
            <p:nvPr/>
          </p:nvGraphicFramePr>
          <p:xfrm>
            <a:off x="2112" y="3666"/>
            <a:ext cx="384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3" imgW="384" imgH="366" progId="MS_ClipArt_Gallery.2">
                    <p:embed/>
                  </p:oleObj>
                </mc:Choice>
                <mc:Fallback>
                  <p:oleObj r:id="rId3" imgW="384" imgH="366" progId="MS_ClipArt_Gallery.2">
                    <p:embed/>
                    <p:pic>
                      <p:nvPicPr>
                        <p:cNvPr id="210" name="Google Shape;210;p4"/>
                        <p:cNvPicPr preferRelativeResize="0"/>
                        <p:nvPr/>
                      </p:nvPicPr>
                      <p:blipFill rotWithShape="1">
                        <a:blip r:embed="rId4">
                          <a:alphaModFix/>
                        </a:blip>
                        <a:srcRect/>
                        <a:stretch/>
                      </p:blipFill>
                      <p:spPr>
                        <a:xfrm>
                          <a:off x="2112" y="3666"/>
                          <a:ext cx="384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1" name="Google Shape;211;p4"/>
            <p:cNvGraphicFramePr/>
            <p:nvPr/>
          </p:nvGraphicFramePr>
          <p:xfrm>
            <a:off x="2592" y="3666"/>
            <a:ext cx="384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3" imgW="384" imgH="366" progId="MS_ClipArt_Gallery.2">
                    <p:embed/>
                  </p:oleObj>
                </mc:Choice>
                <mc:Fallback>
                  <p:oleObj r:id="rId3" imgW="384" imgH="366" progId="MS_ClipArt_Gallery.2">
                    <p:embed/>
                    <p:pic>
                      <p:nvPicPr>
                        <p:cNvPr id="211" name="Google Shape;211;p4"/>
                        <p:cNvPicPr preferRelativeResize="0"/>
                        <p:nvPr/>
                      </p:nvPicPr>
                      <p:blipFill rotWithShape="1">
                        <a:blip r:embed="rId4">
                          <a:alphaModFix/>
                        </a:blip>
                        <a:srcRect/>
                        <a:stretch/>
                      </p:blipFill>
                      <p:spPr>
                        <a:xfrm>
                          <a:off x="2592" y="3666"/>
                          <a:ext cx="384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2" name="Google Shape;212;p4"/>
            <p:cNvGraphicFramePr/>
            <p:nvPr/>
          </p:nvGraphicFramePr>
          <p:xfrm>
            <a:off x="3072" y="3666"/>
            <a:ext cx="384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3" imgW="384" imgH="366" progId="MS_ClipArt_Gallery.2">
                    <p:embed/>
                  </p:oleObj>
                </mc:Choice>
                <mc:Fallback>
                  <p:oleObj r:id="rId3" imgW="384" imgH="366" progId="MS_ClipArt_Gallery.2">
                    <p:embed/>
                    <p:pic>
                      <p:nvPicPr>
                        <p:cNvPr id="212" name="Google Shape;212;p4"/>
                        <p:cNvPicPr preferRelativeResize="0"/>
                        <p:nvPr/>
                      </p:nvPicPr>
                      <p:blipFill rotWithShape="1">
                        <a:blip r:embed="rId4">
                          <a:alphaModFix/>
                        </a:blip>
                        <a:srcRect/>
                        <a:stretch/>
                      </p:blipFill>
                      <p:spPr>
                        <a:xfrm>
                          <a:off x="3072" y="3666"/>
                          <a:ext cx="384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3" name="Google Shape;213;p4"/>
            <p:cNvGraphicFramePr/>
            <p:nvPr/>
          </p:nvGraphicFramePr>
          <p:xfrm>
            <a:off x="3552" y="3666"/>
            <a:ext cx="384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3" imgW="384" imgH="366" progId="MS_ClipArt_Gallery.2">
                    <p:embed/>
                  </p:oleObj>
                </mc:Choice>
                <mc:Fallback>
                  <p:oleObj r:id="rId3" imgW="384" imgH="366" progId="MS_ClipArt_Gallery.2">
                    <p:embed/>
                    <p:pic>
                      <p:nvPicPr>
                        <p:cNvPr id="213" name="Google Shape;213;p4"/>
                        <p:cNvPicPr preferRelativeResize="0"/>
                        <p:nvPr/>
                      </p:nvPicPr>
                      <p:blipFill rotWithShape="1">
                        <a:blip r:embed="rId4">
                          <a:alphaModFix/>
                        </a:blip>
                        <a:srcRect/>
                        <a:stretch/>
                      </p:blipFill>
                      <p:spPr>
                        <a:xfrm>
                          <a:off x="3552" y="3666"/>
                          <a:ext cx="384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4" name="Google Shape;214;p4"/>
          <p:cNvSpPr txBox="1"/>
          <p:nvPr/>
        </p:nvSpPr>
        <p:spPr>
          <a:xfrm>
            <a:off x="401637" y="5078412"/>
            <a:ext cx="5711825" cy="73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*Return this portion with your gift to: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Times New Roman"/>
              <a:buNone/>
            </a:pPr>
            <a:r>
              <a:rPr lang="en-US" sz="11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Shevaun Macari. Macari. c/o ABB Inc., 19 Old Kings Highway South, Suite 200, Darien, CT 06820   Telephone: (203) 563-0417</a:t>
            </a:r>
            <a:endParaRPr sz="11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bring the gift with you the day of the Outing </a:t>
            </a:r>
            <a:endParaRPr/>
          </a:p>
        </p:txBody>
      </p:sp>
      <p:pic>
        <p:nvPicPr>
          <p:cNvPr id="215" name="Google Shape;215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3200" y="152400"/>
            <a:ext cx="762000" cy="835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00037" y="6688137"/>
            <a:ext cx="665162" cy="728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0DBFD5AF-8465-08D9-7A9A-367B9701E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08845988-283F-FD33-EB94-28561997B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C51E9AC7-259E-8C6B-C3E0-96CE7AF53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C292F29F-2ED5-944B-8D6A-D09BA6520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2EF1E92D-9987-AE96-CDFE-AC157C1FD4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6380932E-8B2C-D243-902B-0D73AE663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643D1022-E91E-8D26-5556-225323BEE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</p:spPr>
      </p:pic>
      <p:pic>
        <p:nvPicPr>
          <p:cNvPr id="2049" name="Picture 1">
            <a:extLst>
              <a:ext uri="{FF2B5EF4-FFF2-40B4-BE49-F238E27FC236}">
                <a16:creationId xmlns:a16="http://schemas.microsoft.com/office/drawing/2014/main" id="{D68889DA-5E95-18D5-E54F-6EB50C591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"/>
          <p:cNvSpPr txBox="1"/>
          <p:nvPr/>
        </p:nvSpPr>
        <p:spPr>
          <a:xfrm>
            <a:off x="838200" y="111125"/>
            <a:ext cx="5105400" cy="869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1200"/>
              <a:buFont typeface="Times New Roman"/>
              <a:buNone/>
            </a:pPr>
            <a:r>
              <a:rPr lang="en-US" sz="1200" b="1" i="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REDDING COUNTRY CLUB</a:t>
            </a:r>
            <a:br>
              <a:rPr lang="en-US" sz="1200" b="1" i="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109 Lonetown Road, West Redding, CT 06896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(203) 938-2567 • (203) 938-9832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ts val="1200"/>
              <a:buFont typeface="Times New Roman"/>
              <a:buNone/>
            </a:pPr>
            <a:r>
              <a:rPr lang="en-US" sz="1200" b="1" i="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From Greenwich or N.Y.C.</a:t>
            </a: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 I-95 North.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Merge onto US-7 (exit 15) North 3.4 miles.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RIGHT onto US-7 (0.1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LEFT onto US-7/ DANBURY RD. North (7.7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RIGHT onto CT-107 (0.2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Stay straight to continue on CT-107/REDDING RD. (3.6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RIGHT onto CT-107/Hill Road/Lonetown Road (1.3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Club on Left.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ts val="1200"/>
              <a:buFont typeface="Times New Roman"/>
              <a:buNone/>
            </a:pPr>
            <a:r>
              <a:rPr lang="en-US" sz="1200" b="1" i="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 New Haven</a:t>
            </a: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 I-95 South to CT-58 Black Rock Turnpike Exit.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RIGHT onto Black Rock Turnpike/CT-58 to Redding (14.6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LEFT onto CT 107/Putnam Park Road (0.9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LEFT onto CT-107/Lonetown Road (0.5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Club on Right.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en-US" sz="1200" b="1" i="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 Hartford</a:t>
            </a: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 I-84 West to Exit 9 (38.1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LEFT onto CT-25 (0.5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RIGHT onto US-6 (1.4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Left onto Old Hawleyville Road (2.4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Right onto CT-302 (1.3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LEFT onto CT-58 (2.8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Right onto CT-107 (0.9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Left onto CT-107 Lonetown Road (0.5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Club on Right.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6"/>
          <p:cNvSpPr txBox="1"/>
          <p:nvPr/>
        </p:nvSpPr>
        <p:spPr>
          <a:xfrm>
            <a:off x="762000" y="317500"/>
            <a:ext cx="5181600" cy="4668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0000"/>
              </a:buClr>
              <a:buSzPts val="1200"/>
              <a:buFont typeface="Times New Roman"/>
              <a:buNone/>
            </a:pPr>
            <a:r>
              <a:rPr lang="en-US" sz="1200" b="1" i="0" u="none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 New York State/Danbury</a:t>
            </a: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Take I-84 East to Exit 5.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Through first Stop Sign. First Light turn RIGHT.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Proceed Southeast on Main Street (1.9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LEFT onto South Street (0.2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SLIGHT RIGHT onto Coal Pit Hill Road (0.8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Coal Pit Road becomes Fleetwood Ave. (0.1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Fleetwood Ave. becomes Mansfield Street (0.3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Slight RIGHT onto CT-53 (0.2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Slight LEFT onto Greenwood Ave. (1.5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Slight Right onto CT-302 (0.2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RIGHT onto CT-58 (2.8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Slight RIGHT onto CT-107 (0.9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Turn LEFT at Stop Sign. Ct107/Lonetown Road (0.5 miles).</a:t>
            </a:r>
            <a:endParaRPr/>
          </a:p>
          <a:p>
            <a:pPr marL="0" marR="0" lvl="0" indent="-76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Club on Right.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7"/>
          <p:cNvSpPr txBox="1"/>
          <p:nvPr/>
        </p:nvSpPr>
        <p:spPr>
          <a:xfrm>
            <a:off x="762000" y="317500"/>
            <a:ext cx="5181600" cy="58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" name="Google Shape;232;p7"/>
          <p:cNvSpPr txBox="1"/>
          <p:nvPr/>
        </p:nvSpPr>
        <p:spPr>
          <a:xfrm>
            <a:off x="669925" y="444500"/>
            <a:ext cx="5335587" cy="683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Redding Country Club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Dress Code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Clubhouse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Times New Roman"/>
              <a:buNone/>
            </a:pP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Denim clothing (including jeans of any style or color), cargo shorts or pants, are not permitted at any time at the Club.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Times New Roman"/>
              <a:buNone/>
            </a:pP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T-Shirts and swimming attire are not permitted in the Clubhouse, on the Front Porch or on the Patio, with the exception of the Snack Bar (kids) Patio.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Shirts are required to be tucked in at all times. 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Males are permitted to wear Bermuda length shorts.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Females are requested to wear attire that is appropriate for a private club. 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Hats and caps are to be worn in the customary fashion with bills facing forward.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Shoes of some kind must be worn on Club property.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1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Golf Course and Practice Facilities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Times New Roman"/>
              <a:buNone/>
            </a:pP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improperly dressed, no player or guest will be permitted to tee off.  The Head Professional and his staff have the authority to enforce this policy.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Males should wear collared shirts that are tucked in, pants or Bermuda length shorts, and appropriate footwear.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Females should wear appropriate shirts, tops, skorts or skirts, pants or Bermuda length shorts and appropriate footwear. 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Hats are to be worn with bills facing forward.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endParaRPr sz="1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US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Tank tops, short shorts, cargo shorts or pants, cut-offs, jeans of any style or color, swimwear, and tennis attire are not permitted at any time around the Pro Shop, at the practice area, or on the course. </a:t>
            </a: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1330</Words>
  <Application>Microsoft Office PowerPoint</Application>
  <PresentationFormat>Custom</PresentationFormat>
  <Paragraphs>221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Default Design</vt:lpstr>
      <vt:lpstr>MS_ClipArt_Gallery.2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MasterCard International</dc:creator>
  <cp:lastModifiedBy>Moira Mooney</cp:lastModifiedBy>
  <cp:revision>3</cp:revision>
  <dcterms:created xsi:type="dcterms:W3CDTF">2001-04-20T15:36:42Z</dcterms:created>
  <dcterms:modified xsi:type="dcterms:W3CDTF">2026-06-18T14:37:33Z</dcterms:modified>
</cp:coreProperties>
</file>