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315200" cy="9601200"/>
  <p:embeddedFontLst>
    <p:embeddedFont>
      <p:font typeface="Inter" panose="020B0604020202020204" charset="0"/>
      <p:bold r:id="rId4"/>
      <p:boldItalic r:id="rId5"/>
    </p:embeddedFont>
    <p:embeddedFont>
      <p:font typeface="Oswald" panose="00000500000000000000" pitchFamily="2" charset="0"/>
      <p:regular r:id="rId6"/>
      <p:bold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gfQDxqLRDZDS1LEZeFTnX1YQnm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375" y="0"/>
            <a:ext cx="3170238" cy="481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20188"/>
            <a:ext cx="3170238" cy="481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f12f1f8a38_0_873:notes"/>
          <p:cNvSpPr txBox="1">
            <a:spLocks noGrp="1"/>
          </p:cNvSpPr>
          <p:nvPr>
            <p:ph type="body" idx="1"/>
          </p:nvPr>
        </p:nvSpPr>
        <p:spPr>
          <a:xfrm>
            <a:off x="731838" y="4621213"/>
            <a:ext cx="5851500" cy="3779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3f12f1f8a38_0_8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aypal.me/RimsFW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f12f1f8a38_0_873"/>
          <p:cNvSpPr/>
          <p:nvPr/>
        </p:nvSpPr>
        <p:spPr>
          <a:xfrm>
            <a:off x="0" y="0"/>
            <a:ext cx="12192000" cy="1619100"/>
          </a:xfrm>
          <a:prstGeom prst="rect">
            <a:avLst/>
          </a:prstGeom>
          <a:solidFill>
            <a:srgbClr val="008770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Google Shape;98;g3f12f1f8a38_0_873"/>
          <p:cNvPicPr preferRelativeResize="0"/>
          <p:nvPr/>
        </p:nvPicPr>
        <p:blipFill rotWithShape="1">
          <a:blip r:embed="rId4">
            <a:alphaModFix/>
          </a:blip>
          <a:srcRect l="179" r="179"/>
          <a:stretch/>
        </p:blipFill>
        <p:spPr>
          <a:xfrm>
            <a:off x="571500" y="428625"/>
            <a:ext cx="952500" cy="10479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3f12f1f8a38_0_873"/>
          <p:cNvSpPr txBox="1"/>
          <p:nvPr/>
        </p:nvSpPr>
        <p:spPr>
          <a:xfrm>
            <a:off x="1714500" y="285750"/>
            <a:ext cx="6667500" cy="13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5" b="1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2026 RIMS Fairfield / Westchester Chapter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5" b="1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Annual Charity Golf Outing</a:t>
            </a:r>
            <a:endParaRPr sz="2405" b="1" dirty="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30" b="1" dirty="0">
                <a:solidFill>
                  <a:srgbClr val="FCD34D"/>
                </a:solidFill>
                <a:latin typeface="Oswald"/>
                <a:ea typeface="Oswald"/>
                <a:cs typeface="Oswald"/>
                <a:sym typeface="Oswald"/>
              </a:rPr>
              <a:t>Tuesday, August 4, 2026</a:t>
            </a:r>
            <a:endParaRPr sz="3330" b="1" dirty="0">
              <a:solidFill>
                <a:srgbClr val="FCD34D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0" name="Google Shape;100;g3f12f1f8a38_0_873"/>
          <p:cNvSpPr txBox="1"/>
          <p:nvPr/>
        </p:nvSpPr>
        <p:spPr>
          <a:xfrm>
            <a:off x="8572500" y="428625"/>
            <a:ext cx="3048000" cy="10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REDDING COUNTRY CLUB</a:t>
            </a:r>
            <a:endParaRPr sz="1600" b="1">
              <a:solidFill>
                <a:srgbClr val="FFFFFF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>
                <a:solidFill>
                  <a:srgbClr val="D1FAE5"/>
                </a:solidFill>
                <a:latin typeface="Inter"/>
                <a:ea typeface="Inter"/>
                <a:cs typeface="Inter"/>
                <a:sym typeface="Inter"/>
              </a:rPr>
              <a:t>109 Lonetown Road, West Redding, CT</a:t>
            </a:r>
            <a:endParaRPr sz="1000" b="0">
              <a:solidFill>
                <a:srgbClr val="D1FAE5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>
                <a:solidFill>
                  <a:srgbClr val="D1FAE5"/>
                </a:solidFill>
                <a:latin typeface="Inter"/>
                <a:ea typeface="Inter"/>
                <a:cs typeface="Inter"/>
                <a:sym typeface="Inter"/>
              </a:rPr>
              <a:t>Club House: (203) 938-2567</a:t>
            </a:r>
            <a:br>
              <a:rPr lang="en-US" sz="1000" b="0">
                <a:solidFill>
                  <a:srgbClr val="D1FAE5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lang="en-US" sz="1000" b="0">
                <a:solidFill>
                  <a:srgbClr val="D1FAE5"/>
                </a:solidFill>
                <a:latin typeface="Inter"/>
                <a:ea typeface="Inter"/>
                <a:cs typeface="Inter"/>
                <a:sym typeface="Inter"/>
              </a:rPr>
              <a:t>Pro Shop: (203) 938-9832</a:t>
            </a:r>
            <a:endParaRPr sz="1000" b="0">
              <a:solidFill>
                <a:srgbClr val="D1FAE5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101" name="Google Shape;101;g3f12f1f8a38_0_873"/>
          <p:cNvGrpSpPr/>
          <p:nvPr/>
        </p:nvGrpSpPr>
        <p:grpSpPr>
          <a:xfrm>
            <a:off x="275621" y="1877529"/>
            <a:ext cx="4096500" cy="2734271"/>
            <a:chOff x="275621" y="1884232"/>
            <a:chExt cx="4096500" cy="2734271"/>
          </a:xfrm>
        </p:grpSpPr>
        <p:sp>
          <p:nvSpPr>
            <p:cNvPr id="102" name="Google Shape;102;g3f12f1f8a38_0_873"/>
            <p:cNvSpPr/>
            <p:nvPr/>
          </p:nvSpPr>
          <p:spPr>
            <a:xfrm>
              <a:off x="275621" y="1884232"/>
              <a:ext cx="4096500" cy="2734200"/>
            </a:xfrm>
            <a:prstGeom prst="roundRect">
              <a:avLst>
                <a:gd name="adj" fmla="val 5714"/>
              </a:avLst>
            </a:prstGeom>
            <a:solidFill>
              <a:srgbClr val="D1FAE5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g3f12f1f8a38_0_873"/>
            <p:cNvSpPr txBox="1"/>
            <p:nvPr/>
          </p:nvSpPr>
          <p:spPr>
            <a:xfrm>
              <a:off x="510074" y="2136903"/>
              <a:ext cx="3757125" cy="2481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rgbClr val="064E3B"/>
                  </a:solidFill>
                  <a:latin typeface="Inter"/>
                  <a:ea typeface="Inter"/>
                  <a:cs typeface="Inter"/>
                  <a:sym typeface="Inter"/>
                </a:rPr>
                <a:t>SCHEDULE</a:t>
              </a:r>
              <a:endParaRPr sz="1600" b="1" dirty="0">
                <a:solidFill>
                  <a:srgbClr val="064E3B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l" rtl="0">
                <a:spcBef>
                  <a:spcPts val="1125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rgbClr val="059669"/>
                  </a:solidFill>
                  <a:latin typeface="Inter"/>
                  <a:ea typeface="Inter"/>
                  <a:cs typeface="Inter"/>
                  <a:sym typeface="Inter"/>
                </a:rPr>
                <a:t>10:30 AM</a:t>
              </a:r>
              <a:r>
                <a:rPr lang="en-US" dirty="0">
                  <a:solidFill>
                    <a:srgbClr val="334155"/>
                  </a:solidFill>
                  <a:latin typeface="Inter"/>
                  <a:ea typeface="Inter"/>
                  <a:cs typeface="Inter"/>
                  <a:sym typeface="Inter"/>
                </a:rPr>
                <a:t>   Arrivals &amp; Box Lunch</a:t>
              </a:r>
              <a:endParaRPr dirty="0"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rgbClr val="059669"/>
                  </a:solidFill>
                  <a:latin typeface="Inter"/>
                  <a:ea typeface="Inter"/>
                  <a:cs typeface="Inter"/>
                  <a:sym typeface="Inter"/>
                </a:rPr>
                <a:t>11:30 AM</a:t>
              </a:r>
              <a:r>
                <a:rPr lang="en-US" dirty="0">
                  <a:solidFill>
                    <a:srgbClr val="334155"/>
                  </a:solidFill>
                  <a:latin typeface="Inter"/>
                  <a:ea typeface="Inter"/>
                  <a:cs typeface="Inter"/>
                  <a:sym typeface="Inter"/>
                </a:rPr>
                <a:t>    Shotgun Start</a:t>
              </a:r>
              <a:endParaRPr dirty="0"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l" rtl="0">
                <a:spcBef>
                  <a:spcPts val="600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rgbClr val="059669"/>
                  </a:solidFill>
                  <a:latin typeface="Inter"/>
                  <a:ea typeface="Inter"/>
                  <a:cs typeface="Inter"/>
                  <a:sym typeface="Inter"/>
                </a:rPr>
                <a:t>4:30 PM</a:t>
              </a:r>
              <a:r>
                <a:rPr lang="en-US" dirty="0">
                  <a:solidFill>
                    <a:srgbClr val="334155"/>
                  </a:solidFill>
                  <a:latin typeface="Inter"/>
                  <a:ea typeface="Inter"/>
                  <a:cs typeface="Inter"/>
                  <a:sym typeface="Inter"/>
                </a:rPr>
                <a:t>     Networking Cocktail Reception &amp; Raffle</a:t>
              </a:r>
              <a:endParaRPr dirty="0"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ctr" rtl="0">
                <a:spcBef>
                  <a:spcPts val="900"/>
                </a:spcBef>
                <a:spcAft>
                  <a:spcPts val="0"/>
                </a:spcAft>
                <a:buNone/>
              </a:pPr>
              <a:r>
                <a:rPr lang="en-US" sz="1100" i="1" dirty="0">
                  <a:solidFill>
                    <a:srgbClr val="64748B"/>
                  </a:solidFill>
                  <a:latin typeface="Inter"/>
                  <a:ea typeface="Inter"/>
                  <a:cs typeface="Inter"/>
                  <a:sym typeface="Inter"/>
                </a:rPr>
                <a:t>Format: 4-Person Scramble. Golf Attire &amp; Soft Spikes Only.</a:t>
              </a:r>
              <a:endParaRPr sz="1100" i="1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 i="1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i="1" dirty="0">
                  <a:solidFill>
                    <a:srgbClr val="64748B"/>
                  </a:solidFill>
                  <a:latin typeface="Inter"/>
                  <a:ea typeface="Inter"/>
                  <a:cs typeface="Inter"/>
                  <a:sym typeface="Inter"/>
                </a:rPr>
                <a:t>Please no Cargo shorts or Tank Tops</a:t>
              </a:r>
              <a:endParaRPr sz="1100" i="1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grpSp>
        <p:nvGrpSpPr>
          <p:cNvPr id="104" name="Google Shape;104;g3f12f1f8a38_0_873"/>
          <p:cNvGrpSpPr/>
          <p:nvPr/>
        </p:nvGrpSpPr>
        <p:grpSpPr>
          <a:xfrm>
            <a:off x="4582885" y="1877379"/>
            <a:ext cx="4095900" cy="2734500"/>
            <a:chOff x="4444225" y="1870825"/>
            <a:chExt cx="4095900" cy="2734500"/>
          </a:xfrm>
        </p:grpSpPr>
        <p:sp>
          <p:nvSpPr>
            <p:cNvPr id="105" name="Google Shape;105;g3f12f1f8a38_0_873"/>
            <p:cNvSpPr/>
            <p:nvPr/>
          </p:nvSpPr>
          <p:spPr>
            <a:xfrm>
              <a:off x="4444225" y="1870825"/>
              <a:ext cx="4095900" cy="2734500"/>
            </a:xfrm>
            <a:prstGeom prst="roundRect">
              <a:avLst>
                <a:gd name="adj" fmla="val 5714"/>
              </a:avLst>
            </a:prstGeom>
            <a:solidFill>
              <a:srgbClr val="ECFDF5"/>
            </a:solidFill>
            <a:ln w="9525" cap="flat" cmpd="sng">
              <a:solidFill>
                <a:srgbClr val="E2E8F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g3f12f1f8a38_0_873"/>
            <p:cNvSpPr txBox="1"/>
            <p:nvPr/>
          </p:nvSpPr>
          <p:spPr>
            <a:xfrm>
              <a:off x="4678375" y="2022025"/>
              <a:ext cx="3627600" cy="2432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rgbClr val="064E3B"/>
                  </a:solidFill>
                  <a:latin typeface="Inter"/>
                  <a:ea typeface="Inter"/>
                  <a:cs typeface="Inter"/>
                  <a:sym typeface="Inter"/>
                </a:rPr>
                <a:t>SPONSORSHIP OPPORTUNITIES</a:t>
              </a:r>
              <a:endParaRPr sz="1500" b="1" dirty="0">
                <a:solidFill>
                  <a:srgbClr val="1E293B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l" rtl="0">
                <a:spcBef>
                  <a:spcPts val="750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rgbClr val="1E293B"/>
                  </a:solidFill>
                  <a:latin typeface="Inter"/>
                  <a:ea typeface="Inter"/>
                  <a:cs typeface="Inter"/>
                  <a:sym typeface="Inter"/>
                </a:rPr>
                <a:t>Non-Playing Sponsorships</a:t>
              </a:r>
              <a:endParaRPr b="1" dirty="0">
                <a:solidFill>
                  <a:srgbClr val="1E293B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457200" lvl="0" indent="-311150" algn="l" rtl="0">
                <a:spcBef>
                  <a:spcPts val="0"/>
                </a:spcBef>
                <a:spcAft>
                  <a:spcPts val="0"/>
                </a:spcAft>
                <a:buClr>
                  <a:srgbClr val="475569"/>
                </a:buClr>
                <a:buSzPts val="1300"/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75569"/>
                  </a:solidFill>
                  <a:latin typeface="Inter"/>
                  <a:ea typeface="Inter"/>
                  <a:cs typeface="Inter"/>
                  <a:sym typeface="Inter"/>
                </a:rPr>
                <a:t>Tee Sponsors ($500)</a:t>
              </a:r>
            </a:p>
            <a:p>
              <a:pPr marL="457200" lvl="0" indent="-311150" algn="l" rtl="0">
                <a:spcBef>
                  <a:spcPts val="0"/>
                </a:spcBef>
                <a:spcAft>
                  <a:spcPts val="0"/>
                </a:spcAft>
                <a:buClr>
                  <a:srgbClr val="475569"/>
                </a:buClr>
                <a:buSzPts val="1300"/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75569"/>
                  </a:solidFill>
                  <a:latin typeface="Inter"/>
                  <a:ea typeface="Inter"/>
                  <a:cs typeface="Inter"/>
                  <a:sym typeface="Inter"/>
                </a:rPr>
                <a:t>Raffle Prize Donations</a:t>
              </a:r>
            </a:p>
            <a:p>
              <a:pPr marL="457200" lvl="0" indent="-311150" algn="l" rtl="0">
                <a:spcBef>
                  <a:spcPts val="0"/>
                </a:spcBef>
                <a:spcAft>
                  <a:spcPts val="0"/>
                </a:spcAft>
                <a:buClr>
                  <a:srgbClr val="475569"/>
                </a:buClr>
                <a:buSzPts val="1300"/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75569"/>
                  </a:solidFill>
                  <a:latin typeface="Inter"/>
                  <a:ea typeface="Inter"/>
                  <a:sym typeface="Inter"/>
                </a:rPr>
                <a:t>Snacks/Beverages on the course</a:t>
              </a:r>
            </a:p>
            <a:p>
              <a:pPr marL="457200" lvl="0" indent="-311150" algn="l" rtl="0">
                <a:spcBef>
                  <a:spcPts val="0"/>
                </a:spcBef>
                <a:spcAft>
                  <a:spcPts val="0"/>
                </a:spcAft>
                <a:buClr>
                  <a:srgbClr val="475569"/>
                </a:buClr>
                <a:buSzPts val="1300"/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75569"/>
                  </a:solidFill>
                  <a:latin typeface="Inter"/>
                  <a:ea typeface="Inter"/>
                  <a:sym typeface="Inter"/>
                </a:rPr>
                <a:t>Box Luncheons</a:t>
              </a:r>
            </a:p>
            <a:p>
              <a:pPr lvl="0">
                <a:spcBef>
                  <a:spcPts val="1125"/>
                </a:spcBef>
              </a:pPr>
              <a:r>
                <a:rPr lang="en-US" b="1">
                  <a:solidFill>
                    <a:srgbClr val="1E293B"/>
                  </a:solidFill>
                  <a:latin typeface="Inter"/>
                  <a:ea typeface="Inter"/>
                  <a:cs typeface="Inter"/>
                  <a:sym typeface="Inter"/>
                </a:rPr>
                <a:t>Playing Gold Corporate </a:t>
              </a:r>
              <a:r>
                <a:rPr lang="en-US" b="1" dirty="0">
                  <a:solidFill>
                    <a:srgbClr val="1E293B"/>
                  </a:solidFill>
                  <a:latin typeface="Inter"/>
                  <a:ea typeface="Inter"/>
                  <a:cs typeface="Inter"/>
                  <a:sym typeface="Inter"/>
                </a:rPr>
                <a:t>Sponsor - $1,250</a:t>
              </a:r>
            </a:p>
            <a:p>
              <a:pPr marL="457200" lvl="0" indent="-311150">
                <a:buClr>
                  <a:srgbClr val="475569"/>
                </a:buClr>
                <a:buSzPts val="1300"/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75569"/>
                  </a:solidFill>
                  <a:latin typeface="Inter"/>
                  <a:ea typeface="Inter"/>
                  <a:cs typeface="Inter"/>
                  <a:sym typeface="Inter"/>
                </a:rPr>
                <a:t>One foursome &amp; box lunches</a:t>
              </a:r>
            </a:p>
            <a:p>
              <a:pPr marL="457200" lvl="0" indent="-311150">
                <a:spcBef>
                  <a:spcPts val="150"/>
                </a:spcBef>
                <a:buClr>
                  <a:srgbClr val="475569"/>
                </a:buClr>
                <a:buSzPts val="1300"/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75569"/>
                  </a:solidFill>
                  <a:latin typeface="Inter"/>
                  <a:ea typeface="Inter"/>
                  <a:cs typeface="Inter"/>
                  <a:sym typeface="Inter"/>
                </a:rPr>
                <a:t>Four Tickets to Reception &amp; Raffle </a:t>
              </a:r>
            </a:p>
            <a:p>
              <a:pPr marL="457200" lvl="0" indent="-311150">
                <a:spcBef>
                  <a:spcPts val="150"/>
                </a:spcBef>
                <a:buClr>
                  <a:srgbClr val="475569"/>
                </a:buClr>
                <a:buSzPts val="1300"/>
                <a:buFont typeface="Arial" panose="020B0604020202020204" pitchFamily="34" charset="0"/>
                <a:buChar char="•"/>
              </a:pPr>
              <a:r>
                <a:rPr lang="en-US" sz="1100" dirty="0">
                  <a:solidFill>
                    <a:srgbClr val="475569"/>
                  </a:solidFill>
                  <a:latin typeface="Inter"/>
                  <a:ea typeface="Inter"/>
                  <a:cs typeface="Inter"/>
                  <a:sym typeface="Inter"/>
                </a:rPr>
                <a:t>Prominent listing on Sponsor Board</a:t>
              </a:r>
            </a:p>
            <a:p>
              <a:pPr marL="457200" lvl="0" indent="-311150" algn="l" rtl="0">
                <a:spcBef>
                  <a:spcPts val="0"/>
                </a:spcBef>
                <a:spcAft>
                  <a:spcPts val="0"/>
                </a:spcAft>
                <a:buClr>
                  <a:srgbClr val="475569"/>
                </a:buClr>
                <a:buSzPts val="1300"/>
                <a:buFont typeface="Arial" panose="020B0604020202020204" pitchFamily="34" charset="0"/>
                <a:buChar char="•"/>
              </a:pPr>
              <a:endParaRPr lang="en-US" sz="1100" dirty="0"/>
            </a:p>
          </p:txBody>
        </p:sp>
      </p:grpSp>
      <p:grpSp>
        <p:nvGrpSpPr>
          <p:cNvPr id="107" name="Google Shape;107;g3f12f1f8a38_0_873"/>
          <p:cNvGrpSpPr/>
          <p:nvPr/>
        </p:nvGrpSpPr>
        <p:grpSpPr>
          <a:xfrm>
            <a:off x="8889550" y="2244579"/>
            <a:ext cx="3048000" cy="2000100"/>
            <a:chOff x="8889550" y="2123046"/>
            <a:chExt cx="3048000" cy="2000100"/>
          </a:xfrm>
        </p:grpSpPr>
        <p:sp>
          <p:nvSpPr>
            <p:cNvPr id="108" name="Google Shape;108;g3f12f1f8a38_0_873"/>
            <p:cNvSpPr/>
            <p:nvPr/>
          </p:nvSpPr>
          <p:spPr>
            <a:xfrm>
              <a:off x="8889550" y="2123046"/>
              <a:ext cx="3048000" cy="2000100"/>
            </a:xfrm>
            <a:prstGeom prst="roundRect">
              <a:avLst>
                <a:gd name="adj" fmla="val 5714"/>
              </a:avLst>
            </a:prstGeom>
            <a:solidFill>
              <a:srgbClr val="064E3B"/>
            </a:solidFill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g3f12f1f8a38_0_873"/>
            <p:cNvSpPr txBox="1"/>
            <p:nvPr/>
          </p:nvSpPr>
          <p:spPr>
            <a:xfrm>
              <a:off x="9007100" y="2265842"/>
              <a:ext cx="2824500" cy="1714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rgbClr val="FCD34D"/>
                  </a:solidFill>
                  <a:latin typeface="Inter"/>
                  <a:ea typeface="Inter"/>
                  <a:cs typeface="Inter"/>
                  <a:sym typeface="Inter"/>
                </a:rPr>
                <a:t>JOIN US</a:t>
              </a:r>
              <a:endParaRPr sz="1600" b="1">
                <a:solidFill>
                  <a:srgbClr val="FCD34D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ctr" rtl="0">
                <a:spcBef>
                  <a:spcPts val="750"/>
                </a:spcBef>
                <a:spcAft>
                  <a:spcPts val="0"/>
                </a:spcAft>
                <a:buNone/>
              </a:pPr>
              <a:r>
                <a:rPr lang="en-US" sz="1500" b="1">
                  <a:solidFill>
                    <a:srgbClr val="FFFFFF"/>
                  </a:solidFill>
                  <a:latin typeface="Inter"/>
                  <a:ea typeface="Inter"/>
                  <a:cs typeface="Inter"/>
                  <a:sym typeface="Inter"/>
                </a:rPr>
                <a:t>$250 Individual</a:t>
              </a:r>
              <a:endParaRPr sz="1500" b="1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D1FAE5"/>
                  </a:solidFill>
                  <a:latin typeface="Inter"/>
                  <a:ea typeface="Inter"/>
                  <a:cs typeface="Inter"/>
                  <a:sym typeface="Inter"/>
                </a:rPr>
                <a:t>Includes 18 holes, lunch, &amp; reception</a:t>
              </a:r>
              <a:endParaRPr sz="1200">
                <a:solidFill>
                  <a:srgbClr val="D1FAE5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ctr" rtl="0">
                <a:spcBef>
                  <a:spcPts val="1125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rgbClr val="FFFFFF"/>
                  </a:solidFill>
                  <a:latin typeface="Inter"/>
                  <a:ea typeface="Inter"/>
                  <a:cs typeface="Inter"/>
                  <a:sym typeface="Inter"/>
                </a:rPr>
                <a:t>$40 Networking Only</a:t>
              </a:r>
              <a:endParaRPr sz="1400" b="1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i="1">
                  <a:solidFill>
                    <a:srgbClr val="D1FAE5"/>
                  </a:solidFill>
                  <a:latin typeface="Inter"/>
                  <a:ea typeface="Inter"/>
                  <a:cs typeface="Inter"/>
                  <a:sym typeface="Inter"/>
                </a:rPr>
                <a:t>For non-golfers, starts at 4:30pm</a:t>
              </a:r>
              <a:endParaRPr sz="1200" i="1">
                <a:solidFill>
                  <a:srgbClr val="D1FAE5"/>
                </a:solidFill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110" name="Google Shape;110;g3f12f1f8a38_0_873"/>
          <p:cNvSpPr/>
          <p:nvPr/>
        </p:nvSpPr>
        <p:spPr>
          <a:xfrm>
            <a:off x="571500" y="4707332"/>
            <a:ext cx="11049000" cy="1714500"/>
          </a:xfrm>
          <a:prstGeom prst="roundRect">
            <a:avLst>
              <a:gd name="adj" fmla="val 6666"/>
            </a:avLst>
          </a:prstGeom>
          <a:solidFill>
            <a:srgbClr val="F1F5F9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f12f1f8a38_0_873"/>
          <p:cNvSpPr txBox="1"/>
          <p:nvPr/>
        </p:nvSpPr>
        <p:spPr>
          <a:xfrm>
            <a:off x="762000" y="4850132"/>
            <a:ext cx="4762500" cy="14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rgbClr val="064E3B"/>
                </a:solidFill>
                <a:latin typeface="Inter"/>
                <a:ea typeface="Inter"/>
                <a:cs typeface="Inter"/>
                <a:sym typeface="Inter"/>
              </a:rPr>
              <a:t>PAYMENT &amp; REGISTRATION</a:t>
            </a:r>
            <a:endParaRPr sz="1500" b="1">
              <a:solidFill>
                <a:srgbClr val="064E3B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rgbClr val="334155"/>
                </a:solidFill>
                <a:latin typeface="Inter"/>
                <a:ea typeface="Inter"/>
                <a:cs typeface="Inter"/>
                <a:sym typeface="Inter"/>
              </a:rPr>
              <a:t>Pay via Check:</a:t>
            </a:r>
            <a:r>
              <a:rPr lang="en-US">
                <a:solidFill>
                  <a:srgbClr val="334155"/>
                </a:solidFill>
                <a:latin typeface="Inter"/>
                <a:ea typeface="Inter"/>
                <a:cs typeface="Inter"/>
                <a:sym typeface="Inter"/>
              </a:rPr>
              <a:t> Shevaun Macari c/o ABB Inc.</a:t>
            </a:r>
            <a:endParaRPr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475569"/>
                </a:solidFill>
                <a:latin typeface="Inter"/>
                <a:ea typeface="Inter"/>
                <a:cs typeface="Inter"/>
                <a:sym typeface="Inter"/>
              </a:rPr>
              <a:t>19 Old Kings Highway South, Suite 200, Darien, CT 06820</a:t>
            </a:r>
            <a:endParaRPr sz="1300">
              <a:solidFill>
                <a:srgbClr val="475569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300" b="1">
                <a:solidFill>
                  <a:srgbClr val="475569"/>
                </a:solidFill>
                <a:latin typeface="Inter"/>
                <a:ea typeface="Inter"/>
                <a:cs typeface="Inter"/>
                <a:sym typeface="Inter"/>
              </a:rPr>
              <a:t>Contact:</a:t>
            </a:r>
            <a:r>
              <a:rPr lang="en-US" sz="1300">
                <a:solidFill>
                  <a:srgbClr val="475569"/>
                </a:solidFill>
                <a:latin typeface="Inter"/>
                <a:ea typeface="Inter"/>
                <a:cs typeface="Inter"/>
                <a:sym typeface="Inter"/>
              </a:rPr>
              <a:t> (203) 563-0417 | Shevaun.Macari@us.abb.com</a:t>
            </a:r>
            <a:endParaRPr sz="1300">
              <a:solidFill>
                <a:srgbClr val="475569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2" name="Google Shape;112;g3f12f1f8a38_0_873"/>
          <p:cNvSpPr txBox="1"/>
          <p:nvPr/>
        </p:nvSpPr>
        <p:spPr>
          <a:xfrm>
            <a:off x="5905500" y="4850132"/>
            <a:ext cx="5524500" cy="1428900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rgbClr val="4338CA"/>
                </a:solidFill>
                <a:latin typeface="Inter"/>
                <a:ea typeface="Inter"/>
                <a:cs typeface="Inter"/>
                <a:sym typeface="Inter"/>
              </a:rPr>
              <a:t>PAYPAL &amp; DEADLINES</a:t>
            </a:r>
            <a:endParaRPr sz="1500" b="1" dirty="0">
              <a:solidFill>
                <a:srgbClr val="4338CA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300" b="1" u="sng" dirty="0">
                <a:solidFill>
                  <a:srgbClr val="4338CA"/>
                </a:solidFill>
                <a:latin typeface="Inter"/>
                <a:ea typeface="Inter"/>
                <a:cs typeface="Inter"/>
                <a:sym typeface="Inter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 for the PayPal Link</a:t>
            </a:r>
            <a:endParaRPr sz="1300" b="1" dirty="0">
              <a:solidFill>
                <a:srgbClr val="4338CA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300" b="0" dirty="0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Include: Item Name (Golf, Sponsor, etc.), Your Name, and Company.</a:t>
            </a:r>
            <a:endParaRPr sz="1300" b="0" dirty="0">
              <a:solidFill>
                <a:srgbClr val="64748B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rgbClr val="DC2626"/>
                </a:solidFill>
                <a:latin typeface="Inter"/>
                <a:ea typeface="Inter"/>
                <a:cs typeface="Inter"/>
                <a:sym typeface="Inter"/>
              </a:rPr>
              <a:t>Deadlines: Sponsorship July 17 | Registration July 24</a:t>
            </a:r>
            <a:endParaRPr sz="1300" b="1" dirty="0">
              <a:solidFill>
                <a:srgbClr val="DC2626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300"/>
              </a:spcBef>
              <a:spcAft>
                <a:spcPts val="900"/>
              </a:spcAft>
              <a:buNone/>
            </a:pPr>
            <a:r>
              <a:rPr lang="en-US" sz="1300" b="1" u="sng" dirty="0">
                <a:solidFill>
                  <a:srgbClr val="064E3B"/>
                </a:solidFill>
                <a:latin typeface="Inter"/>
                <a:ea typeface="Inter"/>
                <a:cs typeface="Inter"/>
                <a:sym typeface="Inter"/>
              </a:rPr>
              <a:t>fairfieldwestchester.rims.org</a:t>
            </a:r>
            <a:endParaRPr sz="1300" b="1" dirty="0">
              <a:solidFill>
                <a:srgbClr val="4338CA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3" name="Google Shape;113;g3f12f1f8a38_0_873"/>
          <p:cNvSpPr txBox="1"/>
          <p:nvPr/>
        </p:nvSpPr>
        <p:spPr>
          <a:xfrm>
            <a:off x="571500" y="6344145"/>
            <a:ext cx="110490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i="1">
                <a:solidFill>
                  <a:srgbClr val="64748B"/>
                </a:solidFill>
                <a:latin typeface="Inter"/>
                <a:ea typeface="Inter"/>
                <a:cs typeface="Inter"/>
                <a:sym typeface="Inter"/>
              </a:rPr>
              <a:t>Donations benefit Spencer Educational Foundation, Person to Person, Feeding Westchester, and other local charities.</a:t>
            </a:r>
            <a:endParaRPr sz="1200" i="1">
              <a:solidFill>
                <a:srgbClr val="64748B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792d246-d363-40e2-82bc-6f0655128b68}" enabled="1" method="Standard" siteId="{372ee9e0-9ce0-4033-a64a-c07073a91ec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248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Oswald</vt:lpstr>
      <vt:lpstr>Arial</vt:lpstr>
      <vt:lpstr>Inter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Kelley Shapiro</dc:creator>
  <cp:lastModifiedBy>Moira Mooney</cp:lastModifiedBy>
  <cp:revision>4</cp:revision>
  <dcterms:created xsi:type="dcterms:W3CDTF">2022-07-22T15:53:29Z</dcterms:created>
  <dcterms:modified xsi:type="dcterms:W3CDTF">2026-06-18T14:35:01Z</dcterms:modified>
</cp:coreProperties>
</file>