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heme/theme2.xml" ContentType="application/vnd.openxmlformats-officedocument.them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1.xml" ContentType="application/vnd.openxmlformats-officedocument.presentationml.notesSlide+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48" r:id="rId1"/>
  </p:sldMasterIdLst>
  <p:notesMasterIdLst>
    <p:notesMasterId r:id="rId46"/>
  </p:notesMasterIdLst>
  <p:sldIdLst>
    <p:sldId id="256"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2" r:id="rId24"/>
    <p:sldId id="283" r:id="rId25"/>
    <p:sldId id="284" r:id="rId26"/>
    <p:sldId id="285" r:id="rId27"/>
    <p:sldId id="287" r:id="rId28"/>
    <p:sldId id="289" r:id="rId29"/>
    <p:sldId id="292" r:id="rId30"/>
    <p:sldId id="305" r:id="rId31"/>
    <p:sldId id="313" r:id="rId32"/>
    <p:sldId id="306" r:id="rId33"/>
    <p:sldId id="307" r:id="rId34"/>
    <p:sldId id="308" r:id="rId35"/>
    <p:sldId id="309" r:id="rId36"/>
    <p:sldId id="310" r:id="rId37"/>
    <p:sldId id="311" r:id="rId38"/>
    <p:sldId id="312" r:id="rId39"/>
    <p:sldId id="304" r:id="rId40"/>
    <p:sldId id="299" r:id="rId41"/>
    <p:sldId id="300" r:id="rId42"/>
    <p:sldId id="301" r:id="rId43"/>
    <p:sldId id="303" r:id="rId44"/>
    <p:sldId id="258" r:id="rId45"/>
  </p:sldIdLst>
  <p:sldSz cx="9602788" cy="6858000"/>
  <p:notesSz cx="6858000" cy="9144000"/>
  <p:defaultTextStyle>
    <a:defPPr>
      <a:defRPr lang="en-US"/>
    </a:defPPr>
    <a:lvl1pPr algn="ctr" rtl="0" fontAlgn="base">
      <a:lnSpc>
        <a:spcPct val="86000"/>
      </a:lnSpc>
      <a:spcBef>
        <a:spcPct val="0"/>
      </a:spcBef>
      <a:spcAft>
        <a:spcPct val="0"/>
      </a:spcAft>
      <a:defRPr sz="2000" kern="1200">
        <a:solidFill>
          <a:schemeClr val="tx1"/>
        </a:solidFill>
        <a:latin typeface="Arial" charset="0"/>
        <a:ea typeface="+mn-ea"/>
        <a:cs typeface="+mn-cs"/>
      </a:defRPr>
    </a:lvl1pPr>
    <a:lvl2pPr marL="457200" algn="ctr" rtl="0" fontAlgn="base">
      <a:lnSpc>
        <a:spcPct val="86000"/>
      </a:lnSpc>
      <a:spcBef>
        <a:spcPct val="0"/>
      </a:spcBef>
      <a:spcAft>
        <a:spcPct val="0"/>
      </a:spcAft>
      <a:defRPr sz="2000" kern="1200">
        <a:solidFill>
          <a:schemeClr val="tx1"/>
        </a:solidFill>
        <a:latin typeface="Arial" charset="0"/>
        <a:ea typeface="+mn-ea"/>
        <a:cs typeface="+mn-cs"/>
      </a:defRPr>
    </a:lvl2pPr>
    <a:lvl3pPr marL="914400" algn="ctr" rtl="0" fontAlgn="base">
      <a:lnSpc>
        <a:spcPct val="86000"/>
      </a:lnSpc>
      <a:spcBef>
        <a:spcPct val="0"/>
      </a:spcBef>
      <a:spcAft>
        <a:spcPct val="0"/>
      </a:spcAft>
      <a:defRPr sz="2000" kern="1200">
        <a:solidFill>
          <a:schemeClr val="tx1"/>
        </a:solidFill>
        <a:latin typeface="Arial" charset="0"/>
        <a:ea typeface="+mn-ea"/>
        <a:cs typeface="+mn-cs"/>
      </a:defRPr>
    </a:lvl3pPr>
    <a:lvl4pPr marL="1371600" algn="ctr" rtl="0" fontAlgn="base">
      <a:lnSpc>
        <a:spcPct val="86000"/>
      </a:lnSpc>
      <a:spcBef>
        <a:spcPct val="0"/>
      </a:spcBef>
      <a:spcAft>
        <a:spcPct val="0"/>
      </a:spcAft>
      <a:defRPr sz="2000" kern="1200">
        <a:solidFill>
          <a:schemeClr val="tx1"/>
        </a:solidFill>
        <a:latin typeface="Arial" charset="0"/>
        <a:ea typeface="+mn-ea"/>
        <a:cs typeface="+mn-cs"/>
      </a:defRPr>
    </a:lvl4pPr>
    <a:lvl5pPr marL="1828800" algn="ctr" rtl="0" fontAlgn="base">
      <a:lnSpc>
        <a:spcPct val="86000"/>
      </a:lnSpc>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8C8"/>
    <a:srgbClr val="828D30"/>
    <a:srgbClr val="008075"/>
    <a:srgbClr val="932077"/>
    <a:srgbClr val="595997"/>
    <a:srgbClr val="BA2C2B"/>
    <a:srgbClr val="F48132"/>
    <a:srgbClr val="FBAE17"/>
    <a:srgbClr val="72BE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6" autoAdjust="0"/>
    <p:restoredTop sz="94530" autoAdjust="0"/>
  </p:normalViewPr>
  <p:slideViewPr>
    <p:cSldViewPr snapToGrid="0" showGuides="1">
      <p:cViewPr>
        <p:scale>
          <a:sx n="60" d="100"/>
          <a:sy n="60" d="100"/>
        </p:scale>
        <p:origin x="-1176" y="-828"/>
      </p:cViewPr>
      <p:guideLst>
        <p:guide orient="horz" pos="3950"/>
        <p:guide orient="horz" pos="808"/>
        <p:guide pos="290"/>
        <p:guide pos="5757"/>
      </p:guideLst>
    </p:cSldViewPr>
  </p:slideViewPr>
  <p:notesTextViewPr>
    <p:cViewPr>
      <p:scale>
        <a:sx n="100" d="100"/>
        <a:sy n="100" d="100"/>
      </p:scale>
      <p:origin x="0" y="0"/>
    </p:cViewPr>
  </p:notesTextViewPr>
  <p:sorterViewPr>
    <p:cViewPr>
      <p:scale>
        <a:sx n="130" d="100"/>
        <a:sy n="13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lnSpc>
                <a:spcPct val="100000"/>
              </a:lnSpc>
              <a:defRPr sz="1200"/>
            </a:lvl1pPr>
          </a:lstStyle>
          <a:p>
            <a:endParaRPr lang="en-US" dirty="0"/>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lnSpc>
                <a:spcPct val="100000"/>
              </a:lnSpc>
              <a:defRPr sz="1200"/>
            </a:lvl1pPr>
          </a:lstStyle>
          <a:p>
            <a:endParaRPr lang="en-US" dirty="0"/>
          </a:p>
        </p:txBody>
      </p:sp>
      <p:sp>
        <p:nvSpPr>
          <p:cNvPr id="3076" name="Rectangle 4"/>
          <p:cNvSpPr>
            <a:spLocks noGrp="1" noRot="1" noChangeAspect="1" noChangeArrowheads="1" noTextEdit="1"/>
          </p:cNvSpPr>
          <p:nvPr>
            <p:ph type="sldImg" idx="2"/>
          </p:nvPr>
        </p:nvSpPr>
        <p:spPr bwMode="auto">
          <a:xfrm>
            <a:off x="1028700" y="685800"/>
            <a:ext cx="48006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lnSpc>
                <a:spcPct val="100000"/>
              </a:lnSpc>
              <a:defRPr sz="1200"/>
            </a:lvl1pPr>
          </a:lstStyle>
          <a:p>
            <a:endParaRPr lang="en-US" dirty="0"/>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lnSpc>
                <a:spcPct val="100000"/>
              </a:lnSpc>
              <a:defRPr sz="1200"/>
            </a:lvl1pPr>
          </a:lstStyle>
          <a:p>
            <a:fld id="{4160473D-A365-47B1-B3E6-D6E56828B961}" type="slidenum">
              <a:rPr lang="en-US"/>
              <a:pPr/>
              <a:t>‹#›</a:t>
            </a:fld>
            <a:endParaRPr lang="en-US" dirty="0"/>
          </a:p>
        </p:txBody>
      </p:sp>
    </p:spTree>
    <p:extLst>
      <p:ext uri="{BB962C8B-B14F-4D97-AF65-F5344CB8AC3E}">
        <p14:creationId xmlns:p14="http://schemas.microsoft.com/office/powerpoint/2010/main" val="253169183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BC7C584-54C5-48FA-8DDD-E77615452CD3}" type="slidenum">
              <a:rPr lang="en-US"/>
              <a:pPr/>
              <a:t>0</a:t>
            </a:fld>
            <a:endParaRPr lang="en-US" dirty="0"/>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txBox="1">
            <a:spLocks noGrp="1" noChangeArrowheads="1"/>
          </p:cNvSpPr>
          <p:nvPr/>
        </p:nvSpPr>
        <p:spPr bwMode="auto">
          <a:xfrm>
            <a:off x="3883827" y="8684926"/>
            <a:ext cx="2972590"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0" tIns="45711" rIns="91420" bIns="45711" anchor="b"/>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fld id="{D5DFC2CF-3470-4DD6-AC80-682F6CFE4726}" type="slidenum">
              <a:rPr lang="en-US" altLang="en-US">
                <a:latin typeface="Arial" pitchFamily="34" charset="0"/>
                <a:ea typeface="MS PGothic" pitchFamily="34" charset="-128"/>
              </a:rPr>
              <a:pPr algn="r" eaLnBrk="1" hangingPunct="1"/>
              <a:t>1</a:t>
            </a:fld>
            <a:endParaRPr lang="en-US" altLang="en-US" dirty="0">
              <a:latin typeface="Arial" pitchFamily="34" charset="0"/>
              <a:ea typeface="MS PGothic" pitchFamily="34" charset="-128"/>
            </a:endParaRPr>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BBA5B9-F62A-4605-BB05-0D4DC190BB26}" type="slidenum">
              <a:rPr lang="en-US"/>
              <a:pPr/>
              <a:t>43</a:t>
            </a:fld>
            <a:endParaRPr lang="en-US" dirty="0"/>
          </a:p>
        </p:txBody>
      </p:sp>
      <p:sp>
        <p:nvSpPr>
          <p:cNvPr id="11266" name="Rectangle 2"/>
          <p:cNvSpPr>
            <a:spLocks noGrp="1" noRot="1" noChangeAspect="1" noChangeArrowheads="1" noTextEdit="1"/>
          </p:cNvSpPr>
          <p:nvPr>
            <p:ph type="sldImg"/>
          </p:nvPr>
        </p:nvSpPr>
        <p:spPr>
          <a:ln/>
        </p:spPr>
      </p:sp>
      <p:sp>
        <p:nvSpPr>
          <p:cNvPr id="11267" name="Rectangle 3"/>
          <p:cNvSpPr>
            <a:spLocks noGrp="1" noChangeArrowheads="1"/>
          </p:cNvSpPr>
          <p:nvPr>
            <p:ph type="body" idx="1"/>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10.xml"/><Relationship Id="rId7" Type="http://schemas.openxmlformats.org/officeDocument/2006/relationships/image" Target="../media/image3.tiff"/><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2.tiff"/><Relationship Id="rId5" Type="http://schemas.openxmlformats.org/officeDocument/2006/relationships/image" Target="../media/image1.tiff"/><Relationship Id="rId4"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MMC_CoverShape"/>
          <p:cNvGrpSpPr/>
          <p:nvPr userDrawn="1">
            <p:custDataLst>
              <p:tags r:id="rId1"/>
            </p:custDataLst>
          </p:nvPr>
        </p:nvGrpSpPr>
        <p:grpSpPr>
          <a:xfrm>
            <a:off x="0" y="2616200"/>
            <a:ext cx="9601201" cy="3657601"/>
            <a:chOff x="0" y="2616200"/>
            <a:chExt cx="9601201" cy="3657601"/>
          </a:xfrm>
        </p:grpSpPr>
        <p:sp>
          <p:nvSpPr>
            <p:cNvPr id="2" name="Freeform 1"/>
            <p:cNvSpPr/>
            <p:nvPr userDrawn="1"/>
          </p:nvSpPr>
          <p:spPr bwMode="auto">
            <a:xfrm>
              <a:off x="0" y="2616200"/>
              <a:ext cx="914401" cy="1625601"/>
            </a:xfrm>
            <a:custGeom>
              <a:avLst/>
              <a:gdLst/>
              <a:ahLst/>
              <a:cxnLst/>
              <a:rect l="0" t="0" r="0" b="0"/>
              <a:pathLst>
                <a:path w="914401" h="1625601">
                  <a:moveTo>
                    <a:pt x="0" y="457200"/>
                  </a:moveTo>
                  <a:lnTo>
                    <a:pt x="914400" y="0"/>
                  </a:lnTo>
                  <a:lnTo>
                    <a:pt x="0" y="1625600"/>
                  </a:lnTo>
                </a:path>
              </a:pathLst>
            </a:custGeom>
            <a:solidFill>
              <a:schemeClr val="hlink"/>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91440" bIns="45720" numCol="1" rtlCol="0" anchor="ctr" anchorCtr="0" compatLnSpc="1">
              <a:prstTxWarp prst="textNoShape">
                <a:avLst/>
              </a:prstTxWarp>
            </a:bodyPr>
            <a:lstStyle/>
            <a:p>
              <a:pPr marL="0" marR="0" indent="0" algn="ctr" defTabSz="914400" rtl="0" eaLnBrk="1" fontAlgn="base" latinLnBrk="0" hangingPunct="1">
                <a:lnSpc>
                  <a:spcPct val="86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charset="0"/>
              </a:endParaRPr>
            </a:p>
          </p:txBody>
        </p:sp>
        <p:sp>
          <p:nvSpPr>
            <p:cNvPr id="3" name="Freeform 2"/>
            <p:cNvSpPr/>
            <p:nvPr userDrawn="1"/>
          </p:nvSpPr>
          <p:spPr bwMode="auto">
            <a:xfrm>
              <a:off x="0" y="2616200"/>
              <a:ext cx="914401" cy="2997201"/>
            </a:xfrm>
            <a:custGeom>
              <a:avLst/>
              <a:gdLst/>
              <a:ahLst/>
              <a:cxnLst/>
              <a:rect l="0" t="0" r="0" b="0"/>
              <a:pathLst>
                <a:path w="914401" h="2997201">
                  <a:moveTo>
                    <a:pt x="0" y="1371600"/>
                  </a:moveTo>
                  <a:lnTo>
                    <a:pt x="914400" y="0"/>
                  </a:lnTo>
                  <a:lnTo>
                    <a:pt x="0" y="2997200"/>
                  </a:lnTo>
                </a:path>
              </a:pathLst>
            </a:custGeom>
            <a:solidFill>
              <a:schemeClr val="accent2"/>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91440" bIns="45720" numCol="1" rtlCol="0" anchor="ctr" anchorCtr="0" compatLnSpc="1">
              <a:prstTxWarp prst="textNoShape">
                <a:avLst/>
              </a:prstTxWarp>
            </a:bodyPr>
            <a:lstStyle/>
            <a:p>
              <a:pPr marL="0" marR="0" indent="0" algn="ctr" defTabSz="914400" rtl="0" eaLnBrk="1" fontAlgn="base" latinLnBrk="0" hangingPunct="1">
                <a:lnSpc>
                  <a:spcPct val="86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charset="0"/>
              </a:endParaRPr>
            </a:p>
          </p:txBody>
        </p:sp>
        <p:sp>
          <p:nvSpPr>
            <p:cNvPr id="4" name="Freeform 3"/>
            <p:cNvSpPr/>
            <p:nvPr userDrawn="1"/>
          </p:nvSpPr>
          <p:spPr bwMode="auto">
            <a:xfrm>
              <a:off x="0" y="2616200"/>
              <a:ext cx="8940801" cy="3657601"/>
            </a:xfrm>
            <a:custGeom>
              <a:avLst/>
              <a:gdLst/>
              <a:ahLst/>
              <a:cxnLst/>
              <a:rect l="0" t="0" r="0" b="0"/>
              <a:pathLst>
                <a:path w="8940801" h="3657601">
                  <a:moveTo>
                    <a:pt x="0" y="2743200"/>
                  </a:moveTo>
                  <a:lnTo>
                    <a:pt x="914400" y="0"/>
                  </a:lnTo>
                  <a:lnTo>
                    <a:pt x="8940800" y="3657600"/>
                  </a:lnTo>
                  <a:lnTo>
                    <a:pt x="0" y="3657600"/>
                  </a:lnTo>
                </a:path>
              </a:pathLst>
            </a:custGeom>
            <a:solidFill>
              <a:schemeClr val="accent1"/>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91440" bIns="45720" numCol="1" rtlCol="0" anchor="ctr" anchorCtr="0" compatLnSpc="1">
              <a:prstTxWarp prst="textNoShape">
                <a:avLst/>
              </a:prstTxWarp>
            </a:bodyPr>
            <a:lstStyle/>
            <a:p>
              <a:pPr marL="0" marR="0" indent="0" algn="ctr" defTabSz="914400" rtl="0" eaLnBrk="1" fontAlgn="base" latinLnBrk="0" hangingPunct="1">
                <a:lnSpc>
                  <a:spcPct val="86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charset="0"/>
              </a:endParaRPr>
            </a:p>
          </p:txBody>
        </p:sp>
        <p:sp>
          <p:nvSpPr>
            <p:cNvPr id="5" name="Freeform 4"/>
            <p:cNvSpPr/>
            <p:nvPr userDrawn="1"/>
          </p:nvSpPr>
          <p:spPr bwMode="auto">
            <a:xfrm>
              <a:off x="914400" y="2616200"/>
              <a:ext cx="8686801" cy="3657601"/>
            </a:xfrm>
            <a:custGeom>
              <a:avLst/>
              <a:gdLst/>
              <a:ahLst/>
              <a:cxnLst/>
              <a:rect l="0" t="0" r="0" b="0"/>
              <a:pathLst>
                <a:path w="8686801" h="3657601">
                  <a:moveTo>
                    <a:pt x="7772400" y="3657600"/>
                  </a:moveTo>
                  <a:lnTo>
                    <a:pt x="0" y="0"/>
                  </a:lnTo>
                  <a:lnTo>
                    <a:pt x="8686800" y="1117600"/>
                  </a:lnTo>
                  <a:lnTo>
                    <a:pt x="8686800" y="3657600"/>
                  </a:lnTo>
                </a:path>
              </a:pathLst>
            </a:custGeom>
            <a:solidFill>
              <a:schemeClr val="hlink"/>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91440" bIns="45720" numCol="1" rtlCol="0" anchor="ctr" anchorCtr="0" compatLnSpc="1">
              <a:prstTxWarp prst="textNoShape">
                <a:avLst/>
              </a:prstTxWarp>
            </a:bodyPr>
            <a:lstStyle/>
            <a:p>
              <a:pPr marL="0" marR="0" indent="0" algn="ctr" defTabSz="914400" rtl="0" eaLnBrk="1" fontAlgn="base" latinLnBrk="0" hangingPunct="1">
                <a:lnSpc>
                  <a:spcPct val="86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charset="0"/>
              </a:endParaRPr>
            </a:p>
          </p:txBody>
        </p:sp>
        <p:sp>
          <p:nvSpPr>
            <p:cNvPr id="6" name="Freeform 5"/>
            <p:cNvSpPr/>
            <p:nvPr userDrawn="1"/>
          </p:nvSpPr>
          <p:spPr bwMode="auto">
            <a:xfrm>
              <a:off x="914400" y="2616200"/>
              <a:ext cx="8686801" cy="1371601"/>
            </a:xfrm>
            <a:custGeom>
              <a:avLst/>
              <a:gdLst/>
              <a:ahLst/>
              <a:cxnLst/>
              <a:rect l="0" t="0" r="0" b="0"/>
              <a:pathLst>
                <a:path w="8686801" h="1371601">
                  <a:moveTo>
                    <a:pt x="8686800" y="1371600"/>
                  </a:moveTo>
                  <a:lnTo>
                    <a:pt x="0" y="0"/>
                  </a:lnTo>
                  <a:lnTo>
                    <a:pt x="8686800" y="203200"/>
                  </a:lnTo>
                </a:path>
              </a:pathLst>
            </a:custGeom>
            <a:solidFill>
              <a:schemeClr val="folHlink"/>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91440" bIns="45720" numCol="1" rtlCol="0" anchor="ctr" anchorCtr="0" compatLnSpc="1">
              <a:prstTxWarp prst="textNoShape">
                <a:avLst/>
              </a:prstTxWarp>
            </a:bodyPr>
            <a:lstStyle/>
            <a:p>
              <a:pPr marL="0" marR="0" indent="0" algn="ctr" defTabSz="914400" rtl="0" eaLnBrk="1" fontAlgn="base" latinLnBrk="0" hangingPunct="1">
                <a:lnSpc>
                  <a:spcPct val="86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charset="0"/>
              </a:endParaRPr>
            </a:p>
          </p:txBody>
        </p:sp>
        <p:sp>
          <p:nvSpPr>
            <p:cNvPr id="7" name="Freeform 6"/>
            <p:cNvSpPr/>
            <p:nvPr userDrawn="1"/>
          </p:nvSpPr>
          <p:spPr bwMode="auto">
            <a:xfrm>
              <a:off x="914400" y="2616200"/>
              <a:ext cx="8686801" cy="457201"/>
            </a:xfrm>
            <a:custGeom>
              <a:avLst/>
              <a:gdLst/>
              <a:ahLst/>
              <a:cxnLst/>
              <a:rect l="0" t="0" r="0" b="0"/>
              <a:pathLst>
                <a:path w="8686801" h="457201">
                  <a:moveTo>
                    <a:pt x="8686800" y="457200"/>
                  </a:moveTo>
                  <a:lnTo>
                    <a:pt x="0" y="0"/>
                  </a:lnTo>
                  <a:lnTo>
                    <a:pt x="8686800" y="0"/>
                  </a:lnTo>
                </a:path>
              </a:pathLst>
            </a:custGeom>
            <a:solidFill>
              <a:schemeClr val="accent2"/>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91440" bIns="45720" numCol="1" rtlCol="0" anchor="ctr" anchorCtr="0" compatLnSpc="1">
              <a:prstTxWarp prst="textNoShape">
                <a:avLst/>
              </a:prstTxWarp>
            </a:bodyPr>
            <a:lstStyle/>
            <a:p>
              <a:pPr marL="0" marR="0" indent="0" algn="ctr" defTabSz="914400" rtl="0" eaLnBrk="1" fontAlgn="base" latinLnBrk="0" hangingPunct="1">
                <a:lnSpc>
                  <a:spcPct val="86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charset="0"/>
              </a:endParaRPr>
            </a:p>
          </p:txBody>
        </p:sp>
      </p:grpSp>
      <p:sp>
        <p:nvSpPr>
          <p:cNvPr id="8194" name="PresentationTitle"/>
          <p:cNvSpPr>
            <a:spLocks noGrp="1" noChangeArrowheads="1"/>
          </p:cNvSpPr>
          <p:nvPr>
            <p:ph type="ctrTitle"/>
            <p:custDataLst>
              <p:tags r:id="rId2"/>
            </p:custDataLst>
          </p:nvPr>
        </p:nvSpPr>
        <p:spPr>
          <a:xfrm>
            <a:off x="896938" y="1243013"/>
            <a:ext cx="8234362" cy="370551"/>
          </a:xfrm>
        </p:spPr>
        <p:txBody>
          <a:bodyPr tIns="0" rIns="0" bIns="0">
            <a:spAutoFit/>
          </a:bodyPr>
          <a:lstStyle>
            <a:lvl1pPr>
              <a:lnSpc>
                <a:spcPct val="86000"/>
              </a:lnSpc>
              <a:defRPr sz="2800"/>
            </a:lvl1pPr>
          </a:lstStyle>
          <a:p>
            <a:pPr lvl="0"/>
            <a:r>
              <a:rPr lang="en-US" noProof="0" smtClean="0"/>
              <a:t>Click to edit Master title style</a:t>
            </a:r>
          </a:p>
        </p:txBody>
      </p:sp>
      <p:sp>
        <p:nvSpPr>
          <p:cNvPr id="8388" name="Date"/>
          <p:cNvSpPr>
            <a:spLocks noGrp="1" noChangeArrowheads="1"/>
          </p:cNvSpPr>
          <p:nvPr>
            <p:ph type="subTitle" sz="quarter" idx="1"/>
            <p:custDataLst>
              <p:tags r:id="rId3"/>
            </p:custDataLst>
          </p:nvPr>
        </p:nvSpPr>
        <p:spPr>
          <a:xfrm>
            <a:off x="904875" y="1998663"/>
            <a:ext cx="4852988" cy="228600"/>
          </a:xfrm>
          <a:extLs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0" indent="0">
              <a:lnSpc>
                <a:spcPct val="83000"/>
              </a:lnSpc>
              <a:spcBef>
                <a:spcPct val="0"/>
              </a:spcBef>
              <a:buFontTx/>
              <a:buNone/>
              <a:defRPr sz="1800">
                <a:solidFill>
                  <a:schemeClr val="accent2"/>
                </a:solidFill>
              </a:defRPr>
            </a:lvl1pPr>
          </a:lstStyle>
          <a:p>
            <a:pPr lvl="0"/>
            <a:r>
              <a:rPr lang="en-US" noProof="0" smtClean="0"/>
              <a:t>Click to edit Master subtitle style</a:t>
            </a:r>
          </a:p>
        </p:txBody>
      </p:sp>
      <p:pic>
        <p:nvPicPr>
          <p:cNvPr id="9" name="Picture 8"/>
          <p:cNvPicPr>
            <a:picLocks/>
          </p:cNvPicPr>
          <p:nvPr userDrawn="1"/>
        </p:nvPicPr>
        <p:blipFill>
          <a:blip r:embed="rId5" cstate="print">
            <a:extLst>
              <a:ext uri="{28A0092B-C50C-407E-A947-70E740481C1C}">
                <a14:useLocalDpi xmlns:a14="http://schemas.microsoft.com/office/drawing/2010/main" val="0"/>
              </a:ext>
            </a:extLst>
          </a:blip>
          <a:stretch>
            <a:fillRect/>
          </a:stretch>
        </p:blipFill>
        <p:spPr>
          <a:xfrm>
            <a:off x="716026" y="477901"/>
            <a:ext cx="1510284" cy="228600"/>
          </a:xfrm>
          <a:prstGeom prst="rect">
            <a:avLst/>
          </a:prstGeom>
        </p:spPr>
      </p:pic>
      <p:pic>
        <p:nvPicPr>
          <p:cNvPr id="10" name="Picture 9"/>
          <p:cNvPicPr>
            <a:picLocks/>
          </p:cNvPicPr>
          <p:nvPr userDrawn="1"/>
        </p:nvPicPr>
        <p:blipFill>
          <a:blip r:embed="rId6" cstate="print">
            <a:extLst>
              <a:ext uri="{28A0092B-C50C-407E-A947-70E740481C1C}">
                <a14:useLocalDpi xmlns:a14="http://schemas.microsoft.com/office/drawing/2010/main" val="0"/>
              </a:ext>
            </a:extLst>
          </a:blip>
          <a:stretch>
            <a:fillRect/>
          </a:stretch>
        </p:blipFill>
        <p:spPr>
          <a:xfrm>
            <a:off x="7466838" y="6459474"/>
            <a:ext cx="1659636" cy="228600"/>
          </a:xfrm>
          <a:prstGeom prst="rect">
            <a:avLst/>
          </a:prstGeom>
        </p:spPr>
      </p:pic>
      <p:pic>
        <p:nvPicPr>
          <p:cNvPr id="11" name="Picture 10"/>
          <p:cNvPicPr>
            <a:picLocks/>
          </p:cNvPicPr>
          <p:nvPr userDrawn="1"/>
        </p:nvPicPr>
        <p:blipFill>
          <a:blip r:embed="rId7" cstate="print">
            <a:extLst>
              <a:ext uri="{28A0092B-C50C-407E-A947-70E740481C1C}">
                <a14:useLocalDpi xmlns:a14="http://schemas.microsoft.com/office/drawing/2010/main" val="0"/>
              </a:ext>
            </a:extLst>
          </a:blip>
          <a:stretch>
            <a:fillRect/>
          </a:stretch>
        </p:blipFill>
        <p:spPr>
          <a:xfrm>
            <a:off x="6176010" y="574675"/>
            <a:ext cx="2950464" cy="103632"/>
          </a:xfrm>
          <a:prstGeom prst="rect">
            <a:avLst/>
          </a:prstGeom>
        </p:spPr>
      </p:pic>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B2344809-B6C9-4C2A-899F-0106E678A2DF}" type="slidenum">
              <a:rPr lang="en-US"/>
              <a:pPr/>
              <a:t>‹#›</a:t>
            </a:fld>
            <a:endParaRPr lang="en-US" dirty="0"/>
          </a:p>
        </p:txBody>
      </p:sp>
      <p:sp>
        <p:nvSpPr>
          <p:cNvPr id="5" name="Date Placeholder 4"/>
          <p:cNvSpPr>
            <a:spLocks noGrp="1"/>
          </p:cNvSpPr>
          <p:nvPr>
            <p:ph type="dt" sz="half" idx="11"/>
          </p:nvPr>
        </p:nvSpPr>
        <p:spPr/>
        <p:txBody>
          <a:bodyPr/>
          <a:lstStyle>
            <a:lvl1pPr>
              <a:defRPr/>
            </a:lvl1pPr>
          </a:lstStyle>
          <a:p>
            <a:fld id="{2F1B1B89-56A5-4471-BE93-171B2BC652B3}" type="datetime4">
              <a:rPr lang="en-US" smtClean="0"/>
              <a:t>October 28, 2014</a:t>
            </a:fld>
            <a:endParaRPr lang="en-US" dirty="0"/>
          </a:p>
        </p:txBody>
      </p:sp>
    </p:spTree>
    <p:extLst>
      <p:ext uri="{BB962C8B-B14F-4D97-AF65-F5344CB8AC3E}">
        <p14:creationId xmlns:p14="http://schemas.microsoft.com/office/powerpoint/2010/main" val="36822140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0713" y="382588"/>
            <a:ext cx="2171700" cy="58832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5613" y="382588"/>
            <a:ext cx="6362700" cy="58832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2280790A-11DD-4B14-8216-45ACA3DF5CCD}" type="slidenum">
              <a:rPr lang="en-US"/>
              <a:pPr/>
              <a:t>‹#›</a:t>
            </a:fld>
            <a:endParaRPr lang="en-US" dirty="0"/>
          </a:p>
        </p:txBody>
      </p:sp>
      <p:sp>
        <p:nvSpPr>
          <p:cNvPr id="5" name="Date Placeholder 4"/>
          <p:cNvSpPr>
            <a:spLocks noGrp="1"/>
          </p:cNvSpPr>
          <p:nvPr>
            <p:ph type="dt" sz="half" idx="11"/>
          </p:nvPr>
        </p:nvSpPr>
        <p:spPr/>
        <p:txBody>
          <a:bodyPr/>
          <a:lstStyle>
            <a:lvl1pPr>
              <a:defRPr/>
            </a:lvl1pPr>
          </a:lstStyle>
          <a:p>
            <a:fld id="{3CA64B67-7CCD-4A1E-AB8C-27263B530657}" type="datetime4">
              <a:rPr lang="en-US" smtClean="0"/>
              <a:t>October 28, 2014</a:t>
            </a:fld>
            <a:endParaRPr lang="en-US" dirty="0"/>
          </a:p>
        </p:txBody>
      </p:sp>
    </p:spTree>
    <p:extLst>
      <p:ext uri="{BB962C8B-B14F-4D97-AF65-F5344CB8AC3E}">
        <p14:creationId xmlns:p14="http://schemas.microsoft.com/office/powerpoint/2010/main" val="4256470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4A0A78DD-78FE-4B70-AE5E-F2975D9C156C}" type="slidenum">
              <a:rPr lang="en-US"/>
              <a:pPr/>
              <a:t>‹#›</a:t>
            </a:fld>
            <a:endParaRPr lang="en-US" dirty="0"/>
          </a:p>
        </p:txBody>
      </p:sp>
      <p:sp>
        <p:nvSpPr>
          <p:cNvPr id="5" name="Date Placeholder 4"/>
          <p:cNvSpPr>
            <a:spLocks noGrp="1"/>
          </p:cNvSpPr>
          <p:nvPr>
            <p:ph type="dt" sz="half" idx="11"/>
          </p:nvPr>
        </p:nvSpPr>
        <p:spPr/>
        <p:txBody>
          <a:bodyPr/>
          <a:lstStyle>
            <a:lvl1pPr>
              <a:defRPr/>
            </a:lvl1pPr>
          </a:lstStyle>
          <a:p>
            <a:fld id="{D3A4BB33-8306-4BE9-92B7-336F600E69A6}" type="datetime4">
              <a:rPr lang="en-US" smtClean="0"/>
              <a:t>October 28, 2014</a:t>
            </a:fld>
            <a:endParaRPr lang="en-US" dirty="0"/>
          </a:p>
        </p:txBody>
      </p:sp>
    </p:spTree>
    <p:extLst>
      <p:ext uri="{BB962C8B-B14F-4D97-AF65-F5344CB8AC3E}">
        <p14:creationId xmlns:p14="http://schemas.microsoft.com/office/powerpoint/2010/main" val="2077235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58825" y="4406900"/>
            <a:ext cx="8161338"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58825" y="2906713"/>
            <a:ext cx="8161338"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C3598938-AC11-469D-84E2-4B7464DE3592}" type="slidenum">
              <a:rPr lang="en-US"/>
              <a:pPr/>
              <a:t>‹#›</a:t>
            </a:fld>
            <a:endParaRPr lang="en-US" dirty="0"/>
          </a:p>
        </p:txBody>
      </p:sp>
      <p:sp>
        <p:nvSpPr>
          <p:cNvPr id="5" name="Date Placeholder 4"/>
          <p:cNvSpPr>
            <a:spLocks noGrp="1"/>
          </p:cNvSpPr>
          <p:nvPr>
            <p:ph type="dt" sz="half" idx="11"/>
          </p:nvPr>
        </p:nvSpPr>
        <p:spPr/>
        <p:txBody>
          <a:bodyPr/>
          <a:lstStyle>
            <a:lvl1pPr>
              <a:defRPr/>
            </a:lvl1pPr>
          </a:lstStyle>
          <a:p>
            <a:fld id="{B0E75298-EC19-4427-B55A-EC6F20E63C90}" type="datetime4">
              <a:rPr lang="en-US" smtClean="0"/>
              <a:t>October 28, 2014</a:t>
            </a:fld>
            <a:endParaRPr lang="en-US" dirty="0"/>
          </a:p>
        </p:txBody>
      </p:sp>
    </p:spTree>
    <p:extLst>
      <p:ext uri="{BB962C8B-B14F-4D97-AF65-F5344CB8AC3E}">
        <p14:creationId xmlns:p14="http://schemas.microsoft.com/office/powerpoint/2010/main" val="2310914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5613" y="1277938"/>
            <a:ext cx="4267200"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75213" y="1277938"/>
            <a:ext cx="4267200" cy="4987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fld id="{9C11E69D-74AC-4688-B04B-C7EE2D08FC6D}" type="slidenum">
              <a:rPr lang="en-US"/>
              <a:pPr/>
              <a:t>‹#›</a:t>
            </a:fld>
            <a:endParaRPr lang="en-US" dirty="0"/>
          </a:p>
        </p:txBody>
      </p:sp>
      <p:sp>
        <p:nvSpPr>
          <p:cNvPr id="6" name="Date Placeholder 5"/>
          <p:cNvSpPr>
            <a:spLocks noGrp="1"/>
          </p:cNvSpPr>
          <p:nvPr>
            <p:ph type="dt" sz="half" idx="11"/>
          </p:nvPr>
        </p:nvSpPr>
        <p:spPr/>
        <p:txBody>
          <a:bodyPr/>
          <a:lstStyle>
            <a:lvl1pPr>
              <a:defRPr/>
            </a:lvl1pPr>
          </a:lstStyle>
          <a:p>
            <a:fld id="{C60C24B0-A0A0-4527-9164-C869F5BAEF4A}" type="datetime4">
              <a:rPr lang="en-US" smtClean="0"/>
              <a:t>October 28, 2014</a:t>
            </a:fld>
            <a:endParaRPr lang="en-US" dirty="0"/>
          </a:p>
        </p:txBody>
      </p:sp>
    </p:spTree>
    <p:extLst>
      <p:ext uri="{BB962C8B-B14F-4D97-AF65-F5344CB8AC3E}">
        <p14:creationId xmlns:p14="http://schemas.microsoft.com/office/powerpoint/2010/main" val="3846125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4638"/>
            <a:ext cx="8643938"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79425" y="1535113"/>
            <a:ext cx="4243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79425" y="2174875"/>
            <a:ext cx="4243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878388" y="1535113"/>
            <a:ext cx="4244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78388" y="2174875"/>
            <a:ext cx="4244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p:cNvSpPr>
          <p:nvPr>
            <p:ph type="sldNum" sz="quarter" idx="10"/>
          </p:nvPr>
        </p:nvSpPr>
        <p:spPr/>
        <p:txBody>
          <a:bodyPr/>
          <a:lstStyle>
            <a:lvl1pPr>
              <a:defRPr/>
            </a:lvl1pPr>
          </a:lstStyle>
          <a:p>
            <a:fld id="{2B05E08A-C6B9-44EC-A294-ED6D58B21203}" type="slidenum">
              <a:rPr lang="en-US"/>
              <a:pPr/>
              <a:t>‹#›</a:t>
            </a:fld>
            <a:endParaRPr lang="en-US" dirty="0"/>
          </a:p>
        </p:txBody>
      </p:sp>
      <p:sp>
        <p:nvSpPr>
          <p:cNvPr id="8" name="Date Placeholder 7"/>
          <p:cNvSpPr>
            <a:spLocks noGrp="1"/>
          </p:cNvSpPr>
          <p:nvPr>
            <p:ph type="dt" sz="half" idx="11"/>
          </p:nvPr>
        </p:nvSpPr>
        <p:spPr/>
        <p:txBody>
          <a:bodyPr/>
          <a:lstStyle>
            <a:lvl1pPr>
              <a:defRPr/>
            </a:lvl1pPr>
          </a:lstStyle>
          <a:p>
            <a:fld id="{278427D4-ED5A-4036-9C9B-8753A3FE4321}" type="datetime4">
              <a:rPr lang="en-US" smtClean="0"/>
              <a:t>October 28, 2014</a:t>
            </a:fld>
            <a:endParaRPr lang="en-US" dirty="0"/>
          </a:p>
        </p:txBody>
      </p:sp>
    </p:spTree>
    <p:extLst>
      <p:ext uri="{BB962C8B-B14F-4D97-AF65-F5344CB8AC3E}">
        <p14:creationId xmlns:p14="http://schemas.microsoft.com/office/powerpoint/2010/main" val="875886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fld id="{2C7366A8-FAB7-4007-81D9-DA6A719E90D0}" type="slidenum">
              <a:rPr lang="en-US"/>
              <a:pPr/>
              <a:t>‹#›</a:t>
            </a:fld>
            <a:endParaRPr lang="en-US" dirty="0"/>
          </a:p>
        </p:txBody>
      </p:sp>
      <p:sp>
        <p:nvSpPr>
          <p:cNvPr id="4" name="Date Placeholder 3"/>
          <p:cNvSpPr>
            <a:spLocks noGrp="1"/>
          </p:cNvSpPr>
          <p:nvPr>
            <p:ph type="dt" sz="half" idx="11"/>
          </p:nvPr>
        </p:nvSpPr>
        <p:spPr/>
        <p:txBody>
          <a:bodyPr/>
          <a:lstStyle>
            <a:lvl1pPr>
              <a:defRPr/>
            </a:lvl1pPr>
          </a:lstStyle>
          <a:p>
            <a:fld id="{9B64951F-C2ED-4F57-AC4E-59A5C2308970}" type="datetime4">
              <a:rPr lang="en-US" smtClean="0"/>
              <a:t>October 28, 2014</a:t>
            </a:fld>
            <a:endParaRPr lang="en-US" dirty="0"/>
          </a:p>
        </p:txBody>
      </p:sp>
    </p:spTree>
    <p:extLst>
      <p:ext uri="{BB962C8B-B14F-4D97-AF65-F5344CB8AC3E}">
        <p14:creationId xmlns:p14="http://schemas.microsoft.com/office/powerpoint/2010/main" val="2718675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A1D32AFD-B6A4-46AE-B3A8-3DA7E92CF748}" type="slidenum">
              <a:rPr lang="en-US"/>
              <a:pPr/>
              <a:t>‹#›</a:t>
            </a:fld>
            <a:endParaRPr lang="en-US" dirty="0"/>
          </a:p>
        </p:txBody>
      </p:sp>
      <p:sp>
        <p:nvSpPr>
          <p:cNvPr id="3" name="Date Placeholder 2"/>
          <p:cNvSpPr>
            <a:spLocks noGrp="1"/>
          </p:cNvSpPr>
          <p:nvPr>
            <p:ph type="dt" sz="half" idx="11"/>
          </p:nvPr>
        </p:nvSpPr>
        <p:spPr/>
        <p:txBody>
          <a:bodyPr/>
          <a:lstStyle>
            <a:lvl1pPr>
              <a:defRPr/>
            </a:lvl1pPr>
          </a:lstStyle>
          <a:p>
            <a:fld id="{187943A3-2308-4186-97D0-8C20A8DB2FFE}" type="datetime4">
              <a:rPr lang="en-US" smtClean="0"/>
              <a:t>October 28, 2014</a:t>
            </a:fld>
            <a:endParaRPr lang="en-US" dirty="0"/>
          </a:p>
        </p:txBody>
      </p:sp>
    </p:spTree>
    <p:extLst>
      <p:ext uri="{BB962C8B-B14F-4D97-AF65-F5344CB8AC3E}">
        <p14:creationId xmlns:p14="http://schemas.microsoft.com/office/powerpoint/2010/main" val="2132254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9425" y="273050"/>
            <a:ext cx="31607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754438" y="273050"/>
            <a:ext cx="53689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79425" y="1435100"/>
            <a:ext cx="31607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C368DEE1-BAA1-4D20-8149-C848EE9A71DB}" type="slidenum">
              <a:rPr lang="en-US"/>
              <a:pPr/>
              <a:t>‹#›</a:t>
            </a:fld>
            <a:endParaRPr lang="en-US" dirty="0"/>
          </a:p>
        </p:txBody>
      </p:sp>
      <p:sp>
        <p:nvSpPr>
          <p:cNvPr id="6" name="Date Placeholder 5"/>
          <p:cNvSpPr>
            <a:spLocks noGrp="1"/>
          </p:cNvSpPr>
          <p:nvPr>
            <p:ph type="dt" sz="half" idx="11"/>
          </p:nvPr>
        </p:nvSpPr>
        <p:spPr/>
        <p:txBody>
          <a:bodyPr/>
          <a:lstStyle>
            <a:lvl1pPr>
              <a:defRPr/>
            </a:lvl1pPr>
          </a:lstStyle>
          <a:p>
            <a:fld id="{1335C07E-B48E-405A-AE35-F93BEABEF75F}" type="datetime4">
              <a:rPr lang="en-US" smtClean="0"/>
              <a:t>October 28, 2014</a:t>
            </a:fld>
            <a:endParaRPr lang="en-US" dirty="0"/>
          </a:p>
        </p:txBody>
      </p:sp>
    </p:spTree>
    <p:extLst>
      <p:ext uri="{BB962C8B-B14F-4D97-AF65-F5344CB8AC3E}">
        <p14:creationId xmlns:p14="http://schemas.microsoft.com/office/powerpoint/2010/main" val="2932230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82775" y="4800600"/>
            <a:ext cx="5761038"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882775" y="612775"/>
            <a:ext cx="576103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882775" y="5367338"/>
            <a:ext cx="576103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E6CE15BB-1F57-47D5-AD50-34F8BE7F19B0}" type="slidenum">
              <a:rPr lang="en-US"/>
              <a:pPr/>
              <a:t>‹#›</a:t>
            </a:fld>
            <a:endParaRPr lang="en-US" dirty="0"/>
          </a:p>
        </p:txBody>
      </p:sp>
      <p:sp>
        <p:nvSpPr>
          <p:cNvPr id="6" name="Date Placeholder 5"/>
          <p:cNvSpPr>
            <a:spLocks noGrp="1"/>
          </p:cNvSpPr>
          <p:nvPr>
            <p:ph type="dt" sz="half" idx="11"/>
          </p:nvPr>
        </p:nvSpPr>
        <p:spPr/>
        <p:txBody>
          <a:bodyPr/>
          <a:lstStyle>
            <a:lvl1pPr>
              <a:defRPr/>
            </a:lvl1pPr>
          </a:lstStyle>
          <a:p>
            <a:fld id="{C9D38E4C-6965-491E-8149-DDC51412665A}" type="datetime4">
              <a:rPr lang="en-US" smtClean="0"/>
              <a:t>October 28, 2014</a:t>
            </a:fld>
            <a:endParaRPr lang="en-US" dirty="0"/>
          </a:p>
        </p:txBody>
      </p:sp>
    </p:spTree>
    <p:extLst>
      <p:ext uri="{BB962C8B-B14F-4D97-AF65-F5344CB8AC3E}">
        <p14:creationId xmlns:p14="http://schemas.microsoft.com/office/powerpoint/2010/main" val="3538221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tags" Target="../tags/tag7.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cNvSpPr>
            <a:spLocks noGrp="1" noChangeArrowheads="1"/>
          </p:cNvSpPr>
          <p:nvPr>
            <p:ph type="title"/>
            <p:custDataLst>
              <p:tags r:id="rId13"/>
            </p:custDataLst>
          </p:nvPr>
        </p:nvSpPr>
        <p:spPr bwMode="gray">
          <a:xfrm>
            <a:off x="455613" y="382588"/>
            <a:ext cx="8686800" cy="690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91440" bIns="45720" numCol="1" anchor="t" anchorCtr="0" compatLnSpc="1">
            <a:prstTxWarp prst="textNoShape">
              <a:avLst/>
            </a:prstTxWarp>
          </a:bodyPr>
          <a:lstStyle/>
          <a:p>
            <a:pPr lvl="0"/>
            <a:r>
              <a:rPr lang="en-US" smtClean="0"/>
              <a:t>Click to edit Master title style</a:t>
            </a:r>
          </a:p>
        </p:txBody>
      </p:sp>
      <p:sp>
        <p:nvSpPr>
          <p:cNvPr id="1027" name="BodyText"/>
          <p:cNvSpPr>
            <a:spLocks noGrp="1" noChangeArrowheads="1"/>
          </p:cNvSpPr>
          <p:nvPr>
            <p:ph type="body" idx="1"/>
            <p:custDataLst>
              <p:tags r:id="rId14"/>
            </p:custDataLst>
          </p:nvPr>
        </p:nvSpPr>
        <p:spPr bwMode="gray">
          <a:xfrm>
            <a:off x="455613" y="1277938"/>
            <a:ext cx="8686800" cy="498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5" name="Copyright" hidden="1"/>
          <p:cNvSpPr txBox="1">
            <a:spLocks noChangeArrowheads="1"/>
          </p:cNvSpPr>
          <p:nvPr>
            <p:custDataLst>
              <p:tags r:id="rId15"/>
            </p:custDataLst>
          </p:nvPr>
        </p:nvSpPr>
        <p:spPr bwMode="gray">
          <a:xfrm>
            <a:off x="477838" y="6534150"/>
            <a:ext cx="2897187"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lstStyle/>
          <a:p>
            <a:pPr algn="l">
              <a:lnSpc>
                <a:spcPct val="100000"/>
              </a:lnSpc>
              <a:spcBef>
                <a:spcPct val="50000"/>
              </a:spcBef>
            </a:pPr>
            <a:r>
              <a:rPr lang="en-US" sz="700" dirty="0" smtClean="0">
                <a:solidFill>
                  <a:srgbClr val="7C848A"/>
                </a:solidFill>
                <a:cs typeface="Arial" charset="0"/>
              </a:rPr>
              <a:t>© 2014 Marsh USA Inc.</a:t>
            </a:r>
            <a:endParaRPr lang="en-US" sz="700" dirty="0">
              <a:solidFill>
                <a:srgbClr val="7C848A"/>
              </a:solidFill>
            </a:endParaRPr>
          </a:p>
        </p:txBody>
      </p:sp>
      <p:sp>
        <p:nvSpPr>
          <p:cNvPr id="1049" name="SlideNumber"/>
          <p:cNvSpPr>
            <a:spLocks noGrp="1" noChangeArrowheads="1"/>
          </p:cNvSpPr>
          <p:nvPr>
            <p:ph type="sldNum" sz="quarter" idx="4"/>
            <p:custDataLst>
              <p:tags r:id="rId16"/>
            </p:custDataLst>
          </p:nvPr>
        </p:nvSpPr>
        <p:spPr bwMode="gray">
          <a:xfrm>
            <a:off x="8691563" y="6483350"/>
            <a:ext cx="447675"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r">
              <a:lnSpc>
                <a:spcPct val="100000"/>
              </a:lnSpc>
              <a:defRPr sz="1100">
                <a:solidFill>
                  <a:schemeClr val="accent1"/>
                </a:solidFill>
              </a:defRPr>
            </a:lvl1pPr>
          </a:lstStyle>
          <a:p>
            <a:fld id="{EA77158E-E37C-4861-8F30-4D04908A7012}" type="slidenum">
              <a:rPr lang="en-US" smtClean="0"/>
              <a:pPr/>
              <a:t>‹#›</a:t>
            </a:fld>
            <a:endParaRPr lang="en-US" dirty="0"/>
          </a:p>
        </p:txBody>
      </p:sp>
      <p:sp>
        <p:nvSpPr>
          <p:cNvPr id="1052" name="Date" hidden="1"/>
          <p:cNvSpPr>
            <a:spLocks noGrp="1" noChangeArrowheads="1"/>
          </p:cNvSpPr>
          <p:nvPr>
            <p:ph type="dt" sz="half" idx="2"/>
            <p:custDataLst>
              <p:tags r:id="rId17"/>
            </p:custDataLst>
          </p:nvPr>
        </p:nvSpPr>
        <p:spPr bwMode="gray">
          <a:xfrm>
            <a:off x="4262438" y="6532791"/>
            <a:ext cx="1079500" cy="107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lvl1pPr>
              <a:lnSpc>
                <a:spcPct val="100000"/>
              </a:lnSpc>
              <a:spcBef>
                <a:spcPct val="50000"/>
              </a:spcBef>
              <a:defRPr sz="700">
                <a:solidFill>
                  <a:srgbClr val="7C848A"/>
                </a:solidFill>
                <a:cs typeface="Arial" charset="0"/>
              </a:defRPr>
            </a:lvl1pPr>
          </a:lstStyle>
          <a:p>
            <a:fld id="{F70C4701-6A80-4CA7-9CDF-5122E09D6016}" type="datetime4">
              <a:rPr lang="en-US" smtClean="0"/>
              <a:t>October 28, 2014</a:t>
            </a:fld>
            <a:endParaRPr lang="en-US" dirty="0"/>
          </a:p>
        </p:txBody>
      </p:sp>
      <p:sp>
        <p:nvSpPr>
          <p:cNvPr id="1059" name="Business"/>
          <p:cNvSpPr txBox="1">
            <a:spLocks noChangeArrowheads="1"/>
          </p:cNvSpPr>
          <p:nvPr>
            <p:custDataLst>
              <p:tags r:id="rId18"/>
            </p:custDataLst>
          </p:nvPr>
        </p:nvSpPr>
        <p:spPr bwMode="gray">
          <a:xfrm>
            <a:off x="477838" y="6534150"/>
            <a:ext cx="2889250"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lstStyle/>
          <a:p>
            <a:pPr algn="l">
              <a:lnSpc>
                <a:spcPct val="100000"/>
              </a:lnSpc>
              <a:spcBef>
                <a:spcPct val="50000"/>
              </a:spcBef>
            </a:pPr>
            <a:r>
              <a:rPr lang="en-US" sz="700" dirty="0" smtClean="0">
                <a:solidFill>
                  <a:schemeClr val="bg2"/>
                </a:solidFill>
              </a:rPr>
              <a:t>MARSH</a:t>
            </a:r>
            <a:endParaRPr lang="en-US" sz="700" dirty="0">
              <a:solidFill>
                <a:schemeClr val="bg2"/>
              </a:solidFill>
            </a:endParaRPr>
          </a:p>
        </p:txBody>
      </p:sp>
      <p:sp>
        <p:nvSpPr>
          <p:cNvPr id="1060" name="Filepath"/>
          <p:cNvSpPr txBox="1">
            <a:spLocks noChangeArrowheads="1"/>
          </p:cNvSpPr>
          <p:nvPr>
            <p:custDataLst>
              <p:tags r:id="rId19"/>
            </p:custDataLst>
          </p:nvPr>
        </p:nvSpPr>
        <p:spPr bwMode="gray">
          <a:xfrm>
            <a:off x="2482850" y="6528028"/>
            <a:ext cx="6021388" cy="107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a:lnSpc>
                <a:spcPct val="100000"/>
              </a:lnSpc>
              <a:spcBef>
                <a:spcPct val="50000"/>
              </a:spcBef>
            </a:pPr>
            <a:endParaRPr lang="en-US" sz="700" dirty="0">
              <a:solidFill>
                <a:schemeClr val="bg2"/>
              </a:solidFill>
            </a:endParaRPr>
          </a:p>
        </p:txBody>
      </p:sp>
      <p:sp>
        <p:nvSpPr>
          <p:cNvPr id="2" name="Freeform 1"/>
          <p:cNvSpPr/>
          <p:nvPr/>
        </p:nvSpPr>
        <p:spPr bwMode="auto">
          <a:xfrm>
            <a:off x="0" y="0"/>
            <a:ext cx="9601201" cy="292101"/>
          </a:xfrm>
          <a:custGeom>
            <a:avLst/>
            <a:gdLst/>
            <a:ahLst/>
            <a:cxnLst/>
            <a:rect l="0" t="0" r="0" b="0"/>
            <a:pathLst>
              <a:path w="9601201" h="292101">
                <a:moveTo>
                  <a:pt x="0" y="0"/>
                </a:moveTo>
                <a:lnTo>
                  <a:pt x="9601200" y="0"/>
                </a:lnTo>
                <a:lnTo>
                  <a:pt x="9601200" y="292100"/>
                </a:lnTo>
                <a:lnTo>
                  <a:pt x="0" y="114300"/>
                </a:lnTo>
                <a:lnTo>
                  <a:pt x="0" y="0"/>
                </a:lnTo>
                <a:close/>
              </a:path>
            </a:pathLst>
          </a:custGeom>
          <a:solidFill>
            <a:schemeClr val="accent2"/>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91440" bIns="45720" numCol="1" rtlCol="0" anchor="ctr" anchorCtr="0" compatLnSpc="1">
            <a:prstTxWarp prst="textNoShape">
              <a:avLst/>
            </a:prstTxWarp>
          </a:bodyPr>
          <a:lstStyle/>
          <a:p>
            <a:pPr marL="0" marR="0" indent="0" algn="ctr" defTabSz="914400" rtl="0" eaLnBrk="1" fontAlgn="base" latinLnBrk="0" hangingPunct="1">
              <a:lnSpc>
                <a:spcPct val="86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charset="0"/>
            </a:endParaRPr>
          </a:p>
        </p:txBody>
      </p:sp>
      <p:sp>
        <p:nvSpPr>
          <p:cNvPr id="3" name="Freeform 2"/>
          <p:cNvSpPr/>
          <p:nvPr/>
        </p:nvSpPr>
        <p:spPr bwMode="auto">
          <a:xfrm>
            <a:off x="0" y="0"/>
            <a:ext cx="9601201" cy="431801"/>
          </a:xfrm>
          <a:custGeom>
            <a:avLst/>
            <a:gdLst/>
            <a:ahLst/>
            <a:cxnLst/>
            <a:rect l="0" t="0" r="0" b="0"/>
            <a:pathLst>
              <a:path w="9601201" h="431801">
                <a:moveTo>
                  <a:pt x="0" y="88900"/>
                </a:moveTo>
                <a:lnTo>
                  <a:pt x="9601200" y="266700"/>
                </a:lnTo>
                <a:lnTo>
                  <a:pt x="9601200" y="431800"/>
                </a:lnTo>
                <a:lnTo>
                  <a:pt x="0" y="152400"/>
                </a:lnTo>
                <a:lnTo>
                  <a:pt x="0" y="88900"/>
                </a:lnTo>
                <a:lnTo>
                  <a:pt x="0" y="0"/>
                </a:lnTo>
              </a:path>
            </a:pathLst>
          </a:custGeom>
          <a:solidFill>
            <a:schemeClr val="folHlink"/>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91440" bIns="45720" numCol="1" rtlCol="0" anchor="ctr" anchorCtr="0" compatLnSpc="1">
            <a:prstTxWarp prst="textNoShape">
              <a:avLst/>
            </a:prstTxWarp>
          </a:bodyPr>
          <a:lstStyle/>
          <a:p>
            <a:pPr marL="0" marR="0" indent="0" algn="ctr" defTabSz="914400" rtl="0" eaLnBrk="1" fontAlgn="base" latinLnBrk="0" hangingPunct="1">
              <a:lnSpc>
                <a:spcPct val="86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rtl="0" eaLnBrk="1" fontAlgn="base" hangingPunct="1">
        <a:lnSpc>
          <a:spcPct val="83000"/>
        </a:lnSpc>
        <a:spcBef>
          <a:spcPct val="0"/>
        </a:spcBef>
        <a:spcAft>
          <a:spcPct val="0"/>
        </a:spcAft>
        <a:defRPr sz="2100">
          <a:solidFill>
            <a:schemeClr val="accent1"/>
          </a:solidFill>
          <a:latin typeface="+mj-lt"/>
          <a:ea typeface="+mj-ea"/>
          <a:cs typeface="+mj-cs"/>
        </a:defRPr>
      </a:lvl1pPr>
      <a:lvl2pPr algn="l" rtl="0" eaLnBrk="1" fontAlgn="base" hangingPunct="1">
        <a:lnSpc>
          <a:spcPct val="83000"/>
        </a:lnSpc>
        <a:spcBef>
          <a:spcPct val="0"/>
        </a:spcBef>
        <a:spcAft>
          <a:spcPct val="0"/>
        </a:spcAft>
        <a:defRPr sz="2100">
          <a:solidFill>
            <a:schemeClr val="accent1"/>
          </a:solidFill>
          <a:latin typeface="Arial" charset="0"/>
        </a:defRPr>
      </a:lvl2pPr>
      <a:lvl3pPr algn="l" rtl="0" eaLnBrk="1" fontAlgn="base" hangingPunct="1">
        <a:lnSpc>
          <a:spcPct val="83000"/>
        </a:lnSpc>
        <a:spcBef>
          <a:spcPct val="0"/>
        </a:spcBef>
        <a:spcAft>
          <a:spcPct val="0"/>
        </a:spcAft>
        <a:defRPr sz="2100">
          <a:solidFill>
            <a:schemeClr val="accent1"/>
          </a:solidFill>
          <a:latin typeface="Arial" charset="0"/>
        </a:defRPr>
      </a:lvl3pPr>
      <a:lvl4pPr algn="l" rtl="0" eaLnBrk="1" fontAlgn="base" hangingPunct="1">
        <a:lnSpc>
          <a:spcPct val="83000"/>
        </a:lnSpc>
        <a:spcBef>
          <a:spcPct val="0"/>
        </a:spcBef>
        <a:spcAft>
          <a:spcPct val="0"/>
        </a:spcAft>
        <a:defRPr sz="2100">
          <a:solidFill>
            <a:schemeClr val="accent1"/>
          </a:solidFill>
          <a:latin typeface="Arial" charset="0"/>
        </a:defRPr>
      </a:lvl4pPr>
      <a:lvl5pPr algn="l" rtl="0" eaLnBrk="1" fontAlgn="base" hangingPunct="1">
        <a:lnSpc>
          <a:spcPct val="83000"/>
        </a:lnSpc>
        <a:spcBef>
          <a:spcPct val="0"/>
        </a:spcBef>
        <a:spcAft>
          <a:spcPct val="0"/>
        </a:spcAft>
        <a:defRPr sz="2100">
          <a:solidFill>
            <a:schemeClr val="accent1"/>
          </a:solidFill>
          <a:latin typeface="Arial" charset="0"/>
        </a:defRPr>
      </a:lvl5pPr>
      <a:lvl6pPr marL="457200" algn="l" rtl="0" eaLnBrk="1" fontAlgn="base" hangingPunct="1">
        <a:lnSpc>
          <a:spcPct val="83000"/>
        </a:lnSpc>
        <a:spcBef>
          <a:spcPct val="0"/>
        </a:spcBef>
        <a:spcAft>
          <a:spcPct val="0"/>
        </a:spcAft>
        <a:defRPr sz="2100">
          <a:solidFill>
            <a:schemeClr val="accent1"/>
          </a:solidFill>
          <a:latin typeface="Arial" charset="0"/>
        </a:defRPr>
      </a:lvl6pPr>
      <a:lvl7pPr marL="914400" algn="l" rtl="0" eaLnBrk="1" fontAlgn="base" hangingPunct="1">
        <a:lnSpc>
          <a:spcPct val="83000"/>
        </a:lnSpc>
        <a:spcBef>
          <a:spcPct val="0"/>
        </a:spcBef>
        <a:spcAft>
          <a:spcPct val="0"/>
        </a:spcAft>
        <a:defRPr sz="2100">
          <a:solidFill>
            <a:schemeClr val="accent1"/>
          </a:solidFill>
          <a:latin typeface="Arial" charset="0"/>
        </a:defRPr>
      </a:lvl7pPr>
      <a:lvl8pPr marL="1371600" algn="l" rtl="0" eaLnBrk="1" fontAlgn="base" hangingPunct="1">
        <a:lnSpc>
          <a:spcPct val="83000"/>
        </a:lnSpc>
        <a:spcBef>
          <a:spcPct val="0"/>
        </a:spcBef>
        <a:spcAft>
          <a:spcPct val="0"/>
        </a:spcAft>
        <a:defRPr sz="2100">
          <a:solidFill>
            <a:schemeClr val="accent1"/>
          </a:solidFill>
          <a:latin typeface="Arial" charset="0"/>
        </a:defRPr>
      </a:lvl8pPr>
      <a:lvl9pPr marL="1828800" algn="l" rtl="0" eaLnBrk="1" fontAlgn="base" hangingPunct="1">
        <a:lnSpc>
          <a:spcPct val="83000"/>
        </a:lnSpc>
        <a:spcBef>
          <a:spcPct val="0"/>
        </a:spcBef>
        <a:spcAft>
          <a:spcPct val="0"/>
        </a:spcAft>
        <a:defRPr sz="2100">
          <a:solidFill>
            <a:schemeClr val="accent1"/>
          </a:solidFill>
          <a:latin typeface="Arial" charset="0"/>
        </a:defRPr>
      </a:lvl9pPr>
    </p:titleStyle>
    <p:bodyStyle>
      <a:lvl1pPr marL="203200" indent="-203200" algn="l" rtl="0" eaLnBrk="1" fontAlgn="base" hangingPunct="1">
        <a:spcBef>
          <a:spcPct val="60000"/>
        </a:spcBef>
        <a:spcAft>
          <a:spcPct val="0"/>
        </a:spcAft>
        <a:buChar char="•"/>
        <a:defRPr sz="2000">
          <a:solidFill>
            <a:schemeClr val="tx1"/>
          </a:solidFill>
          <a:latin typeface="+mn-lt"/>
          <a:ea typeface="+mn-ea"/>
          <a:cs typeface="+mn-cs"/>
        </a:defRPr>
      </a:lvl1pPr>
      <a:lvl2pPr marL="508000" indent="-279400" algn="l" rtl="0" eaLnBrk="1" fontAlgn="base" hangingPunct="1">
        <a:spcBef>
          <a:spcPct val="20000"/>
        </a:spcBef>
        <a:spcAft>
          <a:spcPct val="0"/>
        </a:spcAft>
        <a:buChar char="–"/>
        <a:defRPr sz="2000">
          <a:solidFill>
            <a:schemeClr val="tx1"/>
          </a:solidFill>
          <a:latin typeface="+mn-lt"/>
          <a:ea typeface="+mn-ea"/>
        </a:defRPr>
      </a:lvl2pPr>
      <a:lvl3pPr marL="685800" indent="-177800" algn="l" rtl="0" eaLnBrk="1" fontAlgn="base" hangingPunct="1">
        <a:spcBef>
          <a:spcPct val="20000"/>
        </a:spcBef>
        <a:spcAft>
          <a:spcPct val="0"/>
        </a:spcAft>
        <a:buFont typeface="Arial" charset="0"/>
        <a:buChar char="­"/>
        <a:defRPr sz="2000">
          <a:solidFill>
            <a:schemeClr val="tx1"/>
          </a:solidFill>
          <a:latin typeface="+mn-lt"/>
          <a:ea typeface="+mn-ea"/>
        </a:defRPr>
      </a:lvl3pPr>
      <a:lvl4pPr marL="863600" indent="-177800" algn="l" rtl="0" eaLnBrk="1" fontAlgn="base" hangingPunct="1">
        <a:spcBef>
          <a:spcPct val="20000"/>
        </a:spcBef>
        <a:spcAft>
          <a:spcPct val="0"/>
        </a:spcAft>
        <a:buFont typeface="Arial" charset="0"/>
        <a:buChar char="­"/>
        <a:defRPr sz="2000">
          <a:solidFill>
            <a:schemeClr val="tx1"/>
          </a:solidFill>
          <a:latin typeface="+mn-lt"/>
          <a:ea typeface="+mn-ea"/>
        </a:defRPr>
      </a:lvl4pPr>
      <a:lvl5pPr marL="1041400" indent="-177800" algn="l" rtl="0" eaLnBrk="1" fontAlgn="base" hangingPunct="1">
        <a:spcBef>
          <a:spcPct val="20000"/>
        </a:spcBef>
        <a:spcAft>
          <a:spcPct val="0"/>
        </a:spcAft>
        <a:buFont typeface="Arial" charset="0"/>
        <a:buChar char="-"/>
        <a:defRPr sz="2000">
          <a:solidFill>
            <a:schemeClr val="tx1"/>
          </a:solidFill>
          <a:latin typeface="+mn-lt"/>
          <a:ea typeface="+mn-ea"/>
        </a:defRPr>
      </a:lvl5pPr>
      <a:lvl6pPr marL="1498600" indent="-177800" algn="l" rtl="0" eaLnBrk="1" fontAlgn="base" hangingPunct="1">
        <a:spcBef>
          <a:spcPct val="20000"/>
        </a:spcBef>
        <a:spcAft>
          <a:spcPct val="0"/>
        </a:spcAft>
        <a:buFont typeface="Arial" charset="0"/>
        <a:buChar char="-"/>
        <a:defRPr sz="2000">
          <a:solidFill>
            <a:schemeClr val="tx1"/>
          </a:solidFill>
          <a:latin typeface="+mn-lt"/>
          <a:ea typeface="+mn-ea"/>
        </a:defRPr>
      </a:lvl6pPr>
      <a:lvl7pPr marL="1955800" indent="-177800" algn="l" rtl="0" eaLnBrk="1" fontAlgn="base" hangingPunct="1">
        <a:spcBef>
          <a:spcPct val="20000"/>
        </a:spcBef>
        <a:spcAft>
          <a:spcPct val="0"/>
        </a:spcAft>
        <a:buFont typeface="Arial" charset="0"/>
        <a:buChar char="-"/>
        <a:defRPr sz="2000">
          <a:solidFill>
            <a:schemeClr val="tx1"/>
          </a:solidFill>
          <a:latin typeface="+mn-lt"/>
          <a:ea typeface="+mn-ea"/>
        </a:defRPr>
      </a:lvl7pPr>
      <a:lvl8pPr marL="2413000" indent="-177800" algn="l" rtl="0" eaLnBrk="1" fontAlgn="base" hangingPunct="1">
        <a:spcBef>
          <a:spcPct val="20000"/>
        </a:spcBef>
        <a:spcAft>
          <a:spcPct val="0"/>
        </a:spcAft>
        <a:buFont typeface="Arial" charset="0"/>
        <a:buChar char="-"/>
        <a:defRPr sz="2000">
          <a:solidFill>
            <a:schemeClr val="tx1"/>
          </a:solidFill>
          <a:latin typeface="+mn-lt"/>
          <a:ea typeface="+mn-ea"/>
        </a:defRPr>
      </a:lvl8pPr>
      <a:lvl9pPr marL="2870200" indent="-177800" algn="l" rtl="0" eaLnBrk="1" fontAlgn="base" hangingPunct="1">
        <a:spcBef>
          <a:spcPct val="20000"/>
        </a:spcBef>
        <a:spcAft>
          <a:spcPct val="0"/>
        </a:spcAft>
        <a:buFont typeface="Arial" charset="0"/>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tags" Target="../tags/tag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7.xml"/><Relationship Id="rId1" Type="http://schemas.openxmlformats.org/officeDocument/2006/relationships/tags" Target="../tags/tag16.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media/image7.tiff"/><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6" name="PresentationTitle"/>
          <p:cNvSpPr>
            <a:spLocks noGrp="1" noChangeArrowheads="1"/>
          </p:cNvSpPr>
          <p:nvPr>
            <p:ph type="ctrTitle"/>
            <p:custDataLst>
              <p:tags r:id="rId2"/>
            </p:custDataLst>
          </p:nvPr>
        </p:nvSpPr>
        <p:spPr>
          <a:xfrm>
            <a:off x="896938" y="1243013"/>
            <a:ext cx="8234362" cy="1164678"/>
          </a:xfrm>
        </p:spPr>
        <p:txBody>
          <a:bodyPr/>
          <a:lstStyle/>
          <a:p>
            <a:r>
              <a:rPr lang="en-US" sz="2200" dirty="0" smtClean="0"/>
              <a:t>EVOLUTION OF ADDITIONAL INSURED COVERAGE </a:t>
            </a:r>
            <a:br>
              <a:rPr lang="en-US" sz="2200" dirty="0" smtClean="0"/>
            </a:br>
            <a:r>
              <a:rPr lang="en-US" sz="2200" dirty="0" smtClean="0">
                <a:solidFill>
                  <a:schemeClr val="accent2"/>
                </a:solidFill>
              </a:rPr>
              <a:t>NEW ISO CHANGES, COURT CASES, AND PRACTICAL IMPLICATIONS </a:t>
            </a:r>
            <a:r>
              <a:rPr lang="en-US" sz="2200" dirty="0">
                <a:solidFill>
                  <a:schemeClr val="accent2"/>
                </a:solidFill>
              </a:rPr>
              <a:t/>
            </a:r>
            <a:br>
              <a:rPr lang="en-US" sz="2200" dirty="0">
                <a:solidFill>
                  <a:schemeClr val="accent2"/>
                </a:solidFill>
              </a:rPr>
            </a:br>
            <a:endParaRPr lang="en-US" sz="2200" dirty="0">
              <a:solidFill>
                <a:schemeClr val="accent2"/>
              </a:solidFill>
            </a:endParaRPr>
          </a:p>
        </p:txBody>
      </p:sp>
      <p:sp>
        <p:nvSpPr>
          <p:cNvPr id="2237" name="Date"/>
          <p:cNvSpPr>
            <a:spLocks noGrp="1" noChangeArrowheads="1"/>
          </p:cNvSpPr>
          <p:nvPr>
            <p:ph type="subTitle" idx="1"/>
            <p:custDataLst>
              <p:tags r:id="rId3"/>
            </p:custDataLst>
          </p:nvPr>
        </p:nvSpPr>
        <p:spPr>
          <a:xfrm>
            <a:off x="904875" y="2213270"/>
            <a:ext cx="4852988" cy="228600"/>
          </a:xfrm>
        </p:spPr>
        <p:txBody>
          <a:bodyPr/>
          <a:lstStyle/>
          <a:p>
            <a:r>
              <a:rPr lang="en-US" dirty="0" smtClean="0"/>
              <a:t>October 27, 2014</a:t>
            </a:r>
            <a:endParaRPr lang="en-US" dirty="0"/>
          </a:p>
        </p:txBody>
      </p:sp>
      <p:sp>
        <p:nvSpPr>
          <p:cNvPr id="2052" name="NameAndLocation"/>
          <p:cNvSpPr txBox="1">
            <a:spLocks noChangeArrowheads="1"/>
          </p:cNvSpPr>
          <p:nvPr>
            <p:custDataLst>
              <p:tags r:id="rId4"/>
            </p:custDataLst>
          </p:nvPr>
        </p:nvSpPr>
        <p:spPr bwMode="gray">
          <a:xfrm>
            <a:off x="903288" y="4085472"/>
            <a:ext cx="4972050"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l">
              <a:lnSpc>
                <a:spcPct val="100000"/>
              </a:lnSpc>
              <a:spcBef>
                <a:spcPts val="600"/>
              </a:spcBef>
            </a:pPr>
            <a:r>
              <a:rPr lang="en-US" sz="1600" b="1" dirty="0">
                <a:solidFill>
                  <a:srgbClr val="FFFFFF"/>
                </a:solidFill>
              </a:rPr>
              <a:t>Presented by: </a:t>
            </a:r>
          </a:p>
          <a:p>
            <a:pPr algn="l">
              <a:lnSpc>
                <a:spcPct val="100000"/>
              </a:lnSpc>
              <a:spcBef>
                <a:spcPts val="600"/>
              </a:spcBef>
            </a:pPr>
            <a:r>
              <a:rPr lang="en-US" sz="1600" b="1" dirty="0">
                <a:solidFill>
                  <a:srgbClr val="FFFFFF"/>
                </a:solidFill>
              </a:rPr>
              <a:t>Karen A. Reutter, CPCU, </a:t>
            </a:r>
            <a:r>
              <a:rPr lang="en-US" sz="1600" b="1" dirty="0" smtClean="0">
                <a:solidFill>
                  <a:srgbClr val="FFFFFF"/>
                </a:solidFill>
              </a:rPr>
              <a:t>ARM</a:t>
            </a:r>
            <a:br>
              <a:rPr lang="en-US" sz="1600" b="1" dirty="0" smtClean="0">
                <a:solidFill>
                  <a:srgbClr val="FFFFFF"/>
                </a:solidFill>
              </a:rPr>
            </a:br>
            <a:r>
              <a:rPr lang="en-US" sz="1600" b="1" dirty="0" smtClean="0">
                <a:solidFill>
                  <a:srgbClr val="FFFFFF"/>
                </a:solidFill>
              </a:rPr>
              <a:t>Marsh </a:t>
            </a:r>
            <a:r>
              <a:rPr lang="en-US" sz="1600" b="1" dirty="0">
                <a:solidFill>
                  <a:srgbClr val="FFFFFF"/>
                </a:solidFill>
              </a:rPr>
              <a:t>USA, Inc. </a:t>
            </a:r>
            <a:endParaRPr lang="en-US" sz="1600" b="1" dirty="0" smtClean="0">
              <a:solidFill>
                <a:srgbClr val="FFFFFF"/>
              </a:solidFill>
            </a:endParaRPr>
          </a:p>
          <a:p>
            <a:pPr algn="l">
              <a:lnSpc>
                <a:spcPct val="100000"/>
              </a:lnSpc>
              <a:spcBef>
                <a:spcPts val="600"/>
              </a:spcBef>
            </a:pPr>
            <a:endParaRPr lang="en-US" sz="1600" b="1" dirty="0">
              <a:solidFill>
                <a:srgbClr val="FFFFFF"/>
              </a:solidFill>
            </a:endParaRPr>
          </a:p>
          <a:p>
            <a:pPr algn="l">
              <a:lnSpc>
                <a:spcPct val="100000"/>
              </a:lnSpc>
              <a:spcBef>
                <a:spcPts val="600"/>
              </a:spcBef>
            </a:pPr>
            <a:r>
              <a:rPr lang="en-US" sz="1600" b="1" dirty="0" smtClean="0">
                <a:solidFill>
                  <a:srgbClr val="FFFFFF"/>
                </a:solidFill>
              </a:rPr>
              <a:t>Patrick J. Wielinski</a:t>
            </a:r>
          </a:p>
          <a:p>
            <a:pPr algn="l">
              <a:lnSpc>
                <a:spcPct val="100000"/>
              </a:lnSpc>
              <a:spcBef>
                <a:spcPts val="600"/>
              </a:spcBef>
            </a:pPr>
            <a:r>
              <a:rPr lang="en-US" sz="1600" b="1" dirty="0" smtClean="0">
                <a:solidFill>
                  <a:srgbClr val="FFFFFF"/>
                </a:solidFill>
              </a:rPr>
              <a:t>Cokinos Bosien &amp; Young</a:t>
            </a:r>
            <a:endParaRPr lang="en-US" sz="1600" b="1" dirty="0">
              <a:solidFill>
                <a:srgbClr val="FFFFFF"/>
              </a:solidFill>
            </a:endParaRPr>
          </a:p>
        </p:txBody>
      </p:sp>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p:nvPr>
        </p:nvSpPr>
        <p:spPr/>
        <p:txBody>
          <a:bodyPr/>
          <a:lstStyle/>
          <a:p>
            <a:r>
              <a:rPr lang="en-US" altLang="en-US" dirty="0" smtClean="0"/>
              <a:t>2013 ISO Changes</a:t>
            </a:r>
            <a:br>
              <a:rPr lang="en-US" altLang="en-US" dirty="0" smtClean="0"/>
            </a:br>
            <a:r>
              <a:rPr lang="en-US" altLang="en-US" dirty="0" smtClean="0">
                <a:solidFill>
                  <a:srgbClr val="00A8C8"/>
                </a:solidFill>
              </a:rPr>
              <a:t>Broad Coverage Endorsements</a:t>
            </a:r>
          </a:p>
        </p:txBody>
      </p:sp>
      <p:graphicFrame>
        <p:nvGraphicFramePr>
          <p:cNvPr id="28702" name="Group 30"/>
          <p:cNvGraphicFramePr>
            <a:graphicFrameLocks noGrp="1"/>
          </p:cNvGraphicFramePr>
          <p:nvPr>
            <p:extLst>
              <p:ext uri="{D42A27DB-BD31-4B8C-83A1-F6EECF244321}">
                <p14:modId xmlns:p14="http://schemas.microsoft.com/office/powerpoint/2010/main" val="3306735515"/>
              </p:ext>
            </p:extLst>
          </p:nvPr>
        </p:nvGraphicFramePr>
        <p:xfrm>
          <a:off x="460134" y="1957388"/>
          <a:ext cx="8679187" cy="2651808"/>
        </p:xfrm>
        <a:graphic>
          <a:graphicData uri="http://schemas.openxmlformats.org/drawingml/2006/table">
            <a:tbl>
              <a:tblPr/>
              <a:tblGrid>
                <a:gridCol w="1552118"/>
                <a:gridCol w="1393738"/>
                <a:gridCol w="1393738"/>
                <a:gridCol w="1395405"/>
                <a:gridCol w="1393738"/>
                <a:gridCol w="1550450"/>
              </a:tblGrid>
              <a:tr h="396875">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200" b="1" i="0" u="none" strike="noStrike" cap="none" normalizeH="0" baseline="0" dirty="0" smtClean="0">
                          <a:ln>
                            <a:noFill/>
                          </a:ln>
                          <a:solidFill>
                            <a:schemeClr val="bg1"/>
                          </a:solidFill>
                          <a:effectLst/>
                          <a:latin typeface="Arial" panose="020B0604020202020204" pitchFamily="34" charset="0"/>
                          <a:ea typeface="MS Mincho" pitchFamily="49" charset="-128"/>
                          <a:cs typeface="Times New Roman" pitchFamily="18" charset="0"/>
                        </a:rPr>
                        <a:t>Form #</a:t>
                      </a:r>
                      <a:endParaRPr kumimoji="0" lang="en-US" altLang="ja-JP" sz="1200" b="0" i="0" u="none" strike="noStrike" cap="none" normalizeH="0" baseline="0" dirty="0" smtClean="0">
                        <a:ln>
                          <a:noFill/>
                        </a:ln>
                        <a:solidFill>
                          <a:schemeClr val="bg1"/>
                        </a:solidFill>
                        <a:effectLst/>
                        <a:latin typeface="Arial" panose="020B0604020202020204" pitchFamily="34" charset="0"/>
                        <a:ea typeface="MS Mincho" pitchFamily="49" charset="-128"/>
                        <a:cs typeface="Times New Roman" pitchFamily="18" charset="0"/>
                      </a:endParaRPr>
                    </a:p>
                  </a:txBody>
                  <a:tcPr marL="48014" marR="48014" marT="45728" marB="45728"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2060"/>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200" b="1" i="0" u="none" strike="noStrike" cap="none" normalizeH="0" baseline="0" dirty="0" smtClean="0">
                          <a:ln>
                            <a:noFill/>
                          </a:ln>
                          <a:solidFill>
                            <a:schemeClr val="bg1"/>
                          </a:solidFill>
                          <a:effectLst/>
                          <a:latin typeface="Arial" panose="020B0604020202020204" pitchFamily="34" charset="0"/>
                          <a:ea typeface="MS Mincho" pitchFamily="49" charset="-128"/>
                          <a:cs typeface="Times New Roman" pitchFamily="18" charset="0"/>
                        </a:rPr>
                        <a:t>Form Name</a:t>
                      </a:r>
                      <a:endParaRPr kumimoji="0" lang="en-US" altLang="ja-JP" sz="1200" b="0" i="0" u="none" strike="noStrike" cap="none" normalizeH="0" baseline="0" dirty="0" smtClean="0">
                        <a:ln>
                          <a:noFill/>
                        </a:ln>
                        <a:solidFill>
                          <a:schemeClr val="bg1"/>
                        </a:solidFill>
                        <a:effectLst/>
                        <a:latin typeface="Arial" panose="020B0604020202020204" pitchFamily="34" charset="0"/>
                        <a:ea typeface="MS Mincho" pitchFamily="49" charset="-128"/>
                        <a:cs typeface="Times New Roman" pitchFamily="18" charset="0"/>
                      </a:endParaRPr>
                    </a:p>
                  </a:txBody>
                  <a:tcPr marL="48014" marR="48014" marT="45728" marB="45728"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2060"/>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200" b="1" i="0" u="none" strike="noStrike" cap="none" normalizeH="0" baseline="0" dirty="0" smtClean="0">
                          <a:ln>
                            <a:noFill/>
                          </a:ln>
                          <a:solidFill>
                            <a:schemeClr val="bg1"/>
                          </a:solidFill>
                          <a:effectLst/>
                          <a:latin typeface="Arial" panose="020B0604020202020204" pitchFamily="34" charset="0"/>
                          <a:ea typeface="MS Mincho" pitchFamily="49" charset="-128"/>
                          <a:cs typeface="Times New Roman" pitchFamily="18" charset="0"/>
                        </a:rPr>
                        <a:t>Includes Completed Operations</a:t>
                      </a:r>
                      <a:endParaRPr kumimoji="0" lang="en-US" altLang="ja-JP" sz="1200" b="0" i="0" u="none" strike="noStrike" cap="none" normalizeH="0" baseline="0" dirty="0" smtClean="0">
                        <a:ln>
                          <a:noFill/>
                        </a:ln>
                        <a:solidFill>
                          <a:schemeClr val="bg1"/>
                        </a:solidFill>
                        <a:effectLst/>
                        <a:latin typeface="Arial" panose="020B0604020202020204" pitchFamily="34" charset="0"/>
                        <a:ea typeface="MS Mincho" pitchFamily="49" charset="-128"/>
                        <a:cs typeface="Times New Roman" pitchFamily="18" charset="0"/>
                      </a:endParaRPr>
                    </a:p>
                  </a:txBody>
                  <a:tcPr marL="48014" marR="48014" marT="45728" marB="45728"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2060"/>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200" b="1" i="0" u="none" strike="noStrike" cap="none" normalizeH="0" baseline="0" dirty="0" smtClean="0">
                          <a:ln>
                            <a:noFill/>
                          </a:ln>
                          <a:solidFill>
                            <a:schemeClr val="bg1"/>
                          </a:solidFill>
                          <a:effectLst/>
                          <a:latin typeface="Arial" panose="020B0604020202020204" pitchFamily="34" charset="0"/>
                          <a:ea typeface="MS Mincho" pitchFamily="49" charset="-128"/>
                          <a:cs typeface="Times New Roman" pitchFamily="18" charset="0"/>
                        </a:rPr>
                        <a:t>Includes Sole Negligence</a:t>
                      </a:r>
                      <a:endParaRPr kumimoji="0" lang="en-US" altLang="ja-JP" sz="1200" b="0" i="0" u="none" strike="noStrike" cap="none" normalizeH="0" baseline="0" dirty="0" smtClean="0">
                        <a:ln>
                          <a:noFill/>
                        </a:ln>
                        <a:solidFill>
                          <a:schemeClr val="bg1"/>
                        </a:solidFill>
                        <a:effectLst/>
                        <a:latin typeface="Arial" panose="020B0604020202020204" pitchFamily="34" charset="0"/>
                        <a:ea typeface="MS Mincho" pitchFamily="49" charset="-128"/>
                        <a:cs typeface="Times New Roman" pitchFamily="18" charset="0"/>
                      </a:endParaRPr>
                    </a:p>
                  </a:txBody>
                  <a:tcPr marL="48014" marR="48014" marT="45728" marB="45728"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2060"/>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200" b="1" i="0" u="none" strike="noStrike" cap="none" normalizeH="0" baseline="0" dirty="0" smtClean="0">
                          <a:ln>
                            <a:noFill/>
                          </a:ln>
                          <a:solidFill>
                            <a:schemeClr val="bg1"/>
                          </a:solidFill>
                          <a:effectLst/>
                          <a:latin typeface="Arial" panose="020B0604020202020204" pitchFamily="34" charset="0"/>
                          <a:ea typeface="MS Mincho" pitchFamily="49" charset="-128"/>
                          <a:cs typeface="Times New Roman" pitchFamily="18" charset="0"/>
                        </a:rPr>
                        <a:t>Written, Oral Contracts</a:t>
                      </a:r>
                      <a:endParaRPr kumimoji="0" lang="en-US" altLang="ja-JP" sz="1200" b="0" i="0" u="none" strike="noStrike" cap="none" normalizeH="0" baseline="0" dirty="0" smtClean="0">
                        <a:ln>
                          <a:noFill/>
                        </a:ln>
                        <a:solidFill>
                          <a:schemeClr val="bg1"/>
                        </a:solidFill>
                        <a:effectLst/>
                        <a:latin typeface="Arial" panose="020B0604020202020204" pitchFamily="34" charset="0"/>
                        <a:ea typeface="MS Mincho" pitchFamily="49" charset="-128"/>
                        <a:cs typeface="Times New Roman" pitchFamily="18" charset="0"/>
                      </a:endParaRPr>
                    </a:p>
                  </a:txBody>
                  <a:tcPr marL="48014" marR="48014" marT="45728" marB="45728"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2060"/>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200" b="1" i="0" u="none" strike="noStrike" cap="none" normalizeH="0" baseline="0" dirty="0" smtClean="0">
                          <a:ln>
                            <a:noFill/>
                          </a:ln>
                          <a:solidFill>
                            <a:schemeClr val="bg1"/>
                          </a:solidFill>
                          <a:effectLst/>
                          <a:latin typeface="Arial" panose="020B0604020202020204" pitchFamily="34" charset="0"/>
                          <a:ea typeface="MS Mincho" pitchFamily="49" charset="-128"/>
                          <a:cs typeface="Times New Roman" pitchFamily="18" charset="0"/>
                        </a:rPr>
                        <a:t>Primary &amp; Non-contributory Coverage</a:t>
                      </a:r>
                      <a:endParaRPr kumimoji="0" lang="en-US" altLang="ja-JP" sz="1200" b="0" i="0" u="none" strike="noStrike" cap="none" normalizeH="0" baseline="0" dirty="0" smtClean="0">
                        <a:ln>
                          <a:noFill/>
                        </a:ln>
                        <a:solidFill>
                          <a:schemeClr val="bg1"/>
                        </a:solidFill>
                        <a:effectLst/>
                        <a:latin typeface="Arial" panose="020B0604020202020204" pitchFamily="34" charset="0"/>
                        <a:ea typeface="MS Mincho" pitchFamily="49" charset="-128"/>
                        <a:cs typeface="Times New Roman" pitchFamily="18" charset="0"/>
                      </a:endParaRPr>
                    </a:p>
                  </a:txBody>
                  <a:tcPr marL="48014" marR="48014" marT="45728" marB="45728"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2060"/>
                    </a:solidFill>
                  </a:tcPr>
                </a:tc>
              </a:tr>
              <a:tr h="701675">
                <a:tc>
                  <a:txBody>
                    <a:bodyPr/>
                    <a:lstStyle/>
                    <a:p>
                      <a:pPr marL="0" marR="0">
                        <a:lnSpc>
                          <a:spcPct val="115000"/>
                        </a:lnSpc>
                        <a:spcBef>
                          <a:spcPts val="0"/>
                        </a:spcBef>
                        <a:spcAft>
                          <a:spcPts val="1000"/>
                        </a:spcAft>
                      </a:pPr>
                      <a:r>
                        <a:rPr lang="en-US" sz="1200" baseline="0" dirty="0" smtClean="0">
                          <a:solidFill>
                            <a:schemeClr val="tx1"/>
                          </a:solidFill>
                          <a:effectLst/>
                          <a:highlight>
                            <a:srgbClr val="FFFF00"/>
                          </a:highlight>
                          <a:latin typeface="Arial" panose="020B0604020202020204" pitchFamily="34" charset="0"/>
                          <a:ea typeface="Calibri"/>
                          <a:cs typeface="Times New Roman"/>
                        </a:rPr>
                        <a:t>CG 2010 (11-85)</a:t>
                      </a:r>
                      <a:endParaRPr lang="en-US" sz="1200" baseline="0" dirty="0" smtClean="0">
                        <a:solidFill>
                          <a:schemeClr val="tx1"/>
                        </a:solidFill>
                        <a:effectLst/>
                        <a:latin typeface="Arial" panose="020B0604020202020204" pitchFamily="34" charset="0"/>
                        <a:ea typeface="Calibri"/>
                        <a:cs typeface="Times New Roman"/>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n-US" altLang="ja-JP" sz="12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endParaRPr>
                    </a:p>
                  </a:txBody>
                  <a:tcPr marL="48014" marR="48014" marT="45728" marB="45728"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2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Additional Insured: Owners, Lessees, or Contractors</a:t>
                      </a:r>
                    </a:p>
                  </a:txBody>
                  <a:tcPr marL="48014" marR="48014" marT="45728" marB="45728"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2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Yes, by using words “your work”</a:t>
                      </a:r>
                    </a:p>
                  </a:txBody>
                  <a:tcPr marL="48014" marR="48014" marT="45728" marB="45728"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2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Yes, by court interpretation of the use of “arising out of “</a:t>
                      </a:r>
                    </a:p>
                  </a:txBody>
                  <a:tcPr marL="48014" marR="48014" marT="45728" marB="45728"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2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Silent</a:t>
                      </a:r>
                    </a:p>
                  </a:txBody>
                  <a:tcPr marL="48014" marR="48014" marT="45728" marB="45728"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2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Coverage is not specifically stated on the endorsement. It will have to be requested.</a:t>
                      </a:r>
                    </a:p>
                  </a:txBody>
                  <a:tcPr marL="48014" marR="48014" marT="45728" marB="45728"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01675">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2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CG 2026</a:t>
                      </a:r>
                    </a:p>
                  </a:txBody>
                  <a:tcPr marL="48014" marR="48014" marT="45728" marB="45728"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2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Additional Insured: Designated Person or Organization</a:t>
                      </a:r>
                    </a:p>
                  </a:txBody>
                  <a:tcPr marL="48014" marR="48014" marT="45728" marB="45728"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2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Yes</a:t>
                      </a:r>
                    </a:p>
                  </a:txBody>
                  <a:tcPr marL="48014" marR="48014" marT="45728" marB="45728"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2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Yes, by court interpretation of the use of “arising out of”</a:t>
                      </a:r>
                    </a:p>
                  </a:txBody>
                  <a:tcPr marL="48014" marR="48014" marT="45728" marB="45728"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2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Silent</a:t>
                      </a:r>
                    </a:p>
                  </a:txBody>
                  <a:tcPr marL="48014" marR="48014" marT="45728" marB="45728"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2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Coverage is not specifically stated on the endorsement. It will have to be requested.</a:t>
                      </a:r>
                    </a:p>
                  </a:txBody>
                  <a:tcPr marL="48014" marR="48014" marT="45728" marB="45728"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 name="Slide Number Placeholder 1"/>
          <p:cNvSpPr>
            <a:spLocks noGrp="1"/>
          </p:cNvSpPr>
          <p:nvPr>
            <p:ph type="sldNum" sz="quarter" idx="10"/>
          </p:nvPr>
        </p:nvSpPr>
        <p:spPr/>
        <p:txBody>
          <a:bodyPr/>
          <a:lstStyle/>
          <a:p>
            <a:fld id="{2C7366A8-FAB7-4007-81D9-DA6A719E90D0}" type="slidenum">
              <a:rPr lang="en-US" smtClean="0"/>
              <a:pPr/>
              <a:t>9</a:t>
            </a:fld>
            <a:endParaRPr lang="en-US" dirty="0"/>
          </a:p>
        </p:txBody>
      </p:sp>
    </p:spTree>
    <p:extLst>
      <p:ext uri="{BB962C8B-B14F-4D97-AF65-F5344CB8AC3E}">
        <p14:creationId xmlns:p14="http://schemas.microsoft.com/office/powerpoint/2010/main" val="22259693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idx="4294967295"/>
          </p:nvPr>
        </p:nvSpPr>
        <p:spPr/>
        <p:txBody>
          <a:bodyPr lIns="0" anchor="t"/>
          <a:lstStyle/>
          <a:p>
            <a:pPr eaLnBrk="1" hangingPunct="1"/>
            <a:r>
              <a:rPr lang="en-US" altLang="en-US" dirty="0" smtClean="0"/>
              <a:t>2013 ISO Changes</a:t>
            </a:r>
            <a:br>
              <a:rPr lang="en-US" altLang="en-US" dirty="0" smtClean="0"/>
            </a:br>
            <a:r>
              <a:rPr lang="en-US" altLang="en-US" dirty="0" smtClean="0">
                <a:solidFill>
                  <a:srgbClr val="00A8C8"/>
                </a:solidFill>
              </a:rPr>
              <a:t>Intermediate Coverage Endorsements</a:t>
            </a:r>
          </a:p>
        </p:txBody>
      </p:sp>
      <p:graphicFrame>
        <p:nvGraphicFramePr>
          <p:cNvPr id="29739" name="Group 43"/>
          <p:cNvGraphicFramePr>
            <a:graphicFrameLocks noGrp="1"/>
          </p:cNvGraphicFramePr>
          <p:nvPr>
            <p:extLst>
              <p:ext uri="{D42A27DB-BD31-4B8C-83A1-F6EECF244321}">
                <p14:modId xmlns:p14="http://schemas.microsoft.com/office/powerpoint/2010/main" val="741349315"/>
              </p:ext>
            </p:extLst>
          </p:nvPr>
        </p:nvGraphicFramePr>
        <p:xfrm>
          <a:off x="460134" y="1346930"/>
          <a:ext cx="8679187" cy="4145280"/>
        </p:xfrm>
        <a:graphic>
          <a:graphicData uri="http://schemas.openxmlformats.org/drawingml/2006/table">
            <a:tbl>
              <a:tblPr/>
              <a:tblGrid>
                <a:gridCol w="1225356"/>
                <a:gridCol w="1562120"/>
                <a:gridCol w="1393738"/>
                <a:gridCol w="1393738"/>
                <a:gridCol w="1080314"/>
                <a:gridCol w="2023921"/>
              </a:tblGrid>
              <a:tr h="228600">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100" b="1" i="0" u="none" strike="noStrike" cap="none" normalizeH="0" baseline="0" dirty="0" smtClean="0">
                          <a:ln>
                            <a:noFill/>
                          </a:ln>
                          <a:solidFill>
                            <a:schemeClr val="bg1"/>
                          </a:solidFill>
                          <a:effectLst/>
                          <a:latin typeface="Arial" panose="020B0604020202020204" pitchFamily="34" charset="0"/>
                          <a:ea typeface="MS Mincho" pitchFamily="49" charset="-128"/>
                          <a:cs typeface="Times New Roman" pitchFamily="18" charset="0"/>
                        </a:rPr>
                        <a:t>Form #</a:t>
                      </a:r>
                      <a:endParaRPr kumimoji="0" lang="en-US" altLang="ja-JP" sz="1100" b="0" i="0" u="none" strike="noStrike" cap="none" normalizeH="0" baseline="0" dirty="0" smtClean="0">
                        <a:ln>
                          <a:noFill/>
                        </a:ln>
                        <a:solidFill>
                          <a:schemeClr val="bg1"/>
                        </a:solidFill>
                        <a:effectLst/>
                        <a:latin typeface="Arial" panose="020B0604020202020204" pitchFamily="34" charset="0"/>
                        <a:ea typeface="MS Mincho" pitchFamily="49" charset="-128"/>
                        <a:cs typeface="Times New Roman" pitchFamily="18" charset="0"/>
                      </a:endParaRPr>
                    </a:p>
                  </a:txBody>
                  <a:tcPr marL="48014" marR="48014"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2060"/>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100" b="1" i="0" u="none" strike="noStrike" cap="none" normalizeH="0" baseline="0" dirty="0" smtClean="0">
                          <a:ln>
                            <a:noFill/>
                          </a:ln>
                          <a:solidFill>
                            <a:schemeClr val="bg1"/>
                          </a:solidFill>
                          <a:effectLst/>
                          <a:latin typeface="Arial" panose="020B0604020202020204" pitchFamily="34" charset="0"/>
                          <a:ea typeface="MS Mincho" pitchFamily="49" charset="-128"/>
                          <a:cs typeface="Times New Roman" pitchFamily="18" charset="0"/>
                        </a:rPr>
                        <a:t>Form Name</a:t>
                      </a:r>
                      <a:endParaRPr kumimoji="0" lang="en-US" altLang="ja-JP" sz="1100" b="0" i="0" u="none" strike="noStrike" cap="none" normalizeH="0" baseline="0" dirty="0" smtClean="0">
                        <a:ln>
                          <a:noFill/>
                        </a:ln>
                        <a:solidFill>
                          <a:schemeClr val="bg1"/>
                        </a:solidFill>
                        <a:effectLst/>
                        <a:latin typeface="Arial" panose="020B0604020202020204" pitchFamily="34" charset="0"/>
                        <a:ea typeface="MS Mincho" pitchFamily="49" charset="-128"/>
                        <a:cs typeface="Times New Roman" pitchFamily="18" charset="0"/>
                      </a:endParaRPr>
                    </a:p>
                  </a:txBody>
                  <a:tcPr marL="48014" marR="48014"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2060"/>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100" b="1" i="0" u="none" strike="noStrike" cap="none" normalizeH="0" baseline="0" dirty="0" smtClean="0">
                          <a:ln>
                            <a:noFill/>
                          </a:ln>
                          <a:solidFill>
                            <a:schemeClr val="bg1"/>
                          </a:solidFill>
                          <a:effectLst/>
                          <a:latin typeface="Arial" panose="020B0604020202020204" pitchFamily="34" charset="0"/>
                          <a:ea typeface="MS Mincho" pitchFamily="49" charset="-128"/>
                          <a:cs typeface="Times New Roman" pitchFamily="18" charset="0"/>
                        </a:rPr>
                        <a:t>Includes Completed Operations</a:t>
                      </a:r>
                      <a:endParaRPr kumimoji="0" lang="en-US" altLang="ja-JP" sz="1100" b="0" i="0" u="none" strike="noStrike" cap="none" normalizeH="0" baseline="0" dirty="0" smtClean="0">
                        <a:ln>
                          <a:noFill/>
                        </a:ln>
                        <a:solidFill>
                          <a:schemeClr val="bg1"/>
                        </a:solidFill>
                        <a:effectLst/>
                        <a:latin typeface="Arial" panose="020B0604020202020204" pitchFamily="34" charset="0"/>
                        <a:ea typeface="MS Mincho" pitchFamily="49" charset="-128"/>
                        <a:cs typeface="Times New Roman" pitchFamily="18" charset="0"/>
                      </a:endParaRPr>
                    </a:p>
                  </a:txBody>
                  <a:tcPr marL="48014" marR="48014"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2060"/>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100" b="1" i="0" u="none" strike="noStrike" cap="none" normalizeH="0" baseline="0" dirty="0" smtClean="0">
                          <a:ln>
                            <a:noFill/>
                          </a:ln>
                          <a:solidFill>
                            <a:schemeClr val="bg1"/>
                          </a:solidFill>
                          <a:effectLst/>
                          <a:latin typeface="Arial" panose="020B0604020202020204" pitchFamily="34" charset="0"/>
                          <a:ea typeface="MS Mincho" pitchFamily="49" charset="-128"/>
                          <a:cs typeface="Times New Roman" pitchFamily="18" charset="0"/>
                        </a:rPr>
                        <a:t>Includes Sole Negligence</a:t>
                      </a:r>
                      <a:endParaRPr kumimoji="0" lang="en-US" altLang="ja-JP" sz="1100" b="0" i="0" u="none" strike="noStrike" cap="none" normalizeH="0" baseline="0" dirty="0" smtClean="0">
                        <a:ln>
                          <a:noFill/>
                        </a:ln>
                        <a:solidFill>
                          <a:schemeClr val="bg1"/>
                        </a:solidFill>
                        <a:effectLst/>
                        <a:latin typeface="Arial" panose="020B0604020202020204" pitchFamily="34" charset="0"/>
                        <a:ea typeface="MS Mincho" pitchFamily="49" charset="-128"/>
                        <a:cs typeface="Times New Roman" pitchFamily="18" charset="0"/>
                      </a:endParaRPr>
                    </a:p>
                  </a:txBody>
                  <a:tcPr marL="48014" marR="48014"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2060"/>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100" b="1" i="0" u="none" strike="noStrike" cap="none" normalizeH="0" baseline="0" dirty="0" smtClean="0">
                          <a:ln>
                            <a:noFill/>
                          </a:ln>
                          <a:solidFill>
                            <a:schemeClr val="bg1"/>
                          </a:solidFill>
                          <a:effectLst/>
                          <a:latin typeface="Arial" panose="020B0604020202020204" pitchFamily="34" charset="0"/>
                          <a:ea typeface="MS Mincho" pitchFamily="49" charset="-128"/>
                          <a:cs typeface="Times New Roman" pitchFamily="18" charset="0"/>
                        </a:rPr>
                        <a:t>Written, Oral Contracts</a:t>
                      </a:r>
                      <a:endParaRPr kumimoji="0" lang="en-US" altLang="ja-JP" sz="1100" b="0" i="0" u="none" strike="noStrike" cap="none" normalizeH="0" baseline="0" dirty="0" smtClean="0">
                        <a:ln>
                          <a:noFill/>
                        </a:ln>
                        <a:solidFill>
                          <a:schemeClr val="bg1"/>
                        </a:solidFill>
                        <a:effectLst/>
                        <a:latin typeface="Arial" panose="020B0604020202020204" pitchFamily="34" charset="0"/>
                        <a:ea typeface="MS Mincho" pitchFamily="49" charset="-128"/>
                        <a:cs typeface="Times New Roman" pitchFamily="18" charset="0"/>
                      </a:endParaRPr>
                    </a:p>
                  </a:txBody>
                  <a:tcPr marL="48014" marR="48014"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2060"/>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100" b="1" i="0" u="none" strike="noStrike" cap="none" normalizeH="0" baseline="0" dirty="0" smtClean="0">
                          <a:ln>
                            <a:noFill/>
                          </a:ln>
                          <a:solidFill>
                            <a:schemeClr val="bg1"/>
                          </a:solidFill>
                          <a:effectLst/>
                          <a:latin typeface="Arial" panose="020B0604020202020204" pitchFamily="34" charset="0"/>
                          <a:ea typeface="MS Mincho" pitchFamily="49" charset="-128"/>
                          <a:cs typeface="Times New Roman" pitchFamily="18" charset="0"/>
                        </a:rPr>
                        <a:t>Primary and Noncontributory Coverage</a:t>
                      </a:r>
                      <a:endParaRPr kumimoji="0" lang="en-US" altLang="ja-JP" sz="1100" b="0" i="0" u="none" strike="noStrike" cap="none" normalizeH="0" baseline="0" dirty="0" smtClean="0">
                        <a:ln>
                          <a:noFill/>
                        </a:ln>
                        <a:solidFill>
                          <a:schemeClr val="bg1"/>
                        </a:solidFill>
                        <a:effectLst/>
                        <a:latin typeface="Arial" panose="020B0604020202020204" pitchFamily="34" charset="0"/>
                        <a:ea typeface="MS Mincho" pitchFamily="49" charset="-128"/>
                        <a:cs typeface="Times New Roman" pitchFamily="18" charset="0"/>
                      </a:endParaRPr>
                    </a:p>
                  </a:txBody>
                  <a:tcPr marL="48014" marR="48014"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2060"/>
                    </a:solidFill>
                  </a:tcPr>
                </a:tc>
              </a:tr>
              <a:tr h="228600">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1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CG 2010 (10 93)</a:t>
                      </a:r>
                    </a:p>
                  </a:txBody>
                  <a:tcPr marL="48014" marR="48014"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1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Additional Insured: Owners, Lessees, or Contractors</a:t>
                      </a:r>
                    </a:p>
                  </a:txBody>
                  <a:tcPr marL="48014" marR="48014"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1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No, by using words “ongoing operations”</a:t>
                      </a:r>
                    </a:p>
                  </a:txBody>
                  <a:tcPr marL="48014" marR="48014"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1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Yes, by court interpretation of the use of “arising out of“</a:t>
                      </a:r>
                    </a:p>
                  </a:txBody>
                  <a:tcPr marL="48014" marR="48014"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1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Silent</a:t>
                      </a:r>
                    </a:p>
                  </a:txBody>
                  <a:tcPr marL="48014" marR="48014"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1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Coverage is not specifically stated on the endorsement. It will have to be requested.</a:t>
                      </a:r>
                    </a:p>
                  </a:txBody>
                  <a:tcPr marL="48014" marR="48014"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11163">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1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CG 2010 (03 97)</a:t>
                      </a:r>
                    </a:p>
                    <a:p>
                      <a:pPr marL="0" marR="0">
                        <a:lnSpc>
                          <a:spcPct val="115000"/>
                        </a:lnSpc>
                        <a:spcBef>
                          <a:spcPts val="0"/>
                        </a:spcBef>
                        <a:spcAft>
                          <a:spcPts val="1000"/>
                        </a:spcAft>
                      </a:pPr>
                      <a:r>
                        <a:rPr lang="en-US" sz="1100" baseline="0" dirty="0" smtClean="0">
                          <a:solidFill>
                            <a:schemeClr val="tx1"/>
                          </a:solidFill>
                          <a:effectLst/>
                          <a:highlight>
                            <a:srgbClr val="FFFF00"/>
                          </a:highlight>
                          <a:latin typeface="Arial" panose="020B0604020202020204" pitchFamily="34" charset="0"/>
                          <a:ea typeface="Calibri"/>
                          <a:cs typeface="Times New Roman"/>
                        </a:rPr>
                        <a:t>CG 2010 (10 01)</a:t>
                      </a:r>
                      <a:endParaRPr lang="en-US" sz="1100" baseline="0" dirty="0">
                        <a:solidFill>
                          <a:schemeClr val="tx1"/>
                        </a:solidFill>
                        <a:effectLst/>
                        <a:latin typeface="Arial" panose="020B0604020202020204" pitchFamily="34" charset="0"/>
                        <a:ea typeface="Calibri"/>
                        <a:cs typeface="Times New Roman"/>
                      </a:endParaRPr>
                    </a:p>
                  </a:txBody>
                  <a:tcPr marL="48014" marR="48014"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1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Additional Insured: Owners, Lessees or Contractors — Scheduled Person or Organization</a:t>
                      </a:r>
                    </a:p>
                  </a:txBody>
                  <a:tcPr marL="48014" marR="48014"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1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No, by using words “ongoing operations”</a:t>
                      </a:r>
                    </a:p>
                  </a:txBody>
                  <a:tcPr marL="48014" marR="48014"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1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Yes, by court interpretation of the use of “arising out of”</a:t>
                      </a:r>
                    </a:p>
                  </a:txBody>
                  <a:tcPr marL="48014" marR="48014"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1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Silent</a:t>
                      </a:r>
                    </a:p>
                  </a:txBody>
                  <a:tcPr marL="48014" marR="48014"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1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Coverage is not specifically stated on the endorsement. It will have to be requested.</a:t>
                      </a:r>
                    </a:p>
                  </a:txBody>
                  <a:tcPr marL="48014" marR="48014"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93725">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1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CG 2033 (03 97)</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1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CG 2033 (07 98)</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1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CG 2033 (10 01)</a:t>
                      </a:r>
                    </a:p>
                  </a:txBody>
                  <a:tcPr marL="48014" marR="48014"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1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Additional Insured: Owners, Lessees or Contractors — Automatic Status When Required in a Construction Contract</a:t>
                      </a:r>
                    </a:p>
                  </a:txBody>
                  <a:tcPr marL="48014" marR="48014"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1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No, by using words “ongoing operations”</a:t>
                      </a:r>
                    </a:p>
                  </a:txBody>
                  <a:tcPr marL="48014" marR="48014"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1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Yes, by court interpretation of the use of “arising out of”</a:t>
                      </a:r>
                    </a:p>
                  </a:txBody>
                  <a:tcPr marL="48014" marR="48014"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1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Silent</a:t>
                      </a:r>
                    </a:p>
                  </a:txBody>
                  <a:tcPr marL="48014" marR="48014"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1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Coverage is not specifically stated on the endorsement. It will have to be requested.</a:t>
                      </a:r>
                    </a:p>
                  </a:txBody>
                  <a:tcPr marL="48014" marR="48014"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28600">
                <a:tc>
                  <a:txBody>
                    <a:bodyPr/>
                    <a:lstStyle/>
                    <a:p>
                      <a:pPr marL="0" marR="0">
                        <a:lnSpc>
                          <a:spcPct val="115000"/>
                        </a:lnSpc>
                        <a:spcBef>
                          <a:spcPts val="0"/>
                        </a:spcBef>
                        <a:spcAft>
                          <a:spcPts val="1000"/>
                        </a:spcAft>
                      </a:pPr>
                      <a:r>
                        <a:rPr lang="en-US" sz="1100" baseline="0" dirty="0" smtClean="0">
                          <a:solidFill>
                            <a:schemeClr val="tx1"/>
                          </a:solidFill>
                          <a:effectLst/>
                          <a:highlight>
                            <a:srgbClr val="FFFF00"/>
                          </a:highlight>
                          <a:latin typeface="Arial" panose="020B0604020202020204" pitchFamily="34" charset="0"/>
                          <a:ea typeface="Calibri"/>
                          <a:cs typeface="Times New Roman"/>
                        </a:rPr>
                        <a:t>CG 2037 (10 01)</a:t>
                      </a:r>
                      <a:endParaRPr lang="en-US" sz="1100" baseline="0" dirty="0">
                        <a:solidFill>
                          <a:schemeClr val="tx1"/>
                        </a:solidFill>
                        <a:effectLst/>
                        <a:latin typeface="Arial" panose="020B0604020202020204" pitchFamily="34" charset="0"/>
                        <a:ea typeface="Calibri"/>
                        <a:cs typeface="Times New Roman"/>
                      </a:endParaRPr>
                    </a:p>
                  </a:txBody>
                  <a:tcPr marL="48014" marR="48014"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1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Additional Insured: Owners, Lessees or Contractors — Completed Operations</a:t>
                      </a:r>
                    </a:p>
                  </a:txBody>
                  <a:tcPr marL="48014" marR="48014"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1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Yes</a:t>
                      </a:r>
                    </a:p>
                  </a:txBody>
                  <a:tcPr marL="48014" marR="48014"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1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Yes</a:t>
                      </a:r>
                    </a:p>
                  </a:txBody>
                  <a:tcPr marL="48014" marR="48014"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1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Silent</a:t>
                      </a:r>
                    </a:p>
                  </a:txBody>
                  <a:tcPr marL="48014" marR="48014"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1100" b="0" i="0" u="none" strike="noStrike" cap="none" normalizeH="0" baseline="0" dirty="0" smtClean="0">
                          <a:ln>
                            <a:noFill/>
                          </a:ln>
                          <a:solidFill>
                            <a:schemeClr val="tx1"/>
                          </a:solidFill>
                          <a:effectLst/>
                          <a:latin typeface="Arial" panose="020B0604020202020204" pitchFamily="34" charset="0"/>
                          <a:ea typeface="MS Mincho" pitchFamily="49" charset="-128"/>
                          <a:cs typeface="Times New Roman" pitchFamily="18" charset="0"/>
                        </a:rPr>
                        <a:t>Coverage is not specifically stated on the endorsement. It will have to be requested. </a:t>
                      </a:r>
                    </a:p>
                  </a:txBody>
                  <a:tcPr marL="48014" marR="48014"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 name="Slide Number Placeholder 1"/>
          <p:cNvSpPr>
            <a:spLocks noGrp="1"/>
          </p:cNvSpPr>
          <p:nvPr>
            <p:ph type="sldNum" sz="quarter" idx="10"/>
          </p:nvPr>
        </p:nvSpPr>
        <p:spPr/>
        <p:txBody>
          <a:bodyPr/>
          <a:lstStyle/>
          <a:p>
            <a:fld id="{A1D32AFD-B6A4-46AE-B3A8-3DA7E92CF748}" type="slidenum">
              <a:rPr lang="en-US" smtClean="0"/>
              <a:pPr/>
              <a:t>10</a:t>
            </a:fld>
            <a:endParaRPr lang="en-US" dirty="0"/>
          </a:p>
        </p:txBody>
      </p:sp>
    </p:spTree>
    <p:extLst>
      <p:ext uri="{BB962C8B-B14F-4D97-AF65-F5344CB8AC3E}">
        <p14:creationId xmlns:p14="http://schemas.microsoft.com/office/powerpoint/2010/main" val="15191547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idx="4294967295"/>
          </p:nvPr>
        </p:nvSpPr>
        <p:spPr/>
        <p:txBody>
          <a:bodyPr lIns="0" anchor="t"/>
          <a:lstStyle/>
          <a:p>
            <a:pPr eaLnBrk="1" hangingPunct="1"/>
            <a:r>
              <a:rPr lang="en-US" altLang="en-US" dirty="0" smtClean="0"/>
              <a:t>2013 ISO Changes</a:t>
            </a:r>
            <a:br>
              <a:rPr lang="en-US" altLang="en-US" dirty="0" smtClean="0"/>
            </a:br>
            <a:r>
              <a:rPr lang="en-US" altLang="en-US" dirty="0" smtClean="0">
                <a:solidFill>
                  <a:srgbClr val="00A8C8"/>
                </a:solidFill>
              </a:rPr>
              <a:t>Limited Coverage Endorsements</a:t>
            </a:r>
          </a:p>
        </p:txBody>
      </p:sp>
      <p:graphicFrame>
        <p:nvGraphicFramePr>
          <p:cNvPr id="30772" name="Group 52"/>
          <p:cNvGraphicFramePr>
            <a:graphicFrameLocks noGrp="1"/>
          </p:cNvGraphicFramePr>
          <p:nvPr>
            <p:extLst>
              <p:ext uri="{D42A27DB-BD31-4B8C-83A1-F6EECF244321}">
                <p14:modId xmlns:p14="http://schemas.microsoft.com/office/powerpoint/2010/main" val="3927920129"/>
              </p:ext>
            </p:extLst>
          </p:nvPr>
        </p:nvGraphicFramePr>
        <p:xfrm>
          <a:off x="328429" y="1308100"/>
          <a:ext cx="8887581" cy="4993419"/>
        </p:xfrm>
        <a:graphic>
          <a:graphicData uri="http://schemas.openxmlformats.org/drawingml/2006/table">
            <a:tbl>
              <a:tblPr/>
              <a:tblGrid>
                <a:gridCol w="976950"/>
                <a:gridCol w="1323718"/>
                <a:gridCol w="1162004"/>
                <a:gridCol w="1733837"/>
                <a:gridCol w="2018920"/>
                <a:gridCol w="1672152"/>
              </a:tblGrid>
              <a:tr h="328613">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bg1"/>
                          </a:solidFill>
                          <a:effectLst/>
                          <a:latin typeface="Arial" panose="020B0604020202020204" pitchFamily="34" charset="0"/>
                          <a:ea typeface="MS Mincho" pitchFamily="49" charset="-128"/>
                          <a:cs typeface="Arial" pitchFamily="34" charset="0"/>
                        </a:rPr>
                        <a:t>Form #</a:t>
                      </a:r>
                    </a:p>
                  </a:txBody>
                  <a:tcPr marL="28808" marR="28808" marT="27436" marB="27436"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2060"/>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bg1"/>
                          </a:solidFill>
                          <a:effectLst/>
                          <a:latin typeface="Arial" panose="020B0604020202020204" pitchFamily="34" charset="0"/>
                          <a:ea typeface="MS Mincho" pitchFamily="49" charset="-128"/>
                          <a:cs typeface="Arial" pitchFamily="34" charset="0"/>
                        </a:rPr>
                        <a:t>Form Name</a:t>
                      </a:r>
                    </a:p>
                  </a:txBody>
                  <a:tcPr marL="28808" marR="28808" marT="27436" marB="27436"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2060"/>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bg1"/>
                          </a:solidFill>
                          <a:effectLst/>
                          <a:latin typeface="Arial" panose="020B0604020202020204" pitchFamily="34" charset="0"/>
                          <a:ea typeface="MS Mincho" pitchFamily="49" charset="-128"/>
                          <a:cs typeface="Arial" pitchFamily="34" charset="0"/>
                        </a:rPr>
                        <a:t>Includes Completed Operations</a:t>
                      </a:r>
                    </a:p>
                  </a:txBody>
                  <a:tcPr marL="28808" marR="28808" marT="27436" marB="27436"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2060"/>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bg1"/>
                          </a:solidFill>
                          <a:effectLst/>
                          <a:latin typeface="Arial" panose="020B0604020202020204" pitchFamily="34" charset="0"/>
                          <a:ea typeface="MS Mincho" pitchFamily="49" charset="-128"/>
                          <a:cs typeface="Arial" pitchFamily="34" charset="0"/>
                        </a:rPr>
                        <a:t>Includes Sole Negligence</a:t>
                      </a:r>
                    </a:p>
                  </a:txBody>
                  <a:tcPr marL="28808" marR="28808" marT="27436" marB="27436"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2060"/>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bg1"/>
                          </a:solidFill>
                          <a:effectLst/>
                          <a:latin typeface="Arial" panose="020B0604020202020204" pitchFamily="34" charset="0"/>
                          <a:ea typeface="MS Mincho" pitchFamily="49" charset="-128"/>
                          <a:cs typeface="Arial" pitchFamily="34" charset="0"/>
                        </a:rPr>
                        <a:t>Written, Oral Contracts</a:t>
                      </a:r>
                    </a:p>
                  </a:txBody>
                  <a:tcPr marL="28808" marR="28808" marT="27436" marB="27436"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2060"/>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bg1"/>
                          </a:solidFill>
                          <a:effectLst/>
                          <a:latin typeface="Arial" panose="020B0604020202020204" pitchFamily="34" charset="0"/>
                          <a:ea typeface="MS Mincho" pitchFamily="49" charset="-128"/>
                          <a:cs typeface="Arial" pitchFamily="34" charset="0"/>
                        </a:rPr>
                        <a:t>Primary and Noncontributory Coverage</a:t>
                      </a:r>
                    </a:p>
                  </a:txBody>
                  <a:tcPr marL="28808" marR="28808" marT="27436" marB="27436"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2060"/>
                    </a:solidFill>
                  </a:tcPr>
                </a:tc>
              </a:tr>
              <a:tr h="741363">
                <a:tc>
                  <a:txBody>
                    <a:bodyPr/>
                    <a:lstStyle/>
                    <a:p>
                      <a:pPr marL="0" marR="0">
                        <a:lnSpc>
                          <a:spcPct val="115000"/>
                        </a:lnSpc>
                        <a:spcBef>
                          <a:spcPts val="0"/>
                        </a:spcBef>
                        <a:spcAft>
                          <a:spcPts val="1000"/>
                        </a:spcAft>
                      </a:pPr>
                      <a:r>
                        <a:rPr lang="en-US" sz="900" baseline="0" dirty="0" smtClean="0">
                          <a:solidFill>
                            <a:schemeClr val="tx1"/>
                          </a:solidFill>
                          <a:effectLst/>
                          <a:highlight>
                            <a:srgbClr val="FFFF00"/>
                          </a:highlight>
                          <a:latin typeface="Arial" panose="020B0604020202020204" pitchFamily="34" charset="0"/>
                          <a:ea typeface="Calibri"/>
                          <a:cs typeface="Times New Roman"/>
                        </a:rPr>
                        <a:t>CG 2010 (07 04)</a:t>
                      </a:r>
                      <a:endParaRPr lang="en-US" sz="900" baseline="0" dirty="0" smtClean="0">
                        <a:solidFill>
                          <a:schemeClr val="tx1"/>
                        </a:solidFill>
                        <a:effectLst/>
                        <a:latin typeface="Arial" panose="020B0604020202020204" pitchFamily="34" charset="0"/>
                        <a:ea typeface="Calibri"/>
                        <a:cs typeface="Times New Roman"/>
                      </a:endParaRPr>
                    </a:p>
                  </a:txBody>
                  <a:tcPr marL="28808" marR="28808" marT="27436" marB="2743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Additional Insured: Owners, Lessees or Contractors — Scheduled Person or Organization</a:t>
                      </a:r>
                    </a:p>
                  </a:txBody>
                  <a:tcPr marL="28808" marR="28808" marT="27436" marB="2743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No, by using words, “ongoing operations”</a:t>
                      </a:r>
                    </a:p>
                  </a:txBody>
                  <a:tcPr marL="28808" marR="28808" marT="27436" marB="2743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No, coverage amended to exclude sole negligence of additional insured by using “caused, in whole or in part, by”</a:t>
                      </a:r>
                    </a:p>
                  </a:txBody>
                  <a:tcPr marL="28808" marR="28808" marT="27436" marB="2743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Silent</a:t>
                      </a:r>
                    </a:p>
                  </a:txBody>
                  <a:tcPr marL="28808" marR="28808" marT="27436" marB="2743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Coverage is not specifically stated on the endorsement. It will have to be requested.</a:t>
                      </a:r>
                    </a:p>
                  </a:txBody>
                  <a:tcPr marL="28808" marR="28808" marT="27436" marB="2743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46125">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CG 2033 (07 04)</a:t>
                      </a:r>
                    </a:p>
                  </a:txBody>
                  <a:tcPr marL="28808" marR="28808" marT="27436" marB="2743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Additional Insured: Owners, Lessees or Contractors — Automatic Status When Required in a Construction Contract</a:t>
                      </a:r>
                    </a:p>
                  </a:txBody>
                  <a:tcPr marL="28808" marR="28808" marT="27436" marB="2743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No, by using words, “ongoing operations”</a:t>
                      </a:r>
                    </a:p>
                  </a:txBody>
                  <a:tcPr marL="28808" marR="28808" marT="27436" marB="2743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No, coverage amended to exclude sole negligence of additional insured by using “caused in whole or in part, by”</a:t>
                      </a:r>
                    </a:p>
                  </a:txBody>
                  <a:tcPr marL="28808" marR="28808" marT="27436" marB="2743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Silent</a:t>
                      </a:r>
                    </a:p>
                  </a:txBody>
                  <a:tcPr marL="28808" marR="28808" marT="27436" marB="2743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Coverage is not specifically stated on the endorsement. It will have to be requested.</a:t>
                      </a:r>
                    </a:p>
                  </a:txBody>
                  <a:tcPr marL="28808" marR="28808" marT="27436" marB="2743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3250">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CG 2026 (07 04)</a:t>
                      </a:r>
                    </a:p>
                  </a:txBody>
                  <a:tcPr marL="28808" marR="28808" marT="27436" marB="2743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Additional Insured — Designated Person or Organization</a:t>
                      </a:r>
                    </a:p>
                  </a:txBody>
                  <a:tcPr marL="28808" marR="28808" marT="27436" marB="2743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No, by using words, “ongoing operations”</a:t>
                      </a:r>
                    </a:p>
                  </a:txBody>
                  <a:tcPr marL="28808" marR="28808" marT="27436" marB="2743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No, coverage amended to exclude sole negligence of additional insured by using “caused, in whole or in part, by”</a:t>
                      </a:r>
                    </a:p>
                  </a:txBody>
                  <a:tcPr marL="28808" marR="28808" marT="27436" marB="2743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Silent</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Silent</a:t>
                      </a:r>
                    </a:p>
                  </a:txBody>
                  <a:tcPr marL="28808" marR="28808" marT="27436" marB="2743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Coverage is not specifically stated on the endorsement. It will have to be requested.</a:t>
                      </a:r>
                    </a:p>
                  </a:txBody>
                  <a:tcPr marL="28808" marR="28808" marT="27436" marB="2743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77888">
                <a:tc>
                  <a:txBody>
                    <a:bodyPr/>
                    <a:lstStyle/>
                    <a:p>
                      <a:pPr marL="0" marR="0">
                        <a:lnSpc>
                          <a:spcPct val="115000"/>
                        </a:lnSpc>
                        <a:spcBef>
                          <a:spcPts val="0"/>
                        </a:spcBef>
                        <a:spcAft>
                          <a:spcPts val="1000"/>
                        </a:spcAft>
                      </a:pPr>
                      <a:r>
                        <a:rPr lang="en-US" sz="900" baseline="0" dirty="0" smtClean="0">
                          <a:solidFill>
                            <a:schemeClr val="tx1"/>
                          </a:solidFill>
                          <a:effectLst/>
                          <a:highlight>
                            <a:srgbClr val="FFFF00"/>
                          </a:highlight>
                          <a:latin typeface="Arial" panose="020B0604020202020204" pitchFamily="34" charset="0"/>
                          <a:ea typeface="Calibri"/>
                          <a:cs typeface="Times New Roman"/>
                        </a:rPr>
                        <a:t>CG 2037 (07 04)</a:t>
                      </a:r>
                      <a:endParaRPr lang="en-US" sz="900" baseline="0" dirty="0" smtClean="0">
                        <a:solidFill>
                          <a:schemeClr val="tx1"/>
                        </a:solidFill>
                        <a:effectLst/>
                        <a:latin typeface="Arial" panose="020B0604020202020204" pitchFamily="34" charset="0"/>
                        <a:ea typeface="Calibri"/>
                        <a:cs typeface="Times New Roman"/>
                      </a:endParaRPr>
                    </a:p>
                  </a:txBody>
                  <a:tcPr marL="28808" marR="28808" marT="27436" marB="2743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Additional Insured: Owners, Lessees or Contractors — Completed Operations</a:t>
                      </a:r>
                    </a:p>
                  </a:txBody>
                  <a:tcPr marL="28808" marR="28808" marT="27436" marB="2743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Yes</a:t>
                      </a:r>
                    </a:p>
                  </a:txBody>
                  <a:tcPr marL="28808" marR="28808" marT="27436" marB="2743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No, coverage amended to exclude sole negligence of additional insured by using “caused, in whole or in part, by." It does include coverage for shared responsibility.</a:t>
                      </a:r>
                    </a:p>
                  </a:txBody>
                  <a:tcPr marL="28808" marR="28808" marT="27436" marB="2743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Silent</a:t>
                      </a:r>
                    </a:p>
                  </a:txBody>
                  <a:tcPr marL="28808" marR="28808" marT="27436" marB="2743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Coverage is not specifically stated on the endorsement. It will have to be requested.</a:t>
                      </a:r>
                    </a:p>
                  </a:txBody>
                  <a:tcPr marL="28808" marR="28808" marT="27436" marB="2743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427163">
                <a:tc>
                  <a:txBody>
                    <a:bodyPr/>
                    <a:lstStyle/>
                    <a:p>
                      <a:pPr marL="0" marR="0">
                        <a:lnSpc>
                          <a:spcPct val="115000"/>
                        </a:lnSpc>
                        <a:spcBef>
                          <a:spcPts val="0"/>
                        </a:spcBef>
                        <a:spcAft>
                          <a:spcPts val="1000"/>
                        </a:spcAft>
                      </a:pPr>
                      <a:r>
                        <a:rPr lang="en-US" sz="900" baseline="0" dirty="0" smtClean="0">
                          <a:solidFill>
                            <a:schemeClr val="tx1"/>
                          </a:solidFill>
                          <a:effectLst/>
                          <a:highlight>
                            <a:srgbClr val="FFFF00"/>
                          </a:highlight>
                          <a:latin typeface="Arial" panose="020B0604020202020204" pitchFamily="34" charset="0"/>
                          <a:ea typeface="Calibri"/>
                          <a:cs typeface="Times New Roman"/>
                        </a:rPr>
                        <a:t>CG 2010 (04 13)</a:t>
                      </a:r>
                      <a:endParaRPr lang="en-US" sz="900" baseline="0" dirty="0" smtClean="0">
                        <a:solidFill>
                          <a:schemeClr val="tx1"/>
                        </a:solidFill>
                        <a:effectLst/>
                        <a:latin typeface="Arial" panose="020B0604020202020204" pitchFamily="34" charset="0"/>
                        <a:ea typeface="Calibri"/>
                        <a:cs typeface="Times New Roman"/>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endParaRPr>
                    </a:p>
                  </a:txBody>
                  <a:tcPr marL="28808" marR="28808" marT="27436" marB="2743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Additional Insured: Owners, Lessees or Contractors — Scheduled Person or Organization</a:t>
                      </a:r>
                    </a:p>
                  </a:txBody>
                  <a:tcPr marL="28808" marR="28808" marT="27436" marB="2743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No, by using words, “ongoing operations”</a:t>
                      </a:r>
                    </a:p>
                  </a:txBody>
                  <a:tcPr marL="28808" marR="28808" marT="27436" marB="2743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No, coverage amended to exclude sole negligence of additional insured by using “caused, in whole or in part, by”</a:t>
                      </a:r>
                    </a:p>
                  </a:txBody>
                  <a:tcPr marL="28808" marR="28808" marT="27436" marB="2743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nSpc>
                          <a:spcPct val="100000"/>
                        </a:lnSpc>
                        <a:spcBef>
                          <a:spcPts val="0"/>
                        </a:spcBef>
                        <a:spcAft>
                          <a:spcPts val="0"/>
                        </a:spcAft>
                      </a:pPr>
                      <a:r>
                        <a:rPr lang="en-US" sz="900" baseline="0" dirty="0" smtClean="0">
                          <a:solidFill>
                            <a:schemeClr val="tx1"/>
                          </a:solidFill>
                          <a:effectLst/>
                          <a:latin typeface="Arial" panose="020B0604020202020204" pitchFamily="34" charset="0"/>
                          <a:ea typeface="Calibri"/>
                          <a:cs typeface="Times New Roman"/>
                        </a:rPr>
                        <a:t>States that the insurance afforded to such additional insured only applies to the </a:t>
                      </a:r>
                      <a:r>
                        <a:rPr lang="en-US" sz="900" baseline="0" dirty="0" smtClean="0">
                          <a:solidFill>
                            <a:schemeClr val="tx1"/>
                          </a:solidFill>
                          <a:effectLst/>
                          <a:highlight>
                            <a:srgbClr val="FFFF00"/>
                          </a:highlight>
                          <a:latin typeface="Arial" panose="020B0604020202020204" pitchFamily="34" charset="0"/>
                          <a:ea typeface="Calibri"/>
                          <a:cs typeface="Times New Roman"/>
                        </a:rPr>
                        <a:t>extent permitted by law.</a:t>
                      </a:r>
                      <a:br>
                        <a:rPr lang="en-US" sz="900" baseline="0" dirty="0" smtClean="0">
                          <a:solidFill>
                            <a:schemeClr val="tx1"/>
                          </a:solidFill>
                          <a:effectLst/>
                          <a:highlight>
                            <a:srgbClr val="FFFF00"/>
                          </a:highlight>
                          <a:latin typeface="Arial" panose="020B0604020202020204" pitchFamily="34" charset="0"/>
                          <a:ea typeface="Calibri"/>
                          <a:cs typeface="Times New Roman"/>
                        </a:rPr>
                      </a:br>
                      <a:r>
                        <a:rPr lang="en-US" sz="900" baseline="0" dirty="0" smtClean="0">
                          <a:solidFill>
                            <a:schemeClr val="tx1"/>
                          </a:solidFill>
                          <a:effectLst/>
                          <a:latin typeface="Arial" panose="020B0604020202020204" pitchFamily="34" charset="0"/>
                          <a:ea typeface="Calibri"/>
                          <a:cs typeface="Times New Roman"/>
                        </a:rPr>
                        <a:t>If coverage provided to the additional insured is required by a contract or agreement, the insurance afforded to such additional insured </a:t>
                      </a:r>
                      <a:r>
                        <a:rPr lang="en-US" sz="900" baseline="0" dirty="0" smtClean="0">
                          <a:solidFill>
                            <a:schemeClr val="tx1"/>
                          </a:solidFill>
                          <a:effectLst/>
                          <a:highlight>
                            <a:srgbClr val="FFFF00"/>
                          </a:highlight>
                          <a:latin typeface="Arial" panose="020B0604020202020204" pitchFamily="34" charset="0"/>
                          <a:ea typeface="Calibri"/>
                          <a:cs typeface="Times New Roman"/>
                        </a:rPr>
                        <a:t>will not be broader than that which you are required by the contract or agreement</a:t>
                      </a:r>
                      <a:r>
                        <a:rPr lang="en-US" sz="900" baseline="0" dirty="0" smtClean="0">
                          <a:solidFill>
                            <a:schemeClr val="tx1"/>
                          </a:solidFill>
                          <a:effectLst/>
                          <a:latin typeface="Arial" panose="020B0604020202020204" pitchFamily="34" charset="0"/>
                          <a:ea typeface="Calibri"/>
                          <a:cs typeface="Times New Roman"/>
                        </a:rPr>
                        <a:t> to provide for such additional insured.</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n-US" altLang="ja-JP" sz="900" b="0" i="0" u="none" strike="noStrike" cap="none" normalizeH="0" baseline="0" dirty="0" smtClean="0">
                        <a:ln>
                          <a:noFill/>
                        </a:ln>
                        <a:solidFill>
                          <a:schemeClr val="tx1"/>
                        </a:solidFill>
                        <a:effectLst/>
                        <a:latin typeface="Arial" panose="020B0604020202020204" pitchFamily="34" charset="0"/>
                        <a:ea typeface="ＭＳ Ｐゴシック" pitchFamily="34" charset="-128"/>
                      </a:endParaRPr>
                    </a:p>
                  </a:txBody>
                  <a:tcPr marL="28808" marR="28808" marT="27436" marB="2743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Coverage is not specifically stated on the endorsement. It will have to be requested.</a:t>
                      </a:r>
                    </a:p>
                  </a:txBody>
                  <a:tcPr marL="28808" marR="28808" marT="27436" marB="2743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 name="Slide Number Placeholder 1"/>
          <p:cNvSpPr>
            <a:spLocks noGrp="1"/>
          </p:cNvSpPr>
          <p:nvPr>
            <p:ph type="sldNum" sz="quarter" idx="10"/>
          </p:nvPr>
        </p:nvSpPr>
        <p:spPr/>
        <p:txBody>
          <a:bodyPr/>
          <a:lstStyle/>
          <a:p>
            <a:fld id="{A1D32AFD-B6A4-46AE-B3A8-3DA7E92CF748}" type="slidenum">
              <a:rPr lang="en-US" smtClean="0"/>
              <a:pPr/>
              <a:t>11</a:t>
            </a:fld>
            <a:endParaRPr lang="en-US" dirty="0"/>
          </a:p>
        </p:txBody>
      </p:sp>
    </p:spTree>
    <p:extLst>
      <p:ext uri="{BB962C8B-B14F-4D97-AF65-F5344CB8AC3E}">
        <p14:creationId xmlns:p14="http://schemas.microsoft.com/office/powerpoint/2010/main" val="34909392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idx="4294967295"/>
          </p:nvPr>
        </p:nvSpPr>
        <p:spPr/>
        <p:txBody>
          <a:bodyPr lIns="0" anchor="t"/>
          <a:lstStyle/>
          <a:p>
            <a:pPr eaLnBrk="1" hangingPunct="1"/>
            <a:r>
              <a:rPr lang="en-US" altLang="en-US" dirty="0" smtClean="0"/>
              <a:t>2013 ISO Changes</a:t>
            </a:r>
            <a:br>
              <a:rPr lang="en-US" altLang="en-US" dirty="0" smtClean="0"/>
            </a:br>
            <a:r>
              <a:rPr lang="en-US" altLang="en-US" dirty="0" smtClean="0">
                <a:solidFill>
                  <a:srgbClr val="00A8C8"/>
                </a:solidFill>
              </a:rPr>
              <a:t>Limited Coverage Endorsements (continued)</a:t>
            </a:r>
          </a:p>
        </p:txBody>
      </p:sp>
      <p:graphicFrame>
        <p:nvGraphicFramePr>
          <p:cNvPr id="31780" name="Group 36"/>
          <p:cNvGraphicFramePr>
            <a:graphicFrameLocks noGrp="1"/>
          </p:cNvGraphicFramePr>
          <p:nvPr>
            <p:extLst>
              <p:ext uri="{D42A27DB-BD31-4B8C-83A1-F6EECF244321}">
                <p14:modId xmlns:p14="http://schemas.microsoft.com/office/powerpoint/2010/main" val="3136583687"/>
              </p:ext>
            </p:extLst>
          </p:nvPr>
        </p:nvGraphicFramePr>
        <p:xfrm>
          <a:off x="328429" y="1536700"/>
          <a:ext cx="8887581" cy="3511168"/>
        </p:xfrm>
        <a:graphic>
          <a:graphicData uri="http://schemas.openxmlformats.org/drawingml/2006/table">
            <a:tbl>
              <a:tblPr/>
              <a:tblGrid>
                <a:gridCol w="951943"/>
                <a:gridCol w="1215353"/>
                <a:gridCol w="1123660"/>
                <a:gridCol w="1733837"/>
                <a:gridCol w="1990578"/>
                <a:gridCol w="1872210"/>
              </a:tblGrid>
              <a:tr h="328613">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bg1"/>
                          </a:solidFill>
                          <a:effectLst/>
                          <a:latin typeface="Arial" panose="020B0604020202020204" pitchFamily="34" charset="0"/>
                          <a:ea typeface="MS Mincho" pitchFamily="49" charset="-128"/>
                          <a:cs typeface="Arial" pitchFamily="34" charset="0"/>
                        </a:rPr>
                        <a:t>Form #</a:t>
                      </a:r>
                    </a:p>
                  </a:txBody>
                  <a:tcPr marL="28808" marR="28808" marT="27416" marB="27416"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2060"/>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bg1"/>
                          </a:solidFill>
                          <a:effectLst/>
                          <a:latin typeface="Arial" panose="020B0604020202020204" pitchFamily="34" charset="0"/>
                          <a:ea typeface="MS Mincho" pitchFamily="49" charset="-128"/>
                          <a:cs typeface="Arial" pitchFamily="34" charset="0"/>
                        </a:rPr>
                        <a:t>Form Name</a:t>
                      </a:r>
                    </a:p>
                  </a:txBody>
                  <a:tcPr marL="28808" marR="28808" marT="27416" marB="27416"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2060"/>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bg1"/>
                          </a:solidFill>
                          <a:effectLst/>
                          <a:latin typeface="Arial" panose="020B0604020202020204" pitchFamily="34" charset="0"/>
                          <a:ea typeface="MS Mincho" pitchFamily="49" charset="-128"/>
                          <a:cs typeface="Arial" pitchFamily="34" charset="0"/>
                        </a:rPr>
                        <a:t>Includes Completed Operations</a:t>
                      </a:r>
                    </a:p>
                  </a:txBody>
                  <a:tcPr marL="28808" marR="28808" marT="27416" marB="27416"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2060"/>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bg1"/>
                          </a:solidFill>
                          <a:effectLst/>
                          <a:latin typeface="Arial" panose="020B0604020202020204" pitchFamily="34" charset="0"/>
                          <a:ea typeface="MS Mincho" pitchFamily="49" charset="-128"/>
                          <a:cs typeface="Arial" pitchFamily="34" charset="0"/>
                        </a:rPr>
                        <a:t>Includes Sole Negligence</a:t>
                      </a:r>
                    </a:p>
                  </a:txBody>
                  <a:tcPr marL="28808" marR="28808" marT="27416" marB="27416"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2060"/>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bg1"/>
                          </a:solidFill>
                          <a:effectLst/>
                          <a:latin typeface="Arial" panose="020B0604020202020204" pitchFamily="34" charset="0"/>
                          <a:ea typeface="MS Mincho" pitchFamily="49" charset="-128"/>
                          <a:cs typeface="Arial" pitchFamily="34" charset="0"/>
                        </a:rPr>
                        <a:t>Written, Oral Contracts</a:t>
                      </a:r>
                    </a:p>
                  </a:txBody>
                  <a:tcPr marL="28808" marR="28808" marT="27416" marB="27416"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2060"/>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bg1"/>
                          </a:solidFill>
                          <a:effectLst/>
                          <a:latin typeface="Arial" panose="020B0604020202020204" pitchFamily="34" charset="0"/>
                          <a:ea typeface="MS Mincho" pitchFamily="49" charset="-128"/>
                          <a:cs typeface="Arial" pitchFamily="34" charset="0"/>
                        </a:rPr>
                        <a:t>Primary and Noncontributory Coverage</a:t>
                      </a:r>
                    </a:p>
                  </a:txBody>
                  <a:tcPr marL="28808" marR="28808" marT="27416" marB="27416" anchor="ct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2060"/>
                    </a:solidFill>
                  </a:tcPr>
                </a:tc>
              </a:tr>
              <a:tr h="1014413">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CG 2033 (04 13)</a:t>
                      </a:r>
                    </a:p>
                  </a:txBody>
                  <a:tcPr marL="28808" marR="28808" marT="27416" marB="2741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Additional Insured — Owners, Lessees or Contractors — Automatic Status When Required in Construction Agreement with You</a:t>
                      </a:r>
                    </a:p>
                  </a:txBody>
                  <a:tcPr marL="28808" marR="28808" marT="27416" marB="2741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No, by using words, “ongoing operations”</a:t>
                      </a:r>
                    </a:p>
                  </a:txBody>
                  <a:tcPr marL="28808" marR="28808" marT="27416" marB="2741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No, coverage amended to exclude sole negligence of additional insured by using “caused in whole or in part, by”</a:t>
                      </a:r>
                    </a:p>
                  </a:txBody>
                  <a:tcPr marL="28808" marR="28808" marT="27416" marB="2741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defRPr/>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Silent</a:t>
                      </a:r>
                    </a:p>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pPr>
                      <a:endParaRPr kumimoji="0" lang="en-US" sz="900" b="0" i="0" u="none" strike="noStrike" cap="none" normalizeH="0" baseline="0" dirty="0" smtClean="0">
                        <a:ln>
                          <a:noFill/>
                        </a:ln>
                        <a:solidFill>
                          <a:schemeClr val="tx1"/>
                        </a:solidFill>
                        <a:effectLst/>
                        <a:latin typeface="Arial" panose="020B0604020202020204" pitchFamily="34" charset="0"/>
                        <a:ea typeface="ＭＳ Ｐゴシック" pitchFamily="34" charset="-128"/>
                      </a:endParaRPr>
                    </a:p>
                  </a:txBody>
                  <a:tcPr marL="28808" marR="28808" marT="27416" marB="2741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Coverage is not specifically stated on the endorsement. It will have to be requested.</a:t>
                      </a:r>
                    </a:p>
                  </a:txBody>
                  <a:tcPr marL="28808" marR="28808" marT="27416" marB="2741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3250">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CG 2026 (04 13)</a:t>
                      </a:r>
                    </a:p>
                  </a:txBody>
                  <a:tcPr marL="28808" marR="28808" marT="27416" marB="2741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Additional Insured — Designated Person or Organization</a:t>
                      </a:r>
                    </a:p>
                  </a:txBody>
                  <a:tcPr marL="28808" marR="28808" marT="27416" marB="2741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No, by using words, “ongoing operations”</a:t>
                      </a:r>
                    </a:p>
                  </a:txBody>
                  <a:tcPr marL="28808" marR="28808" marT="27416" marB="2741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No, coverage amended to exclude sole negligence of additional insured by using “caused, in whole or in part, by”</a:t>
                      </a:r>
                    </a:p>
                  </a:txBody>
                  <a:tcPr marL="28808" marR="28808" marT="27416" marB="2741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defRPr/>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Silent</a:t>
                      </a:r>
                    </a:p>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pPr>
                      <a:endParaRPr kumimoji="0" lang="en-US" sz="900" b="0" i="0" u="none" strike="noStrike" cap="none" normalizeH="0" baseline="0" dirty="0" smtClean="0">
                        <a:ln>
                          <a:noFill/>
                        </a:ln>
                        <a:solidFill>
                          <a:schemeClr val="tx1"/>
                        </a:solidFill>
                        <a:effectLst/>
                        <a:latin typeface="Arial" panose="020B0604020202020204" pitchFamily="34" charset="0"/>
                        <a:ea typeface="ＭＳ Ｐゴシック" pitchFamily="34" charset="-128"/>
                      </a:endParaRPr>
                    </a:p>
                  </a:txBody>
                  <a:tcPr marL="28808" marR="28808" marT="27416" marB="2741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Coverage is not specifically stated on the endorsement. It will have to be requested.</a:t>
                      </a:r>
                    </a:p>
                  </a:txBody>
                  <a:tcPr marL="28808" marR="28808" marT="27416" marB="2741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425575">
                <a:tc>
                  <a:txBody>
                    <a:bodyPr/>
                    <a:lstStyle/>
                    <a:p>
                      <a:pPr marL="0" marR="0">
                        <a:lnSpc>
                          <a:spcPct val="115000"/>
                        </a:lnSpc>
                        <a:spcBef>
                          <a:spcPts val="0"/>
                        </a:spcBef>
                        <a:spcAft>
                          <a:spcPts val="1000"/>
                        </a:spcAft>
                      </a:pPr>
                      <a:r>
                        <a:rPr lang="en-US" sz="900" baseline="0" dirty="0" smtClean="0">
                          <a:solidFill>
                            <a:schemeClr val="tx1"/>
                          </a:solidFill>
                          <a:effectLst/>
                          <a:highlight>
                            <a:srgbClr val="FFFF00"/>
                          </a:highlight>
                          <a:latin typeface="Arial" panose="020B0604020202020204" pitchFamily="34" charset="0"/>
                          <a:ea typeface="Calibri"/>
                          <a:cs typeface="Times New Roman"/>
                        </a:rPr>
                        <a:t>CG 2037 (04 13)</a:t>
                      </a:r>
                      <a:endParaRPr lang="en-US" sz="900" baseline="0" dirty="0">
                        <a:solidFill>
                          <a:schemeClr val="tx1"/>
                        </a:solidFill>
                        <a:effectLst/>
                        <a:latin typeface="Arial" panose="020B0604020202020204" pitchFamily="34" charset="0"/>
                        <a:ea typeface="Calibri"/>
                        <a:cs typeface="Times New Roman"/>
                      </a:endParaRPr>
                    </a:p>
                  </a:txBody>
                  <a:tcPr marL="28808" marR="28808" marT="27416" marB="2741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Additional Insured — Owners, Lessees or Contractors — Completed Operations</a:t>
                      </a:r>
                    </a:p>
                  </a:txBody>
                  <a:tcPr marL="28808" marR="28808" marT="27416" marB="2741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Yes</a:t>
                      </a:r>
                    </a:p>
                  </a:txBody>
                  <a:tcPr marL="28808" marR="28808" marT="27416" marB="2741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No, coverage amended to exclude sole negligence of additional insured by using “caused, in whole or in part, by." It does include coverage for shared responsibility.</a:t>
                      </a:r>
                    </a:p>
                  </a:txBody>
                  <a:tcPr marL="28808" marR="28808" marT="27416" marB="2741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smtClean="0">
                          <a:ln>
                            <a:noFill/>
                          </a:ln>
                          <a:solidFill>
                            <a:schemeClr val="tx1"/>
                          </a:solidFill>
                          <a:effectLst/>
                          <a:uLnTx/>
                          <a:uFillTx/>
                          <a:latin typeface="Arial" panose="020B0604020202020204" pitchFamily="34" charset="0"/>
                          <a:ea typeface="Calibri"/>
                          <a:cs typeface="Times New Roman"/>
                        </a:rPr>
                        <a:t>States that the insurance afforded to such additional insured only applies to the </a:t>
                      </a:r>
                      <a:r>
                        <a:rPr kumimoji="0" lang="en-US" sz="900" b="0" i="0" u="none" strike="noStrike" kern="1200" cap="none" spc="0" normalizeH="0" baseline="0" noProof="0" dirty="0" smtClean="0">
                          <a:ln>
                            <a:noFill/>
                          </a:ln>
                          <a:solidFill>
                            <a:schemeClr val="tx1"/>
                          </a:solidFill>
                          <a:effectLst/>
                          <a:highlight>
                            <a:srgbClr val="FFFF00"/>
                          </a:highlight>
                          <a:uLnTx/>
                          <a:uFillTx/>
                          <a:latin typeface="Arial" panose="020B0604020202020204" pitchFamily="34" charset="0"/>
                          <a:ea typeface="Calibri"/>
                          <a:cs typeface="Times New Roman"/>
                        </a:rPr>
                        <a:t>extent permitted by law.</a:t>
                      </a:r>
                      <a:br>
                        <a:rPr kumimoji="0" lang="en-US" sz="900" b="0" i="0" u="none" strike="noStrike" kern="1200" cap="none" spc="0" normalizeH="0" baseline="0" noProof="0" dirty="0" smtClean="0">
                          <a:ln>
                            <a:noFill/>
                          </a:ln>
                          <a:solidFill>
                            <a:schemeClr val="tx1"/>
                          </a:solidFill>
                          <a:effectLst/>
                          <a:highlight>
                            <a:srgbClr val="FFFF00"/>
                          </a:highlight>
                          <a:uLnTx/>
                          <a:uFillTx/>
                          <a:latin typeface="Arial" panose="020B0604020202020204" pitchFamily="34" charset="0"/>
                          <a:ea typeface="Calibri"/>
                          <a:cs typeface="Times New Roman"/>
                        </a:rPr>
                      </a:br>
                      <a:r>
                        <a:rPr kumimoji="0" lang="en-US" sz="900" b="0" i="0" u="none" strike="noStrike" kern="1200" cap="none" spc="0" normalizeH="0" baseline="0" noProof="0" dirty="0" smtClean="0">
                          <a:ln>
                            <a:noFill/>
                          </a:ln>
                          <a:solidFill>
                            <a:schemeClr val="tx1"/>
                          </a:solidFill>
                          <a:effectLst/>
                          <a:uLnTx/>
                          <a:uFillTx/>
                          <a:latin typeface="Arial" panose="020B0604020202020204" pitchFamily="34" charset="0"/>
                          <a:ea typeface="Calibri"/>
                          <a:cs typeface="Times New Roman"/>
                        </a:rPr>
                        <a:t>If coverage provided to the additional insured is required by a contract or agreement, the insurance afforded to such additional insured </a:t>
                      </a:r>
                      <a:r>
                        <a:rPr kumimoji="0" lang="en-US" sz="900" b="0" i="0" u="none" strike="noStrike" kern="1200" cap="none" spc="0" normalizeH="0" baseline="0" noProof="0" dirty="0" smtClean="0">
                          <a:ln>
                            <a:noFill/>
                          </a:ln>
                          <a:solidFill>
                            <a:schemeClr val="tx1"/>
                          </a:solidFill>
                          <a:effectLst/>
                          <a:highlight>
                            <a:srgbClr val="FFFF00"/>
                          </a:highlight>
                          <a:uLnTx/>
                          <a:uFillTx/>
                          <a:latin typeface="Arial" panose="020B0604020202020204" pitchFamily="34" charset="0"/>
                          <a:ea typeface="Calibri"/>
                          <a:cs typeface="Times New Roman"/>
                        </a:rPr>
                        <a:t>will not be broader than that which you are required by the contract or agreement</a:t>
                      </a:r>
                      <a:r>
                        <a:rPr kumimoji="0" lang="en-US" sz="900" b="0" i="0" u="none" strike="noStrike" kern="1200" cap="none" spc="0" normalizeH="0" baseline="0" noProof="0" dirty="0" smtClean="0">
                          <a:ln>
                            <a:noFill/>
                          </a:ln>
                          <a:solidFill>
                            <a:schemeClr val="tx1"/>
                          </a:solidFill>
                          <a:effectLst/>
                          <a:uLnTx/>
                          <a:uFillTx/>
                          <a:latin typeface="Arial" panose="020B0604020202020204" pitchFamily="34" charset="0"/>
                          <a:ea typeface="Calibri"/>
                          <a:cs typeface="Times New Roman"/>
                        </a:rPr>
                        <a:t> to provide for such additional insured.</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n-US" altLang="ja-JP" sz="900" b="0" i="0" u="none" strike="noStrike" cap="none" normalizeH="0" baseline="0" dirty="0" smtClean="0">
                        <a:ln>
                          <a:noFill/>
                        </a:ln>
                        <a:solidFill>
                          <a:schemeClr val="tx1"/>
                        </a:solidFill>
                        <a:effectLst/>
                        <a:latin typeface="Arial" panose="020B0604020202020204" pitchFamily="34" charset="0"/>
                        <a:ea typeface="ＭＳ Ｐゴシック" pitchFamily="34" charset="-128"/>
                      </a:endParaRPr>
                    </a:p>
                  </a:txBody>
                  <a:tcPr marL="28808" marR="28808" marT="27416" marB="2741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US" altLang="ja-JP" sz="900" b="0" i="0" u="none" strike="noStrike" cap="none" normalizeH="0" baseline="0" dirty="0" smtClean="0">
                          <a:ln>
                            <a:noFill/>
                          </a:ln>
                          <a:solidFill>
                            <a:schemeClr val="tx1"/>
                          </a:solidFill>
                          <a:effectLst/>
                          <a:latin typeface="Arial" panose="020B0604020202020204" pitchFamily="34" charset="0"/>
                          <a:ea typeface="MS Mincho" pitchFamily="49" charset="-128"/>
                          <a:cs typeface="Arial" pitchFamily="34" charset="0"/>
                        </a:rPr>
                        <a:t>Coverage is not specifically stated on the endorsement. It will have to be requested.</a:t>
                      </a:r>
                    </a:p>
                  </a:txBody>
                  <a:tcPr marL="28808" marR="28808" marT="27416" marB="27416"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 name="Slide Number Placeholder 1"/>
          <p:cNvSpPr>
            <a:spLocks noGrp="1"/>
          </p:cNvSpPr>
          <p:nvPr>
            <p:ph type="sldNum" sz="quarter" idx="10"/>
          </p:nvPr>
        </p:nvSpPr>
        <p:spPr/>
        <p:txBody>
          <a:bodyPr/>
          <a:lstStyle/>
          <a:p>
            <a:fld id="{A1D32AFD-B6A4-46AE-B3A8-3DA7E92CF748}" type="slidenum">
              <a:rPr lang="en-US" smtClean="0"/>
              <a:pPr/>
              <a:t>12</a:t>
            </a:fld>
            <a:endParaRPr lang="en-US" dirty="0"/>
          </a:p>
        </p:txBody>
      </p:sp>
    </p:spTree>
    <p:extLst>
      <p:ext uri="{BB962C8B-B14F-4D97-AF65-F5344CB8AC3E}">
        <p14:creationId xmlns:p14="http://schemas.microsoft.com/office/powerpoint/2010/main" val="3233448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6806" y="647832"/>
            <a:ext cx="4254094" cy="5237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28068" y="647832"/>
            <a:ext cx="4255326" cy="523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TextBox 1"/>
          <p:cNvSpPr txBox="1">
            <a:spLocks noChangeArrowheads="1"/>
          </p:cNvSpPr>
          <p:nvPr/>
        </p:nvSpPr>
        <p:spPr bwMode="auto">
          <a:xfrm>
            <a:off x="5201510" y="5105400"/>
            <a:ext cx="3280953" cy="33054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002060"/>
                </a:solidFill>
                <a:latin typeface="Calibri" pitchFamily="34" charset="0"/>
                <a:ea typeface="MS PGothic" pitchFamily="34" charset="-128"/>
              </a:defRPr>
            </a:lvl1pPr>
            <a:lvl2pPr>
              <a:defRPr sz="2800">
                <a:solidFill>
                  <a:srgbClr val="002060"/>
                </a:solidFill>
                <a:latin typeface="Calibri" pitchFamily="34" charset="0"/>
                <a:ea typeface="MS PGothic" pitchFamily="34" charset="-128"/>
              </a:defRPr>
            </a:lvl2pPr>
            <a:lvl3pPr>
              <a:defRPr sz="2400">
                <a:solidFill>
                  <a:srgbClr val="002060"/>
                </a:solidFill>
                <a:latin typeface="Calibri" pitchFamily="34" charset="0"/>
                <a:ea typeface="MS PGothic" pitchFamily="34" charset="-128"/>
              </a:defRPr>
            </a:lvl3pPr>
            <a:lvl4pPr>
              <a:defRPr sz="2000">
                <a:solidFill>
                  <a:srgbClr val="002060"/>
                </a:solidFill>
                <a:latin typeface="Calibri" pitchFamily="34" charset="0"/>
                <a:ea typeface="MS PGothic" pitchFamily="34" charset="-128"/>
              </a:defRPr>
            </a:lvl4pPr>
            <a:lvl5pPr>
              <a:defRPr sz="2000">
                <a:solidFill>
                  <a:srgbClr val="002060"/>
                </a:solidFill>
                <a:latin typeface="Calibri" pitchFamily="34" charset="0"/>
                <a:ea typeface="MS PGothic" pitchFamily="34" charset="-128"/>
              </a:defRPr>
            </a:lvl5pPr>
            <a:lvl6pPr eaLnBrk="0" fontAlgn="base" hangingPunct="0">
              <a:spcAft>
                <a:spcPct val="0"/>
              </a:spcAft>
              <a:buChar char="»"/>
              <a:defRPr sz="2000">
                <a:solidFill>
                  <a:srgbClr val="002060"/>
                </a:solidFill>
                <a:latin typeface="Calibri" pitchFamily="34" charset="0"/>
                <a:ea typeface="MS PGothic" pitchFamily="34" charset="-128"/>
              </a:defRPr>
            </a:lvl6pPr>
            <a:lvl7pPr eaLnBrk="0" fontAlgn="base" hangingPunct="0">
              <a:spcAft>
                <a:spcPct val="0"/>
              </a:spcAft>
              <a:buChar char="»"/>
              <a:defRPr sz="2000">
                <a:solidFill>
                  <a:srgbClr val="002060"/>
                </a:solidFill>
                <a:latin typeface="Calibri" pitchFamily="34" charset="0"/>
                <a:ea typeface="MS PGothic" pitchFamily="34" charset="-128"/>
              </a:defRPr>
            </a:lvl7pPr>
            <a:lvl8pPr eaLnBrk="0" fontAlgn="base" hangingPunct="0">
              <a:spcAft>
                <a:spcPct val="0"/>
              </a:spcAft>
              <a:buChar char="»"/>
              <a:defRPr sz="2000">
                <a:solidFill>
                  <a:srgbClr val="002060"/>
                </a:solidFill>
                <a:latin typeface="Calibri" pitchFamily="34" charset="0"/>
                <a:ea typeface="MS PGothic" pitchFamily="34" charset="-128"/>
              </a:defRPr>
            </a:lvl8pPr>
            <a:lvl9pPr eaLnBrk="0" fontAlgn="base" hangingPunct="0">
              <a:spcAft>
                <a:spcPct val="0"/>
              </a:spcAft>
              <a:buChar char="»"/>
              <a:defRPr sz="2000">
                <a:solidFill>
                  <a:srgbClr val="002060"/>
                </a:solidFill>
                <a:latin typeface="Calibri" pitchFamily="34" charset="0"/>
                <a:ea typeface="MS PGothic" pitchFamily="34" charset="-128"/>
              </a:defRPr>
            </a:lvl9pPr>
          </a:lstStyle>
          <a:p>
            <a:pPr eaLnBrk="1" hangingPunct="1"/>
            <a:endParaRPr lang="en-US" altLang="en-US" sz="1800" dirty="0">
              <a:solidFill>
                <a:schemeClr val="tx1"/>
              </a:solidFill>
              <a:latin typeface="Arial" pitchFamily="34" charset="0"/>
            </a:endParaRPr>
          </a:p>
        </p:txBody>
      </p:sp>
      <p:sp>
        <p:nvSpPr>
          <p:cNvPr id="2" name="Slide Number Placeholder 1"/>
          <p:cNvSpPr>
            <a:spLocks noGrp="1"/>
          </p:cNvSpPr>
          <p:nvPr>
            <p:ph type="sldNum" sz="quarter" idx="10"/>
          </p:nvPr>
        </p:nvSpPr>
        <p:spPr/>
        <p:txBody>
          <a:bodyPr/>
          <a:lstStyle/>
          <a:p>
            <a:fld id="{A1D32AFD-B6A4-46AE-B3A8-3DA7E92CF748}" type="slidenum">
              <a:rPr lang="en-US" smtClean="0"/>
              <a:pPr/>
              <a:t>13</a:t>
            </a:fld>
            <a:endParaRPr lang="en-US" dirty="0"/>
          </a:p>
        </p:txBody>
      </p:sp>
    </p:spTree>
    <p:extLst>
      <p:ext uri="{BB962C8B-B14F-4D97-AF65-F5344CB8AC3E}">
        <p14:creationId xmlns:p14="http://schemas.microsoft.com/office/powerpoint/2010/main" val="7387281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p:cNvSpPr>
            <a:spLocks noGrp="1" noChangeArrowheads="1"/>
          </p:cNvSpPr>
          <p:nvPr>
            <p:ph type="title"/>
          </p:nvPr>
        </p:nvSpPr>
        <p:spPr/>
        <p:txBody>
          <a:bodyPr lIns="0" anchor="t"/>
          <a:lstStyle/>
          <a:p>
            <a:pPr eaLnBrk="1" hangingPunct="1"/>
            <a:r>
              <a:rPr lang="en-US" altLang="en-US" dirty="0" smtClean="0"/>
              <a:t>2013 ISO Changes</a:t>
            </a:r>
          </a:p>
        </p:txBody>
      </p:sp>
      <p:sp>
        <p:nvSpPr>
          <p:cNvPr id="20484" name="Rectangle 3"/>
          <p:cNvSpPr>
            <a:spLocks noGrp="1" noChangeArrowheads="1"/>
          </p:cNvSpPr>
          <p:nvPr>
            <p:ph idx="1"/>
          </p:nvPr>
        </p:nvSpPr>
        <p:spPr/>
        <p:txBody>
          <a:bodyPr lIns="0" tIns="0" rIns="0" bIns="0"/>
          <a:lstStyle/>
          <a:p>
            <a:pPr marL="203200" indent="-203200" eaLnBrk="1" hangingPunct="1"/>
            <a:r>
              <a:rPr lang="en-US" altLang="en-US" dirty="0" smtClean="0"/>
              <a:t>Key changes in 2013</a:t>
            </a:r>
          </a:p>
          <a:p>
            <a:pPr marL="508000" lvl="1" indent="-279400" eaLnBrk="1" hangingPunct="1"/>
            <a:r>
              <a:rPr lang="en-US" altLang="en-US" dirty="0" smtClean="0"/>
              <a:t>AI endorsement is tied to contract</a:t>
            </a:r>
          </a:p>
          <a:p>
            <a:pPr marL="685800" lvl="2" indent="-177800" eaLnBrk="1" hangingPunct="1"/>
            <a:r>
              <a:rPr lang="en-US" altLang="en-US" dirty="0" smtClean="0"/>
              <a:t>Legality in state</a:t>
            </a:r>
          </a:p>
          <a:p>
            <a:pPr marL="685800" lvl="2" indent="-177800" eaLnBrk="1" hangingPunct="1"/>
            <a:r>
              <a:rPr lang="en-US" altLang="en-US" dirty="0" smtClean="0"/>
              <a:t>Amount available to indemnitee</a:t>
            </a:r>
          </a:p>
          <a:p>
            <a:pPr marL="685800" lvl="2" indent="-177800" eaLnBrk="1" hangingPunct="1"/>
            <a:r>
              <a:rPr lang="en-US" altLang="en-US" dirty="0" smtClean="0"/>
              <a:t>Insurance coverage</a:t>
            </a:r>
          </a:p>
          <a:p>
            <a:pPr marL="508000" lvl="1" indent="-279400" eaLnBrk="1" hangingPunct="1"/>
            <a:r>
              <a:rPr lang="en-US" altLang="en-US" dirty="0" smtClean="0"/>
              <a:t>Other changes</a:t>
            </a:r>
          </a:p>
          <a:p>
            <a:pPr marL="685800" lvl="2" indent="-177800" eaLnBrk="1" hangingPunct="1"/>
            <a:endParaRPr lang="en-US" altLang="en-US" dirty="0" smtClean="0"/>
          </a:p>
          <a:p>
            <a:pPr marL="685800" lvl="2" indent="-177800" eaLnBrk="1" hangingPunct="1"/>
            <a:endParaRPr lang="en-US" altLang="en-US" dirty="0" smtClean="0"/>
          </a:p>
        </p:txBody>
      </p:sp>
      <p:sp>
        <p:nvSpPr>
          <p:cNvPr id="2" name="Slide Number Placeholder 1"/>
          <p:cNvSpPr>
            <a:spLocks noGrp="1"/>
          </p:cNvSpPr>
          <p:nvPr>
            <p:ph type="sldNum" sz="quarter" idx="10"/>
          </p:nvPr>
        </p:nvSpPr>
        <p:spPr/>
        <p:txBody>
          <a:bodyPr/>
          <a:lstStyle/>
          <a:p>
            <a:fld id="{4A0A78DD-78FE-4B70-AE5E-F2975D9C156C}" type="slidenum">
              <a:rPr lang="en-US" smtClean="0"/>
              <a:pPr/>
              <a:t>14</a:t>
            </a:fld>
            <a:endParaRPr lang="en-US" dirty="0"/>
          </a:p>
        </p:txBody>
      </p:sp>
    </p:spTree>
    <p:extLst>
      <p:ext uri="{BB962C8B-B14F-4D97-AF65-F5344CB8AC3E}">
        <p14:creationId xmlns:p14="http://schemas.microsoft.com/office/powerpoint/2010/main" val="2760412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p:cNvSpPr>
            <a:spLocks noGrp="1" noChangeArrowheads="1"/>
          </p:cNvSpPr>
          <p:nvPr>
            <p:ph type="title"/>
          </p:nvPr>
        </p:nvSpPr>
        <p:spPr/>
        <p:txBody>
          <a:bodyPr/>
          <a:lstStyle/>
          <a:p>
            <a:r>
              <a:rPr lang="en-US" altLang="en-US" dirty="0" smtClean="0"/>
              <a:t>Implications for CRT</a:t>
            </a:r>
          </a:p>
        </p:txBody>
      </p:sp>
      <p:sp>
        <p:nvSpPr>
          <p:cNvPr id="21508" name="Rectangle 3"/>
          <p:cNvSpPr>
            <a:spLocks noGrp="1" noChangeArrowheads="1"/>
          </p:cNvSpPr>
          <p:nvPr>
            <p:ph idx="1"/>
          </p:nvPr>
        </p:nvSpPr>
        <p:spPr/>
        <p:txBody>
          <a:bodyPr/>
          <a:lstStyle/>
          <a:p>
            <a:r>
              <a:rPr lang="en-US" altLang="en-US" dirty="0" smtClean="0"/>
              <a:t>Understand the state/legal environment you’re working in.</a:t>
            </a:r>
          </a:p>
          <a:p>
            <a:r>
              <a:rPr lang="en-US" altLang="en-US" dirty="0" smtClean="0"/>
              <a:t>Develop philosophy regarding CRT; risk management philosophies change over time. </a:t>
            </a:r>
          </a:p>
          <a:p>
            <a:r>
              <a:rPr lang="en-US" altLang="en-US" dirty="0" smtClean="0"/>
              <a:t>Ensure your subcontractors have appropriate limits; push back will be that they can’t buy additional limit, cost prohibitive, etc.</a:t>
            </a:r>
          </a:p>
          <a:p>
            <a:r>
              <a:rPr lang="en-US" altLang="en-US" dirty="0" smtClean="0"/>
              <a:t>Develop contract language to address the “coverage” issue:</a:t>
            </a:r>
          </a:p>
          <a:p>
            <a:pPr lvl="1"/>
            <a:r>
              <a:rPr lang="en-US" altLang="en-US" dirty="0" smtClean="0"/>
              <a:t>Example: “Insurance required by this contract and supported by the additional insured endorsement shall be as broad as necessary to support the indemnification requirement in said contract or as broad as the subcontractor’s insurance coverage, whichever is broader.”</a:t>
            </a:r>
          </a:p>
          <a:p>
            <a:pPr lvl="1"/>
            <a:r>
              <a:rPr lang="en-US" altLang="en-US" dirty="0" smtClean="0"/>
              <a:t>Not recommended: Outlining in the contract specific coverage. The contract should not become a surrogate for the actual insurance policy.</a:t>
            </a:r>
          </a:p>
        </p:txBody>
      </p:sp>
      <p:sp>
        <p:nvSpPr>
          <p:cNvPr id="4" name="Slide Number Placeholder 3"/>
          <p:cNvSpPr>
            <a:spLocks noGrp="1"/>
          </p:cNvSpPr>
          <p:nvPr>
            <p:ph type="sldNum" sz="quarter" idx="10"/>
          </p:nvPr>
        </p:nvSpPr>
        <p:spPr/>
        <p:txBody>
          <a:bodyPr/>
          <a:lstStyle/>
          <a:p>
            <a:fld id="{4A0A78DD-78FE-4B70-AE5E-F2975D9C156C}" type="slidenum">
              <a:rPr lang="en-US" smtClean="0"/>
              <a:pPr/>
              <a:t>15</a:t>
            </a:fld>
            <a:endParaRPr lang="en-US" dirty="0"/>
          </a:p>
        </p:txBody>
      </p:sp>
    </p:spTree>
    <p:extLst>
      <p:ext uri="{BB962C8B-B14F-4D97-AF65-F5344CB8AC3E}">
        <p14:creationId xmlns:p14="http://schemas.microsoft.com/office/powerpoint/2010/main" val="38503874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ChangeArrowheads="1"/>
          </p:cNvSpPr>
          <p:nvPr>
            <p:ph type="title"/>
          </p:nvPr>
        </p:nvSpPr>
        <p:spPr/>
        <p:txBody>
          <a:bodyPr/>
          <a:lstStyle/>
          <a:p>
            <a:r>
              <a:rPr lang="en-US" altLang="en-US" dirty="0" smtClean="0"/>
              <a:t>Contract Language</a:t>
            </a:r>
          </a:p>
        </p:txBody>
      </p:sp>
      <p:sp>
        <p:nvSpPr>
          <p:cNvPr id="22532" name="Rectangle 3"/>
          <p:cNvSpPr>
            <a:spLocks noGrp="1" noChangeArrowheads="1"/>
          </p:cNvSpPr>
          <p:nvPr>
            <p:ph idx="1"/>
          </p:nvPr>
        </p:nvSpPr>
        <p:spPr/>
        <p:txBody>
          <a:bodyPr/>
          <a:lstStyle/>
          <a:p>
            <a:r>
              <a:rPr lang="en-US" altLang="en-US" dirty="0" smtClean="0"/>
              <a:t>Contract reviews</a:t>
            </a:r>
          </a:p>
          <a:p>
            <a:pPr lvl="1"/>
            <a:r>
              <a:rPr lang="en-US" altLang="en-US" dirty="0" smtClean="0"/>
              <a:t>Old language — red flags</a:t>
            </a:r>
          </a:p>
          <a:p>
            <a:pPr lvl="1"/>
            <a:r>
              <a:rPr lang="en-US" altLang="en-US" dirty="0" smtClean="0"/>
              <a:t>ISO changes</a:t>
            </a:r>
          </a:p>
          <a:p>
            <a:pPr lvl="1"/>
            <a:r>
              <a:rPr lang="en-US" altLang="en-US" dirty="0" smtClean="0"/>
              <a:t>Unsophisticated lenders, unusual lenders</a:t>
            </a:r>
          </a:p>
          <a:p>
            <a:pPr lvl="1"/>
            <a:r>
              <a:rPr lang="en-US" altLang="en-US" dirty="0" smtClean="0"/>
              <a:t>Don’t assume just because you are reviewing a contract developed by a lawyer that the insurance requirements are appropriate</a:t>
            </a:r>
          </a:p>
          <a:p>
            <a:pPr lvl="2"/>
            <a:r>
              <a:rPr lang="en-US" altLang="en-US" dirty="0" smtClean="0"/>
              <a:t>Lawyers understand law, not necessarily insurance</a:t>
            </a:r>
          </a:p>
          <a:p>
            <a:pPr lvl="2"/>
            <a:r>
              <a:rPr lang="en-US" altLang="en-US" dirty="0" smtClean="0"/>
              <a:t>Insurance policies and endorsements change frequently</a:t>
            </a:r>
          </a:p>
          <a:p>
            <a:r>
              <a:rPr lang="en-US" altLang="en-US" dirty="0" smtClean="0"/>
              <a:t>Red flags (e.g., BFPD, “Comprehensive GL”)</a:t>
            </a:r>
          </a:p>
        </p:txBody>
      </p:sp>
      <p:sp>
        <p:nvSpPr>
          <p:cNvPr id="4" name="Slide Number Placeholder 3"/>
          <p:cNvSpPr>
            <a:spLocks noGrp="1"/>
          </p:cNvSpPr>
          <p:nvPr>
            <p:ph type="sldNum" sz="quarter" idx="10"/>
          </p:nvPr>
        </p:nvSpPr>
        <p:spPr/>
        <p:txBody>
          <a:bodyPr/>
          <a:lstStyle/>
          <a:p>
            <a:fld id="{4A0A78DD-78FE-4B70-AE5E-F2975D9C156C}" type="slidenum">
              <a:rPr lang="en-US" smtClean="0"/>
              <a:pPr/>
              <a:t>16</a:t>
            </a:fld>
            <a:endParaRPr lang="en-US" dirty="0"/>
          </a:p>
        </p:txBody>
      </p:sp>
    </p:spTree>
    <p:extLst>
      <p:ext uri="{BB962C8B-B14F-4D97-AF65-F5344CB8AC3E}">
        <p14:creationId xmlns:p14="http://schemas.microsoft.com/office/powerpoint/2010/main" val="21423732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20790" y="860856"/>
            <a:ext cx="4304699" cy="5419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6" name="TextBox 3"/>
          <p:cNvSpPr txBox="1">
            <a:spLocks noChangeArrowheads="1"/>
          </p:cNvSpPr>
          <p:nvPr/>
        </p:nvSpPr>
        <p:spPr bwMode="auto">
          <a:xfrm>
            <a:off x="3040883" y="3505200"/>
            <a:ext cx="2720790" cy="33054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rgbClr val="002060"/>
                </a:solidFill>
                <a:latin typeface="Calibri" pitchFamily="34" charset="0"/>
                <a:ea typeface="MS PGothic" pitchFamily="34" charset="-128"/>
              </a:defRPr>
            </a:lvl1pPr>
            <a:lvl2pPr>
              <a:defRPr sz="2800">
                <a:solidFill>
                  <a:srgbClr val="002060"/>
                </a:solidFill>
                <a:latin typeface="Calibri" pitchFamily="34" charset="0"/>
                <a:ea typeface="MS PGothic" pitchFamily="34" charset="-128"/>
              </a:defRPr>
            </a:lvl2pPr>
            <a:lvl3pPr>
              <a:defRPr sz="2400">
                <a:solidFill>
                  <a:srgbClr val="002060"/>
                </a:solidFill>
                <a:latin typeface="Calibri" pitchFamily="34" charset="0"/>
                <a:ea typeface="MS PGothic" pitchFamily="34" charset="-128"/>
              </a:defRPr>
            </a:lvl3pPr>
            <a:lvl4pPr>
              <a:defRPr sz="2000">
                <a:solidFill>
                  <a:srgbClr val="002060"/>
                </a:solidFill>
                <a:latin typeface="Calibri" pitchFamily="34" charset="0"/>
                <a:ea typeface="MS PGothic" pitchFamily="34" charset="-128"/>
              </a:defRPr>
            </a:lvl4pPr>
            <a:lvl5pPr>
              <a:defRPr sz="2000">
                <a:solidFill>
                  <a:srgbClr val="002060"/>
                </a:solidFill>
                <a:latin typeface="Calibri" pitchFamily="34" charset="0"/>
                <a:ea typeface="MS PGothic" pitchFamily="34" charset="-128"/>
              </a:defRPr>
            </a:lvl5pPr>
            <a:lvl6pPr eaLnBrk="0" fontAlgn="base" hangingPunct="0">
              <a:spcAft>
                <a:spcPct val="0"/>
              </a:spcAft>
              <a:buChar char="»"/>
              <a:defRPr sz="2000">
                <a:solidFill>
                  <a:srgbClr val="002060"/>
                </a:solidFill>
                <a:latin typeface="Calibri" pitchFamily="34" charset="0"/>
                <a:ea typeface="MS PGothic" pitchFamily="34" charset="-128"/>
              </a:defRPr>
            </a:lvl6pPr>
            <a:lvl7pPr eaLnBrk="0" fontAlgn="base" hangingPunct="0">
              <a:spcAft>
                <a:spcPct val="0"/>
              </a:spcAft>
              <a:buChar char="»"/>
              <a:defRPr sz="2000">
                <a:solidFill>
                  <a:srgbClr val="002060"/>
                </a:solidFill>
                <a:latin typeface="Calibri" pitchFamily="34" charset="0"/>
                <a:ea typeface="MS PGothic" pitchFamily="34" charset="-128"/>
              </a:defRPr>
            </a:lvl7pPr>
            <a:lvl8pPr eaLnBrk="0" fontAlgn="base" hangingPunct="0">
              <a:spcAft>
                <a:spcPct val="0"/>
              </a:spcAft>
              <a:buChar char="»"/>
              <a:defRPr sz="2000">
                <a:solidFill>
                  <a:srgbClr val="002060"/>
                </a:solidFill>
                <a:latin typeface="Calibri" pitchFamily="34" charset="0"/>
                <a:ea typeface="MS PGothic" pitchFamily="34" charset="-128"/>
              </a:defRPr>
            </a:lvl8pPr>
            <a:lvl9pPr eaLnBrk="0" fontAlgn="base" hangingPunct="0">
              <a:spcAft>
                <a:spcPct val="0"/>
              </a:spcAft>
              <a:buChar char="»"/>
              <a:defRPr sz="2000">
                <a:solidFill>
                  <a:srgbClr val="002060"/>
                </a:solidFill>
                <a:latin typeface="Calibri" pitchFamily="34" charset="0"/>
                <a:ea typeface="MS PGothic" pitchFamily="34" charset="-128"/>
              </a:defRPr>
            </a:lvl9pPr>
          </a:lstStyle>
          <a:p>
            <a:pPr eaLnBrk="1" hangingPunct="1"/>
            <a:endParaRPr lang="en-US" sz="1800" dirty="0">
              <a:solidFill>
                <a:schemeClr val="tx1"/>
              </a:solidFill>
              <a:latin typeface="Arial" pitchFamily="34" charset="0"/>
            </a:endParaRPr>
          </a:p>
        </p:txBody>
      </p:sp>
      <p:sp>
        <p:nvSpPr>
          <p:cNvPr id="2" name="Slide Number Placeholder 1"/>
          <p:cNvSpPr>
            <a:spLocks noGrp="1"/>
          </p:cNvSpPr>
          <p:nvPr>
            <p:ph type="sldNum" sz="quarter" idx="10"/>
          </p:nvPr>
        </p:nvSpPr>
        <p:spPr/>
        <p:txBody>
          <a:bodyPr/>
          <a:lstStyle/>
          <a:p>
            <a:fld id="{A1D32AFD-B6A4-46AE-B3A8-3DA7E92CF748}" type="slidenum">
              <a:rPr lang="en-US" smtClean="0"/>
              <a:pPr/>
              <a:t>17</a:t>
            </a:fld>
            <a:endParaRPr lang="en-US" dirty="0"/>
          </a:p>
        </p:txBody>
      </p:sp>
    </p:spTree>
    <p:extLst>
      <p:ext uri="{BB962C8B-B14F-4D97-AF65-F5344CB8AC3E}">
        <p14:creationId xmlns:p14="http://schemas.microsoft.com/office/powerpoint/2010/main" val="9826700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altLang="en-US" dirty="0" smtClean="0"/>
              <a:t>The Evolution of Additional Insured Coverage</a:t>
            </a:r>
          </a:p>
        </p:txBody>
      </p:sp>
      <p:sp>
        <p:nvSpPr>
          <p:cNvPr id="3" name="Content Placeholder 2"/>
          <p:cNvSpPr>
            <a:spLocks noGrp="1"/>
          </p:cNvSpPr>
          <p:nvPr>
            <p:ph idx="1"/>
          </p:nvPr>
        </p:nvSpPr>
        <p:spPr/>
        <p:txBody>
          <a:bodyPr/>
          <a:lstStyle/>
          <a:p>
            <a:pPr marL="514350" indent="-514350">
              <a:buFont typeface="+mj-lt"/>
              <a:buAutoNum type="romanUcPeriod"/>
            </a:pPr>
            <a:r>
              <a:rPr lang="en-US" dirty="0" smtClean="0"/>
              <a:t>Theory and Practice </a:t>
            </a:r>
          </a:p>
          <a:p>
            <a:pPr marL="514350" indent="-514350">
              <a:buFont typeface="+mj-lt"/>
              <a:buAutoNum type="romanUcPeriod"/>
            </a:pPr>
            <a:r>
              <a:rPr lang="en-US" dirty="0" smtClean="0"/>
              <a:t>Belt (Contractual Liability) should be considered in context with suspenders (AI)</a:t>
            </a:r>
          </a:p>
          <a:p>
            <a:pPr marL="1030288" lvl="1" indent="-514350">
              <a:buFont typeface="+mj-lt"/>
              <a:buAutoNum type="alphaUcPeriod"/>
            </a:pPr>
            <a:r>
              <a:rPr lang="en-US" dirty="0" smtClean="0"/>
              <a:t>Don’t forget </a:t>
            </a:r>
            <a:r>
              <a:rPr lang="en-US" smtClean="0"/>
              <a:t>the key: defense</a:t>
            </a:r>
            <a:endParaRPr lang="en-US" dirty="0" smtClean="0"/>
          </a:p>
          <a:p>
            <a:pPr marL="514350" indent="-514350">
              <a:buFont typeface="+mj-lt"/>
              <a:buAutoNum type="romanUcPeriod"/>
            </a:pPr>
            <a:r>
              <a:rPr lang="en-US" dirty="0" smtClean="0"/>
              <a:t>Practical realities that influence how these endorsements and policies work </a:t>
            </a:r>
          </a:p>
          <a:p>
            <a:pPr marL="1031875" lvl="1" indent="-515938">
              <a:buFont typeface="+mj-lt"/>
              <a:buAutoNum type="alphaUcPeriod"/>
            </a:pPr>
            <a:r>
              <a:rPr lang="en-US" dirty="0" smtClean="0"/>
              <a:t>Case law</a:t>
            </a:r>
          </a:p>
          <a:p>
            <a:pPr marL="1031875" lvl="1" indent="-515938">
              <a:buFont typeface="+mj-lt"/>
              <a:buAutoNum type="alphaUcPeriod"/>
            </a:pPr>
            <a:r>
              <a:rPr lang="en-US" dirty="0" smtClean="0"/>
              <a:t>Statutes</a:t>
            </a:r>
          </a:p>
          <a:p>
            <a:pPr marL="1031875" lvl="1" indent="-515938">
              <a:buFont typeface="+mj-lt"/>
              <a:buAutoNum type="alphaUcPeriod"/>
            </a:pPr>
            <a:r>
              <a:rPr lang="en-US" dirty="0" smtClean="0"/>
              <a:t>“Patchwork of Coverage”</a:t>
            </a:r>
          </a:p>
          <a:p>
            <a:pPr marL="1427163" lvl="2" indent="-341313">
              <a:buFont typeface="+mj-lt"/>
              <a:buAutoNum type="arabicPeriod"/>
            </a:pPr>
            <a:r>
              <a:rPr lang="en-US" dirty="0" smtClean="0"/>
              <a:t>Swiss cheese</a:t>
            </a:r>
            <a:endParaRPr lang="en-US" dirty="0"/>
          </a:p>
        </p:txBody>
      </p:sp>
      <p:sp>
        <p:nvSpPr>
          <p:cNvPr id="5" name="Slide Number Placeholder 4"/>
          <p:cNvSpPr>
            <a:spLocks noGrp="1"/>
          </p:cNvSpPr>
          <p:nvPr>
            <p:ph type="sldNum" sz="quarter" idx="10"/>
          </p:nvPr>
        </p:nvSpPr>
        <p:spPr/>
        <p:txBody>
          <a:bodyPr/>
          <a:lstStyle/>
          <a:p>
            <a:fld id="{4A0A78DD-78FE-4B70-AE5E-F2975D9C156C}" type="slidenum">
              <a:rPr lang="en-US" smtClean="0"/>
              <a:pPr/>
              <a:t>18</a:t>
            </a:fld>
            <a:endParaRPr lang="en-US" dirty="0"/>
          </a:p>
        </p:txBody>
      </p:sp>
    </p:spTree>
    <p:extLst>
      <p:ext uri="{BB962C8B-B14F-4D97-AF65-F5344CB8AC3E}">
        <p14:creationId xmlns:p14="http://schemas.microsoft.com/office/powerpoint/2010/main" val="36088834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14"/>
          <p:cNvSpPr>
            <a:spLocks noGrp="1" noChangeArrowheads="1"/>
          </p:cNvSpPr>
          <p:nvPr>
            <p:ph type="title"/>
          </p:nvPr>
        </p:nvSpPr>
        <p:spPr/>
        <p:txBody>
          <a:bodyPr lIns="0" anchor="t"/>
          <a:lstStyle/>
          <a:p>
            <a:pPr eaLnBrk="1" hangingPunct="1"/>
            <a:r>
              <a:rPr lang="en-US" altLang="en-US" dirty="0" smtClean="0"/>
              <a:t>Agenda</a:t>
            </a:r>
            <a:br>
              <a:rPr lang="en-US" altLang="en-US" dirty="0" smtClean="0"/>
            </a:br>
            <a:endParaRPr lang="en-US" altLang="en-US" dirty="0" smtClean="0"/>
          </a:p>
        </p:txBody>
      </p:sp>
      <p:sp>
        <p:nvSpPr>
          <p:cNvPr id="6148" name="Rectangle 15"/>
          <p:cNvSpPr>
            <a:spLocks noGrp="1" noChangeArrowheads="1"/>
          </p:cNvSpPr>
          <p:nvPr>
            <p:ph idx="1"/>
          </p:nvPr>
        </p:nvSpPr>
        <p:spPr/>
        <p:txBody>
          <a:bodyPr lIns="0" tIns="0" rIns="0" bIns="0"/>
          <a:lstStyle/>
          <a:p>
            <a:pPr marL="203200" indent="-203200" eaLnBrk="1" hangingPunct="1"/>
            <a:r>
              <a:rPr lang="en-US" altLang="en-US" dirty="0" smtClean="0"/>
              <a:t>Contractual risk transfer (CRT)</a:t>
            </a:r>
          </a:p>
          <a:p>
            <a:pPr marL="203200" indent="-203200" eaLnBrk="1" hangingPunct="1"/>
            <a:r>
              <a:rPr lang="en-US" altLang="en-US" dirty="0" smtClean="0"/>
              <a:t>Evolution of ISO additional insured endorsements</a:t>
            </a:r>
          </a:p>
          <a:p>
            <a:pPr marL="203200" indent="-203200" eaLnBrk="1" hangingPunct="1"/>
            <a:r>
              <a:rPr lang="en-US" altLang="en-US" dirty="0" smtClean="0"/>
              <a:t>2013 ISO changes</a:t>
            </a:r>
          </a:p>
          <a:p>
            <a:pPr marL="203200" indent="-203200" eaLnBrk="1" hangingPunct="1"/>
            <a:r>
              <a:rPr lang="en-US" altLang="en-US" dirty="0" smtClean="0"/>
              <a:t>Review national case law changes affecting AI coverage</a:t>
            </a:r>
          </a:p>
          <a:p>
            <a:pPr marL="203200" indent="-203200" eaLnBrk="1" hangingPunct="1"/>
            <a:r>
              <a:rPr lang="en-US" altLang="en-US" dirty="0" smtClean="0"/>
              <a:t>Implications for CRT</a:t>
            </a:r>
          </a:p>
          <a:p>
            <a:pPr marL="203200" indent="-203200" eaLnBrk="1" hangingPunct="1">
              <a:buFont typeface="Arial" pitchFamily="34" charset="0"/>
              <a:buNone/>
            </a:pPr>
            <a:endParaRPr lang="en-US" altLang="en-US" dirty="0" smtClean="0"/>
          </a:p>
        </p:txBody>
      </p:sp>
      <p:sp>
        <p:nvSpPr>
          <p:cNvPr id="2" name="Slide Number Placeholder 1"/>
          <p:cNvSpPr>
            <a:spLocks noGrp="1"/>
          </p:cNvSpPr>
          <p:nvPr>
            <p:ph type="sldNum" sz="quarter" idx="10"/>
          </p:nvPr>
        </p:nvSpPr>
        <p:spPr/>
        <p:txBody>
          <a:bodyPr/>
          <a:lstStyle/>
          <a:p>
            <a:fld id="{4A0A78DD-78FE-4B70-AE5E-F2975D9C156C}" type="slidenum">
              <a:rPr lang="en-US" smtClean="0"/>
              <a:pPr/>
              <a:t>1</a:t>
            </a:fld>
            <a:endParaRPr lang="en-US" dirty="0"/>
          </a:p>
        </p:txBody>
      </p:sp>
    </p:spTree>
    <p:custDataLst>
      <p:tags r:id="rId1"/>
    </p:custDataLst>
    <p:extLst>
      <p:ext uri="{BB962C8B-B14F-4D97-AF65-F5344CB8AC3E}">
        <p14:creationId xmlns:p14="http://schemas.microsoft.com/office/powerpoint/2010/main" val="30549206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altLang="en-US" dirty="0" smtClean="0"/>
              <a:t>Theory Review</a:t>
            </a:r>
          </a:p>
        </p:txBody>
      </p:sp>
      <p:sp>
        <p:nvSpPr>
          <p:cNvPr id="25603" name="Content Placeholder 2"/>
          <p:cNvSpPr>
            <a:spLocks noGrp="1"/>
          </p:cNvSpPr>
          <p:nvPr>
            <p:ph idx="1"/>
          </p:nvPr>
        </p:nvSpPr>
        <p:spPr/>
        <p:txBody>
          <a:bodyPr/>
          <a:lstStyle/>
          <a:p>
            <a:pPr marL="571500" indent="-571500">
              <a:spcBef>
                <a:spcPts val="1800"/>
              </a:spcBef>
              <a:buFont typeface="Calibri" pitchFamily="34" charset="0"/>
              <a:buAutoNum type="romanUcPeriod"/>
            </a:pPr>
            <a:r>
              <a:rPr lang="en-US" altLang="en-US" dirty="0" smtClean="0"/>
              <a:t>Both 2004 ISO and 2013 ISO AI endorsements extend coverage for AI’s partial (but not sole) negligence.</a:t>
            </a:r>
          </a:p>
          <a:p>
            <a:pPr marL="1031875" lvl="1" indent="-463550">
              <a:spcBef>
                <a:spcPts val="1800"/>
              </a:spcBef>
              <a:buFont typeface="Arial" pitchFamily="34" charset="0"/>
              <a:buAutoNum type="alphaUcPeriod"/>
            </a:pPr>
            <a:r>
              <a:rPr lang="en-US" altLang="en-US" dirty="0" smtClean="0"/>
              <a:t> </a:t>
            </a:r>
            <a:r>
              <a:rPr lang="en-US" altLang="en-US" b="1" dirty="0" smtClean="0"/>
              <a:t>But</a:t>
            </a:r>
            <a:r>
              <a:rPr lang="en-US" altLang="en-US" dirty="0" smtClean="0"/>
              <a:t> the 2013 endorsement adds two conditions:</a:t>
            </a:r>
            <a:endParaRPr lang="en-US" altLang="en-US" b="1" dirty="0" smtClean="0"/>
          </a:p>
          <a:p>
            <a:pPr marL="1544638" lvl="2" indent="-457200">
              <a:spcBef>
                <a:spcPts val="1800"/>
              </a:spcBef>
              <a:buFont typeface="Arial" pitchFamily="34" charset="0"/>
              <a:buAutoNum type="arabicPeriod"/>
            </a:pPr>
            <a:r>
              <a:rPr lang="en-US" altLang="en-US" dirty="0" smtClean="0"/>
              <a:t>Insurance afforded only applies to the extent permitted by law.</a:t>
            </a:r>
          </a:p>
          <a:p>
            <a:pPr marL="1544638" lvl="2" indent="-457200">
              <a:spcBef>
                <a:spcPts val="1800"/>
              </a:spcBef>
              <a:buFont typeface="Arial" pitchFamily="34" charset="0"/>
              <a:buAutoNum type="arabicPeriod"/>
            </a:pPr>
            <a:r>
              <a:rPr lang="en-US" altLang="en-US" dirty="0" smtClean="0"/>
              <a:t>If AI coverage required by agreement, coverage will not be broader than that required by contract.</a:t>
            </a:r>
          </a:p>
        </p:txBody>
      </p:sp>
      <p:sp>
        <p:nvSpPr>
          <p:cNvPr id="2" name="Slide Number Placeholder 1"/>
          <p:cNvSpPr>
            <a:spLocks noGrp="1"/>
          </p:cNvSpPr>
          <p:nvPr>
            <p:ph type="sldNum" sz="quarter" idx="10"/>
          </p:nvPr>
        </p:nvSpPr>
        <p:spPr/>
        <p:txBody>
          <a:bodyPr/>
          <a:lstStyle/>
          <a:p>
            <a:fld id="{4A0A78DD-78FE-4B70-AE5E-F2975D9C156C}" type="slidenum">
              <a:rPr lang="en-US" smtClean="0"/>
              <a:pPr/>
              <a:t>19</a:t>
            </a:fld>
            <a:endParaRPr lang="en-US" dirty="0"/>
          </a:p>
        </p:txBody>
      </p:sp>
    </p:spTree>
    <p:extLst>
      <p:ext uri="{BB962C8B-B14F-4D97-AF65-F5344CB8AC3E}">
        <p14:creationId xmlns:p14="http://schemas.microsoft.com/office/powerpoint/2010/main" val="10704892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altLang="en-US" dirty="0" smtClean="0"/>
              <a:t>Theory Review</a:t>
            </a:r>
          </a:p>
        </p:txBody>
      </p:sp>
      <p:sp>
        <p:nvSpPr>
          <p:cNvPr id="3" name="Content Placeholder 2"/>
          <p:cNvSpPr>
            <a:spLocks noGrp="1"/>
          </p:cNvSpPr>
          <p:nvPr>
            <p:ph idx="1"/>
          </p:nvPr>
        </p:nvSpPr>
        <p:spPr>
          <a:xfrm>
            <a:off x="644800" y="1325234"/>
            <a:ext cx="8686800" cy="4987925"/>
          </a:xfrm>
        </p:spPr>
        <p:txBody>
          <a:bodyPr/>
          <a:lstStyle/>
          <a:p>
            <a:pPr marL="571500" indent="-571500">
              <a:buFont typeface="Arial" charset="0"/>
              <a:buAutoNum type="romanUcPeriod" startAt="2"/>
              <a:defRPr/>
            </a:pPr>
            <a:r>
              <a:rPr lang="en-US" dirty="0" smtClean="0">
                <a:ea typeface="ＭＳ Ｐゴシック" pitchFamily="34" charset="-128"/>
              </a:rPr>
              <a:t>Recognition of changing state laws affecting indemnity and insurance agreements.</a:t>
            </a:r>
          </a:p>
          <a:p>
            <a:pPr marL="1087438" lvl="1" indent="-519113">
              <a:buFont typeface="Arial" charset="0"/>
              <a:buNone/>
              <a:defRPr/>
            </a:pPr>
            <a:r>
              <a:rPr lang="en-US" dirty="0" smtClean="0">
                <a:ea typeface="ＭＳ Ｐゴシック" pitchFamily="34" charset="-128"/>
              </a:rPr>
              <a:t>A.	ISO thinks those changing laws should affect AI coverage — but how?</a:t>
            </a:r>
          </a:p>
          <a:p>
            <a:pPr marL="1087438" lvl="1" indent="-519113">
              <a:buFont typeface="Arial" charset="0"/>
              <a:buAutoNum type="alphaUcPeriod" startAt="2"/>
              <a:defRPr/>
            </a:pPr>
            <a:r>
              <a:rPr lang="en-US" dirty="0" smtClean="0">
                <a:ea typeface="ＭＳ Ｐゴシック" pitchFamily="34" charset="-128"/>
              </a:rPr>
              <a:t>Figure out interplay between endorsement, 50 state laws, and unique contract requirements.</a:t>
            </a:r>
          </a:p>
          <a:p>
            <a:pPr marL="571500" indent="-571500">
              <a:buFont typeface="Arial" charset="0"/>
              <a:buNone/>
              <a:defRPr/>
            </a:pPr>
            <a:r>
              <a:rPr lang="en-US" dirty="0" smtClean="0">
                <a:ea typeface="ＭＳ Ｐゴシック" pitchFamily="34" charset="-128"/>
              </a:rPr>
              <a:t>.</a:t>
            </a:r>
          </a:p>
          <a:p>
            <a:pPr>
              <a:buFont typeface="Arial" charset="0"/>
              <a:buChar char="•"/>
              <a:defRPr/>
            </a:pPr>
            <a:endParaRPr lang="en-US" dirty="0">
              <a:ea typeface="ＭＳ Ｐゴシック" pitchFamily="34" charset="-128"/>
            </a:endParaRPr>
          </a:p>
        </p:txBody>
      </p:sp>
      <p:sp>
        <p:nvSpPr>
          <p:cNvPr id="2" name="Slide Number Placeholder 1"/>
          <p:cNvSpPr>
            <a:spLocks noGrp="1"/>
          </p:cNvSpPr>
          <p:nvPr>
            <p:ph type="sldNum" sz="quarter" idx="10"/>
          </p:nvPr>
        </p:nvSpPr>
        <p:spPr/>
        <p:txBody>
          <a:bodyPr/>
          <a:lstStyle/>
          <a:p>
            <a:fld id="{4A0A78DD-78FE-4B70-AE5E-F2975D9C156C}" type="slidenum">
              <a:rPr lang="en-US" smtClean="0"/>
              <a:pPr/>
              <a:t>20</a:t>
            </a:fld>
            <a:endParaRPr lang="en-US" dirty="0"/>
          </a:p>
        </p:txBody>
      </p:sp>
    </p:spTree>
    <p:extLst>
      <p:ext uri="{BB962C8B-B14F-4D97-AF65-F5344CB8AC3E}">
        <p14:creationId xmlns:p14="http://schemas.microsoft.com/office/powerpoint/2010/main" val="4722610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altLang="en-US" dirty="0" smtClean="0"/>
              <a:t>What Do These 2013 Conditions Mean?</a:t>
            </a:r>
          </a:p>
        </p:txBody>
      </p:sp>
      <p:sp>
        <p:nvSpPr>
          <p:cNvPr id="27651" name="Content Placeholder 2"/>
          <p:cNvSpPr>
            <a:spLocks noGrp="1"/>
          </p:cNvSpPr>
          <p:nvPr>
            <p:ph idx="1"/>
          </p:nvPr>
        </p:nvSpPr>
        <p:spPr/>
        <p:txBody>
          <a:bodyPr/>
          <a:lstStyle/>
          <a:p>
            <a:pPr marL="515938" indent="-515938">
              <a:spcBef>
                <a:spcPts val="1200"/>
              </a:spcBef>
              <a:buFont typeface="Calibri" pitchFamily="34" charset="0"/>
              <a:buAutoNum type="romanUcPeriod"/>
            </a:pPr>
            <a:r>
              <a:rPr lang="en-US" altLang="en-US" dirty="0" smtClean="0"/>
              <a:t>What does it mean to determine scope of coverage by existing law?</a:t>
            </a:r>
          </a:p>
          <a:p>
            <a:pPr marL="1087438" lvl="1" indent="-569913">
              <a:spcBef>
                <a:spcPts val="1200"/>
              </a:spcBef>
              <a:buFont typeface="Arial" pitchFamily="34" charset="0"/>
              <a:buAutoNum type="alphaUcPeriod"/>
            </a:pPr>
            <a:r>
              <a:rPr lang="en-US" altLang="en-US" dirty="0" smtClean="0"/>
              <a:t>There are certain statutes that restrict what type of insurance contracts or coverage that can be provided.</a:t>
            </a:r>
          </a:p>
          <a:p>
            <a:pPr marL="1087438" lvl="1" indent="-569913">
              <a:spcBef>
                <a:spcPts val="1200"/>
              </a:spcBef>
              <a:buFont typeface="Arial" pitchFamily="34" charset="0"/>
              <a:buAutoNum type="alphaUcPeriod"/>
            </a:pPr>
            <a:r>
              <a:rPr lang="en-US" altLang="en-US" dirty="0" smtClean="0"/>
              <a:t>But some argue the grant of insurance coverage is the functional equivalent of indemnity.</a:t>
            </a:r>
          </a:p>
          <a:p>
            <a:pPr marL="1482725" lvl="2" indent="-457200">
              <a:spcBef>
                <a:spcPts val="1200"/>
              </a:spcBef>
              <a:buFont typeface="+mj-lt"/>
              <a:buAutoNum type="arabicPeriod"/>
            </a:pPr>
            <a:r>
              <a:rPr lang="en-US" altLang="en-US" dirty="0" smtClean="0"/>
              <a:t>Do the anti-indemnity statutes prohibit AI coverage covering the fault of the additional insured</a:t>
            </a:r>
            <a:r>
              <a:rPr lang="en-US" altLang="en-US" dirty="0"/>
              <a:t>? </a:t>
            </a:r>
            <a:endParaRPr lang="en-US" altLang="en-US" dirty="0" smtClean="0"/>
          </a:p>
          <a:p>
            <a:pPr marL="1482725" lvl="2" indent="-457200">
              <a:spcBef>
                <a:spcPts val="1200"/>
              </a:spcBef>
              <a:buFont typeface="+mj-lt"/>
              <a:buAutoNum type="arabicPeriod"/>
            </a:pPr>
            <a:r>
              <a:rPr lang="en-US" altLang="en-US" dirty="0" smtClean="0"/>
              <a:t>Some </a:t>
            </a:r>
            <a:r>
              <a:rPr lang="en-US" altLang="en-US" dirty="0"/>
              <a:t>anti-indemnity statutes prohibit not just indemnity but also defense if caused by promisee’s negligence.</a:t>
            </a:r>
          </a:p>
          <a:p>
            <a:pPr marL="1997075" lvl="3" indent="-514350">
              <a:spcBef>
                <a:spcPts val="1200"/>
              </a:spcBef>
              <a:buFont typeface="Arial" pitchFamily="34" charset="0"/>
              <a:buAutoNum type="romanLcPeriod"/>
            </a:pPr>
            <a:r>
              <a:rPr lang="en-US" altLang="en-US" dirty="0"/>
              <a:t>Does that prohibition now apply to AI coverage</a:t>
            </a:r>
            <a:r>
              <a:rPr lang="en-US" altLang="en-US" dirty="0" smtClean="0"/>
              <a:t>?</a:t>
            </a:r>
            <a:endParaRPr lang="en-US" altLang="en-US" dirty="0"/>
          </a:p>
          <a:p>
            <a:pPr marL="1482725" lvl="2" indent="-457200">
              <a:spcBef>
                <a:spcPts val="1200"/>
              </a:spcBef>
              <a:buFont typeface="Arial" pitchFamily="34" charset="0"/>
              <a:buAutoNum type="arabicPeriod"/>
            </a:pPr>
            <a:r>
              <a:rPr lang="en-US" altLang="en-US" dirty="0"/>
              <a:t>The extent, if any, that anti-indemnity laws are intended to influence AI coverage is not clear.</a:t>
            </a:r>
          </a:p>
          <a:p>
            <a:pPr marL="1604963" lvl="2" indent="-579438">
              <a:spcBef>
                <a:spcPts val="1200"/>
              </a:spcBef>
              <a:buFont typeface="Arial" pitchFamily="34" charset="0"/>
              <a:buNone/>
            </a:pPr>
            <a:endParaRPr lang="en-US" altLang="en-US" dirty="0" smtClean="0"/>
          </a:p>
        </p:txBody>
      </p:sp>
      <p:sp>
        <p:nvSpPr>
          <p:cNvPr id="2" name="Slide Number Placeholder 1"/>
          <p:cNvSpPr>
            <a:spLocks noGrp="1"/>
          </p:cNvSpPr>
          <p:nvPr>
            <p:ph type="sldNum" sz="quarter" idx="10"/>
          </p:nvPr>
        </p:nvSpPr>
        <p:spPr/>
        <p:txBody>
          <a:bodyPr/>
          <a:lstStyle/>
          <a:p>
            <a:fld id="{4A0A78DD-78FE-4B70-AE5E-F2975D9C156C}" type="slidenum">
              <a:rPr lang="en-US" smtClean="0"/>
              <a:pPr/>
              <a:t>21</a:t>
            </a:fld>
            <a:endParaRPr lang="en-US" dirty="0"/>
          </a:p>
        </p:txBody>
      </p:sp>
    </p:spTree>
    <p:extLst>
      <p:ext uri="{BB962C8B-B14F-4D97-AF65-F5344CB8AC3E}">
        <p14:creationId xmlns:p14="http://schemas.microsoft.com/office/powerpoint/2010/main" val="39200588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altLang="en-US" dirty="0" smtClean="0"/>
              <a:t>Belt and Suspenders</a:t>
            </a:r>
            <a:endParaRPr lang="en-US" altLang="en-US" dirty="0" smtClean="0"/>
          </a:p>
        </p:txBody>
      </p:sp>
      <p:sp>
        <p:nvSpPr>
          <p:cNvPr id="3" name="Content Placeholder 2"/>
          <p:cNvSpPr>
            <a:spLocks noGrp="1"/>
          </p:cNvSpPr>
          <p:nvPr>
            <p:ph idx="1"/>
          </p:nvPr>
        </p:nvSpPr>
        <p:spPr>
          <a:xfrm>
            <a:off x="480140" y="1257688"/>
            <a:ext cx="8642509" cy="4525963"/>
          </a:xfrm>
        </p:spPr>
        <p:txBody>
          <a:bodyPr/>
          <a:lstStyle/>
          <a:p>
            <a:pPr marL="571500" indent="-571500">
              <a:buFont typeface="+mj-lt"/>
              <a:buAutoNum type="romanUcPeriod"/>
              <a:defRPr/>
            </a:pPr>
            <a:r>
              <a:rPr lang="en-US" dirty="0" smtClean="0">
                <a:ea typeface="ＭＳ Ｐゴシック" pitchFamily="34" charset="-128"/>
              </a:rPr>
              <a:t>To Understand How the 2013 ISO Endorsement Might Work, We Should …</a:t>
            </a:r>
          </a:p>
          <a:p>
            <a:pPr marL="1087438" lvl="1" indent="-519113">
              <a:buFont typeface="Arial" charset="0"/>
              <a:buAutoNum type="alphaUcPeriod"/>
              <a:defRPr/>
            </a:pPr>
            <a:r>
              <a:rPr lang="en-US" dirty="0" smtClean="0">
                <a:ea typeface="ＭＳ Ｐゴシック" pitchFamily="34" charset="-128"/>
              </a:rPr>
              <a:t>Understand how it will interplay with contractual liability coverage, and</a:t>
            </a:r>
          </a:p>
          <a:p>
            <a:pPr marL="1087438" lvl="1" indent="-519113">
              <a:buFont typeface="Arial" charset="0"/>
              <a:buAutoNum type="alphaUcPeriod" startAt="2"/>
              <a:defRPr/>
            </a:pPr>
            <a:r>
              <a:rPr lang="en-US" dirty="0" smtClean="0">
                <a:ea typeface="ＭＳ Ｐゴシック" pitchFamily="34" charset="-128"/>
              </a:rPr>
              <a:t>How it may affect duty to defend</a:t>
            </a:r>
          </a:p>
          <a:p>
            <a:pPr marL="571500" indent="-571500">
              <a:buFont typeface="Arial" charset="0"/>
              <a:buAutoNum type="romanUcPeriod" startAt="2"/>
              <a:defRPr/>
            </a:pPr>
            <a:r>
              <a:rPr lang="en-US" dirty="0" smtClean="0">
                <a:ea typeface="ＭＳ Ｐゴシック" pitchFamily="34" charset="-128"/>
              </a:rPr>
              <a:t>Will Need a 50-State Knowledge of …</a:t>
            </a:r>
          </a:p>
          <a:p>
            <a:pPr marL="1147763" lvl="1" indent="-517525">
              <a:buFont typeface="Arial" charset="0"/>
              <a:buAutoNum type="alphaUcPeriod"/>
              <a:defRPr/>
            </a:pPr>
            <a:r>
              <a:rPr lang="en-US" dirty="0" smtClean="0">
                <a:ea typeface="ＭＳ Ｐゴシック" pitchFamily="34" charset="-128"/>
              </a:rPr>
              <a:t>State common law</a:t>
            </a:r>
          </a:p>
          <a:p>
            <a:pPr marL="1147763" lvl="1" indent="-517525">
              <a:buFont typeface="Arial" charset="0"/>
              <a:buAutoNum type="alphaUcPeriod"/>
              <a:defRPr/>
            </a:pPr>
            <a:r>
              <a:rPr lang="en-US" dirty="0" smtClean="0">
                <a:ea typeface="ＭＳ Ｐゴシック" pitchFamily="34" charset="-128"/>
              </a:rPr>
              <a:t>Anti-indemnity statutes</a:t>
            </a:r>
          </a:p>
          <a:p>
            <a:pPr marL="1147763" lvl="1" indent="-517525">
              <a:buFont typeface="Arial" charset="0"/>
              <a:buAutoNum type="alphaUcPeriod"/>
              <a:defRPr/>
            </a:pPr>
            <a:r>
              <a:rPr lang="en-US" dirty="0" smtClean="0">
                <a:ea typeface="ＭＳ Ｐゴシック" pitchFamily="34" charset="-128"/>
              </a:rPr>
              <a:t>Specific statutes limiting or allowing insurance contracts</a:t>
            </a:r>
          </a:p>
          <a:p>
            <a:pPr marL="1147763" lvl="1" indent="-517525">
              <a:buFont typeface="Arial" charset="0"/>
              <a:buAutoNum type="alphaUcPeriod"/>
              <a:defRPr/>
            </a:pPr>
            <a:r>
              <a:rPr lang="en-US" dirty="0" smtClean="0">
                <a:ea typeface="ＭＳ Ｐゴシック" pitchFamily="34" charset="-128"/>
              </a:rPr>
              <a:t>Statutes affecting the duty to defend</a:t>
            </a:r>
          </a:p>
          <a:p>
            <a:pPr marL="1147763" lvl="1" indent="-579438">
              <a:buFont typeface="Arial" charset="0"/>
              <a:buAutoNum type="alphaUcPeriod"/>
              <a:defRPr/>
            </a:pPr>
            <a:r>
              <a:rPr lang="en-US" dirty="0" smtClean="0">
                <a:ea typeface="ＭＳ Ｐゴシック" pitchFamily="34" charset="-128"/>
              </a:rPr>
              <a:t>See handout - 50-state</a:t>
            </a:r>
          </a:p>
          <a:p>
            <a:pPr marL="571500" indent="-571500">
              <a:buFont typeface="Arial" charset="0"/>
              <a:buNone/>
              <a:defRPr/>
            </a:pPr>
            <a:endParaRPr lang="en-US" dirty="0">
              <a:ea typeface="ＭＳ Ｐゴシック" pitchFamily="34" charset="-128"/>
            </a:endParaRPr>
          </a:p>
        </p:txBody>
      </p:sp>
      <p:sp>
        <p:nvSpPr>
          <p:cNvPr id="2" name="Slide Number Placeholder 1"/>
          <p:cNvSpPr>
            <a:spLocks noGrp="1"/>
          </p:cNvSpPr>
          <p:nvPr>
            <p:ph type="sldNum" sz="quarter" idx="10"/>
          </p:nvPr>
        </p:nvSpPr>
        <p:spPr/>
        <p:txBody>
          <a:bodyPr/>
          <a:lstStyle/>
          <a:p>
            <a:fld id="{4A0A78DD-78FE-4B70-AE5E-F2975D9C156C}" type="slidenum">
              <a:rPr lang="en-US" smtClean="0"/>
              <a:pPr/>
              <a:t>22</a:t>
            </a:fld>
            <a:endParaRPr lang="en-US" dirty="0"/>
          </a:p>
        </p:txBody>
      </p:sp>
    </p:spTree>
    <p:extLst>
      <p:ext uri="{BB962C8B-B14F-4D97-AF65-F5344CB8AC3E}">
        <p14:creationId xmlns:p14="http://schemas.microsoft.com/office/powerpoint/2010/main" val="4063948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altLang="en-US" dirty="0" smtClean="0"/>
              <a:t>Analytical Framework</a:t>
            </a:r>
          </a:p>
        </p:txBody>
      </p:sp>
      <p:sp>
        <p:nvSpPr>
          <p:cNvPr id="30724" name="Content Placeholder 5"/>
          <p:cNvSpPr>
            <a:spLocks noGrp="1"/>
          </p:cNvSpPr>
          <p:nvPr>
            <p:ph sz="quarter" idx="4294967295"/>
          </p:nvPr>
        </p:nvSpPr>
        <p:spPr>
          <a:xfrm>
            <a:off x="4635160" y="1371600"/>
            <a:ext cx="4243388" cy="4953000"/>
          </a:xfrm>
        </p:spPr>
        <p:txBody>
          <a:bodyPr/>
          <a:lstStyle/>
          <a:p>
            <a:pPr algn="ctr">
              <a:spcBef>
                <a:spcPts val="0"/>
              </a:spcBef>
              <a:buFont typeface="Arial" pitchFamily="34" charset="0"/>
              <a:buNone/>
            </a:pPr>
            <a:r>
              <a:rPr lang="en-US" altLang="en-US" sz="1800" b="1" dirty="0" smtClean="0"/>
              <a:t>CL</a:t>
            </a:r>
          </a:p>
          <a:p>
            <a:pPr algn="ctr">
              <a:spcBef>
                <a:spcPts val="0"/>
              </a:spcBef>
              <a:buFont typeface="Arial" pitchFamily="34" charset="0"/>
              <a:buNone/>
            </a:pPr>
            <a:endParaRPr lang="en-US" altLang="en-US" sz="1800" dirty="0" smtClean="0"/>
          </a:p>
          <a:p>
            <a:pPr algn="ctr">
              <a:spcBef>
                <a:spcPts val="0"/>
              </a:spcBef>
              <a:buFont typeface="Arial" pitchFamily="34" charset="0"/>
              <a:buNone/>
            </a:pPr>
            <a:r>
              <a:rPr lang="en-US" altLang="en-US" sz="1800" dirty="0" smtClean="0"/>
              <a:t>Contractual Liability Coverage</a:t>
            </a:r>
          </a:p>
          <a:p>
            <a:pPr algn="ctr">
              <a:spcBef>
                <a:spcPts val="0"/>
              </a:spcBef>
              <a:buFont typeface="Arial" pitchFamily="34" charset="0"/>
              <a:buNone/>
            </a:pPr>
            <a:endParaRPr lang="en-US" altLang="en-US" sz="1800" dirty="0" smtClean="0"/>
          </a:p>
          <a:p>
            <a:pPr algn="ctr">
              <a:spcBef>
                <a:spcPts val="0"/>
              </a:spcBef>
              <a:buFont typeface="Arial" pitchFamily="34" charset="0"/>
              <a:buNone/>
            </a:pPr>
            <a:r>
              <a:rPr lang="en-US" altLang="en-US" sz="1800" dirty="0" smtClean="0"/>
              <a:t>Scope of</a:t>
            </a:r>
          </a:p>
          <a:p>
            <a:pPr algn="ctr">
              <a:spcBef>
                <a:spcPts val="0"/>
              </a:spcBef>
              <a:buFont typeface="Arial" pitchFamily="34" charset="0"/>
              <a:buNone/>
            </a:pPr>
            <a:r>
              <a:rPr lang="en-US" altLang="en-US" sz="1800" dirty="0" smtClean="0"/>
              <a:t>Insured Contract of Indemnity</a:t>
            </a:r>
          </a:p>
          <a:p>
            <a:pPr algn="ctr">
              <a:spcBef>
                <a:spcPts val="0"/>
              </a:spcBef>
              <a:buFont typeface="Arial" pitchFamily="34" charset="0"/>
              <a:buNone/>
            </a:pPr>
            <a:endParaRPr lang="en-US" altLang="en-US" sz="1800" dirty="0" smtClean="0"/>
          </a:p>
          <a:p>
            <a:pPr algn="ctr">
              <a:spcBef>
                <a:spcPts val="0"/>
              </a:spcBef>
              <a:buFont typeface="Arial" pitchFamily="34" charset="0"/>
              <a:buNone/>
            </a:pPr>
            <a:r>
              <a:rPr lang="en-US" altLang="en-US" sz="1800" dirty="0" smtClean="0"/>
              <a:t>Is Indemnification of</a:t>
            </a:r>
          </a:p>
          <a:p>
            <a:pPr algn="ctr">
              <a:spcBef>
                <a:spcPts val="0"/>
              </a:spcBef>
              <a:buFont typeface="Arial" pitchFamily="34" charset="0"/>
              <a:buNone/>
            </a:pPr>
            <a:r>
              <a:rPr lang="en-US" altLang="en-US" sz="1800" dirty="0" smtClean="0"/>
              <a:t>Promisee’s Negligence Allowed?</a:t>
            </a:r>
          </a:p>
          <a:p>
            <a:pPr algn="ctr">
              <a:spcBef>
                <a:spcPts val="0"/>
              </a:spcBef>
              <a:buFont typeface="Arial" pitchFamily="34" charset="0"/>
              <a:buNone/>
            </a:pPr>
            <a:endParaRPr lang="en-US" altLang="en-US" sz="1800" dirty="0" smtClean="0"/>
          </a:p>
          <a:p>
            <a:pPr algn="ctr">
              <a:spcBef>
                <a:spcPts val="0"/>
              </a:spcBef>
              <a:buFont typeface="Arial" pitchFamily="34" charset="0"/>
              <a:buNone/>
            </a:pPr>
            <a:r>
              <a:rPr lang="en-US" altLang="en-US" sz="1800" dirty="0" smtClean="0"/>
              <a:t>If Not, Is Illegal Indemnity “Saved” by an Allowable Promise To Procure Insurance?</a:t>
            </a:r>
          </a:p>
          <a:p>
            <a:pPr algn="ctr">
              <a:spcBef>
                <a:spcPts val="0"/>
              </a:spcBef>
              <a:buFont typeface="Arial" pitchFamily="34" charset="0"/>
              <a:buNone/>
            </a:pPr>
            <a:endParaRPr lang="en-US" altLang="en-US" sz="1800" dirty="0" smtClean="0"/>
          </a:p>
          <a:p>
            <a:pPr algn="ctr">
              <a:spcBef>
                <a:spcPts val="0"/>
              </a:spcBef>
              <a:buFont typeface="Arial" pitchFamily="34" charset="0"/>
              <a:buNone/>
            </a:pPr>
            <a:r>
              <a:rPr lang="en-US" altLang="en-US" sz="1800" dirty="0" smtClean="0"/>
              <a:t>Split in Jurisdictions</a:t>
            </a:r>
          </a:p>
          <a:p>
            <a:pPr algn="ctr">
              <a:spcBef>
                <a:spcPts val="0"/>
              </a:spcBef>
              <a:buFont typeface="Arial" pitchFamily="34" charset="0"/>
              <a:buNone/>
            </a:pPr>
            <a:endParaRPr lang="en-US" altLang="en-US" sz="1800" dirty="0" smtClean="0"/>
          </a:p>
        </p:txBody>
      </p:sp>
      <p:sp>
        <p:nvSpPr>
          <p:cNvPr id="30723" name="Content Placeholder 3"/>
          <p:cNvSpPr>
            <a:spLocks noGrp="1"/>
          </p:cNvSpPr>
          <p:nvPr>
            <p:ph sz="half" idx="4294967295"/>
          </p:nvPr>
        </p:nvSpPr>
        <p:spPr>
          <a:xfrm>
            <a:off x="334961" y="1371600"/>
            <a:ext cx="4243388" cy="4560888"/>
          </a:xfrm>
        </p:spPr>
        <p:txBody>
          <a:bodyPr/>
          <a:lstStyle/>
          <a:p>
            <a:pPr algn="ctr">
              <a:spcBef>
                <a:spcPts val="0"/>
              </a:spcBef>
              <a:buFont typeface="Arial" pitchFamily="34" charset="0"/>
              <a:buNone/>
            </a:pPr>
            <a:r>
              <a:rPr lang="en-US" altLang="en-US" sz="2000" b="1" dirty="0" smtClean="0"/>
              <a:t>AI</a:t>
            </a:r>
          </a:p>
          <a:p>
            <a:pPr algn="ctr">
              <a:spcBef>
                <a:spcPts val="0"/>
              </a:spcBef>
              <a:buFont typeface="Arial" pitchFamily="34" charset="0"/>
              <a:buNone/>
            </a:pPr>
            <a:endParaRPr lang="en-US" altLang="en-US" sz="2000" dirty="0" smtClean="0"/>
          </a:p>
          <a:p>
            <a:pPr algn="ctr">
              <a:spcBef>
                <a:spcPts val="0"/>
              </a:spcBef>
              <a:buFont typeface="Arial" pitchFamily="34" charset="0"/>
              <a:buNone/>
            </a:pPr>
            <a:r>
              <a:rPr lang="en-US" altLang="en-US" sz="2000" dirty="0" smtClean="0"/>
              <a:t>2013 Additional Insured Endorsement</a:t>
            </a:r>
          </a:p>
          <a:p>
            <a:pPr algn="ctr">
              <a:spcBef>
                <a:spcPts val="0"/>
              </a:spcBef>
              <a:buFont typeface="Arial" pitchFamily="34" charset="0"/>
              <a:buNone/>
            </a:pPr>
            <a:endParaRPr lang="en-US" altLang="en-US" dirty="0" smtClean="0"/>
          </a:p>
          <a:p>
            <a:pPr algn="ctr">
              <a:spcBef>
                <a:spcPts val="0"/>
              </a:spcBef>
              <a:buFont typeface="Arial" pitchFamily="34" charset="0"/>
              <a:buNone/>
            </a:pPr>
            <a:r>
              <a:rPr lang="en-US" altLang="en-US" sz="2000" dirty="0" smtClean="0"/>
              <a:t>Does State Allow</a:t>
            </a:r>
          </a:p>
          <a:p>
            <a:pPr algn="ctr">
              <a:spcBef>
                <a:spcPts val="0"/>
              </a:spcBef>
              <a:buFont typeface="Arial" pitchFamily="34" charset="0"/>
              <a:buNone/>
            </a:pPr>
            <a:r>
              <a:rPr lang="en-US" altLang="en-US" sz="2000" dirty="0" smtClean="0"/>
              <a:t>Coverage of AI’s Negligence</a:t>
            </a:r>
          </a:p>
          <a:p>
            <a:pPr algn="ctr">
              <a:spcBef>
                <a:spcPts val="0"/>
              </a:spcBef>
              <a:buFont typeface="Arial" pitchFamily="34" charset="0"/>
              <a:buNone/>
            </a:pPr>
            <a:r>
              <a:rPr lang="en-US" altLang="en-US" sz="2000" dirty="0" smtClean="0"/>
              <a:t>or Only Insured’s?</a:t>
            </a:r>
          </a:p>
          <a:p>
            <a:pPr algn="ctr">
              <a:spcBef>
                <a:spcPts val="0"/>
              </a:spcBef>
              <a:buFont typeface="Arial" pitchFamily="34" charset="0"/>
              <a:buNone/>
            </a:pPr>
            <a:endParaRPr lang="en-US" altLang="en-US" dirty="0" smtClean="0"/>
          </a:p>
          <a:p>
            <a:pPr algn="ctr">
              <a:spcBef>
                <a:spcPts val="0"/>
              </a:spcBef>
              <a:buFont typeface="Arial" pitchFamily="34" charset="0"/>
              <a:buNone/>
            </a:pPr>
            <a:r>
              <a:rPr lang="en-US" altLang="en-US" sz="2000" dirty="0" smtClean="0"/>
              <a:t>If Allowed,</a:t>
            </a:r>
          </a:p>
          <a:p>
            <a:pPr algn="ctr">
              <a:spcBef>
                <a:spcPts val="0"/>
              </a:spcBef>
              <a:buFont typeface="Arial" pitchFamily="34" charset="0"/>
              <a:buNone/>
            </a:pPr>
            <a:r>
              <a:rPr lang="en-US" altLang="en-US" sz="2000" dirty="0" smtClean="0"/>
              <a:t>Look to Other Contractual</a:t>
            </a:r>
          </a:p>
          <a:p>
            <a:pPr algn="ctr">
              <a:spcBef>
                <a:spcPts val="0"/>
              </a:spcBef>
              <a:buFont typeface="Arial" pitchFamily="34" charset="0"/>
              <a:buNone/>
            </a:pPr>
            <a:r>
              <a:rPr lang="en-US" altLang="en-US" sz="2000" dirty="0" smtClean="0"/>
              <a:t>Conditions</a:t>
            </a:r>
          </a:p>
        </p:txBody>
      </p:sp>
      <p:sp>
        <p:nvSpPr>
          <p:cNvPr id="7" name="Down Arrow 6"/>
          <p:cNvSpPr/>
          <p:nvPr/>
        </p:nvSpPr>
        <p:spPr>
          <a:xfrm>
            <a:off x="2433188" y="2620234"/>
            <a:ext cx="48347" cy="246888"/>
          </a:xfrm>
          <a:prstGeom prst="downArrow">
            <a:avLst/>
          </a:prstGeom>
          <a:solidFill>
            <a:schemeClr val="accent2"/>
          </a:solidFill>
          <a:ln w="44450">
            <a:solidFill>
              <a:srgbClr val="00A8C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US" dirty="0"/>
          </a:p>
        </p:txBody>
      </p:sp>
      <p:sp>
        <p:nvSpPr>
          <p:cNvPr id="8" name="Down Arrow 7"/>
          <p:cNvSpPr/>
          <p:nvPr/>
        </p:nvSpPr>
        <p:spPr>
          <a:xfrm flipH="1">
            <a:off x="6715322" y="2221129"/>
            <a:ext cx="48348" cy="246888"/>
          </a:xfrm>
          <a:prstGeom prst="downArrow">
            <a:avLst/>
          </a:prstGeom>
          <a:solidFill>
            <a:schemeClr val="accent2"/>
          </a:solidFill>
          <a:ln w="44450">
            <a:solidFill>
              <a:srgbClr val="00A8C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9" name="Down Arrow 8"/>
          <p:cNvSpPr/>
          <p:nvPr/>
        </p:nvSpPr>
        <p:spPr>
          <a:xfrm>
            <a:off x="2433187" y="3858314"/>
            <a:ext cx="48348" cy="246888"/>
          </a:xfrm>
          <a:prstGeom prst="downArrow">
            <a:avLst/>
          </a:prstGeom>
          <a:solidFill>
            <a:schemeClr val="accent2"/>
          </a:solidFill>
          <a:ln w="44450">
            <a:solidFill>
              <a:srgbClr val="00A8C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endParaRPr lang="en-US" dirty="0"/>
          </a:p>
        </p:txBody>
      </p:sp>
      <p:sp>
        <p:nvSpPr>
          <p:cNvPr id="10" name="Down Arrow 9"/>
          <p:cNvSpPr/>
          <p:nvPr/>
        </p:nvSpPr>
        <p:spPr>
          <a:xfrm flipH="1">
            <a:off x="6715322" y="3052765"/>
            <a:ext cx="48348" cy="246888"/>
          </a:xfrm>
          <a:prstGeom prst="downArrow">
            <a:avLst/>
          </a:prstGeom>
          <a:solidFill>
            <a:schemeClr val="accent2"/>
          </a:solidFill>
          <a:ln w="44450">
            <a:solidFill>
              <a:srgbClr val="00A8C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11" name="Down Arrow 10"/>
          <p:cNvSpPr/>
          <p:nvPr/>
        </p:nvSpPr>
        <p:spPr>
          <a:xfrm flipH="1">
            <a:off x="6715322" y="3894527"/>
            <a:ext cx="48348" cy="246888"/>
          </a:xfrm>
          <a:prstGeom prst="downArrow">
            <a:avLst/>
          </a:prstGeom>
          <a:solidFill>
            <a:schemeClr val="accent2"/>
          </a:solidFill>
          <a:ln w="44450">
            <a:solidFill>
              <a:srgbClr val="00A8C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13" name="Down Arrow 12"/>
          <p:cNvSpPr/>
          <p:nvPr/>
        </p:nvSpPr>
        <p:spPr>
          <a:xfrm>
            <a:off x="6715323" y="4956050"/>
            <a:ext cx="48347" cy="246888"/>
          </a:xfrm>
          <a:prstGeom prst="downArrow">
            <a:avLst/>
          </a:prstGeom>
          <a:solidFill>
            <a:schemeClr val="accent2"/>
          </a:solidFill>
          <a:ln w="44450">
            <a:solidFill>
              <a:srgbClr val="00A8C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5" name="Slide Number Placeholder 4"/>
          <p:cNvSpPr>
            <a:spLocks noGrp="1"/>
          </p:cNvSpPr>
          <p:nvPr>
            <p:ph type="sldNum" sz="quarter" idx="10"/>
          </p:nvPr>
        </p:nvSpPr>
        <p:spPr/>
        <p:txBody>
          <a:bodyPr/>
          <a:lstStyle/>
          <a:p>
            <a:fld id="{2C7366A8-FAB7-4007-81D9-DA6A719E90D0}" type="slidenum">
              <a:rPr lang="en-US" smtClean="0"/>
              <a:pPr/>
              <a:t>23</a:t>
            </a:fld>
            <a:endParaRPr lang="en-US" dirty="0"/>
          </a:p>
        </p:txBody>
      </p:sp>
    </p:spTree>
    <p:extLst>
      <p:ext uri="{BB962C8B-B14F-4D97-AF65-F5344CB8AC3E}">
        <p14:creationId xmlns:p14="http://schemas.microsoft.com/office/powerpoint/2010/main" val="37719958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altLang="en-US" dirty="0" smtClean="0"/>
              <a:t>States with No Statutes</a:t>
            </a:r>
          </a:p>
        </p:txBody>
      </p:sp>
      <p:sp>
        <p:nvSpPr>
          <p:cNvPr id="3" name="Content Placeholder 2"/>
          <p:cNvSpPr>
            <a:spLocks noGrp="1"/>
          </p:cNvSpPr>
          <p:nvPr>
            <p:ph idx="1"/>
          </p:nvPr>
        </p:nvSpPr>
        <p:spPr>
          <a:xfrm>
            <a:off x="496792" y="1275794"/>
            <a:ext cx="8642509" cy="4525963"/>
          </a:xfrm>
        </p:spPr>
        <p:txBody>
          <a:bodyPr/>
          <a:lstStyle/>
          <a:p>
            <a:pPr marL="461963" indent="-461963">
              <a:buFont typeface="+mj-lt"/>
              <a:buAutoNum type="romanUcPeriod"/>
              <a:defRPr/>
            </a:pPr>
            <a:r>
              <a:rPr lang="en-US" dirty="0" smtClean="0">
                <a:ea typeface="ＭＳ Ｐゴシック" pitchFamily="34" charset="-128"/>
              </a:rPr>
              <a:t> </a:t>
            </a:r>
            <a:r>
              <a:rPr lang="en-US" b="1" dirty="0" smtClean="0">
                <a:ea typeface="ＭＳ Ｐゴシック" pitchFamily="34" charset="-128"/>
              </a:rPr>
              <a:t>8</a:t>
            </a:r>
            <a:r>
              <a:rPr lang="en-US" dirty="0" smtClean="0">
                <a:ea typeface="ＭＳ Ｐゴシック" pitchFamily="34" charset="-128"/>
              </a:rPr>
              <a:t> States with No Statutory Restriction on AI or Construction Indemnities</a:t>
            </a:r>
          </a:p>
          <a:p>
            <a:pPr marL="1087438" lvl="1" indent="-569913">
              <a:buFont typeface="Arial" charset="0"/>
              <a:buAutoNum type="alphaUcPeriod"/>
              <a:defRPr/>
            </a:pPr>
            <a:r>
              <a:rPr lang="en-US" dirty="0" smtClean="0">
                <a:ea typeface="ＭＳ Ｐゴシック" pitchFamily="34" charset="-128"/>
              </a:rPr>
              <a:t>Alabama, Maine, Nevada, North Dakota, Pennsylvania, Vermont, Wisconsin, Wyoming</a:t>
            </a:r>
          </a:p>
          <a:p>
            <a:pPr marL="1087438" lvl="1" indent="-569913">
              <a:buFont typeface="Arial" charset="0"/>
              <a:buAutoNum type="alphaUcPeriod"/>
              <a:defRPr/>
            </a:pPr>
            <a:r>
              <a:rPr lang="en-US" dirty="0" smtClean="0">
                <a:ea typeface="ＭＳ Ｐゴシック" pitchFamily="34" charset="-128"/>
              </a:rPr>
              <a:t>Often Strict Construction (e.g., Nevada)</a:t>
            </a:r>
          </a:p>
          <a:p>
            <a:pPr marL="1487488" lvl="2" indent="-400050">
              <a:buFont typeface="Arial" charset="0"/>
              <a:buNone/>
              <a:defRPr/>
            </a:pPr>
            <a:r>
              <a:rPr lang="en-US" dirty="0" smtClean="0">
                <a:ea typeface="ＭＳ Ｐゴシック" pitchFamily="34" charset="-128"/>
              </a:rPr>
              <a:t>1.	Intent must be “expressed in clear and unequivocal terms”</a:t>
            </a:r>
          </a:p>
          <a:p>
            <a:pPr marL="571500" indent="-571500">
              <a:buFont typeface="+mj-lt"/>
              <a:buAutoNum type="romanUcPeriod"/>
              <a:defRPr/>
            </a:pPr>
            <a:r>
              <a:rPr lang="en-US" dirty="0" smtClean="0">
                <a:ea typeface="ＭＳ Ｐゴシック" pitchFamily="34" charset="-128"/>
              </a:rPr>
              <a:t>Laws Do Not Effect AI Coverage</a:t>
            </a:r>
          </a:p>
          <a:p>
            <a:pPr marL="1147763" lvl="1" indent="-579438">
              <a:buFont typeface="Arial" charset="0"/>
              <a:buAutoNum type="alphaUcPeriod"/>
              <a:defRPr/>
            </a:pPr>
            <a:r>
              <a:rPr lang="en-US" dirty="0" smtClean="0">
                <a:ea typeface="ＭＳ Ｐゴシック" pitchFamily="34" charset="-128"/>
              </a:rPr>
              <a:t>Scope of Coverage under 2013 Endorsement Should be Comparable to 2004</a:t>
            </a:r>
          </a:p>
          <a:p>
            <a:pPr marL="571500" indent="-571500">
              <a:buFont typeface="Arial" charset="0"/>
              <a:buAutoNum type="romanUcPeriod" startAt="3"/>
              <a:defRPr/>
            </a:pPr>
            <a:r>
              <a:rPr lang="en-US" dirty="0" smtClean="0">
                <a:ea typeface="ＭＳ Ｐゴシック" pitchFamily="34" charset="-128"/>
              </a:rPr>
              <a:t>Contractual Liability Coverage: Broad Form Indemnity for Promisee’s Sole and Partial Negligence Allowed</a:t>
            </a:r>
          </a:p>
          <a:p>
            <a:pPr marL="1087438" lvl="1" indent="-519113">
              <a:buFont typeface="Arial" charset="0"/>
              <a:buNone/>
              <a:defRPr/>
            </a:pPr>
            <a:r>
              <a:rPr lang="en-US" dirty="0" smtClean="0">
                <a:ea typeface="ＭＳ Ｐゴシック" pitchFamily="34" charset="-128"/>
              </a:rPr>
              <a:t>A.	Should Be Covered under Contractual Liability Coverage</a:t>
            </a:r>
          </a:p>
          <a:p>
            <a:pPr marL="1717675" lvl="2" indent="-630238">
              <a:buFont typeface="Arial" charset="0"/>
              <a:buAutoNum type="arabicPeriod"/>
              <a:defRPr/>
            </a:pPr>
            <a:endParaRPr lang="en-US" dirty="0">
              <a:ea typeface="ＭＳ Ｐゴシック" pitchFamily="34" charset="-128"/>
            </a:endParaRPr>
          </a:p>
        </p:txBody>
      </p:sp>
      <p:sp>
        <p:nvSpPr>
          <p:cNvPr id="2" name="Slide Number Placeholder 1"/>
          <p:cNvSpPr>
            <a:spLocks noGrp="1"/>
          </p:cNvSpPr>
          <p:nvPr>
            <p:ph type="sldNum" sz="quarter" idx="10"/>
          </p:nvPr>
        </p:nvSpPr>
        <p:spPr/>
        <p:txBody>
          <a:bodyPr/>
          <a:lstStyle/>
          <a:p>
            <a:fld id="{4A0A78DD-78FE-4B70-AE5E-F2975D9C156C}" type="slidenum">
              <a:rPr lang="en-US" smtClean="0"/>
              <a:pPr/>
              <a:t>24</a:t>
            </a:fld>
            <a:endParaRPr lang="en-US" dirty="0"/>
          </a:p>
        </p:txBody>
      </p:sp>
    </p:spTree>
    <p:extLst>
      <p:ext uri="{BB962C8B-B14F-4D97-AF65-F5344CB8AC3E}">
        <p14:creationId xmlns:p14="http://schemas.microsoft.com/office/powerpoint/2010/main" val="11023842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altLang="en-US" dirty="0" smtClean="0"/>
              <a:t>Sole Negligence Prohibitions</a:t>
            </a:r>
          </a:p>
        </p:txBody>
      </p:sp>
      <p:sp>
        <p:nvSpPr>
          <p:cNvPr id="32771" name="Content Placeholder 2"/>
          <p:cNvSpPr>
            <a:spLocks noGrp="1"/>
          </p:cNvSpPr>
          <p:nvPr>
            <p:ph idx="1"/>
          </p:nvPr>
        </p:nvSpPr>
        <p:spPr>
          <a:xfrm>
            <a:off x="455613" y="1332256"/>
            <a:ext cx="8686800" cy="4987925"/>
          </a:xfrm>
        </p:spPr>
        <p:txBody>
          <a:bodyPr/>
          <a:lstStyle/>
          <a:p>
            <a:pPr marL="571500" indent="-571500">
              <a:spcBef>
                <a:spcPts val="600"/>
              </a:spcBef>
              <a:buFont typeface="Calibri" pitchFamily="34" charset="0"/>
              <a:buAutoNum type="romanUcPeriod"/>
            </a:pPr>
            <a:r>
              <a:rPr lang="en-US" altLang="en-US" dirty="0" smtClean="0"/>
              <a:t>15 States Prohibit Indemnity for Indemnitee’s Sole Negligence</a:t>
            </a:r>
          </a:p>
          <a:p>
            <a:pPr marL="1087438" lvl="1" indent="-461963">
              <a:spcBef>
                <a:spcPts val="600"/>
              </a:spcBef>
              <a:buFont typeface="Arial" pitchFamily="34" charset="0"/>
              <a:buAutoNum type="alphaUcPeriod"/>
            </a:pPr>
            <a:r>
              <a:rPr lang="en-US" altLang="en-US" dirty="0" smtClean="0"/>
              <a:t>Alaska, Arizona (priv. projects), Arkansas, Georgia, Hawaii, Idaho, Indiana, Maryland, Michigan, New Jersey, South Carolina, South Dakota, Tennessee, Virginia, West Virginia</a:t>
            </a:r>
          </a:p>
          <a:p>
            <a:pPr marL="571500" indent="-571500">
              <a:spcBef>
                <a:spcPts val="1200"/>
              </a:spcBef>
              <a:buFont typeface="+mj-lt"/>
              <a:buAutoNum type="romanUcPeriod" startAt="2"/>
              <a:defRPr/>
            </a:pPr>
            <a:r>
              <a:rPr lang="en-US" dirty="0" smtClean="0">
                <a:ea typeface="ＭＳ Ｐゴシック" pitchFamily="34" charset="-128"/>
              </a:rPr>
              <a:t>Of </a:t>
            </a:r>
            <a:r>
              <a:rPr lang="en-US" dirty="0">
                <a:ea typeface="ＭＳ Ｐゴシック" pitchFamily="34" charset="-128"/>
              </a:rPr>
              <a:t>Those 15 States</a:t>
            </a:r>
          </a:p>
          <a:p>
            <a:pPr marL="1144588" lvl="1" indent="-514350">
              <a:spcBef>
                <a:spcPts val="600"/>
              </a:spcBef>
              <a:buFont typeface="Arial" charset="0"/>
              <a:buAutoNum type="alphaUcPeriod"/>
              <a:defRPr/>
            </a:pPr>
            <a:r>
              <a:rPr lang="en-US" dirty="0">
                <a:ea typeface="ＭＳ Ｐゴシック" pitchFamily="34" charset="-128"/>
              </a:rPr>
              <a:t>One expressly allows AI without reference to indemnity</a:t>
            </a:r>
            <a:r>
              <a:rPr lang="en-US" dirty="0" smtClean="0">
                <a:ea typeface="ＭＳ Ｐゴシック" pitchFamily="34" charset="-128"/>
              </a:rPr>
              <a:t>: Arkansas</a:t>
            </a:r>
            <a:endParaRPr lang="en-US" dirty="0">
              <a:ea typeface="ＭＳ Ｐゴシック" pitchFamily="34" charset="-128"/>
            </a:endParaRPr>
          </a:p>
          <a:p>
            <a:pPr marL="1144588" lvl="1" indent="-514350">
              <a:spcBef>
                <a:spcPts val="600"/>
              </a:spcBef>
              <a:buFont typeface="Arial" charset="0"/>
              <a:buAutoNum type="alphaUcPeriod"/>
              <a:defRPr/>
            </a:pPr>
            <a:r>
              <a:rPr lang="en-US" dirty="0">
                <a:ea typeface="ＭＳ Ｐゴシック" pitchFamily="34" charset="-128"/>
              </a:rPr>
              <a:t>One prohibits insurance covering sole negligence of another</a:t>
            </a:r>
            <a:r>
              <a:rPr lang="en-US" dirty="0" smtClean="0">
                <a:ea typeface="ＭＳ Ｐゴシック" pitchFamily="34" charset="-128"/>
              </a:rPr>
              <a:t>: Georgia</a:t>
            </a:r>
            <a:endParaRPr lang="en-US" dirty="0">
              <a:ea typeface="ＭＳ Ｐゴシック" pitchFamily="34" charset="-128"/>
            </a:endParaRPr>
          </a:p>
          <a:p>
            <a:pPr marL="569913" lvl="1" indent="-569913">
              <a:spcBef>
                <a:spcPts val="1200"/>
              </a:spcBef>
              <a:buFont typeface="Arial" charset="0"/>
              <a:buAutoNum type="romanUcPeriod" startAt="3"/>
              <a:defRPr/>
            </a:pPr>
            <a:r>
              <a:rPr lang="en-US" dirty="0">
                <a:ea typeface="ＭＳ Ｐゴシック" pitchFamily="34" charset="-128"/>
              </a:rPr>
              <a:t>Of Those 15 States</a:t>
            </a:r>
          </a:p>
          <a:p>
            <a:pPr marL="1141413" lvl="2" indent="-511175">
              <a:spcBef>
                <a:spcPts val="600"/>
              </a:spcBef>
              <a:buNone/>
              <a:defRPr/>
            </a:pPr>
            <a:r>
              <a:rPr lang="en-US" dirty="0">
                <a:ea typeface="ＭＳ Ｐゴシック" pitchFamily="34" charset="-128"/>
              </a:rPr>
              <a:t>A.	Six say indemnity law doesn’t affect validity of insurance contract, presumably CL and AI coverage: Alaska, Maryland, New </a:t>
            </a:r>
            <a:r>
              <a:rPr lang="en-US" dirty="0" smtClean="0">
                <a:ea typeface="ＭＳ Ｐゴシック" pitchFamily="34" charset="-128"/>
              </a:rPr>
              <a:t>Jersey, South </a:t>
            </a:r>
            <a:r>
              <a:rPr lang="en-US" dirty="0">
                <a:ea typeface="ＭＳ Ｐゴシック" pitchFamily="34" charset="-128"/>
              </a:rPr>
              <a:t>Carolina, Virginia, </a:t>
            </a:r>
            <a:r>
              <a:rPr lang="en-US" dirty="0" smtClean="0">
                <a:ea typeface="ＭＳ Ｐゴシック" pitchFamily="34" charset="-128"/>
              </a:rPr>
              <a:t>West </a:t>
            </a:r>
            <a:r>
              <a:rPr lang="en-US" dirty="0">
                <a:ea typeface="ＭＳ Ｐゴシック" pitchFamily="34" charset="-128"/>
              </a:rPr>
              <a:t>Virginia</a:t>
            </a:r>
          </a:p>
          <a:p>
            <a:pPr marL="1087438" lvl="1" indent="-461963">
              <a:buFont typeface="Arial" pitchFamily="34" charset="0"/>
              <a:buAutoNum type="alphaUcPeriod"/>
            </a:pPr>
            <a:endParaRPr lang="en-US" altLang="en-US" dirty="0" smtClean="0"/>
          </a:p>
        </p:txBody>
      </p:sp>
      <p:sp>
        <p:nvSpPr>
          <p:cNvPr id="2" name="Slide Number Placeholder 1"/>
          <p:cNvSpPr>
            <a:spLocks noGrp="1"/>
          </p:cNvSpPr>
          <p:nvPr>
            <p:ph type="sldNum" sz="quarter" idx="10"/>
          </p:nvPr>
        </p:nvSpPr>
        <p:spPr/>
        <p:txBody>
          <a:bodyPr/>
          <a:lstStyle/>
          <a:p>
            <a:fld id="{4A0A78DD-78FE-4B70-AE5E-F2975D9C156C}" type="slidenum">
              <a:rPr lang="en-US" smtClean="0"/>
              <a:pPr/>
              <a:t>25</a:t>
            </a:fld>
            <a:endParaRPr lang="en-US" dirty="0"/>
          </a:p>
        </p:txBody>
      </p:sp>
    </p:spTree>
    <p:extLst>
      <p:ext uri="{BB962C8B-B14F-4D97-AF65-F5344CB8AC3E}">
        <p14:creationId xmlns:p14="http://schemas.microsoft.com/office/powerpoint/2010/main" val="51331376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altLang="en-US" dirty="0" smtClean="0"/>
              <a:t>Broad and Intermediate Prohibitions</a:t>
            </a:r>
          </a:p>
        </p:txBody>
      </p:sp>
      <p:sp>
        <p:nvSpPr>
          <p:cNvPr id="34819" name="Content Placeholder 2"/>
          <p:cNvSpPr>
            <a:spLocks noGrp="1"/>
          </p:cNvSpPr>
          <p:nvPr>
            <p:ph idx="1"/>
          </p:nvPr>
        </p:nvSpPr>
        <p:spPr/>
        <p:txBody>
          <a:bodyPr/>
          <a:lstStyle/>
          <a:p>
            <a:pPr marL="569913" indent="-569913">
              <a:buNone/>
            </a:pPr>
            <a:r>
              <a:rPr lang="en-US" altLang="en-US" dirty="0" smtClean="0"/>
              <a:t>I.	</a:t>
            </a:r>
            <a:r>
              <a:rPr lang="en-US" altLang="en-US" b="1" dirty="0" smtClean="0"/>
              <a:t>28</a:t>
            </a:r>
            <a:r>
              <a:rPr lang="en-US" altLang="en-US" dirty="0" smtClean="0"/>
              <a:t> States Prohibit Indemnity for Sole or Partial Negligence of the Promisor</a:t>
            </a:r>
          </a:p>
          <a:p>
            <a:pPr marL="1087438" lvl="1" indent="-519113">
              <a:buFont typeface="Arial" pitchFamily="34" charset="0"/>
              <a:buAutoNum type="alphaUcPeriod"/>
            </a:pPr>
            <a:r>
              <a:rPr lang="en-US" altLang="en-US" dirty="0" smtClean="0"/>
              <a:t>Arizona (public), California, Colorado, Connecticut, Delaware, Florida, Illinois, Iowa, Kansas, Kentucky, Louisiana (prime on public projects), Massachusetts, Minnesota, Mississippi, Missouri, Montana, Nebraska, N. Hampshire, New Mexico, New York, N. Carolina, Ohio, Oklahoma, Oregon, Rhode Island, Texas, Utah, Washington</a:t>
            </a:r>
          </a:p>
          <a:p>
            <a:pPr marL="569913" indent="-569913">
              <a:buNone/>
            </a:pPr>
            <a:r>
              <a:rPr lang="en-US" altLang="en-US" dirty="0" smtClean="0"/>
              <a:t>II.	</a:t>
            </a:r>
            <a:r>
              <a:rPr lang="en-US" altLang="en-US" b="1" dirty="0" smtClean="0"/>
              <a:t>18</a:t>
            </a:r>
            <a:r>
              <a:rPr lang="en-US" altLang="en-US" dirty="0" smtClean="0"/>
              <a:t> </a:t>
            </a:r>
            <a:r>
              <a:rPr lang="en-US" altLang="en-US" dirty="0"/>
              <a:t>Have Insurance “Savings” Legislation Allowing Certain Insurance Contracts Despite Finding Broad or Intermediate Indemnity Illegal</a:t>
            </a:r>
          </a:p>
          <a:p>
            <a:pPr marL="1087438" lvl="1" indent="-517525">
              <a:buFont typeface="Arial" pitchFamily="34" charset="0"/>
              <a:buNone/>
            </a:pPr>
            <a:r>
              <a:rPr lang="en-US" altLang="en-US" dirty="0"/>
              <a:t>A.	Arizona, Arkansas, Connecticut, Delaware, Illinois, Kansas, Kentucky, Minnesota, Mississippi, Missouri, Montana, Nebraska, New Mexico, New York, N. Carolina, Oklahoma, Rhode Island, Texas</a:t>
            </a:r>
          </a:p>
          <a:p>
            <a:pPr marL="1087438" lvl="1" indent="-519113">
              <a:buFont typeface="Arial" pitchFamily="34" charset="0"/>
              <a:buAutoNum type="alphaUcPeriod"/>
            </a:pPr>
            <a:endParaRPr lang="en-US" altLang="en-US" dirty="0" smtClean="0"/>
          </a:p>
        </p:txBody>
      </p:sp>
      <p:sp>
        <p:nvSpPr>
          <p:cNvPr id="2" name="Slide Number Placeholder 1"/>
          <p:cNvSpPr>
            <a:spLocks noGrp="1"/>
          </p:cNvSpPr>
          <p:nvPr>
            <p:ph type="sldNum" sz="quarter" idx="10"/>
          </p:nvPr>
        </p:nvSpPr>
        <p:spPr/>
        <p:txBody>
          <a:bodyPr/>
          <a:lstStyle/>
          <a:p>
            <a:fld id="{4A0A78DD-78FE-4B70-AE5E-F2975D9C156C}" type="slidenum">
              <a:rPr lang="en-US" smtClean="0"/>
              <a:pPr/>
              <a:t>26</a:t>
            </a:fld>
            <a:endParaRPr lang="en-US" dirty="0"/>
          </a:p>
        </p:txBody>
      </p:sp>
    </p:spTree>
    <p:extLst>
      <p:ext uri="{BB962C8B-B14F-4D97-AF65-F5344CB8AC3E}">
        <p14:creationId xmlns:p14="http://schemas.microsoft.com/office/powerpoint/2010/main" val="38748644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altLang="en-US" dirty="0" smtClean="0"/>
              <a:t>Broad and Intermediate Prohibitions</a:t>
            </a:r>
          </a:p>
        </p:txBody>
      </p:sp>
      <p:sp>
        <p:nvSpPr>
          <p:cNvPr id="36867" name="Content Placeholder 2"/>
          <p:cNvSpPr>
            <a:spLocks noGrp="1"/>
          </p:cNvSpPr>
          <p:nvPr>
            <p:ph idx="1"/>
          </p:nvPr>
        </p:nvSpPr>
        <p:spPr>
          <a:xfrm>
            <a:off x="455613" y="1486157"/>
            <a:ext cx="8686800" cy="4987925"/>
          </a:xfrm>
        </p:spPr>
        <p:txBody>
          <a:bodyPr/>
          <a:lstStyle/>
          <a:p>
            <a:pPr marL="569913" indent="-569913">
              <a:buNone/>
            </a:pPr>
            <a:r>
              <a:rPr lang="en-US" altLang="en-US" dirty="0" smtClean="0"/>
              <a:t>III.	</a:t>
            </a:r>
            <a:r>
              <a:rPr lang="en-US" altLang="en-US" b="1" dirty="0" smtClean="0"/>
              <a:t>9</a:t>
            </a:r>
            <a:r>
              <a:rPr lang="en-US" altLang="en-US" dirty="0" smtClean="0"/>
              <a:t> Have Express Restrictions on Ability To Provide AI Coverage</a:t>
            </a:r>
          </a:p>
          <a:p>
            <a:pPr marL="1087438" lvl="1" indent="-519113">
              <a:buFont typeface="Arial" pitchFamily="34" charset="0"/>
              <a:buAutoNum type="alphaUcPeriod"/>
            </a:pPr>
            <a:r>
              <a:rPr lang="en-US" altLang="en-US" dirty="0" smtClean="0"/>
              <a:t>California, Colorado, Kansas, Michigan, Minnesota, New Mexico, Oklahoma, Oregon, Texas</a:t>
            </a:r>
            <a:br>
              <a:rPr lang="en-US" altLang="en-US" dirty="0" smtClean="0"/>
            </a:br>
            <a:endParaRPr lang="en-US" altLang="en-US" dirty="0" smtClean="0"/>
          </a:p>
          <a:p>
            <a:pPr marL="569913" indent="-569913">
              <a:buNone/>
            </a:pPr>
            <a:r>
              <a:rPr lang="en-US" altLang="en-US" dirty="0" smtClean="0">
                <a:solidFill>
                  <a:schemeClr val="tx1"/>
                </a:solidFill>
              </a:rPr>
              <a:t>IV.</a:t>
            </a:r>
            <a:r>
              <a:rPr lang="en-US" altLang="en-US" b="1" dirty="0" smtClean="0">
                <a:solidFill>
                  <a:schemeClr val="tx1"/>
                </a:solidFill>
              </a:rPr>
              <a:t>	2</a:t>
            </a:r>
            <a:r>
              <a:rPr lang="en-US" altLang="en-US" dirty="0" smtClean="0"/>
              <a:t> Have Express Restrictions on CL Coverage:</a:t>
            </a:r>
          </a:p>
          <a:p>
            <a:pPr marL="1087438" lvl="1" indent="-519113">
              <a:buFont typeface="Arial" pitchFamily="34" charset="0"/>
              <a:buNone/>
            </a:pPr>
            <a:r>
              <a:rPr lang="en-US" altLang="en-US" dirty="0" smtClean="0"/>
              <a:t>A.	Mississippi, North Carolina</a:t>
            </a:r>
          </a:p>
        </p:txBody>
      </p:sp>
      <p:sp>
        <p:nvSpPr>
          <p:cNvPr id="2" name="Slide Number Placeholder 1"/>
          <p:cNvSpPr>
            <a:spLocks noGrp="1"/>
          </p:cNvSpPr>
          <p:nvPr>
            <p:ph type="sldNum" sz="quarter" idx="10"/>
          </p:nvPr>
        </p:nvSpPr>
        <p:spPr/>
        <p:txBody>
          <a:bodyPr/>
          <a:lstStyle/>
          <a:p>
            <a:fld id="{4A0A78DD-78FE-4B70-AE5E-F2975D9C156C}" type="slidenum">
              <a:rPr lang="en-US" smtClean="0"/>
              <a:pPr/>
              <a:t>27</a:t>
            </a:fld>
            <a:endParaRPr lang="en-US" dirty="0"/>
          </a:p>
        </p:txBody>
      </p:sp>
    </p:spTree>
    <p:extLst>
      <p:ext uri="{BB962C8B-B14F-4D97-AF65-F5344CB8AC3E}">
        <p14:creationId xmlns:p14="http://schemas.microsoft.com/office/powerpoint/2010/main" val="29268503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altLang="en-US" dirty="0" smtClean="0"/>
              <a:t>Texas Anti-Indemnity Statute: Texas Insurance Code Chapter 151</a:t>
            </a:r>
          </a:p>
        </p:txBody>
      </p:sp>
      <p:sp>
        <p:nvSpPr>
          <p:cNvPr id="34819" name="Content Placeholder 2"/>
          <p:cNvSpPr>
            <a:spLocks noGrp="1"/>
          </p:cNvSpPr>
          <p:nvPr>
            <p:ph idx="1"/>
          </p:nvPr>
        </p:nvSpPr>
        <p:spPr>
          <a:xfrm>
            <a:off x="915988" y="1254187"/>
            <a:ext cx="8686800" cy="4987925"/>
          </a:xfrm>
        </p:spPr>
        <p:txBody>
          <a:bodyPr/>
          <a:lstStyle/>
          <a:p>
            <a:pPr marL="571500" indent="-571500">
              <a:buFont typeface="+mj-lt"/>
              <a:buAutoNum type="romanUcPeriod"/>
              <a:defRPr/>
            </a:pPr>
            <a:r>
              <a:rPr lang="en-US" dirty="0" smtClean="0">
                <a:ea typeface="ＭＳ Ｐゴシック" pitchFamily="34" charset="-128"/>
              </a:rPr>
              <a:t>Unique Approach To Handle Recurring Litigation (eff. As to contracts entered into after January 1, 2012)</a:t>
            </a:r>
          </a:p>
          <a:p>
            <a:r>
              <a:rPr lang="en-US" altLang="en-US" dirty="0"/>
              <a:t>Tacked on to CCIP legislation</a:t>
            </a:r>
          </a:p>
          <a:p>
            <a:r>
              <a:rPr lang="en-US" altLang="en-US" dirty="0" smtClean="0"/>
              <a:t>No </a:t>
            </a:r>
            <a:r>
              <a:rPr lang="en-US" altLang="en-US" dirty="0"/>
              <a:t>history </a:t>
            </a:r>
            <a:r>
              <a:rPr lang="en-US" altLang="en-US" dirty="0" smtClean="0"/>
              <a:t>yet.</a:t>
            </a:r>
            <a:endParaRPr lang="en-US" altLang="en-US" dirty="0"/>
          </a:p>
          <a:p>
            <a:pPr marL="571500" indent="-571500">
              <a:buFont typeface="Arial" charset="0"/>
              <a:buNone/>
              <a:defRPr/>
            </a:pPr>
            <a:endParaRPr lang="en-US" dirty="0" smtClean="0">
              <a:ea typeface="ＭＳ Ｐゴシック" pitchFamily="34" charset="-128"/>
            </a:endParaRPr>
          </a:p>
        </p:txBody>
      </p:sp>
      <p:sp>
        <p:nvSpPr>
          <p:cNvPr id="2" name="Slide Number Placeholder 1"/>
          <p:cNvSpPr>
            <a:spLocks noGrp="1"/>
          </p:cNvSpPr>
          <p:nvPr>
            <p:ph type="sldNum" sz="quarter" idx="10"/>
          </p:nvPr>
        </p:nvSpPr>
        <p:spPr/>
        <p:txBody>
          <a:bodyPr/>
          <a:lstStyle/>
          <a:p>
            <a:fld id="{4A0A78DD-78FE-4B70-AE5E-F2975D9C156C}" type="slidenum">
              <a:rPr lang="en-US" smtClean="0"/>
              <a:pPr/>
              <a:t>28</a:t>
            </a:fld>
            <a:endParaRPr lang="en-US" dirty="0"/>
          </a:p>
        </p:txBody>
      </p:sp>
    </p:spTree>
    <p:extLst>
      <p:ext uri="{BB962C8B-B14F-4D97-AF65-F5344CB8AC3E}">
        <p14:creationId xmlns:p14="http://schemas.microsoft.com/office/powerpoint/2010/main" val="6065163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p:txBody>
          <a:bodyPr lIns="0" anchor="t"/>
          <a:lstStyle/>
          <a:p>
            <a:pPr eaLnBrk="1" hangingPunct="1"/>
            <a:r>
              <a:rPr lang="en-US" altLang="en-US" dirty="0" smtClean="0"/>
              <a:t>Contractual Risk Transfer (CRT)</a:t>
            </a:r>
          </a:p>
        </p:txBody>
      </p:sp>
      <p:sp>
        <p:nvSpPr>
          <p:cNvPr id="8196" name="Rectangle 3"/>
          <p:cNvSpPr>
            <a:spLocks noGrp="1" noChangeArrowheads="1"/>
          </p:cNvSpPr>
          <p:nvPr>
            <p:ph idx="1"/>
          </p:nvPr>
        </p:nvSpPr>
        <p:spPr/>
        <p:txBody>
          <a:bodyPr lIns="0" tIns="0" rIns="0" bIns="0"/>
          <a:lstStyle/>
          <a:p>
            <a:pPr marL="203200" indent="-203200" eaLnBrk="1" hangingPunct="1">
              <a:lnSpc>
                <a:spcPct val="90000"/>
              </a:lnSpc>
            </a:pPr>
            <a:r>
              <a:rPr lang="en-US" altLang="en-US" dirty="0" smtClean="0"/>
              <a:t>Cornerstone of managing risk</a:t>
            </a:r>
          </a:p>
          <a:p>
            <a:pPr marL="203200" indent="-203200" eaLnBrk="1" hangingPunct="1">
              <a:lnSpc>
                <a:spcPct val="90000"/>
              </a:lnSpc>
            </a:pPr>
            <a:r>
              <a:rPr lang="en-US" altLang="en-US" dirty="0" smtClean="0"/>
              <a:t>Upstream and downstream risk sharing</a:t>
            </a:r>
          </a:p>
          <a:p>
            <a:pPr marL="203200" indent="-203200" eaLnBrk="1" hangingPunct="1">
              <a:lnSpc>
                <a:spcPct val="90000"/>
              </a:lnSpc>
            </a:pPr>
            <a:r>
              <a:rPr lang="en-US" altLang="en-US" dirty="0" smtClean="0"/>
              <a:t>Keys to transferring risk</a:t>
            </a:r>
          </a:p>
          <a:p>
            <a:pPr marL="508000" lvl="1" indent="-279400" eaLnBrk="1" hangingPunct="1">
              <a:lnSpc>
                <a:spcPct val="90000"/>
              </a:lnSpc>
            </a:pPr>
            <a:r>
              <a:rPr lang="en-US" altLang="en-US" dirty="0" smtClean="0"/>
              <a:t>Should be in the hands of the party most able to manage the risk</a:t>
            </a:r>
          </a:p>
          <a:p>
            <a:pPr marL="508000" lvl="1" indent="-279400" eaLnBrk="1" hangingPunct="1">
              <a:lnSpc>
                <a:spcPct val="90000"/>
              </a:lnSpc>
            </a:pPr>
            <a:r>
              <a:rPr lang="en-US" altLang="en-US" dirty="0" smtClean="0"/>
              <a:t>Should be identifiable</a:t>
            </a:r>
          </a:p>
          <a:p>
            <a:pPr marL="508000" lvl="1" indent="-279400" eaLnBrk="1" hangingPunct="1">
              <a:lnSpc>
                <a:spcPct val="90000"/>
              </a:lnSpc>
            </a:pPr>
            <a:r>
              <a:rPr lang="en-US" altLang="en-US" dirty="0" smtClean="0"/>
              <a:t>Should be equitable</a:t>
            </a:r>
          </a:p>
          <a:p>
            <a:pPr marL="203200" indent="-203200" eaLnBrk="1" hangingPunct="1">
              <a:lnSpc>
                <a:spcPct val="90000"/>
              </a:lnSpc>
            </a:pPr>
            <a:r>
              <a:rPr lang="en-US" altLang="en-US" dirty="0" smtClean="0"/>
              <a:t>Indemnification and hold harmless agreements</a:t>
            </a:r>
          </a:p>
          <a:p>
            <a:pPr marL="203200" indent="-203200" eaLnBrk="1" hangingPunct="1">
              <a:lnSpc>
                <a:spcPct val="90000"/>
              </a:lnSpc>
            </a:pPr>
            <a:r>
              <a:rPr lang="en-US" altLang="en-US" dirty="0" smtClean="0"/>
              <a:t>Separate from insurance requirements</a:t>
            </a:r>
          </a:p>
        </p:txBody>
      </p:sp>
      <p:sp>
        <p:nvSpPr>
          <p:cNvPr id="2" name="Slide Number Placeholder 1"/>
          <p:cNvSpPr>
            <a:spLocks noGrp="1"/>
          </p:cNvSpPr>
          <p:nvPr>
            <p:ph type="sldNum" sz="quarter" idx="10"/>
          </p:nvPr>
        </p:nvSpPr>
        <p:spPr/>
        <p:txBody>
          <a:bodyPr/>
          <a:lstStyle/>
          <a:p>
            <a:fld id="{4A0A78DD-78FE-4B70-AE5E-F2975D9C156C}" type="slidenum">
              <a:rPr lang="en-US" smtClean="0"/>
              <a:pPr/>
              <a:t>2</a:t>
            </a:fld>
            <a:endParaRPr lang="en-US" dirty="0"/>
          </a:p>
        </p:txBody>
      </p:sp>
    </p:spTree>
    <p:extLst>
      <p:ext uri="{BB962C8B-B14F-4D97-AF65-F5344CB8AC3E}">
        <p14:creationId xmlns:p14="http://schemas.microsoft.com/office/powerpoint/2010/main" val="14297248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Texas Anti-Indemnity and AI Legislation – Chapter 151</a:t>
            </a:r>
            <a:endParaRPr lang="en-US" dirty="0"/>
          </a:p>
        </p:txBody>
      </p:sp>
      <p:sp>
        <p:nvSpPr>
          <p:cNvPr id="3" name="Content Placeholder 2"/>
          <p:cNvSpPr>
            <a:spLocks noGrp="1"/>
          </p:cNvSpPr>
          <p:nvPr>
            <p:ph idx="1"/>
          </p:nvPr>
        </p:nvSpPr>
        <p:spPr/>
        <p:txBody>
          <a:bodyPr/>
          <a:lstStyle/>
          <a:p>
            <a:r>
              <a:rPr lang="en-US" dirty="0"/>
              <a:t>A contract, subcontract, or agreement, or a performance bond assuring the performance of any of the foregoing, entered into or made by an owner, architect, engineer, contractor, construction manager, subcontractor, supplier, or material or equipment lessor for the design, construction, alteration, renovation, remodeling, repair, or </a:t>
            </a:r>
            <a:r>
              <a:rPr lang="en-US" b="1" i="1" dirty="0"/>
              <a:t>maintenance of, </a:t>
            </a:r>
            <a:r>
              <a:rPr lang="en-US" dirty="0"/>
              <a:t>or for the furnishing of material or equipment for, a building, structure, appurtenance, or other improvement to or on public or private real property, including moving, demolition, and excavation connected with the real property. </a:t>
            </a:r>
            <a:r>
              <a:rPr lang="en-US" dirty="0">
                <a:ea typeface="Times New Roman"/>
                <a:cs typeface="Times New Roman"/>
              </a:rPr>
              <a:t>The term includes an agreement to which an architect, engineer, or contractor and an owner's lender are parties regarding an assignment of the construction contract or other modifications thereto.</a:t>
            </a:r>
            <a:endParaRPr lang="en-US" dirty="0"/>
          </a:p>
        </p:txBody>
      </p:sp>
      <p:sp>
        <p:nvSpPr>
          <p:cNvPr id="4" name="Slide Number Placeholder 3"/>
          <p:cNvSpPr>
            <a:spLocks noGrp="1"/>
          </p:cNvSpPr>
          <p:nvPr>
            <p:ph type="sldNum" sz="quarter" idx="10"/>
          </p:nvPr>
        </p:nvSpPr>
        <p:spPr/>
        <p:txBody>
          <a:bodyPr/>
          <a:lstStyle/>
          <a:p>
            <a:fld id="{4A0A78DD-78FE-4B70-AE5E-F2975D9C156C}" type="slidenum">
              <a:rPr lang="en-US" smtClean="0"/>
              <a:pPr/>
              <a:t>29</a:t>
            </a:fld>
            <a:endParaRPr lang="en-US" dirty="0"/>
          </a:p>
        </p:txBody>
      </p:sp>
    </p:spTree>
    <p:extLst>
      <p:ext uri="{BB962C8B-B14F-4D97-AF65-F5344CB8AC3E}">
        <p14:creationId xmlns:p14="http://schemas.microsoft.com/office/powerpoint/2010/main" val="304617988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contracts:</a:t>
            </a:r>
            <a:br>
              <a:rPr lang="en-US" dirty="0"/>
            </a:br>
            <a:endParaRPr lang="en-US" dirty="0"/>
          </a:p>
        </p:txBody>
      </p:sp>
      <p:sp>
        <p:nvSpPr>
          <p:cNvPr id="3" name="Content Placeholder 2"/>
          <p:cNvSpPr>
            <a:spLocks noGrp="1"/>
          </p:cNvSpPr>
          <p:nvPr>
            <p:ph idx="1"/>
          </p:nvPr>
        </p:nvSpPr>
        <p:spPr>
          <a:xfrm>
            <a:off x="502910" y="1277938"/>
            <a:ext cx="8686800" cy="4987925"/>
          </a:xfrm>
        </p:spPr>
        <p:txBody>
          <a:bodyPr/>
          <a:lstStyle/>
          <a:p>
            <a:pPr marL="457200" indent="-457200"/>
            <a:r>
              <a:rPr lang="en-US" altLang="en-US" dirty="0" smtClean="0"/>
              <a:t>Contracts </a:t>
            </a:r>
            <a:r>
              <a:rPr lang="en-US" altLang="en-US" dirty="0"/>
              <a:t>for public or private construction</a:t>
            </a:r>
          </a:p>
          <a:p>
            <a:pPr marL="457200" indent="-457200"/>
            <a:r>
              <a:rPr lang="en-US" altLang="en-US" dirty="0"/>
              <a:t>Demolition and excavation contracts</a:t>
            </a:r>
          </a:p>
          <a:p>
            <a:pPr marL="457200" indent="-457200">
              <a:buClr>
                <a:srgbClr val="CC0000"/>
              </a:buClr>
            </a:pPr>
            <a:r>
              <a:rPr lang="en-US" altLang="en-US" dirty="0"/>
              <a:t>Design contracts</a:t>
            </a:r>
          </a:p>
          <a:p>
            <a:pPr marL="457200" indent="-457200">
              <a:buClr>
                <a:srgbClr val="CC0000"/>
              </a:buClr>
            </a:pPr>
            <a:r>
              <a:rPr lang="en-US" altLang="en-US" dirty="0">
                <a:solidFill>
                  <a:srgbClr val="000000"/>
                </a:solidFill>
              </a:rPr>
              <a:t>Performance bonds</a:t>
            </a:r>
            <a:endParaRPr lang="en-US" altLang="en-US" dirty="0"/>
          </a:p>
          <a:p>
            <a:pPr marL="457200" indent="-457200"/>
            <a:r>
              <a:rPr lang="en-US" altLang="en-US" dirty="0"/>
              <a:t>Assignment agreements with </a:t>
            </a:r>
            <a:r>
              <a:rPr lang="en-US" altLang="en-US"/>
              <a:t>owner’s </a:t>
            </a:r>
            <a:r>
              <a:rPr lang="en-US" altLang="en-US" smtClean="0"/>
              <a:t>lender</a:t>
            </a:r>
          </a:p>
          <a:p>
            <a:pPr marL="0" indent="0">
              <a:buNone/>
              <a:defRPr/>
            </a:pPr>
            <a:r>
              <a:rPr lang="en-US" smtClean="0">
                <a:ea typeface="ＭＳ Ｐゴシック" pitchFamily="34" charset="-128"/>
              </a:rPr>
              <a:t/>
            </a:r>
            <a:br>
              <a:rPr lang="en-US" smtClean="0">
                <a:ea typeface="ＭＳ Ｐゴシック" pitchFamily="34" charset="-128"/>
              </a:rPr>
            </a:br>
            <a:endParaRPr lang="en-US" smtClean="0">
              <a:ea typeface="ＭＳ Ｐゴシック" pitchFamily="34" charset="-128"/>
            </a:endParaRPr>
          </a:p>
          <a:p>
            <a:endParaRPr lang="en-US" dirty="0"/>
          </a:p>
        </p:txBody>
      </p:sp>
      <p:sp>
        <p:nvSpPr>
          <p:cNvPr id="4" name="Slide Number Placeholder 3"/>
          <p:cNvSpPr>
            <a:spLocks noGrp="1"/>
          </p:cNvSpPr>
          <p:nvPr>
            <p:ph type="sldNum" sz="quarter" idx="10"/>
          </p:nvPr>
        </p:nvSpPr>
        <p:spPr/>
        <p:txBody>
          <a:bodyPr/>
          <a:lstStyle/>
          <a:p>
            <a:fld id="{4A0A78DD-78FE-4B70-AE5E-F2975D9C156C}" type="slidenum">
              <a:rPr lang="en-US" smtClean="0"/>
              <a:pPr/>
              <a:t>30</a:t>
            </a:fld>
            <a:endParaRPr lang="en-US" dirty="0"/>
          </a:p>
        </p:txBody>
      </p:sp>
    </p:spTree>
    <p:extLst>
      <p:ext uri="{BB962C8B-B14F-4D97-AF65-F5344CB8AC3E}">
        <p14:creationId xmlns:p14="http://schemas.microsoft.com/office/powerpoint/2010/main" val="192715036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Basic Prohibition: §151.102</a:t>
            </a:r>
            <a:endParaRPr lang="en-US" dirty="0"/>
          </a:p>
        </p:txBody>
      </p:sp>
      <p:sp>
        <p:nvSpPr>
          <p:cNvPr id="3" name="Content Placeholder 2"/>
          <p:cNvSpPr>
            <a:spLocks noGrp="1"/>
          </p:cNvSpPr>
          <p:nvPr>
            <p:ph idx="1"/>
          </p:nvPr>
        </p:nvSpPr>
        <p:spPr/>
        <p:txBody>
          <a:bodyPr/>
          <a:lstStyle/>
          <a:p>
            <a:r>
              <a:rPr lang="en-US" altLang="en-US" dirty="0"/>
              <a:t>A provision in a construction contract is void </a:t>
            </a:r>
            <a:r>
              <a:rPr lang="en-US" altLang="en-US" b="1" i="1" dirty="0">
                <a:solidFill>
                  <a:srgbClr val="FF0000"/>
                </a:solidFill>
              </a:rPr>
              <a:t>to the extent </a:t>
            </a:r>
            <a:r>
              <a:rPr lang="en-US" altLang="en-US" dirty="0"/>
              <a:t>it requires the indemnitor to indemnify, hold harmless or defend the indemnitee against a claim caused by the negligence or fault, breach of statute, breach of contract, etc. of the indemnitee</a:t>
            </a:r>
            <a:r>
              <a:rPr lang="en-US" altLang="en-US" dirty="0" smtClean="0"/>
              <a:t>.</a:t>
            </a:r>
          </a:p>
          <a:p>
            <a:endParaRPr lang="en-US" dirty="0"/>
          </a:p>
        </p:txBody>
      </p:sp>
      <p:sp>
        <p:nvSpPr>
          <p:cNvPr id="4" name="Slide Number Placeholder 3"/>
          <p:cNvSpPr>
            <a:spLocks noGrp="1"/>
          </p:cNvSpPr>
          <p:nvPr>
            <p:ph type="sldNum" sz="quarter" idx="10"/>
          </p:nvPr>
        </p:nvSpPr>
        <p:spPr/>
        <p:txBody>
          <a:bodyPr/>
          <a:lstStyle/>
          <a:p>
            <a:fld id="{4A0A78DD-78FE-4B70-AE5E-F2975D9C156C}" type="slidenum">
              <a:rPr lang="en-US" smtClean="0"/>
              <a:pPr/>
              <a:t>31</a:t>
            </a:fld>
            <a:endParaRPr lang="en-US" dirty="0"/>
          </a:p>
        </p:txBody>
      </p:sp>
    </p:spTree>
    <p:extLst>
      <p:ext uri="{BB962C8B-B14F-4D97-AF65-F5344CB8AC3E}">
        <p14:creationId xmlns:p14="http://schemas.microsoft.com/office/powerpoint/2010/main" val="287172175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“To the Extent”</a:t>
            </a:r>
            <a:endParaRPr lang="en-US" dirty="0"/>
          </a:p>
        </p:txBody>
      </p:sp>
      <p:sp>
        <p:nvSpPr>
          <p:cNvPr id="3" name="Content Placeholder 2"/>
          <p:cNvSpPr>
            <a:spLocks noGrp="1"/>
          </p:cNvSpPr>
          <p:nvPr>
            <p:ph idx="1"/>
          </p:nvPr>
        </p:nvSpPr>
        <p:spPr/>
        <p:txBody>
          <a:bodyPr/>
          <a:lstStyle/>
          <a:p>
            <a:r>
              <a:rPr lang="en-US" altLang="en-US" b="1" i="1" dirty="0">
                <a:solidFill>
                  <a:srgbClr val="C00000"/>
                </a:solidFill>
              </a:rPr>
              <a:t>“To the extent” </a:t>
            </a:r>
            <a:r>
              <a:rPr lang="en-US" altLang="en-US" dirty="0"/>
              <a:t>implies that the indemnity clause is void and unenforceable only to the extent of the indemnitee’s own negligence or fault.</a:t>
            </a:r>
          </a:p>
          <a:p>
            <a:r>
              <a:rPr lang="en-US" altLang="en-US" dirty="0"/>
              <a:t>May be possible to obtain indemnity at least </a:t>
            </a:r>
            <a:r>
              <a:rPr lang="en-US" altLang="en-US" b="1" i="1" dirty="0">
                <a:solidFill>
                  <a:srgbClr val="C00000"/>
                </a:solidFill>
              </a:rPr>
              <a:t>to the extent </a:t>
            </a:r>
            <a:r>
              <a:rPr lang="en-US" altLang="en-US" dirty="0"/>
              <a:t>of the indemnitor’s own negligence under that same clause.  </a:t>
            </a:r>
          </a:p>
          <a:p>
            <a:endParaRPr lang="en-US" dirty="0"/>
          </a:p>
        </p:txBody>
      </p:sp>
      <p:sp>
        <p:nvSpPr>
          <p:cNvPr id="4" name="Slide Number Placeholder 3"/>
          <p:cNvSpPr>
            <a:spLocks noGrp="1"/>
          </p:cNvSpPr>
          <p:nvPr>
            <p:ph type="sldNum" sz="quarter" idx="10"/>
          </p:nvPr>
        </p:nvSpPr>
        <p:spPr/>
        <p:txBody>
          <a:bodyPr/>
          <a:lstStyle/>
          <a:p>
            <a:fld id="{4A0A78DD-78FE-4B70-AE5E-F2975D9C156C}" type="slidenum">
              <a:rPr lang="en-US" smtClean="0"/>
              <a:pPr/>
              <a:t>32</a:t>
            </a:fld>
            <a:endParaRPr lang="en-US" dirty="0"/>
          </a:p>
        </p:txBody>
      </p:sp>
    </p:spTree>
    <p:extLst>
      <p:ext uri="{BB962C8B-B14F-4D97-AF65-F5344CB8AC3E}">
        <p14:creationId xmlns:p14="http://schemas.microsoft.com/office/powerpoint/2010/main" val="196433753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Employee Exception §151.103</a:t>
            </a:r>
            <a:endParaRPr lang="en-US" dirty="0"/>
          </a:p>
        </p:txBody>
      </p:sp>
      <p:sp>
        <p:nvSpPr>
          <p:cNvPr id="3" name="Content Placeholder 2"/>
          <p:cNvSpPr>
            <a:spLocks noGrp="1"/>
          </p:cNvSpPr>
          <p:nvPr>
            <p:ph idx="1"/>
          </p:nvPr>
        </p:nvSpPr>
        <p:spPr/>
        <p:txBody>
          <a:bodyPr/>
          <a:lstStyle/>
          <a:p>
            <a:r>
              <a:rPr lang="en-US" altLang="en-US" dirty="0"/>
              <a:t>Section 151.102 does not apply to a provision in a construction contract that requires a person to indemnify, hold harmless, or defend another party to the construction contract or a third party against a claim for the bodily injury or death of an employee of the indemnitor, its agent, or its subcontractor of any tier.</a:t>
            </a:r>
          </a:p>
          <a:p>
            <a:endParaRPr lang="en-US" dirty="0"/>
          </a:p>
        </p:txBody>
      </p:sp>
      <p:sp>
        <p:nvSpPr>
          <p:cNvPr id="4" name="Slide Number Placeholder 3"/>
          <p:cNvSpPr>
            <a:spLocks noGrp="1"/>
          </p:cNvSpPr>
          <p:nvPr>
            <p:ph type="sldNum" sz="quarter" idx="10"/>
          </p:nvPr>
        </p:nvSpPr>
        <p:spPr/>
        <p:txBody>
          <a:bodyPr/>
          <a:lstStyle/>
          <a:p>
            <a:fld id="{4A0A78DD-78FE-4B70-AE5E-F2975D9C156C}" type="slidenum">
              <a:rPr lang="en-US" smtClean="0"/>
              <a:pPr/>
              <a:t>33</a:t>
            </a:fld>
            <a:endParaRPr lang="en-US" dirty="0"/>
          </a:p>
        </p:txBody>
      </p:sp>
    </p:spTree>
    <p:extLst>
      <p:ext uri="{BB962C8B-B14F-4D97-AF65-F5344CB8AC3E}">
        <p14:creationId xmlns:p14="http://schemas.microsoft.com/office/powerpoint/2010/main" val="161874154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solidFill>
                  <a:srgbClr val="000000"/>
                </a:solidFill>
              </a:rPr>
              <a:t>Scope of Indemnity Permitted – Third Party Over Actions</a:t>
            </a:r>
            <a:endParaRPr lang="en-US" dirty="0"/>
          </a:p>
        </p:txBody>
      </p:sp>
      <p:sp>
        <p:nvSpPr>
          <p:cNvPr id="3" name="Content Placeholder 2"/>
          <p:cNvSpPr>
            <a:spLocks noGrp="1"/>
          </p:cNvSpPr>
          <p:nvPr>
            <p:ph idx="1"/>
          </p:nvPr>
        </p:nvSpPr>
        <p:spPr/>
        <p:txBody>
          <a:bodyPr/>
          <a:lstStyle/>
          <a:p>
            <a:r>
              <a:rPr lang="en-US" altLang="en-US" dirty="0"/>
              <a:t>An indemnitee can be indemnified for liability arising out of the bodily injury or death of an employee of the indemnitor or its subcontractor as alleged in a third party over action.</a:t>
            </a:r>
          </a:p>
          <a:p>
            <a:r>
              <a:rPr lang="en-US" altLang="en-US" dirty="0"/>
              <a:t>Broad form indemnity is allowed as to sole negligence or fault of the indemnitee in causing the injury.</a:t>
            </a:r>
          </a:p>
          <a:p>
            <a:endParaRPr lang="en-US" dirty="0"/>
          </a:p>
        </p:txBody>
      </p:sp>
      <p:sp>
        <p:nvSpPr>
          <p:cNvPr id="4" name="Slide Number Placeholder 3"/>
          <p:cNvSpPr>
            <a:spLocks noGrp="1"/>
          </p:cNvSpPr>
          <p:nvPr>
            <p:ph type="sldNum" sz="quarter" idx="10"/>
          </p:nvPr>
        </p:nvSpPr>
        <p:spPr/>
        <p:txBody>
          <a:bodyPr/>
          <a:lstStyle/>
          <a:p>
            <a:fld id="{4A0A78DD-78FE-4B70-AE5E-F2975D9C156C}" type="slidenum">
              <a:rPr lang="en-US" smtClean="0"/>
              <a:pPr/>
              <a:t>34</a:t>
            </a:fld>
            <a:endParaRPr lang="en-US" dirty="0"/>
          </a:p>
        </p:txBody>
      </p:sp>
    </p:spTree>
    <p:extLst>
      <p:ext uri="{BB962C8B-B14F-4D97-AF65-F5344CB8AC3E}">
        <p14:creationId xmlns:p14="http://schemas.microsoft.com/office/powerpoint/2010/main" val="215823721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Additional Insured Prohibition– §151.104</a:t>
            </a:r>
            <a:endParaRPr lang="en-US" dirty="0"/>
          </a:p>
        </p:txBody>
      </p:sp>
      <p:sp>
        <p:nvSpPr>
          <p:cNvPr id="3" name="Content Placeholder 2"/>
          <p:cNvSpPr>
            <a:spLocks noGrp="1"/>
          </p:cNvSpPr>
          <p:nvPr>
            <p:ph idx="1"/>
          </p:nvPr>
        </p:nvSpPr>
        <p:spPr/>
        <p:txBody>
          <a:bodyPr/>
          <a:lstStyle/>
          <a:p>
            <a:r>
              <a:rPr lang="en-US" altLang="en-US" dirty="0"/>
              <a:t>A provision in the construction contract that requires the purchase of additional insured coverage, or any coverage endorsement, or provision within an insurance policy providing additional insured coverage, is void and unenforceable </a:t>
            </a:r>
            <a:r>
              <a:rPr lang="en-US" altLang="en-US" b="1" i="1" dirty="0">
                <a:solidFill>
                  <a:srgbClr val="C00000"/>
                </a:solidFill>
              </a:rPr>
              <a:t>to the extent </a:t>
            </a:r>
            <a:r>
              <a:rPr lang="en-US" altLang="en-US" dirty="0"/>
              <a:t>that it requires or provides coverage the scope of which is prohibited under this Chapter 151 for an agreement to indemnify, hold harmless, or defend. </a:t>
            </a:r>
          </a:p>
          <a:p>
            <a:endParaRPr lang="en-US" dirty="0"/>
          </a:p>
        </p:txBody>
      </p:sp>
      <p:sp>
        <p:nvSpPr>
          <p:cNvPr id="4" name="Slide Number Placeholder 3"/>
          <p:cNvSpPr>
            <a:spLocks noGrp="1"/>
          </p:cNvSpPr>
          <p:nvPr>
            <p:ph type="sldNum" sz="quarter" idx="10"/>
          </p:nvPr>
        </p:nvSpPr>
        <p:spPr/>
        <p:txBody>
          <a:bodyPr/>
          <a:lstStyle/>
          <a:p>
            <a:fld id="{4A0A78DD-78FE-4B70-AE5E-F2975D9C156C}" type="slidenum">
              <a:rPr lang="en-US" smtClean="0"/>
              <a:pPr/>
              <a:t>35</a:t>
            </a:fld>
            <a:endParaRPr lang="en-US" dirty="0"/>
          </a:p>
        </p:txBody>
      </p:sp>
    </p:spTree>
    <p:extLst>
      <p:ext uri="{BB962C8B-B14F-4D97-AF65-F5344CB8AC3E}">
        <p14:creationId xmlns:p14="http://schemas.microsoft.com/office/powerpoint/2010/main" val="390062864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Additional Insured Coverage –General Prohibition</a:t>
            </a:r>
            <a:endParaRPr lang="en-US" dirty="0"/>
          </a:p>
        </p:txBody>
      </p:sp>
      <p:sp>
        <p:nvSpPr>
          <p:cNvPr id="3" name="Content Placeholder 2"/>
          <p:cNvSpPr>
            <a:spLocks noGrp="1"/>
          </p:cNvSpPr>
          <p:nvPr>
            <p:ph idx="1"/>
          </p:nvPr>
        </p:nvSpPr>
        <p:spPr/>
        <p:txBody>
          <a:bodyPr/>
          <a:lstStyle/>
          <a:p>
            <a:r>
              <a:rPr lang="en-US" altLang="en-US" dirty="0"/>
              <a:t>Additional insured coverage is allowed only to the extent of the named insured’s negligence or fault and corresponds to comparative or limited form indemnity.</a:t>
            </a:r>
          </a:p>
          <a:p>
            <a:r>
              <a:rPr lang="en-US" altLang="en-US" dirty="0"/>
              <a:t>More restrictive than current standard form additional insured endorsements. </a:t>
            </a:r>
          </a:p>
        </p:txBody>
      </p:sp>
      <p:sp>
        <p:nvSpPr>
          <p:cNvPr id="4" name="Slide Number Placeholder 3"/>
          <p:cNvSpPr>
            <a:spLocks noGrp="1"/>
          </p:cNvSpPr>
          <p:nvPr>
            <p:ph type="sldNum" sz="quarter" idx="10"/>
          </p:nvPr>
        </p:nvSpPr>
        <p:spPr/>
        <p:txBody>
          <a:bodyPr/>
          <a:lstStyle/>
          <a:p>
            <a:fld id="{4A0A78DD-78FE-4B70-AE5E-F2975D9C156C}" type="slidenum">
              <a:rPr lang="en-US" smtClean="0"/>
              <a:pPr/>
              <a:t>36</a:t>
            </a:fld>
            <a:endParaRPr lang="en-US" dirty="0"/>
          </a:p>
        </p:txBody>
      </p:sp>
    </p:spTree>
    <p:extLst>
      <p:ext uri="{BB962C8B-B14F-4D97-AF65-F5344CB8AC3E}">
        <p14:creationId xmlns:p14="http://schemas.microsoft.com/office/powerpoint/2010/main" val="254195959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solidFill>
                  <a:srgbClr val="000000"/>
                </a:solidFill>
              </a:rPr>
              <a:t>Additional Insured Exception:</a:t>
            </a:r>
            <a:br>
              <a:rPr lang="en-US" altLang="en-US" dirty="0">
                <a:solidFill>
                  <a:srgbClr val="000000"/>
                </a:solidFill>
              </a:rPr>
            </a:br>
            <a:r>
              <a:rPr lang="en-US" altLang="en-US" dirty="0">
                <a:solidFill>
                  <a:srgbClr val="000000"/>
                </a:solidFill>
              </a:rPr>
              <a:t>Employee Injuries</a:t>
            </a:r>
            <a:endParaRPr lang="en-US" dirty="0"/>
          </a:p>
        </p:txBody>
      </p:sp>
      <p:sp>
        <p:nvSpPr>
          <p:cNvPr id="3" name="Content Placeholder 2"/>
          <p:cNvSpPr>
            <a:spLocks noGrp="1"/>
          </p:cNvSpPr>
          <p:nvPr>
            <p:ph idx="1"/>
          </p:nvPr>
        </p:nvSpPr>
        <p:spPr/>
        <p:txBody>
          <a:bodyPr/>
          <a:lstStyle/>
          <a:p>
            <a:r>
              <a:rPr lang="en-US" altLang="en-US" dirty="0">
                <a:solidFill>
                  <a:srgbClr val="000000"/>
                </a:solidFill>
              </a:rPr>
              <a:t>Incorporates the exception in 151.103 for injuries to named insured’s (indemnitor’s) employees or subcontractors</a:t>
            </a:r>
          </a:p>
          <a:p>
            <a:r>
              <a:rPr lang="en-US" altLang="en-US" dirty="0">
                <a:solidFill>
                  <a:srgbClr val="000000"/>
                </a:solidFill>
              </a:rPr>
              <a:t>Additional insured coverage is permitted for the additional insured’s (indemnitee’s) own negligence or fault as to bodily injury alleged by the employees of the named insured or its subcontractors in a third party over action.</a:t>
            </a:r>
          </a:p>
        </p:txBody>
      </p:sp>
      <p:sp>
        <p:nvSpPr>
          <p:cNvPr id="4" name="Slide Number Placeholder 3"/>
          <p:cNvSpPr>
            <a:spLocks noGrp="1"/>
          </p:cNvSpPr>
          <p:nvPr>
            <p:ph type="sldNum" sz="quarter" idx="10"/>
          </p:nvPr>
        </p:nvSpPr>
        <p:spPr/>
        <p:txBody>
          <a:bodyPr/>
          <a:lstStyle/>
          <a:p>
            <a:fld id="{4A0A78DD-78FE-4B70-AE5E-F2975D9C156C}" type="slidenum">
              <a:rPr lang="en-US" smtClean="0"/>
              <a:pPr/>
              <a:t>37</a:t>
            </a:fld>
            <a:endParaRPr lang="en-US" dirty="0"/>
          </a:p>
        </p:txBody>
      </p:sp>
    </p:spTree>
    <p:extLst>
      <p:ext uri="{BB962C8B-B14F-4D97-AF65-F5344CB8AC3E}">
        <p14:creationId xmlns:p14="http://schemas.microsoft.com/office/powerpoint/2010/main" val="278716169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smtClean="0"/>
              <a:t>Exceptions</a:t>
            </a:r>
            <a:endParaRPr lang="en-US" dirty="0"/>
          </a:p>
        </p:txBody>
      </p:sp>
      <p:sp>
        <p:nvSpPr>
          <p:cNvPr id="3" name="Content Placeholder 2"/>
          <p:cNvSpPr>
            <a:spLocks noGrp="1"/>
          </p:cNvSpPr>
          <p:nvPr>
            <p:ph idx="1"/>
          </p:nvPr>
        </p:nvSpPr>
        <p:spPr/>
        <p:txBody>
          <a:bodyPr/>
          <a:lstStyle/>
          <a:p>
            <a:pPr marL="517525" lvl="2" indent="-517525">
              <a:buFont typeface="Arial" charset="0"/>
              <a:buAutoNum type="romanUcPeriod" startAt="4"/>
              <a:defRPr/>
            </a:pPr>
            <a:endParaRPr lang="en-US" dirty="0">
              <a:ea typeface="ＭＳ Ｐゴシック" pitchFamily="34" charset="-128"/>
            </a:endParaRPr>
          </a:p>
          <a:p>
            <a:pPr marL="974725" lvl="2" indent="-457200">
              <a:buNone/>
              <a:defRPr/>
            </a:pPr>
            <a:r>
              <a:rPr lang="en-US" dirty="0">
                <a:ea typeface="ＭＳ Ｐゴシック" pitchFamily="34" charset="-128"/>
              </a:rPr>
              <a:t>A.	 Consolidated insurance programs (CIPs)</a:t>
            </a:r>
          </a:p>
          <a:p>
            <a:pPr marL="1025525" lvl="2" indent="-508000">
              <a:buNone/>
              <a:defRPr/>
            </a:pPr>
            <a:r>
              <a:rPr lang="en-US" dirty="0">
                <a:ea typeface="ＭＳ Ｐゴシック" pitchFamily="34" charset="-128"/>
              </a:rPr>
              <a:t>B.	Breach of warranty</a:t>
            </a:r>
          </a:p>
          <a:p>
            <a:pPr marL="1025525" lvl="2" indent="-508000">
              <a:buNone/>
              <a:defRPr/>
            </a:pPr>
            <a:r>
              <a:rPr lang="en-US" dirty="0">
                <a:ea typeface="ＭＳ Ｐゴシック" pitchFamily="34" charset="-128"/>
              </a:rPr>
              <a:t>C.	Loan agreement indemnities</a:t>
            </a:r>
          </a:p>
          <a:p>
            <a:pPr marL="1025525" lvl="2" indent="-508000">
              <a:buFont typeface="Arial" charset="0"/>
              <a:buAutoNum type="alphaUcPeriod" startAt="4"/>
              <a:defRPr/>
            </a:pPr>
            <a:r>
              <a:rPr lang="en-US" dirty="0">
                <a:ea typeface="ＭＳ Ｐゴシック" pitchFamily="34" charset="-128"/>
              </a:rPr>
              <a:t>Single family homes and duplexes</a:t>
            </a:r>
          </a:p>
          <a:p>
            <a:pPr marL="1025525" lvl="2" indent="-508000">
              <a:buFont typeface="Arial" charset="0"/>
              <a:buAutoNum type="alphaUcPeriod" startAt="4"/>
              <a:defRPr/>
            </a:pPr>
            <a:r>
              <a:rPr lang="en-US" dirty="0">
                <a:ea typeface="ＭＳ Ｐゴシック" pitchFamily="34" charset="-128"/>
              </a:rPr>
              <a:t>Surety general indemnity </a:t>
            </a:r>
            <a:r>
              <a:rPr lang="en-US" dirty="0" smtClean="0">
                <a:ea typeface="ＭＳ Ｐゴシック" pitchFamily="34" charset="-128"/>
              </a:rPr>
              <a:t>agreements</a:t>
            </a:r>
          </a:p>
          <a:p>
            <a:pPr marL="1025525" lvl="2" indent="-508000">
              <a:buFont typeface="Arial" charset="0"/>
              <a:buAutoNum type="alphaUcPeriod" startAt="4"/>
              <a:defRPr/>
            </a:pPr>
            <a:r>
              <a:rPr lang="en-US" dirty="0" smtClean="0">
                <a:ea typeface="ＭＳ Ｐゴシック" pitchFamily="34" charset="-128"/>
              </a:rPr>
              <a:t>Public works contracts with municipalities</a:t>
            </a:r>
          </a:p>
          <a:p>
            <a:pPr marL="1025525" lvl="2" indent="-508000">
              <a:buFont typeface="Arial" charset="0"/>
              <a:buAutoNum type="alphaUcPeriod" startAt="4"/>
              <a:defRPr/>
            </a:pPr>
            <a:r>
              <a:rPr lang="en-US" dirty="0" smtClean="0">
                <a:ea typeface="ＭＳ Ｐゴシック" pitchFamily="34" charset="-128"/>
              </a:rPr>
              <a:t>Joint defense agreements after claim is made</a:t>
            </a:r>
            <a:endParaRPr lang="en-US" dirty="0">
              <a:ea typeface="ＭＳ Ｐゴシック" pitchFamily="34" charset="-128"/>
            </a:endParaRPr>
          </a:p>
          <a:p>
            <a:pPr>
              <a:buFont typeface="Arial" charset="0"/>
              <a:buNone/>
              <a:defRPr/>
            </a:pPr>
            <a:r>
              <a:rPr lang="en-US" dirty="0">
                <a:ea typeface="ＭＳ Ｐゴシック" pitchFamily="34" charset="-128"/>
              </a:rPr>
              <a:t> </a:t>
            </a:r>
          </a:p>
        </p:txBody>
      </p:sp>
      <p:sp>
        <p:nvSpPr>
          <p:cNvPr id="4" name="Slide Number Placeholder 3"/>
          <p:cNvSpPr>
            <a:spLocks noGrp="1"/>
          </p:cNvSpPr>
          <p:nvPr>
            <p:ph type="sldNum" sz="quarter" idx="10"/>
          </p:nvPr>
        </p:nvSpPr>
        <p:spPr/>
        <p:txBody>
          <a:bodyPr/>
          <a:lstStyle/>
          <a:p>
            <a:fld id="{4A0A78DD-78FE-4B70-AE5E-F2975D9C156C}" type="slidenum">
              <a:rPr lang="en-US" smtClean="0"/>
              <a:pPr/>
              <a:t>38</a:t>
            </a:fld>
            <a:endParaRPr lang="en-US" dirty="0"/>
          </a:p>
        </p:txBody>
      </p:sp>
    </p:spTree>
    <p:extLst>
      <p:ext uri="{BB962C8B-B14F-4D97-AF65-F5344CB8AC3E}">
        <p14:creationId xmlns:p14="http://schemas.microsoft.com/office/powerpoint/2010/main" val="8018253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p:txBody>
          <a:bodyPr/>
          <a:lstStyle/>
          <a:p>
            <a:r>
              <a:rPr lang="en-US" altLang="en-US" dirty="0" smtClean="0"/>
              <a:t>Contractual Risk Transfer (CRT)</a:t>
            </a:r>
          </a:p>
        </p:txBody>
      </p:sp>
      <p:sp>
        <p:nvSpPr>
          <p:cNvPr id="9220" name="Rectangle 3"/>
          <p:cNvSpPr>
            <a:spLocks noGrp="1" noChangeArrowheads="1"/>
          </p:cNvSpPr>
          <p:nvPr>
            <p:ph idx="1"/>
          </p:nvPr>
        </p:nvSpPr>
        <p:spPr/>
        <p:txBody>
          <a:bodyPr/>
          <a:lstStyle/>
          <a:p>
            <a:r>
              <a:rPr lang="en-US" altLang="en-US" dirty="0" smtClean="0"/>
              <a:t>Indemnification language</a:t>
            </a:r>
          </a:p>
          <a:p>
            <a:pPr lvl="1"/>
            <a:r>
              <a:rPr lang="en-US" altLang="en-US" dirty="0" smtClean="0"/>
              <a:t>Broad</a:t>
            </a:r>
          </a:p>
          <a:p>
            <a:pPr lvl="1"/>
            <a:r>
              <a:rPr lang="en-US" altLang="en-US" dirty="0" smtClean="0"/>
              <a:t>Intermediate</a:t>
            </a:r>
          </a:p>
          <a:p>
            <a:pPr lvl="1"/>
            <a:r>
              <a:rPr lang="en-US" altLang="en-US" dirty="0" smtClean="0"/>
              <a:t>Limited </a:t>
            </a:r>
          </a:p>
          <a:p>
            <a:r>
              <a:rPr lang="en-US" altLang="en-US" dirty="0" smtClean="0"/>
              <a:t>Indemnification language is supported by the ISO general liability form for claims arising out of negligence, within the contractual liability coverage grant</a:t>
            </a:r>
          </a:p>
          <a:p>
            <a:pPr lvl="1"/>
            <a:r>
              <a:rPr lang="en-US" altLang="en-US" dirty="0" smtClean="0"/>
              <a:t>However, the coverage (dollars) are limited to damages that include defense within limit</a:t>
            </a:r>
          </a:p>
          <a:p>
            <a:pPr lvl="2"/>
            <a:r>
              <a:rPr lang="en-US" altLang="en-US" dirty="0" smtClean="0"/>
              <a:t>Give back in the contractual liability exclusion; there is coverage for “insured contracts”</a:t>
            </a:r>
          </a:p>
          <a:p>
            <a:pPr lvl="2"/>
            <a:r>
              <a:rPr lang="en-US" altLang="en-US" dirty="0" smtClean="0"/>
              <a:t>Legal/defense expenses incurred for a party other than the insured are deemed to be damages</a:t>
            </a:r>
          </a:p>
          <a:p>
            <a:pPr lvl="2"/>
            <a:r>
              <a:rPr lang="en-US" altLang="en-US" dirty="0" smtClean="0"/>
              <a:t>“Damages” are limited to limits of insurance on the declarations page</a:t>
            </a:r>
          </a:p>
        </p:txBody>
      </p:sp>
      <p:sp>
        <p:nvSpPr>
          <p:cNvPr id="2" name="Slide Number Placeholder 1"/>
          <p:cNvSpPr>
            <a:spLocks noGrp="1"/>
          </p:cNvSpPr>
          <p:nvPr>
            <p:ph type="sldNum" sz="quarter" idx="10"/>
          </p:nvPr>
        </p:nvSpPr>
        <p:spPr/>
        <p:txBody>
          <a:bodyPr/>
          <a:lstStyle/>
          <a:p>
            <a:fld id="{4A0A78DD-78FE-4B70-AE5E-F2975D9C156C}" type="slidenum">
              <a:rPr lang="en-US" smtClean="0"/>
              <a:pPr/>
              <a:t>3</a:t>
            </a:fld>
            <a:endParaRPr lang="en-US" dirty="0"/>
          </a:p>
        </p:txBody>
      </p:sp>
    </p:spTree>
    <p:extLst>
      <p:ext uri="{BB962C8B-B14F-4D97-AF65-F5344CB8AC3E}">
        <p14:creationId xmlns:p14="http://schemas.microsoft.com/office/powerpoint/2010/main" val="122341315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altLang="en-US" dirty="0" smtClean="0"/>
              <a:t>Other Notable Statutes Affecting AI (or CL) Coverage </a:t>
            </a:r>
          </a:p>
        </p:txBody>
      </p:sp>
      <p:sp>
        <p:nvSpPr>
          <p:cNvPr id="3" name="Content Placeholder 2"/>
          <p:cNvSpPr>
            <a:spLocks noGrp="1"/>
          </p:cNvSpPr>
          <p:nvPr>
            <p:ph idx="1"/>
          </p:nvPr>
        </p:nvSpPr>
        <p:spPr>
          <a:xfrm>
            <a:off x="560163" y="1315781"/>
            <a:ext cx="8642509" cy="4525963"/>
          </a:xfrm>
        </p:spPr>
        <p:txBody>
          <a:bodyPr/>
          <a:lstStyle/>
          <a:p>
            <a:pPr marL="569913" indent="-569913">
              <a:buNone/>
              <a:defRPr/>
            </a:pPr>
            <a:r>
              <a:rPr lang="en-US" dirty="0" smtClean="0">
                <a:ea typeface="ＭＳ Ｐゴシック" pitchFamily="34" charset="-128"/>
              </a:rPr>
              <a:t>I.	</a:t>
            </a:r>
            <a:r>
              <a:rPr lang="en-US" b="1" dirty="0" smtClean="0">
                <a:ea typeface="ＭＳ Ｐゴシック" pitchFamily="34" charset="-128"/>
              </a:rPr>
              <a:t>Colorado</a:t>
            </a:r>
            <a:r>
              <a:rPr lang="en-US" dirty="0" smtClean="0">
                <a:ea typeface="ＭＳ Ｐゴシック" pitchFamily="34" charset="-128"/>
              </a:rPr>
              <a:t>: Agreements to indemnify, insure, or defend another for that other’s negligence are void.</a:t>
            </a:r>
          </a:p>
          <a:p>
            <a:pPr marL="1087438" lvl="1" indent="-519113">
              <a:buFont typeface="Arial" charset="0"/>
              <a:buAutoNum type="alphaUcPeriod"/>
              <a:defRPr/>
            </a:pPr>
            <a:r>
              <a:rPr lang="en-US" dirty="0" smtClean="0">
                <a:ea typeface="ＭＳ Ｐゴシック" pitchFamily="34" charset="-128"/>
              </a:rPr>
              <a:t>Doesn’t prohibit AI or CL for promisor’s negligence.</a:t>
            </a:r>
          </a:p>
          <a:p>
            <a:pPr marL="1087438" lvl="1" indent="-519113">
              <a:buFont typeface="Arial" charset="0"/>
              <a:buAutoNum type="alphaUcPeriod"/>
              <a:defRPr/>
            </a:pPr>
            <a:r>
              <a:rPr lang="en-US" dirty="0" smtClean="0">
                <a:ea typeface="ＭＳ Ｐゴシック" pitchFamily="34" charset="-128"/>
              </a:rPr>
              <a:t>Provisions requiring AI for fault of others beyond promisor’s are void.</a:t>
            </a:r>
          </a:p>
          <a:p>
            <a:pPr marL="569913" indent="-569913">
              <a:buNone/>
              <a:defRPr/>
            </a:pPr>
            <a:r>
              <a:rPr lang="en-US" dirty="0" smtClean="0">
                <a:ea typeface="ＭＳ Ｐゴシック" pitchFamily="34" charset="-128"/>
              </a:rPr>
              <a:t>II.	</a:t>
            </a:r>
            <a:r>
              <a:rPr lang="en-US" b="1" dirty="0" smtClean="0">
                <a:ea typeface="ＭＳ Ｐゴシック" pitchFamily="34" charset="-128"/>
              </a:rPr>
              <a:t>Kansas</a:t>
            </a:r>
            <a:r>
              <a:rPr lang="en-US" dirty="0" smtClean="0">
                <a:ea typeface="ＭＳ Ｐゴシック" pitchFamily="34" charset="-128"/>
              </a:rPr>
              <a:t>: Broad and intermediate indemnity is void.</a:t>
            </a:r>
          </a:p>
          <a:p>
            <a:pPr marL="1087438" lvl="1" indent="-519113">
              <a:buFont typeface="Arial" charset="0"/>
              <a:buAutoNum type="alphaUcPeriod"/>
              <a:defRPr/>
            </a:pPr>
            <a:r>
              <a:rPr lang="en-US" dirty="0" smtClean="0">
                <a:ea typeface="ＭＳ Ｐゴシック" pitchFamily="34" charset="-128"/>
              </a:rPr>
              <a:t>Provision requiring AI coverage for AI’s negligence void.</a:t>
            </a:r>
          </a:p>
          <a:p>
            <a:pPr marL="1087438" lvl="1" indent="-519113">
              <a:buFont typeface="Arial" charset="0"/>
              <a:buAutoNum type="alphaUcPeriod"/>
              <a:defRPr/>
            </a:pPr>
            <a:r>
              <a:rPr lang="en-US" dirty="0" smtClean="0">
                <a:ea typeface="ＭＳ Ｐゴシック" pitchFamily="34" charset="-128"/>
              </a:rPr>
              <a:t>Exception: indemnity supported by insurance to the extent of coverage.</a:t>
            </a:r>
          </a:p>
          <a:p>
            <a:pPr marL="569913" lvl="1" indent="-569913">
              <a:buNone/>
              <a:defRPr/>
            </a:pPr>
            <a:r>
              <a:rPr lang="en-US" dirty="0" smtClean="0">
                <a:ea typeface="ＭＳ Ｐゴシック" pitchFamily="34" charset="-128"/>
              </a:rPr>
              <a:t>III.	</a:t>
            </a:r>
            <a:r>
              <a:rPr lang="en-US" b="1" dirty="0" smtClean="0">
                <a:ea typeface="ＭＳ Ｐゴシック" pitchFamily="34" charset="-128"/>
              </a:rPr>
              <a:t>Montana</a:t>
            </a:r>
            <a:r>
              <a:rPr lang="en-US" dirty="0" smtClean="0">
                <a:ea typeface="ＭＳ Ｐゴシック" pitchFamily="34" charset="-128"/>
              </a:rPr>
              <a:t>: Agreements to indemnify, insure, or defend the other party for that party’s negligence are void.</a:t>
            </a:r>
          </a:p>
          <a:p>
            <a:pPr marL="1087438" lvl="1" indent="-519113">
              <a:buFont typeface="Arial" charset="0"/>
              <a:buAutoNum type="alphaUcPeriod"/>
              <a:defRPr/>
            </a:pPr>
            <a:r>
              <a:rPr lang="en-US" dirty="0" smtClean="0">
                <a:ea typeface="ＭＳ Ｐゴシック" pitchFamily="34" charset="-128"/>
              </a:rPr>
              <a:t>Indemnity covering negligence of third party and indemnitor valid.</a:t>
            </a:r>
          </a:p>
          <a:p>
            <a:pPr marL="1087438" lvl="1" indent="-519113">
              <a:buFont typeface="Arial" charset="0"/>
              <a:buAutoNum type="alphaUcPeriod"/>
              <a:defRPr/>
            </a:pPr>
            <a:r>
              <a:rPr lang="en-US" dirty="0" smtClean="0">
                <a:ea typeface="ＭＳ Ｐゴシック" pitchFamily="34" charset="-128"/>
              </a:rPr>
              <a:t>Doesn’t affect insurer’s obligation to its insured!</a:t>
            </a:r>
          </a:p>
        </p:txBody>
      </p:sp>
      <p:sp>
        <p:nvSpPr>
          <p:cNvPr id="2" name="Slide Number Placeholder 1"/>
          <p:cNvSpPr>
            <a:spLocks noGrp="1"/>
          </p:cNvSpPr>
          <p:nvPr>
            <p:ph type="sldNum" sz="quarter" idx="10"/>
          </p:nvPr>
        </p:nvSpPr>
        <p:spPr/>
        <p:txBody>
          <a:bodyPr/>
          <a:lstStyle/>
          <a:p>
            <a:fld id="{4A0A78DD-78FE-4B70-AE5E-F2975D9C156C}" type="slidenum">
              <a:rPr lang="en-US" smtClean="0"/>
              <a:pPr/>
              <a:t>39</a:t>
            </a:fld>
            <a:endParaRPr lang="en-US" dirty="0"/>
          </a:p>
        </p:txBody>
      </p:sp>
    </p:spTree>
    <p:extLst>
      <p:ext uri="{BB962C8B-B14F-4D97-AF65-F5344CB8AC3E}">
        <p14:creationId xmlns:p14="http://schemas.microsoft.com/office/powerpoint/2010/main" val="110662507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altLang="en-US" dirty="0" smtClean="0"/>
              <a:t>Other Notable Statutes Affecting AI (or CL) Coverage </a:t>
            </a:r>
          </a:p>
        </p:txBody>
      </p:sp>
      <p:sp>
        <p:nvSpPr>
          <p:cNvPr id="3" name="Content Placeholder 2"/>
          <p:cNvSpPr>
            <a:spLocks noGrp="1"/>
          </p:cNvSpPr>
          <p:nvPr>
            <p:ph idx="1"/>
          </p:nvPr>
        </p:nvSpPr>
        <p:spPr>
          <a:xfrm>
            <a:off x="560163" y="1295400"/>
            <a:ext cx="8482463" cy="4800600"/>
          </a:xfrm>
        </p:spPr>
        <p:txBody>
          <a:bodyPr/>
          <a:lstStyle/>
          <a:p>
            <a:pPr marL="569913" indent="-569913">
              <a:buNone/>
              <a:defRPr/>
            </a:pPr>
            <a:r>
              <a:rPr lang="en-US" dirty="0" smtClean="0">
                <a:ea typeface="ＭＳ Ｐゴシック" pitchFamily="34" charset="-128"/>
              </a:rPr>
              <a:t>IV.	</a:t>
            </a:r>
            <a:r>
              <a:rPr lang="en-US" b="1" dirty="0" smtClean="0">
                <a:ea typeface="ＭＳ Ｐゴシック" pitchFamily="34" charset="-128"/>
              </a:rPr>
              <a:t>New Mexico</a:t>
            </a:r>
            <a:r>
              <a:rPr lang="en-US" dirty="0" smtClean="0">
                <a:ea typeface="ＭＳ Ｐゴシック" pitchFamily="34" charset="-128"/>
              </a:rPr>
              <a:t>: Agreements to indemnify, insure, or defend the other party for that party’s negligence are void </a:t>
            </a:r>
          </a:p>
          <a:p>
            <a:pPr marL="1147763" lvl="1" indent="-579438">
              <a:buFont typeface="Arial" charset="0"/>
              <a:buAutoNum type="alphaUcPeriod"/>
              <a:defRPr/>
            </a:pPr>
            <a:r>
              <a:rPr lang="en-US" dirty="0" smtClean="0">
                <a:ea typeface="ＭＳ Ｐゴシック" pitchFamily="34" charset="-128"/>
              </a:rPr>
              <a:t>Can indemnify and insure indemnitee for indemnitor’s negligence.</a:t>
            </a:r>
          </a:p>
          <a:p>
            <a:pPr marL="1147763" lvl="1" indent="-579438">
              <a:buFont typeface="Arial" charset="0"/>
              <a:buAutoNum type="alphaUcPeriod"/>
              <a:defRPr/>
            </a:pPr>
            <a:r>
              <a:rPr lang="en-US" dirty="0" smtClean="0">
                <a:ea typeface="ＭＳ Ｐゴシック" pitchFamily="34" charset="-128"/>
              </a:rPr>
              <a:t>Allows CIPs and builders risk.</a:t>
            </a:r>
          </a:p>
          <a:p>
            <a:pPr marL="569913" indent="-569913">
              <a:buNone/>
              <a:defRPr/>
            </a:pPr>
            <a:r>
              <a:rPr lang="en-US" dirty="0" smtClean="0">
                <a:ea typeface="ＭＳ Ｐゴシック" pitchFamily="34" charset="-128"/>
              </a:rPr>
              <a:t>V.	</a:t>
            </a:r>
            <a:r>
              <a:rPr lang="en-US" b="1" dirty="0" smtClean="0">
                <a:ea typeface="ＭＳ Ｐゴシック" pitchFamily="34" charset="-128"/>
              </a:rPr>
              <a:t>Oklahoma</a:t>
            </a:r>
            <a:r>
              <a:rPr lang="en-US" dirty="0" smtClean="0">
                <a:ea typeface="ＭＳ Ｐゴシック" pitchFamily="34" charset="-128"/>
              </a:rPr>
              <a:t>: Provisions requiring entity, its insurer, or surety to indemnify, insure, or defend another entity for the other entity’s negligence are void.</a:t>
            </a:r>
          </a:p>
          <a:p>
            <a:pPr marL="1198563" lvl="1" indent="-630238">
              <a:buFont typeface="Arial" charset="0"/>
              <a:buAutoNum type="alphaUcPeriod"/>
              <a:defRPr/>
            </a:pPr>
            <a:r>
              <a:rPr lang="en-US" dirty="0" smtClean="0">
                <a:ea typeface="ＭＳ Ｐゴシック" pitchFamily="34" charset="-128"/>
              </a:rPr>
              <a:t>Insurance or bond will not cover more than negligence of indemnitor.</a:t>
            </a:r>
          </a:p>
          <a:p>
            <a:pPr marL="1198563" lvl="1" indent="-630238">
              <a:buFont typeface="Arial" charset="0"/>
              <a:buAutoNum type="alphaUcPeriod"/>
              <a:defRPr/>
            </a:pPr>
            <a:r>
              <a:rPr lang="en-US" dirty="0" smtClean="0">
                <a:ea typeface="ＭＳ Ｐゴシック" pitchFamily="34" charset="-128"/>
              </a:rPr>
              <a:t>Allows CIPs, OCP, and builders risk.</a:t>
            </a:r>
          </a:p>
          <a:p>
            <a:pPr marL="569913" indent="-569913">
              <a:buNone/>
              <a:defRPr/>
            </a:pPr>
            <a:r>
              <a:rPr lang="en-US" dirty="0" smtClean="0">
                <a:ea typeface="ＭＳ Ｐゴシック" pitchFamily="34" charset="-128"/>
              </a:rPr>
              <a:t>VI.	</a:t>
            </a:r>
            <a:r>
              <a:rPr lang="en-US" b="1" dirty="0" smtClean="0">
                <a:ea typeface="ＭＳ Ｐゴシック" pitchFamily="34" charset="-128"/>
              </a:rPr>
              <a:t>Oregon</a:t>
            </a:r>
            <a:r>
              <a:rPr lang="en-US" dirty="0" smtClean="0">
                <a:ea typeface="ＭＳ Ｐゴシック" pitchFamily="34" charset="-128"/>
              </a:rPr>
              <a:t>: Provision requiring a person or that person’s surety or insurer to indemnify another for indemnitee’s negligence is void.</a:t>
            </a:r>
          </a:p>
          <a:p>
            <a:pPr marL="1147763" lvl="1" indent="-579438">
              <a:buFont typeface="Arial" charset="0"/>
              <a:buNone/>
              <a:defRPr/>
            </a:pPr>
            <a:r>
              <a:rPr lang="en-US" dirty="0" smtClean="0">
                <a:ea typeface="ＭＳ Ｐゴシック" pitchFamily="34" charset="-128"/>
              </a:rPr>
              <a:t>A.	Surety or insurance covering negligence of indemnitor is valid.</a:t>
            </a:r>
            <a:endParaRPr lang="en-US" dirty="0">
              <a:ea typeface="ＭＳ Ｐゴシック" pitchFamily="34" charset="-128"/>
            </a:endParaRPr>
          </a:p>
        </p:txBody>
      </p:sp>
      <p:sp>
        <p:nvSpPr>
          <p:cNvPr id="2" name="Slide Number Placeholder 1"/>
          <p:cNvSpPr>
            <a:spLocks noGrp="1"/>
          </p:cNvSpPr>
          <p:nvPr>
            <p:ph type="sldNum" sz="quarter" idx="10"/>
          </p:nvPr>
        </p:nvSpPr>
        <p:spPr/>
        <p:txBody>
          <a:bodyPr/>
          <a:lstStyle/>
          <a:p>
            <a:fld id="{4A0A78DD-78FE-4B70-AE5E-F2975D9C156C}" type="slidenum">
              <a:rPr lang="en-US" smtClean="0"/>
              <a:pPr/>
              <a:t>40</a:t>
            </a:fld>
            <a:endParaRPr lang="en-US" dirty="0"/>
          </a:p>
        </p:txBody>
      </p:sp>
    </p:spTree>
    <p:extLst>
      <p:ext uri="{BB962C8B-B14F-4D97-AF65-F5344CB8AC3E}">
        <p14:creationId xmlns:p14="http://schemas.microsoft.com/office/powerpoint/2010/main" val="127000547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altLang="en-US" dirty="0" smtClean="0"/>
              <a:t>Summary</a:t>
            </a:r>
          </a:p>
        </p:txBody>
      </p:sp>
      <p:sp>
        <p:nvSpPr>
          <p:cNvPr id="3" name="Content Placeholder 2"/>
          <p:cNvSpPr>
            <a:spLocks noGrp="1"/>
          </p:cNvSpPr>
          <p:nvPr>
            <p:ph idx="1"/>
          </p:nvPr>
        </p:nvSpPr>
        <p:spPr>
          <a:xfrm>
            <a:off x="560163" y="1321831"/>
            <a:ext cx="8642509" cy="4525962"/>
          </a:xfrm>
        </p:spPr>
        <p:txBody>
          <a:bodyPr/>
          <a:lstStyle/>
          <a:p>
            <a:pPr marL="625475" indent="-625475">
              <a:spcBef>
                <a:spcPts val="1200"/>
              </a:spcBef>
              <a:buFont typeface="+mj-lt"/>
              <a:buAutoNum type="romanUcPeriod"/>
              <a:defRPr/>
            </a:pPr>
            <a:r>
              <a:rPr lang="en-US" dirty="0" smtClean="0">
                <a:ea typeface="ＭＳ Ｐゴシック" pitchFamily="34" charset="-128"/>
              </a:rPr>
              <a:t>Consider rolling liability CIP</a:t>
            </a:r>
          </a:p>
          <a:p>
            <a:pPr marL="1087438" lvl="1" indent="-461963">
              <a:spcBef>
                <a:spcPts val="1200"/>
              </a:spcBef>
              <a:buFont typeface="Arial" charset="0"/>
              <a:buAutoNum type="alphaUcPeriod"/>
              <a:defRPr/>
            </a:pPr>
            <a:r>
              <a:rPr lang="en-US" dirty="0" smtClean="0">
                <a:ea typeface="ＭＳ Ｐゴシック" pitchFamily="34" charset="-128"/>
              </a:rPr>
              <a:t>Project-specific AI coverage in certain states</a:t>
            </a:r>
          </a:p>
          <a:p>
            <a:pPr marL="630238" lvl="1" indent="-630238">
              <a:spcBef>
                <a:spcPts val="1200"/>
              </a:spcBef>
              <a:buFont typeface="Arial" charset="0"/>
              <a:buAutoNum type="romanUcPeriod" startAt="2"/>
              <a:defRPr/>
            </a:pPr>
            <a:r>
              <a:rPr lang="en-US" dirty="0" smtClean="0">
                <a:ea typeface="ＭＳ Ｐゴシック" pitchFamily="34" charset="-128"/>
              </a:rPr>
              <a:t>Clarify that defense and indemnity separate obligations</a:t>
            </a:r>
          </a:p>
          <a:p>
            <a:pPr marL="1087438" lvl="2" indent="-457200">
              <a:spcBef>
                <a:spcPts val="1200"/>
              </a:spcBef>
              <a:buFont typeface="Arial" charset="0"/>
              <a:buAutoNum type="alphaUcPeriod"/>
              <a:defRPr/>
            </a:pPr>
            <a:r>
              <a:rPr lang="en-US" dirty="0" smtClean="0">
                <a:ea typeface="ＭＳ Ｐゴシック" pitchFamily="34" charset="-128"/>
              </a:rPr>
              <a:t>States where defense not limited to extent of indemnitor’s fault</a:t>
            </a:r>
          </a:p>
          <a:p>
            <a:pPr marL="630238" lvl="1" indent="-630238">
              <a:spcBef>
                <a:spcPts val="1200"/>
              </a:spcBef>
              <a:buFont typeface="Arial" charset="0"/>
              <a:buNone/>
              <a:defRPr/>
            </a:pPr>
            <a:r>
              <a:rPr lang="en-US" dirty="0" smtClean="0">
                <a:ea typeface="ＭＳ Ｐゴシック" pitchFamily="34" charset="-128"/>
              </a:rPr>
              <a:t>III.	Clarify in contract’s insurance specification that AI coverage is not an indemnity but a separate contract to provide insurance</a:t>
            </a:r>
          </a:p>
          <a:p>
            <a:pPr marL="630238" lvl="1" indent="-630238">
              <a:spcBef>
                <a:spcPts val="1200"/>
              </a:spcBef>
              <a:buFont typeface="Arial" charset="0"/>
              <a:buNone/>
              <a:defRPr/>
            </a:pPr>
            <a:r>
              <a:rPr lang="en-US" dirty="0" smtClean="0">
                <a:ea typeface="ＭＳ Ｐゴシック" pitchFamily="34" charset="-128"/>
              </a:rPr>
              <a:t>IV.	Consider choice of law</a:t>
            </a:r>
          </a:p>
          <a:p>
            <a:pPr marL="1147763" lvl="2" indent="-517525">
              <a:spcBef>
                <a:spcPts val="1200"/>
              </a:spcBef>
              <a:buFont typeface="Arial" charset="0"/>
              <a:buAutoNum type="alphaUcPeriod"/>
              <a:defRPr/>
            </a:pPr>
            <a:r>
              <a:rPr lang="en-US" dirty="0" smtClean="0">
                <a:ea typeface="ＭＳ Ｐゴシック" pitchFamily="34" charset="-128"/>
              </a:rPr>
              <a:t>Obtain better policy interpretation</a:t>
            </a:r>
          </a:p>
          <a:p>
            <a:pPr marL="1147763" lvl="2" indent="-517525">
              <a:spcBef>
                <a:spcPts val="1200"/>
              </a:spcBef>
              <a:buFont typeface="Arial" charset="0"/>
              <a:buAutoNum type="alphaUcPeriod"/>
              <a:defRPr/>
            </a:pPr>
            <a:r>
              <a:rPr lang="en-US" dirty="0" smtClean="0">
                <a:ea typeface="ＭＳ Ｐゴシック" pitchFamily="34" charset="-128"/>
              </a:rPr>
              <a:t>Better indemnity and insurance for the indemnity </a:t>
            </a:r>
          </a:p>
          <a:p>
            <a:pPr marL="630238" lvl="1" indent="-630238">
              <a:spcBef>
                <a:spcPts val="1200"/>
              </a:spcBef>
              <a:buFont typeface="Arial" charset="0"/>
              <a:buNone/>
              <a:defRPr/>
            </a:pPr>
            <a:r>
              <a:rPr lang="en-US" dirty="0" smtClean="0">
                <a:ea typeface="ＭＳ Ｐゴシック" pitchFamily="34" charset="-128"/>
              </a:rPr>
              <a:t>V.	Consider using a different AI endorsement</a:t>
            </a:r>
          </a:p>
          <a:p>
            <a:pPr marL="630238" lvl="1" indent="-630238">
              <a:spcBef>
                <a:spcPts val="1200"/>
              </a:spcBef>
              <a:buFont typeface="Arial" charset="0"/>
              <a:buNone/>
              <a:defRPr/>
            </a:pPr>
            <a:endParaRPr lang="en-US" dirty="0">
              <a:ea typeface="ＭＳ Ｐゴシック" pitchFamily="34" charset="-128"/>
            </a:endParaRPr>
          </a:p>
        </p:txBody>
      </p:sp>
      <p:sp>
        <p:nvSpPr>
          <p:cNvPr id="2" name="Slide Number Placeholder 1"/>
          <p:cNvSpPr>
            <a:spLocks noGrp="1"/>
          </p:cNvSpPr>
          <p:nvPr>
            <p:ph type="sldNum" sz="quarter" idx="10"/>
          </p:nvPr>
        </p:nvSpPr>
        <p:spPr/>
        <p:txBody>
          <a:bodyPr/>
          <a:lstStyle/>
          <a:p>
            <a:fld id="{4A0A78DD-78FE-4B70-AE5E-F2975D9C156C}" type="slidenum">
              <a:rPr lang="en-US" smtClean="0"/>
              <a:pPr/>
              <a:t>41</a:t>
            </a:fld>
            <a:endParaRPr lang="en-US" dirty="0"/>
          </a:p>
        </p:txBody>
      </p:sp>
    </p:spTree>
    <p:extLst>
      <p:ext uri="{BB962C8B-B14F-4D97-AF65-F5344CB8AC3E}">
        <p14:creationId xmlns:p14="http://schemas.microsoft.com/office/powerpoint/2010/main" val="1889584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MMC_SectionShape"/>
          <p:cNvGrpSpPr/>
          <p:nvPr>
            <p:custDataLst>
              <p:tags r:id="rId2"/>
            </p:custDataLst>
          </p:nvPr>
        </p:nvGrpSpPr>
        <p:grpSpPr bwMode="invGray">
          <a:xfrm>
            <a:off x="0" y="0"/>
            <a:ext cx="9601201" cy="6858001"/>
            <a:chOff x="0" y="0"/>
            <a:chExt cx="9601201" cy="6858001"/>
          </a:xfrm>
        </p:grpSpPr>
        <p:sp>
          <p:nvSpPr>
            <p:cNvPr id="4" name="Freeform 3"/>
            <p:cNvSpPr/>
            <p:nvPr/>
          </p:nvSpPr>
          <p:spPr bwMode="invGray">
            <a:xfrm>
              <a:off x="0" y="3060700"/>
              <a:ext cx="9601201" cy="1917701"/>
            </a:xfrm>
            <a:custGeom>
              <a:avLst/>
              <a:gdLst/>
              <a:ahLst/>
              <a:cxnLst/>
              <a:rect l="0" t="0" r="0" b="0"/>
              <a:pathLst>
                <a:path w="9601201" h="1917701">
                  <a:moveTo>
                    <a:pt x="0" y="0"/>
                  </a:moveTo>
                  <a:lnTo>
                    <a:pt x="9601200" y="0"/>
                  </a:lnTo>
                  <a:lnTo>
                    <a:pt x="9601200" y="1917700"/>
                  </a:lnTo>
                  <a:lnTo>
                    <a:pt x="0" y="977900"/>
                  </a:lnTo>
                </a:path>
              </a:pathLst>
            </a:custGeom>
            <a:solidFill>
              <a:schemeClr val="accent2"/>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91440" bIns="45720" numCol="1" rtlCol="0" anchor="ctr" anchorCtr="0" compatLnSpc="1">
              <a:prstTxWarp prst="textNoShape">
                <a:avLst/>
              </a:prstTxWarp>
            </a:bodyPr>
            <a:lstStyle/>
            <a:p>
              <a:pPr marL="0" marR="0" indent="0" algn="ctr" defTabSz="914400" rtl="0" eaLnBrk="1" fontAlgn="base" latinLnBrk="0" hangingPunct="1">
                <a:lnSpc>
                  <a:spcPct val="86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endParaRPr>
            </a:p>
          </p:txBody>
        </p:sp>
        <p:sp>
          <p:nvSpPr>
            <p:cNvPr id="5" name="Freeform 4"/>
            <p:cNvSpPr/>
            <p:nvPr/>
          </p:nvSpPr>
          <p:spPr bwMode="invGray">
            <a:xfrm>
              <a:off x="0" y="4000500"/>
              <a:ext cx="9601201" cy="2857501"/>
            </a:xfrm>
            <a:custGeom>
              <a:avLst/>
              <a:gdLst/>
              <a:ahLst/>
              <a:cxnLst/>
              <a:rect l="0" t="0" r="0" b="0"/>
              <a:pathLst>
                <a:path w="9601201" h="2857501">
                  <a:moveTo>
                    <a:pt x="0" y="0"/>
                  </a:moveTo>
                  <a:lnTo>
                    <a:pt x="9601200" y="939800"/>
                  </a:lnTo>
                  <a:lnTo>
                    <a:pt x="9601200" y="2857500"/>
                  </a:lnTo>
                  <a:lnTo>
                    <a:pt x="0" y="2857500"/>
                  </a:lnTo>
                </a:path>
              </a:pathLst>
            </a:custGeom>
            <a:solidFill>
              <a:schemeClr val="hlink"/>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91440" bIns="45720" numCol="1" rtlCol="0" anchor="ctr" anchorCtr="0" compatLnSpc="1">
              <a:prstTxWarp prst="textNoShape">
                <a:avLst/>
              </a:prstTxWarp>
            </a:bodyPr>
            <a:lstStyle/>
            <a:p>
              <a:pPr marL="0" marR="0" indent="0" algn="ctr" defTabSz="914400" rtl="0" eaLnBrk="1" fontAlgn="base" latinLnBrk="0" hangingPunct="1">
                <a:lnSpc>
                  <a:spcPct val="86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endParaRPr>
            </a:p>
          </p:txBody>
        </p:sp>
        <p:sp>
          <p:nvSpPr>
            <p:cNvPr id="6" name="Freeform 5"/>
            <p:cNvSpPr/>
            <p:nvPr/>
          </p:nvSpPr>
          <p:spPr bwMode="invGray">
            <a:xfrm>
              <a:off x="0" y="0"/>
              <a:ext cx="9601201" cy="3136901"/>
            </a:xfrm>
            <a:custGeom>
              <a:avLst/>
              <a:gdLst/>
              <a:ahLst/>
              <a:cxnLst/>
              <a:rect l="0" t="0" r="0" b="0"/>
              <a:pathLst>
                <a:path w="9601201" h="3136901">
                  <a:moveTo>
                    <a:pt x="0" y="3136900"/>
                  </a:moveTo>
                  <a:lnTo>
                    <a:pt x="0" y="0"/>
                  </a:lnTo>
                  <a:lnTo>
                    <a:pt x="9601200" y="0"/>
                  </a:lnTo>
                  <a:lnTo>
                    <a:pt x="9601200" y="3136900"/>
                  </a:lnTo>
                </a:path>
              </a:pathLst>
            </a:custGeom>
            <a:solidFill>
              <a:schemeClr val="accent1"/>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bg2"/>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91440" bIns="45720" numCol="1" rtlCol="0" anchor="ctr" anchorCtr="0" compatLnSpc="1">
              <a:prstTxWarp prst="textNoShape">
                <a:avLst/>
              </a:prstTxWarp>
            </a:bodyPr>
            <a:lstStyle/>
            <a:p>
              <a:pPr marL="0" marR="0" indent="0" algn="ctr" defTabSz="914400" rtl="0" eaLnBrk="1" fontAlgn="base" latinLnBrk="0" hangingPunct="1">
                <a:lnSpc>
                  <a:spcPct val="86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endParaRPr>
            </a:p>
          </p:txBody>
        </p:sp>
      </p:grpSp>
      <p:sp>
        <p:nvSpPr>
          <p:cNvPr id="9" name="MMCOA_SectionTitle"/>
          <p:cNvSpPr txBox="1"/>
          <p:nvPr/>
        </p:nvSpPr>
        <p:spPr bwMode="invGray">
          <a:xfrm>
            <a:off x="914400" y="1371600"/>
            <a:ext cx="7620000" cy="462884"/>
          </a:xfrm>
          <a:prstGeom prst="rect">
            <a:avLst/>
          </a:prstGeom>
          <a:noFill/>
        </p:spPr>
        <p:txBody>
          <a:bodyPr vert="horz" wrap="square" rtlCol="0">
            <a:spAutoFit/>
          </a:bodyPr>
          <a:lstStyle/>
          <a:p>
            <a:pPr algn="l"/>
            <a:r>
              <a:rPr lang="en-US" sz="2800" dirty="0">
                <a:solidFill>
                  <a:srgbClr val="FFFFFF"/>
                </a:solidFill>
                <a:latin typeface="Arial"/>
              </a:rPr>
              <a:t>QUESTION AND ANSWER SESSION </a:t>
            </a:r>
          </a:p>
        </p:txBody>
      </p:sp>
    </p:spTree>
    <p:custDataLst>
      <p:tags r:id="rId1"/>
    </p:custDataLst>
    <p:extLst>
      <p:ext uri="{BB962C8B-B14F-4D97-AF65-F5344CB8AC3E}">
        <p14:creationId xmlns:p14="http://schemas.microsoft.com/office/powerpoint/2010/main" val="239905012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bg>
      <p:bgPr>
        <a:no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04909" y="2878074"/>
            <a:ext cx="3188208" cy="484632"/>
          </a:xfrm>
          <a:prstGeom prst="rect">
            <a:avLst/>
          </a:prstGeom>
        </p:spPr>
      </p:pic>
      <p:sp>
        <p:nvSpPr>
          <p:cNvPr id="4" name="MDT"/>
          <p:cNvSpPr txBox="1">
            <a:spLocks noChangeArrowheads="1"/>
          </p:cNvSpPr>
          <p:nvPr>
            <p:custDataLst>
              <p:tags r:id="rId2"/>
            </p:custDataLst>
          </p:nvPr>
        </p:nvSpPr>
        <p:spPr>
          <a:xfrm>
            <a:off x="455613" y="4711700"/>
            <a:ext cx="8686800" cy="1554163"/>
          </a:xfrm>
          <a:prstGeom prst="rect">
            <a:avLst/>
          </a:prstGeom>
        </p:spPr>
        <p:txBody>
          <a:bodyPr anchor="b" anchorCtr="0"/>
          <a:lstStyle>
            <a:lvl1pPr marL="203200" indent="-203200" algn="l" rtl="0" fontAlgn="base">
              <a:spcBef>
                <a:spcPct val="60000"/>
              </a:spcBef>
              <a:spcAft>
                <a:spcPct val="0"/>
              </a:spcAft>
              <a:buChar char="•"/>
              <a:defRPr sz="2000">
                <a:solidFill>
                  <a:schemeClr val="tx1"/>
                </a:solidFill>
                <a:latin typeface="+mn-lt"/>
                <a:ea typeface="+mn-ea"/>
                <a:cs typeface="+mn-cs"/>
              </a:defRPr>
            </a:lvl1pPr>
            <a:lvl2pPr marL="508000" indent="-279400" algn="l" rtl="0" fontAlgn="base">
              <a:spcBef>
                <a:spcPct val="20000"/>
              </a:spcBef>
              <a:spcAft>
                <a:spcPct val="0"/>
              </a:spcAft>
              <a:buChar char="–"/>
              <a:defRPr sz="2000">
                <a:solidFill>
                  <a:schemeClr val="tx1"/>
                </a:solidFill>
                <a:latin typeface="+mn-lt"/>
                <a:ea typeface="+mn-ea"/>
              </a:defRPr>
            </a:lvl2pPr>
            <a:lvl3pPr marL="685800" indent="-177800" algn="l" rtl="0" fontAlgn="base">
              <a:spcBef>
                <a:spcPct val="20000"/>
              </a:spcBef>
              <a:spcAft>
                <a:spcPct val="0"/>
              </a:spcAft>
              <a:buFont typeface="Arial" charset="0"/>
              <a:buChar char="­"/>
              <a:defRPr sz="2000">
                <a:solidFill>
                  <a:schemeClr val="tx1"/>
                </a:solidFill>
                <a:latin typeface="+mn-lt"/>
                <a:ea typeface="+mn-ea"/>
              </a:defRPr>
            </a:lvl3pPr>
            <a:lvl4pPr marL="863600" indent="-177800" algn="l" rtl="0" fontAlgn="base">
              <a:spcBef>
                <a:spcPct val="20000"/>
              </a:spcBef>
              <a:spcAft>
                <a:spcPct val="0"/>
              </a:spcAft>
              <a:buFont typeface="Arial" charset="0"/>
              <a:buChar char="­"/>
              <a:defRPr sz="2000">
                <a:solidFill>
                  <a:schemeClr val="tx1"/>
                </a:solidFill>
                <a:latin typeface="+mn-lt"/>
                <a:ea typeface="+mn-ea"/>
              </a:defRPr>
            </a:lvl4pPr>
            <a:lvl5pPr marL="1041400" indent="-177800" algn="l" rtl="0" fontAlgn="base">
              <a:spcBef>
                <a:spcPct val="20000"/>
              </a:spcBef>
              <a:spcAft>
                <a:spcPct val="0"/>
              </a:spcAft>
              <a:buFont typeface="Arial" charset="0"/>
              <a:buChar char="-"/>
              <a:defRPr sz="2000">
                <a:solidFill>
                  <a:schemeClr val="tx1"/>
                </a:solidFill>
                <a:latin typeface="+mn-lt"/>
                <a:ea typeface="+mn-ea"/>
              </a:defRPr>
            </a:lvl5pPr>
            <a:lvl6pPr marL="1498600" indent="-177800" algn="l" rtl="0" fontAlgn="base">
              <a:spcBef>
                <a:spcPct val="20000"/>
              </a:spcBef>
              <a:spcAft>
                <a:spcPct val="0"/>
              </a:spcAft>
              <a:buFont typeface="Arial" charset="0"/>
              <a:buChar char="-"/>
              <a:defRPr sz="2000">
                <a:solidFill>
                  <a:schemeClr val="tx1"/>
                </a:solidFill>
                <a:latin typeface="+mn-lt"/>
                <a:ea typeface="+mn-ea"/>
              </a:defRPr>
            </a:lvl6pPr>
            <a:lvl7pPr marL="1955800" indent="-177800" algn="l" rtl="0" fontAlgn="base">
              <a:spcBef>
                <a:spcPct val="20000"/>
              </a:spcBef>
              <a:spcAft>
                <a:spcPct val="0"/>
              </a:spcAft>
              <a:buFont typeface="Arial" charset="0"/>
              <a:buChar char="-"/>
              <a:defRPr sz="2000">
                <a:solidFill>
                  <a:schemeClr val="tx1"/>
                </a:solidFill>
                <a:latin typeface="+mn-lt"/>
                <a:ea typeface="+mn-ea"/>
              </a:defRPr>
            </a:lvl7pPr>
            <a:lvl8pPr marL="2413000" indent="-177800" algn="l" rtl="0" fontAlgn="base">
              <a:spcBef>
                <a:spcPct val="20000"/>
              </a:spcBef>
              <a:spcAft>
                <a:spcPct val="0"/>
              </a:spcAft>
              <a:buFont typeface="Arial" charset="0"/>
              <a:buChar char="-"/>
              <a:defRPr sz="2000">
                <a:solidFill>
                  <a:schemeClr val="tx1"/>
                </a:solidFill>
                <a:latin typeface="+mn-lt"/>
                <a:ea typeface="+mn-ea"/>
              </a:defRPr>
            </a:lvl8pPr>
            <a:lvl9pPr marL="2870200" indent="-177800" algn="l" rtl="0" fontAlgn="base">
              <a:spcBef>
                <a:spcPct val="20000"/>
              </a:spcBef>
              <a:spcAft>
                <a:spcPct val="0"/>
              </a:spcAft>
              <a:buFont typeface="Arial" charset="0"/>
              <a:buChar char="-"/>
              <a:defRPr sz="2000">
                <a:solidFill>
                  <a:schemeClr val="tx1"/>
                </a:solidFill>
                <a:latin typeface="+mn-lt"/>
                <a:ea typeface="+mn-ea"/>
              </a:defRPr>
            </a:lvl9pPr>
          </a:lstStyle>
          <a:p>
            <a:pPr marL="0" indent="0">
              <a:lnSpc>
                <a:spcPct val="100000"/>
              </a:lnSpc>
              <a:spcBef>
                <a:spcPts val="500"/>
              </a:spcBef>
              <a:spcAft>
                <a:spcPts val="500"/>
              </a:spcAft>
              <a:buFontTx/>
              <a:buNone/>
            </a:pPr>
            <a:r>
              <a:rPr lang="en-US" sz="700" dirty="0" smtClean="0"/>
              <a:t>Marsh is part of the family of Marsh &amp; McLennan Companies, including Guy Carpenter, Mercer, and the Oliver Wyman Group (including Lippincott and NERA Economic Consulting)</a:t>
            </a:r>
          </a:p>
          <a:p>
            <a:pPr marL="0" indent="0">
              <a:lnSpc>
                <a:spcPct val="100000"/>
              </a:lnSpc>
              <a:spcBef>
                <a:spcPts val="500"/>
              </a:spcBef>
              <a:spcAft>
                <a:spcPts val="500"/>
              </a:spcAft>
              <a:buFontTx/>
              <a:buNone/>
            </a:pPr>
            <a:r>
              <a:rPr lang="en-US" sz="700" dirty="0" smtClean="0"/>
              <a:t>This document and any recommendations, analysis, or advice provided by Marsh (collectively, the “Marsh Analysis”) are intended solely for the entity identified as the recipient herein (“you”). This document contains proprietary, confidential information of Marsh and may not be shared with any third party, including other insurance producers, without Marsh’s prior written consent. Any statements concerning actuarial, tax, accounting, or legal matters are based solely on our experience as insurance brokers and risk consultants and are not to be relied upon as actuarial, accounting, tax, or legal advice, for which you should consult your own professional advisors. Any modeling, analytics, or projections are subject to inherent uncertainty, and the Marsh Analysis could be materially affected if any underlying assumptions, conditions, information, or factors are inaccurate or incomplete or should change. The information contained herein is based on sources we believe reliable, but we make no representation or warranty as to its accuracy. Except as may be set forth in an agreement between you and Marsh, Marsh shall have no obligation to update the Marsh Analysis and shall have no liability to you or any other party with regard to the Marsh Analysis or to any services provided by a third party to you or Marsh. Marsh makes no representation or warranty concerning the application of policy wordings or the financial condition or solvency of insurers or reinsurers. Marsh makes no assurances regarding the availability, cost, or terms of insurance coverage. </a:t>
            </a:r>
          </a:p>
          <a:p>
            <a:pPr marL="0" indent="0">
              <a:lnSpc>
                <a:spcPct val="100000"/>
              </a:lnSpc>
              <a:spcBef>
                <a:spcPts val="500"/>
              </a:spcBef>
              <a:spcAft>
                <a:spcPts val="500"/>
              </a:spcAft>
              <a:buFontTx/>
              <a:buNone/>
            </a:pPr>
            <a:r>
              <a:rPr lang="en-US" sz="700" dirty="0" smtClean="0"/>
              <a:t>Copyright ©2014 Marsh Inc. All rights reserved.</a:t>
            </a:r>
            <a:endParaRPr lang="en-US" sz="700" dirty="0"/>
          </a:p>
        </p:txBody>
      </p:sp>
    </p:spTree>
    <p:custDataLst>
      <p:tags r:id="rId1"/>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p:txBody>
          <a:bodyPr/>
          <a:lstStyle/>
          <a:p>
            <a:r>
              <a:rPr lang="en-US" altLang="en-US" dirty="0" smtClean="0"/>
              <a:t>Contractual Risk Transfer (CRT)</a:t>
            </a:r>
          </a:p>
        </p:txBody>
      </p:sp>
      <p:sp>
        <p:nvSpPr>
          <p:cNvPr id="10244" name="Rectangle 3"/>
          <p:cNvSpPr>
            <a:spLocks noGrp="1" noChangeArrowheads="1"/>
          </p:cNvSpPr>
          <p:nvPr>
            <p:ph idx="1"/>
          </p:nvPr>
        </p:nvSpPr>
        <p:spPr/>
        <p:txBody>
          <a:bodyPr/>
          <a:lstStyle/>
          <a:p>
            <a:r>
              <a:rPr lang="en-US" altLang="en-US" dirty="0" smtClean="0"/>
              <a:t>Belt and suspenders approach to transferring risk</a:t>
            </a:r>
          </a:p>
          <a:p>
            <a:r>
              <a:rPr lang="en-US" altLang="en-US" dirty="0" smtClean="0"/>
              <a:t>Most contracts require contractual indemnification and insurance for liabilities assumed in a contract: belt</a:t>
            </a:r>
          </a:p>
          <a:p>
            <a:r>
              <a:rPr lang="en-US" altLang="en-US" dirty="0" smtClean="0"/>
              <a:t>Most contracts require that the indemnitor also provide the indemnitee with additional insured status on the indemnitor’s insurance policies: suspenders</a:t>
            </a:r>
          </a:p>
          <a:p>
            <a:pPr lvl="1"/>
            <a:r>
              <a:rPr lang="en-US" altLang="en-US" dirty="0" smtClean="0"/>
              <a:t>For our purposes, we are focusing on the general liability policy</a:t>
            </a:r>
          </a:p>
          <a:p>
            <a:r>
              <a:rPr lang="en-US" altLang="en-US" dirty="0" smtClean="0"/>
              <a:t>Keep in mind that indemnification language and additional status/insurance requirements are usually and should be kept separate in the contract</a:t>
            </a:r>
          </a:p>
        </p:txBody>
      </p:sp>
      <p:sp>
        <p:nvSpPr>
          <p:cNvPr id="2" name="Slide Number Placeholder 1"/>
          <p:cNvSpPr>
            <a:spLocks noGrp="1"/>
          </p:cNvSpPr>
          <p:nvPr>
            <p:ph type="sldNum" sz="quarter" idx="10"/>
          </p:nvPr>
        </p:nvSpPr>
        <p:spPr/>
        <p:txBody>
          <a:bodyPr/>
          <a:lstStyle/>
          <a:p>
            <a:fld id="{4A0A78DD-78FE-4B70-AE5E-F2975D9C156C}" type="slidenum">
              <a:rPr lang="en-US" smtClean="0"/>
              <a:pPr/>
              <a:t>4</a:t>
            </a:fld>
            <a:endParaRPr lang="en-US" dirty="0"/>
          </a:p>
        </p:txBody>
      </p:sp>
    </p:spTree>
    <p:extLst>
      <p:ext uri="{BB962C8B-B14F-4D97-AF65-F5344CB8AC3E}">
        <p14:creationId xmlns:p14="http://schemas.microsoft.com/office/powerpoint/2010/main" val="23114809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p:txBody>
          <a:bodyPr/>
          <a:lstStyle/>
          <a:p>
            <a:r>
              <a:rPr lang="en-US" altLang="en-US" dirty="0" smtClean="0"/>
              <a:t>Additional Insured Status</a:t>
            </a:r>
          </a:p>
        </p:txBody>
      </p:sp>
      <p:sp>
        <p:nvSpPr>
          <p:cNvPr id="11268" name="Rectangle 3"/>
          <p:cNvSpPr>
            <a:spLocks noGrp="1" noChangeArrowheads="1"/>
          </p:cNvSpPr>
          <p:nvPr>
            <p:ph idx="1"/>
          </p:nvPr>
        </p:nvSpPr>
        <p:spPr/>
        <p:txBody>
          <a:bodyPr/>
          <a:lstStyle/>
          <a:p>
            <a:r>
              <a:rPr lang="en-US" altLang="en-US" dirty="0" smtClean="0"/>
              <a:t>Additional insured status provides financial backing to defense and indemnity obligations, also provides independent rights for the indemnitee to the indemnitor’s insurance coverage</a:t>
            </a:r>
          </a:p>
          <a:p>
            <a:r>
              <a:rPr lang="en-US" altLang="en-US" dirty="0" smtClean="0"/>
              <a:t>As additional insured, the indemnitee …</a:t>
            </a:r>
          </a:p>
          <a:p>
            <a:pPr lvl="1"/>
            <a:r>
              <a:rPr lang="en-US" altLang="en-US" dirty="0" smtClean="0"/>
              <a:t>Can make a claim directly against the insurance policy</a:t>
            </a:r>
          </a:p>
          <a:p>
            <a:pPr lvl="1"/>
            <a:r>
              <a:rPr lang="en-US" altLang="en-US" dirty="0" smtClean="0"/>
              <a:t>Usually has the same coverage afforded to him/her as the policy holder</a:t>
            </a:r>
          </a:p>
          <a:p>
            <a:pPr lvl="1"/>
            <a:r>
              <a:rPr lang="en-US" altLang="en-US" dirty="0" smtClean="0"/>
              <a:t>Does not incur a deductible, if one exists; the first named insured is responsible for the deductible</a:t>
            </a:r>
          </a:p>
          <a:p>
            <a:pPr lvl="1"/>
            <a:r>
              <a:rPr lang="en-US" altLang="en-US" dirty="0" smtClean="0"/>
              <a:t>Has coverage for defense and indemnity payments</a:t>
            </a:r>
          </a:p>
          <a:p>
            <a:r>
              <a:rPr lang="en-US" altLang="en-US" dirty="0" smtClean="0"/>
              <a:t>Two other concepts to address before we go further …</a:t>
            </a:r>
          </a:p>
        </p:txBody>
      </p:sp>
      <p:sp>
        <p:nvSpPr>
          <p:cNvPr id="2" name="Slide Number Placeholder 1"/>
          <p:cNvSpPr>
            <a:spLocks noGrp="1"/>
          </p:cNvSpPr>
          <p:nvPr>
            <p:ph type="sldNum" sz="quarter" idx="10"/>
          </p:nvPr>
        </p:nvSpPr>
        <p:spPr/>
        <p:txBody>
          <a:bodyPr/>
          <a:lstStyle/>
          <a:p>
            <a:fld id="{4A0A78DD-78FE-4B70-AE5E-F2975D9C156C}" type="slidenum">
              <a:rPr lang="en-US" smtClean="0"/>
              <a:pPr/>
              <a:t>5</a:t>
            </a:fld>
            <a:endParaRPr lang="en-US" dirty="0"/>
          </a:p>
        </p:txBody>
      </p:sp>
    </p:spTree>
    <p:extLst>
      <p:ext uri="{BB962C8B-B14F-4D97-AF65-F5344CB8AC3E}">
        <p14:creationId xmlns:p14="http://schemas.microsoft.com/office/powerpoint/2010/main" val="40705964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p:txBody>
          <a:bodyPr/>
          <a:lstStyle/>
          <a:p>
            <a:r>
              <a:rPr lang="en-US" altLang="en-US" dirty="0" smtClean="0"/>
              <a:t>Additional Insured Status</a:t>
            </a:r>
          </a:p>
        </p:txBody>
      </p:sp>
      <p:sp>
        <p:nvSpPr>
          <p:cNvPr id="12292" name="Rectangle 3"/>
          <p:cNvSpPr>
            <a:spLocks noGrp="1" noChangeArrowheads="1"/>
          </p:cNvSpPr>
          <p:nvPr>
            <p:ph idx="1"/>
          </p:nvPr>
        </p:nvSpPr>
        <p:spPr/>
        <p:txBody>
          <a:bodyPr/>
          <a:lstStyle/>
          <a:p>
            <a:r>
              <a:rPr lang="en-US" altLang="en-US" dirty="0" smtClean="0"/>
              <a:t>Additional named insured (versus additional insured)</a:t>
            </a:r>
          </a:p>
          <a:p>
            <a:pPr lvl="1"/>
            <a:r>
              <a:rPr lang="en-US" altLang="en-US" dirty="0" smtClean="0"/>
              <a:t>Gets confused with additional insured</a:t>
            </a:r>
          </a:p>
          <a:p>
            <a:pPr lvl="1"/>
            <a:r>
              <a:rPr lang="en-US" altLang="en-US" dirty="0" smtClean="0"/>
              <a:t>Problem with this is that the additional named insured on a policy becomes a “you” under the policy definitions (“your” employees, etc., may also be covered)</a:t>
            </a:r>
          </a:p>
          <a:p>
            <a:pPr lvl="2"/>
            <a:r>
              <a:rPr lang="en-US" altLang="en-US" dirty="0" smtClean="0"/>
              <a:t>BUT</a:t>
            </a:r>
          </a:p>
          <a:p>
            <a:pPr lvl="3"/>
            <a:r>
              <a:rPr lang="en-US" altLang="en-US" dirty="0" smtClean="0"/>
              <a:t>“You” now have duties to the insurer, and</a:t>
            </a:r>
          </a:p>
          <a:p>
            <a:pPr lvl="3"/>
            <a:r>
              <a:rPr lang="en-US" altLang="en-US" dirty="0" smtClean="0"/>
              <a:t>“Your” work/product exclusions could become applicable</a:t>
            </a:r>
          </a:p>
          <a:p>
            <a:r>
              <a:rPr lang="en-US" altLang="en-US" dirty="0" smtClean="0"/>
              <a:t>Owners and contractors protective (OCP) policy</a:t>
            </a:r>
          </a:p>
          <a:p>
            <a:pPr lvl="1"/>
            <a:r>
              <a:rPr lang="en-US" altLang="en-US" dirty="0" smtClean="0"/>
              <a:t>Separate policy</a:t>
            </a:r>
          </a:p>
          <a:p>
            <a:pPr lvl="1"/>
            <a:r>
              <a:rPr lang="en-US" altLang="en-US" dirty="0" smtClean="0"/>
              <a:t>Indemnitee has its own policy with its own limits</a:t>
            </a:r>
          </a:p>
          <a:p>
            <a:pPr lvl="1"/>
            <a:r>
              <a:rPr lang="en-US" altLang="en-US" dirty="0" smtClean="0"/>
              <a:t>Liability arising out of the “general supervision” of the indemnitor</a:t>
            </a:r>
          </a:p>
          <a:p>
            <a:pPr lvl="1"/>
            <a:r>
              <a:rPr lang="en-US" altLang="en-US" dirty="0"/>
              <a:t>No completed operations</a:t>
            </a:r>
          </a:p>
          <a:p>
            <a:pPr marL="228600" lvl="1" indent="0">
              <a:buNone/>
            </a:pPr>
            <a:endParaRPr lang="en-US" altLang="en-US" dirty="0" smtClean="0"/>
          </a:p>
          <a:p>
            <a:pPr lvl="3"/>
            <a:endParaRPr lang="en-US" altLang="en-US" dirty="0" smtClean="0"/>
          </a:p>
        </p:txBody>
      </p:sp>
      <p:sp>
        <p:nvSpPr>
          <p:cNvPr id="2" name="Slide Number Placeholder 1"/>
          <p:cNvSpPr>
            <a:spLocks noGrp="1"/>
          </p:cNvSpPr>
          <p:nvPr>
            <p:ph type="sldNum" sz="quarter" idx="10"/>
          </p:nvPr>
        </p:nvSpPr>
        <p:spPr/>
        <p:txBody>
          <a:bodyPr/>
          <a:lstStyle/>
          <a:p>
            <a:fld id="{4A0A78DD-78FE-4B70-AE5E-F2975D9C156C}" type="slidenum">
              <a:rPr lang="en-US" smtClean="0"/>
              <a:pPr/>
              <a:t>6</a:t>
            </a:fld>
            <a:endParaRPr lang="en-US" dirty="0"/>
          </a:p>
        </p:txBody>
      </p:sp>
    </p:spTree>
    <p:extLst>
      <p:ext uri="{BB962C8B-B14F-4D97-AF65-F5344CB8AC3E}">
        <p14:creationId xmlns:p14="http://schemas.microsoft.com/office/powerpoint/2010/main" val="17180244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p:txBody>
          <a:bodyPr/>
          <a:lstStyle/>
          <a:p>
            <a:r>
              <a:rPr lang="en-US" altLang="en-US" dirty="0" smtClean="0"/>
              <a:t>Additional Insured Status</a:t>
            </a:r>
          </a:p>
        </p:txBody>
      </p:sp>
      <p:sp>
        <p:nvSpPr>
          <p:cNvPr id="13316" name="Rectangle 3"/>
          <p:cNvSpPr>
            <a:spLocks noGrp="1" noChangeArrowheads="1"/>
          </p:cNvSpPr>
          <p:nvPr>
            <p:ph idx="1"/>
          </p:nvPr>
        </p:nvSpPr>
        <p:spPr/>
        <p:txBody>
          <a:bodyPr/>
          <a:lstStyle/>
          <a:p>
            <a:r>
              <a:rPr lang="en-US" altLang="en-US" dirty="0" smtClean="0"/>
              <a:t>Evolution of ISO Additional Insured forms</a:t>
            </a:r>
          </a:p>
          <a:p>
            <a:r>
              <a:rPr lang="en-US" altLang="en-US" dirty="0" smtClean="0"/>
              <a:t>Construction focused forms</a:t>
            </a:r>
          </a:p>
          <a:p>
            <a:pPr lvl="1"/>
            <a:r>
              <a:rPr lang="en-US" altLang="en-US" dirty="0" smtClean="0"/>
              <a:t>CG 2010 (11 85 ed.)</a:t>
            </a:r>
          </a:p>
          <a:p>
            <a:pPr lvl="1"/>
            <a:r>
              <a:rPr lang="en-US" altLang="en-US" dirty="0" smtClean="0"/>
              <a:t>CG 2010 (10 01 ed.) PLUS CG 2037 (10 01 ed.)</a:t>
            </a:r>
          </a:p>
          <a:p>
            <a:pPr lvl="1"/>
            <a:r>
              <a:rPr lang="en-US" altLang="en-US" dirty="0" smtClean="0"/>
              <a:t>CG 2010 (07 04 ed.) PLUS CG 2037 (07 04 ed.)</a:t>
            </a:r>
          </a:p>
          <a:p>
            <a:pPr lvl="1"/>
            <a:r>
              <a:rPr lang="en-US" altLang="en-US" dirty="0" smtClean="0"/>
              <a:t>CG 2010 (04 13 ed.) PLUS CG 2037 (04 13 ed.)</a:t>
            </a:r>
          </a:p>
          <a:p>
            <a:r>
              <a:rPr lang="en-US" altLang="en-US" dirty="0" smtClean="0"/>
              <a:t>Why changes?</a:t>
            </a:r>
          </a:p>
          <a:p>
            <a:pPr lvl="1"/>
            <a:r>
              <a:rPr lang="en-US" altLang="en-US" dirty="0" smtClean="0"/>
              <a:t>Legal trends</a:t>
            </a:r>
          </a:p>
          <a:p>
            <a:pPr lvl="1"/>
            <a:r>
              <a:rPr lang="en-US" altLang="en-US" dirty="0" smtClean="0"/>
              <a:t>Social trends</a:t>
            </a:r>
          </a:p>
          <a:p>
            <a:pPr lvl="1"/>
            <a:r>
              <a:rPr lang="en-US" altLang="en-US" dirty="0" smtClean="0"/>
              <a:t>Commercial trends</a:t>
            </a:r>
          </a:p>
        </p:txBody>
      </p:sp>
      <p:sp>
        <p:nvSpPr>
          <p:cNvPr id="2" name="Slide Number Placeholder 1"/>
          <p:cNvSpPr>
            <a:spLocks noGrp="1"/>
          </p:cNvSpPr>
          <p:nvPr>
            <p:ph type="sldNum" sz="quarter" idx="10"/>
          </p:nvPr>
        </p:nvSpPr>
        <p:spPr/>
        <p:txBody>
          <a:bodyPr/>
          <a:lstStyle/>
          <a:p>
            <a:fld id="{4A0A78DD-78FE-4B70-AE5E-F2975D9C156C}" type="slidenum">
              <a:rPr lang="en-US" smtClean="0"/>
              <a:pPr/>
              <a:t>7</a:t>
            </a:fld>
            <a:endParaRPr lang="en-US" dirty="0"/>
          </a:p>
        </p:txBody>
      </p:sp>
    </p:spTree>
    <p:extLst>
      <p:ext uri="{BB962C8B-B14F-4D97-AF65-F5344CB8AC3E}">
        <p14:creationId xmlns:p14="http://schemas.microsoft.com/office/powerpoint/2010/main" val="12955638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ChangeArrowheads="1"/>
          </p:cNvSpPr>
          <p:nvPr>
            <p:ph type="title"/>
          </p:nvPr>
        </p:nvSpPr>
        <p:spPr/>
        <p:txBody>
          <a:bodyPr/>
          <a:lstStyle/>
          <a:p>
            <a:r>
              <a:rPr lang="en-US" altLang="en-US" dirty="0" smtClean="0"/>
              <a:t>Additional Insured Status</a:t>
            </a:r>
          </a:p>
        </p:txBody>
      </p:sp>
      <p:sp>
        <p:nvSpPr>
          <p:cNvPr id="14340" name="Rectangle 3"/>
          <p:cNvSpPr>
            <a:spLocks noGrp="1" noChangeArrowheads="1"/>
          </p:cNvSpPr>
          <p:nvPr>
            <p:ph idx="1"/>
          </p:nvPr>
        </p:nvSpPr>
        <p:spPr/>
        <p:txBody>
          <a:bodyPr/>
          <a:lstStyle/>
          <a:p>
            <a:r>
              <a:rPr lang="en-US" altLang="en-US" dirty="0" smtClean="0"/>
              <a:t>Changes over time</a:t>
            </a:r>
          </a:p>
          <a:p>
            <a:pPr lvl="1"/>
            <a:r>
              <a:rPr lang="en-US" altLang="en-US" dirty="0" smtClean="0"/>
              <a:t>Ongoing operations versus completed operations</a:t>
            </a:r>
          </a:p>
          <a:p>
            <a:pPr lvl="1"/>
            <a:r>
              <a:rPr lang="en-US" altLang="en-US" dirty="0" smtClean="0"/>
              <a:t>Sole negligence</a:t>
            </a:r>
          </a:p>
          <a:p>
            <a:pPr lvl="1"/>
            <a:r>
              <a:rPr lang="en-US" altLang="en-US" dirty="0" smtClean="0"/>
              <a:t>Tied to contract </a:t>
            </a:r>
          </a:p>
          <a:p>
            <a:pPr lvl="2"/>
            <a:r>
              <a:rPr lang="en-US" altLang="en-US" dirty="0" smtClean="0"/>
              <a:t>Dollar amount</a:t>
            </a:r>
          </a:p>
          <a:p>
            <a:pPr lvl="2"/>
            <a:r>
              <a:rPr lang="en-US" altLang="en-US" dirty="0" smtClean="0"/>
              <a:t>Coverage</a:t>
            </a:r>
          </a:p>
          <a:p>
            <a:pPr lvl="1"/>
            <a:r>
              <a:rPr lang="en-US" altLang="en-US" dirty="0" smtClean="0"/>
              <a:t>Legality in state</a:t>
            </a:r>
          </a:p>
          <a:p>
            <a:pPr lvl="1"/>
            <a:r>
              <a:rPr lang="en-US" altLang="en-US" dirty="0" smtClean="0"/>
              <a:t>Manuscripted endorsements</a:t>
            </a:r>
          </a:p>
          <a:p>
            <a:endParaRPr lang="en-US" altLang="en-US" dirty="0" smtClean="0"/>
          </a:p>
        </p:txBody>
      </p:sp>
      <p:sp>
        <p:nvSpPr>
          <p:cNvPr id="2" name="Slide Number Placeholder 1"/>
          <p:cNvSpPr>
            <a:spLocks noGrp="1"/>
          </p:cNvSpPr>
          <p:nvPr>
            <p:ph type="sldNum" sz="quarter" idx="10"/>
          </p:nvPr>
        </p:nvSpPr>
        <p:spPr/>
        <p:txBody>
          <a:bodyPr/>
          <a:lstStyle/>
          <a:p>
            <a:fld id="{4A0A78DD-78FE-4B70-AE5E-F2975D9C156C}" type="slidenum">
              <a:rPr lang="en-US" smtClean="0"/>
              <a:pPr/>
              <a:t>8</a:t>
            </a:fld>
            <a:endParaRPr lang="en-US" dirty="0"/>
          </a:p>
        </p:txBody>
      </p:sp>
    </p:spTree>
    <p:extLst>
      <p:ext uri="{BB962C8B-B14F-4D97-AF65-F5344CB8AC3E}">
        <p14:creationId xmlns:p14="http://schemas.microsoft.com/office/powerpoint/2010/main" val="235605321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1"/>
  <p:tag name="MMCOA_FONTSIZE_S" val="14"/>
  <p:tag name="MMCOA_FONTSIZE_T" val="14"/>
  <p:tag name="MMCOA_POSITION_L" val="35.875;30.125;54.375;683.875"/>
  <p:tag name="MMCOA_POSITION_M" val="35.875;30.125;54.375;683.875"/>
  <p:tag name="MMCOA_POSITION_S" val="35.875;30.125;54.375;683.875"/>
  <p:tag name="MMCOA_POSITION_T" val="35.875;30.125;54.375;683.875"/>
  <p:tag name="MMCOA_HIDEONCOLOUR" val="N"/>
  <p:tag name="MMCOA_HIDEONWHITE" val="N"/>
  <p:tag name="MMCOA_HIDEONBALLROOM" val="N"/>
  <p:tag name="MMCOA_HIDEONCLASSIC" val="N"/>
  <p:tag name="MMCOA_HIDEONTEXT" val="N"/>
  <p:tag name="MMCOA_HIDEONECO" val="N"/>
</p:tagLst>
</file>

<file path=ppt/tags/tag10.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18"/>
  <p:tag name="MMCOA_FONTSIZE_M" val="18"/>
  <p:tag name="MMCOA_FONTSIZE_S" val="18"/>
  <p:tag name="MMCOA_FONTSIZE_T" val="18"/>
  <p:tag name="MMCOA_POSITION_L" val="71.25;157.375;18;382.125"/>
  <p:tag name="MMCOA_POSITION_M" val="71.25;157.375;18;382.125"/>
  <p:tag name="MMCOA_POSITION_S" val="71.25;157.375;18;382.125"/>
  <p:tag name="MMCOA_POSITION_T" val="71.25;157.375;18;382.125"/>
  <p:tag name="MMCOA_HIDEONCOLOUR" val="N"/>
  <p:tag name="MMCOA_HIDEONWHITE" val="N"/>
  <p:tag name="MMCOA_HIDEONBALLROOM" val="N"/>
  <p:tag name="MMCOA_HIDEONCLASSIC" val="N"/>
  <p:tag name="MMCOA_HIDEONTEXT" val="N"/>
  <p:tag name="MMCOA_HIDEONECO" val="N"/>
</p:tagLst>
</file>

<file path=ppt/tags/tag11.xml><?xml version="1.0" encoding="utf-8"?>
<p:tagLst xmlns:a="http://schemas.openxmlformats.org/drawingml/2006/main" xmlns:r="http://schemas.openxmlformats.org/officeDocument/2006/relationships" xmlns:p="http://schemas.openxmlformats.org/presentationml/2006/main">
  <p:tag name="MMCOA_DISPLAYMASTERSHAPES" val="Y"/>
  <p:tag name="MMCOA_FOLLOWMASTERBACKGROUND" val="Y"/>
  <p:tag name="MMCOA_FORCESCHEME" val="N"/>
  <p:tag name="MMCOA_CANACTASDIVIDER" val="N"/>
  <p:tag name="MMCOA_PROMPTCOLOUR" val="N"/>
  <p:tag name="MMCOA_TRANSPARENT" val="False"/>
  <p:tag name="MMC_SLIDETYPE" val="Cover"/>
</p:tagLst>
</file>

<file path=ppt/tags/tag12.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8"/>
  <p:tag name="MMCOA_FONTSIZE_S" val="28"/>
  <p:tag name="MMCOA_FONTSIZE_T" val="28"/>
  <p:tag name="MMCOA_POSITION_L" val="70.625;97.875;55;648.375"/>
  <p:tag name="MMCOA_POSITION_M" val="70.625;97.875;55;648.375"/>
  <p:tag name="MMCOA_POSITION_S" val="70.625;97.875;55;648.375"/>
  <p:tag name="MMCOA_POSITION_T" val="70.625;97.875;55;648.375"/>
  <p:tag name="MMCOA_HIDEONCOLOUR" val="N"/>
  <p:tag name="MMCOA_HIDEONWHITE" val="N"/>
  <p:tag name="MMCOA_HIDEONBALLROOM" val="N"/>
  <p:tag name="MMCOA_HIDEONCLASSIC" val="N"/>
  <p:tag name="MMCOA_HIDEONTEXT" val="N"/>
  <p:tag name="MMCOA_HIDEONECO" val="N"/>
</p:tagLst>
</file>

<file path=ppt/tags/tag13.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18"/>
  <p:tag name="MMCOA_FONTSIZE_M" val="18"/>
  <p:tag name="MMCOA_FONTSIZE_S" val="18"/>
  <p:tag name="MMCOA_FONTSIZE_T" val="18"/>
  <p:tag name="MMCOA_POSITION_L" val="71.25;157.375;18;382.125"/>
  <p:tag name="MMCOA_POSITION_M" val="71.25;157.375;18;382.125"/>
  <p:tag name="MMCOA_POSITION_S" val="71.25;157.375;18;382.125"/>
  <p:tag name="MMCOA_POSITION_T" val="71.25;157.375;18;382.125"/>
  <p:tag name="MMCOA_HIDEONCOLOUR" val="N"/>
  <p:tag name="MMCOA_HIDEONWHITE" val="N"/>
  <p:tag name="MMCOA_HIDEONBALLROOM" val="N"/>
  <p:tag name="MMCOA_HIDEONCLASSIC" val="N"/>
  <p:tag name="MMCOA_HIDEONTEXT" val="N"/>
  <p:tag name="MMCOA_HIDEONECO" val="N"/>
</p:tagLst>
</file>

<file path=ppt/tags/tag14.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16"/>
  <p:tag name="MMCOA_FONTSIZE_M" val="16"/>
  <p:tag name="MMCOA_FONTSIZE_S" val="16"/>
  <p:tag name="MMCOA_FONTSIZE_T" val="16"/>
  <p:tag name="MMCOA_POSITION_L" val="71.125;373.625;88.625;391.5"/>
  <p:tag name="MMCOA_POSITION_M" val="71.125;373.625;88.625;391.5"/>
  <p:tag name="MMCOA_POSITION_S" val="71.125;373.625;88.625;391.5"/>
  <p:tag name="MMCOA_POSITION_T" val="71.125;373.625;88.625;391.5"/>
  <p:tag name="MMCOA_HIDEONCOLOUR" val="N"/>
  <p:tag name="MMCOA_HIDEONWHITE" val="N"/>
  <p:tag name="MMCOA_HIDEONBALLROOM" val="N"/>
  <p:tag name="MMCOA_HIDEONCLASSIC" val="N"/>
  <p:tag name="MMCOA_HIDEONTEXT" val="N"/>
  <p:tag name="MMCOA_HIDEONECO" val="N"/>
</p:tagLst>
</file>

<file path=ppt/tags/tag15.xml><?xml version="1.0" encoding="utf-8"?>
<p:tagLst xmlns:a="http://schemas.openxmlformats.org/drawingml/2006/main" xmlns:r="http://schemas.openxmlformats.org/officeDocument/2006/relationships" xmlns:p="http://schemas.openxmlformats.org/presentationml/2006/main">
  <p:tag name="MMCOA_DISPLAYMASTERSHAPES" val="Y"/>
  <p:tag name="MMCOA_FOLLOWMASTERBACKGROUND" val="Y"/>
  <p:tag name="MMCOA_FORCESCHEME" val="N"/>
  <p:tag name="MMCOA_CANACTASDIVIDER" val="N"/>
  <p:tag name="MMCOA_PROMPTCOLOUR" val="N"/>
</p:tagLst>
</file>

<file path=ppt/tags/tag16.xml><?xml version="1.0" encoding="utf-8"?>
<p:tagLst xmlns:a="http://schemas.openxmlformats.org/drawingml/2006/main" xmlns:r="http://schemas.openxmlformats.org/officeDocument/2006/relationships" xmlns:p="http://schemas.openxmlformats.org/presentationml/2006/main">
  <p:tag name="MMCOA_DISPLAYMASTERSHAPES" val="N"/>
  <p:tag name="MMCOA_FOLLOWMASTERBACKGROUND" val="N"/>
  <p:tag name="MMCOA_PALETTENUMBER" val="0"/>
  <p:tag name="MMC_SLIDETYPE" val="Section"/>
  <p:tag name="MMC_SOURCE" val="1"/>
  <p:tag name="MMC_SECTION" val="MMC_Section"/>
  <p:tag name="MMCOA_TRANSPARENT" val="False"/>
</p:tagLst>
</file>

<file path=ppt/tags/tag17.xml><?xml version="1.0" encoding="utf-8"?>
<p:tagLst xmlns:a="http://schemas.openxmlformats.org/drawingml/2006/main" xmlns:r="http://schemas.openxmlformats.org/officeDocument/2006/relationships" xmlns:p="http://schemas.openxmlformats.org/presentationml/2006/main">
  <p:tag name="MMC_SECTIONDESIGN" val="&lt;?xml version=&quot;1.0&quot; encoding=&quot;utf-16&quot;?&gt;&#10;&lt;ImageControl xmlns:xsi=&quot;http://www.w3.org/2001/XMLSchema-instance&quot; xmlns:xsd=&quot;http://www.w3.org/2001/XMLSchema&quot;&gt;&#10;  &lt;TypeOfImage&gt;SolidColour&lt;/TypeOfImage&gt;&#10;  &lt;ThumbNailFile&gt;C:\Documents and Settings\ukbedtst01\Local Settings\Application Data\MMC\ILM\Recent\T0D1000134.jpg&lt;/ThumbNailFile&gt;&#10;  &lt;Usage&gt;PowerPointDivider&lt;/Usage&gt;&#10;  &lt;PaletteName&gt;Sapphire&lt;/PaletteName&gt;&#10;  &lt;Design&gt;&#10;    &lt;FocalNumber&gt;1&lt;/FocalNumber&gt;&#10;    &lt;Facets&gt;&#10;      &lt;SideOfTick&gt;Left&lt;/SideOfTick&gt;&#10;      &lt;TickPosition&gt;&#10;        &lt;X&gt;0&lt;/X&gt;&#10;        &lt;Y&gt;2&lt;/Y&gt;&#10;      &lt;/TickPosition&gt;&#10;      &lt;EndTickPosition&gt;&#10;        &lt;X&gt;21&lt;/X&gt;&#10;        &lt;Y&gt;2&lt;/Y&gt;&#10;      &lt;/EndTickPosition&gt;&#10;      &lt;FacetNumber&gt;0&lt;/FacetNumber&gt;&#10;      &lt;Brightness&gt;0&lt;/Brightness&gt;&#10;      &lt;Colour&gt;#00A8C8&lt;/Colour&gt;&#10;      &lt;ColourNumber&gt;2&lt;/ColourNumber&gt;&#10;    &lt;/Facets&gt;&#10;    &lt;Facets&gt;&#10;      &lt;SideOfTick&gt;Left&lt;/SideOfTick&gt;&#10;      &lt;TickPosition&gt;&#10;        &lt;X&gt;0&lt;/X&gt;&#10;        &lt;Y&gt;4&lt;/Y&gt;&#10;      &lt;/TickPosition&gt;&#10;      &lt;EndTickPosition&gt;&#10;        &lt;X&gt;21&lt;/X&gt;&#10;        &lt;Y&gt;6&lt;/Y&gt;&#10;      &lt;/EndTickPosition&gt;&#10;      &lt;FacetNumber&gt;1&lt;/FacetNumber&gt;&#10;      &lt;Brightness&gt;0&lt;/Brightness&gt;&#10;      &lt;Colour&gt;#006D9E&lt;/Colour&gt;&#10;      &lt;ColourNumber&gt;1&lt;/ColourNumber&gt;&#10;    &lt;/Facets&gt;&#10;    &lt;SectionColour&gt;#002C77&lt;/SectionColour&gt;&#10;    &lt;SectionColourNumber&gt;0&lt;/SectionColourNumber&gt;&#10;    &lt;SectionBrightness&gt;0&lt;/SectionBrightness&gt;&#10;  &lt;/Design&gt;&#10;&lt;/ImageControl&gt;"/>
  <p:tag name="MMC_SECTIONTYPE" val="0"/>
</p:tagLst>
</file>

<file path=ppt/tags/tag18.xml><?xml version="1.0" encoding="utf-8"?>
<p:tagLst xmlns:a="http://schemas.openxmlformats.org/drawingml/2006/main" xmlns:r="http://schemas.openxmlformats.org/officeDocument/2006/relationships" xmlns:p="http://schemas.openxmlformats.org/presentationml/2006/main">
  <p:tag name="MMCOA_DISPLAYMASTERSHAPES" val="N"/>
  <p:tag name="MMCOA_FOLLOWMASTERBACKGROUND" val="N"/>
  <p:tag name="MMCOA_FORCESCHEME" val="N"/>
  <p:tag name="MMCOA_CANACTASDIVIDER" val="N"/>
  <p:tag name="MMCOA_PROMPTCOLOUR" val="N"/>
</p:tagLst>
</file>

<file path=ppt/tags/tag19.xml><?xml version="1.0" encoding="utf-8"?>
<p:tagLst xmlns:a="http://schemas.openxmlformats.org/drawingml/2006/main" xmlns:r="http://schemas.openxmlformats.org/officeDocument/2006/relationships" xmlns:p="http://schemas.openxmlformats.org/presentationml/2006/main">
  <p:tag name="MMCOA_SMARTSHAPE" val="Y"/>
  <p:tag name="MMCOA_FONTSIZE_L" val="9"/>
  <p:tag name="MMCOA_FONTSIZE_M" val="9"/>
  <p:tag name="MMCOA_FONTSIZE_S" val="9"/>
  <p:tag name="MMCOA_FONTSIZE_T" val="9"/>
  <p:tag name="MMCOA_POSITION_L" val="35.875;340.5;152.875;684"/>
  <p:tag name="MMCOA_POSITION_M" val="35.875;340.5;152.875;684"/>
  <p:tag name="MMCOA_POSITION_S" val="35.875;340.5;152.875;684"/>
  <p:tag name="MMCOA_POSITION_T" val="35.875;340.5;152.875;684"/>
  <p:tag name="MMCOA_HIDEONCOLOUR" val="N"/>
  <p:tag name="MMCOA_HIDEONWHITE" val="N"/>
  <p:tag name="MMCOA_HIDEONBALLROOM" val="N"/>
  <p:tag name="MMCOA_HIDEONCLASSIC" val="N"/>
  <p:tag name="MMCOA_HIDEONTEXT" val="N"/>
  <p:tag name="MMCOA_HIDEONECO" val="N"/>
</p:tagLst>
</file>

<file path=ppt/tags/tag2.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0"/>
  <p:tag name="MMCOA_FONTSIZE_S" val="14"/>
  <p:tag name="MMCOA_FONTSIZE_T" val="14"/>
  <p:tag name="MMCOA_POSITION_L" val="35.875;100.625;392.75;684"/>
  <p:tag name="MMCOA_POSITION_M" val="35.875;100.625;392.75;684"/>
  <p:tag name="MMCOA_POSITION_S" val="35.875;100.625;392.75;684"/>
  <p:tag name="MMCOA_POSITION_T" val="35.875;100.625;392.75;684"/>
  <p:tag name="MMCOA_HIDEONCOLOUR" val="N"/>
  <p:tag name="MMCOA_HIDEONWHITE" val="N"/>
  <p:tag name="MMCOA_HIDEONBALLROOM" val="N"/>
  <p:tag name="MMCOA_HIDEONCLASSIC" val="N"/>
  <p:tag name="MMCOA_HIDEONTEXT" val="N"/>
  <p:tag name="MMCOA_HIDEONECO" val="N"/>
</p:tagLst>
</file>

<file path=ppt/tags/tag3.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7"/>
  <p:tag name="MMCOA_FONTSIZE_M" val="7"/>
  <p:tag name="MMCOA_FONTSIZE_S" val="7"/>
  <p:tag name="MMCOA_FONTSIZE_T" val="7"/>
  <p:tag name="MMCOA_POSITION_L" val="37.625;514.5;8;228.125"/>
  <p:tag name="MMCOA_POSITION_M" val="37.625;514.5;8;228.125"/>
  <p:tag name="MMCOA_POSITION_S" val="37.625;514.5;8;228.125"/>
  <p:tag name="MMCOA_POSITION_T" val="37.625;514.5;8;228.125"/>
  <p:tag name="MMCOA_HIDEONCOLOUR" val="N"/>
  <p:tag name="MMCOA_HIDEONWHITE" val="N"/>
  <p:tag name="MMCOA_HIDEONBALLROOM" val="N"/>
  <p:tag name="MMCOA_HIDEONCLASSIC" val="Y"/>
  <p:tag name="MMCOA_HIDEONTEXT" val="Y"/>
  <p:tag name="MMCOA_HIDEONECO" val="Y"/>
</p:tagLst>
</file>

<file path=ppt/tags/tag4.xml><?xml version="1.0" encoding="utf-8"?>
<p:tagLst xmlns:a="http://schemas.openxmlformats.org/drawingml/2006/main" xmlns:r="http://schemas.openxmlformats.org/officeDocument/2006/relationships" xmlns:p="http://schemas.openxmlformats.org/presentationml/2006/main">
  <p:tag name="MMCOA_SMARTSHAPE" val="Y"/>
  <p:tag name="MMCOA_FONTSIZE_L" val="11"/>
  <p:tag name="MMCOA_FONTSIZE_M" val="11"/>
  <p:tag name="MMCOA_FONTSIZE_S" val="11"/>
  <p:tag name="MMCOA_FONTSIZE_T" val="11"/>
  <p:tag name="MMCOA_POSITION_L" val="543.125;510.5;13.25;176.5"/>
  <p:tag name="MMCOA_POSITION_M" val="543.125;510.5;13.25;176.5"/>
  <p:tag name="MMCOA_POSITION_S" val="543.125;510.5;13.25;176.5"/>
  <p:tag name="MMCOA_POSITION_T" val="543.125;510.5;13.25;176.5"/>
  <p:tag name="MMCOA_HIDEONCOLOUR" val="N"/>
  <p:tag name="MMCOA_HIDEONWHITE" val="N"/>
  <p:tag name="MMCOA_HIDEONBALLROOM" val="N"/>
  <p:tag name="MMCOA_HIDEONCLASSIC" val="N"/>
  <p:tag name="MMCOA_HIDEONTEXT" val="N"/>
  <p:tag name="MMCOA_HIDEONECO" val="N"/>
</p:tagLst>
</file>

<file path=ppt/tags/tag5.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6.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7.625;514.5;8;227.5"/>
  <p:tag name="MMCOA_POSITION_M" val="37.625;514.5;8;227.5"/>
  <p:tag name="MMCOA_POSITION_S" val="37.625;514.5;8;227.5"/>
  <p:tag name="MMCOA_POSITION_T" val="37.625;514.5;8;227.5"/>
  <p:tag name="MMCOA_HIDEONCOLOUR" val="N"/>
  <p:tag name="MMCOA_HIDEONWHITE" val="N"/>
  <p:tag name="MMCOA_HIDEONBALLROOM" val="N"/>
  <p:tag name="MMCOA_HIDEONCLASSIC" val="N"/>
  <p:tag name="MMCOA_HIDEONTEXT" val="N"/>
  <p:tag name="MMCOA_HIDEONECO" val="N"/>
</p:tagLst>
</file>

<file path=ppt/tags/tag7.xml><?xml version="1.0" encoding="utf-8"?>
<p:tagLst xmlns:a="http://schemas.openxmlformats.org/drawingml/2006/main" xmlns:r="http://schemas.openxmlformats.org/officeDocument/2006/relationships" xmlns:p="http://schemas.openxmlformats.org/presentationml/2006/main">
  <p:tag name="MMCOA_POSITION_L" val=";;;"/>
  <p:tag name="MMCOA_POSITION_M" val=";;;"/>
  <p:tag name="MMCOA_POSITION_S" val=";;;"/>
  <p:tag name="MMCOA_POSITION_T" val=";;;"/>
  <p:tag name="MMCOA_HIDEONCOLOUR" val="N"/>
  <p:tag name="MMCOA_HIDEONWHITE" val="N"/>
  <p:tag name="MMCOA_HIDEONBALLROOM" val="N"/>
  <p:tag name="MMCOA_HIDEONCLASSIC" val="N"/>
  <p:tag name="MMCOA_HIDEONTEXT" val="N"/>
  <p:tag name="MMCOA_HIDEONECO" val="N"/>
  <p:tag name="MMCOA_SMARTSHAPE" val="N"/>
</p:tagLst>
</file>

<file path=ppt/tags/tag8.xml><?xml version="1.0" encoding="utf-8"?>
<p:tagLst xmlns:a="http://schemas.openxmlformats.org/drawingml/2006/main" xmlns:r="http://schemas.openxmlformats.org/officeDocument/2006/relationships" xmlns:p="http://schemas.openxmlformats.org/presentationml/2006/main">
  <p:tag name="MMC_COVERDESIGN" val="&lt;?xml version=&quot;1.0&quot; encoding=&quot;utf-16&quot;?&gt;&#10;&lt;ImageControl xmlns:xsi=&quot;http://www.w3.org/2001/XMLSchema-instance&quot; xmlns:xsd=&quot;http://www.w3.org/2001/XMLSchema&quot;&gt;&#10;  &lt;TypeOfImage&gt;SolidColour&lt;/TypeOfImage&gt;&#10;  &lt;ImageFile /&gt;&#10;  &lt;ThumbNailFile&gt;C:\Users\bschwarz\Local Settings\Application Data\MMC\Office Automation\Cache\T0D1000010.jpg&lt;/ThumbNailFile&gt;&#10;  &lt;Usage&gt;PowerPointTitle&lt;/Usage&gt;&#10;  &lt;PaletteName&gt;Sapphire&lt;/PaletteName&gt;&#10;  &lt;Design&gt;&#10;    &lt;FocalNumber&gt;1&lt;/FocalNumber&gt;&#10;    &lt;Facets&gt;&#10;      &lt;SideOfTick&gt;Left&lt;/SideOfTick&gt;&#10;      &lt;TickPosition&gt;&#10;        &lt;X&gt;0&lt;/X&gt;&#10;        &lt;Y&gt;2&lt;/Y&gt;&#10;      &lt;/TickPosition&gt;&#10;      &lt;EndTickPosition&gt;&#10;        &lt;X&gt;0&lt;/X&gt;&#10;        &lt;Y&gt;0&lt;/Y&gt;&#10;      &lt;/EndTickPosition&gt;&#10;      &lt;FacetNumber&gt;0&lt;/FacetNumber&gt;&#10;      &lt;Brightness&gt;0&lt;/Brightness&gt;&#10;      &lt;Colour&gt;#006D9E&lt;/Colour&gt;&#10;      &lt;ColourNumber&gt;1&lt;/ColourNumber&gt;&#10;    &lt;/Facets&gt;&#10;    &lt;Facets&gt;&#10;      &lt;SideOfTick&gt;Left&lt;/SideOfTick&gt;&#10;      &lt;TickPosition&gt;&#10;        &lt;X&gt;0&lt;/X&gt;&#10;        &lt;Y&gt;4&lt;/Y&gt;&#10;      &lt;/TickPosition&gt;&#10;      &lt;EndTickPosition&gt;&#10;        &lt;X&gt;0&lt;/X&gt;&#10;        &lt;Y&gt;0&lt;/Y&gt;&#10;      &lt;/EndTickPosition&gt;&#10;      &lt;FacetNumber&gt;1&lt;/FacetNumber&gt;&#10;      &lt;Brightness&gt;0&lt;/Brightness&gt;&#10;      &lt;Colour&gt;#00A8C8&lt;/Colour&gt;&#10;      &lt;ColourNumber&gt;2&lt;/ColourNumber&gt;&#10;    &lt;/Facets&gt;&#10;    &lt;Facets&gt;&#10;      &lt;SideOfTick&gt;Left&lt;/SideOfTick&gt;&#10;      &lt;TickPosition&gt;&#10;        &lt;X&gt;0&lt;/X&gt;&#10;        &lt;Y&gt;7&lt;/Y&gt;&#10;      &lt;/TickPosition&gt;&#10;      &lt;EndTickPosition&gt;&#10;        &lt;X&gt;0&lt;/X&gt;&#10;        &lt;Y&gt;0&lt;/Y&gt;&#10;      &lt;/EndTickPosition&gt;&#10;      &lt;FacetNumber&gt;2&lt;/FacetNumber&gt;&#10;      &lt;Brightness&gt;0&lt;/Brightness&gt;&#10;      &lt;Colour&gt;#002C77&lt;/Colour&gt;&#10;      &lt;ColourNumber&gt;0&lt;/ColourNumber&gt;&#10;    &lt;/Facets&gt;&#10;    &lt;Facets&gt;&#10;      &lt;SideOfTick&gt;Bottom&lt;/SideOfTick&gt;&#10;      &lt;TickPosition&gt;&#10;        &lt;X&gt;18&lt;/X&gt;&#10;        &lt;Y&gt;10&lt;/Y&gt;&#10;      &lt;/TickPosition&gt;&#10;      &lt;EndTickPosition&gt;&#10;        &lt;X&gt;0&lt;/X&gt;&#10;        &lt;Y&gt;0&lt;/Y&gt;&#10;      &lt;/EndTickPosition&gt;&#10;      &lt;FacetNumber&gt;3&lt;/FacetNumber&gt;&#10;      &lt;Brightness&gt;0&lt;/Brightness&gt;&#10;      &lt;Colour&gt;#006D9E&lt;/Colour&gt;&#10;      &lt;ColourNumber&gt;1&lt;/ColourNumber&gt;&#10;    &lt;/Facets&gt;&#10;    &lt;Facets&gt;&#10;      &lt;SideOfTick&gt;Right&lt;/SideOfTick&gt;&#10;      &lt;TickPosition&gt;&#10;        &lt;X&gt;21&lt;/X&gt;&#10;        &lt;Y&gt;4&lt;/Y&gt;&#10;      &lt;/TickPosition&gt;&#10;      &lt;EndTickPosition&gt;&#10;        &lt;X&gt;0&lt;/X&gt;&#10;        &lt;Y&gt;0&lt;/Y&gt;&#10;      &lt;/EndTickPosition&gt;&#10;      &lt;FacetNumber&gt;4&lt;/FacetNumber&gt;&#10;      &lt;Brightness&gt;0&lt;/Brightness&gt;&#10;      &lt;Colour&gt;#A6E2EF&lt;/Colour&gt;&#10;      &lt;ColourNumber&gt;3&lt;/ColourNumber&gt;&#10;    &lt;/Facets&gt;&#10;    &lt;Facets&gt;&#10;      &lt;SideOfTick&gt;Right&lt;/SideOfTick&gt;&#10;      &lt;TickPosition&gt;&#10;        &lt;X&gt;21&lt;/X&gt;&#10;        &lt;Y&gt;2&lt;/Y&gt;&#10;      &lt;/TickPosition&gt;&#10;      &lt;EndTickPosition&gt;&#10;        &lt;X&gt;0&lt;/X&gt;&#10;        &lt;Y&gt;0&lt;/Y&gt;&#10;      &lt;/EndTickPosition&gt;&#10;      &lt;FacetNumber&gt;5&lt;/FacetNumber&gt;&#10;      &lt;Brightness&gt;0&lt;/Brightness&gt;&#10;      &lt;Colour&gt;#00A8C8&lt;/Colour&gt;&#10;      &lt;ColourNumber&gt;2&lt;/ColourNumber&gt;&#10;    &lt;/Facets&gt;&#10;    &lt;Facets&gt;&#10;      &lt;SideOfTick&gt;Right&lt;/SideOfTick&gt;&#10;      &lt;TickPosition&gt;&#10;        &lt;X&gt;21&lt;/X&gt;&#10;        &lt;Y&gt;1&lt;/Y&gt;&#10;      &lt;/TickPosition&gt;&#10;      &lt;EndTickPosition&gt;&#10;        &lt;X&gt;0&lt;/X&gt;&#10;        &lt;Y&gt;0&lt;/Y&gt;&#10;      &lt;/EndTickPosition&gt;&#10;      &lt;FacetNumber&gt;6&lt;/FacetNumber&gt;&#10;      &lt;Brightness&gt;0&lt;/Brightness&gt;&#10;      &lt;Colour /&gt;&#10;      &lt;ColourNumber&gt;0&lt;/ColourNumber&gt;&#10;    &lt;/Facets&gt;&#10;    &lt;SectionColour /&gt;&#10;    &lt;SectionColourNumber&gt;0&lt;/SectionColourNumber&gt;&#10;    &lt;SectionBrightness&gt;0&lt;/SectionBrightness&gt;&#10;  &lt;/Design&gt;&#10;&lt;/ImageControl&gt;"/>
  <p:tag name="MMC_PRESENTATIONTYPE" val="2"/>
</p:tagLst>
</file>

<file path=ppt/tags/tag9.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8"/>
  <p:tag name="MMCOA_FONTSIZE_S" val="28"/>
  <p:tag name="MMCOA_FONTSIZE_T" val="28"/>
  <p:tag name="MMCOA_POSITION_L" val="70.625;97.875;28.875;648.375"/>
  <p:tag name="MMCOA_POSITION_M" val="70.625;97.875;28.875;648.375"/>
  <p:tag name="MMCOA_POSITION_S" val="70.625;97.875;28.875;648.375"/>
  <p:tag name="MMCOA_POSITION_T" val="70.625;97.875;28.875;648.375"/>
  <p:tag name="MMCOA_HIDEONCOLOUR" val="N"/>
  <p:tag name="MMCOA_HIDEONWHITE" val="N"/>
  <p:tag name="MMCOA_HIDEONBALLROOM" val="N"/>
  <p:tag name="MMCOA_HIDEONCLASSIC" val="N"/>
  <p:tag name="MMCOA_HIDEONTEXT" val="N"/>
  <p:tag name="MMCOA_HIDEONECO" val="N"/>
</p:tagLst>
</file>

<file path=ppt/theme/theme1.xml><?xml version="1.0" encoding="utf-8"?>
<a:theme xmlns:a="http://schemas.openxmlformats.org/drawingml/2006/main" name="Marsh_presentation">
  <a:themeElements>
    <a:clrScheme name="Default Design 1">
      <a:dk1>
        <a:srgbClr val="000000"/>
      </a:dk1>
      <a:lt1>
        <a:srgbClr val="FFFFFF"/>
      </a:lt1>
      <a:dk2>
        <a:srgbClr val="BFBFBF"/>
      </a:dk2>
      <a:lt2>
        <a:srgbClr val="7C848A"/>
      </a:lt2>
      <a:accent1>
        <a:srgbClr val="002C77"/>
      </a:accent1>
      <a:accent2>
        <a:srgbClr val="00A8C8"/>
      </a:accent2>
      <a:accent3>
        <a:srgbClr val="FFFFFF"/>
      </a:accent3>
      <a:accent4>
        <a:srgbClr val="000000"/>
      </a:accent4>
      <a:accent5>
        <a:srgbClr val="AAACBD"/>
      </a:accent5>
      <a:accent6>
        <a:srgbClr val="0098B5"/>
      </a:accent6>
      <a:hlink>
        <a:srgbClr val="006D9E"/>
      </a:hlink>
      <a:folHlink>
        <a:srgbClr val="A6E2EF"/>
      </a:folHlink>
    </a:clrScheme>
    <a:fontScheme name="Default Design">
      <a:majorFont>
        <a:latin typeface="Arial"/>
        <a:ea typeface=""/>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91440" bIns="45720" numCol="1" anchor="ctr" anchorCtr="0" compatLnSpc="1">
        <a:prstTxWarp prst="textNoShape">
          <a:avLst/>
        </a:prstTxWarp>
      </a:bodyPr>
      <a:lstStyle>
        <a:defPPr marL="0" marR="0" indent="0" algn="ctr" defTabSz="914400" rtl="0" eaLnBrk="1" fontAlgn="base" latinLnBrk="0" hangingPunct="1">
          <a:lnSpc>
            <a:spcPct val="86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91440" bIns="45720" numCol="1" anchor="ctr" anchorCtr="0" compatLnSpc="1">
        <a:prstTxWarp prst="textNoShape">
          <a:avLst/>
        </a:prstTxWarp>
      </a:bodyPr>
      <a:lstStyle>
        <a:defPPr marL="0" marR="0" indent="0" algn="ctr" defTabSz="914400" rtl="0" eaLnBrk="1" fontAlgn="base" latinLnBrk="0" hangingPunct="1">
          <a:lnSpc>
            <a:spcPct val="86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BFBFBF"/>
        </a:dk2>
        <a:lt2>
          <a:srgbClr val="7C848A"/>
        </a:lt2>
        <a:accent1>
          <a:srgbClr val="002C77"/>
        </a:accent1>
        <a:accent2>
          <a:srgbClr val="00A8C8"/>
        </a:accent2>
        <a:accent3>
          <a:srgbClr val="FFFFFF"/>
        </a:accent3>
        <a:accent4>
          <a:srgbClr val="000000"/>
        </a:accent4>
        <a:accent5>
          <a:srgbClr val="AAACBD"/>
        </a:accent5>
        <a:accent6>
          <a:srgbClr val="0098B5"/>
        </a:accent6>
        <a:hlink>
          <a:srgbClr val="006D9E"/>
        </a:hlink>
        <a:folHlink>
          <a:srgbClr val="A6E2EF"/>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BFBFBF"/>
        </a:dk2>
        <a:lt2>
          <a:srgbClr val="7C848A"/>
        </a:lt2>
        <a:accent1>
          <a:srgbClr val="43276D"/>
        </a:accent1>
        <a:accent2>
          <a:srgbClr val="6F83C1"/>
        </a:accent2>
        <a:accent3>
          <a:srgbClr val="FFFFFF"/>
        </a:accent3>
        <a:accent4>
          <a:srgbClr val="000000"/>
        </a:accent4>
        <a:accent5>
          <a:srgbClr val="B0ACBA"/>
        </a:accent5>
        <a:accent6>
          <a:srgbClr val="6476AF"/>
        </a:accent6>
        <a:hlink>
          <a:srgbClr val="595997"/>
        </a:hlink>
        <a:folHlink>
          <a:srgbClr val="C4CAE6"/>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BFBFBF"/>
        </a:dk2>
        <a:lt2>
          <a:srgbClr val="7C848A"/>
        </a:lt2>
        <a:accent1>
          <a:srgbClr val="560054"/>
        </a:accent1>
        <a:accent2>
          <a:srgbClr val="CE3D95"/>
        </a:accent2>
        <a:accent3>
          <a:srgbClr val="FFFFFF"/>
        </a:accent3>
        <a:accent4>
          <a:srgbClr val="000000"/>
        </a:accent4>
        <a:accent5>
          <a:srgbClr val="B4AAB3"/>
        </a:accent5>
        <a:accent6>
          <a:srgbClr val="BA3687"/>
        </a:accent6>
        <a:hlink>
          <a:srgbClr val="932077"/>
        </a:hlink>
        <a:folHlink>
          <a:srgbClr val="E7B8D5"/>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BFBFBF"/>
        </a:dk2>
        <a:lt2>
          <a:srgbClr val="7C848A"/>
        </a:lt2>
        <a:accent1>
          <a:srgbClr val="690031"/>
        </a:accent1>
        <a:accent2>
          <a:srgbClr val="ED2C67"/>
        </a:accent2>
        <a:accent3>
          <a:srgbClr val="FFFFFF"/>
        </a:accent3>
        <a:accent4>
          <a:srgbClr val="000000"/>
        </a:accent4>
        <a:accent5>
          <a:srgbClr val="B9AAAD"/>
        </a:accent5>
        <a:accent6>
          <a:srgbClr val="D7275D"/>
        </a:accent6>
        <a:hlink>
          <a:srgbClr val="A9194F"/>
        </a:hlink>
        <a:folHlink>
          <a:srgbClr val="F7B6BB"/>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BFBFBF"/>
        </a:dk2>
        <a:lt2>
          <a:srgbClr val="7C848A"/>
        </a:lt2>
        <a:accent1>
          <a:srgbClr val="810009"/>
        </a:accent1>
        <a:accent2>
          <a:srgbClr val="EF4E45"/>
        </a:accent2>
        <a:accent3>
          <a:srgbClr val="FFFFFF"/>
        </a:accent3>
        <a:accent4>
          <a:srgbClr val="000000"/>
        </a:accent4>
        <a:accent5>
          <a:srgbClr val="C1AAAA"/>
        </a:accent5>
        <a:accent6>
          <a:srgbClr val="D9463E"/>
        </a:accent6>
        <a:hlink>
          <a:srgbClr val="BA2C2B"/>
        </a:hlink>
        <a:folHlink>
          <a:srgbClr val="F9BEAD"/>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BFBFBF"/>
        </a:dk2>
        <a:lt2>
          <a:srgbClr val="7C848A"/>
        </a:lt2>
        <a:accent1>
          <a:srgbClr val="8C3709"/>
        </a:accent1>
        <a:accent2>
          <a:srgbClr val="F48132"/>
        </a:accent2>
        <a:accent3>
          <a:srgbClr val="FFFFFF"/>
        </a:accent3>
        <a:accent4>
          <a:srgbClr val="000000"/>
        </a:accent4>
        <a:accent5>
          <a:srgbClr val="C5AEAA"/>
        </a:accent5>
        <a:accent6>
          <a:srgbClr val="DD742C"/>
        </a:accent6>
        <a:hlink>
          <a:srgbClr val="C45F24"/>
        </a:hlink>
        <a:folHlink>
          <a:srgbClr val="FCCFAB"/>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BFBFBF"/>
        </a:dk2>
        <a:lt2>
          <a:srgbClr val="7C848A"/>
        </a:lt2>
        <a:accent1>
          <a:srgbClr val="8E5501"/>
        </a:accent1>
        <a:accent2>
          <a:srgbClr val="FBAE17"/>
        </a:accent2>
        <a:accent3>
          <a:srgbClr val="FFFFFF"/>
        </a:accent3>
        <a:accent4>
          <a:srgbClr val="000000"/>
        </a:accent4>
        <a:accent5>
          <a:srgbClr val="C6B4AA"/>
        </a:accent5>
        <a:accent6>
          <a:srgbClr val="E39D14"/>
        </a:accent6>
        <a:hlink>
          <a:srgbClr val="C98314"/>
        </a:hlink>
        <a:folHlink>
          <a:srgbClr val="FFDDAC"/>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BFBFBF"/>
        </a:dk2>
        <a:lt2>
          <a:srgbClr val="7C848A"/>
        </a:lt2>
        <a:accent1>
          <a:srgbClr val="505F21"/>
        </a:accent1>
        <a:accent2>
          <a:srgbClr val="B2B935"/>
        </a:accent2>
        <a:accent3>
          <a:srgbClr val="FFFFFF"/>
        </a:accent3>
        <a:accent4>
          <a:srgbClr val="000000"/>
        </a:accent4>
        <a:accent5>
          <a:srgbClr val="B3B6AB"/>
        </a:accent5>
        <a:accent6>
          <a:srgbClr val="A1A72F"/>
        </a:accent6>
        <a:hlink>
          <a:srgbClr val="828D30"/>
        </a:hlink>
        <a:folHlink>
          <a:srgbClr val="D9D99E"/>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BFBFBF"/>
        </a:dk2>
        <a:lt2>
          <a:srgbClr val="7C848A"/>
        </a:lt2>
        <a:accent1>
          <a:srgbClr val="00582D"/>
        </a:accent1>
        <a:accent2>
          <a:srgbClr val="72BE44"/>
        </a:accent2>
        <a:accent3>
          <a:srgbClr val="FFFFFF"/>
        </a:accent3>
        <a:accent4>
          <a:srgbClr val="000000"/>
        </a:accent4>
        <a:accent5>
          <a:srgbClr val="AAB4AD"/>
        </a:accent5>
        <a:accent6>
          <a:srgbClr val="67AC3D"/>
        </a:accent6>
        <a:hlink>
          <a:srgbClr val="118B3F"/>
        </a:hlink>
        <a:folHlink>
          <a:srgbClr val="BDDDA3"/>
        </a:folHlink>
      </a:clrScheme>
      <a:clrMap bg1="lt1" tx1="dk1" bg2="lt2" tx2="dk2" accent1="accent1" accent2="accent2" accent3="accent3" accent4="accent4" accent5="accent5" accent6="accent6" hlink="hlink" folHlink="folHlink"/>
    </a:extraClrScheme>
    <a:extraClrScheme>
      <a:clrScheme name="Default Design 10">
        <a:dk1>
          <a:srgbClr val="000000"/>
        </a:dk1>
        <a:lt1>
          <a:srgbClr val="FFFFFF"/>
        </a:lt1>
        <a:dk2>
          <a:srgbClr val="BFBFBF"/>
        </a:dk2>
        <a:lt2>
          <a:srgbClr val="7C848A"/>
        </a:lt2>
        <a:accent1>
          <a:srgbClr val="004C4F"/>
        </a:accent1>
        <a:accent2>
          <a:srgbClr val="0FB694"/>
        </a:accent2>
        <a:accent3>
          <a:srgbClr val="FFFFFF"/>
        </a:accent3>
        <a:accent4>
          <a:srgbClr val="000000"/>
        </a:accent4>
        <a:accent5>
          <a:srgbClr val="AAB2B2"/>
        </a:accent5>
        <a:accent6>
          <a:srgbClr val="0CA586"/>
        </a:accent6>
        <a:hlink>
          <a:srgbClr val="008075"/>
        </a:hlink>
        <a:folHlink>
          <a:srgbClr val="A7D9C8"/>
        </a:folHlink>
      </a:clrScheme>
      <a:clrMap bg1="lt1" tx1="dk1" bg2="lt2" tx2="dk2" accent1="accent1" accent2="accent2" accent3="accent3" accent4="accent4" accent5="accent5" accent6="accent6" hlink="hlink" folHlink="folHlink"/>
    </a:extraClrScheme>
    <a:extraClrScheme>
      <a:clrScheme name="Default Design 11">
        <a:dk1>
          <a:srgbClr val="000000"/>
        </a:dk1>
        <a:lt1>
          <a:srgbClr val="FFFFFF"/>
        </a:lt1>
        <a:dk2>
          <a:srgbClr val="BFBFBF"/>
        </a:dk2>
        <a:lt2>
          <a:srgbClr val="7C848A"/>
        </a:lt2>
        <a:accent1>
          <a:srgbClr val="000000"/>
        </a:accent1>
        <a:accent2>
          <a:srgbClr val="808080"/>
        </a:accent2>
        <a:accent3>
          <a:srgbClr val="FFFFFF"/>
        </a:accent3>
        <a:accent4>
          <a:srgbClr val="000000"/>
        </a:accent4>
        <a:accent5>
          <a:srgbClr val="AAAAAA"/>
        </a:accent5>
        <a:accent6>
          <a:srgbClr val="737373"/>
        </a:accent6>
        <a:hlink>
          <a:srgbClr val="404040"/>
        </a:hlink>
        <a:folHlink>
          <a:srgbClr val="BFBFB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Marsh_presentation</Template>
  <TotalTime>405</TotalTime>
  <Words>3285</Words>
  <Application>Microsoft Office PowerPoint</Application>
  <PresentationFormat>Custom</PresentationFormat>
  <Paragraphs>424</Paragraphs>
  <Slides>44</Slides>
  <Notes>3</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Marsh_presentation</vt:lpstr>
      <vt:lpstr>EVOLUTION OF ADDITIONAL INSURED COVERAGE  NEW ISO CHANGES, COURT CASES, AND PRACTICAL IMPLICATIONS  </vt:lpstr>
      <vt:lpstr>Agenda </vt:lpstr>
      <vt:lpstr>Contractual Risk Transfer (CRT)</vt:lpstr>
      <vt:lpstr>Contractual Risk Transfer (CRT)</vt:lpstr>
      <vt:lpstr>Contractual Risk Transfer (CRT)</vt:lpstr>
      <vt:lpstr>Additional Insured Status</vt:lpstr>
      <vt:lpstr>Additional Insured Status</vt:lpstr>
      <vt:lpstr>Additional Insured Status</vt:lpstr>
      <vt:lpstr>Additional Insured Status</vt:lpstr>
      <vt:lpstr>2013 ISO Changes Broad Coverage Endorsements</vt:lpstr>
      <vt:lpstr>2013 ISO Changes Intermediate Coverage Endorsements</vt:lpstr>
      <vt:lpstr>2013 ISO Changes Limited Coverage Endorsements</vt:lpstr>
      <vt:lpstr>2013 ISO Changes Limited Coverage Endorsements (continued)</vt:lpstr>
      <vt:lpstr>PowerPoint Presentation</vt:lpstr>
      <vt:lpstr>2013 ISO Changes</vt:lpstr>
      <vt:lpstr>Implications for CRT</vt:lpstr>
      <vt:lpstr>Contract Language</vt:lpstr>
      <vt:lpstr>PowerPoint Presentation</vt:lpstr>
      <vt:lpstr>The Evolution of Additional Insured Coverage</vt:lpstr>
      <vt:lpstr>Theory Review</vt:lpstr>
      <vt:lpstr>Theory Review</vt:lpstr>
      <vt:lpstr>What Do These 2013 Conditions Mean?</vt:lpstr>
      <vt:lpstr>Belt and Suspenders</vt:lpstr>
      <vt:lpstr>Analytical Framework</vt:lpstr>
      <vt:lpstr>States with No Statutes</vt:lpstr>
      <vt:lpstr>Sole Negligence Prohibitions</vt:lpstr>
      <vt:lpstr>Broad and Intermediate Prohibitions</vt:lpstr>
      <vt:lpstr>Broad and Intermediate Prohibitions</vt:lpstr>
      <vt:lpstr>Texas Anti-Indemnity Statute: Texas Insurance Code Chapter 151</vt:lpstr>
      <vt:lpstr>Texas Anti-Indemnity and AI Legislation – Chapter 151</vt:lpstr>
      <vt:lpstr>Types of contracts: </vt:lpstr>
      <vt:lpstr>Basic Prohibition: §151.102</vt:lpstr>
      <vt:lpstr>“To the Extent”</vt:lpstr>
      <vt:lpstr>Employee Exception §151.103</vt:lpstr>
      <vt:lpstr>Scope of Indemnity Permitted – Third Party Over Actions</vt:lpstr>
      <vt:lpstr>Additional Insured Prohibition– §151.104</vt:lpstr>
      <vt:lpstr>Additional Insured Coverage –General Prohibition</vt:lpstr>
      <vt:lpstr>Additional Insured Exception: Employee Injuries</vt:lpstr>
      <vt:lpstr>Exceptions</vt:lpstr>
      <vt:lpstr>Other Notable Statutes Affecting AI (or CL) Coverage </vt:lpstr>
      <vt:lpstr>Other Notable Statutes Affecting AI (or CL) Coverage </vt:lpstr>
      <vt:lpstr>Summary</vt:lpstr>
      <vt:lpstr>PowerPoint Presentation</vt:lpstr>
      <vt:lpstr>PowerPoint Presentation</vt:lpstr>
    </vt:vector>
  </TitlesOfParts>
  <Company>Marsh &amp; McLennan Companies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EVOLUTION OF ADDITIONAL INSURED COVERAGE  NEW ISO CHANGES, COURT CASES, AND PRACTICAL IMPLICATIONS</dc:title>
  <dc:creator>Betty</dc:creator>
  <cp:lastModifiedBy>Patrick Wielinski</cp:lastModifiedBy>
  <cp:revision>31</cp:revision>
  <dcterms:created xsi:type="dcterms:W3CDTF">2014-07-22T18:54:15Z</dcterms:created>
  <dcterms:modified xsi:type="dcterms:W3CDTF">2014-10-28T13:37:05Z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Document</vt:lpwstr>
  </property>
  <property fmtid="{D5CDD505-2E9C-101B-9397-08002B2CF9AE}" pid="3" name="TemplateVersion">
    <vt:lpwstr>5.0</vt:lpwstr>
  </property>
  <property fmtid="{D5CDD505-2E9C-101B-9397-08002B2CF9AE}" pid="4" name="MMCOA_FontSize">
    <vt:lpwstr>Medium</vt:lpwstr>
  </property>
  <property fmtid="{D5CDD505-2E9C-101B-9397-08002B2CF9AE}" pid="5" name="MMCOA_PresentationType">
    <vt:lpwstr>Classic</vt:lpwstr>
  </property>
  <property fmtid="{D5CDD505-2E9C-101B-9397-08002B2CF9AE}" pid="6" name="MMCOA_SlideStyle">
    <vt:lpwstr>SmallWedge</vt:lpwstr>
  </property>
  <property fmtid="{D5CDD505-2E9C-101B-9397-08002B2CF9AE}" pid="7" name="MMCOA_PaletteName">
    <vt:lpwstr>Sapphire</vt:lpwstr>
  </property>
  <property fmtid="{D5CDD505-2E9C-101B-9397-08002B2CF9AE}" pid="8" name="MMCOA_PaletteNumber">
    <vt:lpwstr>0</vt:lpwstr>
  </property>
  <property fmtid="{D5CDD505-2E9C-101B-9397-08002B2CF9AE}" pid="9" name="MMCOA_Source">
    <vt:lpwstr>1</vt:lpwstr>
  </property>
</Properties>
</file>