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257" r:id="rId2"/>
    <p:sldId id="258" r:id="rId3"/>
    <p:sldId id="333" r:id="rId4"/>
    <p:sldId id="259" r:id="rId5"/>
    <p:sldId id="278" r:id="rId6"/>
    <p:sldId id="279" r:id="rId7"/>
    <p:sldId id="280" r:id="rId8"/>
    <p:sldId id="301" r:id="rId9"/>
    <p:sldId id="302" r:id="rId10"/>
    <p:sldId id="308" r:id="rId11"/>
    <p:sldId id="310" r:id="rId12"/>
    <p:sldId id="311" r:id="rId13"/>
    <p:sldId id="312" r:id="rId14"/>
    <p:sldId id="314" r:id="rId15"/>
    <p:sldId id="316" r:id="rId16"/>
    <p:sldId id="330"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13" r:id="rId30"/>
    <p:sldId id="331" r:id="rId31"/>
    <p:sldId id="332" r:id="rId32"/>
    <p:sldId id="315" r:id="rId33"/>
    <p:sldId id="335" r:id="rId34"/>
  </p:sldIdLst>
  <p:sldSz cx="9144000" cy="6858000" type="screen4x3"/>
  <p:notesSz cx="68580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p:scale>
          <a:sx n="80" d="100"/>
          <a:sy n="80" d="100"/>
        </p:scale>
        <p:origin x="-1272" y="-2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2748" y="-96"/>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3"/>
          </a:xfrm>
          <a:prstGeom prst="rect">
            <a:avLst/>
          </a:prstGeom>
        </p:spPr>
        <p:txBody>
          <a:bodyPr vert="horz" lIns="89776" tIns="44888" rIns="89776" bIns="44888"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1803"/>
          </a:xfrm>
          <a:prstGeom prst="rect">
            <a:avLst/>
          </a:prstGeom>
        </p:spPr>
        <p:txBody>
          <a:bodyPr vert="horz" lIns="89776" tIns="44888" rIns="89776" bIns="44888" rtlCol="0"/>
          <a:lstStyle>
            <a:lvl1pPr algn="r">
              <a:defRPr sz="1200"/>
            </a:lvl1pPr>
          </a:lstStyle>
          <a:p>
            <a:fld id="{A2FED6AD-0389-430A-855C-A6815E43DFF9}" type="datetimeFigureOut">
              <a:rPr lang="en-US" smtClean="0"/>
              <a:t>12/4/2014</a:t>
            </a:fld>
            <a:endParaRPr lang="en-US" dirty="0"/>
          </a:p>
        </p:txBody>
      </p:sp>
      <p:sp>
        <p:nvSpPr>
          <p:cNvPr id="4" name="Footer Placeholder 3"/>
          <p:cNvSpPr>
            <a:spLocks noGrp="1"/>
          </p:cNvSpPr>
          <p:nvPr>
            <p:ph type="ftr" sz="quarter" idx="2"/>
          </p:nvPr>
        </p:nvSpPr>
        <p:spPr>
          <a:xfrm>
            <a:off x="0" y="8772669"/>
            <a:ext cx="2971800" cy="461803"/>
          </a:xfrm>
          <a:prstGeom prst="rect">
            <a:avLst/>
          </a:prstGeom>
        </p:spPr>
        <p:txBody>
          <a:bodyPr vert="horz" lIns="89776" tIns="44888" rIns="89776" bIns="4488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772669"/>
            <a:ext cx="2971800" cy="461803"/>
          </a:xfrm>
          <a:prstGeom prst="rect">
            <a:avLst/>
          </a:prstGeom>
        </p:spPr>
        <p:txBody>
          <a:bodyPr vert="horz" lIns="89776" tIns="44888" rIns="89776" bIns="44888" rtlCol="0" anchor="b"/>
          <a:lstStyle>
            <a:lvl1pPr algn="r">
              <a:defRPr sz="1200"/>
            </a:lvl1pPr>
          </a:lstStyle>
          <a:p>
            <a:fld id="{DCB61576-44A5-492D-BF99-A6356FDE16EE}" type="slidenum">
              <a:rPr lang="en-US" smtClean="0"/>
              <a:t>‹#›</a:t>
            </a:fld>
            <a:endParaRPr lang="en-US" dirty="0"/>
          </a:p>
        </p:txBody>
      </p:sp>
    </p:spTree>
    <p:extLst>
      <p:ext uri="{BB962C8B-B14F-4D97-AF65-F5344CB8AC3E}">
        <p14:creationId xmlns:p14="http://schemas.microsoft.com/office/powerpoint/2010/main" val="971098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3"/>
          </a:xfrm>
          <a:prstGeom prst="rect">
            <a:avLst/>
          </a:prstGeom>
        </p:spPr>
        <p:txBody>
          <a:bodyPr vert="horz" lIns="89776" tIns="44888" rIns="89776" bIns="44888" rtlCol="0"/>
          <a:lstStyle>
            <a:lvl1pPr algn="l">
              <a:defRPr sz="1200"/>
            </a:lvl1pPr>
          </a:lstStyle>
          <a:p>
            <a:endParaRPr lang="en-US" dirty="0"/>
          </a:p>
        </p:txBody>
      </p:sp>
      <p:sp>
        <p:nvSpPr>
          <p:cNvPr id="3" name="Date Placeholder 2"/>
          <p:cNvSpPr>
            <a:spLocks noGrp="1"/>
          </p:cNvSpPr>
          <p:nvPr>
            <p:ph type="dt" idx="1"/>
          </p:nvPr>
        </p:nvSpPr>
        <p:spPr>
          <a:xfrm>
            <a:off x="3884613" y="0"/>
            <a:ext cx="2971800" cy="461803"/>
          </a:xfrm>
          <a:prstGeom prst="rect">
            <a:avLst/>
          </a:prstGeom>
        </p:spPr>
        <p:txBody>
          <a:bodyPr vert="horz" lIns="89776" tIns="44888" rIns="89776" bIns="44888" rtlCol="0"/>
          <a:lstStyle>
            <a:lvl1pPr algn="r">
              <a:defRPr sz="1200"/>
            </a:lvl1pPr>
          </a:lstStyle>
          <a:p>
            <a:fld id="{BAC257E9-6713-42E5-9E62-488A829EC5FE}" type="datetimeFigureOut">
              <a:rPr lang="en-US" smtClean="0"/>
              <a:t>12/4/2014</a:t>
            </a:fld>
            <a:endParaRPr lang="en-US" dirty="0"/>
          </a:p>
        </p:txBody>
      </p:sp>
      <p:sp>
        <p:nvSpPr>
          <p:cNvPr id="4" name="Slide Image Placeholder 3"/>
          <p:cNvSpPr>
            <a:spLocks noGrp="1" noRot="1" noChangeAspect="1"/>
          </p:cNvSpPr>
          <p:nvPr>
            <p:ph type="sldImg" idx="2"/>
          </p:nvPr>
        </p:nvSpPr>
        <p:spPr>
          <a:xfrm>
            <a:off x="1120775" y="692150"/>
            <a:ext cx="4616450" cy="3463925"/>
          </a:xfrm>
          <a:prstGeom prst="rect">
            <a:avLst/>
          </a:prstGeom>
          <a:noFill/>
          <a:ln w="12700">
            <a:solidFill>
              <a:prstClr val="black"/>
            </a:solidFill>
          </a:ln>
        </p:spPr>
        <p:txBody>
          <a:bodyPr vert="horz" lIns="89776" tIns="44888" rIns="89776" bIns="44888" rtlCol="0" anchor="ctr"/>
          <a:lstStyle/>
          <a:p>
            <a:endParaRPr lang="en-US" dirty="0"/>
          </a:p>
        </p:txBody>
      </p:sp>
      <p:sp>
        <p:nvSpPr>
          <p:cNvPr id="5" name="Notes Placeholder 4"/>
          <p:cNvSpPr>
            <a:spLocks noGrp="1"/>
          </p:cNvSpPr>
          <p:nvPr>
            <p:ph type="body" sz="quarter" idx="3"/>
          </p:nvPr>
        </p:nvSpPr>
        <p:spPr>
          <a:xfrm>
            <a:off x="685800" y="4387137"/>
            <a:ext cx="5486400" cy="4156233"/>
          </a:xfrm>
          <a:prstGeom prst="rect">
            <a:avLst/>
          </a:prstGeom>
        </p:spPr>
        <p:txBody>
          <a:bodyPr vert="horz" lIns="89776" tIns="44888" rIns="89776" bIns="4488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2971800" cy="461803"/>
          </a:xfrm>
          <a:prstGeom prst="rect">
            <a:avLst/>
          </a:prstGeom>
        </p:spPr>
        <p:txBody>
          <a:bodyPr vert="horz" lIns="89776" tIns="44888" rIns="89776" bIns="4488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772669"/>
            <a:ext cx="2971800" cy="461803"/>
          </a:xfrm>
          <a:prstGeom prst="rect">
            <a:avLst/>
          </a:prstGeom>
        </p:spPr>
        <p:txBody>
          <a:bodyPr vert="horz" lIns="89776" tIns="44888" rIns="89776" bIns="44888" rtlCol="0" anchor="b"/>
          <a:lstStyle>
            <a:lvl1pPr algn="r">
              <a:defRPr sz="1200"/>
            </a:lvl1pPr>
          </a:lstStyle>
          <a:p>
            <a:fld id="{D32944B0-9987-421F-BF40-F65364384A30}" type="slidenum">
              <a:rPr lang="en-US" smtClean="0"/>
              <a:t>‹#›</a:t>
            </a:fld>
            <a:endParaRPr lang="en-US" dirty="0"/>
          </a:p>
        </p:txBody>
      </p:sp>
    </p:spTree>
    <p:extLst>
      <p:ext uri="{BB962C8B-B14F-4D97-AF65-F5344CB8AC3E}">
        <p14:creationId xmlns:p14="http://schemas.microsoft.com/office/powerpoint/2010/main" val="1922724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1</a:t>
            </a:fld>
            <a:endParaRPr lang="en-US" dirty="0"/>
          </a:p>
        </p:txBody>
      </p:sp>
    </p:spTree>
    <p:extLst>
      <p:ext uri="{BB962C8B-B14F-4D97-AF65-F5344CB8AC3E}">
        <p14:creationId xmlns:p14="http://schemas.microsoft.com/office/powerpoint/2010/main" val="3316726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pPr marL="168330" indent="-168330">
              <a:buFont typeface="Arial" pitchFamily="34" charset="0"/>
              <a:buChar char="•"/>
            </a:pPr>
            <a:r>
              <a:rPr lang="en-US" dirty="0" smtClean="0"/>
              <a:t>Welcome</a:t>
            </a:r>
            <a:br>
              <a:rPr lang="en-US" dirty="0" smtClean="0"/>
            </a:br>
            <a:endParaRPr lang="en-US" dirty="0" smtClean="0"/>
          </a:p>
          <a:p>
            <a:pPr marL="168330" indent="-168330">
              <a:buFont typeface="Arial" pitchFamily="34" charset="0"/>
              <a:buChar char="•"/>
            </a:pPr>
            <a:r>
              <a:rPr lang="en-US" dirty="0" smtClean="0"/>
              <a:t>Significant Problems</a:t>
            </a:r>
            <a:br>
              <a:rPr lang="en-US" dirty="0" smtClean="0"/>
            </a:br>
            <a:endParaRPr lang="en-US" dirty="0" smtClean="0"/>
          </a:p>
          <a:p>
            <a:pPr marL="168330" indent="-168330">
              <a:buFont typeface="Arial" pitchFamily="34" charset="0"/>
              <a:buChar char="•"/>
            </a:pPr>
            <a:r>
              <a:rPr lang="en-US" dirty="0" smtClean="0"/>
              <a:t>Economist- not a lot to learn; a lot to say.</a:t>
            </a:r>
          </a:p>
        </p:txBody>
      </p:sp>
      <p:sp>
        <p:nvSpPr>
          <p:cNvPr id="31748"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07BA3837-9E9D-4ED9-A679-C3EFC2917544}" type="slidenum">
              <a:rPr lang="en-US" sz="1200"/>
              <a:pPr/>
              <a:t>11</a:t>
            </a:fld>
            <a:endParaRPr 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marL="168330" indent="-168330">
              <a:buFont typeface="Arial" pitchFamily="34" charset="0"/>
              <a:buChar char="•"/>
            </a:pPr>
            <a:r>
              <a:rPr lang="en-US" dirty="0" smtClean="0"/>
              <a:t>Banks- Session Hijacking</a:t>
            </a:r>
            <a:br>
              <a:rPr lang="en-US" dirty="0" smtClean="0"/>
            </a:br>
            <a:endParaRPr lang="en-US" dirty="0" smtClean="0"/>
          </a:p>
          <a:p>
            <a:pPr marL="168330" indent="-168330">
              <a:buFont typeface="Arial" pitchFamily="34" charset="0"/>
              <a:buChar char="•"/>
            </a:pPr>
            <a:r>
              <a:rPr lang="en-US" dirty="0" smtClean="0"/>
              <a:t>Pos Retail- Eastern Europe Card Swipe</a:t>
            </a:r>
            <a:br>
              <a:rPr lang="en-US" dirty="0" smtClean="0"/>
            </a:br>
            <a:endParaRPr lang="en-US" dirty="0" smtClean="0"/>
          </a:p>
          <a:p>
            <a:pPr marL="168330" indent="-168330">
              <a:buFont typeface="Arial" pitchFamily="34" charset="0"/>
              <a:buChar char="•"/>
            </a:pPr>
            <a:r>
              <a:rPr lang="en-US" dirty="0" smtClean="0"/>
              <a:t>Nature of Claim</a:t>
            </a:r>
          </a:p>
        </p:txBody>
      </p:sp>
      <p:sp>
        <p:nvSpPr>
          <p:cNvPr id="32772"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A18A9299-E0EA-43AC-B40E-B37C3A387F98}" type="slidenum">
              <a:rPr lang="en-US" sz="1200">
                <a:solidFill>
                  <a:srgbClr val="000000"/>
                </a:solidFill>
              </a:rPr>
              <a:pPr/>
              <a:t>12</a:t>
            </a:fld>
            <a:endParaRPr lang="en-US" sz="1200"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13</a:t>
            </a:fld>
            <a:endParaRPr lang="en-US" dirty="0"/>
          </a:p>
        </p:txBody>
      </p:sp>
    </p:spTree>
    <p:extLst>
      <p:ext uri="{BB962C8B-B14F-4D97-AF65-F5344CB8AC3E}">
        <p14:creationId xmlns:p14="http://schemas.microsoft.com/office/powerpoint/2010/main" val="31350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marL="168330" indent="-168330">
              <a:buFont typeface="Arial" pitchFamily="34" charset="0"/>
              <a:buChar char="•"/>
            </a:pPr>
            <a:r>
              <a:rPr lang="en-US" dirty="0" smtClean="0"/>
              <a:t>More governmental regulation</a:t>
            </a:r>
          </a:p>
          <a:p>
            <a:pPr marL="168330" indent="-168330">
              <a:buFont typeface="Arial" pitchFamily="34" charset="0"/>
              <a:buChar char="•"/>
            </a:pPr>
            <a:endParaRPr lang="en-US" dirty="0"/>
          </a:p>
          <a:p>
            <a:pPr marL="168330" indent="-168330">
              <a:buFont typeface="Arial" pitchFamily="34" charset="0"/>
              <a:buChar char="•"/>
            </a:pPr>
            <a:r>
              <a:rPr lang="en-US" dirty="0" smtClean="0"/>
              <a:t>Broker Dealers</a:t>
            </a:r>
          </a:p>
          <a:p>
            <a:pPr marL="168330" indent="-168330">
              <a:buFont typeface="Arial" pitchFamily="34" charset="0"/>
              <a:buChar char="•"/>
            </a:pPr>
            <a:endParaRPr lang="en-US" dirty="0"/>
          </a:p>
          <a:p>
            <a:pPr marL="168330" indent="-168330">
              <a:buFont typeface="Arial" pitchFamily="34" charset="0"/>
              <a:buChar char="•"/>
            </a:pPr>
            <a:r>
              <a:rPr lang="en-US" dirty="0" smtClean="0"/>
              <a:t>SEC-OCIE one of many gov’t and </a:t>
            </a:r>
            <a:br>
              <a:rPr lang="en-US" dirty="0" smtClean="0"/>
            </a:br>
            <a:r>
              <a:rPr lang="en-US" dirty="0" smtClean="0"/>
              <a:t>industry groups.</a:t>
            </a:r>
          </a:p>
        </p:txBody>
      </p:sp>
      <p:sp>
        <p:nvSpPr>
          <p:cNvPr id="32772"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A18A9299-E0EA-43AC-B40E-B37C3A387F98}" type="slidenum">
              <a:rPr lang="en-US" sz="1200">
                <a:solidFill>
                  <a:srgbClr val="000000"/>
                </a:solidFill>
              </a:rPr>
              <a:pPr/>
              <a:t>14</a:t>
            </a:fld>
            <a:endParaRPr lang="en-US" sz="1200" dirty="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pPr marL="168330" indent="-168330">
              <a:buFont typeface="Arial" pitchFamily="34" charset="0"/>
              <a:buChar char="•"/>
            </a:pPr>
            <a:r>
              <a:rPr lang="en-US" dirty="0" smtClean="0"/>
              <a:t>Scalia- Making Your Case</a:t>
            </a:r>
            <a:br>
              <a:rPr lang="en-US" dirty="0" smtClean="0"/>
            </a:br>
            <a:endParaRPr lang="en-US" dirty="0" smtClean="0"/>
          </a:p>
          <a:p>
            <a:pPr marL="168330" indent="-168330">
              <a:buFont typeface="Arial" pitchFamily="34" charset="0"/>
              <a:buChar char="•"/>
            </a:pPr>
            <a:r>
              <a:rPr lang="en-US" dirty="0" smtClean="0"/>
              <a:t>Language of Constitution/Contracts/Insurance Policies</a:t>
            </a:r>
            <a:br>
              <a:rPr lang="en-US" dirty="0" smtClean="0"/>
            </a:br>
            <a:endParaRPr lang="en-US" dirty="0" smtClean="0"/>
          </a:p>
          <a:p>
            <a:pPr marL="168330" indent="-168330">
              <a:buFont typeface="Arial" pitchFamily="34" charset="0"/>
              <a:buChar char="•"/>
            </a:pPr>
            <a:r>
              <a:rPr lang="en-US" u="sng" dirty="0" smtClean="0"/>
              <a:t>Intent</a:t>
            </a:r>
            <a:r>
              <a:rPr lang="en-US" dirty="0" smtClean="0"/>
              <a:t> .  What it means not what it says.</a:t>
            </a:r>
            <a:br>
              <a:rPr lang="en-US" dirty="0" smtClean="0"/>
            </a:br>
            <a:endParaRPr lang="en-US" dirty="0" smtClean="0"/>
          </a:p>
          <a:p>
            <a:pPr marL="168330" indent="-168330">
              <a:buFont typeface="Arial" pitchFamily="34" charset="0"/>
              <a:buChar char="•"/>
            </a:pPr>
            <a:r>
              <a:rPr lang="en-US" dirty="0" smtClean="0"/>
              <a:t>Fix a u/w time.</a:t>
            </a:r>
          </a:p>
        </p:txBody>
      </p:sp>
      <p:sp>
        <p:nvSpPr>
          <p:cNvPr id="37892"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02F206C9-9CC1-4C2F-9CC5-B71D83B80C21}" type="slidenum">
              <a:rPr lang="en-US" sz="1200"/>
              <a:pPr/>
              <a:t>15</a:t>
            </a:fld>
            <a:endParaRPr 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16</a:t>
            </a:fld>
            <a:endParaRPr lang="en-US" dirty="0"/>
          </a:p>
        </p:txBody>
      </p:sp>
    </p:spTree>
    <p:extLst>
      <p:ext uri="{BB962C8B-B14F-4D97-AF65-F5344CB8AC3E}">
        <p14:creationId xmlns:p14="http://schemas.microsoft.com/office/powerpoint/2010/main" val="2909712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pPr marL="168330" indent="-168330">
              <a:buFont typeface="Arial" pitchFamily="34" charset="0"/>
              <a:buChar char="•"/>
            </a:pPr>
            <a:r>
              <a:rPr lang="en-US" dirty="0" smtClean="0"/>
              <a:t>2010</a:t>
            </a:r>
          </a:p>
          <a:p>
            <a:pPr marL="168330" indent="-168330">
              <a:buFont typeface="Arial" pitchFamily="34" charset="0"/>
              <a:buChar char="•"/>
            </a:pPr>
            <a:endParaRPr lang="en-US" dirty="0"/>
          </a:p>
          <a:p>
            <a:pPr marL="168330" indent="-168330">
              <a:buFont typeface="Arial" pitchFamily="34" charset="0"/>
              <a:buChar char="•"/>
            </a:pPr>
            <a:r>
              <a:rPr lang="en-US" dirty="0" smtClean="0"/>
              <a:t>Good news for defendant’s not unexpected.</a:t>
            </a:r>
          </a:p>
        </p:txBody>
      </p:sp>
      <p:sp>
        <p:nvSpPr>
          <p:cNvPr id="35844"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C11193FA-1BEB-4D6E-A182-B5530BB07EF1}" type="slidenum">
              <a:rPr lang="en-US" sz="1200"/>
              <a:pPr/>
              <a:t>17</a:t>
            </a:fld>
            <a:endParaRPr 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marL="168330" indent="-168330">
              <a:buFont typeface="Arial" pitchFamily="34" charset="0"/>
              <a:buChar char="•"/>
            </a:pPr>
            <a:r>
              <a:rPr lang="en-US" dirty="0" smtClean="0"/>
              <a:t>“Business Judgment Rule” = dismissal possible</a:t>
            </a:r>
          </a:p>
          <a:p>
            <a:pPr marL="168330" indent="-168330">
              <a:buFont typeface="Arial" pitchFamily="34" charset="0"/>
              <a:buChar char="•"/>
            </a:pPr>
            <a:endParaRPr lang="en-US" dirty="0"/>
          </a:p>
          <a:p>
            <a:pPr marL="168330" indent="-168330">
              <a:buFont typeface="Arial" pitchFamily="34" charset="0"/>
              <a:buChar char="•"/>
            </a:pPr>
            <a:r>
              <a:rPr lang="en-US" dirty="0" smtClean="0"/>
              <a:t>“Entire Fairness” = not dismissed; not  SJ?</a:t>
            </a:r>
          </a:p>
          <a:p>
            <a:pPr marL="168330" indent="-168330">
              <a:buFont typeface="Arial" pitchFamily="34" charset="0"/>
              <a:buChar char="•"/>
            </a:pPr>
            <a:endParaRPr lang="en-US" dirty="0"/>
          </a:p>
          <a:p>
            <a:pPr marL="168330" indent="-168330">
              <a:buFont typeface="Arial" pitchFamily="34" charset="0"/>
              <a:buChar char="•"/>
            </a:pPr>
            <a:r>
              <a:rPr lang="en-US" u="sng" dirty="0" smtClean="0"/>
              <a:t>Standard</a:t>
            </a:r>
            <a:r>
              <a:rPr lang="en-US" dirty="0" smtClean="0"/>
              <a:t> is key</a:t>
            </a:r>
          </a:p>
          <a:p>
            <a:pPr marL="168330" indent="-168330">
              <a:buFont typeface="Arial" pitchFamily="34" charset="0"/>
              <a:buChar char="•"/>
            </a:pPr>
            <a:endParaRPr lang="en-US" u="sng" dirty="0"/>
          </a:p>
          <a:p>
            <a:pPr marL="168330" indent="-168330">
              <a:buFont typeface="Arial" pitchFamily="34" charset="0"/>
              <a:buChar char="•"/>
            </a:pPr>
            <a:r>
              <a:rPr lang="en-US" dirty="0" smtClean="0"/>
              <a:t>Enhanced protection for D&amp;O’s</a:t>
            </a:r>
          </a:p>
        </p:txBody>
      </p:sp>
      <p:sp>
        <p:nvSpPr>
          <p:cNvPr id="36868"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C3B4DE44-939B-4A8E-A70D-65B3BC01998A}" type="slidenum">
              <a:rPr lang="en-US" sz="1200"/>
              <a:pPr/>
              <a:t>18</a:t>
            </a:fld>
            <a:endParaRPr 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330" indent="-168330">
              <a:buFont typeface="Arial" pitchFamily="34" charset="0"/>
              <a:buChar char="•"/>
            </a:pPr>
            <a:r>
              <a:rPr lang="en-US" dirty="0" smtClean="0"/>
              <a:t>Admissions now may be required.</a:t>
            </a:r>
          </a:p>
          <a:p>
            <a:pPr marL="168330" indent="-168330">
              <a:buFont typeface="Arial" pitchFamily="34" charset="0"/>
              <a:buChar char="•"/>
            </a:pPr>
            <a:endParaRPr lang="en-US" dirty="0"/>
          </a:p>
          <a:p>
            <a:pPr marL="168330" indent="-168330">
              <a:buFont typeface="Arial" pitchFamily="34" charset="0"/>
              <a:buChar char="•"/>
            </a:pPr>
            <a:r>
              <a:rPr lang="en-US" dirty="0" smtClean="0"/>
              <a:t>Egregious intentional misconduct.</a:t>
            </a:r>
          </a:p>
          <a:p>
            <a:pPr marL="168330" indent="-168330">
              <a:buFont typeface="Arial" pitchFamily="34" charset="0"/>
              <a:buChar char="•"/>
            </a:pPr>
            <a:endParaRPr lang="en-US" dirty="0"/>
          </a:p>
          <a:p>
            <a:pPr marL="168330" indent="-168330">
              <a:buFont typeface="Arial" pitchFamily="34" charset="0"/>
              <a:buChar char="•"/>
            </a:pPr>
            <a:r>
              <a:rPr lang="en-US" dirty="0" smtClean="0"/>
              <a:t>Large number of investors harmed.</a:t>
            </a:r>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19</a:t>
            </a:fld>
            <a:endParaRPr lang="en-US" dirty="0"/>
          </a:p>
        </p:txBody>
      </p:sp>
    </p:spTree>
    <p:extLst>
      <p:ext uri="{BB962C8B-B14F-4D97-AF65-F5344CB8AC3E}">
        <p14:creationId xmlns:p14="http://schemas.microsoft.com/office/powerpoint/2010/main" val="805100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p:txBody>
          <a:bodyPr/>
          <a:lstStyle/>
          <a:p>
            <a:pPr marL="168330" indent="-168330">
              <a:buFont typeface="Arial" pitchFamily="34" charset="0"/>
              <a:buChar char="•"/>
              <a:defRPr/>
            </a:pPr>
            <a:r>
              <a:rPr lang="en-US" dirty="0" smtClean="0"/>
              <a:t>Ins. Co. argued that successful defense in criminal case was improperly “advanced” by corporation.</a:t>
            </a:r>
          </a:p>
          <a:p>
            <a:pPr marL="168330" indent="-168330">
              <a:buFont typeface="Arial" pitchFamily="34" charset="0"/>
              <a:buChar char="•"/>
              <a:defRPr/>
            </a:pPr>
            <a:endParaRPr lang="en-US" dirty="0"/>
          </a:p>
          <a:p>
            <a:pPr marL="168330" indent="-168330">
              <a:buFont typeface="Arial" pitchFamily="34" charset="0"/>
              <a:buChar char="•"/>
              <a:defRPr/>
            </a:pPr>
            <a:r>
              <a:rPr lang="en-US" dirty="0" smtClean="0"/>
              <a:t>Court found that since D&amp;O’s were “Successful on merits or otherwise” in their defense— mandatory indemnification. </a:t>
            </a:r>
          </a:p>
          <a:p>
            <a:pPr marL="168330" indent="-168330">
              <a:buFont typeface="Arial" pitchFamily="34" charset="0"/>
              <a:buChar char="•"/>
              <a:defRPr/>
            </a:pPr>
            <a:endParaRPr lang="en-US" dirty="0"/>
          </a:p>
          <a:p>
            <a:pPr marL="168330" indent="-168330">
              <a:buFont typeface="Arial" pitchFamily="34" charset="0"/>
              <a:buChar char="•"/>
              <a:defRPr/>
            </a:pPr>
            <a:r>
              <a:rPr lang="en-US" dirty="0" smtClean="0"/>
              <a:t>Terminology.</a:t>
            </a:r>
            <a:endParaRPr lang="en-US" dirty="0"/>
          </a:p>
        </p:txBody>
      </p:sp>
      <p:sp>
        <p:nvSpPr>
          <p:cNvPr id="39940"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6F95764E-E213-4D0C-8059-0387E262BCB3}" type="slidenum">
              <a:rPr lang="en-US" sz="1200"/>
              <a:pPr/>
              <a:t>20</a:t>
            </a:fld>
            <a:endParaRPr 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2</a:t>
            </a:fld>
            <a:endParaRPr lang="en-US" dirty="0"/>
          </a:p>
        </p:txBody>
      </p:sp>
    </p:spTree>
    <p:extLst>
      <p:ext uri="{BB962C8B-B14F-4D97-AF65-F5344CB8AC3E}">
        <p14:creationId xmlns:p14="http://schemas.microsoft.com/office/powerpoint/2010/main" val="2949147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p:txBody>
          <a:bodyPr/>
          <a:lstStyle/>
          <a:p>
            <a:pPr marL="168330" indent="-168330">
              <a:buFont typeface="Arial" pitchFamily="34" charset="0"/>
              <a:buChar char="•"/>
              <a:defRPr/>
            </a:pPr>
            <a:r>
              <a:rPr lang="en-US" dirty="0" smtClean="0"/>
              <a:t>“Technical win”</a:t>
            </a:r>
          </a:p>
          <a:p>
            <a:pPr marL="168330" indent="-168330">
              <a:buFont typeface="Arial" pitchFamily="34" charset="0"/>
              <a:buChar char="•"/>
              <a:defRPr/>
            </a:pPr>
            <a:endParaRPr lang="en-US" dirty="0"/>
          </a:p>
          <a:p>
            <a:pPr marL="617209" lvl="1" indent="-168330">
              <a:buFont typeface="Arial" pitchFamily="34" charset="0"/>
              <a:buChar char="•"/>
              <a:defRPr/>
            </a:pPr>
            <a:r>
              <a:rPr lang="en-US" dirty="0" smtClean="0"/>
              <a:t>SOL</a:t>
            </a:r>
          </a:p>
          <a:p>
            <a:pPr marL="617209" lvl="1" indent="-168330">
              <a:buFont typeface="Arial" pitchFamily="34" charset="0"/>
              <a:buChar char="•"/>
              <a:defRPr/>
            </a:pPr>
            <a:r>
              <a:rPr lang="en-US" dirty="0" smtClean="0"/>
              <a:t>Evidence</a:t>
            </a:r>
          </a:p>
          <a:p>
            <a:pPr marL="617209" lvl="1" indent="-168330">
              <a:buFont typeface="Arial" pitchFamily="34" charset="0"/>
              <a:buChar char="•"/>
              <a:defRPr/>
            </a:pPr>
            <a:endParaRPr lang="en-US" dirty="0"/>
          </a:p>
          <a:p>
            <a:pPr marL="617209" lvl="1" indent="-168330">
              <a:buFont typeface="Arial" pitchFamily="34" charset="0"/>
              <a:buChar char="•"/>
              <a:defRPr/>
            </a:pPr>
            <a:endParaRPr lang="en-US" dirty="0"/>
          </a:p>
        </p:txBody>
      </p:sp>
      <p:sp>
        <p:nvSpPr>
          <p:cNvPr id="39940"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6F95764E-E213-4D0C-8059-0387E262BCB3}" type="slidenum">
              <a:rPr lang="en-US" sz="1200"/>
              <a:pPr/>
              <a:t>21</a:t>
            </a:fld>
            <a:endParaRPr lang="en-US" sz="12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dirty="0" smtClean="0"/>
          </a:p>
        </p:txBody>
      </p:sp>
      <p:sp>
        <p:nvSpPr>
          <p:cNvPr id="40964"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E5F979A3-F05B-415E-B93F-58F6A5671C09}" type="slidenum">
              <a:rPr lang="en-US" sz="1200">
                <a:solidFill>
                  <a:srgbClr val="000000"/>
                </a:solidFill>
              </a:rPr>
              <a:pPr/>
              <a:t>22</a:t>
            </a:fld>
            <a:endParaRPr lang="en-US" sz="1200" dirty="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dirty="0" smtClean="0"/>
          </a:p>
        </p:txBody>
      </p:sp>
      <p:sp>
        <p:nvSpPr>
          <p:cNvPr id="40964"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E5F979A3-F05B-415E-B93F-58F6A5671C09}" type="slidenum">
              <a:rPr lang="en-US" sz="1200">
                <a:solidFill>
                  <a:srgbClr val="000000"/>
                </a:solidFill>
              </a:rPr>
              <a:pPr/>
              <a:t>23</a:t>
            </a:fld>
            <a:endParaRPr lang="en-US" sz="1200" dirty="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dirty="0" smtClean="0"/>
          </a:p>
        </p:txBody>
      </p:sp>
      <p:sp>
        <p:nvSpPr>
          <p:cNvPr id="40964"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E5F979A3-F05B-415E-B93F-58F6A5671C09}" type="slidenum">
              <a:rPr lang="en-US" sz="1200">
                <a:solidFill>
                  <a:srgbClr val="000000"/>
                </a:solidFill>
              </a:rPr>
              <a:pPr/>
              <a:t>24</a:t>
            </a:fld>
            <a:endParaRPr lang="en-US" sz="1200" dirty="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330" indent="-168330">
              <a:buFont typeface="Arial" pitchFamily="34" charset="0"/>
              <a:buChar char="•"/>
            </a:pPr>
            <a:r>
              <a:rPr lang="en-US" dirty="0" smtClean="0"/>
              <a:t>FDIC – Financial Inst. Letter.</a:t>
            </a:r>
          </a:p>
          <a:p>
            <a:pPr marL="168330" indent="-168330">
              <a:buFont typeface="Arial" pitchFamily="34" charset="0"/>
              <a:buChar char="•"/>
            </a:pPr>
            <a:endParaRPr lang="en-US" dirty="0"/>
          </a:p>
          <a:p>
            <a:pPr marL="168330" indent="-168330">
              <a:buFont typeface="Arial" pitchFamily="34" charset="0"/>
              <a:buChar char="•"/>
            </a:pPr>
            <a:r>
              <a:rPr lang="en-US" dirty="0" smtClean="0"/>
              <a:t>Noted increase in exclusions</a:t>
            </a:r>
          </a:p>
          <a:p>
            <a:pPr marL="168330" indent="-168330">
              <a:buFont typeface="Arial" pitchFamily="34" charset="0"/>
              <a:buChar char="•"/>
            </a:pPr>
            <a:endParaRPr lang="en-US" dirty="0"/>
          </a:p>
          <a:p>
            <a:pPr marL="168330" indent="-168330">
              <a:buFont typeface="Arial" pitchFamily="34" charset="0"/>
              <a:buChar char="•"/>
            </a:pPr>
            <a:r>
              <a:rPr lang="en-US" dirty="0" smtClean="0"/>
              <a:t>If Fed Govt. noticed, you should</a:t>
            </a:r>
          </a:p>
          <a:p>
            <a:pPr marL="168330" indent="-168330">
              <a:buFont typeface="Arial" pitchFamily="34" charset="0"/>
              <a:buChar char="•"/>
            </a:pPr>
            <a:endParaRPr lang="en-US" dirty="0"/>
          </a:p>
          <a:p>
            <a:pPr marL="168330" indent="-168330">
              <a:buFont typeface="Arial" pitchFamily="34" charset="0"/>
              <a:buChar char="•"/>
            </a:pPr>
            <a:r>
              <a:rPr lang="en-US" dirty="0" smtClean="0"/>
              <a:t>FDIC as receiver.</a:t>
            </a:r>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25</a:t>
            </a:fld>
            <a:endParaRPr lang="en-US" dirty="0"/>
          </a:p>
        </p:txBody>
      </p:sp>
    </p:spTree>
    <p:extLst>
      <p:ext uri="{BB962C8B-B14F-4D97-AF65-F5344CB8AC3E}">
        <p14:creationId xmlns:p14="http://schemas.microsoft.com/office/powerpoint/2010/main" val="830836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330" indent="-168330">
              <a:buFont typeface="Arial" pitchFamily="34" charset="0"/>
              <a:buChar char="•"/>
            </a:pPr>
            <a:r>
              <a:rPr lang="en-US" dirty="0" smtClean="0"/>
              <a:t>Good Questions</a:t>
            </a:r>
            <a:br>
              <a:rPr lang="en-US" dirty="0" smtClean="0"/>
            </a:br>
            <a:endParaRPr lang="en-US" dirty="0" smtClean="0"/>
          </a:p>
          <a:p>
            <a:pPr marL="168330" indent="-168330">
              <a:buFont typeface="Arial" pitchFamily="34" charset="0"/>
              <a:buChar char="•"/>
            </a:pPr>
            <a:r>
              <a:rPr lang="en-US" dirty="0" smtClean="0"/>
              <a:t>Have you asked?</a:t>
            </a:r>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26</a:t>
            </a:fld>
            <a:endParaRPr lang="en-US" dirty="0"/>
          </a:p>
        </p:txBody>
      </p:sp>
    </p:spTree>
    <p:extLst>
      <p:ext uri="{BB962C8B-B14F-4D97-AF65-F5344CB8AC3E}">
        <p14:creationId xmlns:p14="http://schemas.microsoft.com/office/powerpoint/2010/main" val="2916194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pPr marL="168330" indent="-168330">
              <a:buFont typeface="Arial" pitchFamily="34" charset="0"/>
              <a:buChar char="•"/>
            </a:pPr>
            <a:r>
              <a:rPr lang="en-US" dirty="0" smtClean="0"/>
              <a:t>10(b)(5) Securities class actions</a:t>
            </a:r>
          </a:p>
          <a:p>
            <a:pPr marL="617209" lvl="1" indent="-168330">
              <a:buFont typeface="Arial" pitchFamily="34" charset="0"/>
              <a:buChar char="•"/>
            </a:pPr>
            <a:r>
              <a:rPr lang="en-US" dirty="0" smtClean="0"/>
              <a:t>Argue last month in U.S. Supreme Court</a:t>
            </a:r>
            <a:br>
              <a:rPr lang="en-US" dirty="0" smtClean="0"/>
            </a:br>
            <a:endParaRPr lang="en-US" dirty="0" smtClean="0"/>
          </a:p>
          <a:p>
            <a:pPr marL="168330" lvl="1" indent="-168330">
              <a:buFont typeface="Arial" pitchFamily="34" charset="0"/>
              <a:buChar char="•"/>
            </a:pPr>
            <a:r>
              <a:rPr lang="en-US" dirty="0" smtClean="0"/>
              <a:t>The </a:t>
            </a:r>
            <a:r>
              <a:rPr lang="en-US" u="sng" dirty="0" smtClean="0"/>
              <a:t>basic</a:t>
            </a:r>
            <a:r>
              <a:rPr lang="en-US" dirty="0" smtClean="0"/>
              <a:t> presumption of a “fraud on the market” permits plaintiffs to pursue certification without showing reliance of all class members.</a:t>
            </a:r>
          </a:p>
          <a:p>
            <a:pPr marL="168330" lvl="1" indent="-168330">
              <a:buFont typeface="Arial" pitchFamily="34" charset="0"/>
              <a:buChar char="•"/>
            </a:pPr>
            <a:endParaRPr lang="en-US" dirty="0"/>
          </a:p>
          <a:p>
            <a:pPr marL="168330" lvl="1" indent="-168330">
              <a:buFont typeface="Arial" pitchFamily="34" charset="0"/>
              <a:buChar char="•"/>
            </a:pPr>
            <a:r>
              <a:rPr lang="en-US" dirty="0" smtClean="0"/>
              <a:t>Reliance can be difficult to show.</a:t>
            </a:r>
            <a:endParaRPr lang="en-US" dirty="0"/>
          </a:p>
          <a:p>
            <a:pPr marL="617209" lvl="1" indent="-168330">
              <a:buFont typeface="Arial" pitchFamily="34" charset="0"/>
              <a:buChar char="•"/>
            </a:pPr>
            <a:endParaRPr lang="en-US" dirty="0" smtClean="0"/>
          </a:p>
        </p:txBody>
      </p:sp>
      <p:sp>
        <p:nvSpPr>
          <p:cNvPr id="43012"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D7AE5F3B-60E5-4DE2-B96C-C715ECBC45A9}" type="slidenum">
              <a:rPr lang="en-US" sz="1200">
                <a:solidFill>
                  <a:srgbClr val="000000"/>
                </a:solidFill>
              </a:rPr>
              <a:pPr/>
              <a:t>27</a:t>
            </a:fld>
            <a:endParaRPr lang="en-US" sz="1200" dirty="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dirty="0" smtClean="0"/>
          </a:p>
        </p:txBody>
      </p:sp>
      <p:sp>
        <p:nvSpPr>
          <p:cNvPr id="44036"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9465162F-C11D-476F-AD21-2B7185E7E701}" type="slidenum">
              <a:rPr lang="en-US" sz="1200"/>
              <a:pPr/>
              <a:t>28</a:t>
            </a:fld>
            <a:endParaRPr lang="en-US"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pPr marL="168330" indent="-168330">
              <a:buFont typeface="Arial" pitchFamily="34" charset="0"/>
              <a:buChar char="•"/>
            </a:pPr>
            <a:r>
              <a:rPr lang="en-US" dirty="0" smtClean="0"/>
              <a:t>Office of Whistleblower — 2010 Dodd-Frank</a:t>
            </a:r>
          </a:p>
          <a:p>
            <a:endParaRPr lang="en-US" dirty="0"/>
          </a:p>
          <a:p>
            <a:pPr marL="168330" indent="-168330">
              <a:buFont typeface="Arial" pitchFamily="34" charset="0"/>
              <a:buChar char="•"/>
            </a:pPr>
            <a:r>
              <a:rPr lang="en-US" dirty="0" smtClean="0"/>
              <a:t>Tips  UP</a:t>
            </a:r>
          </a:p>
          <a:p>
            <a:endParaRPr lang="en-US" dirty="0" smtClean="0"/>
          </a:p>
        </p:txBody>
      </p:sp>
      <p:sp>
        <p:nvSpPr>
          <p:cNvPr id="45060"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533B1DDA-77DE-4E66-AF71-3C81CF7FD2A7}" type="slidenum">
              <a:rPr lang="en-US" sz="1200">
                <a:solidFill>
                  <a:srgbClr val="000000"/>
                </a:solidFill>
              </a:rPr>
              <a:pPr/>
              <a:t>29</a:t>
            </a:fld>
            <a:endParaRPr lang="en-US" sz="1200"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pPr marL="168330" indent="-168330">
              <a:buFont typeface="Arial" pitchFamily="34" charset="0"/>
              <a:buChar char="•"/>
            </a:pPr>
            <a:r>
              <a:rPr lang="en-US" dirty="0" smtClean="0"/>
              <a:t>U.S. Distribution</a:t>
            </a:r>
          </a:p>
        </p:txBody>
      </p:sp>
      <p:sp>
        <p:nvSpPr>
          <p:cNvPr id="45060"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533B1DDA-77DE-4E66-AF71-3C81CF7FD2A7}" type="slidenum">
              <a:rPr lang="en-US" sz="1200">
                <a:solidFill>
                  <a:srgbClr val="000000"/>
                </a:solidFill>
              </a:rPr>
              <a:pPr/>
              <a:t>30</a:t>
            </a:fld>
            <a:endParaRPr lang="en-US" sz="12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4</a:t>
            </a:fld>
            <a:endParaRPr lang="en-US" dirty="0"/>
          </a:p>
        </p:txBody>
      </p:sp>
    </p:spTree>
    <p:extLst>
      <p:ext uri="{BB962C8B-B14F-4D97-AF65-F5344CB8AC3E}">
        <p14:creationId xmlns:p14="http://schemas.microsoft.com/office/powerpoint/2010/main" val="2399206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pPr marL="168330" indent="-168330">
              <a:buFont typeface="Arial" pitchFamily="34" charset="0"/>
              <a:buChar char="•"/>
            </a:pPr>
            <a:r>
              <a:rPr lang="en-US" dirty="0" smtClean="0"/>
              <a:t>Worldwide Distributions </a:t>
            </a:r>
          </a:p>
          <a:p>
            <a:endParaRPr lang="en-US" dirty="0"/>
          </a:p>
          <a:p>
            <a:pPr marL="168330" indent="-168330">
              <a:buFont typeface="Arial" pitchFamily="34" charset="0"/>
              <a:buChar char="•"/>
            </a:pPr>
            <a:r>
              <a:rPr lang="en-US" dirty="0" smtClean="0"/>
              <a:t>Multi-Nationals </a:t>
            </a:r>
          </a:p>
          <a:p>
            <a:endParaRPr lang="en-US" dirty="0"/>
          </a:p>
          <a:p>
            <a:endParaRPr lang="en-US" dirty="0" smtClean="0"/>
          </a:p>
        </p:txBody>
      </p:sp>
      <p:sp>
        <p:nvSpPr>
          <p:cNvPr id="45060" name="Slide Number Placeholder 3"/>
          <p:cNvSpPr>
            <a:spLocks noGrp="1"/>
          </p:cNvSpPr>
          <p:nvPr>
            <p:ph type="sldNum" sz="quarter" idx="5"/>
          </p:nvPr>
        </p:nvSpPr>
        <p:spPr>
          <a:noFill/>
        </p:spPr>
        <p:txBody>
          <a:bodyPr/>
          <a:lstStyle>
            <a:lvl1pPr>
              <a:defRPr sz="2700" i="1">
                <a:solidFill>
                  <a:schemeClr val="tx1"/>
                </a:solidFill>
                <a:latin typeface="Arial" charset="0"/>
              </a:defRPr>
            </a:lvl1pPr>
            <a:lvl2pPr marL="722499" indent="-277884">
              <a:defRPr sz="2700" i="1">
                <a:solidFill>
                  <a:schemeClr val="tx1"/>
                </a:solidFill>
                <a:latin typeface="Arial" charset="0"/>
              </a:defRPr>
            </a:lvl2pPr>
            <a:lvl3pPr marL="1111537" indent="-222307">
              <a:defRPr sz="2700" i="1">
                <a:solidFill>
                  <a:schemeClr val="tx1"/>
                </a:solidFill>
                <a:latin typeface="Arial" charset="0"/>
              </a:defRPr>
            </a:lvl3pPr>
            <a:lvl4pPr marL="1556151" indent="-222307">
              <a:defRPr sz="2700" i="1">
                <a:solidFill>
                  <a:schemeClr val="tx1"/>
                </a:solidFill>
                <a:latin typeface="Arial" charset="0"/>
              </a:defRPr>
            </a:lvl4pPr>
            <a:lvl5pPr marL="2000766" indent="-222307">
              <a:defRPr sz="2700" i="1">
                <a:solidFill>
                  <a:schemeClr val="tx1"/>
                </a:solidFill>
                <a:latin typeface="Arial" charset="0"/>
              </a:defRPr>
            </a:lvl5pPr>
            <a:lvl6pPr marL="2445380" indent="-222307" eaLnBrk="0" fontAlgn="base" hangingPunct="0">
              <a:spcBef>
                <a:spcPct val="0"/>
              </a:spcBef>
              <a:spcAft>
                <a:spcPct val="0"/>
              </a:spcAft>
              <a:defRPr sz="2700" i="1">
                <a:solidFill>
                  <a:schemeClr val="tx1"/>
                </a:solidFill>
                <a:latin typeface="Arial" charset="0"/>
              </a:defRPr>
            </a:lvl6pPr>
            <a:lvl7pPr marL="2889995" indent="-222307" eaLnBrk="0" fontAlgn="base" hangingPunct="0">
              <a:spcBef>
                <a:spcPct val="0"/>
              </a:spcBef>
              <a:spcAft>
                <a:spcPct val="0"/>
              </a:spcAft>
              <a:defRPr sz="2700" i="1">
                <a:solidFill>
                  <a:schemeClr val="tx1"/>
                </a:solidFill>
                <a:latin typeface="Arial" charset="0"/>
              </a:defRPr>
            </a:lvl7pPr>
            <a:lvl8pPr marL="3334610" indent="-222307" eaLnBrk="0" fontAlgn="base" hangingPunct="0">
              <a:spcBef>
                <a:spcPct val="0"/>
              </a:spcBef>
              <a:spcAft>
                <a:spcPct val="0"/>
              </a:spcAft>
              <a:defRPr sz="2700" i="1">
                <a:solidFill>
                  <a:schemeClr val="tx1"/>
                </a:solidFill>
                <a:latin typeface="Arial" charset="0"/>
              </a:defRPr>
            </a:lvl8pPr>
            <a:lvl9pPr marL="3779224" indent="-222307" eaLnBrk="0" fontAlgn="base" hangingPunct="0">
              <a:spcBef>
                <a:spcPct val="0"/>
              </a:spcBef>
              <a:spcAft>
                <a:spcPct val="0"/>
              </a:spcAft>
              <a:defRPr sz="2700" i="1">
                <a:solidFill>
                  <a:schemeClr val="tx1"/>
                </a:solidFill>
                <a:latin typeface="Arial" charset="0"/>
              </a:defRPr>
            </a:lvl9pPr>
          </a:lstStyle>
          <a:p>
            <a:fld id="{533B1DDA-77DE-4E66-AF71-3C81CF7FD2A7}" type="slidenum">
              <a:rPr lang="en-US" sz="1200">
                <a:solidFill>
                  <a:srgbClr val="000000"/>
                </a:solidFill>
              </a:rPr>
              <a:pPr/>
              <a:t>31</a:t>
            </a:fld>
            <a:endParaRPr lang="en-US" sz="1200" dirty="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5B013-FDF6-4C46-8844-1615CC60E6FD}" type="slidenum">
              <a:rPr lang="en-US" smtClean="0"/>
              <a:t>32</a:t>
            </a:fld>
            <a:endParaRPr lang="en-US" dirty="0"/>
          </a:p>
        </p:txBody>
      </p:sp>
    </p:spTree>
    <p:extLst>
      <p:ext uri="{BB962C8B-B14F-4D97-AF65-F5344CB8AC3E}">
        <p14:creationId xmlns:p14="http://schemas.microsoft.com/office/powerpoint/2010/main" val="1518672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21347788-08D6-484B-91D1-1096EF2FD722}" type="slidenum">
              <a:rPr lang="en-US"/>
              <a:pPr>
                <a:defRPr/>
              </a:pPr>
              <a:t>5</a:t>
            </a:fld>
            <a:endParaRPr lang="en-US" dirty="0"/>
          </a:p>
        </p:txBody>
      </p:sp>
      <p:sp>
        <p:nvSpPr>
          <p:cNvPr id="1822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D6B72490-2025-48C7-9601-A324B452DEE3}" type="slidenum">
              <a:rPr lang="en-US"/>
              <a:pPr>
                <a:defRPr/>
              </a:pPr>
              <a:t>6</a:t>
            </a:fld>
            <a:endParaRPr lang="en-US" dirty="0"/>
          </a:p>
        </p:txBody>
      </p:sp>
      <p:sp>
        <p:nvSpPr>
          <p:cNvPr id="1843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Rectangle 3"/>
          <p:cNvSpPr>
            <a:spLocks noGrp="1"/>
          </p:cNvSpPr>
          <p:nvPr>
            <p:ph type="body" idx="1"/>
          </p:nvPr>
        </p:nvSpPr>
        <p:spPr bwMode="auto">
          <a:xfrm>
            <a:off x="914400" y="4385536"/>
            <a:ext cx="5029200" cy="41578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6"/>
          <p:cNvSpPr>
            <a:spLocks noGrp="1"/>
          </p:cNvSpPr>
          <p:nvPr>
            <p:ph type="sldNum" sz="quarter" idx="5"/>
          </p:nvPr>
        </p:nvSpPr>
        <p:spPr/>
        <p:txBody>
          <a:bodyPr/>
          <a:lstStyle/>
          <a:p>
            <a:pPr>
              <a:defRPr/>
            </a:pPr>
            <a:fld id="{D25C0945-F54A-4559-B5AC-AECFC8BFE3AD}" type="slidenum">
              <a:rPr lang="en-US"/>
              <a:pPr>
                <a:defRPr/>
              </a:pPr>
              <a:t>7</a:t>
            </a:fld>
            <a:endParaRPr lang="en-US" dirty="0"/>
          </a:p>
        </p:txBody>
      </p:sp>
      <p:sp>
        <p:nvSpPr>
          <p:cNvPr id="1495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8</a:t>
            </a:fld>
            <a:endParaRPr lang="en-US" dirty="0"/>
          </a:p>
        </p:txBody>
      </p:sp>
    </p:spTree>
    <p:extLst>
      <p:ext uri="{BB962C8B-B14F-4D97-AF65-F5344CB8AC3E}">
        <p14:creationId xmlns:p14="http://schemas.microsoft.com/office/powerpoint/2010/main" val="1450737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9</a:t>
            </a:fld>
            <a:endParaRPr lang="en-US" dirty="0"/>
          </a:p>
        </p:txBody>
      </p:sp>
    </p:spTree>
    <p:extLst>
      <p:ext uri="{BB962C8B-B14F-4D97-AF65-F5344CB8AC3E}">
        <p14:creationId xmlns:p14="http://schemas.microsoft.com/office/powerpoint/2010/main" val="2838804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944B0-9987-421F-BF40-F65364384A30}" type="slidenum">
              <a:rPr lang="en-US" smtClean="0"/>
              <a:t>10</a:t>
            </a:fld>
            <a:endParaRPr lang="en-US" dirty="0"/>
          </a:p>
        </p:txBody>
      </p:sp>
    </p:spTree>
    <p:extLst>
      <p:ext uri="{BB962C8B-B14F-4D97-AF65-F5344CB8AC3E}">
        <p14:creationId xmlns:p14="http://schemas.microsoft.com/office/powerpoint/2010/main" val="12565403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3"/>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228601" y="685800"/>
            <a:ext cx="2501900" cy="64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userDrawn="1"/>
        </p:nvPicPr>
        <p:blipFill>
          <a:blip r:embed="rId3">
            <a:alphaModFix amt="4000"/>
          </a:blip>
          <a:stretch>
            <a:fillRect/>
          </a:stretch>
        </p:blipFill>
        <p:spPr>
          <a:xfrm>
            <a:off x="25400" y="12700"/>
            <a:ext cx="6973824" cy="6858000"/>
          </a:xfrm>
          <a:prstGeom prst="rect">
            <a:avLst/>
          </a:prstGeom>
        </p:spPr>
      </p:pic>
      <p:sp>
        <p:nvSpPr>
          <p:cNvPr id="7" name="Rectangle 6"/>
          <p:cNvSpPr/>
          <p:nvPr userDrawn="1"/>
        </p:nvSpPr>
        <p:spPr bwMode="auto">
          <a:xfrm>
            <a:off x="0" y="0"/>
            <a:ext cx="9144000" cy="6858000"/>
          </a:xfrm>
          <a:prstGeom prst="rect">
            <a:avLst/>
          </a:prstGeom>
          <a:gradFill flip="none" rotWithShape="1">
            <a:gsLst>
              <a:gs pos="0">
                <a:schemeClr val="tx1">
                  <a:lumMod val="95000"/>
                  <a:lumOff val="5000"/>
                  <a:alpha val="30000"/>
                </a:schemeClr>
              </a:gs>
              <a:gs pos="77000">
                <a:srgbClr val="FFFFFF">
                  <a:alpha val="0"/>
                </a:srgbClr>
              </a:gs>
            </a:gsLst>
            <a:lin ang="16200000" scaled="0"/>
            <a:tileRect/>
          </a:gradFill>
          <a:ln w="9525" cap="flat" cmpd="sng" algn="ctr">
            <a:noFill/>
            <a:prstDash val="solid"/>
            <a:round/>
            <a:headEnd type="none" w="med" len="med"/>
            <a:tailEnd type="none" w="med" len="med"/>
          </a:ln>
          <a:effectLst/>
          <a:extLst/>
        </p:spPr>
        <p:txBody>
          <a:bodyPr>
            <a:spAutoFit/>
          </a:bodyPr>
          <a:lstStyle/>
          <a:p>
            <a:pPr>
              <a:defRPr/>
            </a:pPr>
            <a:endParaRPr lang="en-US" dirty="0">
              <a:cs typeface="+mn-cs"/>
            </a:endParaRPr>
          </a:p>
        </p:txBody>
      </p:sp>
      <p:sp>
        <p:nvSpPr>
          <p:cNvPr id="8" name="Rectangle 6"/>
          <p:cNvSpPr>
            <a:spLocks noChangeArrowheads="1"/>
          </p:cNvSpPr>
          <p:nvPr userDrawn="1"/>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cs typeface="+mn-cs"/>
            </a:endParaRPr>
          </a:p>
        </p:txBody>
      </p:sp>
      <p:pic>
        <p:nvPicPr>
          <p:cNvPr id="9" name="Picture 10" descr="homepage_columns_only.jpg"/>
          <p:cNvPicPr>
            <a:picLocks noChangeAspect="1"/>
          </p:cNvPicPr>
          <p:nvPr userDrawn="1"/>
        </p:nvPicPr>
        <p:blipFill>
          <a:blip r:embed="rId4">
            <a:extLst>
              <a:ext uri="{28A0092B-C50C-407E-A947-70E740481C1C}">
                <a14:useLocalDpi xmlns:a14="http://schemas.microsoft.com/office/drawing/2010/main" val="0"/>
              </a:ext>
            </a:extLst>
          </a:blip>
          <a:srcRect l="-542" t="690" r="6889" b="-25990"/>
          <a:stretch>
            <a:fillRect/>
          </a:stretch>
        </p:blipFill>
        <p:spPr bwMode="auto">
          <a:xfrm>
            <a:off x="5943600" y="2971800"/>
            <a:ext cx="29718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userDrawn="1"/>
        </p:nvSpPr>
        <p:spPr bwMode="auto">
          <a:xfrm>
            <a:off x="5943600" y="1752600"/>
            <a:ext cx="2971800" cy="1073150"/>
          </a:xfrm>
          <a:prstGeom prst="rect">
            <a:avLst/>
          </a:prstGeom>
          <a:solidFill>
            <a:srgbClr val="47A7FF"/>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p>
        </p:txBody>
      </p:sp>
      <p:sp>
        <p:nvSpPr>
          <p:cNvPr id="11" name="Rectangle 12"/>
          <p:cNvSpPr>
            <a:spLocks noChangeArrowheads="1"/>
          </p:cNvSpPr>
          <p:nvPr userDrawn="1"/>
        </p:nvSpPr>
        <p:spPr bwMode="auto">
          <a:xfrm>
            <a:off x="228600" y="2971800"/>
            <a:ext cx="5562600" cy="3700463"/>
          </a:xfrm>
          <a:prstGeom prst="rect">
            <a:avLst/>
          </a:prstGeom>
          <a:solidFill>
            <a:srgbClr val="00408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dirty="0"/>
          </a:p>
        </p:txBody>
      </p:sp>
      <p:sp>
        <p:nvSpPr>
          <p:cNvPr id="13" name="Rectangle 12"/>
          <p:cNvSpPr/>
          <p:nvPr userDrawn="1"/>
        </p:nvSpPr>
        <p:spPr bwMode="auto">
          <a:xfrm>
            <a:off x="5943600" y="533400"/>
            <a:ext cx="2971800" cy="1073150"/>
          </a:xfrm>
          <a:prstGeom prst="rect">
            <a:avLst/>
          </a:prstGeom>
          <a:solidFill>
            <a:srgbClr val="BE996F"/>
          </a:solidFill>
          <a:ln>
            <a:noFill/>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defRPr/>
            </a:pPr>
            <a:endParaRPr lang="en-US" dirty="0">
              <a:solidFill>
                <a:schemeClr val="tx1"/>
              </a:solidFill>
              <a:latin typeface="Arial" charset="0"/>
            </a:endParaRPr>
          </a:p>
        </p:txBody>
      </p:sp>
      <p:grpSp>
        <p:nvGrpSpPr>
          <p:cNvPr id="14" name="Group 16"/>
          <p:cNvGrpSpPr>
            <a:grpSpLocks/>
          </p:cNvGrpSpPr>
          <p:nvPr userDrawn="1"/>
        </p:nvGrpSpPr>
        <p:grpSpPr bwMode="auto">
          <a:xfrm>
            <a:off x="3505200" y="533400"/>
            <a:ext cx="2286000" cy="2286000"/>
            <a:chOff x="3505200" y="533400"/>
            <a:chExt cx="2286000" cy="2285999"/>
          </a:xfrm>
        </p:grpSpPr>
        <p:pic>
          <p:nvPicPr>
            <p:cNvPr id="15" name="Picture 17"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10789" t="3615" r="75241" b="59225"/>
            <a:stretch>
              <a:fillRect/>
            </a:stretch>
          </p:blipFill>
          <p:spPr bwMode="auto">
            <a:xfrm>
              <a:off x="3505200" y="533400"/>
              <a:ext cx="1083733"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8"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26505" t="3615" r="59744" b="59225"/>
            <a:stretch>
              <a:fillRect/>
            </a:stretch>
          </p:blipFill>
          <p:spPr bwMode="auto">
            <a:xfrm>
              <a:off x="4724400" y="533400"/>
              <a:ext cx="1066800" cy="107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10789" t="46040" r="75459" b="17384"/>
            <a:stretch>
              <a:fillRect/>
            </a:stretch>
          </p:blipFill>
          <p:spPr bwMode="auto">
            <a:xfrm>
              <a:off x="3505200" y="1761066"/>
              <a:ext cx="1066800"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AKO-facebook-cover-photo-v02-r01.jpg"/>
            <p:cNvPicPr>
              <a:picLocks noChangeAspect="1"/>
            </p:cNvPicPr>
            <p:nvPr userDrawn="1"/>
          </p:nvPicPr>
          <p:blipFill>
            <a:blip r:embed="rId5">
              <a:extLst>
                <a:ext uri="{28A0092B-C50C-407E-A947-70E740481C1C}">
                  <a14:useLocalDpi xmlns:a14="http://schemas.microsoft.com/office/drawing/2010/main" val="0"/>
                </a:ext>
              </a:extLst>
            </a:blip>
            <a:srcRect l="26614" t="46040" r="59744" b="17384"/>
            <a:stretch>
              <a:fillRect/>
            </a:stretch>
          </p:blipFill>
          <p:spPr bwMode="auto">
            <a:xfrm>
              <a:off x="4732866" y="1761066"/>
              <a:ext cx="1058333" cy="105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Content Placeholder 21"/>
          <p:cNvSpPr>
            <a:spLocks noGrp="1"/>
          </p:cNvSpPr>
          <p:nvPr>
            <p:ph sz="quarter" idx="10"/>
          </p:nvPr>
        </p:nvSpPr>
        <p:spPr>
          <a:xfrm>
            <a:off x="5943600" y="685800"/>
            <a:ext cx="2895600" cy="762000"/>
          </a:xfrm>
        </p:spPr>
        <p:txBody>
          <a:bodyPr anchor="ctr"/>
          <a:lstStyle>
            <a:lvl1pPr marL="0" indent="0">
              <a:buFontTx/>
              <a:buNone/>
              <a:defRPr sz="16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3" name="Content Placeholder 21"/>
          <p:cNvSpPr>
            <a:spLocks noGrp="1"/>
          </p:cNvSpPr>
          <p:nvPr>
            <p:ph sz="quarter" idx="11"/>
          </p:nvPr>
        </p:nvSpPr>
        <p:spPr>
          <a:xfrm>
            <a:off x="5943600" y="1752600"/>
            <a:ext cx="2895600" cy="1066800"/>
          </a:xfrm>
        </p:spPr>
        <p:txBody>
          <a:bodyPr anchor="ctr"/>
          <a:lstStyle>
            <a:lvl1pPr marL="0" indent="0">
              <a:lnSpc>
                <a:spcPts val="2000"/>
              </a:lnSpc>
              <a:buFontTx/>
              <a:buNone/>
              <a:defRPr sz="1800" baseline="0">
                <a:solidFill>
                  <a:schemeClr val="bg1"/>
                </a:solidFill>
              </a:defRPr>
            </a:lvl1pPr>
            <a:lvl2pPr marL="457200" indent="0">
              <a:buFontTx/>
              <a:buNone/>
              <a:defRPr sz="2000" baseline="0">
                <a:solidFill>
                  <a:schemeClr val="bg1"/>
                </a:solidFill>
              </a:defRPr>
            </a:lvl2pPr>
            <a:lvl3pPr marL="857250" indent="0">
              <a:buFontTx/>
              <a:buNone/>
              <a:defRPr sz="2000" baseline="0">
                <a:solidFill>
                  <a:schemeClr val="bg1"/>
                </a:solidFill>
              </a:defRPr>
            </a:lvl3pPr>
            <a:lvl4pPr marL="1200150" indent="0">
              <a:buFontTx/>
              <a:buNone/>
              <a:defRPr sz="2000" baseline="0">
                <a:solidFill>
                  <a:schemeClr val="bg1"/>
                </a:solidFill>
              </a:defRPr>
            </a:lvl4pPr>
            <a:lvl5pPr marL="1543050" indent="0">
              <a:buFontTx/>
              <a:buNone/>
              <a:defRPr sz="2000" baseline="0">
                <a:solidFill>
                  <a:schemeClr val="bg1"/>
                </a:solidFill>
              </a:defRPr>
            </a:lvl5pPr>
          </a:lstStyle>
          <a:p>
            <a:pPr lvl="0"/>
            <a:r>
              <a:rPr lang="en-US" dirty="0" smtClean="0"/>
              <a:t>Click to edit Master text styles</a:t>
            </a:r>
            <a:endParaRPr lang="en-US" dirty="0"/>
          </a:p>
        </p:txBody>
      </p:sp>
      <p:sp>
        <p:nvSpPr>
          <p:cNvPr id="26" name="Content Placeholder 25"/>
          <p:cNvSpPr>
            <a:spLocks noGrp="1"/>
          </p:cNvSpPr>
          <p:nvPr>
            <p:ph sz="quarter" idx="12"/>
          </p:nvPr>
        </p:nvSpPr>
        <p:spPr>
          <a:xfrm>
            <a:off x="5943600" y="4495800"/>
            <a:ext cx="2971800" cy="1600200"/>
          </a:xfrm>
        </p:spPr>
        <p:txBody>
          <a:bodyPr lIns="0"/>
          <a:lstStyle>
            <a:lvl1pPr marL="0" indent="0">
              <a:lnSpc>
                <a:spcPts val="2200"/>
              </a:lnSpc>
              <a:buFontTx/>
              <a:buNone/>
              <a:defRPr sz="1800">
                <a:solidFill>
                  <a:srgbClr val="000000"/>
                </a:solidFill>
              </a:defRPr>
            </a:lvl1pPr>
            <a:lvl2pPr marL="457200" indent="0">
              <a:lnSpc>
                <a:spcPts val="2000"/>
              </a:lnSpc>
              <a:buFontTx/>
              <a:buNone/>
              <a:defRPr sz="2200">
                <a:solidFill>
                  <a:schemeClr val="bg1"/>
                </a:solidFill>
              </a:defRPr>
            </a:lvl2pPr>
            <a:lvl3pPr marL="857250" indent="0">
              <a:lnSpc>
                <a:spcPts val="2000"/>
              </a:lnSpc>
              <a:buFontTx/>
              <a:buNone/>
              <a:defRPr sz="2200">
                <a:solidFill>
                  <a:schemeClr val="bg1"/>
                </a:solidFill>
              </a:defRPr>
            </a:lvl3pPr>
            <a:lvl4pPr marL="1200150" indent="0">
              <a:lnSpc>
                <a:spcPts val="2000"/>
              </a:lnSpc>
              <a:buFontTx/>
              <a:buNone/>
              <a:defRPr sz="2200">
                <a:solidFill>
                  <a:schemeClr val="bg1"/>
                </a:solidFill>
              </a:defRPr>
            </a:lvl4pPr>
            <a:lvl5pPr marL="1543050" indent="0">
              <a:lnSpc>
                <a:spcPts val="2000"/>
              </a:lnSpc>
              <a:buFontTx/>
              <a:buNone/>
              <a:defRPr sz="2200">
                <a:solidFill>
                  <a:schemeClr val="bg1"/>
                </a:solidFill>
              </a:defRPr>
            </a:lvl5pPr>
          </a:lstStyle>
          <a:p>
            <a:pPr lvl="0"/>
            <a:r>
              <a:rPr lang="en-US" dirty="0" smtClean="0"/>
              <a:t>Click to edit Master text styles</a:t>
            </a:r>
          </a:p>
        </p:txBody>
      </p:sp>
    </p:spTree>
    <p:extLst>
      <p:ext uri="{BB962C8B-B14F-4D97-AF65-F5344CB8AC3E}">
        <p14:creationId xmlns:p14="http://schemas.microsoft.com/office/powerpoint/2010/main" val="124892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6774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38138"/>
            <a:ext cx="1943100" cy="5757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38138"/>
            <a:ext cx="5676900" cy="5757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35595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4217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10022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a:cs typeface="Calibri"/>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1447800"/>
            <a:ext cx="8534400" cy="4267200"/>
          </a:xfrm>
        </p:spPr>
        <p:txBody>
          <a:bodyPr/>
          <a:lstStyle>
            <a:lvl2pPr marL="742950" indent="-285750">
              <a:buFont typeface="Wingdings" pitchFamily="2" charset="2"/>
              <a:buChar char="Ø"/>
              <a:defRPr/>
            </a:lvl2pPr>
            <a:lvl3pPr marL="1085850" indent="-228600">
              <a:buFont typeface="Calibri" pitchFamily="34" charset="0"/>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4188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98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528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33695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8235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156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44499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4571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userDrawn="1"/>
        </p:nvSpPr>
        <p:spPr bwMode="auto">
          <a:xfrm>
            <a:off x="0" y="0"/>
            <a:ext cx="9144000" cy="6026150"/>
          </a:xfrm>
          <a:prstGeom prst="rect">
            <a:avLst/>
          </a:prstGeom>
          <a:gradFill rotWithShape="1">
            <a:gsLst>
              <a:gs pos="0">
                <a:srgbClr val="FFFFFF">
                  <a:alpha val="17000"/>
                </a:srgbClr>
              </a:gs>
              <a:gs pos="23000">
                <a:srgbClr val="FFFFFF">
                  <a:alpha val="17000"/>
                </a:srgbClr>
              </a:gs>
              <a:gs pos="100000">
                <a:schemeClr val="tx1">
                  <a:lumMod val="95000"/>
                  <a:lumOff val="5000"/>
                  <a:alpha val="17000"/>
                </a:schemeClr>
              </a:gs>
            </a:gsLst>
            <a:lin ang="5400000"/>
          </a:gradFill>
          <a:ln>
            <a:noFill/>
          </a:ln>
        </p:spPr>
        <p:txBody>
          <a:bodyPr>
            <a:spAutoFit/>
          </a:bodyPr>
          <a:lstStyle/>
          <a:p>
            <a:endParaRPr lang="en-US" dirty="0"/>
          </a:p>
        </p:txBody>
      </p:sp>
      <p:sp>
        <p:nvSpPr>
          <p:cNvPr id="2" name="Rectangle 2"/>
          <p:cNvSpPr>
            <a:spLocks noGrp="1" noChangeArrowheads="1"/>
          </p:cNvSpPr>
          <p:nvPr>
            <p:ph type="title"/>
          </p:nvPr>
        </p:nvSpPr>
        <p:spPr bwMode="auto">
          <a:xfrm>
            <a:off x="304800" y="338138"/>
            <a:ext cx="8534400" cy="110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04800" y="1676400"/>
            <a:ext cx="8534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16"/>
          <p:cNvSpPr>
            <a:spLocks noChangeArrowheads="1"/>
          </p:cNvSpPr>
          <p:nvPr/>
        </p:nvSpPr>
        <p:spPr bwMode="auto">
          <a:xfrm>
            <a:off x="8229600" y="632460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fld id="{417DCB8D-55CC-E049-A8BE-33788F3FCE06}" type="slidenum">
              <a:rPr lang="en-US" sz="1000" i="0">
                <a:latin typeface="Calibri"/>
                <a:cs typeface="Calibri"/>
              </a:rPr>
              <a:pPr algn="r">
                <a:defRPr/>
              </a:pPr>
              <a:t>‹#›</a:t>
            </a:fld>
            <a:endParaRPr lang="en-US" sz="1000" i="0" dirty="0">
              <a:latin typeface="Calibri"/>
              <a:cs typeface="Calibri"/>
            </a:endParaRPr>
          </a:p>
        </p:txBody>
      </p:sp>
      <p:sp>
        <p:nvSpPr>
          <p:cNvPr id="1029" name="Rectangle 17"/>
          <p:cNvSpPr>
            <a:spLocks noChangeArrowheads="1"/>
          </p:cNvSpPr>
          <p:nvPr/>
        </p:nvSpPr>
        <p:spPr bwMode="auto">
          <a:xfrm>
            <a:off x="5029200" y="6477000"/>
            <a:ext cx="38862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r">
              <a:defRPr/>
            </a:pPr>
            <a:r>
              <a:rPr lang="en-US" sz="800" i="0" dirty="0" smtClean="0">
                <a:solidFill>
                  <a:schemeClr val="bg2"/>
                </a:solidFill>
                <a:latin typeface="Calibri"/>
                <a:cs typeface="Calibri"/>
              </a:rPr>
              <a:t>1037871v2  </a:t>
            </a:r>
            <a:r>
              <a:rPr lang="en-US" sz="800" i="0" dirty="0">
                <a:solidFill>
                  <a:schemeClr val="bg2"/>
                </a:solidFill>
                <a:latin typeface="Calibri"/>
                <a:cs typeface="Calibri"/>
              </a:rPr>
              <a:t>© </a:t>
            </a:r>
            <a:r>
              <a:rPr lang="en-US" sz="800" i="0" dirty="0" smtClean="0">
                <a:solidFill>
                  <a:schemeClr val="bg2"/>
                </a:solidFill>
                <a:latin typeface="Calibri"/>
                <a:cs typeface="Calibri"/>
              </a:rPr>
              <a:t>2014 </a:t>
            </a:r>
            <a:r>
              <a:rPr lang="en-US" sz="800" i="0" dirty="0">
                <a:solidFill>
                  <a:schemeClr val="bg2"/>
                </a:solidFill>
                <a:latin typeface="Calibri"/>
                <a:cs typeface="Calibri"/>
              </a:rPr>
              <a:t>Anderson Kill  P.C.  All Rights Reserved.</a:t>
            </a:r>
          </a:p>
        </p:txBody>
      </p:sp>
      <p:pic>
        <p:nvPicPr>
          <p:cNvPr id="8" name="Picture 3"/>
          <p:cNvPicPr>
            <a:picLocks noChangeAspect="1" noChangeArrowheads="1"/>
          </p:cNvPicPr>
          <p:nvPr userDrawn="1"/>
        </p:nvPicPr>
        <p:blipFill>
          <a:blip r:embed="rId15" cstate="email">
            <a:extLst>
              <a:ext uri="{28A0092B-C50C-407E-A947-70E740481C1C}">
                <a14:useLocalDpi xmlns:a14="http://schemas.microsoft.com/office/drawing/2010/main" val="0"/>
              </a:ext>
            </a:extLst>
          </a:blip>
          <a:srcRect/>
          <a:stretch>
            <a:fillRect/>
          </a:stretch>
        </p:blipFill>
        <p:spPr bwMode="auto">
          <a:xfrm>
            <a:off x="304800" y="6172200"/>
            <a:ext cx="2286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2431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000" b="1">
          <a:solidFill>
            <a:srgbClr val="004080"/>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p:titleStyle>
    <p:bodyStyle>
      <a:lvl1pPr algn="l" rtl="0" eaLnBrk="0" fontAlgn="base" hangingPunct="0">
        <a:spcBef>
          <a:spcPct val="20000"/>
        </a:spcBef>
        <a:spcAft>
          <a:spcPct val="0"/>
        </a:spcAft>
        <a:buFont typeface="Arial" charset="0"/>
        <a:defRPr sz="2800">
          <a:solidFill>
            <a:srgbClr val="003366"/>
          </a:solidFill>
          <a:latin typeface="Calibri"/>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a:solidFill>
            <a:srgbClr val="003366"/>
          </a:solidFill>
          <a:latin typeface="Calibri"/>
          <a:ea typeface="ＭＳ Ｐゴシック" charset="0"/>
        </a:defRPr>
      </a:lvl2pPr>
      <a:lvl3pPr marL="1085850" indent="-228600" algn="l" rtl="0" eaLnBrk="0" fontAlgn="base" hangingPunct="0">
        <a:spcBef>
          <a:spcPct val="20000"/>
        </a:spcBef>
        <a:spcAft>
          <a:spcPct val="0"/>
        </a:spcAft>
        <a:buFont typeface="Arial" charset="0"/>
        <a:buChar char="•"/>
        <a:defRPr sz="2400">
          <a:solidFill>
            <a:srgbClr val="003366"/>
          </a:solidFill>
          <a:latin typeface="Calibri"/>
          <a:ea typeface="ＭＳ Ｐゴシック" charset="0"/>
        </a:defRPr>
      </a:lvl3pPr>
      <a:lvl4pPr marL="14287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4pPr>
      <a:lvl5pPr marL="1771650" indent="-228600" algn="l" rtl="0" eaLnBrk="0" fontAlgn="base" hangingPunct="0">
        <a:spcBef>
          <a:spcPct val="20000"/>
        </a:spcBef>
        <a:spcAft>
          <a:spcPct val="0"/>
        </a:spcAft>
        <a:buFont typeface="Arial" charset="0"/>
        <a:buChar char="•"/>
        <a:defRPr sz="2000">
          <a:solidFill>
            <a:srgbClr val="003366"/>
          </a:solidFill>
          <a:latin typeface="Calibri"/>
          <a:ea typeface="ＭＳ Ｐゴシック" charset="0"/>
        </a:defRPr>
      </a:lvl5pPr>
      <a:lvl6pPr marL="2228850" indent="-228600" algn="l" rtl="0" eaLnBrk="0" fontAlgn="base" hangingPunct="0">
        <a:spcBef>
          <a:spcPct val="20000"/>
        </a:spcBef>
        <a:spcAft>
          <a:spcPct val="0"/>
        </a:spcAft>
        <a:buChar char="»"/>
        <a:defRPr sz="2000">
          <a:solidFill>
            <a:srgbClr val="000066"/>
          </a:solidFill>
          <a:latin typeface="+mn-lt"/>
        </a:defRPr>
      </a:lvl6pPr>
      <a:lvl7pPr marL="2686050" indent="-228600" algn="l" rtl="0" eaLnBrk="0" fontAlgn="base" hangingPunct="0">
        <a:spcBef>
          <a:spcPct val="20000"/>
        </a:spcBef>
        <a:spcAft>
          <a:spcPct val="0"/>
        </a:spcAft>
        <a:buChar char="»"/>
        <a:defRPr sz="2000">
          <a:solidFill>
            <a:srgbClr val="000066"/>
          </a:solidFill>
          <a:latin typeface="+mn-lt"/>
        </a:defRPr>
      </a:lvl7pPr>
      <a:lvl8pPr marL="3143250" indent="-228600" algn="l" rtl="0" eaLnBrk="0" fontAlgn="base" hangingPunct="0">
        <a:spcBef>
          <a:spcPct val="20000"/>
        </a:spcBef>
        <a:spcAft>
          <a:spcPct val="0"/>
        </a:spcAft>
        <a:buChar char="»"/>
        <a:defRPr sz="2000">
          <a:solidFill>
            <a:srgbClr val="000066"/>
          </a:solidFill>
          <a:latin typeface="+mn-lt"/>
        </a:defRPr>
      </a:lvl8pPr>
      <a:lvl9pPr marL="3600450" indent="-228600" algn="l" rtl="0" eaLnBrk="0" fontAlgn="base" hangingPunct="0">
        <a:spcBef>
          <a:spcPct val="20000"/>
        </a:spcBef>
        <a:spcAft>
          <a:spcPct val="0"/>
        </a:spcAft>
        <a:buChar char="»"/>
        <a:defRPr sz="20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10.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microsoft.com/office/2007/relationships/hdphoto" Target="../media/hdphoto3.wdp"/><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22.jpeg"/><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24.jpeg"/><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microsoft.com/office/2007/relationships/hdphoto" Target="../media/hdphoto12.wdp"/><Relationship Id="rId5" Type="http://schemas.openxmlformats.org/officeDocument/2006/relationships/image" Target="../media/image26.jpeg"/><Relationship Id="rId4" Type="http://schemas.microsoft.com/office/2007/relationships/hdphoto" Target="../media/hdphoto11.wdp"/></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b="1" dirty="0" smtClean="0"/>
              <a:t>RIMS DELAWARE VALLEY CHAPTER</a:t>
            </a:r>
            <a:endParaRPr lang="en-US" b="1" dirty="0"/>
          </a:p>
        </p:txBody>
      </p:sp>
      <p:sp>
        <p:nvSpPr>
          <p:cNvPr id="3" name="Content Placeholder 2"/>
          <p:cNvSpPr>
            <a:spLocks noGrp="1"/>
          </p:cNvSpPr>
          <p:nvPr>
            <p:ph sz="quarter" idx="11"/>
          </p:nvPr>
        </p:nvSpPr>
        <p:spPr/>
        <p:txBody>
          <a:bodyPr/>
          <a:lstStyle/>
          <a:p>
            <a:r>
              <a:rPr lang="en-US" dirty="0" smtClean="0"/>
              <a:t>Anderson Kill</a:t>
            </a:r>
            <a:br>
              <a:rPr lang="en-US" dirty="0" smtClean="0"/>
            </a:br>
            <a:r>
              <a:rPr lang="en-US" dirty="0" smtClean="0"/>
              <a:t>December 9, 2014</a:t>
            </a:r>
            <a:br>
              <a:rPr lang="en-US" dirty="0" smtClean="0"/>
            </a:br>
            <a:r>
              <a:rPr lang="en-US" dirty="0" smtClean="0"/>
              <a:t>8:30 am – 9:30 am</a:t>
            </a:r>
            <a:endParaRPr lang="en-US" dirty="0"/>
          </a:p>
        </p:txBody>
      </p:sp>
      <p:sp>
        <p:nvSpPr>
          <p:cNvPr id="5" name="Rectangle 4"/>
          <p:cNvSpPr>
            <a:spLocks noGrp="1" noChangeArrowheads="1"/>
          </p:cNvSpPr>
          <p:nvPr/>
        </p:nvSpPr>
        <p:spPr bwMode="auto">
          <a:xfrm>
            <a:off x="609600" y="3048000"/>
            <a:ext cx="4876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lnSpc>
                <a:spcPts val="4400"/>
              </a:lnSpc>
              <a:spcBef>
                <a:spcPct val="0"/>
              </a:spcBef>
              <a:spcAft>
                <a:spcPct val="0"/>
              </a:spcAft>
              <a:defRPr sz="4000">
                <a:ln>
                  <a:noFill/>
                </a:ln>
                <a:solidFill>
                  <a:schemeClr val="bg1"/>
                </a:solidFill>
                <a:latin typeface="Calibri"/>
                <a:ea typeface="ＭＳ Ｐゴシック" charset="0"/>
                <a:cs typeface="Calibri"/>
              </a:defRPr>
            </a:lvl1pPr>
            <a:lvl2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2pPr>
            <a:lvl3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3pPr>
            <a:lvl4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4pPr>
            <a:lvl5pPr algn="l" rtl="0" eaLnBrk="0" fontAlgn="base" hangingPunct="0">
              <a:spcBef>
                <a:spcPct val="0"/>
              </a:spcBef>
              <a:spcAft>
                <a:spcPct val="0"/>
              </a:spcAft>
              <a:defRPr sz="4000">
                <a:solidFill>
                  <a:srgbClr val="004080"/>
                </a:solidFill>
                <a:latin typeface="Calibri" charset="0"/>
                <a:ea typeface="ＭＳ Ｐゴシック" charset="0"/>
                <a:cs typeface="Calibri" pitchFamily="34" charset="0"/>
              </a:defRPr>
            </a:lvl5pPr>
            <a:lvl6pPr marL="457200" algn="ctr" rtl="0" eaLnBrk="0" fontAlgn="base" hangingPunct="0">
              <a:spcBef>
                <a:spcPct val="0"/>
              </a:spcBef>
              <a:spcAft>
                <a:spcPct val="0"/>
              </a:spcAft>
              <a:defRPr sz="4400" b="1">
                <a:solidFill>
                  <a:srgbClr val="000066"/>
                </a:solidFill>
                <a:latin typeface="Arial" charset="0"/>
              </a:defRPr>
            </a:lvl6pPr>
            <a:lvl7pPr marL="914400" algn="ctr" rtl="0" eaLnBrk="0" fontAlgn="base" hangingPunct="0">
              <a:spcBef>
                <a:spcPct val="0"/>
              </a:spcBef>
              <a:spcAft>
                <a:spcPct val="0"/>
              </a:spcAft>
              <a:defRPr sz="4400" b="1">
                <a:solidFill>
                  <a:srgbClr val="000066"/>
                </a:solidFill>
                <a:latin typeface="Arial" charset="0"/>
              </a:defRPr>
            </a:lvl7pPr>
            <a:lvl8pPr marL="1371600" algn="ctr" rtl="0" eaLnBrk="0" fontAlgn="base" hangingPunct="0">
              <a:spcBef>
                <a:spcPct val="0"/>
              </a:spcBef>
              <a:spcAft>
                <a:spcPct val="0"/>
              </a:spcAft>
              <a:defRPr sz="4400" b="1">
                <a:solidFill>
                  <a:srgbClr val="000066"/>
                </a:solidFill>
                <a:latin typeface="Arial" charset="0"/>
              </a:defRPr>
            </a:lvl8pPr>
            <a:lvl9pPr marL="1828800" algn="ctr" rtl="0" eaLnBrk="0" fontAlgn="base" hangingPunct="0">
              <a:spcBef>
                <a:spcPct val="0"/>
              </a:spcBef>
              <a:spcAft>
                <a:spcPct val="0"/>
              </a:spcAft>
              <a:defRPr sz="4400" b="1">
                <a:solidFill>
                  <a:srgbClr val="000066"/>
                </a:solidFill>
                <a:latin typeface="Arial" charset="0"/>
              </a:defRPr>
            </a:lvl9pPr>
          </a:lstStyle>
          <a:p>
            <a:pPr>
              <a:defRPr/>
            </a:pPr>
            <a:r>
              <a:rPr lang="en-US" dirty="0" smtClean="0">
                <a:solidFill>
                  <a:srgbClr val="FFFFFF"/>
                </a:solidFill>
              </a:rPr>
              <a:t>Everything a Risk Manager Needs to Know about D&amp;O Liability Insurance</a:t>
            </a:r>
            <a:endParaRPr lang="en-US" dirty="0">
              <a:solidFill>
                <a:srgbClr val="FFFFFF"/>
              </a:solidFill>
            </a:endParaRPr>
          </a:p>
        </p:txBody>
      </p:sp>
    </p:spTree>
    <p:extLst>
      <p:ext uri="{BB962C8B-B14F-4D97-AF65-F5344CB8AC3E}">
        <p14:creationId xmlns:p14="http://schemas.microsoft.com/office/powerpoint/2010/main" val="535518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8975"/>
            <a:ext cx="8534400" cy="804862"/>
          </a:xfrm>
        </p:spPr>
        <p:txBody>
          <a:bodyPr>
            <a:normAutofit fontScale="90000"/>
          </a:bodyPr>
          <a:lstStyle/>
          <a:p>
            <a:r>
              <a:rPr lang="en-US" dirty="0"/>
              <a:t>By-Laws and Indemnification Agreements</a:t>
            </a:r>
          </a:p>
        </p:txBody>
      </p:sp>
      <p:sp>
        <p:nvSpPr>
          <p:cNvPr id="3" name="Content Placeholder 2"/>
          <p:cNvSpPr>
            <a:spLocks noGrp="1"/>
          </p:cNvSpPr>
          <p:nvPr>
            <p:ph idx="1"/>
          </p:nvPr>
        </p:nvSpPr>
        <p:spPr>
          <a:xfrm>
            <a:off x="316675" y="1362700"/>
            <a:ext cx="8534400" cy="4267200"/>
          </a:xfrm>
        </p:spPr>
        <p:txBody>
          <a:bodyPr>
            <a:normAutofit fontScale="85000" lnSpcReduction="20000"/>
          </a:bodyPr>
          <a:lstStyle/>
          <a:p>
            <a:pPr marL="457200" indent="-457200">
              <a:buFont typeface="Wingdings" pitchFamily="2" charset="2"/>
              <a:buChar char="Ø"/>
            </a:pPr>
            <a:r>
              <a:rPr lang="en-US" sz="3100" dirty="0"/>
              <a:t>Most companies want to provide the broadest protection possible to their directors and officers.</a:t>
            </a:r>
          </a:p>
          <a:p>
            <a:pPr marL="457200" indent="-457200">
              <a:buFont typeface="Wingdings" pitchFamily="2" charset="2"/>
              <a:buChar char="Ø"/>
            </a:pPr>
            <a:r>
              <a:rPr lang="en-US" sz="3100" dirty="0"/>
              <a:t>Many by-laws, however, have not been reviewed or updated </a:t>
            </a:r>
            <a:r>
              <a:rPr lang="en-US" sz="3100" dirty="0" smtClean="0"/>
              <a:t>and </a:t>
            </a:r>
            <a:r>
              <a:rPr lang="en-US" sz="3100" dirty="0"/>
              <a:t>do not provide the most protection possible.</a:t>
            </a:r>
          </a:p>
          <a:p>
            <a:pPr marL="457200" indent="-457200">
              <a:buFont typeface="Wingdings" pitchFamily="2" charset="2"/>
              <a:buChar char="Ø"/>
            </a:pPr>
            <a:r>
              <a:rPr lang="en-US" sz="3100" dirty="0"/>
              <a:t>Directors and officers </a:t>
            </a:r>
            <a:r>
              <a:rPr lang="en-US" sz="3100" dirty="0" smtClean="0"/>
              <a:t>might request:</a:t>
            </a:r>
            <a:endParaRPr lang="en-US" sz="3100" dirty="0"/>
          </a:p>
          <a:p>
            <a:pPr marL="1200150" lvl="1" indent="-457200">
              <a:buFont typeface="Calibri" pitchFamily="34" charset="0"/>
              <a:buChar char="–"/>
            </a:pPr>
            <a:r>
              <a:rPr lang="en-US" sz="2600" dirty="0"/>
              <a:t>Mandatory indemnification and advancement of defense costs.</a:t>
            </a:r>
          </a:p>
          <a:p>
            <a:pPr marL="1200150" lvl="1" indent="-457200">
              <a:buFont typeface="Calibri" pitchFamily="34" charset="0"/>
              <a:buChar char="–"/>
            </a:pPr>
            <a:r>
              <a:rPr lang="en-US" sz="2600" dirty="0"/>
              <a:t>A contractual right to </a:t>
            </a:r>
            <a:r>
              <a:rPr lang="en-US" sz="2600" dirty="0" smtClean="0"/>
              <a:t>indemnification.</a:t>
            </a:r>
            <a:endParaRPr lang="en-US" sz="2600" dirty="0"/>
          </a:p>
          <a:p>
            <a:pPr marL="1200150" lvl="1" indent="-457200">
              <a:buFont typeface="Calibri" pitchFamily="34" charset="0"/>
              <a:buChar char="–"/>
            </a:pPr>
            <a:r>
              <a:rPr lang="en-US" sz="2600" dirty="0"/>
              <a:t>Strong </a:t>
            </a:r>
            <a:r>
              <a:rPr lang="en-US" sz="2600" dirty="0" smtClean="0"/>
              <a:t>protection for indemnification </a:t>
            </a:r>
            <a:r>
              <a:rPr lang="en-US" sz="2600" dirty="0"/>
              <a:t>when it is not mandated by statute.</a:t>
            </a:r>
          </a:p>
          <a:p>
            <a:pPr marL="457200" indent="-457200">
              <a:buFont typeface="Wingdings" pitchFamily="2" charset="2"/>
              <a:buChar char="Ø"/>
            </a:pPr>
            <a:r>
              <a:rPr lang="en-US" sz="3100" dirty="0" smtClean="0"/>
              <a:t>Indemnification no help </a:t>
            </a:r>
            <a:r>
              <a:rPr lang="en-US" sz="3100" dirty="0"/>
              <a:t>if </a:t>
            </a:r>
            <a:r>
              <a:rPr lang="en-US" sz="3100" dirty="0" smtClean="0"/>
              <a:t>company </a:t>
            </a:r>
            <a:r>
              <a:rPr lang="en-US" sz="3100" dirty="0"/>
              <a:t>goes bankrupt or </a:t>
            </a:r>
            <a:r>
              <a:rPr lang="en-US" sz="3100" dirty="0" smtClean="0"/>
              <a:t>prohibited </a:t>
            </a:r>
            <a:r>
              <a:rPr lang="en-US" sz="3100" dirty="0"/>
              <a:t>by law.</a:t>
            </a:r>
          </a:p>
          <a:p>
            <a:endParaRPr lang="en-US" dirty="0"/>
          </a:p>
        </p:txBody>
      </p:sp>
    </p:spTree>
    <p:extLst>
      <p:ext uri="{BB962C8B-B14F-4D97-AF65-F5344CB8AC3E}">
        <p14:creationId xmlns:p14="http://schemas.microsoft.com/office/powerpoint/2010/main" val="388422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US" dirty="0" smtClean="0"/>
              <a:t/>
            </a:r>
            <a:br>
              <a:rPr lang="en-US" dirty="0" smtClean="0"/>
            </a:br>
            <a:endParaRPr lang="en-US" dirty="0" smtClean="0"/>
          </a:p>
        </p:txBody>
      </p:sp>
      <p:graphicFrame>
        <p:nvGraphicFramePr>
          <p:cNvPr id="14339" name="Object 3"/>
          <p:cNvGraphicFramePr>
            <a:graphicFrameLocks noGrp="1" noChangeAspect="1"/>
          </p:cNvGraphicFramePr>
          <p:nvPr>
            <p:ph idx="4294967295"/>
            <p:extLst>
              <p:ext uri="{D42A27DB-BD31-4B8C-83A1-F6EECF244321}">
                <p14:modId xmlns:p14="http://schemas.microsoft.com/office/powerpoint/2010/main" val="3135315156"/>
              </p:ext>
            </p:extLst>
          </p:nvPr>
        </p:nvGraphicFramePr>
        <p:xfrm>
          <a:off x="2590800" y="1524000"/>
          <a:ext cx="3686175" cy="3675062"/>
        </p:xfrm>
        <a:graphic>
          <a:graphicData uri="http://schemas.openxmlformats.org/presentationml/2006/ole">
            <mc:AlternateContent xmlns:mc="http://schemas.openxmlformats.org/markup-compatibility/2006">
              <mc:Choice xmlns:v="urn:schemas-microsoft-com:vml" Requires="v">
                <p:oleObj spid="_x0000_s1079" name="Picture" r:id="rId4" imgW="3304762" imgH="3295238" progId="StaticDib">
                  <p:embed/>
                </p:oleObj>
              </mc:Choice>
              <mc:Fallback>
                <p:oleObj name="Picture" r:id="rId4" imgW="3304762" imgH="3295238" progId="StaticDib">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524000"/>
                        <a:ext cx="3686175" cy="367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5"/>
          <p:cNvSpPr txBox="1">
            <a:spLocks noChangeArrowheads="1"/>
          </p:cNvSpPr>
          <p:nvPr/>
        </p:nvSpPr>
        <p:spPr bwMode="auto">
          <a:xfrm>
            <a:off x="1447800" y="304800"/>
            <a:ext cx="6324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algn="ctr"/>
            <a:r>
              <a:rPr lang="en-US" b="1" i="0" dirty="0" smtClean="0">
                <a:solidFill>
                  <a:schemeClr val="accent2"/>
                </a:solidFill>
              </a:rPr>
              <a:t>2013-14 </a:t>
            </a:r>
            <a:r>
              <a:rPr lang="en-US" b="1" i="0" dirty="0">
                <a:solidFill>
                  <a:schemeClr val="accent2"/>
                </a:solidFill>
                <a:sym typeface="Symbol" pitchFamily="18" charset="2"/>
              </a:rPr>
              <a:t> </a:t>
            </a:r>
            <a:r>
              <a:rPr lang="en-US" b="1" i="0" dirty="0">
                <a:solidFill>
                  <a:schemeClr val="accent2"/>
                </a:solidFill>
              </a:rPr>
              <a:t>D&amp;O Liability Insurance </a:t>
            </a:r>
            <a:br>
              <a:rPr lang="en-US" b="1" i="0" dirty="0">
                <a:solidFill>
                  <a:schemeClr val="accent2"/>
                </a:solidFill>
              </a:rPr>
            </a:br>
            <a:r>
              <a:rPr lang="en-US" b="1" i="0" dirty="0" smtClean="0">
                <a:solidFill>
                  <a:schemeClr val="accent2"/>
                </a:solidFill>
              </a:rPr>
              <a:t>Top 10 Major Issues</a:t>
            </a:r>
            <a:endParaRPr lang="en-US" b="1" i="0" dirty="0">
              <a:solidFill>
                <a:schemeClr val="accent2"/>
              </a:solidFill>
            </a:endParaRPr>
          </a:p>
        </p:txBody>
      </p:sp>
    </p:spTree>
    <p:extLst>
      <p:ext uri="{BB962C8B-B14F-4D97-AF65-F5344CB8AC3E}">
        <p14:creationId xmlns:p14="http://schemas.microsoft.com/office/powerpoint/2010/main" val="1674372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290" y="4038600"/>
            <a:ext cx="2080450" cy="17311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2" name="Rectangle 2"/>
          <p:cNvSpPr>
            <a:spLocks noGrp="1" noChangeArrowheads="1"/>
          </p:cNvSpPr>
          <p:nvPr>
            <p:ph type="title"/>
          </p:nvPr>
        </p:nvSpPr>
        <p:spPr>
          <a:xfrm>
            <a:off x="162464" y="33338"/>
            <a:ext cx="8067136" cy="804862"/>
          </a:xfrm>
        </p:spPr>
        <p:txBody>
          <a:bodyPr/>
          <a:lstStyle/>
          <a:p>
            <a:pPr marL="1304925" indent="-1577975" algn="l"/>
            <a:r>
              <a:rPr lang="en-US" sz="4000" dirty="0" smtClean="0"/>
              <a:t>10.</a:t>
            </a:r>
            <a:r>
              <a:rPr lang="en-US" sz="3200" dirty="0" smtClean="0"/>
              <a:t> </a:t>
            </a:r>
            <a:r>
              <a:rPr lang="en-US" sz="4000" dirty="0" smtClean="0"/>
              <a:t>Cyber Liability</a:t>
            </a:r>
          </a:p>
        </p:txBody>
      </p:sp>
      <p:sp>
        <p:nvSpPr>
          <p:cNvPr id="2" name="Rectangle 3"/>
          <p:cNvSpPr>
            <a:spLocks noGrp="1" noChangeAspect="1" noChangeArrowheads="1"/>
          </p:cNvSpPr>
          <p:nvPr>
            <p:ph type="body" idx="4294967295"/>
          </p:nvPr>
        </p:nvSpPr>
        <p:spPr>
          <a:xfrm>
            <a:off x="990600" y="1905000"/>
            <a:ext cx="6858000" cy="3200400"/>
          </a:xfrm>
        </p:spPr>
        <p:txBody>
          <a:bodyPr/>
          <a:lstStyle/>
          <a:p>
            <a:pPr>
              <a:lnSpc>
                <a:spcPct val="80000"/>
              </a:lnSpc>
              <a:defRPr/>
            </a:pPr>
            <a:endParaRPr lang="en-US" sz="2400" dirty="0" smtClean="0"/>
          </a:p>
          <a:p>
            <a:pPr>
              <a:lnSpc>
                <a:spcPct val="80000"/>
              </a:lnSpc>
              <a:defRPr/>
            </a:pPr>
            <a:r>
              <a:rPr lang="en-US" sz="2400" dirty="0" smtClean="0"/>
              <a:t/>
            </a:r>
            <a:br>
              <a:rPr lang="en-US" sz="2400" dirty="0" smtClean="0"/>
            </a:br>
            <a:endParaRPr lang="en-US" sz="2400" dirty="0" smtClean="0"/>
          </a:p>
          <a:p>
            <a:pPr>
              <a:lnSpc>
                <a:spcPct val="80000"/>
              </a:lnSpc>
              <a:defRPr/>
            </a:pPr>
            <a:endParaRPr lang="en-US" sz="2400" dirty="0" smtClean="0"/>
          </a:p>
        </p:txBody>
      </p:sp>
      <p:sp>
        <p:nvSpPr>
          <p:cNvPr id="3" name="TextBox 2"/>
          <p:cNvSpPr txBox="1"/>
          <p:nvPr/>
        </p:nvSpPr>
        <p:spPr>
          <a:xfrm>
            <a:off x="457200" y="1295400"/>
            <a:ext cx="6638205" cy="3416320"/>
          </a:xfrm>
          <a:prstGeom prst="rect">
            <a:avLst/>
          </a:prstGeom>
          <a:noFill/>
        </p:spPr>
        <p:txBody>
          <a:bodyPr wrap="square" rtlCol="0">
            <a:spAutoFit/>
          </a:bodyPr>
          <a:lstStyle/>
          <a:p>
            <a:pPr marL="285750" indent="-285750">
              <a:buFont typeface="Arial" pitchFamily="34" charset="0"/>
              <a:buChar char="•"/>
            </a:pPr>
            <a:r>
              <a:rPr lang="en-US" sz="2400" dirty="0" smtClean="0"/>
              <a:t>Current Cyber forms not comprehensive</a:t>
            </a:r>
            <a:br>
              <a:rPr lang="en-US" sz="2400" dirty="0" smtClean="0"/>
            </a:br>
            <a:endParaRPr lang="en-US" sz="2400" dirty="0" smtClean="0"/>
          </a:p>
          <a:p>
            <a:pPr marL="285750" indent="-285750">
              <a:buFont typeface="Arial" pitchFamily="34" charset="0"/>
              <a:buChar char="•"/>
            </a:pPr>
            <a:r>
              <a:rPr lang="en-US" sz="2400" dirty="0" smtClean="0"/>
              <a:t>Cloud Computing, Social Media, BYOD, Sophisticated Hacking Incidents.</a:t>
            </a:r>
          </a:p>
          <a:p>
            <a:pPr marL="285750" indent="-285750">
              <a:buFont typeface="Arial" pitchFamily="34" charset="0"/>
              <a:buChar char="•"/>
            </a:pPr>
            <a:endParaRPr lang="en-US" sz="2400" dirty="0"/>
          </a:p>
          <a:p>
            <a:pPr marL="285750" indent="-285750">
              <a:buFont typeface="Arial" pitchFamily="34" charset="0"/>
              <a:buChar char="•"/>
            </a:pPr>
            <a:r>
              <a:rPr lang="en-US" sz="2400" dirty="0" smtClean="0"/>
              <a:t>Coverage under Fidelity, Fiduciary, D&amp;O, E&amp;O and GL?  Amendments?</a:t>
            </a:r>
            <a:br>
              <a:rPr lang="en-US" sz="2400" dirty="0" smtClean="0"/>
            </a:br>
            <a:endParaRPr lang="en-US" sz="2400" dirty="0" smtClean="0"/>
          </a:p>
          <a:p>
            <a:pPr marL="285750" indent="-285750">
              <a:buFont typeface="Arial" pitchFamily="34" charset="0"/>
              <a:buChar char="•"/>
            </a:pPr>
            <a:r>
              <a:rPr lang="en-US" sz="2400" dirty="0" smtClean="0"/>
              <a:t>Enterprise Risk Management</a:t>
            </a:r>
            <a:endParaRPr lang="en-US" sz="2400" dirty="0"/>
          </a:p>
        </p:txBody>
      </p:sp>
    </p:spTree>
    <p:extLst>
      <p:ext uri="{BB962C8B-B14F-4D97-AF65-F5344CB8AC3E}">
        <p14:creationId xmlns:p14="http://schemas.microsoft.com/office/powerpoint/2010/main" val="3525503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81000" contrast="-3000"/>
                    </a14:imgEffect>
                  </a14:imgLayer>
                </a14:imgProps>
              </a:ext>
              <a:ext uri="{28A0092B-C50C-407E-A947-70E740481C1C}">
                <a14:useLocalDpi xmlns:a14="http://schemas.microsoft.com/office/drawing/2010/main" val="0"/>
              </a:ext>
            </a:extLst>
          </a:blip>
          <a:stretch>
            <a:fillRect/>
          </a:stretch>
        </p:blipFill>
        <p:spPr>
          <a:xfrm rot="1885940">
            <a:off x="4698152" y="979971"/>
            <a:ext cx="3624879" cy="4718449"/>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rightnessContrast bright="49000" contrast="-20000"/>
                    </a14:imgEffect>
                  </a14:imgLayer>
                </a14:imgProps>
              </a:ext>
              <a:ext uri="{28A0092B-C50C-407E-A947-70E740481C1C}">
                <a14:useLocalDpi xmlns:a14="http://schemas.microsoft.com/office/drawing/2010/main" val="0"/>
              </a:ext>
            </a:extLst>
          </a:blip>
          <a:stretch>
            <a:fillRect/>
          </a:stretch>
        </p:blipFill>
        <p:spPr>
          <a:xfrm rot="19389534">
            <a:off x="1143000" y="1143000"/>
            <a:ext cx="3770095" cy="4724400"/>
          </a:xfrm>
          <a:prstGeom prst="rect">
            <a:avLst/>
          </a:prstGeom>
        </p:spPr>
      </p:pic>
      <p:sp>
        <p:nvSpPr>
          <p:cNvPr id="2" name="Title 1"/>
          <p:cNvSpPr>
            <a:spLocks noGrp="1"/>
          </p:cNvSpPr>
          <p:nvPr>
            <p:ph type="title"/>
          </p:nvPr>
        </p:nvSpPr>
        <p:spPr>
          <a:xfrm>
            <a:off x="152400" y="228600"/>
            <a:ext cx="8458200" cy="582343"/>
          </a:xfrm>
        </p:spPr>
        <p:txBody>
          <a:bodyPr/>
          <a:lstStyle/>
          <a:p>
            <a:r>
              <a:rPr lang="en-US" dirty="0"/>
              <a:t>10.</a:t>
            </a:r>
            <a:r>
              <a:rPr lang="en-US" sz="3200" dirty="0"/>
              <a:t> </a:t>
            </a:r>
            <a:r>
              <a:rPr lang="en-US" dirty="0"/>
              <a:t>Cyber </a:t>
            </a:r>
            <a:r>
              <a:rPr lang="en-US" dirty="0" smtClean="0"/>
              <a:t>Liability - Target</a:t>
            </a:r>
            <a:endParaRPr lang="en-US" dirty="0"/>
          </a:p>
        </p:txBody>
      </p:sp>
      <p:sp>
        <p:nvSpPr>
          <p:cNvPr id="3" name="TextBox 2"/>
          <p:cNvSpPr txBox="1"/>
          <p:nvPr/>
        </p:nvSpPr>
        <p:spPr>
          <a:xfrm>
            <a:off x="533400" y="1143000"/>
            <a:ext cx="8000999" cy="4524315"/>
          </a:xfrm>
          <a:prstGeom prst="rect">
            <a:avLst/>
          </a:prstGeom>
          <a:noFill/>
        </p:spPr>
        <p:txBody>
          <a:bodyPr wrap="square" rtlCol="0">
            <a:spAutoFit/>
          </a:bodyPr>
          <a:lstStyle/>
          <a:p>
            <a:pPr marL="285750" indent="-285750">
              <a:buFont typeface="Arial" pitchFamily="34" charset="0"/>
              <a:buChar char="•"/>
            </a:pPr>
            <a:r>
              <a:rPr lang="en-US" dirty="0" smtClean="0"/>
              <a:t>Two derivative Complaints filed alleged importance</a:t>
            </a:r>
            <a:r>
              <a:rPr lang="en" dirty="0" smtClean="0"/>
              <a:t> </a:t>
            </a:r>
            <a:r>
              <a:rPr lang="en-US" dirty="0"/>
              <a:t>of security of private customer information and the risks to the company of data breach.</a:t>
            </a:r>
          </a:p>
          <a:p>
            <a:pPr marL="285750" indent="-285750">
              <a:buFont typeface="Arial" pitchFamily="34" charset="0"/>
              <a:buChar char="•"/>
            </a:pPr>
            <a:endParaRPr lang="en-US" dirty="0"/>
          </a:p>
          <a:p>
            <a:pPr marL="285750" indent="-285750">
              <a:buFont typeface="Arial" pitchFamily="34" charset="0"/>
              <a:buChar char="•"/>
            </a:pPr>
            <a:r>
              <a:rPr lang="en-US" dirty="0"/>
              <a:t>Assert company failed to take reasonable steps to protect</a:t>
            </a:r>
            <a:r>
              <a:rPr lang="en" dirty="0"/>
              <a:t> </a:t>
            </a:r>
            <a:r>
              <a:rPr lang="en-US" dirty="0"/>
              <a:t>"customers’ personal and financial information” and failed to implement systems "to detect and </a:t>
            </a:r>
            <a:r>
              <a:rPr lang="en-US" dirty="0" smtClean="0"/>
              <a:t>prevent” a </a:t>
            </a:r>
            <a:r>
              <a:rPr lang="en-US" dirty="0"/>
              <a:t>data breach</a:t>
            </a:r>
            <a:r>
              <a:rPr lang="en-US" dirty="0" smtClean="0"/>
              <a:t>.</a:t>
            </a:r>
            <a:endParaRPr lang="en-US" dirty="0"/>
          </a:p>
          <a:p>
            <a:pPr marL="285750" indent="-285750">
              <a:buFont typeface="Arial" pitchFamily="34" charset="0"/>
              <a:buChar char="•"/>
            </a:pPr>
            <a:endParaRPr lang="en" dirty="0"/>
          </a:p>
          <a:p>
            <a:pPr marL="285750" indent="-285750">
              <a:buFont typeface="Arial" pitchFamily="34" charset="0"/>
              <a:buChar char="•"/>
            </a:pPr>
            <a:r>
              <a:rPr lang="en-US" dirty="0"/>
              <a:t>Allege that damage was aggravated by "failing to provide prompt and adequate notice" and by "releasing numerous statements meant to create a false sense of security to affected customers.”</a:t>
            </a:r>
          </a:p>
          <a:p>
            <a:pPr marL="285750" indent="-285750">
              <a:buFont typeface="Arial" pitchFamily="34" charset="0"/>
              <a:buChar char="•"/>
            </a:pPr>
            <a:endParaRPr lang="en-US" dirty="0"/>
          </a:p>
          <a:p>
            <a:pPr marL="285750" indent="-285750">
              <a:buFont typeface="Arial" pitchFamily="34" charset="0"/>
              <a:buChar char="•"/>
            </a:pPr>
            <a:r>
              <a:rPr lang="en-US" dirty="0"/>
              <a:t>Investigation by the United States Secret Service and the Department of Justice, and </a:t>
            </a:r>
            <a:r>
              <a:rPr lang="en-US" dirty="0" smtClean="0"/>
              <a:t>class </a:t>
            </a:r>
            <a:r>
              <a:rPr lang="en-US" dirty="0"/>
              <a:t>actions</a:t>
            </a:r>
            <a:r>
              <a:rPr lang="en" dirty="0"/>
              <a:t> </a:t>
            </a:r>
          </a:p>
          <a:p>
            <a:pPr marL="285750" indent="-285750">
              <a:buFont typeface="Arial" pitchFamily="34" charset="0"/>
              <a:buChar char="•"/>
            </a:pPr>
            <a:endParaRPr lang="en" dirty="0"/>
          </a:p>
          <a:p>
            <a:pPr marL="285750" indent="-285750">
              <a:buFont typeface="Arial" pitchFamily="34" charset="0"/>
              <a:buChar char="•"/>
            </a:pPr>
            <a:r>
              <a:rPr lang="en-US" dirty="0"/>
              <a:t>Hundreds of millions of dollars of damages alleged</a:t>
            </a:r>
            <a:r>
              <a:rPr lang="en" dirty="0"/>
              <a:t>. </a:t>
            </a:r>
          </a:p>
          <a:p>
            <a:endParaRPr lang="en-US" dirty="0"/>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2124" y="4685600"/>
            <a:ext cx="1167339" cy="1151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138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32848">
            <a:off x="5912696" y="2121144"/>
            <a:ext cx="2370572" cy="3231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2" name="Rectangle 2"/>
          <p:cNvSpPr>
            <a:spLocks noGrp="1" noChangeArrowheads="1"/>
          </p:cNvSpPr>
          <p:nvPr>
            <p:ph type="title"/>
          </p:nvPr>
        </p:nvSpPr>
        <p:spPr>
          <a:xfrm>
            <a:off x="152400" y="76199"/>
            <a:ext cx="8839200" cy="1295399"/>
          </a:xfrm>
        </p:spPr>
        <p:txBody>
          <a:bodyPr>
            <a:noAutofit/>
          </a:bodyPr>
          <a:lstStyle/>
          <a:p>
            <a:pPr algn="l"/>
            <a:r>
              <a:rPr lang="en-US" sz="4000" dirty="0" smtClean="0"/>
              <a:t>SEC- Office of Compliance Inspections and Examinations (OCIE)</a:t>
            </a:r>
          </a:p>
        </p:txBody>
      </p:sp>
      <p:sp>
        <p:nvSpPr>
          <p:cNvPr id="2" name="Rectangle 3"/>
          <p:cNvSpPr>
            <a:spLocks noGrp="1" noChangeAspect="1" noChangeArrowheads="1"/>
          </p:cNvSpPr>
          <p:nvPr>
            <p:ph type="body" idx="4294967295"/>
          </p:nvPr>
        </p:nvSpPr>
        <p:spPr>
          <a:xfrm>
            <a:off x="990600" y="1905000"/>
            <a:ext cx="6858000" cy="3200400"/>
          </a:xfrm>
        </p:spPr>
        <p:txBody>
          <a:bodyPr/>
          <a:lstStyle/>
          <a:p>
            <a:pPr>
              <a:lnSpc>
                <a:spcPct val="80000"/>
              </a:lnSpc>
              <a:defRPr/>
            </a:pPr>
            <a:endParaRPr lang="en-US" sz="2400" dirty="0" smtClean="0"/>
          </a:p>
          <a:p>
            <a:pPr>
              <a:lnSpc>
                <a:spcPct val="80000"/>
              </a:lnSpc>
              <a:defRPr/>
            </a:pPr>
            <a:r>
              <a:rPr lang="en-US" sz="2400" dirty="0" smtClean="0"/>
              <a:t/>
            </a:r>
            <a:br>
              <a:rPr lang="en-US" sz="2400" dirty="0" smtClean="0"/>
            </a:br>
            <a:endParaRPr lang="en-US" sz="2400" dirty="0" smtClean="0"/>
          </a:p>
          <a:p>
            <a:pPr>
              <a:lnSpc>
                <a:spcPct val="80000"/>
              </a:lnSpc>
              <a:defRPr/>
            </a:pPr>
            <a:endParaRPr lang="en-US" sz="2400" dirty="0" smtClean="0"/>
          </a:p>
        </p:txBody>
      </p:sp>
      <p:sp>
        <p:nvSpPr>
          <p:cNvPr id="3" name="TextBox 2"/>
          <p:cNvSpPr txBox="1"/>
          <p:nvPr/>
        </p:nvSpPr>
        <p:spPr>
          <a:xfrm>
            <a:off x="533400" y="1536119"/>
            <a:ext cx="7772400" cy="4401205"/>
          </a:xfrm>
          <a:prstGeom prst="rect">
            <a:avLst/>
          </a:prstGeom>
          <a:noFill/>
        </p:spPr>
        <p:txBody>
          <a:bodyPr wrap="square" rtlCol="0">
            <a:spAutoFit/>
          </a:bodyPr>
          <a:lstStyle/>
          <a:p>
            <a:pPr marL="457200" indent="-457200">
              <a:buFont typeface="Arial" pitchFamily="34" charset="0"/>
              <a:buChar char="•"/>
            </a:pPr>
            <a:r>
              <a:rPr lang="en-US" sz="2000" dirty="0" smtClean="0"/>
              <a:t>Cybersecurity Initiative 2014</a:t>
            </a:r>
          </a:p>
          <a:p>
            <a:pPr marL="457200" indent="-457200">
              <a:buFont typeface="Arial" pitchFamily="34" charset="0"/>
              <a:buChar char="•"/>
            </a:pPr>
            <a:endParaRPr lang="en-US" sz="2000" dirty="0" smtClean="0"/>
          </a:p>
          <a:p>
            <a:pPr marL="457200" indent="-457200">
              <a:buFont typeface="Arial" pitchFamily="34" charset="0"/>
              <a:buChar char="•"/>
            </a:pPr>
            <a:r>
              <a:rPr lang="en-US" sz="2000" dirty="0" smtClean="0"/>
              <a:t>Examinations of more than 50 registered broker-dealers and investment advisors.</a:t>
            </a:r>
          </a:p>
          <a:p>
            <a:pPr marL="457200" indent="-457200">
              <a:buFont typeface="Arial" pitchFamily="34" charset="0"/>
              <a:buChar char="•"/>
            </a:pPr>
            <a:endParaRPr lang="en-US" sz="2000" dirty="0" smtClean="0"/>
          </a:p>
          <a:p>
            <a:pPr marL="457200" indent="-457200">
              <a:buFont typeface="Arial" pitchFamily="34" charset="0"/>
              <a:buChar char="•"/>
            </a:pPr>
            <a:r>
              <a:rPr lang="en-US" sz="2000" dirty="0" smtClean="0"/>
              <a:t>Focus on: </a:t>
            </a:r>
          </a:p>
          <a:p>
            <a:pPr marL="914400" lvl="1" indent="-457200">
              <a:buFont typeface="Arial" pitchFamily="34" charset="0"/>
              <a:buChar char="•"/>
            </a:pPr>
            <a:r>
              <a:rPr lang="en-US" sz="2000" dirty="0" smtClean="0"/>
              <a:t>cyber security risks and governance</a:t>
            </a:r>
          </a:p>
          <a:p>
            <a:pPr marL="914400" lvl="1" indent="-457200">
              <a:buFont typeface="Arial" pitchFamily="34" charset="0"/>
              <a:buChar char="•"/>
            </a:pPr>
            <a:r>
              <a:rPr lang="en-US" sz="2000" dirty="0" smtClean="0"/>
              <a:t>Protection of Networks and information </a:t>
            </a:r>
          </a:p>
          <a:p>
            <a:pPr marL="914400" lvl="1" indent="-457200">
              <a:buFont typeface="Arial" pitchFamily="34" charset="0"/>
              <a:buChar char="•"/>
            </a:pPr>
            <a:r>
              <a:rPr lang="en-US" sz="2000" dirty="0" smtClean="0"/>
              <a:t>Remote customers access and fund transfers</a:t>
            </a:r>
          </a:p>
          <a:p>
            <a:pPr marL="914400" lvl="1" indent="-457200">
              <a:buFont typeface="Arial" pitchFamily="34" charset="0"/>
              <a:buChar char="•"/>
            </a:pPr>
            <a:r>
              <a:rPr lang="en-US" sz="2000" dirty="0" smtClean="0"/>
              <a:t>Vendors and third parties</a:t>
            </a:r>
          </a:p>
          <a:p>
            <a:pPr marL="914400" lvl="1" indent="-457200">
              <a:buFont typeface="Arial" pitchFamily="34" charset="0"/>
              <a:buChar char="•"/>
            </a:pPr>
            <a:r>
              <a:rPr lang="en-US" sz="2000" dirty="0" smtClean="0"/>
              <a:t>Detection of unauthorized activity.</a:t>
            </a:r>
            <a:br>
              <a:rPr lang="en-US" sz="2000" dirty="0" smtClean="0"/>
            </a:br>
            <a:endParaRPr lang="en-US" sz="2000" dirty="0" smtClean="0"/>
          </a:p>
          <a:p>
            <a:pPr marL="0" lvl="1"/>
            <a:endParaRPr lang="en-US" sz="1400" dirty="0" smtClean="0"/>
          </a:p>
          <a:p>
            <a:pPr marL="0" lvl="1"/>
            <a:r>
              <a:rPr lang="en-US" sz="1400" dirty="0" smtClean="0"/>
              <a:t>Available at: </a:t>
            </a:r>
            <a:r>
              <a:rPr lang="en-US" sz="1200" dirty="0" smtClean="0"/>
              <a:t>http://www.sec.gov/ocie/announcement/Cybersecurity+Risk+Alert++%2526+Appendix+-+4.15.14.pdf </a:t>
            </a:r>
            <a:endParaRPr lang="en-US" sz="2400" dirty="0"/>
          </a:p>
        </p:txBody>
      </p:sp>
    </p:spTree>
    <p:extLst>
      <p:ext uri="{BB962C8B-B14F-4D97-AF65-F5344CB8AC3E}">
        <p14:creationId xmlns:p14="http://schemas.microsoft.com/office/powerpoint/2010/main" val="1181952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3" y="1371600"/>
            <a:ext cx="83089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AutoShape 4"/>
          <p:cNvSpPr>
            <a:spLocks noGrp="1" noChangeAspect="1" noChangeArrowheads="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457200" indent="-457200" algn="l"/>
            <a:r>
              <a:rPr lang="en-US" dirty="0" smtClean="0"/>
              <a:t>9</a:t>
            </a:r>
            <a:r>
              <a:rPr lang="en-US" sz="4000" dirty="0" smtClean="0"/>
              <a:t>.	Brokers and Consultants - Fix These Continuing Problems - </a:t>
            </a:r>
            <a:r>
              <a:rPr lang="en-US" sz="4000" i="1" dirty="0" smtClean="0"/>
              <a:t>Originalism</a:t>
            </a:r>
          </a:p>
        </p:txBody>
      </p:sp>
      <p:sp>
        <p:nvSpPr>
          <p:cNvPr id="20484" name="TextBox 1"/>
          <p:cNvSpPr txBox="1">
            <a:spLocks noChangeArrowheads="1"/>
          </p:cNvSpPr>
          <p:nvPr/>
        </p:nvSpPr>
        <p:spPr bwMode="auto">
          <a:xfrm>
            <a:off x="344488" y="1395263"/>
            <a:ext cx="83820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5475" indent="-285750">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a:buFont typeface="Arial" charset="0"/>
              <a:buChar char="•"/>
            </a:pPr>
            <a:r>
              <a:rPr lang="en-US" sz="4000" i="0" dirty="0" smtClean="0"/>
              <a:t>Arbitration</a:t>
            </a:r>
            <a:r>
              <a:rPr lang="en-US" sz="4000" i="0" dirty="0"/>
              <a:t/>
            </a:r>
            <a:br>
              <a:rPr lang="en-US" sz="4000" i="0" dirty="0"/>
            </a:br>
            <a:endParaRPr lang="en-US" sz="4000" i="0" dirty="0"/>
          </a:p>
          <a:p>
            <a:pPr>
              <a:buFont typeface="Arial" charset="0"/>
              <a:buChar char="•"/>
            </a:pPr>
            <a:r>
              <a:rPr lang="en-US" sz="4000" i="0" dirty="0"/>
              <a:t>Continuity at </a:t>
            </a:r>
            <a:r>
              <a:rPr lang="en-US" sz="4000" i="0" dirty="0" smtClean="0"/>
              <a:t>Renewal</a:t>
            </a:r>
            <a:br>
              <a:rPr lang="en-US" sz="4000" i="0" dirty="0" smtClean="0"/>
            </a:br>
            <a:endParaRPr lang="en-US" sz="4000" i="0" dirty="0"/>
          </a:p>
          <a:p>
            <a:pPr>
              <a:buFont typeface="Arial" charset="0"/>
              <a:buChar char="•"/>
            </a:pPr>
            <a:r>
              <a:rPr lang="en-US" sz="4000" i="0" dirty="0" smtClean="0"/>
              <a:t>Exhaustion</a:t>
            </a:r>
          </a:p>
          <a:p>
            <a:pPr lvl="2">
              <a:buFont typeface="Arial" charset="0"/>
              <a:buChar char="•"/>
            </a:pPr>
            <a:r>
              <a:rPr lang="en-US" sz="3200" i="0" dirty="0" smtClean="0"/>
              <a:t>“Bodily Injury” Exclusion</a:t>
            </a:r>
            <a:br>
              <a:rPr lang="en-US" sz="3200" i="0" dirty="0" smtClean="0"/>
            </a:br>
            <a:endParaRPr lang="en-US" sz="3200" i="0" dirty="0" smtClean="0"/>
          </a:p>
          <a:p>
            <a:pPr>
              <a:buFont typeface="Arial" charset="0"/>
              <a:buChar char="•"/>
            </a:pPr>
            <a:r>
              <a:rPr lang="en-US" sz="4000" i="0" dirty="0" smtClean="0"/>
              <a:t>Fraud Exclusion</a:t>
            </a:r>
            <a:r>
              <a:rPr lang="en-US" sz="4400" i="0" dirty="0"/>
              <a:t/>
            </a:r>
            <a:br>
              <a:rPr lang="en-US" sz="4400" i="0" dirty="0"/>
            </a:br>
            <a:endParaRPr lang="en-US" sz="4400" i="0" dirty="0"/>
          </a:p>
        </p:txBody>
      </p:sp>
      <p:pic>
        <p:nvPicPr>
          <p:cNvPr id="3074" name="Picture 2"/>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rot="1209165">
            <a:off x="6781800" y="2362200"/>
            <a:ext cx="1831086" cy="3003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431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518550" y="885700"/>
            <a:ext cx="7936675" cy="728350"/>
          </a:xfrm>
          <a:ln>
            <a:solidFill>
              <a:schemeClr val="accent1"/>
            </a:solidFill>
          </a:ln>
        </p:spPr>
        <p:txBody>
          <a:bodyPr/>
          <a:lstStyle/>
          <a:p>
            <a:r>
              <a:rPr lang="en-US" sz="4000" dirty="0" smtClean="0"/>
              <a:t>Possible Gradient in Fraud </a:t>
            </a:r>
            <a:r>
              <a:rPr lang="en-US" sz="4000" dirty="0"/>
              <a:t>Exclusion</a:t>
            </a:r>
          </a:p>
        </p:txBody>
      </p:sp>
      <p:sp>
        <p:nvSpPr>
          <p:cNvPr id="300037" name="Text Box 5"/>
          <p:cNvSpPr txBox="1">
            <a:spLocks noChangeArrowheads="1"/>
          </p:cNvSpPr>
          <p:nvPr/>
        </p:nvSpPr>
        <p:spPr bwMode="auto">
          <a:xfrm>
            <a:off x="152400" y="2667000"/>
            <a:ext cx="838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smtClean="0">
                <a:solidFill>
                  <a:srgbClr val="000066"/>
                </a:solidFill>
              </a:rPr>
              <a:t>“In fact” or worse </a:t>
            </a:r>
            <a:r>
              <a:rPr lang="en-US" sz="1200" b="1" i="0" dirty="0">
                <a:solidFill>
                  <a:srgbClr val="000066"/>
                </a:solidFill>
              </a:rPr>
              <a:t>wording</a:t>
            </a:r>
          </a:p>
        </p:txBody>
      </p:sp>
      <p:sp>
        <p:nvSpPr>
          <p:cNvPr id="300038" name="Text Box 6"/>
          <p:cNvSpPr txBox="1">
            <a:spLocks noChangeArrowheads="1"/>
          </p:cNvSpPr>
          <p:nvPr/>
        </p:nvSpPr>
        <p:spPr bwMode="auto">
          <a:xfrm>
            <a:off x="1066800" y="2712244"/>
            <a:ext cx="1219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smtClean="0">
                <a:solidFill>
                  <a:srgbClr val="000066"/>
                </a:solidFill>
              </a:rPr>
              <a:t>Admission of </a:t>
            </a:r>
            <a:r>
              <a:rPr lang="en-US" sz="1200" b="1" i="0" dirty="0">
                <a:solidFill>
                  <a:srgbClr val="000066"/>
                </a:solidFill>
              </a:rPr>
              <a:t>guilt</a:t>
            </a:r>
          </a:p>
        </p:txBody>
      </p:sp>
      <p:sp>
        <p:nvSpPr>
          <p:cNvPr id="300039" name="Text Box 7"/>
          <p:cNvSpPr txBox="1">
            <a:spLocks noChangeArrowheads="1"/>
          </p:cNvSpPr>
          <p:nvPr/>
        </p:nvSpPr>
        <p:spPr bwMode="auto">
          <a:xfrm>
            <a:off x="2286000" y="2514600"/>
            <a:ext cx="11430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Final adjudication of fraud</a:t>
            </a:r>
          </a:p>
        </p:txBody>
      </p:sp>
      <p:sp>
        <p:nvSpPr>
          <p:cNvPr id="300040" name="Text Box 8"/>
          <p:cNvSpPr txBox="1">
            <a:spLocks noChangeArrowheads="1"/>
          </p:cNvSpPr>
          <p:nvPr/>
        </p:nvSpPr>
        <p:spPr bwMode="auto">
          <a:xfrm>
            <a:off x="3352800" y="2209800"/>
            <a:ext cx="1371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Final adjudication of fraud in the underlying proceeding</a:t>
            </a:r>
          </a:p>
        </p:txBody>
      </p:sp>
      <p:sp>
        <p:nvSpPr>
          <p:cNvPr id="300041" name="Text Box 9"/>
          <p:cNvSpPr txBox="1">
            <a:spLocks noChangeArrowheads="1"/>
          </p:cNvSpPr>
          <p:nvPr/>
        </p:nvSpPr>
        <p:spPr bwMode="auto">
          <a:xfrm>
            <a:off x="4572000" y="2209800"/>
            <a:ext cx="1752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Final, </a:t>
            </a:r>
            <a:br>
              <a:rPr lang="en-US" sz="1200" b="1" i="0" dirty="0">
                <a:solidFill>
                  <a:srgbClr val="000066"/>
                </a:solidFill>
              </a:rPr>
            </a:br>
            <a:r>
              <a:rPr lang="en-US" sz="1200" b="1" i="0" dirty="0">
                <a:solidFill>
                  <a:srgbClr val="000066"/>
                </a:solidFill>
              </a:rPr>
              <a:t>non-appealable adjudication in the underlying proceeding</a:t>
            </a:r>
          </a:p>
        </p:txBody>
      </p:sp>
      <p:sp>
        <p:nvSpPr>
          <p:cNvPr id="300043" name="Text Box 11"/>
          <p:cNvSpPr txBox="1">
            <a:spLocks noChangeArrowheads="1"/>
          </p:cNvSpPr>
          <p:nvPr/>
        </p:nvSpPr>
        <p:spPr bwMode="auto">
          <a:xfrm>
            <a:off x="6172200" y="2133600"/>
            <a:ext cx="1981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Final, </a:t>
            </a:r>
            <a:br>
              <a:rPr lang="en-US" sz="1200" b="1" i="0" dirty="0">
                <a:solidFill>
                  <a:srgbClr val="000066"/>
                </a:solidFill>
              </a:rPr>
            </a:br>
            <a:r>
              <a:rPr lang="en-US" sz="1200" b="1" i="0" dirty="0">
                <a:solidFill>
                  <a:srgbClr val="000066"/>
                </a:solidFill>
              </a:rPr>
              <a:t>non-appealable adjudication in the underlying proceeding, applicable only to officers</a:t>
            </a:r>
          </a:p>
        </p:txBody>
      </p:sp>
      <p:sp>
        <p:nvSpPr>
          <p:cNvPr id="300044" name="Text Box 12"/>
          <p:cNvSpPr txBox="1">
            <a:spLocks noChangeArrowheads="1"/>
          </p:cNvSpPr>
          <p:nvPr/>
        </p:nvSpPr>
        <p:spPr bwMode="auto">
          <a:xfrm>
            <a:off x="8077200" y="28194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200" b="1" i="0" dirty="0">
                <a:solidFill>
                  <a:srgbClr val="000066"/>
                </a:solidFill>
              </a:rPr>
              <a:t>No exclusion</a:t>
            </a:r>
          </a:p>
        </p:txBody>
      </p:sp>
      <p:sp>
        <p:nvSpPr>
          <p:cNvPr id="300045" name="Line 13"/>
          <p:cNvSpPr>
            <a:spLocks noChangeShapeType="1"/>
          </p:cNvSpPr>
          <p:nvPr/>
        </p:nvSpPr>
        <p:spPr bwMode="auto">
          <a:xfrm flipV="1">
            <a:off x="533400" y="3505200"/>
            <a:ext cx="8153400" cy="0"/>
          </a:xfrm>
          <a:prstGeom prst="line">
            <a:avLst/>
          </a:prstGeom>
          <a:noFill/>
          <a:ln w="63500">
            <a:solidFill>
              <a:srgbClr val="0033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46" name="Line 14"/>
          <p:cNvSpPr>
            <a:spLocks noChangeShapeType="1"/>
          </p:cNvSpPr>
          <p:nvPr/>
        </p:nvSpPr>
        <p:spPr bwMode="auto">
          <a:xfrm>
            <a:off x="533400" y="3352800"/>
            <a:ext cx="0" cy="344488"/>
          </a:xfrm>
          <a:prstGeom prst="line">
            <a:avLst/>
          </a:prstGeom>
          <a:noFill/>
          <a:ln w="317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47" name="Line 15"/>
          <p:cNvSpPr>
            <a:spLocks noChangeShapeType="1"/>
          </p:cNvSpPr>
          <p:nvPr/>
        </p:nvSpPr>
        <p:spPr bwMode="auto">
          <a:xfrm>
            <a:off x="16002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48" name="Line 16"/>
          <p:cNvSpPr>
            <a:spLocks noChangeShapeType="1"/>
          </p:cNvSpPr>
          <p:nvPr/>
        </p:nvSpPr>
        <p:spPr bwMode="auto">
          <a:xfrm>
            <a:off x="28194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49" name="Line 17"/>
          <p:cNvSpPr>
            <a:spLocks noChangeShapeType="1"/>
          </p:cNvSpPr>
          <p:nvPr/>
        </p:nvSpPr>
        <p:spPr bwMode="auto">
          <a:xfrm>
            <a:off x="40386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50" name="Line 18"/>
          <p:cNvSpPr>
            <a:spLocks noChangeShapeType="1"/>
          </p:cNvSpPr>
          <p:nvPr/>
        </p:nvSpPr>
        <p:spPr bwMode="auto">
          <a:xfrm>
            <a:off x="54864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51" name="Line 19"/>
          <p:cNvSpPr>
            <a:spLocks noChangeShapeType="1"/>
          </p:cNvSpPr>
          <p:nvPr/>
        </p:nvSpPr>
        <p:spPr bwMode="auto">
          <a:xfrm>
            <a:off x="7162800" y="3352800"/>
            <a:ext cx="0" cy="344488"/>
          </a:xfrm>
          <a:prstGeom prst="line">
            <a:avLst/>
          </a:prstGeom>
          <a:noFill/>
          <a:ln w="190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53" name="Line 21"/>
          <p:cNvSpPr>
            <a:spLocks noChangeShapeType="1"/>
          </p:cNvSpPr>
          <p:nvPr/>
        </p:nvSpPr>
        <p:spPr bwMode="auto">
          <a:xfrm>
            <a:off x="8686800" y="3352800"/>
            <a:ext cx="0" cy="344488"/>
          </a:xfrm>
          <a:prstGeom prst="line">
            <a:avLst/>
          </a:prstGeom>
          <a:noFill/>
          <a:ln w="3175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54" name="Text Box 22"/>
          <p:cNvSpPr txBox="1">
            <a:spLocks noChangeArrowheads="1"/>
          </p:cNvSpPr>
          <p:nvPr/>
        </p:nvSpPr>
        <p:spPr bwMode="auto">
          <a:xfrm>
            <a:off x="76200" y="3810000"/>
            <a:ext cx="1066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buFont typeface="Arial" charset="0"/>
              <a:buNone/>
            </a:pPr>
            <a:r>
              <a:rPr lang="en-US" sz="1400" b="1" dirty="0" smtClean="0">
                <a:solidFill>
                  <a:srgbClr val="CC3300"/>
                </a:solidFill>
                <a:cs typeface="Arial" charset="0"/>
              </a:rPr>
              <a:t>Wor</a:t>
            </a:r>
            <a:r>
              <a:rPr lang="en-US" sz="1400" b="1" i="0" dirty="0" smtClean="0">
                <a:solidFill>
                  <a:srgbClr val="CC3300"/>
                </a:solidFill>
                <a:cs typeface="Arial" charset="0"/>
              </a:rPr>
              <a:t>st </a:t>
            </a:r>
            <a:r>
              <a:rPr lang="en-US" sz="1400" b="1" i="0" dirty="0">
                <a:solidFill>
                  <a:srgbClr val="CC3300"/>
                </a:solidFill>
                <a:cs typeface="Arial" charset="0"/>
              </a:rPr>
              <a:t/>
            </a:r>
            <a:br>
              <a:rPr lang="en-US" sz="1400" b="1" i="0" dirty="0">
                <a:solidFill>
                  <a:srgbClr val="CC3300"/>
                </a:solidFill>
                <a:cs typeface="Arial" charset="0"/>
              </a:rPr>
            </a:br>
            <a:endParaRPr lang="en-US" sz="1400" b="1" i="0" dirty="0">
              <a:solidFill>
                <a:srgbClr val="CC3300"/>
              </a:solidFill>
              <a:cs typeface="Arial" charset="0"/>
            </a:endParaRPr>
          </a:p>
        </p:txBody>
      </p:sp>
      <p:sp>
        <p:nvSpPr>
          <p:cNvPr id="300055" name="Line 23"/>
          <p:cNvSpPr>
            <a:spLocks noChangeShapeType="1"/>
          </p:cNvSpPr>
          <p:nvPr/>
        </p:nvSpPr>
        <p:spPr bwMode="auto">
          <a:xfrm>
            <a:off x="1143000" y="4038600"/>
            <a:ext cx="6858000" cy="0"/>
          </a:xfrm>
          <a:prstGeom prst="line">
            <a:avLst/>
          </a:prstGeom>
          <a:noFill/>
          <a:ln w="254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0056" name="Text Box 24"/>
          <p:cNvSpPr txBox="1">
            <a:spLocks noChangeArrowheads="1"/>
          </p:cNvSpPr>
          <p:nvPr/>
        </p:nvSpPr>
        <p:spPr bwMode="auto">
          <a:xfrm>
            <a:off x="8077200" y="3733800"/>
            <a:ext cx="1066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019175">
              <a:defRPr sz="2400">
                <a:solidFill>
                  <a:schemeClr val="tx1"/>
                </a:solidFill>
                <a:latin typeface="Arial" charset="0"/>
              </a:defRPr>
            </a:lvl1pPr>
            <a:lvl2pPr defTabSz="1019175">
              <a:defRPr sz="2400">
                <a:solidFill>
                  <a:schemeClr val="tx1"/>
                </a:solidFill>
                <a:latin typeface="Arial" charset="0"/>
              </a:defRPr>
            </a:lvl2pPr>
            <a:lvl3pPr defTabSz="1019175">
              <a:defRPr sz="2400">
                <a:solidFill>
                  <a:schemeClr val="tx1"/>
                </a:solidFill>
                <a:latin typeface="Arial" charset="0"/>
              </a:defRPr>
            </a:lvl3pPr>
            <a:lvl4pPr defTabSz="1019175">
              <a:defRPr sz="2400">
                <a:solidFill>
                  <a:schemeClr val="tx1"/>
                </a:solidFill>
                <a:latin typeface="Arial" charset="0"/>
              </a:defRPr>
            </a:lvl4pPr>
            <a:lvl5pPr defTabSz="1019175">
              <a:defRPr sz="2400">
                <a:solidFill>
                  <a:schemeClr val="tx1"/>
                </a:solidFill>
                <a:latin typeface="Arial" charset="0"/>
              </a:defRPr>
            </a:lvl5pPr>
            <a:lvl6pPr defTabSz="1019175" eaLnBrk="0" fontAlgn="base" hangingPunct="0">
              <a:spcBef>
                <a:spcPct val="0"/>
              </a:spcBef>
              <a:spcAft>
                <a:spcPct val="0"/>
              </a:spcAft>
              <a:defRPr sz="2400">
                <a:solidFill>
                  <a:schemeClr val="tx1"/>
                </a:solidFill>
                <a:latin typeface="Arial" charset="0"/>
              </a:defRPr>
            </a:lvl6pPr>
            <a:lvl7pPr defTabSz="1019175" eaLnBrk="0" fontAlgn="base" hangingPunct="0">
              <a:spcBef>
                <a:spcPct val="0"/>
              </a:spcBef>
              <a:spcAft>
                <a:spcPct val="0"/>
              </a:spcAft>
              <a:defRPr sz="2400">
                <a:solidFill>
                  <a:schemeClr val="tx1"/>
                </a:solidFill>
                <a:latin typeface="Arial" charset="0"/>
              </a:defRPr>
            </a:lvl7pPr>
            <a:lvl8pPr defTabSz="1019175" eaLnBrk="0" fontAlgn="base" hangingPunct="0">
              <a:spcBef>
                <a:spcPct val="0"/>
              </a:spcBef>
              <a:spcAft>
                <a:spcPct val="0"/>
              </a:spcAft>
              <a:defRPr sz="2400">
                <a:solidFill>
                  <a:schemeClr val="tx1"/>
                </a:solidFill>
                <a:latin typeface="Arial" charset="0"/>
              </a:defRPr>
            </a:lvl8pPr>
            <a:lvl9pPr defTabSz="1019175"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buFont typeface="Arial" charset="0"/>
              <a:buNone/>
            </a:pPr>
            <a:r>
              <a:rPr lang="en-US" sz="1400" b="1" i="0" dirty="0">
                <a:solidFill>
                  <a:srgbClr val="CC3300"/>
                </a:solidFill>
                <a:cs typeface="Arial" charset="0"/>
              </a:rPr>
              <a:t>Best </a:t>
            </a:r>
            <a:br>
              <a:rPr lang="en-US" sz="1400" b="1" i="0" dirty="0">
                <a:solidFill>
                  <a:srgbClr val="CC3300"/>
                </a:solidFill>
                <a:cs typeface="Arial" charset="0"/>
              </a:rPr>
            </a:br>
            <a:endParaRPr lang="en-US" sz="1400" b="1" i="0" dirty="0">
              <a:solidFill>
                <a:srgbClr val="CC3300"/>
              </a:solidFill>
              <a:cs typeface="Arial" charset="0"/>
            </a:endParaRPr>
          </a:p>
        </p:txBody>
      </p:sp>
      <p:sp>
        <p:nvSpPr>
          <p:cNvPr id="2" name="Rectangle 1"/>
          <p:cNvSpPr/>
          <p:nvPr/>
        </p:nvSpPr>
        <p:spPr>
          <a:xfrm>
            <a:off x="102425" y="59375"/>
            <a:ext cx="8458200" cy="707886"/>
          </a:xfrm>
          <a:prstGeom prst="rect">
            <a:avLst/>
          </a:prstGeom>
        </p:spPr>
        <p:txBody>
          <a:bodyPr wrap="square">
            <a:spAutoFit/>
          </a:bodyPr>
          <a:lstStyle/>
          <a:p>
            <a:r>
              <a:rPr lang="en-US" sz="4000" b="1" kern="0" dirty="0">
                <a:solidFill>
                  <a:srgbClr val="004080"/>
                </a:solidFill>
                <a:latin typeface="Calibri"/>
                <a:ea typeface="ＭＳ Ｐゴシック" charset="0"/>
                <a:cs typeface="Calibri"/>
              </a:rPr>
              <a:t>9</a:t>
            </a:r>
            <a:r>
              <a:rPr lang="en-US" sz="4000" b="1" dirty="0">
                <a:solidFill>
                  <a:srgbClr val="004080"/>
                </a:solidFill>
                <a:latin typeface="Calibri"/>
                <a:ea typeface="ＭＳ Ｐゴシック" charset="0"/>
                <a:cs typeface="Calibri"/>
              </a:rPr>
              <a:t>. Brokers and Consultants – Con’t.</a:t>
            </a:r>
          </a:p>
        </p:txBody>
      </p:sp>
    </p:spTree>
    <p:extLst>
      <p:ext uri="{BB962C8B-B14F-4D97-AF65-F5344CB8AC3E}">
        <p14:creationId xmlns:p14="http://schemas.microsoft.com/office/powerpoint/2010/main" val="2440759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rot="19929879">
            <a:off x="4681266" y="2010928"/>
            <a:ext cx="3382766" cy="3917360"/>
          </a:xfrm>
          <a:prstGeom prst="rect">
            <a:avLst/>
          </a:prstGeom>
        </p:spPr>
      </p:pic>
      <p:sp>
        <p:nvSpPr>
          <p:cNvPr id="18435" name="Rectangle 2"/>
          <p:cNvSpPr>
            <a:spLocks noGrp="1" noChangeArrowheads="1"/>
          </p:cNvSpPr>
          <p:nvPr>
            <p:ph type="title"/>
          </p:nvPr>
        </p:nvSpPr>
        <p:spPr>
          <a:xfrm>
            <a:off x="216335" y="225062"/>
            <a:ext cx="8752230" cy="1109662"/>
          </a:xfrm>
        </p:spPr>
        <p:txBody>
          <a:bodyPr/>
          <a:lstStyle/>
          <a:p>
            <a:pPr marL="571500" indent="-571500" algn="l"/>
            <a:r>
              <a:rPr lang="en-US" sz="4000" dirty="0" smtClean="0"/>
              <a:t>8. Dodd-Frank Whistleblower Protections Not Retroactive</a:t>
            </a:r>
          </a:p>
        </p:txBody>
      </p:sp>
      <p:sp>
        <p:nvSpPr>
          <p:cNvPr id="3" name="TextBox 2"/>
          <p:cNvSpPr txBox="1"/>
          <p:nvPr/>
        </p:nvSpPr>
        <p:spPr>
          <a:xfrm>
            <a:off x="152400" y="1467292"/>
            <a:ext cx="8534400" cy="5970865"/>
          </a:xfrm>
          <a:prstGeom prst="rect">
            <a:avLst/>
          </a:prstGeom>
          <a:noFill/>
        </p:spPr>
        <p:txBody>
          <a:bodyPr wrap="square" rtlCol="0">
            <a:spAutoFit/>
          </a:bodyPr>
          <a:lstStyle/>
          <a:p>
            <a:pPr marL="742950" lvl="1" indent="-285750">
              <a:buFont typeface="Arial" pitchFamily="34" charset="0"/>
              <a:buChar char="•"/>
            </a:pPr>
            <a:r>
              <a:rPr lang="en-US" sz="2400" dirty="0" smtClean="0"/>
              <a:t>Alleged retaliation by employer</a:t>
            </a:r>
            <a:br>
              <a:rPr lang="en-US" sz="2400" dirty="0" smtClean="0"/>
            </a:br>
            <a:endParaRPr lang="en-US" sz="2400" dirty="0" smtClean="0"/>
          </a:p>
          <a:p>
            <a:pPr marL="742950" lvl="1" indent="-285750">
              <a:buFont typeface="Arial" pitchFamily="34" charset="0"/>
              <a:buChar char="•"/>
            </a:pPr>
            <a:r>
              <a:rPr lang="en-US" sz="2400" dirty="0" smtClean="0"/>
              <a:t>Asserted deficiencies in lending practices</a:t>
            </a:r>
            <a:br>
              <a:rPr lang="en-US" sz="2400" dirty="0" smtClean="0"/>
            </a:br>
            <a:endParaRPr lang="en-US" sz="2400" dirty="0" smtClean="0"/>
          </a:p>
          <a:p>
            <a:pPr marL="742950" lvl="1" indent="-285750">
              <a:buFont typeface="Arial" pitchFamily="34" charset="0"/>
              <a:buChar char="•"/>
            </a:pPr>
            <a:r>
              <a:rPr lang="en-US" sz="2400" dirty="0" smtClean="0"/>
              <a:t>Court found that insufficient allegation that retaliatory act took place after Dodd-Frank July 22, 2010 effective date.</a:t>
            </a:r>
            <a:br>
              <a:rPr lang="en-US" sz="2400" dirty="0" smtClean="0"/>
            </a:br>
            <a:endParaRPr lang="en-US" sz="2400" dirty="0" smtClean="0"/>
          </a:p>
          <a:p>
            <a:pPr marL="742950" lvl="1" indent="-285750">
              <a:buFont typeface="Arial" pitchFamily="34" charset="0"/>
              <a:buChar char="•"/>
            </a:pPr>
            <a:r>
              <a:rPr lang="en-US" sz="2400" dirty="0" smtClean="0"/>
              <a:t>Case dismissed by United States District Judge Paul A. Engelmayer.</a:t>
            </a:r>
          </a:p>
          <a:p>
            <a:pPr marL="285750" indent="-285750">
              <a:buFont typeface="Arial" pitchFamily="34" charset="0"/>
              <a:buChar char="•"/>
            </a:pPr>
            <a:endParaRPr lang="en-US" sz="2000" dirty="0"/>
          </a:p>
          <a:p>
            <a:endParaRPr lang="en-US" sz="2000" i="1" dirty="0" smtClean="0"/>
          </a:p>
          <a:p>
            <a:endParaRPr lang="en-US" sz="2000" i="1" dirty="0"/>
          </a:p>
          <a:p>
            <a:r>
              <a:rPr lang="en-US" sz="1400" i="1" dirty="0"/>
              <a:t>Saeed Ahmad v. Morgan Stanley &amp; Co., Inc.</a:t>
            </a:r>
            <a:r>
              <a:rPr lang="en-US" sz="1400" dirty="0"/>
              <a:t> No. 13 Civ. 6394 (PAE) (SDNY)(February 21, 2014).</a:t>
            </a:r>
          </a:p>
          <a:p>
            <a:endParaRPr lang="en-US" sz="1600" i="1" dirty="0" smtClean="0"/>
          </a:p>
          <a:p>
            <a:endParaRPr lang="en-US" sz="1600" i="1" dirty="0" smtClean="0"/>
          </a:p>
          <a:p>
            <a:endParaRPr lang="en-US" sz="1600" i="1" dirty="0" smtClean="0"/>
          </a:p>
          <a:p>
            <a:pPr marL="285750" indent="-285750">
              <a:buFont typeface="Arial" pitchFamily="34" charset="0"/>
              <a:buChar char="•"/>
            </a:pPr>
            <a:endParaRPr lang="en-US" sz="2000" dirty="0"/>
          </a:p>
        </p:txBody>
      </p:sp>
    </p:spTree>
    <p:extLst>
      <p:ext uri="{BB962C8B-B14F-4D97-AF65-F5344CB8AC3E}">
        <p14:creationId xmlns:p14="http://schemas.microsoft.com/office/powerpoint/2010/main" val="1503356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1000" contrast="-40000"/>
                    </a14:imgEffect>
                  </a14:imgLayer>
                </a14:imgProps>
              </a:ext>
              <a:ext uri="{28A0092B-C50C-407E-A947-70E740481C1C}">
                <a14:useLocalDpi xmlns:a14="http://schemas.microsoft.com/office/drawing/2010/main" val="0"/>
              </a:ext>
            </a:extLst>
          </a:blip>
          <a:srcRect/>
          <a:stretch>
            <a:fillRect/>
          </a:stretch>
        </p:blipFill>
        <p:spPr bwMode="auto">
          <a:xfrm rot="19740219">
            <a:off x="2265557" y="848239"/>
            <a:ext cx="4148138" cy="5213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AutoShape 4"/>
          <p:cNvSpPr>
            <a:spLocks noGrp="1" noChangeAspect="1" noChangeArrowheads="1"/>
          </p:cNvSpPr>
          <p:nvPr>
            <p:ph type="title"/>
          </p:nvPr>
        </p:nvSpPr>
        <p:spPr>
          <a:xfrm>
            <a:off x="152400" y="152400"/>
            <a:ext cx="8915400" cy="1109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457200" indent="-457200" algn="l"/>
            <a:r>
              <a:rPr lang="en-US" sz="4000" dirty="0" smtClean="0"/>
              <a:t>7. Business Judgment Rule – Not Entire F</a:t>
            </a:r>
            <a:r>
              <a:rPr lang="en-US" dirty="0" smtClean="0"/>
              <a:t>airness – Going Private Transactions</a:t>
            </a:r>
            <a:endParaRPr lang="en-US" sz="4000" dirty="0" smtClean="0"/>
          </a:p>
        </p:txBody>
      </p:sp>
      <p:sp>
        <p:nvSpPr>
          <p:cNvPr id="3" name="TextBox 2"/>
          <p:cNvSpPr txBox="1"/>
          <p:nvPr/>
        </p:nvSpPr>
        <p:spPr>
          <a:xfrm>
            <a:off x="304800" y="1331524"/>
            <a:ext cx="8439167" cy="4524315"/>
          </a:xfrm>
          <a:prstGeom prst="rect">
            <a:avLst/>
          </a:prstGeom>
          <a:noFill/>
        </p:spPr>
        <p:txBody>
          <a:bodyPr wrap="square" rtlCol="0">
            <a:spAutoFit/>
          </a:bodyPr>
          <a:lstStyle/>
          <a:p>
            <a:pPr marL="285750" indent="-285750">
              <a:buFont typeface="Arial" pitchFamily="34" charset="0"/>
              <a:buChar char="•"/>
            </a:pPr>
            <a:r>
              <a:rPr lang="en-US" dirty="0" smtClean="0"/>
              <a:t>The </a:t>
            </a:r>
            <a:r>
              <a:rPr lang="en-US" b="1" dirty="0" smtClean="0"/>
              <a:t>business judgment rule </a:t>
            </a:r>
            <a:r>
              <a:rPr lang="en-US" dirty="0" smtClean="0"/>
              <a:t>rather than the fact-intensive </a:t>
            </a:r>
            <a:r>
              <a:rPr lang="en-US" b="1" dirty="0" smtClean="0"/>
              <a:t>“entire fairness”</a:t>
            </a:r>
            <a:r>
              <a:rPr lang="en-US" dirty="0" smtClean="0"/>
              <a:t> standard applies to certain “going private” mergers involving controlling shareholders.</a:t>
            </a:r>
            <a:br>
              <a:rPr lang="en-US" dirty="0" smtClean="0"/>
            </a:br>
            <a:endParaRPr lang="en-US" dirty="0" smtClean="0"/>
          </a:p>
          <a:p>
            <a:pPr marL="285750" indent="-285750">
              <a:buFont typeface="Arial" pitchFamily="34" charset="0"/>
              <a:buChar char="•"/>
            </a:pPr>
            <a:r>
              <a:rPr lang="en-US" dirty="0" smtClean="0"/>
              <a:t>BJR applies if (1) an independent and well-functioning special committee, with its own advisors has the power to say “No” to the transaction; and (2) a majority of the minority stockholders; both approve the transaction.</a:t>
            </a:r>
            <a:br>
              <a:rPr lang="en-US" dirty="0" smtClean="0"/>
            </a:br>
            <a:endParaRPr lang="en-US" dirty="0" smtClean="0"/>
          </a:p>
          <a:p>
            <a:pPr marL="285750" indent="-285750">
              <a:buFont typeface="Arial" pitchFamily="34" charset="0"/>
              <a:buChar char="•"/>
            </a:pPr>
            <a:r>
              <a:rPr lang="en-US" dirty="0" smtClean="0"/>
              <a:t>Despite </a:t>
            </a:r>
            <a:r>
              <a:rPr lang="en-US" dirty="0"/>
              <a:t>the work of the Special Committee and </a:t>
            </a:r>
            <a:r>
              <a:rPr lang="en-US" dirty="0" smtClean="0"/>
              <a:t>the </a:t>
            </a:r>
            <a:r>
              <a:rPr lang="en-US" dirty="0"/>
              <a:t>approval of the minority shareholders, plaintiffs sued alleging the merger was unfair and that the MFW Board and the Special Committee members had breached their fiduciary duties</a:t>
            </a:r>
            <a:r>
              <a:rPr lang="en-US" dirty="0" smtClean="0"/>
              <a:t>.</a:t>
            </a:r>
            <a:br>
              <a:rPr lang="en-US" dirty="0" smtClean="0"/>
            </a:br>
            <a:endParaRPr lang="en-US" dirty="0" smtClean="0"/>
          </a:p>
          <a:p>
            <a:pPr marL="285750" indent="-285750">
              <a:buFont typeface="Arial" pitchFamily="34" charset="0"/>
              <a:buChar char="•"/>
            </a:pPr>
            <a:r>
              <a:rPr lang="en-US" dirty="0" smtClean="0"/>
              <a:t>Summary judgment granted; Affirmed by Delaware Supreme Court.</a:t>
            </a:r>
          </a:p>
          <a:p>
            <a:r>
              <a:rPr lang="en-US" i="1" dirty="0" smtClean="0"/>
              <a:t/>
            </a:r>
            <a:br>
              <a:rPr lang="en-US" i="1" dirty="0" smtClean="0"/>
            </a:br>
            <a:r>
              <a:rPr lang="en-US" sz="1400" i="1" dirty="0" smtClean="0"/>
              <a:t>Kahn v. M&amp;F Worldwide, </a:t>
            </a:r>
            <a:r>
              <a:rPr lang="en-US" sz="1400" dirty="0" smtClean="0"/>
              <a:t>C.A. No 65661 *(Del. Sup. Ct. March 14, 2014).</a:t>
            </a:r>
            <a:endParaRPr lang="en-US" sz="1400" i="1" dirty="0"/>
          </a:p>
        </p:txBody>
      </p:sp>
    </p:spTree>
    <p:extLst>
      <p:ext uri="{BB962C8B-B14F-4D97-AF65-F5344CB8AC3E}">
        <p14:creationId xmlns:p14="http://schemas.microsoft.com/office/powerpoint/2010/main" val="546178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34400" cy="728662"/>
          </a:xfrm>
        </p:spPr>
        <p:txBody>
          <a:bodyPr/>
          <a:lstStyle/>
          <a:p>
            <a:pPr marL="457200" indent="-457200"/>
            <a:r>
              <a:rPr lang="en-US" dirty="0" smtClean="0"/>
              <a:t>6. Change In SEC Settlement Policy</a:t>
            </a:r>
            <a:endParaRPr lang="en-US" dirty="0"/>
          </a:p>
        </p:txBody>
      </p:sp>
      <p:sp>
        <p:nvSpPr>
          <p:cNvPr id="3" name="TextBox 2"/>
          <p:cNvSpPr txBox="1"/>
          <p:nvPr/>
        </p:nvSpPr>
        <p:spPr>
          <a:xfrm>
            <a:off x="304800" y="1066800"/>
            <a:ext cx="8610600" cy="4616648"/>
          </a:xfrm>
          <a:prstGeom prst="rect">
            <a:avLst/>
          </a:prstGeom>
          <a:noFill/>
        </p:spPr>
        <p:txBody>
          <a:bodyPr wrap="square" rtlCol="0">
            <a:spAutoFit/>
          </a:bodyPr>
          <a:lstStyle/>
          <a:p>
            <a:r>
              <a:rPr lang="en-US" sz="2000" dirty="0" smtClean="0"/>
              <a:t>June </a:t>
            </a:r>
            <a:r>
              <a:rPr lang="en-US" sz="2000" dirty="0"/>
              <a:t>18, 2013, SEC Chair Mary Jo White announced that the agency would in certain cases require admissions as a condition of settlement.</a:t>
            </a:r>
            <a:r>
              <a:rPr lang="en" sz="2000" dirty="0"/>
              <a:t> </a:t>
            </a:r>
            <a:r>
              <a:rPr lang="en-US" sz="2000" dirty="0"/>
              <a:t> </a:t>
            </a:r>
            <a:r>
              <a:rPr lang="en-US" dirty="0" smtClean="0"/>
              <a:t/>
            </a:r>
            <a:br>
              <a:rPr lang="en-US" dirty="0" smtClean="0"/>
            </a:br>
            <a:r>
              <a:rPr lang="en-US" sz="1000" dirty="0" smtClean="0"/>
              <a:t>(</a:t>
            </a:r>
            <a:r>
              <a:rPr lang="en-US" sz="1000" dirty="0"/>
              <a:t>Eaglesham &amp; Ackerman, </a:t>
            </a:r>
            <a:r>
              <a:rPr lang="en-US" sz="1000" i="1" dirty="0"/>
              <a:t>SEC Seeks Admissions of Fault</a:t>
            </a:r>
            <a:r>
              <a:rPr lang="en-US" sz="1000" dirty="0"/>
              <a:t>, </a:t>
            </a:r>
            <a:r>
              <a:rPr lang="en-US" sz="1000" u="sng" dirty="0"/>
              <a:t>Wall Street Journal</a:t>
            </a:r>
            <a:r>
              <a:rPr lang="en-US" sz="1000" dirty="0"/>
              <a:t> (June 18, 2013)(online.wsj.com</a:t>
            </a:r>
            <a:r>
              <a:rPr lang="en-US" sz="1000" dirty="0" smtClean="0"/>
              <a:t>).</a:t>
            </a:r>
            <a:endParaRPr lang="en" sz="1000" dirty="0"/>
          </a:p>
          <a:p>
            <a:endParaRPr lang="en" sz="2000" dirty="0"/>
          </a:p>
          <a:p>
            <a:r>
              <a:rPr lang="en-US" sz="2000" dirty="0" smtClean="0"/>
              <a:t>Neither-admit-nor-deny settlements would remain standard practice, but admissions </a:t>
            </a:r>
            <a:r>
              <a:rPr lang="en-US" sz="2000" dirty="0"/>
              <a:t>would be required in “certain cases where heightened accountability or acceptance of responsibility through the defendant’s admission of misconduct may be appropriate, even if it does not allow us to achieve a prompt resolution.” </a:t>
            </a:r>
            <a:r>
              <a:rPr lang="en-US" sz="1000" dirty="0" smtClean="0"/>
              <a:t/>
            </a:r>
            <a:br>
              <a:rPr lang="en-US" sz="1000" dirty="0" smtClean="0"/>
            </a:br>
            <a:r>
              <a:rPr lang="en-US" sz="1000" dirty="0" smtClean="0"/>
              <a:t>(</a:t>
            </a:r>
            <a:r>
              <a:rPr lang="en-US" sz="1000" dirty="0"/>
              <a:t>Orzeck, </a:t>
            </a:r>
            <a:r>
              <a:rPr lang="en-US" sz="1000" i="1" dirty="0"/>
              <a:t>SEC To Seek More Admissions Of Guilt In Settlements</a:t>
            </a:r>
            <a:r>
              <a:rPr lang="en-US" sz="1000" dirty="0"/>
              <a:t>, </a:t>
            </a:r>
            <a:r>
              <a:rPr lang="en-US" sz="1000" u="sng" dirty="0"/>
              <a:t>Law 360</a:t>
            </a:r>
            <a:r>
              <a:rPr lang="en-US" sz="1000" dirty="0"/>
              <a:t> (June 18, 2013)(law360.com)</a:t>
            </a:r>
            <a:r>
              <a:rPr lang="en" sz="1000" dirty="0"/>
              <a:t> </a:t>
            </a:r>
          </a:p>
          <a:p>
            <a:endParaRPr lang="en" dirty="0"/>
          </a:p>
          <a:p>
            <a:r>
              <a:rPr lang="en-US" sz="2000" dirty="0" smtClean="0"/>
              <a:t>Admissions </a:t>
            </a:r>
            <a:r>
              <a:rPr lang="en-US" sz="2000" dirty="0"/>
              <a:t>might be required in cases of “egregious intentional misconduct,” in which defendant obstructed the investigation, or where the conduct “harmed large numbers of investors</a:t>
            </a:r>
            <a:r>
              <a:rPr lang="en-US" sz="2000" dirty="0" smtClean="0"/>
              <a:t>.”</a:t>
            </a:r>
            <a:r>
              <a:rPr lang="en-US" dirty="0" smtClean="0"/>
              <a:t/>
            </a:r>
            <a:br>
              <a:rPr lang="en-US" dirty="0" smtClean="0"/>
            </a:br>
            <a:r>
              <a:rPr lang="en-US" dirty="0" smtClean="0"/>
              <a:t> </a:t>
            </a:r>
            <a:r>
              <a:rPr lang="en-US" sz="1000" dirty="0"/>
              <a:t>(ElBoghdady, </a:t>
            </a:r>
            <a:r>
              <a:rPr lang="en-US" sz="1000" i="1" dirty="0"/>
              <a:t>SEC to Require Admissions of Guilt in Some Settlements</a:t>
            </a:r>
            <a:r>
              <a:rPr lang="en-US" sz="1000" dirty="0"/>
              <a:t>, </a:t>
            </a:r>
            <a:r>
              <a:rPr lang="en-US" sz="1000" u="sng" dirty="0"/>
              <a:t>Washington Post </a:t>
            </a:r>
            <a:r>
              <a:rPr lang="en-US" sz="1000" dirty="0"/>
              <a:t>(June 18, 2013)(washingtonpost.com).</a:t>
            </a:r>
            <a:r>
              <a:rPr lang="en" sz="1000" dirty="0"/>
              <a:t> </a:t>
            </a:r>
          </a:p>
          <a:p>
            <a:endParaRPr lang="en-US" dirty="0"/>
          </a:p>
        </p:txBody>
      </p:sp>
    </p:spTree>
    <p:extLst>
      <p:ext uri="{BB962C8B-B14F-4D97-AF65-F5344CB8AC3E}">
        <p14:creationId xmlns:p14="http://schemas.microsoft.com/office/powerpoint/2010/main" val="1648024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lstStyle/>
          <a:p>
            <a:r>
              <a:rPr lang="en-US" dirty="0"/>
              <a:t>The views expressed by the participants in this program are not those of the participants’ employers, their clients, or any other organization.  The opinions expressed do not constitute legal advice, or risk management advice.  The views discussed are for educational purposes only, and provided only for use during this session</a:t>
            </a:r>
            <a:r>
              <a:rPr lang="en-US" dirty="0" smtClean="0"/>
              <a:t>.</a:t>
            </a:r>
            <a:endParaRPr lang="en-US" dirty="0"/>
          </a:p>
        </p:txBody>
      </p:sp>
    </p:spTree>
    <p:extLst>
      <p:ext uri="{BB962C8B-B14F-4D97-AF65-F5344CB8AC3E}">
        <p14:creationId xmlns:p14="http://schemas.microsoft.com/office/powerpoint/2010/main" val="4265396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4"/>
          <p:cNvSpPr>
            <a:spLocks noGrp="1" noChangeAspect="1" noChangeArrowheads="1"/>
          </p:cNvSpPr>
          <p:nvPr>
            <p:ph type="title"/>
          </p:nvPr>
        </p:nvSpPr>
        <p:spPr>
          <a:xfrm>
            <a:off x="192975" y="93025"/>
            <a:ext cx="8686800" cy="838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marL="457200" indent="-457200" algn="l"/>
            <a:r>
              <a:rPr lang="en-US" sz="4000" dirty="0" smtClean="0"/>
              <a:t>5.	Recoupment – Permissive/Mandatory</a:t>
            </a:r>
          </a:p>
        </p:txBody>
      </p:sp>
      <p:sp>
        <p:nvSpPr>
          <p:cNvPr id="2" name="TextBox 1"/>
          <p:cNvSpPr txBox="1"/>
          <p:nvPr/>
        </p:nvSpPr>
        <p:spPr>
          <a:xfrm>
            <a:off x="457200" y="1246525"/>
            <a:ext cx="8153400" cy="3477875"/>
          </a:xfrm>
          <a:prstGeom prst="rect">
            <a:avLst/>
          </a:prstGeom>
          <a:noFill/>
        </p:spPr>
        <p:txBody>
          <a:bodyPr wrap="square" rtlCol="0">
            <a:spAutoFit/>
          </a:bodyPr>
          <a:lstStyle/>
          <a:p>
            <a:pPr marL="285750" indent="-285750">
              <a:buFont typeface="Arial" pitchFamily="34" charset="0"/>
              <a:buChar char="•"/>
            </a:pPr>
            <a:r>
              <a:rPr lang="en-US" sz="2000" dirty="0"/>
              <a:t>Individual </a:t>
            </a:r>
            <a:r>
              <a:rPr lang="en-US" sz="2000" dirty="0" smtClean="0"/>
              <a:t>insureds </a:t>
            </a:r>
            <a:r>
              <a:rPr lang="en-US" sz="2000" dirty="0"/>
              <a:t>D&amp;O liability </a:t>
            </a:r>
            <a:r>
              <a:rPr lang="en-US" sz="2000" dirty="0" smtClean="0"/>
              <a:t>policy -- defense </a:t>
            </a:r>
            <a:r>
              <a:rPr lang="en-US" sz="2000" dirty="0"/>
              <a:t>had been “successful on the merits </a:t>
            </a:r>
            <a:r>
              <a:rPr lang="en-US" sz="2000" dirty="0" smtClean="0"/>
              <a:t>or otherwise</a:t>
            </a:r>
            <a:r>
              <a:rPr lang="en-US" sz="2000" dirty="0"/>
              <a:t>,” </a:t>
            </a:r>
            <a:r>
              <a:rPr lang="en-US" sz="2000" dirty="0" smtClean="0"/>
              <a:t>corporate </a:t>
            </a:r>
            <a:r>
              <a:rPr lang="en-US" sz="2000" dirty="0"/>
              <a:t>indemnification was </a:t>
            </a:r>
            <a:r>
              <a:rPr lang="en-US" sz="2000" dirty="0" smtClean="0"/>
              <a:t>beyond </a:t>
            </a:r>
            <a:r>
              <a:rPr lang="en-US" sz="2000" dirty="0"/>
              <a:t>being second-guessed by the D&amp;O </a:t>
            </a:r>
            <a:r>
              <a:rPr lang="en-US" sz="2000" dirty="0" smtClean="0"/>
              <a:t>liability </a:t>
            </a:r>
            <a:r>
              <a:rPr lang="en-US" sz="2000" dirty="0"/>
              <a:t>insurance company. </a:t>
            </a:r>
            <a:r>
              <a:rPr lang="en-US" sz="2000" dirty="0" smtClean="0"/>
              <a:t/>
            </a:r>
            <a:br>
              <a:rPr lang="en-US" sz="2000" dirty="0" smtClean="0"/>
            </a:br>
            <a:r>
              <a:rPr lang="en-US" sz="2000" b="1" i="1" dirty="0" smtClean="0"/>
              <a:t>Order </a:t>
            </a:r>
            <a:r>
              <a:rPr lang="en-US" sz="2000" b="1" i="1" dirty="0"/>
              <a:t>Affirming </a:t>
            </a:r>
            <a:r>
              <a:rPr lang="en-US" sz="2000" b="1" i="1" dirty="0" smtClean="0"/>
              <a:t>Commissioner’s </a:t>
            </a:r>
            <a:r>
              <a:rPr lang="en-US" sz="2000" b="1" i="1" dirty="0"/>
              <a:t>Report and </a:t>
            </a:r>
            <a:r>
              <a:rPr lang="en-US" sz="2000" b="1" i="1" dirty="0" smtClean="0"/>
              <a:t>Recommendation, HLTH </a:t>
            </a:r>
            <a:r>
              <a:rPr lang="en-US" sz="2000" b="1" i="1" dirty="0"/>
              <a:t>Corporation v. New Hampshire Ins. Co</a:t>
            </a:r>
            <a:r>
              <a:rPr lang="en-US" sz="2000" b="1" i="1" dirty="0" smtClean="0"/>
              <a:t>.</a:t>
            </a:r>
            <a:r>
              <a:rPr lang="en-US" sz="2000" dirty="0" smtClean="0"/>
              <a:t>, C.A</a:t>
            </a:r>
            <a:r>
              <a:rPr lang="en-US" sz="2000" dirty="0"/>
              <a:t>. No. 07C-09-102 RRC (July 23, 2013). </a:t>
            </a:r>
            <a:r>
              <a:rPr lang="en-US" sz="2000" dirty="0" smtClean="0"/>
              <a:t/>
            </a:r>
            <a:br>
              <a:rPr lang="en-US" sz="2000" dirty="0" smtClean="0"/>
            </a:br>
            <a:endParaRPr lang="en-US" sz="2000" dirty="0" smtClean="0"/>
          </a:p>
          <a:p>
            <a:pPr marL="285750" indent="-285750">
              <a:buFont typeface="Arial" pitchFamily="34" charset="0"/>
              <a:buChar char="•"/>
            </a:pPr>
            <a:r>
              <a:rPr lang="en-US" sz="2000" dirty="0" smtClean="0"/>
              <a:t>Inquiry determination </a:t>
            </a:r>
            <a:r>
              <a:rPr lang="en-US" sz="2000" dirty="0"/>
              <a:t>of </a:t>
            </a:r>
            <a:r>
              <a:rPr lang="en-US" sz="2000" dirty="0" smtClean="0"/>
              <a:t>whether the </a:t>
            </a:r>
            <a:r>
              <a:rPr lang="en-US" sz="2000" dirty="0"/>
              <a:t>advancement of defense costs would be </a:t>
            </a:r>
            <a:r>
              <a:rPr lang="en-US" sz="2000" dirty="0" smtClean="0"/>
              <a:t>“</a:t>
            </a:r>
            <a:r>
              <a:rPr lang="en-US" sz="2000" dirty="0"/>
              <a:t>permissive indemnification” as opposed </a:t>
            </a:r>
            <a:r>
              <a:rPr lang="en-US" sz="2000" dirty="0" smtClean="0"/>
              <a:t>to “mandatory </a:t>
            </a:r>
            <a:r>
              <a:rPr lang="en-US" sz="2000" dirty="0"/>
              <a:t>indemnification” </a:t>
            </a:r>
            <a:r>
              <a:rPr lang="en-US" sz="2000" dirty="0" smtClean="0"/>
              <a:t>under indemnification statutes.</a:t>
            </a:r>
            <a:endParaRPr lang="en-US" sz="2000" dirty="0"/>
          </a:p>
        </p:txBody>
      </p:sp>
      <p:pic>
        <p:nvPicPr>
          <p:cNvPr id="6" name="Picture 9" descr="http://s3.images.com/huge.7.378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4724400"/>
            <a:ext cx="12954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6944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535615"/>
            <a:ext cx="1416788" cy="141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AutoShape 4"/>
          <p:cNvSpPr>
            <a:spLocks noGrp="1" noChangeAspect="1" noChangeArrowheads="1"/>
          </p:cNvSpPr>
          <p:nvPr>
            <p:ph type="title"/>
          </p:nvPr>
        </p:nvSpPr>
        <p:spPr>
          <a:xfrm>
            <a:off x="135575" y="188025"/>
            <a:ext cx="8763000" cy="6406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Autofit/>
          </a:bodyPr>
          <a:lstStyle/>
          <a:p>
            <a:pPr marL="457200" indent="-457200" algn="l"/>
            <a:r>
              <a:rPr lang="en-US" sz="4000" dirty="0" smtClean="0"/>
              <a:t>5.	Recoupment – Permissive/Mandatory</a:t>
            </a:r>
          </a:p>
        </p:txBody>
      </p:sp>
      <p:sp>
        <p:nvSpPr>
          <p:cNvPr id="2" name="TextBox 1"/>
          <p:cNvSpPr txBox="1"/>
          <p:nvPr/>
        </p:nvSpPr>
        <p:spPr>
          <a:xfrm>
            <a:off x="441251" y="1447800"/>
            <a:ext cx="8153400" cy="4093428"/>
          </a:xfrm>
          <a:prstGeom prst="rect">
            <a:avLst/>
          </a:prstGeom>
          <a:noFill/>
        </p:spPr>
        <p:txBody>
          <a:bodyPr wrap="square" rtlCol="0">
            <a:spAutoFit/>
          </a:bodyPr>
          <a:lstStyle/>
          <a:p>
            <a:pPr marL="285750" indent="-285750">
              <a:buFont typeface="Arial" pitchFamily="34" charset="0"/>
              <a:buChar char="•"/>
            </a:pPr>
            <a:r>
              <a:rPr lang="en-US" sz="2000" dirty="0" smtClean="0"/>
              <a:t>“</a:t>
            </a:r>
            <a:r>
              <a:rPr lang="en-US" sz="2000" dirty="0"/>
              <a:t>Any result other than conviction must be considered success in a criminal action.” Merritt-Chapman &amp; Scott Corp. v. Wolfson, 321 A.2d 138, 141 (Del. Super. 1974</a:t>
            </a:r>
            <a:r>
              <a:rPr lang="en-US" sz="2000" dirty="0" smtClean="0"/>
              <a:t>).</a:t>
            </a:r>
            <a:br>
              <a:rPr lang="en-US" sz="2000" dirty="0" smtClean="0"/>
            </a:br>
            <a:endParaRPr lang="en-US" sz="2000" dirty="0" smtClean="0"/>
          </a:p>
          <a:p>
            <a:pPr marL="285750" indent="-285750">
              <a:buFont typeface="Arial" pitchFamily="34" charset="0"/>
              <a:buChar char="•"/>
            </a:pPr>
            <a:r>
              <a:rPr lang="en-US" sz="2000" dirty="0" smtClean="0"/>
              <a:t>“</a:t>
            </a:r>
            <a:r>
              <a:rPr lang="en-US" sz="2000" dirty="0"/>
              <a:t>successful on the merits or </a:t>
            </a:r>
            <a:r>
              <a:rPr lang="en-US" sz="2000" dirty="0" smtClean="0"/>
              <a:t>otherwise</a:t>
            </a:r>
            <a:r>
              <a:rPr lang="en-US" sz="2000" dirty="0"/>
              <a:t>” permits indemnification if a defendant </a:t>
            </a:r>
            <a:r>
              <a:rPr lang="en-US" sz="2000" dirty="0" smtClean="0"/>
              <a:t>is </a:t>
            </a:r>
            <a:r>
              <a:rPr lang="en-US" sz="2000" dirty="0"/>
              <a:t>successful on a “technical” defense even if that </a:t>
            </a:r>
            <a:r>
              <a:rPr lang="en-US" sz="2000" dirty="0" smtClean="0"/>
              <a:t>does </a:t>
            </a:r>
            <a:r>
              <a:rPr lang="en-US" sz="2000" dirty="0"/>
              <a:t>not involve the defendant being adjudged </a:t>
            </a:r>
            <a:r>
              <a:rPr lang="en-US" sz="2000" dirty="0" smtClean="0"/>
              <a:t>“</a:t>
            </a:r>
            <a:r>
              <a:rPr lang="en-US" sz="2000" dirty="0"/>
              <a:t>innocent.” See, e.g., Perconti v. Thornton Oil Corp., </a:t>
            </a:r>
            <a:r>
              <a:rPr lang="en-US" sz="2000" dirty="0" smtClean="0"/>
              <a:t>2002 </a:t>
            </a:r>
            <a:r>
              <a:rPr lang="en-US" sz="2000" dirty="0"/>
              <a:t>WL 982419, at *4 (Del. Ch. May 3, 2002</a:t>
            </a:r>
            <a:r>
              <a:rPr lang="en-US" sz="2000" dirty="0" smtClean="0"/>
              <a:t>).</a:t>
            </a:r>
            <a:br>
              <a:rPr lang="en-US" sz="2000" dirty="0" smtClean="0"/>
            </a:br>
            <a:endParaRPr lang="en-US" sz="2000" dirty="0" smtClean="0"/>
          </a:p>
          <a:p>
            <a:pPr marL="285750" indent="-285750">
              <a:buFont typeface="Arial" pitchFamily="34" charset="0"/>
              <a:buChar char="•"/>
            </a:pPr>
            <a:r>
              <a:rPr lang="en-US" sz="2000" dirty="0" smtClean="0"/>
              <a:t>If </a:t>
            </a:r>
            <a:r>
              <a:rPr lang="en-US" sz="2000" dirty="0"/>
              <a:t>a D&amp;O is “successful on the merits </a:t>
            </a:r>
            <a:r>
              <a:rPr lang="en-US" sz="2000" dirty="0" smtClean="0"/>
              <a:t>or </a:t>
            </a:r>
            <a:r>
              <a:rPr lang="en-US" sz="2000" dirty="0"/>
              <a:t>otherwise” under section 145(c), the D&amp;O is </a:t>
            </a:r>
            <a:r>
              <a:rPr lang="en-US" sz="2000" dirty="0" smtClean="0"/>
              <a:t>entitled </a:t>
            </a:r>
            <a:r>
              <a:rPr lang="en-US" sz="2000" dirty="0"/>
              <a:t>to indemnification without the necessity </a:t>
            </a:r>
            <a:r>
              <a:rPr lang="en-US" sz="2000" dirty="0" smtClean="0"/>
              <a:t>of </a:t>
            </a:r>
            <a:r>
              <a:rPr lang="en-US" sz="2000" dirty="0"/>
              <a:t>any analysis of the requirements of section </a:t>
            </a:r>
            <a:r>
              <a:rPr lang="en-US" sz="2000" dirty="0" smtClean="0"/>
              <a:t>145(a).</a:t>
            </a:r>
            <a:endParaRPr lang="en-US" sz="2000" dirty="0"/>
          </a:p>
        </p:txBody>
      </p:sp>
    </p:spTree>
    <p:extLst>
      <p:ext uri="{BB962C8B-B14F-4D97-AF65-F5344CB8AC3E}">
        <p14:creationId xmlns:p14="http://schemas.microsoft.com/office/powerpoint/2010/main" val="1707457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rot="1376338">
            <a:off x="6324600" y="2114740"/>
            <a:ext cx="2286810" cy="2819400"/>
          </a:xfrm>
          <a:prstGeom prst="rect">
            <a:avLst/>
          </a:prstGeom>
        </p:spPr>
      </p:pic>
      <p:sp>
        <p:nvSpPr>
          <p:cNvPr id="23554" name="AutoShape 4"/>
          <p:cNvSpPr>
            <a:spLocks noGrp="1" noChangeAspect="1" noChangeArrowheads="1"/>
          </p:cNvSpPr>
          <p:nvPr>
            <p:ph type="title"/>
          </p:nvPr>
        </p:nvSpPr>
        <p:spPr>
          <a:xfrm>
            <a:off x="173666" y="152400"/>
            <a:ext cx="85344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4.	94% M&amp;A Deals Shareholder Suits</a:t>
            </a:r>
          </a:p>
        </p:txBody>
      </p:sp>
      <p:sp>
        <p:nvSpPr>
          <p:cNvPr id="11268" name="TextBox 1"/>
          <p:cNvSpPr txBox="1">
            <a:spLocks noChangeArrowheads="1"/>
          </p:cNvSpPr>
          <p:nvPr/>
        </p:nvSpPr>
        <p:spPr bwMode="auto">
          <a:xfrm>
            <a:off x="304799" y="1219199"/>
            <a:ext cx="8077201" cy="4955203"/>
          </a:xfrm>
          <a:prstGeom prst="rect">
            <a:avLst/>
          </a:prstGeom>
          <a:noFill/>
          <a:ln>
            <a:noFill/>
          </a:ln>
          <a:scene3d>
            <a:camera prst="orthographicFront"/>
            <a:lightRig rig="threePt" dir="t"/>
          </a:scene3d>
          <a:sp3d prstMaterial="clea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7063" indent="-627063">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marL="625475" indent="-285750">
              <a:buFont typeface="Arial" pitchFamily="34" charset="0"/>
              <a:buChar char="•"/>
              <a:defRPr/>
            </a:pPr>
            <a:r>
              <a:rPr lang="en-US" sz="2400" b="1" i="0" dirty="0">
                <a:solidFill>
                  <a:srgbClr val="3333CC"/>
                </a:solidFill>
              </a:rPr>
              <a:t>4</a:t>
            </a:r>
            <a:r>
              <a:rPr lang="en-US" sz="2400" b="1" i="0" dirty="0" smtClean="0">
                <a:solidFill>
                  <a:srgbClr val="3333CC"/>
                </a:solidFill>
              </a:rPr>
              <a:t>th </a:t>
            </a:r>
            <a:r>
              <a:rPr lang="en-US" sz="2400" b="1" i="0" dirty="0">
                <a:solidFill>
                  <a:srgbClr val="3333CC"/>
                </a:solidFill>
              </a:rPr>
              <a:t>consecutive year, shareholders </a:t>
            </a:r>
            <a:r>
              <a:rPr lang="en-US" sz="2400" b="1" i="0" dirty="0" smtClean="0">
                <a:solidFill>
                  <a:srgbClr val="3333CC"/>
                </a:solidFill>
              </a:rPr>
              <a:t>suits &gt; 90% of </a:t>
            </a:r>
            <a:r>
              <a:rPr lang="en-US" sz="2400" b="1" i="0" dirty="0">
                <a:solidFill>
                  <a:srgbClr val="3333CC"/>
                </a:solidFill>
              </a:rPr>
              <a:t>M&amp;A deals </a:t>
            </a:r>
            <a:r>
              <a:rPr lang="en-US" sz="2400" b="1" i="0" dirty="0" smtClean="0">
                <a:solidFill>
                  <a:srgbClr val="3333CC"/>
                </a:solidFill>
              </a:rPr>
              <a:t>over </a:t>
            </a:r>
            <a:r>
              <a:rPr lang="en-US" sz="2400" b="1" i="0" dirty="0">
                <a:solidFill>
                  <a:srgbClr val="3333CC"/>
                </a:solidFill>
              </a:rPr>
              <a:t>$100 million. </a:t>
            </a:r>
            <a:r>
              <a:rPr lang="en-US" sz="2400" b="1" i="0" dirty="0" smtClean="0">
                <a:solidFill>
                  <a:srgbClr val="3333CC"/>
                </a:solidFill>
              </a:rPr>
              <a:t/>
            </a:r>
            <a:br>
              <a:rPr lang="en-US" sz="2400" b="1" i="0" dirty="0" smtClean="0">
                <a:solidFill>
                  <a:srgbClr val="3333CC"/>
                </a:solidFill>
              </a:rPr>
            </a:br>
            <a:endParaRPr lang="en-US" sz="2400" b="1" i="0" dirty="0">
              <a:solidFill>
                <a:srgbClr val="3333CC"/>
              </a:solidFill>
            </a:endParaRPr>
          </a:p>
          <a:p>
            <a:pPr marL="625475" indent="-285750">
              <a:buFont typeface="Arial" pitchFamily="34" charset="0"/>
              <a:buChar char="•"/>
              <a:defRPr/>
            </a:pPr>
            <a:r>
              <a:rPr lang="en-US" sz="2400" b="1" i="0" dirty="0" smtClean="0">
                <a:solidFill>
                  <a:srgbClr val="3333CC"/>
                </a:solidFill>
              </a:rPr>
              <a:t>In </a:t>
            </a:r>
            <a:r>
              <a:rPr lang="en-US" sz="2400" b="1" i="0" dirty="0">
                <a:solidFill>
                  <a:srgbClr val="3333CC"/>
                </a:solidFill>
              </a:rPr>
              <a:t>2013, </a:t>
            </a:r>
            <a:r>
              <a:rPr lang="en-US" sz="2400" b="1" i="0" dirty="0" smtClean="0">
                <a:solidFill>
                  <a:srgbClr val="3333CC"/>
                </a:solidFill>
              </a:rPr>
              <a:t>94% of </a:t>
            </a:r>
            <a:r>
              <a:rPr lang="en-US" sz="2400" b="1" i="0" dirty="0">
                <a:solidFill>
                  <a:srgbClr val="3333CC"/>
                </a:solidFill>
              </a:rPr>
              <a:t>M&amp;A deals were challenged by shareholders. </a:t>
            </a:r>
            <a:r>
              <a:rPr lang="en-US" sz="2400" b="1" i="0" dirty="0" smtClean="0">
                <a:solidFill>
                  <a:srgbClr val="3333CC"/>
                </a:solidFill>
              </a:rPr>
              <a:t/>
            </a:r>
            <a:br>
              <a:rPr lang="en-US" sz="2400" b="1" i="0" dirty="0" smtClean="0">
                <a:solidFill>
                  <a:srgbClr val="3333CC"/>
                </a:solidFill>
              </a:rPr>
            </a:br>
            <a:endParaRPr lang="en-US" sz="2400" b="1" i="0" dirty="0">
              <a:solidFill>
                <a:srgbClr val="3333CC"/>
              </a:solidFill>
            </a:endParaRPr>
          </a:p>
          <a:p>
            <a:pPr marL="625475" indent="-285750">
              <a:buFont typeface="Arial" pitchFamily="34" charset="0"/>
              <a:buChar char="•"/>
              <a:defRPr/>
            </a:pPr>
            <a:r>
              <a:rPr lang="en-US" sz="2400" b="1" i="0" dirty="0" smtClean="0">
                <a:solidFill>
                  <a:srgbClr val="3333CC"/>
                </a:solidFill>
              </a:rPr>
              <a:t>Average </a:t>
            </a:r>
            <a:r>
              <a:rPr lang="en-US" sz="2400" b="1" i="0" dirty="0">
                <a:solidFill>
                  <a:srgbClr val="3333CC"/>
                </a:solidFill>
              </a:rPr>
              <a:t>of more than five lawsuits</a:t>
            </a:r>
            <a:r>
              <a:rPr lang="en-US" sz="2400" b="1" i="0" dirty="0" smtClean="0">
                <a:solidFill>
                  <a:srgbClr val="3333CC"/>
                </a:solidFill>
              </a:rPr>
              <a:t>.</a:t>
            </a:r>
            <a:br>
              <a:rPr lang="en-US" sz="2400" b="1" i="0" dirty="0" smtClean="0">
                <a:solidFill>
                  <a:srgbClr val="3333CC"/>
                </a:solidFill>
              </a:rPr>
            </a:br>
            <a:endParaRPr lang="en-US" sz="2400" b="1" i="0" dirty="0" smtClean="0">
              <a:solidFill>
                <a:srgbClr val="3333CC"/>
              </a:solidFill>
            </a:endParaRPr>
          </a:p>
          <a:p>
            <a:pPr marL="625475" indent="-285750">
              <a:buFont typeface="Arial" pitchFamily="34" charset="0"/>
              <a:buChar char="•"/>
              <a:defRPr/>
            </a:pPr>
            <a:r>
              <a:rPr lang="en-US" sz="2400" b="1" i="0" dirty="0" smtClean="0">
                <a:solidFill>
                  <a:srgbClr val="3333CC"/>
                </a:solidFill>
              </a:rPr>
              <a:t>62% </a:t>
            </a:r>
            <a:r>
              <a:rPr lang="en-US" sz="2400" b="1" i="0" dirty="0">
                <a:solidFill>
                  <a:srgbClr val="3333CC"/>
                </a:solidFill>
              </a:rPr>
              <a:t>of deal litigation was </a:t>
            </a:r>
            <a:r>
              <a:rPr lang="en-US" sz="2400" b="1" i="0" dirty="0" smtClean="0">
                <a:solidFill>
                  <a:srgbClr val="3333CC"/>
                </a:solidFill>
              </a:rPr>
              <a:t>multi-jurisdictional.</a:t>
            </a:r>
            <a:br>
              <a:rPr lang="en-US" sz="2400" b="1" i="0" dirty="0" smtClean="0">
                <a:solidFill>
                  <a:srgbClr val="3333CC"/>
                </a:solidFill>
              </a:rPr>
            </a:br>
            <a:endParaRPr lang="en-US" sz="2400" b="1" i="0" dirty="0" smtClean="0">
              <a:solidFill>
                <a:srgbClr val="3333CC"/>
              </a:solidFill>
            </a:endParaRPr>
          </a:p>
          <a:p>
            <a:pPr marL="0" indent="0">
              <a:defRPr/>
            </a:pPr>
            <a:endParaRPr lang="en-US" sz="1400" kern="100" dirty="0" smtClean="0"/>
          </a:p>
          <a:p>
            <a:pPr marL="0" indent="0">
              <a:defRPr/>
            </a:pPr>
            <a:endParaRPr lang="en-US" sz="1400" kern="100" dirty="0"/>
          </a:p>
          <a:p>
            <a:pPr marL="0" indent="0">
              <a:defRPr/>
            </a:pPr>
            <a:endParaRPr lang="en-US" sz="1400" kern="100" dirty="0" smtClean="0"/>
          </a:p>
          <a:p>
            <a:pPr marL="0" indent="0">
              <a:defRPr/>
            </a:pPr>
            <a:r>
              <a:rPr lang="en-US" sz="1200" kern="100" dirty="0" smtClean="0"/>
              <a:t>Shareholder </a:t>
            </a:r>
            <a:r>
              <a:rPr lang="en-US" sz="1200" kern="100" dirty="0"/>
              <a:t>Litigation Involving Mergers and Acquisitions Review of 2013 M&amp;A Litigation </a:t>
            </a:r>
            <a:r>
              <a:rPr lang="en-US" sz="1200" i="0" kern="100" dirty="0"/>
              <a:t>(CORNERSTONE RESEARCH March 13, 2014) available at </a:t>
            </a:r>
            <a:r>
              <a:rPr lang="en-US" sz="1200" i="0" kern="100" dirty="0" smtClean="0"/>
              <a:t>www.cornerstone.com</a:t>
            </a:r>
            <a:endParaRPr lang="en-US" sz="1200" i="0" kern="100" dirty="0" smtClean="0">
              <a:solidFill>
                <a:srgbClr val="000000"/>
              </a:solidFill>
            </a:endParaRPr>
          </a:p>
        </p:txBody>
      </p:sp>
    </p:spTree>
    <p:extLst>
      <p:ext uri="{BB962C8B-B14F-4D97-AF65-F5344CB8AC3E}">
        <p14:creationId xmlns:p14="http://schemas.microsoft.com/office/powerpoint/2010/main" val="35501096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rot="2180513">
            <a:off x="5716810" y="2772564"/>
            <a:ext cx="2286810" cy="2819400"/>
          </a:xfrm>
          <a:prstGeom prst="rect">
            <a:avLst/>
          </a:prstGeom>
        </p:spPr>
      </p:pic>
      <p:sp>
        <p:nvSpPr>
          <p:cNvPr id="23554" name="AutoShape 4"/>
          <p:cNvSpPr>
            <a:spLocks noGrp="1" noChangeAspect="1" noChangeArrowheads="1"/>
          </p:cNvSpPr>
          <p:nvPr>
            <p:ph type="title"/>
          </p:nvPr>
        </p:nvSpPr>
        <p:spPr>
          <a:xfrm>
            <a:off x="196886" y="223650"/>
            <a:ext cx="8534400" cy="5762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4.	94% M&amp;A Deals Shareholder Suits</a:t>
            </a:r>
          </a:p>
        </p:txBody>
      </p:sp>
      <p:sp>
        <p:nvSpPr>
          <p:cNvPr id="11268" name="TextBox 1"/>
          <p:cNvSpPr txBox="1">
            <a:spLocks noChangeArrowheads="1"/>
          </p:cNvSpPr>
          <p:nvPr/>
        </p:nvSpPr>
        <p:spPr bwMode="auto">
          <a:xfrm>
            <a:off x="152400" y="685802"/>
            <a:ext cx="8464213" cy="5447645"/>
          </a:xfrm>
          <a:prstGeom prst="rect">
            <a:avLst/>
          </a:prstGeom>
          <a:noFill/>
          <a:ln>
            <a:noFill/>
          </a:ln>
          <a:scene3d>
            <a:camera prst="orthographicFront"/>
            <a:lightRig rig="threePt" dir="t"/>
          </a:scene3d>
          <a:sp3d prstMaterial="clea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7063" indent="-627063">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marL="625475" indent="-285750">
              <a:buFont typeface="Arial" pitchFamily="34" charset="0"/>
              <a:buChar char="•"/>
              <a:defRPr/>
            </a:pPr>
            <a:endParaRPr lang="en-US" sz="2400" b="1" i="0" dirty="0" smtClean="0">
              <a:solidFill>
                <a:srgbClr val="3333CC"/>
              </a:solidFill>
            </a:endParaRPr>
          </a:p>
          <a:p>
            <a:pPr marL="625475" indent="-285750">
              <a:buFont typeface="Arial" pitchFamily="34" charset="0"/>
              <a:buChar char="•"/>
              <a:defRPr/>
            </a:pPr>
            <a:r>
              <a:rPr lang="en-US" sz="2400" b="1" i="0" dirty="0" smtClean="0">
                <a:solidFill>
                  <a:srgbClr val="3333CC"/>
                </a:solidFill>
              </a:rPr>
              <a:t>Most Active </a:t>
            </a:r>
            <a:r>
              <a:rPr lang="en-US" sz="2400" b="1" i="0" dirty="0">
                <a:solidFill>
                  <a:srgbClr val="3333CC"/>
                </a:solidFill>
              </a:rPr>
              <a:t>C</a:t>
            </a:r>
            <a:r>
              <a:rPr lang="en-US" sz="2400" b="1" i="0" dirty="0" smtClean="0">
                <a:solidFill>
                  <a:srgbClr val="3333CC"/>
                </a:solidFill>
              </a:rPr>
              <a:t>ourts: Delaware </a:t>
            </a:r>
            <a:r>
              <a:rPr lang="en-US" sz="2400" b="1" i="0" dirty="0">
                <a:solidFill>
                  <a:srgbClr val="3333CC"/>
                </a:solidFill>
              </a:rPr>
              <a:t>Court of </a:t>
            </a:r>
            <a:r>
              <a:rPr lang="en-US" sz="2400" b="1" i="0" dirty="0" smtClean="0">
                <a:solidFill>
                  <a:srgbClr val="3333CC"/>
                </a:solidFill>
              </a:rPr>
              <a:t>Chancery; New </a:t>
            </a:r>
            <a:r>
              <a:rPr lang="en-US" sz="2400" b="1" i="0" dirty="0">
                <a:solidFill>
                  <a:srgbClr val="3333CC"/>
                </a:solidFill>
              </a:rPr>
              <a:t>York County, NY; Santa Clara </a:t>
            </a:r>
            <a:r>
              <a:rPr lang="en-US" sz="2400" b="1" i="0" dirty="0" smtClean="0">
                <a:solidFill>
                  <a:srgbClr val="3333CC"/>
                </a:solidFill>
              </a:rPr>
              <a:t>County</a:t>
            </a:r>
            <a:r>
              <a:rPr lang="en-US" sz="2400" b="1" i="0" dirty="0">
                <a:solidFill>
                  <a:srgbClr val="3333CC"/>
                </a:solidFill>
              </a:rPr>
              <a:t>, CA; and Harris County, TX. </a:t>
            </a:r>
            <a:r>
              <a:rPr lang="en-US" sz="2400" b="1" i="0" dirty="0" smtClean="0">
                <a:solidFill>
                  <a:srgbClr val="3333CC"/>
                </a:solidFill>
              </a:rPr>
              <a:t/>
            </a:r>
            <a:br>
              <a:rPr lang="en-US" sz="2400" b="1" i="0" dirty="0" smtClean="0">
                <a:solidFill>
                  <a:srgbClr val="3333CC"/>
                </a:solidFill>
              </a:rPr>
            </a:br>
            <a:endParaRPr lang="en-US" sz="2400" b="1" i="0" dirty="0">
              <a:solidFill>
                <a:srgbClr val="3333CC"/>
              </a:solidFill>
            </a:endParaRPr>
          </a:p>
          <a:p>
            <a:pPr marL="625475" indent="-285750">
              <a:buFont typeface="Arial" pitchFamily="34" charset="0"/>
              <a:buChar char="•"/>
              <a:defRPr/>
            </a:pPr>
            <a:r>
              <a:rPr lang="en-US" sz="2400" b="1" i="0" dirty="0" smtClean="0">
                <a:solidFill>
                  <a:srgbClr val="3333CC"/>
                </a:solidFill>
              </a:rPr>
              <a:t>Litigation resolved pre-closing 75% </a:t>
            </a:r>
            <a:r>
              <a:rPr lang="en-US" sz="2400" b="1" i="0" dirty="0">
                <a:solidFill>
                  <a:srgbClr val="3333CC"/>
                </a:solidFill>
              </a:rPr>
              <a:t>deals. </a:t>
            </a:r>
            <a:r>
              <a:rPr lang="en-US" sz="2400" b="1" i="0" dirty="0" smtClean="0">
                <a:solidFill>
                  <a:srgbClr val="3333CC"/>
                </a:solidFill>
              </a:rPr>
              <a:t/>
            </a:r>
            <a:br>
              <a:rPr lang="en-US" sz="2400" b="1" i="0" dirty="0" smtClean="0">
                <a:solidFill>
                  <a:srgbClr val="3333CC"/>
                </a:solidFill>
              </a:rPr>
            </a:br>
            <a:endParaRPr lang="en-US" sz="2400" b="1" i="0" dirty="0">
              <a:solidFill>
                <a:srgbClr val="3333CC"/>
              </a:solidFill>
            </a:endParaRPr>
          </a:p>
          <a:p>
            <a:pPr marL="625475" indent="-285750">
              <a:buFont typeface="Arial" pitchFamily="34" charset="0"/>
              <a:buChar char="•"/>
              <a:defRPr/>
            </a:pPr>
            <a:r>
              <a:rPr lang="en-US" sz="2400" b="1" i="0" dirty="0" smtClean="0">
                <a:solidFill>
                  <a:srgbClr val="3333CC"/>
                </a:solidFill>
              </a:rPr>
              <a:t>Vast </a:t>
            </a:r>
            <a:r>
              <a:rPr lang="en-US" sz="2400" b="1" i="0" dirty="0">
                <a:solidFill>
                  <a:srgbClr val="3333CC"/>
                </a:solidFill>
              </a:rPr>
              <a:t>majority </a:t>
            </a:r>
            <a:r>
              <a:rPr lang="en-US" sz="2400" b="1" i="0" dirty="0" smtClean="0">
                <a:solidFill>
                  <a:srgbClr val="3333CC"/>
                </a:solidFill>
              </a:rPr>
              <a:t>lawsuits settled</a:t>
            </a:r>
            <a:r>
              <a:rPr lang="en-US" sz="2400" b="1" i="0" dirty="0">
                <a:solidFill>
                  <a:srgbClr val="3333CC"/>
                </a:solidFill>
              </a:rPr>
              <a:t>. </a:t>
            </a:r>
            <a:endParaRPr lang="en-US" sz="2400" b="1" i="0" dirty="0" smtClean="0">
              <a:solidFill>
                <a:srgbClr val="3333CC"/>
              </a:solidFill>
            </a:endParaRPr>
          </a:p>
          <a:p>
            <a:pPr marL="625475" indent="-285750">
              <a:buFont typeface="Arial" pitchFamily="34" charset="0"/>
              <a:buChar char="•"/>
              <a:defRPr/>
            </a:pPr>
            <a:endParaRPr lang="en-US" sz="2400" b="1" i="0" dirty="0">
              <a:solidFill>
                <a:srgbClr val="3333CC"/>
              </a:solidFill>
            </a:endParaRPr>
          </a:p>
          <a:p>
            <a:pPr marL="625475" indent="-285750">
              <a:buFont typeface="Arial" pitchFamily="34" charset="0"/>
              <a:buChar char="•"/>
              <a:defRPr/>
            </a:pPr>
            <a:endParaRPr lang="en-US" sz="2400" b="1" i="0" dirty="0" smtClean="0">
              <a:solidFill>
                <a:srgbClr val="3333CC"/>
              </a:solidFill>
            </a:endParaRPr>
          </a:p>
          <a:p>
            <a:pPr marL="625475" indent="-285750">
              <a:buFont typeface="Arial" pitchFamily="34" charset="0"/>
              <a:buChar char="•"/>
              <a:defRPr/>
            </a:pPr>
            <a:endParaRPr lang="en-US" sz="2400" b="1" i="0" dirty="0">
              <a:solidFill>
                <a:srgbClr val="3333CC"/>
              </a:solidFill>
            </a:endParaRPr>
          </a:p>
          <a:p>
            <a:pPr marL="339725" indent="0">
              <a:defRPr/>
            </a:pPr>
            <a:r>
              <a:rPr lang="en-US" sz="2400" b="1" i="0" dirty="0" smtClean="0">
                <a:solidFill>
                  <a:srgbClr val="3333CC"/>
                </a:solidFill>
              </a:rPr>
              <a:t/>
            </a:r>
            <a:br>
              <a:rPr lang="en-US" sz="2400" b="1" i="0" dirty="0" smtClean="0">
                <a:solidFill>
                  <a:srgbClr val="3333CC"/>
                </a:solidFill>
              </a:rPr>
            </a:br>
            <a:endParaRPr lang="en-US" sz="2400" b="1" i="0" dirty="0">
              <a:solidFill>
                <a:srgbClr val="3333CC"/>
              </a:solidFill>
            </a:endParaRPr>
          </a:p>
          <a:p>
            <a:pPr marL="0" indent="0">
              <a:defRPr/>
            </a:pPr>
            <a:endParaRPr lang="en-US" sz="1200" dirty="0" smtClean="0"/>
          </a:p>
          <a:p>
            <a:pPr marL="0" indent="0">
              <a:defRPr/>
            </a:pPr>
            <a:r>
              <a:rPr lang="en-US" sz="1200" dirty="0" smtClean="0"/>
              <a:t>Shareholder </a:t>
            </a:r>
            <a:r>
              <a:rPr lang="en-US" sz="1200" dirty="0"/>
              <a:t>Litigation Involving Mergers and Acquisitions Review of 2013 M&amp;A Litigation </a:t>
            </a:r>
            <a:r>
              <a:rPr lang="en-US" sz="1200" i="0" dirty="0"/>
              <a:t>(CORNERSTONE RESEARCH March 13, 2014) available at </a:t>
            </a:r>
            <a:r>
              <a:rPr lang="en-US" sz="1200" i="0" dirty="0" smtClean="0"/>
              <a:t>www.cornerstone.com.</a:t>
            </a:r>
            <a:endParaRPr lang="en-US" sz="1200" i="0" dirty="0" smtClean="0">
              <a:solidFill>
                <a:srgbClr val="000000"/>
              </a:solidFill>
            </a:endParaRPr>
          </a:p>
        </p:txBody>
      </p:sp>
    </p:spTree>
    <p:extLst>
      <p:ext uri="{BB962C8B-B14F-4D97-AF65-F5344CB8AC3E}">
        <p14:creationId xmlns:p14="http://schemas.microsoft.com/office/powerpoint/2010/main" val="3093751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4"/>
          <p:cNvSpPr>
            <a:spLocks noGrp="1" noChangeAspect="1" noChangeArrowheads="1"/>
          </p:cNvSpPr>
          <p:nvPr>
            <p:ph type="title"/>
          </p:nvPr>
        </p:nvSpPr>
        <p:spPr>
          <a:xfrm>
            <a:off x="116681" y="152400"/>
            <a:ext cx="85344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4.	94% M&amp;A Deals Shareholder Suits</a:t>
            </a:r>
          </a:p>
        </p:txBody>
      </p:sp>
      <p:sp>
        <p:nvSpPr>
          <p:cNvPr id="11268" name="TextBox 1"/>
          <p:cNvSpPr txBox="1">
            <a:spLocks noChangeArrowheads="1"/>
          </p:cNvSpPr>
          <p:nvPr/>
        </p:nvSpPr>
        <p:spPr bwMode="auto">
          <a:xfrm>
            <a:off x="78581" y="5442550"/>
            <a:ext cx="8610600" cy="461665"/>
          </a:xfrm>
          <a:prstGeom prst="rect">
            <a:avLst/>
          </a:prstGeom>
          <a:noFill/>
          <a:ln>
            <a:noFill/>
          </a:ln>
          <a:scene3d>
            <a:camera prst="orthographicFront"/>
            <a:lightRig rig="threePt" dir="t"/>
          </a:scene3d>
          <a:sp3d prstMaterial="clea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7063" indent="-627063">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marL="0" indent="0">
              <a:defRPr/>
            </a:pPr>
            <a:r>
              <a:rPr lang="en-US" sz="1200" dirty="0" smtClean="0"/>
              <a:t>Shareholder </a:t>
            </a:r>
            <a:r>
              <a:rPr lang="en-US" sz="1200" dirty="0"/>
              <a:t>Litigation Involving Mergers and Acquisitions Review of 2013 M&amp;A Litigation </a:t>
            </a:r>
            <a:r>
              <a:rPr lang="en-US" sz="1200" i="0" dirty="0"/>
              <a:t>(CORNERSTONE RESEARCH March 13, 2014) available at </a:t>
            </a:r>
            <a:r>
              <a:rPr lang="en-US" sz="1200" i="0" dirty="0" smtClean="0"/>
              <a:t>www.cornerstone.com.</a:t>
            </a:r>
            <a:endParaRPr lang="en-US" sz="1200" i="0" dirty="0" smtClean="0">
              <a:solidFill>
                <a:srgbClr val="00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143000"/>
            <a:ext cx="5110163" cy="3700463"/>
          </a:xfrm>
          <a:prstGeom prst="rect">
            <a:avLst/>
          </a:prstGeom>
        </p:spPr>
      </p:pic>
    </p:spTree>
    <p:extLst>
      <p:ext uri="{BB962C8B-B14F-4D97-AF65-F5344CB8AC3E}">
        <p14:creationId xmlns:p14="http://schemas.microsoft.com/office/powerpoint/2010/main" val="1994325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86000"/>
                    </a14:imgEffect>
                  </a14:imgLayer>
                </a14:imgProps>
              </a:ext>
              <a:ext uri="{28A0092B-C50C-407E-A947-70E740481C1C}">
                <a14:useLocalDpi xmlns:a14="http://schemas.microsoft.com/office/drawing/2010/main" val="0"/>
              </a:ext>
            </a:extLst>
          </a:blip>
          <a:stretch>
            <a:fillRect/>
          </a:stretch>
        </p:blipFill>
        <p:spPr>
          <a:xfrm rot="1784430">
            <a:off x="5620973" y="2532283"/>
            <a:ext cx="2916856" cy="3774755"/>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sharpenSoften amount="8000"/>
                    </a14:imgEffect>
                    <a14:imgEffect>
                      <a14:brightnessContrast bright="59000" contrast="34000"/>
                    </a14:imgEffect>
                  </a14:imgLayer>
                </a14:imgProps>
              </a:ext>
              <a:ext uri="{28A0092B-C50C-407E-A947-70E740481C1C}">
                <a14:useLocalDpi xmlns:a14="http://schemas.microsoft.com/office/drawing/2010/main" val="0"/>
              </a:ext>
            </a:extLst>
          </a:blip>
          <a:stretch>
            <a:fillRect/>
          </a:stretch>
        </p:blipFill>
        <p:spPr>
          <a:xfrm rot="19922149">
            <a:off x="792162" y="3098229"/>
            <a:ext cx="2300732" cy="2976538"/>
          </a:xfrm>
          <a:prstGeom prst="rect">
            <a:avLst/>
          </a:prstGeom>
        </p:spPr>
      </p:pic>
      <p:sp>
        <p:nvSpPr>
          <p:cNvPr id="2" name="Title 1"/>
          <p:cNvSpPr>
            <a:spLocks noGrp="1"/>
          </p:cNvSpPr>
          <p:nvPr>
            <p:ph type="title"/>
          </p:nvPr>
        </p:nvSpPr>
        <p:spPr>
          <a:xfrm>
            <a:off x="152400" y="96975"/>
            <a:ext cx="8763000" cy="881062"/>
          </a:xfrm>
        </p:spPr>
        <p:txBody>
          <a:bodyPr/>
          <a:lstStyle/>
          <a:p>
            <a:r>
              <a:rPr lang="en-US" dirty="0" smtClean="0"/>
              <a:t>3. FDIC - FIL-47-2013</a:t>
            </a:r>
            <a:endParaRPr lang="en-US" dirty="0"/>
          </a:p>
        </p:txBody>
      </p:sp>
      <p:sp>
        <p:nvSpPr>
          <p:cNvPr id="3" name="Content Placeholder 2"/>
          <p:cNvSpPr>
            <a:spLocks noGrp="1"/>
          </p:cNvSpPr>
          <p:nvPr>
            <p:ph idx="1"/>
          </p:nvPr>
        </p:nvSpPr>
        <p:spPr>
          <a:xfrm>
            <a:off x="228599" y="1219200"/>
            <a:ext cx="8552122" cy="4800600"/>
          </a:xfrm>
        </p:spPr>
        <p:txBody>
          <a:bodyPr/>
          <a:lstStyle/>
          <a:p>
            <a:r>
              <a:rPr lang="en-US" dirty="0" smtClean="0"/>
              <a:t>“The </a:t>
            </a:r>
            <a:r>
              <a:rPr lang="en-US" dirty="0"/>
              <a:t>FDIC has recently noted an increase in exclusionary terms or provisions in director and officer liability insurance policies purchased by financial institutions. These exclusions may limit insurance coverage under certain circumstances, thereby increasing the potential personal exposure of board members and bank officers in civil lawsuits</a:t>
            </a:r>
            <a:r>
              <a:rPr lang="en-US" dirty="0" smtClean="0"/>
              <a:t>.  ....”</a:t>
            </a:r>
          </a:p>
          <a:p>
            <a:endParaRPr lang="en-US" dirty="0"/>
          </a:p>
          <a:p>
            <a:endParaRPr lang="en-US" sz="2400" dirty="0" smtClean="0"/>
          </a:p>
          <a:p>
            <a:endParaRPr lang="en-US" sz="2400" dirty="0"/>
          </a:p>
          <a:p>
            <a:r>
              <a:rPr lang="en-US" sz="1400" dirty="0" smtClean="0"/>
              <a:t>Financial </a:t>
            </a:r>
            <a:r>
              <a:rPr lang="en-US" sz="1400" dirty="0"/>
              <a:t>Institution Letters, FIL-47-2013 (October 10, 2013)</a:t>
            </a:r>
          </a:p>
        </p:txBody>
      </p:sp>
    </p:spTree>
    <p:extLst>
      <p:ext uri="{BB962C8B-B14F-4D97-AF65-F5344CB8AC3E}">
        <p14:creationId xmlns:p14="http://schemas.microsoft.com/office/powerpoint/2010/main" val="39023819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5000"/>
                    </a14:imgEffect>
                  </a14:imgLayer>
                </a14:imgProps>
              </a:ext>
              <a:ext uri="{28A0092B-C50C-407E-A947-70E740481C1C}">
                <a14:useLocalDpi xmlns:a14="http://schemas.microsoft.com/office/drawing/2010/main" val="0"/>
              </a:ext>
            </a:extLst>
          </a:blip>
          <a:stretch>
            <a:fillRect/>
          </a:stretch>
        </p:blipFill>
        <p:spPr>
          <a:xfrm rot="1031511">
            <a:off x="4993253" y="1190246"/>
            <a:ext cx="3120913" cy="4038829"/>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7200"/>
                    </a14:imgEffect>
                    <a14:imgEffect>
                      <a14:brightnessContrast bright="78000" contrast="-33000"/>
                    </a14:imgEffect>
                  </a14:imgLayer>
                </a14:imgProps>
              </a:ext>
              <a:ext uri="{28A0092B-C50C-407E-A947-70E740481C1C}">
                <a14:useLocalDpi xmlns:a14="http://schemas.microsoft.com/office/drawing/2010/main" val="0"/>
              </a:ext>
            </a:extLst>
          </a:blip>
          <a:stretch>
            <a:fillRect/>
          </a:stretch>
        </p:blipFill>
        <p:spPr>
          <a:xfrm rot="19961206">
            <a:off x="569661" y="524123"/>
            <a:ext cx="2363014" cy="3057114"/>
          </a:xfrm>
          <a:prstGeom prst="rect">
            <a:avLst/>
          </a:prstGeom>
        </p:spPr>
      </p:pic>
      <p:sp>
        <p:nvSpPr>
          <p:cNvPr id="2" name="Title 1"/>
          <p:cNvSpPr>
            <a:spLocks noGrp="1"/>
          </p:cNvSpPr>
          <p:nvPr>
            <p:ph type="title"/>
          </p:nvPr>
        </p:nvSpPr>
        <p:spPr>
          <a:xfrm>
            <a:off x="143965" y="159325"/>
            <a:ext cx="8763000" cy="617841"/>
          </a:xfrm>
        </p:spPr>
        <p:txBody>
          <a:bodyPr/>
          <a:lstStyle/>
          <a:p>
            <a:r>
              <a:rPr lang="en-US" dirty="0" smtClean="0"/>
              <a:t>3. FDIC </a:t>
            </a:r>
            <a:r>
              <a:rPr lang="en-US" dirty="0"/>
              <a:t>- </a:t>
            </a:r>
            <a:r>
              <a:rPr lang="en-US" dirty="0" smtClean="0"/>
              <a:t>FIL-47-2013</a:t>
            </a:r>
            <a:endParaRPr lang="en-US" dirty="0"/>
          </a:p>
        </p:txBody>
      </p:sp>
      <p:sp>
        <p:nvSpPr>
          <p:cNvPr id="3" name="Content Placeholder 2"/>
          <p:cNvSpPr>
            <a:spLocks noGrp="1"/>
          </p:cNvSpPr>
          <p:nvPr>
            <p:ph idx="1"/>
          </p:nvPr>
        </p:nvSpPr>
        <p:spPr>
          <a:xfrm>
            <a:off x="641235" y="842282"/>
            <a:ext cx="8350365" cy="4903317"/>
          </a:xfrm>
        </p:spPr>
        <p:txBody>
          <a:bodyPr/>
          <a:lstStyle/>
          <a:p>
            <a:r>
              <a:rPr lang="en-US" sz="2400" dirty="0" smtClean="0"/>
              <a:t>“The </a:t>
            </a:r>
            <a:r>
              <a:rPr lang="en-US" sz="2400" dirty="0"/>
              <a:t>FDIC urges each board member and executive officer to fully understand the answers to the following questions regarding D&amp;O insurance coverage, especially when considering renewals and amendments of existing policies: </a:t>
            </a:r>
          </a:p>
          <a:p>
            <a:r>
              <a:rPr lang="en-US" sz="2400" dirty="0"/>
              <a:t>What protections do I want from my institution’s D&amp;O policy? </a:t>
            </a:r>
          </a:p>
          <a:p>
            <a:r>
              <a:rPr lang="en-US" sz="2400" dirty="0"/>
              <a:t>What exclusions exist in my institution’s D&amp;O policy? </a:t>
            </a:r>
          </a:p>
          <a:p>
            <a:r>
              <a:rPr lang="en-US" sz="2400" dirty="0"/>
              <a:t>Are any of the exclusions new, and if so, how do they change my coverage? </a:t>
            </a:r>
          </a:p>
          <a:p>
            <a:r>
              <a:rPr lang="en-US" sz="2400" dirty="0"/>
              <a:t>What is my potential personal financial exposure arising from each policy exclusion</a:t>
            </a:r>
            <a:r>
              <a:rPr lang="en-US" sz="2400" dirty="0" smtClean="0"/>
              <a:t>?”</a:t>
            </a:r>
          </a:p>
          <a:p>
            <a:pPr>
              <a:spcBef>
                <a:spcPts val="0"/>
              </a:spcBef>
            </a:pPr>
            <a:endParaRPr lang="en-US" sz="2400" dirty="0"/>
          </a:p>
          <a:p>
            <a:r>
              <a:rPr lang="en-US" sz="1400" dirty="0"/>
              <a:t>Financial Institution Letters, FIL-47-2013 (</a:t>
            </a:r>
            <a:r>
              <a:rPr lang="en-US" sz="1400" dirty="0" smtClean="0"/>
              <a:t>Oct. </a:t>
            </a:r>
            <a:r>
              <a:rPr lang="en-US" sz="1400" dirty="0"/>
              <a:t>10, 2013)</a:t>
            </a:r>
          </a:p>
          <a:p>
            <a:endParaRPr lang="en" dirty="0"/>
          </a:p>
          <a:p>
            <a:endParaRPr lang="en-US" dirty="0"/>
          </a:p>
        </p:txBody>
      </p:sp>
    </p:spTree>
    <p:extLst>
      <p:ext uri="{BB962C8B-B14F-4D97-AF65-F5344CB8AC3E}">
        <p14:creationId xmlns:p14="http://schemas.microsoft.com/office/powerpoint/2010/main" val="4057741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rot="19703874">
            <a:off x="772878" y="2825912"/>
            <a:ext cx="2346512" cy="3161165"/>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rot="1786810">
            <a:off x="4967526" y="1497324"/>
            <a:ext cx="2943188" cy="4313988"/>
          </a:xfrm>
          <a:prstGeom prst="rect">
            <a:avLst/>
          </a:prstGeom>
        </p:spPr>
      </p:pic>
      <p:sp>
        <p:nvSpPr>
          <p:cNvPr id="25602" name="AutoShape 4"/>
          <p:cNvSpPr>
            <a:spLocks noGrp="1" noChangeAspect="1" noChangeArrowheads="1"/>
          </p:cNvSpPr>
          <p:nvPr>
            <p:ph type="title"/>
          </p:nvPr>
        </p:nvSpPr>
        <p:spPr>
          <a:xfrm>
            <a:off x="118610" y="0"/>
            <a:ext cx="8534400" cy="105128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457200" indent="-457200" algn="l"/>
            <a:r>
              <a:rPr lang="en-US" sz="3200" dirty="0" smtClean="0"/>
              <a:t>2.	HALLIBURTON II – U.S. Supreme Court –</a:t>
            </a:r>
            <a:br>
              <a:rPr lang="en-US" sz="3200" dirty="0" smtClean="0"/>
            </a:br>
            <a:r>
              <a:rPr lang="en-US" sz="3200" dirty="0" smtClean="0"/>
              <a:t>“Fraud On The Market”</a:t>
            </a:r>
          </a:p>
        </p:txBody>
      </p:sp>
      <p:sp>
        <p:nvSpPr>
          <p:cNvPr id="4" name="TextBox 3"/>
          <p:cNvSpPr txBox="1"/>
          <p:nvPr/>
        </p:nvSpPr>
        <p:spPr>
          <a:xfrm>
            <a:off x="381000" y="1295401"/>
            <a:ext cx="8305800" cy="4247317"/>
          </a:xfrm>
          <a:prstGeom prst="rect">
            <a:avLst/>
          </a:prstGeom>
          <a:noFill/>
        </p:spPr>
        <p:txBody>
          <a:bodyPr wrap="square" rtlCol="0">
            <a:spAutoFit/>
          </a:bodyPr>
          <a:lstStyle/>
          <a:p>
            <a:pPr marL="285750" indent="-285750">
              <a:buFont typeface="Arial" pitchFamily="34" charset="0"/>
              <a:buChar char="•"/>
            </a:pPr>
            <a:r>
              <a:rPr lang="en-US" dirty="0"/>
              <a:t>The United States Supreme </a:t>
            </a:r>
            <a:r>
              <a:rPr lang="en-US" dirty="0" smtClean="0"/>
              <a:t>Court issued its ruling in </a:t>
            </a:r>
            <a:r>
              <a:rPr lang="en-US" i="1" dirty="0" smtClean="0"/>
              <a:t>Halliburton Co. v. Erica P. John Fund, Inc. No. 13-317 </a:t>
            </a:r>
            <a:r>
              <a:rPr lang="en-US" dirty="0" smtClean="0"/>
              <a:t>on June 23, 2014.</a:t>
            </a:r>
            <a:br>
              <a:rPr lang="en-US" dirty="0" smtClean="0"/>
            </a:br>
            <a:endParaRPr lang="en-US" dirty="0" smtClean="0"/>
          </a:p>
          <a:p>
            <a:pPr marL="285750" indent="-285750">
              <a:buFont typeface="Arial" pitchFamily="34" charset="0"/>
              <a:buChar char="•"/>
            </a:pPr>
            <a:r>
              <a:rPr lang="en-US" dirty="0" smtClean="0"/>
              <a:t>Court had agreed to revisit the “fraud on the market” presumption in securities class action lawsuits – can change how cases litigated</a:t>
            </a:r>
            <a:br>
              <a:rPr lang="en-US" dirty="0" smtClean="0"/>
            </a:br>
            <a:r>
              <a:rPr lang="en-US" dirty="0" smtClean="0"/>
              <a:t>.</a:t>
            </a:r>
          </a:p>
          <a:p>
            <a:pPr marL="285750" indent="-285750">
              <a:buFont typeface="Arial" pitchFamily="34" charset="0"/>
              <a:buChar char="•"/>
            </a:pPr>
            <a:r>
              <a:rPr lang="en-US" dirty="0" smtClean="0"/>
              <a:t>The </a:t>
            </a:r>
            <a:r>
              <a:rPr lang="en-US" i="1" dirty="0" smtClean="0"/>
              <a:t>Basic, Inc. v. Levinson</a:t>
            </a:r>
            <a:r>
              <a:rPr lang="en-US" dirty="0" smtClean="0"/>
              <a:t> presumption permits plaintiffs to pursue class certification without showing that each individual member of the class </a:t>
            </a:r>
            <a:r>
              <a:rPr lang="en-US" i="1" dirty="0" smtClean="0"/>
              <a:t>relied upon</a:t>
            </a:r>
            <a:r>
              <a:rPr lang="en-US" dirty="0" smtClean="0"/>
              <a:t> the alleged </a:t>
            </a:r>
            <a:r>
              <a:rPr lang="en-US" dirty="0"/>
              <a:t>1</a:t>
            </a:r>
            <a:r>
              <a:rPr lang="en-US" dirty="0" smtClean="0"/>
              <a:t>0(b) misrepresentation.  The presumption remains.</a:t>
            </a:r>
            <a:br>
              <a:rPr lang="en-US" dirty="0" smtClean="0"/>
            </a:br>
            <a:endParaRPr lang="en-US" dirty="0" smtClean="0"/>
          </a:p>
          <a:p>
            <a:pPr marL="285750" indent="-285750">
              <a:buFont typeface="Arial" pitchFamily="34" charset="0"/>
              <a:buChar char="•"/>
            </a:pPr>
            <a:r>
              <a:rPr lang="en-US" dirty="0" smtClean="0"/>
              <a:t>Supreme Court held that a defendant in a securities case </a:t>
            </a:r>
            <a:r>
              <a:rPr lang="en-US" i="1" dirty="0" smtClean="0"/>
              <a:t>at the class certification stage</a:t>
            </a:r>
            <a:r>
              <a:rPr lang="en-US" dirty="0" smtClean="0"/>
              <a:t> may “rebut the presumption of reliance with evidence of a lack of price impact.”  </a:t>
            </a:r>
            <a:r>
              <a:rPr lang="en-US" i="1" dirty="0" smtClean="0"/>
              <a:t>Opinion at 16</a:t>
            </a:r>
            <a:r>
              <a:rPr lang="en-US" dirty="0" smtClean="0"/>
              <a:t>.  In other words “through evidence that an alleged misrepresentation did not actually affect the stock’s market price . . .”  </a:t>
            </a:r>
            <a:r>
              <a:rPr lang="en-US" i="1" dirty="0" smtClean="0"/>
              <a:t>Id.</a:t>
            </a:r>
            <a:r>
              <a:rPr lang="en-US" dirty="0" smtClean="0"/>
              <a:t> at 23.</a:t>
            </a:r>
            <a:endParaRPr lang="en-US" dirty="0"/>
          </a:p>
        </p:txBody>
      </p:sp>
    </p:spTree>
    <p:extLst>
      <p:ext uri="{BB962C8B-B14F-4D97-AF65-F5344CB8AC3E}">
        <p14:creationId xmlns:p14="http://schemas.microsoft.com/office/powerpoint/2010/main" val="1838953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675167"/>
            <a:ext cx="36290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p:cNvSpPr>
            <a:spLocks noGrp="1" noChangeArrowheads="1"/>
          </p:cNvSpPr>
          <p:nvPr>
            <p:ph idx="4294967295"/>
          </p:nvPr>
        </p:nvSpPr>
        <p:spPr>
          <a:xfrm>
            <a:off x="609600" y="685800"/>
            <a:ext cx="7772400" cy="4419600"/>
          </a:xfrm>
        </p:spPr>
        <p:txBody>
          <a:bodyPr/>
          <a:lstStyle/>
          <a:p>
            <a:pPr>
              <a:lnSpc>
                <a:spcPct val="80000"/>
              </a:lnSpc>
              <a:defRPr/>
            </a:pPr>
            <a:endParaRPr lang="en-US" dirty="0" smtClean="0"/>
          </a:p>
          <a:p>
            <a:pPr marL="0" indent="0" algn="ctr">
              <a:lnSpc>
                <a:spcPct val="80000"/>
              </a:lnSpc>
              <a:buFontTx/>
              <a:buNone/>
              <a:defRPr/>
            </a:pPr>
            <a:r>
              <a:rPr lang="en-US" sz="6000" dirty="0" smtClean="0"/>
              <a:t>And the </a:t>
            </a:r>
            <a:br>
              <a:rPr lang="en-US" sz="6000" dirty="0" smtClean="0"/>
            </a:br>
            <a:r>
              <a:rPr lang="en-US" sz="6000" dirty="0" smtClean="0"/>
              <a:t>Number 1 D&amp;O </a:t>
            </a:r>
            <a:endParaRPr lang="en-US" sz="6000" dirty="0" smtClean="0"/>
          </a:p>
          <a:p>
            <a:pPr marL="0" indent="0" algn="ctr">
              <a:lnSpc>
                <a:spcPct val="80000"/>
              </a:lnSpc>
              <a:buFontTx/>
              <a:buNone/>
              <a:defRPr/>
            </a:pPr>
            <a:r>
              <a:rPr lang="en-US" sz="6000" dirty="0" smtClean="0"/>
              <a:t>Liability </a:t>
            </a:r>
            <a:r>
              <a:rPr lang="en-US" sz="6000" dirty="0" smtClean="0"/>
              <a:t>Insurance Development </a:t>
            </a:r>
            <a:r>
              <a:rPr lang="en-US" sz="6000" dirty="0" smtClean="0"/>
              <a:t>. . .</a:t>
            </a:r>
            <a:endParaRPr lang="en-US" sz="6000" dirty="0" smtClean="0"/>
          </a:p>
        </p:txBody>
      </p:sp>
    </p:spTree>
    <p:extLst>
      <p:ext uri="{BB962C8B-B14F-4D97-AF65-F5344CB8AC3E}">
        <p14:creationId xmlns:p14="http://schemas.microsoft.com/office/powerpoint/2010/main" val="25657499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7000" contrast="-2000"/>
                    </a14:imgEffect>
                  </a14:imgLayer>
                </a14:imgProps>
              </a:ext>
              <a:ext uri="{28A0092B-C50C-407E-A947-70E740481C1C}">
                <a14:useLocalDpi xmlns:a14="http://schemas.microsoft.com/office/drawing/2010/main" val="0"/>
              </a:ext>
            </a:extLst>
          </a:blip>
          <a:stretch>
            <a:fillRect/>
          </a:stretch>
        </p:blipFill>
        <p:spPr>
          <a:xfrm rot="2096642">
            <a:off x="6652823" y="3289636"/>
            <a:ext cx="1995761" cy="2580838"/>
          </a:xfrm>
          <a:prstGeom prst="rect">
            <a:avLst/>
          </a:prstGeom>
        </p:spPr>
      </p:pic>
      <p:sp>
        <p:nvSpPr>
          <p:cNvPr id="27650" name="AutoShape 4"/>
          <p:cNvSpPr>
            <a:spLocks noGrp="1" noChangeAspect="1" noChangeArrowheads="1"/>
          </p:cNvSpPr>
          <p:nvPr>
            <p:ph type="title"/>
          </p:nvPr>
        </p:nvSpPr>
        <p:spPr>
          <a:xfrm>
            <a:off x="228600" y="152401"/>
            <a:ext cx="83820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1.	Dodd-Frank Act: </a:t>
            </a:r>
            <a:br>
              <a:rPr lang="en-US" sz="4000" dirty="0" smtClean="0"/>
            </a:br>
            <a:r>
              <a:rPr lang="en-US" sz="4000" dirty="0" smtClean="0"/>
              <a:t>FY 2014 Whistleblower Report</a:t>
            </a:r>
          </a:p>
        </p:txBody>
      </p:sp>
      <p:sp>
        <p:nvSpPr>
          <p:cNvPr id="11268" name="TextBox 1"/>
          <p:cNvSpPr txBox="1">
            <a:spLocks noChangeArrowheads="1"/>
          </p:cNvSpPr>
          <p:nvPr/>
        </p:nvSpPr>
        <p:spPr bwMode="auto">
          <a:xfrm>
            <a:off x="533400" y="1066800"/>
            <a:ext cx="838200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7063" indent="-627063">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pPr marL="625475" indent="-285750">
              <a:buFont typeface="Arial" pitchFamily="34" charset="0"/>
              <a:buChar char="•"/>
              <a:defRPr/>
            </a:pPr>
            <a:r>
              <a:rPr lang="en-US" sz="2000" i="0" dirty="0" smtClean="0">
                <a:solidFill>
                  <a:srgbClr val="000000"/>
                </a:solidFill>
              </a:rPr>
              <a:t>First bounty awarded in 2012. (Over $1MM, 10-30%)</a:t>
            </a:r>
            <a:br>
              <a:rPr lang="en-US" sz="2000" i="0" dirty="0" smtClean="0">
                <a:solidFill>
                  <a:srgbClr val="000000"/>
                </a:solidFill>
              </a:rPr>
            </a:br>
            <a:endParaRPr lang="en-US" sz="2000" i="0" dirty="0" smtClean="0">
              <a:solidFill>
                <a:srgbClr val="000000"/>
              </a:solidFill>
            </a:endParaRPr>
          </a:p>
          <a:p>
            <a:pPr marL="625475" indent="-285750">
              <a:buFont typeface="Arial" pitchFamily="34" charset="0"/>
              <a:buChar char="•"/>
              <a:defRPr/>
            </a:pPr>
            <a:r>
              <a:rPr lang="en-US" sz="2000" i="0" dirty="0" smtClean="0">
                <a:solidFill>
                  <a:srgbClr val="000000"/>
                </a:solidFill>
              </a:rPr>
              <a:t>One “primary goal” of OWB is to “increase public awareness.”</a:t>
            </a:r>
            <a:br>
              <a:rPr lang="en-US" sz="2000" i="0" dirty="0" smtClean="0">
                <a:solidFill>
                  <a:srgbClr val="000000"/>
                </a:solidFill>
              </a:rPr>
            </a:br>
            <a:endParaRPr lang="en-US" sz="2000" i="0" dirty="0" smtClean="0">
              <a:solidFill>
                <a:srgbClr val="000000"/>
              </a:solidFill>
            </a:endParaRPr>
          </a:p>
          <a:p>
            <a:pPr marL="625475" indent="-285750">
              <a:buFont typeface="Arial" pitchFamily="34" charset="0"/>
              <a:buChar char="•"/>
              <a:defRPr/>
            </a:pPr>
            <a:r>
              <a:rPr lang="en-US" sz="2000" i="0" dirty="0" smtClean="0">
                <a:solidFill>
                  <a:srgbClr val="000000"/>
                </a:solidFill>
              </a:rPr>
              <a:t>Form TCR (Tip, Complaint Or Referral)</a:t>
            </a:r>
            <a:br>
              <a:rPr lang="en-US" sz="2000" i="0" dirty="0" smtClean="0">
                <a:solidFill>
                  <a:srgbClr val="000000"/>
                </a:solidFill>
              </a:rPr>
            </a:br>
            <a:endParaRPr lang="en-US" sz="2000" i="0" dirty="0" smtClean="0">
              <a:solidFill>
                <a:srgbClr val="000000"/>
              </a:solidFill>
            </a:endParaRPr>
          </a:p>
          <a:p>
            <a:pPr marL="625475" indent="-285750">
              <a:buFont typeface="Arial" pitchFamily="34" charset="0"/>
              <a:buChar char="•"/>
              <a:defRPr/>
            </a:pPr>
            <a:r>
              <a:rPr lang="en-US" sz="2000" i="0" dirty="0" smtClean="0">
                <a:solidFill>
                  <a:srgbClr val="000000"/>
                </a:solidFill>
              </a:rPr>
              <a:t>2011 (334); 2012(3,001); 2013(3,238); 2014 (3,620)</a:t>
            </a:r>
            <a:br>
              <a:rPr lang="en-US" sz="2000" i="0" dirty="0" smtClean="0">
                <a:solidFill>
                  <a:srgbClr val="000000"/>
                </a:solidFill>
              </a:rPr>
            </a:br>
            <a:endParaRPr lang="en-US" sz="2000" i="0" dirty="0" smtClean="0">
              <a:solidFill>
                <a:srgbClr val="000000"/>
              </a:solidFill>
            </a:endParaRPr>
          </a:p>
          <a:p>
            <a:pPr marL="625475" indent="-285750">
              <a:buFont typeface="Arial" pitchFamily="34" charset="0"/>
              <a:buChar char="•"/>
              <a:defRPr/>
            </a:pPr>
            <a:r>
              <a:rPr lang="en-US" sz="2000" dirty="0"/>
              <a:t>T</a:t>
            </a:r>
            <a:r>
              <a:rPr lang="en-US" sz="2000" dirty="0" smtClean="0"/>
              <a:t>ips from eighty-three (83) countries, sixty (60) of those countries in FY 2014.</a:t>
            </a:r>
            <a:br>
              <a:rPr lang="en-US" sz="2000" dirty="0" smtClean="0"/>
            </a:br>
            <a:endParaRPr lang="en-US" sz="2000" dirty="0" smtClean="0"/>
          </a:p>
          <a:p>
            <a:pPr marL="625475" indent="-285750">
              <a:buFont typeface="Arial" pitchFamily="34" charset="0"/>
              <a:buChar char="•"/>
              <a:defRPr/>
            </a:pPr>
            <a:r>
              <a:rPr lang="en-US" sz="2000" i="0" dirty="0" smtClean="0"/>
              <a:t>On September 22, 2014 SEC authorized a $30 million award to a whistleblower in an enforcement action. </a:t>
            </a:r>
            <a:r>
              <a:rPr lang="en-US" sz="2200" dirty="0" smtClean="0"/>
              <a:t/>
            </a:r>
            <a:br>
              <a:rPr lang="en-US" sz="2200" dirty="0" smtClean="0"/>
            </a:br>
            <a:endParaRPr lang="en-US" sz="2200" i="0" dirty="0" smtClean="0">
              <a:solidFill>
                <a:srgbClr val="000000"/>
              </a:solidFill>
            </a:endParaRPr>
          </a:p>
          <a:p>
            <a:pPr>
              <a:defRPr/>
            </a:pPr>
            <a:endParaRPr lang="en-US" i="0" dirty="0" smtClean="0">
              <a:solidFill>
                <a:srgbClr val="000000"/>
              </a:solidFill>
            </a:endParaRPr>
          </a:p>
        </p:txBody>
      </p:sp>
      <p:sp>
        <p:nvSpPr>
          <p:cNvPr id="27652" name="TextBox 1"/>
          <p:cNvSpPr txBox="1">
            <a:spLocks noChangeArrowheads="1"/>
          </p:cNvSpPr>
          <p:nvPr/>
        </p:nvSpPr>
        <p:spPr bwMode="auto">
          <a:xfrm>
            <a:off x="76200" y="5627828"/>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r>
              <a:rPr lang="en-US" sz="1200" dirty="0">
                <a:solidFill>
                  <a:srgbClr val="000000"/>
                </a:solidFill>
              </a:rPr>
              <a:t>The Securities Exchange Commission’s Annual </a:t>
            </a:r>
            <a:r>
              <a:rPr lang="en-US" sz="1200" dirty="0" smtClean="0">
                <a:solidFill>
                  <a:srgbClr val="000000"/>
                </a:solidFill>
              </a:rPr>
              <a:t>Reports </a:t>
            </a:r>
            <a:r>
              <a:rPr lang="en-US" sz="1200" dirty="0">
                <a:solidFill>
                  <a:srgbClr val="000000"/>
                </a:solidFill>
              </a:rPr>
              <a:t>on the Dodd-Frank Whistleblower Program for Fiscal </a:t>
            </a:r>
            <a:r>
              <a:rPr lang="en-US" sz="1200" dirty="0" smtClean="0">
                <a:solidFill>
                  <a:srgbClr val="000000"/>
                </a:solidFill>
              </a:rPr>
              <a:t>Years 2013 </a:t>
            </a:r>
            <a:r>
              <a:rPr lang="en-US" sz="1200" i="0" dirty="0">
                <a:solidFill>
                  <a:srgbClr val="000000"/>
                </a:solidFill>
              </a:rPr>
              <a:t>(November 15, </a:t>
            </a:r>
            <a:r>
              <a:rPr lang="en-US" sz="1200" i="0" dirty="0" smtClean="0">
                <a:solidFill>
                  <a:srgbClr val="000000"/>
                </a:solidFill>
              </a:rPr>
              <a:t>2013) and 2014 (November 17, 2014) available </a:t>
            </a:r>
            <a:r>
              <a:rPr lang="en-US" sz="1200" i="0" dirty="0">
                <a:solidFill>
                  <a:srgbClr val="000000"/>
                </a:solidFill>
              </a:rPr>
              <a:t>at http://</a:t>
            </a:r>
            <a:r>
              <a:rPr lang="en-US" sz="1200" i="0" dirty="0" smtClean="0">
                <a:solidFill>
                  <a:srgbClr val="000000"/>
                </a:solidFill>
              </a:rPr>
              <a:t>www.sec.gov.</a:t>
            </a:r>
            <a:endParaRPr lang="en-US" sz="1200" i="0" dirty="0">
              <a:solidFill>
                <a:srgbClr val="000000"/>
              </a:solidFill>
            </a:endParaRPr>
          </a:p>
          <a:p>
            <a:endParaRPr lang="en-US" sz="1200" dirty="0">
              <a:solidFill>
                <a:srgbClr val="000000"/>
              </a:solidFill>
            </a:endParaRPr>
          </a:p>
        </p:txBody>
      </p:sp>
    </p:spTree>
    <p:extLst>
      <p:ext uri="{BB962C8B-B14F-4D97-AF65-F5344CB8AC3E}">
        <p14:creationId xmlns:p14="http://schemas.microsoft.com/office/powerpoint/2010/main" val="1859643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Your Speakers</a:t>
            </a:r>
            <a:endParaRPr lang="en-US" dirty="0"/>
          </a:p>
        </p:txBody>
      </p:sp>
      <p:pic>
        <p:nvPicPr>
          <p:cNvPr id="4" name="Picture 3" descr="Mcmullen (2012) (USE)"/>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5851553" y="1752600"/>
            <a:ext cx="1151283" cy="1692234"/>
          </a:xfrm>
          <a:prstGeom prst="rect">
            <a:avLst/>
          </a:prstGeom>
          <a:noFill/>
          <a:ln>
            <a:noFill/>
          </a:ln>
        </p:spPr>
      </p:pic>
      <p:pic>
        <p:nvPicPr>
          <p:cNvPr id="5" name="Picture 4" descr="Passannante (201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2129384" y="1752600"/>
            <a:ext cx="1119285" cy="1692234"/>
          </a:xfrm>
          <a:prstGeom prst="rect">
            <a:avLst/>
          </a:prstGeom>
          <a:noFill/>
          <a:ln>
            <a:noFill/>
          </a:ln>
        </p:spPr>
      </p:pic>
      <p:sp>
        <p:nvSpPr>
          <p:cNvPr id="6" name="TextBox 5"/>
          <p:cNvSpPr txBox="1"/>
          <p:nvPr/>
        </p:nvSpPr>
        <p:spPr>
          <a:xfrm>
            <a:off x="838200" y="3801070"/>
            <a:ext cx="3701654" cy="923330"/>
          </a:xfrm>
          <a:prstGeom prst="rect">
            <a:avLst/>
          </a:prstGeom>
          <a:noFill/>
        </p:spPr>
        <p:txBody>
          <a:bodyPr wrap="none" rtlCol="0">
            <a:spAutoFit/>
          </a:bodyPr>
          <a:lstStyle/>
          <a:p>
            <a:pPr algn="ctr"/>
            <a:r>
              <a:rPr lang="en-US" b="1" dirty="0" smtClean="0">
                <a:solidFill>
                  <a:srgbClr val="003366"/>
                </a:solidFill>
              </a:rPr>
              <a:t>William </a:t>
            </a:r>
            <a:r>
              <a:rPr lang="en-US" b="1" dirty="0">
                <a:solidFill>
                  <a:srgbClr val="003366"/>
                </a:solidFill>
              </a:rPr>
              <a:t>G. </a:t>
            </a:r>
            <a:r>
              <a:rPr lang="en-US" b="1" dirty="0" smtClean="0">
                <a:solidFill>
                  <a:srgbClr val="003366"/>
                </a:solidFill>
              </a:rPr>
              <a:t>Passannante, Esq. </a:t>
            </a:r>
            <a:endParaRPr lang="en-US" b="1" dirty="0">
              <a:solidFill>
                <a:srgbClr val="003366"/>
              </a:solidFill>
            </a:endParaRPr>
          </a:p>
          <a:p>
            <a:pPr algn="ctr"/>
            <a:r>
              <a:rPr lang="en-US" dirty="0" smtClean="0">
                <a:solidFill>
                  <a:srgbClr val="003366"/>
                </a:solidFill>
              </a:rPr>
              <a:t>wpassannante@andersonkill.com </a:t>
            </a:r>
            <a:endParaRPr lang="en-US" dirty="0">
              <a:solidFill>
                <a:srgbClr val="003366"/>
              </a:solidFill>
            </a:endParaRPr>
          </a:p>
          <a:p>
            <a:pPr algn="ctr"/>
            <a:r>
              <a:rPr lang="en-US" dirty="0" smtClean="0">
                <a:solidFill>
                  <a:srgbClr val="003366"/>
                </a:solidFill>
              </a:rPr>
              <a:t>(212) 278-1328</a:t>
            </a:r>
            <a:endParaRPr lang="en-US" dirty="0"/>
          </a:p>
        </p:txBody>
      </p:sp>
      <p:sp>
        <p:nvSpPr>
          <p:cNvPr id="7" name="TextBox 6"/>
          <p:cNvSpPr txBox="1"/>
          <p:nvPr/>
        </p:nvSpPr>
        <p:spPr>
          <a:xfrm>
            <a:off x="4762316" y="3801070"/>
            <a:ext cx="3329758" cy="923330"/>
          </a:xfrm>
          <a:prstGeom prst="rect">
            <a:avLst/>
          </a:prstGeom>
          <a:noFill/>
        </p:spPr>
        <p:txBody>
          <a:bodyPr wrap="none" rtlCol="0">
            <a:spAutoFit/>
          </a:bodyPr>
          <a:lstStyle/>
          <a:p>
            <a:pPr algn="ctr"/>
            <a:r>
              <a:rPr lang="en-US" b="1" dirty="0">
                <a:solidFill>
                  <a:srgbClr val="003366"/>
                </a:solidFill>
              </a:rPr>
              <a:t>Darin J. </a:t>
            </a:r>
            <a:r>
              <a:rPr lang="en-US" b="1" dirty="0" smtClean="0">
                <a:solidFill>
                  <a:srgbClr val="003366"/>
                </a:solidFill>
              </a:rPr>
              <a:t>McMullen, Esq.</a:t>
            </a:r>
            <a:r>
              <a:rPr lang="en-US" dirty="0" smtClean="0">
                <a:solidFill>
                  <a:srgbClr val="003366"/>
                </a:solidFill>
              </a:rPr>
              <a:t/>
            </a:r>
            <a:br>
              <a:rPr lang="en-US" dirty="0" smtClean="0">
                <a:solidFill>
                  <a:srgbClr val="003366"/>
                </a:solidFill>
              </a:rPr>
            </a:br>
            <a:r>
              <a:rPr lang="en-US" dirty="0" smtClean="0">
                <a:solidFill>
                  <a:srgbClr val="003366"/>
                </a:solidFill>
              </a:rPr>
              <a:t>dmcmullen@andersonkill.com </a:t>
            </a:r>
            <a:endParaRPr lang="en-US" dirty="0">
              <a:solidFill>
                <a:srgbClr val="003366"/>
              </a:solidFill>
            </a:endParaRPr>
          </a:p>
          <a:p>
            <a:pPr algn="ctr"/>
            <a:r>
              <a:rPr lang="en-US" dirty="0" smtClean="0">
                <a:solidFill>
                  <a:srgbClr val="003366"/>
                </a:solidFill>
              </a:rPr>
              <a:t>(267) 216-2708</a:t>
            </a:r>
            <a:endParaRPr lang="en-US" dirty="0">
              <a:solidFill>
                <a:srgbClr val="003366"/>
              </a:solidFill>
            </a:endParaRPr>
          </a:p>
        </p:txBody>
      </p:sp>
    </p:spTree>
    <p:extLst>
      <p:ext uri="{BB962C8B-B14F-4D97-AF65-F5344CB8AC3E}">
        <p14:creationId xmlns:p14="http://schemas.microsoft.com/office/powerpoint/2010/main" val="3619405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4"/>
          <p:cNvSpPr>
            <a:spLocks noGrp="1" noChangeAspect="1" noChangeArrowheads="1"/>
          </p:cNvSpPr>
          <p:nvPr>
            <p:ph type="title"/>
          </p:nvPr>
        </p:nvSpPr>
        <p:spPr>
          <a:xfrm>
            <a:off x="76200" y="338138"/>
            <a:ext cx="8686800" cy="1109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1.	Dodd-Frank Act: </a:t>
            </a:r>
            <a:br>
              <a:rPr lang="en-US" sz="4000" dirty="0" smtClean="0"/>
            </a:br>
            <a:r>
              <a:rPr lang="en-US" sz="4000" dirty="0" smtClean="0"/>
              <a:t>FY 2014 Whistleblower Report</a:t>
            </a:r>
          </a:p>
        </p:txBody>
      </p:sp>
      <p:sp>
        <p:nvSpPr>
          <p:cNvPr id="27652" name="TextBox 1"/>
          <p:cNvSpPr txBox="1">
            <a:spLocks noChangeArrowheads="1"/>
          </p:cNvSpPr>
          <p:nvPr/>
        </p:nvSpPr>
        <p:spPr bwMode="auto">
          <a:xfrm>
            <a:off x="0" y="5647492"/>
            <a:ext cx="85344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r>
              <a:rPr lang="en-US" sz="1200" dirty="0">
                <a:solidFill>
                  <a:srgbClr val="000000"/>
                </a:solidFill>
              </a:rPr>
              <a:t>The Securities Exchange Commission’s Annual Report on the Dodd-Frank Whistleblower Program for Fiscal Year </a:t>
            </a:r>
            <a:r>
              <a:rPr lang="en-US" sz="1200" dirty="0" smtClean="0">
                <a:solidFill>
                  <a:srgbClr val="000000"/>
                </a:solidFill>
              </a:rPr>
              <a:t>2014 </a:t>
            </a:r>
            <a:r>
              <a:rPr lang="en-US" sz="1200" i="0" dirty="0">
                <a:solidFill>
                  <a:srgbClr val="000000"/>
                </a:solidFill>
              </a:rPr>
              <a:t>(November </a:t>
            </a:r>
            <a:r>
              <a:rPr lang="en-US" sz="1200" i="0" dirty="0" smtClean="0">
                <a:solidFill>
                  <a:srgbClr val="000000"/>
                </a:solidFill>
              </a:rPr>
              <a:t>17, 2014) </a:t>
            </a:r>
            <a:r>
              <a:rPr lang="en-US" sz="1200" i="0" dirty="0">
                <a:solidFill>
                  <a:srgbClr val="000000"/>
                </a:solidFill>
              </a:rPr>
              <a:t>available at http://</a:t>
            </a:r>
            <a:r>
              <a:rPr lang="en-US" sz="1200" i="0" dirty="0" smtClean="0">
                <a:solidFill>
                  <a:srgbClr val="000000"/>
                </a:solidFill>
              </a:rPr>
              <a:t>www.sec.gov.</a:t>
            </a:r>
            <a:endParaRPr lang="en-US" sz="1200" i="0" dirty="0">
              <a:solidFill>
                <a:srgbClr val="000000"/>
              </a:solidFill>
            </a:endParaRPr>
          </a:p>
          <a:p>
            <a:endParaRPr lang="en-US" sz="1400" dirty="0">
              <a:solidFill>
                <a:srgbClr val="000000"/>
              </a:solidFill>
            </a:endParaRPr>
          </a:p>
        </p:txBody>
      </p:sp>
      <p:pic>
        <p:nvPicPr>
          <p:cNvPr id="5" name="Picture 4" descr="slide insert #1"/>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143000" y="1673931"/>
            <a:ext cx="6934200" cy="3736269"/>
          </a:xfrm>
          <a:prstGeom prst="rect">
            <a:avLst/>
          </a:prstGeom>
          <a:noFill/>
          <a:ln>
            <a:noFill/>
          </a:ln>
        </p:spPr>
      </p:pic>
    </p:spTree>
    <p:extLst>
      <p:ext uri="{BB962C8B-B14F-4D97-AF65-F5344CB8AC3E}">
        <p14:creationId xmlns:p14="http://schemas.microsoft.com/office/powerpoint/2010/main" val="2380032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 insert #2"/>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685800" y="1371600"/>
            <a:ext cx="7772400" cy="4191000"/>
          </a:xfrm>
          <a:prstGeom prst="rect">
            <a:avLst/>
          </a:prstGeom>
          <a:noFill/>
          <a:ln>
            <a:noFill/>
          </a:ln>
        </p:spPr>
      </p:pic>
      <p:sp>
        <p:nvSpPr>
          <p:cNvPr id="27650" name="AutoShape 4"/>
          <p:cNvSpPr>
            <a:spLocks noGrp="1" noChangeAspect="1" noChangeArrowheads="1"/>
          </p:cNvSpPr>
          <p:nvPr>
            <p:ph type="title"/>
          </p:nvPr>
        </p:nvSpPr>
        <p:spPr>
          <a:xfrm>
            <a:off x="114300" y="152400"/>
            <a:ext cx="8877300" cy="1109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fontScale="90000"/>
          </a:bodyPr>
          <a:lstStyle/>
          <a:p>
            <a:pPr marL="457200" indent="-457200" algn="l"/>
            <a:r>
              <a:rPr lang="en-US" sz="4000" dirty="0" smtClean="0"/>
              <a:t>1.	Dodd-Frank Act: </a:t>
            </a:r>
            <a:br>
              <a:rPr lang="en-US" sz="4000" dirty="0" smtClean="0"/>
            </a:br>
            <a:r>
              <a:rPr lang="en-US" sz="4000" dirty="0" smtClean="0"/>
              <a:t>FY 2014 Whistleblower Report</a:t>
            </a:r>
          </a:p>
        </p:txBody>
      </p:sp>
      <p:sp>
        <p:nvSpPr>
          <p:cNvPr id="27652" name="TextBox 1"/>
          <p:cNvSpPr txBox="1">
            <a:spLocks noChangeArrowheads="1"/>
          </p:cNvSpPr>
          <p:nvPr/>
        </p:nvSpPr>
        <p:spPr bwMode="auto">
          <a:xfrm>
            <a:off x="0" y="5562600"/>
            <a:ext cx="87630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i="1">
                <a:solidFill>
                  <a:schemeClr val="tx1"/>
                </a:solidFill>
                <a:latin typeface="Arial" charset="0"/>
              </a:defRPr>
            </a:lvl1pPr>
            <a:lvl2pPr marL="742950" indent="-285750">
              <a:defRPr sz="2800" i="1">
                <a:solidFill>
                  <a:schemeClr val="tx1"/>
                </a:solidFill>
                <a:latin typeface="Arial" charset="0"/>
              </a:defRPr>
            </a:lvl2pPr>
            <a:lvl3pPr marL="1143000" indent="-228600">
              <a:defRPr sz="2800" i="1">
                <a:solidFill>
                  <a:schemeClr val="tx1"/>
                </a:solidFill>
                <a:latin typeface="Arial" charset="0"/>
              </a:defRPr>
            </a:lvl3pPr>
            <a:lvl4pPr marL="1600200" indent="-228600">
              <a:defRPr sz="2800" i="1">
                <a:solidFill>
                  <a:schemeClr val="tx1"/>
                </a:solidFill>
                <a:latin typeface="Arial" charset="0"/>
              </a:defRPr>
            </a:lvl4pPr>
            <a:lvl5pPr marL="2057400" indent="-228600">
              <a:defRPr sz="2800" i="1">
                <a:solidFill>
                  <a:schemeClr val="tx1"/>
                </a:solidFill>
                <a:latin typeface="Arial" charset="0"/>
              </a:defRPr>
            </a:lvl5pPr>
            <a:lvl6pPr marL="2514600" indent="-228600" eaLnBrk="0" fontAlgn="base" hangingPunct="0">
              <a:spcBef>
                <a:spcPct val="0"/>
              </a:spcBef>
              <a:spcAft>
                <a:spcPct val="0"/>
              </a:spcAft>
              <a:defRPr sz="2800" i="1">
                <a:solidFill>
                  <a:schemeClr val="tx1"/>
                </a:solidFill>
                <a:latin typeface="Arial" charset="0"/>
              </a:defRPr>
            </a:lvl6pPr>
            <a:lvl7pPr marL="2971800" indent="-228600" eaLnBrk="0" fontAlgn="base" hangingPunct="0">
              <a:spcBef>
                <a:spcPct val="0"/>
              </a:spcBef>
              <a:spcAft>
                <a:spcPct val="0"/>
              </a:spcAft>
              <a:defRPr sz="2800" i="1">
                <a:solidFill>
                  <a:schemeClr val="tx1"/>
                </a:solidFill>
                <a:latin typeface="Arial" charset="0"/>
              </a:defRPr>
            </a:lvl7pPr>
            <a:lvl8pPr marL="3429000" indent="-228600" eaLnBrk="0" fontAlgn="base" hangingPunct="0">
              <a:spcBef>
                <a:spcPct val="0"/>
              </a:spcBef>
              <a:spcAft>
                <a:spcPct val="0"/>
              </a:spcAft>
              <a:defRPr sz="2800" i="1">
                <a:solidFill>
                  <a:schemeClr val="tx1"/>
                </a:solidFill>
                <a:latin typeface="Arial" charset="0"/>
              </a:defRPr>
            </a:lvl8pPr>
            <a:lvl9pPr marL="3886200" indent="-228600" eaLnBrk="0" fontAlgn="base" hangingPunct="0">
              <a:spcBef>
                <a:spcPct val="0"/>
              </a:spcBef>
              <a:spcAft>
                <a:spcPct val="0"/>
              </a:spcAft>
              <a:defRPr sz="2800" i="1">
                <a:solidFill>
                  <a:schemeClr val="tx1"/>
                </a:solidFill>
                <a:latin typeface="Arial" charset="0"/>
              </a:defRPr>
            </a:lvl9pPr>
          </a:lstStyle>
          <a:p>
            <a:r>
              <a:rPr lang="en-US" sz="1200" dirty="0" smtClean="0">
                <a:solidFill>
                  <a:srgbClr val="000000"/>
                </a:solidFill>
              </a:rPr>
              <a:t>All </a:t>
            </a:r>
            <a:r>
              <a:rPr lang="en-US" sz="1200" dirty="0">
                <a:solidFill>
                  <a:srgbClr val="000000"/>
                </a:solidFill>
              </a:rPr>
              <a:t>countries in which whistleblower tips originated during Fiscal Year </a:t>
            </a:r>
          </a:p>
          <a:p>
            <a:r>
              <a:rPr lang="en-US" sz="1200" dirty="0" smtClean="0">
                <a:solidFill>
                  <a:srgbClr val="000000"/>
                </a:solidFill>
              </a:rPr>
              <a:t>2014. </a:t>
            </a:r>
            <a:r>
              <a:rPr lang="en-US" sz="1200" dirty="0">
                <a:solidFill>
                  <a:srgbClr val="000000"/>
                </a:solidFill>
              </a:rPr>
              <a:t>The Securities Exchange Commission’s Annual Report on the Dodd-Frank Whistleblower Program for Fiscal Year </a:t>
            </a:r>
            <a:r>
              <a:rPr lang="en-US" sz="1200" dirty="0" smtClean="0">
                <a:solidFill>
                  <a:srgbClr val="000000"/>
                </a:solidFill>
              </a:rPr>
              <a:t>2014 </a:t>
            </a:r>
            <a:r>
              <a:rPr lang="en-US" sz="1200" i="0" dirty="0">
                <a:solidFill>
                  <a:srgbClr val="000000"/>
                </a:solidFill>
              </a:rPr>
              <a:t>(November </a:t>
            </a:r>
            <a:r>
              <a:rPr lang="en-US" sz="1200" i="0" dirty="0" smtClean="0">
                <a:solidFill>
                  <a:srgbClr val="000000"/>
                </a:solidFill>
              </a:rPr>
              <a:t>17, 2014) </a:t>
            </a:r>
            <a:r>
              <a:rPr lang="en-US" sz="1200" i="0" dirty="0">
                <a:solidFill>
                  <a:srgbClr val="000000"/>
                </a:solidFill>
              </a:rPr>
              <a:t>available at http://</a:t>
            </a:r>
            <a:r>
              <a:rPr lang="en-US" sz="1200" i="0" dirty="0" smtClean="0">
                <a:solidFill>
                  <a:srgbClr val="000000"/>
                </a:solidFill>
              </a:rPr>
              <a:t>www.sec.gov.</a:t>
            </a:r>
            <a:endParaRPr lang="en-US" sz="1200" i="0" dirty="0">
              <a:solidFill>
                <a:srgbClr val="000000"/>
              </a:solidFill>
            </a:endParaRPr>
          </a:p>
          <a:p>
            <a:endParaRPr lang="en-US" sz="1400" dirty="0">
              <a:solidFill>
                <a:srgbClr val="000000"/>
              </a:solidFill>
            </a:endParaRPr>
          </a:p>
        </p:txBody>
      </p:sp>
    </p:spTree>
    <p:extLst>
      <p:ext uri="{BB962C8B-B14F-4D97-AF65-F5344CB8AC3E}">
        <p14:creationId xmlns:p14="http://schemas.microsoft.com/office/powerpoint/2010/main" val="1535788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066800"/>
            <a:ext cx="190361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338138"/>
            <a:ext cx="8534400" cy="500062"/>
          </a:xfrm>
        </p:spPr>
        <p:txBody>
          <a:bodyPr/>
          <a:lstStyle/>
          <a:p>
            <a:r>
              <a:rPr lang="en-US" dirty="0" smtClean="0"/>
              <a:t>Things to Do:</a:t>
            </a:r>
            <a:endParaRPr lang="en-US" dirty="0"/>
          </a:p>
        </p:txBody>
      </p:sp>
      <p:sp>
        <p:nvSpPr>
          <p:cNvPr id="3" name="TextBox 2"/>
          <p:cNvSpPr txBox="1"/>
          <p:nvPr/>
        </p:nvSpPr>
        <p:spPr>
          <a:xfrm>
            <a:off x="533400" y="1447800"/>
            <a:ext cx="6526010" cy="3431709"/>
          </a:xfrm>
          <a:prstGeom prst="rect">
            <a:avLst/>
          </a:prstGeom>
          <a:noFill/>
        </p:spPr>
        <p:txBody>
          <a:bodyPr wrap="square" rtlCol="0">
            <a:spAutoFit/>
          </a:bodyPr>
          <a:lstStyle/>
          <a:p>
            <a:pPr marL="342900" indent="-342900">
              <a:spcBef>
                <a:spcPts val="600"/>
              </a:spcBef>
              <a:buFont typeface="Arial" pitchFamily="34" charset="0"/>
              <a:buChar char="•"/>
            </a:pPr>
            <a:r>
              <a:rPr lang="en-US" sz="2400" dirty="0" smtClean="0"/>
              <a:t>Understand the exposure.</a:t>
            </a:r>
          </a:p>
          <a:p>
            <a:pPr marL="342900" indent="-342900">
              <a:spcBef>
                <a:spcPts val="600"/>
              </a:spcBef>
              <a:buFont typeface="Arial" pitchFamily="34" charset="0"/>
              <a:buChar char="•"/>
            </a:pPr>
            <a:r>
              <a:rPr lang="en-US" sz="2400" dirty="0" smtClean="0"/>
              <a:t>Review indemnity rights, corporate bylaws, indemnity agreements and D&amp;O liability insurance policies.</a:t>
            </a:r>
          </a:p>
          <a:p>
            <a:pPr marL="342900" indent="-342900">
              <a:spcBef>
                <a:spcPts val="600"/>
              </a:spcBef>
              <a:buFont typeface="Arial" pitchFamily="34" charset="0"/>
              <a:buChar char="•"/>
            </a:pPr>
            <a:r>
              <a:rPr lang="en-US" sz="2400" dirty="0" smtClean="0"/>
              <a:t>Avoid new exclusions.</a:t>
            </a:r>
          </a:p>
          <a:p>
            <a:pPr marL="342900" indent="-342900">
              <a:spcBef>
                <a:spcPts val="600"/>
              </a:spcBef>
              <a:buFont typeface="Arial" pitchFamily="34" charset="0"/>
              <a:buChar char="•"/>
            </a:pPr>
            <a:r>
              <a:rPr lang="en-US" sz="2400" dirty="0" smtClean="0"/>
              <a:t>Avoid gaps.</a:t>
            </a:r>
          </a:p>
          <a:p>
            <a:pPr marL="342900" indent="-342900">
              <a:spcBef>
                <a:spcPts val="600"/>
              </a:spcBef>
              <a:buFont typeface="Arial" pitchFamily="34" charset="0"/>
              <a:buChar char="•"/>
            </a:pPr>
            <a:r>
              <a:rPr lang="en-US" sz="2400" dirty="0" smtClean="0"/>
              <a:t>Enlist an expert consultant or broker.</a:t>
            </a:r>
          </a:p>
          <a:p>
            <a:pPr marL="342900" indent="-342900">
              <a:spcBef>
                <a:spcPts val="600"/>
              </a:spcBef>
              <a:buFont typeface="Arial" pitchFamily="34" charset="0"/>
              <a:buChar char="•"/>
            </a:pPr>
            <a:r>
              <a:rPr lang="en-US" sz="2400" dirty="0" smtClean="0"/>
              <a:t>DO NOT TAKE “NO” FOR AN ANSWER!</a:t>
            </a:r>
            <a:endParaRPr lang="en-US" sz="2400" dirty="0"/>
          </a:p>
        </p:txBody>
      </p:sp>
      <p:sp>
        <p:nvSpPr>
          <p:cNvPr id="4" name="AutoShape 2" descr="data:image/jpeg;base64,/9j/4AAQSkZJRgABAQAAAQABAAD/2wCEAAkGBxMTEhUUExQWFhUXGRwYGRgYFxgeHRwYGhoYGBsYHBwcHSwhHx0lHRgYITEiJikrLi4uHB8zODMtNygtLisBCgoKDg0OGxAQGywkICQtLCwsLDQsLC80LCwsLCwsLCwsNCwsLCwsLCwsLCwsLCwsLCwsLCwsLCwsLCwsLCwsLP/AABEIANwA5QMBEQACEQEDEQH/xAAcAAEAAgMBAQEAAAAAAAAAAAAABQYDBAcCCAH/xABCEAACAQMBBAgDBgQEBAcAAAABAgMABBEhBQYSMQcTIkFRYXGBMpGhFCNCUoKxU2LB0TNykqIINHPhFiRDY5Pw8f/EABsBAQADAQEBAQAAAAAAAAAAAAABAgQDBQYH/8QANBEAAgECBAIIBgEFAQEAAAAAAAECAxEEEiExQVEFEyIyYXGRoYGxwdHh8BQGIzNC8bJS/9oADAMBAAIRAxEAPwDuNAKAUAoBQCgFAKAUAoBQCgFAKAUAoBQENtrem0tVZpZ0BAJ4QwLHAzgKNaA2dgbZivIEuICTG4yMjB8CCPEGgJCgFAKAUAoBQCgFAKAUAoBQCgFAKAUAoBQCgFAKAUAoCM2tvDa2wzcTxR+TOAflzoCuv0hpJpZWtxdnuZU4I/8A5HwMemarOcYd52C1PC3O2p8YW1sh/MWmbXyHCAR61knj6UdtS2Vj/wAD9bre3dzdH8pfq4/ZI8aepNZJ9IzfdVvctkRL2u7NpFG0cdvGispU8KgEgjBGefKsv8mo2m3sTZEH0RSGOCexf47OZo8+MbdtG9wT8q+gjJSipLici+1YCgFAKAUAoBQCgFAKAUAoBQCgFAKAUAoBQGtfbQihXimkSNfF2Cj5k0BWLjpIsslbcy3T+FvGzjPhxAcI9zUNpbg1xtna84PVWcNqp5NPKXfHj1aDGfLirNPG0Y8b+ROVmltfYcixNNtPak3VLqyxYgTXTHZy5yTjGdazrGzqSy046k5bbkNDt/d6yhFxCkbs2QAF4pSRzzx6j1NQ6eLqSs3Ze3sTeJZtxt5Lq+Bla1WC1I+6JfLvrzwBgLjNZsVRp01ZSvImLbLbWIsKAUBSLr/ym3IZeUd9EYW8BLH2l18SNK9vAVM1PLyOctzoVbiooBQCgFAKAUAoBQCgFAKAUAoBQH4TQFe2vvxYW+j3MZf+HGeN/TgTJzQEON97q4/5LZ0zL/FuD1KeoBBY/KuNSvTh3mSk2fj7J2tcj7++S2U/gtYsnHh1jn+lZJ9IwXdVycgsNyNnRyEyZuZ0AZmuJOscA8mKnRQcHkByrNUxdeautE+X3LKKJ7ZF7BJbiW1CtGQSoQBQSuRjGNDkYrPVhUU8lR6kpq2hpbl7x/b7XruAxOGZHQnPC6nB10zVsTQ6mpbdBO6OfJPe3cTK6i5m2dfkyQnA62McXDgcsjuB8K9K1Km9OypLcpqyf3Ksdl3C3KQwFJmZmminQdZGZMjABGijXGK4Ymdem4tvTmuP/SY5WZehqVhYNCxybeaSLXnhW0H1rn0jFKomuKENi+V55cUBp3+1IYR97Iq+AJGT6LzPtXWnRqVO6rkNpblP33mF7s6SeBZA9rIJ0443RuKHDkgMAcYzrW3DwlQrKMmu0uDKtpq5etibQW4t4p15SIrj9QzXrlDdoBQCgFAKAUAoBQCgFAKAjdq7ftbYZuLiKLyd1BPoM5PtQFXl6Trdzw2cFxeNnH3MR4M+btgAedRKSirt2B4W+23c6rHbWKfzkzSfIYWslTHUo7O5ZRZjl3HDqX2jfXFwoBZlLiKEAanKp3DzNZZdITk7U4/UnKb+wpdlQpEbU2yrI/VxtHw9qTBPDnnxacjXCpHEybzX01+BKcSB3i6R5AIBY24laeSSAGQlQssbBeEgc85zzGld6WCjr1j2s9ORDlyInfyXa62cELSq11cT4UW+UwFUsE4s66jyrrh1QzOUVolxId+JG76311YG0vWXE9xam2uAxwOs4RhzjTI5+1daWSrmgtk7oPTU6ZuBFBHYwRW80cyxoAzowILnVjpy7ROhrzMZndVykmr7Fo2toU3dbeK22dNtVbmVY1F2zIvNjxji7K8zW3EUZ14wcVwKppXJjYuw5RtG7uI+JbW+t0cSA4ZJcKB2DqDgk61zq1YqlGEu9F2t5X/BKWp73O3PuYLuW7vLkTyGIQIQuMoGB4n8W0H1rniMTCdNU4K2tyVHW7JewFlaPN1LAyTSGWREJkYueZCLkj5VWUa9ZRzKyStd6e7F0jYn2tLnCQhcjIMrAZ9EXLn00pHDU93K/kvq7IjM+RrPBcSnVpCCOQ+5QeOuDIfLlXRSo01ol/6f0RFm/wBsfsG7WOTiLx6lRxn1lfLH2AqJ41NbX83p6LQlQJLZ2xooUdEBIckuWZmLEjBJLEk6VlqYidSSk+GxZRSK70VSmJbrZ7ntWkxCZOpgk7cZ/ce1fQU5qcVJcTkXyrgUAoBQCgFAKAUAoDHOGKsFIDEHhJGQDjQkd+vdQHE9nbI2lPtGayvtozoFTrFMJC9YpOMrpoBWfEVXShmSuSlcvWyujrZ0B4hAJZM56yYmRifHLafSvKnjasuNvI6KKLTFEqjCgKPAAAfIVlcnLdknqqgqvSkzDZV3w/w8HH5SwDfTNbMCk66v4/IrPYom3twYrGxlvLV5CydTcRodVQoVLHxORnXuFb6eLdSp1bS4lXGyuVmW8mlsrxipt5UuIL1Bk9lZiE41Phkg1oy2ml4NehHAsG1FtLWCCWO9W6uorlLm4YScblThHIUE4VQ1c4OpNyTjaNrIjQse3ZY9uRlbVQ4tbiJg76Ryrj7xVPkCfl51kpR/i6zfeXoXfaLRs3dOztZ2uYUELFCrhW4YyMg5K8sjHP1rLPE1akereuvxJUUnch5NkbLkvDeRxfabg/wwXTiAxxfkDYHMmtK/kxpqEmorm9H9/YreL1WpOSbRuJMCMRx5OMtmRl8ysfZHu1clQpQV53fsvfV/BE3b2DbA6z/HkllB+IFuFPZE7vUmo/lKH+OKXwu/Vk5eZvxbLiRQqKEUdydnI8DjWuLxE27t389ScqNqOFRgAcuVcnNvck91UH4WAqUmwftQCj7Xf7Htm1uOUV4v2WTwEoJaI++eGva6PqXpuPL5M5zWp0Ot5UUAoBQCgFAKAUAoBQHP+lMi2a12kCA1tJwOM4LwSEB1HiR8Q96pUgpxcXxBc4pAyhlOQQCD4g6ivmpRcXZnY9VAFAam19nrcQSwP8MqMh9GBGfrXSlN05qS4Bq5QtjWu1XKbPuIlW2jSSOW4yrddEUKRgA8m1GfSvRnPDx/vRd5aWXJlLN6Gzd7hWqpb/argcEVubaTiIQSx5zHk50KHBHpVYYucnJU43u7rj5+ocebNnYGztnQqUsrTrFZSjScHZZTzBlk0bPkTSoq+9Saj4cfREJrgrkpY7MlijEcQhs4hk8Ma8RHicnCj1wa5yqUXK7vN+OnstSbPyMdhsy1ugZFka4w3CWlJZcrz4VGF8NcEVMsVUp6JKPl99S86EoO000/FMnhZpgrjsn8PIDHgBWR1ZXvx5ixmRANAAPQVzbb3B6qAaTbUizhW6w+EYLYPgSug98V3WHna7VvPT57kZkfhknbPCix+Bc8R8+yv96ZaUd235ae7+w1MMrqmOvuRnOcAqmR4YGSfnXSKcv8VP6/gjbdmmI7SWRYzE7sTxgtHLgFSCCWYYBzjFdG8RCObMklya+hHZehYKwFyr9JezGn2fKUz1sOJ48DXjiPGAPXBFa8FPLVS56FZbFg3Z2qLq1guFxiRFbTxxqPY5r3jmSdAKAUAoBQCgFAKAqHSfeX0FmZrFlDRnikBQMTHjXGfDnQHzLt/eG6vW4rmZ5McgdFHovIVW5fKjv3QpvCbqwEbnMluerPiU5oflp7V4+PpZZ51x+ZMeR0CsBY0Nobat4dJJUVu5c5Y55YUdo/Ku9PD1andiyHJLc0J94HIzDbuQeTzERKfHRu2fZda7xwav25emv49yufkjwlleS4aS44FOvBCnBp4F3y3yAqesoU3aMb+Ld/loLSe7Ny12BApDGMM4HxOS7Z79W/tXKeLqPRPT0JUUSXVDTQacqz53r4ljmXSZvUSzWkRwq6SsO88+DPgO/z0rvFZF4v2/6fV/0/0VGpbFVdl3Vztxflw9S4bh7MNvZRK3xN943kW1A9hj61St3svLQ8HpHE/wAnFTqrZvTyWi+VyTuNqxISOLiYfhQF29woOPephh6ktbWXN6fMwuSRh+0zuOxGIgfxSnJH6FP7kVfq6UH2pZvBfd/Yi7ZrskLHEkjTt3quSo/Smg/Ua6p1Iq8IqK5vf1f0I0e+ptIZccMcSRr/ADHl+lP71xfV3vOTk/D7v7E68DKbEtrJIzfyr2V+Q1Puar1yj3Ipe7/fgTYyW9jGnwIo88a/OqTrTn3mSkkbFcwKAEUBTujNfs0l7s86CGXrYv8AozdoAeQbi+dfS0qnWQUuZyehfK6ECgNR79Q5ThckcyEYqO/HFjGfKgNmN8jIz7gj6GgPVAKAUAoDzIgYEEZBGCD3g8xQHyl0m7qnZ960ag9S/bhJ/KScrn+U6emKqy8WbPQ7vD9l2iiucRz/AHTeGSewT76e9cMTS6yk1x3Qvrc7NvBs7aE9zJGpYW2FKnrFjBJzxL2AXb3xWPD1MNTpqUu95X/BElJsmNj7tpDr2eLvKIFJPizElifcVxrYxz0S9Xf8EqFiYit1Xko558dfeskqkpbsvYyMcanQVVK4IC63thyUt1e5fwiGUH+aU9gfPNbaWAqy1lp5/Yq5og9vby30ERldLdAeyEDMz8TcmDaAkDux713qYOnShmd2bejcM8ZiY0dk73fJJX/HxKJuxs2a4n6wKrhDxyNK3Cnj2m8zrpWelZyzS9ufgfZ9N4qng8H1FN2bVorwW/lppfc6Et4JezJM90e9LccEC45hpM4IHm/tWtQcNYxUPF6y+C/B+eXvvqTtnaTcAVOqt0xoEHG2vmcL9DWOpUp5ryvJ+On5LpPyNhNkJr1heXOv3jZHsOQ+Vc3iZf6Wj5E5VxN9EA0AA9K4Nt7kn7UA/GYAZJwB3mpSb0QKw/SHswTCH7XHxE4yDlc+HH8P1rUsDWavb7lcyLLDKrAMrBlPIggg+4rNKLi7NWLHuqgUBUNvj7NtSyuhos2bOXw7WWhJ/X2f1CvX6OqXi4ctTnNa3L1XpFQaA0ra0kB4pJmZvABVX2GCfcmoBtoQRoc+f/5Ug9UAoBQCgFAUfpc3TF9ZMVXM8GZI/E4HaT9QHLxAqGD5cLkHPIjX0I/Y1B00sfV3R/t8XtjDNkcWOCQDuddCP2PvXg4ul1dRrg9SYu6LFWYkUBiu7dZEaNxlXUqw8QRgirQm4SUlug1c57BtM2VmEWHjMEjQFV0ACHsucDvXhPnX0E61oKaV7nfAYSOJq9XOah4vj4FT3w3h+1MgVSqIOR58R559OVefiq/WNJbH2/QPRMsGpVKlnJ6K2un5L5uLu5byWMTSoshdjIc8sglQCO/AHf35rg61Sk7QdtPnqfKdNVnXxtRy4PKvhp7u7+JFb47XE9xHs63wIuNVk4RoT3pp+EDn5+lWp3TvLfd+W5s6Pwao4SeOqLZNQXi9L+ui9eTOlRoFUAaAAAeg0rI3mdzwDUn2pGuikyNnHDGCxz58Pw++K6xw83q9Fzen/fgRmRryS3bj7tI4vOQlj/pQ4/3V0UcPHvNy8tPd/Yi8nsU/pXv7pntLKzlMck7MXZdCEUDXPMDUnTniu+ChBKVSS2Du2kjmO0EvJbttm29/LcRsQJWYkqCPjyfBfXnpXoJxUeskrEW1yrU6LYdGWz44eqaLrCcFpGJ4sjwI+EeQrDLGVM11tyNSw8bamgm61/s5uPZdxxR6k285yvsdP6etdOvpVlaqjnKhKPdJC16UpYtNoWE8BH40Usnr/wDSa5ywEZa05HLM1ui1bJ382dccIjuouJuSO3A2fDDY1rLPB1o/638icyNjfPZxns5kT/EC9ZEc8pY+3Gc/5lFVwtTq6qfwEldESvSps9LWOWW4QymJXMSdpuJlB4cDkc9xxivoTkULebp3kYKLGHgPNmmAY+gUHHuagWKb/wCLtq7TuEgFzJxSsFVIzwKPE9nXAGTUFrIuu0dnX27hhuI7lp7VmAmjblxHOdCfcEY1xmpKnbNl36XEMc0R4kkUOp8iM1INqgFAKAUAoD5j6aN0/sV6ZEH3Fxl18Fk/Gn1BHqfCqstFkt0AbwdXcSWjHCzDjQf+4owfmv7Vix1LNTzLdfIlaM73XilxQCgKntW0u47tmt4VkSdRxszhVjdBwgsObBlxyHdXr4XFU40bTeq4cznKLvoV6+2XZNITPI11cnH3dquFGNOE8OQvmWYVLhUrSzKCS5v7fg3YfpTE4an1VKdlvay+qN++3ua2hkia2+zHqx9nUOrZz2SDw6ArzOprnXwqp2m5X5/gno7DVMbiFTs7N6vkuN/pzZWuj3Zk7zNcIE7GR1kucB25sAPiIGe8c64wcdXUvry3Z9J/U2IjCnDC09LWbXJLRf8AC88cbE8c8l2/IxRD7vPmF7I/U1dkpxXZioLm9/fX0R8Xpzubq2906hUEVqn8oDuByA7kB8+1XFzoRd5Nzfovv8i1pcNCXs4SiKpdnKjBdsZPmcDFZKklOTaVvBF0rI4BvtvqTtO6NsOskMYtYXGvCc9soO8k6A17lCjlpRjLzZzza3Rfuj3dJbC3HEAbiQZlbnr+QHwH71ixNfrHZbG2jTyq73NvZu3zJtC5tezwxJGykc8nPGD/ALaTpJUoz4kQqN1HHgWA1mO5A7Z3tsrcFZZkLfw17bH9K5+taIYerLVKxxlWgvE5tvTe295xGGwVGYY6+Q8DD+YIvM+uK9ClCcN5XMs3GWysYLm/upk4bi6lkVFwEB4FIUfi4dT71dQjF3SRRK5QbaEM4JwAeJiB3AZOKuTfQ6DuLuVs2azF5f3fVgu2Yw6r2VONfxZPl5VJW5i3h2/YxXE0uzQqLFbLFCyqVPWSMRI/a1LBTz9aApm0N6LyaIQzXEkkYx2WORpy86DY+iugqVm2RDxZ0eQL/lDn+pIqSDoFAKAUAoBQFa6Q92RtCylhwOsA4oj4SLqPny96A+VLS7ktLlHAZJYZA2DzDI2oPyIqtr3RdvQ+udj7RS4gjnQ5WRQw9xXzlWm6c3F8C6d0blcwKAhN9I2NlPwsy4XiPCcEopDOue7iUMunjWrBuKrxzfvL3Kz2K1e7xW9l1cSxFUZAwKABQp/c17FXERptKRvwPRNfGQlOjbThfX98yo78bdjuXQRHKIvxEEEk8xqM6VgxdaM2lE+s/p3o2rhYznWVm9LeC46eZed1tzYvs8LTGRiV4zEXPV8T6jKDmQMDWuTxMqXYhZW48fE+R6SxH8rEzqva+nktvYuMECoAqKFA5AAAfSscpyk7ydzIlYyVUHKt++k3LPY7OQzztmNnAyqnkwXxI5Z5CvUw2CtapU9PuUcr6IwdHXR4tl9/ccL3BGg5rGO/Hi3n8qtiMVn7MNvmaaVHL2pG1vxv4tqBHb8M1w+cKpDBMY7TAeZ0HlUUMK5az0XzJqV7aROR7KF7FP8AaRKY5SSxZjkt3kEd48q9GSTVmZVpqixX21bi51nuJXH5E+7T/br9apCnGPdRMpOXeZqJbhR2Aqegyfma6FTIkOuckkeJqQZg4HMc+ev9KgEDtuBIijIMJh0IHiwOPrUhlV9KDyNm1sJZQxjjdwvxFEJA9cVAvc/bDZ0sr8EUbyOTjhVSTnlr4e9SwrI+uNxdimzsLe3PxIna/wA7Es3+5jUlSeoBQCgFAKAUB889Pm5/U3C3sSnq5tJccllGMH0YfUHxqCUWHoA3iMkElo5yYTxx559W3MezZ+deX0jT2qfBl46aHWq8ssKA8yIGBB1BGD6GpTs7oFFtrC7dfs32VAkXEnXzlWUoD2SiA8R0xzwNOde7PF0cuZu7fApDPDuuxX9obtWKP1aTyzTL8aQx8evhkdlPQmstPDzm82Wy8We+v6lxSi4Ss9LbO+1t7nRd29sC4hLdW8RjZo2jfBZSnjwkjUYOlZMTQdOdm73PCi7o1n23cOfubfgX+JcOEGPEICX+YFdVhqUe/K/glf32K5m9kUnfneC1kgkhbaEklzg8CWmQquO4lARjOnaatlCm4y7NNKPjv+/Ah+Zzzc3a01lHJwRwJK5ybiV8kL+UKD468xWmpSVTfbkWjJx2Nq52rcXRPHctMO8K4RAfDhTU+9TGEId1WDblu7mD7OkQ7TLGPBQB9eZq5B7iMenCcnuYAn6mgP0k6kjHqQKXIsa0m0k/ix+QXtH5CmpOhr/bYzntSvjmFjcf0qbMjQ3UsLgjMdjO35S2n9armXFj4GntmO7ij45YEWMEBuI8Wp5ZXQ6Vbci5d9ldDi3cKTrfIUlAbMcIAx3jU5yDprQXLvu90WQ2sZjW6uuFjxEK4QE+fCuT86WILfsfYsFqgSCNUHPQaknmSeZJ8TUgkKAUAoBQCgFAKAid6thpe2k1s/KRSAcfC34W9jg0B8x7sXc2ytqoJOyY5eqlHcUY8Le2DxD0FcqlNTg4PiW8T6mVgQCOR1FfONWdmdD9qAKArW+yEiAMzCAyhJgpKlgwITJGvDx8OQOdej0coubTWttCkzUtdpWkchto2SNk04AOEeOASMEjv1PfXqdbDNlb1O38LEdUqyg8j42K5tjfyHZ73LxjrzJwHhU4USgFTxN54XlmstanDETUb7HSWCr0qHXzjaLdlfjpf0Odb8ycbQXUt8k01wOKSOIngijx2U0PdyweZzWuEVCOWOyMfHUjrC8iC4VJGA58CnA+VWsybomdiWULdfczxgtHJAojlQ4jt3I4p2X8QxprnBOTVXtoRxOiba6PbOZeKBRbyY7LxaA+qjskV5sMXUi+1qbJUItdk59abAma/a0vLuO3KqGRygxID+XOgOPHzrc6qyZ4psytNOzLHtforkeIGzvxLIOasVCnw4SvI+tcI4y0rTi0LcjjczSK5VyeJSVKk51BwRz11raVPo7dnZ1u0cU5so4JigJHVAFe7AbH0zmvJrTmm1muvM20oxaTtqWAQJ+VfkK4ZnzOrRkqpYjtt7OSeKVJFVldGU50PLQ8XdXalUytWvucakL322Kv/wAO1+/U3NsxJWKTK8sDiyGA9xmvaMB1e9aUY6oIfEOSPkQDQGuZLr8kI8+sY/TgqNSDatIyowzl2OpPr3Adw8BUkmegFAKAUAoBQCgOKf8AEDullV2hEuowk2Py/hf1GcE+lQSmWnof2+brZ6B2zLCeqfxwPhJ9Vx8q8XHUstTMtmXiy71hLCgNHblj18EkfeR2T4OO0jezAGu2HqulUUv23EiSurHLb2wgvctAkxuzkSxovYEq6Pxu2FXXXnrzAr1sRh6Xfk7eP4PY6P8A6gxOFiqdlKK4cvj97lu3X3QRYQt3a23EAORMhJzkliwxnODgaDurz6laMGupb+RjxeOr4uTdWTs3dK+i8vJE1HurYqwYWkAYcj1SafSubxVZq2ZmPKjPd3ttD2W4ATyRVyx/SoJ+lTTp1qmqv53svVhtIoO+oJc3ojSGSNeAJIwL3UJ+KJo1zwj8pOuTrivRw8LR6tNy8VsvjxKOWtyQsd4rRbFpoMdVBGcxjOU4R/hsvMEcq4To1HVtPjxNkasVC8eBA7J3KW+RLraRaWaQBlQEosaHVUAXGdDXWpiOqeSmtEUhSzrNNkhJ0a2IB6oSwsR8Uc0g98EkVT+bU42Lfxom7u5uTZ2ijhjDyczLIAzk+OTy9q51MTOfgi0KMY76lkrOdhQCgPEo7J9D+1StyHsc8/4eiVnv4zzBU65H4mHI61755Z22gNKWwYsWE0qg/hBXA0xplSRQGa1tFjzjOTzYnJJ8STQGegFAKAUAoBQCgNbaVik8UkMg4kkUow8mGDQHC9xOPZO13s5CerlbqyT46tDJ6EdnPjWXF0uspPmtSyep3KvAOgoBQETtna6WvABGzyTOVRIwMs2CxJJwBoCSSa00KEq7tfYhuxE3L3s4wZFtUPMRYeX042HCvsD616lHA0oavU5uTZq2s1zJaKpaeWSGR4ZBEyI0pUkK7yHHCvDjONSTXGUKVOs9ErpPW+nkidWjYsrBYFzO8VtnXhiYl28eOVhxsfQCqyqyqv8Atpy89vgtvUi1t9DZt79M4tLR3zjLuvVrjxLSdpvYGqSpy3r1LeC1+WhKf/yir78bs3FrM1/sxAzSaXNvjKyDnxhfHnnGuufGr4bERqR6uq9tmW1i7ow7D6SrWQ9XcBrWUacMoIHs2MD3xSpg5rWOpohiIvfQuqOCAQQQeRHI1katozQnfY9VBIoBQCgFAc33gL7K2pHtFP8AlpyI7hR3E6Fj9GHmD416uEq5oZXujDXhllfmdsglV1DKQVYAgjkQdQa1nA90AoBQCgFAKAUAoBQCgKH0pbni6ha4gXF3EoZGHNlQluHzI1I89O+gJjc7bQvLOGcc2XDjwkXRwfcV89iaXVVHH08jrF3RM1nJFAQe99uTCJV+OB1lBH5QcSDzzGX0rbgamWrbg9Pt7lZrQ07ra8EYBeVAGGVGckg8sKMk+wr3DmY91JGkluisUscEnCyu68BaQgq5VT2hoFOoFeZ0hKHZaabXDwLQvdkzszYMEOqrxOecjnidu/VjrWKriqlTRuy5LRFlBIkncAZJAA7zWdJt2RYim21xnht0aY97jSNfVzz/AE5rUsLlV6ry+HH0+5XNyKzvBsWK87N4RNwHiENsh5+DSc+7vK1tpyyL+2rJ8ZP6FH4+xXb3dS8sohc7NklCoA0ljK4fhXGqjBOuO7n4Vbrqc5ZKi8nzLpyjqix7pb2QX8fFEeFxo8bfEp/qPMVlrUJUnrsbKdVTRP1wOooBQCgI7eLZK3VtLA/J1IB8G5qw8wcGulGpkmpHOpDNFohOiTehYdnzxXj8BsGKMW7oyezoNcZPCPavbR51i87u712d6CbWdZMcxqGH6WAOPPFSCaoBQCgFAKAUAoBQCgFAUvZNotlfzW69mK6BuIl7hIMCZR65VseZ8K8/pGleCmuBaD1sWmvGOgoD8ZQQQRkHQjyqU7O6BCxbOsLFWkCQwDmWOM69wJ1x5CtLq4iu7XbK2jEj7ze2RlY2lrJKFUsHkPVIcdw4u2c93ZxWmn0c3/kdvLUhz5G5PtmR7SK4h6pQ6q7tKx4Y1K5J7IyxB0xp61whh4qq6c76bJcfsS5aXRDsRMvHIWnUHPWXH3VuD3cMXN/LIPrW1Lq3ljp4R1l8XwKbkhHA8unC8q9xb7qAY7gg7Te4NcpSjT1uovw7UvXZE2uSp2YWADSMAPwxdhfTTUj3rL/IUXeMdeb1/BbKZ9n7Mih4uqQLxnLEZyT4knU1yqVp1LZnsSklsUnfPouhunM9s5tbk82TIVj/ADAcj5itdDHOKyz1X76kOPIpdlvffbLmW22qhaM/DKNTw5xxA/jUf6q2So068c9P98y8K0oaPY6pbXCyIrowZWGVYciD315souLszammroy1BIoBQHEOlH7O1zIlrI5llK/aVU/ddjGOLxbIBxXtYOFSUUmjzcROEXcqlvs6WErJBKySrrlSRr5H+9ek8FK25gWNg3ZpnXejnpeLulptHCyHsrPoAzdwccgT4jTPhWRpxdma01JXR2SoJFAKAUAoBQCgFAKAru+9qepW4RSZbVxMuOZUArKvvGXGPSolFTi4viCTtp1dFdTlWAYHyIyK+ZlFxk4vgdjJVQKAqG37FBtG3mZA3WRvECdcOv3ikA6Z4QwzivZ6OqXg4cmc5rW5Ju4AyxAHiSAPrXoFTW3DuEe2ZEZXSKWSJSMEFVc4+hrxekI5K1+aReDuiQtNgxrIZXZ5pCSQ0hyEH5UX4VA8hmuVTFTlHLHsrw4+ZKgk7krWUseZZAoJYgAcyTgVaMXJ2SBpPtLi0hRpf5gQEH6jz/TmuyoW/wAjy+HH98yM3I1G63rEeS4Chc5hjXIbTGpI4jjnoBXZKDg4whe/+z/bFdb3bNHerZyX8Yt5LR3VicStwL1Z/iDLcXtjXlU0P7Lcs68tXfw5B68Dl+z7y62BObe7DS2bnKSLqB5jw81+VbZKGJhmjv8Au5enUdN+B1LZ20Yp0EkLq6EZBU/v4V586coO0kbYzUldGeaZUUsxCqNSScAe9VjFydkS2krs5Jv10jNMWtbAnB0eYaZHeEPcP5vlXqYXB6py3+Rir4hWfIqNlaCMYzknVj4mvoqFFRieDiK0pS02M9aDMRu2rLjXiHxL9RWPFUcyzLc24StleR7Hbeg3fQ3Vv9lmfM8A7JPN4uQPmV5H2ryz0zqNSBQCgFAKAUAoBQH4wyMHlQFU3WYwvPZNzgbij5awSEsmP8p4k/SK8jpGlaaqLj8y8HwLDXmlxQEXvHsxriLhjcRyqyvG5XiCsDzxnUEEjHnWnC1+pnme3EiSuiPtdzYDhrom6k5lpdVB/lj+FR5YrtV6QqyfY7KKqC4kv9pt4SsfFFGWOFQFVyfIeNZstWp2nd+JbRHq+2lFFjrHAJ5LzY+ijU+wqKdCdTuoOSW5HybZJIGOpz3OOKQ+YjQkgeZ+VaVhUlfveWi9WVzH7HYuxBK5I/HMeI58VjXsqPejrQjon8I6ererFmeLuWBSomnLNkAIpIGSQB2E/rmpgqzT6uFvH8sNriybSMDkAO/QVicm92XPVVBX9/LsRWM0hthchV/wiAQe7JGDoOZrThE3VSUrES2PnGbanWSiWwBs2wOOJJG4cj8SnwPh3V9DSoyn2dzPOpGmrsyXv2q4/wCZuZHHgXOP9PKtNPBJO1reSOE8Ymrnu1tVjGFFehToxprQ8+rWlUepmrqcRQCgNXdHa6WO1IZuMrGr4kIGcIwwwwOY1rxa0YqbUT3KLlKCcj6p2VtaC5QSQSpIp71IPz8K5HQ3aAUAoBQCgFAKAUBU98M281vegdlGEE//AEpSFU/pkKHyHFXGvSVWm4+nmE7O5Ya+cOwoBQFNlurq4uLmIzdRHDIFAiH3jKyhwWc/DkH8Iz517eFw1HJGdrt8zlJu9jW2jsCGO3k6qMdYuJQ7dp2eMhwS7dok48e+tzV9CpZb21jli60FkLIrF4tJGTHFwBgM4Oe6vBhUnCeTfXZ7X5nVpNXIjYizkf8AlrRbWM83nOZWHceFc50/M1aKzpp/3ZuT5Lb9+BWN+CsTDbEV/wDHd5fItwr/AKVwPnms6xTj/jSj7v1ZbLfc3rWzjjHDGiqPBQBXCdWc3eTbLJJbGeuYFADQHB+mjchbd/t1rwopI62NdCGJ+NR4HvH9693A4mc1Z3uuJynBbPYo9ntENGWPNR2v+1fQ0sQnC73R5NXDNVElsz200ypFLJCyRTEiNz+LBwcVyhjbuzR1lgkldM3K3nnigIra+0goKIe0eZHd/wB6xYnEJLLE34bDu+aRrbI2bxduQZB5A9/ma5YbD5u1LY6YnEZezHcsG78U0F1C1nM0LtIq/iKnJxhlHxDXlU4jDKKzRIw+KcnlkfVK5wM86wm4/aAUAoBQCgFAKA1dqWKzwyQuMrIhQ+jDFE7Agtz71nt+rkP30DGCTx4k0DfqXhb3rwsbSyVW1s9TpB3ROVjLCgKdtiLqNorKSFiuYjG5JwOti7Sad7FOIeOnlXtdH1M1Nw4r5HOejubrSSsPuYS/dmQ9WnvkFj7LWieJpQ3l9Stm9iT3dsXgtoopCGZFwSvLmcAZ7gNPavExNRVKrnHidYqysSNcCRQCgPMsgUEsQAOZJwB71KTbsgVW93+t+PqrVJbyXlw268Sg+DSHsL86208BUlrLT5lXNGu2zdsXh+9lj2fD+WE9ZMfVyAq+2TXoU8FShwu/Eo5Mldh7gWVvlijTysCrSzsZGIYYI7WmCO7FayD586Tdz5NmXTKuTbzZMbd2M6of5l/bFAYJ7+4uorWKUjqbZOGML3+Z861UMO5NN7GWviIxTS3PMm0YlJBYZHrW54imna5hWGqyV7EXe7YLdmMEefefQVkq4py0gbKWFjDWep62ZsnJDyevCf60oYZt5pkV8UkrQJwDuHoAP2Ar0W1FHmpOTOu9F24zxMLu5XD4+6jPNc/jbwbHId1eZicRn0jsephsPk7Utzp9ZDWKAUAoBQCgFAKAUBUL5fsu00fXq71erbwE8Skof1IGXPiq1jx1JTpX4rX4ExdmWSvCOooDxJCrY4lBwcjIBweWR4HU1aMnHZ7g91UCgFAQm3t7rKzBM86Kfyg5Y+XCNa0U8LVqbIhySOX7w9OfNbO3PeOObHsQin9zW+n0fFd93Iu+BVd3Nt3+0bwddE9+AD9wWKwqT8LOB2Qo8+eK3whGCtFWKNH0ZuzZyRW6JKsKSY7SwLwxj+VR5DTPfVyCUoBQEPvXu3Bf27wTrkH4W70buZT4j60Bx2Loev4RwI8Mq5yG4ivzBH9TWuhiFTVjJXw7qO5EXHRHehixgz5LIv8AeoboOV9SUq6iloZbTo0vl+G1KnHPiX+9doVqENkcalGvPdk/svonvHIMzxwr36lmx5ADGfepljV/qiI4J/7M6LuzuJaWeGVeslH/AKkmCR/lHJfasdStOe7NlOjCGyLRXI6igFAKAUAoBQCgFAKAhd79lm5tZETSRcSRHwljIdD6ZGD5E004g87vbUFzbxzD8S9oflcaOp8wwI9q+cr0nSqOLOqd0SNcSRQGptLacMC8c0iRr4swH710hSnPSKuG7HOd4emuziytsj3D+Pwp8zqfYVup9HSes3Yrm5HMN4ek/aN1let6lD+GLs6ebfEa308PSp7L4kasp4yzd7Mx8yxJ+pNdtSdEdZ3D6GZJx1t/xQx6cMQxxt48R/CPr6VNirkdz2LsWC0jEVvEsaDuUYyfEnmT5mpKm/QCgFAKAUAoBQCgFAKAUAoBQCgFAKAUAoBQCgKfY8NldzwuyrDNm4iJIUK2gmT54f8AUfCvOx9BySnHfYtB20IvePpW2da5AkM7/li1+bchWWngKku9oWzo5hvB00Xs2Vt1W3XxHafHqRgfKt0MFShvqRds55tDaMs7l5pHlc6kuxP71rSsrLQjQ1vpQkum5vRtfbQAdFEUB/8AVkzgjxUc2/bzpYhyO+7ldHtns5QY16ybvmcAt58P5R5CrFS3UAoBQCgFAKAUAoBQCgFAKAUAoBQCgFAKAUAoBQCgILe7dS32jEsVwCVRw4KnBBHMZ8CNDQHKOmvo8iggS7tIlRIsJKij8J0WT2Oh9c1BKZxeqnQlt3N27q+k6u2iLkc25Kvmzch+9TYhyO67jdDltbcMt3i4m0PCR92h56A/EfM+HKpRRu51BVAGAMAchUkH7QCgFAKAUAoBQCgFAKAUAoBQCgFAKAUAoBQCgFAKAUAoDDeWqSxtG4DI6lWB7wRgigOMbr9DCC8uBdh2gjYGHBAWRSSRxHPFlcAEVFib6WOx7N2dFbxiKGNY0XkqjAqSDaoBQCgFAKAUAoBQCgFAKAUAoBQCgFAKAUAoBQCgFAKAUAoBQCgFAKAUAoBQCgFAKAUAoBQCgFAKAUAoBQC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038877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138"/>
            <a:ext cx="8534400" cy="957262"/>
          </a:xfrm>
        </p:spPr>
        <p:txBody>
          <a:bodyPr/>
          <a:lstStyle/>
          <a:p>
            <a:pPr algn="ctr"/>
            <a:r>
              <a:rPr lang="en-US" dirty="0" smtClean="0"/>
              <a:t>Thank You.</a:t>
            </a:r>
            <a:endParaRPr lang="en-US" dirty="0"/>
          </a:p>
        </p:txBody>
      </p:sp>
      <p:pic>
        <p:nvPicPr>
          <p:cNvPr id="4" name="Picture 3" descr="Mcmullen (2012) (USE)"/>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5851553" y="1752600"/>
            <a:ext cx="1151283" cy="1692234"/>
          </a:xfrm>
          <a:prstGeom prst="rect">
            <a:avLst/>
          </a:prstGeom>
          <a:noFill/>
          <a:ln>
            <a:noFill/>
          </a:ln>
        </p:spPr>
      </p:pic>
      <p:pic>
        <p:nvPicPr>
          <p:cNvPr id="5" name="Picture 4" descr="Passannante (201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2129384" y="1752600"/>
            <a:ext cx="1119285" cy="1692234"/>
          </a:xfrm>
          <a:prstGeom prst="rect">
            <a:avLst/>
          </a:prstGeom>
          <a:noFill/>
          <a:ln>
            <a:noFill/>
          </a:ln>
        </p:spPr>
      </p:pic>
      <p:sp>
        <p:nvSpPr>
          <p:cNvPr id="6" name="TextBox 5"/>
          <p:cNvSpPr txBox="1"/>
          <p:nvPr/>
        </p:nvSpPr>
        <p:spPr>
          <a:xfrm>
            <a:off x="838200" y="3801070"/>
            <a:ext cx="3701654" cy="923330"/>
          </a:xfrm>
          <a:prstGeom prst="rect">
            <a:avLst/>
          </a:prstGeom>
          <a:noFill/>
        </p:spPr>
        <p:txBody>
          <a:bodyPr wrap="none" rtlCol="0">
            <a:spAutoFit/>
          </a:bodyPr>
          <a:lstStyle/>
          <a:p>
            <a:pPr algn="ctr"/>
            <a:r>
              <a:rPr lang="en-US" b="1" dirty="0" smtClean="0">
                <a:solidFill>
                  <a:srgbClr val="003366"/>
                </a:solidFill>
              </a:rPr>
              <a:t>William </a:t>
            </a:r>
            <a:r>
              <a:rPr lang="en-US" b="1" dirty="0">
                <a:solidFill>
                  <a:srgbClr val="003366"/>
                </a:solidFill>
              </a:rPr>
              <a:t>G. </a:t>
            </a:r>
            <a:r>
              <a:rPr lang="en-US" b="1" dirty="0" smtClean="0">
                <a:solidFill>
                  <a:srgbClr val="003366"/>
                </a:solidFill>
              </a:rPr>
              <a:t>Passannante, Esq. </a:t>
            </a:r>
            <a:endParaRPr lang="en-US" b="1" dirty="0">
              <a:solidFill>
                <a:srgbClr val="003366"/>
              </a:solidFill>
            </a:endParaRPr>
          </a:p>
          <a:p>
            <a:pPr algn="ctr"/>
            <a:r>
              <a:rPr lang="en-US" dirty="0" smtClean="0">
                <a:solidFill>
                  <a:srgbClr val="003366"/>
                </a:solidFill>
              </a:rPr>
              <a:t>wpassannante@andersonkill.com </a:t>
            </a:r>
            <a:endParaRPr lang="en-US" dirty="0">
              <a:solidFill>
                <a:srgbClr val="003366"/>
              </a:solidFill>
            </a:endParaRPr>
          </a:p>
          <a:p>
            <a:pPr algn="ctr"/>
            <a:r>
              <a:rPr lang="en-US" dirty="0" smtClean="0">
                <a:solidFill>
                  <a:srgbClr val="003366"/>
                </a:solidFill>
              </a:rPr>
              <a:t>(212) 278-1328</a:t>
            </a:r>
            <a:endParaRPr lang="en-US" dirty="0">
              <a:solidFill>
                <a:srgbClr val="000000"/>
              </a:solidFill>
            </a:endParaRPr>
          </a:p>
        </p:txBody>
      </p:sp>
      <p:sp>
        <p:nvSpPr>
          <p:cNvPr id="7" name="TextBox 6"/>
          <p:cNvSpPr txBox="1"/>
          <p:nvPr/>
        </p:nvSpPr>
        <p:spPr>
          <a:xfrm>
            <a:off x="4762316" y="3801070"/>
            <a:ext cx="3329758" cy="923330"/>
          </a:xfrm>
          <a:prstGeom prst="rect">
            <a:avLst/>
          </a:prstGeom>
          <a:noFill/>
        </p:spPr>
        <p:txBody>
          <a:bodyPr wrap="none" rtlCol="0">
            <a:spAutoFit/>
          </a:bodyPr>
          <a:lstStyle/>
          <a:p>
            <a:pPr algn="ctr"/>
            <a:r>
              <a:rPr lang="en-US" b="1" dirty="0">
                <a:solidFill>
                  <a:srgbClr val="003366"/>
                </a:solidFill>
              </a:rPr>
              <a:t>Darin J. </a:t>
            </a:r>
            <a:r>
              <a:rPr lang="en-US" b="1" dirty="0" smtClean="0">
                <a:solidFill>
                  <a:srgbClr val="003366"/>
                </a:solidFill>
              </a:rPr>
              <a:t>McMullen, Esq.</a:t>
            </a:r>
            <a:r>
              <a:rPr lang="en-US" dirty="0" smtClean="0">
                <a:solidFill>
                  <a:srgbClr val="003366"/>
                </a:solidFill>
              </a:rPr>
              <a:t/>
            </a:r>
            <a:br>
              <a:rPr lang="en-US" dirty="0" smtClean="0">
                <a:solidFill>
                  <a:srgbClr val="003366"/>
                </a:solidFill>
              </a:rPr>
            </a:br>
            <a:r>
              <a:rPr lang="en-US" dirty="0" smtClean="0">
                <a:solidFill>
                  <a:srgbClr val="003366"/>
                </a:solidFill>
              </a:rPr>
              <a:t>dmcmullen@andersonkill.com </a:t>
            </a:r>
            <a:endParaRPr lang="en-US" dirty="0">
              <a:solidFill>
                <a:srgbClr val="003366"/>
              </a:solidFill>
            </a:endParaRPr>
          </a:p>
          <a:p>
            <a:pPr algn="ctr"/>
            <a:r>
              <a:rPr lang="en-US" dirty="0" smtClean="0">
                <a:solidFill>
                  <a:srgbClr val="003366"/>
                </a:solidFill>
              </a:rPr>
              <a:t>(267) 216-2708</a:t>
            </a:r>
            <a:endParaRPr lang="en-US" dirty="0">
              <a:solidFill>
                <a:srgbClr val="003366"/>
              </a:solidFill>
            </a:endParaRPr>
          </a:p>
        </p:txBody>
      </p:sp>
    </p:spTree>
    <p:extLst>
      <p:ext uri="{BB962C8B-B14F-4D97-AF65-F5344CB8AC3E}">
        <p14:creationId xmlns:p14="http://schemas.microsoft.com/office/powerpoint/2010/main" val="277795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75075"/>
            <a:ext cx="8534400" cy="609600"/>
          </a:xfrm>
        </p:spPr>
        <p:txBody>
          <a:bodyPr/>
          <a:lstStyle/>
          <a:p>
            <a:r>
              <a:rPr lang="en-US" dirty="0" smtClean="0"/>
              <a:t>OVERVIEW</a:t>
            </a:r>
            <a:endParaRPr lang="en-US" dirty="0"/>
          </a:p>
        </p:txBody>
      </p:sp>
      <p:sp>
        <p:nvSpPr>
          <p:cNvPr id="3" name="Content Placeholder 2"/>
          <p:cNvSpPr>
            <a:spLocks noGrp="1"/>
          </p:cNvSpPr>
          <p:nvPr>
            <p:ph idx="1"/>
          </p:nvPr>
        </p:nvSpPr>
        <p:spPr>
          <a:xfrm>
            <a:off x="482925" y="1447800"/>
            <a:ext cx="7391400" cy="4267200"/>
          </a:xfrm>
        </p:spPr>
        <p:txBody>
          <a:bodyPr/>
          <a:lstStyle/>
          <a:p>
            <a:pPr marL="571500" indent="-571500">
              <a:buFont typeface="+mj-lt"/>
              <a:buAutoNum type="romanUcPeriod"/>
            </a:pPr>
            <a:r>
              <a:rPr lang="en-US" dirty="0" smtClean="0"/>
              <a:t>How Do D&amp;O Liability and Insurance Meet?</a:t>
            </a:r>
            <a:r>
              <a:rPr lang="en-US" dirty="0"/>
              <a:t/>
            </a:r>
            <a:br>
              <a:rPr lang="en-US" dirty="0"/>
            </a:br>
            <a:endParaRPr lang="en-US" dirty="0"/>
          </a:p>
          <a:p>
            <a:pPr marL="571500" indent="-571500">
              <a:buFont typeface="+mj-lt"/>
              <a:buAutoNum type="romanUcPeriod"/>
            </a:pPr>
            <a:r>
              <a:rPr lang="en-US" dirty="0" smtClean="0"/>
              <a:t>D&amp;O </a:t>
            </a:r>
            <a:r>
              <a:rPr lang="en-US" dirty="0"/>
              <a:t>Liability </a:t>
            </a:r>
            <a:r>
              <a:rPr lang="en-US" dirty="0" smtClean="0"/>
              <a:t>Insurance Top 10 Major Issues</a:t>
            </a:r>
            <a:endParaRPr lang="en-US" dirty="0"/>
          </a:p>
        </p:txBody>
      </p:sp>
    </p:spTree>
    <p:extLst>
      <p:ext uri="{BB962C8B-B14F-4D97-AF65-F5344CB8AC3E}">
        <p14:creationId xmlns:p14="http://schemas.microsoft.com/office/powerpoint/2010/main" val="3007461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251" name="Group 3"/>
          <p:cNvGrpSpPr>
            <a:grpSpLocks/>
          </p:cNvGrpSpPr>
          <p:nvPr/>
        </p:nvGrpSpPr>
        <p:grpSpPr bwMode="auto">
          <a:xfrm>
            <a:off x="234950" y="1012372"/>
            <a:ext cx="8756650" cy="5122050"/>
            <a:chOff x="560" y="1333"/>
            <a:chExt cx="5265" cy="2847"/>
          </a:xfrm>
        </p:grpSpPr>
        <p:sp>
          <p:nvSpPr>
            <p:cNvPr id="181252" name="Line 4"/>
            <p:cNvSpPr>
              <a:spLocks noChangeShapeType="1"/>
            </p:cNvSpPr>
            <p:nvPr/>
          </p:nvSpPr>
          <p:spPr bwMode="auto">
            <a:xfrm>
              <a:off x="4792" y="1333"/>
              <a:ext cx="0" cy="337"/>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3" name="Line 5"/>
            <p:cNvSpPr>
              <a:spLocks noChangeShapeType="1"/>
            </p:cNvSpPr>
            <p:nvPr/>
          </p:nvSpPr>
          <p:spPr bwMode="auto">
            <a:xfrm>
              <a:off x="4792" y="1866"/>
              <a:ext cx="0" cy="338"/>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4" name="Line 6"/>
            <p:cNvSpPr>
              <a:spLocks noChangeShapeType="1"/>
            </p:cNvSpPr>
            <p:nvPr/>
          </p:nvSpPr>
          <p:spPr bwMode="auto">
            <a:xfrm>
              <a:off x="2083" y="1344"/>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5" name="Line 7"/>
            <p:cNvSpPr>
              <a:spLocks noChangeShapeType="1"/>
            </p:cNvSpPr>
            <p:nvPr/>
          </p:nvSpPr>
          <p:spPr bwMode="auto">
            <a:xfrm>
              <a:off x="2083" y="1707"/>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6" name="Line 8"/>
            <p:cNvSpPr>
              <a:spLocks noChangeShapeType="1"/>
            </p:cNvSpPr>
            <p:nvPr/>
          </p:nvSpPr>
          <p:spPr bwMode="auto">
            <a:xfrm>
              <a:off x="1329" y="2238"/>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7" name="Line 9"/>
            <p:cNvSpPr>
              <a:spLocks noChangeShapeType="1"/>
            </p:cNvSpPr>
            <p:nvPr/>
          </p:nvSpPr>
          <p:spPr bwMode="auto">
            <a:xfrm>
              <a:off x="2841" y="2238"/>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8" name="Line 10"/>
            <p:cNvSpPr>
              <a:spLocks noChangeShapeType="1"/>
            </p:cNvSpPr>
            <p:nvPr/>
          </p:nvSpPr>
          <p:spPr bwMode="auto">
            <a:xfrm>
              <a:off x="4806"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59" name="Line 11"/>
            <p:cNvSpPr>
              <a:spLocks noChangeShapeType="1"/>
            </p:cNvSpPr>
            <p:nvPr/>
          </p:nvSpPr>
          <p:spPr bwMode="auto">
            <a:xfrm>
              <a:off x="1329"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60" name="Line 12"/>
            <p:cNvSpPr>
              <a:spLocks noChangeShapeType="1"/>
            </p:cNvSpPr>
            <p:nvPr/>
          </p:nvSpPr>
          <p:spPr bwMode="auto">
            <a:xfrm>
              <a:off x="2841" y="2622"/>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61" name="Line 13"/>
            <p:cNvSpPr>
              <a:spLocks noChangeShapeType="1"/>
            </p:cNvSpPr>
            <p:nvPr/>
          </p:nvSpPr>
          <p:spPr bwMode="auto">
            <a:xfrm>
              <a:off x="4806"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62" name="Line 14"/>
            <p:cNvSpPr>
              <a:spLocks noChangeShapeType="1"/>
            </p:cNvSpPr>
            <p:nvPr/>
          </p:nvSpPr>
          <p:spPr bwMode="auto">
            <a:xfrm>
              <a:off x="1329"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63" name="Line 15"/>
            <p:cNvSpPr>
              <a:spLocks noChangeShapeType="1"/>
            </p:cNvSpPr>
            <p:nvPr/>
          </p:nvSpPr>
          <p:spPr bwMode="auto">
            <a:xfrm>
              <a:off x="2841" y="3026"/>
              <a:ext cx="0" cy="16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65" name="Text Box 17"/>
            <p:cNvSpPr txBox="1">
              <a:spLocks noChangeArrowheads="1"/>
            </p:cNvSpPr>
            <p:nvPr/>
          </p:nvSpPr>
          <p:spPr bwMode="auto">
            <a:xfrm>
              <a:off x="1067" y="2015"/>
              <a:ext cx="552" cy="253"/>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dirty="0">
                  <a:solidFill>
                    <a:srgbClr val="000000"/>
                  </a:solidFill>
                  <a:latin typeface="Arial Condensed Bold" pitchFamily="34" charset="0"/>
                </a:rPr>
                <a:t>No</a:t>
              </a:r>
            </a:p>
            <a:p>
              <a:pPr algn="ctr" eaLnBrk="0" hangingPunct="0"/>
              <a:r>
                <a:rPr lang="en-US" sz="1300" dirty="0" smtClean="0">
                  <a:solidFill>
                    <a:srgbClr val="000000"/>
                  </a:solidFill>
                  <a:latin typeface="Arial Condensed Bold" pitchFamily="34" charset="0"/>
                </a:rPr>
                <a:t>“Side A”</a:t>
              </a:r>
              <a:endParaRPr lang="en-US" sz="1600" b="1" dirty="0"/>
            </a:p>
          </p:txBody>
        </p:sp>
        <p:sp>
          <p:nvSpPr>
            <p:cNvPr id="181266" name="Text Box 18"/>
            <p:cNvSpPr txBox="1">
              <a:spLocks noChangeArrowheads="1"/>
            </p:cNvSpPr>
            <p:nvPr/>
          </p:nvSpPr>
          <p:spPr bwMode="auto">
            <a:xfrm>
              <a:off x="601" y="241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Individual</a:t>
              </a:r>
              <a:endParaRPr lang="en-US" sz="1200" dirty="0">
                <a:solidFill>
                  <a:srgbClr val="000000"/>
                </a:solidFill>
              </a:endParaRPr>
            </a:p>
            <a:p>
              <a:pPr algn="ctr" eaLnBrk="0" hangingPunct="0"/>
              <a:r>
                <a:rPr lang="en-US" sz="1200" dirty="0" smtClean="0">
                  <a:solidFill>
                    <a:srgbClr val="000000"/>
                  </a:solidFill>
                </a:rPr>
                <a:t>D&amp;O’s</a:t>
              </a:r>
              <a:endParaRPr lang="en-US" sz="1600" b="1" dirty="0"/>
            </a:p>
          </p:txBody>
        </p:sp>
        <p:sp>
          <p:nvSpPr>
            <p:cNvPr id="181267" name="Text Box 19"/>
            <p:cNvSpPr txBox="1">
              <a:spLocks noChangeArrowheads="1"/>
            </p:cNvSpPr>
            <p:nvPr/>
          </p:nvSpPr>
          <p:spPr bwMode="auto">
            <a:xfrm>
              <a:off x="601" y="280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Personal Assets</a:t>
              </a:r>
              <a:endParaRPr lang="en-US" sz="1600" b="1" dirty="0"/>
            </a:p>
          </p:txBody>
        </p:sp>
        <p:sp>
          <p:nvSpPr>
            <p:cNvPr id="181268" name="Text Box 20"/>
            <p:cNvSpPr txBox="1">
              <a:spLocks noChangeArrowheads="1"/>
            </p:cNvSpPr>
            <p:nvPr/>
          </p:nvSpPr>
          <p:spPr bwMode="auto">
            <a:xfrm>
              <a:off x="601" y="3196"/>
              <a:ext cx="1456" cy="736"/>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Individual D&amp;Os</a:t>
              </a:r>
              <a:endParaRPr lang="en-US" sz="1600" b="1" dirty="0"/>
            </a:p>
          </p:txBody>
        </p:sp>
        <p:sp>
          <p:nvSpPr>
            <p:cNvPr id="181269" name="Text Box 21"/>
            <p:cNvSpPr txBox="1">
              <a:spLocks noChangeArrowheads="1"/>
            </p:cNvSpPr>
            <p:nvPr/>
          </p:nvSpPr>
          <p:spPr bwMode="auto">
            <a:xfrm>
              <a:off x="560" y="3988"/>
              <a:ext cx="1512" cy="19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lIns="99057" tIns="49528" rIns="99057" bIns="49528">
              <a:spAutoFit/>
            </a:bodyPr>
            <a:lstStyle/>
            <a:p>
              <a:pPr algn="ctr" eaLnBrk="0" hangingPunct="0"/>
              <a:endParaRPr lang="en-US" sz="1600" b="1" dirty="0"/>
            </a:p>
          </p:txBody>
        </p:sp>
        <p:sp>
          <p:nvSpPr>
            <p:cNvPr id="181271" name="Text Box 23"/>
            <p:cNvSpPr txBox="1">
              <a:spLocks noChangeArrowheads="1"/>
            </p:cNvSpPr>
            <p:nvPr/>
          </p:nvSpPr>
          <p:spPr bwMode="auto">
            <a:xfrm>
              <a:off x="2571" y="2018"/>
              <a:ext cx="544" cy="25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dirty="0">
                  <a:solidFill>
                    <a:srgbClr val="000000"/>
                  </a:solidFill>
                  <a:latin typeface="Arial Condensed Bold" pitchFamily="34" charset="0"/>
                </a:rPr>
                <a:t>Yes</a:t>
              </a:r>
            </a:p>
            <a:p>
              <a:pPr algn="ctr" eaLnBrk="0" hangingPunct="0"/>
              <a:r>
                <a:rPr lang="en-US" sz="1300" dirty="0" smtClean="0">
                  <a:solidFill>
                    <a:srgbClr val="000000"/>
                  </a:solidFill>
                  <a:latin typeface="Arial Condensed Bold" pitchFamily="34" charset="0"/>
                </a:rPr>
                <a:t>“Side B”</a:t>
              </a:r>
              <a:endParaRPr lang="en-US" sz="1600" b="1" dirty="0"/>
            </a:p>
          </p:txBody>
        </p:sp>
        <p:sp>
          <p:nvSpPr>
            <p:cNvPr id="181272" name="Text Box 24"/>
            <p:cNvSpPr txBox="1">
              <a:spLocks noChangeArrowheads="1"/>
            </p:cNvSpPr>
            <p:nvPr/>
          </p:nvSpPr>
          <p:spPr bwMode="auto">
            <a:xfrm>
              <a:off x="2113" y="241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Balance </a:t>
              </a:r>
              <a:r>
                <a:rPr lang="en-US" sz="1200" dirty="0">
                  <a:solidFill>
                    <a:srgbClr val="000000"/>
                  </a:solidFill>
                </a:rPr>
                <a:t>Sheet</a:t>
              </a:r>
              <a:endParaRPr lang="en-US" sz="1600" b="1" dirty="0"/>
            </a:p>
          </p:txBody>
        </p:sp>
        <p:sp>
          <p:nvSpPr>
            <p:cNvPr id="181273" name="Text Box 25"/>
            <p:cNvSpPr txBox="1">
              <a:spLocks noChangeArrowheads="1"/>
            </p:cNvSpPr>
            <p:nvPr/>
          </p:nvSpPr>
          <p:spPr bwMode="auto">
            <a:xfrm>
              <a:off x="2136" y="2812"/>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Corporate </a:t>
              </a:r>
              <a:r>
                <a:rPr lang="en-US" sz="1200" dirty="0" smtClean="0">
                  <a:solidFill>
                    <a:srgbClr val="000000"/>
                  </a:solidFill>
                </a:rPr>
                <a:t>Protection</a:t>
              </a:r>
              <a:endParaRPr lang="en-US" sz="1600" b="1" dirty="0"/>
            </a:p>
          </p:txBody>
        </p:sp>
        <p:sp>
          <p:nvSpPr>
            <p:cNvPr id="181274" name="Text Box 26"/>
            <p:cNvSpPr txBox="1">
              <a:spLocks noChangeArrowheads="1"/>
            </p:cNvSpPr>
            <p:nvPr/>
          </p:nvSpPr>
          <p:spPr bwMode="auto">
            <a:xfrm>
              <a:off x="2113" y="3196"/>
              <a:ext cx="1456" cy="75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
              </a:r>
              <a:br>
                <a:rPr lang="en-US" sz="1200" dirty="0" smtClean="0">
                  <a:solidFill>
                    <a:srgbClr val="000000"/>
                  </a:solidFill>
                </a:rPr>
              </a:br>
              <a:r>
                <a:rPr lang="en-US" sz="1200" dirty="0" smtClean="0">
                  <a:solidFill>
                    <a:srgbClr val="000000"/>
                  </a:solidFill>
                </a:rPr>
                <a:t>Corporate </a:t>
              </a:r>
              <a:r>
                <a:rPr lang="en-US" sz="1200" dirty="0">
                  <a:solidFill>
                    <a:srgbClr val="000000"/>
                  </a:solidFill>
                </a:rPr>
                <a:t>Reimbursement</a:t>
              </a:r>
            </a:p>
            <a:p>
              <a:pPr eaLnBrk="0" hangingPunct="0"/>
              <a:r>
                <a:rPr lang="en-US" sz="1200" dirty="0">
                  <a:solidFill>
                    <a:srgbClr val="000000"/>
                  </a:solidFill>
                </a:rPr>
                <a:t>            </a:t>
              </a:r>
              <a:endParaRPr lang="en-US" sz="1600" b="1" dirty="0"/>
            </a:p>
          </p:txBody>
        </p:sp>
        <p:sp>
          <p:nvSpPr>
            <p:cNvPr id="181275" name="Text Box 27"/>
            <p:cNvSpPr txBox="1">
              <a:spLocks noChangeArrowheads="1"/>
            </p:cNvSpPr>
            <p:nvPr/>
          </p:nvSpPr>
          <p:spPr bwMode="auto">
            <a:xfrm>
              <a:off x="2080" y="3981"/>
              <a:ext cx="1512" cy="19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lIns="99057" tIns="49528" rIns="99057" bIns="49528">
              <a:spAutoFit/>
            </a:bodyPr>
            <a:lstStyle/>
            <a:p>
              <a:pPr algn="ctr" eaLnBrk="0" hangingPunct="0"/>
              <a:endParaRPr lang="en-US" sz="1600" b="1" dirty="0"/>
            </a:p>
          </p:txBody>
        </p:sp>
        <p:sp>
          <p:nvSpPr>
            <p:cNvPr id="181277" name="Text Box 29"/>
            <p:cNvSpPr txBox="1">
              <a:spLocks noChangeArrowheads="1"/>
            </p:cNvSpPr>
            <p:nvPr/>
          </p:nvSpPr>
          <p:spPr bwMode="auto">
            <a:xfrm>
              <a:off x="4078" y="2223"/>
              <a:ext cx="1456" cy="43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Insured -</a:t>
              </a:r>
            </a:p>
            <a:p>
              <a:pPr algn="ctr" eaLnBrk="0" hangingPunct="0"/>
              <a:r>
                <a:rPr lang="en-US" sz="1200" dirty="0">
                  <a:solidFill>
                    <a:srgbClr val="000000"/>
                  </a:solidFill>
                </a:rPr>
                <a:t>Corporate Entity </a:t>
              </a:r>
              <a:r>
                <a:rPr lang="en-US" sz="1200" dirty="0" smtClean="0">
                  <a:solidFill>
                    <a:srgbClr val="000000"/>
                  </a:solidFill>
                </a:rPr>
                <a:t>in </a:t>
              </a:r>
              <a:r>
                <a:rPr lang="en-US" sz="1200" dirty="0">
                  <a:solidFill>
                    <a:srgbClr val="000000"/>
                  </a:solidFill>
                </a:rPr>
                <a:t>SEC </a:t>
              </a:r>
              <a:r>
                <a:rPr lang="en-US" sz="1200" dirty="0" smtClean="0">
                  <a:solidFill>
                    <a:srgbClr val="000000"/>
                  </a:solidFill>
                </a:rPr>
                <a:t>Claims, other claims?</a:t>
              </a:r>
              <a:endParaRPr lang="en-US" sz="1600" b="1" dirty="0"/>
            </a:p>
          </p:txBody>
        </p:sp>
        <p:sp>
          <p:nvSpPr>
            <p:cNvPr id="181278" name="Text Box 30"/>
            <p:cNvSpPr txBox="1">
              <a:spLocks noChangeArrowheads="1"/>
            </p:cNvSpPr>
            <p:nvPr/>
          </p:nvSpPr>
          <p:spPr bwMode="auto">
            <a:xfrm>
              <a:off x="4078" y="2805"/>
              <a:ext cx="1456" cy="240"/>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a:solidFill>
                    <a:srgbClr val="000000"/>
                  </a:solidFill>
                </a:rPr>
                <a:t>Corporate </a:t>
              </a:r>
              <a:r>
                <a:rPr lang="en-US" sz="1200" dirty="0" smtClean="0">
                  <a:solidFill>
                    <a:srgbClr val="000000"/>
                  </a:solidFill>
                </a:rPr>
                <a:t>Protection</a:t>
              </a:r>
              <a:endParaRPr lang="en-US" sz="1600" b="1" dirty="0"/>
            </a:p>
          </p:txBody>
        </p:sp>
        <p:sp>
          <p:nvSpPr>
            <p:cNvPr id="181279" name="Text Box 31"/>
            <p:cNvSpPr txBox="1">
              <a:spLocks noChangeArrowheads="1"/>
            </p:cNvSpPr>
            <p:nvPr/>
          </p:nvSpPr>
          <p:spPr bwMode="auto">
            <a:xfrm>
              <a:off x="4078" y="3196"/>
              <a:ext cx="1456" cy="696"/>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200" dirty="0" smtClean="0">
                  <a:solidFill>
                    <a:srgbClr val="000000"/>
                  </a:solidFill>
                </a:rPr>
                <a:t>“Side C”:</a:t>
              </a:r>
              <a:endParaRPr lang="en-US" sz="1200" dirty="0">
                <a:solidFill>
                  <a:srgbClr val="000000"/>
                </a:solidFill>
              </a:endParaRPr>
            </a:p>
            <a:p>
              <a:pPr algn="ctr" eaLnBrk="0" hangingPunct="0"/>
              <a:endParaRPr lang="en-US" sz="1200" dirty="0">
                <a:solidFill>
                  <a:srgbClr val="000000"/>
                </a:solidFill>
              </a:endParaRPr>
            </a:p>
            <a:p>
              <a:pPr algn="ctr" eaLnBrk="0" hangingPunct="0"/>
              <a:r>
                <a:rPr lang="en-US" sz="1200" dirty="0">
                  <a:solidFill>
                    <a:srgbClr val="000000"/>
                  </a:solidFill>
                </a:rPr>
                <a:t>Corporate Entity </a:t>
              </a:r>
              <a:r>
                <a:rPr lang="en-US" sz="1200" dirty="0" smtClean="0">
                  <a:solidFill>
                    <a:srgbClr val="000000"/>
                  </a:solidFill>
                </a:rPr>
                <a:t>Coverage?</a:t>
              </a:r>
              <a:endParaRPr lang="en-US" sz="1600" b="1" dirty="0"/>
            </a:p>
          </p:txBody>
        </p:sp>
        <p:sp>
          <p:nvSpPr>
            <p:cNvPr id="181280" name="Text Box 32"/>
            <p:cNvSpPr txBox="1">
              <a:spLocks noChangeArrowheads="1"/>
            </p:cNvSpPr>
            <p:nvPr/>
          </p:nvSpPr>
          <p:spPr bwMode="auto">
            <a:xfrm>
              <a:off x="3672" y="3967"/>
              <a:ext cx="2153" cy="19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wrap="square" lIns="99057" tIns="49528" rIns="99057" bIns="49528">
              <a:spAutoFit/>
            </a:bodyPr>
            <a:lstStyle/>
            <a:p>
              <a:pPr algn="ctr" eaLnBrk="0" hangingPunct="0"/>
              <a:endParaRPr lang="en-US" sz="1600" b="1" dirty="0"/>
            </a:p>
          </p:txBody>
        </p:sp>
        <p:sp>
          <p:nvSpPr>
            <p:cNvPr id="181281" name="Text Box 33"/>
            <p:cNvSpPr txBox="1">
              <a:spLocks noChangeArrowheads="1"/>
            </p:cNvSpPr>
            <p:nvPr/>
          </p:nvSpPr>
          <p:spPr bwMode="auto">
            <a:xfrm>
              <a:off x="4520" y="1686"/>
              <a:ext cx="544" cy="222"/>
            </a:xfrm>
            <a:prstGeom prst="rect">
              <a:avLst/>
            </a:prstGeom>
            <a:solidFill>
              <a:srgbClr val="CCFFFF"/>
            </a:solidFill>
            <a:ln w="9525">
              <a:solidFill>
                <a:srgbClr val="B2B2B2"/>
              </a:solidFill>
              <a:miter lim="800000"/>
              <a:headEnd/>
              <a:tailEnd/>
            </a:ln>
            <a:effectLst>
              <a:outerShdw dist="63500" dir="3187806" algn="ctr" rotWithShape="0">
                <a:schemeClr val="bg2"/>
              </a:outerShdw>
            </a:effectLst>
          </p:spPr>
          <p:txBody>
            <a:bodyPr lIns="99057" tIns="49528" rIns="99057" bIns="49528" anchor="ctr" anchorCtr="1"/>
            <a:lstStyle/>
            <a:p>
              <a:pPr algn="ctr" eaLnBrk="0" hangingPunct="0"/>
              <a:r>
                <a:rPr lang="en-US" sz="1300" dirty="0">
                  <a:solidFill>
                    <a:srgbClr val="000000"/>
                  </a:solidFill>
                  <a:latin typeface="Arial Condensed Bold" pitchFamily="34" charset="0"/>
                </a:rPr>
                <a:t>Side </a:t>
              </a:r>
              <a:r>
                <a:rPr lang="en-US" sz="1300" dirty="0" smtClean="0">
                  <a:solidFill>
                    <a:srgbClr val="000000"/>
                  </a:solidFill>
                  <a:latin typeface="Arial Condensed Bold" pitchFamily="34" charset="0"/>
                </a:rPr>
                <a:t>“C”</a:t>
              </a:r>
              <a:endParaRPr lang="en-US" sz="1600" b="1" dirty="0"/>
            </a:p>
          </p:txBody>
        </p:sp>
        <p:sp>
          <p:nvSpPr>
            <p:cNvPr id="181282" name="Line 34"/>
            <p:cNvSpPr>
              <a:spLocks noChangeShapeType="1"/>
            </p:cNvSpPr>
            <p:nvPr/>
          </p:nvSpPr>
          <p:spPr bwMode="auto">
            <a:xfrm>
              <a:off x="1329" y="1892"/>
              <a:ext cx="0" cy="11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83" name="Line 35"/>
            <p:cNvSpPr>
              <a:spLocks noChangeShapeType="1"/>
            </p:cNvSpPr>
            <p:nvPr/>
          </p:nvSpPr>
          <p:spPr bwMode="auto">
            <a:xfrm>
              <a:off x="2841" y="1892"/>
              <a:ext cx="0" cy="11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1284" name="Line 36"/>
            <p:cNvSpPr>
              <a:spLocks noChangeShapeType="1"/>
            </p:cNvSpPr>
            <p:nvPr/>
          </p:nvSpPr>
          <p:spPr bwMode="auto">
            <a:xfrm>
              <a:off x="1329" y="1892"/>
              <a:ext cx="1508"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2" name="TextBox 1"/>
          <p:cNvSpPr txBox="1"/>
          <p:nvPr/>
        </p:nvSpPr>
        <p:spPr>
          <a:xfrm>
            <a:off x="824622" y="366041"/>
            <a:ext cx="3886705" cy="646331"/>
          </a:xfrm>
          <a:prstGeom prst="rect">
            <a:avLst/>
          </a:prstGeom>
          <a:noFill/>
        </p:spPr>
        <p:txBody>
          <a:bodyPr wrap="none" rtlCol="0">
            <a:spAutoFit/>
          </a:bodyPr>
          <a:lstStyle/>
          <a:p>
            <a:r>
              <a:rPr lang="en-US" dirty="0" smtClean="0">
                <a:latin typeface="Arial Condensed Bold" pitchFamily="34" charset="0"/>
              </a:rPr>
              <a:t>Claim </a:t>
            </a:r>
            <a:r>
              <a:rPr lang="en-US" dirty="0">
                <a:latin typeface="Arial Condensed Bold" pitchFamily="34" charset="0"/>
              </a:rPr>
              <a:t>Against Directors and Officers</a:t>
            </a:r>
            <a:endParaRPr lang="en-US" sz="2000" b="1" dirty="0"/>
          </a:p>
          <a:p>
            <a:endParaRPr lang="en-US" dirty="0"/>
          </a:p>
        </p:txBody>
      </p:sp>
      <p:sp>
        <p:nvSpPr>
          <p:cNvPr id="4" name="TextBox 3"/>
          <p:cNvSpPr txBox="1"/>
          <p:nvPr/>
        </p:nvSpPr>
        <p:spPr>
          <a:xfrm>
            <a:off x="1853504" y="1368858"/>
            <a:ext cx="2954655" cy="646331"/>
          </a:xfrm>
          <a:prstGeom prst="rect">
            <a:avLst/>
          </a:prstGeom>
          <a:noFill/>
        </p:spPr>
        <p:txBody>
          <a:bodyPr wrap="none" rtlCol="0">
            <a:spAutoFit/>
          </a:bodyPr>
          <a:lstStyle/>
          <a:p>
            <a:r>
              <a:rPr lang="en-US" dirty="0" smtClean="0">
                <a:latin typeface="Arial Condensed Bold" pitchFamily="34" charset="0"/>
              </a:rPr>
              <a:t>Corporate Indemnification?</a:t>
            </a:r>
            <a:endParaRPr lang="en-US" b="1" dirty="0"/>
          </a:p>
          <a:p>
            <a:endParaRPr lang="en-US" dirty="0"/>
          </a:p>
        </p:txBody>
      </p:sp>
      <p:sp>
        <p:nvSpPr>
          <p:cNvPr id="5" name="TextBox 4"/>
          <p:cNvSpPr txBox="1"/>
          <p:nvPr/>
        </p:nvSpPr>
        <p:spPr>
          <a:xfrm>
            <a:off x="6440065" y="667228"/>
            <a:ext cx="1544012" cy="369332"/>
          </a:xfrm>
          <a:prstGeom prst="rect">
            <a:avLst/>
          </a:prstGeom>
          <a:noFill/>
        </p:spPr>
        <p:txBody>
          <a:bodyPr wrap="none" rtlCol="0">
            <a:spAutoFit/>
          </a:bodyPr>
          <a:lstStyle/>
          <a:p>
            <a:r>
              <a:rPr lang="en-US" dirty="0" smtClean="0"/>
              <a:t>Entity Claim?</a:t>
            </a:r>
            <a:endParaRPr lang="en-US" dirty="0"/>
          </a:p>
        </p:txBody>
      </p:sp>
    </p:spTree>
    <p:extLst>
      <p:ext uri="{BB962C8B-B14F-4D97-AF65-F5344CB8AC3E}">
        <p14:creationId xmlns:p14="http://schemas.microsoft.com/office/powerpoint/2010/main" val="4280554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title"/>
          </p:nvPr>
        </p:nvSpPr>
        <p:spPr>
          <a:xfrm>
            <a:off x="152400" y="152400"/>
            <a:ext cx="8534400" cy="762000"/>
          </a:xfrm>
        </p:spPr>
        <p:txBody>
          <a:bodyPr/>
          <a:lstStyle/>
          <a:p>
            <a:r>
              <a:rPr lang="en-US" sz="3600" dirty="0" smtClean="0"/>
              <a:t>D&amp;O Insurance is the Last Line of Defense</a:t>
            </a:r>
          </a:p>
        </p:txBody>
      </p:sp>
      <p:sp>
        <p:nvSpPr>
          <p:cNvPr id="183299" name="Rectangle 3"/>
          <p:cNvSpPr>
            <a:spLocks noGrp="1"/>
          </p:cNvSpPr>
          <p:nvPr>
            <p:ph type="body" idx="4294967295"/>
          </p:nvPr>
        </p:nvSpPr>
        <p:spPr>
          <a:xfrm>
            <a:off x="2139950" y="1066800"/>
            <a:ext cx="6438900" cy="4744650"/>
          </a:xfrm>
        </p:spPr>
        <p:txBody>
          <a:bodyPr/>
          <a:lstStyle/>
          <a:p>
            <a:pPr algn="ctr">
              <a:buFont typeface="Arial" charset="0"/>
              <a:buNone/>
            </a:pPr>
            <a:r>
              <a:rPr lang="en-US" dirty="0" smtClean="0"/>
              <a:t>State Statutory Protection</a:t>
            </a:r>
            <a:br>
              <a:rPr lang="en-US" dirty="0" smtClean="0"/>
            </a:br>
            <a:r>
              <a:rPr lang="en-US" dirty="0" smtClean="0"/>
              <a:t>(e.g. Del. Code </a:t>
            </a:r>
            <a:r>
              <a:rPr lang="en-US" dirty="0" smtClean="0">
                <a:latin typeface="Arial"/>
                <a:cs typeface="Arial"/>
              </a:rPr>
              <a:t>§</a:t>
            </a:r>
            <a:r>
              <a:rPr lang="en-US" sz="2400" dirty="0" smtClean="0">
                <a:latin typeface="Arial"/>
                <a:cs typeface="Arial"/>
              </a:rPr>
              <a:t>145</a:t>
            </a:r>
            <a:r>
              <a:rPr lang="en-US" dirty="0" smtClean="0">
                <a:latin typeface="Arial"/>
                <a:cs typeface="Arial"/>
              </a:rPr>
              <a:t>)</a:t>
            </a:r>
            <a:endParaRPr lang="en-US" dirty="0" smtClean="0"/>
          </a:p>
          <a:p>
            <a:pPr algn="ctr">
              <a:buFont typeface="Arial" charset="0"/>
              <a:buNone/>
            </a:pPr>
            <a:endParaRPr lang="en-US" dirty="0" smtClean="0"/>
          </a:p>
          <a:p>
            <a:pPr algn="ctr">
              <a:buFont typeface="Arial" charset="0"/>
              <a:buNone/>
            </a:pPr>
            <a:r>
              <a:rPr lang="en-US" dirty="0" smtClean="0"/>
              <a:t>Corporate By-laws</a:t>
            </a:r>
          </a:p>
          <a:p>
            <a:pPr algn="ctr">
              <a:buFont typeface="Arial" charset="0"/>
              <a:buNone/>
            </a:pPr>
            <a:endParaRPr lang="en-US" dirty="0" smtClean="0"/>
          </a:p>
          <a:p>
            <a:pPr algn="ctr">
              <a:buFont typeface="Arial" charset="0"/>
              <a:buNone/>
            </a:pPr>
            <a:r>
              <a:rPr lang="en-US" dirty="0" smtClean="0"/>
              <a:t>Individual Indemnification Agreements</a:t>
            </a:r>
          </a:p>
          <a:p>
            <a:pPr algn="ctr">
              <a:buFont typeface="Arial" charset="0"/>
              <a:buNone/>
            </a:pPr>
            <a:endParaRPr lang="en-US" dirty="0" smtClean="0"/>
          </a:p>
          <a:p>
            <a:pPr algn="ctr">
              <a:buFont typeface="Arial" charset="0"/>
              <a:buNone/>
            </a:pPr>
            <a:r>
              <a:rPr lang="en-US" dirty="0" smtClean="0"/>
              <a:t/>
            </a:r>
            <a:br>
              <a:rPr lang="en-US" dirty="0" smtClean="0"/>
            </a:br>
            <a:r>
              <a:rPr lang="en-US" dirty="0" smtClean="0"/>
              <a:t>D&amp;O Insurance</a:t>
            </a:r>
          </a:p>
        </p:txBody>
      </p:sp>
      <p:sp>
        <p:nvSpPr>
          <p:cNvPr id="183300" name="AutoShape 4"/>
          <p:cNvSpPr>
            <a:spLocks noChangeArrowheads="1"/>
          </p:cNvSpPr>
          <p:nvPr/>
        </p:nvSpPr>
        <p:spPr bwMode="auto">
          <a:xfrm>
            <a:off x="4943475" y="1981200"/>
            <a:ext cx="755650" cy="576263"/>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dirty="0"/>
          </a:p>
        </p:txBody>
      </p:sp>
      <p:sp>
        <p:nvSpPr>
          <p:cNvPr id="183301" name="AutoShape 5"/>
          <p:cNvSpPr>
            <a:spLocks noChangeArrowheads="1"/>
          </p:cNvSpPr>
          <p:nvPr/>
        </p:nvSpPr>
        <p:spPr bwMode="auto">
          <a:xfrm>
            <a:off x="4943475" y="2996407"/>
            <a:ext cx="755650" cy="5762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dirty="0"/>
          </a:p>
        </p:txBody>
      </p:sp>
      <p:sp>
        <p:nvSpPr>
          <p:cNvPr id="183302" name="AutoShape 6"/>
          <p:cNvSpPr>
            <a:spLocks noChangeArrowheads="1"/>
          </p:cNvSpPr>
          <p:nvPr/>
        </p:nvSpPr>
        <p:spPr bwMode="auto">
          <a:xfrm>
            <a:off x="4972050" y="4267200"/>
            <a:ext cx="755650" cy="7461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dirty="0"/>
          </a:p>
        </p:txBody>
      </p:sp>
      <p:sp>
        <p:nvSpPr>
          <p:cNvPr id="183303" name="Line 7"/>
          <p:cNvSpPr>
            <a:spLocks noChangeShapeType="1"/>
          </p:cNvSpPr>
          <p:nvPr/>
        </p:nvSpPr>
        <p:spPr bwMode="auto">
          <a:xfrm>
            <a:off x="2717800" y="4191000"/>
            <a:ext cx="5283200" cy="0"/>
          </a:xfrm>
          <a:prstGeom prst="line">
            <a:avLst/>
          </a:prstGeom>
          <a:noFill/>
          <a:ln w="508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endParaRPr lang="en-US" dirty="0"/>
          </a:p>
        </p:txBody>
      </p:sp>
      <p:sp>
        <p:nvSpPr>
          <p:cNvPr id="183304" name="Text Box 8"/>
          <p:cNvSpPr txBox="1">
            <a:spLocks noChangeArrowheads="1"/>
          </p:cNvSpPr>
          <p:nvPr/>
        </p:nvSpPr>
        <p:spPr bwMode="auto">
          <a:xfrm>
            <a:off x="696213" y="1353688"/>
            <a:ext cx="1782762"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algn="ctr">
              <a:spcBef>
                <a:spcPct val="50000"/>
              </a:spcBef>
            </a:pPr>
            <a:r>
              <a:rPr lang="en-US" sz="2000" dirty="0">
                <a:latin typeface="Verdana" pitchFamily="34" charset="0"/>
              </a:rPr>
              <a:t>First line of defense</a:t>
            </a: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2000" dirty="0">
              <a:latin typeface="Verdana" pitchFamily="34" charset="0"/>
            </a:endParaRPr>
          </a:p>
          <a:p>
            <a:pPr>
              <a:spcBef>
                <a:spcPct val="50000"/>
              </a:spcBef>
            </a:pPr>
            <a:endParaRPr lang="en-US" sz="1400" dirty="0">
              <a:latin typeface="Verdana" pitchFamily="34" charset="0"/>
            </a:endParaRPr>
          </a:p>
          <a:p>
            <a:pPr algn="ctr">
              <a:spcBef>
                <a:spcPct val="50000"/>
              </a:spcBef>
            </a:pPr>
            <a:r>
              <a:rPr lang="en-US" sz="2000" dirty="0">
                <a:latin typeface="Verdana" pitchFamily="34" charset="0"/>
              </a:rPr>
              <a:t>Last line of defense</a:t>
            </a:r>
          </a:p>
        </p:txBody>
      </p:sp>
      <p:sp>
        <p:nvSpPr>
          <p:cNvPr id="183305" name="AutoShape 9"/>
          <p:cNvSpPr>
            <a:spLocks noChangeArrowheads="1"/>
          </p:cNvSpPr>
          <p:nvPr/>
        </p:nvSpPr>
        <p:spPr bwMode="auto">
          <a:xfrm>
            <a:off x="1228725" y="2492375"/>
            <a:ext cx="755650" cy="2520950"/>
          </a:xfrm>
          <a:prstGeom prst="downArrow">
            <a:avLst>
              <a:gd name="adj1" fmla="val 50000"/>
              <a:gd name="adj2" fmla="val 83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dirty="0"/>
          </a:p>
        </p:txBody>
      </p:sp>
    </p:spTree>
    <p:extLst>
      <p:ext uri="{BB962C8B-B14F-4D97-AF65-F5344CB8AC3E}">
        <p14:creationId xmlns:p14="http://schemas.microsoft.com/office/powerpoint/2010/main" val="232776147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itle 2"/>
          <p:cNvSpPr>
            <a:spLocks noGrp="1"/>
          </p:cNvSpPr>
          <p:nvPr>
            <p:ph type="title" idx="4294967295"/>
          </p:nvPr>
        </p:nvSpPr>
        <p:spPr>
          <a:xfrm>
            <a:off x="281050" y="219388"/>
            <a:ext cx="8534400" cy="881062"/>
          </a:xfrm>
        </p:spPr>
        <p:txBody>
          <a:bodyPr>
            <a:normAutofit fontScale="90000"/>
          </a:bodyPr>
          <a:lstStyle/>
          <a:p>
            <a:pPr algn="l"/>
            <a:r>
              <a:rPr lang="en-US" b="1" dirty="0" smtClean="0"/>
              <a:t>II.  	Nature of the D&amp;O Liability 	Exposure</a:t>
            </a:r>
            <a:endParaRPr lang="en-US" dirty="0" smtClean="0"/>
          </a:p>
        </p:txBody>
      </p:sp>
      <p:sp>
        <p:nvSpPr>
          <p:cNvPr id="117764" name="Content Placeholder 3"/>
          <p:cNvSpPr>
            <a:spLocks noGrp="1"/>
          </p:cNvSpPr>
          <p:nvPr>
            <p:ph idx="4294967295"/>
          </p:nvPr>
        </p:nvSpPr>
        <p:spPr>
          <a:xfrm>
            <a:off x="457200" y="1447800"/>
            <a:ext cx="8229600" cy="4525963"/>
          </a:xfrm>
        </p:spPr>
        <p:txBody>
          <a:bodyPr>
            <a:noAutofit/>
          </a:bodyPr>
          <a:lstStyle/>
          <a:p>
            <a:pPr>
              <a:buFont typeface="Arial" charset="0"/>
              <a:buNone/>
            </a:pPr>
            <a:r>
              <a:rPr lang="en-US" sz="3200" dirty="0" smtClean="0">
                <a:latin typeface="Arial" charset="0"/>
              </a:rPr>
              <a:t>“Wrongful Act”</a:t>
            </a:r>
          </a:p>
          <a:p>
            <a:pPr lvl="1">
              <a:buFont typeface="Wingdings" pitchFamily="2" charset="2"/>
              <a:buChar char="Ø"/>
            </a:pPr>
            <a:r>
              <a:rPr lang="en-US" dirty="0" smtClean="0">
                <a:latin typeface="Arial" charset="0"/>
              </a:rPr>
              <a:t>Typical Types of Wrongful Acts</a:t>
            </a:r>
          </a:p>
          <a:p>
            <a:pPr lvl="1">
              <a:buFont typeface="Wingdings" pitchFamily="2" charset="2"/>
              <a:buChar char="Ø"/>
            </a:pPr>
            <a:r>
              <a:rPr lang="en-US" dirty="0" smtClean="0">
                <a:latin typeface="Arial" charset="0"/>
              </a:rPr>
              <a:t>High Dollar Amount Claims</a:t>
            </a:r>
          </a:p>
          <a:p>
            <a:pPr lvl="1">
              <a:buFont typeface="Wingdings" pitchFamily="2" charset="2"/>
              <a:buChar char="Ø"/>
            </a:pPr>
            <a:r>
              <a:rPr lang="en-US" dirty="0" smtClean="0">
                <a:latin typeface="Arial" charset="0"/>
              </a:rPr>
              <a:t>Other Claims</a:t>
            </a:r>
          </a:p>
          <a:p>
            <a:pPr>
              <a:buFont typeface="Arial" charset="0"/>
              <a:buNone/>
            </a:pPr>
            <a:r>
              <a:rPr lang="en-US" sz="3200" dirty="0" smtClean="0">
                <a:latin typeface="Arial" charset="0"/>
              </a:rPr>
              <a:t>Insurance Claims</a:t>
            </a:r>
          </a:p>
          <a:p>
            <a:pPr lvl="1">
              <a:buFont typeface="Wingdings" pitchFamily="2" charset="2"/>
              <a:buChar char="Ø"/>
            </a:pPr>
            <a:r>
              <a:rPr lang="en-US" dirty="0" smtClean="0">
                <a:latin typeface="Arial" charset="0"/>
              </a:rPr>
              <a:t>Pro-active steps</a:t>
            </a:r>
          </a:p>
          <a:p>
            <a:pPr lvl="1">
              <a:buFont typeface="Wingdings" pitchFamily="2" charset="2"/>
              <a:buChar char="Ø"/>
            </a:pPr>
            <a:r>
              <a:rPr lang="en-US" dirty="0" smtClean="0">
                <a:latin typeface="Arial" charset="0"/>
              </a:rPr>
              <a:t>“cooperation clause”</a:t>
            </a:r>
          </a:p>
          <a:p>
            <a:pPr lvl="1">
              <a:buFont typeface="Wingdings" pitchFamily="2" charset="2"/>
              <a:buChar char="Ø"/>
            </a:pPr>
            <a:r>
              <a:rPr lang="en-US" dirty="0" smtClean="0">
                <a:latin typeface="Arial" charset="0"/>
              </a:rPr>
              <a:t>“consent to settle”</a:t>
            </a:r>
          </a:p>
        </p:txBody>
      </p:sp>
    </p:spTree>
    <p:extLst>
      <p:ext uri="{BB962C8B-B14F-4D97-AF65-F5344CB8AC3E}">
        <p14:creationId xmlns:p14="http://schemas.microsoft.com/office/powerpoint/2010/main" val="2728395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762000"/>
          </a:xfrm>
        </p:spPr>
        <p:txBody>
          <a:bodyPr/>
          <a:lstStyle/>
          <a:p>
            <a:r>
              <a:rPr lang="en-US" dirty="0"/>
              <a:t>Business Judgment Rule</a:t>
            </a:r>
          </a:p>
        </p:txBody>
      </p:sp>
      <p:sp>
        <p:nvSpPr>
          <p:cNvPr id="3" name="Content Placeholder 2"/>
          <p:cNvSpPr>
            <a:spLocks noGrp="1"/>
          </p:cNvSpPr>
          <p:nvPr>
            <p:ph idx="1"/>
          </p:nvPr>
        </p:nvSpPr>
        <p:spPr>
          <a:xfrm>
            <a:off x="304800" y="1374575"/>
            <a:ext cx="8534400" cy="4267200"/>
          </a:xfrm>
        </p:spPr>
        <p:txBody>
          <a:bodyPr/>
          <a:lstStyle/>
          <a:p>
            <a:pPr marL="457200" indent="-457200">
              <a:buFont typeface="Wingdings" pitchFamily="2" charset="2"/>
              <a:buChar char="Ø"/>
            </a:pPr>
            <a:r>
              <a:rPr lang="en-US" u="sng" dirty="0"/>
              <a:t>A business decision</a:t>
            </a:r>
            <a:r>
              <a:rPr lang="en-US" dirty="0"/>
              <a:t> – inaction must be conscious</a:t>
            </a:r>
          </a:p>
          <a:p>
            <a:pPr marL="457200" indent="-457200">
              <a:buFont typeface="Wingdings" pitchFamily="2" charset="2"/>
              <a:buChar char="Ø"/>
            </a:pPr>
            <a:r>
              <a:rPr lang="en-US" u="sng" dirty="0"/>
              <a:t>Disinterested</a:t>
            </a:r>
            <a:r>
              <a:rPr lang="en-US" dirty="0"/>
              <a:t> – not self-dealing (contrast with benefit to corporations as whole).</a:t>
            </a:r>
          </a:p>
          <a:p>
            <a:pPr marL="457200" indent="-457200">
              <a:buFont typeface="Wingdings" pitchFamily="2" charset="2"/>
              <a:buChar char="Ø"/>
            </a:pPr>
            <a:r>
              <a:rPr lang="en-US" dirty="0"/>
              <a:t>Reasonable </a:t>
            </a:r>
            <a:r>
              <a:rPr lang="en-US" u="sng" dirty="0"/>
              <a:t>Due Care</a:t>
            </a:r>
            <a:r>
              <a:rPr lang="en-US" dirty="0"/>
              <a:t> to inform themselves</a:t>
            </a:r>
          </a:p>
          <a:p>
            <a:pPr marL="457200" indent="-457200">
              <a:buFont typeface="Wingdings" pitchFamily="2" charset="2"/>
              <a:buChar char="Ø"/>
            </a:pPr>
            <a:r>
              <a:rPr lang="en-US" dirty="0"/>
              <a:t>No abuse of discretion – no </a:t>
            </a:r>
            <a:r>
              <a:rPr lang="en-US" dirty="0" smtClean="0"/>
              <a:t>rational </a:t>
            </a:r>
            <a:r>
              <a:rPr lang="en-US" dirty="0"/>
              <a:t>basis, not protected.</a:t>
            </a:r>
          </a:p>
          <a:p>
            <a:pPr marL="457200" indent="-457200">
              <a:buFont typeface="Wingdings" pitchFamily="2" charset="2"/>
              <a:buChar char="Ø"/>
            </a:pPr>
            <a:r>
              <a:rPr lang="en-US" dirty="0"/>
              <a:t>Lack of Good Faith eliminates </a:t>
            </a:r>
            <a:r>
              <a:rPr lang="en-US" dirty="0" smtClean="0"/>
              <a:t>BJR protection</a:t>
            </a:r>
            <a:endParaRPr lang="en-US" dirty="0"/>
          </a:p>
        </p:txBody>
      </p:sp>
    </p:spTree>
    <p:extLst>
      <p:ext uri="{BB962C8B-B14F-4D97-AF65-F5344CB8AC3E}">
        <p14:creationId xmlns:p14="http://schemas.microsoft.com/office/powerpoint/2010/main" val="2969163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5125"/>
            <a:ext cx="8534400" cy="685800"/>
          </a:xfrm>
        </p:spPr>
        <p:txBody>
          <a:bodyPr/>
          <a:lstStyle/>
          <a:p>
            <a:r>
              <a:rPr lang="en-US" dirty="0"/>
              <a:t>Avoid D&amp;O Claims</a:t>
            </a:r>
          </a:p>
        </p:txBody>
      </p:sp>
      <p:sp>
        <p:nvSpPr>
          <p:cNvPr id="3" name="Content Placeholder 2"/>
          <p:cNvSpPr>
            <a:spLocks noGrp="1"/>
          </p:cNvSpPr>
          <p:nvPr>
            <p:ph idx="1"/>
          </p:nvPr>
        </p:nvSpPr>
        <p:spPr>
          <a:xfrm>
            <a:off x="245425" y="1267700"/>
            <a:ext cx="8534400" cy="4267200"/>
          </a:xfrm>
        </p:spPr>
        <p:txBody>
          <a:bodyPr/>
          <a:lstStyle/>
          <a:p>
            <a:pPr marL="344488" lvl="1">
              <a:tabLst>
                <a:tab pos="628650" algn="l"/>
              </a:tabLst>
            </a:pPr>
            <a:r>
              <a:rPr lang="en-US" dirty="0"/>
              <a:t>Respect </a:t>
            </a:r>
            <a:r>
              <a:rPr lang="en-US" dirty="0" smtClean="0"/>
              <a:t>Duties</a:t>
            </a:r>
          </a:p>
          <a:p>
            <a:pPr marL="747713" lvl="2" indent="-344488"/>
            <a:r>
              <a:rPr lang="en-US" dirty="0" smtClean="0"/>
              <a:t>Duty </a:t>
            </a:r>
            <a:r>
              <a:rPr lang="en-US" dirty="0"/>
              <a:t>of </a:t>
            </a:r>
            <a:r>
              <a:rPr lang="en-US" dirty="0" smtClean="0"/>
              <a:t>Obedience</a:t>
            </a:r>
          </a:p>
          <a:p>
            <a:pPr marL="747713" lvl="2" indent="-344488"/>
            <a:r>
              <a:rPr lang="en-US" dirty="0" smtClean="0"/>
              <a:t>Duty </a:t>
            </a:r>
            <a:r>
              <a:rPr lang="en-US" dirty="0"/>
              <a:t>of Loyalty</a:t>
            </a:r>
            <a:br>
              <a:rPr lang="en-US" dirty="0"/>
            </a:br>
            <a:r>
              <a:rPr lang="en-US" dirty="0" smtClean="0"/>
              <a:t>Duty </a:t>
            </a:r>
            <a:r>
              <a:rPr lang="en-US" dirty="0"/>
              <a:t>of Diligence</a:t>
            </a:r>
            <a:br>
              <a:rPr lang="en-US" dirty="0"/>
            </a:br>
            <a:r>
              <a:rPr lang="en-US" dirty="0" smtClean="0"/>
              <a:t>Duty </a:t>
            </a:r>
            <a:r>
              <a:rPr lang="en-US" dirty="0"/>
              <a:t>of Candor</a:t>
            </a:r>
          </a:p>
          <a:p>
            <a:pPr marL="403225" lvl="1" indent="-344488"/>
            <a:r>
              <a:rPr lang="en-US" dirty="0"/>
              <a:t>Select Outside Directors with Independence</a:t>
            </a:r>
          </a:p>
          <a:p>
            <a:pPr marL="403225" lvl="1" indent="-344488"/>
            <a:r>
              <a:rPr lang="en-US" dirty="0"/>
              <a:t>Regular Board Meetings &amp; Preparation </a:t>
            </a:r>
          </a:p>
          <a:p>
            <a:pPr marL="747713" lvl="2" indent="-344488"/>
            <a:r>
              <a:rPr lang="en-US" dirty="0"/>
              <a:t>Minutes of Deliberations</a:t>
            </a:r>
          </a:p>
          <a:p>
            <a:pPr marL="403225" lvl="1" indent="-403225"/>
            <a:r>
              <a:rPr lang="en-US" dirty="0"/>
              <a:t>Avoid Conflicts in </a:t>
            </a:r>
            <a:r>
              <a:rPr lang="en-US" dirty="0" smtClean="0"/>
              <a:t>Decision Making Process</a:t>
            </a:r>
            <a:endParaRPr lang="en-US" dirty="0"/>
          </a:p>
          <a:p>
            <a:endParaRPr lang="en-US" dirty="0"/>
          </a:p>
        </p:txBody>
      </p:sp>
    </p:spTree>
    <p:extLst>
      <p:ext uri="{BB962C8B-B14F-4D97-AF65-F5344CB8AC3E}">
        <p14:creationId xmlns:p14="http://schemas.microsoft.com/office/powerpoint/2010/main" val="169341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ST POWERPOINT">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TotalTime>
  <Words>1404</Words>
  <Application>Microsoft Office PowerPoint</Application>
  <PresentationFormat>On-screen Show (4:3)</PresentationFormat>
  <Paragraphs>327</Paragraphs>
  <Slides>33</Slides>
  <Notes>31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TEST POWERPOINT</vt:lpstr>
      <vt:lpstr>Picture</vt:lpstr>
      <vt:lpstr>PowerPoint Presentation</vt:lpstr>
      <vt:lpstr>Disclaimer</vt:lpstr>
      <vt:lpstr>Your Speakers</vt:lpstr>
      <vt:lpstr>OVERVIEW</vt:lpstr>
      <vt:lpstr>PowerPoint Presentation</vt:lpstr>
      <vt:lpstr>D&amp;O Insurance is the Last Line of Defense</vt:lpstr>
      <vt:lpstr>II.   Nature of the D&amp;O Liability  Exposure</vt:lpstr>
      <vt:lpstr>Business Judgment Rule</vt:lpstr>
      <vt:lpstr>Avoid D&amp;O Claims</vt:lpstr>
      <vt:lpstr>By-Laws and Indemnification Agreements</vt:lpstr>
      <vt:lpstr> </vt:lpstr>
      <vt:lpstr>10. Cyber Liability</vt:lpstr>
      <vt:lpstr>10. Cyber Liability - Target</vt:lpstr>
      <vt:lpstr>SEC- Office of Compliance Inspections and Examinations (OCIE)</vt:lpstr>
      <vt:lpstr>9. Brokers and Consultants - Fix These Continuing Problems - Originalism</vt:lpstr>
      <vt:lpstr>Possible Gradient in Fraud Exclusion</vt:lpstr>
      <vt:lpstr>8. Dodd-Frank Whistleblower Protections Not Retroactive</vt:lpstr>
      <vt:lpstr>7. Business Judgment Rule – Not Entire Fairness – Going Private Transactions</vt:lpstr>
      <vt:lpstr>6. Change In SEC Settlement Policy</vt:lpstr>
      <vt:lpstr>5. Recoupment – Permissive/Mandatory</vt:lpstr>
      <vt:lpstr>5. Recoupment – Permissive/Mandatory</vt:lpstr>
      <vt:lpstr>4. 94% M&amp;A Deals Shareholder Suits</vt:lpstr>
      <vt:lpstr>4. 94% M&amp;A Deals Shareholder Suits</vt:lpstr>
      <vt:lpstr>4. 94% M&amp;A Deals Shareholder Suits</vt:lpstr>
      <vt:lpstr>3. FDIC - FIL-47-2013</vt:lpstr>
      <vt:lpstr>3. FDIC - FIL-47-2013</vt:lpstr>
      <vt:lpstr>2. HALLIBURTON II – U.S. Supreme Court – “Fraud On The Market”</vt:lpstr>
      <vt:lpstr>PowerPoint Presentation</vt:lpstr>
      <vt:lpstr>1. Dodd-Frank Act:  FY 2014 Whistleblower Report</vt:lpstr>
      <vt:lpstr>1. Dodd-Frank Act:  FY 2014 Whistleblower Report</vt:lpstr>
      <vt:lpstr>1. Dodd-Frank Act:  FY 2014 Whistleblower Report</vt:lpstr>
      <vt:lpstr>Things to Do:</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Smalls, Sonia</dc:creator>
  <cp:lastModifiedBy>Mordan, Ronnie</cp:lastModifiedBy>
  <cp:revision>64</cp:revision>
  <cp:lastPrinted>2014-12-04T20:55:48Z</cp:lastPrinted>
  <dcterms:created xsi:type="dcterms:W3CDTF">2013-09-26T18:56:02Z</dcterms:created>
  <dcterms:modified xsi:type="dcterms:W3CDTF">2014-12-04T21:01:51Z</dcterms:modified>
</cp:coreProperties>
</file>