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notesSlides/notesSlide12.xml" ContentType="application/vnd.openxmlformats-officedocument.presentationml.notesSlide+xml"/>
  <Override PartName="/ppt/charts/chart2.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95" r:id="rId2"/>
    <p:sldId id="257" r:id="rId3"/>
    <p:sldId id="258" r:id="rId4"/>
    <p:sldId id="260" r:id="rId5"/>
    <p:sldId id="261" r:id="rId6"/>
    <p:sldId id="262" r:id="rId7"/>
    <p:sldId id="265" r:id="rId8"/>
    <p:sldId id="266" r:id="rId9"/>
    <p:sldId id="267" r:id="rId10"/>
    <p:sldId id="269" r:id="rId11"/>
    <p:sldId id="271" r:id="rId12"/>
    <p:sldId id="272" r:id="rId13"/>
    <p:sldId id="275" r:id="rId14"/>
    <p:sldId id="277" r:id="rId15"/>
    <p:sldId id="280" r:id="rId16"/>
    <p:sldId id="282" r:id="rId17"/>
    <p:sldId id="284" r:id="rId18"/>
    <p:sldId id="287" r:id="rId19"/>
    <p:sldId id="291" r:id="rId20"/>
    <p:sldId id="293" r:id="rId21"/>
  </p:sldIdLst>
  <p:sldSz cx="9144000" cy="6858000" type="screen4x3"/>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p:scale>
          <a:sx n="118" d="100"/>
          <a:sy n="118" d="100"/>
        </p:scale>
        <p:origin x="-1434" y="19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claudetteagustin:Downloads:JECH%20Lone%20Motherhood%20Paper%20Figures%2020150319.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claudetteagustin:Downloads:JECH%20Lone%20Motherhood%20Paper%20Figures%202015031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669060762173504E-2"/>
          <c:y val="3.06122430059554E-2"/>
          <c:w val="0.89123908004200703"/>
          <c:h val="0.93877551398808901"/>
        </c:manualLayout>
      </c:layout>
      <c:barChart>
        <c:barDir val="col"/>
        <c:grouping val="clustered"/>
        <c:varyColors val="0"/>
        <c:ser>
          <c:idx val="0"/>
          <c:order val="0"/>
          <c:tx>
            <c:strRef>
              <c:f>'JECH Figures'!$C$5</c:f>
              <c:strCache>
                <c:ptCount val="1"/>
                <c:pt idx="0">
                  <c:v>1-3 years</c:v>
                </c:pt>
              </c:strCache>
            </c:strRef>
          </c:tx>
          <c:spPr>
            <a:solidFill>
              <a:srgbClr val="FFFF00"/>
            </a:solidFill>
          </c:spPr>
          <c:invertIfNegative val="0"/>
          <c:dLbls>
            <c:dLbl>
              <c:idx val="0"/>
              <c:tx>
                <c:strRef>
                  <c:f>'JECH Figures'!$H$5</c:f>
                  <c:strCache>
                    <c:ptCount val="1"/>
                    <c:pt idx="0">
                      <c:v>1.01</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{ABEEE4E0-A931-4A2F-B9F3-56DE539BD90C}</c15:txfldGUID>
                      <c15:f>'JECH Figures'!$H$5</c15:f>
                      <c15:dlblFieldTableCache>
                        <c:ptCount val="1"/>
                        <c:pt idx="0">
                          <c:v>1.01</c:v>
                        </c:pt>
                      </c15:dlblFieldTableCache>
                    </c15:dlblFTEntry>
                  </c15:dlblFieldTable>
                  <c15:showDataLabelsRange val="0"/>
                </c:ext>
              </c:extLst>
            </c:dLbl>
            <c:dLbl>
              <c:idx val="1"/>
              <c:layout>
                <c:manualLayout>
                  <c:x val="0"/>
                  <c:y val="9.259283561777E-2"/>
                </c:manualLayout>
              </c:layout>
              <c:tx>
                <c:strRef>
                  <c:f>'JECH Figures'!$I$5</c:f>
                  <c:strCache>
                    <c:ptCount val="1"/>
                    <c:pt idx="0">
                      <c:v>0.96</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{D18C2660-2721-4A13-9A06-1B1C7ADA99EB}</c15:txfldGUID>
                      <c15:f>'JECH Figures'!$I$5</c15:f>
                      <c15:dlblFieldTableCache>
                        <c:ptCount val="1"/>
                        <c:pt idx="0">
                          <c:v>0.96</c:v>
                        </c:pt>
                      </c15:dlblFieldTableCache>
                    </c15:dlblFTEntry>
                  </c15:dlblFieldTable>
                  <c15:showDataLabelsRange val="0"/>
                </c:ext>
              </c:extLst>
            </c:dLbl>
            <c:dLbl>
              <c:idx val="2"/>
              <c:tx>
                <c:strRef>
                  <c:f>'JECH Figures'!$J$5</c:f>
                  <c:strCache>
                    <c:ptCount val="1"/>
                    <c:pt idx="0">
                      <c:v>1.15*</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{FAF71A6B-595D-4677-A248-66CEE2BB457D}</c15:txfldGUID>
                      <c15:f>'JECH Figures'!$J$5</c15:f>
                      <c15:dlblFieldTableCache>
                        <c:ptCount val="1"/>
                        <c:pt idx="0">
                          <c:v>1.15*</c:v>
                        </c:pt>
                      </c15:dlblFieldTableCache>
                    </c15:dlblFTEntry>
                  </c15:dlblFieldTable>
                  <c15:showDataLabelsRange val="0"/>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'JECH Figures'!$D$4:$F$4</c:f>
              <c:strCache>
                <c:ptCount val="3"/>
                <c:pt idx="0">
                  <c:v>ADL Limitations</c:v>
                </c:pt>
                <c:pt idx="1">
                  <c:v>IADL Limitations</c:v>
                </c:pt>
                <c:pt idx="2">
                  <c:v>Fair/Poor SRH</c:v>
                </c:pt>
              </c:strCache>
            </c:strRef>
          </c:cat>
          <c:val>
            <c:numRef>
              <c:f>'JECH Figures'!$D$5:$F$5</c:f>
              <c:numCache>
                <c:formatCode>General</c:formatCode>
                <c:ptCount val="3"/>
                <c:pt idx="0">
                  <c:v>1.01</c:v>
                </c:pt>
                <c:pt idx="1">
                  <c:v>0.96</c:v>
                </c:pt>
                <c:pt idx="2">
                  <c:v>1.1499999999999999</c:v>
                </c:pt>
              </c:numCache>
            </c:numRef>
          </c:val>
        </c:ser>
        <c:ser>
          <c:idx val="1"/>
          <c:order val="1"/>
          <c:tx>
            <c:strRef>
              <c:f>'JECH Figures'!$C$6</c:f>
              <c:strCache>
                <c:ptCount val="1"/>
                <c:pt idx="0">
                  <c:v>4-7 years</c:v>
                </c:pt>
              </c:strCache>
            </c:strRef>
          </c:tx>
          <c:spPr>
            <a:solidFill>
              <a:srgbClr val="FF6600"/>
            </a:solidFill>
          </c:spPr>
          <c:invertIfNegative val="0"/>
          <c:dLbls>
            <c:dLbl>
              <c:idx val="1"/>
              <c:tx>
                <c:strRef>
                  <c:f>'JECH Figures'!$I$6</c:f>
                  <c:strCache>
                    <c:ptCount val="1"/>
                    <c:pt idx="0">
                      <c:v>1.28*</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{4FC3618C-30D8-4961-A070-47CD91208186}</c15:txfldGUID>
                      <c15:f>'JECH Figures'!$I$6</c15:f>
                      <c15:dlblFieldTableCache>
                        <c:ptCount val="1"/>
                        <c:pt idx="0">
                          <c:v>1.28*</c:v>
                        </c:pt>
                      </c15:dlblFieldTableCache>
                    </c15:dlblFTEntry>
                  </c15:dlblFieldTable>
                  <c15:showDataLabelsRange val="0"/>
                </c:ext>
              </c:extLst>
            </c:dLbl>
            <c:dLbl>
              <c:idx val="2"/>
              <c:tx>
                <c:strRef>
                  <c:f>'JECH Figures'!$J$6</c:f>
                  <c:strCache>
                    <c:ptCount val="1"/>
                    <c:pt idx="0">
                      <c:v>1.24*</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{19EAE667-58FF-447B-873C-5E1624EB6853}</c15:txfldGUID>
                      <c15:f>'JECH Figures'!$J$6</c15:f>
                      <c15:dlblFieldTableCache>
                        <c:ptCount val="1"/>
                        <c:pt idx="0">
                          <c:v>1.24*</c:v>
                        </c:pt>
                      </c15:dlblFieldTableCache>
                    </c15:dlblFTEntry>
                  </c15:dlblFieldTable>
                  <c15:showDataLabelsRange val="0"/>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'JECH Figures'!$D$4:$F$4</c:f>
              <c:strCache>
                <c:ptCount val="3"/>
                <c:pt idx="0">
                  <c:v>ADL Limitations</c:v>
                </c:pt>
                <c:pt idx="1">
                  <c:v>IADL Limitations</c:v>
                </c:pt>
                <c:pt idx="2">
                  <c:v>Fair/Poor SRH</c:v>
                </c:pt>
              </c:strCache>
            </c:strRef>
          </c:cat>
          <c:val>
            <c:numRef>
              <c:f>'JECH Figures'!$D$6:$F$6</c:f>
              <c:numCache>
                <c:formatCode>General</c:formatCode>
                <c:ptCount val="3"/>
                <c:pt idx="0">
                  <c:v>1.02</c:v>
                </c:pt>
                <c:pt idx="1">
                  <c:v>1.28</c:v>
                </c:pt>
                <c:pt idx="2">
                  <c:v>1.24</c:v>
                </c:pt>
              </c:numCache>
            </c:numRef>
          </c:val>
        </c:ser>
        <c:ser>
          <c:idx val="2"/>
          <c:order val="2"/>
          <c:tx>
            <c:strRef>
              <c:f>'JECH Figures'!$C$7</c:f>
              <c:strCache>
                <c:ptCount val="1"/>
                <c:pt idx="0">
                  <c:v>8-13 years</c:v>
                </c:pt>
              </c:strCache>
            </c:strRef>
          </c:tx>
          <c:spPr>
            <a:solidFill>
              <a:schemeClr val="accent1"/>
            </a:solidFill>
          </c:spPr>
          <c:invertIfNegative val="0"/>
          <c:dLbls>
            <c:dLbl>
              <c:idx val="0"/>
              <c:tx>
                <c:strRef>
                  <c:f>'JECH Figures'!$H$7</c:f>
                  <c:strCache>
                    <c:ptCount val="1"/>
                    <c:pt idx="0">
                      <c:v>1.45*</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{066D8CFF-1C3C-4B52-A062-5D6245F759B0}</c15:txfldGUID>
                      <c15:f>'JECH Figures'!$H$7</c15:f>
                      <c15:dlblFieldTableCache>
                        <c:ptCount val="1"/>
                        <c:pt idx="0">
                          <c:v>1.45*</c:v>
                        </c:pt>
                      </c15:dlblFieldTableCache>
                    </c15:dlblFTEntry>
                  </c15:dlblFieldTable>
                  <c15:showDataLabelsRange val="0"/>
                </c:ext>
              </c:extLst>
            </c:dLbl>
            <c:dLbl>
              <c:idx val="1"/>
              <c:tx>
                <c:strRef>
                  <c:f>'JECH Figures'!$I$7</c:f>
                  <c:strCache>
                    <c:ptCount val="1"/>
                    <c:pt idx="0">
                      <c:v>1.31*</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{F43EE4B4-CB89-4D82-A830-E5D0D10FBA7C}</c15:txfldGUID>
                      <c15:f>'JECH Figures'!$I$7</c15:f>
                      <c15:dlblFieldTableCache>
                        <c:ptCount val="1"/>
                        <c:pt idx="0">
                          <c:v>1.31*</c:v>
                        </c:pt>
                      </c15:dlblFieldTableCache>
                    </c15:dlblFTEntry>
                  </c15:dlblFieldTable>
                  <c15:showDataLabelsRange val="0"/>
                </c:ext>
              </c:extLst>
            </c:dLbl>
            <c:dLbl>
              <c:idx val="2"/>
              <c:tx>
                <c:strRef>
                  <c:f>'JECH Figures'!$J$7</c:f>
                  <c:strCache>
                    <c:ptCount val="1"/>
                    <c:pt idx="0">
                      <c:v>1.27*</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{22AA0847-2CAC-4870-8CF5-196B7912704B}</c15:txfldGUID>
                      <c15:f>'JECH Figures'!$J$7</c15:f>
                      <c15:dlblFieldTableCache>
                        <c:ptCount val="1"/>
                        <c:pt idx="0">
                          <c:v>1.27*</c:v>
                        </c:pt>
                      </c15:dlblFieldTableCache>
                    </c15:dlblFTEntry>
                  </c15:dlblFieldTable>
                  <c15:showDataLabelsRange val="0"/>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'JECH Figures'!$D$4:$F$4</c:f>
              <c:strCache>
                <c:ptCount val="3"/>
                <c:pt idx="0">
                  <c:v>ADL Limitations</c:v>
                </c:pt>
                <c:pt idx="1">
                  <c:v>IADL Limitations</c:v>
                </c:pt>
                <c:pt idx="2">
                  <c:v>Fair/Poor SRH</c:v>
                </c:pt>
              </c:strCache>
            </c:strRef>
          </c:cat>
          <c:val>
            <c:numRef>
              <c:f>'JECH Figures'!$D$7:$F$7</c:f>
              <c:numCache>
                <c:formatCode>General</c:formatCode>
                <c:ptCount val="3"/>
                <c:pt idx="0">
                  <c:v>1.45</c:v>
                </c:pt>
                <c:pt idx="1">
                  <c:v>1.31</c:v>
                </c:pt>
                <c:pt idx="2">
                  <c:v>1.27</c:v>
                </c:pt>
              </c:numCache>
            </c:numRef>
          </c:val>
        </c:ser>
        <c:ser>
          <c:idx val="3"/>
          <c:order val="3"/>
          <c:tx>
            <c:strRef>
              <c:f>'JECH Figures'!$C$8</c:f>
              <c:strCache>
                <c:ptCount val="1"/>
                <c:pt idx="0">
                  <c:v>14+ years</c:v>
                </c:pt>
              </c:strCache>
            </c:strRef>
          </c:tx>
          <c:spPr>
            <a:solidFill>
              <a:srgbClr val="FF0000"/>
            </a:solidFill>
          </c:spPr>
          <c:invertIfNegative val="0"/>
          <c:dLbls>
            <c:dLbl>
              <c:idx val="0"/>
              <c:tx>
                <c:strRef>
                  <c:f>'JECH Figures'!$H$8</c:f>
                  <c:strCache>
                    <c:ptCount val="1"/>
                    <c:pt idx="0">
                      <c:v>1.71*</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{646AFE30-2588-4D9A-BD53-4329869EA6AA}</c15:txfldGUID>
                      <c15:f>'JECH Figures'!$H$8</c15:f>
                      <c15:dlblFieldTableCache>
                        <c:ptCount val="1"/>
                        <c:pt idx="0">
                          <c:v>1.71*</c:v>
                        </c:pt>
                      </c15:dlblFieldTableCache>
                    </c15:dlblFTEntry>
                  </c15:dlblFieldTable>
                  <c15:showDataLabelsRange val="0"/>
                </c:ext>
              </c:extLst>
            </c:dLbl>
            <c:dLbl>
              <c:idx val="1"/>
              <c:tx>
                <c:strRef>
                  <c:f>'JECH Figures'!$I$8</c:f>
                  <c:strCache>
                    <c:ptCount val="1"/>
                    <c:pt idx="0">
                      <c:v>1.54*</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{90AE3647-FA6D-4ADA-98DD-C0B6BE9B8EFB}</c15:txfldGUID>
                      <c15:f>'JECH Figures'!$I$8</c15:f>
                      <c15:dlblFieldTableCache>
                        <c:ptCount val="1"/>
                        <c:pt idx="0">
                          <c:v>1.54*</c:v>
                        </c:pt>
                      </c15:dlblFieldTableCache>
                    </c15:dlblFTEntry>
                  </c15:dlblFieldTable>
                  <c15:showDataLabelsRange val="0"/>
                </c:ext>
              </c:extLst>
            </c:dLbl>
            <c:dLbl>
              <c:idx val="2"/>
              <c:tx>
                <c:strRef>
                  <c:f>'JECH Figures'!$J$8</c:f>
                  <c:strCache>
                    <c:ptCount val="1"/>
                    <c:pt idx="0">
                      <c:v>1.43*</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{AE5D5E14-9DDA-40AA-BA44-4350C2B9341D}</c15:txfldGUID>
                      <c15:f>'JECH Figures'!$J$8</c15:f>
                      <c15:dlblFieldTableCache>
                        <c:ptCount val="1"/>
                        <c:pt idx="0">
                          <c:v>1.43*</c:v>
                        </c:pt>
                      </c15:dlblFieldTableCache>
                    </c15:dlblFTEntry>
                  </c15:dlblFieldTable>
                  <c15:showDataLabelsRange val="0"/>
                </c:ext>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'JECH Figures'!$D$4:$F$4</c:f>
              <c:strCache>
                <c:ptCount val="3"/>
                <c:pt idx="0">
                  <c:v>ADL Limitations</c:v>
                </c:pt>
                <c:pt idx="1">
                  <c:v>IADL Limitations</c:v>
                </c:pt>
                <c:pt idx="2">
                  <c:v>Fair/Poor SRH</c:v>
                </c:pt>
              </c:strCache>
            </c:strRef>
          </c:cat>
          <c:val>
            <c:numRef>
              <c:f>'JECH Figures'!$D$8:$F$8</c:f>
              <c:numCache>
                <c:formatCode>General</c:formatCode>
                <c:ptCount val="3"/>
                <c:pt idx="0">
                  <c:v>1.71</c:v>
                </c:pt>
                <c:pt idx="1">
                  <c:v>1.54</c:v>
                </c:pt>
                <c:pt idx="2">
                  <c:v>1.43</c:v>
                </c:pt>
              </c:numCache>
            </c:numRef>
          </c:val>
        </c:ser>
        <c:dLbls>
          <c:dLblPos val="outEnd"/>
          <c:showLegendKey val="0"/>
          <c:showVal val="1"/>
          <c:showCatName val="0"/>
          <c:showSerName val="0"/>
          <c:showPercent val="0"/>
          <c:showBubbleSize val="0"/>
        </c:dLbls>
        <c:gapWidth val="150"/>
        <c:axId val="618071712"/>
        <c:axId val="618072272"/>
      </c:barChart>
      <c:catAx>
        <c:axId val="618071712"/>
        <c:scaling>
          <c:orientation val="minMax"/>
        </c:scaling>
        <c:delete val="0"/>
        <c:axPos val="b"/>
        <c:numFmt formatCode="General" sourceLinked="0"/>
        <c:majorTickMark val="none"/>
        <c:minorTickMark val="none"/>
        <c:tickLblPos val="nextTo"/>
        <c:txPr>
          <a:bodyPr/>
          <a:lstStyle/>
          <a:p>
            <a:pPr>
              <a:defRPr sz="1200"/>
            </a:pPr>
            <a:endParaRPr lang="en-US"/>
          </a:p>
        </c:txPr>
        <c:crossAx val="618072272"/>
        <c:crossesAt val="1"/>
        <c:auto val="1"/>
        <c:lblAlgn val="ctr"/>
        <c:lblOffset val="200"/>
        <c:noMultiLvlLbl val="0"/>
      </c:catAx>
      <c:valAx>
        <c:axId val="618072272"/>
        <c:scaling>
          <c:orientation val="minMax"/>
          <c:max val="2"/>
          <c:min val="0.8"/>
        </c:scaling>
        <c:delete val="0"/>
        <c:axPos val="l"/>
        <c:title>
          <c:tx>
            <c:rich>
              <a:bodyPr rot="-5400000" vert="horz"/>
              <a:lstStyle/>
              <a:p>
                <a:pPr>
                  <a:defRPr sz="1200"/>
                </a:pPr>
                <a:r>
                  <a:rPr lang="en-US" sz="1200"/>
                  <a:t>Adjusted Relative Risks</a:t>
                </a:r>
              </a:p>
            </c:rich>
          </c:tx>
          <c:overlay val="0"/>
        </c:title>
        <c:numFmt formatCode="#,##0.00" sourceLinked="0"/>
        <c:majorTickMark val="out"/>
        <c:minorTickMark val="none"/>
        <c:tickLblPos val="nextTo"/>
        <c:crossAx val="618071712"/>
        <c:crosses val="autoZero"/>
        <c:crossBetween val="between"/>
      </c:valAx>
    </c:plotArea>
    <c:legend>
      <c:legendPos val="t"/>
      <c:legendEntry>
        <c:idx val="0"/>
        <c:txPr>
          <a:bodyPr/>
          <a:lstStyle/>
          <a:p>
            <a:pPr>
              <a:defRPr sz="2400"/>
            </a:pPr>
            <a:endParaRPr lang="en-US"/>
          </a:p>
        </c:txPr>
      </c:legendEntry>
      <c:legendEntry>
        <c:idx val="1"/>
        <c:txPr>
          <a:bodyPr/>
          <a:lstStyle/>
          <a:p>
            <a:pPr>
              <a:defRPr sz="2400"/>
            </a:pPr>
            <a:endParaRPr lang="en-US"/>
          </a:p>
        </c:txPr>
      </c:legendEntry>
      <c:legendEntry>
        <c:idx val="2"/>
        <c:txPr>
          <a:bodyPr/>
          <a:lstStyle/>
          <a:p>
            <a:pPr>
              <a:defRPr sz="2400"/>
            </a:pPr>
            <a:endParaRPr lang="en-US"/>
          </a:p>
        </c:txPr>
      </c:legendEntry>
      <c:legendEntry>
        <c:idx val="3"/>
        <c:txPr>
          <a:bodyPr/>
          <a:lstStyle/>
          <a:p>
            <a:pPr>
              <a:defRPr sz="2400"/>
            </a:pPr>
            <a:endParaRPr lang="en-US"/>
          </a:p>
        </c:txPr>
      </c:legendEntry>
      <c:layout>
        <c:manualLayout>
          <c:xMode val="edge"/>
          <c:yMode val="edge"/>
          <c:x val="0.101693807153535"/>
          <c:y val="1.4705882352941201E-2"/>
          <c:w val="0.873700060167939"/>
          <c:h val="0.13495889300602101"/>
        </c:manualLayout>
      </c:layout>
      <c:overlay val="1"/>
      <c:txPr>
        <a:bodyPr/>
        <a:lstStyle/>
        <a:p>
          <a:pPr>
            <a:defRPr sz="2400"/>
          </a:pPr>
          <a:endParaRPr lang="en-US"/>
        </a:p>
      </c:txPr>
    </c:legend>
    <c:plotVisOnly val="1"/>
    <c:dispBlanksAs val="gap"/>
    <c:showDLblsOverMax val="0"/>
  </c:chart>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'JECH Figures'!$C$29</c:f>
              <c:strCache>
                <c:ptCount val="1"/>
                <c:pt idx="0">
                  <c:v>widowhood</c:v>
                </c:pt>
              </c:strCache>
            </c:strRef>
          </c:tx>
          <c:spPr>
            <a:solidFill>
              <a:srgbClr val="FF6600"/>
            </a:solidFill>
          </c:spPr>
          <c:invertIfNegative val="0"/>
          <c:dLbls>
            <c:dLbl>
              <c:idx val="0"/>
              <c:tx>
                <c:strRef>
                  <c:f>'JECH Figures'!$H$29</c:f>
                  <c:strCache>
                    <c:ptCount val="1"/>
                    <c:pt idx="0">
                      <c:v>1.27*</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{54F9C72A-EF8B-41BD-A266-19ABA9CD597D}</c15:txfldGUID>
                      <c15:f>'JECH Figures'!$H$29</c15:f>
                      <c15:dlblFieldTableCache>
                        <c:ptCount val="1"/>
                        <c:pt idx="0">
                          <c:v>1.27*</c:v>
                        </c:pt>
                      </c15:dlblFieldTableCache>
                    </c15:dlblFTEntry>
                  </c15:dlblFieldTable>
                  <c15:showDataLabelsRange val="0"/>
                </c:ext>
              </c:extLst>
            </c:dLbl>
            <c:dLbl>
              <c:idx val="1"/>
              <c:tx>
                <c:strRef>
                  <c:f>'JECH Figures'!$I$29</c:f>
                  <c:strCache>
                    <c:ptCount val="1"/>
                    <c:pt idx="0">
                      <c:v>1.13</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{B8E496D6-1684-4045-9B59-5BB19F87D89E}</c15:txfldGUID>
                      <c15:f>'JECH Figures'!$I$29</c15:f>
                      <c15:dlblFieldTableCache>
                        <c:ptCount val="1"/>
                        <c:pt idx="0">
                          <c:v>1.13</c:v>
                        </c:pt>
                      </c15:dlblFieldTableCache>
                    </c15:dlblFTEntry>
                  </c15:dlblFieldTable>
                  <c15:showDataLabelsRange val="0"/>
                </c:ext>
              </c:extLst>
            </c:dLbl>
            <c:dLbl>
              <c:idx val="2"/>
              <c:tx>
                <c:strRef>
                  <c:f>'JECH Figures'!$J$29</c:f>
                  <c:strCache>
                    <c:ptCount val="1"/>
                    <c:pt idx="0">
                      <c:v>1.12</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{8A1161CC-D8E6-4EC4-8619-3E9823D3D502}</c15:txfldGUID>
                      <c15:f>'JECH Figures'!$J$29</c15:f>
                      <c15:dlblFieldTableCache>
                        <c:ptCount val="1"/>
                        <c:pt idx="0">
                          <c:v>1.12</c:v>
                        </c:pt>
                      </c15:dlblFieldTableCache>
                    </c15:dlblFTEntry>
                  </c15:dlblFieldTable>
                  <c15:showDataLabelsRange val="0"/>
                </c:ext>
              </c:extLst>
            </c:dLbl>
            <c:spPr>
              <a:noFill/>
              <a:ln>
                <a:noFill/>
              </a:ln>
              <a:effectLst/>
            </c:spPr>
            <c:txPr>
              <a:bodyPr/>
              <a:lstStyle/>
              <a:p>
                <a:pPr>
                  <a:defRPr sz="8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'JECH Figures'!$D$4:$F$4</c:f>
              <c:strCache>
                <c:ptCount val="3"/>
                <c:pt idx="0">
                  <c:v>ADL Limitations</c:v>
                </c:pt>
                <c:pt idx="1">
                  <c:v>IADL Limitations</c:v>
                </c:pt>
                <c:pt idx="2">
                  <c:v>Fair/Poor SRH</c:v>
                </c:pt>
              </c:strCache>
            </c:strRef>
          </c:cat>
          <c:val>
            <c:numRef>
              <c:f>'JECH Figures'!$D$29:$F$29</c:f>
              <c:numCache>
                <c:formatCode>General</c:formatCode>
                <c:ptCount val="3"/>
                <c:pt idx="0">
                  <c:v>1.27</c:v>
                </c:pt>
                <c:pt idx="1">
                  <c:v>1.1299999999999999</c:v>
                </c:pt>
                <c:pt idx="2">
                  <c:v>1.1200000000000001</c:v>
                </c:pt>
              </c:numCache>
            </c:numRef>
          </c:val>
        </c:ser>
        <c:ser>
          <c:idx val="1"/>
          <c:order val="1"/>
          <c:tx>
            <c:strRef>
              <c:f>'JECH Figures'!$C$30</c:f>
              <c:strCache>
                <c:ptCount val="1"/>
                <c:pt idx="0">
                  <c:v>non-marital childbearing</c:v>
                </c:pt>
              </c:strCache>
            </c:strRef>
          </c:tx>
          <c:spPr>
            <a:solidFill>
              <a:schemeClr val="accent1"/>
            </a:solidFill>
          </c:spPr>
          <c:invertIfNegative val="0"/>
          <c:dLbls>
            <c:dLbl>
              <c:idx val="0"/>
              <c:tx>
                <c:strRef>
                  <c:f>'JECH Figures'!$H$30</c:f>
                  <c:strCache>
                    <c:ptCount val="1"/>
                    <c:pt idx="0">
                      <c:v>1.32*</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{2DA4D12B-47F5-48A1-8F44-5186622D34B1}</c15:txfldGUID>
                      <c15:f>'JECH Figures'!$H$30</c15:f>
                      <c15:dlblFieldTableCache>
                        <c:ptCount val="1"/>
                        <c:pt idx="0">
                          <c:v>1.32*</c:v>
                        </c:pt>
                      </c15:dlblFieldTableCache>
                    </c15:dlblFTEntry>
                  </c15:dlblFieldTable>
                  <c15:showDataLabelsRange val="0"/>
                </c:ext>
              </c:extLst>
            </c:dLbl>
            <c:dLbl>
              <c:idx val="1"/>
              <c:tx>
                <c:strRef>
                  <c:f>'JECH Figures'!$I$30</c:f>
                  <c:strCache>
                    <c:ptCount val="1"/>
                    <c:pt idx="0">
                      <c:v>1.19</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{FD365E47-A65C-41F3-B57A-F2DA701915C6}</c15:txfldGUID>
                      <c15:f>'JECH Figures'!$I$30</c15:f>
                      <c15:dlblFieldTableCache>
                        <c:ptCount val="1"/>
                        <c:pt idx="0">
                          <c:v>1.19</c:v>
                        </c:pt>
                      </c15:dlblFieldTableCache>
                    </c15:dlblFTEntry>
                  </c15:dlblFieldTable>
                  <c15:showDataLabelsRange val="0"/>
                </c:ext>
              </c:extLst>
            </c:dLbl>
            <c:dLbl>
              <c:idx val="2"/>
              <c:tx>
                <c:strRef>
                  <c:f>'JECH Figures'!$J$30</c:f>
                  <c:strCache>
                    <c:ptCount val="1"/>
                    <c:pt idx="0">
                      <c:v>1.32*</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{AAEE9940-7BB4-4FB1-BA2E-BBD81117192E}</c15:txfldGUID>
                      <c15:f>'JECH Figures'!$J$30</c15:f>
                      <c15:dlblFieldTableCache>
                        <c:ptCount val="1"/>
                        <c:pt idx="0">
                          <c:v>1.32*</c:v>
                        </c:pt>
                      </c15:dlblFieldTableCache>
                    </c15:dlblFTEntry>
                  </c15:dlblFieldTable>
                  <c15:showDataLabelsRange val="0"/>
                </c:ext>
              </c:extLst>
            </c:dLbl>
            <c:spPr>
              <a:noFill/>
              <a:ln>
                <a:noFill/>
              </a:ln>
              <a:effectLst/>
            </c:spPr>
            <c:txPr>
              <a:bodyPr/>
              <a:lstStyle/>
              <a:p>
                <a:pPr>
                  <a:defRPr sz="8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'JECH Figures'!$D$4:$F$4</c:f>
              <c:strCache>
                <c:ptCount val="3"/>
                <c:pt idx="0">
                  <c:v>ADL Limitations</c:v>
                </c:pt>
                <c:pt idx="1">
                  <c:v>IADL Limitations</c:v>
                </c:pt>
                <c:pt idx="2">
                  <c:v>Fair/Poor SRH</c:v>
                </c:pt>
              </c:strCache>
            </c:strRef>
          </c:cat>
          <c:val>
            <c:numRef>
              <c:f>'JECH Figures'!$D$30:$F$30</c:f>
              <c:numCache>
                <c:formatCode>General</c:formatCode>
                <c:ptCount val="3"/>
                <c:pt idx="0">
                  <c:v>1.32</c:v>
                </c:pt>
                <c:pt idx="1">
                  <c:v>1.19</c:v>
                </c:pt>
                <c:pt idx="2">
                  <c:v>1.32</c:v>
                </c:pt>
              </c:numCache>
            </c:numRef>
          </c:val>
        </c:ser>
        <c:ser>
          <c:idx val="2"/>
          <c:order val="2"/>
          <c:tx>
            <c:strRef>
              <c:f>'JECH Figures'!$C$31</c:f>
              <c:strCache>
                <c:ptCount val="1"/>
                <c:pt idx="0">
                  <c:v>divorce</c:v>
                </c:pt>
              </c:strCache>
            </c:strRef>
          </c:tx>
          <c:spPr>
            <a:solidFill>
              <a:srgbClr val="FF0000"/>
            </a:solidFill>
          </c:spPr>
          <c:invertIfNegative val="0"/>
          <c:dLbls>
            <c:dLbl>
              <c:idx val="0"/>
              <c:tx>
                <c:strRef>
                  <c:f>'JECH Figures'!$H$31</c:f>
                  <c:strCache>
                    <c:ptCount val="1"/>
                    <c:pt idx="0">
                      <c:v>1.56*</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{C2D16C75-8311-4C28-B0EF-6B3A99DAF494}</c15:txfldGUID>
                      <c15:f>'JECH Figures'!$H$31</c15:f>
                      <c15:dlblFieldTableCache>
                        <c:ptCount val="1"/>
                        <c:pt idx="0">
                          <c:v>1.56*</c:v>
                        </c:pt>
                      </c15:dlblFieldTableCache>
                    </c15:dlblFTEntry>
                  </c15:dlblFieldTable>
                  <c15:showDataLabelsRange val="0"/>
                </c:ext>
              </c:extLst>
            </c:dLbl>
            <c:dLbl>
              <c:idx val="1"/>
              <c:tx>
                <c:strRef>
                  <c:f>'JECH Figures'!$I$31</c:f>
                  <c:strCache>
                    <c:ptCount val="1"/>
                    <c:pt idx="0">
                      <c:v>1.43*</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{C8DF5FAE-44EA-4A5D-9C0E-538E2F60EF8C}</c15:txfldGUID>
                      <c15:f>'JECH Figures'!$I$31</c15:f>
                      <c15:dlblFieldTableCache>
                        <c:ptCount val="1"/>
                        <c:pt idx="0">
                          <c:v>1.43*</c:v>
                        </c:pt>
                      </c15:dlblFieldTableCache>
                    </c15:dlblFTEntry>
                  </c15:dlblFieldTable>
                  <c15:showDataLabelsRange val="0"/>
                </c:ext>
              </c:extLst>
            </c:dLbl>
            <c:dLbl>
              <c:idx val="2"/>
              <c:tx>
                <c:strRef>
                  <c:f>'JECH Figures'!$J$31</c:f>
                  <c:strCache>
                    <c:ptCount val="1"/>
                    <c:pt idx="0">
                      <c:v>1.30*</c:v>
                    </c:pt>
                  </c:strCache>
                </c:strRef>
              </c:tx>
              <c:dLblPos val="outEnd"/>
              <c:showLegendKey val="0"/>
              <c:showVal val="1"/>
              <c:showCatName val="0"/>
              <c:showSerName val="0"/>
              <c:showPercent val="0"/>
              <c:showBubbleSize val="0"/>
              <c:extLst>
                <c:ext xmlns:c15="http://schemas.microsoft.com/office/drawing/2012/chart" uri="{CE6537A1-D6FC-4f65-9D91-7224C49458BB}">
                  <c15:dlblFieldTable>
                    <c15:dlblFTEntry>
                      <c15:txfldGUID>{3E64D247-6B4E-452F-956B-701D47CA9396}</c15:txfldGUID>
                      <c15:f>'JECH Figures'!$J$31</c15:f>
                      <c15:dlblFieldTableCache>
                        <c:ptCount val="1"/>
                        <c:pt idx="0">
                          <c:v>1.30*</c:v>
                        </c:pt>
                      </c15:dlblFieldTableCache>
                    </c15:dlblFTEntry>
                  </c15:dlblFieldTable>
                  <c15:showDataLabelsRange val="0"/>
                </c:ext>
              </c:extLst>
            </c:dLbl>
            <c:spPr>
              <a:noFill/>
              <a:ln>
                <a:noFill/>
              </a:ln>
              <a:effectLst/>
            </c:spPr>
            <c:txPr>
              <a:bodyPr/>
              <a:lstStyle/>
              <a:p>
                <a:pPr>
                  <a:defRPr sz="8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'JECH Figures'!$D$4:$F$4</c:f>
              <c:strCache>
                <c:ptCount val="3"/>
                <c:pt idx="0">
                  <c:v>ADL Limitations</c:v>
                </c:pt>
                <c:pt idx="1">
                  <c:v>IADL Limitations</c:v>
                </c:pt>
                <c:pt idx="2">
                  <c:v>Fair/Poor SRH</c:v>
                </c:pt>
              </c:strCache>
            </c:strRef>
          </c:cat>
          <c:val>
            <c:numRef>
              <c:f>'JECH Figures'!$D$31:$F$31</c:f>
              <c:numCache>
                <c:formatCode>General</c:formatCode>
                <c:ptCount val="3"/>
                <c:pt idx="0">
                  <c:v>1.56</c:v>
                </c:pt>
                <c:pt idx="1">
                  <c:v>1.43</c:v>
                </c:pt>
                <c:pt idx="2">
                  <c:v>1.3</c:v>
                </c:pt>
              </c:numCache>
            </c:numRef>
          </c:val>
        </c:ser>
        <c:dLbls>
          <c:dLblPos val="outEnd"/>
          <c:showLegendKey val="0"/>
          <c:showVal val="1"/>
          <c:showCatName val="0"/>
          <c:showSerName val="0"/>
          <c:showPercent val="0"/>
          <c:showBubbleSize val="0"/>
        </c:dLbls>
        <c:gapWidth val="150"/>
        <c:axId val="614949984"/>
        <c:axId val="614950544"/>
      </c:barChart>
      <c:catAx>
        <c:axId val="614949984"/>
        <c:scaling>
          <c:orientation val="minMax"/>
        </c:scaling>
        <c:delete val="0"/>
        <c:axPos val="b"/>
        <c:numFmt formatCode="General" sourceLinked="0"/>
        <c:majorTickMark val="none"/>
        <c:minorTickMark val="none"/>
        <c:tickLblPos val="nextTo"/>
        <c:txPr>
          <a:bodyPr/>
          <a:lstStyle/>
          <a:p>
            <a:pPr>
              <a:defRPr sz="1200"/>
            </a:pPr>
            <a:endParaRPr lang="en-US"/>
          </a:p>
        </c:txPr>
        <c:crossAx val="614950544"/>
        <c:crossesAt val="1"/>
        <c:auto val="1"/>
        <c:lblAlgn val="ctr"/>
        <c:lblOffset val="200"/>
        <c:noMultiLvlLbl val="0"/>
      </c:catAx>
      <c:valAx>
        <c:axId val="614950544"/>
        <c:scaling>
          <c:orientation val="minMax"/>
          <c:max val="2"/>
          <c:min val="0.8"/>
        </c:scaling>
        <c:delete val="0"/>
        <c:axPos val="l"/>
        <c:title>
          <c:tx>
            <c:rich>
              <a:bodyPr rot="-5400000" vert="horz"/>
              <a:lstStyle/>
              <a:p>
                <a:pPr>
                  <a:defRPr sz="1200"/>
                </a:pPr>
                <a:r>
                  <a:rPr lang="en-US" sz="1200"/>
                  <a:t>Adjusted Relative Risks</a:t>
                </a:r>
              </a:p>
            </c:rich>
          </c:tx>
          <c:overlay val="0"/>
        </c:title>
        <c:numFmt formatCode="#,##0.00" sourceLinked="0"/>
        <c:majorTickMark val="out"/>
        <c:minorTickMark val="none"/>
        <c:tickLblPos val="nextTo"/>
        <c:crossAx val="614949984"/>
        <c:crosses val="autoZero"/>
        <c:crossBetween val="between"/>
      </c:valAx>
    </c:plotArea>
    <c:legend>
      <c:legendPos val="t"/>
      <c:legendEntry>
        <c:idx val="0"/>
        <c:txPr>
          <a:bodyPr/>
          <a:lstStyle/>
          <a:p>
            <a:pPr>
              <a:defRPr sz="2400"/>
            </a:pPr>
            <a:endParaRPr lang="en-US"/>
          </a:p>
        </c:txPr>
      </c:legendEntry>
      <c:legendEntry>
        <c:idx val="1"/>
        <c:txPr>
          <a:bodyPr/>
          <a:lstStyle/>
          <a:p>
            <a:pPr>
              <a:defRPr sz="2400"/>
            </a:pPr>
            <a:endParaRPr lang="en-US"/>
          </a:p>
        </c:txPr>
      </c:legendEntry>
      <c:legendEntry>
        <c:idx val="2"/>
        <c:txPr>
          <a:bodyPr/>
          <a:lstStyle/>
          <a:p>
            <a:pPr>
              <a:defRPr sz="2400"/>
            </a:pPr>
            <a:endParaRPr lang="en-US"/>
          </a:p>
        </c:txPr>
      </c:legendEntry>
      <c:layout>
        <c:manualLayout>
          <c:xMode val="edge"/>
          <c:yMode val="edge"/>
          <c:x val="0.13042737951131"/>
          <c:y val="3.0762426708187102E-2"/>
          <c:w val="0.50435980225122301"/>
          <c:h val="0.23841924905456799"/>
        </c:manualLayout>
      </c:layout>
      <c:overlay val="1"/>
      <c:txPr>
        <a:bodyPr/>
        <a:lstStyle/>
        <a:p>
          <a:pPr>
            <a:defRPr sz="2400"/>
          </a:pPr>
          <a:endParaRPr lang="en-US"/>
        </a:p>
      </c:txPr>
    </c:legend>
    <c:plotVisOnly val="1"/>
    <c:dispBlanksAs val="gap"/>
    <c:showDLblsOverMax val="0"/>
  </c:chart>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646A2AE8-1C46-E24D-A68D-1C5BD9BF5024}" type="datetimeFigureOut">
              <a:rPr lang="en-US" smtClean="0"/>
              <a:t>6/3/2015</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C5B68013-3FC1-8D4E-A898-59EC4B525388}" type="slidenum">
              <a:rPr lang="en-US" smtClean="0"/>
              <a:t>‹#›</a:t>
            </a:fld>
            <a:endParaRPr lang="en-US"/>
          </a:p>
        </p:txBody>
      </p:sp>
    </p:spTree>
    <p:extLst>
      <p:ext uri="{BB962C8B-B14F-4D97-AF65-F5344CB8AC3E}">
        <p14:creationId xmlns:p14="http://schemas.microsoft.com/office/powerpoint/2010/main" val="40524983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1</a:t>
            </a:fld>
            <a:endParaRPr lang="en-US"/>
          </a:p>
        </p:txBody>
      </p:sp>
    </p:spTree>
    <p:extLst>
      <p:ext uri="{BB962C8B-B14F-4D97-AF65-F5344CB8AC3E}">
        <p14:creationId xmlns:p14="http://schemas.microsoft.com/office/powerpoint/2010/main" val="35445600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Candara"/>
                <a:cs typeface="Candara"/>
              </a:rPr>
              <a:t>Comparison group: Mothers without single motherhood experience before age 50.</a:t>
            </a:r>
          </a:p>
          <a:p>
            <a:endParaRPr lang="en-US" dirty="0" smtClean="0">
              <a:latin typeface="Candara"/>
              <a:cs typeface="Candara"/>
            </a:endParaRPr>
          </a:p>
          <a:p>
            <a:r>
              <a:rPr lang="en-US" dirty="0" smtClean="0">
                <a:latin typeface="Candara"/>
                <a:cs typeface="Candara"/>
              </a:rPr>
              <a:t>Use Poisson regressions to estimate adjusted relative risks (RR) of single motherhood on health outcomes &amp; examine how they differ by region:</a:t>
            </a:r>
          </a:p>
          <a:p>
            <a:endParaRPr lang="en-US" dirty="0" smtClean="0">
              <a:latin typeface="Candara"/>
              <a:cs typeface="Candara"/>
            </a:endParaRPr>
          </a:p>
          <a:p>
            <a:r>
              <a:rPr lang="en-US" dirty="0" smtClean="0">
                <a:latin typeface="Candara"/>
                <a:cs typeface="Candara"/>
              </a:rPr>
              <a:t>Six regions: US, England, and four within SHARE: </a:t>
            </a:r>
          </a:p>
          <a:p>
            <a:pPr lvl="1"/>
            <a:r>
              <a:rPr lang="en-US" dirty="0" smtClean="0">
                <a:latin typeface="Candara"/>
                <a:cs typeface="Candara"/>
              </a:rPr>
              <a:t>Scandinavia (Sweden and Demark)</a:t>
            </a:r>
          </a:p>
          <a:p>
            <a:pPr lvl="1"/>
            <a:r>
              <a:rPr lang="en-US" dirty="0" smtClean="0">
                <a:latin typeface="Candara"/>
                <a:cs typeface="Candara"/>
              </a:rPr>
              <a:t>Western Europe (Austria, France, Germany, Switzerland, Belgium, Netherlands)</a:t>
            </a:r>
          </a:p>
          <a:p>
            <a:pPr lvl="1"/>
            <a:r>
              <a:rPr lang="en-US" dirty="0" smtClean="0">
                <a:latin typeface="Candara"/>
                <a:cs typeface="Candara"/>
              </a:rPr>
              <a:t>Southern Europe (Italy, Spain and Greece) </a:t>
            </a:r>
          </a:p>
          <a:p>
            <a:pPr lvl="1"/>
            <a:r>
              <a:rPr lang="en-US" dirty="0" smtClean="0">
                <a:latin typeface="Candara"/>
                <a:cs typeface="Candara"/>
              </a:rPr>
              <a:t>Eastern Europe (Poland and Czech Republic)</a:t>
            </a:r>
          </a:p>
          <a:p>
            <a:pPr marL="462229" lvl="1"/>
            <a:endParaRPr lang="en-US" dirty="0" smtClean="0">
              <a:latin typeface="Candara"/>
              <a:cs typeface="Candara"/>
            </a:endParaRPr>
          </a:p>
          <a:p>
            <a:r>
              <a:rPr lang="en-US" dirty="0" smtClean="0">
                <a:latin typeface="Candara"/>
                <a:cs typeface="Candara"/>
              </a:rPr>
              <a:t>Control for age, education, current marital status, number of children, country dummies, and interview year dummies, allowing for coefficients to differ by region.</a:t>
            </a:r>
          </a:p>
          <a:p>
            <a:pPr lvl="1"/>
            <a:endParaRPr lang="en-US" dirty="0" smtClean="0"/>
          </a:p>
          <a:p>
            <a:endParaRPr lang="en-US" dirty="0"/>
          </a:p>
        </p:txBody>
      </p:sp>
      <p:sp>
        <p:nvSpPr>
          <p:cNvPr id="4" name="Slide Number Placeholder 3"/>
          <p:cNvSpPr>
            <a:spLocks noGrp="1"/>
          </p:cNvSpPr>
          <p:nvPr>
            <p:ph type="sldNum" sz="quarter" idx="10"/>
          </p:nvPr>
        </p:nvSpPr>
        <p:spPr/>
        <p:txBody>
          <a:bodyPr/>
          <a:lstStyle/>
          <a:p>
            <a:fld id="{235B4C61-6704-4689-9352-13EC8F34A408}" type="slidenum">
              <a:rPr lang="en-US" smtClean="0"/>
              <a:pPr/>
              <a:t>10</a:t>
            </a:fld>
            <a:endParaRPr lang="en-US"/>
          </a:p>
        </p:txBody>
      </p:sp>
    </p:spTree>
    <p:extLst>
      <p:ext uri="{BB962C8B-B14F-4D97-AF65-F5344CB8AC3E}">
        <p14:creationId xmlns:p14="http://schemas.microsoft.com/office/powerpoint/2010/main" val="3365476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can make the colored boxes in the key LARGER that would be great.</a:t>
            </a:r>
            <a:r>
              <a:rPr lang="en-US" baseline="0" dirty="0" smtClean="0"/>
              <a:t> If not dong work</a:t>
            </a:r>
            <a:endParaRPr lang="fr-FR" dirty="0"/>
          </a:p>
        </p:txBody>
      </p:sp>
      <p:sp>
        <p:nvSpPr>
          <p:cNvPr id="4" name="Slide Number Placeholder 3"/>
          <p:cNvSpPr>
            <a:spLocks noGrp="1"/>
          </p:cNvSpPr>
          <p:nvPr>
            <p:ph type="sldNum" sz="quarter" idx="10"/>
          </p:nvPr>
        </p:nvSpPr>
        <p:spPr/>
        <p:txBody>
          <a:bodyPr/>
          <a:lstStyle/>
          <a:p>
            <a:fld id="{C5B68013-3FC1-8D4E-A898-59EC4B525388}" type="slidenum">
              <a:rPr lang="en-US" smtClean="0"/>
              <a:t>11</a:t>
            </a:fld>
            <a:endParaRPr lang="en-US"/>
          </a:p>
        </p:txBody>
      </p:sp>
    </p:spTree>
    <p:extLst>
      <p:ext uri="{BB962C8B-B14F-4D97-AF65-F5344CB8AC3E}">
        <p14:creationId xmlns:p14="http://schemas.microsoft.com/office/powerpoint/2010/main" val="31137407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Colors</a:t>
            </a:r>
            <a:r>
              <a:rPr lang="en-US" baseline="0" dirty="0" smtClean="0"/>
              <a:t> bigger</a:t>
            </a:r>
            <a:endParaRPr lang="fr-FR" dirty="0"/>
          </a:p>
        </p:txBody>
      </p:sp>
      <p:sp>
        <p:nvSpPr>
          <p:cNvPr id="4" name="Slide Number Placeholder 3"/>
          <p:cNvSpPr>
            <a:spLocks noGrp="1"/>
          </p:cNvSpPr>
          <p:nvPr>
            <p:ph type="sldNum" sz="quarter" idx="10"/>
          </p:nvPr>
        </p:nvSpPr>
        <p:spPr/>
        <p:txBody>
          <a:bodyPr/>
          <a:lstStyle/>
          <a:p>
            <a:fld id="{C5B68013-3FC1-8D4E-A898-59EC4B525388}" type="slidenum">
              <a:rPr lang="en-US" smtClean="0"/>
              <a:t>12</a:t>
            </a:fld>
            <a:endParaRPr lang="en-US"/>
          </a:p>
        </p:txBody>
      </p:sp>
    </p:spTree>
    <p:extLst>
      <p:ext uri="{BB962C8B-B14F-4D97-AF65-F5344CB8AC3E}">
        <p14:creationId xmlns:p14="http://schemas.microsoft.com/office/powerpoint/2010/main" val="8428247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13</a:t>
            </a:fld>
            <a:endParaRPr lang="en-US"/>
          </a:p>
        </p:txBody>
      </p:sp>
    </p:spTree>
    <p:extLst>
      <p:ext uri="{BB962C8B-B14F-4D97-AF65-F5344CB8AC3E}">
        <p14:creationId xmlns:p14="http://schemas.microsoft.com/office/powerpoint/2010/main" val="3472907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Cite the maternity leave paper</a:t>
            </a:r>
            <a:r>
              <a:rPr lang="en-US" baseline="0" dirty="0" smtClean="0"/>
              <a:t> that Avendano is first on.. Social science in Medicine– you have it</a:t>
            </a:r>
            <a:endParaRPr lang="fr-FR" dirty="0"/>
          </a:p>
        </p:txBody>
      </p:sp>
      <p:sp>
        <p:nvSpPr>
          <p:cNvPr id="4" name="Slide Number Placeholder 3"/>
          <p:cNvSpPr>
            <a:spLocks noGrp="1"/>
          </p:cNvSpPr>
          <p:nvPr>
            <p:ph type="sldNum" sz="quarter" idx="10"/>
          </p:nvPr>
        </p:nvSpPr>
        <p:spPr/>
        <p:txBody>
          <a:bodyPr/>
          <a:lstStyle/>
          <a:p>
            <a:fld id="{C5B68013-3FC1-8D4E-A898-59EC4B525388}" type="slidenum">
              <a:rPr lang="en-US" smtClean="0"/>
              <a:t>14</a:t>
            </a:fld>
            <a:endParaRPr lang="en-US"/>
          </a:p>
        </p:txBody>
      </p:sp>
    </p:spTree>
    <p:extLst>
      <p:ext uri="{BB962C8B-B14F-4D97-AF65-F5344CB8AC3E}">
        <p14:creationId xmlns:p14="http://schemas.microsoft.com/office/powerpoint/2010/main" val="3030432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15</a:t>
            </a:fld>
            <a:endParaRPr lang="en-US"/>
          </a:p>
        </p:txBody>
      </p:sp>
    </p:spTree>
    <p:extLst>
      <p:ext uri="{BB962C8B-B14F-4D97-AF65-F5344CB8AC3E}">
        <p14:creationId xmlns:p14="http://schemas.microsoft.com/office/powerpoint/2010/main" val="41890375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16</a:t>
            </a:fld>
            <a:endParaRPr lang="en-US"/>
          </a:p>
        </p:txBody>
      </p:sp>
    </p:spTree>
    <p:extLst>
      <p:ext uri="{BB962C8B-B14F-4D97-AF65-F5344CB8AC3E}">
        <p14:creationId xmlns:p14="http://schemas.microsoft.com/office/powerpoint/2010/main" val="5394291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t>The distinction in the literature between maternity, parental, and childcare leave policies is often blurred and inconsistent</a:t>
            </a:r>
          </a:p>
          <a:p>
            <a:endParaRPr lang="en-US" b="1"/>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6064" eaLnBrk="0" hangingPunct="0">
              <a:defRPr sz="2400">
                <a:solidFill>
                  <a:schemeClr val="tx1"/>
                </a:solidFill>
                <a:latin typeface="Arial" charset="0"/>
                <a:ea typeface="ＭＳ Ｐゴシック" charset="0"/>
                <a:cs typeface="ＭＳ Ｐゴシック" charset="0"/>
              </a:defRPr>
            </a:lvl1pPr>
            <a:lvl2pPr marL="751122" indent="-288893" defTabSz="926064" eaLnBrk="0" hangingPunct="0">
              <a:defRPr sz="2400">
                <a:solidFill>
                  <a:schemeClr val="tx1"/>
                </a:solidFill>
                <a:latin typeface="Arial" charset="0"/>
                <a:ea typeface="ＭＳ Ｐゴシック" charset="0"/>
              </a:defRPr>
            </a:lvl2pPr>
            <a:lvl3pPr marL="1155573" indent="-231115" defTabSz="926064" eaLnBrk="0" hangingPunct="0">
              <a:defRPr sz="2400">
                <a:solidFill>
                  <a:schemeClr val="tx1"/>
                </a:solidFill>
                <a:latin typeface="Arial" charset="0"/>
                <a:ea typeface="ＭＳ Ｐゴシック" charset="0"/>
              </a:defRPr>
            </a:lvl3pPr>
            <a:lvl4pPr marL="1617802" indent="-231115" defTabSz="926064" eaLnBrk="0" hangingPunct="0">
              <a:defRPr sz="2400">
                <a:solidFill>
                  <a:schemeClr val="tx1"/>
                </a:solidFill>
                <a:latin typeface="Arial" charset="0"/>
                <a:ea typeface="ＭＳ Ｐゴシック" charset="0"/>
              </a:defRPr>
            </a:lvl4pPr>
            <a:lvl5pPr marL="2080031" indent="-231115" defTabSz="926064" eaLnBrk="0" hangingPunct="0">
              <a:defRPr sz="2400">
                <a:solidFill>
                  <a:schemeClr val="tx1"/>
                </a:solidFill>
                <a:latin typeface="Arial" charset="0"/>
                <a:ea typeface="ＭＳ Ｐゴシック" charset="0"/>
              </a:defRPr>
            </a:lvl5pPr>
            <a:lvl6pPr marL="2542261" indent="-231115" defTabSz="926064" eaLnBrk="0" fontAlgn="base" hangingPunct="0">
              <a:spcBef>
                <a:spcPct val="0"/>
              </a:spcBef>
              <a:spcAft>
                <a:spcPct val="0"/>
              </a:spcAft>
              <a:defRPr sz="2400">
                <a:solidFill>
                  <a:schemeClr val="tx1"/>
                </a:solidFill>
                <a:latin typeface="Arial" charset="0"/>
                <a:ea typeface="ＭＳ Ｐゴシック" charset="0"/>
              </a:defRPr>
            </a:lvl6pPr>
            <a:lvl7pPr marL="3004490" indent="-231115" defTabSz="926064" eaLnBrk="0" fontAlgn="base" hangingPunct="0">
              <a:spcBef>
                <a:spcPct val="0"/>
              </a:spcBef>
              <a:spcAft>
                <a:spcPct val="0"/>
              </a:spcAft>
              <a:defRPr sz="2400">
                <a:solidFill>
                  <a:schemeClr val="tx1"/>
                </a:solidFill>
                <a:latin typeface="Arial" charset="0"/>
                <a:ea typeface="ＭＳ Ｐゴシック" charset="0"/>
              </a:defRPr>
            </a:lvl7pPr>
            <a:lvl8pPr marL="3466719" indent="-231115" defTabSz="926064" eaLnBrk="0" fontAlgn="base" hangingPunct="0">
              <a:spcBef>
                <a:spcPct val="0"/>
              </a:spcBef>
              <a:spcAft>
                <a:spcPct val="0"/>
              </a:spcAft>
              <a:defRPr sz="2400">
                <a:solidFill>
                  <a:schemeClr val="tx1"/>
                </a:solidFill>
                <a:latin typeface="Arial" charset="0"/>
                <a:ea typeface="ＭＳ Ｐゴシック" charset="0"/>
              </a:defRPr>
            </a:lvl8pPr>
            <a:lvl9pPr marL="3928948" indent="-231115" defTabSz="926064"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6E1AF1C-5D4D-D643-BEEB-469F5E8DD525}" type="slidenum">
              <a:rPr lang="en-GB" sz="1200"/>
              <a:pPr eaLnBrk="1" hangingPunct="1"/>
              <a:t>17</a:t>
            </a:fld>
            <a:endParaRPr lang="en-GB" sz="1200"/>
          </a:p>
        </p:txBody>
      </p:sp>
    </p:spTree>
    <p:extLst>
      <p:ext uri="{BB962C8B-B14F-4D97-AF65-F5344CB8AC3E}">
        <p14:creationId xmlns:p14="http://schemas.microsoft.com/office/powerpoint/2010/main" val="13121879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18</a:t>
            </a:fld>
            <a:endParaRPr lang="en-US"/>
          </a:p>
        </p:txBody>
      </p:sp>
    </p:spTree>
    <p:extLst>
      <p:ext uri="{BB962C8B-B14F-4D97-AF65-F5344CB8AC3E}">
        <p14:creationId xmlns:p14="http://schemas.microsoft.com/office/powerpoint/2010/main" val="40673279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egnaposto immagine diapositiva 1"/>
          <p:cNvSpPr>
            <a:spLocks noGrp="1" noRot="1" noChangeAspect="1" noTextEdit="1"/>
          </p:cNvSpPr>
          <p:nvPr>
            <p:ph type="sldImg"/>
          </p:nvPr>
        </p:nvSpPr>
        <p:spPr>
          <a:ln/>
        </p:spPr>
      </p:sp>
      <p:sp>
        <p:nvSpPr>
          <p:cNvPr id="38914"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The policy variable is country specific: it is a dummy which takes value 1 if FWW is larger than 12 weeks in Denmark, Germany, France, Austria and the Netherlands. It is 1 if FWW is larger than 18 in Sweden, larger than 16 in Italy, larger than 9 in Belgium and </a:t>
            </a:r>
            <a:r>
              <a:rPr lang="en-US" dirty="0" smtClean="0"/>
              <a:t>Spain </a:t>
            </a:r>
            <a:r>
              <a:rPr lang="en-GB" sz="2400" dirty="0">
                <a:latin typeface="Candara"/>
                <a:cs typeface="Candara"/>
              </a:rPr>
              <a:t>First childbirths only</a:t>
            </a:r>
          </a:p>
          <a:p>
            <a:pPr lvl="1"/>
            <a:r>
              <a:rPr lang="it-IT" sz="2100" b="1" dirty="0">
                <a:latin typeface="Candara"/>
                <a:cs typeface="Candara"/>
              </a:rPr>
              <a:t>We focus on women having their first child between 16 and 25</a:t>
            </a:r>
            <a:r>
              <a:rPr lang="it-IT" sz="2100" dirty="0">
                <a:latin typeface="Candara"/>
                <a:cs typeface="Candara"/>
              </a:rPr>
              <a:t>. Reduced possibilty to adjust labour market involvement as a response to match leave policy in such a short and early time period</a:t>
            </a:r>
            <a:endParaRPr lang="en-US" sz="2100" dirty="0">
              <a:latin typeface="Candara"/>
              <a:cs typeface="Candara"/>
            </a:endParaRPr>
          </a:p>
          <a:p>
            <a:r>
              <a:rPr lang="en-GB" sz="2400" dirty="0">
                <a:latin typeface="Candara"/>
                <a:cs typeface="Candara"/>
              </a:rPr>
              <a:t>Country and year of birth fixed effects</a:t>
            </a:r>
          </a:p>
          <a:p>
            <a:r>
              <a:rPr lang="en-GB" sz="2400" dirty="0">
                <a:latin typeface="Candara"/>
                <a:cs typeface="Candara"/>
              </a:rPr>
              <a:t>Control for quadratic in age, education, marital status, total fertility, physical health at old age, health </a:t>
            </a:r>
            <a:r>
              <a:rPr lang="en-GB" sz="2400" dirty="0" err="1">
                <a:latin typeface="Candara"/>
                <a:cs typeface="Candara"/>
              </a:rPr>
              <a:t>behavior</a:t>
            </a:r>
            <a:r>
              <a:rPr lang="en-GB" sz="2400" dirty="0">
                <a:latin typeface="Candara"/>
                <a:cs typeface="Candara"/>
              </a:rPr>
              <a:t>, birth control, country-specific year of birth trends</a:t>
            </a:r>
          </a:p>
          <a:p>
            <a:endParaRPr lang="en-GB" sz="2400" dirty="0">
              <a:latin typeface="Tw Cen MT" charset="0"/>
            </a:endParaRPr>
          </a:p>
          <a:p>
            <a:endParaRPr lang="en-US" dirty="0"/>
          </a:p>
          <a:p>
            <a:endParaRPr lang="en-US" dirty="0"/>
          </a:p>
          <a:p>
            <a:r>
              <a:rPr lang="en-US" dirty="0"/>
              <a:t>gen cnt12=(</a:t>
            </a:r>
            <a:r>
              <a:rPr lang="en-US" dirty="0" err="1"/>
              <a:t>denmark</a:t>
            </a:r>
            <a:r>
              <a:rPr lang="en-US" dirty="0"/>
              <a:t>==1 | </a:t>
            </a:r>
            <a:r>
              <a:rPr lang="en-US" dirty="0" err="1"/>
              <a:t>germany</a:t>
            </a:r>
            <a:r>
              <a:rPr lang="en-US" dirty="0"/>
              <a:t>==1 | </a:t>
            </a:r>
            <a:r>
              <a:rPr lang="en-US" dirty="0" err="1"/>
              <a:t>france</a:t>
            </a:r>
            <a:r>
              <a:rPr lang="en-US" dirty="0"/>
              <a:t>==1| </a:t>
            </a:r>
            <a:r>
              <a:rPr lang="en-US" dirty="0" err="1"/>
              <a:t>austria</a:t>
            </a:r>
            <a:r>
              <a:rPr lang="en-US" dirty="0"/>
              <a:t>==1| </a:t>
            </a:r>
            <a:r>
              <a:rPr lang="en-US" dirty="0" err="1"/>
              <a:t>netherlands</a:t>
            </a:r>
            <a:r>
              <a:rPr lang="en-US" dirty="0"/>
              <a:t>==1) </a:t>
            </a:r>
          </a:p>
          <a:p>
            <a:r>
              <a:rPr lang="en-US" dirty="0"/>
              <a:t>gen </a:t>
            </a:r>
            <a:r>
              <a:rPr lang="en-US" dirty="0" err="1"/>
              <a:t>FWWhigh</a:t>
            </a:r>
            <a:r>
              <a:rPr lang="en-US" dirty="0"/>
              <a:t>=(</a:t>
            </a:r>
            <a:r>
              <a:rPr lang="en-US" dirty="0" err="1"/>
              <a:t>fwwround</a:t>
            </a:r>
            <a:r>
              <a:rPr lang="en-US" dirty="0"/>
              <a:t>&gt;12) if </a:t>
            </a:r>
            <a:r>
              <a:rPr lang="en-US" dirty="0" err="1"/>
              <a:t>fwwround</a:t>
            </a:r>
            <a:r>
              <a:rPr lang="en-US" dirty="0"/>
              <a:t>!=. &amp; cnt12==1</a:t>
            </a:r>
          </a:p>
          <a:p>
            <a:r>
              <a:rPr lang="en-US" dirty="0"/>
              <a:t>replace </a:t>
            </a:r>
            <a:r>
              <a:rPr lang="en-US" dirty="0" err="1"/>
              <a:t>FWWhigh</a:t>
            </a:r>
            <a:r>
              <a:rPr lang="en-US" dirty="0"/>
              <a:t>=(</a:t>
            </a:r>
            <a:r>
              <a:rPr lang="en-US" dirty="0" err="1"/>
              <a:t>fwwround</a:t>
            </a:r>
            <a:r>
              <a:rPr lang="en-US" dirty="0"/>
              <a:t>&gt;=9) if </a:t>
            </a:r>
            <a:r>
              <a:rPr lang="en-US" dirty="0" err="1"/>
              <a:t>fwwround</a:t>
            </a:r>
            <a:r>
              <a:rPr lang="en-US" dirty="0"/>
              <a:t>!=. &amp; </a:t>
            </a:r>
            <a:r>
              <a:rPr lang="en-US" dirty="0" err="1"/>
              <a:t>belgium</a:t>
            </a:r>
            <a:r>
              <a:rPr lang="en-US" dirty="0"/>
              <a:t>==1</a:t>
            </a:r>
          </a:p>
          <a:p>
            <a:r>
              <a:rPr lang="en-US" dirty="0"/>
              <a:t>replace </a:t>
            </a:r>
            <a:r>
              <a:rPr lang="en-US" dirty="0" err="1"/>
              <a:t>FWWhigh</a:t>
            </a:r>
            <a:r>
              <a:rPr lang="en-US" dirty="0"/>
              <a:t>=(</a:t>
            </a:r>
            <a:r>
              <a:rPr lang="en-US" dirty="0" err="1"/>
              <a:t>fwwround</a:t>
            </a:r>
            <a:r>
              <a:rPr lang="en-US" dirty="0"/>
              <a:t>&gt;=9) if </a:t>
            </a:r>
            <a:r>
              <a:rPr lang="en-US" dirty="0" err="1"/>
              <a:t>fwwround</a:t>
            </a:r>
            <a:r>
              <a:rPr lang="en-US" dirty="0"/>
              <a:t>!=. &amp; </a:t>
            </a:r>
            <a:r>
              <a:rPr lang="en-US" dirty="0" err="1"/>
              <a:t>spain</a:t>
            </a:r>
            <a:r>
              <a:rPr lang="en-US" dirty="0"/>
              <a:t>==1</a:t>
            </a:r>
          </a:p>
          <a:p>
            <a:r>
              <a:rPr lang="en-US" dirty="0"/>
              <a:t>replace </a:t>
            </a:r>
            <a:r>
              <a:rPr lang="en-US" dirty="0" err="1"/>
              <a:t>FWWhigh</a:t>
            </a:r>
            <a:r>
              <a:rPr lang="en-US" dirty="0"/>
              <a:t>=(</a:t>
            </a:r>
            <a:r>
              <a:rPr lang="en-US" dirty="0" err="1"/>
              <a:t>fwwround</a:t>
            </a:r>
            <a:r>
              <a:rPr lang="en-US" dirty="0"/>
              <a:t>&gt;16) if </a:t>
            </a:r>
            <a:r>
              <a:rPr lang="en-US" dirty="0" err="1"/>
              <a:t>fwwround</a:t>
            </a:r>
            <a:r>
              <a:rPr lang="en-US" dirty="0"/>
              <a:t>!=. &amp; </a:t>
            </a:r>
            <a:r>
              <a:rPr lang="en-US" dirty="0" err="1"/>
              <a:t>italy</a:t>
            </a:r>
            <a:r>
              <a:rPr lang="en-US" dirty="0"/>
              <a:t>==1</a:t>
            </a:r>
          </a:p>
          <a:p>
            <a:r>
              <a:rPr lang="en-US" dirty="0"/>
              <a:t>replace </a:t>
            </a:r>
            <a:r>
              <a:rPr lang="en-US" dirty="0" err="1"/>
              <a:t>FWWhigh</a:t>
            </a:r>
            <a:r>
              <a:rPr lang="en-US" dirty="0"/>
              <a:t>=(</a:t>
            </a:r>
            <a:r>
              <a:rPr lang="en-US" dirty="0" err="1"/>
              <a:t>fwwround</a:t>
            </a:r>
            <a:r>
              <a:rPr lang="en-US" dirty="0"/>
              <a:t>&gt;18) if </a:t>
            </a:r>
            <a:r>
              <a:rPr lang="en-US" dirty="0" err="1"/>
              <a:t>fwwround</a:t>
            </a:r>
            <a:r>
              <a:rPr lang="en-US" dirty="0"/>
              <a:t>!=. &amp; </a:t>
            </a:r>
            <a:r>
              <a:rPr lang="en-US" dirty="0" err="1"/>
              <a:t>sweden</a:t>
            </a:r>
            <a:r>
              <a:rPr lang="en-US" dirty="0"/>
              <a:t>==1</a:t>
            </a:r>
          </a:p>
        </p:txBody>
      </p:sp>
      <p:sp>
        <p:nvSpPr>
          <p:cNvPr id="38915"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6064" eaLnBrk="0" hangingPunct="0">
              <a:defRPr sz="2400">
                <a:solidFill>
                  <a:schemeClr val="tx1"/>
                </a:solidFill>
                <a:latin typeface="Arial" charset="0"/>
                <a:ea typeface="ＭＳ Ｐゴシック" charset="0"/>
                <a:cs typeface="ＭＳ Ｐゴシック" charset="0"/>
              </a:defRPr>
            </a:lvl1pPr>
            <a:lvl2pPr marL="751122" indent="-288893" defTabSz="926064" eaLnBrk="0" hangingPunct="0">
              <a:defRPr sz="2400">
                <a:solidFill>
                  <a:schemeClr val="tx1"/>
                </a:solidFill>
                <a:latin typeface="Arial" charset="0"/>
                <a:ea typeface="ＭＳ Ｐゴシック" charset="0"/>
              </a:defRPr>
            </a:lvl2pPr>
            <a:lvl3pPr marL="1155573" indent="-231115" defTabSz="926064" eaLnBrk="0" hangingPunct="0">
              <a:defRPr sz="2400">
                <a:solidFill>
                  <a:schemeClr val="tx1"/>
                </a:solidFill>
                <a:latin typeface="Arial" charset="0"/>
                <a:ea typeface="ＭＳ Ｐゴシック" charset="0"/>
              </a:defRPr>
            </a:lvl3pPr>
            <a:lvl4pPr marL="1617802" indent="-231115" defTabSz="926064" eaLnBrk="0" hangingPunct="0">
              <a:defRPr sz="2400">
                <a:solidFill>
                  <a:schemeClr val="tx1"/>
                </a:solidFill>
                <a:latin typeface="Arial" charset="0"/>
                <a:ea typeface="ＭＳ Ｐゴシック" charset="0"/>
              </a:defRPr>
            </a:lvl4pPr>
            <a:lvl5pPr marL="2080031" indent="-231115" defTabSz="926064" eaLnBrk="0" hangingPunct="0">
              <a:defRPr sz="2400">
                <a:solidFill>
                  <a:schemeClr val="tx1"/>
                </a:solidFill>
                <a:latin typeface="Arial" charset="0"/>
                <a:ea typeface="ＭＳ Ｐゴシック" charset="0"/>
              </a:defRPr>
            </a:lvl5pPr>
            <a:lvl6pPr marL="2542261" indent="-231115" defTabSz="926064" eaLnBrk="0" fontAlgn="base" hangingPunct="0">
              <a:spcBef>
                <a:spcPct val="0"/>
              </a:spcBef>
              <a:spcAft>
                <a:spcPct val="0"/>
              </a:spcAft>
              <a:defRPr sz="2400">
                <a:solidFill>
                  <a:schemeClr val="tx1"/>
                </a:solidFill>
                <a:latin typeface="Arial" charset="0"/>
                <a:ea typeface="ＭＳ Ｐゴシック" charset="0"/>
              </a:defRPr>
            </a:lvl6pPr>
            <a:lvl7pPr marL="3004490" indent="-231115" defTabSz="926064" eaLnBrk="0" fontAlgn="base" hangingPunct="0">
              <a:spcBef>
                <a:spcPct val="0"/>
              </a:spcBef>
              <a:spcAft>
                <a:spcPct val="0"/>
              </a:spcAft>
              <a:defRPr sz="2400">
                <a:solidFill>
                  <a:schemeClr val="tx1"/>
                </a:solidFill>
                <a:latin typeface="Arial" charset="0"/>
                <a:ea typeface="ＭＳ Ｐゴシック" charset="0"/>
              </a:defRPr>
            </a:lvl7pPr>
            <a:lvl8pPr marL="3466719" indent="-231115" defTabSz="926064" eaLnBrk="0" fontAlgn="base" hangingPunct="0">
              <a:spcBef>
                <a:spcPct val="0"/>
              </a:spcBef>
              <a:spcAft>
                <a:spcPct val="0"/>
              </a:spcAft>
              <a:defRPr sz="2400">
                <a:solidFill>
                  <a:schemeClr val="tx1"/>
                </a:solidFill>
                <a:latin typeface="Arial" charset="0"/>
                <a:ea typeface="ＭＳ Ｐゴシック" charset="0"/>
              </a:defRPr>
            </a:lvl8pPr>
            <a:lvl9pPr marL="3928948" indent="-231115" defTabSz="926064"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AAFB6AA-BBBD-B242-AF15-D32B8D5F0916}" type="slidenum">
              <a:rPr lang="en-GB" sz="1200"/>
              <a:pPr eaLnBrk="1" hangingPunct="1"/>
              <a:t>19</a:t>
            </a:fld>
            <a:endParaRPr lang="en-GB" sz="1200"/>
          </a:p>
        </p:txBody>
      </p:sp>
    </p:spTree>
    <p:extLst>
      <p:ext uri="{BB962C8B-B14F-4D97-AF65-F5344CB8AC3E}">
        <p14:creationId xmlns:p14="http://schemas.microsoft.com/office/powerpoint/2010/main" val="453235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2</a:t>
            </a:fld>
            <a:endParaRPr lang="en-US"/>
          </a:p>
        </p:txBody>
      </p:sp>
    </p:spTree>
    <p:extLst>
      <p:ext uri="{BB962C8B-B14F-4D97-AF65-F5344CB8AC3E}">
        <p14:creationId xmlns:p14="http://schemas.microsoft.com/office/powerpoint/2010/main" val="17186353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20</a:t>
            </a:fld>
            <a:endParaRPr lang="en-US"/>
          </a:p>
        </p:txBody>
      </p:sp>
    </p:spTree>
    <p:extLst>
      <p:ext uri="{BB962C8B-B14F-4D97-AF65-F5344CB8AC3E}">
        <p14:creationId xmlns:p14="http://schemas.microsoft.com/office/powerpoint/2010/main" val="30536815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dirty="0" smtClean="0"/>
              <a:t>Do we need/have a source for this?</a:t>
            </a:r>
          </a:p>
        </p:txBody>
      </p:sp>
      <p:sp>
        <p:nvSpPr>
          <p:cNvPr id="2" name="Header Placeholder 1"/>
          <p:cNvSpPr>
            <a:spLocks noGrp="1"/>
          </p:cNvSpPr>
          <p:nvPr>
            <p:ph type="hdr" sz="quarter" idx="10"/>
          </p:nvPr>
        </p:nvSpPr>
        <p:spPr/>
        <p:txBody>
          <a:bodyPr/>
          <a:lstStyle/>
          <a:p>
            <a:endParaRPr lang="en-US" dirty="0"/>
          </a:p>
        </p:txBody>
      </p:sp>
    </p:spTree>
    <p:extLst>
      <p:ext uri="{BB962C8B-B14F-4D97-AF65-F5344CB8AC3E}">
        <p14:creationId xmlns:p14="http://schemas.microsoft.com/office/powerpoint/2010/main" val="1287995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4</a:t>
            </a:fld>
            <a:endParaRPr lang="en-US"/>
          </a:p>
        </p:txBody>
      </p:sp>
    </p:spTree>
    <p:extLst>
      <p:ext uri="{BB962C8B-B14F-4D97-AF65-F5344CB8AC3E}">
        <p14:creationId xmlns:p14="http://schemas.microsoft.com/office/powerpoint/2010/main" val="2769164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5</a:t>
            </a:fld>
            <a:endParaRPr lang="en-US"/>
          </a:p>
        </p:txBody>
      </p:sp>
    </p:spTree>
    <p:extLst>
      <p:ext uri="{BB962C8B-B14F-4D97-AF65-F5344CB8AC3E}">
        <p14:creationId xmlns:p14="http://schemas.microsoft.com/office/powerpoint/2010/main" val="1081183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you  put in the whole reference here.. I think its coming out in April 21.. If you can find</a:t>
            </a:r>
            <a:r>
              <a:rPr lang="en-US" baseline="0" dirty="0" smtClean="0"/>
              <a:t> it in our correspondence.. If not, this is fine as ref</a:t>
            </a:r>
          </a:p>
          <a:p>
            <a:endParaRPr lang="fr-FR" dirty="0"/>
          </a:p>
        </p:txBody>
      </p:sp>
      <p:sp>
        <p:nvSpPr>
          <p:cNvPr id="4" name="Slide Number Placeholder 3"/>
          <p:cNvSpPr>
            <a:spLocks noGrp="1"/>
          </p:cNvSpPr>
          <p:nvPr>
            <p:ph type="sldNum" sz="quarter" idx="10"/>
          </p:nvPr>
        </p:nvSpPr>
        <p:spPr/>
        <p:txBody>
          <a:bodyPr/>
          <a:lstStyle/>
          <a:p>
            <a:fld id="{C5B68013-3FC1-8D4E-A898-59EC4B525388}" type="slidenum">
              <a:rPr lang="en-US" smtClean="0"/>
              <a:t>6</a:t>
            </a:fld>
            <a:endParaRPr lang="en-US"/>
          </a:p>
        </p:txBody>
      </p:sp>
    </p:spTree>
    <p:extLst>
      <p:ext uri="{BB962C8B-B14F-4D97-AF65-F5344CB8AC3E}">
        <p14:creationId xmlns:p14="http://schemas.microsoft.com/office/powerpoint/2010/main" val="2415655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4375">
              <a:defRPr/>
            </a:pPr>
            <a:r>
              <a:rPr lang="en-US" dirty="0" smtClean="0"/>
              <a:t>For</a:t>
            </a:r>
            <a:r>
              <a:rPr lang="en-US" baseline="0" dirty="0" smtClean="0"/>
              <a:t> the study analysis, we pooled data from three surveys on health and ageing: HRS for the US, ELSA for the UK, and SHARE for thirteen countries in continental Europe. These surveys have been designed to be comparable to one another and individuals enrolled are representative of the community population aged 50 and over and their spouses. We used two waves of data from each survey, which were collected in 2004 and 2006. In HRS respondents were asked about information for up to four marriages, as well as children’s information, during the first interview. In ELSA a life history interview was conducted in wave 3 regarding retrospective information in cohabiting relationships , children, work history and so on. In SHARE a similar survey on lifetime events was conducted in year 2008 to 2009 on individuals interviewed in either wave 1 or wave 2 or both. For ELSA and SHARE only respondents with the life history interviews were included in the analysis. </a:t>
            </a:r>
            <a:endParaRPr lang="en-US" dirty="0" smtClean="0"/>
          </a:p>
          <a:p>
            <a:endParaRPr lang="en-US" dirty="0"/>
          </a:p>
        </p:txBody>
      </p:sp>
      <p:sp>
        <p:nvSpPr>
          <p:cNvPr id="4" name="Slide Number Placeholder 3"/>
          <p:cNvSpPr>
            <a:spLocks noGrp="1"/>
          </p:cNvSpPr>
          <p:nvPr>
            <p:ph type="sldNum" sz="quarter" idx="10"/>
          </p:nvPr>
        </p:nvSpPr>
        <p:spPr/>
        <p:txBody>
          <a:bodyPr/>
          <a:lstStyle/>
          <a:p>
            <a:fld id="{67E9E830-DEEB-450D-85BD-483FF03FEA53}" type="slidenum">
              <a:rPr lang="en-US" smtClean="0"/>
              <a:pPr/>
              <a:t>7</a:t>
            </a:fld>
            <a:endParaRPr lang="en-US"/>
          </a:p>
        </p:txBody>
      </p:sp>
    </p:spTree>
    <p:extLst>
      <p:ext uri="{BB962C8B-B14F-4D97-AF65-F5344CB8AC3E}">
        <p14:creationId xmlns:p14="http://schemas.microsoft.com/office/powerpoint/2010/main" val="3774696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This table shows the fraction of single mothers by region, and sample size of all women in each region. Women in the US are most likely to have single motherhood experience, with the fraction of 0.28. Scandinavia and UK ranked second and third, with 0.26 and 0.19, respectively. In Central Europe and Eastern Europe the fractions are 0.18 and 0.17. Mediterranean countries have the lowest fraction: 0.08. Sample sizes also differ. The US data has the largest sample size: more than 18,000 observations. Next is Central Europe. Sample sizes and the fraction of single mothers both affect how precise our estimates would be. </a:t>
            </a:r>
          </a:p>
          <a:p>
            <a:endParaRPr lang="en-US" dirty="0"/>
          </a:p>
          <a:p>
            <a:r>
              <a:rPr lang="en-US" dirty="0"/>
              <a:t>SHARE data was weighted by cross-sectional weight in SHARE in wave 3, but not adjusted by non-response in SHARELIFE</a:t>
            </a:r>
          </a:p>
          <a:p>
            <a:r>
              <a:rPr lang="en-US" dirty="0"/>
              <a:t>ELSA data was weighted by the final weight for life history interview respondents  in wave 3</a:t>
            </a:r>
          </a:p>
          <a:p>
            <a:r>
              <a:rPr lang="en-US" dirty="0"/>
              <a:t>HRS data was weighted by cross-sectional weight in wave 7</a:t>
            </a:r>
          </a:p>
          <a:p>
            <a:endParaRPr lang="en-US" dirty="0"/>
          </a:p>
        </p:txBody>
      </p:sp>
      <p:sp>
        <p:nvSpPr>
          <p:cNvPr id="4" name="Slide Number Placeholder 3"/>
          <p:cNvSpPr>
            <a:spLocks noGrp="1"/>
          </p:cNvSpPr>
          <p:nvPr>
            <p:ph type="sldNum" sz="quarter" idx="10"/>
          </p:nvPr>
        </p:nvSpPr>
        <p:spPr/>
        <p:txBody>
          <a:bodyPr/>
          <a:lstStyle/>
          <a:p>
            <a:fld id="{67E9E830-DEEB-450D-85BD-483FF03FEA53}" type="slidenum">
              <a:rPr lang="en-US" smtClean="0"/>
              <a:pPr/>
              <a:t>8</a:t>
            </a:fld>
            <a:endParaRPr lang="en-US"/>
          </a:p>
        </p:txBody>
      </p:sp>
    </p:spTree>
    <p:extLst>
      <p:ext uri="{BB962C8B-B14F-4D97-AF65-F5344CB8AC3E}">
        <p14:creationId xmlns:p14="http://schemas.microsoft.com/office/powerpoint/2010/main" val="535396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C5B68013-3FC1-8D4E-A898-59EC4B525388}" type="slidenum">
              <a:rPr lang="en-US" smtClean="0"/>
              <a:t>9</a:t>
            </a:fld>
            <a:endParaRPr lang="en-US"/>
          </a:p>
        </p:txBody>
      </p:sp>
    </p:spTree>
    <p:extLst>
      <p:ext uri="{BB962C8B-B14F-4D97-AF65-F5344CB8AC3E}">
        <p14:creationId xmlns:p14="http://schemas.microsoft.com/office/powerpoint/2010/main" val="1649231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CCDF92-7D32-E24F-BE89-ADF7E906BD98}"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193601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CCDF92-7D32-E24F-BE89-ADF7E906BD98}"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4210214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CCDF92-7D32-E24F-BE89-ADF7E906BD98}"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428371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CCDF92-7D32-E24F-BE89-ADF7E906BD98}"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241782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CCDF92-7D32-E24F-BE89-ADF7E906BD98}" type="datetimeFigureOut">
              <a:rPr lang="en-US" smtClean="0"/>
              <a:t>6/3/2015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2686397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CCDF92-7D32-E24F-BE89-ADF7E906BD98}" type="datetimeFigureOut">
              <a:rPr lang="en-US" smtClean="0"/>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2268471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CCDF92-7D32-E24F-BE89-ADF7E906BD98}" type="datetimeFigureOut">
              <a:rPr lang="en-US" smtClean="0"/>
              <a:t>6/3/2015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3505877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CCDF92-7D32-E24F-BE89-ADF7E906BD98}" type="datetimeFigureOut">
              <a:rPr lang="en-US" smtClean="0"/>
              <a:t>6/3/2015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3434409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CCDF92-7D32-E24F-BE89-ADF7E906BD98}" type="datetimeFigureOut">
              <a:rPr lang="en-US" smtClean="0"/>
              <a:t>6/3/2015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2172061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CCDF92-7D32-E24F-BE89-ADF7E906BD98}" type="datetimeFigureOut">
              <a:rPr lang="en-US" smtClean="0"/>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304871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CCDF92-7D32-E24F-BE89-ADF7E906BD98}" type="datetimeFigureOut">
              <a:rPr lang="en-US" smtClean="0"/>
              <a:t>6/3/2015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874D23-AB84-674E-887F-6D67CB2D42F0}" type="slidenum">
              <a:rPr lang="en-US" smtClean="0"/>
              <a:t>‹#›</a:t>
            </a:fld>
            <a:endParaRPr lang="en-US"/>
          </a:p>
        </p:txBody>
      </p:sp>
    </p:spTree>
    <p:extLst>
      <p:ext uri="{BB962C8B-B14F-4D97-AF65-F5344CB8AC3E}">
        <p14:creationId xmlns:p14="http://schemas.microsoft.com/office/powerpoint/2010/main" val="2262789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CCDF92-7D32-E24F-BE89-ADF7E906BD98}" type="datetimeFigureOut">
              <a:rPr lang="en-US" smtClean="0"/>
              <a:t>6/3/2015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874D23-AB84-674E-887F-6D67CB2D42F0}" type="slidenum">
              <a:rPr lang="en-US" smtClean="0"/>
              <a:t>‹#›</a:t>
            </a:fld>
            <a:endParaRPr lang="en-US"/>
          </a:p>
        </p:txBody>
      </p:sp>
    </p:spTree>
    <p:extLst>
      <p:ext uri="{BB962C8B-B14F-4D97-AF65-F5344CB8AC3E}">
        <p14:creationId xmlns:p14="http://schemas.microsoft.com/office/powerpoint/2010/main" val="1889931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2835"/>
            <a:ext cx="7772400" cy="1910767"/>
          </a:xfrm>
        </p:spPr>
        <p:txBody>
          <a:bodyPr>
            <a:normAutofit fontScale="90000"/>
          </a:bodyPr>
          <a:lstStyle/>
          <a:p>
            <a:r>
              <a:rPr lang="en-US" sz="4900" b="1" dirty="0" smtClean="0">
                <a:solidFill>
                  <a:schemeClr val="tx2"/>
                </a:solidFill>
                <a:latin typeface="Century Gothic"/>
                <a:cs typeface="Century Gothic"/>
              </a:rPr>
              <a:t>The Vow Factor: </a:t>
            </a:r>
            <a:r>
              <a:rPr lang="en-US" b="1" dirty="0" smtClean="0">
                <a:solidFill>
                  <a:schemeClr val="tx2"/>
                </a:solidFill>
                <a:latin typeface="Century Gothic"/>
                <a:cs typeface="Century Gothic"/>
              </a:rPr>
              <a:t/>
            </a:r>
            <a:br>
              <a:rPr lang="en-US" b="1" dirty="0" smtClean="0">
                <a:solidFill>
                  <a:schemeClr val="tx2"/>
                </a:solidFill>
                <a:latin typeface="Century Gothic"/>
                <a:cs typeface="Century Gothic"/>
              </a:rPr>
            </a:br>
            <a:r>
              <a:rPr lang="en-US" dirty="0" smtClean="0">
                <a:solidFill>
                  <a:schemeClr val="tx2"/>
                </a:solidFill>
                <a:latin typeface="Century Gothic"/>
                <a:cs typeface="Century Gothic"/>
              </a:rPr>
              <a:t>Women’s health, marriage </a:t>
            </a:r>
            <a:br>
              <a:rPr lang="en-US" dirty="0" smtClean="0">
                <a:solidFill>
                  <a:schemeClr val="tx2"/>
                </a:solidFill>
                <a:latin typeface="Century Gothic"/>
                <a:cs typeface="Century Gothic"/>
              </a:rPr>
            </a:br>
            <a:r>
              <a:rPr lang="en-US" dirty="0" smtClean="0">
                <a:solidFill>
                  <a:schemeClr val="tx2"/>
                </a:solidFill>
                <a:latin typeface="Century Gothic"/>
                <a:cs typeface="Century Gothic"/>
              </a:rPr>
              <a:t>and social policy</a:t>
            </a:r>
            <a:endParaRPr lang="en-US" dirty="0">
              <a:solidFill>
                <a:schemeClr val="tx2"/>
              </a:solidFill>
              <a:latin typeface="Century Gothic"/>
              <a:cs typeface="Century Gothic"/>
            </a:endParaRPr>
          </a:p>
        </p:txBody>
      </p:sp>
      <p:sp>
        <p:nvSpPr>
          <p:cNvPr id="3" name="Subtitle 2"/>
          <p:cNvSpPr>
            <a:spLocks noGrp="1"/>
          </p:cNvSpPr>
          <p:nvPr>
            <p:ph type="subTitle" idx="1"/>
          </p:nvPr>
        </p:nvSpPr>
        <p:spPr>
          <a:xfrm>
            <a:off x="572482" y="4637585"/>
            <a:ext cx="7999036" cy="1899018"/>
          </a:xfrm>
        </p:spPr>
        <p:txBody>
          <a:bodyPr>
            <a:normAutofit/>
          </a:bodyPr>
          <a:lstStyle/>
          <a:p>
            <a:r>
              <a:rPr lang="en-US" b="1" dirty="0" smtClean="0">
                <a:solidFill>
                  <a:schemeClr val="accent1">
                    <a:lumMod val="50000"/>
                  </a:schemeClr>
                </a:solidFill>
                <a:latin typeface="Century Gothic"/>
                <a:cs typeface="Century Gothic"/>
              </a:rPr>
              <a:t>Lisa F Berkman, Ph.D.</a:t>
            </a:r>
          </a:p>
          <a:p>
            <a:r>
              <a:rPr lang="en-US" sz="1600" dirty="0" smtClean="0">
                <a:solidFill>
                  <a:schemeClr val="accent1">
                    <a:lumMod val="50000"/>
                  </a:schemeClr>
                </a:solidFill>
                <a:latin typeface="Century Gothic"/>
                <a:cs typeface="Century Gothic"/>
              </a:rPr>
              <a:t>Professor and Director, Harvard Center for Population and Development Studies</a:t>
            </a:r>
          </a:p>
          <a:p>
            <a:r>
              <a:rPr lang="en-US" sz="2600" b="1" dirty="0" smtClean="0">
                <a:solidFill>
                  <a:schemeClr val="accent1">
                    <a:lumMod val="50000"/>
                  </a:schemeClr>
                </a:solidFill>
                <a:latin typeface="Century Gothic"/>
                <a:cs typeface="Century Gothic"/>
              </a:rPr>
              <a:t>THE PAA and APC Congressional Briefing</a:t>
            </a:r>
          </a:p>
          <a:p>
            <a:r>
              <a:rPr lang="en-US" sz="1600" dirty="0" smtClean="0">
                <a:solidFill>
                  <a:schemeClr val="accent1">
                    <a:lumMod val="50000"/>
                  </a:schemeClr>
                </a:solidFill>
                <a:latin typeface="Century Gothic"/>
                <a:cs typeface="Century Gothic"/>
              </a:rPr>
              <a:t>April 17,2015, US Capitol Visitor Center, Congressional Meeting Room North</a:t>
            </a:r>
            <a:endParaRPr lang="en-US" sz="1600" dirty="0">
              <a:solidFill>
                <a:schemeClr val="accent1">
                  <a:lumMod val="50000"/>
                </a:schemeClr>
              </a:solidFill>
              <a:latin typeface="Century Gothic"/>
              <a:cs typeface="Century Gothic"/>
            </a:endParaRPr>
          </a:p>
        </p:txBody>
      </p:sp>
      <p:pic>
        <p:nvPicPr>
          <p:cNvPr id="5" name="Picture 4" descr="PAAAPC 2015 Briefing Invite V2_Crop Title_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484" y="2380578"/>
            <a:ext cx="8786108" cy="1646929"/>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22599574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a:normAutofit/>
          </a:bodyPr>
          <a:lstStyle/>
          <a:p>
            <a:r>
              <a:rPr lang="en-US" sz="3200" b="1" dirty="0" smtClean="0">
                <a:latin typeface="Century Gothic"/>
                <a:cs typeface="Century Gothic"/>
              </a:rPr>
              <a:t>Adjusted RRs of any single motherhood: </a:t>
            </a:r>
            <a:br>
              <a:rPr lang="en-US" sz="3200" b="1" dirty="0" smtClean="0">
                <a:latin typeface="Century Gothic"/>
                <a:cs typeface="Century Gothic"/>
              </a:rPr>
            </a:br>
            <a:r>
              <a:rPr lang="en-US" sz="3200" b="1" dirty="0" smtClean="0">
                <a:latin typeface="Century Gothic"/>
                <a:cs typeface="Century Gothic"/>
              </a:rPr>
              <a:t> ADL</a:t>
            </a:r>
            <a:endParaRPr lang="en-US" sz="3200" b="1" dirty="0">
              <a:latin typeface="Century Gothic"/>
              <a:cs typeface="Century Gothic"/>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1344867590"/>
              </p:ext>
            </p:extLst>
          </p:nvPr>
        </p:nvGraphicFramePr>
        <p:xfrm>
          <a:off x="822326" y="1981200"/>
          <a:ext cx="7499349" cy="3743325"/>
        </p:xfrm>
        <a:graphic>
          <a:graphicData uri="http://schemas.openxmlformats.org/drawingml/2006/table">
            <a:tbl>
              <a:tblPr firstRow="1" bandRow="1">
                <a:tableStyleId>{5A111915-BE36-4E01-A7E5-04B1672EAD32}</a:tableStyleId>
              </a:tblPr>
              <a:tblGrid>
                <a:gridCol w="4051300"/>
                <a:gridCol w="1600200"/>
                <a:gridCol w="1847849"/>
              </a:tblGrid>
              <a:tr h="370840">
                <a:tc>
                  <a:txBody>
                    <a:bodyPr/>
                    <a:lstStyle/>
                    <a:p>
                      <a:pPr algn="l" fontAlgn="b"/>
                      <a:endParaRPr lang="en-US" sz="2400" b="0" i="0" u="none" strike="noStrike" dirty="0">
                        <a:solidFill>
                          <a:srgbClr val="000000"/>
                        </a:solidFill>
                        <a:latin typeface="Calibri"/>
                      </a:endParaRPr>
                    </a:p>
                  </a:txBody>
                  <a:tcPr marL="9525" marR="9525" marT="9525" marB="0" anchor="b"/>
                </a:tc>
                <a:tc>
                  <a:txBody>
                    <a:bodyPr/>
                    <a:lstStyle/>
                    <a:p>
                      <a:pPr algn="l" fontAlgn="b"/>
                      <a:r>
                        <a:rPr lang="en-US" sz="2400" u="none" strike="noStrike"/>
                        <a:t>Model I</a:t>
                      </a:r>
                      <a:endParaRPr lang="en-US" sz="2400" b="0" i="0" u="none" strike="noStrike">
                        <a:solidFill>
                          <a:srgbClr val="000000"/>
                        </a:solidFill>
                        <a:latin typeface="Calibri"/>
                      </a:endParaRPr>
                    </a:p>
                  </a:txBody>
                  <a:tcPr marL="9525" marR="9525" marT="9525" marB="0" anchor="b"/>
                </a:tc>
                <a:tc>
                  <a:txBody>
                    <a:bodyPr/>
                    <a:lstStyle/>
                    <a:p>
                      <a:pPr algn="l" fontAlgn="b"/>
                      <a:r>
                        <a:rPr lang="en-US" sz="2400" u="none" strike="noStrike"/>
                        <a:t>Model II</a:t>
                      </a:r>
                      <a:endParaRPr lang="en-US" sz="2400" b="0" i="0" u="none" strike="noStrike">
                        <a:solidFill>
                          <a:srgbClr val="000000"/>
                        </a:solidFill>
                        <a:latin typeface="Calibri"/>
                      </a:endParaRPr>
                    </a:p>
                  </a:txBody>
                  <a:tcPr marL="9525" marR="9525" marT="9525" marB="0" anchor="b"/>
                </a:tc>
              </a:tr>
              <a:tr h="370840">
                <a:tc>
                  <a:txBody>
                    <a:bodyPr/>
                    <a:lstStyle/>
                    <a:p>
                      <a:pPr algn="l" fontAlgn="b"/>
                      <a:r>
                        <a:rPr lang="en-US" sz="2400" u="none" strike="noStrike" dirty="0"/>
                        <a:t>US</a:t>
                      </a:r>
                      <a:endParaRPr lang="en-US" sz="2400" b="0" i="0" u="none" strike="noStrike" dirty="0">
                        <a:solidFill>
                          <a:srgbClr val="000000"/>
                        </a:solidFill>
                        <a:latin typeface="Calibri"/>
                      </a:endParaRPr>
                    </a:p>
                  </a:txBody>
                  <a:tcPr marL="9525" marR="9525" marT="9525" marB="0" anchor="b"/>
                </a:tc>
                <a:tc>
                  <a:txBody>
                    <a:bodyPr/>
                    <a:lstStyle/>
                    <a:p>
                      <a:pPr algn="l" fontAlgn="b"/>
                      <a:r>
                        <a:rPr lang="en-US" sz="2400" u="none" strike="noStrike"/>
                        <a:t>1.27***</a:t>
                      </a:r>
                      <a:endParaRPr lang="en-US" sz="2400" b="0" i="0" u="none" strike="noStrike">
                        <a:solidFill>
                          <a:srgbClr val="000000"/>
                        </a:solidFill>
                        <a:latin typeface="Calibri"/>
                      </a:endParaRPr>
                    </a:p>
                  </a:txBody>
                  <a:tcPr marL="9525" marR="9525" marT="9525" marB="0" anchor="b"/>
                </a:tc>
                <a:tc>
                  <a:txBody>
                    <a:bodyPr/>
                    <a:lstStyle/>
                    <a:p>
                      <a:pPr algn="l" fontAlgn="b"/>
                      <a:r>
                        <a:rPr lang="en-US" sz="2400" u="none" strike="noStrike"/>
                        <a:t>1.09</a:t>
                      </a:r>
                      <a:endParaRPr lang="en-US" sz="2400" b="0" i="0" u="none" strike="noStrike">
                        <a:solidFill>
                          <a:srgbClr val="000000"/>
                        </a:solidFill>
                        <a:latin typeface="Calibri"/>
                      </a:endParaRPr>
                    </a:p>
                  </a:txBody>
                  <a:tcPr marL="9525" marR="9525" marT="9525" marB="0" anchor="b"/>
                </a:tc>
              </a:tr>
              <a:tr h="370840">
                <a:tc>
                  <a:txBody>
                    <a:bodyPr/>
                    <a:lstStyle/>
                    <a:p>
                      <a:pPr algn="l" fontAlgn="b"/>
                      <a:r>
                        <a:rPr lang="en-US" sz="2400" u="none" strike="noStrike"/>
                        <a:t>England</a:t>
                      </a:r>
                      <a:endParaRPr lang="en-US" sz="2400" b="0" i="0" u="none" strike="noStrike">
                        <a:solidFill>
                          <a:srgbClr val="000000"/>
                        </a:solidFill>
                        <a:latin typeface="Calibri"/>
                      </a:endParaRPr>
                    </a:p>
                  </a:txBody>
                  <a:tcPr marL="9525" marR="9525" marT="9525" marB="0" anchor="b"/>
                </a:tc>
                <a:tc>
                  <a:txBody>
                    <a:bodyPr/>
                    <a:lstStyle/>
                    <a:p>
                      <a:pPr algn="l" fontAlgn="b"/>
                      <a:r>
                        <a:rPr lang="en-US" sz="2400" u="none" strike="noStrike"/>
                        <a:t>1.51***</a:t>
                      </a:r>
                      <a:endParaRPr lang="en-US" sz="2400" b="0" i="0" u="none" strike="noStrike">
                        <a:solidFill>
                          <a:srgbClr val="000000"/>
                        </a:solidFill>
                        <a:latin typeface="Calibri"/>
                      </a:endParaRPr>
                    </a:p>
                  </a:txBody>
                  <a:tcPr marL="9525" marR="9525" marT="9525" marB="0" anchor="b"/>
                </a:tc>
                <a:tc>
                  <a:txBody>
                    <a:bodyPr/>
                    <a:lstStyle/>
                    <a:p>
                      <a:pPr algn="l" fontAlgn="b"/>
                      <a:r>
                        <a:rPr lang="en-US" sz="2400" u="none" strike="noStrike"/>
                        <a:t>1.40***</a:t>
                      </a:r>
                      <a:endParaRPr lang="en-US" sz="2400" b="0" i="0" u="none" strike="noStrike">
                        <a:solidFill>
                          <a:srgbClr val="000000"/>
                        </a:solidFill>
                        <a:latin typeface="Calibri"/>
                      </a:endParaRPr>
                    </a:p>
                  </a:txBody>
                  <a:tcPr marL="9525" marR="9525" marT="9525" marB="0" anchor="b"/>
                </a:tc>
              </a:tr>
              <a:tr h="370840">
                <a:tc>
                  <a:txBody>
                    <a:bodyPr/>
                    <a:lstStyle/>
                    <a:p>
                      <a:pPr algn="l" fontAlgn="b"/>
                      <a:r>
                        <a:rPr lang="en-US" sz="2400" u="none" strike="noStrike"/>
                        <a:t>Scandinavia</a:t>
                      </a:r>
                      <a:endParaRPr lang="en-US" sz="2400" b="0" i="0" u="none" strike="noStrike">
                        <a:solidFill>
                          <a:srgbClr val="000000"/>
                        </a:solidFill>
                        <a:latin typeface="Calibri"/>
                      </a:endParaRPr>
                    </a:p>
                  </a:txBody>
                  <a:tcPr marL="9525" marR="9525" marT="9525" marB="0" anchor="b"/>
                </a:tc>
                <a:tc>
                  <a:txBody>
                    <a:bodyPr/>
                    <a:lstStyle/>
                    <a:p>
                      <a:pPr algn="l" fontAlgn="b"/>
                      <a:r>
                        <a:rPr lang="en-US" sz="2400" u="none" strike="noStrike" dirty="0"/>
                        <a:t>1.50*</a:t>
                      </a:r>
                      <a:endParaRPr lang="en-US" sz="2400" b="0" i="0" u="none" strike="noStrike" dirty="0">
                        <a:solidFill>
                          <a:srgbClr val="000000"/>
                        </a:solidFill>
                        <a:latin typeface="Calibri"/>
                      </a:endParaRPr>
                    </a:p>
                  </a:txBody>
                  <a:tcPr marL="9525" marR="9525" marT="9525" marB="0" anchor="b"/>
                </a:tc>
                <a:tc>
                  <a:txBody>
                    <a:bodyPr/>
                    <a:lstStyle/>
                    <a:p>
                      <a:pPr algn="l" fontAlgn="b"/>
                      <a:r>
                        <a:rPr lang="en-US" sz="2400" u="none" strike="noStrike"/>
                        <a:t>1.40*</a:t>
                      </a:r>
                      <a:endParaRPr lang="en-US" sz="2400" b="0" i="0" u="none" strike="noStrike">
                        <a:solidFill>
                          <a:srgbClr val="000000"/>
                        </a:solidFill>
                        <a:latin typeface="Calibri"/>
                      </a:endParaRPr>
                    </a:p>
                  </a:txBody>
                  <a:tcPr marL="9525" marR="9525" marT="9525" marB="0" anchor="b"/>
                </a:tc>
              </a:tr>
              <a:tr h="370840">
                <a:tc>
                  <a:txBody>
                    <a:bodyPr/>
                    <a:lstStyle/>
                    <a:p>
                      <a:pPr algn="l" fontAlgn="b"/>
                      <a:r>
                        <a:rPr lang="en-US" sz="2400" u="none" strike="noStrike"/>
                        <a:t>Western Europe</a:t>
                      </a:r>
                      <a:endParaRPr lang="en-US" sz="2400" b="0" i="0" u="none" strike="noStrike">
                        <a:solidFill>
                          <a:srgbClr val="000000"/>
                        </a:solidFill>
                        <a:latin typeface="Calibri"/>
                      </a:endParaRPr>
                    </a:p>
                  </a:txBody>
                  <a:tcPr marL="9525" marR="9525" marT="9525" marB="0" anchor="b"/>
                </a:tc>
                <a:tc>
                  <a:txBody>
                    <a:bodyPr/>
                    <a:lstStyle/>
                    <a:p>
                      <a:pPr algn="l" fontAlgn="b"/>
                      <a:r>
                        <a:rPr lang="en-US" sz="2400" u="none" strike="noStrike" dirty="0"/>
                        <a:t>1.09</a:t>
                      </a:r>
                      <a:endParaRPr lang="en-US" sz="2400" b="0" i="0" u="none" strike="noStrike" dirty="0">
                        <a:solidFill>
                          <a:srgbClr val="000000"/>
                        </a:solidFill>
                        <a:latin typeface="Calibri"/>
                      </a:endParaRPr>
                    </a:p>
                  </a:txBody>
                  <a:tcPr marL="9525" marR="9525" marT="9525" marB="0" anchor="b"/>
                </a:tc>
                <a:tc>
                  <a:txBody>
                    <a:bodyPr/>
                    <a:lstStyle/>
                    <a:p>
                      <a:pPr algn="l" fontAlgn="b"/>
                      <a:r>
                        <a:rPr lang="en-US" sz="2400" u="none" strike="noStrike"/>
                        <a:t>0.99</a:t>
                      </a:r>
                      <a:endParaRPr lang="en-US" sz="2400" b="0" i="0" u="none" strike="noStrike">
                        <a:solidFill>
                          <a:srgbClr val="000000"/>
                        </a:solidFill>
                        <a:latin typeface="Calibri"/>
                      </a:endParaRPr>
                    </a:p>
                  </a:txBody>
                  <a:tcPr marL="9525" marR="9525" marT="9525" marB="0" anchor="b"/>
                </a:tc>
              </a:tr>
              <a:tr h="370840">
                <a:tc>
                  <a:txBody>
                    <a:bodyPr/>
                    <a:lstStyle/>
                    <a:p>
                      <a:pPr algn="l" fontAlgn="b"/>
                      <a:r>
                        <a:rPr lang="en-US" sz="2400" u="none" strike="noStrike" dirty="0"/>
                        <a:t>Southern Europe</a:t>
                      </a:r>
                      <a:endParaRPr lang="en-US" sz="2400" b="0" i="0" u="none" strike="noStrike" dirty="0">
                        <a:solidFill>
                          <a:srgbClr val="000000"/>
                        </a:solidFill>
                        <a:latin typeface="Calibri"/>
                      </a:endParaRPr>
                    </a:p>
                  </a:txBody>
                  <a:tcPr marL="9525" marR="9525" marT="9525" marB="0" anchor="b"/>
                </a:tc>
                <a:tc>
                  <a:txBody>
                    <a:bodyPr/>
                    <a:lstStyle/>
                    <a:p>
                      <a:pPr algn="l" fontAlgn="b"/>
                      <a:r>
                        <a:rPr lang="en-US" sz="2400" u="none" strike="noStrike"/>
                        <a:t>1.13</a:t>
                      </a:r>
                      <a:endParaRPr lang="en-US" sz="2400" b="0" i="0" u="none" strike="noStrike">
                        <a:solidFill>
                          <a:srgbClr val="000000"/>
                        </a:solidFill>
                        <a:latin typeface="Calibri"/>
                      </a:endParaRPr>
                    </a:p>
                  </a:txBody>
                  <a:tcPr marL="9525" marR="9525" marT="9525" marB="0" anchor="b"/>
                </a:tc>
                <a:tc>
                  <a:txBody>
                    <a:bodyPr/>
                    <a:lstStyle/>
                    <a:p>
                      <a:pPr algn="l" fontAlgn="b"/>
                      <a:r>
                        <a:rPr lang="en-US" sz="2400" u="none" strike="noStrike"/>
                        <a:t>0.97</a:t>
                      </a:r>
                      <a:endParaRPr lang="en-US" sz="2400" b="0" i="0" u="none" strike="noStrike">
                        <a:solidFill>
                          <a:srgbClr val="000000"/>
                        </a:solidFill>
                        <a:latin typeface="Calibri"/>
                      </a:endParaRPr>
                    </a:p>
                  </a:txBody>
                  <a:tcPr marL="9525" marR="9525" marT="9525" marB="0" anchor="b"/>
                </a:tc>
              </a:tr>
              <a:tr h="370840">
                <a:tc>
                  <a:txBody>
                    <a:bodyPr/>
                    <a:lstStyle/>
                    <a:p>
                      <a:pPr algn="l" fontAlgn="b"/>
                      <a:r>
                        <a:rPr lang="en-US" sz="2400" u="none" strike="noStrike" dirty="0"/>
                        <a:t>Eastern Europe</a:t>
                      </a:r>
                      <a:endParaRPr lang="en-US" sz="2400" b="0" i="0" u="none" strike="noStrike" dirty="0">
                        <a:solidFill>
                          <a:srgbClr val="000000"/>
                        </a:solidFill>
                        <a:latin typeface="Calibri"/>
                      </a:endParaRPr>
                    </a:p>
                  </a:txBody>
                  <a:tcPr marL="9525" marR="9525" marT="9525" marB="0" anchor="b"/>
                </a:tc>
                <a:tc>
                  <a:txBody>
                    <a:bodyPr/>
                    <a:lstStyle/>
                    <a:p>
                      <a:pPr algn="l" fontAlgn="b"/>
                      <a:r>
                        <a:rPr lang="en-US" sz="2400" u="none" strike="noStrike"/>
                        <a:t>0.93</a:t>
                      </a:r>
                      <a:endParaRPr lang="en-US" sz="2400" b="0" i="0" u="none" strike="noStrike">
                        <a:solidFill>
                          <a:srgbClr val="000000"/>
                        </a:solidFill>
                        <a:latin typeface="Calibri"/>
                      </a:endParaRPr>
                    </a:p>
                  </a:txBody>
                  <a:tcPr marL="9525" marR="9525" marT="9525" marB="0" anchor="b"/>
                </a:tc>
                <a:tc>
                  <a:txBody>
                    <a:bodyPr/>
                    <a:lstStyle/>
                    <a:p>
                      <a:pPr algn="l" fontAlgn="b"/>
                      <a:r>
                        <a:rPr lang="en-US" sz="2400" u="none" strike="noStrike"/>
                        <a:t>0.90</a:t>
                      </a:r>
                      <a:endParaRPr lang="en-US" sz="2400" b="0" i="0" u="none" strike="noStrike">
                        <a:solidFill>
                          <a:srgbClr val="000000"/>
                        </a:solidFill>
                        <a:latin typeface="Calibri"/>
                      </a:endParaRPr>
                    </a:p>
                  </a:txBody>
                  <a:tcPr marL="9525" marR="9525" marT="9525" marB="0" anchor="b"/>
                </a:tc>
              </a:tr>
              <a:tr h="370840">
                <a:tc>
                  <a:txBody>
                    <a:bodyPr/>
                    <a:lstStyle/>
                    <a:p>
                      <a:pPr algn="l" fontAlgn="b"/>
                      <a:r>
                        <a:rPr lang="en-US" sz="2400" b="0" i="0" u="none" strike="noStrike" dirty="0" smtClean="0">
                          <a:solidFill>
                            <a:srgbClr val="000000"/>
                          </a:solidFill>
                          <a:latin typeface="Calibri"/>
                        </a:rPr>
                        <a:t>P-value</a:t>
                      </a:r>
                      <a:r>
                        <a:rPr lang="en-US" sz="2400" b="0" i="0" u="none" strike="noStrike" baseline="0" dirty="0" smtClean="0">
                          <a:solidFill>
                            <a:srgbClr val="000000"/>
                          </a:solidFill>
                          <a:latin typeface="Calibri"/>
                        </a:rPr>
                        <a:t> for equivalence of RRs</a:t>
                      </a:r>
                      <a:endParaRPr lang="en-US" sz="2400" b="0" i="0" u="none" strike="noStrike" dirty="0">
                        <a:solidFill>
                          <a:srgbClr val="000000"/>
                        </a:solidFill>
                        <a:latin typeface="Calibri"/>
                      </a:endParaRPr>
                    </a:p>
                  </a:txBody>
                  <a:tcPr marL="9525" marR="9525" marT="9525" marB="0" anchor="b"/>
                </a:tc>
                <a:tc>
                  <a:txBody>
                    <a:bodyPr/>
                    <a:lstStyle/>
                    <a:p>
                      <a:pPr algn="l" fontAlgn="b"/>
                      <a:r>
                        <a:rPr lang="en-US" sz="2400" b="0" i="0" u="none" strike="noStrike" dirty="0" smtClean="0">
                          <a:solidFill>
                            <a:srgbClr val="000000"/>
                          </a:solidFill>
                          <a:latin typeface="Calibri"/>
                        </a:rPr>
                        <a:t>0.074</a:t>
                      </a:r>
                      <a:endParaRPr lang="en-US" sz="2400" b="0" i="0" u="none" strike="noStrike" dirty="0">
                        <a:solidFill>
                          <a:srgbClr val="000000"/>
                        </a:solidFill>
                        <a:latin typeface="Calibri"/>
                      </a:endParaRPr>
                    </a:p>
                  </a:txBody>
                  <a:tcPr marL="9525" marR="9525" marT="9525" marB="0" anchor="b"/>
                </a:tc>
                <a:tc>
                  <a:txBody>
                    <a:bodyPr/>
                    <a:lstStyle/>
                    <a:p>
                      <a:pPr algn="l" fontAlgn="b"/>
                      <a:r>
                        <a:rPr lang="en-US" sz="2400" b="0" i="0" u="none" strike="noStrike" dirty="0" smtClean="0">
                          <a:solidFill>
                            <a:srgbClr val="000000"/>
                          </a:solidFill>
                          <a:latin typeface="Calibri"/>
                        </a:rPr>
                        <a:t>0.037</a:t>
                      </a:r>
                      <a:endParaRPr lang="en-US" sz="2400" b="0" i="0" u="none" strike="noStrike" dirty="0">
                        <a:solidFill>
                          <a:srgbClr val="000000"/>
                        </a:solidFill>
                        <a:latin typeface="Calibri"/>
                      </a:endParaRPr>
                    </a:p>
                  </a:txBody>
                  <a:tcPr marL="9525" marR="9525" marT="9525" marB="0" anchor="b"/>
                </a:tc>
              </a:tr>
              <a:tr h="370840">
                <a:tc>
                  <a:txBody>
                    <a:bodyPr/>
                    <a:lstStyle/>
                    <a:p>
                      <a:pPr algn="l" fontAlgn="b"/>
                      <a:r>
                        <a:rPr lang="en-US" sz="2400" u="none" strike="noStrike" dirty="0" smtClean="0"/>
                        <a:t>Control</a:t>
                      </a:r>
                      <a:r>
                        <a:rPr lang="en-US" sz="2400" u="none" strike="noStrike" baseline="0" dirty="0" smtClean="0"/>
                        <a:t> for current HH income and wealth</a:t>
                      </a:r>
                      <a:endParaRPr lang="en-US" sz="2400" b="0" i="0" u="none" strike="noStrike" dirty="0">
                        <a:solidFill>
                          <a:srgbClr val="000000"/>
                        </a:solidFill>
                        <a:latin typeface="Calibri"/>
                      </a:endParaRPr>
                    </a:p>
                  </a:txBody>
                  <a:tcPr marL="9525" marR="9525" marT="9525" marB="0" anchor="b"/>
                </a:tc>
                <a:tc>
                  <a:txBody>
                    <a:bodyPr/>
                    <a:lstStyle/>
                    <a:p>
                      <a:pPr algn="l" fontAlgn="b"/>
                      <a:r>
                        <a:rPr lang="en-US" sz="2400" u="none" strike="noStrike" dirty="0"/>
                        <a:t>No</a:t>
                      </a:r>
                      <a:endParaRPr lang="en-US" sz="2400" b="0" i="0" u="none" strike="noStrike" dirty="0">
                        <a:solidFill>
                          <a:srgbClr val="000000"/>
                        </a:solidFill>
                        <a:latin typeface="Calibri"/>
                      </a:endParaRPr>
                    </a:p>
                  </a:txBody>
                  <a:tcPr marL="9525" marR="9525" marT="9525" marB="0" anchor="b"/>
                </a:tc>
                <a:tc>
                  <a:txBody>
                    <a:bodyPr/>
                    <a:lstStyle/>
                    <a:p>
                      <a:pPr algn="l" fontAlgn="b"/>
                      <a:r>
                        <a:rPr lang="en-US" sz="2400" u="none" strike="noStrike" dirty="0"/>
                        <a:t>Yes</a:t>
                      </a:r>
                      <a:endParaRPr lang="en-US" sz="2400" b="0" i="0" u="none" strike="noStrike" dirty="0">
                        <a:solidFill>
                          <a:srgbClr val="000000"/>
                        </a:solidFill>
                        <a:latin typeface="Calibri"/>
                      </a:endParaRPr>
                    </a:p>
                  </a:txBody>
                  <a:tcPr marL="9525" marR="9525" marT="9525" marB="0" anchor="b"/>
                </a:tc>
              </a:tr>
            </a:tbl>
          </a:graphicData>
        </a:graphic>
      </p:graphicFrame>
      <p:sp>
        <p:nvSpPr>
          <p:cNvPr id="15" name="Rectangle 1"/>
          <p:cNvSpPr>
            <a:spLocks noChangeArrowheads="1"/>
          </p:cNvSpPr>
          <p:nvPr/>
        </p:nvSpPr>
        <p:spPr bwMode="auto">
          <a:xfrm>
            <a:off x="1371600" y="5867400"/>
            <a:ext cx="51054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ea typeface="Calibri" pitchFamily="34" charset="0"/>
                <a:cs typeface="Calibri" pitchFamily="34" charset="0"/>
              </a:rPr>
              <a:t>*P&lt;0.05, **P&lt;0.01, ***P&lt;0.001</a:t>
            </a:r>
            <a:endParaRPr kumimoji="0" lang="en-US" sz="1400" b="1" i="0" u="none" strike="noStrike" cap="none" normalizeH="0" baseline="0" dirty="0" smtClean="0">
              <a:ln>
                <a:noFill/>
              </a:ln>
              <a:solidFill>
                <a:schemeClr val="tx1"/>
              </a:solidFill>
              <a:effectLst/>
              <a:cs typeface="Calibri" pitchFamily="34" charset="0"/>
            </a:endParaRPr>
          </a:p>
        </p:txBody>
      </p:sp>
      <p:sp>
        <p:nvSpPr>
          <p:cNvPr id="5" name="TextBox 4"/>
          <p:cNvSpPr txBox="1"/>
          <p:nvPr/>
        </p:nvSpPr>
        <p:spPr>
          <a:xfrm>
            <a:off x="609600" y="6211669"/>
            <a:ext cx="7924800" cy="523220"/>
          </a:xfrm>
          <a:prstGeom prst="rect">
            <a:avLst/>
          </a:prstGeom>
          <a:noFill/>
        </p:spPr>
        <p:txBody>
          <a:bodyPr wrap="square" rtlCol="0">
            <a:spAutoFit/>
          </a:bodyPr>
          <a:lstStyle/>
          <a:p>
            <a:r>
              <a:rPr lang="en-US" sz="1400" dirty="0" smtClean="0">
                <a:latin typeface="Candara"/>
                <a:cs typeface="Candara"/>
              </a:rPr>
              <a:t>All models control for age, education, current marital status, number of children, country dummies, and interview year dummies</a:t>
            </a:r>
            <a:endParaRPr lang="en-US" sz="1400" dirty="0">
              <a:latin typeface="Candara"/>
              <a:cs typeface="Candara"/>
            </a:endParaRPr>
          </a:p>
        </p:txBody>
      </p:sp>
    </p:spTree>
    <p:extLst>
      <p:ext uri="{BB962C8B-B14F-4D97-AF65-F5344CB8AC3E}">
        <p14:creationId xmlns:p14="http://schemas.microsoft.com/office/powerpoint/2010/main" val="15705337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985" y="67732"/>
            <a:ext cx="8696015" cy="1143000"/>
          </a:xfrm>
        </p:spPr>
        <p:txBody>
          <a:bodyPr>
            <a:normAutofit/>
          </a:bodyPr>
          <a:lstStyle/>
          <a:p>
            <a:pPr algn="l"/>
            <a:r>
              <a:rPr lang="en-US" sz="3200" b="1" dirty="0" smtClean="0">
                <a:latin typeface="Century Gothic"/>
                <a:cs typeface="Century Gothic"/>
              </a:rPr>
              <a:t>Adjusted RRs of single motherhood by duration, all regions pooled</a:t>
            </a:r>
            <a:endParaRPr lang="en-US" sz="3200" b="1" dirty="0">
              <a:latin typeface="Century Gothic"/>
              <a:cs typeface="Century Gothic"/>
            </a:endParaRPr>
          </a:p>
        </p:txBody>
      </p:sp>
      <p:graphicFrame>
        <p:nvGraphicFramePr>
          <p:cNvPr id="5" name="Chart 4"/>
          <p:cNvGraphicFramePr>
            <a:graphicFrameLocks/>
          </p:cNvGraphicFramePr>
          <p:nvPr>
            <p:extLst>
              <p:ext uri="{D42A27DB-BD31-4B8C-83A1-F6EECF244321}">
                <p14:modId xmlns:p14="http://schemas.microsoft.com/office/powerpoint/2010/main" val="514694089"/>
              </p:ext>
            </p:extLst>
          </p:nvPr>
        </p:nvGraphicFramePr>
        <p:xfrm>
          <a:off x="618067" y="1354667"/>
          <a:ext cx="7907866" cy="518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741714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024" y="292304"/>
            <a:ext cx="8878976" cy="1143000"/>
          </a:xfrm>
        </p:spPr>
        <p:txBody>
          <a:bodyPr>
            <a:noAutofit/>
          </a:bodyPr>
          <a:lstStyle/>
          <a:p>
            <a:pPr algn="l"/>
            <a:r>
              <a:rPr lang="en-US" sz="3200" b="1" dirty="0" smtClean="0">
                <a:latin typeface="Century Gothic"/>
                <a:cs typeface="Century Gothic"/>
              </a:rPr>
              <a:t>Adjusted RRs by causes of single motherhood, conditional on 8-13 yrs of duration</a:t>
            </a:r>
            <a:endParaRPr lang="en-US" sz="3200" b="1" dirty="0">
              <a:latin typeface="Century Gothic"/>
              <a:cs typeface="Century Gothic"/>
            </a:endParaRPr>
          </a:p>
        </p:txBody>
      </p:sp>
      <p:graphicFrame>
        <p:nvGraphicFramePr>
          <p:cNvPr id="5" name="Chart 4"/>
          <p:cNvGraphicFramePr>
            <a:graphicFrameLocks/>
          </p:cNvGraphicFramePr>
          <p:nvPr>
            <p:extLst>
              <p:ext uri="{D42A27DB-BD31-4B8C-83A1-F6EECF244321}">
                <p14:modId xmlns:p14="http://schemas.microsoft.com/office/powerpoint/2010/main" val="1683488706"/>
              </p:ext>
            </p:extLst>
          </p:nvPr>
        </p:nvGraphicFramePr>
        <p:xfrm>
          <a:off x="728133" y="1684867"/>
          <a:ext cx="7687734" cy="50037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100868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rmAutofit/>
          </a:bodyPr>
          <a:lstStyle/>
          <a:p>
            <a:r>
              <a:rPr lang="en-US" sz="3200" b="1" dirty="0" smtClean="0">
                <a:latin typeface="Century Gothic"/>
                <a:cs typeface="Century Gothic"/>
              </a:rPr>
              <a:t>Conclusions</a:t>
            </a:r>
            <a:endParaRPr lang="en-US" sz="3200" b="1" dirty="0">
              <a:latin typeface="Century Gothic"/>
              <a:cs typeface="Century Gothic"/>
            </a:endParaRPr>
          </a:p>
        </p:txBody>
      </p:sp>
      <p:sp>
        <p:nvSpPr>
          <p:cNvPr id="3" name="Content Placeholder 2"/>
          <p:cNvSpPr>
            <a:spLocks noGrp="1"/>
          </p:cNvSpPr>
          <p:nvPr>
            <p:ph idx="1"/>
          </p:nvPr>
        </p:nvSpPr>
        <p:spPr>
          <a:xfrm>
            <a:off x="457200" y="1600200"/>
            <a:ext cx="8229600" cy="4525963"/>
          </a:xfrm>
        </p:spPr>
        <p:txBody>
          <a:bodyPr>
            <a:normAutofit lnSpcReduction="10000"/>
          </a:bodyPr>
          <a:lstStyle/>
          <a:p>
            <a:r>
              <a:rPr lang="en-US" dirty="0" smtClean="0">
                <a:latin typeface="Candara"/>
                <a:cs typeface="Candara"/>
              </a:rPr>
              <a:t>Single motherhood experience was most health damaging in England, next in the US, Scandinavia and Western Europe. No significant associations in Southern Europe and Eastern Europe</a:t>
            </a:r>
          </a:p>
          <a:p>
            <a:r>
              <a:rPr lang="en-US" dirty="0" smtClean="0">
                <a:latin typeface="Candara"/>
                <a:cs typeface="Candara"/>
              </a:rPr>
              <a:t>Longer duration of single motherhood was more harmful</a:t>
            </a:r>
            <a:endParaRPr lang="en-US" dirty="0">
              <a:latin typeface="Candara"/>
              <a:cs typeface="Candara"/>
            </a:endParaRPr>
          </a:p>
          <a:p>
            <a:r>
              <a:rPr lang="en-US" dirty="0" smtClean="0">
                <a:latin typeface="Candara"/>
                <a:cs typeface="Candara"/>
              </a:rPr>
              <a:t>Divorced single mothers and single mothers at younger ages were at higher risks</a:t>
            </a:r>
          </a:p>
        </p:txBody>
      </p:sp>
    </p:spTree>
    <p:extLst>
      <p:ext uri="{BB962C8B-B14F-4D97-AF65-F5344CB8AC3E}">
        <p14:creationId xmlns:p14="http://schemas.microsoft.com/office/powerpoint/2010/main" val="40860803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977495"/>
          </a:xfrm>
        </p:spPr>
        <p:txBody>
          <a:bodyPr>
            <a:noAutofit/>
          </a:bodyPr>
          <a:lstStyle/>
          <a:p>
            <a:r>
              <a:rPr lang="en-GB" sz="3200" b="1" dirty="0" smtClean="0">
                <a:latin typeface="Century Gothic"/>
                <a:cs typeface="Century Gothic"/>
              </a:rPr>
              <a:t>The Long-run Effect Of Maternity Leave Benefits On Women’s Mental Health</a:t>
            </a:r>
            <a:endParaRPr lang="en-US" sz="3200" dirty="0">
              <a:latin typeface="Century Gothic"/>
              <a:cs typeface="Century Gothic"/>
            </a:endParaRPr>
          </a:p>
        </p:txBody>
      </p:sp>
      <p:sp>
        <p:nvSpPr>
          <p:cNvPr id="3" name="Content Placeholder 2"/>
          <p:cNvSpPr>
            <a:spLocks noGrp="1"/>
          </p:cNvSpPr>
          <p:nvPr>
            <p:ph idx="1"/>
          </p:nvPr>
        </p:nvSpPr>
        <p:spPr>
          <a:xfrm>
            <a:off x="457200" y="2912533"/>
            <a:ext cx="8229600" cy="3213630"/>
          </a:xfrm>
        </p:spPr>
        <p:txBody>
          <a:bodyPr>
            <a:normAutofit/>
          </a:bodyPr>
          <a:lstStyle/>
          <a:p>
            <a:pPr marL="0" lvl="0" indent="0">
              <a:buNone/>
            </a:pPr>
            <a:r>
              <a:rPr lang="en-US" sz="2400" dirty="0"/>
              <a:t>Avendano M, Berkman LF, </a:t>
            </a:r>
            <a:r>
              <a:rPr lang="en-US" sz="2400" dirty="0" err="1"/>
              <a:t>Brugiavini</a:t>
            </a:r>
            <a:r>
              <a:rPr lang="en-US" sz="2400" dirty="0"/>
              <a:t> A, Pasini G. </a:t>
            </a:r>
            <a:r>
              <a:rPr lang="en-US" sz="2400" dirty="0" smtClean="0"/>
              <a:t>Social </a:t>
            </a:r>
            <a:r>
              <a:rPr lang="en-US" sz="2400" dirty="0"/>
              <a:t>Science &amp; Medicine (2015) </a:t>
            </a:r>
            <a:r>
              <a:rPr lang="en-US" sz="2400" dirty="0" smtClean="0"/>
              <a:t>doi:10.1016/j.socscimed.2015.02.037</a:t>
            </a:r>
          </a:p>
          <a:p>
            <a:pPr marL="0" lvl="0" indent="0">
              <a:buNone/>
            </a:pPr>
            <a:r>
              <a:rPr lang="en-US" sz="2400" dirty="0" smtClean="0"/>
              <a:t>This work was supported by NIA.</a:t>
            </a:r>
            <a:endParaRPr lang="en-US" sz="2400" dirty="0"/>
          </a:p>
          <a:p>
            <a:pPr marL="0" indent="0">
              <a:buNone/>
            </a:pPr>
            <a:endParaRPr lang="en-US" dirty="0" smtClean="0">
              <a:solidFill>
                <a:srgbClr val="000000"/>
              </a:solidFill>
            </a:endParaRPr>
          </a:p>
        </p:txBody>
      </p:sp>
    </p:spTree>
    <p:extLst>
      <p:ext uri="{BB962C8B-B14F-4D97-AF65-F5344CB8AC3E}">
        <p14:creationId xmlns:p14="http://schemas.microsoft.com/office/powerpoint/2010/main" val="40592773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sz="quarter" idx="1"/>
          </p:nvPr>
        </p:nvSpPr>
        <p:spPr>
          <a:xfrm>
            <a:off x="188913" y="1271530"/>
            <a:ext cx="8766175" cy="5571058"/>
          </a:xfrm>
        </p:spPr>
        <p:txBody>
          <a:bodyPr>
            <a:normAutofit lnSpcReduction="10000"/>
          </a:bodyPr>
          <a:lstStyle/>
          <a:p>
            <a:pPr>
              <a:buClrTx/>
              <a:buSzPct val="140000"/>
              <a:buFont typeface="Arial" charset="0"/>
              <a:buChar char="•"/>
            </a:pPr>
            <a:r>
              <a:rPr lang="en-GB" sz="2400" dirty="0">
                <a:latin typeface="Candara"/>
                <a:cs typeface="Candara"/>
              </a:rPr>
              <a:t>Maternity leave policies affect </a:t>
            </a:r>
            <a:r>
              <a:rPr lang="en-GB" sz="2400" dirty="0" err="1" smtClean="0">
                <a:latin typeface="Candara"/>
                <a:cs typeface="Candara"/>
              </a:rPr>
              <a:t>labor</a:t>
            </a:r>
            <a:r>
              <a:rPr lang="en-GB" sz="2400" dirty="0" smtClean="0">
                <a:latin typeface="Candara"/>
                <a:cs typeface="Candara"/>
              </a:rPr>
              <a:t> </a:t>
            </a:r>
            <a:r>
              <a:rPr lang="en-GB" sz="2400" dirty="0">
                <a:latin typeface="Candara"/>
                <a:cs typeface="Candara"/>
              </a:rPr>
              <a:t>market outcomes </a:t>
            </a:r>
            <a:r>
              <a:rPr lang="en-GB" sz="2400" dirty="0" smtClean="0">
                <a:latin typeface="Candara"/>
                <a:cs typeface="Candara"/>
              </a:rPr>
              <a:t>(</a:t>
            </a:r>
            <a:r>
              <a:rPr lang="en-GB" sz="2400" dirty="0" err="1" smtClean="0">
                <a:latin typeface="Candara"/>
                <a:cs typeface="Candara"/>
              </a:rPr>
              <a:t>Klerman</a:t>
            </a:r>
            <a:r>
              <a:rPr lang="en-GB" sz="2400" dirty="0" smtClean="0">
                <a:latin typeface="Candara"/>
                <a:cs typeface="Candara"/>
              </a:rPr>
              <a:t> &amp; Leibowitz, 2000; </a:t>
            </a:r>
            <a:r>
              <a:rPr lang="en-GB" sz="2400" dirty="0" err="1" smtClean="0">
                <a:latin typeface="Candara"/>
                <a:cs typeface="Candara"/>
              </a:rPr>
              <a:t>Rossin</a:t>
            </a:r>
            <a:r>
              <a:rPr lang="en-GB" sz="2400" dirty="0" smtClean="0">
                <a:latin typeface="Candara"/>
                <a:cs typeface="Candara"/>
              </a:rPr>
              <a:t> et al, 2013):</a:t>
            </a:r>
          </a:p>
          <a:p>
            <a:pPr lvl="1">
              <a:buClrTx/>
              <a:buSzPct val="140000"/>
              <a:buFont typeface="Arial" charset="0"/>
              <a:buChar char="•"/>
            </a:pPr>
            <a:r>
              <a:rPr lang="en-GB" sz="2100" dirty="0" smtClean="0">
                <a:latin typeface="Candara"/>
                <a:cs typeface="Candara"/>
              </a:rPr>
              <a:t>Wage level and growth</a:t>
            </a:r>
          </a:p>
          <a:p>
            <a:pPr lvl="1">
              <a:buClrTx/>
              <a:buSzPct val="140000"/>
              <a:buFont typeface="Arial" charset="0"/>
              <a:buChar char="•"/>
            </a:pPr>
            <a:r>
              <a:rPr lang="en-GB" sz="2100" dirty="0" smtClean="0">
                <a:latin typeface="Candara"/>
                <a:cs typeface="Candara"/>
              </a:rPr>
              <a:t>career </a:t>
            </a:r>
            <a:r>
              <a:rPr lang="en-GB" sz="2100" dirty="0">
                <a:latin typeface="Candara"/>
                <a:cs typeface="Candara"/>
              </a:rPr>
              <a:t>prospects</a:t>
            </a:r>
          </a:p>
          <a:p>
            <a:pPr lvl="1">
              <a:buClrTx/>
              <a:buSzPct val="140000"/>
              <a:buFont typeface="Arial" charset="0"/>
              <a:buChar char="•"/>
            </a:pPr>
            <a:r>
              <a:rPr lang="en-GB" sz="2100" dirty="0">
                <a:latin typeface="Candara"/>
                <a:cs typeface="Candara"/>
              </a:rPr>
              <a:t>labour market attachment</a:t>
            </a:r>
          </a:p>
          <a:p>
            <a:pPr lvl="1">
              <a:buClrTx/>
              <a:buSzPct val="140000"/>
              <a:buFont typeface="Arial" charset="0"/>
              <a:buChar char="•"/>
            </a:pPr>
            <a:r>
              <a:rPr lang="en-GB" sz="2100" dirty="0" smtClean="0">
                <a:latin typeface="Candara"/>
                <a:cs typeface="Candara"/>
              </a:rPr>
              <a:t>Employability</a:t>
            </a:r>
          </a:p>
          <a:p>
            <a:pPr lvl="1">
              <a:buClrTx/>
              <a:buSzPct val="140000"/>
              <a:buFont typeface="Arial" charset="0"/>
              <a:buChar char="•"/>
            </a:pPr>
            <a:endParaRPr lang="en-GB" sz="2100" dirty="0">
              <a:latin typeface="Candara"/>
              <a:cs typeface="Candara"/>
            </a:endParaRPr>
          </a:p>
          <a:p>
            <a:pPr>
              <a:buClrTx/>
              <a:buSzPct val="140000"/>
              <a:buFont typeface="Arial" charset="0"/>
              <a:buChar char="•"/>
            </a:pPr>
            <a:r>
              <a:rPr lang="en-GB" sz="2400" dirty="0">
                <a:latin typeface="Candara"/>
                <a:cs typeface="Candara"/>
              </a:rPr>
              <a:t>Positive effects on the </a:t>
            </a:r>
            <a:r>
              <a:rPr lang="en-GB" sz="2400" dirty="0" err="1">
                <a:latin typeface="Candara"/>
                <a:cs typeface="Candara"/>
              </a:rPr>
              <a:t>newborn’s</a:t>
            </a:r>
            <a:r>
              <a:rPr lang="en-GB" sz="2400" dirty="0">
                <a:latin typeface="Candara"/>
                <a:cs typeface="Candara"/>
              </a:rPr>
              <a:t> health (</a:t>
            </a:r>
            <a:r>
              <a:rPr lang="en-GB" sz="2400" dirty="0" err="1">
                <a:latin typeface="Candara"/>
                <a:cs typeface="Candara"/>
              </a:rPr>
              <a:t>Ruhm</a:t>
            </a:r>
            <a:r>
              <a:rPr lang="en-GB" sz="2400" dirty="0">
                <a:latin typeface="Candara"/>
                <a:cs typeface="Candara"/>
              </a:rPr>
              <a:t>, 2000; Tanaka 2005; </a:t>
            </a:r>
            <a:r>
              <a:rPr lang="en-GB" sz="2400" dirty="0" err="1">
                <a:latin typeface="Candara"/>
                <a:cs typeface="Candara"/>
              </a:rPr>
              <a:t>Rossin</a:t>
            </a:r>
            <a:r>
              <a:rPr lang="en-GB" sz="2400" dirty="0">
                <a:latin typeface="Candara"/>
                <a:cs typeface="Candara"/>
              </a:rPr>
              <a:t>, 2011</a:t>
            </a:r>
            <a:r>
              <a:rPr lang="en-GB" sz="2400" dirty="0" smtClean="0">
                <a:latin typeface="Candara"/>
                <a:cs typeface="Candara"/>
              </a:rPr>
              <a:t>)</a:t>
            </a:r>
          </a:p>
          <a:p>
            <a:pPr>
              <a:buClrTx/>
              <a:buSzPct val="140000"/>
              <a:buFont typeface="Arial" charset="0"/>
              <a:buChar char="•"/>
            </a:pPr>
            <a:endParaRPr lang="en-GB" sz="2400" dirty="0">
              <a:latin typeface="Candara"/>
              <a:cs typeface="Candara"/>
            </a:endParaRPr>
          </a:p>
          <a:p>
            <a:pPr>
              <a:buClrTx/>
              <a:buSzPct val="140000"/>
              <a:buFont typeface="Arial" charset="0"/>
              <a:buChar char="•"/>
            </a:pPr>
            <a:r>
              <a:rPr lang="en-GB" sz="2400" dirty="0">
                <a:latin typeface="Candara"/>
                <a:cs typeface="Candara"/>
              </a:rPr>
              <a:t>Positive effects on mothers health immediately after childbirth (</a:t>
            </a:r>
            <a:r>
              <a:rPr lang="en-GB" sz="2400" dirty="0" err="1">
                <a:latin typeface="Candara"/>
                <a:cs typeface="Candara"/>
              </a:rPr>
              <a:t>Chatterji</a:t>
            </a:r>
            <a:r>
              <a:rPr lang="en-GB" sz="2400" dirty="0">
                <a:latin typeface="Candara"/>
                <a:cs typeface="Candara"/>
              </a:rPr>
              <a:t> &amp; Markowitz 2012; </a:t>
            </a:r>
            <a:r>
              <a:rPr lang="en-GB" sz="2400" dirty="0" err="1">
                <a:latin typeface="Candara"/>
                <a:cs typeface="Candara"/>
              </a:rPr>
              <a:t>Staehelin</a:t>
            </a:r>
            <a:r>
              <a:rPr lang="en-GB" sz="2400" dirty="0">
                <a:latin typeface="Candara"/>
                <a:cs typeface="Candara"/>
              </a:rPr>
              <a:t> et al., 2007</a:t>
            </a:r>
            <a:r>
              <a:rPr lang="en-GB" sz="2400" dirty="0" smtClean="0">
                <a:latin typeface="Candara"/>
                <a:cs typeface="Candara"/>
              </a:rPr>
              <a:t>)</a:t>
            </a:r>
          </a:p>
          <a:p>
            <a:pPr marL="0" indent="0">
              <a:buClrTx/>
              <a:buSzPct val="140000"/>
              <a:buNone/>
            </a:pPr>
            <a:endParaRPr lang="en-GB" sz="2400" dirty="0" smtClean="0">
              <a:latin typeface="Candara"/>
              <a:cs typeface="Candara"/>
            </a:endParaRPr>
          </a:p>
          <a:p>
            <a:pPr>
              <a:buClrTx/>
              <a:buSzPct val="140000"/>
              <a:buFont typeface="Arial" charset="0"/>
              <a:buChar char="•"/>
            </a:pPr>
            <a:r>
              <a:rPr lang="en-GB" sz="2400" dirty="0" smtClean="0">
                <a:latin typeface="Candara"/>
                <a:cs typeface="Candara"/>
              </a:rPr>
              <a:t>“Scarring” effect of maternity: reduce stress at period of birth, maternal depression linked to long term offspring outcomes</a:t>
            </a:r>
            <a:endParaRPr lang="en-GB" sz="2400" dirty="0">
              <a:latin typeface="Candara"/>
              <a:cs typeface="Candara"/>
            </a:endParaRPr>
          </a:p>
        </p:txBody>
      </p:sp>
      <p:sp>
        <p:nvSpPr>
          <p:cNvPr id="19459" name="Title 1"/>
          <p:cNvSpPr>
            <a:spLocks noGrp="1"/>
          </p:cNvSpPr>
          <p:nvPr>
            <p:ph type="title"/>
          </p:nvPr>
        </p:nvSpPr>
        <p:spPr>
          <a:xfrm>
            <a:off x="495300" y="228600"/>
            <a:ext cx="8153400" cy="990600"/>
          </a:xfrm>
        </p:spPr>
        <p:txBody>
          <a:bodyPr>
            <a:normAutofit/>
          </a:bodyPr>
          <a:lstStyle/>
          <a:p>
            <a:r>
              <a:rPr lang="en-GB" sz="3200" b="1" dirty="0">
                <a:solidFill>
                  <a:schemeClr val="tx1"/>
                </a:solidFill>
                <a:latin typeface="Century Gothic"/>
                <a:cs typeface="Century Gothic"/>
              </a:rPr>
              <a:t>Maternity leave policies</a:t>
            </a:r>
          </a:p>
        </p:txBody>
      </p:sp>
    </p:spTree>
    <p:extLst>
      <p:ext uri="{BB962C8B-B14F-4D97-AF65-F5344CB8AC3E}">
        <p14:creationId xmlns:p14="http://schemas.microsoft.com/office/powerpoint/2010/main" val="42283887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sz="quarter" idx="1"/>
          </p:nvPr>
        </p:nvSpPr>
        <p:spPr>
          <a:xfrm>
            <a:off x="612775" y="1600200"/>
            <a:ext cx="8153400" cy="4495800"/>
          </a:xfrm>
        </p:spPr>
        <p:txBody>
          <a:bodyPr>
            <a:normAutofit fontScale="92500"/>
          </a:bodyPr>
          <a:lstStyle/>
          <a:p>
            <a:pPr>
              <a:buClrTx/>
              <a:buSzPct val="140000"/>
              <a:buFont typeface="Arial" charset="0"/>
              <a:buChar char="•"/>
              <a:defRPr/>
            </a:pPr>
            <a:r>
              <a:rPr lang="en-US" sz="2400" dirty="0">
                <a:latin typeface="Candara"/>
                <a:ea typeface="+mn-ea"/>
                <a:cs typeface="Candara"/>
              </a:rPr>
              <a:t>Multidisciplinary, cross-country </a:t>
            </a:r>
            <a:r>
              <a:rPr lang="en-US" sz="2400" dirty="0" smtClean="0">
                <a:latin typeface="Candara"/>
                <a:ea typeface="+mn-ea"/>
                <a:cs typeface="Candara"/>
              </a:rPr>
              <a:t>panel survey </a:t>
            </a:r>
            <a:r>
              <a:rPr lang="en-US" sz="2400" dirty="0">
                <a:latin typeface="Candara"/>
                <a:ea typeface="+mn-ea"/>
                <a:cs typeface="Candara"/>
              </a:rPr>
              <a:t>representative of 50+ population across Europe</a:t>
            </a:r>
          </a:p>
          <a:p>
            <a:pPr>
              <a:buClrTx/>
              <a:buSzPct val="140000"/>
              <a:buFont typeface="Arial" charset="0"/>
              <a:buChar char="•"/>
              <a:defRPr/>
            </a:pPr>
            <a:r>
              <a:rPr lang="en-US" sz="2400" dirty="0">
                <a:latin typeface="Candara"/>
                <a:ea typeface="+mn-ea"/>
                <a:cs typeface="Candara"/>
              </a:rPr>
              <a:t>30,000 men and women over 13 European countries</a:t>
            </a:r>
            <a:endParaRPr lang="en-GB" altLang="en-US" sz="2400" dirty="0">
              <a:latin typeface="Candara"/>
              <a:ea typeface="+mn-ea"/>
              <a:cs typeface="Candara"/>
            </a:endParaRPr>
          </a:p>
          <a:p>
            <a:pPr>
              <a:buClrTx/>
              <a:buSzPct val="140000"/>
              <a:buFont typeface="Arial" charset="0"/>
              <a:buChar char="•"/>
              <a:defRPr/>
            </a:pPr>
            <a:r>
              <a:rPr lang="en-GB" altLang="en-US" sz="2400" dirty="0" smtClean="0">
                <a:latin typeface="Candara"/>
                <a:ea typeface="+mn-ea"/>
                <a:cs typeface="Candara"/>
              </a:rPr>
              <a:t>retrospective data on </a:t>
            </a:r>
            <a:r>
              <a:rPr lang="en-US" sz="2600" dirty="0" smtClean="0">
                <a:latin typeface="Candara"/>
                <a:ea typeface="+mn-ea"/>
                <a:cs typeface="Candara"/>
              </a:rPr>
              <a:t>life histories:</a:t>
            </a:r>
            <a:endParaRPr lang="en-US" sz="2600" dirty="0">
              <a:latin typeface="Candara"/>
              <a:ea typeface="+mn-ea"/>
              <a:cs typeface="Candara"/>
            </a:endParaRPr>
          </a:p>
          <a:p>
            <a:pPr marL="1108075" lvl="1" indent="-254000">
              <a:buClr>
                <a:srgbClr val="A5AB81"/>
              </a:buClr>
              <a:buFont typeface="Georgia" pitchFamily="18"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US" dirty="0">
                <a:solidFill>
                  <a:srgbClr val="000000"/>
                </a:solidFill>
                <a:latin typeface="Candara"/>
                <a:ea typeface="+mn-ea"/>
                <a:cs typeface="Candara"/>
              </a:rPr>
              <a:t>Complete </a:t>
            </a:r>
            <a:r>
              <a:rPr lang="en-US" b="1" dirty="0">
                <a:solidFill>
                  <a:srgbClr val="000000"/>
                </a:solidFill>
                <a:latin typeface="Candara"/>
                <a:ea typeface="+mn-ea"/>
                <a:cs typeface="Candara"/>
              </a:rPr>
              <a:t>working history</a:t>
            </a:r>
          </a:p>
          <a:p>
            <a:pPr marL="1108075" lvl="1" indent="-254000">
              <a:buClr>
                <a:srgbClr val="A5AB81"/>
              </a:buClr>
              <a:buFont typeface="Georgia" pitchFamily="18"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US" dirty="0">
                <a:solidFill>
                  <a:srgbClr val="000000"/>
                </a:solidFill>
                <a:latin typeface="Candara"/>
                <a:ea typeface="+mn-ea"/>
                <a:cs typeface="Candara"/>
              </a:rPr>
              <a:t>Complete </a:t>
            </a:r>
            <a:r>
              <a:rPr lang="en-US" b="1" dirty="0">
                <a:solidFill>
                  <a:srgbClr val="000000"/>
                </a:solidFill>
                <a:latin typeface="Candara"/>
                <a:ea typeface="+mn-ea"/>
                <a:cs typeface="Candara"/>
              </a:rPr>
              <a:t>fertility </a:t>
            </a:r>
            <a:r>
              <a:rPr lang="en-US" b="1" dirty="0" smtClean="0">
                <a:solidFill>
                  <a:srgbClr val="000000"/>
                </a:solidFill>
                <a:latin typeface="Candara"/>
                <a:ea typeface="+mn-ea"/>
                <a:cs typeface="Candara"/>
              </a:rPr>
              <a:t>history</a:t>
            </a:r>
            <a:endParaRPr lang="en-US" b="1" dirty="0">
              <a:solidFill>
                <a:srgbClr val="000000"/>
              </a:solidFill>
              <a:latin typeface="Candara"/>
              <a:ea typeface="+mn-ea"/>
              <a:cs typeface="Candara"/>
            </a:endParaRPr>
          </a:p>
          <a:p>
            <a:pPr>
              <a:buClrTx/>
              <a:buSzPct val="140000"/>
              <a:buFont typeface="Arial" panose="020B0604020202020204" pitchFamily="34" charset="0"/>
              <a:buChar char="•"/>
              <a:defRPr/>
            </a:pPr>
            <a:r>
              <a:rPr lang="en-GB" altLang="en-US" sz="2400" dirty="0" smtClean="0">
                <a:latin typeface="Candara"/>
                <a:ea typeface="+mn-ea"/>
                <a:cs typeface="Candara"/>
              </a:rPr>
              <a:t>Mental Health in 2004 and 2006: Euro-D Scale</a:t>
            </a:r>
          </a:p>
          <a:p>
            <a:pPr>
              <a:buSzPct val="140000"/>
              <a:buFont typeface="Arial" panose="020B0604020202020204" pitchFamily="34" charset="0"/>
              <a:buChar char="•"/>
              <a:defRPr/>
            </a:pPr>
            <a:r>
              <a:rPr lang="en-GB" sz="2400" dirty="0">
                <a:latin typeface="Candara"/>
                <a:cs typeface="Candara"/>
              </a:rPr>
              <a:t>We know exact year of maternity, country of residence, labour market status at childbirth, exact length of </a:t>
            </a:r>
            <a:r>
              <a:rPr lang="en-GB" sz="2400" dirty="0" smtClean="0">
                <a:latin typeface="Candara"/>
                <a:cs typeface="Candara"/>
              </a:rPr>
              <a:t>interruption</a:t>
            </a:r>
            <a:endParaRPr lang="en-GB" altLang="en-US" sz="2400" dirty="0" smtClean="0">
              <a:latin typeface="Candara"/>
              <a:ea typeface="+mn-ea"/>
              <a:cs typeface="Candara"/>
            </a:endParaRPr>
          </a:p>
          <a:p>
            <a:pPr>
              <a:buClrTx/>
              <a:buSzPct val="140000"/>
              <a:buFont typeface="Arial" panose="020B0604020202020204" pitchFamily="34" charset="0"/>
              <a:buChar char="•"/>
              <a:defRPr/>
            </a:pPr>
            <a:r>
              <a:rPr lang="en-GB" altLang="en-US" sz="2400" dirty="0" smtClean="0">
                <a:latin typeface="Candara"/>
                <a:ea typeface="+mn-ea"/>
                <a:cs typeface="Candara"/>
              </a:rPr>
              <a:t>Extensive measures of physical health, demographics, labour market behaviour, pensions</a:t>
            </a:r>
          </a:p>
          <a:p>
            <a:pPr marL="0" indent="0">
              <a:buClrTx/>
              <a:buSzPct val="140000"/>
              <a:buFont typeface="Wingdings" pitchFamily="2" charset="2"/>
              <a:buNone/>
              <a:defRPr/>
            </a:pPr>
            <a:endParaRPr lang="en-GB" altLang="en-US" sz="2400" dirty="0" smtClean="0">
              <a:ea typeface="+mn-ea"/>
              <a:cs typeface="+mn-cs"/>
            </a:endParaRPr>
          </a:p>
        </p:txBody>
      </p:sp>
      <p:sp>
        <p:nvSpPr>
          <p:cNvPr id="21507" name="Title 1"/>
          <p:cNvSpPr>
            <a:spLocks noGrp="1"/>
          </p:cNvSpPr>
          <p:nvPr>
            <p:ph type="title"/>
          </p:nvPr>
        </p:nvSpPr>
        <p:spPr>
          <a:xfrm>
            <a:off x="495300" y="228600"/>
            <a:ext cx="8153400" cy="990600"/>
          </a:xfrm>
        </p:spPr>
        <p:txBody>
          <a:bodyPr>
            <a:normAutofit/>
          </a:bodyPr>
          <a:lstStyle/>
          <a:p>
            <a:r>
              <a:rPr lang="en-GB" sz="3200" b="1" dirty="0">
                <a:solidFill>
                  <a:schemeClr val="tx1"/>
                </a:solidFill>
                <a:latin typeface="Century Gothic"/>
                <a:cs typeface="Century Gothic"/>
              </a:rPr>
              <a:t>Data: SHARE</a:t>
            </a:r>
          </a:p>
        </p:txBody>
      </p:sp>
    </p:spTree>
    <p:extLst>
      <p:ext uri="{BB962C8B-B14F-4D97-AF65-F5344CB8AC3E}">
        <p14:creationId xmlns:p14="http://schemas.microsoft.com/office/powerpoint/2010/main" val="12922156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sz="quarter" idx="1"/>
          </p:nvPr>
        </p:nvSpPr>
        <p:spPr>
          <a:xfrm>
            <a:off x="612775" y="1600200"/>
            <a:ext cx="8153400" cy="4495800"/>
          </a:xfrm>
        </p:spPr>
        <p:txBody>
          <a:bodyPr>
            <a:normAutofit/>
          </a:bodyPr>
          <a:lstStyle/>
          <a:p>
            <a:pPr>
              <a:buClrTx/>
              <a:buSzPct val="140000"/>
              <a:buFont typeface="Arial" charset="0"/>
              <a:buChar char="•"/>
            </a:pPr>
            <a:r>
              <a:rPr lang="en-GB" sz="2400" dirty="0">
                <a:latin typeface="Candara"/>
                <a:cs typeface="Candara"/>
              </a:rPr>
              <a:t>Anne Gauthier (2011): </a:t>
            </a:r>
            <a:r>
              <a:rPr lang="en-GB" sz="2400" dirty="0" smtClean="0">
                <a:latin typeface="Candara"/>
                <a:cs typeface="Candara"/>
              </a:rPr>
              <a:t> </a:t>
            </a:r>
            <a:r>
              <a:rPr lang="en-GB" sz="2400" dirty="0">
                <a:latin typeface="Candara"/>
                <a:cs typeface="Candara"/>
              </a:rPr>
              <a:t>“Family Policy Database" on:</a:t>
            </a:r>
          </a:p>
          <a:p>
            <a:pPr lvl="1">
              <a:buClrTx/>
              <a:buSzPct val="140000"/>
              <a:buFont typeface="Arial" charset="0"/>
              <a:buChar char="•"/>
            </a:pPr>
            <a:r>
              <a:rPr lang="en-GB" sz="2100" dirty="0">
                <a:latin typeface="Candara"/>
                <a:cs typeface="Candara"/>
              </a:rPr>
              <a:t>Maternity, parental, and childcare leave policies</a:t>
            </a:r>
          </a:p>
          <a:p>
            <a:pPr lvl="1">
              <a:buClrTx/>
              <a:buSzPct val="140000"/>
              <a:buFont typeface="Arial" charset="0"/>
              <a:buChar char="•"/>
            </a:pPr>
            <a:r>
              <a:rPr lang="en-GB" sz="2100" dirty="0">
                <a:latin typeface="Candara"/>
                <a:cs typeface="Candara"/>
              </a:rPr>
              <a:t>Cash </a:t>
            </a:r>
            <a:r>
              <a:rPr lang="en-GB" sz="2100" dirty="0" smtClean="0">
                <a:latin typeface="Candara"/>
                <a:cs typeface="Candara"/>
              </a:rPr>
              <a:t>benefits</a:t>
            </a:r>
          </a:p>
          <a:p>
            <a:pPr marL="457200" lvl="1" indent="0">
              <a:buClrTx/>
              <a:buSzPct val="140000"/>
              <a:buNone/>
            </a:pPr>
            <a:endParaRPr lang="en-GB" sz="2100" dirty="0">
              <a:latin typeface="Candara"/>
              <a:cs typeface="Candara"/>
            </a:endParaRPr>
          </a:p>
          <a:p>
            <a:pPr>
              <a:buClrTx/>
              <a:buSzPct val="140000"/>
              <a:buFont typeface="Arial" charset="0"/>
              <a:buChar char="•"/>
            </a:pPr>
            <a:r>
              <a:rPr lang="en-GB" sz="2400" dirty="0">
                <a:latin typeface="Candara"/>
                <a:cs typeface="Candara"/>
              </a:rPr>
              <a:t>The database covers the period 1960-2010 and all SHARE </a:t>
            </a:r>
            <a:r>
              <a:rPr lang="en-GB" sz="2400" dirty="0" smtClean="0">
                <a:latin typeface="Candara"/>
                <a:cs typeface="Candara"/>
              </a:rPr>
              <a:t>countries</a:t>
            </a:r>
          </a:p>
          <a:p>
            <a:pPr marL="0" indent="0">
              <a:buClrTx/>
              <a:buSzPct val="140000"/>
              <a:buNone/>
            </a:pPr>
            <a:endParaRPr lang="en-GB" sz="2400" dirty="0">
              <a:latin typeface="Candara"/>
              <a:cs typeface="Candara"/>
            </a:endParaRPr>
          </a:p>
          <a:p>
            <a:pPr>
              <a:buClrTx/>
              <a:buSzPct val="140000"/>
              <a:buFont typeface="Arial" charset="0"/>
              <a:buChar char="•"/>
            </a:pPr>
            <a:r>
              <a:rPr lang="en-GB" sz="2400" b="1" dirty="0">
                <a:latin typeface="Candara"/>
                <a:cs typeface="Candara"/>
              </a:rPr>
              <a:t>Maternity leave: </a:t>
            </a:r>
            <a:r>
              <a:rPr lang="en-GB" sz="2400" dirty="0">
                <a:latin typeface="Candara"/>
                <a:cs typeface="Candara"/>
              </a:rPr>
              <a:t>leave granted (only) to mothers in connection with childbirth, and which usually includes a period of leave prior and after </a:t>
            </a:r>
            <a:r>
              <a:rPr lang="en-GB" sz="2400" dirty="0" smtClean="0">
                <a:latin typeface="Candara"/>
                <a:cs typeface="Candara"/>
              </a:rPr>
              <a:t>childbirth. We use total number paid work weeks</a:t>
            </a:r>
          </a:p>
          <a:p>
            <a:pPr>
              <a:buClrTx/>
              <a:buSzPct val="140000"/>
              <a:buFont typeface="Arial" charset="0"/>
              <a:buChar char="•"/>
            </a:pPr>
            <a:endParaRPr lang="en-GB" sz="2400" dirty="0">
              <a:latin typeface="Candara"/>
              <a:cs typeface="Candara"/>
            </a:endParaRPr>
          </a:p>
        </p:txBody>
      </p:sp>
      <p:sp>
        <p:nvSpPr>
          <p:cNvPr id="24579" name="Title 1"/>
          <p:cNvSpPr>
            <a:spLocks noGrp="1"/>
          </p:cNvSpPr>
          <p:nvPr>
            <p:ph type="title"/>
          </p:nvPr>
        </p:nvSpPr>
        <p:spPr>
          <a:xfrm>
            <a:off x="495300" y="228600"/>
            <a:ext cx="8153400" cy="990600"/>
          </a:xfrm>
        </p:spPr>
        <p:txBody>
          <a:bodyPr>
            <a:normAutofit/>
          </a:bodyPr>
          <a:lstStyle/>
          <a:p>
            <a:r>
              <a:rPr lang="en-GB" sz="3200" b="1" dirty="0">
                <a:solidFill>
                  <a:schemeClr val="tx1"/>
                </a:solidFill>
                <a:latin typeface="Century Gothic"/>
                <a:cs typeface="Century Gothic"/>
              </a:rPr>
              <a:t>Policy Data</a:t>
            </a:r>
          </a:p>
        </p:txBody>
      </p:sp>
    </p:spTree>
    <p:extLst>
      <p:ext uri="{BB962C8B-B14F-4D97-AF65-F5344CB8AC3E}">
        <p14:creationId xmlns:p14="http://schemas.microsoft.com/office/powerpoint/2010/main" val="3999956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228600"/>
            <a:ext cx="8153400" cy="990600"/>
          </a:xfrm>
        </p:spPr>
        <p:txBody>
          <a:bodyPr>
            <a:noAutofit/>
          </a:bodyPr>
          <a:lstStyle/>
          <a:p>
            <a:r>
              <a:rPr lang="en-GB" sz="3200" b="1" dirty="0">
                <a:solidFill>
                  <a:schemeClr val="tx1"/>
                </a:solidFill>
                <a:latin typeface="Century Gothic"/>
                <a:cs typeface="Century Gothic"/>
              </a:rPr>
              <a:t>Paid maternity leave by country: Full wage weeks (excluding Sweden)</a:t>
            </a:r>
          </a:p>
        </p:txBody>
      </p:sp>
      <p:sp>
        <p:nvSpPr>
          <p:cNvPr id="28675" name="TextBox 7"/>
          <p:cNvSpPr txBox="1">
            <a:spLocks noChangeArrowheads="1"/>
          </p:cNvSpPr>
          <p:nvPr/>
        </p:nvSpPr>
        <p:spPr bwMode="auto">
          <a:xfrm rot="-5400000">
            <a:off x="-42069" y="3623469"/>
            <a:ext cx="9112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a:t>Weeks</a:t>
            </a:r>
          </a:p>
        </p:txBody>
      </p:sp>
      <p:pic>
        <p:nvPicPr>
          <p:cNvPr id="28676" name="Immagine 6" descr="C:\Users\Pasini\Documents\Research\Avendano_Berkman_Brugiavini_Pasini\texfiles\FWWnoS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707" y="1676400"/>
            <a:ext cx="7748587" cy="469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15771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98895902"/>
              </p:ext>
            </p:extLst>
          </p:nvPr>
        </p:nvGraphicFramePr>
        <p:xfrm>
          <a:off x="571500" y="1844675"/>
          <a:ext cx="8001000" cy="2236789"/>
        </p:xfrm>
        <a:graphic>
          <a:graphicData uri="http://schemas.openxmlformats.org/drawingml/2006/table">
            <a:tbl>
              <a:tblPr/>
              <a:tblGrid>
                <a:gridCol w="1711325"/>
                <a:gridCol w="1393825"/>
                <a:gridCol w="1527175"/>
                <a:gridCol w="1447800"/>
                <a:gridCol w="1920875"/>
              </a:tblGrid>
              <a:tr h="701675">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2000" b="1" i="0" u="none" strike="noStrike" cap="none" normalizeH="0" baseline="0">
                        <a:ln>
                          <a:noFill/>
                        </a:ln>
                        <a:solidFill>
                          <a:srgbClr val="FFFFFF"/>
                        </a:solidFill>
                        <a:effectLst/>
                        <a:latin typeface="Calibri" charset="0"/>
                        <a:ea typeface="ＭＳ Ｐゴシック" charset="0"/>
                      </a:endParaRPr>
                    </a:p>
                  </a:txBody>
                  <a:tcPr marL="44450" marR="4445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it-IT" sz="2000" b="1" i="0" u="none" strike="noStrike" cap="none" normalizeH="0" baseline="0">
                          <a:ln>
                            <a:noFill/>
                          </a:ln>
                          <a:solidFill>
                            <a:srgbClr val="FFFFFF"/>
                          </a:solidFill>
                          <a:effectLst/>
                          <a:latin typeface="Tw Cen MT" charset="0"/>
                          <a:ea typeface="ＭＳ Ｐゴシック" charset="0"/>
                        </a:rPr>
                        <a:t>Full-wage week of maternity leave benefits</a:t>
                      </a:r>
                      <a:endParaRPr kumimoji="0" lang="en-GB" sz="2000" b="1" i="0" u="none" strike="noStrike" cap="none" normalizeH="0" baseline="0">
                        <a:ln>
                          <a:noFill/>
                        </a:ln>
                        <a:solidFill>
                          <a:srgbClr val="FFFFFF"/>
                        </a:solidFill>
                        <a:effectLst/>
                        <a:latin typeface="Calibri" charset="0"/>
                        <a:ea typeface="Calibri" charset="0"/>
                        <a:cs typeface="Times New Roman" charset="0"/>
                      </a:endParaRPr>
                    </a:p>
                  </a:txBody>
                  <a:tcPr marL="44450" marR="4445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a:ln>
                            <a:noFill/>
                          </a:ln>
                          <a:solidFill>
                            <a:srgbClr val="FFFFFF"/>
                          </a:solidFill>
                          <a:effectLst/>
                          <a:latin typeface="Calibri" charset="0"/>
                          <a:ea typeface="Calibri" charset="0"/>
                          <a:cs typeface="Times New Roman" charset="0"/>
                        </a:rPr>
                        <a:t>Difference high-low</a:t>
                      </a:r>
                    </a:p>
                  </a:txBody>
                  <a:tcPr marL="44450" marR="4445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GB" sz="2000" b="1" i="0" u="none" strike="noStrike" cap="none" normalizeH="0" baseline="0">
                          <a:ln>
                            <a:noFill/>
                          </a:ln>
                          <a:solidFill>
                            <a:srgbClr val="FFFFFF"/>
                          </a:solidFill>
                          <a:effectLst/>
                          <a:latin typeface="Calibri" charset="0"/>
                          <a:ea typeface="Calibri" charset="0"/>
                          <a:cs typeface="Times New Roman" charset="0"/>
                        </a:rPr>
                        <a:t>% change </a:t>
                      </a:r>
                    </a:p>
                  </a:txBody>
                  <a:tcPr marL="44450" marR="4445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508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GB" sz="2000" b="1" i="0" u="none" strike="noStrike" cap="none" normalizeH="0" baseline="0">
                        <a:ln>
                          <a:noFill/>
                        </a:ln>
                        <a:solidFill>
                          <a:srgbClr val="FFFFFF"/>
                        </a:solidFill>
                        <a:effectLst/>
                        <a:latin typeface="Calibri" charset="0"/>
                        <a:ea typeface="ＭＳ Ｐゴシック" charset="0"/>
                      </a:endParaRPr>
                    </a:p>
                  </a:txBody>
                  <a:tcPr marL="44450" marR="4445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it-IT" sz="2000" b="0" i="0" u="none" strike="noStrike" cap="none" normalizeH="0" baseline="0">
                          <a:ln>
                            <a:noFill/>
                          </a:ln>
                          <a:solidFill>
                            <a:srgbClr val="000000"/>
                          </a:solidFill>
                          <a:effectLst/>
                          <a:latin typeface="Tw Cen MT" charset="0"/>
                          <a:ea typeface="ＭＳ Ｐゴシック" charset="0"/>
                        </a:rPr>
                        <a:t>Low</a:t>
                      </a: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CBCB"/>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it-IT" sz="2000" b="0" i="0" u="none" strike="noStrike" cap="none" normalizeH="0" baseline="0">
                          <a:ln>
                            <a:noFill/>
                          </a:ln>
                          <a:solidFill>
                            <a:srgbClr val="000000"/>
                          </a:solidFill>
                          <a:effectLst/>
                          <a:latin typeface="Tw Cen MT" charset="0"/>
                          <a:ea typeface="ＭＳ Ｐゴシック" charset="0"/>
                        </a:rPr>
                        <a:t>High</a:t>
                      </a: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CBCB"/>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CBCB"/>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CBCB"/>
                    </a:solidFill>
                  </a:tcPr>
                </a:tc>
              </a:tr>
              <a:tr h="48260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it-IT" sz="2000" b="1" i="0" u="none" strike="noStrike" cap="none" normalizeH="0" baseline="0">
                          <a:ln>
                            <a:noFill/>
                          </a:ln>
                          <a:solidFill>
                            <a:srgbClr val="FFFFFF"/>
                          </a:solidFill>
                          <a:effectLst/>
                          <a:latin typeface="Tw Cen MT" charset="0"/>
                          <a:ea typeface="ＭＳ Ｐゴシック" charset="0"/>
                        </a:rPr>
                        <a:t>working</a:t>
                      </a:r>
                      <a:endParaRPr kumimoji="0" lang="en-GB" sz="2000" b="1" i="0" u="none" strike="noStrike" cap="none" normalizeH="0" baseline="0">
                        <a:ln>
                          <a:noFill/>
                        </a:ln>
                        <a:solidFill>
                          <a:srgbClr val="FFFFFF"/>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it-IT" sz="2000" b="0" i="0" u="none" strike="noStrike" cap="none" normalizeH="0" baseline="0">
                          <a:ln>
                            <a:noFill/>
                          </a:ln>
                          <a:solidFill>
                            <a:srgbClr val="000000"/>
                          </a:solidFill>
                          <a:effectLst/>
                          <a:latin typeface="Tw Cen MT" charset="0"/>
                          <a:ea typeface="ＭＳ Ｐゴシック" charset="0"/>
                        </a:rPr>
                        <a:t>2,64</a:t>
                      </a: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7E7"/>
                    </a:solid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it-IT" sz="2000" b="0" i="0" u="none" strike="noStrike" cap="none" normalizeH="0" baseline="0">
                          <a:ln>
                            <a:noFill/>
                          </a:ln>
                          <a:solidFill>
                            <a:srgbClr val="000000"/>
                          </a:solidFill>
                          <a:effectLst/>
                          <a:latin typeface="Tw Cen MT" charset="0"/>
                          <a:ea typeface="ＭＳ Ｐゴシック" charset="0"/>
                        </a:rPr>
                        <a:t>2,51</a:t>
                      </a: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7E7"/>
                    </a:solid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it-IT" sz="2000" b="0" i="0" u="none" strike="noStrike" cap="none" normalizeH="0" baseline="0">
                          <a:ln>
                            <a:noFill/>
                          </a:ln>
                          <a:solidFill>
                            <a:srgbClr val="000000"/>
                          </a:solidFill>
                          <a:effectLst/>
                          <a:latin typeface="Tw Cen MT" charset="0"/>
                          <a:ea typeface="ＭＳ Ｐゴシック" charset="0"/>
                        </a:rPr>
                        <a:t>-0,13</a:t>
                      </a: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2000" b="0" i="0" u="none" strike="noStrike" cap="none" normalizeH="0" baseline="0">
                        <a:ln>
                          <a:noFill/>
                        </a:ln>
                        <a:solidFill>
                          <a:srgbClr val="000000"/>
                        </a:solidFill>
                        <a:effectLst/>
                        <a:latin typeface="Calibri" charset="0"/>
                        <a:ea typeface="ＭＳ Ｐゴシック"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7E7"/>
                    </a:solidFill>
                  </a:tcPr>
                </a:tc>
              </a:tr>
              <a:tr h="3508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it-IT" sz="2000" b="1" i="0" u="none" strike="noStrike" cap="none" normalizeH="0" baseline="0">
                          <a:ln>
                            <a:noFill/>
                          </a:ln>
                          <a:solidFill>
                            <a:srgbClr val="FFFFFF"/>
                          </a:solidFill>
                          <a:effectLst/>
                          <a:latin typeface="Tw Cen MT" charset="0"/>
                          <a:ea typeface="ＭＳ Ｐゴシック" charset="0"/>
                        </a:rPr>
                        <a:t>not working</a:t>
                      </a:r>
                      <a:endParaRPr kumimoji="0" lang="en-GB" sz="2000" b="1" i="0" u="none" strike="noStrike" cap="none" normalizeH="0" baseline="0">
                        <a:ln>
                          <a:noFill/>
                        </a:ln>
                        <a:solidFill>
                          <a:srgbClr val="FFFFFF"/>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it-IT" sz="2000" b="0" i="0" u="none" strike="noStrike" cap="none" normalizeH="0" baseline="0">
                          <a:ln>
                            <a:noFill/>
                          </a:ln>
                          <a:solidFill>
                            <a:srgbClr val="000000"/>
                          </a:solidFill>
                          <a:effectLst/>
                          <a:latin typeface="Tw Cen MT" charset="0"/>
                          <a:ea typeface="ＭＳ Ｐゴシック" charset="0"/>
                        </a:rPr>
                        <a:t>2,52</a:t>
                      </a: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CBCB"/>
                    </a:solid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it-IT" sz="2000" b="0" i="0" u="none" strike="noStrike" cap="none" normalizeH="0" baseline="0">
                          <a:ln>
                            <a:noFill/>
                          </a:ln>
                          <a:solidFill>
                            <a:srgbClr val="000000"/>
                          </a:solidFill>
                          <a:effectLst/>
                          <a:latin typeface="Tw Cen MT" charset="0"/>
                          <a:ea typeface="ＭＳ Ｐゴシック" charset="0"/>
                        </a:rPr>
                        <a:t>2,82</a:t>
                      </a: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CBCB"/>
                    </a:solid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it-IT" sz="2000" b="0" i="0" u="none" strike="noStrike" cap="none" normalizeH="0" baseline="0">
                          <a:ln>
                            <a:noFill/>
                          </a:ln>
                          <a:solidFill>
                            <a:srgbClr val="000000"/>
                          </a:solidFill>
                          <a:effectLst/>
                          <a:latin typeface="Tw Cen MT" charset="0"/>
                          <a:ea typeface="ＭＳ Ｐゴシック" charset="0"/>
                        </a:rPr>
                        <a:t>0,30</a:t>
                      </a:r>
                      <a:endParaRPr kumimoji="0" lang="en-GB" sz="2000" b="0"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CBCB"/>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GB" sz="2000" b="0" i="0" u="none" strike="noStrike" cap="none" normalizeH="0" baseline="0">
                        <a:ln>
                          <a:noFill/>
                        </a:ln>
                        <a:solidFill>
                          <a:srgbClr val="000000"/>
                        </a:solidFill>
                        <a:effectLst/>
                        <a:latin typeface="Calibri" charset="0"/>
                        <a:ea typeface="ＭＳ Ｐゴシック"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CBCB"/>
                    </a:solidFill>
                  </a:tcPr>
                </a:tc>
              </a:tr>
              <a:tr h="3508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it-IT" sz="2000" b="1" i="0" u="none" strike="noStrike" cap="none" normalizeH="0" baseline="0">
                          <a:ln>
                            <a:noFill/>
                          </a:ln>
                          <a:solidFill>
                            <a:srgbClr val="FFFFFF"/>
                          </a:solidFill>
                          <a:effectLst/>
                          <a:latin typeface="Tw Cen MT" charset="0"/>
                          <a:ea typeface="ＭＳ Ｐゴシック" charset="0"/>
                        </a:rPr>
                        <a:t> </a:t>
                      </a:r>
                      <a:endParaRPr kumimoji="0" lang="en-GB" sz="2000" b="1" i="0" u="none" strike="noStrike" cap="none" normalizeH="0" baseline="0">
                        <a:ln>
                          <a:noFill/>
                        </a:ln>
                        <a:solidFill>
                          <a:srgbClr val="FFFFFF"/>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it-IT" sz="2000" b="1" i="0" u="none" strike="noStrike" cap="none" normalizeH="0" baseline="0">
                          <a:ln>
                            <a:noFill/>
                          </a:ln>
                          <a:solidFill>
                            <a:srgbClr val="000000"/>
                          </a:solidFill>
                          <a:effectLst/>
                          <a:latin typeface="Tw Cen MT" charset="0"/>
                          <a:ea typeface="ＭＳ Ｐゴシック" charset="0"/>
                        </a:rPr>
                        <a:t> </a:t>
                      </a:r>
                      <a:endParaRPr kumimoji="0" lang="en-GB" sz="2000" b="1"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7E7"/>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it-IT" sz="2000" b="1" i="0" u="none" strike="noStrike" cap="none" normalizeH="0" baseline="0">
                          <a:ln>
                            <a:noFill/>
                          </a:ln>
                          <a:solidFill>
                            <a:srgbClr val="000000"/>
                          </a:solidFill>
                          <a:effectLst/>
                          <a:latin typeface="Tw Cen MT" charset="0"/>
                          <a:ea typeface="ＭＳ Ｐゴシック" charset="0"/>
                        </a:rPr>
                        <a:t>DiD</a:t>
                      </a:r>
                      <a:endParaRPr kumimoji="0" lang="en-GB" sz="2000" b="1"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7E7"/>
                    </a:solid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it-IT" sz="2000" b="1" i="0" u="none" strike="noStrike" cap="none" normalizeH="0" baseline="0">
                          <a:ln>
                            <a:noFill/>
                          </a:ln>
                          <a:solidFill>
                            <a:srgbClr val="000000"/>
                          </a:solidFill>
                          <a:effectLst/>
                          <a:latin typeface="Tw Cen MT" charset="0"/>
                          <a:ea typeface="ＭＳ Ｐゴシック" charset="0"/>
                        </a:rPr>
                        <a:t>-0,43</a:t>
                      </a:r>
                      <a:endParaRPr kumimoji="0" lang="en-GB" sz="2000" b="1" i="0" u="none" strike="noStrike" cap="none" normalizeH="0" baseline="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7E7"/>
                    </a:solidFill>
                  </a:tcPr>
                </a:tc>
                <a:tc>
                  <a:txBody>
                    <a:body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it-IT" sz="2000" b="1" i="0" u="none" strike="noStrike" cap="none" normalizeH="0" baseline="0" dirty="0">
                          <a:ln>
                            <a:noFill/>
                          </a:ln>
                          <a:solidFill>
                            <a:srgbClr val="000000"/>
                          </a:solidFill>
                          <a:effectLst/>
                          <a:latin typeface="Tw Cen MT" charset="0"/>
                          <a:ea typeface="ＭＳ Ｐゴシック" charset="0"/>
                        </a:rPr>
                        <a:t>-16,17%</a:t>
                      </a:r>
                      <a:endParaRPr kumimoji="0" lang="en-GB" sz="2000" b="1" i="0" u="none" strike="noStrike" cap="none" normalizeH="0" baseline="0" dirty="0">
                        <a:ln>
                          <a:noFill/>
                        </a:ln>
                        <a:solidFill>
                          <a:srgbClr val="000000"/>
                        </a:solidFill>
                        <a:effectLst/>
                        <a:latin typeface="Calibri" charset="0"/>
                        <a:ea typeface="Calibri" charset="0"/>
                        <a:cs typeface="Times New Roman" charset="0"/>
                      </a:endParaRPr>
                    </a:p>
                  </a:txBody>
                  <a:tcPr marL="44450" marR="4445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4E7E7"/>
                    </a:solidFill>
                  </a:tcPr>
                </a:tc>
              </a:tr>
            </a:tbl>
          </a:graphicData>
        </a:graphic>
      </p:graphicFrame>
      <p:sp>
        <p:nvSpPr>
          <p:cNvPr id="37927" name="Title 1"/>
          <p:cNvSpPr>
            <a:spLocks noGrp="1"/>
          </p:cNvSpPr>
          <p:nvPr>
            <p:ph type="title"/>
          </p:nvPr>
        </p:nvSpPr>
        <p:spPr>
          <a:xfrm>
            <a:off x="0" y="279400"/>
            <a:ext cx="9144000" cy="990600"/>
          </a:xfrm>
        </p:spPr>
        <p:txBody>
          <a:bodyPr>
            <a:noAutofit/>
          </a:bodyPr>
          <a:lstStyle/>
          <a:p>
            <a:r>
              <a:rPr lang="en-GB" sz="3200" b="1" dirty="0">
                <a:solidFill>
                  <a:schemeClr val="tx1"/>
                </a:solidFill>
                <a:latin typeface="Century Gothic"/>
                <a:cs typeface="Century Gothic"/>
              </a:rPr>
              <a:t>Depression score by Full Wage Weeks of Maternity leave, treatment  and controls</a:t>
            </a:r>
          </a:p>
        </p:txBody>
      </p:sp>
      <p:sp>
        <p:nvSpPr>
          <p:cNvPr id="37928" name="Title 1"/>
          <p:cNvSpPr txBox="1">
            <a:spLocks/>
          </p:cNvSpPr>
          <p:nvPr/>
        </p:nvSpPr>
        <p:spPr bwMode="auto">
          <a:xfrm>
            <a:off x="571500" y="4724399"/>
            <a:ext cx="8001000" cy="1286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GB" sz="2600" b="1" dirty="0">
                <a:latin typeface="Candara"/>
                <a:cs typeface="Candara"/>
              </a:rPr>
              <a:t>Interpretation:</a:t>
            </a:r>
            <a:r>
              <a:rPr lang="en-GB" sz="2600" dirty="0">
                <a:latin typeface="Candara"/>
                <a:cs typeface="Candara"/>
              </a:rPr>
              <a:t> </a:t>
            </a:r>
            <a:r>
              <a:rPr lang="en-GB" sz="2200" dirty="0">
                <a:latin typeface="Candara"/>
                <a:cs typeface="Candara"/>
              </a:rPr>
              <a:t>16.2% difference in depression score between low vs. high country-specific cut-offs for full-wage weeks, with respect to mean value among European women working at childbirth</a:t>
            </a:r>
          </a:p>
        </p:txBody>
      </p:sp>
    </p:spTree>
    <p:extLst>
      <p:ext uri="{BB962C8B-B14F-4D97-AF65-F5344CB8AC3E}">
        <p14:creationId xmlns:p14="http://schemas.microsoft.com/office/powerpoint/2010/main" val="32415962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647783"/>
          </a:xfrm>
        </p:spPr>
        <p:txBody>
          <a:bodyPr>
            <a:normAutofit/>
          </a:bodyPr>
          <a:lstStyle/>
          <a:p>
            <a:r>
              <a:rPr lang="en-US" sz="3200" b="1" dirty="0" smtClean="0">
                <a:latin typeface="Century Gothic"/>
                <a:cs typeface="Century Gothic"/>
              </a:rPr>
              <a:t>Rationale</a:t>
            </a:r>
            <a:r>
              <a:rPr lang="en-US" sz="3200" b="1" dirty="0" smtClean="0"/>
              <a:t> </a:t>
            </a:r>
            <a:endParaRPr lang="en-US" sz="3200" b="1" dirty="0"/>
          </a:p>
        </p:txBody>
      </p:sp>
      <p:sp>
        <p:nvSpPr>
          <p:cNvPr id="3" name="Content Placeholder 2"/>
          <p:cNvSpPr>
            <a:spLocks noGrp="1"/>
          </p:cNvSpPr>
          <p:nvPr>
            <p:ph idx="1"/>
          </p:nvPr>
        </p:nvSpPr>
        <p:spPr>
          <a:xfrm>
            <a:off x="167105" y="1042738"/>
            <a:ext cx="8809790" cy="5547894"/>
          </a:xfrm>
        </p:spPr>
        <p:txBody>
          <a:bodyPr>
            <a:normAutofit fontScale="92500" lnSpcReduction="10000"/>
          </a:bodyPr>
          <a:lstStyle/>
          <a:p>
            <a:pPr marL="514350" indent="-514350">
              <a:buAutoNum type="arabicPeriod"/>
            </a:pPr>
            <a:r>
              <a:rPr lang="en-US" i="1" dirty="0" smtClean="0">
                <a:solidFill>
                  <a:srgbClr val="FF0000"/>
                </a:solidFill>
                <a:latin typeface="Candara"/>
                <a:cs typeface="Candara"/>
              </a:rPr>
              <a:t>Life course trajectories are key to understanding wellbeing in old age</a:t>
            </a:r>
            <a:r>
              <a:rPr lang="en-US" dirty="0" smtClean="0">
                <a:latin typeface="Candara"/>
                <a:cs typeface="Candara"/>
              </a:rPr>
              <a:t>:  Single parenthood experienced during early/ middle adulthood  is associated with long run poor health.</a:t>
            </a:r>
          </a:p>
          <a:p>
            <a:pPr marL="0" indent="0">
              <a:buNone/>
            </a:pPr>
            <a:endParaRPr lang="en-US" dirty="0" smtClean="0">
              <a:latin typeface="Candara"/>
              <a:cs typeface="Candara"/>
            </a:endParaRPr>
          </a:p>
          <a:p>
            <a:pPr marL="514350" indent="-514350">
              <a:buAutoNum type="arabicPeriod"/>
            </a:pPr>
            <a:r>
              <a:rPr lang="en-US" i="1" dirty="0" smtClean="0">
                <a:solidFill>
                  <a:srgbClr val="FF0000"/>
                </a:solidFill>
                <a:latin typeface="Candara"/>
                <a:cs typeface="Candara"/>
              </a:rPr>
              <a:t>Demographic trends suggest trouble down the road: </a:t>
            </a:r>
            <a:r>
              <a:rPr lang="en-US" i="1" dirty="0" smtClean="0">
                <a:latin typeface="Candara"/>
                <a:cs typeface="Candara"/>
              </a:rPr>
              <a:t>Single parenthood in the US is on the rise</a:t>
            </a:r>
          </a:p>
          <a:p>
            <a:pPr marL="0" indent="0">
              <a:buNone/>
            </a:pPr>
            <a:endParaRPr lang="en-US" dirty="0" smtClean="0">
              <a:latin typeface="Candara"/>
              <a:cs typeface="Candara"/>
            </a:endParaRPr>
          </a:p>
          <a:p>
            <a:pPr marL="514350" indent="-514350">
              <a:buAutoNum type="arabicPeriod"/>
            </a:pPr>
            <a:r>
              <a:rPr lang="en-US" i="1" dirty="0" smtClean="0">
                <a:solidFill>
                  <a:srgbClr val="FF0000"/>
                </a:solidFill>
                <a:latin typeface="Candara"/>
                <a:cs typeface="Candara"/>
              </a:rPr>
              <a:t>Policies enacted for short term benefits turn out to have long term consequences- implying in this case- more unmeasured benefits compared to costs</a:t>
            </a:r>
            <a:r>
              <a:rPr lang="en-US" dirty="0" smtClean="0">
                <a:latin typeface="Candara"/>
                <a:cs typeface="Candara"/>
              </a:rPr>
              <a:t>: the case of maternity leave</a:t>
            </a:r>
            <a:endParaRPr lang="en-US" dirty="0">
              <a:latin typeface="Candara"/>
              <a:cs typeface="Candara"/>
            </a:endParaRPr>
          </a:p>
        </p:txBody>
      </p:sp>
    </p:spTree>
    <p:extLst>
      <p:ext uri="{BB962C8B-B14F-4D97-AF65-F5344CB8AC3E}">
        <p14:creationId xmlns:p14="http://schemas.microsoft.com/office/powerpoint/2010/main" val="32947535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2"/>
          <p:cNvSpPr txBox="1">
            <a:spLocks/>
          </p:cNvSpPr>
          <p:nvPr/>
        </p:nvSpPr>
        <p:spPr bwMode="auto">
          <a:xfrm>
            <a:off x="612775" y="614455"/>
            <a:ext cx="8153400" cy="5481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19088" indent="-319088" eaLnBrk="0" hangingPunct="0">
              <a:defRPr sz="2400">
                <a:solidFill>
                  <a:schemeClr val="tx1"/>
                </a:solidFill>
                <a:latin typeface="Arial" charset="0"/>
                <a:ea typeface="ＭＳ Ｐゴシック" charset="0"/>
                <a:cs typeface="ＭＳ Ｐゴシック" charset="0"/>
              </a:defRPr>
            </a:lvl1pPr>
            <a:lvl2pPr marL="639763" indent="-2730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spcBef>
                <a:spcPts val="700"/>
              </a:spcBef>
              <a:buSzPct val="140000"/>
              <a:buFont typeface="Arial" charset="0"/>
              <a:buChar char="•"/>
            </a:pPr>
            <a:r>
              <a:rPr lang="en-GB" sz="2000" dirty="0">
                <a:latin typeface="Candara"/>
                <a:cs typeface="Candara"/>
              </a:rPr>
              <a:t>Depression in old age is linked to maternity leave policies during the critical period of the birth of a first child:</a:t>
            </a:r>
          </a:p>
          <a:p>
            <a:pPr lvl="1">
              <a:spcBef>
                <a:spcPts val="550"/>
              </a:spcBef>
              <a:buSzPct val="140000"/>
              <a:buFont typeface="Arial" charset="0"/>
              <a:buChar char="•"/>
            </a:pPr>
            <a:r>
              <a:rPr lang="en-GB" sz="2000" dirty="0">
                <a:latin typeface="Candara"/>
                <a:cs typeface="Candara"/>
              </a:rPr>
              <a:t>Moving from a maternity leave with limited coverage to one with comprehensive coverage at the birth of a first child reduces depression scores by 16% in older ages</a:t>
            </a:r>
          </a:p>
          <a:p>
            <a:pPr>
              <a:spcBef>
                <a:spcPts val="700"/>
              </a:spcBef>
              <a:buSzPct val="140000"/>
              <a:buFont typeface="Arial" charset="0"/>
              <a:buChar char="•"/>
            </a:pPr>
            <a:r>
              <a:rPr lang="en-GB" sz="2000" dirty="0">
                <a:latin typeface="Candara"/>
                <a:cs typeface="Candara"/>
              </a:rPr>
              <a:t>Potential Mechanisms:</a:t>
            </a:r>
          </a:p>
          <a:p>
            <a:pPr lvl="1">
              <a:spcBef>
                <a:spcPts val="550"/>
              </a:spcBef>
              <a:buSzPct val="140000"/>
              <a:buFont typeface="Arial" charset="0"/>
              <a:buChar char="•"/>
            </a:pPr>
            <a:r>
              <a:rPr lang="en-US" sz="2000" dirty="0">
                <a:latin typeface="Candara"/>
                <a:cs typeface="Candara"/>
              </a:rPr>
              <a:t>postpartum stress and depression linked to recurrent depression</a:t>
            </a:r>
          </a:p>
          <a:p>
            <a:pPr lvl="1">
              <a:spcBef>
                <a:spcPts val="550"/>
              </a:spcBef>
              <a:buSzPct val="140000"/>
              <a:buFont typeface="Arial" charset="0"/>
              <a:buChar char="•"/>
            </a:pPr>
            <a:r>
              <a:rPr lang="en-US" sz="2000" dirty="0">
                <a:latin typeface="Candara"/>
                <a:cs typeface="Candara"/>
              </a:rPr>
              <a:t>Reduced stress over the life-</a:t>
            </a:r>
            <a:r>
              <a:rPr lang="en-US" sz="2000" dirty="0" smtClean="0">
                <a:latin typeface="Candara"/>
                <a:cs typeface="Candara"/>
              </a:rPr>
              <a:t>cycle</a:t>
            </a:r>
            <a:endParaRPr lang="en-US" sz="2000" dirty="0">
              <a:latin typeface="Candara"/>
              <a:cs typeface="Candara"/>
            </a:endParaRPr>
          </a:p>
          <a:p>
            <a:pPr lvl="1">
              <a:spcBef>
                <a:spcPts val="550"/>
              </a:spcBef>
              <a:buSzPct val="140000"/>
              <a:buFont typeface="Arial" charset="0"/>
              <a:buChar char="•"/>
            </a:pPr>
            <a:endParaRPr lang="en-US" sz="2000" dirty="0">
              <a:latin typeface="Candara"/>
              <a:cs typeface="Candara"/>
            </a:endParaRPr>
          </a:p>
          <a:p>
            <a:pPr>
              <a:spcBef>
                <a:spcPts val="700"/>
              </a:spcBef>
              <a:buSzPct val="140000"/>
              <a:buFont typeface="Arial" charset="0"/>
              <a:buChar char="•"/>
            </a:pPr>
            <a:r>
              <a:rPr lang="en-US" sz="2000" dirty="0">
                <a:latin typeface="Candara"/>
                <a:cs typeface="Candara"/>
              </a:rPr>
              <a:t>Depression is costly:</a:t>
            </a:r>
          </a:p>
          <a:p>
            <a:pPr lvl="1">
              <a:spcBef>
                <a:spcPts val="550"/>
              </a:spcBef>
              <a:buSzPct val="140000"/>
              <a:buFont typeface="Arial" charset="0"/>
              <a:buChar char="•"/>
            </a:pPr>
            <a:r>
              <a:rPr lang="en-GB" sz="2000" dirty="0">
                <a:latin typeface="Candara"/>
                <a:cs typeface="Candara"/>
              </a:rPr>
              <a:t>Older people with depression use more health </a:t>
            </a:r>
            <a:r>
              <a:rPr lang="en-GB" sz="2000" dirty="0" smtClean="0">
                <a:latin typeface="Candara"/>
                <a:cs typeface="Candara"/>
              </a:rPr>
              <a:t>services, </a:t>
            </a:r>
            <a:r>
              <a:rPr lang="en-GB" sz="2000" dirty="0">
                <a:latin typeface="Candara"/>
                <a:cs typeface="Candara"/>
              </a:rPr>
              <a:t>homecare and assisted living than older people without depression</a:t>
            </a:r>
          </a:p>
          <a:p>
            <a:pPr lvl="1">
              <a:spcBef>
                <a:spcPts val="550"/>
              </a:spcBef>
              <a:buSzPct val="140000"/>
              <a:buFont typeface="Arial" charset="0"/>
              <a:buChar char="•"/>
            </a:pPr>
            <a:r>
              <a:rPr lang="en-GB" sz="2000" dirty="0">
                <a:latin typeface="Candara"/>
                <a:cs typeface="Candara"/>
              </a:rPr>
              <a:t>Mean direct health care costs in old age per patient were €5241 per year for depressed individuals, as compared to €3648 per year for non-depressed individuals, corresponding to a 30% difference (</a:t>
            </a:r>
            <a:r>
              <a:rPr lang="en-GB" sz="2000" dirty="0" err="1">
                <a:latin typeface="Candara"/>
                <a:cs typeface="Candara"/>
              </a:rPr>
              <a:t>Luppa</a:t>
            </a:r>
            <a:r>
              <a:rPr lang="en-GB" sz="2000" dirty="0">
                <a:latin typeface="Candara"/>
                <a:cs typeface="Candara"/>
              </a:rPr>
              <a:t> et al., 2008). Cost-benefit analyses should take into account the potential loss in women’s welfare in old age resulting from diminishing the comprehensiveness of maternity leave benefits</a:t>
            </a:r>
          </a:p>
          <a:p>
            <a:pPr lvl="1">
              <a:spcBef>
                <a:spcPts val="550"/>
              </a:spcBef>
              <a:buSzPct val="140000"/>
              <a:buFont typeface="Arial" charset="0"/>
              <a:buChar char="•"/>
            </a:pPr>
            <a:endParaRPr lang="en-GB" sz="2000" dirty="0">
              <a:latin typeface="Candara"/>
              <a:cs typeface="Candara"/>
            </a:endParaRPr>
          </a:p>
          <a:p>
            <a:pPr lvl="1">
              <a:spcBef>
                <a:spcPts val="550"/>
              </a:spcBef>
              <a:buSzPct val="140000"/>
              <a:buFont typeface="Arial" charset="0"/>
              <a:buChar char="•"/>
            </a:pPr>
            <a:endParaRPr lang="en-US" sz="2000" dirty="0" smtClean="0">
              <a:latin typeface="Tw Cen MT" charset="0"/>
            </a:endParaRPr>
          </a:p>
        </p:txBody>
      </p:sp>
      <p:sp>
        <p:nvSpPr>
          <p:cNvPr id="41987" name="Title 1"/>
          <p:cNvSpPr txBox="1">
            <a:spLocks/>
          </p:cNvSpPr>
          <p:nvPr/>
        </p:nvSpPr>
        <p:spPr bwMode="auto">
          <a:xfrm>
            <a:off x="495300" y="228600"/>
            <a:ext cx="8153400" cy="385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r>
              <a:rPr lang="en-GB" sz="3200" b="1" dirty="0">
                <a:latin typeface="Century Gothic"/>
                <a:cs typeface="Century Gothic"/>
              </a:rPr>
              <a:t>Conclusions </a:t>
            </a:r>
          </a:p>
        </p:txBody>
      </p:sp>
    </p:spTree>
    <p:extLst>
      <p:ext uri="{BB962C8B-B14F-4D97-AF65-F5344CB8AC3E}">
        <p14:creationId xmlns:p14="http://schemas.microsoft.com/office/powerpoint/2010/main" val="3018754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457200" y="274638"/>
            <a:ext cx="8229600" cy="1143000"/>
          </a:xfrm>
        </p:spPr>
        <p:txBody>
          <a:bodyPr>
            <a:noAutofit/>
          </a:bodyPr>
          <a:lstStyle/>
          <a:p>
            <a:r>
              <a:rPr lang="en-US" sz="3200" b="1" dirty="0" smtClean="0">
                <a:latin typeface="Century Gothic"/>
                <a:cs typeface="Century Gothic"/>
              </a:rPr>
              <a:t>Life Expectancy at Birth in 22 OECD Countries; 1980 – 2008;  Females</a:t>
            </a:r>
          </a:p>
        </p:txBody>
      </p:sp>
      <p:graphicFrame>
        <p:nvGraphicFramePr>
          <p:cNvPr id="1026" name="Object 3"/>
          <p:cNvGraphicFramePr>
            <a:graphicFrameLocks noGrp="1" noChangeAspect="1"/>
          </p:cNvGraphicFramePr>
          <p:nvPr>
            <p:ph idx="1"/>
            <p:extLst>
              <p:ext uri="{D42A27DB-BD31-4B8C-83A1-F6EECF244321}">
                <p14:modId xmlns:p14="http://schemas.microsoft.com/office/powerpoint/2010/main" val="1434689894"/>
              </p:ext>
            </p:extLst>
          </p:nvPr>
        </p:nvGraphicFramePr>
        <p:xfrm>
          <a:off x="517015" y="2063319"/>
          <a:ext cx="8109970" cy="4373563"/>
        </p:xfrm>
        <a:graphic>
          <a:graphicData uri="http://schemas.openxmlformats.org/presentationml/2006/ole">
            <mc:AlternateContent xmlns:mc="http://schemas.openxmlformats.org/markup-compatibility/2006">
              <mc:Choice xmlns:v="urn:schemas-microsoft-com:vml" Requires="v">
                <p:oleObj spid="_x0000_s1062" name="Worksheet" r:id="rId5" imgW="9820317" imgH="5295797" progId="Excel.Sheet.8">
                  <p:embed/>
                </p:oleObj>
              </mc:Choice>
              <mc:Fallback>
                <p:oleObj name="Worksheet" r:id="rId5" imgW="9820317" imgH="5295797" progId="Excel.Sheet.8">
                  <p:embed/>
                  <p:pic>
                    <p:nvPicPr>
                      <p:cNvPr id="0" name=""/>
                      <p:cNvPicPr>
                        <a:picLocks noChangeAspect="1" noChangeArrowheads="1"/>
                      </p:cNvPicPr>
                      <p:nvPr/>
                    </p:nvPicPr>
                    <p:blipFill>
                      <a:blip r:embed="rId6"/>
                      <a:srcRect/>
                      <a:stretch>
                        <a:fillRect/>
                      </a:stretch>
                    </p:blipFill>
                    <p:spPr bwMode="auto">
                      <a:xfrm>
                        <a:off x="517015" y="2063319"/>
                        <a:ext cx="8109970" cy="4373563"/>
                      </a:xfrm>
                      <a:prstGeom prst="rect">
                        <a:avLst/>
                      </a:prstGeom>
                      <a:noFill/>
                      <a:ln>
                        <a:noFill/>
                      </a:ln>
                      <a:effectLst/>
                      <a:extLst/>
                    </p:spPr>
                  </p:pic>
                </p:oleObj>
              </mc:Fallback>
            </mc:AlternateContent>
          </a:graphicData>
        </a:graphic>
      </p:graphicFrame>
      <p:sp>
        <p:nvSpPr>
          <p:cNvPr id="4" name="Slide Number Placeholder 3"/>
          <p:cNvSpPr>
            <a:spLocks noGrp="1"/>
          </p:cNvSpPr>
          <p:nvPr>
            <p:ph type="sldNum" sz="quarter" idx="12"/>
          </p:nvPr>
        </p:nvSpPr>
        <p:spPr/>
        <p:txBody>
          <a:bodyPr/>
          <a:lstStyle/>
          <a:p>
            <a:fld id="{C1F720DA-3382-4425-A03C-6335F50F1476}" type="slidenum">
              <a:rPr lang="en-US" smtClean="0"/>
              <a:t>3</a:t>
            </a:fld>
            <a:endParaRPr lang="en-US" dirty="0"/>
          </a:p>
        </p:txBody>
      </p:sp>
    </p:spTree>
    <p:extLst>
      <p:ext uri="{BB962C8B-B14F-4D97-AF65-F5344CB8AC3E}">
        <p14:creationId xmlns:p14="http://schemas.microsoft.com/office/powerpoint/2010/main" val="3743864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4565"/>
            <a:ext cx="8229600" cy="833726"/>
          </a:xfrm>
        </p:spPr>
        <p:txBody>
          <a:bodyPr>
            <a:noAutofit/>
          </a:bodyPr>
          <a:lstStyle/>
          <a:p>
            <a:r>
              <a:rPr lang="en-US" sz="3200" b="1" dirty="0" smtClean="0">
                <a:latin typeface="Century Gothic"/>
                <a:cs typeface="Century Gothic"/>
              </a:rPr>
              <a:t>Changing work-family landscape in US</a:t>
            </a:r>
            <a:endParaRPr lang="en-US" sz="3200" b="1" dirty="0">
              <a:latin typeface="Century Gothic"/>
              <a:cs typeface="Century Gothic"/>
            </a:endParaRP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3924"/>
          <a:stretch/>
        </p:blipFill>
        <p:spPr bwMode="auto">
          <a:xfrm>
            <a:off x="4526972" y="1226702"/>
            <a:ext cx="4159828" cy="50297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descr="http://www.pewsocialtrends.org/files/2010/11/2010-family-05-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4722" y="1226703"/>
            <a:ext cx="3846946" cy="4842560"/>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74FB4CB3-D281-45CC-9F59-21ED5AE4B0AF}" type="slidenum">
              <a:rPr lang="en-US" smtClean="0"/>
              <a:t>4</a:t>
            </a:fld>
            <a:endParaRPr lang="en-US" dirty="0"/>
          </a:p>
        </p:txBody>
      </p:sp>
    </p:spTree>
    <p:extLst>
      <p:ext uri="{BB962C8B-B14F-4D97-AF65-F5344CB8AC3E}">
        <p14:creationId xmlns:p14="http://schemas.microsoft.com/office/powerpoint/2010/main" val="26382794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3580"/>
            <a:ext cx="8229600" cy="1015999"/>
          </a:xfrm>
        </p:spPr>
        <p:txBody>
          <a:bodyPr>
            <a:normAutofit/>
          </a:bodyPr>
          <a:lstStyle/>
          <a:p>
            <a:r>
              <a:rPr lang="en-US" sz="3200" b="1" dirty="0" smtClean="0">
                <a:latin typeface="Century Gothic"/>
                <a:cs typeface="Century Gothic"/>
              </a:rPr>
              <a:t>Formal Social Protection Policies Lacking</a:t>
            </a:r>
            <a:endParaRPr lang="en-US" sz="3200" b="1" dirty="0">
              <a:latin typeface="Century Gothic"/>
              <a:cs typeface="Century Gothic"/>
            </a:endParaRPr>
          </a:p>
        </p:txBody>
      </p:sp>
      <p:grpSp>
        <p:nvGrpSpPr>
          <p:cNvPr id="4" name="Group 3"/>
          <p:cNvGrpSpPr/>
          <p:nvPr/>
        </p:nvGrpSpPr>
        <p:grpSpPr>
          <a:xfrm>
            <a:off x="2025316" y="1109579"/>
            <a:ext cx="5093368" cy="5537623"/>
            <a:chOff x="2719395" y="1495562"/>
            <a:chExt cx="3513829" cy="5169396"/>
          </a:xfrm>
        </p:grpSpPr>
        <p:pic>
          <p:nvPicPr>
            <p:cNvPr id="2050" name="Picture 2" descr="http://upload.wikimedia.org/wikipedia/en/1/14/Federally_mandated_maternity_leave_by_country.gif"/>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17306" y="1500324"/>
              <a:ext cx="3115918" cy="5164634"/>
            </a:xfrm>
            <a:prstGeom prst="rect">
              <a:avLst/>
            </a:prstGeom>
            <a:noFill/>
            <a:ln w="25400">
              <a:solidFill>
                <a:schemeClr val="accent1"/>
              </a:solidFill>
            </a:ln>
            <a:extLst>
              <a:ext uri="{909E8E84-426E-40DD-AFC4-6F175D3DCCD1}">
                <a14:hiddenFill xmlns:a14="http://schemas.microsoft.com/office/drawing/2010/main">
                  <a:solidFill>
                    <a:srgbClr val="FFFFFF"/>
                  </a:solidFill>
                </a14:hiddenFill>
              </a:ext>
            </a:extLst>
          </p:spPr>
        </p:pic>
        <p:sp>
          <p:nvSpPr>
            <p:cNvPr id="10" name="TextBox 9"/>
            <p:cNvSpPr txBox="1"/>
            <p:nvPr/>
          </p:nvSpPr>
          <p:spPr>
            <a:xfrm rot="16200000">
              <a:off x="319363" y="3895594"/>
              <a:ext cx="5169395" cy="369332"/>
            </a:xfrm>
            <a:prstGeom prst="rect">
              <a:avLst/>
            </a:prstGeom>
            <a:solidFill>
              <a:schemeClr val="accent1"/>
            </a:solidFill>
            <a:ln w="38100">
              <a:solidFill>
                <a:schemeClr val="accent1"/>
              </a:solidFill>
            </a:ln>
          </p:spPr>
          <p:txBody>
            <a:bodyPr wrap="square" rtlCol="0">
              <a:spAutoFit/>
            </a:bodyPr>
            <a:lstStyle/>
            <a:p>
              <a:pPr algn="ctr"/>
              <a:r>
                <a:rPr lang="en-US" dirty="0"/>
                <a:t>Weeks of paid &amp; unpaid maternity leave, by country</a:t>
              </a:r>
            </a:p>
          </p:txBody>
        </p:sp>
      </p:grpSp>
      <p:sp>
        <p:nvSpPr>
          <p:cNvPr id="6" name="Slide Number Placeholder 5"/>
          <p:cNvSpPr>
            <a:spLocks noGrp="1"/>
          </p:cNvSpPr>
          <p:nvPr>
            <p:ph type="sldNum" sz="quarter" idx="12"/>
          </p:nvPr>
        </p:nvSpPr>
        <p:spPr/>
        <p:txBody>
          <a:bodyPr/>
          <a:lstStyle/>
          <a:p>
            <a:fld id="{C1F720DA-3382-4425-A03C-6335F50F1476}" type="slidenum">
              <a:rPr lang="en-US" smtClean="0"/>
              <a:t>5</a:t>
            </a:fld>
            <a:endParaRPr lang="en-US" dirty="0"/>
          </a:p>
        </p:txBody>
      </p:sp>
    </p:spTree>
    <p:extLst>
      <p:ext uri="{BB962C8B-B14F-4D97-AF65-F5344CB8AC3E}">
        <p14:creationId xmlns:p14="http://schemas.microsoft.com/office/powerpoint/2010/main" val="636960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411" y="152400"/>
            <a:ext cx="8831179" cy="1679682"/>
          </a:xfrm>
        </p:spPr>
        <p:txBody>
          <a:bodyPr>
            <a:noAutofit/>
          </a:bodyPr>
          <a:lstStyle/>
          <a:p>
            <a:r>
              <a:rPr lang="en-US" sz="3200" b="1" dirty="0" smtClean="0">
                <a:latin typeface="Century Gothic"/>
                <a:cs typeface="Century Gothic"/>
              </a:rPr>
              <a:t>Single Motherhood in Early-Middle Adulthood </a:t>
            </a:r>
            <a:br>
              <a:rPr lang="en-US" sz="3200" b="1" dirty="0" smtClean="0">
                <a:latin typeface="Century Gothic"/>
                <a:cs typeface="Century Gothic"/>
              </a:rPr>
            </a:br>
            <a:r>
              <a:rPr lang="en-US" sz="3200" b="1" dirty="0" smtClean="0">
                <a:latin typeface="Century Gothic"/>
                <a:cs typeface="Century Gothic"/>
              </a:rPr>
              <a:t>and Late Life Disability and Health</a:t>
            </a:r>
            <a:endParaRPr lang="en-US" sz="3200" dirty="0">
              <a:latin typeface="Century Gothic"/>
              <a:cs typeface="Century Gothic"/>
            </a:endParaRPr>
          </a:p>
        </p:txBody>
      </p:sp>
      <p:sp>
        <p:nvSpPr>
          <p:cNvPr id="3" name="Subtitle 2"/>
          <p:cNvSpPr>
            <a:spLocks noGrp="1"/>
          </p:cNvSpPr>
          <p:nvPr>
            <p:ph type="subTitle" idx="1"/>
          </p:nvPr>
        </p:nvSpPr>
        <p:spPr>
          <a:xfrm>
            <a:off x="868680" y="2133600"/>
            <a:ext cx="7406640" cy="816936"/>
          </a:xfrm>
        </p:spPr>
        <p:txBody>
          <a:bodyPr>
            <a:normAutofit lnSpcReduction="10000"/>
          </a:bodyPr>
          <a:lstStyle/>
          <a:p>
            <a:r>
              <a:rPr lang="en-US" sz="2400" b="1" dirty="0" smtClean="0">
                <a:solidFill>
                  <a:schemeClr val="accent1"/>
                </a:solidFill>
                <a:latin typeface="Candara"/>
                <a:cs typeface="Candara"/>
              </a:rPr>
              <a:t>Comparative Population-Based Studies of Older Adults in the US and Europe</a:t>
            </a:r>
            <a:endParaRPr lang="en-US" dirty="0">
              <a:solidFill>
                <a:schemeClr val="accent1"/>
              </a:solidFill>
              <a:latin typeface="Candara"/>
              <a:cs typeface="Candara"/>
            </a:endParaRPr>
          </a:p>
        </p:txBody>
      </p:sp>
      <p:sp>
        <p:nvSpPr>
          <p:cNvPr id="5" name="TextBox 4"/>
          <p:cNvSpPr txBox="1"/>
          <p:nvPr/>
        </p:nvSpPr>
        <p:spPr>
          <a:xfrm>
            <a:off x="294105" y="4267200"/>
            <a:ext cx="8555790" cy="2031325"/>
          </a:xfrm>
          <a:prstGeom prst="rect">
            <a:avLst/>
          </a:prstGeom>
          <a:noFill/>
        </p:spPr>
        <p:txBody>
          <a:bodyPr wrap="square" rtlCol="0">
            <a:spAutoFit/>
          </a:bodyPr>
          <a:lstStyle/>
          <a:p>
            <a:r>
              <a:rPr lang="en-US" dirty="0" err="1" smtClean="0">
                <a:latin typeface="Candara"/>
                <a:cs typeface="Candara"/>
              </a:rPr>
              <a:t>Berkman</a:t>
            </a:r>
            <a:r>
              <a:rPr lang="en-US" dirty="0" smtClean="0">
                <a:latin typeface="Candara"/>
                <a:cs typeface="Candara"/>
              </a:rPr>
              <a:t>, LF, </a:t>
            </a:r>
            <a:r>
              <a:rPr lang="en-US" dirty="0" err="1" smtClean="0">
                <a:latin typeface="Candara"/>
                <a:cs typeface="Candara"/>
              </a:rPr>
              <a:t>Zheng</a:t>
            </a:r>
            <a:r>
              <a:rPr lang="en-US" dirty="0" smtClean="0">
                <a:latin typeface="Candara"/>
                <a:cs typeface="Candara"/>
              </a:rPr>
              <a:t>, Y, </a:t>
            </a:r>
            <a:r>
              <a:rPr lang="en-US" dirty="0" err="1" smtClean="0">
                <a:latin typeface="Candara"/>
                <a:cs typeface="Candara"/>
              </a:rPr>
              <a:t>Avendano</a:t>
            </a:r>
            <a:r>
              <a:rPr lang="en-US" dirty="0" smtClean="0">
                <a:latin typeface="Candara"/>
                <a:cs typeface="Candara"/>
              </a:rPr>
              <a:t>, </a:t>
            </a:r>
            <a:r>
              <a:rPr lang="en-US" dirty="0" err="1" smtClean="0">
                <a:latin typeface="Candara"/>
                <a:cs typeface="Candara"/>
              </a:rPr>
              <a:t>Börsch-Supan</a:t>
            </a:r>
            <a:r>
              <a:rPr lang="en-US" dirty="0" smtClean="0">
                <a:latin typeface="Candara"/>
                <a:cs typeface="Candara"/>
              </a:rPr>
              <a:t>, A, </a:t>
            </a:r>
            <a:r>
              <a:rPr lang="en-US" dirty="0" err="1" smtClean="0">
                <a:latin typeface="Candara"/>
                <a:cs typeface="Candara"/>
              </a:rPr>
              <a:t>Glymour</a:t>
            </a:r>
            <a:r>
              <a:rPr lang="en-US" dirty="0" smtClean="0">
                <a:latin typeface="Candara"/>
                <a:cs typeface="Candara"/>
              </a:rPr>
              <a:t>, MM, Sabbath, EL (in press).  “Mothering alone: cross-national comparisons of later-life disability and health among women who were single mothers.</a:t>
            </a:r>
            <a:r>
              <a:rPr lang="en-US" dirty="0">
                <a:latin typeface="Candara"/>
                <a:cs typeface="Candara"/>
              </a:rPr>
              <a:t> </a:t>
            </a:r>
            <a:r>
              <a:rPr lang="en-US" dirty="0" smtClean="0">
                <a:latin typeface="Candara"/>
                <a:cs typeface="Candara"/>
              </a:rPr>
              <a:t> </a:t>
            </a:r>
            <a:r>
              <a:rPr lang="en-US" i="1" dirty="0" smtClean="0">
                <a:latin typeface="Candara"/>
                <a:cs typeface="Candara"/>
              </a:rPr>
              <a:t>Journal of Epidemiology and Community Health.</a:t>
            </a:r>
          </a:p>
          <a:p>
            <a:endParaRPr lang="en-US" i="1" dirty="0">
              <a:latin typeface="Candara"/>
              <a:cs typeface="Candara"/>
            </a:endParaRPr>
          </a:p>
          <a:p>
            <a:r>
              <a:rPr lang="en-US" i="1" dirty="0" smtClean="0">
                <a:latin typeface="Candara"/>
                <a:cs typeface="Candara"/>
              </a:rPr>
              <a:t>This study was supported by a grant from NIA</a:t>
            </a:r>
          </a:p>
          <a:p>
            <a:endParaRPr lang="en-US" dirty="0">
              <a:latin typeface="Candara"/>
              <a:cs typeface="Candara"/>
            </a:endParaRPr>
          </a:p>
        </p:txBody>
      </p:sp>
    </p:spTree>
    <p:extLst>
      <p:ext uri="{BB962C8B-B14F-4D97-AF65-F5344CB8AC3E}">
        <p14:creationId xmlns:p14="http://schemas.microsoft.com/office/powerpoint/2010/main" val="13009210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rmAutofit/>
          </a:bodyPr>
          <a:lstStyle/>
          <a:p>
            <a:r>
              <a:rPr lang="en-US" sz="3200" b="1" dirty="0" smtClean="0">
                <a:latin typeface="Century Gothic"/>
                <a:cs typeface="Century Gothic"/>
              </a:rPr>
              <a:t>Sample</a:t>
            </a:r>
            <a:endParaRPr lang="en-US" sz="3200" b="1" dirty="0">
              <a:latin typeface="Century Gothic"/>
              <a:cs typeface="Century Gothic"/>
            </a:endParaRPr>
          </a:p>
        </p:txBody>
      </p:sp>
      <p:sp>
        <p:nvSpPr>
          <p:cNvPr id="3" name="Content Placeholder 2"/>
          <p:cNvSpPr>
            <a:spLocks noGrp="1"/>
          </p:cNvSpPr>
          <p:nvPr>
            <p:ph idx="1"/>
          </p:nvPr>
        </p:nvSpPr>
        <p:spPr>
          <a:xfrm>
            <a:off x="457200" y="1600200"/>
            <a:ext cx="8229600" cy="4525963"/>
          </a:xfrm>
        </p:spPr>
        <p:txBody>
          <a:bodyPr>
            <a:normAutofit/>
          </a:bodyPr>
          <a:lstStyle/>
          <a:p>
            <a:r>
              <a:rPr lang="en-US" dirty="0" smtClean="0">
                <a:latin typeface="Candara"/>
                <a:cs typeface="Candara"/>
              </a:rPr>
              <a:t>Women aged 50 and over in: </a:t>
            </a:r>
          </a:p>
          <a:p>
            <a:pPr lvl="1"/>
            <a:r>
              <a:rPr lang="en-US" dirty="0" smtClean="0">
                <a:latin typeface="Candara"/>
                <a:cs typeface="Candara"/>
              </a:rPr>
              <a:t>Health and Retirement Study (HRS) </a:t>
            </a:r>
          </a:p>
          <a:p>
            <a:pPr lvl="1"/>
            <a:r>
              <a:rPr lang="en-US" dirty="0" smtClean="0">
                <a:latin typeface="Candara"/>
                <a:cs typeface="Candara"/>
              </a:rPr>
              <a:t>English Longitudinal Study of Ageing (ELSA)</a:t>
            </a:r>
          </a:p>
          <a:p>
            <a:pPr lvl="1"/>
            <a:r>
              <a:rPr lang="en-US" dirty="0" smtClean="0">
                <a:latin typeface="Candara"/>
                <a:cs typeface="Candara"/>
              </a:rPr>
              <a:t> Survey of Health, Ageing and Retirement in Europe (SHARE)  </a:t>
            </a:r>
          </a:p>
          <a:p>
            <a:pPr lvl="1"/>
            <a:r>
              <a:rPr lang="en-US" dirty="0" smtClean="0">
                <a:latin typeface="Candara"/>
                <a:cs typeface="Candara"/>
              </a:rPr>
              <a:t>2004 – 2009,</a:t>
            </a:r>
          </a:p>
          <a:p>
            <a:r>
              <a:rPr lang="en-US" dirty="0" smtClean="0">
                <a:latin typeface="Candara"/>
                <a:cs typeface="Candara"/>
              </a:rPr>
              <a:t>Women without any children before age 50 were excluded from the analysis</a:t>
            </a:r>
          </a:p>
        </p:txBody>
      </p:sp>
      <p:sp>
        <p:nvSpPr>
          <p:cNvPr id="5" name="Slide Number Placeholder 4"/>
          <p:cNvSpPr>
            <a:spLocks noGrp="1"/>
          </p:cNvSpPr>
          <p:nvPr>
            <p:ph type="sldNum" sz="quarter" idx="12"/>
          </p:nvPr>
        </p:nvSpPr>
        <p:spPr/>
        <p:txBody>
          <a:bodyPr/>
          <a:lstStyle/>
          <a:p>
            <a:fld id="{0F12A631-79ED-4A59-B686-6FF204C7C0FB}" type="slidenum">
              <a:rPr lang="en-US" smtClean="0"/>
              <a:pPr/>
              <a:t>7</a:t>
            </a:fld>
            <a:endParaRPr lang="en-US"/>
          </a:p>
        </p:txBody>
      </p:sp>
    </p:spTree>
    <p:extLst>
      <p:ext uri="{BB962C8B-B14F-4D97-AF65-F5344CB8AC3E}">
        <p14:creationId xmlns:p14="http://schemas.microsoft.com/office/powerpoint/2010/main" val="39063694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Century Gothic"/>
                <a:cs typeface="Century Gothic"/>
              </a:rPr>
              <a:t>% of Women Aged 50+ with Single Motherhood Experience</a:t>
            </a:r>
            <a:endParaRPr lang="en-US" sz="3200" b="1" dirty="0">
              <a:latin typeface="Century Gothic"/>
              <a:cs typeface="Century Gothic"/>
            </a:endParaRPr>
          </a:p>
        </p:txBody>
      </p:sp>
      <p:sp>
        <p:nvSpPr>
          <p:cNvPr id="4" name="TextBox 3"/>
          <p:cNvSpPr txBox="1"/>
          <p:nvPr/>
        </p:nvSpPr>
        <p:spPr>
          <a:xfrm>
            <a:off x="800100" y="5638800"/>
            <a:ext cx="7543800" cy="523220"/>
          </a:xfrm>
          <a:prstGeom prst="rect">
            <a:avLst/>
          </a:prstGeom>
          <a:noFill/>
        </p:spPr>
        <p:txBody>
          <a:bodyPr wrap="square" rtlCol="0">
            <a:spAutoFit/>
          </a:bodyPr>
          <a:lstStyle/>
          <a:p>
            <a:r>
              <a:rPr lang="en-US" sz="1400" dirty="0" smtClean="0">
                <a:latin typeface="Candara"/>
                <a:cs typeface="Candara"/>
              </a:rPr>
              <a:t>Data sources: SHARE wave 1 and 2 and SHARELIFE; </a:t>
            </a:r>
          </a:p>
          <a:p>
            <a:r>
              <a:rPr lang="en-US" sz="1400" dirty="0" smtClean="0">
                <a:latin typeface="Candara"/>
                <a:cs typeface="Candara"/>
              </a:rPr>
              <a:t>ELSA wave 2 and 3; HRS wave 7 and 8, weighted</a:t>
            </a:r>
            <a:endParaRPr lang="en-US" sz="1400" dirty="0">
              <a:latin typeface="Candara"/>
              <a:cs typeface="Candara"/>
            </a:endParaRPr>
          </a:p>
        </p:txBody>
      </p:sp>
      <p:graphicFrame>
        <p:nvGraphicFramePr>
          <p:cNvPr id="5" name="Table 4"/>
          <p:cNvGraphicFramePr>
            <a:graphicFrameLocks noGrp="1"/>
          </p:cNvGraphicFramePr>
          <p:nvPr>
            <p:extLst>
              <p:ext uri="{D42A27DB-BD31-4B8C-83A1-F6EECF244321}">
                <p14:modId xmlns:p14="http://schemas.microsoft.com/office/powerpoint/2010/main" val="2549609542"/>
              </p:ext>
            </p:extLst>
          </p:nvPr>
        </p:nvGraphicFramePr>
        <p:xfrm>
          <a:off x="609600" y="1905000"/>
          <a:ext cx="7924800" cy="3358515"/>
        </p:xfrm>
        <a:graphic>
          <a:graphicData uri="http://schemas.openxmlformats.org/drawingml/2006/table">
            <a:tbl>
              <a:tblPr firstRow="1" bandRow="1">
                <a:tableStyleId>{5A111915-BE36-4E01-A7E5-04B1672EAD32}</a:tableStyleId>
              </a:tblPr>
              <a:tblGrid>
                <a:gridCol w="2641600"/>
                <a:gridCol w="2641600"/>
                <a:gridCol w="2641600"/>
              </a:tblGrid>
              <a:tr h="365760">
                <a:tc>
                  <a:txBody>
                    <a:bodyPr/>
                    <a:lstStyle/>
                    <a:p>
                      <a:pPr algn="l" fontAlgn="b"/>
                      <a:r>
                        <a:rPr lang="en-US" sz="2400" u="none" strike="noStrike" baseline="0" dirty="0"/>
                        <a:t>Region</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 Single </a:t>
                      </a:r>
                      <a:r>
                        <a:rPr lang="en-US" sz="2400" u="none" strike="noStrike" baseline="0" dirty="0"/>
                        <a:t>motherhood</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 Single motherhood without partners</a:t>
                      </a:r>
                      <a:endParaRPr lang="en-US" sz="2400" b="0" i="0" u="none" strike="noStrike" baseline="0" dirty="0">
                        <a:solidFill>
                          <a:srgbClr val="000000"/>
                        </a:solidFill>
                        <a:latin typeface="Calibri"/>
                      </a:endParaRPr>
                    </a:p>
                  </a:txBody>
                  <a:tcPr marL="9525" marR="9525" marT="9525" marB="0" anchor="b"/>
                </a:tc>
              </a:tr>
              <a:tr h="365760">
                <a:tc>
                  <a:txBody>
                    <a:bodyPr/>
                    <a:lstStyle/>
                    <a:p>
                      <a:pPr algn="l" fontAlgn="b"/>
                      <a:r>
                        <a:rPr lang="en-US" sz="2400" u="none" strike="noStrike" baseline="0"/>
                        <a:t>US</a:t>
                      </a:r>
                      <a:endParaRPr lang="en-US" sz="2400" b="0" i="0" u="none" strike="noStrike" baseline="0">
                        <a:solidFill>
                          <a:srgbClr val="000000"/>
                        </a:solidFill>
                        <a:latin typeface="Calibri"/>
                      </a:endParaRPr>
                    </a:p>
                  </a:txBody>
                  <a:tcPr marL="9525" marR="9525" marT="9525" marB="0" anchor="b"/>
                </a:tc>
                <a:tc>
                  <a:txBody>
                    <a:bodyPr/>
                    <a:lstStyle/>
                    <a:p>
                      <a:pPr algn="l" fontAlgn="b"/>
                      <a:r>
                        <a:rPr lang="en-US" sz="2400" u="none" strike="noStrike" baseline="0" dirty="0" smtClean="0"/>
                        <a:t>32.8</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NA</a:t>
                      </a:r>
                      <a:endParaRPr lang="en-US" sz="2400" b="0" i="0" u="none" strike="noStrike" baseline="0" dirty="0">
                        <a:solidFill>
                          <a:srgbClr val="000000"/>
                        </a:solidFill>
                        <a:latin typeface="Calibri"/>
                      </a:endParaRPr>
                    </a:p>
                  </a:txBody>
                  <a:tcPr marL="9525" marR="9525" marT="9525" marB="0" anchor="b"/>
                </a:tc>
              </a:tr>
              <a:tr h="365760">
                <a:tc>
                  <a:txBody>
                    <a:bodyPr/>
                    <a:lstStyle/>
                    <a:p>
                      <a:pPr algn="l" fontAlgn="b"/>
                      <a:r>
                        <a:rPr lang="en-US" sz="2400" u="none" strike="noStrike" baseline="0" dirty="0" smtClean="0"/>
                        <a:t>England</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22.0</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18.3</a:t>
                      </a:r>
                      <a:endParaRPr lang="en-US" sz="2400" b="0" i="0" u="none" strike="noStrike" baseline="0" dirty="0">
                        <a:solidFill>
                          <a:srgbClr val="000000"/>
                        </a:solidFill>
                        <a:latin typeface="Calibri"/>
                      </a:endParaRPr>
                    </a:p>
                  </a:txBody>
                  <a:tcPr marL="9525" marR="9525" marT="9525" marB="0" anchor="b"/>
                </a:tc>
              </a:tr>
              <a:tr h="365760">
                <a:tc>
                  <a:txBody>
                    <a:bodyPr/>
                    <a:lstStyle/>
                    <a:p>
                      <a:pPr algn="l" fontAlgn="b"/>
                      <a:r>
                        <a:rPr lang="en-US" sz="2400" u="none" strike="noStrike" baseline="0" dirty="0"/>
                        <a:t>Scandinavia</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38.2</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26.9</a:t>
                      </a:r>
                      <a:endParaRPr lang="en-US" sz="2400" b="0" i="0" u="none" strike="noStrike" baseline="0" dirty="0">
                        <a:solidFill>
                          <a:srgbClr val="000000"/>
                        </a:solidFill>
                        <a:latin typeface="Calibri"/>
                      </a:endParaRPr>
                    </a:p>
                  </a:txBody>
                  <a:tcPr marL="9525" marR="9525" marT="9525" marB="0" anchor="b"/>
                </a:tc>
              </a:tr>
              <a:tr h="365760">
                <a:tc>
                  <a:txBody>
                    <a:bodyPr/>
                    <a:lstStyle/>
                    <a:p>
                      <a:pPr algn="l" fontAlgn="b"/>
                      <a:r>
                        <a:rPr lang="en-US" sz="2400" u="none" strike="noStrike" baseline="0" dirty="0" smtClean="0"/>
                        <a:t>Western </a:t>
                      </a:r>
                      <a:r>
                        <a:rPr lang="en-US" sz="2400" u="none" strike="noStrike" baseline="0" dirty="0"/>
                        <a:t>Europe</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22.8</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19.3</a:t>
                      </a:r>
                      <a:endParaRPr lang="en-US" sz="2400" b="0" i="0" u="none" strike="noStrike" baseline="0" dirty="0">
                        <a:solidFill>
                          <a:srgbClr val="000000"/>
                        </a:solidFill>
                        <a:latin typeface="Calibri"/>
                      </a:endParaRPr>
                    </a:p>
                  </a:txBody>
                  <a:tcPr marL="9525" marR="9525" marT="9525" marB="0" anchor="b"/>
                </a:tc>
              </a:tr>
              <a:tr h="365760">
                <a:tc>
                  <a:txBody>
                    <a:bodyPr/>
                    <a:lstStyle/>
                    <a:p>
                      <a:pPr algn="l" fontAlgn="b"/>
                      <a:r>
                        <a:rPr lang="en-US" sz="2400" u="none" strike="noStrike" baseline="0" dirty="0" smtClean="0"/>
                        <a:t>Southern Europe</a:t>
                      </a:r>
                      <a:endParaRPr lang="en-US" sz="2400" b="0" i="0" u="none" strike="noStrike" baseline="0" dirty="0">
                        <a:solidFill>
                          <a:srgbClr val="000000"/>
                        </a:solidFill>
                        <a:latin typeface="Calibri"/>
                      </a:endParaRPr>
                    </a:p>
                  </a:txBody>
                  <a:tcPr marL="9525" marR="9525" marT="9525" marB="0" anchor="b"/>
                </a:tc>
                <a:tc>
                  <a:txBody>
                    <a:bodyPr/>
                    <a:lstStyle/>
                    <a:p>
                      <a:pPr marL="0" algn="l" rtl="0" eaLnBrk="1" fontAlgn="b" latinLnBrk="0" hangingPunct="1"/>
                      <a:r>
                        <a:rPr kumimoji="0" lang="en-US" sz="2400" u="none" strike="noStrike" kern="1200" baseline="0" dirty="0" smtClean="0"/>
                        <a:t>10.2</a:t>
                      </a:r>
                      <a:endParaRPr kumimoji="0" lang="en-US" sz="2400" b="0" i="0" u="none" strike="noStrike" kern="1200" baseline="0" dirty="0">
                        <a:solidFill>
                          <a:schemeClr val="tx1"/>
                        </a:solidFill>
                        <a:latin typeface="+mn-lt"/>
                        <a:ea typeface="+mn-ea"/>
                        <a:cs typeface="+mn-cs"/>
                      </a:endParaRPr>
                    </a:p>
                  </a:txBody>
                  <a:tcPr marL="9525" marR="9525" marT="9525" marB="0" anchor="b"/>
                </a:tc>
                <a:tc>
                  <a:txBody>
                    <a:bodyPr/>
                    <a:lstStyle/>
                    <a:p>
                      <a:pPr algn="l" fontAlgn="b"/>
                      <a:r>
                        <a:rPr lang="en-US" sz="2400" u="none" strike="noStrike" baseline="0" dirty="0" smtClean="0"/>
                        <a:t>8.8</a:t>
                      </a:r>
                      <a:endParaRPr lang="en-US" sz="2400" b="0" i="0" u="none" strike="noStrike" baseline="0" dirty="0">
                        <a:solidFill>
                          <a:srgbClr val="000000"/>
                        </a:solidFill>
                        <a:latin typeface="Calibri"/>
                      </a:endParaRPr>
                    </a:p>
                  </a:txBody>
                  <a:tcPr marL="9525" marR="9525" marT="9525" marB="0" anchor="b"/>
                </a:tc>
              </a:tr>
              <a:tr h="365760">
                <a:tc>
                  <a:txBody>
                    <a:bodyPr/>
                    <a:lstStyle/>
                    <a:p>
                      <a:pPr algn="l" fontAlgn="b"/>
                      <a:r>
                        <a:rPr lang="en-US" sz="2400" u="none" strike="noStrike" baseline="0" dirty="0"/>
                        <a:t>Eastern Europe</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20.4</a:t>
                      </a:r>
                      <a:endParaRPr lang="en-US" sz="2400" b="0" i="0" u="none" strike="noStrike" baseline="0" dirty="0">
                        <a:solidFill>
                          <a:srgbClr val="000000"/>
                        </a:solidFill>
                        <a:latin typeface="Calibri"/>
                      </a:endParaRPr>
                    </a:p>
                  </a:txBody>
                  <a:tcPr marL="9525" marR="9525" marT="9525" marB="0" anchor="b"/>
                </a:tc>
                <a:tc>
                  <a:txBody>
                    <a:bodyPr/>
                    <a:lstStyle/>
                    <a:p>
                      <a:pPr algn="l" fontAlgn="b"/>
                      <a:r>
                        <a:rPr lang="en-US" sz="2400" u="none" strike="noStrike" baseline="0" dirty="0" smtClean="0"/>
                        <a:t>17.8</a:t>
                      </a:r>
                      <a:endParaRPr lang="en-US" sz="2400" b="0" i="0" u="none" strike="noStrike" baseline="0" dirty="0">
                        <a:solidFill>
                          <a:srgbClr val="000000"/>
                        </a:solidFill>
                        <a:latin typeface="Calibri"/>
                      </a:endParaRPr>
                    </a:p>
                  </a:txBody>
                  <a:tcPr marL="9525" marR="9525" marT="9525" marB="0" anchor="b"/>
                </a:tc>
              </a:tr>
            </a:tbl>
          </a:graphicData>
        </a:graphic>
      </p:graphicFrame>
      <p:sp>
        <p:nvSpPr>
          <p:cNvPr id="7" name="Slide Number Placeholder 6"/>
          <p:cNvSpPr>
            <a:spLocks noGrp="1"/>
          </p:cNvSpPr>
          <p:nvPr>
            <p:ph type="sldNum" sz="quarter" idx="12"/>
          </p:nvPr>
        </p:nvSpPr>
        <p:spPr/>
        <p:txBody>
          <a:bodyPr/>
          <a:lstStyle/>
          <a:p>
            <a:fld id="{0F12A631-79ED-4A59-B686-6FF204C7C0FB}" type="slidenum">
              <a:rPr lang="en-US" smtClean="0"/>
              <a:pPr/>
              <a:t>8</a:t>
            </a:fld>
            <a:endParaRPr lang="en-US"/>
          </a:p>
        </p:txBody>
      </p:sp>
    </p:spTree>
    <p:extLst>
      <p:ext uri="{BB962C8B-B14F-4D97-AF65-F5344CB8AC3E}">
        <p14:creationId xmlns:p14="http://schemas.microsoft.com/office/powerpoint/2010/main" val="17916446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ormAutofit/>
          </a:bodyPr>
          <a:lstStyle/>
          <a:p>
            <a:r>
              <a:rPr lang="en-US" sz="3200" b="1" dirty="0" smtClean="0">
                <a:latin typeface="Century Gothic"/>
                <a:cs typeface="Century Gothic"/>
              </a:rPr>
              <a:t>Outcomes</a:t>
            </a:r>
            <a:endParaRPr lang="en-US" sz="3200" b="1" dirty="0">
              <a:latin typeface="Century Gothic"/>
              <a:cs typeface="Century Gothic"/>
            </a:endParaRPr>
          </a:p>
        </p:txBody>
      </p:sp>
      <p:sp>
        <p:nvSpPr>
          <p:cNvPr id="3" name="Content Placeholder 2"/>
          <p:cNvSpPr>
            <a:spLocks noGrp="1"/>
          </p:cNvSpPr>
          <p:nvPr>
            <p:ph idx="1"/>
          </p:nvPr>
        </p:nvSpPr>
        <p:spPr>
          <a:xfrm>
            <a:off x="457200" y="1600200"/>
            <a:ext cx="8229600" cy="4525963"/>
          </a:xfrm>
        </p:spPr>
        <p:txBody>
          <a:bodyPr/>
          <a:lstStyle/>
          <a:p>
            <a:pPr lvl="1"/>
            <a:r>
              <a:rPr lang="en-US" dirty="0" smtClean="0">
                <a:latin typeface="Candara"/>
                <a:cs typeface="Candara"/>
              </a:rPr>
              <a:t>Any activities of daily living (ADL) limitations </a:t>
            </a:r>
          </a:p>
          <a:p>
            <a:pPr lvl="2"/>
            <a:r>
              <a:rPr lang="en-US" dirty="0" smtClean="0">
                <a:latin typeface="Candara"/>
                <a:cs typeface="Candara"/>
              </a:rPr>
              <a:t>bathing, dressing, eating, getting in and out of bed, walking across a room</a:t>
            </a:r>
          </a:p>
          <a:p>
            <a:pPr lvl="1"/>
            <a:r>
              <a:rPr lang="en-US" dirty="0" smtClean="0">
                <a:latin typeface="Candara"/>
                <a:cs typeface="Candara"/>
              </a:rPr>
              <a:t>Any Instrumental ADL limitations</a:t>
            </a:r>
          </a:p>
          <a:p>
            <a:pPr lvl="2"/>
            <a:r>
              <a:rPr lang="en-US" dirty="0" smtClean="0">
                <a:latin typeface="Candara"/>
                <a:cs typeface="Candara"/>
              </a:rPr>
              <a:t>making meals, shopping, making phone calls, taking medications and managing money</a:t>
            </a:r>
          </a:p>
          <a:p>
            <a:pPr lvl="1"/>
            <a:r>
              <a:rPr lang="en-US" dirty="0" smtClean="0">
                <a:latin typeface="Candara"/>
                <a:cs typeface="Candara"/>
              </a:rPr>
              <a:t>Self-rated health (SRH) is fair/poor</a:t>
            </a:r>
          </a:p>
          <a:p>
            <a:pPr lvl="1"/>
            <a:endParaRPr lang="en-US" dirty="0" smtClean="0"/>
          </a:p>
          <a:p>
            <a:endParaRPr lang="en-US" dirty="0"/>
          </a:p>
        </p:txBody>
      </p:sp>
    </p:spTree>
    <p:extLst>
      <p:ext uri="{BB962C8B-B14F-4D97-AF65-F5344CB8AC3E}">
        <p14:creationId xmlns:p14="http://schemas.microsoft.com/office/powerpoint/2010/main" val="12795514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401</TotalTime>
  <Words>1882</Words>
  <Application>Microsoft Office PowerPoint</Application>
  <PresentationFormat>On-screen Show (4:3)</PresentationFormat>
  <Paragraphs>218</Paragraphs>
  <Slides>20</Slides>
  <Notes>20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31" baseType="lpstr">
      <vt:lpstr>ＭＳ Ｐゴシック</vt:lpstr>
      <vt:lpstr>Arial</vt:lpstr>
      <vt:lpstr>Calibri</vt:lpstr>
      <vt:lpstr>Candara</vt:lpstr>
      <vt:lpstr>Century Gothic</vt:lpstr>
      <vt:lpstr>Georgia</vt:lpstr>
      <vt:lpstr>Times New Roman</vt:lpstr>
      <vt:lpstr>Tw Cen MT</vt:lpstr>
      <vt:lpstr>Wingdings</vt:lpstr>
      <vt:lpstr>Office Theme</vt:lpstr>
      <vt:lpstr>Worksheet</vt:lpstr>
      <vt:lpstr>The Vow Factor:  Women’s health, marriage  and social policy</vt:lpstr>
      <vt:lpstr>Rationale </vt:lpstr>
      <vt:lpstr>Life Expectancy at Birth in 22 OECD Countries; 1980 – 2008;  Females</vt:lpstr>
      <vt:lpstr>Changing work-family landscape in US</vt:lpstr>
      <vt:lpstr>Formal Social Protection Policies Lacking</vt:lpstr>
      <vt:lpstr>Single Motherhood in Early-Middle Adulthood  and Late Life Disability and Health</vt:lpstr>
      <vt:lpstr>Sample</vt:lpstr>
      <vt:lpstr>% of Women Aged 50+ with Single Motherhood Experience</vt:lpstr>
      <vt:lpstr>Outcomes</vt:lpstr>
      <vt:lpstr>Adjusted RRs of any single motherhood:   ADL</vt:lpstr>
      <vt:lpstr>Adjusted RRs of single motherhood by duration, all regions pooled</vt:lpstr>
      <vt:lpstr>Adjusted RRs by causes of single motherhood, conditional on 8-13 yrs of duration</vt:lpstr>
      <vt:lpstr>Conclusions</vt:lpstr>
      <vt:lpstr>The Long-run Effect Of Maternity Leave Benefits On Women’s Mental Health</vt:lpstr>
      <vt:lpstr>Maternity leave policies</vt:lpstr>
      <vt:lpstr>Data: SHARE</vt:lpstr>
      <vt:lpstr>Policy Data</vt:lpstr>
      <vt:lpstr>Paid maternity leave by country: Full wage weeks (excluding Sweden)</vt:lpstr>
      <vt:lpstr>Depression score by Full Wage Weeks of Maternity leave, treatment  and controls</vt:lpstr>
      <vt:lpstr>PowerPoint Presentation</vt:lpstr>
    </vt:vector>
  </TitlesOfParts>
  <Company>HSPH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Vow Factor</dc:title>
  <dc:creator>Lisa Berkman</dc:creator>
  <cp:lastModifiedBy>Francesca Morton</cp:lastModifiedBy>
  <cp:revision>31</cp:revision>
  <cp:lastPrinted>2015-04-14T18:27:40Z</cp:lastPrinted>
  <dcterms:created xsi:type="dcterms:W3CDTF">2015-04-11T20:22:10Z</dcterms:created>
  <dcterms:modified xsi:type="dcterms:W3CDTF">2015-06-03T19:07:44Z</dcterms:modified>
</cp:coreProperties>
</file>