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5" r:id="rId2"/>
    <p:sldId id="267" r:id="rId3"/>
    <p:sldId id="263" r:id="rId4"/>
    <p:sldId id="264" r:id="rId5"/>
    <p:sldId id="268" r:id="rId6"/>
    <p:sldId id="270" r:id="rId7"/>
    <p:sldId id="262" r:id="rId8"/>
    <p:sldId id="284" r:id="rId9"/>
    <p:sldId id="269" r:id="rId10"/>
    <p:sldId id="273" r:id="rId11"/>
    <p:sldId id="274" r:id="rId12"/>
    <p:sldId id="281" r:id="rId13"/>
    <p:sldId id="275" r:id="rId14"/>
    <p:sldId id="282" r:id="rId15"/>
    <p:sldId id="288" r:id="rId16"/>
    <p:sldId id="289" r:id="rId17"/>
    <p:sldId id="28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783E"/>
    <a:srgbClr val="266C38"/>
    <a:srgbClr val="2E8244"/>
    <a:srgbClr val="203864"/>
    <a:srgbClr val="4472C4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03" autoAdjust="0"/>
    <p:restoredTop sz="64042" autoAdjust="0"/>
  </p:normalViewPr>
  <p:slideViewPr>
    <p:cSldViewPr snapToGrid="0">
      <p:cViewPr varScale="1">
        <p:scale>
          <a:sx n="70" d="100"/>
          <a:sy n="70" d="100"/>
        </p:scale>
        <p:origin x="211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jsca\AppData\Local\Temp\fredgraph.xls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jsca\Desktop\PAA%20Talk\Data\Powerpoint%20graphs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jsca\Desktop\PAA%20Talk\Data\Powerpoint%20graphs.xls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</a:rPr>
              <a:t>Women's and Men's Employment: February 2020 to February 2021</a:t>
            </a:r>
          </a:p>
        </c:rich>
      </c:tx>
      <c:layout>
        <c:manualLayout>
          <c:xMode val="edge"/>
          <c:yMode val="edge"/>
          <c:x val="5.3643984090178212E-4"/>
          <c:y val="9.8425196850393569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1.784143465110927E-2"/>
          <c:y val="0.10741058542486608"/>
          <c:w val="0.95609863067833911"/>
          <c:h val="0.80875809725609005"/>
        </c:manualLayout>
      </c:layout>
      <c:lineChart>
        <c:grouping val="standard"/>
        <c:varyColors val="0"/>
        <c:ser>
          <c:idx val="0"/>
          <c:order val="0"/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'FRED Graph'!$B$13:$B$26</c:f>
              <c:strCache>
                <c:ptCount val="13"/>
                <c:pt idx="0">
                  <c:v>January 2020</c:v>
                </c:pt>
                <c:pt idx="2">
                  <c:v>March 2020</c:v>
                </c:pt>
                <c:pt idx="4">
                  <c:v>May 2020</c:v>
                </c:pt>
                <c:pt idx="6">
                  <c:v>July 2020</c:v>
                </c:pt>
                <c:pt idx="8">
                  <c:v>September 2020</c:v>
                </c:pt>
                <c:pt idx="10">
                  <c:v>November 2020</c:v>
                </c:pt>
                <c:pt idx="12">
                  <c:v>January 2021</c:v>
                </c:pt>
              </c:strCache>
            </c:strRef>
          </c:cat>
          <c:val>
            <c:numRef>
              <c:f>'FRED Graph'!$C$13:$C$26</c:f>
              <c:numCache>
                <c:formatCode>0</c:formatCode>
                <c:ptCount val="14"/>
                <c:pt idx="0">
                  <c:v>74762</c:v>
                </c:pt>
                <c:pt idx="1">
                  <c:v>74865</c:v>
                </c:pt>
                <c:pt idx="2">
                  <c:v>73234</c:v>
                </c:pt>
                <c:pt idx="3">
                  <c:v>61478</c:v>
                </c:pt>
                <c:pt idx="4">
                  <c:v>63530</c:v>
                </c:pt>
                <c:pt idx="5">
                  <c:v>66444</c:v>
                </c:pt>
                <c:pt idx="6">
                  <c:v>67520</c:v>
                </c:pt>
                <c:pt idx="7">
                  <c:v>69063</c:v>
                </c:pt>
                <c:pt idx="8">
                  <c:v>68880</c:v>
                </c:pt>
                <c:pt idx="9">
                  <c:v>70131</c:v>
                </c:pt>
                <c:pt idx="10">
                  <c:v>70542</c:v>
                </c:pt>
                <c:pt idx="11">
                  <c:v>70350</c:v>
                </c:pt>
                <c:pt idx="12">
                  <c:v>70316</c:v>
                </c:pt>
                <c:pt idx="13">
                  <c:v>70572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826-4DC4-A19A-3BF0C4091D8F}"/>
            </c:ext>
          </c:extLst>
        </c:ser>
        <c:ser>
          <c:idx val="1"/>
          <c:order val="1"/>
          <c:spPr>
            <a:ln w="76200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'FRED Graph'!$B$13:$B$26</c:f>
              <c:strCache>
                <c:ptCount val="13"/>
                <c:pt idx="0">
                  <c:v>January 2020</c:v>
                </c:pt>
                <c:pt idx="2">
                  <c:v>March 2020</c:v>
                </c:pt>
                <c:pt idx="4">
                  <c:v>May 2020</c:v>
                </c:pt>
                <c:pt idx="6">
                  <c:v>July 2020</c:v>
                </c:pt>
                <c:pt idx="8">
                  <c:v>September 2020</c:v>
                </c:pt>
                <c:pt idx="10">
                  <c:v>November 2020</c:v>
                </c:pt>
                <c:pt idx="12">
                  <c:v>January 2021</c:v>
                </c:pt>
              </c:strCache>
            </c:strRef>
          </c:cat>
          <c:val>
            <c:numRef>
              <c:f>'FRED Graph'!$D$13:$D$26</c:f>
              <c:numCache>
                <c:formatCode>0</c:formatCode>
                <c:ptCount val="14"/>
                <c:pt idx="0">
                  <c:v>83897</c:v>
                </c:pt>
                <c:pt idx="1">
                  <c:v>83867</c:v>
                </c:pt>
                <c:pt idx="2">
                  <c:v>82302</c:v>
                </c:pt>
                <c:pt idx="3">
                  <c:v>71892</c:v>
                </c:pt>
                <c:pt idx="4">
                  <c:v>73694</c:v>
                </c:pt>
                <c:pt idx="5">
                  <c:v>75656</c:v>
                </c:pt>
                <c:pt idx="6">
                  <c:v>76256</c:v>
                </c:pt>
                <c:pt idx="7">
                  <c:v>78213</c:v>
                </c:pt>
                <c:pt idx="8">
                  <c:v>78663</c:v>
                </c:pt>
                <c:pt idx="9">
                  <c:v>79537</c:v>
                </c:pt>
                <c:pt idx="10">
                  <c:v>79267</c:v>
                </c:pt>
                <c:pt idx="11">
                  <c:v>79481</c:v>
                </c:pt>
                <c:pt idx="12">
                  <c:v>79714</c:v>
                </c:pt>
                <c:pt idx="13">
                  <c:v>79666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826-4DC4-A19A-3BF0C4091D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1819584"/>
        <c:axId val="1451822496"/>
      </c:lineChart>
      <c:catAx>
        <c:axId val="1451819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1822496"/>
        <c:crosses val="autoZero"/>
        <c:auto val="1"/>
        <c:lblAlgn val="ctr"/>
        <c:lblOffset val="100"/>
        <c:noMultiLvlLbl val="0"/>
      </c:catAx>
      <c:valAx>
        <c:axId val="1451822496"/>
        <c:scaling>
          <c:orientation val="minMax"/>
          <c:max val="85000"/>
          <c:min val="600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crossAx val="1451819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Percentage of Nonworking Adults Aged 25-44 with Children who Left Work due to COVID-19 Related Childcare Issues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835634147959383"/>
          <c:y val="0.1851746684392635"/>
          <c:w val="0.83089726686366949"/>
          <c:h val="0.80283194675217606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  <a:ln w="0">
              <a:solidFill>
                <a:schemeClr val="bg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41C-4AE4-8488-8A67280DBBA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 w="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841C-4AE4-8488-8A67280DBBA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'childcare issues during covid'!$A$9:$A$11</c:f>
              <c:strCache>
                <c:ptCount val="3"/>
                <c:pt idx="0">
                  <c:v>Men</c:v>
                </c:pt>
                <c:pt idx="1">
                  <c:v>Women</c:v>
                </c:pt>
                <c:pt idx="2">
                  <c:v>Total</c:v>
                </c:pt>
              </c:strCache>
            </c:strRef>
          </c:cat>
          <c:val>
            <c:numRef>
              <c:f>'childcare issues during covid'!$B$9:$B$11</c:f>
              <c:numCache>
                <c:formatCode>0.0%</c:formatCode>
                <c:ptCount val="3"/>
                <c:pt idx="0">
                  <c:v>0.121</c:v>
                </c:pt>
                <c:pt idx="1">
                  <c:v>0.32100000000000001</c:v>
                </c:pt>
                <c:pt idx="2">
                  <c:v>0.255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1C-4AE4-8488-8A67280DBBA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31"/>
        <c:overlap val="5"/>
        <c:axId val="1366218128"/>
        <c:axId val="1366226032"/>
      </c:barChart>
      <c:catAx>
        <c:axId val="13662181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6226032"/>
        <c:crosses val="autoZero"/>
        <c:auto val="1"/>
        <c:lblAlgn val="ctr"/>
        <c:lblOffset val="100"/>
        <c:noMultiLvlLbl val="0"/>
      </c:catAx>
      <c:valAx>
        <c:axId val="1366226032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extTo"/>
        <c:crossAx val="136621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Mothers’ Employment by Head Start and </a:t>
            </a:r>
            <a:r>
              <a:rPr lang="en-US" dirty="0" err="1"/>
              <a:t>CCDBG</a:t>
            </a:r>
            <a:r>
              <a:rPr lang="en-US" dirty="0"/>
              <a:t> Subsidy Availability</a:t>
            </a:r>
            <a:r>
              <a:rPr lang="en-US" baseline="0" dirty="0"/>
              <a:t>, 2016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1.329665179140101E-2"/>
          <c:y val="0.13824539210826389"/>
          <c:w val="0.9512456100981963"/>
          <c:h val="0.7303000670174447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9F0-4DFF-B62B-7D8143A79BFB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9F0-4DFF-B62B-7D8143A79BFB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89F0-4DFF-B62B-7D8143A79BF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'HS and CCDBG'!$A$19:$A$25</c:f>
              <c:strCache>
                <c:ptCount val="7"/>
                <c:pt idx="0">
                  <c:v>25%
Head Start Enrollment</c:v>
                </c:pt>
                <c:pt idx="1">
                  <c:v>50%
Head Start Enrollment</c:v>
                </c:pt>
                <c:pt idx="2">
                  <c:v>75%
Head Start Enrollment</c:v>
                </c:pt>
                <c:pt idx="4">
                  <c:v>7%
Subsidy Receipt</c:v>
                </c:pt>
                <c:pt idx="5">
                  <c:v>12%
Subsidy Receipt</c:v>
                </c:pt>
                <c:pt idx="6">
                  <c:v>17%
Subsidy Receipt</c:v>
                </c:pt>
              </c:strCache>
            </c:strRef>
          </c:cat>
          <c:val>
            <c:numRef>
              <c:f>'HS and CCDBG'!$B$19:$B$25</c:f>
              <c:numCache>
                <c:formatCode>0.0%</c:formatCode>
                <c:ptCount val="7"/>
                <c:pt idx="0">
                  <c:v>0.65142129999999998</c:v>
                </c:pt>
                <c:pt idx="1">
                  <c:v>0.66800369999999998</c:v>
                </c:pt>
                <c:pt idx="2">
                  <c:v>0.68458600000000003</c:v>
                </c:pt>
                <c:pt idx="4">
                  <c:v>0.6590627</c:v>
                </c:pt>
                <c:pt idx="5">
                  <c:v>0.66664599999999996</c:v>
                </c:pt>
                <c:pt idx="6">
                  <c:v>0.67422930000000003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F0-4DFF-B62B-7D8143A79BF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337773792"/>
        <c:axId val="1337776288"/>
      </c:barChart>
      <c:catAx>
        <c:axId val="1337773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37776288"/>
        <c:crosses val="autoZero"/>
        <c:auto val="1"/>
        <c:lblAlgn val="ctr"/>
        <c:lblOffset val="100"/>
        <c:noMultiLvlLbl val="0"/>
      </c:catAx>
      <c:valAx>
        <c:axId val="133777628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1337773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4550264550264549E-2"/>
          <c:y val="2.9982034387268732E-2"/>
          <c:w val="0.97089947089947093"/>
          <c:h val="0.671881294322492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Sheet1!$A$27</c:f>
              <c:strCache>
                <c:ptCount val="1"/>
                <c:pt idx="0">
                  <c:v>Share in person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Sheet1!$B$26:$D$26</c:f>
              <c:strCache>
                <c:ptCount val="3"/>
                <c:pt idx="0">
                  <c:v>25%+ Black students</c:v>
                </c:pt>
                <c:pt idx="1">
                  <c:v>25%+ Hispanic students</c:v>
                </c:pt>
                <c:pt idx="2">
                  <c:v>75%+ White students</c:v>
                </c:pt>
              </c:strCache>
            </c:strRef>
          </c:cat>
          <c:val>
            <c:numRef>
              <c:f>Sheet1!$B$27:$D$27</c:f>
              <c:numCache>
                <c:formatCode>0%</c:formatCode>
                <c:ptCount val="3"/>
                <c:pt idx="0">
                  <c:v>0.41</c:v>
                </c:pt>
                <c:pt idx="1">
                  <c:v>0.37</c:v>
                </c:pt>
                <c:pt idx="2">
                  <c:v>0.68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11-492B-B09B-886CA40AE3EA}"/>
            </c:ext>
          </c:extLst>
        </c:ser>
        <c:ser>
          <c:idx val="1"/>
          <c:order val="1"/>
          <c:tx>
            <c:strRef>
              <c:f>Sheet1!$A$28</c:f>
              <c:strCache>
                <c:ptCount val="1"/>
                <c:pt idx="0">
                  <c:v>Share hybrid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Sheet1!$B$26:$D$26</c:f>
              <c:strCache>
                <c:ptCount val="3"/>
                <c:pt idx="0">
                  <c:v>25%+ Black students</c:v>
                </c:pt>
                <c:pt idx="1">
                  <c:v>25%+ Hispanic students</c:v>
                </c:pt>
                <c:pt idx="2">
                  <c:v>75%+ White students</c:v>
                </c:pt>
              </c:strCache>
            </c:strRef>
          </c:cat>
          <c:val>
            <c:numRef>
              <c:f>Sheet1!$B$28:$D$28</c:f>
              <c:numCache>
                <c:formatCode>0%</c:formatCode>
                <c:ptCount val="3"/>
                <c:pt idx="0">
                  <c:v>0.2</c:v>
                </c:pt>
                <c:pt idx="1">
                  <c:v>0.12</c:v>
                </c:pt>
                <c:pt idx="2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111-492B-B09B-886CA40AE3EA}"/>
            </c:ext>
          </c:extLst>
        </c:ser>
        <c:ser>
          <c:idx val="2"/>
          <c:order val="2"/>
          <c:tx>
            <c:strRef>
              <c:f>Sheet1!$A$29</c:f>
              <c:strCache>
                <c:ptCount val="1"/>
                <c:pt idx="0">
                  <c:v>Share remote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Sheet1!$B$26:$D$26</c:f>
              <c:strCache>
                <c:ptCount val="3"/>
                <c:pt idx="0">
                  <c:v>25%+ Black students</c:v>
                </c:pt>
                <c:pt idx="1">
                  <c:v>25%+ Hispanic students</c:v>
                </c:pt>
                <c:pt idx="2">
                  <c:v>75%+ White students</c:v>
                </c:pt>
              </c:strCache>
            </c:strRef>
          </c:cat>
          <c:val>
            <c:numRef>
              <c:f>Sheet1!$B$29:$D$29</c:f>
              <c:numCache>
                <c:formatCode>0%</c:formatCode>
                <c:ptCount val="3"/>
                <c:pt idx="0">
                  <c:v>0.38</c:v>
                </c:pt>
                <c:pt idx="1">
                  <c:v>0.5</c:v>
                </c:pt>
                <c:pt idx="2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111-492B-B09B-886CA40AE3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4"/>
        <c:axId val="1860619055"/>
        <c:axId val="1860617807"/>
      </c:barChart>
      <c:catAx>
        <c:axId val="18606190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60617807"/>
        <c:crosses val="autoZero"/>
        <c:auto val="1"/>
        <c:lblAlgn val="ctr"/>
        <c:lblOffset val="100"/>
        <c:noMultiLvlLbl val="0"/>
      </c:catAx>
      <c:valAx>
        <c:axId val="1860617807"/>
        <c:scaling>
          <c:orientation val="minMax"/>
          <c:max val="0.75000000000000011"/>
          <c:min val="0"/>
        </c:scaling>
        <c:delete val="1"/>
        <c:axPos val="l"/>
        <c:numFmt formatCode="0%" sourceLinked="1"/>
        <c:majorTickMark val="none"/>
        <c:minorTickMark val="none"/>
        <c:tickLblPos val="nextTo"/>
        <c:crossAx val="18606190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85098737657793"/>
          <c:y val="0.8149048268929191"/>
          <c:w val="0.62298025246844146"/>
          <c:h val="7.06183145375094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0.56783</cdr:x>
      <cdr:y>0.63878</cdr:y>
    </cdr:from>
    <cdr:to>
      <cdr:x>0.65465</cdr:x>
      <cdr:y>0.70205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BABE803-5B56-44D1-BC73-AC170D5ED528}"/>
            </a:ext>
          </a:extLst>
        </cdr:cNvPr>
        <cdr:cNvSpPr txBox="1"/>
      </cdr:nvSpPr>
      <cdr:spPr>
        <a:xfrm xmlns:a="http://schemas.openxmlformats.org/drawingml/2006/main">
          <a:off x="6804969" y="3501860"/>
          <a:ext cx="1040525" cy="3468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2000" b="1" dirty="0">
              <a:solidFill>
                <a:schemeClr val="accent2"/>
              </a:solidFill>
            </a:rPr>
            <a:t>Women</a:t>
          </a:r>
        </a:p>
      </cdr:txBody>
    </cdr:sp>
  </cdr:relSizeAnchor>
  <cdr:relSizeAnchor xmlns:cdr="http://schemas.openxmlformats.org/drawingml/2006/chartDrawing">
    <cdr:from>
      <cdr:x>0.57908</cdr:x>
      <cdr:y>0.33171</cdr:y>
    </cdr:from>
    <cdr:to>
      <cdr:x>0.63536</cdr:x>
      <cdr:y>0.39497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9ECD9438-37DC-44E7-BBDD-5BECD0FB5B57}"/>
            </a:ext>
          </a:extLst>
        </cdr:cNvPr>
        <cdr:cNvSpPr txBox="1"/>
      </cdr:nvSpPr>
      <cdr:spPr>
        <a:xfrm xmlns:a="http://schemas.openxmlformats.org/drawingml/2006/main">
          <a:off x="6939852" y="1818453"/>
          <a:ext cx="674415" cy="3468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000" b="1" dirty="0">
              <a:solidFill>
                <a:schemeClr val="accent1">
                  <a:lumMod val="50000"/>
                </a:schemeClr>
              </a:solidFill>
            </a:rPr>
            <a:t>Men</a:t>
          </a:r>
        </a:p>
      </cdr:txBody>
    </cdr:sp>
  </cdr:relSizeAnchor>
  <cdr:relSizeAnchor xmlns:cdr="http://schemas.openxmlformats.org/drawingml/2006/chartDrawing">
    <cdr:from>
      <cdr:x>0.01706</cdr:x>
      <cdr:y>0.16331</cdr:y>
    </cdr:from>
    <cdr:to>
      <cdr:x>0.13546</cdr:x>
      <cdr:y>0.24192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4977D90C-DFB7-448E-A124-7C7389951412}"/>
            </a:ext>
          </a:extLst>
        </cdr:cNvPr>
        <cdr:cNvSpPr txBox="1"/>
      </cdr:nvSpPr>
      <cdr:spPr>
        <a:xfrm xmlns:a="http://schemas.openxmlformats.org/drawingml/2006/main">
          <a:off x="204474" y="895294"/>
          <a:ext cx="1418897" cy="4309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en-US" sz="1600" b="1" dirty="0" err="1"/>
            <a:t>83.9M</a:t>
          </a:r>
          <a:endParaRPr lang="en-US" sz="1600" b="1" dirty="0"/>
        </a:p>
      </cdr:txBody>
    </cdr:sp>
  </cdr:relSizeAnchor>
  <cdr:relSizeAnchor xmlns:cdr="http://schemas.openxmlformats.org/drawingml/2006/chartDrawing">
    <cdr:from>
      <cdr:x>0.01516</cdr:x>
      <cdr:y>0.4607</cdr:y>
    </cdr:from>
    <cdr:to>
      <cdr:x>0.12757</cdr:x>
      <cdr:y>0.5393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3DAD8779-62B0-4449-8B0D-7FFCBD758CE5}"/>
            </a:ext>
          </a:extLst>
        </cdr:cNvPr>
        <cdr:cNvSpPr txBox="1"/>
      </cdr:nvSpPr>
      <cdr:spPr>
        <a:xfrm xmlns:a="http://schemas.openxmlformats.org/drawingml/2006/main">
          <a:off x="181702" y="2525590"/>
          <a:ext cx="1347076" cy="4309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 err="1"/>
            <a:t>74.7M</a:t>
          </a:r>
          <a:endParaRPr lang="en-US" sz="1600" b="1" dirty="0"/>
        </a:p>
      </cdr:txBody>
    </cdr:sp>
  </cdr:relSizeAnchor>
  <cdr:relSizeAnchor xmlns:cdr="http://schemas.openxmlformats.org/drawingml/2006/chartDrawing">
    <cdr:from>
      <cdr:x>0.16148</cdr:x>
      <cdr:y>0.84382</cdr:y>
    </cdr:from>
    <cdr:to>
      <cdr:x>0.25634</cdr:x>
      <cdr:y>0.92243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F0C482D7-01C5-4101-A02D-F0343CD9FE87}"/>
            </a:ext>
          </a:extLst>
        </cdr:cNvPr>
        <cdr:cNvSpPr txBox="1"/>
      </cdr:nvSpPr>
      <cdr:spPr>
        <a:xfrm xmlns:a="http://schemas.openxmlformats.org/drawingml/2006/main">
          <a:off x="1935178" y="4625907"/>
          <a:ext cx="1136869" cy="4309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 err="1"/>
            <a:t>61.5M</a:t>
          </a:r>
          <a:endParaRPr lang="en-US" sz="1600" b="1" dirty="0"/>
        </a:p>
      </cdr:txBody>
    </cdr:sp>
  </cdr:relSizeAnchor>
  <cdr:relSizeAnchor xmlns:cdr="http://schemas.openxmlformats.org/drawingml/2006/chartDrawing">
    <cdr:from>
      <cdr:x>0.24728</cdr:x>
      <cdr:y>0.54244</cdr:y>
    </cdr:from>
    <cdr:to>
      <cdr:x>0.34214</cdr:x>
      <cdr:y>0.62105</cdr:y>
    </cdr:to>
    <cdr:sp macro="" textlink="">
      <cdr:nvSpPr>
        <cdr:cNvPr id="7" name="TextBox 1">
          <a:extLst xmlns:a="http://schemas.openxmlformats.org/drawingml/2006/main">
            <a:ext uri="{FF2B5EF4-FFF2-40B4-BE49-F238E27FC236}">
              <a16:creationId xmlns:a16="http://schemas.microsoft.com/office/drawing/2014/main" id="{594CBB49-82E2-470B-AFBA-0648F91D4AEB}"/>
            </a:ext>
          </a:extLst>
        </cdr:cNvPr>
        <cdr:cNvSpPr txBox="1"/>
      </cdr:nvSpPr>
      <cdr:spPr>
        <a:xfrm xmlns:a="http://schemas.openxmlformats.org/drawingml/2006/main">
          <a:off x="2963439" y="2973715"/>
          <a:ext cx="1136869" cy="4309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 err="1"/>
            <a:t>71.9M</a:t>
          </a:r>
          <a:endParaRPr lang="en-US" sz="1600" b="1" dirty="0"/>
        </a:p>
      </cdr:txBody>
    </cdr:sp>
  </cdr:relSizeAnchor>
  <cdr:relSizeAnchor xmlns:cdr="http://schemas.openxmlformats.org/drawingml/2006/chartDrawing">
    <cdr:from>
      <cdr:x>0.23338</cdr:x>
      <cdr:y>0.13665</cdr:y>
    </cdr:from>
    <cdr:to>
      <cdr:x>0.53801</cdr:x>
      <cdr:y>0.26967</cdr:y>
    </cdr:to>
    <cdr:sp macro="" textlink="">
      <cdr:nvSpPr>
        <cdr:cNvPr id="8" name="TextBox 1">
          <a:extLst xmlns:a="http://schemas.openxmlformats.org/drawingml/2006/main">
            <a:ext uri="{FF2B5EF4-FFF2-40B4-BE49-F238E27FC236}">
              <a16:creationId xmlns:a16="http://schemas.microsoft.com/office/drawing/2014/main" id="{88C3946E-6EAB-4ED8-B2A2-8FA8AE81C5A3}"/>
            </a:ext>
          </a:extLst>
        </cdr:cNvPr>
        <cdr:cNvSpPr txBox="1"/>
      </cdr:nvSpPr>
      <cdr:spPr>
        <a:xfrm xmlns:a="http://schemas.openxmlformats.org/drawingml/2006/main">
          <a:off x="2796867" y="749105"/>
          <a:ext cx="3650753" cy="7292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/>
            <a:t>Employment Loss, Jan. 2020-April 2020:</a:t>
          </a:r>
        </a:p>
        <a:p xmlns:a="http://schemas.openxmlformats.org/drawingml/2006/main">
          <a:r>
            <a:rPr lang="en-US" sz="1600" b="1" dirty="0"/>
            <a:t>-11.9 million </a:t>
          </a:r>
          <a:r>
            <a:rPr lang="en-US" sz="1600" b="1" dirty="0">
              <a:solidFill>
                <a:schemeClr val="accent1">
                  <a:lumMod val="50000"/>
                </a:schemeClr>
              </a:solidFill>
            </a:rPr>
            <a:t>men</a:t>
          </a:r>
          <a:r>
            <a:rPr lang="en-US" sz="1600" b="1" dirty="0"/>
            <a:t> workers</a:t>
          </a:r>
        </a:p>
        <a:p xmlns:a="http://schemas.openxmlformats.org/drawingml/2006/main">
          <a:r>
            <a:rPr lang="en-US" sz="1600" b="1" dirty="0"/>
            <a:t>-13.2 million </a:t>
          </a:r>
          <a:r>
            <a:rPr lang="en-US" sz="1600" b="1" dirty="0">
              <a:solidFill>
                <a:schemeClr val="accent2"/>
              </a:solidFill>
            </a:rPr>
            <a:t>women</a:t>
          </a:r>
          <a:r>
            <a:rPr lang="en-US" sz="1600" b="1" dirty="0"/>
            <a:t> workers</a:t>
          </a:r>
        </a:p>
      </cdr:txBody>
    </cdr:sp>
  </cdr:relSizeAnchor>
  <cdr:relSizeAnchor xmlns:cdr="http://schemas.openxmlformats.org/drawingml/2006/chartDrawing">
    <cdr:from>
      <cdr:x>0.90398</cdr:x>
      <cdr:y>0.28911</cdr:y>
    </cdr:from>
    <cdr:to>
      <cdr:x>0.99884</cdr:x>
      <cdr:y>0.36771</cdr:y>
    </cdr:to>
    <cdr:sp macro="" textlink="">
      <cdr:nvSpPr>
        <cdr:cNvPr id="9" name="TextBox 1">
          <a:extLst xmlns:a="http://schemas.openxmlformats.org/drawingml/2006/main">
            <a:ext uri="{FF2B5EF4-FFF2-40B4-BE49-F238E27FC236}">
              <a16:creationId xmlns:a16="http://schemas.microsoft.com/office/drawing/2014/main" id="{CE137ABF-EB5F-462C-BF6C-9CC803B4EFD9}"/>
            </a:ext>
          </a:extLst>
        </cdr:cNvPr>
        <cdr:cNvSpPr txBox="1"/>
      </cdr:nvSpPr>
      <cdr:spPr>
        <a:xfrm xmlns:a="http://schemas.openxmlformats.org/drawingml/2006/main">
          <a:off x="10833459" y="1584915"/>
          <a:ext cx="1136869" cy="4309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 err="1"/>
            <a:t>79.7M</a:t>
          </a:r>
          <a:endParaRPr lang="en-US" sz="1600" b="1" dirty="0"/>
        </a:p>
      </cdr:txBody>
    </cdr:sp>
  </cdr:relSizeAnchor>
  <cdr:relSizeAnchor xmlns:cdr="http://schemas.openxmlformats.org/drawingml/2006/chartDrawing">
    <cdr:from>
      <cdr:x>0.90514</cdr:x>
      <cdr:y>0.60928</cdr:y>
    </cdr:from>
    <cdr:to>
      <cdr:x>1</cdr:x>
      <cdr:y>0.68789</cdr:y>
    </cdr:to>
    <cdr:sp macro="" textlink="">
      <cdr:nvSpPr>
        <cdr:cNvPr id="10" name="TextBox 1">
          <a:extLst xmlns:a="http://schemas.openxmlformats.org/drawingml/2006/main">
            <a:ext uri="{FF2B5EF4-FFF2-40B4-BE49-F238E27FC236}">
              <a16:creationId xmlns:a16="http://schemas.microsoft.com/office/drawing/2014/main" id="{CE137ABF-EB5F-462C-BF6C-9CC803B4EFD9}"/>
            </a:ext>
          </a:extLst>
        </cdr:cNvPr>
        <cdr:cNvSpPr txBox="1"/>
      </cdr:nvSpPr>
      <cdr:spPr>
        <a:xfrm xmlns:a="http://schemas.openxmlformats.org/drawingml/2006/main">
          <a:off x="10847313" y="3340142"/>
          <a:ext cx="1136869" cy="4309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 err="1"/>
            <a:t>70.6M</a:t>
          </a:r>
          <a:endParaRPr lang="en-US" sz="16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0.01091</cdr:x>
      <cdr:y>0.92195</cdr:y>
    </cdr:from>
    <cdr:to>
      <cdr:x>0.71131</cdr:x>
      <cdr:y>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599320CD-293D-438E-A4F2-558A199CBCC0}"/>
            </a:ext>
          </a:extLst>
        </cdr:cNvPr>
        <cdr:cNvSpPr txBox="1"/>
      </cdr:nvSpPr>
      <cdr:spPr>
        <a:xfrm xmlns:a="http://schemas.openxmlformats.org/drawingml/2006/main">
          <a:off x="104775" y="4295775"/>
          <a:ext cx="6724650" cy="3636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Source: Elementary School Operating Status, wave 1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06351-C9B9-4342-BE49-EFE6E1B79DB2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A37D2-7E0F-4BD1-9749-27BEA7701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307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Thank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PAA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staff for organizing, and Noreen Goldman for moderating.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Research from myself, Caitlyn Collins, Liana Christin Landivar, and Leah Ruppanner over the past year.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Much of this work has been supported by the Russell Sage Foundation.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There are two points I will cover.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Discuss growing gender inequality during the pandemic and its sources.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 Highlight some policies that have been shown to effective ways to reduce gender inequality and support families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5096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Another source of family support we took for granted prior to the pandemic was in-person schooling.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We know remote schooling was often a necessary, but nonetheless major, challenge for working parents.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But remote schooling was not uniform across the U.S.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Collecting data from over 9,000 school districts, we found major variation in families access to schooling.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Often times, neighboring communities had different instructional modes.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786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We found that these various reopening statuses had major consequences on families.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Mothers’ employment was 5 percentage points higher with in-person schooling compared to remote schooling.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Thus, in-person schooling served as a major resource for families.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763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But this resource was not equally accessible.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About 70% of predominantly White schools were in-person, compared to around 40% of Black and Hispanic serving schools.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These differences may lead to growing racial disparities in years to come if not address through equitable investments in education.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8006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Lastly, turning to the recovery, we can learn from the last economic crisis we experienced.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During the great recession, states with more expansive Head Start programs experienced a less dramatic rise in poverty and a more stable recovery.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This is because Head Start offers a crucial form of childcare support that allows families to maintain employment and economic stability.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397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 want to close with two primary thoughts on what is important in addressing rising gender inequality during the pandemic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0079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First, we need the tools to identify these inequities.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This means further investments in research and federal data products such as the Current Population Survey, the Household Pulse Survey, and the American Time Use Survey.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828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Second, the evidence we have strongly points to the immediate need to invest in public resources that support affordable and accessible childcare.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Programs like Head Start are extremely valuable for children’s development and offer major supports for families, particularly mothers, to maintain employment.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1168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Thank you very much, and I look forward to your questions.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772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First, let’s review some data on rising gender inequality during the pandemic.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99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pandemic has caused one of the largest economic crises since the Great Depression.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From January to April, 2020, the U.S. lost about 25 millions jobs.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Both women and men lost jobs, but women lost more than a million more jobs than men during this period.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Employment has grown slowly since low-point in April. But is still far below what is was a year ago, particularly for women and particularly for women of color.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And this is just one indicator.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Disproportionate impact of the pandemic has been felt by women in many ways.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-They’re reduced work hours four- to five-times as much as men.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-They’ve received fewer raises and promotions over the past year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-Part time and contingent work has grown more for women than men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What’s driving these growing gender inequalities?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14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One reason is that the industries where women are more commonly employed were the ones most heavily hit by the pandemic and associated lockdowns.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Leisure and Hospitality: Slight majority of workers are women, and this industry lost more jobs than any other.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Education and Health Services was another sector hit hard by unemployment. In this industry, 75% of workers are women.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contrast, industries where the majority of workers were men, such as manufacturing, experienced less unemployment.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-----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But this doesn’t fully explain rising gender inequality, because even in industries with equal shares of women and men, such as retail trade which is 48% women and 52% men, we see more women exiting work than men.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To explore these trends, we have to look at the major changes taking place within families over the past year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97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Here, we cannot ignore the tremendous challenges that the loss of childcare and in-person schooling has posed to working families.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Without childcare support, it is incredibly difficult to balance employment expectations alongside the major rise in care demands.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Prior to the pandemic, mothers performed the majority of childcare. Although fathers’ contributions have increased in the past year,  mothers time performing childcare has grown even more.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Under these strenuous conditions, something has got to give. And we are seeing that it is most often mothers’ employment.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Data from the household pulse survey from last survey shows that 1 in 3 nonworking mothers cite challenges related to childcare as their reason for leaving work.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comparison, only 1 in 8 fathers cite childcare concerns are a reason for not working.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This means that mothers are three times more likely than fathers to leave the labor force to address growing childcare demands during the pandemic.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362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summary, there are two factors that both contribute to the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perfect storm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of gender inequality during the pandemic.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First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industries where women are most represented were hardest hit by unemployment.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Second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the loss of childcare has pulled may mothers from work in order to address these childcare demands.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147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These two factors threaten to erase many of the gains we’ve had in gender equality over the past several decades.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If we just look at women’s labor force participation, we can already see troubling signs.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Not since 1987 has women’s labor force participation been as low as it is today.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These trends may snowball into other patterns, such as gender wage gaps, unless we act now.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08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good news is that social science research can give us a pretty good idea of what we can do to address these current challenges and mitigate further inequalities.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54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My co-authors and I have shown that programs like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-Head Start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&amp;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-Childcare Subsidies from Child Care and Development Block Grants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Can play a large role in improving mothers’ employment.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As the availability of these programs increases, so too does mothers’ employment.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But Head Start currently serves less than half of all eligible children nationwide, while childcare subsidies serve less than a fifth of those eligible.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This means there is ample opportunity to expand these programs.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A37D2-7E0F-4BD1-9749-27BEA77019E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431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3E1B2-7FCD-4EBA-958B-90ACD0ABAD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516EBE-ECFE-41C8-94E6-2127894DA2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0D0AB-08D1-4B43-ACA4-5576589AC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D086-30D3-4A4D-8AB6-F1C9E27FE09B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AF1FD-4940-46B9-AC82-32C2D112C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EA681-83F5-436C-88EB-9F49E49F5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FCA1-6054-42BB-9D34-153CF0BB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915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30C95-29CA-44A4-92B9-82F5D674E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48878A-5417-45C5-8189-33D3F30625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0B5231-8E10-465E-AB82-25AD809FD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D086-30D3-4A4D-8AB6-F1C9E27FE09B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C2BF65-41CC-4FEA-BB9B-A82F4A38C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D982E-9589-4945-9336-9A49CB148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FCA1-6054-42BB-9D34-153CF0BB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17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77C703-26AB-4D3C-A02E-7376149E8A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9E9BC5-475F-403A-894D-F94B293A12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71B1F-170F-4825-9965-7E334061A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D086-30D3-4A4D-8AB6-F1C9E27FE09B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E782E7-E533-40C7-B8FC-52CE6DC73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917A4-D75C-4972-8659-646CB353E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FCA1-6054-42BB-9D34-153CF0BB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629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B8CD9-FB94-4E90-8440-9ADF386EF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D50B2-BE7E-45A8-85C7-3C897D5482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ABCF7-E566-4CE8-A279-8537AA621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D086-30D3-4A4D-8AB6-F1C9E27FE09B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69557-2620-4E27-BD93-01B9F4F7B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D5DF2-0940-43D3-90FE-D059EDBA1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FCA1-6054-42BB-9D34-153CF0BB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187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592FC-C7CD-48DC-BD35-441089F1C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B03C9D-CFBC-4DBE-B7E9-AA47AE511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E84B2-24C4-4C76-AB26-565C41013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D086-30D3-4A4D-8AB6-F1C9E27FE09B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D0EDC-B656-4E38-BB41-F1A2AFC1D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F21F5-7FDC-4F17-9B57-E497442C5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FCA1-6054-42BB-9D34-153CF0BB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25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6FBAB-8E82-4FCC-A8F6-5008002EE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6FC1CC-1ACA-4957-9477-7943813E5A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351440-5BB4-40E7-8772-91B91FAB11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60933-DA82-4F7F-A06E-026C57542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D086-30D3-4A4D-8AB6-F1C9E27FE09B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072DC0-03B6-4255-84DE-95C1EB95C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EB093E-4970-4133-A098-9D3E1AAED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FCA1-6054-42BB-9D34-153CF0BB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42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D235D-162B-45C3-9521-D9DB201B0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C0C6D5-0FFC-44D7-9B65-3B80A9043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0FA66C-1BF0-4978-B44D-0B9E5D1196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8A7189-0591-4D13-B23F-A0CA9B6426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B04141-C713-4208-9D21-48E6F09677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42F85F-503A-458A-9BB9-1AD31863F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D086-30D3-4A4D-8AB6-F1C9E27FE09B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106261-AC53-4A41-8379-EB6351242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1747FC-0EAE-4FE2-967D-6E62BB0BC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FCA1-6054-42BB-9D34-153CF0BB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904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191A6-3346-4032-BF6D-D64F19288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016655-F8B8-469C-8962-CFAA30332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D086-30D3-4A4D-8AB6-F1C9E27FE09B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362564-FD68-4AA6-9CD7-DDCABBF3D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58D349-CD43-4FD8-AD9A-5195E0F10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FCA1-6054-42BB-9D34-153CF0BB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25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936CAB-D1C6-429B-8B25-B1407FB80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D086-30D3-4A4D-8AB6-F1C9E27FE09B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2D121A-C91F-4C18-8792-6D562710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3AD0D-1A29-4986-AAF4-5E12DE581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FCA1-6054-42BB-9D34-153CF0BB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37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497D8-5A53-4368-A88E-2D046E9E6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F005E-CBFA-44EA-B43B-AB27DFE62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01CA1B-F63D-48DA-B870-23C9EA9210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A68711-25E2-4BC6-A67F-243D9B0D6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D086-30D3-4A4D-8AB6-F1C9E27FE09B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C6C594-5A10-4EAC-B7CA-FF65E871A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25755E-EBC7-4225-A54B-856383D96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FCA1-6054-42BB-9D34-153CF0BB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3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0F8A8-4F6C-43AF-999A-1347B6BB6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6825DE-1C7B-4948-99BA-2884B4F977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640469-7676-4BF1-97EB-4BE73ACF4C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342152-4031-48D4-BEBB-7D81A0D59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D086-30D3-4A4D-8AB6-F1C9E27FE09B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8CBBE5-2131-40EB-ABF3-15EAB11A5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BD656E-E5FA-41D6-A16B-4650E2211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FCA1-6054-42BB-9D34-153CF0BB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78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C4EAC0-876E-4941-B3C5-A507B63FC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67B3F9-48F5-4AEB-9CC8-05653C28D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6A514-2C69-4134-BB41-35D7F7D9FD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3D086-30D3-4A4D-8AB6-F1C9E27FE09B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A26E7-CF57-497E-A0B4-F83D06586C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659462-E93D-47E0-9B15-7C14534CE0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8FCA1-6054-42BB-9D34-153CF0BB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3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ABC276A-0579-4E1C-BCDD-72CF8A13AD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907" t="13980" r="9953" b="8037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FC0D88-41D6-42B3-A1A4-F011CB244B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2758" y="201386"/>
            <a:ext cx="8973457" cy="2900065"/>
          </a:xfrm>
        </p:spPr>
        <p:txBody>
          <a:bodyPr>
            <a:noAutofit/>
          </a:bodyPr>
          <a:lstStyle/>
          <a:p>
            <a:pPr algn="l"/>
            <a:r>
              <a:rPr lang="en-US" sz="5000" b="1" dirty="0">
                <a:solidFill>
                  <a:srgbClr val="002060"/>
                </a:solidFill>
              </a:rPr>
              <a:t>Rising Gender Inequality During the Pandemic: Documenting Challenges and Highlighting Solutions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C0AB93-6722-4C19-BA68-946BE9064D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2758" y="5068176"/>
            <a:ext cx="5717628" cy="178982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b="1" dirty="0">
                <a:solidFill>
                  <a:srgbClr val="002060"/>
                </a:solidFill>
              </a:rPr>
              <a:t>William Scarborough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rgbClr val="002060"/>
                </a:solidFill>
              </a:rPr>
              <a:t>University of North Texas</a:t>
            </a:r>
          </a:p>
          <a:p>
            <a:pPr>
              <a:spcBef>
                <a:spcPts val="0"/>
              </a:spcBef>
            </a:pPr>
            <a:endParaRPr lang="en-US" sz="2000" b="1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rgbClr val="002060"/>
                </a:solidFill>
              </a:rPr>
              <a:t>Liana Christin Landivar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rgbClr val="002060"/>
                </a:solidFill>
              </a:rPr>
              <a:t>Women’s Bureau, U.S. Department of Labor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rgbClr val="002060"/>
                </a:solidFill>
              </a:rPr>
              <a:t>Maryland Population Research Center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FD278D5B-3095-4761-95EA-EB9D1B4948B5}"/>
              </a:ext>
            </a:extLst>
          </p:cNvPr>
          <p:cNvSpPr txBox="1">
            <a:spLocks/>
          </p:cNvSpPr>
          <p:nvPr/>
        </p:nvSpPr>
        <p:spPr>
          <a:xfrm>
            <a:off x="5943600" y="5068176"/>
            <a:ext cx="5717628" cy="17898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b="1" dirty="0">
                <a:solidFill>
                  <a:srgbClr val="002060"/>
                </a:solidFill>
              </a:rPr>
              <a:t>Caitlin Collins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rgbClr val="002060"/>
                </a:solidFill>
              </a:rPr>
              <a:t>Washington University in St. Louis</a:t>
            </a:r>
          </a:p>
          <a:p>
            <a:pPr>
              <a:spcBef>
                <a:spcPts val="0"/>
              </a:spcBef>
            </a:pPr>
            <a:endParaRPr lang="en-US" sz="2000" b="1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rgbClr val="002060"/>
                </a:solidFill>
              </a:rPr>
              <a:t>Leah Ruppanner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rgbClr val="002060"/>
                </a:solidFill>
              </a:rPr>
              <a:t>University of Melbourne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FD2C80-DAA0-4843-9A98-6ABC746067E9}"/>
              </a:ext>
            </a:extLst>
          </p:cNvPr>
          <p:cNvSpPr txBox="1"/>
          <p:nvPr/>
        </p:nvSpPr>
        <p:spPr>
          <a:xfrm>
            <a:off x="5980386" y="3302838"/>
            <a:ext cx="593221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+mj-lt"/>
                <a:ea typeface="Calibri" panose="020F0502020204030204" pitchFamily="34" charset="0"/>
              </a:rPr>
              <a:t>Population Association of America</a:t>
            </a: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latin typeface="+mj-lt"/>
                <a:ea typeface="Calibri" panose="020F0502020204030204" pitchFamily="34" charset="0"/>
              </a:rPr>
              <a:t>Congressional Briefing </a:t>
            </a: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latin typeface="+mj-lt"/>
                <a:ea typeface="Calibri" panose="020F0502020204030204" pitchFamily="34" charset="0"/>
              </a:rPr>
              <a:t>Living, Working, Dying:</a:t>
            </a: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latin typeface="+mj-lt"/>
                <a:ea typeface="Calibri" panose="020F0502020204030204" pitchFamily="34" charset="0"/>
              </a:rPr>
              <a:t>Demographic Insights into COVID-19</a:t>
            </a: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+mj-lt"/>
                <a:ea typeface="Calibri" panose="020F0502020204030204" pitchFamily="34" charset="0"/>
              </a:rPr>
              <a:t>April 23, 2021</a:t>
            </a:r>
          </a:p>
        </p:txBody>
      </p:sp>
    </p:spTree>
    <p:extLst>
      <p:ext uri="{BB962C8B-B14F-4D97-AF65-F5344CB8AC3E}">
        <p14:creationId xmlns:p14="http://schemas.microsoft.com/office/powerpoint/2010/main" val="1854741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B1E75299-60BA-47E6-9827-98D5EB7A9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297" y="653939"/>
            <a:ext cx="8723670" cy="606742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A3C00AA-3204-4EC9-A3D2-8CE888E36804}"/>
              </a:ext>
            </a:extLst>
          </p:cNvPr>
          <p:cNvSpPr txBox="1">
            <a:spLocks/>
          </p:cNvSpPr>
          <p:nvPr/>
        </p:nvSpPr>
        <p:spPr>
          <a:xfrm>
            <a:off x="428297" y="228490"/>
            <a:ext cx="10515600" cy="42544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2060"/>
                </a:solidFill>
              </a:rPr>
              <a:t>Elementary School District Primary Operating Status in September 2020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81806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B1E75299-60BA-47E6-9827-98D5EB7A9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297" y="653939"/>
            <a:ext cx="8723670" cy="606742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A3C00AA-3204-4EC9-A3D2-8CE888E36804}"/>
              </a:ext>
            </a:extLst>
          </p:cNvPr>
          <p:cNvSpPr txBox="1">
            <a:spLocks/>
          </p:cNvSpPr>
          <p:nvPr/>
        </p:nvSpPr>
        <p:spPr>
          <a:xfrm>
            <a:off x="428297" y="228490"/>
            <a:ext cx="10515600" cy="42544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2060"/>
                </a:solidFill>
              </a:rPr>
              <a:t>Elementary School District Primary Operating Status in September 2020</a:t>
            </a:r>
            <a:endParaRPr lang="en-US" sz="28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0F3C59F-08E9-4422-B837-96884A9A2EF1}"/>
              </a:ext>
            </a:extLst>
          </p:cNvPr>
          <p:cNvSpPr txBox="1">
            <a:spLocks/>
          </p:cNvSpPr>
          <p:nvPr/>
        </p:nvSpPr>
        <p:spPr>
          <a:xfrm>
            <a:off x="8988663" y="2288940"/>
            <a:ext cx="2990193" cy="22801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Mothers’ employment </a:t>
            </a:r>
            <a:r>
              <a:rPr lang="en-US" b="1" dirty="0"/>
              <a:t>5 percentage points higher</a:t>
            </a:r>
            <a:r>
              <a:rPr lang="en-US" dirty="0"/>
              <a:t> </a:t>
            </a:r>
            <a:r>
              <a:rPr lang="en-US" sz="2400" dirty="0"/>
              <a:t>with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in-person</a:t>
            </a:r>
            <a:r>
              <a:rPr lang="en-US" sz="2400" dirty="0"/>
              <a:t> schooling compared to </a:t>
            </a:r>
            <a:r>
              <a:rPr lang="en-US" sz="2400" dirty="0">
                <a:solidFill>
                  <a:srgbClr val="FF0000"/>
                </a:solidFill>
              </a:rPr>
              <a:t>remote</a:t>
            </a:r>
            <a:r>
              <a:rPr lang="en-US" sz="2400" dirty="0"/>
              <a:t> schooling.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99236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42201D2-CBAA-486D-AF7E-276A058B8DC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95400" y="1838325"/>
          <a:ext cx="9601200" cy="4659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6921597A-175D-4215-A7E6-7ED046CE0449}"/>
              </a:ext>
            </a:extLst>
          </p:cNvPr>
          <p:cNvSpPr txBox="1">
            <a:spLocks/>
          </p:cNvSpPr>
          <p:nvPr/>
        </p:nvSpPr>
        <p:spPr>
          <a:xfrm>
            <a:off x="428297" y="228490"/>
            <a:ext cx="10515600" cy="9907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2060"/>
                </a:solidFill>
              </a:rPr>
              <a:t>Elementary School District Primary Operating Status in September 2020</a:t>
            </a:r>
          </a:p>
          <a:p>
            <a:r>
              <a:rPr lang="en-US" sz="2800" b="1" dirty="0">
                <a:solidFill>
                  <a:srgbClr val="002060"/>
                </a:solidFill>
              </a:rPr>
              <a:t>by race and ethnicity of student population</a:t>
            </a:r>
          </a:p>
        </p:txBody>
      </p:sp>
    </p:spTree>
    <p:extLst>
      <p:ext uri="{BB962C8B-B14F-4D97-AF65-F5344CB8AC3E}">
        <p14:creationId xmlns:p14="http://schemas.microsoft.com/office/powerpoint/2010/main" val="3083272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23C38-E927-4071-932E-AED614D1348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2060"/>
                </a:solidFill>
              </a:rPr>
              <a:t>Policy Support During Pandemic Recovery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BABCB54-A574-4034-9717-0C144B38A1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5491" y="2015093"/>
            <a:ext cx="9496509" cy="422751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663B5E4-7189-4666-AA70-C9495C42492D}"/>
              </a:ext>
            </a:extLst>
          </p:cNvPr>
          <p:cNvSpPr txBox="1"/>
          <p:nvPr/>
        </p:nvSpPr>
        <p:spPr>
          <a:xfrm>
            <a:off x="6926317" y="6273225"/>
            <a:ext cx="5265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Source: American Community Survey, 2006 through 2016, diversitydatakids.org (Head Start enrollment).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D75970E-C7EA-4450-877D-5792E730EFF8}"/>
              </a:ext>
            </a:extLst>
          </p:cNvPr>
          <p:cNvSpPr txBox="1">
            <a:spLocks/>
          </p:cNvSpPr>
          <p:nvPr/>
        </p:nvSpPr>
        <p:spPr>
          <a:xfrm>
            <a:off x="410972" y="1690688"/>
            <a:ext cx="3170428" cy="23733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States where Head Start was more accessible </a:t>
            </a:r>
            <a:r>
              <a:rPr lang="en-US" sz="2400" dirty="0">
                <a:solidFill>
                  <a:srgbClr val="002060"/>
                </a:solidFill>
              </a:rPr>
              <a:t>had less severe impact</a:t>
            </a:r>
            <a:r>
              <a:rPr lang="en-US" sz="2400" dirty="0"/>
              <a:t> of recession and more stable recovery</a:t>
            </a:r>
          </a:p>
        </p:txBody>
      </p:sp>
    </p:spTree>
    <p:extLst>
      <p:ext uri="{BB962C8B-B14F-4D97-AF65-F5344CB8AC3E}">
        <p14:creationId xmlns:p14="http://schemas.microsoft.com/office/powerpoint/2010/main" val="896337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E261C-AB0E-47C8-951C-D0F90E812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Conclusion: Inventory Challenges, Implement Innovative Solutions</a:t>
            </a:r>
          </a:p>
        </p:txBody>
      </p:sp>
    </p:spTree>
    <p:extLst>
      <p:ext uri="{BB962C8B-B14F-4D97-AF65-F5344CB8AC3E}">
        <p14:creationId xmlns:p14="http://schemas.microsoft.com/office/powerpoint/2010/main" val="4198905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E261C-AB0E-47C8-951C-D0F90E812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Conclusion: Inventory Challenges, Implement Innovative Solutions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E4B66-B431-472D-89E2-1A2EA3B00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Investments in Research to Identify Challenges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Current Population Survey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Household Pulse Survey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American Time Use Survey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972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E261C-AB0E-47C8-951C-D0F90E812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Conclusion: Inventory Challenges, Implement Innovative Solutions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E4B66-B431-472D-89E2-1A2EA3B00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Investments in Research to Identify Challenges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Current Population Survey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Household Pulse Survey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American Time Use Survey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Investments in Care Infrastructure to Support Families Now and into Recovery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Head Start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Child Care &amp; Development Block Grant (</a:t>
            </a:r>
            <a:r>
              <a:rPr lang="en-US" dirty="0" err="1">
                <a:solidFill>
                  <a:schemeClr val="bg1"/>
                </a:solidFill>
              </a:rPr>
              <a:t>CCDBG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Public Schools</a:t>
            </a:r>
          </a:p>
        </p:txBody>
      </p:sp>
    </p:spTree>
    <p:extLst>
      <p:ext uri="{BB962C8B-B14F-4D97-AF65-F5344CB8AC3E}">
        <p14:creationId xmlns:p14="http://schemas.microsoft.com/office/powerpoint/2010/main" val="11686253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F02B306-7B42-4D08-B412-2D82C1AC9E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>
              <a:solidFill>
                <a:srgbClr val="203864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203864"/>
              </a:solidFill>
            </a:endParaRPr>
          </a:p>
          <a:p>
            <a:pPr marL="0" indent="0">
              <a:buNone/>
            </a:pPr>
            <a:r>
              <a:rPr lang="en-US" sz="3600" b="1" dirty="0">
                <a:solidFill>
                  <a:srgbClr val="1A783E"/>
                </a:solidFill>
              </a:rPr>
              <a:t>Thank you!</a:t>
            </a:r>
            <a:br>
              <a:rPr lang="en-US" sz="3600" b="1" dirty="0">
                <a:solidFill>
                  <a:srgbClr val="1A783E"/>
                </a:solidFill>
              </a:rPr>
            </a:br>
            <a:r>
              <a:rPr lang="en-US" sz="1600" b="1" dirty="0">
                <a:solidFill>
                  <a:srgbClr val="1A783E"/>
                </a:solidFill>
              </a:rPr>
              <a:t> </a:t>
            </a:r>
            <a:r>
              <a:rPr lang="en-US" b="1" dirty="0">
                <a:solidFill>
                  <a:srgbClr val="1A783E"/>
                </a:solidFill>
              </a:rPr>
              <a:t/>
            </a:r>
            <a:br>
              <a:rPr lang="en-US" b="1" dirty="0">
                <a:solidFill>
                  <a:srgbClr val="1A783E"/>
                </a:solidFill>
              </a:rPr>
            </a:br>
            <a:endParaRPr lang="en-US" b="1" dirty="0">
              <a:solidFill>
                <a:srgbClr val="1A783E"/>
              </a:solidFill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rgbClr val="1A783E"/>
                </a:solidFill>
              </a:rPr>
              <a:t>William Scarborough</a:t>
            </a:r>
            <a:br>
              <a:rPr lang="en-US" sz="3200" b="1" dirty="0">
                <a:solidFill>
                  <a:srgbClr val="1A783E"/>
                </a:solidFill>
              </a:rPr>
            </a:br>
            <a:r>
              <a:rPr lang="en-US" sz="3200" dirty="0">
                <a:solidFill>
                  <a:srgbClr val="1A783E"/>
                </a:solidFill>
              </a:rPr>
              <a:t>Department of Sociology</a:t>
            </a:r>
            <a:br>
              <a:rPr lang="en-US" sz="3200" dirty="0">
                <a:solidFill>
                  <a:srgbClr val="1A783E"/>
                </a:solidFill>
              </a:rPr>
            </a:br>
            <a:r>
              <a:rPr lang="en-US" sz="3200" dirty="0">
                <a:solidFill>
                  <a:srgbClr val="1A783E"/>
                </a:solidFill>
              </a:rPr>
              <a:t>University of North Texas</a:t>
            </a:r>
            <a:br>
              <a:rPr lang="en-US" sz="3200" dirty="0">
                <a:solidFill>
                  <a:srgbClr val="1A783E"/>
                </a:solidFill>
              </a:rPr>
            </a:br>
            <a:r>
              <a:rPr lang="en-US" sz="3200" dirty="0">
                <a:solidFill>
                  <a:srgbClr val="1A783E"/>
                </a:solidFill>
              </a:rPr>
              <a:t>William.Scarborough@unt.edu</a:t>
            </a:r>
            <a:endParaRPr lang="en-US" dirty="0">
              <a:solidFill>
                <a:srgbClr val="1A783E"/>
              </a:solidFill>
            </a:endParaRPr>
          </a:p>
        </p:txBody>
      </p:sp>
      <p:pic>
        <p:nvPicPr>
          <p:cNvPr id="4" name="Picture 3" descr="Text, logo, company name&#10;&#10;Description automatically generated">
            <a:extLst>
              <a:ext uri="{FF2B5EF4-FFF2-40B4-BE49-F238E27FC236}">
                <a16:creationId xmlns:a16="http://schemas.microsoft.com/office/drawing/2014/main" id="{9672F0D6-6366-4CFA-BFC8-50DC9DC871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676" y="2876069"/>
            <a:ext cx="3074660" cy="217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44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B481DC3-8EA7-44AD-85E2-E87221B89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3045" y="2182156"/>
            <a:ext cx="8925910" cy="2493688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</a:rPr>
              <a:t>Rising Gender Inequality During the Pandemic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966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96B8438-E6D0-4097-9073-B0CB3E3BDC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3453264"/>
              </p:ext>
            </p:extLst>
          </p:nvPr>
        </p:nvGraphicFramePr>
        <p:xfrm>
          <a:off x="110836" y="239823"/>
          <a:ext cx="11984182" cy="5482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239C86A-7DDE-4984-9ECD-914BCB1B83E0}"/>
              </a:ext>
            </a:extLst>
          </p:cNvPr>
          <p:cNvSpPr txBox="1"/>
          <p:nvPr/>
        </p:nvSpPr>
        <p:spPr>
          <a:xfrm>
            <a:off x="0" y="6341241"/>
            <a:ext cx="6220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Source: Bureau of Labor Statistics, Current Population Survey</a:t>
            </a:r>
          </a:p>
        </p:txBody>
      </p:sp>
    </p:spTree>
    <p:extLst>
      <p:ext uri="{BB962C8B-B14F-4D97-AF65-F5344CB8AC3E}">
        <p14:creationId xmlns:p14="http://schemas.microsoft.com/office/powerpoint/2010/main" val="1375280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296FAD16-A634-46D4-A749-D31F586ED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325" y="0"/>
            <a:ext cx="9439275" cy="685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144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9355089-0258-4EEB-8599-CF6CEE9826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745946"/>
              </p:ext>
            </p:extLst>
          </p:nvPr>
        </p:nvGraphicFramePr>
        <p:xfrm>
          <a:off x="5623033" y="1414681"/>
          <a:ext cx="6421822" cy="4953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5198D9-4371-4C3B-967D-F4CA6DA780DC}"/>
              </a:ext>
            </a:extLst>
          </p:cNvPr>
          <p:cNvSpPr txBox="1">
            <a:spLocks/>
          </p:cNvSpPr>
          <p:nvPr/>
        </p:nvSpPr>
        <p:spPr>
          <a:xfrm>
            <a:off x="441433" y="2129386"/>
            <a:ext cx="5181600" cy="32088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US" dirty="0"/>
              <a:t>1 in 3 women not working due to COVID-19 disruption to childcare</a:t>
            </a:r>
          </a:p>
          <a:p>
            <a:pPr>
              <a:spcAft>
                <a:spcPts val="1200"/>
              </a:spcAft>
            </a:pPr>
            <a:r>
              <a:rPr lang="en-US" dirty="0"/>
              <a:t>Women nearly 3x as likely as men to be out of labor force due to childcare issues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AE61A5D-B5C4-4294-AD91-41FAFB8E9351}"/>
              </a:ext>
            </a:extLst>
          </p:cNvPr>
          <p:cNvSpPr txBox="1">
            <a:spLocks/>
          </p:cNvSpPr>
          <p:nvPr/>
        </p:nvSpPr>
        <p:spPr>
          <a:xfrm>
            <a:off x="838199" y="365125"/>
            <a:ext cx="9367345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2060"/>
                </a:solidFill>
              </a:rPr>
              <a:t>Loss of Childcare During Pandemic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66BD44-2470-4318-B324-467C549D80B5}"/>
              </a:ext>
            </a:extLst>
          </p:cNvPr>
          <p:cNvSpPr txBox="1"/>
          <p:nvPr/>
        </p:nvSpPr>
        <p:spPr>
          <a:xfrm>
            <a:off x="7315200" y="6273225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Source: U.S. Census Bureau, Household Pulse Survey (Week 12: July 16-July 21,2020</a:t>
            </a:r>
          </a:p>
        </p:txBody>
      </p:sp>
    </p:spTree>
    <p:extLst>
      <p:ext uri="{BB962C8B-B14F-4D97-AF65-F5344CB8AC3E}">
        <p14:creationId xmlns:p14="http://schemas.microsoft.com/office/powerpoint/2010/main" val="3544785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7BC46-C759-452C-8DCE-A2A5EEE74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Rising Gender Inequality During the Pandemic: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“Perfect Storm”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781DF-3534-43BE-BE32-E66315947F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379" y="2249213"/>
            <a:ext cx="4175234" cy="3927750"/>
          </a:xfrm>
        </p:spPr>
        <p:txBody>
          <a:bodyPr/>
          <a:lstStyle/>
          <a:p>
            <a:r>
              <a:rPr lang="en-US" dirty="0"/>
              <a:t>Majority-women industries hardest hit</a:t>
            </a:r>
          </a:p>
          <a:p>
            <a:endParaRPr lang="en-US" sz="800" dirty="0"/>
          </a:p>
          <a:p>
            <a:r>
              <a:rPr lang="en-US" dirty="0"/>
              <a:t>Loss of childcare pulling mothers from work more than fathers</a:t>
            </a:r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643100-28A2-4BAA-B2E7-381143008D38}"/>
              </a:ext>
            </a:extLst>
          </p:cNvPr>
          <p:cNvSpPr txBox="1">
            <a:spLocks/>
          </p:cNvSpPr>
          <p:nvPr/>
        </p:nvSpPr>
        <p:spPr>
          <a:xfrm>
            <a:off x="7178566" y="2249213"/>
            <a:ext cx="4175234" cy="3927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Major decline in women’s labor force participation</a:t>
            </a:r>
          </a:p>
          <a:p>
            <a:endParaRPr lang="en-US" sz="800" dirty="0"/>
          </a:p>
          <a:p>
            <a:r>
              <a:rPr lang="en-US" dirty="0"/>
              <a:t>Return to traditional caregiving arrangements in families</a:t>
            </a:r>
          </a:p>
          <a:p>
            <a:endParaRPr lang="en-US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A2BC5245-4FE8-4745-A52B-BC505B30878E}"/>
              </a:ext>
            </a:extLst>
          </p:cNvPr>
          <p:cNvSpPr/>
          <p:nvPr/>
        </p:nvSpPr>
        <p:spPr>
          <a:xfrm>
            <a:off x="5239406" y="2879834"/>
            <a:ext cx="1387366" cy="927538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013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CA2B802-3C2E-48B3-A621-615AC60051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7649" y="319087"/>
            <a:ext cx="11763375" cy="5881688"/>
          </a:xfrm>
        </p:spPr>
      </p:pic>
    </p:spTree>
    <p:extLst>
      <p:ext uri="{BB962C8B-B14F-4D97-AF65-F5344CB8AC3E}">
        <p14:creationId xmlns:p14="http://schemas.microsoft.com/office/powerpoint/2010/main" val="1476019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B481DC3-8EA7-44AD-85E2-E87221B89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110" y="2036271"/>
            <a:ext cx="8925910" cy="2493688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</a:rPr>
              <a:t>Policy Support During the Pandemic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871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6F810-94F4-4670-98E6-AFAF3CC22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Policy Support During the Pandemic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104CA-598C-4F3D-8357-37A3552BF6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3703" y="1690688"/>
            <a:ext cx="3828393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CARES Act</a:t>
            </a:r>
          </a:p>
          <a:p>
            <a:pPr lvl="1"/>
            <a:r>
              <a:rPr lang="en-US" dirty="0"/>
              <a:t>Head Start: $750 million</a:t>
            </a:r>
          </a:p>
          <a:p>
            <a:pPr lvl="1"/>
            <a:endParaRPr lang="en-US" sz="800" dirty="0"/>
          </a:p>
          <a:p>
            <a:pPr lvl="1"/>
            <a:r>
              <a:rPr lang="en-US" dirty="0"/>
              <a:t>Child Care and Development Block Grants: $3.5 billion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C6ACCF6-5FC1-4A32-8698-449C11D739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4227663"/>
              </p:ext>
            </p:extLst>
          </p:nvPr>
        </p:nvGraphicFramePr>
        <p:xfrm>
          <a:off x="4572000" y="1464743"/>
          <a:ext cx="7083973" cy="4803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2C1060D-E8FB-4250-8C54-3185814D9903}"/>
              </a:ext>
            </a:extLst>
          </p:cNvPr>
          <p:cNvSpPr txBox="1"/>
          <p:nvPr/>
        </p:nvSpPr>
        <p:spPr>
          <a:xfrm>
            <a:off x="5436914" y="6333358"/>
            <a:ext cx="6755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Source: 2016 American Community Survey, diversitydatakids.org (Head Start enrollment), and U.S. Government Accountability Office (Subsidy Receipt)</a:t>
            </a:r>
          </a:p>
        </p:txBody>
      </p:sp>
    </p:spTree>
    <p:extLst>
      <p:ext uri="{BB962C8B-B14F-4D97-AF65-F5344CB8AC3E}">
        <p14:creationId xmlns:p14="http://schemas.microsoft.com/office/powerpoint/2010/main" val="2903570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chools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B81840"/>
    </a:accent1>
    <a:accent2>
      <a:srgbClr val="44546A"/>
    </a:accent2>
    <a:accent3>
      <a:srgbClr val="F8C878"/>
    </a:accent3>
    <a:accent4>
      <a:srgbClr val="80C6CA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1708</Words>
  <Application>Microsoft Office PowerPoint</Application>
  <PresentationFormat>Widescreen</PresentationFormat>
  <Paragraphs>207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 Theme</vt:lpstr>
      <vt:lpstr>Rising Gender Inequality During the Pandemic: Documenting Challenges and Highlighting Solutions</vt:lpstr>
      <vt:lpstr>Rising Gender Inequality During the Pandemic</vt:lpstr>
      <vt:lpstr>PowerPoint Presentation</vt:lpstr>
      <vt:lpstr>PowerPoint Presentation</vt:lpstr>
      <vt:lpstr>PowerPoint Presentation</vt:lpstr>
      <vt:lpstr>Rising Gender Inequality During the Pandemic: “Perfect Storm”</vt:lpstr>
      <vt:lpstr>PowerPoint Presentation</vt:lpstr>
      <vt:lpstr>Policy Support During the Pandemic</vt:lpstr>
      <vt:lpstr>Policy Support During the Pandemic</vt:lpstr>
      <vt:lpstr>PowerPoint Presentation</vt:lpstr>
      <vt:lpstr>PowerPoint Presentation</vt:lpstr>
      <vt:lpstr>PowerPoint Presentation</vt:lpstr>
      <vt:lpstr>PowerPoint Presentation</vt:lpstr>
      <vt:lpstr>Conclusion: Inventory Challenges, Implement Innovative Solutions</vt:lpstr>
      <vt:lpstr>Conclusion: Inventory Challenges, Implement Innovative Solutions</vt:lpstr>
      <vt:lpstr>Conclusion: Inventory Challenges, Implement Innovative Solutions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Scarborough, William</dc:creator>
  <cp:lastModifiedBy>Scarborough, William</cp:lastModifiedBy>
  <cp:revision>50</cp:revision>
  <dcterms:created xsi:type="dcterms:W3CDTF">2021-04-14T15:59:06Z</dcterms:created>
  <dcterms:modified xsi:type="dcterms:W3CDTF">2021-04-22T18:01:47Z</dcterms:modified>
</cp:coreProperties>
</file>