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23"/>
  </p:notesMasterIdLst>
  <p:sldIdLst>
    <p:sldId id="289" r:id="rId4"/>
    <p:sldId id="276" r:id="rId5"/>
    <p:sldId id="277" r:id="rId6"/>
    <p:sldId id="272" r:id="rId7"/>
    <p:sldId id="257" r:id="rId8"/>
    <p:sldId id="286" r:id="rId9"/>
    <p:sldId id="270" r:id="rId10"/>
    <p:sldId id="291" r:id="rId11"/>
    <p:sldId id="273" r:id="rId12"/>
    <p:sldId id="274" r:id="rId13"/>
    <p:sldId id="275" r:id="rId14"/>
    <p:sldId id="287" r:id="rId15"/>
    <p:sldId id="278" r:id="rId16"/>
    <p:sldId id="279" r:id="rId17"/>
    <p:sldId id="281" r:id="rId18"/>
    <p:sldId id="282" r:id="rId19"/>
    <p:sldId id="284" r:id="rId20"/>
    <p:sldId id="285" r:id="rId21"/>
    <p:sldId id="290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546A"/>
    <a:srgbClr val="1F4E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62" y="10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aseline="0" dirty="0"/>
              <a:t>Percent Currently in a First Marriage, NLSY79 Adults Ages 46-54, in 2010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5.9513743819452597E-2"/>
          <c:y val="0.15280726418781379"/>
          <c:w val="0.88089600531777101"/>
          <c:h val="0.5576362513509340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Less than a H.S. degree</c:v>
                </c:pt>
                <c:pt idx="1">
                  <c:v>H.S. degree </c:v>
                </c:pt>
                <c:pt idx="2">
                  <c:v>Some college</c:v>
                </c:pt>
                <c:pt idx="3">
                  <c:v>Bachelor's degree or more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30.6</c:v>
                </c:pt>
                <c:pt idx="1">
                  <c:v>42.3</c:v>
                </c:pt>
                <c:pt idx="2">
                  <c:v>42.6</c:v>
                </c:pt>
                <c:pt idx="3">
                  <c:v>61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-25"/>
        <c:axId val="615743472"/>
        <c:axId val="615745152"/>
      </c:barChart>
      <c:catAx>
        <c:axId val="6157434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15745152"/>
        <c:crosses val="autoZero"/>
        <c:auto val="1"/>
        <c:lblAlgn val="ctr"/>
        <c:lblOffset val="100"/>
        <c:noMultiLvlLbl val="0"/>
      </c:catAx>
      <c:valAx>
        <c:axId val="6157451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157434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4784914749917348"/>
          <c:y val="3.2193945222496044E-2"/>
          <c:w val="0.52599458429761181"/>
          <c:h val="0.84586131313738455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Sheet1!$A$3</c:f>
              <c:strCache>
                <c:ptCount val="1"/>
                <c:pt idx="0">
                  <c:v>Two or more</c:v>
                </c:pt>
              </c:strCache>
            </c:strRef>
          </c:tx>
          <c:spPr>
            <a:solidFill>
              <a:schemeClr val="accent1"/>
            </a:solidFill>
            <a:ln w="12323">
              <a:solidFill>
                <a:schemeClr val="tx1"/>
              </a:solidFill>
              <a:prstDash val="solid"/>
            </a:ln>
          </c:spPr>
          <c:invertIfNegative val="0"/>
          <c:dLbls>
            <c:spPr>
              <a:noFill/>
              <a:ln w="24647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00" b="0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Sheet1!$B$1:$P$1</c:f>
              <c:strCache>
                <c:ptCount val="15"/>
                <c:pt idx="0">
                  <c:v>United States</c:v>
                </c:pt>
                <c:pt idx="1">
                  <c:v>Sweden</c:v>
                </c:pt>
                <c:pt idx="2">
                  <c:v>Spain </c:v>
                </c:pt>
                <c:pt idx="3">
                  <c:v>New Zealand</c:v>
                </c:pt>
                <c:pt idx="4">
                  <c:v>Norway</c:v>
                </c:pt>
                <c:pt idx="5">
                  <c:v>Italy </c:v>
                </c:pt>
                <c:pt idx="6">
                  <c:v>Great Britain</c:v>
                </c:pt>
                <c:pt idx="7">
                  <c:v>W. Germany</c:v>
                </c:pt>
                <c:pt idx="8">
                  <c:v>France </c:v>
                </c:pt>
                <c:pt idx="9">
                  <c:v>Belgium (Flanders)</c:v>
                </c:pt>
                <c:pt idx="10">
                  <c:v>Finland</c:v>
                </c:pt>
                <c:pt idx="11">
                  <c:v>Canada (Quebec)</c:v>
                </c:pt>
                <c:pt idx="12">
                  <c:v>Canada (Ontario)</c:v>
                </c:pt>
                <c:pt idx="13">
                  <c:v>Austria </c:v>
                </c:pt>
                <c:pt idx="14">
                  <c:v>Australia</c:v>
                </c:pt>
              </c:strCache>
            </c:strRef>
          </c:cat>
          <c:val>
            <c:numRef>
              <c:f>Sheet1!$B$3:$P$3</c:f>
              <c:numCache>
                <c:formatCode>General</c:formatCode>
                <c:ptCount val="15"/>
                <c:pt idx="0">
                  <c:v>55</c:v>
                </c:pt>
                <c:pt idx="1">
                  <c:v>37</c:v>
                </c:pt>
                <c:pt idx="2">
                  <c:v>42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32</c:v>
                </c:pt>
                <c:pt idx="8">
                  <c:v>29</c:v>
                </c:pt>
                <c:pt idx="9">
                  <c:v>21</c:v>
                </c:pt>
                <c:pt idx="10">
                  <c:v>27</c:v>
                </c:pt>
                <c:pt idx="11">
                  <c:v>28</c:v>
                </c:pt>
                <c:pt idx="12">
                  <c:v>35</c:v>
                </c:pt>
                <c:pt idx="13">
                  <c:v>27</c:v>
                </c:pt>
                <c:pt idx="14">
                  <c:v>40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615747392"/>
        <c:axId val="615747952"/>
      </c:barChart>
      <c:catAx>
        <c:axId val="6157473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308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15747952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615747952"/>
        <c:scaling>
          <c:orientation val="minMax"/>
          <c:max val="6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8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800" baseline="0"/>
                  <a:t>Percent</a:t>
                </a:r>
              </a:p>
            </c:rich>
          </c:tx>
          <c:layout>
            <c:manualLayout>
              <c:xMode val="edge"/>
              <c:yMode val="edge"/>
              <c:x val="0.5567765567765568"/>
              <c:y val="0.9363784665579119"/>
            </c:manualLayout>
          </c:layout>
          <c:overlay val="0"/>
          <c:spPr>
            <a:noFill/>
            <a:ln w="24647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08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116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15747392"/>
        <c:crosses val="autoZero"/>
        <c:crossBetween val="between"/>
        <c:majorUnit val="20"/>
      </c:valAx>
      <c:spPr>
        <a:noFill/>
        <a:ln w="24647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2038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514734774066798"/>
          <c:y val="1.6366612111292964E-2"/>
          <c:w val="0.70923379174852652"/>
          <c:h val="0.85761047463175355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Sheet1!$A$3</c:f>
              <c:strCache>
                <c:ptCount val="1"/>
                <c:pt idx="0">
                  <c:v>Two or more</c:v>
                </c:pt>
              </c:strCache>
            </c:strRef>
          </c:tx>
          <c:spPr>
            <a:solidFill>
              <a:schemeClr val="accent1"/>
            </a:solidFill>
            <a:ln w="12284">
              <a:solidFill>
                <a:schemeClr val="tx1"/>
              </a:solidFill>
              <a:prstDash val="solid"/>
            </a:ln>
          </c:spPr>
          <c:invertIfNegative val="0"/>
          <c:dLbls>
            <c:spPr>
              <a:noFill/>
              <a:ln w="24561">
                <a:noFill/>
              </a:ln>
            </c:spPr>
            <c:txPr>
              <a:bodyPr/>
              <a:lstStyle/>
              <a:p>
                <a:pPr>
                  <a:defRPr sz="1600" b="0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Sheet1!$B$1:$R$1</c:f>
              <c:strCache>
                <c:ptCount val="12"/>
                <c:pt idx="0">
                  <c:v>Belgium</c:v>
                </c:pt>
                <c:pt idx="1">
                  <c:v>Italy</c:v>
                </c:pt>
                <c:pt idx="2">
                  <c:v>Spain</c:v>
                </c:pt>
                <c:pt idx="3">
                  <c:v>Switzerland</c:v>
                </c:pt>
                <c:pt idx="4">
                  <c:v>France</c:v>
                </c:pt>
                <c:pt idx="5">
                  <c:v>Austria</c:v>
                </c:pt>
                <c:pt idx="6">
                  <c:v>Finland</c:v>
                </c:pt>
                <c:pt idx="7">
                  <c:v>Canada</c:v>
                </c:pt>
                <c:pt idx="8">
                  <c:v>New Zealand</c:v>
                </c:pt>
                <c:pt idx="9">
                  <c:v>Germany</c:v>
                </c:pt>
                <c:pt idx="10">
                  <c:v>Sweden</c:v>
                </c:pt>
                <c:pt idx="11">
                  <c:v>United States</c:v>
                </c:pt>
              </c:strCache>
            </c:strRef>
          </c:cat>
          <c:val>
            <c:numRef>
              <c:f>Sheet1!$B$3:$R$3</c:f>
              <c:numCache>
                <c:formatCode>General</c:formatCode>
                <c:ptCount val="12"/>
                <c:pt idx="0">
                  <c:v>0.1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0.5</c:v>
                </c:pt>
                <c:pt idx="5">
                  <c:v>0.5</c:v>
                </c:pt>
                <c:pt idx="6">
                  <c:v>0.6</c:v>
                </c:pt>
                <c:pt idx="7">
                  <c:v>0.5</c:v>
                </c:pt>
                <c:pt idx="8">
                  <c:v>1.3</c:v>
                </c:pt>
                <c:pt idx="9">
                  <c:v>1.3</c:v>
                </c:pt>
                <c:pt idx="10">
                  <c:v>2.6</c:v>
                </c:pt>
                <c:pt idx="11">
                  <c:v>8.1999999999999993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615750192"/>
        <c:axId val="615750752"/>
      </c:barChart>
      <c:catAx>
        <c:axId val="6157501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307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137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15750752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615750752"/>
        <c:scaling>
          <c:orientation val="minMax"/>
          <c:max val="1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08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Percent</a:t>
                </a:r>
              </a:p>
            </c:rich>
          </c:tx>
          <c:layout>
            <c:manualLayout>
              <c:xMode val="edge"/>
              <c:yMode val="edge"/>
              <c:x val="0.54616904594242799"/>
              <c:y val="0.93617022299693453"/>
            </c:manualLayout>
          </c:layout>
          <c:overlay val="0"/>
          <c:spPr>
            <a:noFill/>
            <a:ln w="2456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07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088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15750192"/>
        <c:crosses val="autoZero"/>
        <c:crossBetween val="between"/>
        <c:majorUnit val="10"/>
        <c:minorUnit val="5"/>
      </c:valAx>
      <c:spPr>
        <a:noFill/>
        <a:ln w="25399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86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/>
              <a:t>Unmarried Parents' Relationship</a:t>
            </a:r>
            <a:r>
              <a:rPr lang="en-US" sz="1800" baseline="0"/>
              <a:t> at Birth</a:t>
            </a:r>
            <a:endParaRPr lang="en-US" sz="180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Cohabiting</c:v>
                </c:pt>
                <c:pt idx="1">
                  <c:v>Visiting</c:v>
                </c:pt>
                <c:pt idx="2">
                  <c:v>Little or no contact</c:v>
                </c:pt>
                <c:pt idx="3">
                  <c:v>Friends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51</c:v>
                </c:pt>
                <c:pt idx="1">
                  <c:v>32</c:v>
                </c:pt>
                <c:pt idx="2">
                  <c:v>9</c:v>
                </c:pt>
                <c:pt idx="3">
                  <c:v>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0.09286</cdr:x>
      <cdr:y>0.88863</cdr:y>
    </cdr:from>
    <cdr:to>
      <cdr:x>0.92804</cdr:x>
      <cdr:y>0.95735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44847" y="3952782"/>
          <a:ext cx="4900363" cy="30567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400" dirty="0"/>
            <a:t>Source: </a:t>
          </a:r>
          <a:r>
            <a:rPr lang="en-US" sz="1400" dirty="0" err="1"/>
            <a:t>Auginbaugh</a:t>
          </a:r>
          <a:r>
            <a:rPr lang="en-US" sz="1400" dirty="0"/>
            <a:t> et al, </a:t>
          </a:r>
          <a:r>
            <a:rPr lang="en-US" sz="1400" i="1" dirty="0"/>
            <a:t>Monthly Labor</a:t>
          </a:r>
          <a:r>
            <a:rPr lang="en-US" sz="1400" i="1" baseline="0" dirty="0"/>
            <a:t> Review</a:t>
          </a:r>
          <a:r>
            <a:rPr lang="en-US" sz="1400" baseline="0" dirty="0"/>
            <a:t>, October 2013.</a:t>
          </a:r>
          <a:endParaRPr lang="en-US" sz="14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AC580B-57B1-47DC-98C9-715ED15AEB55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52E99B-E9B8-4F8F-9234-BDC0FD78CA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117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D1C8B-FA5B-4CC7-A3A5-DBD6F8DF3CF5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878C0-15A0-4010-A50C-5B3EBC39B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16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D1C8B-FA5B-4CC7-A3A5-DBD6F8DF3CF5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878C0-15A0-4010-A50C-5B3EBC39B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715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D1C8B-FA5B-4CC7-A3A5-DBD6F8DF3CF5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878C0-15A0-4010-A50C-5B3EBC39B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6772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1930-668D-4888-B6BC-F188339557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C6037-91DB-4B0A-9914-73E7426E593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3397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1930-668D-4888-B6BC-F188339557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C6037-91DB-4B0A-9914-73E7426E593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9900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1930-668D-4888-B6BC-F188339557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C6037-91DB-4B0A-9914-73E7426E593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154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1930-668D-4888-B6BC-F188339557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C6037-91DB-4B0A-9914-73E7426E593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4578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1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1930-668D-4888-B6BC-F188339557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C6037-91DB-4B0A-9914-73E7426E593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89226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1930-668D-4888-B6BC-F188339557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C6037-91DB-4B0A-9914-73E7426E593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5707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1930-668D-4888-B6BC-F188339557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C6037-91DB-4B0A-9914-73E7426E593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8987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1930-668D-4888-B6BC-F188339557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C6037-91DB-4B0A-9914-73E7426E593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952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D1C8B-FA5B-4CC7-A3A5-DBD6F8DF3CF5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878C0-15A0-4010-A50C-5B3EBC39B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3225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1930-668D-4888-B6BC-F188339557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C6037-91DB-4B0A-9914-73E7426E593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5755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1930-668D-4888-B6BC-F188339557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C6037-91DB-4B0A-9914-73E7426E593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3143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1930-668D-4888-B6BC-F188339557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C6037-91DB-4B0A-9914-73E7426E593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26665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1930-668D-4888-B6BC-F188339557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C6037-91DB-4B0A-9914-73E7426E593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5099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1930-668D-4888-B6BC-F188339557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C6037-91DB-4B0A-9914-73E7426E593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0158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1930-668D-4888-B6BC-F188339557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C6037-91DB-4B0A-9914-73E7426E593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6841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1930-668D-4888-B6BC-F188339557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C6037-91DB-4B0A-9914-73E7426E593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2693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1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1930-668D-4888-B6BC-F188339557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C6037-91DB-4B0A-9914-73E7426E593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95690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1930-668D-4888-B6BC-F188339557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C6037-91DB-4B0A-9914-73E7426E593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851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1930-668D-4888-B6BC-F188339557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C6037-91DB-4B0A-9914-73E7426E593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518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D1C8B-FA5B-4CC7-A3A5-DBD6F8DF3CF5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878C0-15A0-4010-A50C-5B3EBC39B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94428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1930-668D-4888-B6BC-F188339557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C6037-91DB-4B0A-9914-73E7426E593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62714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1930-668D-4888-B6BC-F188339557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C6037-91DB-4B0A-9914-73E7426E593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0618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1930-668D-4888-B6BC-F188339557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C6037-91DB-4B0A-9914-73E7426E593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17081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1930-668D-4888-B6BC-F188339557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C6037-91DB-4B0A-9914-73E7426E593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059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D1C8B-FA5B-4CC7-A3A5-DBD6F8DF3CF5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878C0-15A0-4010-A50C-5B3EBC39B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871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D1C8B-FA5B-4CC7-A3A5-DBD6F8DF3CF5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878C0-15A0-4010-A50C-5B3EBC39B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594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D1C8B-FA5B-4CC7-A3A5-DBD6F8DF3CF5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878C0-15A0-4010-A50C-5B3EBC39B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030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D1C8B-FA5B-4CC7-A3A5-DBD6F8DF3CF5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878C0-15A0-4010-A50C-5B3EBC39B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922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D1C8B-FA5B-4CC7-A3A5-DBD6F8DF3CF5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878C0-15A0-4010-A50C-5B3EBC39B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063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D1C8B-FA5B-4CC7-A3A5-DBD6F8DF3CF5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878C0-15A0-4010-A50C-5B3EBC39B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270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199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D1C8B-FA5B-4CC7-A3A5-DBD6F8DF3CF5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878C0-15A0-4010-A50C-5B3EBC39B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318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11930-668D-4888-B6BC-F188339557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C6037-91DB-4B0A-9914-73E7426E593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660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11930-668D-4888-B6BC-F188339557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C6037-91DB-4B0A-9914-73E7426E593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397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92038" y="222836"/>
            <a:ext cx="8000998" cy="1981521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b="1" dirty="0" smtClean="0">
                <a:solidFill>
                  <a:srgbClr val="1F4E79"/>
                </a:solidFill>
                <a:latin typeface="Century Gothic"/>
                <a:cs typeface="Century Gothic"/>
              </a:rPr>
              <a:t>The Vow Factor:</a:t>
            </a:r>
            <a:endParaRPr lang="en-US" sz="4500" b="1" dirty="0">
              <a:solidFill>
                <a:srgbClr val="1F4E79"/>
              </a:solidFill>
              <a:latin typeface="Century Gothic"/>
              <a:cs typeface="Century Gothic"/>
            </a:endParaRPr>
          </a:p>
          <a:p>
            <a:pPr algn="ctr"/>
            <a:r>
              <a:rPr lang="en-US" sz="4100" dirty="0" smtClean="0">
                <a:solidFill>
                  <a:srgbClr val="1F4E79"/>
                </a:solidFill>
                <a:latin typeface="Century Gothic"/>
                <a:cs typeface="Century Gothic"/>
              </a:rPr>
              <a:t>Marriage, Divorce, and Family Formation and their Impact on Health and Well-being</a:t>
            </a:r>
            <a:endParaRPr lang="en-US" sz="4100" dirty="0">
              <a:solidFill>
                <a:srgbClr val="1F4E79"/>
              </a:solidFill>
              <a:latin typeface="Century Gothic"/>
              <a:cs typeface="Century Gothic"/>
            </a:endParaRP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1813454" y="4572542"/>
            <a:ext cx="7999036" cy="189901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Century Gothic"/>
                <a:cs typeface="Century Gothic"/>
              </a:rPr>
              <a:t>Andrew J. </a:t>
            </a:r>
            <a:r>
              <a:rPr lang="en-US" b="1" dirty="0" err="1" smtClean="0">
                <a:solidFill>
                  <a:schemeClr val="accent1">
                    <a:lumMod val="50000"/>
                  </a:schemeClr>
                </a:solidFill>
                <a:latin typeface="Century Gothic"/>
                <a:cs typeface="Century Gothic"/>
              </a:rPr>
              <a:t>Cherlin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Century Gothic"/>
                <a:cs typeface="Century Gothic"/>
              </a:rPr>
              <a:t>, Ph.D.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entury Gothic"/>
                <a:cs typeface="Century Gothic"/>
              </a:rPr>
              <a:t>Johns </a:t>
            </a:r>
            <a:r>
              <a:rPr lang="en-US" dirty="0" smtClean="0">
                <a:solidFill>
                  <a:srgbClr val="1F4E79"/>
                </a:solidFill>
                <a:latin typeface="Century Gothic"/>
                <a:cs typeface="Century Gothic"/>
              </a:rPr>
              <a:t>Hopkins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entury Gothic"/>
                <a:cs typeface="Century Gothic"/>
              </a:rPr>
              <a:t> University</a:t>
            </a:r>
          </a:p>
        </p:txBody>
      </p:sp>
      <p:pic>
        <p:nvPicPr>
          <p:cNvPr id="4" name="Picture 3" descr="PAAAPC 2015 Briefing Invite V2_Crop Title_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4650" y="2380577"/>
            <a:ext cx="8786108" cy="164692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37577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9377" y="890588"/>
            <a:ext cx="6953250" cy="50768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2762" y="6121667"/>
            <a:ext cx="4591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Fragile Families Research Brief no. 35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75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01885" y="2555422"/>
            <a:ext cx="59020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44546A"/>
                </a:solidFill>
              </a:rPr>
              <a:t>Family Inequality</a:t>
            </a:r>
            <a:endParaRPr lang="en-US" sz="4400" dirty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865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38401" y="304800"/>
            <a:ext cx="70866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Percentage of Children Living with Unmarried Mothers, by Mother’s Education, 1980 – 2010.  (Source:  Special tabulations pursuant to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Stykes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Williams, 2013, from the IPUMS database.)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6110" y="1411050"/>
            <a:ext cx="7059780" cy="4035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16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6110" y="1411050"/>
            <a:ext cx="7059780" cy="403590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38401" y="304800"/>
            <a:ext cx="70866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Percentage of Children Living with Unmarried Mothers, by Mother’s Education, 1980 – 2010.  (Source:  Special tabulations pursuant to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Stykes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Williams, 2013, from the IPUMS database.)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9461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6110" y="1411050"/>
            <a:ext cx="7059780" cy="40359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38401" y="304800"/>
            <a:ext cx="70866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Percentage of Children Living with Unmarried Mothers, by Mother’s Education, 1980 – 2010.  (Source:  Special tabulations pursuant to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Stykes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Williams, 2013, from the IPUMS database.)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86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38401" y="304800"/>
            <a:ext cx="70866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Percentage of Children Living with Unmarried Mothers, by Mother’s Education, 1980 – 2010.  (Source:  Special tabulations pursuant to </a:t>
            </a:r>
            <a:r>
              <a:rPr lang="en-US" dirty="0" err="1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Stykes</a:t>
            </a:r>
            <a:r>
              <a:rPr lang="en-US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and Williams, 2013, from the IPUMS database.)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4401" y="1487257"/>
            <a:ext cx="7023202" cy="3883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60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00954" y="1717144"/>
            <a:ext cx="54575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difference does not living with two parents make for children?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800954" y="2868329"/>
            <a:ext cx="54575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Effects seem to be larger on emotional problems than on cognitive development.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800954" y="4019515"/>
            <a:ext cx="54575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Effects seem to be larger for boys than for girls.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199408" y="5177643"/>
            <a:ext cx="82652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Sara </a:t>
            </a:r>
            <a:r>
              <a:rPr lang="en-US" dirty="0" err="1" smtClean="0"/>
              <a:t>McLanahan</a:t>
            </a:r>
            <a:r>
              <a:rPr lang="en-US" dirty="0" smtClean="0"/>
              <a:t>, Laura </a:t>
            </a:r>
            <a:r>
              <a:rPr lang="en-US" dirty="0" err="1" smtClean="0"/>
              <a:t>Tach</a:t>
            </a:r>
            <a:r>
              <a:rPr lang="en-US" dirty="0" smtClean="0"/>
              <a:t>, and Daniel Schneider. 2013. “The Causal Effects of Father Absence.” </a:t>
            </a:r>
            <a:r>
              <a:rPr lang="en-US" i="1" dirty="0" smtClean="0"/>
              <a:t>Annual Review of Sociology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349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00954" y="1717144"/>
            <a:ext cx="54575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are the effects of divorce and cohabitation dissolution on adults?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800954" y="2868330"/>
            <a:ext cx="54575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Economic effects of divorce on women have declined.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800954" y="4019515"/>
            <a:ext cx="54575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Economic effects of the end of cohabitation on women have increased.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926275" y="5617030"/>
            <a:ext cx="9155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Laura </a:t>
            </a:r>
            <a:r>
              <a:rPr lang="en-US" dirty="0" err="1" smtClean="0"/>
              <a:t>Tach</a:t>
            </a:r>
            <a:r>
              <a:rPr lang="en-US" dirty="0" smtClean="0"/>
              <a:t> and Alicia Eads. 2015. “Trends in the Economic Consequences of Marital and Cohabitation Dissolution in the United States.” </a:t>
            </a:r>
            <a:r>
              <a:rPr lang="en-US" i="1" dirty="0" smtClean="0"/>
              <a:t>Demography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96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00954" y="1717145"/>
            <a:ext cx="54575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are the benefits of marriage for men and women?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800954" y="2868329"/>
            <a:ext cx="54575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Marriage seems to provide men with a boost in earnings and health.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800954" y="4019514"/>
            <a:ext cx="5457524" cy="467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benefits are smaller for women.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199408" y="5177643"/>
            <a:ext cx="82652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Source: </a:t>
            </a:r>
            <a:r>
              <a:rPr lang="sv-SE" dirty="0" smtClean="0"/>
              <a:t>Alexandra Killewalda and Margaret Gough. 2013. </a:t>
            </a:r>
            <a:r>
              <a:rPr lang="en-US" dirty="0" smtClean="0"/>
              <a:t>“Does Specialization Explain Marriage Penalties and Premiums?” </a:t>
            </a:r>
            <a:r>
              <a:rPr lang="sv-SE" dirty="0" smtClean="0"/>
              <a:t> </a:t>
            </a:r>
            <a:r>
              <a:rPr lang="sv-SE" i="1" dirty="0" smtClean="0"/>
              <a:t>American Sociological Review</a:t>
            </a:r>
            <a:r>
              <a:rPr lang="sv-SE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3024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92038" y="222836"/>
            <a:ext cx="8000998" cy="1981521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b="1" dirty="0" smtClean="0">
                <a:solidFill>
                  <a:srgbClr val="1F4E79"/>
                </a:solidFill>
                <a:latin typeface="Century Gothic"/>
                <a:cs typeface="Century Gothic"/>
              </a:rPr>
              <a:t>The Vow Factor:</a:t>
            </a:r>
            <a:endParaRPr lang="en-US" sz="4500" b="1" dirty="0">
              <a:solidFill>
                <a:srgbClr val="1F4E79"/>
              </a:solidFill>
              <a:latin typeface="Century Gothic"/>
              <a:cs typeface="Century Gothic"/>
            </a:endParaRPr>
          </a:p>
          <a:p>
            <a:pPr algn="ctr"/>
            <a:r>
              <a:rPr lang="en-US" sz="4100" dirty="0" smtClean="0">
                <a:solidFill>
                  <a:srgbClr val="1F4E79"/>
                </a:solidFill>
                <a:latin typeface="Century Gothic"/>
                <a:cs typeface="Century Gothic"/>
              </a:rPr>
              <a:t>Marriage, Family and Divorce and their Impact on Well-being</a:t>
            </a:r>
            <a:endParaRPr lang="en-US" sz="4100" dirty="0">
              <a:solidFill>
                <a:srgbClr val="1F4E79"/>
              </a:solidFill>
              <a:latin typeface="Century Gothic"/>
              <a:cs typeface="Century Gothic"/>
            </a:endParaRP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1813454" y="4572542"/>
            <a:ext cx="7999036" cy="189901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Century Gothic"/>
                <a:cs typeface="Century Gothic"/>
              </a:rPr>
              <a:t>Andrew J. </a:t>
            </a:r>
            <a:r>
              <a:rPr lang="en-US" b="1" dirty="0" err="1" smtClean="0">
                <a:solidFill>
                  <a:schemeClr val="accent1">
                    <a:lumMod val="50000"/>
                  </a:schemeClr>
                </a:solidFill>
                <a:latin typeface="Century Gothic"/>
                <a:cs typeface="Century Gothic"/>
              </a:rPr>
              <a:t>Cherlin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Century Gothic"/>
                <a:cs typeface="Century Gothic"/>
              </a:rPr>
              <a:t>, Ph.D.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entury Gothic"/>
                <a:cs typeface="Century Gothic"/>
              </a:rPr>
              <a:t>Johns </a:t>
            </a:r>
            <a:r>
              <a:rPr lang="en-US" dirty="0" smtClean="0">
                <a:solidFill>
                  <a:srgbClr val="1F4E79"/>
                </a:solidFill>
                <a:latin typeface="Century Gothic"/>
                <a:cs typeface="Century Gothic"/>
              </a:rPr>
              <a:t>Hopkins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entury Gothic"/>
                <a:cs typeface="Century Gothic"/>
              </a:rPr>
              <a:t> University</a:t>
            </a:r>
          </a:p>
        </p:txBody>
      </p:sp>
      <p:pic>
        <p:nvPicPr>
          <p:cNvPr id="4" name="Picture 3" descr="PAAAPC 2015 Briefing Invite V2_Crop Title_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4650" y="2380577"/>
            <a:ext cx="8786108" cy="164692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88248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6450061"/>
              </p:ext>
            </p:extLst>
          </p:nvPr>
        </p:nvGraphicFramePr>
        <p:xfrm>
          <a:off x="2907958" y="847447"/>
          <a:ext cx="5867401" cy="47130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025735" y="380011"/>
            <a:ext cx="3491346" cy="467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The Marriage Gap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39425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12471" y="2644159"/>
            <a:ext cx="876054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>
                <a:solidFill>
                  <a:srgbClr val="44546A"/>
                </a:solidFill>
              </a:rPr>
              <a:t>Why do we care about the marriage gap?</a:t>
            </a:r>
          </a:p>
        </p:txBody>
      </p:sp>
    </p:spTree>
    <p:extLst>
      <p:ext uri="{BB962C8B-B14F-4D97-AF65-F5344CB8AC3E}">
        <p14:creationId xmlns:p14="http://schemas.microsoft.com/office/powerpoint/2010/main" val="364962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0764460"/>
              </p:ext>
            </p:extLst>
          </p:nvPr>
        </p:nvGraphicFramePr>
        <p:xfrm>
          <a:off x="4573981" y="277941"/>
          <a:ext cx="6580926" cy="6046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916379" y="2051161"/>
            <a:ext cx="3581401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/>
              <a:t>Percent of cohabiting relationships disrupted after 5 years.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916379" y="4533072"/>
            <a:ext cx="3859728" cy="1615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dirty="0" smtClean="0"/>
              <a:t>Source: Cherlin,  The Marriage-Go-Round, Knopf, 2009.</a:t>
            </a:r>
          </a:p>
          <a:p>
            <a:pPr>
              <a:spcBef>
                <a:spcPct val="50000"/>
              </a:spcBef>
            </a:pPr>
            <a:r>
              <a:rPr lang="en-US" altLang="en-US" dirty="0" smtClean="0"/>
              <a:t>For U.S.: National Survey of Family Growth, U.S. National Center for Health Statistics.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9673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41273" y="2819401"/>
            <a:ext cx="5029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rgbClr val="44546A"/>
                </a:solidFill>
              </a:rPr>
              <a:t>Family I</a:t>
            </a:r>
            <a:r>
              <a:rPr lang="en-US" sz="4400" dirty="0" smtClean="0">
                <a:solidFill>
                  <a:srgbClr val="44546A"/>
                </a:solidFill>
              </a:rPr>
              <a:t>nstability</a:t>
            </a:r>
            <a:endParaRPr lang="en-US" sz="4400" dirty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948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"/>
          <p:cNvGraphicFramePr>
            <a:graphicFrameLocks noChangeAspect="1"/>
          </p:cNvGraphicFramePr>
          <p:nvPr>
            <p:extLst/>
          </p:nvPr>
        </p:nvGraphicFramePr>
        <p:xfrm>
          <a:off x="5257799" y="304802"/>
          <a:ext cx="4781550" cy="6334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2057401" y="685802"/>
            <a:ext cx="33528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800" b="1">
                <a:solidFill>
                  <a:prstClr val="black"/>
                </a:solidFill>
              </a:rPr>
              <a:t>Percentage of children , living with their mothers, who experience </a:t>
            </a:r>
            <a:r>
              <a:rPr lang="en-US" altLang="en-US" sz="1800" b="1">
                <a:solidFill>
                  <a:srgbClr val="C0504D"/>
                </a:solidFill>
              </a:rPr>
              <a:t>three or more</a:t>
            </a:r>
            <a:r>
              <a:rPr lang="en-US" altLang="en-US" sz="1800" b="1">
                <a:solidFill>
                  <a:srgbClr val="EEECE1"/>
                </a:solidFill>
              </a:rPr>
              <a:t> </a:t>
            </a:r>
            <a:r>
              <a:rPr lang="en-US" altLang="en-US" sz="1800" b="1">
                <a:solidFill>
                  <a:prstClr val="black"/>
                </a:solidFill>
              </a:rPr>
              <a:t>maternal partnerships by age 15.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2057401" y="3276602"/>
            <a:ext cx="3352800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800">
                <a:solidFill>
                  <a:prstClr val="black"/>
                </a:solidFill>
              </a:rPr>
              <a:t>Source: Jeffrey Timberlake, unpublished tabulations subsequent to P. Heuveline, J. Timberlake, and F. F. Furstenberg, “Shifting Childrearing to Single Mothers: Results from 17 Western Countries,” </a:t>
            </a:r>
            <a:r>
              <a:rPr lang="en-US" altLang="en-US" sz="1800" i="1">
                <a:solidFill>
                  <a:prstClr val="black"/>
                </a:solidFill>
              </a:rPr>
              <a:t>Population and Development Review</a:t>
            </a:r>
            <a:r>
              <a:rPr lang="en-US" altLang="en-US" sz="1800">
                <a:solidFill>
                  <a:prstClr val="black"/>
                </a:solidFill>
              </a:rPr>
              <a:t> 29 (2003): 47-71.</a:t>
            </a:r>
          </a:p>
        </p:txBody>
      </p:sp>
    </p:spTree>
    <p:extLst>
      <p:ext uri="{BB962C8B-B14F-4D97-AF65-F5344CB8AC3E}">
        <p14:creationId xmlns:p14="http://schemas.microsoft.com/office/powerpoint/2010/main" val="1695599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87585" y="2481944"/>
            <a:ext cx="59020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44546A"/>
                </a:solidFill>
              </a:rPr>
              <a:t>Family Instability, Cohabitation, and Marriage</a:t>
            </a:r>
            <a:endParaRPr lang="en-US" sz="4000" dirty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48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7460217"/>
              </p:ext>
            </p:extLst>
          </p:nvPr>
        </p:nvGraphicFramePr>
        <p:xfrm>
          <a:off x="2533135" y="364524"/>
          <a:ext cx="6388443" cy="32782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446537" y="3556943"/>
            <a:ext cx="2362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Five years later: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46537" y="3926275"/>
            <a:ext cx="7083732" cy="2389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Half of the cohabiting couples </a:t>
            </a:r>
            <a:r>
              <a:rPr lang="en-US" dirty="0" smtClean="0"/>
              <a:t>were </a:t>
            </a:r>
            <a:r>
              <a:rPr lang="en-US" dirty="0"/>
              <a:t>no longer living together.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Three-fourths of the couples in visiting relationships  </a:t>
            </a:r>
            <a:r>
              <a:rPr lang="en-US" dirty="0" smtClean="0"/>
              <a:t>were </a:t>
            </a:r>
            <a:r>
              <a:rPr lang="en-US" dirty="0"/>
              <a:t>no longer together.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By the child’s third birthday: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/>
              <a:t>two-thirds of mothers </a:t>
            </a:r>
            <a:r>
              <a:rPr lang="en-US" dirty="0" smtClean="0"/>
              <a:t>had </a:t>
            </a:r>
            <a:r>
              <a:rPr lang="en-US" dirty="0"/>
              <a:t>experienced at least one partnership change,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/>
              <a:t>more than a third </a:t>
            </a:r>
            <a:r>
              <a:rPr lang="en-US" dirty="0" smtClean="0"/>
              <a:t>had </a:t>
            </a:r>
            <a:r>
              <a:rPr lang="en-US" dirty="0"/>
              <a:t>experienced at least </a:t>
            </a:r>
            <a:r>
              <a:rPr lang="en-US" i="1" dirty="0"/>
              <a:t>two</a:t>
            </a:r>
            <a:r>
              <a:rPr lang="en-US" dirty="0"/>
              <a:t> changes,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/>
              <a:t>and nearly 20 percent </a:t>
            </a:r>
            <a:r>
              <a:rPr lang="en-US" dirty="0" smtClean="0"/>
              <a:t>had </a:t>
            </a:r>
            <a:r>
              <a:rPr lang="en-US" dirty="0"/>
              <a:t>experienced </a:t>
            </a:r>
            <a:r>
              <a:rPr lang="en-US" i="1" dirty="0"/>
              <a:t>three or more </a:t>
            </a:r>
            <a:r>
              <a:rPr lang="en-US" dirty="0"/>
              <a:t>changes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690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47462" y="2560321"/>
            <a:ext cx="48607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44546A"/>
                </a:solidFill>
              </a:rPr>
              <a:t>Family Complexity</a:t>
            </a:r>
            <a:endParaRPr lang="en-US" sz="4400" dirty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15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594</TotalTime>
  <Words>605</Words>
  <Application>Microsoft Office PowerPoint</Application>
  <PresentationFormat>Widescreen</PresentationFormat>
  <Paragraphs>48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Calibri</vt:lpstr>
      <vt:lpstr>Calibri Light</vt:lpstr>
      <vt:lpstr>Century Gothic</vt:lpstr>
      <vt:lpstr>Times New Roman</vt:lpstr>
      <vt:lpstr>Office Theme</vt:lpstr>
      <vt:lpstr>1_Office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Cherlin</dc:creator>
  <cp:lastModifiedBy>Francesca Morton</cp:lastModifiedBy>
  <cp:revision>25</cp:revision>
  <dcterms:created xsi:type="dcterms:W3CDTF">2015-04-12T19:59:22Z</dcterms:created>
  <dcterms:modified xsi:type="dcterms:W3CDTF">2015-06-03T19:09:57Z</dcterms:modified>
</cp:coreProperties>
</file>