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8" r:id="rId1"/>
    <p:sldMasterId id="2147483827" r:id="rId2"/>
  </p:sldMasterIdLst>
  <p:notesMasterIdLst>
    <p:notesMasterId r:id="rId12"/>
  </p:notesMasterIdLst>
  <p:sldIdLst>
    <p:sldId id="298" r:id="rId3"/>
    <p:sldId id="318" r:id="rId4"/>
    <p:sldId id="317" r:id="rId5"/>
    <p:sldId id="262" r:id="rId6"/>
    <p:sldId id="326" r:id="rId7"/>
    <p:sldId id="309" r:id="rId8"/>
    <p:sldId id="321" r:id="rId9"/>
    <p:sldId id="322" r:id="rId10"/>
    <p:sldId id="32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AB04850-C4F4-CF40-AA9F-05228771CEC1}">
          <p14:sldIdLst>
            <p14:sldId id="298"/>
            <p14:sldId id="318"/>
            <p14:sldId id="317"/>
            <p14:sldId id="262"/>
            <p14:sldId id="326"/>
            <p14:sldId id="309"/>
            <p14:sldId id="321"/>
            <p14:sldId id="322"/>
            <p14:sldId id="32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eresa Andrasfay" initials="TA" lastIdx="4" clrIdx="0">
    <p:extLst>
      <p:ext uri="{19B8F6BF-5375-455C-9EA6-DF929625EA0E}">
        <p15:presenceInfo xmlns:p15="http://schemas.microsoft.com/office/powerpoint/2012/main" userId="S::andrasfa@usc.edu::76a04b33-8745-431c-90c6-4ac9367cd5d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EAA"/>
    <a:srgbClr val="990001"/>
    <a:srgbClr val="112D50"/>
    <a:srgbClr val="026778"/>
    <a:srgbClr val="D55E00"/>
    <a:srgbClr val="999999"/>
    <a:srgbClr val="007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82"/>
    <p:restoredTop sz="86376"/>
  </p:normalViewPr>
  <p:slideViewPr>
    <p:cSldViewPr snapToGrid="0" snapToObjects="1">
      <p:cViewPr varScale="1">
        <p:scale>
          <a:sx n="106" d="100"/>
          <a:sy n="106" d="100"/>
        </p:scale>
        <p:origin x="328"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31A28-3F22-344B-A3EC-F027B9305DA5}" type="datetimeFigureOut">
              <a:rPr lang="en-US" smtClean="0"/>
              <a:t>4/22/21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3C88F2-D8FC-874B-9440-7895D427D860}" type="slidenum">
              <a:rPr lang="en-US" smtClean="0"/>
              <a:t>‹#›</a:t>
            </a:fld>
            <a:endParaRPr lang="en-US"/>
          </a:p>
        </p:txBody>
      </p:sp>
    </p:spTree>
    <p:extLst>
      <p:ext uri="{BB962C8B-B14F-4D97-AF65-F5344CB8AC3E}">
        <p14:creationId xmlns:p14="http://schemas.microsoft.com/office/powerpoint/2010/main" val="1704638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F3C88F2-D8FC-874B-9440-7895D427D860}" type="slidenum">
              <a:rPr lang="en-US" smtClean="0"/>
              <a:t>1</a:t>
            </a:fld>
            <a:endParaRPr lang="en-US"/>
          </a:p>
        </p:txBody>
      </p:sp>
    </p:spTree>
    <p:extLst>
      <p:ext uri="{BB962C8B-B14F-4D97-AF65-F5344CB8AC3E}">
        <p14:creationId xmlns:p14="http://schemas.microsoft.com/office/powerpoint/2010/main" val="93559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latin typeface="+mn-lt"/>
                <a:ea typeface="+mn-ea"/>
                <a:cs typeface="+mn-cs"/>
              </a:rPr>
              <a:t>Let me move to my slides and begin my discussion with a list of  today’s panelists, who, as you can see from the slide, will share research findings on several disparate impacts of COVID. Our 3 speakers are (ABOVE)</a:t>
            </a:r>
          </a:p>
          <a:p>
            <a:pPr lvl="0"/>
            <a:r>
              <a:rPr lang="en-US" sz="1400" kern="1200" dirty="0">
                <a:solidFill>
                  <a:schemeClr val="tx1"/>
                </a:solidFill>
                <a:effectLst/>
                <a:latin typeface="+mn-lt"/>
                <a:ea typeface="+mn-ea"/>
                <a:cs typeface="+mn-cs"/>
              </a:rPr>
              <a:t>The speakers’ complete bios are posted (link shown here) (and will be provided in the chat) to give you more information about their expertise.  After this event, you will receive a link to the speakers’ slides which will be posted along with a recording of the webinar on the PAA home page. </a:t>
            </a:r>
          </a:p>
          <a:p>
            <a:r>
              <a:rPr lang="en-US" sz="1400" kern="1200" dirty="0">
                <a:solidFill>
                  <a:schemeClr val="tx1"/>
                </a:solidFill>
                <a:effectLst/>
                <a:latin typeface="+mn-lt"/>
                <a:ea typeface="+mn-ea"/>
                <a:cs typeface="+mn-cs"/>
              </a:rPr>
              <a:t> </a:t>
            </a:r>
          </a:p>
          <a:p>
            <a:pPr lvl="0"/>
            <a:r>
              <a:rPr lang="en-US" sz="1400" kern="1200" dirty="0">
                <a:solidFill>
                  <a:schemeClr val="tx1"/>
                </a:solidFill>
                <a:effectLst/>
                <a:latin typeface="+mn-lt"/>
                <a:ea typeface="+mn-ea"/>
                <a:cs typeface="+mn-cs"/>
              </a:rPr>
              <a:t>Let me note that Speakers are not here to express or advocate for specific policies. Any positions they may express are their own and do not necessarily reflect positions taken by the PAA or the cosponsoring organizations. </a:t>
            </a:r>
          </a:p>
          <a:p>
            <a:r>
              <a:rPr lang="en-US" sz="1400" kern="1200" dirty="0">
                <a:solidFill>
                  <a:schemeClr val="tx1"/>
                </a:solidFill>
                <a:effectLst/>
                <a:latin typeface="+mn-lt"/>
                <a:ea typeface="+mn-ea"/>
                <a:cs typeface="+mn-cs"/>
              </a:rPr>
              <a:t> </a:t>
            </a:r>
          </a:p>
          <a:p>
            <a:pPr lvl="0"/>
            <a:r>
              <a:rPr lang="en-US" sz="1400" kern="1200" dirty="0">
                <a:solidFill>
                  <a:schemeClr val="tx1"/>
                </a:solidFill>
                <a:effectLst/>
                <a:latin typeface="+mn-lt"/>
                <a:ea typeface="+mn-ea"/>
                <a:cs typeface="+mn-cs"/>
              </a:rPr>
              <a:t>The speakers have each been given 10 minutes and they are being timed. I will moderate a question-and-answer session after I’ve responded to the panelists’ presentations. </a:t>
            </a:r>
          </a:p>
          <a:p>
            <a:r>
              <a:rPr lang="en-US" sz="1400" kern="1200" dirty="0">
                <a:solidFill>
                  <a:schemeClr val="tx1"/>
                </a:solidFill>
                <a:effectLst/>
                <a:latin typeface="+mn-lt"/>
                <a:ea typeface="+mn-ea"/>
                <a:cs typeface="+mn-cs"/>
              </a:rPr>
              <a:t> </a:t>
            </a:r>
          </a:p>
          <a:p>
            <a:pPr lvl="0"/>
            <a:r>
              <a:rPr lang="en-US" sz="1400" kern="1200" dirty="0">
                <a:solidFill>
                  <a:schemeClr val="tx1"/>
                </a:solidFill>
                <a:effectLst/>
                <a:latin typeface="+mn-lt"/>
                <a:ea typeface="+mn-ea"/>
                <a:cs typeface="+mn-cs"/>
              </a:rPr>
              <a:t>If you have questions, please post them at any time in the chat box. I will summarize the questions and ask appropriate panelists to respond. When you post the questions, please state who you are and what organization or media outlet you represent. </a:t>
            </a:r>
          </a:p>
          <a:p>
            <a:r>
              <a:rPr lang="en-US" sz="1400" kern="1200" dirty="0">
                <a:solidFill>
                  <a:schemeClr val="tx1"/>
                </a:solidFill>
                <a:effectLst/>
                <a:latin typeface="+mn-lt"/>
                <a:ea typeface="+mn-ea"/>
                <a:cs typeface="+mn-cs"/>
              </a:rPr>
              <a:t> </a:t>
            </a:r>
          </a:p>
          <a:p>
            <a:pPr lvl="0"/>
            <a:r>
              <a:rPr lang="en-US" sz="1400" kern="1200" dirty="0">
                <a:solidFill>
                  <a:schemeClr val="tx1"/>
                </a:solidFill>
                <a:effectLst/>
                <a:latin typeface="+mn-lt"/>
                <a:ea typeface="+mn-ea"/>
                <a:cs typeface="+mn-cs"/>
              </a:rPr>
              <a:t>Before we move on to the speakers, let me show you a summary of results from a recent paper written by Theresa </a:t>
            </a:r>
            <a:r>
              <a:rPr lang="en-US" sz="1400" kern="1200" dirty="0" err="1">
                <a:solidFill>
                  <a:schemeClr val="tx1"/>
                </a:solidFill>
                <a:effectLst/>
                <a:latin typeface="+mn-lt"/>
                <a:ea typeface="+mn-ea"/>
                <a:cs typeface="+mn-cs"/>
              </a:rPr>
              <a:t>Andrasfay</a:t>
            </a:r>
            <a:r>
              <a:rPr lang="en-US" sz="1400" kern="1200" dirty="0">
                <a:solidFill>
                  <a:schemeClr val="tx1"/>
                </a:solidFill>
                <a:effectLst/>
                <a:latin typeface="+mn-lt"/>
                <a:ea typeface="+mn-ea"/>
                <a:cs typeface="+mn-cs"/>
              </a:rPr>
              <a:t> and myself that measured the disproportionate impact of the pandemic during the year 2020 on life expectancy at birth for the Black and Latino populations.  You may have read about these findings, which received extensive attention from the media.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F3C88F2-D8FC-874B-9440-7895D427D860}" type="slidenum">
              <a:rPr lang="en-US" smtClean="0"/>
              <a:t>2</a:t>
            </a:fld>
            <a:endParaRPr lang="en-US"/>
          </a:p>
        </p:txBody>
      </p:sp>
    </p:spTree>
    <p:extLst>
      <p:ext uri="{BB962C8B-B14F-4D97-AF65-F5344CB8AC3E}">
        <p14:creationId xmlns:p14="http://schemas.microsoft.com/office/powerpoint/2010/main" val="3400702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You may have seen the media attention to this paper.  Some headlines focused on the decline in US life expectancy of over one year just in 2020.  BUT, The focus of the paper was on the racial and ethnic disparities in the decline.</a:t>
            </a:r>
          </a:p>
        </p:txBody>
      </p:sp>
      <p:sp>
        <p:nvSpPr>
          <p:cNvPr id="4" name="Slide Number Placeholder 3"/>
          <p:cNvSpPr>
            <a:spLocks noGrp="1"/>
          </p:cNvSpPr>
          <p:nvPr>
            <p:ph type="sldNum" sz="quarter" idx="5"/>
          </p:nvPr>
        </p:nvSpPr>
        <p:spPr/>
        <p:txBody>
          <a:bodyPr/>
          <a:lstStyle/>
          <a:p>
            <a:fld id="{CF3C88F2-D8FC-874B-9440-7895D427D860}" type="slidenum">
              <a:rPr lang="en-US" smtClean="0"/>
              <a:t>3</a:t>
            </a:fld>
            <a:endParaRPr lang="en-US"/>
          </a:p>
        </p:txBody>
      </p:sp>
    </p:spTree>
    <p:extLst>
      <p:ext uri="{BB962C8B-B14F-4D97-AF65-F5344CB8AC3E}">
        <p14:creationId xmlns:p14="http://schemas.microsoft.com/office/powerpoint/2010/main" val="1242908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dirty="0"/>
              <a:t>2 POINTS.  1. INCLUDES ONLY DEATHS DIRECTLY ATTRIBUTED TO COVID-19 but we know from the CDC that there were higher deaths rates in 2020 than 2019 from causes other than COVID – could be failure to classify some deaths as </a:t>
            </a:r>
            <a:r>
              <a:rPr lang="en-US" sz="1500" dirty="0" err="1"/>
              <a:t>covid</a:t>
            </a:r>
            <a:r>
              <a:rPr lang="en-US" sz="1500" dirty="0"/>
              <a:t> (especially before tests for the virus were available) but also to other causes where deaths may have been indirectly due to </a:t>
            </a:r>
            <a:r>
              <a:rPr lang="en-US" sz="1500" dirty="0" err="1"/>
              <a:t>covid</a:t>
            </a:r>
            <a:r>
              <a:rPr lang="en-US" sz="1500" dirty="0"/>
              <a:t> because of delayed or foregone </a:t>
            </a:r>
            <a:r>
              <a:rPr lang="en-US" sz="1500" dirty="0" err="1"/>
              <a:t>careThis</a:t>
            </a:r>
            <a:r>
              <a:rPr lang="en-US" sz="1500" dirty="0"/>
              <a:t> could increase these estimated declines by as much as 25% to 1/3. .  2. These are updated estimates subsequent to the published paper. </a:t>
            </a:r>
          </a:p>
          <a:p>
            <a:endParaRPr lang="en-US" sz="2000" dirty="0"/>
          </a:p>
          <a:p>
            <a:endParaRPr lang="en-US" sz="2000" dirty="0"/>
          </a:p>
        </p:txBody>
      </p:sp>
      <p:sp>
        <p:nvSpPr>
          <p:cNvPr id="4" name="Slide Number Placeholder 3"/>
          <p:cNvSpPr>
            <a:spLocks noGrp="1"/>
          </p:cNvSpPr>
          <p:nvPr>
            <p:ph type="sldNum" sz="quarter" idx="5"/>
          </p:nvPr>
        </p:nvSpPr>
        <p:spPr/>
        <p:txBody>
          <a:bodyPr/>
          <a:lstStyle/>
          <a:p>
            <a:fld id="{CF3C88F2-D8FC-874B-9440-7895D427D860}" type="slidenum">
              <a:rPr lang="en-US" smtClean="0"/>
              <a:t>4</a:t>
            </a:fld>
            <a:endParaRPr lang="en-US"/>
          </a:p>
        </p:txBody>
      </p:sp>
    </p:spTree>
    <p:extLst>
      <p:ext uri="{BB962C8B-B14F-4D97-AF65-F5344CB8AC3E}">
        <p14:creationId xmlns:p14="http://schemas.microsoft.com/office/powerpoint/2010/main" val="1109690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dirty="0">
                <a:effectLst/>
              </a:rPr>
              <a:t>DISCUSSION: THIS SLIDES SHOW DATA AND FUNDING USED IN ONLY THESE PRESENTATIONS so you can see how invaluable the government has been for </a:t>
            </a:r>
            <a:r>
              <a:rPr lang="en-US" sz="1500" dirty="0" err="1">
                <a:effectLst/>
              </a:rPr>
              <a:t>covid</a:t>
            </a:r>
            <a:r>
              <a:rPr lang="en-US" sz="1500" dirty="0">
                <a:effectLst/>
              </a:rPr>
              <a:t>-related research</a:t>
            </a:r>
          </a:p>
          <a:p>
            <a:endParaRPr lang="en-US" sz="1500" dirty="0">
              <a:effectLst/>
            </a:endParaRPr>
          </a:p>
          <a:p>
            <a:r>
              <a:rPr lang="en-US" sz="1500" dirty="0">
                <a:effectLst/>
              </a:rPr>
              <a:t>Also, as shown in Dr. </a:t>
            </a:r>
            <a:r>
              <a:rPr lang="en-US" sz="1500" dirty="0" err="1">
                <a:effectLst/>
              </a:rPr>
              <a:t>Gassman</a:t>
            </a:r>
            <a:r>
              <a:rPr lang="en-US" sz="1500" dirty="0">
                <a:effectLst/>
              </a:rPr>
              <a:t>-Pine’s talk, researchers are collecting their own very timely data to fill in the gaps and obtain more in-depth information about daily challenges during the pandemic, strategies that use newer data collection platforms such as cell phones.</a:t>
            </a:r>
          </a:p>
        </p:txBody>
      </p:sp>
      <p:sp>
        <p:nvSpPr>
          <p:cNvPr id="4" name="Slide Number Placeholder 3"/>
          <p:cNvSpPr>
            <a:spLocks noGrp="1"/>
          </p:cNvSpPr>
          <p:nvPr>
            <p:ph type="sldNum" sz="quarter" idx="5"/>
          </p:nvPr>
        </p:nvSpPr>
        <p:spPr/>
        <p:txBody>
          <a:bodyPr/>
          <a:lstStyle/>
          <a:p>
            <a:fld id="{CF3C88F2-D8FC-874B-9440-7895D427D860}" type="slidenum">
              <a:rPr lang="en-US" smtClean="0"/>
              <a:t>6</a:t>
            </a:fld>
            <a:endParaRPr lang="en-US"/>
          </a:p>
        </p:txBody>
      </p:sp>
    </p:spTree>
    <p:extLst>
      <p:ext uri="{BB962C8B-B14F-4D97-AF65-F5344CB8AC3E}">
        <p14:creationId xmlns:p14="http://schemas.microsoft.com/office/powerpoint/2010/main" val="985354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Let me assemble the findings from the various papers.  What they all show are the wide-ranging, long-term effects of the pandemic and that the consequences invariably exacerbate existing inequalities</a:t>
            </a:r>
          </a:p>
          <a:p>
            <a:r>
              <a:rPr lang="en-US" sz="1600" dirty="0"/>
              <a:t>Not shown directly here is the fact that these higher death rates come from both higher infection rates and higher proportion of fatal cases among the infected</a:t>
            </a:r>
          </a:p>
          <a:p>
            <a:r>
              <a:rPr lang="en-US" sz="1600" dirty="0"/>
              <a:t>Once the final numbers are released by the CDC, we will see that excess deaths (referred to earlier) make the impact on life expectancy even greater than what has already been reported</a:t>
            </a:r>
          </a:p>
        </p:txBody>
      </p:sp>
      <p:sp>
        <p:nvSpPr>
          <p:cNvPr id="4" name="Slide Number Placeholder 3"/>
          <p:cNvSpPr>
            <a:spLocks noGrp="1"/>
          </p:cNvSpPr>
          <p:nvPr>
            <p:ph type="sldNum" sz="quarter" idx="5"/>
          </p:nvPr>
        </p:nvSpPr>
        <p:spPr/>
        <p:txBody>
          <a:bodyPr/>
          <a:lstStyle/>
          <a:p>
            <a:fld id="{CF3C88F2-D8FC-874B-9440-7895D427D860}" type="slidenum">
              <a:rPr lang="en-US" smtClean="0"/>
              <a:t>7</a:t>
            </a:fld>
            <a:endParaRPr lang="en-US"/>
          </a:p>
        </p:txBody>
      </p:sp>
    </p:spTree>
    <p:extLst>
      <p:ext uri="{BB962C8B-B14F-4D97-AF65-F5344CB8AC3E}">
        <p14:creationId xmlns:p14="http://schemas.microsoft.com/office/powerpoint/2010/main" val="3530596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Economic hardships faced by about HALF of the Latino Population</a:t>
            </a:r>
          </a:p>
          <a:p>
            <a:r>
              <a:rPr lang="en-US" dirty="0"/>
              <a:t>Food insecurity going as far as food running out for substantial fractions of the population</a:t>
            </a:r>
          </a:p>
        </p:txBody>
      </p:sp>
      <p:sp>
        <p:nvSpPr>
          <p:cNvPr id="4" name="Slide Number Placeholder 3"/>
          <p:cNvSpPr>
            <a:spLocks noGrp="1"/>
          </p:cNvSpPr>
          <p:nvPr>
            <p:ph type="sldNum" sz="quarter" idx="5"/>
          </p:nvPr>
        </p:nvSpPr>
        <p:spPr/>
        <p:txBody>
          <a:bodyPr/>
          <a:lstStyle/>
          <a:p>
            <a:fld id="{CF3C88F2-D8FC-874B-9440-7895D427D860}" type="slidenum">
              <a:rPr lang="en-US" smtClean="0"/>
              <a:t>8</a:t>
            </a:fld>
            <a:endParaRPr lang="en-US"/>
          </a:p>
        </p:txBody>
      </p:sp>
    </p:spTree>
    <p:extLst>
      <p:ext uri="{BB962C8B-B14F-4D97-AF65-F5344CB8AC3E}">
        <p14:creationId xmlns:p14="http://schemas.microsoft.com/office/powerpoint/2010/main" val="3270459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Setbacks: rate now is equivalent to the rate for how many years in the past</a:t>
            </a:r>
          </a:p>
          <a:p>
            <a:r>
              <a:rPr lang="en-US" sz="1600" dirty="0"/>
              <a:t>On that discouraging note I open the floor for questions</a:t>
            </a:r>
          </a:p>
        </p:txBody>
      </p:sp>
      <p:sp>
        <p:nvSpPr>
          <p:cNvPr id="4" name="Slide Number Placeholder 3"/>
          <p:cNvSpPr>
            <a:spLocks noGrp="1"/>
          </p:cNvSpPr>
          <p:nvPr>
            <p:ph type="sldNum" sz="quarter" idx="5"/>
          </p:nvPr>
        </p:nvSpPr>
        <p:spPr/>
        <p:txBody>
          <a:bodyPr/>
          <a:lstStyle/>
          <a:p>
            <a:fld id="{CF3C88F2-D8FC-874B-9440-7895D427D860}" type="slidenum">
              <a:rPr lang="en-US" smtClean="0"/>
              <a:t>9</a:t>
            </a:fld>
            <a:endParaRPr lang="en-US"/>
          </a:p>
        </p:txBody>
      </p:sp>
    </p:spTree>
    <p:extLst>
      <p:ext uri="{BB962C8B-B14F-4D97-AF65-F5344CB8AC3E}">
        <p14:creationId xmlns:p14="http://schemas.microsoft.com/office/powerpoint/2010/main" val="819989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C45EE9AF-035D-0840-8215-F89EEA140AE0}" type="datetime1">
              <a:rPr lang="en-US" smtClean="0"/>
              <a:t>4/22/21</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3740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4395D617-608E-1749-9908-2D0BDDB20FC0}" type="datetime1">
              <a:rPr lang="en-US" smtClean="0"/>
              <a:t>4/22/21</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743546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38EF3645-C190-DD4B-BF34-25CB5926F2A8}" type="datetime1">
              <a:rPr lang="en-US" smtClean="0"/>
              <a:t>4/22/21</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75592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8C026E1F-FC45-E841-AA69-2DB7774D9AC4}" type="datetime1">
              <a:rPr lang="en-US" smtClean="0"/>
              <a:t>4/22/21</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24562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C6CF3DB2-DAC3-4E44-9EA6-D267FC84B5A9}" type="datetime1">
              <a:rPr lang="en-US" smtClean="0"/>
              <a:t>4/22/21</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507154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F16BD7F2-FE4E-2C46-9B23-40043D68A984}" type="datetime1">
              <a:rPr lang="en-US" smtClean="0"/>
              <a:t>4/22/21</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0341293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85714B02-8B12-9F48-8BD1-495D8452D832}" type="datetime1">
              <a:rPr lang="en-US" smtClean="0"/>
              <a:t>4/22/21</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244221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98270E29-5CED-2541-B147-751133E615F8}" type="datetime1">
              <a:rPr lang="en-US" smtClean="0"/>
              <a:t>4/22/21</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9351541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4" y="1572768"/>
            <a:ext cx="6501384" cy="4096512"/>
          </a:xfrm>
        </p:spPr>
        <p:txBody>
          <a:bodyPr>
            <a:normAutofit/>
          </a:bodyPr>
          <a:lstStyle>
            <a:lvl1pPr algn="ctr">
              <a:defRPr sz="40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046B1CE5-7037-FD45-A1A9-8334966892F0}" type="datetime1">
              <a:rPr lang="en-US" smtClean="0"/>
              <a:t>4/22/21</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5234166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9F132279-C71B-194B-9E26-28017024F888}" type="datetime1">
              <a:rPr lang="en-US" smtClean="0"/>
              <a:t>4/22/21</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232328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6E3F75F4-0A8D-164D-8A26-588FACF421EB}" type="datetime1">
              <a:rPr lang="en-US" smtClean="0"/>
              <a:t>4/22/21</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099780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9FA2DD1D-ACA5-5848-ADDD-2A0821689F8A}" type="datetime1">
              <a:rPr lang="en-US" smtClean="0"/>
              <a:t>4/22/21</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769988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6F6F5014-2BA6-8249-89A4-A6F563DA5B67}" type="datetime1">
              <a:rPr lang="en-US" smtClean="0"/>
              <a:t>4/22/21</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8608228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C75D2532-A7C5-594E-A2AA-98AA02236C56}" type="datetime1">
              <a:rPr lang="en-US" smtClean="0"/>
              <a:t>4/22/21</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6052006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EEEE05B4-871F-F24A-BCA4-9C0ED76A815E}" type="datetime1">
              <a:rPr lang="en-US" smtClean="0"/>
              <a:t>4/22/21</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5489243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64754ED3-E178-674A-87C9-6EF590F482FA}" type="datetime1">
              <a:rPr lang="en-US" smtClean="0"/>
              <a:t>4/22/21</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278390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30FFF1-4C44-B04A-AB8C-E594B5C765F3}" type="datetime1">
              <a:rPr lang="en-US" smtClean="0"/>
              <a:t>4/22/21</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722941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A03E1232-A2CB-1D47-A28B-A0F4FC7E2355}" type="datetime1">
              <a:rPr lang="en-US" smtClean="0"/>
              <a:t>4/22/21</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129579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24111BF7-7F62-2B42-9C3E-9D4651E45758}" type="datetime1">
              <a:rPr lang="en-US" smtClean="0"/>
              <a:t>4/22/21</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61902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3E715C5D-524E-1B4F-8F36-BF80587606A8}" type="datetime1">
              <a:rPr lang="en-US" smtClean="0"/>
              <a:t>4/22/21</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185616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500D58DF-F29B-2941-86E4-3D06A6E88B08}" type="datetime1">
              <a:rPr lang="en-US" smtClean="0"/>
              <a:t>4/22/21</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40012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96A70269-81C5-0D4F-958B-D6D210580635}" type="datetime1">
              <a:rPr lang="en-US" smtClean="0"/>
              <a:t>4/22/21</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445419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8313FD98-6EA8-4A47-826F-D3C24AA7B4A3}" type="datetime1">
              <a:rPr lang="en-US" smtClean="0"/>
              <a:t>4/22/21</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284711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36371-C3CF-E24C-8F99-F1ACEFA51F58}" type="datetime1">
              <a:rPr lang="en-US" smtClean="0"/>
              <a:t>4/22/21</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933552665"/>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7" r:id="rId6"/>
    <p:sldLayoutId id="2147483962" r:id="rId7"/>
    <p:sldLayoutId id="2147483963" r:id="rId8"/>
    <p:sldLayoutId id="2147483964" r:id="rId9"/>
    <p:sldLayoutId id="2147483966" r:id="rId10"/>
    <p:sldLayoutId id="214748396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6FBBD4-76A6-494A-9EA4-6265CCA8264B}" type="datetime1">
              <a:rPr lang="en-US" smtClean="0"/>
              <a:t>4/22/21</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a:t>
            </a:fld>
            <a:endParaRPr lang="en-US"/>
          </a:p>
        </p:txBody>
      </p:sp>
    </p:spTree>
    <p:extLst>
      <p:ext uri="{BB962C8B-B14F-4D97-AF65-F5344CB8AC3E}">
        <p14:creationId xmlns:p14="http://schemas.microsoft.com/office/powerpoint/2010/main" val="144466809"/>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15" r:id="rId5"/>
    <p:sldLayoutId id="2147483816" r:id="rId6"/>
    <p:sldLayoutId id="2147483822" r:id="rId7"/>
    <p:sldLayoutId id="2147483817" r:id="rId8"/>
    <p:sldLayoutId id="2147483818" r:id="rId9"/>
    <p:sldLayoutId id="2147483819" r:id="rId10"/>
    <p:sldLayoutId id="2147483820" r:id="rId11"/>
    <p:sldLayoutId id="2147483821" r:id="rId12"/>
  </p:sldLayoutIdLst>
  <p:hf hdr="0" ftr="0" dt="0"/>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higherlogicdownload.s3.amazonaws.com/POPULATIONASSOCIATION/UploadedImages/475df07a-398d-4914-8adf-ecce5ab3fc85/Documents/Speaker_Bios_PAA_COVID-19_Briefing_April_2021.pdf"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3.xml"/><Relationship Id="rId16" Type="http://schemas.openxmlformats.org/officeDocument/2006/relationships/image" Target="../media/image15.sv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12EF4DD-D6D2-4F6A-BD1E-0B416C779014}"/>
              </a:ext>
            </a:extLst>
          </p:cNvPr>
          <p:cNvPicPr>
            <a:picLocks noChangeAspect="1"/>
          </p:cNvPicPr>
          <p:nvPr/>
        </p:nvPicPr>
        <p:blipFill>
          <a:blip r:embed="rId3"/>
          <a:srcRect l="7867" r="7867"/>
          <a:stretch/>
        </p:blipFill>
        <p:spPr>
          <a:xfrm>
            <a:off x="3523488" y="10"/>
            <a:ext cx="8668512" cy="6857990"/>
          </a:xfrm>
          <a:prstGeom prst="rect">
            <a:avLst/>
          </a:prstGeom>
        </p:spPr>
      </p:pic>
      <p:sp>
        <p:nvSpPr>
          <p:cNvPr id="18" name="Rectangle 17">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EFF0CF02-7D62-7547-93A0-7F0612AEE571}"/>
              </a:ext>
            </a:extLst>
          </p:cNvPr>
          <p:cNvSpPr>
            <a:spLocks noGrp="1"/>
          </p:cNvSpPr>
          <p:nvPr>
            <p:ph type="sldNum" sz="quarter" idx="12"/>
          </p:nvPr>
        </p:nvSpPr>
        <p:spPr>
          <a:xfrm>
            <a:off x="8970819" y="6356350"/>
            <a:ext cx="2743200" cy="365125"/>
          </a:xfrm>
        </p:spPr>
        <p:txBody>
          <a:bodyPr>
            <a:normAutofit/>
          </a:bodyPr>
          <a:lstStyle/>
          <a:p>
            <a:pPr>
              <a:spcAft>
                <a:spcPts val="600"/>
              </a:spcAft>
            </a:pPr>
            <a:fld id="{B2DC25EE-239B-4C5F-AAD1-255A7D5F1EE2}" type="slidenum">
              <a:rPr lang="en-US" smtClean="0">
                <a:solidFill>
                  <a:srgbClr val="FFFFFF"/>
                </a:solidFill>
              </a:rPr>
              <a:pPr>
                <a:spcAft>
                  <a:spcPts val="600"/>
                </a:spcAft>
              </a:pPr>
              <a:t>1</a:t>
            </a:fld>
            <a:endParaRPr lang="en-US" dirty="0">
              <a:solidFill>
                <a:srgbClr val="FFFFFF"/>
              </a:solidFill>
            </a:endParaRPr>
          </a:p>
        </p:txBody>
      </p:sp>
      <p:sp>
        <p:nvSpPr>
          <p:cNvPr id="6" name="Rectangle 5">
            <a:extLst>
              <a:ext uri="{FF2B5EF4-FFF2-40B4-BE49-F238E27FC236}">
                <a16:creationId xmlns:a16="http://schemas.microsoft.com/office/drawing/2014/main" id="{85189A36-B571-F845-BB39-0959DF742BDA}"/>
              </a:ext>
            </a:extLst>
          </p:cNvPr>
          <p:cNvSpPr/>
          <p:nvPr/>
        </p:nvSpPr>
        <p:spPr>
          <a:xfrm>
            <a:off x="9245205" y="6356350"/>
            <a:ext cx="2290242" cy="369332"/>
          </a:xfrm>
          <a:prstGeom prst="rect">
            <a:avLst/>
          </a:prstGeom>
        </p:spPr>
        <p:txBody>
          <a:bodyPr wrap="none">
            <a:spAutoFit/>
          </a:bodyPr>
          <a:lstStyle/>
          <a:p>
            <a:r>
              <a:rPr lang="en-US">
                <a:solidFill>
                  <a:schemeClr val="bg2"/>
                </a:solidFill>
                <a:latin typeface="iStock Maquette"/>
              </a:rPr>
              <a:t>Lyubov Ivanova, iStock</a:t>
            </a:r>
            <a:endParaRPr lang="en-US" dirty="0">
              <a:solidFill>
                <a:schemeClr val="bg2"/>
              </a:solidFill>
            </a:endParaRPr>
          </a:p>
        </p:txBody>
      </p:sp>
      <p:sp>
        <p:nvSpPr>
          <p:cNvPr id="2" name="Title 1">
            <a:extLst>
              <a:ext uri="{FF2B5EF4-FFF2-40B4-BE49-F238E27FC236}">
                <a16:creationId xmlns:a16="http://schemas.microsoft.com/office/drawing/2014/main" id="{0744242B-2952-6D4F-B83C-C1570943E5FB}"/>
              </a:ext>
            </a:extLst>
          </p:cNvPr>
          <p:cNvSpPr>
            <a:spLocks noGrp="1"/>
          </p:cNvSpPr>
          <p:nvPr>
            <p:ph type="ctrTitle"/>
          </p:nvPr>
        </p:nvSpPr>
        <p:spPr>
          <a:xfrm>
            <a:off x="297387" y="887864"/>
            <a:ext cx="6716014" cy="5651048"/>
          </a:xfrm>
          <a:noFill/>
        </p:spPr>
        <p:txBody>
          <a:bodyPr anchor="b">
            <a:normAutofit fontScale="90000"/>
          </a:bodyPr>
          <a:lstStyle/>
          <a:p>
            <a:r>
              <a:rPr lang="en-US" sz="4900" b="1" dirty="0"/>
              <a:t>Living, Working, Dying: Demographic Insights into COVID-19</a:t>
            </a:r>
            <a:br>
              <a:rPr lang="en-US" sz="4900" b="1" dirty="0"/>
            </a:br>
            <a:br>
              <a:rPr lang="en-US" sz="4000" dirty="0"/>
            </a:br>
            <a:br>
              <a:rPr lang="en-US" sz="4000" dirty="0"/>
            </a:br>
            <a:br>
              <a:rPr lang="en-US" sz="2200" dirty="0"/>
            </a:br>
            <a:r>
              <a:rPr lang="en-US" sz="2200" dirty="0"/>
              <a:t>Noreen Goldman</a:t>
            </a:r>
            <a:br>
              <a:rPr lang="en-US" sz="2200" dirty="0"/>
            </a:br>
            <a:r>
              <a:rPr lang="en-US" sz="2200" dirty="0"/>
              <a:t>Princeton University</a:t>
            </a:r>
            <a:br>
              <a:rPr lang="en-US" sz="2200" dirty="0"/>
            </a:br>
            <a:r>
              <a:rPr lang="en-US" sz="2200" dirty="0"/>
              <a:t>School of Public &amp; International Affairs</a:t>
            </a:r>
            <a:br>
              <a:rPr lang="en-US" sz="2200" dirty="0"/>
            </a:br>
            <a:r>
              <a:rPr lang="en-US" sz="2200" dirty="0"/>
              <a:t>Office of Population Research</a:t>
            </a:r>
            <a:br>
              <a:rPr lang="en-US" sz="2200" dirty="0"/>
            </a:br>
            <a:br>
              <a:rPr lang="en-US" sz="2200" dirty="0"/>
            </a:br>
            <a:br>
              <a:rPr lang="en-US" sz="2200" dirty="0"/>
            </a:br>
            <a:r>
              <a:rPr lang="en-US" sz="2200" dirty="0"/>
              <a:t>April 23, 2021</a:t>
            </a:r>
          </a:p>
        </p:txBody>
      </p:sp>
    </p:spTree>
    <p:extLst>
      <p:ext uri="{BB962C8B-B14F-4D97-AF65-F5344CB8AC3E}">
        <p14:creationId xmlns:p14="http://schemas.microsoft.com/office/powerpoint/2010/main" val="1867276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05FB39-2203-6D42-A8BD-B5519FA7E65D}"/>
              </a:ext>
            </a:extLst>
          </p:cNvPr>
          <p:cNvSpPr>
            <a:spLocks noGrp="1"/>
          </p:cNvSpPr>
          <p:nvPr>
            <p:ph type="sldNum" sz="quarter" idx="12"/>
          </p:nvPr>
        </p:nvSpPr>
        <p:spPr/>
        <p:txBody>
          <a:bodyPr/>
          <a:lstStyle/>
          <a:p>
            <a:fld id="{B2DC25EE-239B-4C5F-AAD1-255A7D5F1EE2}" type="slidenum">
              <a:rPr lang="en-US" smtClean="0"/>
              <a:t>2</a:t>
            </a:fld>
            <a:endParaRPr lang="en-US"/>
          </a:p>
        </p:txBody>
      </p:sp>
      <p:sp>
        <p:nvSpPr>
          <p:cNvPr id="3" name="TextBox 2">
            <a:extLst>
              <a:ext uri="{FF2B5EF4-FFF2-40B4-BE49-F238E27FC236}">
                <a16:creationId xmlns:a16="http://schemas.microsoft.com/office/drawing/2014/main" id="{CC03F297-E08A-CB4B-8C09-05DFB37F2F1E}"/>
              </a:ext>
            </a:extLst>
          </p:cNvPr>
          <p:cNvSpPr txBox="1"/>
          <p:nvPr/>
        </p:nvSpPr>
        <p:spPr>
          <a:xfrm>
            <a:off x="680852" y="581890"/>
            <a:ext cx="10830296" cy="5755422"/>
          </a:xfrm>
          <a:prstGeom prst="rect">
            <a:avLst/>
          </a:prstGeom>
          <a:noFill/>
        </p:spPr>
        <p:txBody>
          <a:bodyPr wrap="square" rtlCol="0">
            <a:spAutoFit/>
          </a:bodyPr>
          <a:lstStyle/>
          <a:p>
            <a:pPr lvl="0" algn="ctr"/>
            <a:r>
              <a:rPr lang="en-US" sz="3200" dirty="0">
                <a:solidFill>
                  <a:srgbClr val="002060"/>
                </a:solidFill>
                <a:latin typeface="+mj-lt"/>
              </a:rPr>
              <a:t>Today’s Speakers</a:t>
            </a:r>
          </a:p>
          <a:p>
            <a:pPr lvl="0"/>
            <a:endParaRPr lang="en-US" dirty="0">
              <a:latin typeface="+mj-lt"/>
            </a:endParaRPr>
          </a:p>
          <a:p>
            <a:pPr lvl="0"/>
            <a:endParaRPr lang="en-US" dirty="0">
              <a:latin typeface="+mj-lt"/>
            </a:endParaRPr>
          </a:p>
          <a:p>
            <a:pPr lvl="0"/>
            <a:r>
              <a:rPr lang="en-US" sz="2400" b="1" dirty="0">
                <a:latin typeface="+mj-lt"/>
              </a:rPr>
              <a:t>Dr. Marc A. Garcia, University of Nebraska</a:t>
            </a:r>
            <a:r>
              <a:rPr lang="en-US" sz="2400" dirty="0">
                <a:latin typeface="+mj-lt"/>
              </a:rPr>
              <a:t>	</a:t>
            </a:r>
          </a:p>
          <a:p>
            <a:pPr lvl="0"/>
            <a:r>
              <a:rPr lang="en-US" altLang="en-US" sz="2400" dirty="0">
                <a:solidFill>
                  <a:srgbClr val="002060"/>
                </a:solidFill>
                <a:latin typeface="+mj-lt"/>
                <a:cs typeface="Arial" panose="020B0604020202020204" pitchFamily="34" charset="0"/>
              </a:rPr>
              <a:t>“COVID-19: Mortality and Economic Well-being of Black &amp; Latinx Americans”</a:t>
            </a:r>
            <a:endParaRPr lang="en-US" dirty="0">
              <a:solidFill>
                <a:srgbClr val="002060"/>
              </a:solidFill>
              <a:latin typeface="+mj-lt"/>
            </a:endParaRPr>
          </a:p>
          <a:p>
            <a:pPr lvl="0"/>
            <a:endParaRPr lang="en-US" dirty="0">
              <a:latin typeface="+mj-lt"/>
            </a:endParaRPr>
          </a:p>
          <a:p>
            <a:pPr lvl="0"/>
            <a:endParaRPr lang="en-US" dirty="0">
              <a:latin typeface="+mj-lt"/>
            </a:endParaRPr>
          </a:p>
          <a:p>
            <a:pPr lvl="0"/>
            <a:r>
              <a:rPr lang="en-US" sz="2400" b="1" dirty="0">
                <a:latin typeface="+mj-lt"/>
              </a:rPr>
              <a:t>Dr. William Scarborough, University of North Texas</a:t>
            </a:r>
          </a:p>
          <a:p>
            <a:pPr lvl="0"/>
            <a:r>
              <a:rPr lang="en-US" sz="2400" dirty="0">
                <a:solidFill>
                  <a:srgbClr val="002060"/>
                </a:solidFill>
                <a:latin typeface="+mj-lt"/>
              </a:rPr>
              <a:t>“Rising Gender Inequality During the Pandemic: Documenting Challenges and Highlighting Solutions”</a:t>
            </a:r>
          </a:p>
          <a:p>
            <a:pPr lvl="0"/>
            <a:endParaRPr lang="en-US" sz="2400" dirty="0">
              <a:latin typeface="+mj-lt"/>
            </a:endParaRPr>
          </a:p>
          <a:p>
            <a:pPr lvl="0"/>
            <a:r>
              <a:rPr lang="en-US" sz="2400" b="1" dirty="0">
                <a:latin typeface="+mj-lt"/>
              </a:rPr>
              <a:t>Dr. Anna </a:t>
            </a:r>
            <a:r>
              <a:rPr lang="en-US" sz="2400" b="1" dirty="0" err="1">
                <a:latin typeface="+mj-lt"/>
              </a:rPr>
              <a:t>Gassman</a:t>
            </a:r>
            <a:r>
              <a:rPr lang="en-US" sz="2400" b="1" dirty="0">
                <a:latin typeface="+mj-lt"/>
              </a:rPr>
              <a:t>-Pines, Duke University</a:t>
            </a:r>
          </a:p>
          <a:p>
            <a:pPr lvl="0"/>
            <a:r>
              <a:rPr lang="en-US" sz="2400" dirty="0">
                <a:solidFill>
                  <a:srgbClr val="002060"/>
                </a:solidFill>
              </a:rPr>
              <a:t>“Effects of the COVID-19 Pandemic on the Economic and Psychological Well-Being of Hourly Service Workers and their Families”</a:t>
            </a:r>
          </a:p>
          <a:p>
            <a:pPr lvl="0"/>
            <a:endParaRPr lang="en-US" sz="2400" dirty="0">
              <a:solidFill>
                <a:srgbClr val="002060"/>
              </a:solidFill>
            </a:endParaRPr>
          </a:p>
          <a:p>
            <a:pPr lvl="0"/>
            <a:r>
              <a:rPr lang="en-US" u="sng" dirty="0">
                <a:hlinkClick r:id="rId3" tooltip="See moderator and panelist bios (PDF)"/>
              </a:rPr>
              <a:t>See moderator and panelist bios</a:t>
            </a:r>
            <a:endParaRPr lang="en-US" sz="2400" dirty="0">
              <a:solidFill>
                <a:srgbClr val="002060"/>
              </a:solidFill>
              <a:latin typeface="+mj-lt"/>
            </a:endParaRPr>
          </a:p>
        </p:txBody>
      </p:sp>
    </p:spTree>
    <p:extLst>
      <p:ext uri="{BB962C8B-B14F-4D97-AF65-F5344CB8AC3E}">
        <p14:creationId xmlns:p14="http://schemas.microsoft.com/office/powerpoint/2010/main" val="993650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68485FB-0D60-6849-9D76-735FE03A1613}"/>
              </a:ext>
            </a:extLst>
          </p:cNvPr>
          <p:cNvSpPr>
            <a:spLocks noGrp="1"/>
          </p:cNvSpPr>
          <p:nvPr>
            <p:ph type="sldNum" sz="quarter" idx="12"/>
          </p:nvPr>
        </p:nvSpPr>
        <p:spPr/>
        <p:txBody>
          <a:bodyPr/>
          <a:lstStyle/>
          <a:p>
            <a:fld id="{B2DC25EE-239B-4C5F-AAD1-255A7D5F1EE2}" type="slidenum">
              <a:rPr lang="en-US" smtClean="0"/>
              <a:t>3</a:t>
            </a:fld>
            <a:endParaRPr lang="en-US" dirty="0"/>
          </a:p>
        </p:txBody>
      </p:sp>
      <p:pic>
        <p:nvPicPr>
          <p:cNvPr id="3" name="Picture 2">
            <a:extLst>
              <a:ext uri="{FF2B5EF4-FFF2-40B4-BE49-F238E27FC236}">
                <a16:creationId xmlns:a16="http://schemas.microsoft.com/office/drawing/2014/main" id="{11CEED3C-62EB-0840-BFCC-EE4ED80D6FEB}"/>
              </a:ext>
            </a:extLst>
          </p:cNvPr>
          <p:cNvPicPr>
            <a:picLocks noChangeAspect="1"/>
          </p:cNvPicPr>
          <p:nvPr/>
        </p:nvPicPr>
        <p:blipFill>
          <a:blip r:embed="rId3"/>
          <a:stretch>
            <a:fillRect/>
          </a:stretch>
        </p:blipFill>
        <p:spPr>
          <a:xfrm>
            <a:off x="277912" y="5456077"/>
            <a:ext cx="7427253" cy="900273"/>
          </a:xfrm>
          <a:prstGeom prst="rect">
            <a:avLst/>
          </a:prstGeom>
          <a:effectLst>
            <a:outerShdw blurRad="50800" dist="38100" dir="2700000" algn="tl" rotWithShape="0">
              <a:prstClr val="black">
                <a:alpha val="40000"/>
              </a:prstClr>
            </a:outerShdw>
          </a:effectLst>
        </p:spPr>
      </p:pic>
      <p:pic>
        <p:nvPicPr>
          <p:cNvPr id="6" name="Picture 5" descr="Logo, company name&#10;&#10;Description automatically generated">
            <a:extLst>
              <a:ext uri="{FF2B5EF4-FFF2-40B4-BE49-F238E27FC236}">
                <a16:creationId xmlns:a16="http://schemas.microsoft.com/office/drawing/2014/main" id="{82A3E655-C443-9E4F-8319-9979D2D73C26}"/>
              </a:ext>
            </a:extLst>
          </p:cNvPr>
          <p:cNvPicPr>
            <a:picLocks noChangeAspect="1"/>
          </p:cNvPicPr>
          <p:nvPr/>
        </p:nvPicPr>
        <p:blipFill rotWithShape="1">
          <a:blip r:embed="rId4"/>
          <a:srcRect l="9059" t="6902" r="10975"/>
          <a:stretch/>
        </p:blipFill>
        <p:spPr>
          <a:xfrm>
            <a:off x="6925235" y="5580948"/>
            <a:ext cx="685801" cy="775402"/>
          </a:xfrm>
          <a:prstGeom prst="rect">
            <a:avLst/>
          </a:prstGeom>
        </p:spPr>
      </p:pic>
      <p:pic>
        <p:nvPicPr>
          <p:cNvPr id="9" name="Picture 8" descr="Logo&#10;&#10;Description automatically generated with low confidence">
            <a:extLst>
              <a:ext uri="{FF2B5EF4-FFF2-40B4-BE49-F238E27FC236}">
                <a16:creationId xmlns:a16="http://schemas.microsoft.com/office/drawing/2014/main" id="{D6FFE1F9-BAC5-624B-B90D-7A951B992B0B}"/>
              </a:ext>
            </a:extLst>
          </p:cNvPr>
          <p:cNvPicPr>
            <a:picLocks noChangeAspect="1"/>
          </p:cNvPicPr>
          <p:nvPr/>
        </p:nvPicPr>
        <p:blipFill>
          <a:blip r:embed="rId5"/>
          <a:stretch>
            <a:fillRect/>
          </a:stretch>
        </p:blipFill>
        <p:spPr>
          <a:xfrm>
            <a:off x="0" y="96184"/>
            <a:ext cx="7032812" cy="1144470"/>
          </a:xfrm>
          <a:prstGeom prst="rect">
            <a:avLst/>
          </a:prstGeom>
          <a:effectLst>
            <a:outerShdw blurRad="50800" dist="38100" dir="2700000" algn="tl" rotWithShape="0">
              <a:prstClr val="black">
                <a:alpha val="40000"/>
              </a:prstClr>
            </a:outerShdw>
          </a:effectLst>
        </p:spPr>
      </p:pic>
      <p:pic>
        <p:nvPicPr>
          <p:cNvPr id="13" name="Picture 12" descr="Logo, icon&#10;&#10;Description automatically generated">
            <a:extLst>
              <a:ext uri="{FF2B5EF4-FFF2-40B4-BE49-F238E27FC236}">
                <a16:creationId xmlns:a16="http://schemas.microsoft.com/office/drawing/2014/main" id="{8CC6F3C7-D09C-6C41-92CA-E6DDC9F82C84}"/>
              </a:ext>
            </a:extLst>
          </p:cNvPr>
          <p:cNvPicPr>
            <a:picLocks noChangeAspect="1"/>
          </p:cNvPicPr>
          <p:nvPr/>
        </p:nvPicPr>
        <p:blipFill rotWithShape="1">
          <a:blip r:embed="rId6"/>
          <a:srcRect t="16809"/>
          <a:stretch/>
        </p:blipFill>
        <p:spPr>
          <a:xfrm>
            <a:off x="5650005" y="96184"/>
            <a:ext cx="1382807" cy="476012"/>
          </a:xfrm>
          <a:prstGeom prst="rect">
            <a:avLst/>
          </a:prstGeom>
        </p:spPr>
      </p:pic>
      <p:pic>
        <p:nvPicPr>
          <p:cNvPr id="18" name="Picture 17" descr="Text&#10;&#10;Description automatically generated">
            <a:extLst>
              <a:ext uri="{FF2B5EF4-FFF2-40B4-BE49-F238E27FC236}">
                <a16:creationId xmlns:a16="http://schemas.microsoft.com/office/drawing/2014/main" id="{46E6340C-5767-7544-9F70-B87A6B483122}"/>
              </a:ext>
            </a:extLst>
          </p:cNvPr>
          <p:cNvPicPr>
            <a:picLocks noChangeAspect="1"/>
          </p:cNvPicPr>
          <p:nvPr/>
        </p:nvPicPr>
        <p:blipFill rotWithShape="1">
          <a:blip r:embed="rId7"/>
          <a:srcRect l="31323" t="29229" r="10993" b="7951"/>
          <a:stretch/>
        </p:blipFill>
        <p:spPr>
          <a:xfrm>
            <a:off x="7517059" y="334190"/>
            <a:ext cx="4473081" cy="1060539"/>
          </a:xfrm>
          <a:prstGeom prst="rect">
            <a:avLst/>
          </a:prstGeom>
          <a:effectLst>
            <a:outerShdw blurRad="50800" dist="38100" dir="2700000" algn="tl" rotWithShape="0">
              <a:prstClr val="black">
                <a:alpha val="40000"/>
              </a:prstClr>
            </a:outerShdw>
          </a:effectLst>
        </p:spPr>
      </p:pic>
      <p:pic>
        <p:nvPicPr>
          <p:cNvPr id="20" name="Picture 19" descr="Logo&#10;&#10;Description automatically generated">
            <a:extLst>
              <a:ext uri="{FF2B5EF4-FFF2-40B4-BE49-F238E27FC236}">
                <a16:creationId xmlns:a16="http://schemas.microsoft.com/office/drawing/2014/main" id="{B676D3B4-DFAB-1149-B5A4-69C2E855608B}"/>
              </a:ext>
            </a:extLst>
          </p:cNvPr>
          <p:cNvPicPr>
            <a:picLocks noChangeAspect="1"/>
          </p:cNvPicPr>
          <p:nvPr/>
        </p:nvPicPr>
        <p:blipFill>
          <a:blip r:embed="rId8"/>
          <a:stretch>
            <a:fillRect/>
          </a:stretch>
        </p:blipFill>
        <p:spPr>
          <a:xfrm>
            <a:off x="10789023" y="981605"/>
            <a:ext cx="708212" cy="413124"/>
          </a:xfrm>
          <a:prstGeom prst="rect">
            <a:avLst/>
          </a:prstGeom>
        </p:spPr>
      </p:pic>
      <p:pic>
        <p:nvPicPr>
          <p:cNvPr id="22" name="Picture 21" descr="Text&#10;&#10;Description automatically generated">
            <a:extLst>
              <a:ext uri="{FF2B5EF4-FFF2-40B4-BE49-F238E27FC236}">
                <a16:creationId xmlns:a16="http://schemas.microsoft.com/office/drawing/2014/main" id="{8099EB4B-795E-A745-929A-D2961DF4DCA4}"/>
              </a:ext>
            </a:extLst>
          </p:cNvPr>
          <p:cNvPicPr>
            <a:picLocks noChangeAspect="1"/>
          </p:cNvPicPr>
          <p:nvPr/>
        </p:nvPicPr>
        <p:blipFill>
          <a:blip r:embed="rId9"/>
          <a:stretch>
            <a:fillRect/>
          </a:stretch>
        </p:blipFill>
        <p:spPr>
          <a:xfrm>
            <a:off x="6059590" y="1592617"/>
            <a:ext cx="6046496" cy="1506602"/>
          </a:xfrm>
          <a:prstGeom prst="rect">
            <a:avLst/>
          </a:prstGeom>
          <a:effectLst>
            <a:outerShdw blurRad="50800" dist="38100" dir="2700000" algn="tl" rotWithShape="0">
              <a:prstClr val="black">
                <a:alpha val="40000"/>
              </a:prstClr>
            </a:outerShdw>
          </a:effectLst>
        </p:spPr>
      </p:pic>
      <p:pic>
        <p:nvPicPr>
          <p:cNvPr id="24" name="Picture 23" descr="Logo&#10;&#10;Description automatically generated">
            <a:extLst>
              <a:ext uri="{FF2B5EF4-FFF2-40B4-BE49-F238E27FC236}">
                <a16:creationId xmlns:a16="http://schemas.microsoft.com/office/drawing/2014/main" id="{05F16857-2291-8043-AE85-A806B30AAB97}"/>
              </a:ext>
            </a:extLst>
          </p:cNvPr>
          <p:cNvPicPr>
            <a:picLocks noChangeAspect="1"/>
          </p:cNvPicPr>
          <p:nvPr/>
        </p:nvPicPr>
        <p:blipFill>
          <a:blip r:embed="rId10"/>
          <a:stretch>
            <a:fillRect/>
          </a:stretch>
        </p:blipFill>
        <p:spPr>
          <a:xfrm>
            <a:off x="10807545" y="2584253"/>
            <a:ext cx="1182595" cy="468960"/>
          </a:xfrm>
          <a:prstGeom prst="rect">
            <a:avLst/>
          </a:prstGeom>
        </p:spPr>
      </p:pic>
      <p:pic>
        <p:nvPicPr>
          <p:cNvPr id="26" name="Picture 25" descr="A picture containing diagram&#10;&#10;Description automatically generated">
            <a:extLst>
              <a:ext uri="{FF2B5EF4-FFF2-40B4-BE49-F238E27FC236}">
                <a16:creationId xmlns:a16="http://schemas.microsoft.com/office/drawing/2014/main" id="{A89A82C5-3E73-0545-B31D-F5D22DB48E57}"/>
              </a:ext>
            </a:extLst>
          </p:cNvPr>
          <p:cNvPicPr>
            <a:picLocks noChangeAspect="1"/>
          </p:cNvPicPr>
          <p:nvPr/>
        </p:nvPicPr>
        <p:blipFill rotWithShape="1">
          <a:blip r:embed="rId11"/>
          <a:srcRect t="57433" r="11399" b="-1517"/>
          <a:stretch/>
        </p:blipFill>
        <p:spPr>
          <a:xfrm>
            <a:off x="2380719" y="4313620"/>
            <a:ext cx="9609421" cy="951763"/>
          </a:xfrm>
          <a:prstGeom prst="rect">
            <a:avLst/>
          </a:prstGeom>
          <a:effectLst>
            <a:outerShdw blurRad="50800" dist="38100" dir="2700000" algn="tl" rotWithShape="0">
              <a:prstClr val="black">
                <a:alpha val="40000"/>
              </a:prstClr>
            </a:outerShdw>
          </a:effectLst>
        </p:spPr>
      </p:pic>
      <p:pic>
        <p:nvPicPr>
          <p:cNvPr id="27" name="Picture 26" descr="A picture containing diagram&#10;&#10;Description automatically generated">
            <a:extLst>
              <a:ext uri="{FF2B5EF4-FFF2-40B4-BE49-F238E27FC236}">
                <a16:creationId xmlns:a16="http://schemas.microsoft.com/office/drawing/2014/main" id="{BD67CD94-DC28-DE44-81CB-6E831A54A069}"/>
              </a:ext>
            </a:extLst>
          </p:cNvPr>
          <p:cNvPicPr>
            <a:picLocks noChangeAspect="1"/>
          </p:cNvPicPr>
          <p:nvPr/>
        </p:nvPicPr>
        <p:blipFill rotWithShape="1">
          <a:blip r:embed="rId11"/>
          <a:srcRect l="4828" t="18807" r="69632" b="66044"/>
          <a:stretch/>
        </p:blipFill>
        <p:spPr>
          <a:xfrm>
            <a:off x="9108140" y="4844927"/>
            <a:ext cx="2770094" cy="327067"/>
          </a:xfrm>
          <a:prstGeom prst="rect">
            <a:avLst/>
          </a:prstGeom>
        </p:spPr>
      </p:pic>
      <p:pic>
        <p:nvPicPr>
          <p:cNvPr id="31" name="Picture 30" descr="Text&#10;&#10;Description automatically generated">
            <a:extLst>
              <a:ext uri="{FF2B5EF4-FFF2-40B4-BE49-F238E27FC236}">
                <a16:creationId xmlns:a16="http://schemas.microsoft.com/office/drawing/2014/main" id="{16B35E3F-0059-EB4E-8A80-CAE5249DBDC2}"/>
              </a:ext>
            </a:extLst>
          </p:cNvPr>
          <p:cNvPicPr>
            <a:picLocks noChangeAspect="1"/>
          </p:cNvPicPr>
          <p:nvPr/>
        </p:nvPicPr>
        <p:blipFill rotWithShape="1">
          <a:blip r:embed="rId12"/>
          <a:srcRect r="4669"/>
          <a:stretch/>
        </p:blipFill>
        <p:spPr>
          <a:xfrm>
            <a:off x="26894" y="1404229"/>
            <a:ext cx="5957047" cy="884938"/>
          </a:xfrm>
          <a:prstGeom prst="rect">
            <a:avLst/>
          </a:prstGeom>
          <a:effectLst>
            <a:outerShdw blurRad="50800" dist="38100" dir="2700000" algn="tl" rotWithShape="0">
              <a:prstClr val="black">
                <a:alpha val="40000"/>
              </a:prstClr>
            </a:outerShdw>
          </a:effectLst>
        </p:spPr>
      </p:pic>
      <p:pic>
        <p:nvPicPr>
          <p:cNvPr id="33" name="Picture 32" descr="Text&#10;&#10;Description automatically generated with low confidence">
            <a:extLst>
              <a:ext uri="{FF2B5EF4-FFF2-40B4-BE49-F238E27FC236}">
                <a16:creationId xmlns:a16="http://schemas.microsoft.com/office/drawing/2014/main" id="{80783E20-6525-5345-A993-C96CD52166FA}"/>
              </a:ext>
            </a:extLst>
          </p:cNvPr>
          <p:cNvPicPr>
            <a:picLocks noChangeAspect="1"/>
          </p:cNvPicPr>
          <p:nvPr/>
        </p:nvPicPr>
        <p:blipFill rotWithShape="1">
          <a:blip r:embed="rId13"/>
          <a:srcRect l="5779" t="-2654" r="7737" b="-278"/>
          <a:stretch/>
        </p:blipFill>
        <p:spPr>
          <a:xfrm>
            <a:off x="3765472" y="1865432"/>
            <a:ext cx="1978958" cy="387448"/>
          </a:xfrm>
          <a:prstGeom prst="rect">
            <a:avLst/>
          </a:prstGeom>
        </p:spPr>
      </p:pic>
      <p:pic>
        <p:nvPicPr>
          <p:cNvPr id="37" name="Picture 36">
            <a:extLst>
              <a:ext uri="{FF2B5EF4-FFF2-40B4-BE49-F238E27FC236}">
                <a16:creationId xmlns:a16="http://schemas.microsoft.com/office/drawing/2014/main" id="{861828FB-96E9-E844-ACAA-2250AC5DEB12}"/>
              </a:ext>
            </a:extLst>
          </p:cNvPr>
          <p:cNvPicPr>
            <a:picLocks noChangeAspect="1"/>
          </p:cNvPicPr>
          <p:nvPr/>
        </p:nvPicPr>
        <p:blipFill>
          <a:blip r:embed="rId14"/>
          <a:stretch>
            <a:fillRect/>
          </a:stretch>
        </p:blipFill>
        <p:spPr>
          <a:xfrm>
            <a:off x="85914" y="3154049"/>
            <a:ext cx="11411321" cy="987336"/>
          </a:xfrm>
          <a:prstGeom prst="rect">
            <a:avLst/>
          </a:prstGeom>
          <a:effectLst>
            <a:outerShdw blurRad="50800" dist="38100" dir="2700000" algn="tl" rotWithShape="0">
              <a:prstClr val="black">
                <a:alpha val="40000"/>
              </a:prstClr>
            </a:outerShdw>
          </a:effectLst>
        </p:spPr>
      </p:pic>
      <p:pic>
        <p:nvPicPr>
          <p:cNvPr id="35" name="Graphic 34">
            <a:extLst>
              <a:ext uri="{FF2B5EF4-FFF2-40B4-BE49-F238E27FC236}">
                <a16:creationId xmlns:a16="http://schemas.microsoft.com/office/drawing/2014/main" id="{06B86D69-D31D-EB48-BE70-60179876FE7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376552" y="3625899"/>
            <a:ext cx="2022290" cy="515486"/>
          </a:xfrm>
          <a:prstGeom prst="rect">
            <a:avLst/>
          </a:prstGeom>
        </p:spPr>
      </p:pic>
    </p:spTree>
    <p:extLst>
      <p:ext uri="{BB962C8B-B14F-4D97-AF65-F5344CB8AC3E}">
        <p14:creationId xmlns:p14="http://schemas.microsoft.com/office/powerpoint/2010/main" val="1529765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32A97B8-10C0-8043-BC00-E02319268571}"/>
              </a:ext>
            </a:extLst>
          </p:cNvPr>
          <p:cNvSpPr>
            <a:spLocks noGrp="1"/>
          </p:cNvSpPr>
          <p:nvPr>
            <p:ph type="sldNum" sz="quarter" idx="12"/>
          </p:nvPr>
        </p:nvSpPr>
        <p:spPr/>
        <p:txBody>
          <a:bodyPr/>
          <a:lstStyle/>
          <a:p>
            <a:fld id="{B2DC25EE-239B-4C5F-AAD1-255A7D5F1EE2}" type="slidenum">
              <a:rPr lang="en-US" smtClean="0"/>
              <a:t>4</a:t>
            </a:fld>
            <a:endParaRPr lang="en-US"/>
          </a:p>
        </p:txBody>
      </p:sp>
      <p:pic>
        <p:nvPicPr>
          <p:cNvPr id="5" name="Content Placeholder 4">
            <a:extLst>
              <a:ext uri="{FF2B5EF4-FFF2-40B4-BE49-F238E27FC236}">
                <a16:creationId xmlns:a16="http://schemas.microsoft.com/office/drawing/2014/main" id="{5531171C-01C7-C946-BE7B-07B529399C0A}"/>
              </a:ext>
            </a:extLst>
          </p:cNvPr>
          <p:cNvPicPr>
            <a:picLocks noGrp="1" noChangeAspect="1"/>
          </p:cNvPicPr>
          <p:nvPr>
            <p:ph idx="4294967295"/>
          </p:nvPr>
        </p:nvPicPr>
        <p:blipFill rotWithShape="1">
          <a:blip r:embed="rId3"/>
          <a:srcRect l="4768" t="2051" r="2509" b="21151"/>
          <a:stretch/>
        </p:blipFill>
        <p:spPr>
          <a:xfrm>
            <a:off x="2127961" y="1514086"/>
            <a:ext cx="6139979" cy="5084325"/>
          </a:xfrm>
        </p:spPr>
      </p:pic>
      <p:pic>
        <p:nvPicPr>
          <p:cNvPr id="11" name="Picture 10" descr="Graphical user interface, application&#10;&#10;Description automatically generated">
            <a:extLst>
              <a:ext uri="{FF2B5EF4-FFF2-40B4-BE49-F238E27FC236}">
                <a16:creationId xmlns:a16="http://schemas.microsoft.com/office/drawing/2014/main" id="{9834C637-75DD-D146-A1CC-3FAE88F157F2}"/>
              </a:ext>
            </a:extLst>
          </p:cNvPr>
          <p:cNvPicPr>
            <a:picLocks noChangeAspect="1"/>
          </p:cNvPicPr>
          <p:nvPr/>
        </p:nvPicPr>
        <p:blipFill rotWithShape="1">
          <a:blip r:embed="rId4"/>
          <a:srcRect l="-1" r="30648" b="74808"/>
          <a:stretch/>
        </p:blipFill>
        <p:spPr>
          <a:xfrm>
            <a:off x="0" y="16685"/>
            <a:ext cx="2881745" cy="585630"/>
          </a:xfrm>
          <a:prstGeom prst="rect">
            <a:avLst/>
          </a:prstGeom>
        </p:spPr>
      </p:pic>
      <p:sp>
        <p:nvSpPr>
          <p:cNvPr id="7" name="TextBox 6">
            <a:extLst>
              <a:ext uri="{FF2B5EF4-FFF2-40B4-BE49-F238E27FC236}">
                <a16:creationId xmlns:a16="http://schemas.microsoft.com/office/drawing/2014/main" id="{6EB2AB21-B1B7-C941-B958-D739346E67A3}"/>
              </a:ext>
            </a:extLst>
          </p:cNvPr>
          <p:cNvSpPr txBox="1"/>
          <p:nvPr/>
        </p:nvSpPr>
        <p:spPr>
          <a:xfrm>
            <a:off x="2881745" y="165221"/>
            <a:ext cx="9310255" cy="1200329"/>
          </a:xfrm>
          <a:prstGeom prst="rect">
            <a:avLst/>
          </a:prstGeom>
          <a:noFill/>
        </p:spPr>
        <p:txBody>
          <a:bodyPr wrap="square" rtlCol="0">
            <a:spAutoFit/>
          </a:bodyPr>
          <a:lstStyle/>
          <a:p>
            <a:r>
              <a:rPr lang="en-US" sz="2400" b="1" dirty="0"/>
              <a:t>Reductions in 2020 US life expectancy due to COVID-19 and the disproportionate impact on the Black and Latino populations  </a:t>
            </a:r>
            <a:r>
              <a:rPr lang="en-US" sz="2000" dirty="0"/>
              <a:t>Theresa Andrasfay and Noreen Goldman </a:t>
            </a:r>
          </a:p>
        </p:txBody>
      </p:sp>
      <p:sp>
        <p:nvSpPr>
          <p:cNvPr id="12" name="TextBox 11">
            <a:extLst>
              <a:ext uri="{FF2B5EF4-FFF2-40B4-BE49-F238E27FC236}">
                <a16:creationId xmlns:a16="http://schemas.microsoft.com/office/drawing/2014/main" id="{CA8D0C25-4473-C84E-9A1E-2F467B0FB34B}"/>
              </a:ext>
            </a:extLst>
          </p:cNvPr>
          <p:cNvSpPr txBox="1"/>
          <p:nvPr/>
        </p:nvSpPr>
        <p:spPr>
          <a:xfrm>
            <a:off x="8267940" y="2046488"/>
            <a:ext cx="2927404" cy="461665"/>
          </a:xfrm>
          <a:prstGeom prst="rect">
            <a:avLst/>
          </a:prstGeom>
          <a:noFill/>
        </p:spPr>
        <p:txBody>
          <a:bodyPr wrap="none" rtlCol="0">
            <a:spAutoFit/>
          </a:bodyPr>
          <a:lstStyle/>
          <a:p>
            <a:r>
              <a:rPr lang="en-US" sz="2400" b="1" dirty="0">
                <a:solidFill>
                  <a:srgbClr val="0072B2"/>
                </a:solidFill>
              </a:rPr>
              <a:t>Latino: 3.03 years </a:t>
            </a:r>
          </a:p>
        </p:txBody>
      </p:sp>
      <p:sp>
        <p:nvSpPr>
          <p:cNvPr id="13" name="TextBox 12">
            <a:extLst>
              <a:ext uri="{FF2B5EF4-FFF2-40B4-BE49-F238E27FC236}">
                <a16:creationId xmlns:a16="http://schemas.microsoft.com/office/drawing/2014/main" id="{71BC74A9-67E1-8144-AF32-8F89D24D78A8}"/>
              </a:ext>
            </a:extLst>
          </p:cNvPr>
          <p:cNvSpPr txBox="1"/>
          <p:nvPr/>
        </p:nvSpPr>
        <p:spPr>
          <a:xfrm>
            <a:off x="8267940" y="3138286"/>
            <a:ext cx="2652329" cy="461665"/>
          </a:xfrm>
          <a:prstGeom prst="rect">
            <a:avLst/>
          </a:prstGeom>
          <a:solidFill>
            <a:schemeClr val="bg1"/>
          </a:solidFill>
        </p:spPr>
        <p:txBody>
          <a:bodyPr wrap="none" rtlCol="0">
            <a:spAutoFit/>
          </a:bodyPr>
          <a:lstStyle/>
          <a:p>
            <a:r>
              <a:rPr lang="en-US" sz="2400" b="1" dirty="0"/>
              <a:t>Total: 1.31 years</a:t>
            </a:r>
          </a:p>
        </p:txBody>
      </p:sp>
      <p:sp>
        <p:nvSpPr>
          <p:cNvPr id="15" name="TextBox 14">
            <a:extLst>
              <a:ext uri="{FF2B5EF4-FFF2-40B4-BE49-F238E27FC236}">
                <a16:creationId xmlns:a16="http://schemas.microsoft.com/office/drawing/2014/main" id="{98C4A24A-A4A7-274D-9DA4-DE7EC98B5090}"/>
              </a:ext>
            </a:extLst>
          </p:cNvPr>
          <p:cNvSpPr txBox="1"/>
          <p:nvPr/>
        </p:nvSpPr>
        <p:spPr>
          <a:xfrm>
            <a:off x="8254232" y="2574340"/>
            <a:ext cx="2823017" cy="461665"/>
          </a:xfrm>
          <a:prstGeom prst="rect">
            <a:avLst/>
          </a:prstGeom>
          <a:noFill/>
        </p:spPr>
        <p:txBody>
          <a:bodyPr wrap="none" rtlCol="0">
            <a:spAutoFit/>
          </a:bodyPr>
          <a:lstStyle/>
          <a:p>
            <a:r>
              <a:rPr lang="en-US" sz="2400" b="1" dirty="0">
                <a:solidFill>
                  <a:srgbClr val="999999"/>
                </a:solidFill>
              </a:rPr>
              <a:t>White: 0.94 years</a:t>
            </a:r>
          </a:p>
        </p:txBody>
      </p:sp>
      <p:sp>
        <p:nvSpPr>
          <p:cNvPr id="16" name="TextBox 15">
            <a:extLst>
              <a:ext uri="{FF2B5EF4-FFF2-40B4-BE49-F238E27FC236}">
                <a16:creationId xmlns:a16="http://schemas.microsoft.com/office/drawing/2014/main" id="{9EDE291E-9C14-3B4A-9F3A-17985CE47594}"/>
              </a:ext>
            </a:extLst>
          </p:cNvPr>
          <p:cNvSpPr txBox="1"/>
          <p:nvPr/>
        </p:nvSpPr>
        <p:spPr>
          <a:xfrm>
            <a:off x="8267940" y="4260448"/>
            <a:ext cx="2738057" cy="461665"/>
          </a:xfrm>
          <a:prstGeom prst="rect">
            <a:avLst/>
          </a:prstGeom>
          <a:noFill/>
        </p:spPr>
        <p:txBody>
          <a:bodyPr wrap="none" rtlCol="0">
            <a:spAutoFit/>
          </a:bodyPr>
          <a:lstStyle/>
          <a:p>
            <a:r>
              <a:rPr lang="en-US" sz="2400" b="1" dirty="0">
                <a:solidFill>
                  <a:srgbClr val="D55E00"/>
                </a:solidFill>
              </a:rPr>
              <a:t>Black: 1.90 years</a:t>
            </a:r>
          </a:p>
        </p:txBody>
      </p:sp>
      <p:sp>
        <p:nvSpPr>
          <p:cNvPr id="17" name="TextBox 16">
            <a:extLst>
              <a:ext uri="{FF2B5EF4-FFF2-40B4-BE49-F238E27FC236}">
                <a16:creationId xmlns:a16="http://schemas.microsoft.com/office/drawing/2014/main" id="{4B5880E3-92A2-F446-BE75-B4AB8CA8BB9C}"/>
              </a:ext>
            </a:extLst>
          </p:cNvPr>
          <p:cNvSpPr txBox="1"/>
          <p:nvPr/>
        </p:nvSpPr>
        <p:spPr>
          <a:xfrm>
            <a:off x="338352" y="2644170"/>
            <a:ext cx="1850666" cy="1569660"/>
          </a:xfrm>
          <a:prstGeom prst="rect">
            <a:avLst/>
          </a:prstGeom>
          <a:noFill/>
        </p:spPr>
        <p:txBody>
          <a:bodyPr wrap="square" rtlCol="0">
            <a:spAutoFit/>
          </a:bodyPr>
          <a:lstStyle/>
          <a:p>
            <a:r>
              <a:rPr lang="en-US" sz="2400" dirty="0"/>
              <a:t>Life expectancy </a:t>
            </a:r>
          </a:p>
          <a:p>
            <a:r>
              <a:rPr lang="en-US" sz="2400" dirty="0"/>
              <a:t>at birth </a:t>
            </a:r>
          </a:p>
          <a:p>
            <a:r>
              <a:rPr lang="en-US" sz="2400" dirty="0"/>
              <a:t>(years)</a:t>
            </a:r>
          </a:p>
        </p:txBody>
      </p:sp>
      <p:sp>
        <p:nvSpPr>
          <p:cNvPr id="2" name="TextBox 1">
            <a:extLst>
              <a:ext uri="{FF2B5EF4-FFF2-40B4-BE49-F238E27FC236}">
                <a16:creationId xmlns:a16="http://schemas.microsoft.com/office/drawing/2014/main" id="{F65FC7DE-E181-3146-A281-086A826FED1F}"/>
              </a:ext>
            </a:extLst>
          </p:cNvPr>
          <p:cNvSpPr txBox="1"/>
          <p:nvPr/>
        </p:nvSpPr>
        <p:spPr>
          <a:xfrm>
            <a:off x="8267941" y="1544097"/>
            <a:ext cx="3369878" cy="400110"/>
          </a:xfrm>
          <a:prstGeom prst="rect">
            <a:avLst/>
          </a:prstGeom>
          <a:noFill/>
        </p:spPr>
        <p:txBody>
          <a:bodyPr wrap="square" rtlCol="0">
            <a:spAutoFit/>
          </a:bodyPr>
          <a:lstStyle/>
          <a:p>
            <a:r>
              <a:rPr lang="en-US" sz="2000" b="1" dirty="0"/>
              <a:t>2020 Declines (Updated) </a:t>
            </a:r>
          </a:p>
        </p:txBody>
      </p:sp>
    </p:spTree>
    <p:extLst>
      <p:ext uri="{BB962C8B-B14F-4D97-AF65-F5344CB8AC3E}">
        <p14:creationId xmlns:p14="http://schemas.microsoft.com/office/powerpoint/2010/main" val="3585602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4B785-B381-D945-B6B0-1CCC9DE320AA}"/>
              </a:ext>
            </a:extLst>
          </p:cNvPr>
          <p:cNvSpPr>
            <a:spLocks noGrp="1"/>
          </p:cNvSpPr>
          <p:nvPr>
            <p:ph type="title"/>
          </p:nvPr>
        </p:nvSpPr>
        <p:spPr/>
        <p:txBody>
          <a:bodyPr/>
          <a:lstStyle/>
          <a:p>
            <a:pPr algn="ctr"/>
            <a:r>
              <a:rPr lang="en-US" dirty="0"/>
              <a:t>Discussion</a:t>
            </a:r>
          </a:p>
        </p:txBody>
      </p:sp>
      <p:sp>
        <p:nvSpPr>
          <p:cNvPr id="3" name="Content Placeholder 2">
            <a:extLst>
              <a:ext uri="{FF2B5EF4-FFF2-40B4-BE49-F238E27FC236}">
                <a16:creationId xmlns:a16="http://schemas.microsoft.com/office/drawing/2014/main" id="{7C0992A8-A78B-3147-B0E1-C9ECAC7A4274}"/>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227DC62C-1B3B-F743-8918-66631F415E9F}"/>
              </a:ext>
            </a:extLst>
          </p:cNvPr>
          <p:cNvSpPr>
            <a:spLocks noGrp="1"/>
          </p:cNvSpPr>
          <p:nvPr>
            <p:ph type="sldNum" sz="quarter" idx="12"/>
          </p:nvPr>
        </p:nvSpPr>
        <p:spPr/>
        <p:txBody>
          <a:bodyPr/>
          <a:lstStyle/>
          <a:p>
            <a:fld id="{B2DC25EE-239B-4C5F-AAD1-255A7D5F1EE2}" type="slidenum">
              <a:rPr lang="en-US" smtClean="0"/>
              <a:t>5</a:t>
            </a:fld>
            <a:endParaRPr lang="en-US"/>
          </a:p>
        </p:txBody>
      </p:sp>
    </p:spTree>
    <p:extLst>
      <p:ext uri="{BB962C8B-B14F-4D97-AF65-F5344CB8AC3E}">
        <p14:creationId xmlns:p14="http://schemas.microsoft.com/office/powerpoint/2010/main" val="3555712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A7F792D-63FF-D34F-B425-0455CB635DE7}"/>
              </a:ext>
            </a:extLst>
          </p:cNvPr>
          <p:cNvSpPr>
            <a:spLocks noGrp="1"/>
          </p:cNvSpPr>
          <p:nvPr>
            <p:ph type="sldNum" sz="quarter" idx="12"/>
          </p:nvPr>
        </p:nvSpPr>
        <p:spPr/>
        <p:txBody>
          <a:bodyPr/>
          <a:lstStyle/>
          <a:p>
            <a:fld id="{B2DC25EE-239B-4C5F-AAD1-255A7D5F1EE2}" type="slidenum">
              <a:rPr lang="en-US" smtClean="0"/>
              <a:t>6</a:t>
            </a:fld>
            <a:endParaRPr lang="en-US" dirty="0"/>
          </a:p>
        </p:txBody>
      </p:sp>
      <p:sp>
        <p:nvSpPr>
          <p:cNvPr id="2" name="Title 1">
            <a:extLst>
              <a:ext uri="{FF2B5EF4-FFF2-40B4-BE49-F238E27FC236}">
                <a16:creationId xmlns:a16="http://schemas.microsoft.com/office/drawing/2014/main" id="{76488FF2-03A3-B14E-95DD-7E5D2DA0C225}"/>
              </a:ext>
            </a:extLst>
          </p:cNvPr>
          <p:cNvSpPr>
            <a:spLocks noGrp="1"/>
          </p:cNvSpPr>
          <p:nvPr>
            <p:ph type="title" idx="4294967295"/>
          </p:nvPr>
        </p:nvSpPr>
        <p:spPr>
          <a:xfrm>
            <a:off x="350746" y="136526"/>
            <a:ext cx="4428412" cy="1043424"/>
          </a:xfrm>
          <a:solidFill>
            <a:schemeClr val="bg1"/>
          </a:solidFill>
        </p:spPr>
        <p:txBody>
          <a:bodyPr/>
          <a:lstStyle/>
          <a:p>
            <a:r>
              <a:rPr lang="en-US" b="1" dirty="0"/>
              <a:t>Data &amp; Funding</a:t>
            </a:r>
          </a:p>
        </p:txBody>
      </p:sp>
      <p:pic>
        <p:nvPicPr>
          <p:cNvPr id="6" name="Content Placeholder 5" descr="Graphical user interface, text, application, email&#10;&#10;Description automatically generated">
            <a:extLst>
              <a:ext uri="{FF2B5EF4-FFF2-40B4-BE49-F238E27FC236}">
                <a16:creationId xmlns:a16="http://schemas.microsoft.com/office/drawing/2014/main" id="{5D3C6DD7-AAB3-F044-9F00-59DA01FBF612}"/>
              </a:ext>
            </a:extLst>
          </p:cNvPr>
          <p:cNvPicPr>
            <a:picLocks noGrp="1" noChangeAspect="1"/>
          </p:cNvPicPr>
          <p:nvPr>
            <p:ph idx="4294967295"/>
          </p:nvPr>
        </p:nvPicPr>
        <p:blipFill>
          <a:blip r:embed="rId3"/>
          <a:stretch>
            <a:fillRect/>
          </a:stretch>
        </p:blipFill>
        <p:spPr>
          <a:xfrm>
            <a:off x="206677" y="1044490"/>
            <a:ext cx="5105400" cy="1546259"/>
          </a:xfrm>
          <a:effectLst>
            <a:outerShdw blurRad="50800" dist="38100" dir="2700000" algn="tl" rotWithShape="0">
              <a:prstClr val="black">
                <a:alpha val="40000"/>
              </a:prstClr>
            </a:outerShdw>
          </a:effectLst>
        </p:spPr>
      </p:pic>
      <p:pic>
        <p:nvPicPr>
          <p:cNvPr id="8" name="Picture 7" descr="A picture containing graphical user interface&#10;&#10;Description automatically generated">
            <a:extLst>
              <a:ext uri="{FF2B5EF4-FFF2-40B4-BE49-F238E27FC236}">
                <a16:creationId xmlns:a16="http://schemas.microsoft.com/office/drawing/2014/main" id="{0A125EEC-F784-C54C-B32E-64B128FDB407}"/>
              </a:ext>
            </a:extLst>
          </p:cNvPr>
          <p:cNvPicPr>
            <a:picLocks noChangeAspect="1"/>
          </p:cNvPicPr>
          <p:nvPr/>
        </p:nvPicPr>
        <p:blipFill>
          <a:blip r:embed="rId4"/>
          <a:stretch>
            <a:fillRect/>
          </a:stretch>
        </p:blipFill>
        <p:spPr>
          <a:xfrm>
            <a:off x="6606970" y="547957"/>
            <a:ext cx="3783918" cy="1214837"/>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B948E2EB-79D2-1B49-A149-C629FB1093AA}"/>
              </a:ext>
            </a:extLst>
          </p:cNvPr>
          <p:cNvPicPr>
            <a:picLocks noChangeAspect="1"/>
          </p:cNvPicPr>
          <p:nvPr/>
        </p:nvPicPr>
        <p:blipFill>
          <a:blip r:embed="rId5"/>
          <a:stretch>
            <a:fillRect/>
          </a:stretch>
        </p:blipFill>
        <p:spPr>
          <a:xfrm>
            <a:off x="7863709" y="4205167"/>
            <a:ext cx="3882823" cy="756394"/>
          </a:xfrm>
          <a:prstGeom prst="rect">
            <a:avLst/>
          </a:prstGeom>
          <a:solidFill>
            <a:schemeClr val="bg1"/>
          </a:solidFill>
          <a:effectLst>
            <a:outerShdw blurRad="50800" dist="38100" dir="5400000" algn="t" rotWithShape="0">
              <a:prstClr val="black">
                <a:alpha val="40000"/>
              </a:prstClr>
            </a:outerShdw>
          </a:effectLst>
        </p:spPr>
      </p:pic>
      <p:pic>
        <p:nvPicPr>
          <p:cNvPr id="5" name="Picture 4" descr="A picture containing text, sky&#10;&#10;Description automatically generated">
            <a:extLst>
              <a:ext uri="{FF2B5EF4-FFF2-40B4-BE49-F238E27FC236}">
                <a16:creationId xmlns:a16="http://schemas.microsoft.com/office/drawing/2014/main" id="{73E698A3-3F4D-0E46-B1F3-7BD1D6064365}"/>
              </a:ext>
            </a:extLst>
          </p:cNvPr>
          <p:cNvPicPr>
            <a:picLocks noChangeAspect="1"/>
          </p:cNvPicPr>
          <p:nvPr/>
        </p:nvPicPr>
        <p:blipFill rotWithShape="1">
          <a:blip r:embed="rId6"/>
          <a:srcRect t="13905" r="4473" b="11046"/>
          <a:stretch/>
        </p:blipFill>
        <p:spPr>
          <a:xfrm>
            <a:off x="5268167" y="5193934"/>
            <a:ext cx="6684866" cy="1378319"/>
          </a:xfrm>
          <a:prstGeom prst="rect">
            <a:avLst/>
          </a:prstGeom>
          <a:effectLst>
            <a:outerShdw blurRad="50800" dist="38100" dir="5400000" algn="t" rotWithShape="0">
              <a:prstClr val="black">
                <a:alpha val="40000"/>
              </a:prstClr>
            </a:outerShdw>
          </a:effectLst>
        </p:spPr>
      </p:pic>
      <p:pic>
        <p:nvPicPr>
          <p:cNvPr id="15" name="Picture 14" descr="Logo, company name&#10;&#10;Description automatically generated">
            <a:extLst>
              <a:ext uri="{FF2B5EF4-FFF2-40B4-BE49-F238E27FC236}">
                <a16:creationId xmlns:a16="http://schemas.microsoft.com/office/drawing/2014/main" id="{B612A413-041D-9A47-8AF6-F82DAAF701F6}"/>
              </a:ext>
            </a:extLst>
          </p:cNvPr>
          <p:cNvPicPr>
            <a:picLocks noChangeAspect="1"/>
          </p:cNvPicPr>
          <p:nvPr/>
        </p:nvPicPr>
        <p:blipFill rotWithShape="1">
          <a:blip r:embed="rId7"/>
          <a:srcRect l="17173" t="5963" r="14092" b="12902"/>
          <a:stretch/>
        </p:blipFill>
        <p:spPr>
          <a:xfrm>
            <a:off x="10594886" y="171169"/>
            <a:ext cx="1151646" cy="1711469"/>
          </a:xfrm>
          <a:prstGeom prst="rect">
            <a:avLst/>
          </a:prstGeom>
          <a:effectLst>
            <a:outerShdw blurRad="50800" dist="38100" dir="2700000" algn="tl" rotWithShape="0">
              <a:prstClr val="black">
                <a:alpha val="40000"/>
              </a:prstClr>
            </a:outerShdw>
          </a:effectLst>
        </p:spPr>
      </p:pic>
      <p:pic>
        <p:nvPicPr>
          <p:cNvPr id="17" name="Picture 16" descr="Text, logo&#10;&#10;Description automatically generated">
            <a:extLst>
              <a:ext uri="{FF2B5EF4-FFF2-40B4-BE49-F238E27FC236}">
                <a16:creationId xmlns:a16="http://schemas.microsoft.com/office/drawing/2014/main" id="{1DF6239A-5345-C24E-B2EA-9EA26B3ACBD7}"/>
              </a:ext>
            </a:extLst>
          </p:cNvPr>
          <p:cNvPicPr>
            <a:picLocks noChangeAspect="1"/>
          </p:cNvPicPr>
          <p:nvPr/>
        </p:nvPicPr>
        <p:blipFill rotWithShape="1">
          <a:blip r:embed="rId8"/>
          <a:srcRect t="2603"/>
          <a:stretch/>
        </p:blipFill>
        <p:spPr>
          <a:xfrm>
            <a:off x="3507571" y="4959822"/>
            <a:ext cx="1655212" cy="1612123"/>
          </a:xfrm>
          <a:prstGeom prst="rect">
            <a:avLst/>
          </a:prstGeom>
          <a:effectLst>
            <a:outerShdw blurRad="50800" dist="38100" dir="5400000" algn="t" rotWithShape="0">
              <a:prstClr val="black">
                <a:alpha val="40000"/>
              </a:prstClr>
            </a:outerShdw>
          </a:effectLst>
        </p:spPr>
      </p:pic>
      <p:pic>
        <p:nvPicPr>
          <p:cNvPr id="19" name="Picture 18" descr="Logo&#10;&#10;Description automatically generated">
            <a:extLst>
              <a:ext uri="{FF2B5EF4-FFF2-40B4-BE49-F238E27FC236}">
                <a16:creationId xmlns:a16="http://schemas.microsoft.com/office/drawing/2014/main" id="{BC25D37F-5E0B-D048-AE0A-A3FDB5725AA0}"/>
              </a:ext>
            </a:extLst>
          </p:cNvPr>
          <p:cNvPicPr>
            <a:picLocks noChangeAspect="1"/>
          </p:cNvPicPr>
          <p:nvPr/>
        </p:nvPicPr>
        <p:blipFill>
          <a:blip r:embed="rId9"/>
          <a:stretch>
            <a:fillRect/>
          </a:stretch>
        </p:blipFill>
        <p:spPr>
          <a:xfrm>
            <a:off x="1746974" y="4959822"/>
            <a:ext cx="1655213" cy="1607211"/>
          </a:xfrm>
          <a:prstGeom prst="rect">
            <a:avLst/>
          </a:prstGeom>
          <a:effectLst>
            <a:outerShdw blurRad="50800" dist="38100" dir="5400000" algn="t" rotWithShape="0">
              <a:prstClr val="black">
                <a:alpha val="40000"/>
              </a:prstClr>
            </a:outerShdw>
          </a:effectLst>
        </p:spPr>
      </p:pic>
      <p:pic>
        <p:nvPicPr>
          <p:cNvPr id="21" name="Picture 20" descr="Logo&#10;&#10;Description automatically generated with medium confidence">
            <a:extLst>
              <a:ext uri="{FF2B5EF4-FFF2-40B4-BE49-F238E27FC236}">
                <a16:creationId xmlns:a16="http://schemas.microsoft.com/office/drawing/2014/main" id="{1EA372D8-259B-DF46-971C-28DAD1112CA4}"/>
              </a:ext>
            </a:extLst>
          </p:cNvPr>
          <p:cNvPicPr>
            <a:picLocks noChangeAspect="1"/>
          </p:cNvPicPr>
          <p:nvPr/>
        </p:nvPicPr>
        <p:blipFill rotWithShape="1">
          <a:blip r:embed="rId10"/>
          <a:srcRect l="17903" r="18990"/>
          <a:stretch/>
        </p:blipFill>
        <p:spPr>
          <a:xfrm>
            <a:off x="5496192" y="2714810"/>
            <a:ext cx="2036133" cy="1806836"/>
          </a:xfrm>
          <a:prstGeom prst="rect">
            <a:avLst/>
          </a:prstGeom>
          <a:effectLst>
            <a:outerShdw blurRad="50800" dist="38100" dir="5400000" algn="t" rotWithShape="0">
              <a:prstClr val="black">
                <a:alpha val="40000"/>
              </a:prstClr>
            </a:outerShdw>
          </a:effectLst>
        </p:spPr>
      </p:pic>
      <p:sp>
        <p:nvSpPr>
          <p:cNvPr id="3" name="TextBox 2">
            <a:extLst>
              <a:ext uri="{FF2B5EF4-FFF2-40B4-BE49-F238E27FC236}">
                <a16:creationId xmlns:a16="http://schemas.microsoft.com/office/drawing/2014/main" id="{4960F493-C7B5-044F-B965-AB4E541FD4B6}"/>
              </a:ext>
            </a:extLst>
          </p:cNvPr>
          <p:cNvSpPr txBox="1"/>
          <p:nvPr/>
        </p:nvSpPr>
        <p:spPr>
          <a:xfrm>
            <a:off x="5817075" y="2005974"/>
            <a:ext cx="6168248" cy="584775"/>
          </a:xfrm>
          <a:prstGeom prst="rect">
            <a:avLst/>
          </a:prstGeom>
          <a:solidFill>
            <a:srgbClr val="112D50"/>
          </a:solidFill>
          <a:effectLst>
            <a:outerShdw blurRad="50800" dist="38100" dir="5400000" algn="t" rotWithShape="0">
              <a:prstClr val="black">
                <a:alpha val="40000"/>
              </a:prstClr>
            </a:outerShdw>
          </a:effectLst>
        </p:spPr>
        <p:txBody>
          <a:bodyPr wrap="square" rtlCol="0">
            <a:spAutoFit/>
          </a:bodyPr>
          <a:lstStyle/>
          <a:p>
            <a:pPr algn="ctr"/>
            <a:r>
              <a:rPr lang="en-US" sz="3200" dirty="0">
                <a:solidFill>
                  <a:schemeClr val="bg1"/>
                </a:solidFill>
                <a:latin typeface="Arial" panose="020B0604020202020204" pitchFamily="34" charset="0"/>
                <a:cs typeface="Arial" panose="020B0604020202020204" pitchFamily="34" charset="0"/>
              </a:rPr>
              <a:t>American Community Survey</a:t>
            </a:r>
          </a:p>
        </p:txBody>
      </p:sp>
      <p:sp>
        <p:nvSpPr>
          <p:cNvPr id="16" name="TextBox 15">
            <a:extLst>
              <a:ext uri="{FF2B5EF4-FFF2-40B4-BE49-F238E27FC236}">
                <a16:creationId xmlns:a16="http://schemas.microsoft.com/office/drawing/2014/main" id="{862462DF-813D-EF42-A52D-4FBB5B711AC2}"/>
              </a:ext>
            </a:extLst>
          </p:cNvPr>
          <p:cNvSpPr txBox="1"/>
          <p:nvPr/>
        </p:nvSpPr>
        <p:spPr>
          <a:xfrm>
            <a:off x="7532325" y="2690199"/>
            <a:ext cx="4551616" cy="523220"/>
          </a:xfrm>
          <a:prstGeom prst="rect">
            <a:avLst/>
          </a:prstGeom>
          <a:solidFill>
            <a:srgbClr val="990001"/>
          </a:solidFill>
          <a:effectLst>
            <a:outerShdw blurRad="50800" dist="38100" dir="5400000" algn="t" rotWithShape="0">
              <a:prstClr val="black">
                <a:alpha val="40000"/>
              </a:prstClr>
            </a:outerShdw>
          </a:effectLst>
        </p:spPr>
        <p:txBody>
          <a:bodyPr wrap="square" rtlCol="0">
            <a:spAutoFit/>
          </a:bodyPr>
          <a:lstStyle/>
          <a:p>
            <a:pPr algn="ctr"/>
            <a:r>
              <a:rPr lang="en-US" sz="2800" dirty="0">
                <a:solidFill>
                  <a:schemeClr val="bg1"/>
                </a:solidFill>
                <a:latin typeface="Arial" panose="020B0604020202020204" pitchFamily="34" charset="0"/>
                <a:cs typeface="Arial" panose="020B0604020202020204" pitchFamily="34" charset="0"/>
              </a:rPr>
              <a:t>American Time Use Survey</a:t>
            </a:r>
          </a:p>
        </p:txBody>
      </p:sp>
      <p:sp>
        <p:nvSpPr>
          <p:cNvPr id="18" name="TextBox 17">
            <a:extLst>
              <a:ext uri="{FF2B5EF4-FFF2-40B4-BE49-F238E27FC236}">
                <a16:creationId xmlns:a16="http://schemas.microsoft.com/office/drawing/2014/main" id="{48F140C5-F147-D045-9C3A-EC291D00F518}"/>
              </a:ext>
            </a:extLst>
          </p:cNvPr>
          <p:cNvSpPr txBox="1"/>
          <p:nvPr/>
        </p:nvSpPr>
        <p:spPr>
          <a:xfrm>
            <a:off x="7532325" y="3275925"/>
            <a:ext cx="4551616" cy="523220"/>
          </a:xfrm>
          <a:prstGeom prst="rect">
            <a:avLst/>
          </a:prstGeom>
          <a:solidFill>
            <a:srgbClr val="990001"/>
          </a:solidFill>
          <a:effectLst>
            <a:outerShdw blurRad="50800" dist="38100" dir="5400000" algn="t" rotWithShape="0">
              <a:prstClr val="black">
                <a:alpha val="40000"/>
              </a:prstClr>
            </a:outerShdw>
          </a:effectLst>
        </p:spPr>
        <p:txBody>
          <a:bodyPr wrap="square" rtlCol="0">
            <a:spAutoFit/>
          </a:bodyPr>
          <a:lstStyle/>
          <a:p>
            <a:pPr algn="ctr"/>
            <a:r>
              <a:rPr lang="en-US" sz="2800" dirty="0">
                <a:solidFill>
                  <a:schemeClr val="bg1"/>
                </a:solidFill>
                <a:latin typeface="Arial" panose="020B0604020202020204" pitchFamily="34" charset="0"/>
                <a:cs typeface="Arial" panose="020B0604020202020204" pitchFamily="34" charset="0"/>
              </a:rPr>
              <a:t>Current Population Survey</a:t>
            </a:r>
          </a:p>
        </p:txBody>
      </p:sp>
      <p:sp>
        <p:nvSpPr>
          <p:cNvPr id="20" name="TextBox 19">
            <a:extLst>
              <a:ext uri="{FF2B5EF4-FFF2-40B4-BE49-F238E27FC236}">
                <a16:creationId xmlns:a16="http://schemas.microsoft.com/office/drawing/2014/main" id="{F6620865-0D2D-8942-9D51-B72B3DD4BE3B}"/>
              </a:ext>
            </a:extLst>
          </p:cNvPr>
          <p:cNvSpPr txBox="1"/>
          <p:nvPr/>
        </p:nvSpPr>
        <p:spPr>
          <a:xfrm>
            <a:off x="206677" y="2720120"/>
            <a:ext cx="5105400" cy="523220"/>
          </a:xfrm>
          <a:prstGeom prst="rect">
            <a:avLst/>
          </a:prstGeom>
          <a:solidFill>
            <a:srgbClr val="015EAA"/>
          </a:solidFill>
          <a:effectLst>
            <a:outerShdw blurRad="50800" dist="38100" dir="5400000" algn="t" rotWithShape="0">
              <a:prstClr val="black">
                <a:alpha val="40000"/>
              </a:prstClr>
            </a:outerShdw>
          </a:effectLst>
        </p:spPr>
        <p:txBody>
          <a:bodyPr wrap="square" rtlCol="0">
            <a:spAutoFit/>
          </a:bodyPr>
          <a:lstStyle/>
          <a:p>
            <a:r>
              <a:rPr lang="en-US" sz="2800" dirty="0">
                <a:solidFill>
                  <a:schemeClr val="bg1"/>
                </a:solidFill>
                <a:latin typeface="Arial" panose="020B0604020202020204" pitchFamily="34" charset="0"/>
                <a:cs typeface="Arial" panose="020B0604020202020204" pitchFamily="34" charset="0"/>
              </a:rPr>
              <a:t>COVID Data Tracker</a:t>
            </a:r>
          </a:p>
        </p:txBody>
      </p:sp>
      <p:sp>
        <p:nvSpPr>
          <p:cNvPr id="22" name="TextBox 21">
            <a:extLst>
              <a:ext uri="{FF2B5EF4-FFF2-40B4-BE49-F238E27FC236}">
                <a16:creationId xmlns:a16="http://schemas.microsoft.com/office/drawing/2014/main" id="{8DA01694-CA29-6C49-A4E1-C8A7DE2E134E}"/>
              </a:ext>
            </a:extLst>
          </p:cNvPr>
          <p:cNvSpPr txBox="1"/>
          <p:nvPr/>
        </p:nvSpPr>
        <p:spPr>
          <a:xfrm>
            <a:off x="206677" y="3416235"/>
            <a:ext cx="5105400" cy="523220"/>
          </a:xfrm>
          <a:prstGeom prst="rect">
            <a:avLst/>
          </a:prstGeom>
          <a:solidFill>
            <a:srgbClr val="015EAA"/>
          </a:solidFill>
          <a:effectLst>
            <a:outerShdw blurRad="50800" dist="38100" dir="5400000" algn="t" rotWithShape="0">
              <a:prstClr val="black">
                <a:alpha val="40000"/>
              </a:prstClr>
            </a:outerShdw>
          </a:effectLst>
        </p:spPr>
        <p:txBody>
          <a:bodyPr wrap="square" rtlCol="0">
            <a:spAutoFit/>
          </a:bodyPr>
          <a:lstStyle/>
          <a:p>
            <a:r>
              <a:rPr lang="en-US" sz="2800" dirty="0">
                <a:solidFill>
                  <a:schemeClr val="bg1"/>
                </a:solidFill>
                <a:latin typeface="Arial" panose="020B0604020202020204" pitchFamily="34" charset="0"/>
                <a:cs typeface="Arial" panose="020B0604020202020204" pitchFamily="34" charset="0"/>
              </a:rPr>
              <a:t>National Vital Statistics System</a:t>
            </a:r>
          </a:p>
        </p:txBody>
      </p:sp>
      <p:pic>
        <p:nvPicPr>
          <p:cNvPr id="12" name="Picture 11" descr="Logo&#10;&#10;Description automatically generated">
            <a:extLst>
              <a:ext uri="{FF2B5EF4-FFF2-40B4-BE49-F238E27FC236}">
                <a16:creationId xmlns:a16="http://schemas.microsoft.com/office/drawing/2014/main" id="{715A64FF-C9F4-414E-BE47-52598ABABBA8}"/>
              </a:ext>
            </a:extLst>
          </p:cNvPr>
          <p:cNvPicPr>
            <a:picLocks noChangeAspect="1"/>
          </p:cNvPicPr>
          <p:nvPr/>
        </p:nvPicPr>
        <p:blipFill>
          <a:blip r:embed="rId11"/>
          <a:stretch>
            <a:fillRect/>
          </a:stretch>
        </p:blipFill>
        <p:spPr>
          <a:xfrm>
            <a:off x="206677" y="4016027"/>
            <a:ext cx="1496603" cy="102149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68688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D7E36-0D35-9E48-968B-074F846D6F82}"/>
              </a:ext>
            </a:extLst>
          </p:cNvPr>
          <p:cNvSpPr>
            <a:spLocks noGrp="1"/>
          </p:cNvSpPr>
          <p:nvPr>
            <p:ph type="title"/>
          </p:nvPr>
        </p:nvSpPr>
        <p:spPr>
          <a:xfrm>
            <a:off x="1115568" y="548640"/>
            <a:ext cx="10168128" cy="995152"/>
          </a:xfrm>
        </p:spPr>
        <p:txBody>
          <a:bodyPr>
            <a:normAutofit/>
          </a:bodyPr>
          <a:lstStyle/>
          <a:p>
            <a:pPr algn="ctr"/>
            <a:r>
              <a:rPr lang="en-US" sz="3100" dirty="0"/>
              <a:t>Effects of COVID-19 are </a:t>
            </a:r>
            <a:r>
              <a:rPr lang="en-US" sz="3100" b="1" dirty="0">
                <a:solidFill>
                  <a:srgbClr val="C00000"/>
                </a:solidFill>
              </a:rPr>
              <a:t>Wide Ranging </a:t>
            </a:r>
            <a:r>
              <a:rPr lang="en-US" sz="3100" dirty="0"/>
              <a:t>and </a:t>
            </a:r>
            <a:r>
              <a:rPr lang="en-US" sz="3100" b="1" dirty="0">
                <a:solidFill>
                  <a:srgbClr val="C00000"/>
                </a:solidFill>
              </a:rPr>
              <a:t>Long-Term</a:t>
            </a:r>
            <a:br>
              <a:rPr lang="en-US" sz="3100" dirty="0"/>
            </a:br>
            <a:r>
              <a:rPr lang="en-US" sz="3100" dirty="0"/>
              <a:t>and </a:t>
            </a:r>
            <a:r>
              <a:rPr lang="en-US" sz="3100" b="1" dirty="0">
                <a:solidFill>
                  <a:srgbClr val="C00000"/>
                </a:solidFill>
              </a:rPr>
              <a:t>Exacerbate Existing Inequalities</a:t>
            </a:r>
          </a:p>
        </p:txBody>
      </p:sp>
      <p:sp>
        <p:nvSpPr>
          <p:cNvPr id="3" name="Content Placeholder 2">
            <a:extLst>
              <a:ext uri="{FF2B5EF4-FFF2-40B4-BE49-F238E27FC236}">
                <a16:creationId xmlns:a16="http://schemas.microsoft.com/office/drawing/2014/main" id="{5B152B7C-6F1B-F54D-B0A3-ECCA59B20CAE}"/>
              </a:ext>
            </a:extLst>
          </p:cNvPr>
          <p:cNvSpPr>
            <a:spLocks noGrp="1"/>
          </p:cNvSpPr>
          <p:nvPr>
            <p:ph idx="1"/>
          </p:nvPr>
        </p:nvSpPr>
        <p:spPr>
          <a:xfrm>
            <a:off x="843148" y="1983179"/>
            <a:ext cx="10580914" cy="4189021"/>
          </a:xfrm>
        </p:spPr>
        <p:txBody>
          <a:bodyPr>
            <a:normAutofit lnSpcReduction="10000"/>
          </a:bodyPr>
          <a:lstStyle/>
          <a:p>
            <a:pPr marL="514350" indent="-514350">
              <a:buFont typeface="+mj-lt"/>
              <a:buAutoNum type="arabicPeriod"/>
            </a:pPr>
            <a:r>
              <a:rPr lang="en-US" b="1" dirty="0"/>
              <a:t>Increased mortality/reduced life expectancy</a:t>
            </a:r>
          </a:p>
          <a:p>
            <a:pPr lvl="1"/>
            <a:r>
              <a:rPr lang="en-US" dirty="0"/>
              <a:t>COVID-19 deaths especially high for the Black and Latino populations</a:t>
            </a:r>
          </a:p>
          <a:p>
            <a:pPr lvl="2"/>
            <a:r>
              <a:rPr lang="en-US" dirty="0"/>
              <a:t>Impact of both larger numbers of deaths &amp; younger age at death</a:t>
            </a:r>
          </a:p>
          <a:p>
            <a:pPr lvl="1"/>
            <a:r>
              <a:rPr lang="en-US" dirty="0"/>
              <a:t>Due to both greater exposure to the virus and greater disease severity</a:t>
            </a:r>
          </a:p>
          <a:p>
            <a:pPr lvl="1"/>
            <a:r>
              <a:rPr lang="en-US" dirty="0"/>
              <a:t>Also due to “excess deaths”: delayed and foregone care for other conditions (and inadequate access to care)</a:t>
            </a:r>
          </a:p>
          <a:p>
            <a:pPr marL="514350" indent="-514350">
              <a:buFont typeface="+mj-lt"/>
              <a:buAutoNum type="arabicPeriod"/>
            </a:pPr>
            <a:r>
              <a:rPr lang="en-US" b="1" dirty="0"/>
              <a:t>Worsening mental health</a:t>
            </a:r>
          </a:p>
          <a:p>
            <a:pPr lvl="1"/>
            <a:r>
              <a:rPr lang="en-US" dirty="0"/>
              <a:t>Increased depression and anxiety among parents</a:t>
            </a:r>
          </a:p>
          <a:p>
            <a:pPr lvl="1"/>
            <a:r>
              <a:rPr lang="en-US" dirty="0"/>
              <a:t>Increased worry and uncooperative behavior among children</a:t>
            </a:r>
          </a:p>
          <a:p>
            <a:pPr lvl="1"/>
            <a:endParaRPr lang="en-US" dirty="0"/>
          </a:p>
          <a:p>
            <a:pPr marL="914400" lvl="2" indent="0">
              <a:buNone/>
            </a:pPr>
            <a:endParaRPr lang="en-US" dirty="0"/>
          </a:p>
        </p:txBody>
      </p:sp>
      <p:sp>
        <p:nvSpPr>
          <p:cNvPr id="4" name="Slide Number Placeholder 3">
            <a:extLst>
              <a:ext uri="{FF2B5EF4-FFF2-40B4-BE49-F238E27FC236}">
                <a16:creationId xmlns:a16="http://schemas.microsoft.com/office/drawing/2014/main" id="{6D527E77-6141-D64B-AD0A-1ED4FCA34C11}"/>
              </a:ext>
            </a:extLst>
          </p:cNvPr>
          <p:cNvSpPr>
            <a:spLocks noGrp="1"/>
          </p:cNvSpPr>
          <p:nvPr>
            <p:ph type="sldNum" sz="quarter" idx="12"/>
          </p:nvPr>
        </p:nvSpPr>
        <p:spPr/>
        <p:txBody>
          <a:bodyPr/>
          <a:lstStyle/>
          <a:p>
            <a:fld id="{B2DC25EE-239B-4C5F-AAD1-255A7D5F1EE2}" type="slidenum">
              <a:rPr lang="en-US" smtClean="0"/>
              <a:t>7</a:t>
            </a:fld>
            <a:endParaRPr lang="en-US"/>
          </a:p>
        </p:txBody>
      </p:sp>
    </p:spTree>
    <p:extLst>
      <p:ext uri="{BB962C8B-B14F-4D97-AF65-F5344CB8AC3E}">
        <p14:creationId xmlns:p14="http://schemas.microsoft.com/office/powerpoint/2010/main" val="3185244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D7E36-0D35-9E48-968B-074F846D6F82}"/>
              </a:ext>
            </a:extLst>
          </p:cNvPr>
          <p:cNvSpPr>
            <a:spLocks noGrp="1"/>
          </p:cNvSpPr>
          <p:nvPr>
            <p:ph type="title"/>
          </p:nvPr>
        </p:nvSpPr>
        <p:spPr>
          <a:xfrm>
            <a:off x="1115568" y="548640"/>
            <a:ext cx="10168128" cy="995152"/>
          </a:xfrm>
        </p:spPr>
        <p:txBody>
          <a:bodyPr>
            <a:normAutofit/>
          </a:bodyPr>
          <a:lstStyle/>
          <a:p>
            <a:pPr algn="ctr"/>
            <a:r>
              <a:rPr lang="en-US" sz="3100" dirty="0"/>
              <a:t>Effects of COVID-19 are </a:t>
            </a:r>
            <a:r>
              <a:rPr lang="en-US" sz="3100" b="1" dirty="0">
                <a:solidFill>
                  <a:srgbClr val="C00000"/>
                </a:solidFill>
              </a:rPr>
              <a:t>Wide Ranging </a:t>
            </a:r>
            <a:r>
              <a:rPr lang="en-US" sz="3100" dirty="0"/>
              <a:t>and </a:t>
            </a:r>
            <a:r>
              <a:rPr lang="en-US" sz="3100" b="1" dirty="0">
                <a:solidFill>
                  <a:srgbClr val="C00000"/>
                </a:solidFill>
              </a:rPr>
              <a:t>Long-Term</a:t>
            </a:r>
            <a:br>
              <a:rPr lang="en-US" sz="3100" dirty="0"/>
            </a:br>
            <a:r>
              <a:rPr lang="en-US" sz="3100" dirty="0"/>
              <a:t>and </a:t>
            </a:r>
            <a:r>
              <a:rPr lang="en-US" sz="3100" b="1" dirty="0">
                <a:solidFill>
                  <a:srgbClr val="C00000"/>
                </a:solidFill>
              </a:rPr>
              <a:t>Exacerbate Existing Inequalities</a:t>
            </a:r>
            <a:r>
              <a:rPr lang="en-US" sz="3100" dirty="0"/>
              <a:t> </a:t>
            </a:r>
            <a:endParaRPr lang="en-US" sz="3100" dirty="0">
              <a:solidFill>
                <a:srgbClr val="C00000"/>
              </a:solidFill>
            </a:endParaRPr>
          </a:p>
        </p:txBody>
      </p:sp>
      <p:sp>
        <p:nvSpPr>
          <p:cNvPr id="3" name="Content Placeholder 2">
            <a:extLst>
              <a:ext uri="{FF2B5EF4-FFF2-40B4-BE49-F238E27FC236}">
                <a16:creationId xmlns:a16="http://schemas.microsoft.com/office/drawing/2014/main" id="{5B152B7C-6F1B-F54D-B0A3-ECCA59B20CAE}"/>
              </a:ext>
            </a:extLst>
          </p:cNvPr>
          <p:cNvSpPr>
            <a:spLocks noGrp="1"/>
          </p:cNvSpPr>
          <p:nvPr>
            <p:ph idx="1"/>
          </p:nvPr>
        </p:nvSpPr>
        <p:spPr>
          <a:xfrm>
            <a:off x="843148" y="1983179"/>
            <a:ext cx="10580914" cy="4189021"/>
          </a:xfrm>
        </p:spPr>
        <p:txBody>
          <a:bodyPr>
            <a:normAutofit lnSpcReduction="10000"/>
          </a:bodyPr>
          <a:lstStyle/>
          <a:p>
            <a:pPr marL="0" indent="0">
              <a:buNone/>
            </a:pPr>
            <a:r>
              <a:rPr lang="en-US" b="1" dirty="0"/>
              <a:t>3.  Economic hardship</a:t>
            </a:r>
          </a:p>
          <a:p>
            <a:pPr lvl="1"/>
            <a:r>
              <a:rPr lang="en-US" dirty="0"/>
              <a:t>Especially for the Black and Latino populations and for women</a:t>
            </a:r>
          </a:p>
          <a:p>
            <a:pPr lvl="2"/>
            <a:r>
              <a:rPr lang="en-US" sz="2400" dirty="0"/>
              <a:t>Due to job loss, reduced employment, reduced income</a:t>
            </a:r>
          </a:p>
          <a:p>
            <a:pPr lvl="2"/>
            <a:r>
              <a:rPr lang="en-US" sz="2400" dirty="0"/>
              <a:t>Increased childcare responsibilities for women</a:t>
            </a:r>
          </a:p>
          <a:p>
            <a:pPr lvl="2"/>
            <a:r>
              <a:rPr lang="en-US" sz="2400" dirty="0"/>
              <a:t>One devastating consequence has been food insecurity</a:t>
            </a:r>
          </a:p>
          <a:p>
            <a:pPr marL="514350" indent="-514350">
              <a:buAutoNum type="arabicPeriod" startAt="4"/>
            </a:pPr>
            <a:r>
              <a:rPr lang="en-US" b="1" dirty="0"/>
              <a:t>Disruptive/inadequate childcare and schooling</a:t>
            </a:r>
          </a:p>
          <a:p>
            <a:pPr lvl="1"/>
            <a:r>
              <a:rPr lang="en-US" dirty="0"/>
              <a:t>Major impact on children and parents (especially mothers)</a:t>
            </a:r>
          </a:p>
          <a:p>
            <a:pPr lvl="2"/>
            <a:r>
              <a:rPr lang="en-US" dirty="0"/>
              <a:t>Health, education, gendered division of labor</a:t>
            </a:r>
          </a:p>
          <a:p>
            <a:pPr lvl="1"/>
            <a:r>
              <a:rPr lang="en-US" dirty="0"/>
              <a:t>Likely increase in racial/ethnic disparities in educational progress</a:t>
            </a:r>
          </a:p>
          <a:p>
            <a:pPr marL="914400" lvl="2" indent="0">
              <a:buNone/>
            </a:pPr>
            <a:endParaRPr lang="en-US" dirty="0"/>
          </a:p>
        </p:txBody>
      </p:sp>
      <p:sp>
        <p:nvSpPr>
          <p:cNvPr id="4" name="Slide Number Placeholder 3">
            <a:extLst>
              <a:ext uri="{FF2B5EF4-FFF2-40B4-BE49-F238E27FC236}">
                <a16:creationId xmlns:a16="http://schemas.microsoft.com/office/drawing/2014/main" id="{6D527E77-6141-D64B-AD0A-1ED4FCA34C11}"/>
              </a:ext>
            </a:extLst>
          </p:cNvPr>
          <p:cNvSpPr>
            <a:spLocks noGrp="1"/>
          </p:cNvSpPr>
          <p:nvPr>
            <p:ph type="sldNum" sz="quarter" idx="12"/>
          </p:nvPr>
        </p:nvSpPr>
        <p:spPr/>
        <p:txBody>
          <a:bodyPr/>
          <a:lstStyle/>
          <a:p>
            <a:fld id="{B2DC25EE-239B-4C5F-AAD1-255A7D5F1EE2}" type="slidenum">
              <a:rPr lang="en-US" smtClean="0"/>
              <a:t>8</a:t>
            </a:fld>
            <a:endParaRPr lang="en-US"/>
          </a:p>
        </p:txBody>
      </p:sp>
    </p:spTree>
    <p:extLst>
      <p:ext uri="{BB962C8B-B14F-4D97-AF65-F5344CB8AC3E}">
        <p14:creationId xmlns:p14="http://schemas.microsoft.com/office/powerpoint/2010/main" val="1668835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A40E3-38FC-F04D-9204-D25435742465}"/>
              </a:ext>
            </a:extLst>
          </p:cNvPr>
          <p:cNvSpPr>
            <a:spLocks noGrp="1"/>
          </p:cNvSpPr>
          <p:nvPr>
            <p:ph type="title"/>
          </p:nvPr>
        </p:nvSpPr>
        <p:spPr>
          <a:xfrm>
            <a:off x="1115568" y="346759"/>
            <a:ext cx="10168128" cy="1179576"/>
          </a:xfrm>
        </p:spPr>
        <p:txBody>
          <a:bodyPr>
            <a:normAutofit/>
          </a:bodyPr>
          <a:lstStyle/>
          <a:p>
            <a:pPr algn="ctr"/>
            <a:r>
              <a:rPr lang="en-US" sz="3100" dirty="0"/>
              <a:t>Effects of COVID-19 are </a:t>
            </a:r>
            <a:r>
              <a:rPr lang="en-US" sz="3100" b="1" dirty="0">
                <a:solidFill>
                  <a:srgbClr val="C00000"/>
                </a:solidFill>
              </a:rPr>
              <a:t>Wide Ranging </a:t>
            </a:r>
            <a:r>
              <a:rPr lang="en-US" sz="3100" dirty="0"/>
              <a:t>and </a:t>
            </a:r>
            <a:r>
              <a:rPr lang="en-US" sz="3100" b="1" dirty="0">
                <a:solidFill>
                  <a:srgbClr val="C00000"/>
                </a:solidFill>
              </a:rPr>
              <a:t>Long-Term </a:t>
            </a:r>
            <a:r>
              <a:rPr lang="en-US" sz="3100" dirty="0"/>
              <a:t>and </a:t>
            </a:r>
            <a:r>
              <a:rPr lang="en-US" sz="3100" b="1" dirty="0">
                <a:solidFill>
                  <a:srgbClr val="C00000"/>
                </a:solidFill>
              </a:rPr>
              <a:t>Exacerbate Existing Inequalities</a:t>
            </a:r>
            <a:endParaRPr lang="en-US" sz="3100" dirty="0"/>
          </a:p>
        </p:txBody>
      </p:sp>
      <p:sp>
        <p:nvSpPr>
          <p:cNvPr id="3" name="Content Placeholder 2">
            <a:extLst>
              <a:ext uri="{FF2B5EF4-FFF2-40B4-BE49-F238E27FC236}">
                <a16:creationId xmlns:a16="http://schemas.microsoft.com/office/drawing/2014/main" id="{CBFEE855-585E-F147-92A2-CFEE804C12FC}"/>
              </a:ext>
            </a:extLst>
          </p:cNvPr>
          <p:cNvSpPr>
            <a:spLocks noGrp="1"/>
          </p:cNvSpPr>
          <p:nvPr>
            <p:ph idx="1"/>
          </p:nvPr>
        </p:nvSpPr>
        <p:spPr>
          <a:xfrm>
            <a:off x="769257" y="1828443"/>
            <a:ext cx="10900229" cy="4682798"/>
          </a:xfrm>
        </p:spPr>
        <p:txBody>
          <a:bodyPr>
            <a:normAutofit fontScale="92500" lnSpcReduction="10000"/>
          </a:bodyPr>
          <a:lstStyle/>
          <a:p>
            <a:r>
              <a:rPr lang="en-US" sz="3000" b="1" dirty="0"/>
              <a:t>Policy supports</a:t>
            </a:r>
          </a:p>
          <a:p>
            <a:pPr lvl="1"/>
            <a:r>
              <a:rPr lang="en-US" sz="2600" dirty="0"/>
              <a:t>Very helpful, but inadequate in amount and duration</a:t>
            </a:r>
          </a:p>
          <a:p>
            <a:pPr lvl="1"/>
            <a:r>
              <a:rPr lang="en-US" sz="2600" u="sng" dirty="0"/>
              <a:t>Least likely to reach persons of color</a:t>
            </a:r>
          </a:p>
          <a:p>
            <a:r>
              <a:rPr lang="en-US" sz="3000" b="1" dirty="0"/>
              <a:t>Longer-term outlook</a:t>
            </a:r>
          </a:p>
          <a:p>
            <a:pPr lvl="1"/>
            <a:r>
              <a:rPr lang="en-US" sz="2600" dirty="0"/>
              <a:t>Depends on duration of pandemic (vaccination) and economic recovery</a:t>
            </a:r>
          </a:p>
          <a:p>
            <a:pPr lvl="1"/>
            <a:r>
              <a:rPr lang="en-US" sz="2600" dirty="0"/>
              <a:t>Impacts are not likely to disappear quickly &amp; are HUGE setbacks</a:t>
            </a:r>
          </a:p>
          <a:p>
            <a:pPr lvl="2"/>
            <a:r>
              <a:rPr lang="en-US" sz="2400" u="sng" dirty="0"/>
              <a:t>Setback</a:t>
            </a:r>
            <a:r>
              <a:rPr lang="en-US" sz="2400" dirty="0"/>
              <a:t>: &gt; 30 years (1987) for women’s employment levels</a:t>
            </a:r>
          </a:p>
          <a:p>
            <a:pPr lvl="2"/>
            <a:r>
              <a:rPr lang="en-US" sz="2400" dirty="0"/>
              <a:t>Life expectancy impact of </a:t>
            </a:r>
            <a:r>
              <a:rPr lang="en-US" sz="2400" i="1" dirty="0"/>
              <a:t>first 3 months </a:t>
            </a:r>
            <a:r>
              <a:rPr lang="en-US" sz="2400" dirty="0"/>
              <a:t>of 2021 suggest 0.6-year reduction, with continued racial and ethnic disparities (new estimates) </a:t>
            </a:r>
          </a:p>
          <a:p>
            <a:pPr lvl="2"/>
            <a:r>
              <a:rPr lang="en-US" sz="2400" u="sng" dirty="0"/>
              <a:t>Setback</a:t>
            </a:r>
            <a:r>
              <a:rPr lang="en-US" sz="2400" dirty="0"/>
              <a:t>: (at least) 20 years (2000) for life expectancy at birth (as of now)</a:t>
            </a:r>
          </a:p>
          <a:p>
            <a:pPr lvl="2"/>
            <a:endParaRPr lang="en-US" sz="1600" dirty="0"/>
          </a:p>
          <a:p>
            <a:pPr marL="914400" lvl="2" indent="0">
              <a:buNone/>
            </a:pPr>
            <a:endParaRPr lang="en-US" sz="1600" dirty="0"/>
          </a:p>
          <a:p>
            <a:pPr lvl="2"/>
            <a:endParaRPr lang="en-US" sz="1600" dirty="0"/>
          </a:p>
          <a:p>
            <a:pPr lvl="1"/>
            <a:endParaRPr lang="en-US" dirty="0"/>
          </a:p>
        </p:txBody>
      </p:sp>
      <p:sp>
        <p:nvSpPr>
          <p:cNvPr id="4" name="Slide Number Placeholder 3">
            <a:extLst>
              <a:ext uri="{FF2B5EF4-FFF2-40B4-BE49-F238E27FC236}">
                <a16:creationId xmlns:a16="http://schemas.microsoft.com/office/drawing/2014/main" id="{2BB4643D-FF00-904B-99EB-8A1F87893893}"/>
              </a:ext>
            </a:extLst>
          </p:cNvPr>
          <p:cNvSpPr>
            <a:spLocks noGrp="1"/>
          </p:cNvSpPr>
          <p:nvPr>
            <p:ph type="sldNum" sz="quarter" idx="12"/>
          </p:nvPr>
        </p:nvSpPr>
        <p:spPr/>
        <p:txBody>
          <a:bodyPr/>
          <a:lstStyle/>
          <a:p>
            <a:fld id="{B2DC25EE-239B-4C5F-AAD1-255A7D5F1EE2}" type="slidenum">
              <a:rPr lang="en-US" smtClean="0"/>
              <a:t>9</a:t>
            </a:fld>
            <a:endParaRPr lang="en-US"/>
          </a:p>
        </p:txBody>
      </p:sp>
    </p:spTree>
    <p:extLst>
      <p:ext uri="{BB962C8B-B14F-4D97-AF65-F5344CB8AC3E}">
        <p14:creationId xmlns:p14="http://schemas.microsoft.com/office/powerpoint/2010/main" val="1212519204"/>
      </p:ext>
    </p:extLst>
  </p:cSld>
  <p:clrMapOvr>
    <a:masterClrMapping/>
  </p:clrMapOvr>
</p:sld>
</file>

<file path=ppt/theme/theme1.xml><?xml version="1.0" encoding="utf-8"?>
<a:theme xmlns:a="http://schemas.openxmlformats.org/drawingml/2006/main" name="AccentBoxVTI">
  <a:themeElements>
    <a:clrScheme name="Custom 2">
      <a:dk1>
        <a:srgbClr val="000000"/>
      </a:dk1>
      <a:lt1>
        <a:srgbClr val="FFFFFF"/>
      </a:lt1>
      <a:dk2>
        <a:srgbClr val="262626"/>
      </a:dk2>
      <a:lt2>
        <a:srgbClr val="FFFFFF"/>
      </a:lt2>
      <a:accent1>
        <a:srgbClr val="7A0F1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BrushVTI">
  <a:themeElements>
    <a:clrScheme name="AnalogousFromDarkSeed_2SEEDS">
      <a:dk1>
        <a:srgbClr val="000000"/>
      </a:dk1>
      <a:lt1>
        <a:srgbClr val="FFFFFF"/>
      </a:lt1>
      <a:dk2>
        <a:srgbClr val="393620"/>
      </a:dk2>
      <a:lt2>
        <a:srgbClr val="E2E3E8"/>
      </a:lt2>
      <a:accent1>
        <a:srgbClr val="AE9F3A"/>
      </a:accent1>
      <a:accent2>
        <a:srgbClr val="C3834D"/>
      </a:accent2>
      <a:accent3>
        <a:srgbClr val="8DAC43"/>
      </a:accent3>
      <a:accent4>
        <a:srgbClr val="3BB16E"/>
      </a:accent4>
      <a:accent5>
        <a:srgbClr val="45B0A0"/>
      </a:accent5>
      <a:accent6>
        <a:srgbClr val="3B92B1"/>
      </a:accent6>
      <a:hlink>
        <a:srgbClr val="309054"/>
      </a:hlink>
      <a:folHlink>
        <a:srgbClr val="7F7F7F"/>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13714</TotalTime>
  <Words>1152</Words>
  <Application>Microsoft Macintosh PowerPoint</Application>
  <PresentationFormat>Widescreen</PresentationFormat>
  <Paragraphs>102</Paragraphs>
  <Slides>9</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Avenir Next LT Pro</vt:lpstr>
      <vt:lpstr>Calibri</vt:lpstr>
      <vt:lpstr>Century Gothic</vt:lpstr>
      <vt:lpstr>Elephant</vt:lpstr>
      <vt:lpstr>iStock Maquette</vt:lpstr>
      <vt:lpstr>AccentBoxVTI</vt:lpstr>
      <vt:lpstr>BrushVTI</vt:lpstr>
      <vt:lpstr>Living, Working, Dying: Demographic Insights into COVID-19    Noreen Goldman Princeton University School of Public &amp; International Affairs Office of Population Research   April 23, 2021</vt:lpstr>
      <vt:lpstr>PowerPoint Presentation</vt:lpstr>
      <vt:lpstr>PowerPoint Presentation</vt:lpstr>
      <vt:lpstr>PowerPoint Presentation</vt:lpstr>
      <vt:lpstr>Discussion</vt:lpstr>
      <vt:lpstr>Data &amp; Funding</vt:lpstr>
      <vt:lpstr>Effects of COVID-19 are Wide Ranging and Long-Term and Exacerbate Existing Inequalities</vt:lpstr>
      <vt:lpstr>Effects of COVID-19 are Wide Ranging and Long-Term and Exacerbate Existing Inequalities </vt:lpstr>
      <vt:lpstr>Effects of COVID-19 are Wide Ranging and Long-Term and Exacerbate Existing Inequalities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Racial and Ethnic Differentials in COVID-19 Risk Factors and Survival  Noreen Goldman: Princeton University School of Public &amp; International Affairs Office of Population Research  BroadRiver SAB Meeting  December 10, 2020    </dc:title>
  <dc:creator>Noreen Goldman</dc:creator>
  <cp:lastModifiedBy>Noreen Goldman</cp:lastModifiedBy>
  <cp:revision>174</cp:revision>
  <cp:lastPrinted>2021-04-22T16:53:46Z</cp:lastPrinted>
  <dcterms:created xsi:type="dcterms:W3CDTF">2020-12-03T22:06:13Z</dcterms:created>
  <dcterms:modified xsi:type="dcterms:W3CDTF">2021-04-22T19:56:28Z</dcterms:modified>
</cp:coreProperties>
</file>