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76" r:id="rId2"/>
    <p:sldId id="261" r:id="rId3"/>
    <p:sldId id="506" r:id="rId4"/>
    <p:sldId id="508" r:id="rId5"/>
    <p:sldId id="259" r:id="rId6"/>
    <p:sldId id="260" r:id="rId7"/>
    <p:sldId id="503" r:id="rId8"/>
    <p:sldId id="314" r:id="rId9"/>
    <p:sldId id="504" r:id="rId10"/>
    <p:sldId id="505" r:id="rId11"/>
    <p:sldId id="510" r:id="rId12"/>
    <p:sldId id="511" r:id="rId13"/>
    <p:sldId id="332" r:id="rId14"/>
    <p:sldId id="51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6489"/>
    <a:srgbClr val="0A224E"/>
    <a:srgbClr val="A0D8F1"/>
    <a:srgbClr val="F4A282"/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75" autoAdjust="0"/>
    <p:restoredTop sz="97436" autoAdjust="0"/>
  </p:normalViewPr>
  <p:slideViewPr>
    <p:cSldViewPr snapToGrid="0">
      <p:cViewPr varScale="1">
        <p:scale>
          <a:sx n="110" d="100"/>
          <a:sy n="110" d="100"/>
        </p:scale>
        <p:origin x="181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92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Ratio of Non-White AADRs to White AADRs </a:t>
            </a:r>
          </a:p>
          <a:p>
            <a:pPr algn="ctr">
              <a:defRPr/>
            </a:pPr>
            <a:r>
              <a:rPr lang="en-US"/>
              <a:t>for COVID-19 and Non-COVID-19 Deaths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920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3 '!$B$2:$B$3</c:f>
              <c:strCache>
                <c:ptCount val="2"/>
                <c:pt idx="0">
                  <c:v>COVID-19</c:v>
                </c:pt>
                <c:pt idx="1">
                  <c:v>Deaths</c:v>
                </c:pt>
              </c:strCache>
            </c:strRef>
          </c:tx>
          <c:spPr>
            <a:solidFill>
              <a:srgbClr val="BA471A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0B466B5E-598C-4537-9C35-4EF7978A90A9}" type="VALUE">
                      <a:rPr lang="en-US" sz="1600" b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/>
                      <a:t>[VALUE]</a:t>
                    </a:fld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7D2D-4EFC-9150-C3A1336FB1EE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3761AC30-7FEB-415E-9105-032E6748B2A5}" type="VALUE">
                      <a:rPr lang="en-US" sz="1600" b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/>
                      <a:t>[VALUE]</a:t>
                    </a:fld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7D2D-4EFC-9150-C3A1336FB1E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'Figure 3 '!$A$4:$A$5</c:f>
              <c:strCache>
                <c:ptCount val="2"/>
                <c:pt idx="0">
                  <c:v>Latinx-White</c:v>
                </c:pt>
                <c:pt idx="1">
                  <c:v>Black-White</c:v>
                </c:pt>
              </c:strCache>
            </c:strRef>
          </c:cat>
          <c:val>
            <c:numRef>
              <c:f>'Figure 3 '!$B$4:$B$5</c:f>
              <c:numCache>
                <c:formatCode>0.00</c:formatCode>
                <c:ptCount val="2"/>
                <c:pt idx="0">
                  <c:v>2.4</c:v>
                </c:pt>
                <c:pt idx="1">
                  <c:v>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0C-403F-9895-1C000D65FABD}"/>
            </c:ext>
          </c:extLst>
        </c:ser>
        <c:ser>
          <c:idx val="1"/>
          <c:order val="1"/>
          <c:tx>
            <c:strRef>
              <c:f>'Figure 3 '!$C$2:$C$3</c:f>
              <c:strCache>
                <c:ptCount val="2"/>
                <c:pt idx="0">
                  <c:v>Non-COVID-19</c:v>
                </c:pt>
                <c:pt idx="1">
                  <c:v>Deaths</c:v>
                </c:pt>
              </c:strCache>
            </c:strRef>
          </c:tx>
          <c:spPr>
            <a:solidFill>
              <a:srgbClr val="EECD86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5F39E013-7F46-4174-BA3E-E0E80C43E4E1}" type="VALUE">
                      <a:rPr lang="en-US" sz="1600" b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/>
                      <a:t>[VALUE]</a:t>
                    </a:fld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7D2D-4EFC-9150-C3A1336FB1EE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205C84ED-D7AB-4AD6-A78E-0CE8597B1222}" type="VALUE">
                      <a:rPr lang="en-US" sz="1600" b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/>
                      <a:t>[VALUE]</a:t>
                    </a:fld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7D2D-4EFC-9150-C3A1336FB1E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'Figure 3 '!$A$4:$A$5</c:f>
              <c:strCache>
                <c:ptCount val="2"/>
                <c:pt idx="0">
                  <c:v>Latinx-White</c:v>
                </c:pt>
                <c:pt idx="1">
                  <c:v>Black-White</c:v>
                </c:pt>
              </c:strCache>
            </c:strRef>
          </c:cat>
          <c:val>
            <c:numRef>
              <c:f>'Figure 3 '!$C$4:$C$5</c:f>
              <c:numCache>
                <c:formatCode>0.00</c:formatCode>
                <c:ptCount val="2"/>
                <c:pt idx="0">
                  <c:v>0.76972244810918289</c:v>
                </c:pt>
                <c:pt idx="1">
                  <c:v>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0C-403F-9895-1C000D65FAB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03694168"/>
        <c:axId val="403693776"/>
      </c:barChart>
      <c:catAx>
        <c:axId val="403694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03693776"/>
        <c:crosses val="autoZero"/>
        <c:auto val="1"/>
        <c:lblAlgn val="ctr"/>
        <c:lblOffset val="100"/>
        <c:noMultiLvlLbl val="0"/>
      </c:catAx>
      <c:valAx>
        <c:axId val="403693776"/>
        <c:scaling>
          <c:orientation val="minMax"/>
        </c:scaling>
        <c:delete val="0"/>
        <c:axPos val="l"/>
        <c:numFmt formatCode="0.0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03694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COVID-19 Death Ratio by Age Group and Race/Ethnicity, </a:t>
            </a:r>
          </a:p>
          <a:p>
            <a:pPr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per 100,000 Population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2'!$B$4</c:f>
              <c:strCache>
                <c:ptCount val="1"/>
                <c:pt idx="0">
                  <c:v>Latinx-White </c:v>
                </c:pt>
              </c:strCache>
            </c:strRef>
          </c:tx>
          <c:spPr>
            <a:solidFill>
              <a:srgbClr val="EECD8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'Figure 2'!$A$5:$A$14</c:f>
              <c:strCache>
                <c:ptCount val="10"/>
                <c:pt idx="0">
                  <c:v>0-4</c:v>
                </c:pt>
                <c:pt idx="1">
                  <c:v>5-14</c:v>
                </c:pt>
                <c:pt idx="2">
                  <c:v>15-24</c:v>
                </c:pt>
                <c:pt idx="3">
                  <c:v>25-34</c:v>
                </c:pt>
                <c:pt idx="4">
                  <c:v>35-44</c:v>
                </c:pt>
                <c:pt idx="5">
                  <c:v>45-54</c:v>
                </c:pt>
                <c:pt idx="6">
                  <c:v>55-64</c:v>
                </c:pt>
                <c:pt idx="7">
                  <c:v>65-74</c:v>
                </c:pt>
                <c:pt idx="8">
                  <c:v>75-84</c:v>
                </c:pt>
                <c:pt idx="9">
                  <c:v>85+</c:v>
                </c:pt>
              </c:strCache>
            </c:strRef>
          </c:cat>
          <c:val>
            <c:numRef>
              <c:f>'Figure 2'!$B$5:$B$14</c:f>
              <c:numCache>
                <c:formatCode>0.0</c:formatCode>
                <c:ptCount val="10"/>
                <c:pt idx="0">
                  <c:v>2.6357280087897061</c:v>
                </c:pt>
                <c:pt idx="1">
                  <c:v>2.9058747191648124</c:v>
                </c:pt>
                <c:pt idx="2">
                  <c:v>3.4956556369395648</c:v>
                </c:pt>
                <c:pt idx="3">
                  <c:v>4.6545068183369072</c:v>
                </c:pt>
                <c:pt idx="4">
                  <c:v>5.502571126758772</c:v>
                </c:pt>
                <c:pt idx="5">
                  <c:v>4.8097300553518183</c:v>
                </c:pt>
                <c:pt idx="6">
                  <c:v>4.3320107424635284</c:v>
                </c:pt>
                <c:pt idx="7">
                  <c:v>3.3582313650000661</c:v>
                </c:pt>
                <c:pt idx="8">
                  <c:v>2.1394183031267526</c:v>
                </c:pt>
                <c:pt idx="9">
                  <c:v>1.2860261541705476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AA-420C-8B4E-3BAFD49D15C2}"/>
            </c:ext>
          </c:extLst>
        </c:ser>
        <c:ser>
          <c:idx val="1"/>
          <c:order val="1"/>
          <c:tx>
            <c:strRef>
              <c:f>'Figure 2'!$C$4</c:f>
              <c:strCache>
                <c:ptCount val="1"/>
                <c:pt idx="0">
                  <c:v>Black-White </c:v>
                </c:pt>
              </c:strCache>
            </c:strRef>
          </c:tx>
          <c:spPr>
            <a:solidFill>
              <a:srgbClr val="E1894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'Figure 2'!$A$5:$A$14</c:f>
              <c:strCache>
                <c:ptCount val="10"/>
                <c:pt idx="0">
                  <c:v>0-4</c:v>
                </c:pt>
                <c:pt idx="1">
                  <c:v>5-14</c:v>
                </c:pt>
                <c:pt idx="2">
                  <c:v>15-24</c:v>
                </c:pt>
                <c:pt idx="3">
                  <c:v>25-34</c:v>
                </c:pt>
                <c:pt idx="4">
                  <c:v>35-44</c:v>
                </c:pt>
                <c:pt idx="5">
                  <c:v>45-54</c:v>
                </c:pt>
                <c:pt idx="6">
                  <c:v>55-64</c:v>
                </c:pt>
                <c:pt idx="7">
                  <c:v>65-74</c:v>
                </c:pt>
                <c:pt idx="8">
                  <c:v>75-84</c:v>
                </c:pt>
                <c:pt idx="9">
                  <c:v>85+</c:v>
                </c:pt>
              </c:strCache>
            </c:strRef>
          </c:cat>
          <c:val>
            <c:numRef>
              <c:f>'Figure 2'!$C$5:$C$14</c:f>
              <c:numCache>
                <c:formatCode>0.0</c:formatCode>
                <c:ptCount val="10"/>
                <c:pt idx="0">
                  <c:v>2.5009331016079668</c:v>
                </c:pt>
                <c:pt idx="1">
                  <c:v>3.1800416211015166</c:v>
                </c:pt>
                <c:pt idx="2">
                  <c:v>3.5482368058888465</c:v>
                </c:pt>
                <c:pt idx="3">
                  <c:v>3.8720313748222992</c:v>
                </c:pt>
                <c:pt idx="4">
                  <c:v>4.4689566563778813</c:v>
                </c:pt>
                <c:pt idx="5">
                  <c:v>3.5850844227928249</c:v>
                </c:pt>
                <c:pt idx="6">
                  <c:v>3.0764171608162041</c:v>
                </c:pt>
                <c:pt idx="7">
                  <c:v>2.5714001796509494</c:v>
                </c:pt>
                <c:pt idx="8">
                  <c:v>1.7978460624770862</c:v>
                </c:pt>
                <c:pt idx="9">
                  <c:v>1.1928466956739932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4AA-420C-8B4E-3BAFD49D15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0"/>
        <c:axId val="223971424"/>
        <c:axId val="223971816"/>
      </c:barChart>
      <c:catAx>
        <c:axId val="223971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23971816"/>
        <c:crosses val="autoZero"/>
        <c:auto val="1"/>
        <c:lblAlgn val="ctr"/>
        <c:lblOffset val="100"/>
        <c:noMultiLvlLbl val="0"/>
      </c:catAx>
      <c:valAx>
        <c:axId val="223971816"/>
        <c:scaling>
          <c:orientation val="minMax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23971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 sz="1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Percentage Distribution of U.S. COVID-19 Deaths by Age for Black, Latinx and White</a:t>
            </a:r>
            <a:r>
              <a:rPr lang="en-US" baseline="0" dirty="0"/>
              <a:t> Americans</a:t>
            </a:r>
            <a:r>
              <a:rPr lang="en-US" dirty="0"/>
              <a:t>,</a:t>
            </a:r>
          </a:p>
          <a:p>
            <a:pPr>
              <a:defRPr/>
            </a:pPr>
            <a:r>
              <a:rPr lang="en-US" dirty="0"/>
              <a:t>January 1, 2020 to April 3, 2021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'Fig 2'!$A$2</c:f>
              <c:strCache>
                <c:ptCount val="1"/>
                <c:pt idx="0">
                  <c:v>Less than 50</c:v>
                </c:pt>
              </c:strCache>
            </c:strRef>
          </c:tx>
          <c:spPr>
            <a:solidFill>
              <a:srgbClr val="07BDEF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2"/>
              <c:layout>
                <c:manualLayout>
                  <c:x val="0.1095679012345679"/>
                  <c:y val="-1.980758347481617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E31-4EE0-8ECF-785755000EB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'Fig 2'!$B$1:$D$1</c:f>
              <c:strCache>
                <c:ptCount val="3"/>
                <c:pt idx="0">
                  <c:v>Latinx</c:v>
                </c:pt>
                <c:pt idx="1">
                  <c:v>Non-Latinx Black</c:v>
                </c:pt>
                <c:pt idx="2">
                  <c:v>Non-Latinx White</c:v>
                </c:pt>
              </c:strCache>
            </c:strRef>
          </c:cat>
          <c:val>
            <c:numRef>
              <c:f>'Fig 2'!$B$2:$D$2</c:f>
              <c:numCache>
                <c:formatCode>General</c:formatCode>
                <c:ptCount val="3"/>
                <c:pt idx="0">
                  <c:v>10.4</c:v>
                </c:pt>
                <c:pt idx="1">
                  <c:v>6.3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E31-4EE0-8ECF-785755000EB7}"/>
            </c:ext>
          </c:extLst>
        </c:ser>
        <c:ser>
          <c:idx val="1"/>
          <c:order val="1"/>
          <c:tx>
            <c:strRef>
              <c:f>'Fig 2'!$A$3</c:f>
              <c:strCache>
                <c:ptCount val="1"/>
                <c:pt idx="0">
                  <c:v>50-64</c:v>
                </c:pt>
              </c:strCache>
            </c:strRef>
          </c:tx>
          <c:spPr>
            <a:solidFill>
              <a:srgbClr val="EFBF5F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'Fig 2'!$B$1:$D$1</c:f>
              <c:strCache>
                <c:ptCount val="3"/>
                <c:pt idx="0">
                  <c:v>Latinx</c:v>
                </c:pt>
                <c:pt idx="1">
                  <c:v>Non-Latinx Black</c:v>
                </c:pt>
                <c:pt idx="2">
                  <c:v>Non-Latinx White</c:v>
                </c:pt>
              </c:strCache>
            </c:strRef>
          </c:cat>
          <c:val>
            <c:numRef>
              <c:f>'Fig 2'!$B$3:$D$3</c:f>
              <c:numCache>
                <c:formatCode>General</c:formatCode>
                <c:ptCount val="3"/>
                <c:pt idx="0" formatCode="0.0">
                  <c:v>26.1</c:v>
                </c:pt>
                <c:pt idx="1">
                  <c:v>20.8</c:v>
                </c:pt>
                <c:pt idx="2">
                  <c:v>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E31-4EE0-8ECF-785755000EB7}"/>
            </c:ext>
          </c:extLst>
        </c:ser>
        <c:ser>
          <c:idx val="2"/>
          <c:order val="2"/>
          <c:tx>
            <c:strRef>
              <c:f>'Fig 2'!$A$4</c:f>
              <c:strCache>
                <c:ptCount val="1"/>
                <c:pt idx="0">
                  <c:v>65 and Older</c:v>
                </c:pt>
              </c:strCache>
            </c:strRef>
          </c:tx>
          <c:spPr>
            <a:solidFill>
              <a:srgbClr val="E85260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'Fig 2'!$B$1:$D$1</c:f>
              <c:strCache>
                <c:ptCount val="3"/>
                <c:pt idx="0">
                  <c:v>Latinx</c:v>
                </c:pt>
                <c:pt idx="1">
                  <c:v>Non-Latinx Black</c:v>
                </c:pt>
                <c:pt idx="2">
                  <c:v>Non-Latinx White</c:v>
                </c:pt>
              </c:strCache>
            </c:strRef>
          </c:cat>
          <c:val>
            <c:numRef>
              <c:f>'Fig 2'!$B$4:$D$4</c:f>
              <c:numCache>
                <c:formatCode>General</c:formatCode>
                <c:ptCount val="3"/>
                <c:pt idx="0">
                  <c:v>63.5</c:v>
                </c:pt>
                <c:pt idx="1">
                  <c:v>72.900000000000006</c:v>
                </c:pt>
                <c:pt idx="2">
                  <c:v>88.6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E31-4EE0-8ECF-785755000EB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92"/>
        <c:overlap val="100"/>
        <c:axId val="945227679"/>
        <c:axId val="945228511"/>
      </c:barChart>
      <c:catAx>
        <c:axId val="9452276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945228511"/>
        <c:crosses val="autoZero"/>
        <c:auto val="1"/>
        <c:lblAlgn val="ctr"/>
        <c:lblOffset val="100"/>
        <c:noMultiLvlLbl val="0"/>
      </c:catAx>
      <c:valAx>
        <c:axId val="945228511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9452276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921776344222035E-2"/>
          <c:y val="2.5252525252525252E-2"/>
          <c:w val="0.92267126247773246"/>
          <c:h val="0.778085580211564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'Fig1'!$B$4</c:f>
              <c:strCache>
                <c:ptCount val="1"/>
                <c:pt idx="0">
                  <c:v>White</c:v>
                </c:pt>
              </c:strCache>
            </c:strRef>
          </c:tx>
          <c:spPr>
            <a:solidFill>
              <a:srgbClr val="F7D39F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3502145063192554E-3"/>
                  <c:y val="-1.103396166388292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466-490C-966E-6B6048F3C6EA}"/>
                </c:ext>
              </c:extLst>
            </c:dLbl>
            <c:dLbl>
              <c:idx val="1"/>
              <c:layout>
                <c:manualLayout>
                  <c:x val="1.6733601070950468E-3"/>
                  <c:y val="2.441143720671279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466-490C-966E-6B6048F3C6EA}"/>
                </c:ext>
              </c:extLst>
            </c:dLbl>
            <c:dLbl>
              <c:idx val="2"/>
              <c:layout>
                <c:manualLayout>
                  <c:x val="0"/>
                  <c:y val="6.642806012884753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466-490C-966E-6B6048F3C6E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Georgia" panose="02040502050405020303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'Fig1'!$A$5:$A$7</c:f>
              <c:strCache>
                <c:ptCount val="3"/>
                <c:pt idx="0">
                  <c:v>Income Decreased</c:v>
                </c:pt>
                <c:pt idx="1">
                  <c:v>Household Spending Increased</c:v>
                </c:pt>
                <c:pt idx="2">
                  <c:v>1 or More Economic Hardships</c:v>
                </c:pt>
              </c:strCache>
            </c:strRef>
          </c:cat>
          <c:val>
            <c:numRef>
              <c:f>'Fig1'!$B$5:$B$7</c:f>
              <c:numCache>
                <c:formatCode>0.0%</c:formatCode>
                <c:ptCount val="3"/>
                <c:pt idx="0">
                  <c:v>0.13139999999999999</c:v>
                </c:pt>
                <c:pt idx="1">
                  <c:v>0.17810000000000001</c:v>
                </c:pt>
                <c:pt idx="2">
                  <c:v>0.24660000000000001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466-490C-966E-6B6048F3C6EA}"/>
            </c:ext>
          </c:extLst>
        </c:ser>
        <c:ser>
          <c:idx val="1"/>
          <c:order val="1"/>
          <c:tx>
            <c:strRef>
              <c:f>'Fig1'!$C$4</c:f>
              <c:strCache>
                <c:ptCount val="1"/>
                <c:pt idx="0">
                  <c:v>Black</c:v>
                </c:pt>
              </c:strCache>
            </c:strRef>
          </c:tx>
          <c:spPr>
            <a:solidFill>
              <a:srgbClr val="F0997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6733601070950468E-3"/>
                  <c:y val="-2.609361329833770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466-490C-966E-6B6048F3C6EA}"/>
                </c:ext>
              </c:extLst>
            </c:dLbl>
            <c:dLbl>
              <c:idx val="1"/>
              <c:layout>
                <c:manualLayout>
                  <c:x val="-6.1355828472385512E-17"/>
                  <c:y val="-5.983456613377919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466-490C-966E-6B6048F3C6EA}"/>
                </c:ext>
              </c:extLst>
            </c:dLbl>
            <c:dLbl>
              <c:idx val="2"/>
              <c:layout>
                <c:manualLayout>
                  <c:x val="1.6733601070950468E-3"/>
                  <c:y val="2.441143720671233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466-490C-966E-6B6048F3C6E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Georgia" panose="02040502050405020303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'Fig1'!$A$5:$A$7</c:f>
              <c:strCache>
                <c:ptCount val="3"/>
                <c:pt idx="0">
                  <c:v>Income Decreased</c:v>
                </c:pt>
                <c:pt idx="1">
                  <c:v>Household Spending Increased</c:v>
                </c:pt>
                <c:pt idx="2">
                  <c:v>1 or More Economic Hardships</c:v>
                </c:pt>
              </c:strCache>
            </c:strRef>
          </c:cat>
          <c:val>
            <c:numRef>
              <c:f>'Fig1'!$C$5:$C$7</c:f>
              <c:numCache>
                <c:formatCode>0.0%</c:formatCode>
                <c:ptCount val="3"/>
                <c:pt idx="0">
                  <c:v>0.15670000000000001</c:v>
                </c:pt>
                <c:pt idx="1">
                  <c:v>0.32869999999999999</c:v>
                </c:pt>
                <c:pt idx="2">
                  <c:v>0.2828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466-490C-966E-6B6048F3C6EA}"/>
            </c:ext>
          </c:extLst>
        </c:ser>
        <c:ser>
          <c:idx val="2"/>
          <c:order val="2"/>
          <c:tx>
            <c:strRef>
              <c:f>'Fig1'!$D$4</c:f>
              <c:strCache>
                <c:ptCount val="1"/>
                <c:pt idx="0">
                  <c:v>US-Born Latinx</c:v>
                </c:pt>
              </c:strCache>
            </c:strRef>
          </c:tx>
          <c:spPr>
            <a:solidFill>
              <a:srgbClr val="C95A3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3.45820408812534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466-490C-966E-6B6048F3C6EA}"/>
                </c:ext>
              </c:extLst>
            </c:dLbl>
            <c:dLbl>
              <c:idx val="1"/>
              <c:layout>
                <c:manualLayout>
                  <c:x val="0"/>
                  <c:y val="4.966396245923805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466-490C-966E-6B6048F3C6EA}"/>
                </c:ext>
              </c:extLst>
            </c:dLbl>
            <c:dLbl>
              <c:idx val="2"/>
              <c:layout>
                <c:manualLayout>
                  <c:x val="-6.7685439922419337E-4"/>
                  <c:y val="5.793963254593175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9466-490C-966E-6B6048F3C6E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Georgia" panose="02040502050405020303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'Fig1'!$A$5:$A$7</c:f>
              <c:strCache>
                <c:ptCount val="3"/>
                <c:pt idx="0">
                  <c:v>Income Decreased</c:v>
                </c:pt>
                <c:pt idx="1">
                  <c:v>Household Spending Increased</c:v>
                </c:pt>
                <c:pt idx="2">
                  <c:v>1 or More Economic Hardships</c:v>
                </c:pt>
              </c:strCache>
            </c:strRef>
          </c:cat>
          <c:val>
            <c:numRef>
              <c:f>'Fig1'!$D$5:$D$7</c:f>
              <c:numCache>
                <c:formatCode>0.0%</c:formatCode>
                <c:ptCount val="3"/>
                <c:pt idx="0">
                  <c:v>0.3301</c:v>
                </c:pt>
                <c:pt idx="1">
                  <c:v>0.26040000000000002</c:v>
                </c:pt>
                <c:pt idx="2">
                  <c:v>0.48680000000000001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9466-490C-966E-6B6048F3C6EA}"/>
            </c:ext>
          </c:extLst>
        </c:ser>
        <c:ser>
          <c:idx val="3"/>
          <c:order val="3"/>
          <c:tx>
            <c:strRef>
              <c:f>'Fig1'!$E$4</c:f>
              <c:strCache>
                <c:ptCount val="1"/>
                <c:pt idx="0">
                  <c:v>Foreign-Born Latinx</c:v>
                </c:pt>
              </c:strCache>
            </c:strRef>
          </c:tx>
          <c:spPr>
            <a:solidFill>
              <a:srgbClr val="753515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3.45820408812534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9466-490C-966E-6B6048F3C6EA}"/>
                </c:ext>
              </c:extLst>
            </c:dLbl>
            <c:dLbl>
              <c:idx val="1"/>
              <c:layout>
                <c:manualLayout>
                  <c:x val="0"/>
                  <c:y val="-9.3295156287291528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9466-490C-966E-6B6048F3C6EA}"/>
                </c:ext>
              </c:extLst>
            </c:dLbl>
            <c:dLbl>
              <c:idx val="2"/>
              <c:layout>
                <c:manualLayout>
                  <c:x val="-1.2271165694477102E-16"/>
                  <c:y val="4.966396245923805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9466-490C-966E-6B6048F3C6E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Georgia" panose="02040502050405020303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'Fig1'!$A$5:$A$7</c:f>
              <c:strCache>
                <c:ptCount val="3"/>
                <c:pt idx="0">
                  <c:v>Income Decreased</c:v>
                </c:pt>
                <c:pt idx="1">
                  <c:v>Household Spending Increased</c:v>
                </c:pt>
                <c:pt idx="2">
                  <c:v>1 or More Economic Hardships</c:v>
                </c:pt>
              </c:strCache>
            </c:strRef>
          </c:cat>
          <c:val>
            <c:numRef>
              <c:f>'Fig1'!$E$5:$E$7</c:f>
              <c:numCache>
                <c:formatCode>0.0%</c:formatCode>
                <c:ptCount val="3"/>
                <c:pt idx="0">
                  <c:v>0.30120000000000002</c:v>
                </c:pt>
                <c:pt idx="1">
                  <c:v>0.20680000000000001</c:v>
                </c:pt>
                <c:pt idx="2">
                  <c:v>0.55610000000000004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9466-490C-966E-6B6048F3C6E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84944472"/>
        <c:axId val="484945256"/>
      </c:barChart>
      <c:catAx>
        <c:axId val="484944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pPr>
            <a:endParaRPr lang="en-US"/>
          </a:p>
        </c:txPr>
        <c:crossAx val="484945256"/>
        <c:crosses val="autoZero"/>
        <c:auto val="1"/>
        <c:lblAlgn val="ctr"/>
        <c:lblOffset val="100"/>
        <c:noMultiLvlLbl val="0"/>
      </c:catAx>
      <c:valAx>
        <c:axId val="484945256"/>
        <c:scaling>
          <c:orientation val="minMax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pPr>
            <a:endParaRPr lang="en-US"/>
          </a:p>
        </c:txPr>
        <c:crossAx val="484944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Georgia" panose="02040502050405020303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863406408094434E-2"/>
          <c:y val="3.5735560230879856E-2"/>
          <c:w val="0.96290050590219223"/>
          <c:h val="0.7175340324934725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'Fig2'!$B$3</c:f>
              <c:strCache>
                <c:ptCount val="1"/>
                <c:pt idx="0">
                  <c:v>White</c:v>
                </c:pt>
              </c:strCache>
            </c:strRef>
          </c:tx>
          <c:spPr>
            <a:solidFill>
              <a:srgbClr val="F7D39F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5.1769975587161187E-4"/>
                  <c:y val="9.032248785843258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006-4779-A530-FA7D10BB03C7}"/>
                </c:ext>
              </c:extLst>
            </c:dLbl>
            <c:dLbl>
              <c:idx val="1"/>
              <c:layout>
                <c:manualLayout>
                  <c:x val="0"/>
                  <c:y val="4.367834901515668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006-4779-A530-FA7D10BB03C7}"/>
                </c:ext>
              </c:extLst>
            </c:dLbl>
            <c:dLbl>
              <c:idx val="2"/>
              <c:layout>
                <c:manualLayout>
                  <c:x val="3.2026702609547686E-3"/>
                  <c:y val="4.367834901515759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006-4779-A530-FA7D10BB03C7}"/>
                </c:ext>
              </c:extLst>
            </c:dLbl>
            <c:dLbl>
              <c:idx val="3"/>
              <c:layout>
                <c:manualLayout>
                  <c:x val="0"/>
                  <c:y val="9.090942660554469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006-4779-A530-FA7D10BB03C7}"/>
                </c:ext>
              </c:extLst>
            </c:dLbl>
            <c:dLbl>
              <c:idx val="4"/>
              <c:layout>
                <c:manualLayout>
                  <c:x val="-6.8984447635493523E-3"/>
                  <c:y val="4.367834901515759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006-4779-A530-FA7D10BB03C7}"/>
                </c:ext>
              </c:extLst>
            </c:dLbl>
            <c:dLbl>
              <c:idx val="5"/>
              <c:layout>
                <c:manualLayout>
                  <c:x val="-1.2324789226009008E-16"/>
                  <c:y val="1.181081902162403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006-4779-A530-FA7D10BB03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Georgia" panose="02040502050405020303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'Fig2'!$A$4:$A$9</c:f>
              <c:strCache>
                <c:ptCount val="6"/>
                <c:pt idx="0">
                  <c:v>Missed Rent/      Mortgage</c:v>
                </c:pt>
                <c:pt idx="1">
                  <c:v>Missed Debt Payments</c:v>
                </c:pt>
                <c:pt idx="2">
                  <c:v>Missed Utilities/   Insurance Payments</c:v>
                </c:pt>
                <c:pt idx="3">
                  <c:v>Couldn’t Pay              Medical Bills</c:v>
                </c:pt>
                <c:pt idx="4">
                  <c:v>Lacked Money                for Food</c:v>
                </c:pt>
                <c:pt idx="5">
                  <c:v>Trouble Buying Food with Money</c:v>
                </c:pt>
              </c:strCache>
            </c:strRef>
          </c:cat>
          <c:val>
            <c:numRef>
              <c:f>'Fig2'!$B$4:$B$9</c:f>
              <c:numCache>
                <c:formatCode>0.0%</c:formatCode>
                <c:ptCount val="6"/>
                <c:pt idx="0">
                  <c:v>2.4500000000000001E-2</c:v>
                </c:pt>
                <c:pt idx="1">
                  <c:v>3.61E-2</c:v>
                </c:pt>
                <c:pt idx="2">
                  <c:v>0.16750000000000001</c:v>
                </c:pt>
                <c:pt idx="3">
                  <c:v>2.23E-2</c:v>
                </c:pt>
                <c:pt idx="4">
                  <c:v>7.6999999999999999E-2</c:v>
                </c:pt>
                <c:pt idx="5">
                  <c:v>0.16839999999999999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006-4779-A530-FA7D10BB03C7}"/>
            </c:ext>
          </c:extLst>
        </c:ser>
        <c:ser>
          <c:idx val="1"/>
          <c:order val="1"/>
          <c:tx>
            <c:strRef>
              <c:f>'Fig2'!$C$3</c:f>
              <c:strCache>
                <c:ptCount val="1"/>
                <c:pt idx="0">
                  <c:v>Black</c:v>
                </c:pt>
              </c:strCache>
            </c:strRef>
          </c:tx>
          <c:spPr>
            <a:solidFill>
              <a:schemeClr val="accent2">
                <a:tint val="86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6834793721839777E-3"/>
                  <c:y val="6.904109951118795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006-4779-A530-FA7D10BB03C7}"/>
                </c:ext>
              </c:extLst>
            </c:dLbl>
            <c:dLbl>
              <c:idx val="1"/>
              <c:layout>
                <c:manualLayout>
                  <c:x val="1.5163253919671289E-3"/>
                  <c:y val="3.9608647901072727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006-4779-A530-FA7D10BB03C7}"/>
                </c:ext>
              </c:extLst>
            </c:dLbl>
            <c:dLbl>
              <c:idx val="2"/>
              <c:layout>
                <c:manualLayout>
                  <c:x val="1.5163253919671289E-3"/>
                  <c:y val="9.304339595762458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006-4779-A530-FA7D10BB03C7}"/>
                </c:ext>
              </c:extLst>
            </c:dLbl>
            <c:dLbl>
              <c:idx val="3"/>
              <c:layout>
                <c:manualLayout>
                  <c:x val="-1.1119591086627174E-16"/>
                  <c:y val="3.262368810930121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006-4779-A530-FA7D10BB03C7}"/>
                </c:ext>
              </c:extLst>
            </c:dLbl>
            <c:dLbl>
              <c:idx val="4"/>
              <c:layout>
                <c:manualLayout>
                  <c:x val="-1.6806138753802603E-3"/>
                  <c:y val="5.871330976897352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006-4779-A530-FA7D10BB03C7}"/>
                </c:ext>
              </c:extLst>
            </c:dLbl>
            <c:dLbl>
              <c:idx val="5"/>
              <c:layout>
                <c:manualLayout>
                  <c:x val="1.5163253919670177E-3"/>
                  <c:y val="6.049744807972882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4006-4779-A530-FA7D10BB03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Georgia" panose="02040502050405020303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'Fig2'!$A$4:$A$9</c:f>
              <c:strCache>
                <c:ptCount val="6"/>
                <c:pt idx="0">
                  <c:v>Missed Rent/      Mortgage</c:v>
                </c:pt>
                <c:pt idx="1">
                  <c:v>Missed Debt Payments</c:v>
                </c:pt>
                <c:pt idx="2">
                  <c:v>Missed Utilities/   Insurance Payments</c:v>
                </c:pt>
                <c:pt idx="3">
                  <c:v>Couldn’t Pay              Medical Bills</c:v>
                </c:pt>
                <c:pt idx="4">
                  <c:v>Lacked Money                for Food</c:v>
                </c:pt>
                <c:pt idx="5">
                  <c:v>Trouble Buying Food with Money</c:v>
                </c:pt>
              </c:strCache>
            </c:strRef>
          </c:cat>
          <c:val>
            <c:numRef>
              <c:f>'Fig2'!$C$4:$C$9</c:f>
              <c:numCache>
                <c:formatCode>0.0%</c:formatCode>
                <c:ptCount val="6"/>
                <c:pt idx="0">
                  <c:v>3.6900000000000002E-2</c:v>
                </c:pt>
                <c:pt idx="1">
                  <c:v>9.3600000000000003E-2</c:v>
                </c:pt>
                <c:pt idx="2">
                  <c:v>7.7299999999999994E-2</c:v>
                </c:pt>
                <c:pt idx="3">
                  <c:v>3.8899999999999997E-2</c:v>
                </c:pt>
                <c:pt idx="4">
                  <c:v>8.3299999999999999E-2</c:v>
                </c:pt>
                <c:pt idx="5">
                  <c:v>0.1593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4006-4779-A530-FA7D10BB03C7}"/>
            </c:ext>
          </c:extLst>
        </c:ser>
        <c:ser>
          <c:idx val="2"/>
          <c:order val="2"/>
          <c:tx>
            <c:strRef>
              <c:f>'Fig2'!$D$3</c:f>
              <c:strCache>
                <c:ptCount val="1"/>
                <c:pt idx="0">
                  <c:v>US-Born Latinx</c:v>
                </c:pt>
              </c:strCache>
            </c:strRef>
          </c:tx>
          <c:spPr>
            <a:solidFill>
              <a:srgbClr val="C95A3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8.5964904111522277E-6"/>
                  <c:y val="4.435857603995446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4006-4779-A530-FA7D10BB03C7}"/>
                </c:ext>
              </c:extLst>
            </c:dLbl>
            <c:dLbl>
              <c:idx val="1"/>
              <c:layout>
                <c:manualLayout>
                  <c:x val="0"/>
                  <c:y val="4.367834901515759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4006-4779-A530-FA7D10BB03C7}"/>
                </c:ext>
              </c:extLst>
            </c:dLbl>
            <c:dLbl>
              <c:idx val="2"/>
              <c:layout>
                <c:manualLayout>
                  <c:x val="3.0326507839342023E-3"/>
                  <c:y val="2.723823357868798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4006-4779-A530-FA7D10BB03C7}"/>
                </c:ext>
              </c:extLst>
            </c:dLbl>
            <c:dLbl>
              <c:idx val="3"/>
              <c:layout>
                <c:manualLayout>
                  <c:x val="0"/>
                  <c:y val="1.899582554392410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4006-4779-A530-FA7D10BB03C7}"/>
                </c:ext>
              </c:extLst>
            </c:dLbl>
            <c:dLbl>
              <c:idx val="4"/>
              <c:layout>
                <c:manualLayout>
                  <c:x val="1.6863448689876952E-3"/>
                  <c:y val="4.911239119039833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4006-4779-A530-FA7D10BB03C7}"/>
                </c:ext>
              </c:extLst>
            </c:dLbl>
            <c:dLbl>
              <c:idx val="5"/>
              <c:layout>
                <c:manualLayout>
                  <c:x val="0"/>
                  <c:y val="6.87437431260627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4006-4779-A530-FA7D10BB03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Georgia" panose="02040502050405020303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'Fig2'!$A$4:$A$9</c:f>
              <c:strCache>
                <c:ptCount val="6"/>
                <c:pt idx="0">
                  <c:v>Missed Rent/      Mortgage</c:v>
                </c:pt>
                <c:pt idx="1">
                  <c:v>Missed Debt Payments</c:v>
                </c:pt>
                <c:pt idx="2">
                  <c:v>Missed Utilities/   Insurance Payments</c:v>
                </c:pt>
                <c:pt idx="3">
                  <c:v>Couldn’t Pay              Medical Bills</c:v>
                </c:pt>
                <c:pt idx="4">
                  <c:v>Lacked Money                for Food</c:v>
                </c:pt>
                <c:pt idx="5">
                  <c:v>Trouble Buying Food with Money</c:v>
                </c:pt>
              </c:strCache>
            </c:strRef>
          </c:cat>
          <c:val>
            <c:numRef>
              <c:f>'Fig2'!$D$4:$D$9</c:f>
              <c:numCache>
                <c:formatCode>0.0%</c:formatCode>
                <c:ptCount val="6"/>
                <c:pt idx="0">
                  <c:v>8.5000000000000006E-2</c:v>
                </c:pt>
                <c:pt idx="1">
                  <c:v>0.17879999999999999</c:v>
                </c:pt>
                <c:pt idx="2">
                  <c:v>0.1991</c:v>
                </c:pt>
                <c:pt idx="3">
                  <c:v>5.3900000000000003E-2</c:v>
                </c:pt>
                <c:pt idx="4">
                  <c:v>8.7999999999999995E-2</c:v>
                </c:pt>
                <c:pt idx="5">
                  <c:v>0.26050000000000001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4006-4779-A530-FA7D10BB03C7}"/>
            </c:ext>
          </c:extLst>
        </c:ser>
        <c:ser>
          <c:idx val="3"/>
          <c:order val="3"/>
          <c:tx>
            <c:strRef>
              <c:f>'Fig2'!$E$3</c:f>
              <c:strCache>
                <c:ptCount val="1"/>
                <c:pt idx="0">
                  <c:v>Foreign-Born Latinx</c:v>
                </c:pt>
              </c:strCache>
            </c:strRef>
          </c:tx>
          <c:spPr>
            <a:solidFill>
              <a:srgbClr val="753515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6.7284252865287865E-3"/>
                  <c:y val="9.372362298242144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4006-4779-A530-FA7D10BB03C7}"/>
                </c:ext>
              </c:extLst>
            </c:dLbl>
            <c:dLbl>
              <c:idx val="1"/>
              <c:layout>
                <c:manualLayout>
                  <c:x val="0"/>
                  <c:y val="5.730621158053379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4006-4779-A530-FA7D10BB03C7}"/>
                </c:ext>
              </c:extLst>
            </c:dLbl>
            <c:dLbl>
              <c:idx val="2"/>
              <c:layout>
                <c:manualLayout>
                  <c:x val="4.5489761759013869E-3"/>
                  <c:y val="7.9411646380677194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4006-4779-A530-FA7D10BB03C7}"/>
                </c:ext>
              </c:extLst>
            </c:dLbl>
            <c:dLbl>
              <c:idx val="3"/>
              <c:layout>
                <c:manualLayout>
                  <c:x val="3.0326507839342578E-3"/>
                  <c:y val="-2.212681336377900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4006-4779-A530-FA7D10BB03C7}"/>
                </c:ext>
              </c:extLst>
            </c:dLbl>
            <c:dLbl>
              <c:idx val="4"/>
              <c:layout>
                <c:manualLayout>
                  <c:x val="-1.1119591086627174E-16"/>
                  <c:y val="5.511393705490073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4006-4779-A530-FA7D10BB03C7}"/>
                </c:ext>
              </c:extLst>
            </c:dLbl>
            <c:dLbl>
              <c:idx val="5"/>
              <c:layout>
                <c:manualLayout>
                  <c:x val="3.0326507839343693E-3"/>
                  <c:y val="1.09862495022195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4006-4779-A530-FA7D10BB03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Georgia" panose="02040502050405020303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'Fig2'!$A$4:$A$9</c:f>
              <c:strCache>
                <c:ptCount val="6"/>
                <c:pt idx="0">
                  <c:v>Missed Rent/      Mortgage</c:v>
                </c:pt>
                <c:pt idx="1">
                  <c:v>Missed Debt Payments</c:v>
                </c:pt>
                <c:pt idx="2">
                  <c:v>Missed Utilities/   Insurance Payments</c:v>
                </c:pt>
                <c:pt idx="3">
                  <c:v>Couldn’t Pay              Medical Bills</c:v>
                </c:pt>
                <c:pt idx="4">
                  <c:v>Lacked Money                for Food</c:v>
                </c:pt>
                <c:pt idx="5">
                  <c:v>Trouble Buying Food with Money</c:v>
                </c:pt>
              </c:strCache>
            </c:strRef>
          </c:cat>
          <c:val>
            <c:numRef>
              <c:f>'Fig2'!$E$4:$E$9</c:f>
              <c:numCache>
                <c:formatCode>0.0%</c:formatCode>
                <c:ptCount val="6"/>
                <c:pt idx="0">
                  <c:v>8.6099999999999996E-2</c:v>
                </c:pt>
                <c:pt idx="1">
                  <c:v>8.2699999999999996E-2</c:v>
                </c:pt>
                <c:pt idx="2">
                  <c:v>7.8799999999999995E-2</c:v>
                </c:pt>
                <c:pt idx="3">
                  <c:v>0.27779999999999999</c:v>
                </c:pt>
                <c:pt idx="4">
                  <c:v>0.15959999999999999</c:v>
                </c:pt>
                <c:pt idx="5">
                  <c:v>0.1797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4006-4779-A530-FA7D10BB03C7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84947216"/>
        <c:axId val="484949960"/>
      </c:barChart>
      <c:catAx>
        <c:axId val="484947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Georgia" panose="02040502050405020303" pitchFamily="18" charset="0"/>
                <a:ea typeface="+mn-ea"/>
                <a:cs typeface="+mn-cs"/>
              </a:defRPr>
            </a:pPr>
            <a:endParaRPr lang="en-US"/>
          </a:p>
        </c:txPr>
        <c:crossAx val="484949960"/>
        <c:crosses val="autoZero"/>
        <c:auto val="1"/>
        <c:lblAlgn val="ctr"/>
        <c:lblOffset val="100"/>
        <c:noMultiLvlLbl val="0"/>
      </c:catAx>
      <c:valAx>
        <c:axId val="484949960"/>
        <c:scaling>
          <c:orientation val="minMax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Georgia" panose="02040502050405020303" pitchFamily="18" charset="0"/>
                <a:ea typeface="+mn-ea"/>
                <a:cs typeface="+mn-cs"/>
              </a:defRPr>
            </a:pPr>
            <a:endParaRPr lang="en-US"/>
          </a:p>
        </c:txPr>
        <c:crossAx val="484947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928097402057023"/>
          <c:y val="0.87771711732114444"/>
          <c:w val="0.69604087440157381"/>
          <c:h val="4.7490955037667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Georgia" panose="02040502050405020303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9BFB5F-74A2-45B5-9AF6-75F9A85E7082}" type="doc">
      <dgm:prSet loTypeId="urn:microsoft.com/office/officeart/2005/8/layout/radial4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68E07F3-6022-47D2-909E-7895C7C7E4A7}">
      <dgm:prSet phldrT="[Text]" custT="1"/>
      <dgm:spPr/>
      <dgm:t>
        <a:bodyPr/>
        <a:lstStyle/>
        <a:p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HEALTH DISPARITIES</a:t>
          </a:r>
        </a:p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Missed or delayed diagnoses</a:t>
          </a:r>
        </a:p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Missed or delayed treatments</a:t>
          </a:r>
        </a:p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Increased morbidity</a:t>
          </a:r>
        </a:p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Increased mortality</a:t>
          </a:r>
        </a:p>
      </dgm:t>
    </dgm:pt>
    <dgm:pt modelId="{2768D0E4-8958-40E0-8787-D4DAB2D5841F}" type="parTrans" cxnId="{E34B93D8-B604-4567-8162-E9762DCAEBF3}">
      <dgm:prSet/>
      <dgm:spPr/>
      <dgm:t>
        <a:bodyPr/>
        <a:lstStyle/>
        <a:p>
          <a:endParaRPr lang="en-US"/>
        </a:p>
      </dgm:t>
    </dgm:pt>
    <dgm:pt modelId="{CECD7F17-BB95-41A0-A374-53146E3B041C}" type="sibTrans" cxnId="{E34B93D8-B604-4567-8162-E9762DCAEBF3}">
      <dgm:prSet/>
      <dgm:spPr/>
      <dgm:t>
        <a:bodyPr/>
        <a:lstStyle/>
        <a:p>
          <a:endParaRPr lang="en-US"/>
        </a:p>
      </dgm:t>
    </dgm:pt>
    <dgm:pt modelId="{BEE2BD3D-3F31-44D4-B94B-D942A34B5D8D}">
      <dgm:prSet phldrT="[Text]" custT="1"/>
      <dgm:spPr/>
      <dgm:t>
        <a:bodyPr/>
        <a:lstStyle/>
        <a:p>
          <a:pPr algn="ctr">
            <a:buFont typeface="Arial" panose="020B0604020202020204" pitchFamily="34" charset="0"/>
            <a:buNone/>
          </a:pPr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Barriers to healthcare access:</a:t>
          </a:r>
        </a:p>
        <a:p>
          <a:pPr algn="l">
            <a:buFont typeface="Wingdings" panose="05000000000000000000" pitchFamily="2" charset="2"/>
            <a:buChar char="Ø"/>
          </a:pP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Gaps in health insurance coverage</a:t>
          </a:r>
        </a:p>
        <a:p>
          <a:pPr algn="l">
            <a:buFont typeface="Wingdings" panose="05000000000000000000" pitchFamily="2" charset="2"/>
            <a:buChar char="§"/>
          </a:pP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Challenges travelling to in-person services</a:t>
          </a:r>
        </a:p>
        <a:p>
          <a:pPr algn="l">
            <a:buFont typeface="Wingdings" panose="05000000000000000000" pitchFamily="2" charset="2"/>
            <a:buChar char="§"/>
          </a:pP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Limited availability of telehealth resources</a:t>
          </a:r>
          <a:endParaRPr lang="en-US" sz="1600" dirty="0"/>
        </a:p>
      </dgm:t>
    </dgm:pt>
    <dgm:pt modelId="{47C55330-F24B-49CC-A7CC-63AD23A6CAFC}" type="parTrans" cxnId="{101C0B55-E0AC-41BF-AFEF-E82C2E7F7A09}">
      <dgm:prSet/>
      <dgm:spPr/>
      <dgm:t>
        <a:bodyPr/>
        <a:lstStyle/>
        <a:p>
          <a:endParaRPr lang="en-US"/>
        </a:p>
      </dgm:t>
    </dgm:pt>
    <dgm:pt modelId="{50FE39E5-56E1-4083-A3B8-5A970F5495C0}" type="sibTrans" cxnId="{101C0B55-E0AC-41BF-AFEF-E82C2E7F7A09}">
      <dgm:prSet/>
      <dgm:spPr/>
      <dgm:t>
        <a:bodyPr/>
        <a:lstStyle/>
        <a:p>
          <a:endParaRPr lang="en-US"/>
        </a:p>
      </dgm:t>
    </dgm:pt>
    <dgm:pt modelId="{26922E12-11BA-4053-A2C4-45EF1F3AAF9E}">
      <dgm:prSet phldrT="[Text]" custT="1"/>
      <dgm:spPr/>
      <dgm:t>
        <a:bodyPr/>
        <a:lstStyle/>
        <a:p>
          <a:pPr algn="ctr">
            <a:buNone/>
          </a:pPr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Barriers to quality healthcare:</a:t>
          </a:r>
        </a:p>
        <a:p>
          <a:pPr algn="l">
            <a:buFont typeface="Courier New" panose="02070309020205020404" pitchFamily="49" charset="0"/>
            <a:buChar char="o"/>
          </a:pP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Unequal availability of diagnostic and treatment resources</a:t>
          </a:r>
        </a:p>
        <a:p>
          <a:pPr algn="l">
            <a:buFont typeface="Courier New" panose="02070309020205020404" pitchFamily="49" charset="0"/>
            <a:buChar char="o"/>
          </a:pP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Uneven distribution of specialty care</a:t>
          </a:r>
        </a:p>
        <a:p>
          <a:pPr algn="l">
            <a:buFont typeface="Courier New" panose="02070309020205020404" pitchFamily="49" charset="0"/>
            <a:buChar char="o"/>
          </a:pP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Limited health care workforce diversity</a:t>
          </a:r>
        </a:p>
        <a:p>
          <a:pPr algn="l">
            <a:buFont typeface="Courier New" panose="02070309020205020404" pitchFamily="49" charset="0"/>
            <a:buChar char="o"/>
          </a:pP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Limited language services</a:t>
          </a:r>
        </a:p>
      </dgm:t>
    </dgm:pt>
    <dgm:pt modelId="{60DB8969-19F4-4B45-98A6-59D35C90651E}" type="parTrans" cxnId="{73A54FAE-E71E-4C44-B625-54EA15C3A32B}">
      <dgm:prSet/>
      <dgm:spPr/>
      <dgm:t>
        <a:bodyPr/>
        <a:lstStyle/>
        <a:p>
          <a:endParaRPr lang="en-US"/>
        </a:p>
      </dgm:t>
    </dgm:pt>
    <dgm:pt modelId="{96FFB397-CC4A-4920-B790-0B3DF0543643}" type="sibTrans" cxnId="{73A54FAE-E71E-4C44-B625-54EA15C3A32B}">
      <dgm:prSet/>
      <dgm:spPr/>
      <dgm:t>
        <a:bodyPr/>
        <a:lstStyle/>
        <a:p>
          <a:endParaRPr lang="en-US"/>
        </a:p>
      </dgm:t>
    </dgm:pt>
    <dgm:pt modelId="{4F353D64-307F-4661-B21B-AD48581F5155}" type="pres">
      <dgm:prSet presAssocID="{569BFB5F-74A2-45B5-9AF6-75F9A85E708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AEFB1D3-AAA8-4216-AE2E-80602EB16F28}" type="pres">
      <dgm:prSet presAssocID="{368E07F3-6022-47D2-909E-7895C7C7E4A7}" presName="centerShape" presStyleLbl="node0" presStyleIdx="0" presStyleCnt="1"/>
      <dgm:spPr/>
    </dgm:pt>
    <dgm:pt modelId="{BF9E027C-80E9-4141-96AE-B8FF9D71AB8C}" type="pres">
      <dgm:prSet presAssocID="{47C55330-F24B-49CC-A7CC-63AD23A6CAFC}" presName="parTrans" presStyleLbl="bgSibTrans2D1" presStyleIdx="0" presStyleCnt="2"/>
      <dgm:spPr/>
    </dgm:pt>
    <dgm:pt modelId="{43BC2121-3EDB-4F8F-9664-1CDC1CBDCB5C}" type="pres">
      <dgm:prSet presAssocID="{BEE2BD3D-3F31-44D4-B94B-D942A34B5D8D}" presName="node" presStyleLbl="node1" presStyleIdx="0" presStyleCnt="2" custScaleY="154397" custRadScaleRad="100132" custRadScaleInc="-59">
        <dgm:presLayoutVars>
          <dgm:bulletEnabled val="1"/>
        </dgm:presLayoutVars>
      </dgm:prSet>
      <dgm:spPr/>
    </dgm:pt>
    <dgm:pt modelId="{D19F4EEC-C88E-4ABD-BD7E-92EAA5D80686}" type="pres">
      <dgm:prSet presAssocID="{60DB8969-19F4-4B45-98A6-59D35C90651E}" presName="parTrans" presStyleLbl="bgSibTrans2D1" presStyleIdx="1" presStyleCnt="2"/>
      <dgm:spPr/>
    </dgm:pt>
    <dgm:pt modelId="{9F4FC837-9D68-48C6-9AC6-608DC1BB1BA6}" type="pres">
      <dgm:prSet presAssocID="{26922E12-11BA-4053-A2C4-45EF1F3AAF9E}" presName="node" presStyleLbl="node1" presStyleIdx="1" presStyleCnt="2" custScaleY="154778" custRadScaleRad="100628" custRadScaleInc="278">
        <dgm:presLayoutVars>
          <dgm:bulletEnabled val="1"/>
        </dgm:presLayoutVars>
      </dgm:prSet>
      <dgm:spPr/>
    </dgm:pt>
  </dgm:ptLst>
  <dgm:cxnLst>
    <dgm:cxn modelId="{C3D5E908-FEA7-4A2B-9738-7AB55A9ED573}" type="presOf" srcId="{26922E12-11BA-4053-A2C4-45EF1F3AAF9E}" destId="{9F4FC837-9D68-48C6-9AC6-608DC1BB1BA6}" srcOrd="0" destOrd="0" presId="urn:microsoft.com/office/officeart/2005/8/layout/radial4"/>
    <dgm:cxn modelId="{5BEA860E-98B3-4DA0-BD59-15EC2F95D79E}" type="presOf" srcId="{569BFB5F-74A2-45B5-9AF6-75F9A85E7082}" destId="{4F353D64-307F-4661-B21B-AD48581F5155}" srcOrd="0" destOrd="0" presId="urn:microsoft.com/office/officeart/2005/8/layout/radial4"/>
    <dgm:cxn modelId="{513FCF51-A676-4853-91C8-6D21518C5BD3}" type="presOf" srcId="{BEE2BD3D-3F31-44D4-B94B-D942A34B5D8D}" destId="{43BC2121-3EDB-4F8F-9664-1CDC1CBDCB5C}" srcOrd="0" destOrd="0" presId="urn:microsoft.com/office/officeart/2005/8/layout/radial4"/>
    <dgm:cxn modelId="{101C0B55-E0AC-41BF-AFEF-E82C2E7F7A09}" srcId="{368E07F3-6022-47D2-909E-7895C7C7E4A7}" destId="{BEE2BD3D-3F31-44D4-B94B-D942A34B5D8D}" srcOrd="0" destOrd="0" parTransId="{47C55330-F24B-49CC-A7CC-63AD23A6CAFC}" sibTransId="{50FE39E5-56E1-4083-A3B8-5A970F5495C0}"/>
    <dgm:cxn modelId="{B2964555-A605-4CF0-B740-70A163E502EC}" type="presOf" srcId="{60DB8969-19F4-4B45-98A6-59D35C90651E}" destId="{D19F4EEC-C88E-4ABD-BD7E-92EAA5D80686}" srcOrd="0" destOrd="0" presId="urn:microsoft.com/office/officeart/2005/8/layout/radial4"/>
    <dgm:cxn modelId="{73A54FAE-E71E-4C44-B625-54EA15C3A32B}" srcId="{368E07F3-6022-47D2-909E-7895C7C7E4A7}" destId="{26922E12-11BA-4053-A2C4-45EF1F3AAF9E}" srcOrd="1" destOrd="0" parTransId="{60DB8969-19F4-4B45-98A6-59D35C90651E}" sibTransId="{96FFB397-CC4A-4920-B790-0B3DF0543643}"/>
    <dgm:cxn modelId="{EDCECFC9-AF18-44E5-9554-B058700CB2EC}" type="presOf" srcId="{47C55330-F24B-49CC-A7CC-63AD23A6CAFC}" destId="{BF9E027C-80E9-4141-96AE-B8FF9D71AB8C}" srcOrd="0" destOrd="0" presId="urn:microsoft.com/office/officeart/2005/8/layout/radial4"/>
    <dgm:cxn modelId="{58162DD1-37D5-4987-89B3-3A62FBF6FC40}" type="presOf" srcId="{368E07F3-6022-47D2-909E-7895C7C7E4A7}" destId="{2AEFB1D3-AAA8-4216-AE2E-80602EB16F28}" srcOrd="0" destOrd="0" presId="urn:microsoft.com/office/officeart/2005/8/layout/radial4"/>
    <dgm:cxn modelId="{E34B93D8-B604-4567-8162-E9762DCAEBF3}" srcId="{569BFB5F-74A2-45B5-9AF6-75F9A85E7082}" destId="{368E07F3-6022-47D2-909E-7895C7C7E4A7}" srcOrd="0" destOrd="0" parTransId="{2768D0E4-8958-40E0-8787-D4DAB2D5841F}" sibTransId="{CECD7F17-BB95-41A0-A374-53146E3B041C}"/>
    <dgm:cxn modelId="{5D9FD420-1E7D-4959-BAB3-94DC21BC0311}" type="presParOf" srcId="{4F353D64-307F-4661-B21B-AD48581F5155}" destId="{2AEFB1D3-AAA8-4216-AE2E-80602EB16F28}" srcOrd="0" destOrd="0" presId="urn:microsoft.com/office/officeart/2005/8/layout/radial4"/>
    <dgm:cxn modelId="{73FB211C-F3ED-4DFD-B202-89EFAFB5B341}" type="presParOf" srcId="{4F353D64-307F-4661-B21B-AD48581F5155}" destId="{BF9E027C-80E9-4141-96AE-B8FF9D71AB8C}" srcOrd="1" destOrd="0" presId="urn:microsoft.com/office/officeart/2005/8/layout/radial4"/>
    <dgm:cxn modelId="{BA134E90-48E8-4C9D-8D37-ACC150FACE78}" type="presParOf" srcId="{4F353D64-307F-4661-B21B-AD48581F5155}" destId="{43BC2121-3EDB-4F8F-9664-1CDC1CBDCB5C}" srcOrd="2" destOrd="0" presId="urn:microsoft.com/office/officeart/2005/8/layout/radial4"/>
    <dgm:cxn modelId="{08500970-241B-4F25-A773-C413D9A94C2E}" type="presParOf" srcId="{4F353D64-307F-4661-B21B-AD48581F5155}" destId="{D19F4EEC-C88E-4ABD-BD7E-92EAA5D80686}" srcOrd="3" destOrd="0" presId="urn:microsoft.com/office/officeart/2005/8/layout/radial4"/>
    <dgm:cxn modelId="{91142681-5A64-4003-ADBE-801D548A23CE}" type="presParOf" srcId="{4F353D64-307F-4661-B21B-AD48581F5155}" destId="{9F4FC837-9D68-48C6-9AC6-608DC1BB1BA6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EFB1D3-AAA8-4216-AE2E-80602EB16F28}">
      <dsp:nvSpPr>
        <dsp:cNvPr id="0" name=""/>
        <dsp:cNvSpPr/>
      </dsp:nvSpPr>
      <dsp:spPr>
        <a:xfrm>
          <a:off x="2749756" y="2048270"/>
          <a:ext cx="2536305" cy="25363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HEALTH DISPARITIES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Missed or delayed diagnoses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Missed or delayed treatments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Increased morbidity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Increased mortality</a:t>
          </a:r>
        </a:p>
      </dsp:txBody>
      <dsp:txXfrm>
        <a:off x="3121189" y="2419703"/>
        <a:ext cx="1793439" cy="1793439"/>
      </dsp:txXfrm>
    </dsp:sp>
    <dsp:sp modelId="{BF9E027C-80E9-4141-96AE-B8FF9D71AB8C}">
      <dsp:nvSpPr>
        <dsp:cNvPr id="0" name=""/>
        <dsp:cNvSpPr/>
      </dsp:nvSpPr>
      <dsp:spPr>
        <a:xfrm rot="12896814">
          <a:off x="1022761" y="1575539"/>
          <a:ext cx="2042366" cy="72284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BC2121-3EDB-4F8F-9664-1CDC1CBDCB5C}">
      <dsp:nvSpPr>
        <dsp:cNvPr id="0" name=""/>
        <dsp:cNvSpPr/>
      </dsp:nvSpPr>
      <dsp:spPr>
        <a:xfrm>
          <a:off x="2153" y="-136060"/>
          <a:ext cx="2409490" cy="297614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Barriers to healthcare access: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Gaps in health insurance coverage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Challenges travelling to in-person services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Limited availability of telehealth resources</a:t>
          </a:r>
          <a:endParaRPr lang="en-US" sz="1600" kern="1200" dirty="0"/>
        </a:p>
      </dsp:txBody>
      <dsp:txXfrm>
        <a:off x="72725" y="-65488"/>
        <a:ext cx="2268346" cy="2835000"/>
      </dsp:txXfrm>
    </dsp:sp>
    <dsp:sp modelId="{D19F4EEC-C88E-4ABD-BD7E-92EAA5D80686}">
      <dsp:nvSpPr>
        <dsp:cNvPr id="0" name=""/>
        <dsp:cNvSpPr/>
      </dsp:nvSpPr>
      <dsp:spPr>
        <a:xfrm rot="19504421">
          <a:off x="4971115" y="1575715"/>
          <a:ext cx="2044035" cy="72284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1907789"/>
            <a:satOff val="-43528"/>
            <a:lumOff val="1607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4FC837-9D68-48C6-9AC6-608DC1BB1BA6}">
      <dsp:nvSpPr>
        <dsp:cNvPr id="0" name=""/>
        <dsp:cNvSpPr/>
      </dsp:nvSpPr>
      <dsp:spPr>
        <a:xfrm>
          <a:off x="5626328" y="-139733"/>
          <a:ext cx="2409490" cy="2983488"/>
        </a:xfrm>
        <a:prstGeom prst="roundRect">
          <a:avLst>
            <a:gd name="adj" fmla="val 10000"/>
          </a:avLst>
        </a:prstGeom>
        <a:solidFill>
          <a:schemeClr val="accent2">
            <a:hueOff val="1907789"/>
            <a:satOff val="-43528"/>
            <a:lumOff val="1607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Barriers to quality healthcare: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Unequal availability of diagnostic and treatment resources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Uneven distribution of specialty care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Limited health care workforce diversity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Limited language services</a:t>
          </a:r>
        </a:p>
      </dsp:txBody>
      <dsp:txXfrm>
        <a:off x="5696900" y="-69161"/>
        <a:ext cx="2268346" cy="28423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2B2E2F-6569-4884-B7D4-8E1A26C6C59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1CFFE1-EA3D-48D4-A59B-BC75F366F43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F689E-1338-4EF9-9F07-210928E06EA3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C269AF-4D08-40CF-94F1-15DBDF90342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660067-17C1-4004-B8E1-DE7E93DB7E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39507-BEF7-4E58-B4CA-E3256A086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489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6575A-23A1-0446-AC42-39A694FE1434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1D146-3CE0-E348-AE6B-17D5FA6F9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025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51D146-3CE0-E348-AE6B-17D5FA6F971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33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3-5 seconds to recognize collaborators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5F5B4-8380-B046-948F-1E70D20537E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18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Couple seconds to state where data come from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51D146-3CE0-E348-AE6B-17D5FA6F971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64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Overall covid and non-covid deaths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51D146-3CE0-E348-AE6B-17D5FA6F971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24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blacks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51D146-3CE0-E348-AE6B-17D5FA6F971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7911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61757E86-5076-40EA-8CDF-0D5802E4649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22EFAC2F-0B2F-48F3-81CF-DB7C8334FAA7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E034FD91-FFC7-49FB-BDC9-727AF3E0A7F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68C4222A-7943-4F3D-A86C-9F68432103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altLang="en-US" sz="800"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800" b="1">
                <a:latin typeface="Arial" panose="020B0604020202020204" pitchFamily="34" charset="0"/>
              </a:rPr>
              <a:t>Outline the Issues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800">
                <a:latin typeface="Arial" panose="020B0604020202020204" pitchFamily="34" charset="0"/>
              </a:rPr>
              <a:t>May be helpful to support with examples from recent news or statistics from catchment area (local, state, national area or foundation’s targeted populations).  Some points for elaboration: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altLang="en-US" sz="800">
                <a:latin typeface="Arial" panose="020B0604020202020204" pitchFamily="34" charset="0"/>
              </a:rPr>
              <a:t>Schools – both youth education and higher education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altLang="en-US" sz="800">
                <a:latin typeface="Arial" panose="020B0604020202020204" pitchFamily="34" charset="0"/>
              </a:rPr>
              <a:t>Safety – on many levels, starting with youth safety in the home and at school; safe places for everyone to work, live and play; traffic safety; etc.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altLang="en-US" sz="800">
                <a:latin typeface="Arial" panose="020B0604020202020204" pitchFamily="34" charset="0"/>
              </a:rPr>
              <a:t>Transportation – safe and affordable options for commuting; ability to access needed resources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altLang="en-US" sz="800">
                <a:latin typeface="Arial" panose="020B0604020202020204" pitchFamily="34" charset="0"/>
              </a:rPr>
              <a:t>Pollution – the water we drink, the air we breathe, our food sources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altLang="en-US" sz="800">
                <a:latin typeface="Arial" panose="020B0604020202020204" pitchFamily="34" charset="0"/>
              </a:rPr>
              <a:t>Climate change – critical issue internationally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altLang="en-US" sz="800">
                <a:latin typeface="Arial" panose="020B0604020202020204" pitchFamily="34" charset="0"/>
              </a:rPr>
              <a:t>Access to resources – access to healthy foods, clothing, necessities for living</a:t>
            </a:r>
          </a:p>
          <a:p>
            <a:pPr eaLnBrk="1" hangingPunct="1">
              <a:lnSpc>
                <a:spcPct val="80000"/>
              </a:lnSpc>
            </a:pPr>
            <a:endParaRPr lang="en-US" altLang="en-US" sz="800"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800" b="1">
                <a:latin typeface="Arial" panose="020B0604020202020204" pitchFamily="34" charset="0"/>
              </a:rPr>
              <a:t>“These issues are complex and interrelated.”</a:t>
            </a:r>
            <a:r>
              <a:rPr lang="en-US" altLang="en-US" sz="800">
                <a:latin typeface="Arial" panose="020B0604020202020204" pitchFamily="34" charset="0"/>
              </a:rPr>
              <a:t>  [</a:t>
            </a:r>
            <a:r>
              <a:rPr lang="en-US" altLang="en-US" sz="800" b="1">
                <a:latin typeface="Arial" panose="020B0604020202020204" pitchFamily="34" charset="0"/>
              </a:rPr>
              <a:t>click</a:t>
            </a:r>
            <a:r>
              <a:rPr lang="en-US" altLang="en-US" sz="800">
                <a:latin typeface="Arial" panose="020B0604020202020204" pitchFamily="34" charset="0"/>
              </a:rPr>
              <a:t>]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800">
                <a:latin typeface="Arial" panose="020B0604020202020204" pitchFamily="34" charset="0"/>
              </a:rPr>
              <a:t>Obvious links between climate change, pollution, and sustainability [</a:t>
            </a:r>
            <a:r>
              <a:rPr lang="en-US" altLang="en-US" sz="800" b="1">
                <a:latin typeface="Arial" panose="020B0604020202020204" pitchFamily="34" charset="0"/>
              </a:rPr>
              <a:t>click</a:t>
            </a:r>
            <a:r>
              <a:rPr lang="en-US" altLang="en-US" sz="800">
                <a:latin typeface="Arial" panose="020B0604020202020204" pitchFamily="34" charset="0"/>
              </a:rPr>
              <a:t>]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800">
                <a:latin typeface="Arial" panose="020B0604020202020204" pitchFamily="34" charset="0"/>
              </a:rPr>
              <a:t>Jobs, education and available resources are factors of the economy [</a:t>
            </a:r>
            <a:r>
              <a:rPr lang="en-US" altLang="en-US" sz="800" b="1">
                <a:latin typeface="Arial" panose="020B0604020202020204" pitchFamily="34" charset="0"/>
              </a:rPr>
              <a:t>click</a:t>
            </a:r>
            <a:r>
              <a:rPr lang="en-US" altLang="en-US" sz="80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800">
                <a:latin typeface="Arial" panose="020B0604020202020204" pitchFamily="34" charset="0"/>
              </a:rPr>
              <a:t>Health impacted by pollution, safety, ability to transport to get the resources, to get the exercise, to get to the doctor, etc.</a:t>
            </a:r>
          </a:p>
          <a:p>
            <a:pPr eaLnBrk="1" hangingPunct="1">
              <a:lnSpc>
                <a:spcPct val="80000"/>
              </a:lnSpc>
            </a:pPr>
            <a:endParaRPr lang="en-US" altLang="en-US" sz="800"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800">
                <a:latin typeface="Arial" panose="020B0604020202020204" pitchFamily="34" charset="0"/>
              </a:rPr>
              <a:t>Point out links between Environment, Economy &amp; Health as well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800">
                <a:latin typeface="Arial" panose="020B0604020202020204" pitchFamily="34" charset="0"/>
              </a:rPr>
              <a:t>This diagram does not reflect all of the linkages or all of the factors</a:t>
            </a:r>
          </a:p>
          <a:p>
            <a:pPr eaLnBrk="1" hangingPunct="1">
              <a:lnSpc>
                <a:spcPct val="80000"/>
              </a:lnSpc>
            </a:pPr>
            <a:endParaRPr lang="en-US" altLang="en-US" sz="800"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800"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Char char="•"/>
            </a:pPr>
            <a:endParaRPr lang="en-US" altLang="en-US" sz="800"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Char char="•"/>
            </a:pPr>
            <a:endParaRPr lang="en-US" altLang="en-US" sz="800"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Char char="•"/>
            </a:pPr>
            <a:endParaRPr lang="en-US" altLang="en-US" sz="8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0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8"/>
            <a:ext cx="5800725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 -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6"/>
          <p:cNvSpPr>
            <a:spLocks noGrp="1"/>
          </p:cNvSpPr>
          <p:nvPr>
            <p:ph type="title" hasCustomPrompt="1"/>
          </p:nvPr>
        </p:nvSpPr>
        <p:spPr>
          <a:xfrm>
            <a:off x="151630" y="301314"/>
            <a:ext cx="2964724" cy="309014"/>
          </a:xfrm>
          <a:prstGeom prst="rect">
            <a:avLst/>
          </a:prstGeom>
        </p:spPr>
        <p:txBody>
          <a:bodyPr/>
          <a:lstStyle>
            <a:lvl1pPr>
              <a:defRPr sz="1637" b="1" i="0">
                <a:solidFill>
                  <a:schemeClr val="bg1"/>
                </a:solidFill>
                <a:latin typeface="URW Grotesk T" charset="0"/>
                <a:ea typeface="URW Grotesk T" charset="0"/>
                <a:cs typeface="URW Grotesk T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19"/>
          <p:cNvSpPr>
            <a:spLocks noGrp="1"/>
          </p:cNvSpPr>
          <p:nvPr>
            <p:ph type="body" sz="quarter" idx="10"/>
          </p:nvPr>
        </p:nvSpPr>
        <p:spPr>
          <a:xfrm>
            <a:off x="1036859" y="2046744"/>
            <a:ext cx="7312889" cy="2764030"/>
          </a:xfrm>
          <a:prstGeom prst="rect">
            <a:avLst/>
          </a:prstGeom>
        </p:spPr>
        <p:txBody>
          <a:bodyPr/>
          <a:lstStyle>
            <a:lvl1pPr>
              <a:defRPr sz="2729" b="0" i="0">
                <a:latin typeface="URW Grotesk Light" charset="0"/>
                <a:ea typeface="URW Grotesk Light" charset="0"/>
                <a:cs typeface="URW Grotesk Light" charset="0"/>
              </a:defRPr>
            </a:lvl1pPr>
            <a:lvl2pPr>
              <a:defRPr sz="2729" b="0" i="0">
                <a:latin typeface="URW Grotesk Light" charset="0"/>
                <a:ea typeface="URW Grotesk Light" charset="0"/>
                <a:cs typeface="URW Grotesk Light" charset="0"/>
              </a:defRPr>
            </a:lvl2pPr>
            <a:lvl3pPr>
              <a:defRPr sz="2729" b="0" i="0">
                <a:latin typeface="URW Grotesk Light" charset="0"/>
                <a:ea typeface="URW Grotesk Light" charset="0"/>
                <a:cs typeface="URW Grotesk Light" charset="0"/>
              </a:defRPr>
            </a:lvl3pPr>
            <a:lvl4pPr>
              <a:defRPr sz="2729" b="0" i="0">
                <a:latin typeface="URW Grotesk Light" charset="0"/>
                <a:ea typeface="URW Grotesk Light" charset="0"/>
                <a:cs typeface="URW Grotesk Light" charset="0"/>
              </a:defRPr>
            </a:lvl4pPr>
            <a:lvl5pPr>
              <a:defRPr sz="2729" b="0" i="0">
                <a:latin typeface="URW Grotesk Light" charset="0"/>
                <a:ea typeface="URW Grotesk Light" charset="0"/>
                <a:cs typeface="URW Grotesk Light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428278" y="127080"/>
            <a:ext cx="2287444" cy="720071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LOCKUP (reversed / .PDF RGB version)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869622" y="6356454"/>
            <a:ext cx="185566" cy="364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46">
                <a:solidFill>
                  <a:schemeClr val="bg1"/>
                </a:solidFill>
              </a:defRPr>
            </a:lvl1pPr>
          </a:lstStyle>
          <a:p>
            <a:fld id="{32EC5C7E-BD6E-674A-84A5-3CE800E131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695366" y="5739387"/>
            <a:ext cx="5718610" cy="41587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19"/>
            </a:lvl1pPr>
          </a:lstStyle>
          <a:p>
            <a:pPr lvl="0"/>
            <a:r>
              <a:rPr lang="en-US" dirty="0"/>
              <a:t>Add Caption here</a:t>
            </a:r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/>
          </p:nvPr>
        </p:nvSpPr>
        <p:spPr>
          <a:xfrm>
            <a:off x="5889013" y="286873"/>
            <a:ext cx="2980609" cy="323454"/>
          </a:xfrm>
          <a:prstGeom prst="rect">
            <a:avLst/>
          </a:prstGeom>
        </p:spPr>
        <p:txBody>
          <a:bodyPr vert="horz"/>
          <a:lstStyle>
            <a:lvl1pPr marL="0" indent="0" algn="r">
              <a:buNone/>
              <a:defRPr sz="1455">
                <a:solidFill>
                  <a:srgbClr val="FFFFFF"/>
                </a:solidFill>
                <a:latin typeface="URWGroteskConLig"/>
                <a:cs typeface="URWGroteskConLig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22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59482E-6 -4.50463E-6 L -1.59482E-6 -0.08083 " pathEditMode="relative" rAng="0" ptsTypes="AA">
                                      <p:cBhvr>
                                        <p:cTn id="6" dur="8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path" presetSubtype="0" accel="50000" decel="50000" fill="hold" nodeType="afterEffect">
                  <p:stCondLst>
                    <p:cond delay="0"/>
                  </p:stCondLst>
                  <p:childTnLst>
                    <p:animMotion origin="layout" path="M -1.59482E-6 -4.50463E-6 L -1.59482E-6 -0.08083 " pathEditMode="relative" rAng="0" ptsTypes="AA">
                      <p:cBhvr>
                        <p:cTn dur="8000" fill="hold"/>
                        <p:tgtEl>
                          <p:spTgt spid="9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-4042"/>
                    </p:animMotion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1" y="174461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4948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3"/>
            <a:ext cx="7584948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5734"/>
            <a:ext cx="75438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328C6-120E-43DD-8BDE-E6AF705F8F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3690" y="348135"/>
            <a:ext cx="7543800" cy="3352006"/>
          </a:xfrm>
        </p:spPr>
        <p:txBody>
          <a:bodyPr>
            <a:normAutofit/>
          </a:bodyPr>
          <a:lstStyle/>
          <a:p>
            <a:pPr algn="ctr">
              <a:spcBef>
                <a:spcPts val="1200"/>
              </a:spcBef>
              <a:spcAft>
                <a:spcPts val="200"/>
              </a:spcAft>
            </a:pPr>
            <a:r>
              <a:rPr lang="en-US" altLang="en-US" sz="4800" dirty="0">
                <a:latin typeface="Georgia" panose="02040502050405020303" pitchFamily="18" charset="0"/>
                <a:cs typeface="Arial" panose="020B0604020202020204" pitchFamily="34" charset="0"/>
              </a:rPr>
              <a:t>COVID-19: Mortality and Economic Well-being of Black &amp; Latinx Americans</a:t>
            </a:r>
            <a:endParaRPr lang="en-US" sz="4800" dirty="0"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E345F3-FE2B-40C4-93E9-5D455C1306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0100" y="4444267"/>
            <a:ext cx="7543800" cy="1744498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altLang="en-US" sz="23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PAA </a:t>
            </a:r>
            <a:r>
              <a:rPr lang="en-US" altLang="en-US" sz="2300" cap="none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Congressional Briefing</a:t>
            </a:r>
            <a:r>
              <a:rPr lang="en-US" altLang="en-US" sz="23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</a:p>
          <a:p>
            <a:pPr algn="ctr">
              <a:defRPr/>
            </a:pPr>
            <a:r>
              <a:rPr lang="en-US" altLang="en-US" sz="2600" b="1" cap="small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Living, Working, Dying: </a:t>
            </a:r>
          </a:p>
          <a:p>
            <a:pPr algn="ctr">
              <a:defRPr/>
            </a:pPr>
            <a:r>
              <a:rPr lang="en-US" altLang="en-US" sz="2600" b="1" cap="small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Demographic Insights into COVID-19</a:t>
            </a:r>
          </a:p>
          <a:p>
            <a:pPr algn="ctr">
              <a:defRPr/>
            </a:pPr>
            <a:r>
              <a:rPr lang="en-US" altLang="en-US" sz="24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Marc A. Garcia, PhD</a:t>
            </a:r>
          </a:p>
          <a:p>
            <a:pPr algn="ctr">
              <a:defRPr/>
            </a:pPr>
            <a:r>
              <a:rPr lang="en-US" altLang="en-US" sz="18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April 23, 2021</a:t>
            </a:r>
          </a:p>
          <a:p>
            <a:endParaRPr lang="en-US" sz="18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218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1CCDD-B7C2-4E80-ADDA-368192618C58}"/>
              </a:ext>
            </a:extLst>
          </p:cNvPr>
          <p:cNvSpPr txBox="1">
            <a:spLocks/>
          </p:cNvSpPr>
          <p:nvPr/>
        </p:nvSpPr>
        <p:spPr>
          <a:xfrm>
            <a:off x="460375" y="365126"/>
            <a:ext cx="8229600" cy="69188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chemeClr val="bg1"/>
                </a:solidFill>
                <a:latin typeface="Georgia" panose="02040502050405020303" pitchFamily="18" charset="0"/>
              </a:rPr>
              <a:t>HRS COVID Module</a:t>
            </a:r>
            <a:endParaRPr lang="en-US" altLang="en-US" sz="4000" dirty="0">
              <a:solidFill>
                <a:schemeClr val="bg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446622"/>
              </p:ext>
            </p:extLst>
          </p:nvPr>
        </p:nvGraphicFramePr>
        <p:xfrm>
          <a:off x="460375" y="1096433"/>
          <a:ext cx="8375511" cy="5145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43211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5FE0-330A-4776-B439-07423C59EA1F}"/>
              </a:ext>
            </a:extLst>
          </p:cNvPr>
          <p:cNvSpPr txBox="1">
            <a:spLocks/>
          </p:cNvSpPr>
          <p:nvPr/>
        </p:nvSpPr>
        <p:spPr>
          <a:xfrm>
            <a:off x="460375" y="365126"/>
            <a:ext cx="8229600" cy="101031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chemeClr val="bg1"/>
                </a:solidFill>
                <a:latin typeface="Georgia" panose="02040502050405020303" pitchFamily="18" charset="0"/>
              </a:rPr>
              <a:t>Structural Racism: The Root Cause of the Social Determinants of Health</a:t>
            </a:r>
            <a:endParaRPr lang="en-US" altLang="en-US" sz="3200" dirty="0">
              <a:solidFill>
                <a:schemeClr val="bg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BBD72166-8E61-416A-A2FC-836B3E1206A7}"/>
              </a:ext>
            </a:extLst>
          </p:cNvPr>
          <p:cNvSpPr txBox="1">
            <a:spLocks/>
          </p:cNvSpPr>
          <p:nvPr/>
        </p:nvSpPr>
        <p:spPr>
          <a:xfrm>
            <a:off x="822959" y="1845734"/>
            <a:ext cx="3703320" cy="4023360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en-US" dirty="0">
                <a:latin typeface="Georgia" panose="02040502050405020303" pitchFamily="18" charset="0"/>
              </a:rPr>
              <a:t> </a:t>
            </a:r>
            <a:r>
              <a:rPr lang="en-US" altLang="en-US" sz="2800" dirty="0">
                <a:latin typeface="Georgia" panose="02040502050405020303" pitchFamily="18" charset="0"/>
              </a:rPr>
              <a:t>Access to health care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Georgia" panose="02040502050405020303" pitchFamily="18" charset="0"/>
              </a:rPr>
              <a:t> Access to resources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Georgia" panose="02040502050405020303" pitchFamily="18" charset="0"/>
              </a:rPr>
              <a:t> Education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Georgia" panose="02040502050405020303" pitchFamily="18" charset="0"/>
              </a:rPr>
              <a:t> Employment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Georgia" panose="02040502050405020303" pitchFamily="18" charset="0"/>
              </a:rPr>
              <a:t> Environment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Georgia" panose="02040502050405020303" pitchFamily="18" charset="0"/>
              </a:rPr>
              <a:t>Income/Poverty</a:t>
            </a:r>
          </a:p>
          <a:p>
            <a:endParaRPr lang="en-US" dirty="0"/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15B3790B-7049-4D80-B5E8-73E879F92346}"/>
              </a:ext>
            </a:extLst>
          </p:cNvPr>
          <p:cNvSpPr txBox="1">
            <a:spLocks/>
          </p:cNvSpPr>
          <p:nvPr/>
        </p:nvSpPr>
        <p:spPr>
          <a:xfrm>
            <a:off x="4663439" y="1845735"/>
            <a:ext cx="4026536" cy="4023360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Georgia" panose="02040502050405020303" pitchFamily="18" charset="0"/>
              </a:rPr>
              <a:t> Insurance Coverage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Georgia" panose="02040502050405020303" pitchFamily="18" charset="0"/>
              </a:rPr>
              <a:t> Housing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Georgia" panose="02040502050405020303" pitchFamily="18" charset="0"/>
              </a:rPr>
              <a:t>Racism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Georgia" panose="02040502050405020303" pitchFamily="18" charset="0"/>
              </a:rPr>
              <a:t>Discrimination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Georgia" panose="02040502050405020303" pitchFamily="18" charset="0"/>
              </a:rPr>
              <a:t> Segregation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Georgia" panose="02040502050405020303" pitchFamily="18" charset="0"/>
              </a:rPr>
              <a:t> Transportation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031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F1921D9D-9345-41AF-A485-2F8F543C58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3244306"/>
              </p:ext>
            </p:extLst>
          </p:nvPr>
        </p:nvGraphicFramePr>
        <p:xfrm>
          <a:off x="554090" y="1671353"/>
          <a:ext cx="8035819" cy="4444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CE08567D-2D3B-48D1-917F-8C0145B857F2}"/>
              </a:ext>
            </a:extLst>
          </p:cNvPr>
          <p:cNvSpPr txBox="1">
            <a:spLocks/>
          </p:cNvSpPr>
          <p:nvPr/>
        </p:nvSpPr>
        <p:spPr>
          <a:xfrm>
            <a:off x="460375" y="365126"/>
            <a:ext cx="8229600" cy="101031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chemeClr val="bg1"/>
                </a:solidFill>
                <a:latin typeface="Georgia" panose="02040502050405020303" pitchFamily="18" charset="0"/>
              </a:rPr>
              <a:t>Structural Racism: The Root Cause of the Social Determinants of Health</a:t>
            </a:r>
            <a:endParaRPr lang="en-US" altLang="en-US" sz="3200" dirty="0">
              <a:solidFill>
                <a:schemeClr val="bg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6750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49" name="Oval 17">
            <a:extLst>
              <a:ext uri="{FF2B5EF4-FFF2-40B4-BE49-F238E27FC236}">
                <a16:creationId xmlns:a16="http://schemas.microsoft.com/office/drawing/2014/main" id="{0ED1073E-139C-4EB7-AD3B-DB5D2E31A7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3352800"/>
            <a:ext cx="2286000" cy="2133600"/>
          </a:xfrm>
          <a:prstGeom prst="ellipse">
            <a:avLst/>
          </a:prstGeom>
          <a:solidFill>
            <a:schemeClr val="accent4">
              <a:lumMod val="50000"/>
              <a:alpha val="78822"/>
            </a:schemeClr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chemeClr val="bg1"/>
                </a:solidFill>
              </a:rPr>
              <a:t>  Equity</a:t>
            </a:r>
          </a:p>
        </p:txBody>
      </p:sp>
      <p:sp>
        <p:nvSpPr>
          <p:cNvPr id="95250" name="Oval 18">
            <a:extLst>
              <a:ext uri="{FF2B5EF4-FFF2-40B4-BE49-F238E27FC236}">
                <a16:creationId xmlns:a16="http://schemas.microsoft.com/office/drawing/2014/main" id="{1FB6D8EE-923E-4B45-9524-35FD639885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3352800"/>
            <a:ext cx="2286000" cy="2133600"/>
          </a:xfrm>
          <a:prstGeom prst="ellipse">
            <a:avLst/>
          </a:prstGeom>
          <a:solidFill>
            <a:schemeClr val="accent4">
              <a:lumMod val="50000"/>
              <a:alpha val="78822"/>
            </a:schemeClr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chemeClr val="bg1"/>
                </a:solidFill>
              </a:rPr>
              <a:t>Environment</a:t>
            </a:r>
          </a:p>
        </p:txBody>
      </p:sp>
      <p:sp>
        <p:nvSpPr>
          <p:cNvPr id="95235" name="Oval 3">
            <a:extLst>
              <a:ext uri="{FF2B5EF4-FFF2-40B4-BE49-F238E27FC236}">
                <a16:creationId xmlns:a16="http://schemas.microsoft.com/office/drawing/2014/main" id="{B4D133AA-99C5-4DA1-9954-EB69248F3F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1981200"/>
            <a:ext cx="2286000" cy="2133600"/>
          </a:xfrm>
          <a:prstGeom prst="ellipse">
            <a:avLst/>
          </a:prstGeom>
          <a:solidFill>
            <a:schemeClr val="accent4">
              <a:lumMod val="50000"/>
              <a:alpha val="78822"/>
            </a:schemeClr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bg1"/>
                </a:solidFill>
              </a:rPr>
              <a:t>Health</a:t>
            </a:r>
          </a:p>
        </p:txBody>
      </p:sp>
      <p:sp>
        <p:nvSpPr>
          <p:cNvPr id="95239" name="Oval 7">
            <a:extLst>
              <a:ext uri="{FF2B5EF4-FFF2-40B4-BE49-F238E27FC236}">
                <a16:creationId xmlns:a16="http://schemas.microsoft.com/office/drawing/2014/main" id="{F7E88F1A-5DDA-4294-967E-5D3CC98C62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676400"/>
            <a:ext cx="1524000" cy="1447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>
                <a:solidFill>
                  <a:srgbClr val="000000"/>
                </a:solidFill>
                <a:latin typeface="Georgia" panose="02040502050405020303" pitchFamily="18" charset="0"/>
              </a:rPr>
              <a:t>Access to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>
                <a:solidFill>
                  <a:srgbClr val="000000"/>
                </a:solidFill>
                <a:latin typeface="Georgia" panose="02040502050405020303" pitchFamily="18" charset="0"/>
              </a:rPr>
              <a:t>Healthy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>
                <a:solidFill>
                  <a:srgbClr val="000000"/>
                </a:solidFill>
                <a:latin typeface="Georgia" panose="02040502050405020303" pitchFamily="18" charset="0"/>
              </a:rPr>
              <a:t>Food</a:t>
            </a:r>
          </a:p>
        </p:txBody>
      </p:sp>
      <p:sp>
        <p:nvSpPr>
          <p:cNvPr id="95240" name="Oval 8">
            <a:extLst>
              <a:ext uri="{FF2B5EF4-FFF2-40B4-BE49-F238E27FC236}">
                <a16:creationId xmlns:a16="http://schemas.microsoft.com/office/drawing/2014/main" id="{054DF98A-945C-496A-8D64-C6D5CF9EE9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1676400"/>
            <a:ext cx="1524000" cy="1447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>
                <a:solidFill>
                  <a:srgbClr val="000000"/>
                </a:solidFill>
                <a:latin typeface="Georgia" panose="02040502050405020303" pitchFamily="18" charset="0"/>
              </a:rPr>
              <a:t>Schools/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>
                <a:solidFill>
                  <a:srgbClr val="000000"/>
                </a:solidFill>
                <a:latin typeface="Georgia" panose="02040502050405020303" pitchFamily="18" charset="0"/>
              </a:rPr>
              <a:t>Childcare</a:t>
            </a:r>
          </a:p>
        </p:txBody>
      </p:sp>
      <p:sp>
        <p:nvSpPr>
          <p:cNvPr id="95241" name="Oval 9">
            <a:extLst>
              <a:ext uri="{FF2B5EF4-FFF2-40B4-BE49-F238E27FC236}">
                <a16:creationId xmlns:a16="http://schemas.microsoft.com/office/drawing/2014/main" id="{4B00815B-2F17-488D-A216-8B15F35A83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1219200"/>
            <a:ext cx="1524000" cy="1447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>
                <a:solidFill>
                  <a:srgbClr val="000000"/>
                </a:solidFill>
                <a:latin typeface="Georgia" panose="02040502050405020303" pitchFamily="18" charset="0"/>
              </a:rPr>
              <a:t>Healthcare </a:t>
            </a:r>
            <a:br>
              <a:rPr lang="en-US" altLang="en-US" sz="1600" b="1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lang="en-US" altLang="en-US" sz="1600" b="1" dirty="0">
                <a:solidFill>
                  <a:srgbClr val="000000"/>
                </a:solidFill>
                <a:latin typeface="Georgia" panose="02040502050405020303" pitchFamily="18" charset="0"/>
              </a:rPr>
              <a:t>facilities</a:t>
            </a:r>
          </a:p>
        </p:txBody>
      </p:sp>
      <p:sp>
        <p:nvSpPr>
          <p:cNvPr id="95242" name="Oval 10">
            <a:extLst>
              <a:ext uri="{FF2B5EF4-FFF2-40B4-BE49-F238E27FC236}">
                <a16:creationId xmlns:a16="http://schemas.microsoft.com/office/drawing/2014/main" id="{007A3B85-979F-4547-B38A-F1A8EB9A7C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3124200"/>
            <a:ext cx="1524000" cy="1447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>
                <a:solidFill>
                  <a:srgbClr val="000000"/>
                </a:solidFill>
                <a:latin typeface="Georgia" panose="02040502050405020303" pitchFamily="18" charset="0"/>
              </a:rPr>
              <a:t>Community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>
                <a:solidFill>
                  <a:srgbClr val="000000"/>
                </a:solidFill>
                <a:latin typeface="Georgia" panose="02040502050405020303" pitchFamily="18" charset="0"/>
              </a:rPr>
              <a:t>Safety/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>
                <a:solidFill>
                  <a:srgbClr val="000000"/>
                </a:solidFill>
                <a:latin typeface="Georgia" panose="02040502050405020303" pitchFamily="18" charset="0"/>
              </a:rPr>
              <a:t>Violence</a:t>
            </a:r>
          </a:p>
        </p:txBody>
      </p:sp>
      <p:sp>
        <p:nvSpPr>
          <p:cNvPr id="95243" name="Oval 11">
            <a:extLst>
              <a:ext uri="{FF2B5EF4-FFF2-40B4-BE49-F238E27FC236}">
                <a16:creationId xmlns:a16="http://schemas.microsoft.com/office/drawing/2014/main" id="{469ADA70-2FA5-4751-80B5-B3F7D1188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4648200"/>
            <a:ext cx="1524000" cy="1447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>
                <a:solidFill>
                  <a:srgbClr val="000000"/>
                </a:solidFill>
                <a:latin typeface="Georgia" panose="02040502050405020303" pitchFamily="18" charset="0"/>
              </a:rPr>
              <a:t>Transportation</a:t>
            </a:r>
            <a:br>
              <a:rPr lang="en-US" altLang="en-US" sz="1600" b="1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endParaRPr lang="en-US" altLang="en-US" sz="1600" b="1" dirty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95244" name="Oval 12">
            <a:extLst>
              <a:ext uri="{FF2B5EF4-FFF2-40B4-BE49-F238E27FC236}">
                <a16:creationId xmlns:a16="http://schemas.microsoft.com/office/drawing/2014/main" id="{1A36521B-ED3E-416C-93E1-B6D4EC557F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5105400"/>
            <a:ext cx="1524000" cy="1447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>
                <a:solidFill>
                  <a:srgbClr val="000000"/>
                </a:solidFill>
                <a:latin typeface="Georgia" panose="02040502050405020303" pitchFamily="18" charset="0"/>
              </a:rPr>
              <a:t>Work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>
                <a:solidFill>
                  <a:srgbClr val="000000"/>
                </a:solidFill>
                <a:latin typeface="Georgia" panose="02040502050405020303" pitchFamily="18" charset="0"/>
              </a:rPr>
              <a:t>environments</a:t>
            </a:r>
          </a:p>
        </p:txBody>
      </p:sp>
      <p:sp>
        <p:nvSpPr>
          <p:cNvPr id="95246" name="Oval 14">
            <a:extLst>
              <a:ext uri="{FF2B5EF4-FFF2-40B4-BE49-F238E27FC236}">
                <a16:creationId xmlns:a16="http://schemas.microsoft.com/office/drawing/2014/main" id="{3D243E82-E8C3-414F-B3D0-C111B45070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3048000"/>
            <a:ext cx="1524000" cy="1447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>
                <a:solidFill>
                  <a:srgbClr val="000000"/>
                </a:solidFill>
                <a:latin typeface="Georgia" panose="02040502050405020303" pitchFamily="18" charset="0"/>
              </a:rPr>
              <a:t>Housing</a:t>
            </a:r>
          </a:p>
        </p:txBody>
      </p:sp>
      <p:sp>
        <p:nvSpPr>
          <p:cNvPr id="95247" name="Oval 15">
            <a:extLst>
              <a:ext uri="{FF2B5EF4-FFF2-40B4-BE49-F238E27FC236}">
                <a16:creationId xmlns:a16="http://schemas.microsoft.com/office/drawing/2014/main" id="{BCA0DB98-19C5-4319-BB73-054176EA81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4648200"/>
            <a:ext cx="1524000" cy="1447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>
                <a:solidFill>
                  <a:srgbClr val="000000"/>
                </a:solidFill>
              </a:rPr>
              <a:t>Parks/Open</a:t>
            </a:r>
            <a:br>
              <a:rPr lang="en-US" altLang="en-US" sz="1600" b="1" dirty="0">
                <a:solidFill>
                  <a:srgbClr val="000000"/>
                </a:solidFill>
              </a:rPr>
            </a:br>
            <a:r>
              <a:rPr lang="en-US" altLang="en-US" sz="1600" b="1" dirty="0">
                <a:solidFill>
                  <a:srgbClr val="000000"/>
                </a:solidFill>
              </a:rPr>
              <a:t>Green Spaces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62E7CBAC-03DF-454E-9E6C-20EC168232A1}"/>
              </a:ext>
            </a:extLst>
          </p:cNvPr>
          <p:cNvSpPr txBox="1">
            <a:spLocks/>
          </p:cNvSpPr>
          <p:nvPr/>
        </p:nvSpPr>
        <p:spPr>
          <a:xfrm>
            <a:off x="457200" y="277148"/>
            <a:ext cx="8229600" cy="85663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dirty="0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Future Directions: Intersection of Health, Place &amp; Equity  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>
            <a:extLst>
              <a:ext uri="{FF2B5EF4-FFF2-40B4-BE49-F238E27FC236}">
                <a16:creationId xmlns:a16="http://schemas.microsoft.com/office/drawing/2014/main" id="{DE05E341-1515-43C3-8FE1-7BF525225266}"/>
              </a:ext>
            </a:extLst>
          </p:cNvPr>
          <p:cNvSpPr txBox="1">
            <a:spLocks/>
          </p:cNvSpPr>
          <p:nvPr/>
        </p:nvSpPr>
        <p:spPr bwMode="auto">
          <a:xfrm>
            <a:off x="2353872" y="2146645"/>
            <a:ext cx="4216753" cy="16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spcAft>
                <a:spcPts val="120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382588">
              <a:spcBef>
                <a:spcPct val="2000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1600" indent="-382588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828800" indent="-382588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286000" indent="-382588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743200" indent="-3825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3200400" indent="-3825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657600" indent="-3825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4114800" indent="-3825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4000"/>
              </a:lnSpc>
              <a:spcBef>
                <a:spcPts val="455"/>
              </a:spcBef>
              <a:spcAft>
                <a:spcPts val="91"/>
              </a:spcAft>
            </a:pPr>
            <a:r>
              <a:rPr lang="en-US" altLang="en-US" sz="2729" dirty="0">
                <a:solidFill>
                  <a:srgbClr val="1E1C11"/>
                </a:solidFill>
                <a:latin typeface="Georgia" panose="02040502050405020303" pitchFamily="18" charset="0"/>
              </a:rPr>
              <a:t>Contact Information:</a:t>
            </a:r>
          </a:p>
          <a:p>
            <a:pPr algn="ctr">
              <a:lnSpc>
                <a:spcPct val="94000"/>
              </a:lnSpc>
              <a:spcBef>
                <a:spcPts val="455"/>
              </a:spcBef>
              <a:spcAft>
                <a:spcPts val="91"/>
              </a:spcAft>
            </a:pPr>
            <a:r>
              <a:rPr lang="en-US" altLang="en-US" sz="2729" dirty="0">
                <a:solidFill>
                  <a:srgbClr val="1E1C11"/>
                </a:solidFill>
                <a:latin typeface="Georgia" panose="02040502050405020303" pitchFamily="18" charset="0"/>
              </a:rPr>
              <a:t>Marc A. García</a:t>
            </a:r>
          </a:p>
          <a:p>
            <a:pPr algn="ctr">
              <a:lnSpc>
                <a:spcPct val="94000"/>
              </a:lnSpc>
              <a:spcBef>
                <a:spcPts val="455"/>
              </a:spcBef>
              <a:spcAft>
                <a:spcPts val="91"/>
              </a:spcAft>
            </a:pPr>
            <a:r>
              <a:rPr lang="en-US" altLang="en-US" sz="2729" dirty="0">
                <a:solidFill>
                  <a:srgbClr val="1E1C11"/>
                </a:solidFill>
                <a:latin typeface="Georgia" panose="02040502050405020303" pitchFamily="18" charset="0"/>
              </a:rPr>
              <a:t>marcagarcia@unl.edu</a:t>
            </a:r>
          </a:p>
        </p:txBody>
      </p:sp>
      <p:pic>
        <p:nvPicPr>
          <p:cNvPr id="3" name="Picture 2" descr="Image result for gracias">
            <a:extLst>
              <a:ext uri="{FF2B5EF4-FFF2-40B4-BE49-F238E27FC236}">
                <a16:creationId xmlns:a16="http://schemas.microsoft.com/office/drawing/2014/main" id="{539325FF-6738-48DF-97AD-11D8CF267D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239" y="3671608"/>
            <a:ext cx="2915523" cy="1178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6397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300290F-5AB3-4914-B04D-9B5E2F52F7F8}"/>
              </a:ext>
            </a:extLst>
          </p:cNvPr>
          <p:cNvSpPr txBox="1"/>
          <p:nvPr/>
        </p:nvSpPr>
        <p:spPr>
          <a:xfrm>
            <a:off x="779930" y="901372"/>
            <a:ext cx="75841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Collaborators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C9ECDDE-4BA5-4071-B9DF-26BA330115BD}"/>
              </a:ext>
            </a:extLst>
          </p:cNvPr>
          <p:cNvSpPr/>
          <p:nvPr/>
        </p:nvSpPr>
        <p:spPr>
          <a:xfrm>
            <a:off x="779930" y="2642866"/>
            <a:ext cx="346582" cy="34658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19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73D675-EBEF-4DA5-8492-AA4B56136F6C}"/>
              </a:ext>
            </a:extLst>
          </p:cNvPr>
          <p:cNvSpPr txBox="1"/>
          <p:nvPr/>
        </p:nvSpPr>
        <p:spPr>
          <a:xfrm>
            <a:off x="1169931" y="2616102"/>
            <a:ext cx="7936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Rogelio Saenz, University of Texas-San Antonio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4EF5301-CDE1-46A6-807F-30BCEEBF2605}"/>
              </a:ext>
            </a:extLst>
          </p:cNvPr>
          <p:cNvSpPr/>
          <p:nvPr/>
        </p:nvSpPr>
        <p:spPr>
          <a:xfrm>
            <a:off x="779930" y="3153299"/>
            <a:ext cx="346582" cy="34658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19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B7031F9-FF41-4CC1-8A0B-236931180766}"/>
              </a:ext>
            </a:extLst>
          </p:cNvPr>
          <p:cNvSpPr txBox="1"/>
          <p:nvPr/>
        </p:nvSpPr>
        <p:spPr>
          <a:xfrm>
            <a:off x="1169931" y="3126535"/>
            <a:ext cx="7936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Adriana M. Reyes, Cornell University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B448140-F9F3-4139-9DF0-CFEF34BCEC6B}"/>
              </a:ext>
            </a:extLst>
          </p:cNvPr>
          <p:cNvSpPr/>
          <p:nvPr/>
        </p:nvSpPr>
        <p:spPr>
          <a:xfrm>
            <a:off x="779930" y="3637428"/>
            <a:ext cx="346582" cy="34658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19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925105A-5448-448D-A610-763DAAB754BD}"/>
              </a:ext>
            </a:extLst>
          </p:cNvPr>
          <p:cNvSpPr txBox="1"/>
          <p:nvPr/>
        </p:nvSpPr>
        <p:spPr>
          <a:xfrm>
            <a:off x="1169931" y="3610664"/>
            <a:ext cx="7936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latin typeface="Georgia" panose="02040502050405020303" pitchFamily="18" charset="0"/>
              </a:rPr>
              <a:t>Amy Thierry, Xavier University</a:t>
            </a:r>
          </a:p>
        </p:txBody>
      </p:sp>
    </p:spTree>
    <p:extLst>
      <p:ext uri="{BB962C8B-B14F-4D97-AF65-F5344CB8AC3E}">
        <p14:creationId xmlns:p14="http://schemas.microsoft.com/office/powerpoint/2010/main" val="285416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1CCDD-B7C2-4E80-ADDA-368192618C58}"/>
              </a:ext>
            </a:extLst>
          </p:cNvPr>
          <p:cNvSpPr txBox="1">
            <a:spLocks/>
          </p:cNvSpPr>
          <p:nvPr/>
        </p:nvSpPr>
        <p:spPr>
          <a:xfrm>
            <a:off x="460375" y="365126"/>
            <a:ext cx="8229600" cy="69188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4AF80065-CFFB-4FAA-9520-86F4A04C1CF5}"/>
              </a:ext>
            </a:extLst>
          </p:cNvPr>
          <p:cNvSpPr txBox="1">
            <a:spLocks/>
          </p:cNvSpPr>
          <p:nvPr/>
        </p:nvSpPr>
        <p:spPr>
          <a:xfrm>
            <a:off x="743136" y="2796669"/>
            <a:ext cx="7947263" cy="3401774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latin typeface="Georgia" panose="02040502050405020303" pitchFamily="18" charset="0"/>
              </a:rPr>
              <a:t>COVID DATA Tracker </a:t>
            </a:r>
          </a:p>
          <a:p>
            <a:pPr marL="0" indent="0">
              <a:buNone/>
            </a:pPr>
            <a:r>
              <a:rPr lang="en-US" sz="2800" dirty="0">
                <a:latin typeface="Georgia" panose="02040502050405020303" pitchFamily="18" charset="0"/>
              </a:rPr>
              <a:t> Deaths by Age and Race/Ethnicity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41EF199-D313-46E3-978D-3DE37D29FE38}"/>
              </a:ext>
            </a:extLst>
          </p:cNvPr>
          <p:cNvSpPr/>
          <p:nvPr/>
        </p:nvSpPr>
        <p:spPr>
          <a:xfrm>
            <a:off x="554454" y="2965840"/>
            <a:ext cx="188682" cy="183776"/>
          </a:xfrm>
          <a:prstGeom prst="ellipse">
            <a:avLst/>
          </a:prstGeom>
          <a:solidFill>
            <a:srgbClr val="0D648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105700F-0843-4100-9550-BD8ED71728A5}"/>
              </a:ext>
            </a:extLst>
          </p:cNvPr>
          <p:cNvSpPr/>
          <p:nvPr/>
        </p:nvSpPr>
        <p:spPr>
          <a:xfrm>
            <a:off x="554454" y="3502563"/>
            <a:ext cx="188682" cy="183776"/>
          </a:xfrm>
          <a:prstGeom prst="ellipse">
            <a:avLst/>
          </a:prstGeom>
          <a:solidFill>
            <a:srgbClr val="0D648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CCA1B7-F22F-44C7-A835-54AAB59BDE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995"/>
          <a:stretch/>
        </p:blipFill>
        <p:spPr>
          <a:xfrm>
            <a:off x="861918" y="1628289"/>
            <a:ext cx="7420164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619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568E7F7F-839F-4BDE-AB74-F169A1CF9E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1292183"/>
              </p:ext>
            </p:extLst>
          </p:nvPr>
        </p:nvGraphicFramePr>
        <p:xfrm>
          <a:off x="482600" y="643467"/>
          <a:ext cx="8178799" cy="5535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30773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44E2380-824D-42B3-9CC8-A251651881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0826026"/>
              </p:ext>
            </p:extLst>
          </p:nvPr>
        </p:nvGraphicFramePr>
        <p:xfrm>
          <a:off x="482600" y="643467"/>
          <a:ext cx="8178799" cy="5050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3141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244540F-23C2-4327-BA30-228DD16FF3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1254534"/>
              </p:ext>
            </p:extLst>
          </p:nvPr>
        </p:nvGraphicFramePr>
        <p:xfrm>
          <a:off x="482600" y="643467"/>
          <a:ext cx="8178799" cy="5050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15675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02C15B-7859-49AF-805B-DFEC5FE6C603}"/>
              </a:ext>
            </a:extLst>
          </p:cNvPr>
          <p:cNvSpPr txBox="1"/>
          <p:nvPr/>
        </p:nvSpPr>
        <p:spPr>
          <a:xfrm>
            <a:off x="499960" y="1815643"/>
            <a:ext cx="71507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Georgia" panose="02040502050405020303" pitchFamily="18" charset="0"/>
              </a:rPr>
              <a:t>COVID-19 and Economic Well-being</a:t>
            </a:r>
          </a:p>
        </p:txBody>
      </p:sp>
    </p:spTree>
    <p:extLst>
      <p:ext uri="{BB962C8B-B14F-4D97-AF65-F5344CB8AC3E}">
        <p14:creationId xmlns:p14="http://schemas.microsoft.com/office/powerpoint/2010/main" val="1845122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1CCDD-B7C2-4E80-ADDA-368192618C58}"/>
              </a:ext>
            </a:extLst>
          </p:cNvPr>
          <p:cNvSpPr txBox="1">
            <a:spLocks/>
          </p:cNvSpPr>
          <p:nvPr/>
        </p:nvSpPr>
        <p:spPr>
          <a:xfrm>
            <a:off x="460375" y="365126"/>
            <a:ext cx="8229600" cy="69188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endParaRPr lang="en-US" altLang="en-US" sz="4000" dirty="0">
              <a:solidFill>
                <a:schemeClr val="bg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AC88CD50-AD3D-4BBA-8B97-04055A816E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777" y="1568126"/>
            <a:ext cx="6486446" cy="691887"/>
          </a:xfrm>
          <a:prstGeom prst="rect">
            <a:avLst/>
          </a:prstGeom>
        </p:spPr>
      </p:pic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4AF80065-CFFB-4FAA-9520-86F4A04C1CF5}"/>
              </a:ext>
            </a:extLst>
          </p:cNvPr>
          <p:cNvSpPr txBox="1">
            <a:spLocks/>
          </p:cNvSpPr>
          <p:nvPr/>
        </p:nvSpPr>
        <p:spPr>
          <a:xfrm>
            <a:off x="743136" y="2771126"/>
            <a:ext cx="7947263" cy="3401774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Georgia" panose="02040502050405020303" pitchFamily="18" charset="0"/>
              </a:rPr>
              <a:t>Nationally representative study of older adults ages 50 and older in the United States. </a:t>
            </a:r>
          </a:p>
          <a:p>
            <a:r>
              <a:rPr lang="en-US" dirty="0">
                <a:latin typeface="Georgia" panose="02040502050405020303" pitchFamily="18" charset="0"/>
              </a:rPr>
              <a:t>2020 HRS COVID-19 Project Data V1 (Nov. 2020 Release). </a:t>
            </a:r>
          </a:p>
          <a:p>
            <a:r>
              <a:rPr lang="en-US" dirty="0">
                <a:latin typeface="Georgia" panose="02040502050405020303" pitchFamily="18" charset="0"/>
              </a:rPr>
              <a:t>Administered to the 50% random subsample of households (3,266 respondents). </a:t>
            </a:r>
          </a:p>
          <a:p>
            <a:pPr>
              <a:buClr>
                <a:srgbClr val="0D6489"/>
              </a:buClr>
              <a:buFont typeface="Wingdings" panose="05000000000000000000" pitchFamily="2" charset="2"/>
              <a:buChar char=""/>
            </a:pPr>
            <a:r>
              <a:rPr lang="en-US" dirty="0">
                <a:latin typeface="Georgia" panose="02040502050405020303" pitchFamily="18" charset="0"/>
              </a:rPr>
              <a:t> Originally assigned to enhanced face-to-face interviewing (EFTF).</a:t>
            </a:r>
          </a:p>
          <a:p>
            <a:pPr>
              <a:buClr>
                <a:srgbClr val="0D6489"/>
              </a:buClr>
              <a:buFont typeface="Wingdings" panose="05000000000000000000" pitchFamily="2" charset="2"/>
              <a:buChar char=""/>
            </a:pPr>
            <a:r>
              <a:rPr lang="en-US" dirty="0">
                <a:latin typeface="Georgia" panose="02040502050405020303" pitchFamily="18" charset="0"/>
              </a:rPr>
              <a:t> Two random half groups; starting in June and September, respectively.</a:t>
            </a:r>
            <a:r>
              <a:rPr lang="en-US" altLang="en-US" dirty="0">
                <a:latin typeface="Georgia" panose="02040502050405020303" pitchFamily="18" charset="0"/>
              </a:rPr>
              <a:t>	</a:t>
            </a:r>
          </a:p>
          <a:p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41EF199-D313-46E3-978D-3DE37D29FE38}"/>
              </a:ext>
            </a:extLst>
          </p:cNvPr>
          <p:cNvSpPr/>
          <p:nvPr/>
        </p:nvSpPr>
        <p:spPr>
          <a:xfrm>
            <a:off x="554454" y="2866315"/>
            <a:ext cx="188682" cy="183776"/>
          </a:xfrm>
          <a:prstGeom prst="ellipse">
            <a:avLst/>
          </a:prstGeom>
          <a:solidFill>
            <a:srgbClr val="0D648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105700F-0843-4100-9550-BD8ED71728A5}"/>
              </a:ext>
            </a:extLst>
          </p:cNvPr>
          <p:cNvSpPr/>
          <p:nvPr/>
        </p:nvSpPr>
        <p:spPr>
          <a:xfrm>
            <a:off x="554454" y="3599091"/>
            <a:ext cx="188682" cy="183776"/>
          </a:xfrm>
          <a:prstGeom prst="ellipse">
            <a:avLst/>
          </a:prstGeom>
          <a:solidFill>
            <a:srgbClr val="0D648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696BED0-1DAE-4135-93CB-7B64CA0F0AAA}"/>
              </a:ext>
            </a:extLst>
          </p:cNvPr>
          <p:cNvSpPr/>
          <p:nvPr/>
        </p:nvSpPr>
        <p:spPr>
          <a:xfrm>
            <a:off x="554454" y="4061331"/>
            <a:ext cx="188682" cy="183776"/>
          </a:xfrm>
          <a:prstGeom prst="ellipse">
            <a:avLst/>
          </a:prstGeom>
          <a:solidFill>
            <a:srgbClr val="0D648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131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1CCDD-B7C2-4E80-ADDA-368192618C58}"/>
              </a:ext>
            </a:extLst>
          </p:cNvPr>
          <p:cNvSpPr txBox="1">
            <a:spLocks/>
          </p:cNvSpPr>
          <p:nvPr/>
        </p:nvSpPr>
        <p:spPr>
          <a:xfrm>
            <a:off x="460375" y="365126"/>
            <a:ext cx="8229600" cy="69188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chemeClr val="bg1"/>
                </a:solidFill>
                <a:latin typeface="Georgia" panose="02040502050405020303" pitchFamily="18" charset="0"/>
              </a:rPr>
              <a:t>HRS COVID-19 Module</a:t>
            </a:r>
            <a:endParaRPr lang="en-US" altLang="en-US" sz="4000" dirty="0">
              <a:solidFill>
                <a:schemeClr val="bg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9207432"/>
              </p:ext>
            </p:extLst>
          </p:nvPr>
        </p:nvGraphicFramePr>
        <p:xfrm>
          <a:off x="777240" y="1196865"/>
          <a:ext cx="758952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210996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6561</TotalTime>
  <Words>606</Words>
  <Application>Microsoft Office PowerPoint</Application>
  <PresentationFormat>On-screen Show (4:3)</PresentationFormat>
  <Paragraphs>111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Arial</vt:lpstr>
      <vt:lpstr>Calibri</vt:lpstr>
      <vt:lpstr>Calibri Light</vt:lpstr>
      <vt:lpstr>Courier New</vt:lpstr>
      <vt:lpstr>Georgia</vt:lpstr>
      <vt:lpstr>Times New Roman</vt:lpstr>
      <vt:lpstr>URW Grotesk Light</vt:lpstr>
      <vt:lpstr>URW Grotesk T</vt:lpstr>
      <vt:lpstr>URWGroteskConLig</vt:lpstr>
      <vt:lpstr>Wingdings</vt:lpstr>
      <vt:lpstr>Retrospect</vt:lpstr>
      <vt:lpstr>COVID-19: Mortality and Economic Well-being of Black &amp; Latinx Americans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Disproportionate Impact of COVID-19 on Older Latinos: Implications for Health and Well-Being</dc:title>
  <dc:creator>Catherine Garcia</dc:creator>
  <cp:lastModifiedBy>MaryJo Hoeksema</cp:lastModifiedBy>
  <cp:revision>143</cp:revision>
  <dcterms:created xsi:type="dcterms:W3CDTF">2020-12-17T15:25:50Z</dcterms:created>
  <dcterms:modified xsi:type="dcterms:W3CDTF">2021-04-22T17:03:35Z</dcterms:modified>
</cp:coreProperties>
</file>