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70" r:id="rId5"/>
    <p:sldId id="279" r:id="rId6"/>
    <p:sldId id="287" r:id="rId7"/>
    <p:sldId id="276" r:id="rId8"/>
    <p:sldId id="282" r:id="rId9"/>
    <p:sldId id="294" r:id="rId10"/>
    <p:sldId id="293" r:id="rId11"/>
    <p:sldId id="291" r:id="rId12"/>
    <p:sldId id="290" r:id="rId13"/>
    <p:sldId id="288" r:id="rId14"/>
    <p:sldId id="280" r:id="rId15"/>
    <p:sldId id="295" r:id="rId16"/>
    <p:sldId id="265" r:id="rId17"/>
    <p:sldId id="268" r:id="rId18"/>
  </p:sldIdLst>
  <p:sldSz cx="18288000" cy="10287000"/>
  <p:notesSz cx="6858000" cy="9144000"/>
  <p:embeddedFontLst>
    <p:embeddedFont>
      <p:font typeface="Aalto Sans Pro" panose="020B0604020202020204" charset="0"/>
      <p:regular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eague Spartan" panose="020B0604020202020204" charset="0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5"/>
    <a:srgbClr val="1F497D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393BA-8923-4840-9CDB-F8762CE7F36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F24A5-3DA7-4E78-8CAC-730C3DD3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Bass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97289-B910-5E4B-9441-96F8B57282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1.squarespace.com/static/582f7c15f7e0ab3a3c7fb141/t/68b74289b2b90c5dfbd85812/1756840585978/OBBB+NCPE+Memo+9.3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mailto:jwade@aesa.us" TargetMode="Externa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hyperlink" Target="mailto:tthomas@aasa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sa.org/docs/default-source/advocacy/one-big-beautiful-bill-act-whitepaper.pdf?sfvrsn=d16e996e_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85417" y="1987412"/>
            <a:ext cx="9117166" cy="3355117"/>
          </a:xfrm>
          <a:custGeom>
            <a:avLst/>
            <a:gdLst/>
            <a:ahLst/>
            <a:cxnLst/>
            <a:rect l="l" t="t" r="r" b="b"/>
            <a:pathLst>
              <a:path w="9117166" h="3355117">
                <a:moveTo>
                  <a:pt x="0" y="0"/>
                </a:moveTo>
                <a:lnTo>
                  <a:pt x="9117166" y="0"/>
                </a:lnTo>
                <a:lnTo>
                  <a:pt x="9117166" y="3355117"/>
                </a:lnTo>
                <a:lnTo>
                  <a:pt x="0" y="3355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49556" y="10103734"/>
            <a:ext cx="11388889" cy="183266"/>
            <a:chOff x="0" y="0"/>
            <a:chExt cx="15185185" cy="244355"/>
          </a:xfrm>
        </p:grpSpPr>
        <p:grpSp>
          <p:nvGrpSpPr>
            <p:cNvPr id="4" name="Group 4"/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5" name="Group 15"/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6" name="Group 26"/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44D1044-1A63-D5FE-1669-21492CF57572}"/>
              </a:ext>
            </a:extLst>
          </p:cNvPr>
          <p:cNvSpPr txBox="1"/>
          <p:nvPr/>
        </p:nvSpPr>
        <p:spPr>
          <a:xfrm>
            <a:off x="4585416" y="6279605"/>
            <a:ext cx="1141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eague Spartan" panose="020B0604020202020204" charset="0"/>
                <a:cs typeface="Aharoni" panose="02010803020104030203" pitchFamily="2" charset="-79"/>
              </a:rPr>
              <a:t>Tara Thomas, Senior Government Affairs Manager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1C0510-1CE2-5D6E-85EE-9EF8BC6A93C6}"/>
              </a:ext>
            </a:extLst>
          </p:cNvPr>
          <p:cNvSpPr txBox="1"/>
          <p:nvPr/>
        </p:nvSpPr>
        <p:spPr>
          <a:xfrm>
            <a:off x="6660285" y="82254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League Spartan" panose="020B0604020202020204" charset="0"/>
                <a:cs typeface="Aharoni" panose="02010803020104030203" pitchFamily="2" charset="-79"/>
              </a:rPr>
              <a:t>September 9, 2025</a:t>
            </a:r>
          </a:p>
        </p:txBody>
      </p:sp>
    </p:spTree>
    <p:extLst>
      <p:ext uri="{BB962C8B-B14F-4D97-AF65-F5344CB8AC3E}">
        <p14:creationId xmlns:p14="http://schemas.microsoft.com/office/powerpoint/2010/main" val="150250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15E3-53B1-BACA-2A6F-12C3A99F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27448E-7A2E-DA55-F21B-14BEBB8872A7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4616428-728F-E956-70B4-AE3456E4B67C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7F1C925-1383-D2E1-5CAF-5B1734BEE2E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F36A496-DD08-0A24-945A-BF8401063CA9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C963858-F678-A246-9D08-DE9F5DDFC87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67F80A8-D688-7748-9930-97FC6C9A490D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6348086-C41A-A6C1-C9F8-F9C4DAA941D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3B7A3E5-DC02-D561-B89B-F980A7FC170A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4C78593-8911-59C9-CFEB-37946B9543A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41C583C8-F213-AD28-0864-54E4D8F99898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8A09E72-9ECF-4A47-E4B4-4069A3BA5FF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2F8CB24-5B6A-7C34-AFF9-84D5B3189700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8FA42D4-1652-2AEE-D9A2-3DD1EBF32605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644D6B8-C184-01E0-9BA2-0A3720E80F8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1618DF31-46EE-85F1-91CD-B91FC9C3521A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FC78183B-168F-FB1D-4AB8-E77F247A864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FBA335DF-4351-87AA-18B5-A5DC16340C6E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0767FA6-2190-5E35-EE28-D307DD55157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77EAE7E7-E6DE-B610-907A-EC0D19E8B438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BC6104B-5E6C-7675-7F51-A216E02C617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454BE770-45F5-3AA1-540F-EBA9CAE176E9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11A134C0-B819-4292-9838-DA7E7EC162E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117B1886-B34B-60A2-298C-5C744BCB94E3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025BDC9-DBFC-3B16-301D-D27361B10096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8CA9891D-C07A-C45C-4045-E97BF8B14491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A0A346AE-BF6B-C367-F408-27F0F039D28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FF741022-5992-2D4E-5A15-033D9E67324A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EBF83949-5240-21E8-B42A-4BEF79D6BE0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99FD383-3885-0570-9479-7198DB1F8BFA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EA8B589F-4BDF-7E4D-6A60-CAE5EFA1599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A74AEB0A-F8A6-9C39-FB6E-F0A7D7413400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AA62C926-F3ED-ECD8-A90B-9CAEB417414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EF41B1E5-800D-6A7B-E24A-E23C8DD06471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71C0E83A-FBCB-04E5-7F99-D32570B7D35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2B40E02-7AE5-7764-F89D-FE23BE24BC5F}"/>
              </a:ext>
            </a:extLst>
          </p:cNvPr>
          <p:cNvSpPr txBox="1"/>
          <p:nvPr/>
        </p:nvSpPr>
        <p:spPr>
          <a:xfrm>
            <a:off x="1412455" y="800100"/>
            <a:ext cx="153515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Public School Vouchers? Possibly.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25A453-4A07-BFF1-4D55-CB0DD5FD1003}"/>
              </a:ext>
            </a:extLst>
          </p:cNvPr>
          <p:cNvSpPr txBox="1"/>
          <p:nvPr/>
        </p:nvSpPr>
        <p:spPr>
          <a:xfrm>
            <a:off x="1329724" y="2552700"/>
            <a:ext cx="15351545" cy="631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States can voluntarily opt-in. Taxpayers in every state can benefit, but they can do so by donating to private school entities in other states.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ts val="1400"/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There is no cost for States to create these programs; this makes it very challenging to convince legislators to not create voucher programs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ts val="1400"/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If a Governor or State agrees 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to create or expand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their voucher program they could open this to public schools that would want to create a 501c3 that would pay for these items, services and activities for public school students: 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742950" lvl="2" indent="-285750">
              <a:spcBef>
                <a:spcPts val="500"/>
              </a:spcBef>
              <a:buSzPts val="1400"/>
              <a:buFont typeface="Wingdings"/>
              <a:buChar char="§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Academic Tutoring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742950" lvl="2" indent="-285750">
              <a:spcBef>
                <a:spcPts val="500"/>
              </a:spcBef>
              <a:buSzPts val="1400"/>
              <a:buFont typeface="Wingdings"/>
              <a:buChar char="§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Books, supplies and equipment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742950" lvl="2" indent="-285750">
              <a:spcBef>
                <a:spcPts val="500"/>
              </a:spcBef>
              <a:buSzPts val="1400"/>
              <a:buFont typeface="Wingdings"/>
              <a:buChar char="§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Special education related services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742950" lvl="2" indent="-285750">
              <a:spcBef>
                <a:spcPts val="500"/>
              </a:spcBef>
              <a:buSzPts val="1400"/>
              <a:buFont typeface="Wingdings"/>
              <a:buChar char="§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Computer, software or internet access and related technology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742950" lvl="2" indent="-285750">
              <a:spcBef>
                <a:spcPts val="500"/>
              </a:spcBef>
              <a:buSzPts val="1400"/>
              <a:buFont typeface="Wingdings"/>
              <a:buChar char="§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Transportation</a:t>
            </a:r>
          </a:p>
          <a:p>
            <a:pPr marL="742950" lvl="2" indent="-285750">
              <a:spcBef>
                <a:spcPts val="500"/>
              </a:spcBef>
              <a:buSzPts val="1400"/>
              <a:buFont typeface="Wingdings"/>
              <a:buChar char="§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Supplemental educational services (afterschool programs)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1D87ED9-3750-E8CF-25BE-FC53CE377AAD}"/>
              </a:ext>
            </a:extLst>
          </p:cNvPr>
          <p:cNvSpPr/>
          <p:nvPr/>
        </p:nvSpPr>
        <p:spPr>
          <a:xfrm>
            <a:off x="12649200" y="6134100"/>
            <a:ext cx="5105400" cy="2514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996E9A-9DB7-98BA-AA86-323CB230CADA}"/>
              </a:ext>
            </a:extLst>
          </p:cNvPr>
          <p:cNvSpPr txBox="1"/>
          <p:nvPr/>
        </p:nvSpPr>
        <p:spPr>
          <a:xfrm>
            <a:off x="12954000" y="64389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Access memo from the National Coalition for Public Education </a:t>
            </a:r>
            <a:r>
              <a:rPr lang="en-US" sz="3600" b="1" dirty="0">
                <a:solidFill>
                  <a:srgbClr val="1F497D"/>
                </a:solidFill>
                <a:hlinkClick r:id="rId2"/>
              </a:rPr>
              <a:t>here</a:t>
            </a:r>
            <a:r>
              <a:rPr lang="en-US" sz="3600" b="1" dirty="0">
                <a:solidFill>
                  <a:srgbClr val="1F497D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208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8FDAC-3815-9540-9CB4-023BA192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AE14E3-CE16-23B1-8FF5-0928E8B8CDFA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540E7F6-853E-0288-DC8F-02B23F3B51AF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120ECFE-4442-08C1-6CF0-C7058CB660B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4DD747F-1998-80BD-B00F-2F86EA606A60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3D0AA11-FF58-0DF0-2D22-274220E7824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1A3CE8C-16AB-A0CC-6E33-2D4BEC006156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97ED4C1-BB79-C35B-717B-722E64016AD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E482EDE-59F9-F1D0-8144-E94726C24378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43B0E69-BBF1-7BF6-8165-AEF2614FACD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47C06AFB-84CD-3D33-19E8-CCBA61D4C326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F77CAD9-91A2-86F1-6FEA-9504C58EEC9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827E340-6DF0-B7F1-D999-2F51D8104935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C6C3FB3-D8AD-3BF5-8692-9C90689CA89E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CCF67DA-0A16-BA93-7587-C54C59F07CB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0BCF2CD6-14D2-B86F-0008-32AAE90CB3A0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1403D43-2507-C318-EBDD-4E2C4154D0F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A90148A5-FF7D-CEBE-0B92-D2DF10F0C16B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2EE066C-9B1C-2713-2E89-7EACCD2DC5F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0177B2C8-CF5A-7C86-7332-7DA0A4ECE2E0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6E8BB73-399D-14DF-4619-DC3CB1F90BD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DD4BE0C4-DFE9-28D6-604E-087C426128A8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A4B1A4D-678D-8969-9549-BD545A4DE84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BCF6760C-DD5B-F28F-1414-EA8F52546764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8FE92A8-84AA-A354-678C-9E016DF07A58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5A236211-DE63-910C-ED65-A96CB3126026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D4EFD0EC-E705-5F36-6421-143B208BEBE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6507128E-582E-6A9F-28AA-C3FC4A91811C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F17AA321-0199-E0A4-FEC8-B04A79B67CE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4F19ED5A-B8E3-DBA2-476B-E19AC3FAC8F7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4AC7DD4-B1BF-BD5C-2F7B-B315A9DC57E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9EBFD69A-85D0-7B40-02EC-14A2DC6A4CEB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5711BB1-D12F-5591-3E1E-14E59956C5D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DFB8915-7538-5450-C0E5-72D5FA3EA02F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678FBCC0-7EB3-5047-836F-2ACA7677E90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647EC2D-DE6F-DD6A-A3CD-C1465AFEFAB9}"/>
              </a:ext>
            </a:extLst>
          </p:cNvPr>
          <p:cNvSpPr txBox="1"/>
          <p:nvPr/>
        </p:nvSpPr>
        <p:spPr>
          <a:xfrm>
            <a:off x="1412455" y="800100"/>
            <a:ext cx="141323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PRWORA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9E067E-0613-60EA-D74B-251D737E5D95}"/>
              </a:ext>
            </a:extLst>
          </p:cNvPr>
          <p:cNvSpPr txBox="1"/>
          <p:nvPr/>
        </p:nvSpPr>
        <p:spPr>
          <a:xfrm>
            <a:off x="1273404" y="2500372"/>
            <a:ext cx="802299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Responsibility and Work Opportunity Reconciliation Act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ED, HHS and USDA issued notices redefining what constitutes as a “public benefit” – and therefore limiting who can participating in these programs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notably for K-12, Head Start and CTE/dual enrollment are included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from HHS expected soon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3E62ADD-14A9-0FB6-DD18-9DDDA7F9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63" t="55963" r="38750" b="3787"/>
          <a:stretch>
            <a:fillRect/>
          </a:stretch>
        </p:blipFill>
        <p:spPr>
          <a:xfrm>
            <a:off x="10160805" y="666803"/>
            <a:ext cx="6893345" cy="89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73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AA7E-ED3D-D729-26B1-942E75BD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4B606F-DCEA-17C6-242B-E49081755717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93D6D47-E126-A0DB-5F02-8D92929D5E21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31B2C7DC-23D2-2870-59E6-9CB68C8510D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9186E06-DB7D-A3B2-E1D9-FCC204C3B55F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09C485A-CD19-5D8F-F6B2-0E7DA6707C6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3EC77B4-3295-A7B7-08A9-60FFB1844FE2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53FE3F9-D316-3CCD-0118-AB0A885D8C9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15C3DA7-4B6E-3983-8056-23B2313BFD05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5C3C0BC-821F-DBE7-DFAE-99F2EB0DA5B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01BEE75-8FE0-790C-1D05-5BB83AEC7B3D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2800ED4-D9E3-6A05-0078-AB8820F851B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B8565F6-1E3F-6B43-C7A3-2AD4A9A449D0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6990D18-BE96-76CA-D885-BDCC29765148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4A3A322-8D44-D380-2445-5C703C9B801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3F1EBD34-29F1-7C0C-9614-DAADEB59DB21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2E4351A-13C1-05E3-E464-D3A730B0228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36A3D024-6E7E-3524-E231-E1836D9573A8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6BE1F55-11BA-E332-8827-DF1182A7B7E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AD7BCDAB-AC21-FA5D-5097-B01E09DDFBCC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B9A0F475-5A39-A56B-CC90-649E8A212F7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0497832A-DD20-3CDA-773E-C2C92939620C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6BC3541-A9AE-A021-BE5E-4F9C26FF7D3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E15CE8CD-84D9-7AE9-89E5-404AB178ECDE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BB6999C-73E8-35F6-D2CB-4BDE63D7A6FD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CABC89DC-1D55-8952-A416-1A0706F1502A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00F35FAB-3539-6772-6799-36D0DAD3E2B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E8244FDC-8107-2927-0FAA-129ADC2960AB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324EC69-B953-1798-872E-743626FF124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08134080-BF3C-FF49-7589-4DE97BE94474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D0DDA75-8247-F63E-1F2D-D02E31E8F33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5AD5935E-887F-3E9E-E640-E4D3C6FF64A9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D9D2D4A-C063-BE60-0F57-E27DFD6F73D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59E7921-A951-9A55-677B-322049B68715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F83AE38D-FADB-76F3-7EDF-3843776682D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F5AF872-8AE1-ADB7-452B-9E0ECD650035}"/>
              </a:ext>
            </a:extLst>
          </p:cNvPr>
          <p:cNvSpPr txBox="1"/>
          <p:nvPr/>
        </p:nvSpPr>
        <p:spPr>
          <a:xfrm>
            <a:off x="1412455" y="954162"/>
            <a:ext cx="141323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What else?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2F5DB1-75EA-2A83-7C0D-449CE5CF86F8}"/>
              </a:ext>
            </a:extLst>
          </p:cNvPr>
          <p:cNvSpPr txBox="1"/>
          <p:nvPr/>
        </p:nvSpPr>
        <p:spPr>
          <a:xfrm>
            <a:off x="1273404" y="2500372"/>
            <a:ext cx="1297599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Rural Schools must be reauthorized ASAP</a:t>
            </a:r>
          </a:p>
          <a:p>
            <a:pPr lvl="0"/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to rollback E-Rate flexibilities </a:t>
            </a:r>
          </a:p>
          <a:p>
            <a:pPr lvl="0"/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privacy has re-entered the chat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reauthorization?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OCTAE now at Dept. of Labor?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/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/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AutoShape 24"/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733557" y="2820594"/>
            <a:ext cx="1435072" cy="1435072"/>
          </a:xfrm>
          <a:custGeom>
            <a:avLst/>
            <a:gdLst/>
            <a:ahLst/>
            <a:cxnLst/>
            <a:rect l="l" t="t" r="r" b="b"/>
            <a:pathLst>
              <a:path w="1435072" h="1435072">
                <a:moveTo>
                  <a:pt x="0" y="0"/>
                </a:moveTo>
                <a:lnTo>
                  <a:pt x="1435073" y="0"/>
                </a:lnTo>
                <a:lnTo>
                  <a:pt x="1435073" y="1435073"/>
                </a:lnTo>
                <a:lnTo>
                  <a:pt x="0" y="143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954663" y="2985965"/>
            <a:ext cx="992861" cy="992861"/>
          </a:xfrm>
          <a:custGeom>
            <a:avLst/>
            <a:gdLst/>
            <a:ahLst/>
            <a:cxnLst/>
            <a:rect l="l" t="t" r="r" b="b"/>
            <a:pathLst>
              <a:path w="992861" h="992861">
                <a:moveTo>
                  <a:pt x="0" y="0"/>
                </a:moveTo>
                <a:lnTo>
                  <a:pt x="992861" y="0"/>
                </a:lnTo>
                <a:lnTo>
                  <a:pt x="992861" y="992861"/>
                </a:lnTo>
                <a:lnTo>
                  <a:pt x="0" y="992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812411" y="2899448"/>
            <a:ext cx="1277365" cy="1290401"/>
          </a:xfrm>
          <a:custGeom>
            <a:avLst/>
            <a:gdLst/>
            <a:ahLst/>
            <a:cxnLst/>
            <a:rect l="l" t="t" r="r" b="b"/>
            <a:pathLst>
              <a:path w="1277365" h="1277365">
                <a:moveTo>
                  <a:pt x="0" y="0"/>
                </a:moveTo>
                <a:lnTo>
                  <a:pt x="1277365" y="0"/>
                </a:lnTo>
                <a:lnTo>
                  <a:pt x="1277365" y="1277365"/>
                </a:lnTo>
                <a:lnTo>
                  <a:pt x="0" y="1277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733557" y="4701035"/>
            <a:ext cx="1435072" cy="1435072"/>
          </a:xfrm>
          <a:custGeom>
            <a:avLst/>
            <a:gdLst/>
            <a:ahLst/>
            <a:cxnLst/>
            <a:rect l="l" t="t" r="r" b="b"/>
            <a:pathLst>
              <a:path w="1435072" h="1435072">
                <a:moveTo>
                  <a:pt x="0" y="0"/>
                </a:moveTo>
                <a:lnTo>
                  <a:pt x="1435073" y="0"/>
                </a:lnTo>
                <a:lnTo>
                  <a:pt x="1435073" y="1435072"/>
                </a:lnTo>
                <a:lnTo>
                  <a:pt x="0" y="143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812411" y="4779888"/>
            <a:ext cx="1277365" cy="1277365"/>
          </a:xfrm>
          <a:custGeom>
            <a:avLst/>
            <a:gdLst/>
            <a:ahLst/>
            <a:cxnLst/>
            <a:rect l="l" t="t" r="r" b="b"/>
            <a:pathLst>
              <a:path w="1277365" h="1277365">
                <a:moveTo>
                  <a:pt x="0" y="0"/>
                </a:moveTo>
                <a:lnTo>
                  <a:pt x="1277365" y="0"/>
                </a:lnTo>
                <a:lnTo>
                  <a:pt x="1277365" y="1277366"/>
                </a:lnTo>
                <a:lnTo>
                  <a:pt x="0" y="1277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733557" y="6582698"/>
            <a:ext cx="1435072" cy="1435072"/>
          </a:xfrm>
          <a:custGeom>
            <a:avLst/>
            <a:gdLst/>
            <a:ahLst/>
            <a:cxnLst/>
            <a:rect l="l" t="t" r="r" b="b"/>
            <a:pathLst>
              <a:path w="1435072" h="1435072">
                <a:moveTo>
                  <a:pt x="0" y="0"/>
                </a:moveTo>
                <a:lnTo>
                  <a:pt x="1435073" y="0"/>
                </a:lnTo>
                <a:lnTo>
                  <a:pt x="1435073" y="1435073"/>
                </a:lnTo>
                <a:lnTo>
                  <a:pt x="0" y="143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812411" y="6667033"/>
            <a:ext cx="1277365" cy="1277365"/>
          </a:xfrm>
          <a:custGeom>
            <a:avLst/>
            <a:gdLst/>
            <a:ahLst/>
            <a:cxnLst/>
            <a:rect l="l" t="t" r="r" b="b"/>
            <a:pathLst>
              <a:path w="1277365" h="1277365">
                <a:moveTo>
                  <a:pt x="0" y="0"/>
                </a:moveTo>
                <a:lnTo>
                  <a:pt x="1277365" y="0"/>
                </a:lnTo>
                <a:lnTo>
                  <a:pt x="1277365" y="1277366"/>
                </a:lnTo>
                <a:lnTo>
                  <a:pt x="0" y="127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785697" y="1841429"/>
            <a:ext cx="6263148" cy="6604141"/>
          </a:xfrm>
          <a:custGeom>
            <a:avLst/>
            <a:gdLst/>
            <a:ahLst/>
            <a:cxnLst/>
            <a:rect l="l" t="t" r="r" b="b"/>
            <a:pathLst>
              <a:path w="6263148" h="6604141">
                <a:moveTo>
                  <a:pt x="0" y="0"/>
                </a:moveTo>
                <a:lnTo>
                  <a:pt x="6263148" y="0"/>
                </a:lnTo>
                <a:lnTo>
                  <a:pt x="6263148" y="6604142"/>
                </a:lnTo>
                <a:lnTo>
                  <a:pt x="0" y="6604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421980" y="648442"/>
            <a:ext cx="9363717" cy="104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6"/>
              </a:lnSpc>
            </a:pPr>
            <a:r>
              <a:rPr lang="en-US" sz="6405" spc="15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Contact Us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99031" y="5263831"/>
            <a:ext cx="9721479" cy="79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4400" spc="175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https://aesa.us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28997" y="2987057"/>
            <a:ext cx="8383167" cy="169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4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Joan Cell: 920-420-8822</a:t>
            </a:r>
          </a:p>
          <a:p>
            <a:pPr algn="l">
              <a:lnSpc>
                <a:spcPts val="7000"/>
              </a:lnSpc>
            </a:pPr>
            <a:r>
              <a:rPr lang="en-US" sz="4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Tara Cell: 703-303-2551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39112" y="6754589"/>
            <a:ext cx="9721479" cy="169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4400" spc="22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3"/>
              </a:rPr>
              <a:t>jwade@aesa.us</a:t>
            </a:r>
            <a:endParaRPr lang="en-US" sz="4400" spc="22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7000"/>
              </a:lnSpc>
            </a:pPr>
            <a:r>
              <a:rPr lang="en-US" sz="4400" spc="22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4"/>
              </a:rPr>
              <a:t>tthomas@aasa.org</a:t>
            </a:r>
            <a:r>
              <a:rPr lang="en-US" sz="4400" spc="22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38" name="Group 38"/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/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/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5" name="Group 25"/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Freeform 35"/>
          <p:cNvSpPr/>
          <p:nvPr/>
        </p:nvSpPr>
        <p:spPr>
          <a:xfrm>
            <a:off x="7191452" y="6115154"/>
            <a:ext cx="1818551" cy="1818551"/>
          </a:xfrm>
          <a:custGeom>
            <a:avLst/>
            <a:gdLst/>
            <a:ahLst/>
            <a:cxnLst/>
            <a:rect l="l" t="t" r="r" b="b"/>
            <a:pathLst>
              <a:path w="1818551" h="1818551">
                <a:moveTo>
                  <a:pt x="0" y="0"/>
                </a:moveTo>
                <a:lnTo>
                  <a:pt x="1818551" y="0"/>
                </a:lnTo>
                <a:lnTo>
                  <a:pt x="1818551" y="1818550"/>
                </a:lnTo>
                <a:lnTo>
                  <a:pt x="0" y="1818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9290957" y="6115154"/>
            <a:ext cx="1811940" cy="1811940"/>
          </a:xfrm>
          <a:custGeom>
            <a:avLst/>
            <a:gdLst/>
            <a:ahLst/>
            <a:cxnLst/>
            <a:rect l="l" t="t" r="r" b="b"/>
            <a:pathLst>
              <a:path w="1811940" h="1811940">
                <a:moveTo>
                  <a:pt x="0" y="0"/>
                </a:moveTo>
                <a:lnTo>
                  <a:pt x="1811941" y="0"/>
                </a:lnTo>
                <a:lnTo>
                  <a:pt x="1811941" y="1811940"/>
                </a:lnTo>
                <a:lnTo>
                  <a:pt x="0" y="1811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2163676" y="2191371"/>
            <a:ext cx="13960648" cy="280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7"/>
              </a:lnSpc>
            </a:pPr>
            <a:r>
              <a:rPr lang="en-US" sz="17336" spc="416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You!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55722" y="4890027"/>
            <a:ext cx="838316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Join the conversation!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E54CA-001C-454F-84E0-0C009C92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DADD50-6603-67BA-E32C-28FBF9F09F10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4EACBF6-7BA7-CCCD-14ED-5E44029E7EE5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93DD3D2-61C6-9C69-D0D0-A722728F647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A552637-3D83-76B8-9624-2184191F6A18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782B937-E4E8-2BAC-44CB-CCC35E9CDC2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AFF85E93-C5E6-F5C2-DD01-80C941E9446E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3ACFCB-03D3-5267-BA6B-7A7B5C9942F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372CCE5-B97B-65CD-1828-542EB8E94D77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EF30F73-66BA-FAE7-2444-A74D03703BD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6B3B2FF3-7560-708D-61EA-3C5A84B02913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48A8D49-5BD4-39E3-51B7-61534F8C90A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13D2CA2-E290-0BE2-9DA2-5024BD6555B8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CCABE80-70AD-7EF2-A3B9-149ACB7FBE3E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08DB111-D3EA-CB51-D46C-D7DE77686F3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50A9E7DE-5025-08C7-D664-4CFA9CEB6120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9F5EB8B-BA99-54B0-E361-B7E435C0115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9619E474-703F-3100-45CA-D60102B5F88E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164AD813-063C-B556-4AC5-9C3EA537520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638106FD-A9D1-9CE6-CD2C-D6AA6C36E6E9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128FB6D8-33EC-1590-280F-66AF837433A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2958689-DE02-CB14-E46C-37B6426BE779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4AEB583-C837-FADF-3670-1E7DDE8A278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3CFCE544-53CD-5CB7-AB6B-4FFE7C91149F}"/>
              </a:ext>
            </a:extLst>
          </p:cNvPr>
          <p:cNvSpPr/>
          <p:nvPr/>
        </p:nvSpPr>
        <p:spPr>
          <a:xfrm>
            <a:off x="1557426" y="154664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F205950-85E6-1216-9C9F-1EA755C8C5C0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61B4203F-1847-7385-B8DF-A1E1914418CF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9251DAB-7365-5DBB-1D9C-3A895748F72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E131FE9E-62F3-EB1B-E33D-DC3D02CF811B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4E42E87E-2199-9E02-9ECE-3AC6DE0E800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A596462-C884-7372-F783-A5A58EF4130D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C50BB9A-25A2-BDA3-3A6E-447C9853554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642F0976-2F2A-D05E-1AFC-6257E93C06A8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463A5986-C356-4D0D-EFAC-848DF0F50AD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BDE908B-AAC0-3BF3-D5D1-7D172AA0214E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86C3EBDD-2B9E-81C0-5294-3153B2EB6EC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4A89481-20F7-F2D4-0DEE-81EFEA4DFBFF}"/>
              </a:ext>
            </a:extLst>
          </p:cNvPr>
          <p:cNvSpPr txBox="1"/>
          <p:nvPr/>
        </p:nvSpPr>
        <p:spPr>
          <a:xfrm>
            <a:off x="1407012" y="518728"/>
            <a:ext cx="15720517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Federal Funding FY26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3D2E59-DECC-7768-1F3A-ADB459044F54}"/>
              </a:ext>
            </a:extLst>
          </p:cNvPr>
          <p:cNvSpPr txBox="1"/>
          <p:nvPr/>
        </p:nvSpPr>
        <p:spPr>
          <a:xfrm>
            <a:off x="224152" y="2033281"/>
            <a:ext cx="520853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President’s Proposal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Cuts $12.4 billion from ED, about $6 billion from K12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 funds Title I-A 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Block grants (most of) IDEA 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Block grants 18 other competitive and formula programs ($6.5 billion ≠ $2 billion)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Eliminates Title I-C, Title III, Full-service Community Schools, Teacher and School Leader Incentive Grants, GEAR UP, TRIO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F10C9B-F30D-641D-0302-D5F6407CB276}"/>
              </a:ext>
            </a:extLst>
          </p:cNvPr>
          <p:cNvCxnSpPr>
            <a:cxnSpLocks/>
          </p:cNvCxnSpPr>
          <p:nvPr/>
        </p:nvCxnSpPr>
        <p:spPr>
          <a:xfrm>
            <a:off x="11658600" y="2033281"/>
            <a:ext cx="0" cy="70746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E04EEFB-02E8-9B22-2864-798F2D2DCD83}"/>
              </a:ext>
            </a:extLst>
          </p:cNvPr>
          <p:cNvSpPr txBox="1"/>
          <p:nvPr/>
        </p:nvSpPr>
        <p:spPr>
          <a:xfrm>
            <a:off x="12192001" y="1954227"/>
            <a:ext cx="54864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 Bipartisan Proposal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 Title I-A (+50 million), IDEA (+50 million), Head Start (+85 million), and REAP (+5 million)  </a:t>
            </a: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 funds most other K12 programs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 funding for school safety national activities, Full-service Community Schools, Arts in Education, TQP, and Education Innovation and Research, among others </a:t>
            </a: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Adds language to require funding goes out by July 1 and prevents transfer of programs to another Department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705EDD-8A92-BADF-E519-0D4471FB3582}"/>
              </a:ext>
            </a:extLst>
          </p:cNvPr>
          <p:cNvCxnSpPr>
            <a:cxnSpLocks/>
          </p:cNvCxnSpPr>
          <p:nvPr/>
        </p:nvCxnSpPr>
        <p:spPr>
          <a:xfrm>
            <a:off x="5617076" y="2033281"/>
            <a:ext cx="0" cy="70746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1C20B88-A5F8-1639-8646-94C263BABAB5}"/>
              </a:ext>
            </a:extLst>
          </p:cNvPr>
          <p:cNvSpPr txBox="1"/>
          <p:nvPr/>
        </p:nvSpPr>
        <p:spPr>
          <a:xfrm>
            <a:off x="6082353" y="1954227"/>
            <a:ext cx="5208531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Proposal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Cuts ED funding by more than $12 billion​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Cuts Title I-A by $3.78 billion​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14 programs including Title I, Part C &amp; D, Title II, and Title III​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funding for REAP, Title IV, Part A and Impact Aid (+5 million each) ​</a:t>
            </a:r>
          </a:p>
          <a:p>
            <a:pPr fontAlgn="base"/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Rescinds $1.7 billion of Title II and $938 million of Title I funds that schools are planning to access Oct.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D87A6-B85F-2033-EDEB-994597674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05A98FE-D80E-9777-EE9A-369C7E6E3CCC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1FE6FFB-12D7-C15F-F30F-E381900FAAA7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72D2CC7-23C0-2FBA-8179-5670A4FAA87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E30228F-A9BA-F369-6F13-5D14C687C2D2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B108602-9E57-9567-ECB7-7FA072FA99F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21BCBE5-E094-787C-A6C3-5FC75143F22F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B7E1541-E3CD-5F19-CAED-64CAA8ED466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BDFF8C5-EFA0-FC64-DFF8-CA31EB279DC4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E18AA4D-F7B2-793E-10C1-EEA1593734F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21170749-2318-C078-35B9-F2065E497467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283D92E-06FB-A90C-FD6D-0750B2DC8F0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8B8DED8-292D-40D8-3D86-611B2F7B6748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5EFBF9E-E974-F466-9E1E-0DBA5607E935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66EB1F7-60C7-C07F-32BC-73B6FA187A7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101D799-4CB0-72B1-3F6E-5DEFDE3535D2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842A1CA-D00D-6964-35EC-6AE24F24596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2393024E-0776-FE26-3197-0DB973F8B146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1C56B6F-4C91-9530-F6C8-480CF6BEEE1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CA94174C-FA4C-788C-5840-D1D6A917C3F2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9601D40-5AB2-5A8C-EDE2-3509678FBC6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747BB485-A535-3BF1-63AE-668598231A25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EB099E24-4D3C-E476-D294-7C2C668FC3F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E183E6CC-E1E3-D9F6-ED69-513E2F1A0DB7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43D648-BD42-70A6-8105-84D642805388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7A402C86-BDF1-218E-81F9-CF0549CD15D2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97EB459-C434-BC2C-6A1E-C20EC8A92E0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BEA10829-A00C-01B3-DD04-11EE48E1444C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FDFCB1B6-FE92-D4CD-4F26-531DB2DD757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48E5D507-4E90-39D4-FE8F-AAC612819530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911303D9-854C-9A65-1096-E3EA5EDE20E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8A7AB81A-73C7-9C7B-7A01-748CD199A53F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0D59CC0C-CFC9-1AEA-670C-6FBE8C13F01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EA5038AD-6960-8366-B301-B3EE7AC3DC8A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CAF6D0C7-7A80-DD2D-6905-22625D40308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9741C8B-7277-2E54-9F7F-83CDF79812BE}"/>
              </a:ext>
            </a:extLst>
          </p:cNvPr>
          <p:cNvSpPr txBox="1"/>
          <p:nvPr/>
        </p:nvSpPr>
        <p:spPr>
          <a:xfrm>
            <a:off x="1412455" y="800100"/>
            <a:ext cx="15720517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Appropriations – Next Steps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B829E5-4C03-9A83-512C-A54C6FB5CCAF}"/>
              </a:ext>
            </a:extLst>
          </p:cNvPr>
          <p:cNvSpPr txBox="1"/>
          <p:nvPr/>
        </p:nvSpPr>
        <p:spPr>
          <a:xfrm>
            <a:off x="1404494" y="2724903"/>
            <a:ext cx="93080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1F497D"/>
                </a:solidFill>
                <a:latin typeface="Aalto Sans Pro" panose="00000500000000000000" pitchFamily="50" charset="0"/>
              </a:rPr>
              <a:t>Will the Senate bill pass the full Senate? </a:t>
            </a:r>
          </a:p>
          <a:p>
            <a:pPr fontAlgn="base"/>
            <a:endParaRPr lang="en-US" sz="3500" dirty="0">
              <a:solidFill>
                <a:srgbClr val="1F497D"/>
              </a:solidFill>
              <a:latin typeface="Aalto Sans Pro" panose="00000500000000000000" pitchFamily="50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1F497D"/>
                </a:solidFill>
                <a:latin typeface="Aalto Sans Pro" panose="00000500000000000000" pitchFamily="50" charset="0"/>
              </a:rPr>
              <a:t>Does the House proposal have a chance? </a:t>
            </a:r>
          </a:p>
          <a:p>
            <a:pPr fontAlgn="base"/>
            <a:r>
              <a:rPr lang="en-US" sz="3500" dirty="0">
                <a:solidFill>
                  <a:srgbClr val="1F497D"/>
                </a:solidFill>
                <a:latin typeface="Aalto Sans Pro" panose="00000500000000000000" pitchFamily="50" charset="0"/>
              </a:rPr>
              <a:t>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1F497D"/>
                </a:solidFill>
                <a:latin typeface="Aalto Sans Pro" panose="00000500000000000000" pitchFamily="50" charset="0"/>
              </a:rPr>
              <a:t>But the most important question: </a:t>
            </a:r>
            <a:r>
              <a:rPr lang="en-US" sz="3500" dirty="0">
                <a:solidFill>
                  <a:srgbClr val="1F497D"/>
                </a:solidFill>
                <a:latin typeface="Aalto Sans Pro" panose="00000500000000000000" pitchFamily="50" charset="0"/>
              </a:rPr>
              <a:t>how long will the inevitable continuing resolution be for??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1F497D"/>
              </a:solidFill>
              <a:latin typeface="Aalto Sans Pro" panose="00000500000000000000" pitchFamily="50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1F497D"/>
                </a:solidFill>
                <a:latin typeface="Aalto Sans Pro" panose="00000500000000000000" pitchFamily="50" charset="0"/>
              </a:rPr>
              <a:t>Looming large: rescissions (Pocket, “silent”, and official)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C5A1FEC-9604-2FB2-B956-A59B8284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50" t="8518" r="17917" b="22311"/>
          <a:stretch>
            <a:fillRect/>
          </a:stretch>
        </p:blipFill>
        <p:spPr>
          <a:xfrm>
            <a:off x="11021019" y="2135708"/>
            <a:ext cx="5740954" cy="705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2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C41AC-235C-2E12-9A85-77CCF4C4E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363109-3931-A9F8-B679-0E5481270B9F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59DAB9E-448D-21E1-6C0B-177487AD93B6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AFED270E-F38A-7EBC-0710-1FDD7A23665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260D142-34F2-8F18-0DCF-45AF8B8C146F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9CCC5BF-A5A4-022A-318A-6058F5AAF41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2673883-AA0C-D4ED-6B31-3C2A78ABD452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C2B6B5F-8210-21AD-98CA-3E3812C85E2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936AD61-1D1E-486F-B7E3-E112876597D8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295D45C-45CE-EBBD-6241-D9D75D85C4B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10C950D7-458E-0238-1A77-AB3778C86225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F0EFB77-784D-E408-ABDC-79AB592A113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4E6672C-5E1A-68D6-6315-7A187FC63445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5EAC11A2-E0BB-B931-0EA4-9C83E62D0BBA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2DA686F-19D9-0774-0246-4A65E615432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6D678EE-C3B8-56EB-8973-274D05CC8F15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F0F12C4-61CA-6B22-5FD2-1FB1BA9C230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9A8A8F9-91A8-A178-4265-90AD2B507F68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1A5A5C93-8F86-D1B2-B402-A8D72EFC300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7EEC3E7F-317E-8AD3-FD2F-58F26AC92A1F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976A7FEE-BC28-F322-7EDD-460E890D9E9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6B784917-09B3-0178-5E0A-BBFCA1527F6F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8F62E0BB-0812-935F-28BB-FF90CDD9FAA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C2C28BA-574B-9406-A2A5-AB3ABAB1486B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16EB54EB-3F00-97FD-666E-26C9BB6A24E3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B744575C-60F2-387C-71FB-EF9C6B01782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57ED4066-032F-05AB-8884-5CC52A15E11C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3D67C75C-B23F-D311-5168-B478504FD21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D5BEC056-DA10-BB2D-6EF1-BDFDF2E337D7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EA6AC39E-EA84-3574-084E-74292404F1A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0094CA25-912E-E011-E927-2214CF7DC79C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921EE11-1645-313F-A7C9-95ED6C3D8D5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6F8B829-68EF-7FC2-6C0D-3510A73E909E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721DF81D-54CF-6803-A8C1-43217AB3E03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DC3C02-A2E9-3F65-3A31-63826E362FC3}"/>
              </a:ext>
            </a:extLst>
          </p:cNvPr>
          <p:cNvSpPr/>
          <p:nvPr/>
        </p:nvSpPr>
        <p:spPr>
          <a:xfrm>
            <a:off x="1994870" y="1072243"/>
            <a:ext cx="6324600" cy="1519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League Spartan" panose="020B060402020202020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6D3C76-3AD5-7F66-B72C-4E7B4F471575}"/>
              </a:ext>
            </a:extLst>
          </p:cNvPr>
          <p:cNvSpPr txBox="1"/>
          <p:nvPr/>
        </p:nvSpPr>
        <p:spPr>
          <a:xfrm>
            <a:off x="8635102" y="17374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League Spartan" panose="020B0604020202020204" charset="0"/>
              </a:rPr>
              <a:t>VS.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6125292-602F-D1D0-94EA-CC90B1BFF197}"/>
              </a:ext>
            </a:extLst>
          </p:cNvPr>
          <p:cNvSpPr/>
          <p:nvPr/>
        </p:nvSpPr>
        <p:spPr>
          <a:xfrm>
            <a:off x="9936884" y="1072243"/>
            <a:ext cx="6065115" cy="16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D417E5-33EE-5E1B-9F75-D9D62D68BE74}"/>
              </a:ext>
            </a:extLst>
          </p:cNvPr>
          <p:cNvSpPr txBox="1"/>
          <p:nvPr/>
        </p:nvSpPr>
        <p:spPr>
          <a:xfrm>
            <a:off x="10744199" y="1505673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League Spartan" panose="020B0604020202020204" charset="0"/>
              </a:rPr>
              <a:t>Appropriations</a:t>
            </a:r>
            <a:r>
              <a:rPr lang="en-US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1E9267-C8A6-568A-9EE5-94F57B7A00AA}"/>
              </a:ext>
            </a:extLst>
          </p:cNvPr>
          <p:cNvSpPr txBox="1"/>
          <p:nvPr/>
        </p:nvSpPr>
        <p:spPr>
          <a:xfrm>
            <a:off x="3055308" y="1487622"/>
            <a:ext cx="47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League Spartan" panose="020B0604020202020204" charset="0"/>
              </a:rPr>
              <a:t>Reconciliation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C1F4AC-9AAF-9915-84FC-14FAA24D2CC1}"/>
              </a:ext>
            </a:extLst>
          </p:cNvPr>
          <p:cNvSpPr txBox="1"/>
          <p:nvPr/>
        </p:nvSpPr>
        <p:spPr>
          <a:xfrm>
            <a:off x="2209800" y="3087822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procedure that allows Senate procedure to bypass Senate filibuster. 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funding that could be included/impacted: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voucher program: Educational Choice for Children 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School-based Medicaid program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C5FF86-5212-A4E0-65DE-B569B23277B9}"/>
              </a:ext>
            </a:extLst>
          </p:cNvPr>
          <p:cNvSpPr txBox="1"/>
          <p:nvPr/>
        </p:nvSpPr>
        <p:spPr>
          <a:xfrm>
            <a:off x="10156256" y="2952446"/>
            <a:ext cx="70711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annual federal process for spending bills. 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Determines levels of funding for education programs (AKA discretionary), including: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III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Start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Competitive grant programs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A5E953-4D24-4A05-49DF-7B19AF70F331}"/>
              </a:ext>
            </a:extLst>
          </p:cNvPr>
          <p:cNvCxnSpPr>
            <a:cxnSpLocks/>
          </p:cNvCxnSpPr>
          <p:nvPr/>
        </p:nvCxnSpPr>
        <p:spPr>
          <a:xfrm>
            <a:off x="9136765" y="3538889"/>
            <a:ext cx="7235" cy="419541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0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540B7-BAB1-7C5E-5264-E4B4BDD61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A7C655-7D78-3FF8-2DD1-79BE15861232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00B803E-0038-EA06-A1C7-BC90125E97E0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2FC8C67-5CBD-DACD-0343-88F6A36ABF5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169776F-C311-3428-9DDB-0D06BDBE96EC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7F710D2-AD56-F439-072D-0A793E8F9B0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FEE6B5D-B854-A3AA-DDAB-5157E4CBB26E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EAD3E37-D17A-611C-FEDB-D965071935D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DD724CD-35CA-BB48-D4CB-F7A94C064F0C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C1A49B9-E47C-9F80-FD99-3BFF7A95C5B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93F383A7-79CA-9005-EC5A-C443862ED414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D98E122-9D13-7194-6C4A-3DBD91CFDE8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16BD2D3-E33D-9FE2-1AFD-ED027AD98D2E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2042BB1-B06A-7E15-FAF9-95BA78365236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B4795CA-2334-82AF-796D-8B1E3068FF3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3EBB40D9-A416-AEA6-A0B0-2204133D1859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DCD524A-A875-CF2F-D47B-BAE0F1823B0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9BE18A9-3A86-F946-47D4-1A8CD569C384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A0F540C-CE37-57F8-D355-48CF629662B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75B5BF8F-413E-1956-E647-75F48A7E6D88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2013F0E-1C41-EC6D-CFEA-50404CF0237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DCA40E37-77BC-E19F-04DD-AF8E29E7E138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0FFF8123-3F74-A65A-18CF-E2333A1BC7A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1F18C697-D0F3-E8E9-6A16-BFA120F40D9F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8A790CB6-511E-A2D6-9D18-39D5FE760C2F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E7D2BCF-56B9-4190-1490-2F2AAFCA57C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69BCC00E-6509-FC5A-11D4-DDFE8213EB8D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0DC39569-DF09-A8D7-E70E-8539C4111C6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D0B9AC1D-BDDC-5702-F7F0-B3CA2A24FDB6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7E87DCF-2F51-D9E5-1E62-0EF1691769C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67C954C8-4EBB-E8E3-2E9E-6A59F38E7634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65D9A9ED-CBE8-1A61-D1D8-6F9EA5B8D5C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C02C93EC-897B-5B1D-380F-93D6DE3B1DCB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7A739B8-1A85-10BE-EFC1-946755F931A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5A7D860-8677-6473-8838-040CD5DC37B2}"/>
              </a:ext>
            </a:extLst>
          </p:cNvPr>
          <p:cNvSpPr txBox="1"/>
          <p:nvPr/>
        </p:nvSpPr>
        <p:spPr>
          <a:xfrm>
            <a:off x="2501227" y="2177922"/>
            <a:ext cx="66355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League Spartan" panose="020B0604020202020204" charset="0"/>
              </a:rPr>
              <a:t>One Big, Beautiful Bill Act (AKA H.R. 1)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36557E6-0943-165A-780E-5F26FE29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083" t="17407" r="17083" b="6030"/>
          <a:stretch>
            <a:fillRect/>
          </a:stretch>
        </p:blipFill>
        <p:spPr>
          <a:xfrm>
            <a:off x="10591800" y="800101"/>
            <a:ext cx="5715000" cy="77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2687C12-D90B-D9CA-E229-E3FCBB323C10}"/>
              </a:ext>
            </a:extLst>
          </p:cNvPr>
          <p:cNvSpPr txBox="1"/>
          <p:nvPr/>
        </p:nvSpPr>
        <p:spPr>
          <a:xfrm>
            <a:off x="12638213" y="8724900"/>
            <a:ext cx="41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League Spartan" panose="020B0604020202020204" charset="0"/>
              </a:rPr>
              <a:t>Access the report </a:t>
            </a:r>
            <a:r>
              <a:rPr lang="en-US" sz="2400" dirty="0">
                <a:solidFill>
                  <a:srgbClr val="1F497D"/>
                </a:solidFill>
                <a:latin typeface="League Spartan" panose="020B0604020202020204" charset="0"/>
                <a:hlinkClick r:id="rId3"/>
              </a:rPr>
              <a:t>here</a:t>
            </a:r>
            <a:r>
              <a:rPr lang="en-US" sz="2400" dirty="0">
                <a:solidFill>
                  <a:srgbClr val="1F497D"/>
                </a:solidFill>
                <a:latin typeface="League Spartan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7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9EC5-EFED-3B07-F65A-3B710C9E2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CB0C3B-B8D5-1D7A-F244-E3E7202AFD8E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41689F9-931D-B0A9-EF15-DBC46FB603CE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3F51FA1-05D4-035C-DBB1-03EFA17601F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54EB01F-7799-F514-C304-44C91BEAD5F1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8198119-75D8-E7F3-1970-E974A82F2F1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2AFF292-45BA-A650-3CB7-95AFB10446C3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CF3587D-DF22-3B04-1FBE-541D95F9737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3530BAD-3BD0-A1E5-7600-485F9659AC7D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D75CF72-3976-9858-0DB9-E6EB791508C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A5AB9490-AF8B-11EB-7D7F-491CD61EFD1A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53C6D78-BA5C-7009-858E-734EAE99196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F9CA10F-0041-227B-43D7-2C9196DD7D29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C51B400D-5D27-5F60-DD6E-614C11DA30B3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7FF38FB-FE74-24F6-A919-00B991E4D7A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0680229-0F4C-D2E3-1B28-F73D3DC8E12E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370C980-7CBB-0E95-DD5A-53EED4C71A7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4726A2F-A5A2-0298-1076-674E4DCB328F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F140AB40-0E93-E8D2-A8AB-1BA91DB55D6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EF27A02F-7A64-42CF-3988-9C8354472FEA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BE10298-B83F-504B-5C7A-84180E8851D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4F67B73-9139-DF8D-953A-2F50D7BFEDB6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D824892-F7F6-2868-2F4D-1BDE8FC4C69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4013176B-0E00-8866-F3CE-8E142805BD43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9865CDC2-8B22-C4EE-D7C0-2E288555A8A3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61F56AFF-A618-5C73-7284-F5DAC95DE6FD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9A80CFB-BF92-5092-4157-D1EA7A988C9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F78EB4C8-A8DE-A2B6-9F43-FD9C298BB399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ED5AB2D4-07CB-00DE-3F12-DC7326F223D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DF720CA-E690-4233-F163-B78E43D1D2ED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6599B630-7E95-CC23-5F16-A481F9D6C8B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979A9593-A42F-F972-12D3-981EC5468BC8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6D3F0CA9-FCF8-DFF6-D28A-5AAF8FBD4EE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D9B148B7-A5BF-9C19-7015-D94BB2DD2A3F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853FF74A-5918-158C-4101-ED878B149BE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7285300-7C11-FAC4-F66C-ED9CA2ED982F}"/>
              </a:ext>
            </a:extLst>
          </p:cNvPr>
          <p:cNvSpPr txBox="1"/>
          <p:nvPr/>
        </p:nvSpPr>
        <p:spPr>
          <a:xfrm>
            <a:off x="1412455" y="800100"/>
            <a:ext cx="141323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One Big, Beautiful Big Act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C06D1-F2D7-7DD2-8E38-97D0F3EBA56C}"/>
              </a:ext>
            </a:extLst>
          </p:cNvPr>
          <p:cNvSpPr txBox="1"/>
          <p:nvPr/>
        </p:nvSpPr>
        <p:spPr>
          <a:xfrm>
            <a:off x="1412455" y="2659514"/>
            <a:ext cx="15580145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Jam-packed with policy and funding policy</a:t>
            </a:r>
          </a:p>
          <a:p>
            <a:pPr marL="457200" indent="-317500">
              <a:spcBef>
                <a:spcPts val="1000"/>
              </a:spcBef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SALT fix for high-tax states (yay for them!)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457200" indent="-317500">
              <a:spcBef>
                <a:spcPts val="1000"/>
              </a:spcBef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More hungry kids coming to school: 2- 3 million kids will lose SNAP benefits.</a:t>
            </a:r>
          </a:p>
          <a:p>
            <a:pPr marL="457200" indent="-317500">
              <a:spcBef>
                <a:spcPts val="1000"/>
              </a:spcBef>
              <a:buSzPts val="1400"/>
              <a:buFont typeface="Roboto,Sans-Serif"/>
              <a:buChar char="●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Nearly $1 trillion in cuts to Medicaid- the pressure on States to make up the difference (and find money by cutting education funding) will be enormous.</a:t>
            </a:r>
          </a:p>
          <a:p>
            <a:pPr marL="457200" indent="-317500">
              <a:spcBef>
                <a:spcPts val="1000"/>
              </a:spcBef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 total, district budgets may be hit hard. Direct certification numbers given Medicaid and SNAP denials will go down making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it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more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costly for districts to keep feeding kids</a:t>
            </a:r>
          </a:p>
          <a:p>
            <a:pPr marL="457200" indent="-317500">
              <a:spcBef>
                <a:spcPts val="1000"/>
              </a:spcBef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What will States do? Raise taxes? Scale back investments in food and healthcare? Both? No one knows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D1D7-E492-D6E9-28B9-F7595595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78370A-11F8-F276-8090-6DD911A5BE29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FD34609-718F-A315-366A-DB3F5254576E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1773FF9-7F59-2274-FE28-E71CC14DE83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94302F5-ECA1-3AA2-0486-75751E90142F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38F1FB5-1885-9A5C-4C86-C2BBC13E29E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DDF81E00-62A7-5DF7-46FF-29FC60EB97FC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02B10A3-4351-BCA1-1E31-93A69C7BAFB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91CA0A9-3FE4-577E-6547-52BF0F6CC7AC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D5EF892-F781-1235-00F7-51694DDCCBE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1B548834-61B5-659C-7F91-3ADA40619908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4352E45-2E1A-ADCE-C30A-500C113B51E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E1FED93-F126-984C-DA01-893E4F56DBF6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ED81AE3-DCD6-2D21-B6E0-DF02B0FD9120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A4BEF0F-3D23-C812-FF34-AC7B4A9FC60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FD29CB6-564E-0A67-04B0-9C185EBD7E0F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F58A5E7-7712-602F-EE11-67AD356A151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5D03E89-C896-12F6-AF9B-9B41921E4D02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0EC818A-6DBB-9C1D-DEE1-E324FD660E8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98DBC499-4C30-D227-C609-FD4EC72D67D2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0DDA84A-7B4C-D7C4-FB29-785FCD3EC7B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AF83AAC8-233F-8EF0-1B48-18A9C2A9A953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03C5276-7BF5-BA37-31C4-ADA955B3BA9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A1DD2897-378A-EF19-BE16-160AAB1C82B4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1D09FD7-2E9E-34B8-4DE4-2BB75F94F3BB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03AE84B8-5191-0111-5BF8-5467D53F5D6C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8CFE57E1-4317-CC91-181A-2E8C0F16E73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3A80F7B9-3462-D90A-98B1-9E47A8870D5E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520D6531-ED58-2778-0D68-F79C459B394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69F5F77-5239-3CD4-4CEB-86A69851836B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B6C43B0-F2FE-4B43-11B9-76CDD15A0E0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EFE3764F-E404-346D-0556-10DD413E6D71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63EB7EF2-A100-43F2-3263-D4B15642A69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05F9AD61-5640-FF38-08F4-D353C0F02E0B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21888B0-013D-13CD-EFC6-ADC56570110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369E1E8-03AC-CFCC-D9EC-EF0A938118C6}"/>
              </a:ext>
            </a:extLst>
          </p:cNvPr>
          <p:cNvSpPr txBox="1"/>
          <p:nvPr/>
        </p:nvSpPr>
        <p:spPr>
          <a:xfrm>
            <a:off x="1412455" y="800100"/>
            <a:ext cx="141323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One Big, Beautiful Bill Act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2C04BA-07D9-E62A-EC66-046E99039ECF}"/>
              </a:ext>
            </a:extLst>
          </p:cNvPr>
          <p:cNvSpPr txBox="1"/>
          <p:nvPr/>
        </p:nvSpPr>
        <p:spPr>
          <a:xfrm>
            <a:off x="1219200" y="2742843"/>
            <a:ext cx="81402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alto Sans Pro" panose="020B0604020202020204" charset="0"/>
              </a:rPr>
              <a:t>Established “workforce” or “short-term” Pell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alto Sans Pro" panose="020B0604020202020204" charset="0"/>
              </a:rPr>
              <a:t>Expand Pell Grant eligibility to learners and workers who want to pursue a short-term job training program (8 to 15 weeks) </a:t>
            </a:r>
          </a:p>
          <a:p>
            <a:endParaRPr lang="en-US" sz="3200" dirty="0">
              <a:solidFill>
                <a:schemeClr val="tx2"/>
              </a:solidFill>
              <a:latin typeface="Aalto Sans Pr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alto Sans Pro" panose="020B0604020202020204" charset="0"/>
              </a:rPr>
              <a:t>States will have a significant role in the eligibility, creation, and maintenance of eligible programs </a:t>
            </a:r>
          </a:p>
          <a:p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B82DF5-1A6E-ACF9-566E-C2E34F93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84" t="61926" r="40417" b="3787"/>
          <a:stretch>
            <a:fillRect/>
          </a:stretch>
        </p:blipFill>
        <p:spPr>
          <a:xfrm>
            <a:off x="9829800" y="2807669"/>
            <a:ext cx="7115341" cy="434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5E4D-DE92-6A6A-085D-08223B8F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4C1273-C075-22AC-C8BB-F2F947FFE65A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F3C4AD1-537D-A139-8003-47EC3FE558B1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CC58E6EF-2E1C-DF83-B504-CC5497A92F7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760DFF1-5807-122D-F25E-859582AA4D66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5E351B7-99B7-9987-6FDF-ECBEC6854DB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39A8DD7-E090-33E0-E6CA-91281E3A8F3E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313CF80-47A3-8E5E-F865-E471C6207DC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2649467-8145-3AEC-E32A-D09DE72045B2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EE91C71-942A-9275-A52A-21FB76D5F8E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E1ABCAF-DA99-2F7B-C3A0-29C3F4F5A388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D68BF8-8A78-C928-D339-E8DCF96B042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C737DB9-9735-1B94-0E70-A92659FB4D15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046DA18-9E73-CFBA-023C-C20DD451F30A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F879E7C-A6A8-F8B4-6B95-C5898DEE4CE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66B92387-7AAC-2B85-5BE0-3B82B8829F64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7589238-41BF-A0B1-25DA-6DC41B9C3F7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E2DB665-0F0F-FE53-3F6A-20762379F173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6EF5DAA-ADFA-EA4B-1388-24941474375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C91943DD-8F10-BBA6-4BFA-946E844CFE9A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E25AA68-490C-D850-D264-D624EBDAD8E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E7D6C198-0B56-3918-4193-1B4F851668DE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C2C7EA6-0483-62CF-3263-05AE5F07FCF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75D1D97B-693A-8AA4-28D3-FFBD957FDFF1}"/>
              </a:ext>
            </a:extLst>
          </p:cNvPr>
          <p:cNvSpPr/>
          <p:nvPr/>
        </p:nvSpPr>
        <p:spPr>
          <a:xfrm>
            <a:off x="1412455" y="2135708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72240F7-ECD3-4498-5A78-E296F45F1747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05137D94-0FD7-D0D3-A2EA-4670DADA8358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DDA717B9-4B62-2E27-D39F-2E607012EA4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DDD83940-AEFA-091B-E7B0-382041F31CEC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52BEAE4-FC89-2BFE-6810-30964C74C31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61E8FC6-79A8-C734-3032-95DE5A60B5AA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4F42D7B-80F9-D443-FC74-4999CE2B487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7CBE14EE-696A-5060-34AA-8616FAEB27B4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A3AA121F-D1CC-58BA-5416-68B400DFC51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10433D3-6FE2-DB20-AF98-CDDCFB5956DB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0F6AB0BA-40C0-1574-D71B-F74DB1103E6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D1D24B0-D8D9-1FF8-BC65-5026F0772AA7}"/>
              </a:ext>
            </a:extLst>
          </p:cNvPr>
          <p:cNvSpPr txBox="1"/>
          <p:nvPr/>
        </p:nvSpPr>
        <p:spPr>
          <a:xfrm>
            <a:off x="1412455" y="800100"/>
            <a:ext cx="141323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One Big, Beautiful Bill Act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D657D-C2FE-520B-8ED2-D2DCC7E915A8}"/>
              </a:ext>
            </a:extLst>
          </p:cNvPr>
          <p:cNvSpPr txBox="1"/>
          <p:nvPr/>
        </p:nvSpPr>
        <p:spPr>
          <a:xfrm>
            <a:off x="1353927" y="2547160"/>
            <a:ext cx="15580145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Higher education changes: </a:t>
            </a:r>
          </a:p>
          <a:p>
            <a:pPr marL="596900" indent="-457200">
              <a:spcBef>
                <a:spcPts val="10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Creates limits for borrowers</a:t>
            </a:r>
          </a:p>
          <a:p>
            <a:pPr marL="596900" indent="-457200">
              <a:spcBef>
                <a:spcPts val="10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Eliminates Grad Plus loans </a:t>
            </a:r>
          </a:p>
          <a:p>
            <a:pPr marL="596900" indent="-457200">
              <a:spcBef>
                <a:spcPts val="10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Changes repayment options  </a:t>
            </a:r>
          </a:p>
          <a:p>
            <a:pPr marL="596900" indent="-457200">
              <a:spcBef>
                <a:spcPts val="10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Program accountability 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Indentured Studenthood: The Higher Education Act and the Burden of Student  Debt">
            <a:extLst>
              <a:ext uri="{FF2B5EF4-FFF2-40B4-BE49-F238E27FC236}">
                <a16:creationId xmlns:a16="http://schemas.microsoft.com/office/drawing/2014/main" id="{C5C30785-42F8-0670-2D2A-FE8BE5F1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65" y="2401226"/>
            <a:ext cx="8406622" cy="63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8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F057D-112E-4CAA-2938-D42BBECD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0028427-5736-4DCE-E5EA-47473584190E}"/>
              </a:ext>
            </a:extLst>
          </p:cNvPr>
          <p:cNvGrpSpPr/>
          <p:nvPr/>
        </p:nvGrpSpPr>
        <p:grpSpPr>
          <a:xfrm>
            <a:off x="3315559" y="10090271"/>
            <a:ext cx="11388889" cy="183266"/>
            <a:chOff x="0" y="0"/>
            <a:chExt cx="15185185" cy="24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2EF8679-C1FF-39C4-ED85-FF5B7EBA7E03}"/>
                </a:ext>
              </a:extLst>
            </p:cNvPr>
            <p:cNvGrpSpPr/>
            <p:nvPr/>
          </p:nvGrpSpPr>
          <p:grpSpPr>
            <a:xfrm>
              <a:off x="2983552" y="0"/>
              <a:ext cx="3068689" cy="244355"/>
              <a:chOff x="0" y="0"/>
              <a:chExt cx="1913890" cy="152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578534F-ED90-0EB0-17CD-CBBFCDBBFFB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5CAA8EF-B2EE-EC2E-43A9-34790F6D75E0}"/>
                </a:ext>
              </a:extLst>
            </p:cNvPr>
            <p:cNvGrpSpPr/>
            <p:nvPr/>
          </p:nvGrpSpPr>
          <p:grpSpPr>
            <a:xfrm>
              <a:off x="0" y="0"/>
              <a:ext cx="3068689" cy="244355"/>
              <a:chOff x="0" y="0"/>
              <a:chExt cx="1913890" cy="152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4398E5E-DE6A-F64C-0714-060172B68DD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A454F88D-193C-83C3-3143-57994C86A211}"/>
                </a:ext>
              </a:extLst>
            </p:cNvPr>
            <p:cNvGrpSpPr/>
            <p:nvPr/>
          </p:nvGrpSpPr>
          <p:grpSpPr>
            <a:xfrm>
              <a:off x="6052240" y="0"/>
              <a:ext cx="3068689" cy="244355"/>
              <a:chOff x="0" y="0"/>
              <a:chExt cx="1913890" cy="1524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E58F5F3-13D8-063A-98E4-5B84BB25111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6837CC5-41A3-C97A-4AFC-995415841298}"/>
                </a:ext>
              </a:extLst>
            </p:cNvPr>
            <p:cNvGrpSpPr/>
            <p:nvPr/>
          </p:nvGrpSpPr>
          <p:grpSpPr>
            <a:xfrm>
              <a:off x="9120929" y="0"/>
              <a:ext cx="3068689" cy="244355"/>
              <a:chOff x="0" y="0"/>
              <a:chExt cx="1913890" cy="1524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0F6C633-8D89-3D60-5C9E-E513C67EE9C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639B66CC-F84E-4037-5314-2C58050A5917}"/>
                </a:ext>
              </a:extLst>
            </p:cNvPr>
            <p:cNvGrpSpPr/>
            <p:nvPr/>
          </p:nvGrpSpPr>
          <p:grpSpPr>
            <a:xfrm>
              <a:off x="12116496" y="0"/>
              <a:ext cx="3068689" cy="244355"/>
              <a:chOff x="0" y="0"/>
              <a:chExt cx="1913890" cy="1524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49C3ADD-B94C-405F-868E-B003D400AFB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ADF94B9-E06A-5755-8BA5-01277D300AF4}"/>
              </a:ext>
            </a:extLst>
          </p:cNvPr>
          <p:cNvGrpSpPr/>
          <p:nvPr/>
        </p:nvGrpSpPr>
        <p:grpSpPr>
          <a:xfrm>
            <a:off x="0" y="10048225"/>
            <a:ext cx="18288000" cy="294284"/>
            <a:chOff x="0" y="0"/>
            <a:chExt cx="24384000" cy="3923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CE0A99D-98CF-22FE-39C2-7FB95CCBA813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947EA4B-B3BB-7324-2C38-139E7186227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1F53E708-3A11-9FF8-2A93-BD1CA732BF89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DAC7743-6216-5FB2-D2B8-4CCA2B6F48C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757193A5-3918-2E31-21B8-9F1038490032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F4EE1DB-97AB-35E4-016F-2DBD1EECF8D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3DF4D61D-3A67-75CB-078E-AF960CBD585E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E2AFBBE-A312-420E-C660-28ADB79E84F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355BCF19-ADB3-E685-F768-66969690DA04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123A9AC-ACEB-D6EB-A224-9BD76F21E24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AutoShape 25">
            <a:extLst>
              <a:ext uri="{FF2B5EF4-FFF2-40B4-BE49-F238E27FC236}">
                <a16:creationId xmlns:a16="http://schemas.microsoft.com/office/drawing/2014/main" id="{A86C33A5-7FDF-EF5D-3F54-8331206C37BF}"/>
              </a:ext>
            </a:extLst>
          </p:cNvPr>
          <p:cNvSpPr/>
          <p:nvPr/>
        </p:nvSpPr>
        <p:spPr>
          <a:xfrm>
            <a:off x="822745" y="2171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2CD8DE-9C48-D4A8-696F-23187646EBF5}"/>
              </a:ext>
            </a:extLst>
          </p:cNvPr>
          <p:cNvGrpSpPr/>
          <p:nvPr/>
        </p:nvGrpSpPr>
        <p:grpSpPr>
          <a:xfrm>
            <a:off x="0" y="-16553"/>
            <a:ext cx="18288000" cy="294284"/>
            <a:chOff x="0" y="0"/>
            <a:chExt cx="24384000" cy="39237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98E04158-66CC-106E-A285-AD3944B91F0D}"/>
                </a:ext>
              </a:extLst>
            </p:cNvPr>
            <p:cNvGrpSpPr/>
            <p:nvPr/>
          </p:nvGrpSpPr>
          <p:grpSpPr>
            <a:xfrm>
              <a:off x="4790914" y="0"/>
              <a:ext cx="4927626" cy="392379"/>
              <a:chOff x="0" y="0"/>
              <a:chExt cx="1913890" cy="1524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CFF02846-D246-0A87-D49B-61B85474C63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BB10DD0A-44E3-FB8F-56A4-DA375CB33CB8}"/>
                </a:ext>
              </a:extLst>
            </p:cNvPr>
            <p:cNvGrpSpPr/>
            <p:nvPr/>
          </p:nvGrpSpPr>
          <p:grpSpPr>
            <a:xfrm>
              <a:off x="0" y="0"/>
              <a:ext cx="4927626" cy="392379"/>
              <a:chOff x="0" y="0"/>
              <a:chExt cx="1913890" cy="1524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E766B699-77B5-C635-F54D-78D8EFDE190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308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6E376FC8-B10F-7B53-35FD-6EAA646AD630}"/>
                </a:ext>
              </a:extLst>
            </p:cNvPr>
            <p:cNvGrpSpPr/>
            <p:nvPr/>
          </p:nvGrpSpPr>
          <p:grpSpPr>
            <a:xfrm>
              <a:off x="9718540" y="0"/>
              <a:ext cx="4927626" cy="392379"/>
              <a:chOff x="0" y="0"/>
              <a:chExt cx="1913890" cy="1524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729F8560-8111-7980-C13B-078ACB947AB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E08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D61C81FE-8534-8234-33A8-78169AA32F9A}"/>
                </a:ext>
              </a:extLst>
            </p:cNvPr>
            <p:cNvGrpSpPr/>
            <p:nvPr/>
          </p:nvGrpSpPr>
          <p:grpSpPr>
            <a:xfrm>
              <a:off x="14646166" y="0"/>
              <a:ext cx="4927626" cy="392379"/>
              <a:chOff x="0" y="0"/>
              <a:chExt cx="1913890" cy="1524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F1377508-8680-8C22-93B7-81F399EE28E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9ABFE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75AB78C5-48E1-A294-F704-7233E7715094}"/>
                </a:ext>
              </a:extLst>
            </p:cNvPr>
            <p:cNvGrpSpPr/>
            <p:nvPr/>
          </p:nvGrpSpPr>
          <p:grpSpPr>
            <a:xfrm>
              <a:off x="19456374" y="0"/>
              <a:ext cx="4927626" cy="392379"/>
              <a:chOff x="0" y="0"/>
              <a:chExt cx="1913890" cy="1524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6498CA64-9D13-AEB8-82EF-8A3DC54597A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155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2B9C8D4-B2B2-2679-2F75-859098AB1745}"/>
              </a:ext>
            </a:extLst>
          </p:cNvPr>
          <p:cNvSpPr txBox="1"/>
          <p:nvPr/>
        </p:nvSpPr>
        <p:spPr>
          <a:xfrm>
            <a:off x="662460" y="776482"/>
            <a:ext cx="14132345" cy="10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10" dirty="0">
                <a:solidFill>
                  <a:schemeClr val="tx2"/>
                </a:solidFill>
                <a:latin typeface="League Spartan" panose="020B0604020202020204" charset="0"/>
              </a:rPr>
              <a:t>One Big, Beautiful Bill Act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F0D2B0-D4FA-94EB-0E90-C2F950FAE144}"/>
              </a:ext>
            </a:extLst>
          </p:cNvPr>
          <p:cNvSpPr txBox="1"/>
          <p:nvPr/>
        </p:nvSpPr>
        <p:spPr>
          <a:xfrm>
            <a:off x="720764" y="2648887"/>
            <a:ext cx="9245107" cy="691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ECCA vs OBBB: </a:t>
            </a:r>
          </a:p>
          <a:p>
            <a:pPr marL="285750" indent="-285750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bad news: No aggregate cap on the tax credit– ECCA was capped at $4b, this is unlimited. One analysis estimates this could cost $51b a year</a:t>
            </a:r>
          </a:p>
          <a:p>
            <a:pPr marL="285750" indent="-285750"/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better news: </a:t>
            </a:r>
          </a:p>
          <a:p>
            <a:pPr marL="914400" lvl="1" indent="-4572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a dollar-for-dollar tax credit, but limited to $1700 individual donation/$3400 married couples. </a:t>
            </a: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 of stock. </a:t>
            </a: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tax shelter.</a:t>
            </a:r>
          </a:p>
          <a:p>
            <a:pPr marL="914400" lvl="1" indent="-4572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homeschoolers allowed to benefit</a:t>
            </a:r>
          </a:p>
          <a:p>
            <a:pPr marL="914400" lvl="1" indent="-4572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 can issue regulations as can States </a:t>
            </a:r>
          </a:p>
          <a:p>
            <a:pPr marL="914400" lvl="1" indent="-4572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is available as of Jan 1, 2027- States have the next 18 months to determine how they want to run their programs. </a:t>
            </a:r>
          </a:p>
          <a:p>
            <a:endParaRPr lang="en-US" dirty="0"/>
          </a:p>
        </p:txBody>
      </p:sp>
      <p:pic>
        <p:nvPicPr>
          <p:cNvPr id="24" name="Picture 2" descr="Privatization Groups | Save Our Schools Arizona Network">
            <a:extLst>
              <a:ext uri="{FF2B5EF4-FFF2-40B4-BE49-F238E27FC236}">
                <a16:creationId xmlns:a16="http://schemas.microsoft.com/office/drawing/2014/main" id="{2F187AD5-E78A-FDE3-98FD-D1F24366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162300"/>
            <a:ext cx="8065830" cy="515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722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D5A87CA-6C9E-4CFE-B11C-91AB7D4D50A6}" vid="{22C5AB66-8A4F-4E8E-8931-8C17EEFABB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EC2C447B260479B6869537546347F" ma:contentTypeVersion="19" ma:contentTypeDescription="Create a new document." ma:contentTypeScope="" ma:versionID="30ea9a16987ac671552ba40df928492a">
  <xsd:schema xmlns:xsd="http://www.w3.org/2001/XMLSchema" xmlns:xs="http://www.w3.org/2001/XMLSchema" xmlns:p="http://schemas.microsoft.com/office/2006/metadata/properties" xmlns:ns2="2f53edbb-2441-4d5d-8424-c2c005f2bc5c" xmlns:ns3="c46c950e-08f1-4d78-a876-44e128925612" targetNamespace="http://schemas.microsoft.com/office/2006/metadata/properties" ma:root="true" ma:fieldsID="46e2905e1ca848fb9868b945bbac411a" ns2:_="" ns3:_="">
    <xsd:import namespace="2f53edbb-2441-4d5d-8424-c2c005f2bc5c"/>
    <xsd:import namespace="c46c950e-08f1-4d78-a876-44e128925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3edbb-2441-4d5d-8424-c2c005f2bc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d3694c-e682-48a3-a823-4981cbd862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950e-08f1-4d78-a876-44e128925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0a3663-cb0d-48f5-a5f7-bbc32b5d758b}" ma:internalName="TaxCatchAll" ma:showField="CatchAllData" ma:web="c46c950e-08f1-4d78-a876-44e128925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53edbb-2441-4d5d-8424-c2c005f2bc5c">
      <Terms xmlns="http://schemas.microsoft.com/office/infopath/2007/PartnerControls"/>
    </lcf76f155ced4ddcb4097134ff3c332f>
    <TaxCatchAll xmlns="c46c950e-08f1-4d78-a876-44e128925612" xsi:nil="true"/>
    <_Flow_SignoffStatus xmlns="2f53edbb-2441-4d5d-8424-c2c005f2bc5c" xsi:nil="true"/>
  </documentManagement>
</p:properties>
</file>

<file path=customXml/itemProps1.xml><?xml version="1.0" encoding="utf-8"?>
<ds:datastoreItem xmlns:ds="http://schemas.openxmlformats.org/officeDocument/2006/customXml" ds:itemID="{89EC61F2-C5DC-4B74-A0C1-9BF6F17AE4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3D2730-D558-43AC-B57F-024151EAA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3edbb-2441-4d5d-8424-c2c005f2bc5c"/>
    <ds:schemaRef ds:uri="c46c950e-08f1-4d78-a876-44e128925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FBA29F-83E3-4F5E-A596-81102E9A351C}">
  <ds:schemaRefs>
    <ds:schemaRef ds:uri="http://schemas.microsoft.com/office/2006/metadata/properties"/>
    <ds:schemaRef ds:uri="http://schemas.microsoft.com/office/infopath/2007/PartnerControls"/>
    <ds:schemaRef ds:uri="2f53edbb-2441-4d5d-8424-c2c005f2bc5c"/>
    <ds:schemaRef ds:uri="c46c950e-08f1-4d78-a876-44e1289256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About AESA 2025 TEMPLATE</Template>
  <TotalTime>630</TotalTime>
  <Words>947</Words>
  <Application>Microsoft Office PowerPoint</Application>
  <PresentationFormat>Custom</PresentationFormat>
  <Paragraphs>128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Arial</vt:lpstr>
      <vt:lpstr>Roboto,Sans-Serif</vt:lpstr>
      <vt:lpstr>Wingdings</vt:lpstr>
      <vt:lpstr>League Spartan</vt:lpstr>
      <vt:lpstr>Aptos</vt:lpstr>
      <vt:lpstr>Symbol</vt:lpstr>
      <vt:lpstr>Roboto</vt:lpstr>
      <vt:lpstr>Lato</vt:lpstr>
      <vt:lpstr>Aalto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Wade</dc:creator>
  <cp:lastModifiedBy>Thomas, Tara</cp:lastModifiedBy>
  <cp:revision>19</cp:revision>
  <dcterms:created xsi:type="dcterms:W3CDTF">2025-04-16T12:44:12Z</dcterms:created>
  <dcterms:modified xsi:type="dcterms:W3CDTF">2025-09-05T20:48:24Z</dcterms:modified>
  <dc:identifier>DAGRUzZiJZo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0x010100CB7EC2C447B260479B6869537546347F</vt:lpwstr>
  </property>
  <property fmtid="{D5CDD505-2E9C-101B-9397-08002B2CF9AE}" pid="3" name="MediaServiceImageTags">
    <vt:lpwstr/>
  </property>
</Properties>
</file>