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309" r:id="rId2"/>
    <p:sldId id="670" r:id="rId3"/>
    <p:sldId id="580" r:id="rId4"/>
    <p:sldId id="669" r:id="rId5"/>
    <p:sldId id="278" r:id="rId6"/>
    <p:sldId id="671" r:id="rId7"/>
    <p:sldId id="681" r:id="rId8"/>
    <p:sldId id="259" r:id="rId9"/>
    <p:sldId id="682" r:id="rId10"/>
    <p:sldId id="257" r:id="rId11"/>
    <p:sldId id="683" r:id="rId12"/>
    <p:sldId id="582" r:id="rId13"/>
    <p:sldId id="581" r:id="rId14"/>
    <p:sldId id="673" r:id="rId15"/>
    <p:sldId id="672" r:id="rId16"/>
    <p:sldId id="674" r:id="rId17"/>
    <p:sldId id="676" r:id="rId18"/>
    <p:sldId id="675" r:id="rId19"/>
    <p:sldId id="677" r:id="rId20"/>
    <p:sldId id="678" r:id="rId21"/>
    <p:sldId id="679" r:id="rId22"/>
    <p:sldId id="680" r:id="rId23"/>
    <p:sldId id="684"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ssica Madison" initials="JM" lastIdx="1" clrIdx="0">
    <p:extLst>
      <p:ext uri="{19B8F6BF-5375-455C-9EA6-DF929625EA0E}">
        <p15:presenceInfo xmlns:p15="http://schemas.microsoft.com/office/powerpoint/2012/main" userId="Jessica Madiso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205"/>
    <p:restoredTop sz="92956"/>
  </p:normalViewPr>
  <p:slideViewPr>
    <p:cSldViewPr snapToGrid="0" snapToObjects="1">
      <p:cViewPr varScale="1">
        <p:scale>
          <a:sx n="105" d="100"/>
          <a:sy n="105" d="100"/>
        </p:scale>
        <p:origin x="1208" y="176"/>
      </p:cViewPr>
      <p:guideLst/>
    </p:cSldViewPr>
  </p:slideViewPr>
  <p:notesTextViewPr>
    <p:cViewPr>
      <p:scale>
        <a:sx n="1" d="1"/>
        <a:sy n="1" d="1"/>
      </p:scale>
      <p:origin x="0" y="0"/>
    </p:cViewPr>
  </p:notesTextViewPr>
  <p:sorterViewPr>
    <p:cViewPr>
      <p:scale>
        <a:sx n="173" d="100"/>
        <a:sy n="173"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8A5406-2289-0C41-8FD5-A7DF6E507824}" type="datetimeFigureOut">
              <a:rPr lang="en-US" smtClean="0"/>
              <a:t>9/5/25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5ED536-4244-E243-B061-81ADCD7660D3}" type="slidenum">
              <a:rPr lang="en-US" smtClean="0"/>
              <a:t>‹#›</a:t>
            </a:fld>
            <a:endParaRPr lang="en-US"/>
          </a:p>
        </p:txBody>
      </p:sp>
    </p:spTree>
    <p:extLst>
      <p:ext uri="{BB962C8B-B14F-4D97-AF65-F5344CB8AC3E}">
        <p14:creationId xmlns:p14="http://schemas.microsoft.com/office/powerpoint/2010/main" val="2474200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not required, but offered here should you need it.</a:t>
            </a:r>
          </a:p>
          <a:p>
            <a:endParaRPr lang="en-US" dirty="0"/>
          </a:p>
          <a:p>
            <a:r>
              <a:rPr lang="en-US" dirty="0"/>
              <a:t>When speaking about our mission, we describe it as: “To Make a Difference in the lives of Ohio’s Learners, Teachers, and Leaders as we Connect ITCs, Secure Data, Optimize Technologies, and Empower Education.”</a:t>
            </a:r>
          </a:p>
        </p:txBody>
      </p:sp>
      <p:sp>
        <p:nvSpPr>
          <p:cNvPr id="4" name="Slide Number Placeholder 3"/>
          <p:cNvSpPr>
            <a:spLocks noGrp="1"/>
          </p:cNvSpPr>
          <p:nvPr>
            <p:ph type="sldNum" sz="quarter" idx="5"/>
          </p:nvPr>
        </p:nvSpPr>
        <p:spPr/>
        <p:txBody>
          <a:bodyPr/>
          <a:lstStyle/>
          <a:p>
            <a:fld id="{F45ED536-4244-E243-B061-81ADCD7660D3}" type="slidenum">
              <a:rPr lang="en-US" smtClean="0"/>
              <a:t>3</a:t>
            </a:fld>
            <a:endParaRPr lang="en-US"/>
          </a:p>
        </p:txBody>
      </p:sp>
    </p:spTree>
    <p:extLst>
      <p:ext uri="{BB962C8B-B14F-4D97-AF65-F5344CB8AC3E}">
        <p14:creationId xmlns:p14="http://schemas.microsoft.com/office/powerpoint/2010/main" val="2067599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It’s your ITC!</a:t>
            </a:r>
          </a:p>
          <a:p>
            <a:endParaRPr lang="en-US" dirty="0"/>
          </a:p>
          <a:p>
            <a:r>
              <a:rPr lang="en-US" dirty="0"/>
              <a:t>Here’s a map of all the ITCs in Ohio. Some of these acronyms might be familiar to you. You may have heard them mentioned, but you weren’t sure what it meant. Now you know!</a:t>
            </a:r>
          </a:p>
          <a:p>
            <a:endParaRPr lang="en-US" dirty="0"/>
          </a:p>
          <a:p>
            <a:r>
              <a:rPr lang="en-US" dirty="0"/>
              <a:t>So, let me briefly tell you what your ITC does.</a:t>
            </a:r>
          </a:p>
        </p:txBody>
      </p:sp>
      <p:sp>
        <p:nvSpPr>
          <p:cNvPr id="4" name="Slide Number Placeholder 3"/>
          <p:cNvSpPr>
            <a:spLocks noGrp="1"/>
          </p:cNvSpPr>
          <p:nvPr>
            <p:ph type="sldNum" sz="quarter" idx="5"/>
          </p:nvPr>
        </p:nvSpPr>
        <p:spPr/>
        <p:txBody>
          <a:bodyPr/>
          <a:lstStyle/>
          <a:p>
            <a:fld id="{F45ED536-4244-E243-B061-81ADCD7660D3}" type="slidenum">
              <a:rPr lang="en-US" smtClean="0"/>
              <a:t>4</a:t>
            </a:fld>
            <a:endParaRPr lang="en-US"/>
          </a:p>
        </p:txBody>
      </p:sp>
    </p:spTree>
    <p:extLst>
      <p:ext uri="{BB962C8B-B14F-4D97-AF65-F5344CB8AC3E}">
        <p14:creationId xmlns:p14="http://schemas.microsoft.com/office/powerpoint/2010/main" val="41221397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Ohio Administrative Code, ITCs support five core services for school districts:</a:t>
            </a:r>
          </a:p>
          <a:p>
            <a:endParaRPr lang="en-US" dirty="0"/>
          </a:p>
          <a:p>
            <a:pPr marL="171450" indent="-171450">
              <a:buFont typeface="Arial" panose="020B0604020202020204" pitchFamily="34" charset="0"/>
              <a:buChar char="•"/>
            </a:pPr>
            <a:r>
              <a:rPr lang="en-US" dirty="0"/>
              <a:t>Fiscal (From our example earlier, ITCs help ensure folks get paid.)</a:t>
            </a:r>
          </a:p>
          <a:p>
            <a:pPr marL="171450" indent="-171450">
              <a:buFont typeface="Arial" panose="020B0604020202020204" pitchFamily="34" charset="0"/>
              <a:buChar char="•"/>
            </a:pPr>
            <a:r>
              <a:rPr lang="en-US" dirty="0"/>
              <a:t>Student Information (ITCs help ensure students can get scheduled accurately.)</a:t>
            </a:r>
          </a:p>
          <a:p>
            <a:pPr marL="171450" indent="-171450">
              <a:buFont typeface="Arial" panose="020B0604020202020204" pitchFamily="34" charset="0"/>
              <a:buChar char="•"/>
            </a:pPr>
            <a:r>
              <a:rPr lang="en-US" dirty="0"/>
              <a:t>EMIS (Data is accurately reported to ODE.)</a:t>
            </a:r>
          </a:p>
          <a:p>
            <a:pPr marL="171450" indent="-171450">
              <a:buFont typeface="Arial" panose="020B0604020202020204" pitchFamily="34" charset="0"/>
              <a:buChar char="•"/>
            </a:pPr>
            <a:r>
              <a:rPr lang="en-US" dirty="0"/>
              <a:t>Internet (Enough bandwidth for teaching and learning.)</a:t>
            </a:r>
          </a:p>
          <a:p>
            <a:pPr marL="171450" indent="-171450">
              <a:buFont typeface="Arial" panose="020B0604020202020204" pitchFamily="34" charset="0"/>
              <a:buChar char="•"/>
            </a:pPr>
            <a:r>
              <a:rPr lang="en-US" dirty="0"/>
              <a:t>Library Automation (Through INFOhio, which is provided to your districts through your ITC.)</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In a nutshell, ITCs do the back-end IT work that is essential to the operation of every school district in Ohio.</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But, wait! There’s more!</a:t>
            </a:r>
          </a:p>
        </p:txBody>
      </p:sp>
      <p:sp>
        <p:nvSpPr>
          <p:cNvPr id="4" name="Slide Number Placeholder 3"/>
          <p:cNvSpPr>
            <a:spLocks noGrp="1"/>
          </p:cNvSpPr>
          <p:nvPr>
            <p:ph type="sldNum" sz="quarter" idx="5"/>
          </p:nvPr>
        </p:nvSpPr>
        <p:spPr/>
        <p:txBody>
          <a:bodyPr/>
          <a:lstStyle/>
          <a:p>
            <a:fld id="{F45ED536-4244-E243-B061-81ADCD7660D3}" type="slidenum">
              <a:rPr lang="en-US" smtClean="0"/>
              <a:t>5</a:t>
            </a:fld>
            <a:endParaRPr lang="en-US"/>
          </a:p>
        </p:txBody>
      </p:sp>
    </p:spTree>
    <p:extLst>
      <p:ext uri="{BB962C8B-B14F-4D97-AF65-F5344CB8AC3E}">
        <p14:creationId xmlns:p14="http://schemas.microsoft.com/office/powerpoint/2010/main" val="3365237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5ED536-4244-E243-B061-81ADCD7660D3}" type="slidenum">
              <a:rPr lang="en-US" smtClean="0"/>
              <a:t>6</a:t>
            </a:fld>
            <a:endParaRPr lang="en-US"/>
          </a:p>
        </p:txBody>
      </p:sp>
    </p:spTree>
    <p:extLst>
      <p:ext uri="{BB962C8B-B14F-4D97-AF65-F5344CB8AC3E}">
        <p14:creationId xmlns:p14="http://schemas.microsoft.com/office/powerpoint/2010/main" val="21907660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See the MC Branding Guidelines at https://community.mcoecn.org/display/MCStaff/MC+Branding </a:t>
            </a:r>
          </a:p>
        </p:txBody>
      </p:sp>
      <p:sp>
        <p:nvSpPr>
          <p:cNvPr id="4" name="Slide Number Placeholder 3"/>
          <p:cNvSpPr>
            <a:spLocks noGrp="1"/>
          </p:cNvSpPr>
          <p:nvPr>
            <p:ph type="sldNum" sz="quarter" idx="10"/>
          </p:nvPr>
        </p:nvSpPr>
        <p:spPr/>
        <p:txBody>
          <a:bodyPr/>
          <a:lstStyle/>
          <a:p>
            <a:fld id="{8A894E34-3DF8-48A6-8ABD-5D92CEA4B1C5}" type="slidenum">
              <a:rPr lang="en-US" smtClean="0"/>
              <a:t>10</a:t>
            </a:fld>
            <a:endParaRPr lang="en-US"/>
          </a:p>
        </p:txBody>
      </p:sp>
    </p:spTree>
    <p:extLst>
      <p:ext uri="{BB962C8B-B14F-4D97-AF65-F5344CB8AC3E}">
        <p14:creationId xmlns:p14="http://schemas.microsoft.com/office/powerpoint/2010/main" val="19594670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47865" y="404693"/>
            <a:ext cx="10896272" cy="1780902"/>
          </a:xfrm>
          <a:solidFill>
            <a:schemeClr val="bg1"/>
          </a:solidFill>
        </p:spPr>
        <p:txBody>
          <a:bodyPr anchor="b"/>
          <a:lstStyle>
            <a:lvl1pPr algn="ctr">
              <a:defRPr sz="6000" b="1">
                <a:solidFill>
                  <a:schemeClr val="accent1"/>
                </a:solidFill>
                <a:latin typeface="Cambria" panose="02040503050406030204" pitchFamily="18" charset="0"/>
              </a:defRPr>
            </a:lvl1pPr>
          </a:lstStyle>
          <a:p>
            <a:r>
              <a:rPr lang="en-US" dirty="0"/>
              <a:t>Click to edit Master Title Slide style</a:t>
            </a:r>
          </a:p>
        </p:txBody>
      </p:sp>
      <p:sp>
        <p:nvSpPr>
          <p:cNvPr id="3" name="Subtitle 2"/>
          <p:cNvSpPr>
            <a:spLocks noGrp="1"/>
          </p:cNvSpPr>
          <p:nvPr>
            <p:ph type="subTitle" idx="1" hasCustomPrompt="1"/>
          </p:nvPr>
        </p:nvSpPr>
        <p:spPr>
          <a:xfrm>
            <a:off x="7291224" y="3431628"/>
            <a:ext cx="4252912" cy="3021679"/>
          </a:xfrm>
          <a:solidFill>
            <a:schemeClr val="bg1"/>
          </a:solidFill>
        </p:spPr>
        <p:txBody>
          <a:bodyPr/>
          <a:lstStyle>
            <a:lvl1pPr marL="0" indent="0" algn="r">
              <a:buNone/>
              <a:defRPr sz="2400" b="1">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8" name="Picture 7"/>
          <p:cNvPicPr>
            <a:picLocks noChangeAspect="1"/>
          </p:cNvPicPr>
          <p:nvPr userDrawn="1"/>
        </p:nvPicPr>
        <p:blipFill>
          <a:blip r:embed="rId2"/>
          <a:stretch>
            <a:fillRect/>
          </a:stretch>
        </p:blipFill>
        <p:spPr>
          <a:xfrm>
            <a:off x="647864" y="3429000"/>
            <a:ext cx="5129049" cy="3021679"/>
          </a:xfrm>
          <a:prstGeom prst="rect">
            <a:avLst/>
          </a:prstGeom>
        </p:spPr>
      </p:pic>
    </p:spTree>
    <p:extLst>
      <p:ext uri="{BB962C8B-B14F-4D97-AF65-F5344CB8AC3E}">
        <p14:creationId xmlns:p14="http://schemas.microsoft.com/office/powerpoint/2010/main" val="506144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a:solidFill>
            <a:schemeClr val="accent1"/>
          </a:solidFill>
        </p:spPr>
        <p:txBody>
          <a:bodyPr/>
          <a:lstStyle>
            <a:lvl1pPr>
              <a:defRPr b="1">
                <a:solidFill>
                  <a:schemeClr val="bg1"/>
                </a:solidFill>
                <a:latin typeface="Cambria" panose="02040503050406030204" pitchFamily="18" charset="0"/>
              </a:defRPr>
            </a:lvl1pPr>
          </a:lstStyle>
          <a:p>
            <a:r>
              <a:rPr lang="en-US" dirty="0"/>
              <a:t>Click to edit Master Title &amp; Vertical Text Slide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40991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8724900" y="365125"/>
            <a:ext cx="2628900" cy="5811838"/>
          </a:xfrm>
          <a:solidFill>
            <a:schemeClr val="accent1"/>
          </a:solidFill>
        </p:spPr>
        <p:txBody>
          <a:bodyPr vert="eaVert"/>
          <a:lstStyle>
            <a:lvl1pPr>
              <a:defRPr b="1" baseline="0">
                <a:solidFill>
                  <a:schemeClr val="bg1"/>
                </a:solidFill>
                <a:latin typeface="Cambria" panose="02040503050406030204" pitchFamily="18" charset="0"/>
              </a:defRPr>
            </a:lvl1pPr>
          </a:lstStyle>
          <a:p>
            <a:r>
              <a:rPr lang="en-US" dirty="0"/>
              <a:t>Click to edit Master Vertical Title &amp; Text Slide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1231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solidFill>
            <a:schemeClr val="accent1"/>
          </a:solidFill>
        </p:spPr>
        <p:txBody>
          <a:bodyPr/>
          <a:lstStyle>
            <a:lvl1pPr>
              <a:defRPr b="1" baseline="0">
                <a:solidFill>
                  <a:schemeClr val="bg1"/>
                </a:solidFill>
                <a:latin typeface="Cambria" panose="02040503050406030204" pitchFamily="18" charset="0"/>
              </a:defRPr>
            </a:lvl1pPr>
          </a:lstStyle>
          <a:p>
            <a:r>
              <a:rPr lang="en-US" dirty="0"/>
              <a:t>Click to edit Master Content Slide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93129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1850" y="1709738"/>
            <a:ext cx="10515600" cy="2852737"/>
          </a:xfrm>
          <a:solidFill>
            <a:schemeClr val="accent1"/>
          </a:solidFill>
        </p:spPr>
        <p:txBody>
          <a:bodyPr anchor="b"/>
          <a:lstStyle>
            <a:lvl1pPr>
              <a:defRPr sz="6000" b="1">
                <a:solidFill>
                  <a:schemeClr val="bg1"/>
                </a:solidFill>
                <a:latin typeface="Cambria" panose="02040503050406030204" pitchFamily="18" charset="0"/>
              </a:defRPr>
            </a:lvl1pPr>
          </a:lstStyle>
          <a:p>
            <a:r>
              <a:rPr lang="en-US" dirty="0"/>
              <a:t>Click to edit Master Section Header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08702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solidFill>
            <a:schemeClr val="accent1"/>
          </a:solidFill>
        </p:spPr>
        <p:txBody>
          <a:bodyPr/>
          <a:lstStyle>
            <a:lvl1pPr>
              <a:defRPr b="1" baseline="0">
                <a:solidFill>
                  <a:schemeClr val="bg1"/>
                </a:solidFill>
                <a:latin typeface="Cambria" panose="02040503050406030204" pitchFamily="18" charset="0"/>
              </a:defRPr>
            </a:lvl1pPr>
          </a:lstStyle>
          <a:p>
            <a:r>
              <a:rPr lang="en-US" dirty="0"/>
              <a:t>Click to edit Master Two Content Slide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615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365125"/>
            <a:ext cx="10515600" cy="1325563"/>
          </a:xfrm>
          <a:solidFill>
            <a:schemeClr val="accent1"/>
          </a:solidFill>
        </p:spPr>
        <p:txBody>
          <a:bodyPr/>
          <a:lstStyle>
            <a:lvl1pPr>
              <a:defRPr b="1">
                <a:solidFill>
                  <a:schemeClr val="bg1"/>
                </a:solidFill>
                <a:latin typeface="Cambria" panose="02040503050406030204" pitchFamily="18" charset="0"/>
              </a:defRPr>
            </a:lvl1pPr>
          </a:lstStyle>
          <a:p>
            <a:r>
              <a:rPr lang="en-US" dirty="0"/>
              <a:t>Click to edit Master Comparison Slide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09760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lvl1pPr>
              <a:defRPr b="1">
                <a:solidFill>
                  <a:schemeClr val="bg1"/>
                </a:solidFill>
                <a:latin typeface="Cambria" panose="02040503050406030204" pitchFamily="18" charset="0"/>
              </a:defRPr>
            </a:lvl1pPr>
          </a:lstStyle>
          <a:p>
            <a:r>
              <a:rPr lang="en-US" dirty="0"/>
              <a:t>Click to edit Master title style</a:t>
            </a:r>
          </a:p>
        </p:txBody>
      </p:sp>
    </p:spTree>
    <p:extLst>
      <p:ext uri="{BB962C8B-B14F-4D97-AF65-F5344CB8AC3E}">
        <p14:creationId xmlns:p14="http://schemas.microsoft.com/office/powerpoint/2010/main" val="471891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861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457200"/>
            <a:ext cx="3932237" cy="1600200"/>
          </a:xfrm>
          <a:solidFill>
            <a:schemeClr val="accent1"/>
          </a:solidFill>
        </p:spPr>
        <p:txBody>
          <a:bodyPr anchor="b"/>
          <a:lstStyle>
            <a:lvl1pPr>
              <a:defRPr sz="3200" b="1">
                <a:solidFill>
                  <a:schemeClr val="bg1"/>
                </a:solidFill>
                <a:latin typeface="Cambria" panose="02040503050406030204" pitchFamily="18" charset="0"/>
              </a:defRPr>
            </a:lvl1pPr>
          </a:lstStyle>
          <a:p>
            <a:r>
              <a:rPr lang="en-US" dirty="0"/>
              <a:t>Click to edit Master Content with Caption Slide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39788" y="6356349"/>
            <a:ext cx="2743200" cy="36512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fld id="{0BAEB637-E500-B840-B8A8-54398CFAB067}" type="datetimeFigureOut">
              <a:rPr lang="en-US" smtClean="0"/>
              <a:pPr/>
              <a:t>9/5/25</a:t>
            </a:fld>
            <a:endParaRPr lang="en-US" dirty="0"/>
          </a:p>
        </p:txBody>
      </p:sp>
    </p:spTree>
    <p:extLst>
      <p:ext uri="{BB962C8B-B14F-4D97-AF65-F5344CB8AC3E}">
        <p14:creationId xmlns:p14="http://schemas.microsoft.com/office/powerpoint/2010/main" val="922329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9788" y="457200"/>
            <a:ext cx="3932237" cy="1600200"/>
          </a:xfrm>
          <a:solidFill>
            <a:schemeClr val="accent1"/>
          </a:solidFill>
        </p:spPr>
        <p:txBody>
          <a:bodyPr anchor="b"/>
          <a:lstStyle>
            <a:lvl1pPr>
              <a:defRPr sz="3200" b="1">
                <a:solidFill>
                  <a:schemeClr val="bg1"/>
                </a:solidFill>
                <a:latin typeface="Cambria" panose="02040503050406030204" pitchFamily="18" charset="0"/>
              </a:defRPr>
            </a:lvl1pPr>
          </a:lstStyle>
          <a:p>
            <a:r>
              <a:rPr lang="en-US" dirty="0"/>
              <a:t>Click to edit Master Picture with Caption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058169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a:solidFill>
            <a:schemeClr val="accent1"/>
          </a:solidFill>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AEB637-E500-B840-B8A8-54398CFAB067}" type="datetimeFigureOut">
              <a:rPr lang="en-US" smtClean="0"/>
              <a:t>9/5/25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12667733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mcoecn.atlassian.net/wiki/x/AYCAD"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homelandsecurity.ohio.gov/ohio-cyber-integration-center/overview" TargetMode="External"/><Relationship Id="rId2" Type="http://schemas.openxmlformats.org/officeDocument/2006/relationships/hyperlink" Target="https://www.ohiocyberrangeinstitute.org/opci"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matt.calmes@mcoecn.org"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homelandsecurity.ohio.gov/ohio-cyber-integration-center" TargetMode="External"/><Relationship Id="rId2" Type="http://schemas.openxmlformats.org/officeDocument/2006/relationships/hyperlink" Target="mailto:mailto:OCIC@dps.ohio.gov" TargetMode="External"/><Relationship Id="rId1" Type="http://schemas.openxmlformats.org/officeDocument/2006/relationships/slideLayout" Target="../slideLayouts/slideLayout2.xml"/><Relationship Id="rId6" Type="http://schemas.openxmlformats.org/officeDocument/2006/relationships/hyperlink" Target="http://www.ohioauditor.gov/" TargetMode="External"/><Relationship Id="rId5" Type="http://schemas.openxmlformats.org/officeDocument/2006/relationships/hyperlink" Target="mailto:cyber@ohioauditor.gov" TargetMode="External"/><Relationship Id="rId4" Type="http://schemas.openxmlformats.org/officeDocument/2006/relationships/hyperlink" Target="https://ohioauditor.gov/fraud/docs/CybersecurityReportingForm.pdf"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9.sv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mcoecn.atlassian.net/wiki/x/B4AtS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Innovative Solutions Empowering Ohio’s Education Community</a:t>
            </a:r>
          </a:p>
        </p:txBody>
      </p:sp>
      <p:sp>
        <p:nvSpPr>
          <p:cNvPr id="3" name="Subtitle 2"/>
          <p:cNvSpPr>
            <a:spLocks noGrp="1"/>
          </p:cNvSpPr>
          <p:nvPr>
            <p:ph type="subTitle" idx="1"/>
          </p:nvPr>
        </p:nvSpPr>
        <p:spPr/>
        <p:txBody>
          <a:bodyPr/>
          <a:lstStyle/>
          <a:p>
            <a:endParaRPr lang="en-US" dirty="0"/>
          </a:p>
        </p:txBody>
      </p:sp>
      <p:pic>
        <p:nvPicPr>
          <p:cNvPr id="5" name="Picture 4" descr="A close-up of a logo&#10;&#10;AI-generated content may be incorrect.">
            <a:extLst>
              <a:ext uri="{FF2B5EF4-FFF2-40B4-BE49-F238E27FC236}">
                <a16:creationId xmlns:a16="http://schemas.microsoft.com/office/drawing/2014/main" id="{13DC6A8E-4927-8679-BA93-A618BAD6D2F8}"/>
              </a:ext>
            </a:extLst>
          </p:cNvPr>
          <p:cNvPicPr>
            <a:picLocks noChangeAspect="1"/>
          </p:cNvPicPr>
          <p:nvPr/>
        </p:nvPicPr>
        <p:blipFill>
          <a:blip r:embed="rId2"/>
          <a:stretch>
            <a:fillRect/>
          </a:stretch>
        </p:blipFill>
        <p:spPr>
          <a:xfrm>
            <a:off x="7080914" y="4672406"/>
            <a:ext cx="4463222" cy="1498600"/>
          </a:xfrm>
          <a:prstGeom prst="rect">
            <a:avLst/>
          </a:prstGeom>
        </p:spPr>
      </p:pic>
    </p:spTree>
    <p:extLst>
      <p:ext uri="{BB962C8B-B14F-4D97-AF65-F5344CB8AC3E}">
        <p14:creationId xmlns:p14="http://schemas.microsoft.com/office/powerpoint/2010/main" val="4239618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mbria" charset="0"/>
                <a:ea typeface="Cambria" charset="0"/>
                <a:cs typeface="Cambria" charset="0"/>
              </a:rPr>
              <a:t>ESS – Employee Self Service</a:t>
            </a:r>
            <a:endParaRPr lang="en-US" b="1" dirty="0">
              <a:latin typeface="Cambria" charset="0"/>
              <a:ea typeface="Cambria" charset="0"/>
              <a:cs typeface="Cambria" charset="0"/>
            </a:endParaRPr>
          </a:p>
        </p:txBody>
      </p:sp>
      <p:sp>
        <p:nvSpPr>
          <p:cNvPr id="3" name="Content Placeholder 2"/>
          <p:cNvSpPr>
            <a:spLocks noGrp="1"/>
          </p:cNvSpPr>
          <p:nvPr>
            <p:ph idx="1"/>
          </p:nvPr>
        </p:nvSpPr>
        <p:spPr/>
        <p:txBody>
          <a:bodyPr>
            <a:normAutofit fontScale="92500" lnSpcReduction="10000"/>
          </a:bodyPr>
          <a:lstStyle/>
          <a:p>
            <a:r>
              <a:rPr lang="en-US" dirty="0">
                <a:latin typeface="Calibri" charset="0"/>
                <a:ea typeface="Calibri" charset="0"/>
                <a:cs typeface="Calibri" charset="0"/>
                <a:hlinkClick r:id="rId3"/>
              </a:rPr>
              <a:t>ESS</a:t>
            </a:r>
            <a:r>
              <a:rPr lang="en-US" dirty="0">
                <a:latin typeface="Calibri" charset="0"/>
                <a:ea typeface="Calibri" charset="0"/>
                <a:cs typeface="Calibri" charset="0"/>
              </a:rPr>
              <a:t> provides the following functionality:</a:t>
            </a:r>
          </a:p>
          <a:p>
            <a:pPr lvl="1"/>
            <a:r>
              <a:rPr lang="en-US" dirty="0">
                <a:latin typeface="Calibri" charset="0"/>
                <a:ea typeface="Calibri" charset="0"/>
                <a:cs typeface="Calibri" charset="0"/>
              </a:rPr>
              <a:t>Integrated directly with USPS</a:t>
            </a:r>
          </a:p>
          <a:p>
            <a:pPr lvl="1"/>
            <a:r>
              <a:rPr lang="en-US" dirty="0">
                <a:latin typeface="Calibri" charset="0"/>
                <a:ea typeface="Calibri" charset="0"/>
                <a:cs typeface="Calibri" charset="0"/>
              </a:rPr>
              <a:t>Allows employees to view the following information: biographical details, position information, </a:t>
            </a:r>
            <a:r>
              <a:rPr lang="en-US" dirty="0" err="1">
                <a:latin typeface="Calibri" charset="0"/>
                <a:ea typeface="Calibri" charset="0"/>
                <a:cs typeface="Calibri" charset="0"/>
              </a:rPr>
              <a:t>payslips</a:t>
            </a:r>
            <a:r>
              <a:rPr lang="en-US" dirty="0">
                <a:latin typeface="Calibri" charset="0"/>
                <a:ea typeface="Calibri" charset="0"/>
                <a:cs typeface="Calibri" charset="0"/>
              </a:rPr>
              <a:t>, W2s, leave balances, job calendars</a:t>
            </a:r>
          </a:p>
          <a:p>
            <a:pPr lvl="1"/>
            <a:r>
              <a:rPr lang="en-US" dirty="0">
                <a:latin typeface="Calibri" charset="0"/>
                <a:ea typeface="Calibri" charset="0"/>
                <a:cs typeface="Calibri" charset="0"/>
              </a:rPr>
              <a:t>Allows employees to submit change requests if information is inaccurate. </a:t>
            </a:r>
          </a:p>
          <a:p>
            <a:pPr lvl="1"/>
            <a:r>
              <a:rPr lang="en-US" dirty="0">
                <a:latin typeface="Calibri" charset="0"/>
                <a:ea typeface="Calibri" charset="0"/>
                <a:cs typeface="Calibri" charset="0"/>
              </a:rPr>
              <a:t>Facilitates the submission and approval of leaves.</a:t>
            </a:r>
          </a:p>
          <a:p>
            <a:pPr lvl="1"/>
            <a:r>
              <a:rPr lang="en-US" dirty="0">
                <a:latin typeface="Calibri" charset="0"/>
                <a:ea typeface="Calibri" charset="0"/>
                <a:cs typeface="Calibri" charset="0"/>
              </a:rPr>
              <a:t>Includes functionality to allow sub-coordinators to view positions requiring a substitute and to assign a qualified substitute. </a:t>
            </a:r>
          </a:p>
          <a:p>
            <a:pPr lvl="1"/>
            <a:r>
              <a:rPr lang="en-US" dirty="0">
                <a:latin typeface="Calibri" charset="0"/>
                <a:ea typeface="Calibri" charset="0"/>
                <a:cs typeface="Calibri" charset="0"/>
              </a:rPr>
              <a:t>Allows announcements to be displayed to employees. </a:t>
            </a:r>
          </a:p>
          <a:p>
            <a:pPr lvl="1"/>
            <a:r>
              <a:rPr lang="en-US" dirty="0">
                <a:latin typeface="Calibri" charset="0"/>
                <a:ea typeface="Calibri" charset="0"/>
                <a:cs typeface="Calibri" charset="0"/>
              </a:rPr>
              <a:t>Allows supervisors and other admin personnel the ability to view, approve and report on leave requests</a:t>
            </a:r>
          </a:p>
          <a:p>
            <a:pPr lvl="1"/>
            <a:r>
              <a:rPr lang="en-US" dirty="0">
                <a:latin typeface="Calibri" charset="0"/>
                <a:ea typeface="Calibri" charset="0"/>
                <a:cs typeface="Calibri" charset="0"/>
              </a:rPr>
              <a:t>Incorporates timesheet functionality allowing employees to enter timesheets and admin staff to approve and import this data into USPS. </a:t>
            </a:r>
          </a:p>
        </p:txBody>
      </p:sp>
    </p:spTree>
    <p:extLst>
      <p:ext uri="{BB962C8B-B14F-4D97-AF65-F5344CB8AC3E}">
        <p14:creationId xmlns:p14="http://schemas.microsoft.com/office/powerpoint/2010/main" val="1709714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descr="A screenshot of a computer&#10;&#10;AI-generated content may be incorrect.">
            <a:extLst>
              <a:ext uri="{FF2B5EF4-FFF2-40B4-BE49-F238E27FC236}">
                <a16:creationId xmlns:a16="http://schemas.microsoft.com/office/drawing/2014/main" id="{CBAFCC8C-6EA9-3D18-F793-1E388C8660BD}"/>
              </a:ext>
            </a:extLst>
          </p:cNvPr>
          <p:cNvPicPr>
            <a:picLocks noGrp="1" noChangeAspect="1"/>
          </p:cNvPicPr>
          <p:nvPr>
            <p:ph idx="1"/>
          </p:nvPr>
        </p:nvPicPr>
        <p:blipFill>
          <a:blip r:embed="rId2"/>
          <a:srcRect r="16429"/>
          <a:stretch>
            <a:fillRect/>
          </a:stretch>
        </p:blipFill>
        <p:spPr>
          <a:xfrm>
            <a:off x="20" y="1282"/>
            <a:ext cx="12191980" cy="6856718"/>
          </a:xfrm>
          <a:prstGeom prst="rect">
            <a:avLst/>
          </a:prstGeom>
        </p:spPr>
      </p:pic>
    </p:spTree>
    <p:extLst>
      <p:ext uri="{BB962C8B-B14F-4D97-AF65-F5344CB8AC3E}">
        <p14:creationId xmlns:p14="http://schemas.microsoft.com/office/powerpoint/2010/main" val="1814323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9060D-19ED-12C2-998E-F559D1410C28}"/>
              </a:ext>
            </a:extLst>
          </p:cNvPr>
          <p:cNvSpPr>
            <a:spLocks noGrp="1"/>
          </p:cNvSpPr>
          <p:nvPr>
            <p:ph type="title"/>
          </p:nvPr>
        </p:nvSpPr>
        <p:spPr/>
        <p:txBody>
          <a:bodyPr/>
          <a:lstStyle/>
          <a:p>
            <a:r>
              <a:rPr lang="en-US" dirty="0" err="1"/>
              <a:t>SubHub</a:t>
            </a:r>
            <a:r>
              <a:rPr lang="en-US" dirty="0"/>
              <a:t> Ohio</a:t>
            </a:r>
          </a:p>
        </p:txBody>
      </p:sp>
      <p:sp>
        <p:nvSpPr>
          <p:cNvPr id="3" name="Content Placeholder 2">
            <a:extLst>
              <a:ext uri="{FF2B5EF4-FFF2-40B4-BE49-F238E27FC236}">
                <a16:creationId xmlns:a16="http://schemas.microsoft.com/office/drawing/2014/main" id="{BF2375CF-530A-BE0D-E7F2-AE97EF4AC5DC}"/>
              </a:ext>
            </a:extLst>
          </p:cNvPr>
          <p:cNvSpPr>
            <a:spLocks noGrp="1"/>
          </p:cNvSpPr>
          <p:nvPr>
            <p:ph idx="1"/>
          </p:nvPr>
        </p:nvSpPr>
        <p:spPr/>
        <p:txBody>
          <a:bodyPr>
            <a:normAutofit fontScale="92500"/>
          </a:bodyPr>
          <a:lstStyle/>
          <a:p>
            <a:r>
              <a:rPr lang="en-US" dirty="0"/>
              <a:t>This is a new product under development.</a:t>
            </a:r>
          </a:p>
          <a:p>
            <a:r>
              <a:rPr lang="en-US" dirty="0"/>
              <a:t>Development is scheduled for completion in July of 2026</a:t>
            </a:r>
          </a:p>
          <a:p>
            <a:r>
              <a:rPr lang="en-US" dirty="0"/>
              <a:t>This product will allow the maintenance of lists of authorized substitutes for positions in Ohio schools.</a:t>
            </a:r>
          </a:p>
          <a:p>
            <a:r>
              <a:rPr lang="en-US" dirty="0"/>
              <a:t>This will be integrated with our ESS application and allow substitutes to be contacted (via text messaging and email) and to accept open positions.</a:t>
            </a:r>
          </a:p>
          <a:p>
            <a:r>
              <a:rPr lang="en-US" dirty="0"/>
              <a:t>Third-party integration points will be created to allow potential integration with other products. </a:t>
            </a:r>
          </a:p>
          <a:p>
            <a:r>
              <a:rPr lang="en-US" dirty="0"/>
              <a:t>We are working closely with our User Focus Group to guide development. </a:t>
            </a:r>
          </a:p>
        </p:txBody>
      </p:sp>
    </p:spTree>
    <p:extLst>
      <p:ext uri="{BB962C8B-B14F-4D97-AF65-F5344CB8AC3E}">
        <p14:creationId xmlns:p14="http://schemas.microsoft.com/office/powerpoint/2010/main" val="3213796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636B1-A2B1-6E84-BBA3-7EE338320F2B}"/>
              </a:ext>
            </a:extLst>
          </p:cNvPr>
          <p:cNvSpPr>
            <a:spLocks noGrp="1"/>
          </p:cNvSpPr>
          <p:nvPr>
            <p:ph type="title"/>
          </p:nvPr>
        </p:nvSpPr>
        <p:spPr/>
        <p:txBody>
          <a:bodyPr/>
          <a:lstStyle/>
          <a:p>
            <a:r>
              <a:rPr lang="en-US" dirty="0"/>
              <a:t>H.B. 96 Key Mandates</a:t>
            </a:r>
          </a:p>
        </p:txBody>
      </p:sp>
      <p:sp>
        <p:nvSpPr>
          <p:cNvPr id="3" name="Content Placeholder 2">
            <a:extLst>
              <a:ext uri="{FF2B5EF4-FFF2-40B4-BE49-F238E27FC236}">
                <a16:creationId xmlns:a16="http://schemas.microsoft.com/office/drawing/2014/main" id="{D54C2E9F-4461-8E98-6DB9-7043C2C041C7}"/>
              </a:ext>
            </a:extLst>
          </p:cNvPr>
          <p:cNvSpPr>
            <a:spLocks noGrp="1"/>
          </p:cNvSpPr>
          <p:nvPr>
            <p:ph idx="1"/>
          </p:nvPr>
        </p:nvSpPr>
        <p:spPr/>
        <p:txBody>
          <a:bodyPr/>
          <a:lstStyle/>
          <a:p>
            <a:r>
              <a:rPr lang="en-US" b="1" dirty="0"/>
              <a:t>Disclaimer</a:t>
            </a:r>
          </a:p>
          <a:p>
            <a:pPr lvl="1"/>
            <a:r>
              <a:rPr lang="en-US" dirty="0"/>
              <a:t>The following information is for informational purposes only and is not legal advice.</a:t>
            </a:r>
          </a:p>
          <a:p>
            <a:pPr lvl="1"/>
            <a:r>
              <a:rPr lang="en-US" dirty="0"/>
              <a:t>Local Governments should consult legal counsel and their technology vendors to ensure compliance.</a:t>
            </a:r>
          </a:p>
          <a:p>
            <a:r>
              <a:rPr lang="en-US" b="1" dirty="0"/>
              <a:t>Local Government Entities Must</a:t>
            </a:r>
          </a:p>
          <a:p>
            <a:pPr lvl="1">
              <a:lnSpc>
                <a:spcPct val="110000"/>
              </a:lnSpc>
              <a:buFont typeface="Arial" panose="020B0604020202020204" pitchFamily="34" charset="0"/>
              <a:buChar char="•"/>
            </a:pPr>
            <a:r>
              <a:rPr lang="en-US" dirty="0">
                <a:ea typeface="Open Sans"/>
                <a:cs typeface="Open Sans"/>
              </a:rPr>
              <a:t>Implement a cybersecurity program</a:t>
            </a:r>
          </a:p>
          <a:p>
            <a:pPr lvl="1">
              <a:lnSpc>
                <a:spcPct val="110000"/>
              </a:lnSpc>
              <a:buFont typeface="Arial" panose="020B0604020202020204" pitchFamily="34" charset="0"/>
              <a:buChar char="•"/>
            </a:pPr>
            <a:r>
              <a:rPr lang="en-US" dirty="0">
                <a:ea typeface="Open Sans"/>
                <a:cs typeface="Open Sans"/>
              </a:rPr>
              <a:t>Obtain approval from their legislative body for ransomware payments</a:t>
            </a:r>
          </a:p>
          <a:p>
            <a:pPr lvl="1">
              <a:lnSpc>
                <a:spcPct val="110000"/>
              </a:lnSpc>
              <a:buFont typeface="Arial" panose="020B0604020202020204" pitchFamily="34" charset="0"/>
              <a:buChar char="•"/>
            </a:pPr>
            <a:r>
              <a:rPr lang="en-US" dirty="0">
                <a:ea typeface="Open Sans"/>
                <a:cs typeface="Open Sans"/>
              </a:rPr>
              <a:t>Cyber incidents must be reported within specific timeframes to DPS and AOS. </a:t>
            </a:r>
            <a:endParaRPr lang="en-US" dirty="0"/>
          </a:p>
          <a:p>
            <a:pPr>
              <a:lnSpc>
                <a:spcPct val="110000"/>
              </a:lnSpc>
            </a:pPr>
            <a:endParaRPr lang="en-US" sz="2400" dirty="0"/>
          </a:p>
          <a:p>
            <a:endParaRPr lang="en-US" dirty="0"/>
          </a:p>
        </p:txBody>
      </p:sp>
    </p:spTree>
    <p:extLst>
      <p:ext uri="{BB962C8B-B14F-4D97-AF65-F5344CB8AC3E}">
        <p14:creationId xmlns:p14="http://schemas.microsoft.com/office/powerpoint/2010/main" val="4320018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C191D-F65F-FBD9-749F-A8E890A595B3}"/>
              </a:ext>
            </a:extLst>
          </p:cNvPr>
          <p:cNvSpPr>
            <a:spLocks noGrp="1"/>
          </p:cNvSpPr>
          <p:nvPr>
            <p:ph type="title"/>
          </p:nvPr>
        </p:nvSpPr>
        <p:spPr/>
        <p:txBody>
          <a:bodyPr/>
          <a:lstStyle/>
          <a:p>
            <a:r>
              <a:rPr lang="en-US" dirty="0"/>
              <a:t>H.B. 96 Compliance Timelines</a:t>
            </a:r>
          </a:p>
        </p:txBody>
      </p:sp>
      <p:sp>
        <p:nvSpPr>
          <p:cNvPr id="3" name="Content Placeholder 2">
            <a:extLst>
              <a:ext uri="{FF2B5EF4-FFF2-40B4-BE49-F238E27FC236}">
                <a16:creationId xmlns:a16="http://schemas.microsoft.com/office/drawing/2014/main" id="{AAD80FD8-9F7A-A486-0FBB-054CCCEAD1CF}"/>
              </a:ext>
            </a:extLst>
          </p:cNvPr>
          <p:cNvSpPr>
            <a:spLocks noGrp="1"/>
          </p:cNvSpPr>
          <p:nvPr>
            <p:ph idx="1"/>
          </p:nvPr>
        </p:nvSpPr>
        <p:spPr/>
        <p:txBody>
          <a:bodyPr/>
          <a:lstStyle/>
          <a:p>
            <a:r>
              <a:rPr lang="en-US" dirty="0"/>
              <a:t>Applies to all political subdivisions: </a:t>
            </a:r>
          </a:p>
          <a:p>
            <a:pPr lvl="1"/>
            <a:r>
              <a:rPr lang="en-US" dirty="0"/>
              <a:t>"Political subdivision" means a county, township, municipal corporation, or other body corporate and politic responsible for governmental activities in a geographic area smaller than that of the state.</a:t>
            </a:r>
          </a:p>
          <a:p>
            <a:r>
              <a:rPr lang="en-US" dirty="0"/>
              <a:t>Auditor of State Compliance Timeline for Cyber Program </a:t>
            </a:r>
          </a:p>
          <a:p>
            <a:pPr lvl="1"/>
            <a:r>
              <a:rPr lang="en-US" dirty="0"/>
              <a:t>Counties and Cities should have a program in place by </a:t>
            </a:r>
            <a:r>
              <a:rPr lang="en-US" b="1" dirty="0"/>
              <a:t>January 1, 2026. </a:t>
            </a:r>
          </a:p>
          <a:p>
            <a:pPr lvl="1"/>
            <a:r>
              <a:rPr lang="en-US" b="1" dirty="0"/>
              <a:t>For all other entities, the deadline will be July 1, 2026.</a:t>
            </a:r>
          </a:p>
          <a:p>
            <a:r>
              <a:rPr lang="en-US" dirty="0"/>
              <a:t>Compliance Timeline for Reporting Incidents to DPS and AOS</a:t>
            </a:r>
          </a:p>
          <a:p>
            <a:pPr lvl="1"/>
            <a:r>
              <a:rPr lang="en-US" b="1" dirty="0"/>
              <a:t>September 30, 2025 </a:t>
            </a:r>
          </a:p>
          <a:p>
            <a:endParaRPr lang="en-US" dirty="0"/>
          </a:p>
        </p:txBody>
      </p:sp>
    </p:spTree>
    <p:extLst>
      <p:ext uri="{BB962C8B-B14F-4D97-AF65-F5344CB8AC3E}">
        <p14:creationId xmlns:p14="http://schemas.microsoft.com/office/powerpoint/2010/main" val="392187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80811-8A8C-B0D7-4F78-E7832F7BB30B}"/>
              </a:ext>
            </a:extLst>
          </p:cNvPr>
          <p:cNvSpPr>
            <a:spLocks noGrp="1"/>
          </p:cNvSpPr>
          <p:nvPr>
            <p:ph type="title"/>
          </p:nvPr>
        </p:nvSpPr>
        <p:spPr/>
        <p:txBody>
          <a:bodyPr/>
          <a:lstStyle/>
          <a:p>
            <a:r>
              <a:rPr lang="en-US" dirty="0"/>
              <a:t>H.B. 96 Cybersecurity Program Requirements</a:t>
            </a:r>
          </a:p>
        </p:txBody>
      </p:sp>
      <p:sp>
        <p:nvSpPr>
          <p:cNvPr id="3" name="Content Placeholder 2">
            <a:extLst>
              <a:ext uri="{FF2B5EF4-FFF2-40B4-BE49-F238E27FC236}">
                <a16:creationId xmlns:a16="http://schemas.microsoft.com/office/drawing/2014/main" id="{A77FF337-166B-C39A-95EA-D68A19F9AAE8}"/>
              </a:ext>
            </a:extLst>
          </p:cNvPr>
          <p:cNvSpPr>
            <a:spLocks noGrp="1"/>
          </p:cNvSpPr>
          <p:nvPr>
            <p:ph idx="1"/>
          </p:nvPr>
        </p:nvSpPr>
        <p:spPr/>
        <p:txBody>
          <a:bodyPr>
            <a:normAutofit/>
          </a:bodyPr>
          <a:lstStyle/>
          <a:p>
            <a:pPr marL="285750" indent="-285750">
              <a:lnSpc>
                <a:spcPct val="110000"/>
              </a:lnSpc>
            </a:pPr>
            <a:r>
              <a:rPr lang="en-US" dirty="0"/>
              <a:t>The </a:t>
            </a:r>
            <a:r>
              <a:rPr lang="en-US" u="sng" dirty="0"/>
              <a:t>legislative authority </a:t>
            </a:r>
            <a:r>
              <a:rPr lang="en-US" dirty="0"/>
              <a:t>of a political subdivision shall adopt a cybersecurity program that safeguards the entity’s data, information technology, and information technology resources to ensure availability, confidentiality, and integrity.</a:t>
            </a:r>
          </a:p>
          <a:p>
            <a:pPr marL="285750" indent="-285750">
              <a:lnSpc>
                <a:spcPct val="110000"/>
              </a:lnSpc>
            </a:pPr>
            <a:r>
              <a:rPr lang="en-US" dirty="0"/>
              <a:t>The program shall be consistent with generally accepted best practices for cybersecurity, such as, National Institute of Standards and Technology (NIST) cybersecurity framework and Center for Internet Security (CIS) cybersecurity best practices. </a:t>
            </a:r>
          </a:p>
          <a:p>
            <a:endParaRPr lang="en-US" dirty="0"/>
          </a:p>
        </p:txBody>
      </p:sp>
    </p:spTree>
    <p:extLst>
      <p:ext uri="{BB962C8B-B14F-4D97-AF65-F5344CB8AC3E}">
        <p14:creationId xmlns:p14="http://schemas.microsoft.com/office/powerpoint/2010/main" val="8695991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BC517-255C-2B18-33B0-7A27D11FB912}"/>
              </a:ext>
            </a:extLst>
          </p:cNvPr>
          <p:cNvSpPr>
            <a:spLocks noGrp="1"/>
          </p:cNvSpPr>
          <p:nvPr>
            <p:ph type="title"/>
          </p:nvPr>
        </p:nvSpPr>
        <p:spPr/>
        <p:txBody>
          <a:bodyPr/>
          <a:lstStyle/>
          <a:p>
            <a:r>
              <a:rPr lang="en-US" dirty="0"/>
              <a:t>H.B. 96 Cybersecurity Program Components</a:t>
            </a:r>
          </a:p>
        </p:txBody>
      </p:sp>
      <p:sp>
        <p:nvSpPr>
          <p:cNvPr id="3" name="Content Placeholder 2">
            <a:extLst>
              <a:ext uri="{FF2B5EF4-FFF2-40B4-BE49-F238E27FC236}">
                <a16:creationId xmlns:a16="http://schemas.microsoft.com/office/drawing/2014/main" id="{8FC14072-C5BB-AF63-11CB-48D816BE8B13}"/>
              </a:ext>
            </a:extLst>
          </p:cNvPr>
          <p:cNvSpPr>
            <a:spLocks noGrp="1"/>
          </p:cNvSpPr>
          <p:nvPr>
            <p:ph idx="1"/>
          </p:nvPr>
        </p:nvSpPr>
        <p:spPr/>
        <p:txBody>
          <a:bodyPr>
            <a:normAutofit fontScale="92500" lnSpcReduction="10000"/>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The program may include, but is not limited to the following: </a:t>
            </a:r>
          </a:p>
          <a:p>
            <a:pPr marL="800100" lvl="1" indent="-342900">
              <a:buFont typeface="Symbol" panose="05050102010706020507" pitchFamily="18" charset="2"/>
              <a:buChar char=""/>
            </a:pPr>
            <a:r>
              <a:rPr lang="en-US" kern="100" dirty="0">
                <a:latin typeface="Arial" panose="020B0604020202020204" pitchFamily="34" charset="0"/>
                <a:ea typeface="Calibri" panose="020F0502020204030204" pitchFamily="34" charset="0"/>
                <a:cs typeface="Arial" panose="020B0604020202020204" pitchFamily="34" charset="0"/>
              </a:rPr>
              <a:t>Identify critical functions and risks</a:t>
            </a:r>
          </a:p>
          <a:p>
            <a:pPr marL="800100" lvl="1" indent="-342900">
              <a:buFont typeface="Symbol" panose="05050102010706020507" pitchFamily="18" charset="2"/>
              <a:buChar char=""/>
            </a:pPr>
            <a:r>
              <a:rPr lang="en-US" kern="100" dirty="0">
                <a:latin typeface="Arial" panose="020B0604020202020204" pitchFamily="34" charset="0"/>
                <a:ea typeface="Calibri" panose="020F0502020204030204" pitchFamily="34" charset="0"/>
                <a:cs typeface="Arial" panose="020B0604020202020204" pitchFamily="34" charset="0"/>
              </a:rPr>
              <a:t>Assess the potential impact of breaches</a:t>
            </a:r>
          </a:p>
          <a:p>
            <a:pPr marL="800100" lvl="1" indent="-342900">
              <a:buFont typeface="Symbol" panose="05050102010706020507" pitchFamily="18" charset="2"/>
              <a:buChar char=""/>
            </a:pPr>
            <a:r>
              <a:rPr lang="en-US" kern="100" dirty="0">
                <a:latin typeface="Arial" panose="020B0604020202020204" pitchFamily="34" charset="0"/>
                <a:ea typeface="Calibri" panose="020F0502020204030204" pitchFamily="34" charset="0"/>
                <a:cs typeface="Arial" panose="020B0604020202020204" pitchFamily="34" charset="0"/>
              </a:rPr>
              <a:t>Implement threat detection mechanisms</a:t>
            </a:r>
          </a:p>
          <a:p>
            <a:pPr marL="800100" lvl="1" indent="-342900">
              <a:buFont typeface="Symbol" panose="05050102010706020507" pitchFamily="18" charset="2"/>
              <a:buChar char=""/>
            </a:pPr>
            <a:r>
              <a:rPr lang="en-US" kern="100" dirty="0">
                <a:latin typeface="Arial" panose="020B0604020202020204" pitchFamily="34" charset="0"/>
                <a:ea typeface="Calibri" panose="020F0502020204030204" pitchFamily="34" charset="0"/>
                <a:cs typeface="Arial" panose="020B0604020202020204" pitchFamily="34" charset="0"/>
              </a:rPr>
              <a:t>Establish incident response procedures</a:t>
            </a:r>
          </a:p>
          <a:p>
            <a:pPr marL="800100" lvl="1" indent="-342900">
              <a:buFont typeface="Symbol" panose="05050102010706020507" pitchFamily="18" charset="2"/>
              <a:buChar char=""/>
            </a:pPr>
            <a:r>
              <a:rPr lang="en-US" kern="100" dirty="0">
                <a:latin typeface="Arial" panose="020B0604020202020204" pitchFamily="34" charset="0"/>
                <a:ea typeface="Calibri" panose="020F0502020204030204" pitchFamily="34" charset="0"/>
                <a:cs typeface="Arial" panose="020B0604020202020204" pitchFamily="34" charset="0"/>
              </a:rPr>
              <a:t>Plan for recovery and continuity </a:t>
            </a:r>
          </a:p>
          <a:p>
            <a:pPr marL="800100" lvl="1" indent="-342900">
              <a:buFont typeface="Symbol" panose="05050102010706020507" pitchFamily="18" charset="2"/>
              <a:buChar char=""/>
            </a:pPr>
            <a:r>
              <a:rPr lang="en-US" kern="100" dirty="0">
                <a:latin typeface="Arial" panose="020B0604020202020204" pitchFamily="34" charset="0"/>
                <a:ea typeface="Calibri" panose="020F0502020204030204" pitchFamily="34" charset="0"/>
                <a:cs typeface="Arial" panose="020B0604020202020204" pitchFamily="34" charset="0"/>
              </a:rPr>
              <a:t>Define employee training requirements </a:t>
            </a:r>
          </a:p>
          <a:p>
            <a:pPr marL="1257300" lvl="2" indent="-342900">
              <a:buFont typeface="Symbol" panose="05050102010706020507" pitchFamily="18" charset="2"/>
              <a:buChar char=""/>
            </a:pPr>
            <a:r>
              <a:rPr lang="en-US" kern="100" dirty="0">
                <a:latin typeface="Arial" panose="020B0604020202020204" pitchFamily="34" charset="0"/>
                <a:ea typeface="Calibri" panose="020F0502020204030204" pitchFamily="34" charset="0"/>
                <a:cs typeface="Arial" panose="020B0604020202020204" pitchFamily="34" charset="0"/>
              </a:rPr>
              <a:t>Training from Ohio Persistent Cyber Initiation (O-PCI) could satisfy this requirement. </a:t>
            </a:r>
            <a:endParaRPr lang="en-US" dirty="0">
              <a:latin typeface="Arial" panose="020B0604020202020204" pitchFamily="34" charset="0"/>
              <a:ea typeface="Times New Roman" panose="02020603050405020304" pitchFamily="18" charset="0"/>
              <a:cs typeface="Arial" panose="020B0604020202020204" pitchFamily="34" charset="0"/>
            </a:endParaRPr>
          </a:p>
          <a:p>
            <a:pPr marL="1257300" lvl="2" indent="-342900">
              <a:spcAft>
                <a:spcPts val="800"/>
              </a:spcAft>
              <a:buFont typeface="Symbol" panose="05050102010706020507" pitchFamily="18" charset="2"/>
              <a:buChar char=""/>
            </a:pPr>
            <a:r>
              <a:rPr lang="en-US" dirty="0">
                <a:latin typeface="Arial" panose="020B0604020202020204" pitchFamily="34" charset="0"/>
                <a:cs typeface="Arial" panose="020B0604020202020204" pitchFamily="34" charset="0"/>
              </a:rPr>
              <a:t>The O-PCI program delivered by the Ohio Cyber Range Institute (</a:t>
            </a:r>
            <a:r>
              <a:rPr lang="en-US" u="sng" dirty="0">
                <a:solidFill>
                  <a:schemeClr val="accent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https://www.ohiocyberrangeinstitute.org/opci</a:t>
            </a:r>
            <a:r>
              <a:rPr lang="en-US" dirty="0">
                <a:latin typeface="Arial" panose="020B0604020202020204" pitchFamily="34" charset="0"/>
                <a:cs typeface="Arial" panose="020B0604020202020204" pitchFamily="34" charset="0"/>
              </a:rPr>
              <a:t>) and the Ohio Cyber Reserve (</a:t>
            </a:r>
            <a:r>
              <a:rPr lang="en-US" u="sng" dirty="0">
                <a:solidFill>
                  <a:schemeClr val="accent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https://homelandsecurity.ohio.gov/ohio-cyber-integration-center/overview</a:t>
            </a:r>
            <a:r>
              <a:rPr lang="en-US" dirty="0">
                <a:latin typeface="Arial" panose="020B0604020202020204" pitchFamily="34" charset="0"/>
                <a:cs typeface="Arial" panose="020B0604020202020204" pitchFamily="34" charset="0"/>
              </a:rPr>
              <a:t>) includes online, hybrid and in person modules tailored to various types of organizations, from small to large, rural to urban and is funded by the State and Local Cybersecurity Grant Program.</a:t>
            </a:r>
          </a:p>
        </p:txBody>
      </p:sp>
    </p:spTree>
    <p:extLst>
      <p:ext uri="{BB962C8B-B14F-4D97-AF65-F5344CB8AC3E}">
        <p14:creationId xmlns:p14="http://schemas.microsoft.com/office/powerpoint/2010/main" val="34777752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2CE43-FFC5-5805-4218-71CC9F6D74C0}"/>
              </a:ext>
            </a:extLst>
          </p:cNvPr>
          <p:cNvSpPr>
            <a:spLocks noGrp="1"/>
          </p:cNvSpPr>
          <p:nvPr>
            <p:ph type="title"/>
          </p:nvPr>
        </p:nvSpPr>
        <p:spPr/>
        <p:txBody>
          <a:bodyPr/>
          <a:lstStyle/>
          <a:p>
            <a:r>
              <a:rPr lang="en-US" dirty="0"/>
              <a:t>H.B. 96 Ransomware Definition</a:t>
            </a:r>
          </a:p>
        </p:txBody>
      </p:sp>
      <p:sp>
        <p:nvSpPr>
          <p:cNvPr id="3" name="Content Placeholder 2">
            <a:extLst>
              <a:ext uri="{FF2B5EF4-FFF2-40B4-BE49-F238E27FC236}">
                <a16:creationId xmlns:a16="http://schemas.microsoft.com/office/drawing/2014/main" id="{1A88DAB6-4570-108F-8B23-543704EB50C5}"/>
              </a:ext>
            </a:extLst>
          </p:cNvPr>
          <p:cNvSpPr>
            <a:spLocks noGrp="1"/>
          </p:cNvSpPr>
          <p:nvPr>
            <p:ph idx="1"/>
          </p:nvPr>
        </p:nvSpPr>
        <p:spPr/>
        <p:txBody>
          <a:bodyPr/>
          <a:lstStyle/>
          <a:p>
            <a:r>
              <a:rPr lang="en-US" kern="100" dirty="0">
                <a:latin typeface="Aptos" panose="020B0004020202020204" pitchFamily="34" charset="0"/>
                <a:ea typeface="Aptos" panose="020B0004020202020204" pitchFamily="34" charset="0"/>
                <a:cs typeface="Times New Roman" panose="02020603050405020304" pitchFamily="18" charset="0"/>
              </a:rPr>
              <a:t>(3) "Ransomware incident" means a malicious cybersecurity incident in which a person or entity introduces software that gains unauthorized access to or encrypts, modifies, or otherwise renders unavailable a political subdivision's information technology systems or data and thereafter the person or entity demands a ransom to prevent the publication of the data, restore access to the data, or otherwise remediate the impact of the software.</a:t>
            </a:r>
          </a:p>
        </p:txBody>
      </p:sp>
    </p:spTree>
    <p:extLst>
      <p:ext uri="{BB962C8B-B14F-4D97-AF65-F5344CB8AC3E}">
        <p14:creationId xmlns:p14="http://schemas.microsoft.com/office/powerpoint/2010/main" val="21337814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134DD-21B7-B83D-B8AF-F06AE3E9388C}"/>
              </a:ext>
            </a:extLst>
          </p:cNvPr>
          <p:cNvSpPr>
            <a:spLocks noGrp="1"/>
          </p:cNvSpPr>
          <p:nvPr>
            <p:ph type="title"/>
          </p:nvPr>
        </p:nvSpPr>
        <p:spPr/>
        <p:txBody>
          <a:bodyPr/>
          <a:lstStyle/>
          <a:p>
            <a:r>
              <a:rPr lang="en-US" dirty="0"/>
              <a:t>H.B. 96 Ransomware Payments</a:t>
            </a:r>
          </a:p>
        </p:txBody>
      </p:sp>
      <p:sp>
        <p:nvSpPr>
          <p:cNvPr id="3" name="Content Placeholder 2">
            <a:extLst>
              <a:ext uri="{FF2B5EF4-FFF2-40B4-BE49-F238E27FC236}">
                <a16:creationId xmlns:a16="http://schemas.microsoft.com/office/drawing/2014/main" id="{C761050E-A7A2-6597-A24F-729DF7143319}"/>
              </a:ext>
            </a:extLst>
          </p:cNvPr>
          <p:cNvSpPr>
            <a:spLocks noGrp="1"/>
          </p:cNvSpPr>
          <p:nvPr>
            <p:ph idx="1"/>
          </p:nvPr>
        </p:nvSpPr>
        <p:spPr/>
        <p:txBody>
          <a:bodyPr>
            <a:normAutofit/>
          </a:bodyPr>
          <a:lstStyle/>
          <a:p>
            <a:r>
              <a:rPr lang="en-US" dirty="0"/>
              <a:t>Local Governments may not pay or comply with ransomware demands unless a formal resolution or ordinance is passed.</a:t>
            </a:r>
          </a:p>
          <a:p>
            <a:r>
              <a:rPr lang="en-US" dirty="0"/>
              <a:t>The resolution must justify why payment is in the best interest of the organization.</a:t>
            </a:r>
          </a:p>
          <a:p>
            <a:pPr lvl="1"/>
            <a:r>
              <a:rPr lang="en-US" kern="100" dirty="0">
                <a:latin typeface="Aptos" panose="020B0004020202020204" pitchFamily="34" charset="0"/>
                <a:ea typeface="Aptos" panose="020B0004020202020204" pitchFamily="34" charset="0"/>
                <a:cs typeface="Times New Roman" panose="02020603050405020304" pitchFamily="18" charset="0"/>
              </a:rPr>
              <a:t>(B) A political subdivision experiencing a ransomware incident shall not pay or otherwise comply with a ransom demand unless the political subdivision's legislative authority formally approves the payment or compliance with the ransom demand in a resolution or ordinance that specifically states why the payment or compliance with the ransom demand is in the best interest of the political subdivision</a:t>
            </a:r>
            <a:endParaRPr lang="en-US" dirty="0"/>
          </a:p>
        </p:txBody>
      </p:sp>
    </p:spTree>
    <p:extLst>
      <p:ext uri="{BB962C8B-B14F-4D97-AF65-F5344CB8AC3E}">
        <p14:creationId xmlns:p14="http://schemas.microsoft.com/office/powerpoint/2010/main" val="25461203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E8471-C20D-8C97-5591-8ADC492BEC40}"/>
              </a:ext>
            </a:extLst>
          </p:cNvPr>
          <p:cNvSpPr>
            <a:spLocks noGrp="1"/>
          </p:cNvSpPr>
          <p:nvPr>
            <p:ph type="title"/>
          </p:nvPr>
        </p:nvSpPr>
        <p:spPr/>
        <p:txBody>
          <a:bodyPr/>
          <a:lstStyle/>
          <a:p>
            <a:r>
              <a:rPr lang="en-US" dirty="0"/>
              <a:t>RC 9.64 (A)(1) Definition of a Reportable Incident </a:t>
            </a:r>
          </a:p>
        </p:txBody>
      </p:sp>
      <p:sp>
        <p:nvSpPr>
          <p:cNvPr id="3" name="Content Placeholder 2">
            <a:extLst>
              <a:ext uri="{FF2B5EF4-FFF2-40B4-BE49-F238E27FC236}">
                <a16:creationId xmlns:a16="http://schemas.microsoft.com/office/drawing/2014/main" id="{0627B606-3159-8453-485C-DFE2BE1D4F81}"/>
              </a:ext>
            </a:extLst>
          </p:cNvPr>
          <p:cNvSpPr>
            <a:spLocks noGrp="1"/>
          </p:cNvSpPr>
          <p:nvPr>
            <p:ph idx="1"/>
          </p:nvPr>
        </p:nvSpPr>
        <p:spPr>
          <a:xfrm>
            <a:off x="838200" y="1825625"/>
            <a:ext cx="10515600" cy="4667250"/>
          </a:xfrm>
        </p:spPr>
        <p:txBody>
          <a:bodyPr>
            <a:normAutofit fontScale="77500" lnSpcReduction="20000"/>
          </a:bodyPr>
          <a:lstStyle/>
          <a:p>
            <a:r>
              <a:rPr lang="en-US" dirty="0">
                <a:latin typeface="Arial"/>
                <a:cs typeface="Arial"/>
              </a:rPr>
              <a:t>A substantial loss of confidentiality, integrity, or availability of a covered entity's information system or network;</a:t>
            </a:r>
          </a:p>
          <a:p>
            <a:pPr marL="285750" indent="-285750"/>
            <a:r>
              <a:rPr lang="en-US" dirty="0">
                <a:latin typeface="Arial"/>
                <a:cs typeface="Arial"/>
              </a:rPr>
              <a:t>A serious impact on the safety and resiliency of a covered entity's operational systems and processes;</a:t>
            </a:r>
          </a:p>
          <a:p>
            <a:pPr marL="285750" indent="-285750"/>
            <a:r>
              <a:rPr lang="en-US" dirty="0">
                <a:latin typeface="Arial"/>
                <a:cs typeface="Arial"/>
              </a:rPr>
              <a:t> A disruption of a covered entity's ability to engage in business or industrial operations, or deliver goods or services;</a:t>
            </a:r>
          </a:p>
          <a:p>
            <a:pPr marL="285750" indent="-285750"/>
            <a:r>
              <a:rPr lang="en-US" dirty="0">
                <a:latin typeface="Arial"/>
                <a:cs typeface="Arial"/>
              </a:rPr>
              <a:t>Unauthorized access to an entity's information system or network, or nonpublic information contained therein, that is facilitated through or is caused by:</a:t>
            </a:r>
          </a:p>
          <a:p>
            <a:pPr marL="742950" lvl="1" indent="-285750">
              <a:buFont typeface="Arial" panose="020B0604020202020204" pitchFamily="34" charset="0"/>
              <a:buChar char="•"/>
            </a:pPr>
            <a:r>
              <a:rPr lang="en-US" sz="2600" dirty="0">
                <a:latin typeface="Arial"/>
                <a:cs typeface="Arial"/>
              </a:rPr>
              <a:t> A compromise of a cloud service provider, managed service provider, or other third-party data hosting provider; or</a:t>
            </a:r>
          </a:p>
          <a:p>
            <a:pPr marL="742950" lvl="1" indent="-285750">
              <a:buFont typeface="Arial" panose="020B0604020202020204" pitchFamily="34" charset="0"/>
              <a:buChar char="•"/>
            </a:pPr>
            <a:r>
              <a:rPr lang="en-US" sz="2600" dirty="0">
                <a:latin typeface="Arial"/>
                <a:cs typeface="Arial"/>
              </a:rPr>
              <a:t>A supply chain compromise.</a:t>
            </a:r>
            <a:endParaRPr lang="en-US" sz="2600" dirty="0">
              <a:latin typeface="Arial" panose="020B0604020202020204" pitchFamily="34" charset="0"/>
              <a:cs typeface="Arial" panose="020B0604020202020204" pitchFamily="34" charset="0"/>
            </a:endParaRPr>
          </a:p>
          <a:p>
            <a:r>
              <a:rPr lang="en-US" sz="2600" dirty="0">
                <a:latin typeface="Arial"/>
                <a:cs typeface="Arial"/>
              </a:rPr>
              <a:t>"Cybersecurity incident" does not include mere threats of disruption as extortion; events perpetrated in good faith in response to a request by the system owner or operator; or lawfully authorized activity of a United States, state, local, tribal, or territorial government entity.</a:t>
            </a:r>
          </a:p>
        </p:txBody>
      </p:sp>
    </p:spTree>
    <p:extLst>
      <p:ext uri="{BB962C8B-B14F-4D97-AF65-F5344CB8AC3E}">
        <p14:creationId xmlns:p14="http://schemas.microsoft.com/office/powerpoint/2010/main" val="2421295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0920490-034D-7D37-4265-E911B5138C31}"/>
              </a:ext>
            </a:extLst>
          </p:cNvPr>
          <p:cNvSpPr>
            <a:spLocks noGrp="1"/>
          </p:cNvSpPr>
          <p:nvPr>
            <p:ph type="title"/>
          </p:nvPr>
        </p:nvSpPr>
        <p:spPr>
          <a:xfrm>
            <a:off x="6657715" y="467271"/>
            <a:ext cx="4195674" cy="2052522"/>
          </a:xfrm>
        </p:spPr>
        <p:txBody>
          <a:bodyPr anchor="b">
            <a:normAutofit/>
          </a:bodyPr>
          <a:lstStyle/>
          <a:p>
            <a:r>
              <a:rPr lang="en-US" sz="5600" dirty="0"/>
              <a:t>Who Am I?</a:t>
            </a:r>
          </a:p>
        </p:txBody>
      </p:sp>
      <p:sp>
        <p:nvSpPr>
          <p:cNvPr id="19" name="Oval 18">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2965"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person wearing glasses and a blue shirt&#10;&#10;AI-generated content may be incorrect.">
            <a:extLst>
              <a:ext uri="{FF2B5EF4-FFF2-40B4-BE49-F238E27FC236}">
                <a16:creationId xmlns:a16="http://schemas.microsoft.com/office/drawing/2014/main" id="{11F452B4-4E8B-FEB6-B663-C5FCB498935E}"/>
              </a:ext>
            </a:extLst>
          </p:cNvPr>
          <p:cNvPicPr>
            <a:picLocks noChangeAspect="1"/>
          </p:cNvPicPr>
          <p:nvPr/>
        </p:nvPicPr>
        <p:blipFill>
          <a:blip r:embed="rId2"/>
          <a:srcRect r="-3" b="-3"/>
          <a:stretch>
            <a:fillRect/>
          </a:stretch>
        </p:blipFill>
        <p:spPr>
          <a:xfrm>
            <a:off x="505418" y="554151"/>
            <a:ext cx="5742189" cy="5742189"/>
          </a:xfrm>
          <a:custGeom>
            <a:avLst/>
            <a:gdLst/>
            <a:ahLst/>
            <a:cxnLst/>
            <a:rect l="l" t="t" r="r" b="b"/>
            <a:pathLst>
              <a:path w="1838528" h="1838528">
                <a:moveTo>
                  <a:pt x="919264" y="0"/>
                </a:moveTo>
                <a:cubicBezTo>
                  <a:pt x="1426959" y="0"/>
                  <a:pt x="1838528" y="411569"/>
                  <a:pt x="1838528" y="919264"/>
                </a:cubicBezTo>
                <a:cubicBezTo>
                  <a:pt x="1838528" y="1426959"/>
                  <a:pt x="1426959" y="1838528"/>
                  <a:pt x="919264" y="1838528"/>
                </a:cubicBezTo>
                <a:cubicBezTo>
                  <a:pt x="411569" y="1838528"/>
                  <a:pt x="0" y="1426959"/>
                  <a:pt x="0" y="919264"/>
                </a:cubicBezTo>
                <a:cubicBezTo>
                  <a:pt x="0" y="411569"/>
                  <a:pt x="411569" y="0"/>
                  <a:pt x="919264" y="0"/>
                </a:cubicBezTo>
                <a:close/>
              </a:path>
            </a:pathLst>
          </a:custGeom>
        </p:spPr>
      </p:pic>
      <p:sp>
        <p:nvSpPr>
          <p:cNvPr id="16" name="!!plus graphic">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4956" y="703679"/>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1"/>
          </a:solidFill>
          <a:ln w="776" cap="flat">
            <a:noFill/>
            <a:prstDash val="solid"/>
            <a:miter/>
          </a:ln>
        </p:spPr>
        <p:txBody>
          <a:bodyPr rtlCol="0" anchor="ctr"/>
          <a:lstStyle/>
          <a:p>
            <a:endParaRPr lang="en-US"/>
          </a:p>
        </p:txBody>
      </p:sp>
      <p:sp>
        <p:nvSpPr>
          <p:cNvPr id="18" name="!!circle graphic">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753" y="1562696"/>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1"/>
          </a:solidFill>
          <a:ln w="751" cap="flat">
            <a:noFill/>
            <a:prstDash val="solid"/>
            <a:miter/>
          </a:ln>
        </p:spPr>
        <p:txBody>
          <a:bodyPr rtlCol="0" anchor="ctr"/>
          <a:lstStyle/>
          <a:p>
            <a:endParaRPr lang="en-US"/>
          </a:p>
        </p:txBody>
      </p:sp>
      <p:sp>
        <p:nvSpPr>
          <p:cNvPr id="21" name="Content Placeholder 8">
            <a:extLst>
              <a:ext uri="{FF2B5EF4-FFF2-40B4-BE49-F238E27FC236}">
                <a16:creationId xmlns:a16="http://schemas.microsoft.com/office/drawing/2014/main" id="{951F4BF9-44BD-7958-9EB1-8E64388F306F}"/>
              </a:ext>
            </a:extLst>
          </p:cNvPr>
          <p:cNvSpPr>
            <a:spLocks noGrp="1"/>
          </p:cNvSpPr>
          <p:nvPr>
            <p:ph idx="1"/>
          </p:nvPr>
        </p:nvSpPr>
        <p:spPr>
          <a:xfrm>
            <a:off x="6657715" y="2990818"/>
            <a:ext cx="4195673" cy="2913872"/>
          </a:xfrm>
        </p:spPr>
        <p:txBody>
          <a:bodyPr anchor="t">
            <a:normAutofit/>
          </a:bodyPr>
          <a:lstStyle/>
          <a:p>
            <a:r>
              <a:rPr lang="en-US" sz="2000" dirty="0">
                <a:solidFill>
                  <a:schemeClr val="tx1">
                    <a:alpha val="80000"/>
                  </a:schemeClr>
                </a:solidFill>
              </a:rPr>
              <a:t>Matt Calmes</a:t>
            </a:r>
          </a:p>
          <a:p>
            <a:r>
              <a:rPr lang="en-US" sz="2000" dirty="0">
                <a:solidFill>
                  <a:schemeClr val="tx1">
                    <a:alpha val="80000"/>
                  </a:schemeClr>
                </a:solidFill>
              </a:rPr>
              <a:t>Director of State Software</a:t>
            </a:r>
          </a:p>
          <a:p>
            <a:r>
              <a:rPr lang="en-US" sz="2000" dirty="0">
                <a:solidFill>
                  <a:schemeClr val="tx1">
                    <a:alpha val="80000"/>
                  </a:schemeClr>
                </a:solidFill>
                <a:hlinkClick r:id="rId3"/>
              </a:rPr>
              <a:t>matt.calmes@mcoecn.org</a:t>
            </a:r>
            <a:r>
              <a:rPr lang="en-US" sz="2000" dirty="0">
                <a:solidFill>
                  <a:schemeClr val="tx1">
                    <a:alpha val="80000"/>
                  </a:schemeClr>
                </a:solidFill>
              </a:rPr>
              <a:t> </a:t>
            </a:r>
          </a:p>
        </p:txBody>
      </p:sp>
      <p:sp>
        <p:nvSpPr>
          <p:cNvPr id="20" name="!!dot graphic">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54149" y="5775082"/>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1"/>
          </a:solidFill>
          <a:ln w="516" cap="flat">
            <a:noFill/>
            <a:prstDash val="solid"/>
            <a:miter/>
          </a:ln>
        </p:spPr>
        <p:txBody>
          <a:bodyPr rtlCol="0" anchor="ctr"/>
          <a:lstStyle/>
          <a:p>
            <a:endParaRPr lang="en-US"/>
          </a:p>
        </p:txBody>
      </p:sp>
      <p:cxnSp>
        <p:nvCxnSpPr>
          <p:cNvPr id="22" name="!!Straight Connector">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9272"/>
            <a:ext cx="0" cy="3238728"/>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07755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F74C8-FB1B-F9F1-7C72-74C12F6B8507}"/>
              </a:ext>
            </a:extLst>
          </p:cNvPr>
          <p:cNvSpPr>
            <a:spLocks noGrp="1"/>
          </p:cNvSpPr>
          <p:nvPr>
            <p:ph type="title"/>
          </p:nvPr>
        </p:nvSpPr>
        <p:spPr/>
        <p:txBody>
          <a:bodyPr/>
          <a:lstStyle/>
          <a:p>
            <a:r>
              <a:rPr lang="en-US" dirty="0"/>
              <a:t>Cybersecurity Incident Reporting Requirements</a:t>
            </a:r>
          </a:p>
        </p:txBody>
      </p:sp>
      <p:sp>
        <p:nvSpPr>
          <p:cNvPr id="3" name="Content Placeholder 2">
            <a:extLst>
              <a:ext uri="{FF2B5EF4-FFF2-40B4-BE49-F238E27FC236}">
                <a16:creationId xmlns:a16="http://schemas.microsoft.com/office/drawing/2014/main" id="{8B275E30-56D8-A862-E57B-0925D302E44A}"/>
              </a:ext>
            </a:extLst>
          </p:cNvPr>
          <p:cNvSpPr>
            <a:spLocks noGrp="1"/>
          </p:cNvSpPr>
          <p:nvPr>
            <p:ph idx="1"/>
          </p:nvPr>
        </p:nvSpPr>
        <p:spPr/>
        <p:txBody>
          <a:bodyPr/>
          <a:lstStyle/>
          <a:p>
            <a:r>
              <a:rPr lang="en-US" dirty="0"/>
              <a:t>If a cybersecurity incident occurs local governments must notify:</a:t>
            </a:r>
          </a:p>
          <a:p>
            <a:pPr lvl="1"/>
            <a:r>
              <a:rPr lang="en-US" dirty="0"/>
              <a:t>Ohio Department of Public Safety (DHS/OHS)</a:t>
            </a:r>
          </a:p>
          <a:p>
            <a:pPr lvl="2"/>
            <a:r>
              <a:rPr lang="en-US" b="1" dirty="0"/>
              <a:t>Within 7 days</a:t>
            </a:r>
          </a:p>
          <a:p>
            <a:pPr lvl="2"/>
            <a:r>
              <a:rPr lang="en-US" dirty="0"/>
              <a:t>To be submitted to the </a:t>
            </a:r>
            <a:r>
              <a:rPr lang="en-US" b="1" dirty="0"/>
              <a:t>Ohio Cyber Integration Center (OCIC)</a:t>
            </a:r>
          </a:p>
          <a:p>
            <a:pPr lvl="1"/>
            <a:r>
              <a:rPr lang="en-US" dirty="0"/>
              <a:t>Ohio Auditor of State (AOS)</a:t>
            </a:r>
          </a:p>
          <a:p>
            <a:pPr lvl="2"/>
            <a:r>
              <a:rPr lang="en-US" b="1" dirty="0"/>
              <a:t>Within 30 days</a:t>
            </a:r>
          </a:p>
          <a:p>
            <a:pPr lvl="1"/>
            <a:endParaRPr lang="en-US" dirty="0"/>
          </a:p>
        </p:txBody>
      </p:sp>
    </p:spTree>
    <p:extLst>
      <p:ext uri="{BB962C8B-B14F-4D97-AF65-F5344CB8AC3E}">
        <p14:creationId xmlns:p14="http://schemas.microsoft.com/office/powerpoint/2010/main" val="1587847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FA676-3096-F6F3-8B60-51BD9C149F9B}"/>
              </a:ext>
            </a:extLst>
          </p:cNvPr>
          <p:cNvSpPr>
            <a:spLocks noGrp="1"/>
          </p:cNvSpPr>
          <p:nvPr>
            <p:ph type="title"/>
          </p:nvPr>
        </p:nvSpPr>
        <p:spPr/>
        <p:txBody>
          <a:bodyPr/>
          <a:lstStyle/>
          <a:p>
            <a:r>
              <a:rPr lang="en-US" dirty="0"/>
              <a:t>Cybersecurity Incident Reporting</a:t>
            </a:r>
          </a:p>
        </p:txBody>
      </p:sp>
      <p:sp>
        <p:nvSpPr>
          <p:cNvPr id="3" name="Content Placeholder 2">
            <a:extLst>
              <a:ext uri="{FF2B5EF4-FFF2-40B4-BE49-F238E27FC236}">
                <a16:creationId xmlns:a16="http://schemas.microsoft.com/office/drawing/2014/main" id="{66A7E4DD-1958-7579-5E12-E7787FD4DB03}"/>
              </a:ext>
            </a:extLst>
          </p:cNvPr>
          <p:cNvSpPr>
            <a:spLocks noGrp="1"/>
          </p:cNvSpPr>
          <p:nvPr>
            <p:ph idx="1"/>
          </p:nvPr>
        </p:nvSpPr>
        <p:spPr/>
        <p:txBody>
          <a:bodyPr/>
          <a:lstStyle/>
          <a:p>
            <a:pPr marL="342900" indent="-342900"/>
            <a:r>
              <a:rPr lang="en-US" b="1" dirty="0">
                <a:cs typeface="Arial" panose="020B0604020202020204" pitchFamily="34" charset="0"/>
              </a:rPr>
              <a:t>Ohio Cyber Integration Center</a:t>
            </a:r>
          </a:p>
          <a:p>
            <a:pPr marL="800100" lvl="1" indent="-342900"/>
            <a:r>
              <a:rPr lang="en-US" dirty="0">
                <a:cs typeface="Arial" panose="020B0604020202020204" pitchFamily="34" charset="0"/>
              </a:rPr>
              <a:t>Phone: 614-387-1089</a:t>
            </a:r>
          </a:p>
          <a:p>
            <a:pPr marL="800100" lvl="1" indent="-342900"/>
            <a:r>
              <a:rPr lang="en-US" dirty="0">
                <a:cs typeface="Arial" panose="020B0604020202020204" pitchFamily="34" charset="0"/>
              </a:rPr>
              <a:t>Email: </a:t>
            </a:r>
            <a:r>
              <a:rPr lang="en-US" dirty="0" err="1">
                <a:solidFill>
                  <a:schemeClr val="accent1"/>
                </a:solidFill>
                <a:cs typeface="Arial" panose="020B0604020202020204" pitchFamily="34" charset="0"/>
                <a:hlinkClick r:id="rId2">
                  <a:extLst>
                    <a:ext uri="{A12FA001-AC4F-418D-AE19-62706E023703}">
                      <ahyp:hlinkClr xmlns:ahyp="http://schemas.microsoft.com/office/drawing/2018/hyperlinkcolor" val="tx"/>
                    </a:ext>
                  </a:extLst>
                </a:hlinkClick>
              </a:rPr>
              <a:t>OCIC@dps.ohio.gov</a:t>
            </a:r>
            <a:endParaRPr lang="en-US" dirty="0">
              <a:solidFill>
                <a:schemeClr val="accent1"/>
              </a:solidFill>
              <a:cs typeface="Arial" panose="020B0604020202020204" pitchFamily="34" charset="0"/>
            </a:endParaRPr>
          </a:p>
          <a:p>
            <a:pPr marL="800100" lvl="1" indent="-342900"/>
            <a:r>
              <a:rPr lang="en-US" dirty="0">
                <a:cs typeface="Arial" panose="020B0604020202020204" pitchFamily="34" charset="0"/>
              </a:rPr>
              <a:t>Website: </a:t>
            </a:r>
            <a:r>
              <a:rPr lang="en-US" dirty="0">
                <a:solidFill>
                  <a:schemeClr val="accent1"/>
                </a:solidFill>
                <a:cs typeface="Arial" panose="020B0604020202020204" pitchFamily="34" charset="0"/>
                <a:hlinkClick r:id="rId3">
                  <a:extLst>
                    <a:ext uri="{A12FA001-AC4F-418D-AE19-62706E023703}">
                      <ahyp:hlinkClr xmlns:ahyp="http://schemas.microsoft.com/office/drawing/2018/hyperlinkcolor" val="tx"/>
                    </a:ext>
                  </a:extLst>
                </a:hlinkClick>
              </a:rPr>
              <a:t>https://homelandsecurity.ohio.gov/ohio-cyber-integration-center</a:t>
            </a:r>
            <a:r>
              <a:rPr lang="en-US" dirty="0">
                <a:solidFill>
                  <a:schemeClr val="accent1"/>
                </a:solidFill>
                <a:cs typeface="Arial" panose="020B0604020202020204" pitchFamily="34" charset="0"/>
              </a:rPr>
              <a:t> </a:t>
            </a:r>
          </a:p>
          <a:p>
            <a:pPr marL="342900" indent="-342900"/>
            <a:r>
              <a:rPr lang="en-US" b="1" dirty="0">
                <a:cs typeface="Arial" panose="020B0604020202020204" pitchFamily="34" charset="0"/>
              </a:rPr>
              <a:t>Ohio Auditor of State</a:t>
            </a:r>
          </a:p>
          <a:p>
            <a:pPr marL="800100" lvl="1" indent="-342900"/>
            <a:r>
              <a:rPr lang="en-US" dirty="0">
                <a:cs typeface="Arial" panose="020B0604020202020204" pitchFamily="34" charset="0"/>
              </a:rPr>
              <a:t>Phone: 866-FRAUD-OH</a:t>
            </a:r>
          </a:p>
          <a:p>
            <a:pPr marL="800100" lvl="1" indent="-342900"/>
            <a:r>
              <a:rPr lang="en-US" dirty="0">
                <a:cs typeface="Arial" panose="020B0604020202020204" pitchFamily="34" charset="0"/>
              </a:rPr>
              <a:t>Reporting Form: </a:t>
            </a:r>
            <a:r>
              <a:rPr lang="en-US" dirty="0">
                <a:solidFill>
                  <a:schemeClr val="accent1"/>
                </a:solidFill>
                <a:cs typeface="Arial" panose="020B0604020202020204" pitchFamily="34" charset="0"/>
                <a:hlinkClick r:id="rId4">
                  <a:extLst>
                    <a:ext uri="{A12FA001-AC4F-418D-AE19-62706E023703}">
                      <ahyp:hlinkClr xmlns:ahyp="http://schemas.microsoft.com/office/drawing/2018/hyperlinkcolor" val="tx"/>
                    </a:ext>
                  </a:extLst>
                </a:hlinkClick>
              </a:rPr>
              <a:t>ohioauditor.gov/fraud/docs/CybersecurityReportingForm.pdf</a:t>
            </a:r>
            <a:endParaRPr lang="en-US" dirty="0">
              <a:solidFill>
                <a:schemeClr val="accent1"/>
              </a:solidFill>
              <a:cs typeface="Arial" panose="020B0604020202020204" pitchFamily="34" charset="0"/>
            </a:endParaRPr>
          </a:p>
          <a:p>
            <a:pPr marL="800100" lvl="1" indent="-342900"/>
            <a:r>
              <a:rPr lang="en-US" dirty="0">
                <a:cs typeface="Arial" panose="020B0604020202020204" pitchFamily="34" charset="0"/>
              </a:rPr>
              <a:t>Email: </a:t>
            </a:r>
            <a:r>
              <a:rPr lang="en-US" dirty="0">
                <a:solidFill>
                  <a:schemeClr val="accent1"/>
                </a:solidFill>
                <a:cs typeface="Arial" panose="020B0604020202020204" pitchFamily="34" charset="0"/>
                <a:hlinkClick r:id="rId5">
                  <a:extLst>
                    <a:ext uri="{A12FA001-AC4F-418D-AE19-62706E023703}">
                      <ahyp:hlinkClr xmlns:ahyp="http://schemas.microsoft.com/office/drawing/2018/hyperlinkcolor" val="tx"/>
                    </a:ext>
                  </a:extLst>
                </a:hlinkClick>
              </a:rPr>
              <a:t>cyber@ohioauditor.gov</a:t>
            </a:r>
            <a:r>
              <a:rPr lang="en-US" dirty="0">
                <a:solidFill>
                  <a:schemeClr val="accent1"/>
                </a:solidFill>
                <a:cs typeface="Arial" panose="020B0604020202020204" pitchFamily="34" charset="0"/>
              </a:rPr>
              <a:t> </a:t>
            </a:r>
          </a:p>
          <a:p>
            <a:pPr marL="800100" lvl="1" indent="-342900"/>
            <a:r>
              <a:rPr lang="en-US" dirty="0">
                <a:cs typeface="Arial" panose="020B0604020202020204" pitchFamily="34" charset="0"/>
              </a:rPr>
              <a:t>Website: </a:t>
            </a:r>
            <a:r>
              <a:rPr lang="en-US" dirty="0">
                <a:solidFill>
                  <a:schemeClr val="accent1"/>
                </a:solidFill>
                <a:cs typeface="Arial" panose="020B0604020202020204" pitchFamily="34" charset="0"/>
                <a:hlinkClick r:id="rId6">
                  <a:extLst>
                    <a:ext uri="{A12FA001-AC4F-418D-AE19-62706E023703}">
                      <ahyp:hlinkClr xmlns:ahyp="http://schemas.microsoft.com/office/drawing/2018/hyperlinkcolor" val="tx"/>
                    </a:ext>
                  </a:extLst>
                </a:hlinkClick>
              </a:rPr>
              <a:t>www.ohioauditor.gov</a:t>
            </a:r>
            <a:r>
              <a:rPr lang="en-US" dirty="0">
                <a:solidFill>
                  <a:schemeClr val="accent1"/>
                </a:solidFill>
                <a:cs typeface="Arial" panose="020B0604020202020204" pitchFamily="34" charset="0"/>
              </a:rPr>
              <a:t> </a:t>
            </a:r>
          </a:p>
          <a:p>
            <a:endParaRPr lang="en-US" dirty="0"/>
          </a:p>
        </p:txBody>
      </p:sp>
    </p:spTree>
    <p:extLst>
      <p:ext uri="{BB962C8B-B14F-4D97-AF65-F5344CB8AC3E}">
        <p14:creationId xmlns:p14="http://schemas.microsoft.com/office/powerpoint/2010/main" val="14483270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07EC0-4ACE-CC5B-920C-BC35C6E7D873}"/>
              </a:ext>
            </a:extLst>
          </p:cNvPr>
          <p:cNvSpPr>
            <a:spLocks noGrp="1"/>
          </p:cNvSpPr>
          <p:nvPr>
            <p:ph type="title"/>
          </p:nvPr>
        </p:nvSpPr>
        <p:spPr/>
        <p:txBody>
          <a:bodyPr/>
          <a:lstStyle/>
          <a:p>
            <a:r>
              <a:rPr lang="en-US" dirty="0"/>
              <a:t>Public Records Exemption</a:t>
            </a:r>
          </a:p>
        </p:txBody>
      </p:sp>
      <p:sp>
        <p:nvSpPr>
          <p:cNvPr id="3" name="Content Placeholder 2">
            <a:extLst>
              <a:ext uri="{FF2B5EF4-FFF2-40B4-BE49-F238E27FC236}">
                <a16:creationId xmlns:a16="http://schemas.microsoft.com/office/drawing/2014/main" id="{7C3DD661-CBDF-3412-C774-61E8392C2744}"/>
              </a:ext>
            </a:extLst>
          </p:cNvPr>
          <p:cNvSpPr>
            <a:spLocks noGrp="1"/>
          </p:cNvSpPr>
          <p:nvPr>
            <p:ph idx="1"/>
          </p:nvPr>
        </p:nvSpPr>
        <p:spPr/>
        <p:txBody>
          <a:bodyPr/>
          <a:lstStyle/>
          <a:p>
            <a:pPr>
              <a:buNone/>
            </a:pPr>
            <a:r>
              <a:rPr lang="en-US" dirty="0"/>
              <a:t>Records related to:</a:t>
            </a:r>
          </a:p>
          <a:p>
            <a:pPr>
              <a:buFont typeface="Arial" panose="020B0604020202020204" pitchFamily="34" charset="0"/>
              <a:buChar char="•"/>
            </a:pPr>
            <a:r>
              <a:rPr lang="en-US" dirty="0"/>
              <a:t>Cybersecurity programs</a:t>
            </a:r>
          </a:p>
          <a:p>
            <a:pPr>
              <a:buFont typeface="Arial" panose="020B0604020202020204" pitchFamily="34" charset="0"/>
              <a:buChar char="•"/>
            </a:pPr>
            <a:r>
              <a:rPr lang="en-US" dirty="0"/>
              <a:t>Incident reports and procurement documents are </a:t>
            </a:r>
            <a:r>
              <a:rPr lang="en-US" b="1" dirty="0"/>
              <a:t>not public records</a:t>
            </a:r>
            <a:r>
              <a:rPr lang="en-US" dirty="0"/>
              <a:t> under R.C. §149.43</a:t>
            </a:r>
            <a:endParaRPr lang="en-US" dirty="0">
              <a:highlight>
                <a:srgbClr val="FFFF00"/>
              </a:highlight>
            </a:endParaRPr>
          </a:p>
          <a:p>
            <a:r>
              <a:rPr lang="en-US" dirty="0"/>
              <a:t>This protects the confidentiality of sensitive systems and data.</a:t>
            </a:r>
          </a:p>
          <a:p>
            <a:endParaRPr lang="en-US" dirty="0"/>
          </a:p>
        </p:txBody>
      </p:sp>
    </p:spTree>
    <p:extLst>
      <p:ext uri="{BB962C8B-B14F-4D97-AF65-F5344CB8AC3E}">
        <p14:creationId xmlns:p14="http://schemas.microsoft.com/office/powerpoint/2010/main" val="32186114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5D7F64A8-D625-4F61-A290-B499BB62A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Questions">
            <a:extLst>
              <a:ext uri="{FF2B5EF4-FFF2-40B4-BE49-F238E27FC236}">
                <a16:creationId xmlns:a16="http://schemas.microsoft.com/office/drawing/2014/main" id="{3957E499-304F-B294-A91B-57F07C3E766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6948" y="2694018"/>
            <a:ext cx="1198532" cy="1198532"/>
          </a:xfrm>
          <a:prstGeom prst="rect">
            <a:avLst/>
          </a:prstGeom>
        </p:spPr>
      </p:pic>
      <p:sp>
        <p:nvSpPr>
          <p:cNvPr id="3" name="Content Placeholder 2">
            <a:extLst>
              <a:ext uri="{FF2B5EF4-FFF2-40B4-BE49-F238E27FC236}">
                <a16:creationId xmlns:a16="http://schemas.microsoft.com/office/drawing/2014/main" id="{E3C5EF1A-9364-9A2C-0BD1-485AB0695660}"/>
              </a:ext>
            </a:extLst>
          </p:cNvPr>
          <p:cNvSpPr>
            <a:spLocks noGrp="1"/>
          </p:cNvSpPr>
          <p:nvPr>
            <p:ph idx="1"/>
          </p:nvPr>
        </p:nvSpPr>
        <p:spPr>
          <a:xfrm>
            <a:off x="2187364" y="4072044"/>
            <a:ext cx="5801917" cy="2057045"/>
          </a:xfrm>
        </p:spPr>
        <p:txBody>
          <a:bodyPr>
            <a:normAutofit/>
          </a:bodyPr>
          <a:lstStyle/>
          <a:p>
            <a:pPr marL="0" indent="0" algn="ctr">
              <a:buNone/>
            </a:pPr>
            <a:r>
              <a:rPr lang="en-US" sz="4000" dirty="0"/>
              <a:t>Questions? </a:t>
            </a:r>
          </a:p>
        </p:txBody>
      </p:sp>
      <p:pic>
        <p:nvPicPr>
          <p:cNvPr id="9" name="Graphic 8" descr="Questions">
            <a:extLst>
              <a:ext uri="{FF2B5EF4-FFF2-40B4-BE49-F238E27FC236}">
                <a16:creationId xmlns:a16="http://schemas.microsoft.com/office/drawing/2014/main" id="{69D3E230-63F0-480A-97A0-8C11887FDCA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41431" y="816337"/>
            <a:ext cx="5225327" cy="5225327"/>
          </a:xfrm>
          <a:prstGeom prst="rect">
            <a:avLst/>
          </a:prstGeom>
        </p:spPr>
      </p:pic>
    </p:spTree>
    <p:extLst>
      <p:ext uri="{BB962C8B-B14F-4D97-AF65-F5344CB8AC3E}">
        <p14:creationId xmlns:p14="http://schemas.microsoft.com/office/powerpoint/2010/main" val="11647826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id="{41A48365-B48D-490D-A7DE-D85CC9AD2FD7}"/>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6693455" cy="1511306"/>
          </a:xfrm>
          <a:custGeom>
            <a:avLst/>
            <a:gdLst>
              <a:gd name="connsiteX0" fmla="*/ 2147981 w 6693455"/>
              <a:gd name="connsiteY0" fmla="*/ 0 h 1511306"/>
              <a:gd name="connsiteX1" fmla="*/ 6693455 w 6693455"/>
              <a:gd name="connsiteY1" fmla="*/ 0 h 1511306"/>
              <a:gd name="connsiteX2" fmla="*/ 5995838 w 6693455"/>
              <a:gd name="connsiteY2" fmla="*/ 1511301 h 1511306"/>
              <a:gd name="connsiteX3" fmla="*/ 2147982 w 6693455"/>
              <a:gd name="connsiteY3" fmla="*/ 1511301 h 1511306"/>
              <a:gd name="connsiteX4" fmla="*/ 2147982 w 6693455"/>
              <a:gd name="connsiteY4" fmla="*/ 1511304 h 1511306"/>
              <a:gd name="connsiteX5" fmla="*/ 680261 w 6693455"/>
              <a:gd name="connsiteY5" fmla="*/ 1511304 h 1511306"/>
              <a:gd name="connsiteX6" fmla="*/ 680261 w 6693455"/>
              <a:gd name="connsiteY6" fmla="*/ 1511306 h 1511306"/>
              <a:gd name="connsiteX7" fmla="*/ 0 w 6693455"/>
              <a:gd name="connsiteY7" fmla="*/ 1511306 h 1511306"/>
              <a:gd name="connsiteX8" fmla="*/ 0 w 6693455"/>
              <a:gd name="connsiteY8" fmla="*/ 2 h 1511306"/>
              <a:gd name="connsiteX9" fmla="*/ 680261 w 6693455"/>
              <a:gd name="connsiteY9" fmla="*/ 2 h 1511306"/>
              <a:gd name="connsiteX10" fmla="*/ 680261 w 6693455"/>
              <a:gd name="connsiteY10" fmla="*/ 2544 h 1511306"/>
              <a:gd name="connsiteX11" fmla="*/ 2147981 w 6693455"/>
              <a:gd name="connsiteY11" fmla="*/ 2544 h 1511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693455" h="1511306">
                <a:moveTo>
                  <a:pt x="2147981" y="0"/>
                </a:moveTo>
                <a:lnTo>
                  <a:pt x="6693455" y="0"/>
                </a:lnTo>
                <a:lnTo>
                  <a:pt x="5995838" y="1511301"/>
                </a:lnTo>
                <a:lnTo>
                  <a:pt x="2147982" y="1511301"/>
                </a:lnTo>
                <a:lnTo>
                  <a:pt x="2147982" y="1511304"/>
                </a:lnTo>
                <a:lnTo>
                  <a:pt x="680261" y="1511304"/>
                </a:lnTo>
                <a:lnTo>
                  <a:pt x="680261" y="1511306"/>
                </a:lnTo>
                <a:lnTo>
                  <a:pt x="0" y="1511306"/>
                </a:lnTo>
                <a:lnTo>
                  <a:pt x="0" y="2"/>
                </a:lnTo>
                <a:lnTo>
                  <a:pt x="680261" y="2"/>
                </a:lnTo>
                <a:lnTo>
                  <a:pt x="680261" y="2544"/>
                </a:lnTo>
                <a:lnTo>
                  <a:pt x="2147981" y="2544"/>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521F05AC-2996-48A9-9B40-1A0FC53D769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5931454" cy="5166360"/>
          </a:xfrm>
          <a:custGeom>
            <a:avLst/>
            <a:gdLst>
              <a:gd name="connsiteX0" fmla="*/ 0 w 5931454"/>
              <a:gd name="connsiteY0" fmla="*/ 0 h 5166360"/>
              <a:gd name="connsiteX1" fmla="*/ 5931454 w 5931454"/>
              <a:gd name="connsiteY1" fmla="*/ 0 h 5166360"/>
              <a:gd name="connsiteX2" fmla="*/ 3537575 w 5931454"/>
              <a:gd name="connsiteY2" fmla="*/ 5166360 h 5166360"/>
              <a:gd name="connsiteX3" fmla="*/ 0 w 5931454"/>
              <a:gd name="connsiteY3" fmla="*/ 5166360 h 5166360"/>
            </a:gdLst>
            <a:ahLst/>
            <a:cxnLst>
              <a:cxn ang="0">
                <a:pos x="connsiteX0" y="connsiteY0"/>
              </a:cxn>
              <a:cxn ang="0">
                <a:pos x="connsiteX1" y="connsiteY1"/>
              </a:cxn>
              <a:cxn ang="0">
                <a:pos x="connsiteX2" y="connsiteY2"/>
              </a:cxn>
              <a:cxn ang="0">
                <a:pos x="connsiteX3" y="connsiteY3"/>
              </a:cxn>
            </a:cxnLst>
            <a:rect l="l" t="t" r="r" b="b"/>
            <a:pathLst>
              <a:path w="5931454" h="5166360">
                <a:moveTo>
                  <a:pt x="0" y="0"/>
                </a:moveTo>
                <a:lnTo>
                  <a:pt x="5931454" y="0"/>
                </a:lnTo>
                <a:lnTo>
                  <a:pt x="3537575" y="5166360"/>
                </a:lnTo>
                <a:lnTo>
                  <a:pt x="0" y="5166360"/>
                </a:lnTo>
                <a:close/>
              </a:path>
            </a:pathLst>
          </a:custGeom>
          <a:solidFill>
            <a:schemeClr val="tx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0" y="365126"/>
            <a:ext cx="6178805" cy="1146176"/>
          </a:xfrm>
        </p:spPr>
        <p:txBody>
          <a:bodyPr>
            <a:normAutofit fontScale="90000"/>
          </a:bodyPr>
          <a:lstStyle/>
          <a:p>
            <a:r>
              <a:rPr lang="en-US" b="1" dirty="0"/>
              <a:t>Vision, Values &amp; Mission</a:t>
            </a:r>
          </a:p>
        </p:txBody>
      </p:sp>
      <p:sp>
        <p:nvSpPr>
          <p:cNvPr id="9" name="Content Placeholder 8"/>
          <p:cNvSpPr>
            <a:spLocks noGrp="1"/>
          </p:cNvSpPr>
          <p:nvPr>
            <p:ph idx="1"/>
          </p:nvPr>
        </p:nvSpPr>
        <p:spPr>
          <a:xfrm>
            <a:off x="265003" y="1540759"/>
            <a:ext cx="4824671" cy="2688503"/>
          </a:xfrm>
        </p:spPr>
        <p:txBody>
          <a:bodyPr anchor="ct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i="1" dirty="0">
                <a:solidFill>
                  <a:schemeClr val="bg1"/>
                </a:solidFill>
              </a:rPr>
              <a:t>Vision: The Management Council will be the catalyst to optimize resources and collaboration across the Ohio Education Computer Network</a:t>
            </a:r>
          </a:p>
        </p:txBody>
      </p:sp>
      <p:sp>
        <p:nvSpPr>
          <p:cNvPr id="3" name="Rectangle 2"/>
          <p:cNvSpPr/>
          <p:nvPr/>
        </p:nvSpPr>
        <p:spPr>
          <a:xfrm>
            <a:off x="9072563" y="5529263"/>
            <a:ext cx="3119437" cy="13287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53304" y="938213"/>
            <a:ext cx="4413647" cy="5238749"/>
          </a:xfrm>
          <a:custGeom>
            <a:avLst/>
            <a:gdLst>
              <a:gd name="connsiteX0" fmla="*/ 0 w 4636009"/>
              <a:gd name="connsiteY0" fmla="*/ 0 h 5032375"/>
              <a:gd name="connsiteX1" fmla="*/ 4636009 w 4636009"/>
              <a:gd name="connsiteY1" fmla="*/ 0 h 5032375"/>
              <a:gd name="connsiteX2" fmla="*/ 4636009 w 4636009"/>
              <a:gd name="connsiteY2" fmla="*/ 5032375 h 5032375"/>
              <a:gd name="connsiteX3" fmla="*/ 0 w 4636009"/>
              <a:gd name="connsiteY3" fmla="*/ 5032375 h 5032375"/>
            </a:gdLst>
            <a:ahLst/>
            <a:cxnLst>
              <a:cxn ang="0">
                <a:pos x="connsiteX0" y="connsiteY0"/>
              </a:cxn>
              <a:cxn ang="0">
                <a:pos x="connsiteX1" y="connsiteY1"/>
              </a:cxn>
              <a:cxn ang="0">
                <a:pos x="connsiteX2" y="connsiteY2"/>
              </a:cxn>
              <a:cxn ang="0">
                <a:pos x="connsiteX3" y="connsiteY3"/>
              </a:cxn>
            </a:cxnLst>
            <a:rect l="l" t="t" r="r" b="b"/>
            <a:pathLst>
              <a:path w="4636009" h="5032375">
                <a:moveTo>
                  <a:pt x="0" y="0"/>
                </a:moveTo>
                <a:lnTo>
                  <a:pt x="4636009" y="0"/>
                </a:lnTo>
                <a:lnTo>
                  <a:pt x="4636009" y="5032375"/>
                </a:lnTo>
                <a:lnTo>
                  <a:pt x="0" y="5032375"/>
                </a:lnTo>
                <a:close/>
              </a:path>
            </a:pathLst>
          </a:custGeom>
        </p:spPr>
      </p:pic>
      <p:sp>
        <p:nvSpPr>
          <p:cNvPr id="10" name="TextBox 9">
            <a:extLst>
              <a:ext uri="{FF2B5EF4-FFF2-40B4-BE49-F238E27FC236}">
                <a16:creationId xmlns:a16="http://schemas.microsoft.com/office/drawing/2014/main" id="{297885F3-3DC7-EA41-A970-7E5CE2ACAE49}"/>
              </a:ext>
            </a:extLst>
          </p:cNvPr>
          <p:cNvSpPr txBox="1"/>
          <p:nvPr/>
        </p:nvSpPr>
        <p:spPr>
          <a:xfrm>
            <a:off x="265003" y="4549676"/>
            <a:ext cx="3894184" cy="2308324"/>
          </a:xfrm>
          <a:prstGeom prst="rect">
            <a:avLst/>
          </a:prstGeom>
          <a:noFill/>
        </p:spPr>
        <p:txBody>
          <a:bodyPr wrap="square" rtlCol="0">
            <a:spAutoFit/>
          </a:bodyPr>
          <a:lstStyle/>
          <a:p>
            <a:pPr algn="ctr"/>
            <a:r>
              <a:rPr lang="en-US" sz="2400" dirty="0">
                <a:solidFill>
                  <a:schemeClr val="bg1"/>
                </a:solidFill>
              </a:rPr>
              <a:t>Values:</a:t>
            </a:r>
          </a:p>
          <a:p>
            <a:r>
              <a:rPr lang="en-US" sz="2400" dirty="0">
                <a:solidFill>
                  <a:schemeClr val="bg1"/>
                </a:solidFill>
              </a:rPr>
              <a:t>Stakeholder-Aligned Solutions</a:t>
            </a:r>
          </a:p>
          <a:p>
            <a:pPr lvl="0"/>
            <a:r>
              <a:rPr lang="en-US" sz="2400" dirty="0">
                <a:solidFill>
                  <a:schemeClr val="bg1"/>
                </a:solidFill>
              </a:rPr>
              <a:t>Student-Focused Leadership</a:t>
            </a:r>
          </a:p>
          <a:p>
            <a:pPr lvl="0"/>
            <a:r>
              <a:rPr lang="en-US" sz="2400" dirty="0">
                <a:solidFill>
                  <a:schemeClr val="bg1"/>
                </a:solidFill>
              </a:rPr>
              <a:t>Innovate with Integrity</a:t>
            </a:r>
          </a:p>
          <a:p>
            <a:pPr lvl="0"/>
            <a:r>
              <a:rPr lang="en-US" sz="2400" dirty="0">
                <a:solidFill>
                  <a:schemeClr val="bg1"/>
                </a:solidFill>
              </a:rPr>
              <a:t>Collaborate Efficiently </a:t>
            </a:r>
          </a:p>
          <a:p>
            <a:r>
              <a:rPr lang="en-US" sz="2400" dirty="0">
                <a:solidFill>
                  <a:schemeClr val="bg1"/>
                </a:solidFill>
              </a:rPr>
              <a:t>Trusted Advocacy</a:t>
            </a:r>
          </a:p>
        </p:txBody>
      </p:sp>
    </p:spTree>
    <p:extLst>
      <p:ext uri="{BB962C8B-B14F-4D97-AF65-F5344CB8AC3E}">
        <p14:creationId xmlns:p14="http://schemas.microsoft.com/office/powerpoint/2010/main" val="138326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8C22F68-5992-E7C0-7F08-5BB1FC253C16}"/>
              </a:ext>
            </a:extLst>
          </p:cNvPr>
          <p:cNvPicPr>
            <a:picLocks noChangeAspect="1"/>
          </p:cNvPicPr>
          <p:nvPr/>
        </p:nvPicPr>
        <p:blipFill>
          <a:blip r:embed="rId3"/>
          <a:srcRect/>
          <a:stretch/>
        </p:blipFill>
        <p:spPr>
          <a:xfrm>
            <a:off x="2663781" y="-109052"/>
            <a:ext cx="6873919" cy="6873919"/>
          </a:xfrm>
          <a:prstGeom prst="rect">
            <a:avLst/>
          </a:prstGeom>
        </p:spPr>
      </p:pic>
      <p:sp>
        <p:nvSpPr>
          <p:cNvPr id="9" name="Title 1">
            <a:extLst>
              <a:ext uri="{FF2B5EF4-FFF2-40B4-BE49-F238E27FC236}">
                <a16:creationId xmlns:a16="http://schemas.microsoft.com/office/drawing/2014/main" id="{F10E231F-C2AB-484C-B3D3-232E00420E20}"/>
              </a:ext>
            </a:extLst>
          </p:cNvPr>
          <p:cNvSpPr txBox="1">
            <a:spLocks/>
          </p:cNvSpPr>
          <p:nvPr/>
        </p:nvSpPr>
        <p:spPr>
          <a:xfrm>
            <a:off x="838200" y="5424488"/>
            <a:ext cx="10515600" cy="914400"/>
          </a:xfrm>
          <a:prstGeom prst="rect">
            <a:avLst/>
          </a:prstGeom>
          <a:solidFill>
            <a:schemeClr val="accent1"/>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3200" b="1" kern="1200">
                <a:solidFill>
                  <a:schemeClr val="bg1"/>
                </a:solidFill>
                <a:latin typeface="Cambria" panose="02040503050406030204" pitchFamily="18" charset="0"/>
                <a:ea typeface="+mj-ea"/>
                <a:cs typeface="+mj-cs"/>
              </a:defRPr>
            </a:lvl1pPr>
          </a:lstStyle>
          <a:p>
            <a:pPr algn="ctr"/>
            <a:r>
              <a:rPr lang="en-US" sz="4400" dirty="0"/>
              <a:t>We Work With Your ITCs</a:t>
            </a:r>
          </a:p>
        </p:txBody>
      </p:sp>
      <p:sp>
        <p:nvSpPr>
          <p:cNvPr id="2" name="TextBox 1">
            <a:extLst>
              <a:ext uri="{FF2B5EF4-FFF2-40B4-BE49-F238E27FC236}">
                <a16:creationId xmlns:a16="http://schemas.microsoft.com/office/drawing/2014/main" id="{F56C072A-897E-53B7-0D82-D55902E76455}"/>
              </a:ext>
            </a:extLst>
          </p:cNvPr>
          <p:cNvSpPr txBox="1"/>
          <p:nvPr/>
        </p:nvSpPr>
        <p:spPr>
          <a:xfrm>
            <a:off x="604859" y="519112"/>
            <a:ext cx="2295481" cy="4031873"/>
          </a:xfrm>
          <a:prstGeom prst="rect">
            <a:avLst/>
          </a:prstGeom>
          <a:noFill/>
        </p:spPr>
        <p:txBody>
          <a:bodyPr wrap="square" rtlCol="0">
            <a:spAutoFit/>
          </a:bodyPr>
          <a:lstStyle/>
          <a:p>
            <a:pPr marL="285750" indent="-285750">
              <a:buFont typeface="Arial" panose="020B0604020202020204" pitchFamily="34" charset="0"/>
              <a:buChar char="•"/>
            </a:pPr>
            <a:r>
              <a:rPr lang="en-US" sz="3200" dirty="0"/>
              <a:t>ACCESS</a:t>
            </a:r>
          </a:p>
          <a:p>
            <a:pPr marL="285750" indent="-285750">
              <a:buFont typeface="Arial" panose="020B0604020202020204" pitchFamily="34" charset="0"/>
              <a:buChar char="•"/>
            </a:pPr>
            <a:r>
              <a:rPr lang="en-US" sz="3200" dirty="0"/>
              <a:t>CONNECT</a:t>
            </a:r>
          </a:p>
          <a:p>
            <a:pPr marL="285750" indent="-285750">
              <a:buFont typeface="Arial" panose="020B0604020202020204" pitchFamily="34" charset="0"/>
              <a:buChar char="•"/>
            </a:pPr>
            <a:r>
              <a:rPr lang="en-US" sz="3200" dirty="0"/>
              <a:t>HCC</a:t>
            </a:r>
          </a:p>
          <a:p>
            <a:pPr marL="285750" indent="-285750">
              <a:buFont typeface="Arial" panose="020B0604020202020204" pitchFamily="34" charset="0"/>
              <a:buChar char="•"/>
            </a:pPr>
            <a:r>
              <a:rPr lang="en-US" sz="3200" dirty="0"/>
              <a:t>LACA</a:t>
            </a:r>
          </a:p>
          <a:p>
            <a:pPr marL="285750" indent="-285750">
              <a:buFont typeface="Arial" panose="020B0604020202020204" pitchFamily="34" charset="0"/>
              <a:buChar char="•"/>
            </a:pPr>
            <a:r>
              <a:rPr lang="en-US" sz="3200" dirty="0"/>
              <a:t>META</a:t>
            </a:r>
          </a:p>
          <a:p>
            <a:pPr marL="285750" indent="-285750">
              <a:buFont typeface="Arial" panose="020B0604020202020204" pitchFamily="34" charset="0"/>
              <a:buChar char="•"/>
            </a:pPr>
            <a:r>
              <a:rPr lang="en-US" sz="3200" dirty="0"/>
              <a:t>MVECA</a:t>
            </a:r>
          </a:p>
          <a:p>
            <a:pPr marL="285750" indent="-285750">
              <a:buFont typeface="Arial" panose="020B0604020202020204" pitchFamily="34" charset="0"/>
              <a:buChar char="•"/>
            </a:pPr>
            <a:r>
              <a:rPr lang="en-US" sz="3200" dirty="0"/>
              <a:t>NEOMIN</a:t>
            </a:r>
          </a:p>
          <a:p>
            <a:pPr marL="285750" indent="-285750">
              <a:buFont typeface="Arial" panose="020B0604020202020204" pitchFamily="34" charset="0"/>
              <a:buChar char="•"/>
            </a:pPr>
            <a:r>
              <a:rPr lang="en-US" sz="3200" dirty="0"/>
              <a:t>NEONET</a:t>
            </a:r>
          </a:p>
        </p:txBody>
      </p:sp>
      <p:sp>
        <p:nvSpPr>
          <p:cNvPr id="3" name="TextBox 2">
            <a:extLst>
              <a:ext uri="{FF2B5EF4-FFF2-40B4-BE49-F238E27FC236}">
                <a16:creationId xmlns:a16="http://schemas.microsoft.com/office/drawing/2014/main" id="{6A99631F-518B-1432-2F20-44583788465E}"/>
              </a:ext>
            </a:extLst>
          </p:cNvPr>
          <p:cNvSpPr txBox="1"/>
          <p:nvPr/>
        </p:nvSpPr>
        <p:spPr>
          <a:xfrm>
            <a:off x="9537700" y="519112"/>
            <a:ext cx="2295481" cy="4031873"/>
          </a:xfrm>
          <a:prstGeom prst="rect">
            <a:avLst/>
          </a:prstGeom>
          <a:noFill/>
        </p:spPr>
        <p:txBody>
          <a:bodyPr wrap="square" rtlCol="0">
            <a:spAutoFit/>
          </a:bodyPr>
          <a:lstStyle/>
          <a:p>
            <a:pPr marL="285750" indent="-285750">
              <a:buFont typeface="Arial" panose="020B0604020202020204" pitchFamily="34" charset="0"/>
              <a:buChar char="•"/>
            </a:pPr>
            <a:r>
              <a:rPr lang="en-US" sz="3200" dirty="0"/>
              <a:t>NOACSC</a:t>
            </a:r>
          </a:p>
          <a:p>
            <a:pPr marL="285750" indent="-285750">
              <a:buFont typeface="Arial" panose="020B0604020202020204" pitchFamily="34" charset="0"/>
              <a:buChar char="•"/>
            </a:pPr>
            <a:r>
              <a:rPr lang="en-US" sz="3200" dirty="0"/>
              <a:t>NOECA</a:t>
            </a:r>
          </a:p>
          <a:p>
            <a:pPr marL="285750" indent="-285750">
              <a:buFont typeface="Arial" panose="020B0604020202020204" pitchFamily="34" charset="0"/>
              <a:buChar char="•"/>
            </a:pPr>
            <a:r>
              <a:rPr lang="en-US" sz="3200" dirty="0"/>
              <a:t>NWOCA</a:t>
            </a:r>
          </a:p>
          <a:p>
            <a:pPr marL="285750" indent="-285750">
              <a:buFont typeface="Arial" panose="020B0604020202020204" pitchFamily="34" charset="0"/>
              <a:buChar char="•"/>
            </a:pPr>
            <a:r>
              <a:rPr lang="en-US" sz="3200" dirty="0"/>
              <a:t>OME-RESA</a:t>
            </a:r>
          </a:p>
          <a:p>
            <a:pPr marL="285750" indent="-285750">
              <a:buFont typeface="Arial" panose="020B0604020202020204" pitchFamily="34" charset="0"/>
              <a:buChar char="•"/>
            </a:pPr>
            <a:r>
              <a:rPr lang="en-US" sz="3200" dirty="0"/>
              <a:t>SPARCC</a:t>
            </a:r>
          </a:p>
          <a:p>
            <a:pPr marL="285750" indent="-285750">
              <a:buFont typeface="Arial" panose="020B0604020202020204" pitchFamily="34" charset="0"/>
              <a:buChar char="•"/>
            </a:pPr>
            <a:r>
              <a:rPr lang="en-US" sz="3200" dirty="0"/>
              <a:t>SWOCA</a:t>
            </a:r>
          </a:p>
          <a:p>
            <a:pPr marL="285750" indent="-285750">
              <a:buFont typeface="Arial" panose="020B0604020202020204" pitchFamily="34" charset="0"/>
              <a:buChar char="•"/>
            </a:pPr>
            <a:r>
              <a:rPr lang="en-US" sz="3200" dirty="0"/>
              <a:t>TCCSA</a:t>
            </a:r>
          </a:p>
          <a:p>
            <a:pPr marL="285750" indent="-285750">
              <a:buFont typeface="Arial" panose="020B0604020202020204" pitchFamily="34" charset="0"/>
              <a:buChar char="•"/>
            </a:pPr>
            <a:r>
              <a:rPr lang="en-US" sz="3200" dirty="0"/>
              <a:t>WOCO</a:t>
            </a:r>
          </a:p>
        </p:txBody>
      </p:sp>
    </p:spTree>
    <p:extLst>
      <p:ext uri="{BB962C8B-B14F-4D97-AF65-F5344CB8AC3E}">
        <p14:creationId xmlns:p14="http://schemas.microsoft.com/office/powerpoint/2010/main" val="703269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Freeform: Shape 24">
            <a:extLst>
              <a:ext uri="{FF2B5EF4-FFF2-40B4-BE49-F238E27FC236}">
                <a16:creationId xmlns:a16="http://schemas.microsoft.com/office/drawing/2014/main" id="{F9208581-D0E5-2D29-D816-5F3E19F365D5}"/>
              </a:ext>
            </a:extLst>
          </p:cNvPr>
          <p:cNvSpPr/>
          <p:nvPr/>
        </p:nvSpPr>
        <p:spPr>
          <a:xfrm>
            <a:off x="974530" y="2743750"/>
            <a:ext cx="2998694" cy="2998694"/>
          </a:xfrm>
          <a:custGeom>
            <a:avLst/>
            <a:gdLst>
              <a:gd name="connsiteX0" fmla="*/ 2598380 w 2598380"/>
              <a:gd name="connsiteY0" fmla="*/ 1299190 h 2598380"/>
              <a:gd name="connsiteX1" fmla="*/ 1299190 w 2598380"/>
              <a:gd name="connsiteY1" fmla="*/ 2598381 h 2598380"/>
              <a:gd name="connsiteX2" fmla="*/ 0 w 2598380"/>
              <a:gd name="connsiteY2" fmla="*/ 1299190 h 2598380"/>
              <a:gd name="connsiteX3" fmla="*/ 1299190 w 2598380"/>
              <a:gd name="connsiteY3" fmla="*/ 0 h 2598380"/>
              <a:gd name="connsiteX4" fmla="*/ 2598380 w 2598380"/>
              <a:gd name="connsiteY4" fmla="*/ 1299190 h 2598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8380" h="2598380">
                <a:moveTo>
                  <a:pt x="2598380" y="1299190"/>
                </a:moveTo>
                <a:cubicBezTo>
                  <a:pt x="2598380" y="2016713"/>
                  <a:pt x="2016713" y="2598381"/>
                  <a:pt x="1299190" y="2598381"/>
                </a:cubicBezTo>
                <a:cubicBezTo>
                  <a:pt x="581667" y="2598381"/>
                  <a:pt x="0" y="2016713"/>
                  <a:pt x="0" y="1299190"/>
                </a:cubicBezTo>
                <a:cubicBezTo>
                  <a:pt x="0" y="581667"/>
                  <a:pt x="581667" y="0"/>
                  <a:pt x="1299190" y="0"/>
                </a:cubicBezTo>
                <a:cubicBezTo>
                  <a:pt x="2016713" y="0"/>
                  <a:pt x="2598380" y="581667"/>
                  <a:pt x="2598380" y="1299190"/>
                </a:cubicBezTo>
                <a:close/>
              </a:path>
            </a:pathLst>
          </a:custGeom>
          <a:solidFill>
            <a:schemeClr val="bg1">
              <a:lumMod val="85000"/>
            </a:schemeClr>
          </a:solidFill>
          <a:ln w="10663" cap="flat">
            <a:noFill/>
            <a:prstDash val="solid"/>
            <a:miter/>
          </a:ln>
        </p:spPr>
        <p:txBody>
          <a:bodyPr rtlCol="0" anchor="ctr"/>
          <a:lstStyle/>
          <a:p>
            <a:endParaRPr lang="en-IN"/>
          </a:p>
        </p:txBody>
      </p:sp>
      <p:sp>
        <p:nvSpPr>
          <p:cNvPr id="58" name="Freeform: Shape 57">
            <a:extLst>
              <a:ext uri="{FF2B5EF4-FFF2-40B4-BE49-F238E27FC236}">
                <a16:creationId xmlns:a16="http://schemas.microsoft.com/office/drawing/2014/main" id="{1EF5D559-EE12-5A53-5847-951C343F608D}"/>
              </a:ext>
            </a:extLst>
          </p:cNvPr>
          <p:cNvSpPr/>
          <p:nvPr/>
        </p:nvSpPr>
        <p:spPr>
          <a:xfrm>
            <a:off x="6787773" y="3830891"/>
            <a:ext cx="4129908" cy="827009"/>
          </a:xfrm>
          <a:custGeom>
            <a:avLst/>
            <a:gdLst>
              <a:gd name="connsiteX0" fmla="*/ 0 w 4129908"/>
              <a:gd name="connsiteY0" fmla="*/ 0 h 827009"/>
              <a:gd name="connsiteX1" fmla="*/ 3965658 w 4129908"/>
              <a:gd name="connsiteY1" fmla="*/ 0 h 827009"/>
              <a:gd name="connsiteX2" fmla="*/ 3962150 w 4129908"/>
              <a:gd name="connsiteY2" fmla="*/ 68415 h 827009"/>
              <a:gd name="connsiteX3" fmla="*/ 4120457 w 4129908"/>
              <a:gd name="connsiteY3" fmla="*/ 191280 h 827009"/>
              <a:gd name="connsiteX4" fmla="*/ 3988141 w 4129908"/>
              <a:gd name="connsiteY4" fmla="*/ 373215 h 827009"/>
              <a:gd name="connsiteX5" fmla="*/ 4129908 w 4129908"/>
              <a:gd name="connsiteY5" fmla="*/ 576415 h 827009"/>
              <a:gd name="connsiteX6" fmla="*/ 4037759 w 4129908"/>
              <a:gd name="connsiteY6" fmla="*/ 741810 h 827009"/>
              <a:gd name="connsiteX7" fmla="*/ 3926708 w 4129908"/>
              <a:gd name="connsiteY7" fmla="*/ 805605 h 827009"/>
              <a:gd name="connsiteX8" fmla="*/ 3935362 w 4129908"/>
              <a:gd name="connsiteY8" fmla="*/ 827009 h 827009"/>
              <a:gd name="connsiteX9" fmla="*/ 0 w 4129908"/>
              <a:gd name="connsiteY9" fmla="*/ 827009 h 827009"/>
              <a:gd name="connsiteX10" fmla="*/ 0 w 4129908"/>
              <a:gd name="connsiteY10" fmla="*/ 0 h 827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29908" h="827009">
                <a:moveTo>
                  <a:pt x="0" y="0"/>
                </a:moveTo>
                <a:lnTo>
                  <a:pt x="3965658" y="0"/>
                </a:lnTo>
                <a:lnTo>
                  <a:pt x="3962150" y="68415"/>
                </a:lnTo>
                <a:lnTo>
                  <a:pt x="4120457" y="191280"/>
                </a:lnTo>
                <a:lnTo>
                  <a:pt x="3988141" y="373215"/>
                </a:lnTo>
                <a:lnTo>
                  <a:pt x="4129908" y="576415"/>
                </a:lnTo>
                <a:lnTo>
                  <a:pt x="4037759" y="741810"/>
                </a:lnTo>
                <a:lnTo>
                  <a:pt x="3926708" y="805605"/>
                </a:lnTo>
                <a:lnTo>
                  <a:pt x="3935362" y="827009"/>
                </a:lnTo>
                <a:lnTo>
                  <a:pt x="0" y="82700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N"/>
          </a:p>
        </p:txBody>
      </p:sp>
      <p:sp>
        <p:nvSpPr>
          <p:cNvPr id="42" name="Freeform: Shape 41">
            <a:extLst>
              <a:ext uri="{FF2B5EF4-FFF2-40B4-BE49-F238E27FC236}">
                <a16:creationId xmlns:a16="http://schemas.microsoft.com/office/drawing/2014/main" id="{268CA83D-35A7-0398-E846-D7B6D36695ED}"/>
              </a:ext>
            </a:extLst>
          </p:cNvPr>
          <p:cNvSpPr/>
          <p:nvPr/>
        </p:nvSpPr>
        <p:spPr>
          <a:xfrm>
            <a:off x="6787774" y="1996972"/>
            <a:ext cx="4060755" cy="827009"/>
          </a:xfrm>
          <a:custGeom>
            <a:avLst/>
            <a:gdLst>
              <a:gd name="connsiteX0" fmla="*/ 0 w 4060755"/>
              <a:gd name="connsiteY0" fmla="*/ 0 h 827009"/>
              <a:gd name="connsiteX1" fmla="*/ 4060755 w 4060755"/>
              <a:gd name="connsiteY1" fmla="*/ 0 h 827009"/>
              <a:gd name="connsiteX2" fmla="*/ 4060755 w 4060755"/>
              <a:gd name="connsiteY2" fmla="*/ 827009 h 827009"/>
              <a:gd name="connsiteX3" fmla="*/ 0 w 4060755"/>
              <a:gd name="connsiteY3" fmla="*/ 827009 h 827009"/>
              <a:gd name="connsiteX4" fmla="*/ 0 w 4060755"/>
              <a:gd name="connsiteY4" fmla="*/ 0 h 827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60755" h="827009">
                <a:moveTo>
                  <a:pt x="0" y="0"/>
                </a:moveTo>
                <a:lnTo>
                  <a:pt x="4060755" y="0"/>
                </a:lnTo>
                <a:lnTo>
                  <a:pt x="4060755" y="827009"/>
                </a:lnTo>
                <a:lnTo>
                  <a:pt x="0" y="827009"/>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N"/>
          </a:p>
        </p:txBody>
      </p:sp>
      <p:sp>
        <p:nvSpPr>
          <p:cNvPr id="54" name="Freeform: Shape 53">
            <a:extLst>
              <a:ext uri="{FF2B5EF4-FFF2-40B4-BE49-F238E27FC236}">
                <a16:creationId xmlns:a16="http://schemas.microsoft.com/office/drawing/2014/main" id="{02890C26-171E-9D05-C432-A16665960138}"/>
              </a:ext>
            </a:extLst>
          </p:cNvPr>
          <p:cNvSpPr/>
          <p:nvPr/>
        </p:nvSpPr>
        <p:spPr>
          <a:xfrm>
            <a:off x="6787773" y="2913981"/>
            <a:ext cx="4142234" cy="827009"/>
          </a:xfrm>
          <a:custGeom>
            <a:avLst/>
            <a:gdLst>
              <a:gd name="connsiteX0" fmla="*/ 0 w 4142234"/>
              <a:gd name="connsiteY0" fmla="*/ 0 h 827009"/>
              <a:gd name="connsiteX1" fmla="*/ 3945918 w 4142234"/>
              <a:gd name="connsiteY1" fmla="*/ 0 h 827009"/>
              <a:gd name="connsiteX2" fmla="*/ 3954653 w 4142234"/>
              <a:gd name="connsiteY2" fmla="*/ 67693 h 827009"/>
              <a:gd name="connsiteX3" fmla="*/ 4139550 w 4142234"/>
              <a:gd name="connsiteY3" fmla="*/ 215611 h 827009"/>
              <a:gd name="connsiteX4" fmla="*/ 4052144 w 4142234"/>
              <a:gd name="connsiteY4" fmla="*/ 444211 h 827009"/>
              <a:gd name="connsiteX5" fmla="*/ 3847077 w 4142234"/>
              <a:gd name="connsiteY5" fmla="*/ 656002 h 827009"/>
              <a:gd name="connsiteX6" fmla="*/ 3763033 w 4142234"/>
              <a:gd name="connsiteY6" fmla="*/ 780387 h 827009"/>
              <a:gd name="connsiteX7" fmla="*/ 3773911 w 4142234"/>
              <a:gd name="connsiteY7" fmla="*/ 827009 h 827009"/>
              <a:gd name="connsiteX8" fmla="*/ 0 w 4142234"/>
              <a:gd name="connsiteY8" fmla="*/ 827009 h 827009"/>
              <a:gd name="connsiteX9" fmla="*/ 0 w 4142234"/>
              <a:gd name="connsiteY9" fmla="*/ 0 h 827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142234" h="827009">
                <a:moveTo>
                  <a:pt x="0" y="0"/>
                </a:moveTo>
                <a:lnTo>
                  <a:pt x="3945918" y="0"/>
                </a:lnTo>
                <a:lnTo>
                  <a:pt x="3954653" y="67693"/>
                </a:lnTo>
                <a:cubicBezTo>
                  <a:pt x="4016285" y="116999"/>
                  <a:pt x="4123302" y="152858"/>
                  <a:pt x="4139550" y="215611"/>
                </a:cubicBezTo>
                <a:cubicBezTo>
                  <a:pt x="4155798" y="278364"/>
                  <a:pt x="4094726" y="380338"/>
                  <a:pt x="4052144" y="444211"/>
                </a:cubicBezTo>
                <a:lnTo>
                  <a:pt x="3847077" y="656002"/>
                </a:lnTo>
                <a:lnTo>
                  <a:pt x="3763033" y="780387"/>
                </a:lnTo>
                <a:lnTo>
                  <a:pt x="3773911" y="827009"/>
                </a:lnTo>
                <a:lnTo>
                  <a:pt x="0" y="827009"/>
                </a:lnTo>
                <a:lnTo>
                  <a:pt x="0" y="0"/>
                </a:lnTo>
                <a:close/>
              </a:path>
            </a:pathLst>
          </a:custGeom>
          <a:solidFill>
            <a:schemeClr val="accent2"/>
          </a:solidFill>
          <a:ln w="9991" cap="flat">
            <a:noFill/>
            <a:prstDash val="solid"/>
            <a:miter/>
          </a:ln>
        </p:spPr>
        <p:txBody>
          <a:bodyPr rtlCol="0" anchor="ctr"/>
          <a:lstStyle/>
          <a:p>
            <a:endParaRPr lang="en-IN"/>
          </a:p>
        </p:txBody>
      </p:sp>
      <p:sp>
        <p:nvSpPr>
          <p:cNvPr id="62" name="Freeform: Shape 61">
            <a:extLst>
              <a:ext uri="{FF2B5EF4-FFF2-40B4-BE49-F238E27FC236}">
                <a16:creationId xmlns:a16="http://schemas.microsoft.com/office/drawing/2014/main" id="{1B766A3F-4A03-A70A-4454-F71B929AC254}"/>
              </a:ext>
            </a:extLst>
          </p:cNvPr>
          <p:cNvSpPr/>
          <p:nvPr/>
        </p:nvSpPr>
        <p:spPr>
          <a:xfrm>
            <a:off x="6787774" y="4747920"/>
            <a:ext cx="4060755" cy="827009"/>
          </a:xfrm>
          <a:custGeom>
            <a:avLst/>
            <a:gdLst>
              <a:gd name="connsiteX0" fmla="*/ 0 w 4060755"/>
              <a:gd name="connsiteY0" fmla="*/ 0 h 827009"/>
              <a:gd name="connsiteX1" fmla="*/ 4060755 w 4060755"/>
              <a:gd name="connsiteY1" fmla="*/ 0 h 827009"/>
              <a:gd name="connsiteX2" fmla="*/ 4060755 w 4060755"/>
              <a:gd name="connsiteY2" fmla="*/ 827009 h 827009"/>
              <a:gd name="connsiteX3" fmla="*/ 0 w 4060755"/>
              <a:gd name="connsiteY3" fmla="*/ 827009 h 827009"/>
              <a:gd name="connsiteX4" fmla="*/ 0 w 4060755"/>
              <a:gd name="connsiteY4" fmla="*/ 0 h 827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60755" h="827009">
                <a:moveTo>
                  <a:pt x="0" y="0"/>
                </a:moveTo>
                <a:lnTo>
                  <a:pt x="4060755" y="0"/>
                </a:lnTo>
                <a:lnTo>
                  <a:pt x="4060755" y="827009"/>
                </a:lnTo>
                <a:lnTo>
                  <a:pt x="0" y="827009"/>
                </a:lnTo>
                <a:lnTo>
                  <a:pt x="0"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N"/>
          </a:p>
        </p:txBody>
      </p:sp>
      <p:sp>
        <p:nvSpPr>
          <p:cNvPr id="66" name="Freeform: Shape 65">
            <a:extLst>
              <a:ext uri="{FF2B5EF4-FFF2-40B4-BE49-F238E27FC236}">
                <a16:creationId xmlns:a16="http://schemas.microsoft.com/office/drawing/2014/main" id="{63454867-F2B2-8455-3CE3-16F0F0BE6AF3}"/>
              </a:ext>
            </a:extLst>
          </p:cNvPr>
          <p:cNvSpPr/>
          <p:nvPr/>
        </p:nvSpPr>
        <p:spPr>
          <a:xfrm>
            <a:off x="6787774" y="5665866"/>
            <a:ext cx="4117863" cy="827009"/>
          </a:xfrm>
          <a:custGeom>
            <a:avLst/>
            <a:gdLst>
              <a:gd name="connsiteX0" fmla="*/ 0 w 4117863"/>
              <a:gd name="connsiteY0" fmla="*/ 0 h 827009"/>
              <a:gd name="connsiteX1" fmla="*/ 3860091 w 4117863"/>
              <a:gd name="connsiteY1" fmla="*/ 0 h 827009"/>
              <a:gd name="connsiteX2" fmla="*/ 3794729 w 4117863"/>
              <a:gd name="connsiteY2" fmla="*/ 347610 h 827009"/>
              <a:gd name="connsiteX3" fmla="*/ 4076612 w 4117863"/>
              <a:gd name="connsiteY3" fmla="*/ 392299 h 827009"/>
              <a:gd name="connsiteX4" fmla="*/ 4117863 w 4117863"/>
              <a:gd name="connsiteY4" fmla="*/ 674181 h 827009"/>
              <a:gd name="connsiteX5" fmla="*/ 3890982 w 4117863"/>
              <a:gd name="connsiteY5" fmla="*/ 756684 h 827009"/>
              <a:gd name="connsiteX6" fmla="*/ 3883168 w 4117863"/>
              <a:gd name="connsiteY6" fmla="*/ 827009 h 827009"/>
              <a:gd name="connsiteX7" fmla="*/ 0 w 4117863"/>
              <a:gd name="connsiteY7" fmla="*/ 827009 h 827009"/>
              <a:gd name="connsiteX8" fmla="*/ 0 w 4117863"/>
              <a:gd name="connsiteY8" fmla="*/ 0 h 827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17863" h="827009">
                <a:moveTo>
                  <a:pt x="0" y="0"/>
                </a:moveTo>
                <a:lnTo>
                  <a:pt x="3860091" y="0"/>
                </a:lnTo>
                <a:lnTo>
                  <a:pt x="3794729" y="347610"/>
                </a:lnTo>
                <a:lnTo>
                  <a:pt x="4076612" y="392299"/>
                </a:lnTo>
                <a:lnTo>
                  <a:pt x="4117863" y="674181"/>
                </a:lnTo>
                <a:lnTo>
                  <a:pt x="3890982" y="756684"/>
                </a:lnTo>
                <a:lnTo>
                  <a:pt x="3883168" y="827009"/>
                </a:lnTo>
                <a:lnTo>
                  <a:pt x="0" y="827009"/>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IN" dirty="0"/>
          </a:p>
        </p:txBody>
      </p:sp>
      <p:sp>
        <p:nvSpPr>
          <p:cNvPr id="13" name="Freeform: Shape 12">
            <a:extLst>
              <a:ext uri="{FF2B5EF4-FFF2-40B4-BE49-F238E27FC236}">
                <a16:creationId xmlns:a16="http://schemas.microsoft.com/office/drawing/2014/main" id="{66BFD513-7767-55D0-C0E4-224B54F2DC2B}"/>
              </a:ext>
            </a:extLst>
          </p:cNvPr>
          <p:cNvSpPr/>
          <p:nvPr/>
        </p:nvSpPr>
        <p:spPr>
          <a:xfrm>
            <a:off x="4740252" y="4387796"/>
            <a:ext cx="2047521" cy="1187112"/>
          </a:xfrm>
          <a:custGeom>
            <a:avLst/>
            <a:gdLst>
              <a:gd name="connsiteX0" fmla="*/ 2047521 w 2047521"/>
              <a:gd name="connsiteY0" fmla="*/ 1187113 h 1187112"/>
              <a:gd name="connsiteX1" fmla="*/ 0 w 2047521"/>
              <a:gd name="connsiteY1" fmla="*/ 235402 h 1187112"/>
              <a:gd name="connsiteX2" fmla="*/ 0 w 2047521"/>
              <a:gd name="connsiteY2" fmla="*/ 0 h 1187112"/>
              <a:gd name="connsiteX3" fmla="*/ 2047521 w 2047521"/>
              <a:gd name="connsiteY3" fmla="*/ 360104 h 1187112"/>
            </a:gdLst>
            <a:ahLst/>
            <a:cxnLst>
              <a:cxn ang="0">
                <a:pos x="connsiteX0" y="connsiteY0"/>
              </a:cxn>
              <a:cxn ang="0">
                <a:pos x="connsiteX1" y="connsiteY1"/>
              </a:cxn>
              <a:cxn ang="0">
                <a:pos x="connsiteX2" y="connsiteY2"/>
              </a:cxn>
              <a:cxn ang="0">
                <a:pos x="connsiteX3" y="connsiteY3"/>
              </a:cxn>
            </a:cxnLst>
            <a:rect l="l" t="t" r="r" b="b"/>
            <a:pathLst>
              <a:path w="2047521" h="1187112">
                <a:moveTo>
                  <a:pt x="2047521" y="1187113"/>
                </a:moveTo>
                <a:lnTo>
                  <a:pt x="0" y="235402"/>
                </a:lnTo>
                <a:lnTo>
                  <a:pt x="0" y="0"/>
                </a:lnTo>
                <a:lnTo>
                  <a:pt x="2047521" y="360104"/>
                </a:lnTo>
                <a:close/>
              </a:path>
            </a:pathLst>
          </a:custGeom>
          <a:solidFill>
            <a:schemeClr val="accent4">
              <a:lumMod val="60000"/>
              <a:lumOff val="40000"/>
            </a:schemeClr>
          </a:solidFill>
          <a:ln w="9991" cap="flat">
            <a:noFill/>
            <a:prstDash val="solid"/>
            <a:miter/>
          </a:ln>
        </p:spPr>
        <p:txBody>
          <a:bodyPr rtlCol="0" anchor="ctr"/>
          <a:lstStyle/>
          <a:p>
            <a:endParaRPr lang="en-IN"/>
          </a:p>
        </p:txBody>
      </p:sp>
      <p:sp>
        <p:nvSpPr>
          <p:cNvPr id="14" name="Freeform: Shape 13">
            <a:extLst>
              <a:ext uri="{FF2B5EF4-FFF2-40B4-BE49-F238E27FC236}">
                <a16:creationId xmlns:a16="http://schemas.microsoft.com/office/drawing/2014/main" id="{31A18E5B-A5F8-6B29-CA03-97FC2913487F}"/>
              </a:ext>
            </a:extLst>
          </p:cNvPr>
          <p:cNvSpPr/>
          <p:nvPr/>
        </p:nvSpPr>
        <p:spPr>
          <a:xfrm>
            <a:off x="4740252" y="3830890"/>
            <a:ext cx="2047521" cy="827008"/>
          </a:xfrm>
          <a:custGeom>
            <a:avLst/>
            <a:gdLst>
              <a:gd name="connsiteX0" fmla="*/ 2047521 w 2047521"/>
              <a:gd name="connsiteY0" fmla="*/ 827009 h 827008"/>
              <a:gd name="connsiteX1" fmla="*/ 0 w 2047521"/>
              <a:gd name="connsiteY1" fmla="*/ 531206 h 827008"/>
              <a:gd name="connsiteX2" fmla="*/ 0 w 2047521"/>
              <a:gd name="connsiteY2" fmla="*/ 295803 h 827008"/>
              <a:gd name="connsiteX3" fmla="*/ 2047521 w 2047521"/>
              <a:gd name="connsiteY3" fmla="*/ 0 h 827008"/>
            </a:gdLst>
            <a:ahLst/>
            <a:cxnLst>
              <a:cxn ang="0">
                <a:pos x="connsiteX0" y="connsiteY0"/>
              </a:cxn>
              <a:cxn ang="0">
                <a:pos x="connsiteX1" y="connsiteY1"/>
              </a:cxn>
              <a:cxn ang="0">
                <a:pos x="connsiteX2" y="connsiteY2"/>
              </a:cxn>
              <a:cxn ang="0">
                <a:pos x="connsiteX3" y="connsiteY3"/>
              </a:cxn>
            </a:cxnLst>
            <a:rect l="l" t="t" r="r" b="b"/>
            <a:pathLst>
              <a:path w="2047521" h="827008">
                <a:moveTo>
                  <a:pt x="2047521" y="827009"/>
                </a:moveTo>
                <a:lnTo>
                  <a:pt x="0" y="531206"/>
                </a:lnTo>
                <a:lnTo>
                  <a:pt x="0" y="295803"/>
                </a:lnTo>
                <a:lnTo>
                  <a:pt x="2047521" y="0"/>
                </a:lnTo>
                <a:close/>
              </a:path>
            </a:pathLst>
          </a:custGeom>
          <a:solidFill>
            <a:schemeClr val="accent3">
              <a:lumMod val="60000"/>
              <a:lumOff val="40000"/>
            </a:schemeClr>
          </a:solidFill>
          <a:ln w="9991" cap="flat">
            <a:noFill/>
            <a:prstDash val="solid"/>
            <a:miter/>
          </a:ln>
        </p:spPr>
        <p:txBody>
          <a:bodyPr rtlCol="0" anchor="ctr"/>
          <a:lstStyle/>
          <a:p>
            <a:endParaRPr lang="en-IN"/>
          </a:p>
        </p:txBody>
      </p:sp>
      <p:sp>
        <p:nvSpPr>
          <p:cNvPr id="15" name="Freeform: Shape 14">
            <a:extLst>
              <a:ext uri="{FF2B5EF4-FFF2-40B4-BE49-F238E27FC236}">
                <a16:creationId xmlns:a16="http://schemas.microsoft.com/office/drawing/2014/main" id="{BF857E5D-161D-1BB4-E751-F6D863CB8A9A}"/>
              </a:ext>
            </a:extLst>
          </p:cNvPr>
          <p:cNvSpPr/>
          <p:nvPr/>
        </p:nvSpPr>
        <p:spPr>
          <a:xfrm>
            <a:off x="4740252" y="1996972"/>
            <a:ext cx="2047521" cy="1843019"/>
          </a:xfrm>
          <a:custGeom>
            <a:avLst/>
            <a:gdLst>
              <a:gd name="connsiteX0" fmla="*/ 2047521 w 2047521"/>
              <a:gd name="connsiteY0" fmla="*/ 0 h 1843019"/>
              <a:gd name="connsiteX1" fmla="*/ 2047521 w 2047521"/>
              <a:gd name="connsiteY1" fmla="*/ 827009 h 1843019"/>
              <a:gd name="connsiteX2" fmla="*/ 0 w 2047521"/>
              <a:gd name="connsiteY2" fmla="*/ 1843019 h 1843019"/>
              <a:gd name="connsiteX3" fmla="*/ 0 w 2047521"/>
              <a:gd name="connsiteY3" fmla="*/ 1607517 h 1843019"/>
            </a:gdLst>
            <a:ahLst/>
            <a:cxnLst>
              <a:cxn ang="0">
                <a:pos x="connsiteX0" y="connsiteY0"/>
              </a:cxn>
              <a:cxn ang="0">
                <a:pos x="connsiteX1" y="connsiteY1"/>
              </a:cxn>
              <a:cxn ang="0">
                <a:pos x="connsiteX2" y="connsiteY2"/>
              </a:cxn>
              <a:cxn ang="0">
                <a:pos x="connsiteX3" y="connsiteY3"/>
              </a:cxn>
            </a:cxnLst>
            <a:rect l="l" t="t" r="r" b="b"/>
            <a:pathLst>
              <a:path w="2047521" h="1843019">
                <a:moveTo>
                  <a:pt x="2047521" y="0"/>
                </a:moveTo>
                <a:lnTo>
                  <a:pt x="2047521" y="827009"/>
                </a:lnTo>
                <a:lnTo>
                  <a:pt x="0" y="1843019"/>
                </a:lnTo>
                <a:lnTo>
                  <a:pt x="0" y="1607517"/>
                </a:lnTo>
                <a:close/>
              </a:path>
            </a:pathLst>
          </a:custGeom>
          <a:solidFill>
            <a:schemeClr val="accent1">
              <a:lumMod val="60000"/>
              <a:lumOff val="40000"/>
            </a:schemeClr>
          </a:solidFill>
          <a:ln w="9991" cap="flat">
            <a:noFill/>
            <a:prstDash val="solid"/>
            <a:miter/>
          </a:ln>
        </p:spPr>
        <p:txBody>
          <a:bodyPr rtlCol="0" anchor="ctr"/>
          <a:lstStyle/>
          <a:p>
            <a:endParaRPr lang="en-IN"/>
          </a:p>
        </p:txBody>
      </p:sp>
      <p:sp>
        <p:nvSpPr>
          <p:cNvPr id="16" name="Freeform: Shape 15">
            <a:extLst>
              <a:ext uri="{FF2B5EF4-FFF2-40B4-BE49-F238E27FC236}">
                <a16:creationId xmlns:a16="http://schemas.microsoft.com/office/drawing/2014/main" id="{E26C57CE-30F9-FD27-C057-21D57CE50374}"/>
              </a:ext>
            </a:extLst>
          </p:cNvPr>
          <p:cNvSpPr/>
          <p:nvPr/>
        </p:nvSpPr>
        <p:spPr>
          <a:xfrm>
            <a:off x="4740252" y="4648899"/>
            <a:ext cx="2047521" cy="1842919"/>
          </a:xfrm>
          <a:custGeom>
            <a:avLst/>
            <a:gdLst>
              <a:gd name="connsiteX0" fmla="*/ 2047521 w 2047521"/>
              <a:gd name="connsiteY0" fmla="*/ 1842919 h 1842919"/>
              <a:gd name="connsiteX1" fmla="*/ 0 w 2047521"/>
              <a:gd name="connsiteY1" fmla="*/ 235403 h 1842919"/>
              <a:gd name="connsiteX2" fmla="*/ 0 w 2047521"/>
              <a:gd name="connsiteY2" fmla="*/ 0 h 1842919"/>
              <a:gd name="connsiteX3" fmla="*/ 2047521 w 2047521"/>
              <a:gd name="connsiteY3" fmla="*/ 1016011 h 1842919"/>
            </a:gdLst>
            <a:ahLst/>
            <a:cxnLst>
              <a:cxn ang="0">
                <a:pos x="connsiteX0" y="connsiteY0"/>
              </a:cxn>
              <a:cxn ang="0">
                <a:pos x="connsiteX1" y="connsiteY1"/>
              </a:cxn>
              <a:cxn ang="0">
                <a:pos x="connsiteX2" y="connsiteY2"/>
              </a:cxn>
              <a:cxn ang="0">
                <a:pos x="connsiteX3" y="connsiteY3"/>
              </a:cxn>
            </a:cxnLst>
            <a:rect l="l" t="t" r="r" b="b"/>
            <a:pathLst>
              <a:path w="2047521" h="1842919">
                <a:moveTo>
                  <a:pt x="2047521" y="1842919"/>
                </a:moveTo>
                <a:lnTo>
                  <a:pt x="0" y="235403"/>
                </a:lnTo>
                <a:lnTo>
                  <a:pt x="0" y="0"/>
                </a:lnTo>
                <a:lnTo>
                  <a:pt x="2047521" y="1016011"/>
                </a:lnTo>
                <a:close/>
              </a:path>
            </a:pathLst>
          </a:custGeom>
          <a:solidFill>
            <a:schemeClr val="accent5">
              <a:lumMod val="60000"/>
              <a:lumOff val="40000"/>
            </a:schemeClr>
          </a:solidFill>
          <a:ln w="9991" cap="flat">
            <a:noFill/>
            <a:prstDash val="solid"/>
            <a:miter/>
          </a:ln>
        </p:spPr>
        <p:txBody>
          <a:bodyPr rtlCol="0" anchor="ctr"/>
          <a:lstStyle/>
          <a:p>
            <a:endParaRPr lang="en-IN"/>
          </a:p>
        </p:txBody>
      </p:sp>
      <p:sp>
        <p:nvSpPr>
          <p:cNvPr id="17" name="Freeform: Shape 16">
            <a:extLst>
              <a:ext uri="{FF2B5EF4-FFF2-40B4-BE49-F238E27FC236}">
                <a16:creationId xmlns:a16="http://schemas.microsoft.com/office/drawing/2014/main" id="{90431FCA-C4AD-4FC2-A5AE-9F46BC47A4A1}"/>
              </a:ext>
            </a:extLst>
          </p:cNvPr>
          <p:cNvSpPr/>
          <p:nvPr/>
        </p:nvSpPr>
        <p:spPr>
          <a:xfrm>
            <a:off x="4740252" y="2913980"/>
            <a:ext cx="2047521" cy="1187112"/>
          </a:xfrm>
          <a:custGeom>
            <a:avLst/>
            <a:gdLst>
              <a:gd name="connsiteX0" fmla="*/ 2047521 w 2047521"/>
              <a:gd name="connsiteY0" fmla="*/ 826909 h 1187112"/>
              <a:gd name="connsiteX1" fmla="*/ 0 w 2047521"/>
              <a:gd name="connsiteY1" fmla="*/ 1187113 h 1187112"/>
              <a:gd name="connsiteX2" fmla="*/ 0 w 2047521"/>
              <a:gd name="connsiteY2" fmla="*/ 951610 h 1187112"/>
              <a:gd name="connsiteX3" fmla="*/ 2047521 w 2047521"/>
              <a:gd name="connsiteY3" fmla="*/ 0 h 1187112"/>
            </a:gdLst>
            <a:ahLst/>
            <a:cxnLst>
              <a:cxn ang="0">
                <a:pos x="connsiteX0" y="connsiteY0"/>
              </a:cxn>
              <a:cxn ang="0">
                <a:pos x="connsiteX1" y="connsiteY1"/>
              </a:cxn>
              <a:cxn ang="0">
                <a:pos x="connsiteX2" y="connsiteY2"/>
              </a:cxn>
              <a:cxn ang="0">
                <a:pos x="connsiteX3" y="connsiteY3"/>
              </a:cxn>
            </a:cxnLst>
            <a:rect l="l" t="t" r="r" b="b"/>
            <a:pathLst>
              <a:path w="2047521" h="1187112">
                <a:moveTo>
                  <a:pt x="2047521" y="826909"/>
                </a:moveTo>
                <a:lnTo>
                  <a:pt x="0" y="1187113"/>
                </a:lnTo>
                <a:lnTo>
                  <a:pt x="0" y="951610"/>
                </a:lnTo>
                <a:lnTo>
                  <a:pt x="2047521" y="0"/>
                </a:lnTo>
                <a:close/>
              </a:path>
            </a:pathLst>
          </a:custGeom>
          <a:solidFill>
            <a:schemeClr val="accent2">
              <a:lumMod val="60000"/>
              <a:lumOff val="40000"/>
            </a:schemeClr>
          </a:solidFill>
          <a:ln w="9991" cap="flat">
            <a:noFill/>
            <a:prstDash val="solid"/>
            <a:miter/>
          </a:ln>
        </p:spPr>
        <p:txBody>
          <a:bodyPr rtlCol="0" anchor="ctr"/>
          <a:lstStyle/>
          <a:p>
            <a:endParaRPr lang="en-IN"/>
          </a:p>
        </p:txBody>
      </p:sp>
      <p:sp>
        <p:nvSpPr>
          <p:cNvPr id="18" name="Freeform: Shape 17">
            <a:extLst>
              <a:ext uri="{FF2B5EF4-FFF2-40B4-BE49-F238E27FC236}">
                <a16:creationId xmlns:a16="http://schemas.microsoft.com/office/drawing/2014/main" id="{42DE0F9D-276F-AB74-00A1-8B8CFE621367}"/>
              </a:ext>
            </a:extLst>
          </p:cNvPr>
          <p:cNvSpPr/>
          <p:nvPr/>
        </p:nvSpPr>
        <p:spPr>
          <a:xfrm>
            <a:off x="2390627" y="4387796"/>
            <a:ext cx="2349624" cy="235502"/>
          </a:xfrm>
          <a:custGeom>
            <a:avLst/>
            <a:gdLst>
              <a:gd name="connsiteX0" fmla="*/ 0 w 2349624"/>
              <a:gd name="connsiteY0" fmla="*/ 0 h 235502"/>
              <a:gd name="connsiteX1" fmla="*/ 2349625 w 2349624"/>
              <a:gd name="connsiteY1" fmla="*/ 0 h 235502"/>
              <a:gd name="connsiteX2" fmla="*/ 2349625 w 2349624"/>
              <a:gd name="connsiteY2" fmla="*/ 235503 h 235502"/>
              <a:gd name="connsiteX3" fmla="*/ 0 w 2349624"/>
              <a:gd name="connsiteY3" fmla="*/ 235503 h 235502"/>
            </a:gdLst>
            <a:ahLst/>
            <a:cxnLst>
              <a:cxn ang="0">
                <a:pos x="connsiteX0" y="connsiteY0"/>
              </a:cxn>
              <a:cxn ang="0">
                <a:pos x="connsiteX1" y="connsiteY1"/>
              </a:cxn>
              <a:cxn ang="0">
                <a:pos x="connsiteX2" y="connsiteY2"/>
              </a:cxn>
              <a:cxn ang="0">
                <a:pos x="connsiteX3" y="connsiteY3"/>
              </a:cxn>
            </a:cxnLst>
            <a:rect l="l" t="t" r="r" b="b"/>
            <a:pathLst>
              <a:path w="2349624" h="235502">
                <a:moveTo>
                  <a:pt x="0" y="0"/>
                </a:moveTo>
                <a:lnTo>
                  <a:pt x="2349625" y="0"/>
                </a:lnTo>
                <a:lnTo>
                  <a:pt x="2349625" y="235503"/>
                </a:lnTo>
                <a:lnTo>
                  <a:pt x="0" y="235503"/>
                </a:lnTo>
                <a:close/>
              </a:path>
            </a:pathLst>
          </a:custGeom>
          <a:solidFill>
            <a:schemeClr val="accent4"/>
          </a:solidFill>
          <a:ln w="9991" cap="flat">
            <a:noFill/>
            <a:prstDash val="solid"/>
            <a:miter/>
          </a:ln>
        </p:spPr>
        <p:txBody>
          <a:bodyPr rtlCol="0" anchor="ctr"/>
          <a:lstStyle/>
          <a:p>
            <a:endParaRPr lang="en-IN"/>
          </a:p>
        </p:txBody>
      </p:sp>
      <p:sp>
        <p:nvSpPr>
          <p:cNvPr id="19" name="Freeform: Shape 18">
            <a:extLst>
              <a:ext uri="{FF2B5EF4-FFF2-40B4-BE49-F238E27FC236}">
                <a16:creationId xmlns:a16="http://schemas.microsoft.com/office/drawing/2014/main" id="{2B59922F-4B43-FE84-B4F4-0CB17CEDCD4C}"/>
              </a:ext>
            </a:extLst>
          </p:cNvPr>
          <p:cNvSpPr/>
          <p:nvPr/>
        </p:nvSpPr>
        <p:spPr>
          <a:xfrm>
            <a:off x="2390627" y="4126693"/>
            <a:ext cx="2349624" cy="235502"/>
          </a:xfrm>
          <a:custGeom>
            <a:avLst/>
            <a:gdLst>
              <a:gd name="connsiteX0" fmla="*/ 0 w 2349624"/>
              <a:gd name="connsiteY0" fmla="*/ 0 h 235502"/>
              <a:gd name="connsiteX1" fmla="*/ 2349625 w 2349624"/>
              <a:gd name="connsiteY1" fmla="*/ 0 h 235502"/>
              <a:gd name="connsiteX2" fmla="*/ 2349625 w 2349624"/>
              <a:gd name="connsiteY2" fmla="*/ 235503 h 235502"/>
              <a:gd name="connsiteX3" fmla="*/ 0 w 2349624"/>
              <a:gd name="connsiteY3" fmla="*/ 235503 h 235502"/>
            </a:gdLst>
            <a:ahLst/>
            <a:cxnLst>
              <a:cxn ang="0">
                <a:pos x="connsiteX0" y="connsiteY0"/>
              </a:cxn>
              <a:cxn ang="0">
                <a:pos x="connsiteX1" y="connsiteY1"/>
              </a:cxn>
              <a:cxn ang="0">
                <a:pos x="connsiteX2" y="connsiteY2"/>
              </a:cxn>
              <a:cxn ang="0">
                <a:pos x="connsiteX3" y="connsiteY3"/>
              </a:cxn>
            </a:cxnLst>
            <a:rect l="l" t="t" r="r" b="b"/>
            <a:pathLst>
              <a:path w="2349624" h="235502">
                <a:moveTo>
                  <a:pt x="0" y="0"/>
                </a:moveTo>
                <a:lnTo>
                  <a:pt x="2349625" y="0"/>
                </a:lnTo>
                <a:lnTo>
                  <a:pt x="2349625" y="235503"/>
                </a:lnTo>
                <a:lnTo>
                  <a:pt x="0" y="235503"/>
                </a:lnTo>
                <a:close/>
              </a:path>
            </a:pathLst>
          </a:custGeom>
          <a:solidFill>
            <a:schemeClr val="accent3"/>
          </a:solidFill>
          <a:ln w="9991" cap="flat">
            <a:noFill/>
            <a:prstDash val="solid"/>
            <a:miter/>
          </a:ln>
        </p:spPr>
        <p:txBody>
          <a:bodyPr rtlCol="0" anchor="ctr"/>
          <a:lstStyle/>
          <a:p>
            <a:endParaRPr lang="en-IN"/>
          </a:p>
        </p:txBody>
      </p:sp>
      <p:sp>
        <p:nvSpPr>
          <p:cNvPr id="20" name="Freeform: Shape 19">
            <a:extLst>
              <a:ext uri="{FF2B5EF4-FFF2-40B4-BE49-F238E27FC236}">
                <a16:creationId xmlns:a16="http://schemas.microsoft.com/office/drawing/2014/main" id="{CBE83397-52A7-25B4-72E2-A301EC28E181}"/>
              </a:ext>
            </a:extLst>
          </p:cNvPr>
          <p:cNvSpPr/>
          <p:nvPr/>
        </p:nvSpPr>
        <p:spPr>
          <a:xfrm>
            <a:off x="2390627" y="3604487"/>
            <a:ext cx="2349624" cy="235502"/>
          </a:xfrm>
          <a:custGeom>
            <a:avLst/>
            <a:gdLst>
              <a:gd name="connsiteX0" fmla="*/ 0 w 2349624"/>
              <a:gd name="connsiteY0" fmla="*/ 0 h 235502"/>
              <a:gd name="connsiteX1" fmla="*/ 2349625 w 2349624"/>
              <a:gd name="connsiteY1" fmla="*/ 0 h 235502"/>
              <a:gd name="connsiteX2" fmla="*/ 2349625 w 2349624"/>
              <a:gd name="connsiteY2" fmla="*/ 235503 h 235502"/>
              <a:gd name="connsiteX3" fmla="*/ 0 w 2349624"/>
              <a:gd name="connsiteY3" fmla="*/ 235503 h 235502"/>
            </a:gdLst>
            <a:ahLst/>
            <a:cxnLst>
              <a:cxn ang="0">
                <a:pos x="connsiteX0" y="connsiteY0"/>
              </a:cxn>
              <a:cxn ang="0">
                <a:pos x="connsiteX1" y="connsiteY1"/>
              </a:cxn>
              <a:cxn ang="0">
                <a:pos x="connsiteX2" y="connsiteY2"/>
              </a:cxn>
              <a:cxn ang="0">
                <a:pos x="connsiteX3" y="connsiteY3"/>
              </a:cxn>
            </a:cxnLst>
            <a:rect l="l" t="t" r="r" b="b"/>
            <a:pathLst>
              <a:path w="2349624" h="235502">
                <a:moveTo>
                  <a:pt x="0" y="0"/>
                </a:moveTo>
                <a:lnTo>
                  <a:pt x="2349625" y="0"/>
                </a:lnTo>
                <a:lnTo>
                  <a:pt x="2349625" y="235503"/>
                </a:lnTo>
                <a:lnTo>
                  <a:pt x="0" y="235503"/>
                </a:lnTo>
                <a:close/>
              </a:path>
            </a:pathLst>
          </a:custGeom>
          <a:solidFill>
            <a:schemeClr val="accent1"/>
          </a:solidFill>
          <a:ln w="9991" cap="flat">
            <a:noFill/>
            <a:prstDash val="solid"/>
            <a:miter/>
          </a:ln>
        </p:spPr>
        <p:txBody>
          <a:bodyPr rtlCol="0" anchor="ctr"/>
          <a:lstStyle/>
          <a:p>
            <a:endParaRPr lang="en-IN"/>
          </a:p>
        </p:txBody>
      </p:sp>
      <p:sp>
        <p:nvSpPr>
          <p:cNvPr id="21" name="Freeform: Shape 20">
            <a:extLst>
              <a:ext uri="{FF2B5EF4-FFF2-40B4-BE49-F238E27FC236}">
                <a16:creationId xmlns:a16="http://schemas.microsoft.com/office/drawing/2014/main" id="{ABE9294B-09E4-8841-87F8-4C6B6198705A}"/>
              </a:ext>
            </a:extLst>
          </p:cNvPr>
          <p:cNvSpPr/>
          <p:nvPr/>
        </p:nvSpPr>
        <p:spPr>
          <a:xfrm>
            <a:off x="2390627" y="4648898"/>
            <a:ext cx="2349624" cy="235502"/>
          </a:xfrm>
          <a:custGeom>
            <a:avLst/>
            <a:gdLst>
              <a:gd name="connsiteX0" fmla="*/ 0 w 2349624"/>
              <a:gd name="connsiteY0" fmla="*/ 0 h 235502"/>
              <a:gd name="connsiteX1" fmla="*/ 2349625 w 2349624"/>
              <a:gd name="connsiteY1" fmla="*/ 0 h 235502"/>
              <a:gd name="connsiteX2" fmla="*/ 2349625 w 2349624"/>
              <a:gd name="connsiteY2" fmla="*/ 235502 h 235502"/>
              <a:gd name="connsiteX3" fmla="*/ 0 w 2349624"/>
              <a:gd name="connsiteY3" fmla="*/ 235502 h 235502"/>
            </a:gdLst>
            <a:ahLst/>
            <a:cxnLst>
              <a:cxn ang="0">
                <a:pos x="connsiteX0" y="connsiteY0"/>
              </a:cxn>
              <a:cxn ang="0">
                <a:pos x="connsiteX1" y="connsiteY1"/>
              </a:cxn>
              <a:cxn ang="0">
                <a:pos x="connsiteX2" y="connsiteY2"/>
              </a:cxn>
              <a:cxn ang="0">
                <a:pos x="connsiteX3" y="connsiteY3"/>
              </a:cxn>
            </a:cxnLst>
            <a:rect l="l" t="t" r="r" b="b"/>
            <a:pathLst>
              <a:path w="2349624" h="235502">
                <a:moveTo>
                  <a:pt x="0" y="0"/>
                </a:moveTo>
                <a:lnTo>
                  <a:pt x="2349625" y="0"/>
                </a:lnTo>
                <a:lnTo>
                  <a:pt x="2349625" y="235502"/>
                </a:lnTo>
                <a:lnTo>
                  <a:pt x="0" y="235502"/>
                </a:lnTo>
                <a:close/>
              </a:path>
            </a:pathLst>
          </a:custGeom>
          <a:solidFill>
            <a:schemeClr val="accent5"/>
          </a:solidFill>
          <a:ln w="9991" cap="flat">
            <a:noFill/>
            <a:prstDash val="solid"/>
            <a:miter/>
          </a:ln>
        </p:spPr>
        <p:txBody>
          <a:bodyPr rtlCol="0" anchor="ctr"/>
          <a:lstStyle/>
          <a:p>
            <a:endParaRPr lang="en-IN"/>
          </a:p>
        </p:txBody>
      </p:sp>
      <p:sp>
        <p:nvSpPr>
          <p:cNvPr id="22" name="Freeform: Shape 21">
            <a:extLst>
              <a:ext uri="{FF2B5EF4-FFF2-40B4-BE49-F238E27FC236}">
                <a16:creationId xmlns:a16="http://schemas.microsoft.com/office/drawing/2014/main" id="{E1DE8BC0-6855-79CC-5325-0D3C0712E753}"/>
              </a:ext>
            </a:extLst>
          </p:cNvPr>
          <p:cNvSpPr/>
          <p:nvPr/>
        </p:nvSpPr>
        <p:spPr>
          <a:xfrm>
            <a:off x="2390627" y="3865590"/>
            <a:ext cx="2349624" cy="235502"/>
          </a:xfrm>
          <a:custGeom>
            <a:avLst/>
            <a:gdLst>
              <a:gd name="connsiteX0" fmla="*/ 0 w 2349624"/>
              <a:gd name="connsiteY0" fmla="*/ 0 h 235502"/>
              <a:gd name="connsiteX1" fmla="*/ 2349625 w 2349624"/>
              <a:gd name="connsiteY1" fmla="*/ 0 h 235502"/>
              <a:gd name="connsiteX2" fmla="*/ 2349625 w 2349624"/>
              <a:gd name="connsiteY2" fmla="*/ 235503 h 235502"/>
              <a:gd name="connsiteX3" fmla="*/ 0 w 2349624"/>
              <a:gd name="connsiteY3" fmla="*/ 235503 h 235502"/>
            </a:gdLst>
            <a:ahLst/>
            <a:cxnLst>
              <a:cxn ang="0">
                <a:pos x="connsiteX0" y="connsiteY0"/>
              </a:cxn>
              <a:cxn ang="0">
                <a:pos x="connsiteX1" y="connsiteY1"/>
              </a:cxn>
              <a:cxn ang="0">
                <a:pos x="connsiteX2" y="connsiteY2"/>
              </a:cxn>
              <a:cxn ang="0">
                <a:pos x="connsiteX3" y="connsiteY3"/>
              </a:cxn>
            </a:cxnLst>
            <a:rect l="l" t="t" r="r" b="b"/>
            <a:pathLst>
              <a:path w="2349624" h="235502">
                <a:moveTo>
                  <a:pt x="0" y="0"/>
                </a:moveTo>
                <a:lnTo>
                  <a:pt x="2349625" y="0"/>
                </a:lnTo>
                <a:lnTo>
                  <a:pt x="2349625" y="235503"/>
                </a:lnTo>
                <a:lnTo>
                  <a:pt x="0" y="235503"/>
                </a:lnTo>
                <a:close/>
              </a:path>
            </a:pathLst>
          </a:custGeom>
          <a:solidFill>
            <a:schemeClr val="accent2"/>
          </a:solidFill>
          <a:ln w="9991" cap="flat">
            <a:noFill/>
            <a:prstDash val="solid"/>
            <a:miter/>
          </a:ln>
        </p:spPr>
        <p:txBody>
          <a:bodyPr rtlCol="0" anchor="ctr"/>
          <a:lstStyle/>
          <a:p>
            <a:endParaRPr lang="en-IN"/>
          </a:p>
        </p:txBody>
      </p:sp>
      <p:sp>
        <p:nvSpPr>
          <p:cNvPr id="2" name="Title 1">
            <a:extLst>
              <a:ext uri="{FF2B5EF4-FFF2-40B4-BE49-F238E27FC236}">
                <a16:creationId xmlns:a16="http://schemas.microsoft.com/office/drawing/2014/main" id="{72D6638C-049C-6CA9-93EF-B4B48E621133}"/>
              </a:ext>
            </a:extLst>
          </p:cNvPr>
          <p:cNvSpPr>
            <a:spLocks noGrp="1"/>
          </p:cNvSpPr>
          <p:nvPr>
            <p:ph type="title"/>
          </p:nvPr>
        </p:nvSpPr>
        <p:spPr>
          <a:xfrm>
            <a:off x="838200" y="365125"/>
            <a:ext cx="10515600" cy="1258844"/>
          </a:xfrm>
        </p:spPr>
        <p:txBody>
          <a:bodyPr/>
          <a:lstStyle/>
          <a:p>
            <a:r>
              <a:rPr lang="en-US" i="0" dirty="0">
                <a:effectLst/>
              </a:rPr>
              <a:t>Five Core Services</a:t>
            </a:r>
            <a:endParaRPr lang="en-IN" dirty="0"/>
          </a:p>
        </p:txBody>
      </p:sp>
      <p:sp>
        <p:nvSpPr>
          <p:cNvPr id="81" name="Freeform: Shape 80">
            <a:extLst>
              <a:ext uri="{FF2B5EF4-FFF2-40B4-BE49-F238E27FC236}">
                <a16:creationId xmlns:a16="http://schemas.microsoft.com/office/drawing/2014/main" id="{4C466EE4-E027-4551-BE8F-BFD99A2F68C0}"/>
              </a:ext>
            </a:extLst>
          </p:cNvPr>
          <p:cNvSpPr/>
          <p:nvPr/>
        </p:nvSpPr>
        <p:spPr>
          <a:xfrm>
            <a:off x="1082875" y="3203717"/>
            <a:ext cx="2423914" cy="2423912"/>
          </a:xfrm>
          <a:custGeom>
            <a:avLst/>
            <a:gdLst>
              <a:gd name="connsiteX0" fmla="*/ 2268620 w 2268620"/>
              <a:gd name="connsiteY0" fmla="*/ 1134310 h 2268620"/>
              <a:gd name="connsiteX1" fmla="*/ 1134310 w 2268620"/>
              <a:gd name="connsiteY1" fmla="*/ 2268620 h 2268620"/>
              <a:gd name="connsiteX2" fmla="*/ 0 w 2268620"/>
              <a:gd name="connsiteY2" fmla="*/ 1134310 h 2268620"/>
              <a:gd name="connsiteX3" fmla="*/ 1134310 w 2268620"/>
              <a:gd name="connsiteY3" fmla="*/ 0 h 2268620"/>
              <a:gd name="connsiteX4" fmla="*/ 2268620 w 2268620"/>
              <a:gd name="connsiteY4" fmla="*/ 1134310 h 22686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8620" h="2268620">
                <a:moveTo>
                  <a:pt x="2268620" y="1134310"/>
                </a:moveTo>
                <a:cubicBezTo>
                  <a:pt x="2268620" y="1760773"/>
                  <a:pt x="1760772" y="2268620"/>
                  <a:pt x="1134310" y="2268620"/>
                </a:cubicBezTo>
                <a:cubicBezTo>
                  <a:pt x="507848" y="2268620"/>
                  <a:pt x="0" y="1760773"/>
                  <a:pt x="0" y="1134310"/>
                </a:cubicBezTo>
                <a:cubicBezTo>
                  <a:pt x="0" y="507848"/>
                  <a:pt x="507848" y="0"/>
                  <a:pt x="1134310" y="0"/>
                </a:cubicBezTo>
                <a:cubicBezTo>
                  <a:pt x="1760772" y="0"/>
                  <a:pt x="2268620" y="507848"/>
                  <a:pt x="2268620" y="1134310"/>
                </a:cubicBezTo>
                <a:close/>
              </a:path>
            </a:pathLst>
          </a:custGeom>
          <a:solidFill>
            <a:schemeClr val="tx1">
              <a:alpha val="24000"/>
            </a:schemeClr>
          </a:solidFill>
          <a:ln w="10663" cap="flat">
            <a:noFill/>
            <a:prstDash val="solid"/>
            <a:miter/>
          </a:ln>
          <a:effectLst>
            <a:softEdge rad="330200"/>
          </a:effectLst>
        </p:spPr>
        <p:txBody>
          <a:bodyPr rtlCol="0" anchor="ctr"/>
          <a:lstStyle/>
          <a:p>
            <a:endParaRPr lang="en-IN"/>
          </a:p>
        </p:txBody>
      </p:sp>
      <p:sp>
        <p:nvSpPr>
          <p:cNvPr id="26" name="Freeform: Shape 25">
            <a:extLst>
              <a:ext uri="{FF2B5EF4-FFF2-40B4-BE49-F238E27FC236}">
                <a16:creationId xmlns:a16="http://schemas.microsoft.com/office/drawing/2014/main" id="{EAEEB97E-EAFB-8E18-F5EA-B8CA839CE482}"/>
              </a:ext>
            </a:extLst>
          </p:cNvPr>
          <p:cNvSpPr/>
          <p:nvPr/>
        </p:nvSpPr>
        <p:spPr>
          <a:xfrm>
            <a:off x="1432432" y="3201653"/>
            <a:ext cx="2082889" cy="2082889"/>
          </a:xfrm>
          <a:custGeom>
            <a:avLst/>
            <a:gdLst>
              <a:gd name="connsiteX0" fmla="*/ 2268620 w 2268620"/>
              <a:gd name="connsiteY0" fmla="*/ 1134310 h 2268620"/>
              <a:gd name="connsiteX1" fmla="*/ 1134310 w 2268620"/>
              <a:gd name="connsiteY1" fmla="*/ 2268620 h 2268620"/>
              <a:gd name="connsiteX2" fmla="*/ 0 w 2268620"/>
              <a:gd name="connsiteY2" fmla="*/ 1134310 h 2268620"/>
              <a:gd name="connsiteX3" fmla="*/ 1134310 w 2268620"/>
              <a:gd name="connsiteY3" fmla="*/ 0 h 2268620"/>
              <a:gd name="connsiteX4" fmla="*/ 2268620 w 2268620"/>
              <a:gd name="connsiteY4" fmla="*/ 1134310 h 22686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8620" h="2268620">
                <a:moveTo>
                  <a:pt x="2268620" y="1134310"/>
                </a:moveTo>
                <a:cubicBezTo>
                  <a:pt x="2268620" y="1760773"/>
                  <a:pt x="1760772" y="2268620"/>
                  <a:pt x="1134310" y="2268620"/>
                </a:cubicBezTo>
                <a:cubicBezTo>
                  <a:pt x="507848" y="2268620"/>
                  <a:pt x="0" y="1760773"/>
                  <a:pt x="0" y="1134310"/>
                </a:cubicBezTo>
                <a:cubicBezTo>
                  <a:pt x="0" y="507848"/>
                  <a:pt x="507848" y="0"/>
                  <a:pt x="1134310" y="0"/>
                </a:cubicBezTo>
                <a:cubicBezTo>
                  <a:pt x="1760772" y="0"/>
                  <a:pt x="2268620" y="507848"/>
                  <a:pt x="2268620" y="1134310"/>
                </a:cubicBezTo>
                <a:close/>
              </a:path>
            </a:pathLst>
          </a:custGeom>
          <a:gradFill>
            <a:gsLst>
              <a:gs pos="1000">
                <a:schemeClr val="bg1"/>
              </a:gs>
              <a:gs pos="100000">
                <a:schemeClr val="bg1">
                  <a:lumMod val="95000"/>
                </a:schemeClr>
              </a:gs>
            </a:gsLst>
            <a:lin ang="5400000" scaled="1"/>
          </a:gradFill>
          <a:ln w="10663" cap="flat">
            <a:noFill/>
            <a:prstDash val="solid"/>
            <a:miter/>
          </a:ln>
        </p:spPr>
        <p:txBody>
          <a:bodyPr rtlCol="0" anchor="ctr"/>
          <a:lstStyle/>
          <a:p>
            <a:endParaRPr lang="en-IN"/>
          </a:p>
        </p:txBody>
      </p:sp>
      <p:sp>
        <p:nvSpPr>
          <p:cNvPr id="83" name="TextBox 82">
            <a:extLst>
              <a:ext uri="{FF2B5EF4-FFF2-40B4-BE49-F238E27FC236}">
                <a16:creationId xmlns:a16="http://schemas.microsoft.com/office/drawing/2014/main" id="{927BA10C-E0CC-E1F1-80B8-EB3C54650FC8}"/>
              </a:ext>
            </a:extLst>
          </p:cNvPr>
          <p:cNvSpPr txBox="1"/>
          <p:nvPr/>
        </p:nvSpPr>
        <p:spPr>
          <a:xfrm>
            <a:off x="1565315" y="3565463"/>
            <a:ext cx="1817122" cy="1543552"/>
          </a:xfrm>
          <a:prstGeom prst="rect">
            <a:avLst/>
          </a:prstGeom>
          <a:noFill/>
        </p:spPr>
        <p:txBody>
          <a:bodyPr wrap="square" lIns="0" tIns="0" rIns="0" bIns="0" rtlCol="0" anchor="ctr">
            <a:noAutofit/>
          </a:bodyPr>
          <a:lstStyle/>
          <a:p>
            <a:pPr algn="ctr"/>
            <a:r>
              <a:rPr lang="en-US" sz="2800" b="1" dirty="0">
                <a:solidFill>
                  <a:srgbClr val="000000"/>
                </a:solidFill>
              </a:rPr>
              <a:t>Information Technology Centers</a:t>
            </a:r>
            <a:endParaRPr lang="en-US" sz="2400" b="1" kern="0" dirty="0">
              <a:solidFill>
                <a:schemeClr val="tx1">
                  <a:lumMod val="85000"/>
                  <a:lumOff val="15000"/>
                </a:schemeClr>
              </a:solidFill>
              <a:cs typeface="Arial" pitchFamily="34" charset="0"/>
            </a:endParaRPr>
          </a:p>
        </p:txBody>
      </p:sp>
      <p:sp>
        <p:nvSpPr>
          <p:cNvPr id="28" name="Freeform: Shape 27">
            <a:extLst>
              <a:ext uri="{FF2B5EF4-FFF2-40B4-BE49-F238E27FC236}">
                <a16:creationId xmlns:a16="http://schemas.microsoft.com/office/drawing/2014/main" id="{509E985E-B800-CE25-191F-450DFA5C0F1F}"/>
              </a:ext>
            </a:extLst>
          </p:cNvPr>
          <p:cNvSpPr/>
          <p:nvPr/>
        </p:nvSpPr>
        <p:spPr>
          <a:xfrm>
            <a:off x="10564079" y="1995123"/>
            <a:ext cx="379891" cy="828570"/>
          </a:xfrm>
          <a:custGeom>
            <a:avLst/>
            <a:gdLst>
              <a:gd name="connsiteX0" fmla="*/ 152495 w 300894"/>
              <a:gd name="connsiteY0" fmla="*/ 136303 h 656272"/>
              <a:gd name="connsiteX1" fmla="*/ 150495 w 300894"/>
              <a:gd name="connsiteY1" fmla="*/ 136303 h 656272"/>
              <a:gd name="connsiteX2" fmla="*/ 25241 w 300894"/>
              <a:gd name="connsiteY2" fmla="*/ 195834 h 656272"/>
              <a:gd name="connsiteX3" fmla="*/ 0 w 300894"/>
              <a:gd name="connsiteY3" fmla="*/ 80772 h 656272"/>
              <a:gd name="connsiteX4" fmla="*/ 173641 w 300894"/>
              <a:gd name="connsiteY4" fmla="*/ 0 h 656272"/>
              <a:gd name="connsiteX5" fmla="*/ 300895 w 300894"/>
              <a:gd name="connsiteY5" fmla="*/ 0 h 656272"/>
              <a:gd name="connsiteX6" fmla="*/ 300895 w 300894"/>
              <a:gd name="connsiteY6" fmla="*/ 656273 h 656272"/>
              <a:gd name="connsiteX7" fmla="*/ 152495 w 300894"/>
              <a:gd name="connsiteY7" fmla="*/ 656273 h 656272"/>
              <a:gd name="connsiteX8" fmla="*/ 152495 w 300894"/>
              <a:gd name="connsiteY8" fmla="*/ 136303 h 656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894" h="656272">
                <a:moveTo>
                  <a:pt x="152495" y="136303"/>
                </a:moveTo>
                <a:lnTo>
                  <a:pt x="150495" y="136303"/>
                </a:lnTo>
                <a:lnTo>
                  <a:pt x="25241" y="195834"/>
                </a:lnTo>
                <a:lnTo>
                  <a:pt x="0" y="80772"/>
                </a:lnTo>
                <a:lnTo>
                  <a:pt x="173641" y="0"/>
                </a:lnTo>
                <a:lnTo>
                  <a:pt x="300895" y="0"/>
                </a:lnTo>
                <a:lnTo>
                  <a:pt x="300895" y="656273"/>
                </a:lnTo>
                <a:lnTo>
                  <a:pt x="152495" y="656273"/>
                </a:lnTo>
                <a:lnTo>
                  <a:pt x="152495" y="136303"/>
                </a:lnTo>
                <a:close/>
              </a:path>
            </a:pathLst>
          </a:custGeom>
          <a:solidFill>
            <a:schemeClr val="accent1"/>
          </a:solidFill>
          <a:ln w="38100" cap="flat">
            <a:solidFill>
              <a:schemeClr val="bg1"/>
            </a:solidFill>
            <a:prstDash val="solid"/>
            <a:miter/>
          </a:ln>
        </p:spPr>
        <p:txBody>
          <a:bodyPr rtlCol="0" anchor="ctr"/>
          <a:lstStyle/>
          <a:p>
            <a:endParaRPr lang="en-IN"/>
          </a:p>
        </p:txBody>
      </p:sp>
      <p:sp>
        <p:nvSpPr>
          <p:cNvPr id="29" name="Freeform: Shape 28">
            <a:extLst>
              <a:ext uri="{FF2B5EF4-FFF2-40B4-BE49-F238E27FC236}">
                <a16:creationId xmlns:a16="http://schemas.microsoft.com/office/drawing/2014/main" id="{F9B64AA7-A4D6-7B7A-BCD5-5DEA6A131955}"/>
              </a:ext>
            </a:extLst>
          </p:cNvPr>
          <p:cNvSpPr/>
          <p:nvPr/>
        </p:nvSpPr>
        <p:spPr>
          <a:xfrm>
            <a:off x="10463120" y="2911908"/>
            <a:ext cx="578503" cy="829461"/>
          </a:xfrm>
          <a:custGeom>
            <a:avLst/>
            <a:gdLst>
              <a:gd name="connsiteX0" fmla="*/ 0 w 465486"/>
              <a:gd name="connsiteY0" fmla="*/ 667417 h 667416"/>
              <a:gd name="connsiteX1" fmla="*/ 0 w 465486"/>
              <a:gd name="connsiteY1" fmla="*/ 574548 h 667416"/>
              <a:gd name="connsiteX2" fmla="*/ 84772 w 465486"/>
              <a:gd name="connsiteY2" fmla="*/ 497776 h 667416"/>
              <a:gd name="connsiteX3" fmla="*/ 299847 w 465486"/>
              <a:gd name="connsiteY3" fmla="*/ 219075 h 667416"/>
              <a:gd name="connsiteX4" fmla="*/ 191834 w 465486"/>
              <a:gd name="connsiteY4" fmla="*/ 123158 h 667416"/>
              <a:gd name="connsiteX5" fmla="*/ 51530 w 465486"/>
              <a:gd name="connsiteY5" fmla="*/ 177641 h 667416"/>
              <a:gd name="connsiteX6" fmla="*/ 8096 w 465486"/>
              <a:gd name="connsiteY6" fmla="*/ 67628 h 667416"/>
              <a:gd name="connsiteX7" fmla="*/ 223171 w 465486"/>
              <a:gd name="connsiteY7" fmla="*/ 0 h 667416"/>
              <a:gd name="connsiteX8" fmla="*/ 453390 w 465486"/>
              <a:gd name="connsiteY8" fmla="*/ 205931 h 667416"/>
              <a:gd name="connsiteX9" fmla="*/ 278701 w 465486"/>
              <a:gd name="connsiteY9" fmla="*/ 488633 h 667416"/>
              <a:gd name="connsiteX10" fmla="*/ 218122 w 465486"/>
              <a:gd name="connsiteY10" fmla="*/ 539115 h 667416"/>
              <a:gd name="connsiteX11" fmla="*/ 218122 w 465486"/>
              <a:gd name="connsiteY11" fmla="*/ 541115 h 667416"/>
              <a:gd name="connsiteX12" fmla="*/ 465487 w 465486"/>
              <a:gd name="connsiteY12" fmla="*/ 541115 h 667416"/>
              <a:gd name="connsiteX13" fmla="*/ 465487 w 465486"/>
              <a:gd name="connsiteY13" fmla="*/ 667322 h 667416"/>
              <a:gd name="connsiteX14" fmla="*/ 0 w 465486"/>
              <a:gd name="connsiteY14" fmla="*/ 667322 h 667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65486" h="667416">
                <a:moveTo>
                  <a:pt x="0" y="667417"/>
                </a:moveTo>
                <a:lnTo>
                  <a:pt x="0" y="574548"/>
                </a:lnTo>
                <a:lnTo>
                  <a:pt x="84772" y="497776"/>
                </a:lnTo>
                <a:cubicBezTo>
                  <a:pt x="228219" y="369570"/>
                  <a:pt x="297847" y="295847"/>
                  <a:pt x="299847" y="219075"/>
                </a:cubicBezTo>
                <a:cubicBezTo>
                  <a:pt x="299847" y="165544"/>
                  <a:pt x="267557" y="123158"/>
                  <a:pt x="191834" y="123158"/>
                </a:cubicBezTo>
                <a:cubicBezTo>
                  <a:pt x="135255" y="123158"/>
                  <a:pt x="85820" y="151448"/>
                  <a:pt x="51530" y="177641"/>
                </a:cubicBezTo>
                <a:lnTo>
                  <a:pt x="8096" y="67628"/>
                </a:lnTo>
                <a:cubicBezTo>
                  <a:pt x="57531" y="30290"/>
                  <a:pt x="134303" y="0"/>
                  <a:pt x="223171" y="0"/>
                </a:cubicBezTo>
                <a:cubicBezTo>
                  <a:pt x="371570" y="0"/>
                  <a:pt x="453390" y="86868"/>
                  <a:pt x="453390" y="205931"/>
                </a:cubicBezTo>
                <a:cubicBezTo>
                  <a:pt x="453390" y="315944"/>
                  <a:pt x="373666" y="403860"/>
                  <a:pt x="278701" y="488633"/>
                </a:cubicBezTo>
                <a:lnTo>
                  <a:pt x="218122" y="539115"/>
                </a:lnTo>
                <a:lnTo>
                  <a:pt x="218122" y="541115"/>
                </a:lnTo>
                <a:lnTo>
                  <a:pt x="465487" y="541115"/>
                </a:lnTo>
                <a:lnTo>
                  <a:pt x="465487" y="667322"/>
                </a:lnTo>
                <a:lnTo>
                  <a:pt x="0" y="667322"/>
                </a:lnTo>
                <a:close/>
              </a:path>
            </a:pathLst>
          </a:custGeom>
          <a:solidFill>
            <a:schemeClr val="accent2"/>
          </a:solidFill>
          <a:ln w="38100" cap="flat">
            <a:solidFill>
              <a:schemeClr val="bg1"/>
            </a:solidFill>
            <a:prstDash val="solid"/>
            <a:miter/>
          </a:ln>
        </p:spPr>
        <p:txBody>
          <a:bodyPr rtlCol="0" anchor="ctr"/>
          <a:lstStyle/>
          <a:p>
            <a:endParaRPr lang="en-IN"/>
          </a:p>
        </p:txBody>
      </p:sp>
      <p:sp>
        <p:nvSpPr>
          <p:cNvPr id="30" name="Freeform: Shape 29">
            <a:extLst>
              <a:ext uri="{FF2B5EF4-FFF2-40B4-BE49-F238E27FC236}">
                <a16:creationId xmlns:a16="http://schemas.microsoft.com/office/drawing/2014/main" id="{75B0EE41-09D5-418D-F058-35A721210580}"/>
              </a:ext>
            </a:extLst>
          </p:cNvPr>
          <p:cNvSpPr/>
          <p:nvPr/>
        </p:nvSpPr>
        <p:spPr>
          <a:xfrm>
            <a:off x="10464346" y="3825770"/>
            <a:ext cx="574211" cy="840547"/>
          </a:xfrm>
          <a:custGeom>
            <a:avLst/>
            <a:gdLst>
              <a:gd name="connsiteX0" fmla="*/ 31242 w 463486"/>
              <a:gd name="connsiteY0" fmla="*/ 516922 h 678465"/>
              <a:gd name="connsiteX1" fmla="*/ 183737 w 463486"/>
              <a:gd name="connsiteY1" fmla="*/ 557308 h 678465"/>
              <a:gd name="connsiteX2" fmla="*/ 303848 w 463486"/>
              <a:gd name="connsiteY2" fmla="*/ 469487 h 678465"/>
              <a:gd name="connsiteX3" fmla="*/ 171545 w 463486"/>
              <a:gd name="connsiteY3" fmla="*/ 375571 h 678465"/>
              <a:gd name="connsiteX4" fmla="*/ 108966 w 463486"/>
              <a:gd name="connsiteY4" fmla="*/ 375571 h 678465"/>
              <a:gd name="connsiteX5" fmla="*/ 108966 w 463486"/>
              <a:gd name="connsiteY5" fmla="*/ 265557 h 678465"/>
              <a:gd name="connsiteX6" fmla="*/ 168497 w 463486"/>
              <a:gd name="connsiteY6" fmla="*/ 265557 h 678465"/>
              <a:gd name="connsiteX7" fmla="*/ 285655 w 463486"/>
              <a:gd name="connsiteY7" fmla="*/ 189833 h 678465"/>
              <a:gd name="connsiteX8" fmla="*/ 188690 w 463486"/>
              <a:gd name="connsiteY8" fmla="*/ 121158 h 678465"/>
              <a:gd name="connsiteX9" fmla="*/ 51340 w 463486"/>
              <a:gd name="connsiteY9" fmla="*/ 160496 h 678465"/>
              <a:gd name="connsiteX10" fmla="*/ 20193 w 463486"/>
              <a:gd name="connsiteY10" fmla="*/ 49435 h 678465"/>
              <a:gd name="connsiteX11" fmla="*/ 223076 w 463486"/>
              <a:gd name="connsiteY11" fmla="*/ 0 h 678465"/>
              <a:gd name="connsiteX12" fmla="*/ 441198 w 463486"/>
              <a:gd name="connsiteY12" fmla="*/ 163544 h 678465"/>
              <a:gd name="connsiteX13" fmla="*/ 321088 w 463486"/>
              <a:gd name="connsiteY13" fmla="*/ 316040 h 678465"/>
              <a:gd name="connsiteX14" fmla="*/ 321088 w 463486"/>
              <a:gd name="connsiteY14" fmla="*/ 318040 h 678465"/>
              <a:gd name="connsiteX15" fmla="*/ 463486 w 463486"/>
              <a:gd name="connsiteY15" fmla="*/ 477584 h 678465"/>
              <a:gd name="connsiteX16" fmla="*/ 194881 w 463486"/>
              <a:gd name="connsiteY16" fmla="*/ 678466 h 678465"/>
              <a:gd name="connsiteX17" fmla="*/ 0 w 463486"/>
              <a:gd name="connsiteY17" fmla="*/ 631984 h 678465"/>
              <a:gd name="connsiteX18" fmla="*/ 31242 w 463486"/>
              <a:gd name="connsiteY18" fmla="*/ 516922 h 6784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63486" h="678465">
                <a:moveTo>
                  <a:pt x="31242" y="516922"/>
                </a:moveTo>
                <a:cubicBezTo>
                  <a:pt x="58483" y="531019"/>
                  <a:pt x="121063" y="557308"/>
                  <a:pt x="183737" y="557308"/>
                </a:cubicBezTo>
                <a:cubicBezTo>
                  <a:pt x="263461" y="557308"/>
                  <a:pt x="303848" y="518922"/>
                  <a:pt x="303848" y="469487"/>
                </a:cubicBezTo>
                <a:cubicBezTo>
                  <a:pt x="303848" y="404908"/>
                  <a:pt x="239268" y="375571"/>
                  <a:pt x="171545" y="375571"/>
                </a:cubicBezTo>
                <a:lnTo>
                  <a:pt x="108966" y="375571"/>
                </a:lnTo>
                <a:lnTo>
                  <a:pt x="108966" y="265557"/>
                </a:lnTo>
                <a:lnTo>
                  <a:pt x="168497" y="265557"/>
                </a:lnTo>
                <a:cubicBezTo>
                  <a:pt x="220027" y="264509"/>
                  <a:pt x="285655" y="245364"/>
                  <a:pt x="285655" y="189833"/>
                </a:cubicBezTo>
                <a:cubicBezTo>
                  <a:pt x="285655" y="150495"/>
                  <a:pt x="253365" y="121158"/>
                  <a:pt x="188690" y="121158"/>
                </a:cubicBezTo>
                <a:cubicBezTo>
                  <a:pt x="135160" y="121158"/>
                  <a:pt x="78677" y="144399"/>
                  <a:pt x="51340" y="160496"/>
                </a:cubicBezTo>
                <a:lnTo>
                  <a:pt x="20193" y="49435"/>
                </a:lnTo>
                <a:cubicBezTo>
                  <a:pt x="59531" y="24194"/>
                  <a:pt x="138303" y="0"/>
                  <a:pt x="223076" y="0"/>
                </a:cubicBezTo>
                <a:cubicBezTo>
                  <a:pt x="363474" y="0"/>
                  <a:pt x="441198" y="73724"/>
                  <a:pt x="441198" y="163544"/>
                </a:cubicBezTo>
                <a:cubicBezTo>
                  <a:pt x="441198" y="233172"/>
                  <a:pt x="401860" y="287750"/>
                  <a:pt x="321088" y="316040"/>
                </a:cubicBezTo>
                <a:lnTo>
                  <a:pt x="321088" y="318040"/>
                </a:lnTo>
                <a:cubicBezTo>
                  <a:pt x="399860" y="332137"/>
                  <a:pt x="463486" y="391763"/>
                  <a:pt x="463486" y="477584"/>
                </a:cubicBezTo>
                <a:cubicBezTo>
                  <a:pt x="463486" y="593693"/>
                  <a:pt x="361474" y="678466"/>
                  <a:pt x="194881" y="678466"/>
                </a:cubicBezTo>
                <a:cubicBezTo>
                  <a:pt x="110109" y="678466"/>
                  <a:pt x="38386" y="656273"/>
                  <a:pt x="0" y="631984"/>
                </a:cubicBezTo>
                <a:lnTo>
                  <a:pt x="31242" y="516922"/>
                </a:lnTo>
                <a:close/>
              </a:path>
            </a:pathLst>
          </a:custGeom>
          <a:solidFill>
            <a:schemeClr val="accent3"/>
          </a:solidFill>
          <a:ln w="38100" cap="flat">
            <a:solidFill>
              <a:schemeClr val="bg1"/>
            </a:solidFill>
            <a:prstDash val="solid"/>
            <a:miter/>
          </a:ln>
        </p:spPr>
        <p:txBody>
          <a:bodyPr rtlCol="0" anchor="ctr"/>
          <a:lstStyle/>
          <a:p>
            <a:endParaRPr lang="en-IN"/>
          </a:p>
        </p:txBody>
      </p:sp>
      <p:sp>
        <p:nvSpPr>
          <p:cNvPr id="39" name="Freeform: Shape 38">
            <a:extLst>
              <a:ext uri="{FF2B5EF4-FFF2-40B4-BE49-F238E27FC236}">
                <a16:creationId xmlns:a16="http://schemas.microsoft.com/office/drawing/2014/main" id="{E8639F89-502C-B9D6-7510-8FD907C0C41F}"/>
              </a:ext>
            </a:extLst>
          </p:cNvPr>
          <p:cNvSpPr/>
          <p:nvPr/>
        </p:nvSpPr>
        <p:spPr>
          <a:xfrm>
            <a:off x="10432737" y="4746170"/>
            <a:ext cx="651654" cy="830506"/>
          </a:xfrm>
          <a:custGeom>
            <a:avLst/>
            <a:gdLst>
              <a:gd name="connsiteX0" fmla="*/ 290798 w 515016"/>
              <a:gd name="connsiteY0" fmla="*/ 656368 h 656367"/>
              <a:gd name="connsiteX1" fmla="*/ 290798 w 515016"/>
              <a:gd name="connsiteY1" fmla="*/ 499872 h 656367"/>
              <a:gd name="connsiteX2" fmla="*/ 0 w 515016"/>
              <a:gd name="connsiteY2" fmla="*/ 499872 h 656367"/>
              <a:gd name="connsiteX3" fmla="*/ 0 w 515016"/>
              <a:gd name="connsiteY3" fmla="*/ 399860 h 656367"/>
              <a:gd name="connsiteX4" fmla="*/ 248412 w 515016"/>
              <a:gd name="connsiteY4" fmla="*/ 0 h 656367"/>
              <a:gd name="connsiteX5" fmla="*/ 436245 w 515016"/>
              <a:gd name="connsiteY5" fmla="*/ 0 h 656367"/>
              <a:gd name="connsiteX6" fmla="*/ 436245 w 515016"/>
              <a:gd name="connsiteY6" fmla="*/ 384715 h 656367"/>
              <a:gd name="connsiteX7" fmla="*/ 515017 w 515016"/>
              <a:gd name="connsiteY7" fmla="*/ 384715 h 656367"/>
              <a:gd name="connsiteX8" fmla="*/ 515017 w 515016"/>
              <a:gd name="connsiteY8" fmla="*/ 499777 h 656367"/>
              <a:gd name="connsiteX9" fmla="*/ 436245 w 515016"/>
              <a:gd name="connsiteY9" fmla="*/ 499777 h 656367"/>
              <a:gd name="connsiteX10" fmla="*/ 436245 w 515016"/>
              <a:gd name="connsiteY10" fmla="*/ 656273 h 656367"/>
              <a:gd name="connsiteX11" fmla="*/ 290798 w 515016"/>
              <a:gd name="connsiteY11" fmla="*/ 656273 h 656367"/>
              <a:gd name="connsiteX12" fmla="*/ 290798 w 515016"/>
              <a:gd name="connsiteY12" fmla="*/ 384715 h 656367"/>
              <a:gd name="connsiteX13" fmla="*/ 290798 w 515016"/>
              <a:gd name="connsiteY13" fmla="*/ 239363 h 656367"/>
              <a:gd name="connsiteX14" fmla="*/ 295846 w 515016"/>
              <a:gd name="connsiteY14" fmla="*/ 117158 h 656367"/>
              <a:gd name="connsiteX15" fmla="*/ 291846 w 515016"/>
              <a:gd name="connsiteY15" fmla="*/ 117158 h 656367"/>
              <a:gd name="connsiteX16" fmla="*/ 231267 w 515016"/>
              <a:gd name="connsiteY16" fmla="*/ 239363 h 656367"/>
              <a:gd name="connsiteX17" fmla="*/ 143446 w 515016"/>
              <a:gd name="connsiteY17" fmla="*/ 382715 h 656367"/>
              <a:gd name="connsiteX18" fmla="*/ 143446 w 515016"/>
              <a:gd name="connsiteY18" fmla="*/ 384715 h 656367"/>
              <a:gd name="connsiteX19" fmla="*/ 290798 w 515016"/>
              <a:gd name="connsiteY19" fmla="*/ 384715 h 656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15016" h="656367">
                <a:moveTo>
                  <a:pt x="290798" y="656368"/>
                </a:moveTo>
                <a:lnTo>
                  <a:pt x="290798" y="499872"/>
                </a:lnTo>
                <a:lnTo>
                  <a:pt x="0" y="499872"/>
                </a:lnTo>
                <a:lnTo>
                  <a:pt x="0" y="399860"/>
                </a:lnTo>
                <a:lnTo>
                  <a:pt x="248412" y="0"/>
                </a:lnTo>
                <a:lnTo>
                  <a:pt x="436245" y="0"/>
                </a:lnTo>
                <a:lnTo>
                  <a:pt x="436245" y="384715"/>
                </a:lnTo>
                <a:lnTo>
                  <a:pt x="515017" y="384715"/>
                </a:lnTo>
                <a:lnTo>
                  <a:pt x="515017" y="499777"/>
                </a:lnTo>
                <a:lnTo>
                  <a:pt x="436245" y="499777"/>
                </a:lnTo>
                <a:lnTo>
                  <a:pt x="436245" y="656273"/>
                </a:lnTo>
                <a:lnTo>
                  <a:pt x="290798" y="656273"/>
                </a:lnTo>
                <a:close/>
                <a:moveTo>
                  <a:pt x="290798" y="384715"/>
                </a:moveTo>
                <a:lnTo>
                  <a:pt x="290798" y="239363"/>
                </a:lnTo>
                <a:cubicBezTo>
                  <a:pt x="290798" y="200025"/>
                  <a:pt x="292798" y="159639"/>
                  <a:pt x="295846" y="117158"/>
                </a:cubicBezTo>
                <a:lnTo>
                  <a:pt x="291846" y="117158"/>
                </a:lnTo>
                <a:cubicBezTo>
                  <a:pt x="270605" y="159544"/>
                  <a:pt x="253460" y="197930"/>
                  <a:pt x="231267" y="239363"/>
                </a:cubicBezTo>
                <a:lnTo>
                  <a:pt x="143446" y="382715"/>
                </a:lnTo>
                <a:lnTo>
                  <a:pt x="143446" y="384715"/>
                </a:lnTo>
                <a:lnTo>
                  <a:pt x="290798" y="384715"/>
                </a:lnTo>
                <a:close/>
              </a:path>
            </a:pathLst>
          </a:custGeom>
          <a:solidFill>
            <a:schemeClr val="accent4"/>
          </a:solidFill>
          <a:ln w="38100" cap="flat">
            <a:solidFill>
              <a:schemeClr val="bg1"/>
            </a:solidFill>
            <a:prstDash val="solid"/>
            <a:miter/>
          </a:ln>
        </p:spPr>
        <p:txBody>
          <a:bodyPr rtlCol="0" anchor="ctr"/>
          <a:lstStyle/>
          <a:p>
            <a:endParaRPr lang="en-IN"/>
          </a:p>
        </p:txBody>
      </p:sp>
      <p:sp>
        <p:nvSpPr>
          <p:cNvPr id="40" name="Freeform: Shape 39">
            <a:extLst>
              <a:ext uri="{FF2B5EF4-FFF2-40B4-BE49-F238E27FC236}">
                <a16:creationId xmlns:a16="http://schemas.microsoft.com/office/drawing/2014/main" id="{C1737EEE-21BA-71BA-4206-FA9BA8A52C11}"/>
              </a:ext>
            </a:extLst>
          </p:cNvPr>
          <p:cNvSpPr/>
          <p:nvPr/>
        </p:nvSpPr>
        <p:spPr>
          <a:xfrm>
            <a:off x="10463763" y="5666000"/>
            <a:ext cx="575390" cy="826741"/>
          </a:xfrm>
          <a:custGeom>
            <a:avLst/>
            <a:gdLst>
              <a:gd name="connsiteX0" fmla="*/ 438150 w 464438"/>
              <a:gd name="connsiteY0" fmla="*/ 126111 h 667321"/>
              <a:gd name="connsiteX1" fmla="*/ 183737 w 464438"/>
              <a:gd name="connsiteY1" fmla="*/ 126111 h 667321"/>
              <a:gd name="connsiteX2" fmla="*/ 169640 w 464438"/>
              <a:gd name="connsiteY2" fmla="*/ 227076 h 667321"/>
              <a:gd name="connsiteX3" fmla="*/ 212027 w 464438"/>
              <a:gd name="connsiteY3" fmla="*/ 225076 h 667321"/>
              <a:gd name="connsiteX4" fmla="*/ 384715 w 464438"/>
              <a:gd name="connsiteY4" fmla="*/ 272510 h 667321"/>
              <a:gd name="connsiteX5" fmla="*/ 464439 w 464438"/>
              <a:gd name="connsiteY5" fmla="*/ 437102 h 667321"/>
              <a:gd name="connsiteX6" fmla="*/ 182785 w 464438"/>
              <a:gd name="connsiteY6" fmla="*/ 667322 h 667321"/>
              <a:gd name="connsiteX7" fmla="*/ 0 w 464438"/>
              <a:gd name="connsiteY7" fmla="*/ 629984 h 667321"/>
              <a:gd name="connsiteX8" fmla="*/ 27242 w 464438"/>
              <a:gd name="connsiteY8" fmla="*/ 514922 h 667321"/>
              <a:gd name="connsiteX9" fmla="*/ 175641 w 464438"/>
              <a:gd name="connsiteY9" fmla="*/ 547211 h 667321"/>
              <a:gd name="connsiteX10" fmla="*/ 306896 w 464438"/>
              <a:gd name="connsiteY10" fmla="*/ 447294 h 667321"/>
              <a:gd name="connsiteX11" fmla="*/ 122111 w 464438"/>
              <a:gd name="connsiteY11" fmla="*/ 338233 h 667321"/>
              <a:gd name="connsiteX12" fmla="*/ 33242 w 464438"/>
              <a:gd name="connsiteY12" fmla="*/ 344329 h 667321"/>
              <a:gd name="connsiteX13" fmla="*/ 76676 w 464438"/>
              <a:gd name="connsiteY13" fmla="*/ 0 h 667321"/>
              <a:gd name="connsiteX14" fmla="*/ 438150 w 464438"/>
              <a:gd name="connsiteY14" fmla="*/ 0 h 667321"/>
              <a:gd name="connsiteX15" fmla="*/ 438150 w 464438"/>
              <a:gd name="connsiteY15" fmla="*/ 126111 h 667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438" h="667321">
                <a:moveTo>
                  <a:pt x="438150" y="126111"/>
                </a:moveTo>
                <a:lnTo>
                  <a:pt x="183737" y="126111"/>
                </a:lnTo>
                <a:lnTo>
                  <a:pt x="169640" y="227076"/>
                </a:lnTo>
                <a:cubicBezTo>
                  <a:pt x="183737" y="225076"/>
                  <a:pt x="195929" y="225076"/>
                  <a:pt x="212027" y="225076"/>
                </a:cubicBezTo>
                <a:cubicBezTo>
                  <a:pt x="274606" y="225076"/>
                  <a:pt x="338233" y="239173"/>
                  <a:pt x="384715" y="272510"/>
                </a:cubicBezTo>
                <a:cubicBezTo>
                  <a:pt x="434150" y="305848"/>
                  <a:pt x="464439" y="360331"/>
                  <a:pt x="464439" y="437102"/>
                </a:cubicBezTo>
                <a:cubicBezTo>
                  <a:pt x="464439" y="559308"/>
                  <a:pt x="359474" y="667322"/>
                  <a:pt x="182785" y="667322"/>
                </a:cubicBezTo>
                <a:cubicBezTo>
                  <a:pt x="103061" y="667322"/>
                  <a:pt x="36386" y="649129"/>
                  <a:pt x="0" y="629984"/>
                </a:cubicBezTo>
                <a:lnTo>
                  <a:pt x="27242" y="514922"/>
                </a:lnTo>
                <a:cubicBezTo>
                  <a:pt x="56483" y="529019"/>
                  <a:pt x="116110" y="547211"/>
                  <a:pt x="175641" y="547211"/>
                </a:cubicBezTo>
                <a:cubicBezTo>
                  <a:pt x="239268" y="547211"/>
                  <a:pt x="306896" y="516922"/>
                  <a:pt x="306896" y="447294"/>
                </a:cubicBezTo>
                <a:cubicBezTo>
                  <a:pt x="306896" y="379667"/>
                  <a:pt x="253365" y="338233"/>
                  <a:pt x="122111" y="338233"/>
                </a:cubicBezTo>
                <a:cubicBezTo>
                  <a:pt x="85725" y="338233"/>
                  <a:pt x="60484" y="340233"/>
                  <a:pt x="33242" y="344329"/>
                </a:cubicBezTo>
                <a:lnTo>
                  <a:pt x="76676" y="0"/>
                </a:lnTo>
                <a:lnTo>
                  <a:pt x="438150" y="0"/>
                </a:lnTo>
                <a:lnTo>
                  <a:pt x="438150" y="126111"/>
                </a:lnTo>
                <a:close/>
              </a:path>
            </a:pathLst>
          </a:custGeom>
          <a:solidFill>
            <a:schemeClr val="accent5"/>
          </a:solidFill>
          <a:ln w="38100" cap="flat">
            <a:solidFill>
              <a:schemeClr val="bg1"/>
            </a:solidFill>
            <a:prstDash val="solid"/>
            <a:miter/>
          </a:ln>
        </p:spPr>
        <p:txBody>
          <a:bodyPr rtlCol="0" anchor="ctr"/>
          <a:lstStyle/>
          <a:p>
            <a:endParaRPr lang="en-IN"/>
          </a:p>
        </p:txBody>
      </p:sp>
      <p:sp>
        <p:nvSpPr>
          <p:cNvPr id="87" name="TextBox 86">
            <a:extLst>
              <a:ext uri="{FF2B5EF4-FFF2-40B4-BE49-F238E27FC236}">
                <a16:creationId xmlns:a16="http://schemas.microsoft.com/office/drawing/2014/main" id="{88467DFC-86CF-9330-6EF3-70F30EF29204}"/>
              </a:ext>
            </a:extLst>
          </p:cNvPr>
          <p:cNvSpPr txBox="1"/>
          <p:nvPr/>
        </p:nvSpPr>
        <p:spPr>
          <a:xfrm>
            <a:off x="7788045" y="2213253"/>
            <a:ext cx="2083686" cy="394447"/>
          </a:xfrm>
          <a:prstGeom prst="rect">
            <a:avLst/>
          </a:prstGeom>
          <a:noFill/>
        </p:spPr>
        <p:txBody>
          <a:bodyPr wrap="square" lIns="0" tIns="0" rIns="0" bIns="0" rtlCol="0" anchor="ctr">
            <a:noAutofit/>
          </a:bodyPr>
          <a:lstStyle/>
          <a:p>
            <a:r>
              <a:rPr lang="en-US" sz="2000" kern="0" dirty="0">
                <a:solidFill>
                  <a:schemeClr val="bg1"/>
                </a:solidFill>
                <a:cs typeface="Arial" pitchFamily="34" charset="0"/>
              </a:rPr>
              <a:t>Fiscal</a:t>
            </a:r>
          </a:p>
        </p:txBody>
      </p:sp>
      <p:sp>
        <p:nvSpPr>
          <p:cNvPr id="89" name="TextBox 88">
            <a:extLst>
              <a:ext uri="{FF2B5EF4-FFF2-40B4-BE49-F238E27FC236}">
                <a16:creationId xmlns:a16="http://schemas.microsoft.com/office/drawing/2014/main" id="{88D4E54E-D5F2-5D80-7649-E5BA7C2FC0AA}"/>
              </a:ext>
            </a:extLst>
          </p:cNvPr>
          <p:cNvSpPr txBox="1"/>
          <p:nvPr/>
        </p:nvSpPr>
        <p:spPr>
          <a:xfrm>
            <a:off x="7788045" y="3130262"/>
            <a:ext cx="2257654" cy="394447"/>
          </a:xfrm>
          <a:prstGeom prst="rect">
            <a:avLst/>
          </a:prstGeom>
          <a:noFill/>
        </p:spPr>
        <p:txBody>
          <a:bodyPr wrap="square" lIns="0" tIns="0" rIns="0" bIns="0" rtlCol="0" anchor="ctr">
            <a:noAutofit/>
          </a:bodyPr>
          <a:lstStyle/>
          <a:p>
            <a:r>
              <a:rPr lang="en-US" sz="2000" kern="0" dirty="0">
                <a:solidFill>
                  <a:schemeClr val="bg1"/>
                </a:solidFill>
                <a:cs typeface="Arial" pitchFamily="34" charset="0"/>
              </a:rPr>
              <a:t>Student Information</a:t>
            </a:r>
          </a:p>
        </p:txBody>
      </p:sp>
      <p:sp>
        <p:nvSpPr>
          <p:cNvPr id="91" name="TextBox 90">
            <a:extLst>
              <a:ext uri="{FF2B5EF4-FFF2-40B4-BE49-F238E27FC236}">
                <a16:creationId xmlns:a16="http://schemas.microsoft.com/office/drawing/2014/main" id="{B7425958-86EE-B3C4-9867-93C788A20BBA}"/>
              </a:ext>
            </a:extLst>
          </p:cNvPr>
          <p:cNvSpPr txBox="1"/>
          <p:nvPr/>
        </p:nvSpPr>
        <p:spPr>
          <a:xfrm>
            <a:off x="7788045" y="4047172"/>
            <a:ext cx="2083686" cy="394447"/>
          </a:xfrm>
          <a:prstGeom prst="rect">
            <a:avLst/>
          </a:prstGeom>
          <a:noFill/>
        </p:spPr>
        <p:txBody>
          <a:bodyPr wrap="square" lIns="0" tIns="0" rIns="0" bIns="0" rtlCol="0" anchor="ctr">
            <a:noAutofit/>
          </a:bodyPr>
          <a:lstStyle/>
          <a:p>
            <a:r>
              <a:rPr lang="en-US" sz="2000" kern="0" dirty="0">
                <a:solidFill>
                  <a:schemeClr val="bg1"/>
                </a:solidFill>
                <a:cs typeface="Arial" pitchFamily="34" charset="0"/>
              </a:rPr>
              <a:t>EMIS</a:t>
            </a:r>
          </a:p>
        </p:txBody>
      </p:sp>
      <p:sp>
        <p:nvSpPr>
          <p:cNvPr id="93" name="TextBox 92">
            <a:extLst>
              <a:ext uri="{FF2B5EF4-FFF2-40B4-BE49-F238E27FC236}">
                <a16:creationId xmlns:a16="http://schemas.microsoft.com/office/drawing/2014/main" id="{F6BC54B2-BE43-2100-79F6-1B36C01A5CDE}"/>
              </a:ext>
            </a:extLst>
          </p:cNvPr>
          <p:cNvSpPr txBox="1"/>
          <p:nvPr/>
        </p:nvSpPr>
        <p:spPr>
          <a:xfrm>
            <a:off x="7788044" y="4964201"/>
            <a:ext cx="2257655" cy="394447"/>
          </a:xfrm>
          <a:prstGeom prst="rect">
            <a:avLst/>
          </a:prstGeom>
          <a:noFill/>
        </p:spPr>
        <p:txBody>
          <a:bodyPr wrap="square" lIns="0" tIns="0" rIns="0" bIns="0" rtlCol="0" anchor="ctr">
            <a:noAutofit/>
          </a:bodyPr>
          <a:lstStyle/>
          <a:p>
            <a:r>
              <a:rPr lang="en-US" sz="2000" kern="0" dirty="0">
                <a:solidFill>
                  <a:schemeClr val="bg1"/>
                </a:solidFill>
                <a:cs typeface="Arial" pitchFamily="34" charset="0"/>
              </a:rPr>
              <a:t>Internet Connectivity</a:t>
            </a:r>
          </a:p>
        </p:txBody>
      </p:sp>
      <p:pic>
        <p:nvPicPr>
          <p:cNvPr id="94" name="Graphic 93" descr="Calculator with solid fill">
            <a:extLst>
              <a:ext uri="{FF2B5EF4-FFF2-40B4-BE49-F238E27FC236}">
                <a16:creationId xmlns:a16="http://schemas.microsoft.com/office/drawing/2014/main" id="{CC8CB2E6-9DA8-822F-1704-BE5F1827960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7082944" y="2171776"/>
            <a:ext cx="477398" cy="477398"/>
          </a:xfrm>
          <a:prstGeom prst="rect">
            <a:avLst/>
          </a:prstGeom>
        </p:spPr>
      </p:pic>
      <p:pic>
        <p:nvPicPr>
          <p:cNvPr id="95" name="Graphic 94" descr="Document with solid fill">
            <a:extLst>
              <a:ext uri="{FF2B5EF4-FFF2-40B4-BE49-F238E27FC236}">
                <a16:creationId xmlns:a16="http://schemas.microsoft.com/office/drawing/2014/main" id="{92F22B96-37E8-2D68-DBBE-1F8A9EE7C7E3}"/>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7082944" y="4005695"/>
            <a:ext cx="477398" cy="477398"/>
          </a:xfrm>
          <a:prstGeom prst="rect">
            <a:avLst/>
          </a:prstGeom>
        </p:spPr>
      </p:pic>
      <p:pic>
        <p:nvPicPr>
          <p:cNvPr id="96" name="Graphic 95" descr="Daily calendar with solid fill">
            <a:extLst>
              <a:ext uri="{FF2B5EF4-FFF2-40B4-BE49-F238E27FC236}">
                <a16:creationId xmlns:a16="http://schemas.microsoft.com/office/drawing/2014/main" id="{125606D3-B48F-2C87-9A37-B332DC048A5F}"/>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7082944" y="3088785"/>
            <a:ext cx="477398" cy="477398"/>
          </a:xfrm>
          <a:prstGeom prst="rect">
            <a:avLst/>
          </a:prstGeom>
        </p:spPr>
      </p:pic>
      <p:pic>
        <p:nvPicPr>
          <p:cNvPr id="97" name="Graphic 96" descr="Wireless with solid fill">
            <a:extLst>
              <a:ext uri="{FF2B5EF4-FFF2-40B4-BE49-F238E27FC236}">
                <a16:creationId xmlns:a16="http://schemas.microsoft.com/office/drawing/2014/main" id="{891C7AA6-6DC2-BCDB-6221-8139D5DCFB0D}"/>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a:off x="7082944" y="4922724"/>
            <a:ext cx="477398" cy="477398"/>
          </a:xfrm>
          <a:prstGeom prst="rect">
            <a:avLst/>
          </a:prstGeom>
        </p:spPr>
      </p:pic>
      <p:sp>
        <p:nvSpPr>
          <p:cNvPr id="98" name="TextBox 97">
            <a:extLst>
              <a:ext uri="{FF2B5EF4-FFF2-40B4-BE49-F238E27FC236}">
                <a16:creationId xmlns:a16="http://schemas.microsoft.com/office/drawing/2014/main" id="{765BB32A-CD5A-06A6-07C8-2C3AEF5BEAAF}"/>
              </a:ext>
            </a:extLst>
          </p:cNvPr>
          <p:cNvSpPr txBox="1"/>
          <p:nvPr/>
        </p:nvSpPr>
        <p:spPr>
          <a:xfrm>
            <a:off x="7788045" y="5882147"/>
            <a:ext cx="2083686" cy="394447"/>
          </a:xfrm>
          <a:prstGeom prst="rect">
            <a:avLst/>
          </a:prstGeom>
          <a:noFill/>
        </p:spPr>
        <p:txBody>
          <a:bodyPr wrap="square" lIns="0" tIns="0" rIns="0" bIns="0" rtlCol="0" anchor="ctr">
            <a:noAutofit/>
          </a:bodyPr>
          <a:lstStyle/>
          <a:p>
            <a:r>
              <a:rPr lang="en-US" sz="2000" kern="0" dirty="0">
                <a:solidFill>
                  <a:schemeClr val="bg1"/>
                </a:solidFill>
                <a:cs typeface="Arial" pitchFamily="34" charset="0"/>
              </a:rPr>
              <a:t>Library Automation</a:t>
            </a:r>
          </a:p>
        </p:txBody>
      </p:sp>
      <p:pic>
        <p:nvPicPr>
          <p:cNvPr id="100" name="Graphic 99">
            <a:extLst>
              <a:ext uri="{FF2B5EF4-FFF2-40B4-BE49-F238E27FC236}">
                <a16:creationId xmlns:a16="http://schemas.microsoft.com/office/drawing/2014/main" id="{323A1749-C0C3-9909-D159-06B7756CD3B9}"/>
              </a:ext>
            </a:extLst>
          </p:cNvPr>
          <p:cNvPicPr>
            <a:picLocks noChangeAspect="1"/>
          </p:cNvPicPr>
          <p:nvPr/>
        </p:nvPicPr>
        <p:blipFill>
          <a:blip r:embed="rId11"/>
          <a:srcRect/>
          <a:stretch/>
        </p:blipFill>
        <p:spPr>
          <a:xfrm>
            <a:off x="7080615" y="5844953"/>
            <a:ext cx="482056" cy="468832"/>
          </a:xfrm>
          <a:prstGeom prst="rect">
            <a:avLst/>
          </a:prstGeom>
        </p:spPr>
      </p:pic>
    </p:spTree>
    <p:extLst>
      <p:ext uri="{BB962C8B-B14F-4D97-AF65-F5344CB8AC3E}">
        <p14:creationId xmlns:p14="http://schemas.microsoft.com/office/powerpoint/2010/main" val="3741570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888E6-CAE7-D3B1-8097-020349C57F21}"/>
              </a:ext>
            </a:extLst>
          </p:cNvPr>
          <p:cNvSpPr>
            <a:spLocks noGrp="1"/>
          </p:cNvSpPr>
          <p:nvPr>
            <p:ph type="title"/>
          </p:nvPr>
        </p:nvSpPr>
        <p:spPr/>
        <p:txBody>
          <a:bodyPr/>
          <a:lstStyle/>
          <a:p>
            <a:r>
              <a:rPr lang="en-US" dirty="0"/>
              <a:t>Additional Services</a:t>
            </a:r>
          </a:p>
        </p:txBody>
      </p:sp>
      <p:sp>
        <p:nvSpPr>
          <p:cNvPr id="3" name="Content Placeholder 2">
            <a:extLst>
              <a:ext uri="{FF2B5EF4-FFF2-40B4-BE49-F238E27FC236}">
                <a16:creationId xmlns:a16="http://schemas.microsoft.com/office/drawing/2014/main" id="{B3E9F188-C984-21BE-99DA-27387FA5791D}"/>
              </a:ext>
            </a:extLst>
          </p:cNvPr>
          <p:cNvSpPr>
            <a:spLocks noGrp="1"/>
          </p:cNvSpPr>
          <p:nvPr>
            <p:ph idx="1"/>
          </p:nvPr>
        </p:nvSpPr>
        <p:spPr/>
        <p:txBody>
          <a:bodyPr>
            <a:normAutofit/>
          </a:bodyPr>
          <a:lstStyle/>
          <a:p>
            <a:r>
              <a:rPr lang="en-US" dirty="0"/>
              <a:t>Additional Services (examples)</a:t>
            </a:r>
          </a:p>
          <a:p>
            <a:pPr lvl="1"/>
            <a:r>
              <a:rPr lang="en-US" dirty="0"/>
              <a:t>Tier 2 support</a:t>
            </a:r>
          </a:p>
          <a:p>
            <a:pPr lvl="1"/>
            <a:r>
              <a:rPr lang="en-US" dirty="0"/>
              <a:t>Specialized data analysis and reporting</a:t>
            </a:r>
          </a:p>
          <a:p>
            <a:pPr lvl="1"/>
            <a:r>
              <a:rPr lang="en-US" dirty="0"/>
              <a:t>Collective Purchasing</a:t>
            </a:r>
          </a:p>
          <a:p>
            <a:pPr lvl="1"/>
            <a:r>
              <a:rPr lang="en-US" dirty="0"/>
              <a:t>Cybersecurity</a:t>
            </a:r>
          </a:p>
          <a:p>
            <a:pPr lvl="1"/>
            <a:r>
              <a:rPr lang="en-US" dirty="0"/>
              <a:t>Application Hosting</a:t>
            </a:r>
          </a:p>
          <a:p>
            <a:pPr lvl="1"/>
            <a:r>
              <a:rPr lang="en-US" dirty="0"/>
              <a:t>Legislative Advocacy</a:t>
            </a:r>
          </a:p>
          <a:p>
            <a:pPr lvl="1"/>
            <a:r>
              <a:rPr lang="en-US" dirty="0"/>
              <a:t>All manner of custom reporting and tools</a:t>
            </a:r>
          </a:p>
          <a:p>
            <a:pPr lvl="1"/>
            <a:r>
              <a:rPr lang="en-US" dirty="0"/>
              <a:t>The Ohio Education Job Board</a:t>
            </a:r>
          </a:p>
        </p:txBody>
      </p:sp>
    </p:spTree>
    <p:extLst>
      <p:ext uri="{BB962C8B-B14F-4D97-AF65-F5344CB8AC3E}">
        <p14:creationId xmlns:p14="http://schemas.microsoft.com/office/powerpoint/2010/main" val="3787319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7AAEE-F6D7-3C93-6113-D41F62575904}"/>
              </a:ext>
            </a:extLst>
          </p:cNvPr>
          <p:cNvSpPr>
            <a:spLocks noGrp="1"/>
          </p:cNvSpPr>
          <p:nvPr>
            <p:ph type="title"/>
          </p:nvPr>
        </p:nvSpPr>
        <p:spPr/>
        <p:txBody>
          <a:bodyPr/>
          <a:lstStyle/>
          <a:p>
            <a:r>
              <a:rPr lang="en-US" dirty="0"/>
              <a:t>State Software Products</a:t>
            </a:r>
          </a:p>
        </p:txBody>
      </p:sp>
      <p:sp>
        <p:nvSpPr>
          <p:cNvPr id="3" name="Content Placeholder 2">
            <a:extLst>
              <a:ext uri="{FF2B5EF4-FFF2-40B4-BE49-F238E27FC236}">
                <a16:creationId xmlns:a16="http://schemas.microsoft.com/office/drawing/2014/main" id="{75598F76-1547-0296-D362-706AFFC15B64}"/>
              </a:ext>
            </a:extLst>
          </p:cNvPr>
          <p:cNvSpPr>
            <a:spLocks noGrp="1"/>
          </p:cNvSpPr>
          <p:nvPr>
            <p:ph idx="1"/>
          </p:nvPr>
        </p:nvSpPr>
        <p:spPr/>
        <p:txBody>
          <a:bodyPr>
            <a:normAutofit fontScale="92500" lnSpcReduction="20000"/>
          </a:bodyPr>
          <a:lstStyle/>
          <a:p>
            <a:r>
              <a:rPr lang="en-US" dirty="0"/>
              <a:t>USAS – Uniform School Accounting System</a:t>
            </a:r>
          </a:p>
          <a:p>
            <a:r>
              <a:rPr lang="en-US" dirty="0"/>
              <a:t>USPS – Uniform School Payroll System</a:t>
            </a:r>
          </a:p>
          <a:p>
            <a:r>
              <a:rPr lang="en-US" dirty="0"/>
              <a:t>ODDEX – Ohio District Data Exchange</a:t>
            </a:r>
          </a:p>
          <a:p>
            <a:pPr lvl="1"/>
            <a:r>
              <a:rPr lang="en-US" dirty="0"/>
              <a:t>CNDC – Child Nutrition Direct Certification</a:t>
            </a:r>
          </a:p>
          <a:p>
            <a:r>
              <a:rPr lang="en-US" dirty="0"/>
              <a:t>EMSFFE – EMIS Flat File Editor</a:t>
            </a:r>
          </a:p>
          <a:p>
            <a:r>
              <a:rPr lang="en-US" dirty="0"/>
              <a:t>EMIS SIF Agents</a:t>
            </a:r>
          </a:p>
          <a:p>
            <a:r>
              <a:rPr lang="en-US" dirty="0"/>
              <a:t>Inventory – Inventory Management and Reporting</a:t>
            </a:r>
          </a:p>
          <a:p>
            <a:r>
              <a:rPr lang="en-US" dirty="0"/>
              <a:t>ESS – Employee Self Service Application</a:t>
            </a:r>
          </a:p>
          <a:p>
            <a:r>
              <a:rPr lang="en-US" dirty="0"/>
              <a:t>IPDP – Individual Professional Development Application</a:t>
            </a:r>
          </a:p>
          <a:p>
            <a:r>
              <a:rPr lang="en-US" dirty="0"/>
              <a:t>ITC-M – ITC Management Application</a:t>
            </a:r>
          </a:p>
          <a:p>
            <a:r>
              <a:rPr lang="en-US" dirty="0"/>
              <a:t>More to come….</a:t>
            </a:r>
          </a:p>
          <a:p>
            <a:endParaRPr lang="en-US" dirty="0"/>
          </a:p>
        </p:txBody>
      </p:sp>
    </p:spTree>
    <p:extLst>
      <p:ext uri="{BB962C8B-B14F-4D97-AF65-F5344CB8AC3E}">
        <p14:creationId xmlns:p14="http://schemas.microsoft.com/office/powerpoint/2010/main" val="4152307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IPDP – Individual Professional Development Plan</a:t>
            </a:r>
            <a:endParaRPr lang="en-US" b="1" dirty="0"/>
          </a:p>
        </p:txBody>
      </p:sp>
      <p:sp>
        <p:nvSpPr>
          <p:cNvPr id="3" name="Content Placeholder 2"/>
          <p:cNvSpPr>
            <a:spLocks noGrp="1"/>
          </p:cNvSpPr>
          <p:nvPr>
            <p:ph idx="1"/>
          </p:nvPr>
        </p:nvSpPr>
        <p:spPr>
          <a:xfrm>
            <a:off x="838200" y="1836135"/>
            <a:ext cx="10515600" cy="4408921"/>
          </a:xfrm>
          <a:solidFill>
            <a:schemeClr val="bg1"/>
          </a:solidFill>
        </p:spPr>
        <p:txBody>
          <a:bodyPr>
            <a:normAutofit/>
          </a:bodyPr>
          <a:lstStyle/>
          <a:p>
            <a:r>
              <a:rPr lang="en-US" dirty="0">
                <a:hlinkClick r:id="rId2"/>
              </a:rPr>
              <a:t>IPDP</a:t>
            </a:r>
            <a:r>
              <a:rPr lang="en-US" dirty="0"/>
              <a:t> Provides the following functionality:</a:t>
            </a:r>
          </a:p>
          <a:p>
            <a:pPr lvl="1"/>
            <a:r>
              <a:rPr lang="en-US" dirty="0"/>
              <a:t>Allows employees to create both professional development plans and activities.</a:t>
            </a:r>
          </a:p>
          <a:p>
            <a:pPr lvl="2"/>
            <a:r>
              <a:rPr lang="en-US" dirty="0"/>
              <a:t>These can then be submitted to the LPDC for approval</a:t>
            </a:r>
          </a:p>
          <a:p>
            <a:pPr lvl="1"/>
            <a:r>
              <a:rPr lang="en-US" dirty="0"/>
              <a:t>Allows employees to view information about their licenses. </a:t>
            </a:r>
          </a:p>
          <a:p>
            <a:pPr lvl="1"/>
            <a:r>
              <a:rPr lang="en-US" dirty="0"/>
              <a:t>Allows LPDC committees to manage and report on employees’ professional development progress. </a:t>
            </a:r>
          </a:p>
          <a:p>
            <a:pPr lvl="1"/>
            <a:r>
              <a:rPr lang="en-US" dirty="0"/>
              <a:t>Currently requires USPS integration, but work is underway to allow this to run “standalone”</a:t>
            </a:r>
          </a:p>
        </p:txBody>
      </p:sp>
    </p:spTree>
    <p:extLst>
      <p:ext uri="{BB962C8B-B14F-4D97-AF65-F5344CB8AC3E}">
        <p14:creationId xmlns:p14="http://schemas.microsoft.com/office/powerpoint/2010/main" val="1655730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descr="A screenshot of a computer&#10;&#10;AI-generated content may be incorrect.">
            <a:extLst>
              <a:ext uri="{FF2B5EF4-FFF2-40B4-BE49-F238E27FC236}">
                <a16:creationId xmlns:a16="http://schemas.microsoft.com/office/drawing/2014/main" id="{216F8AD9-0B9C-2F4A-2738-9C8FDD62478E}"/>
              </a:ext>
            </a:extLst>
          </p:cNvPr>
          <p:cNvPicPr>
            <a:picLocks noGrp="1" noChangeAspect="1"/>
          </p:cNvPicPr>
          <p:nvPr>
            <p:ph idx="1"/>
          </p:nvPr>
        </p:nvPicPr>
        <p:blipFill>
          <a:blip r:embed="rId2"/>
          <a:srcRect r="16874"/>
          <a:stretch>
            <a:fillRect/>
          </a:stretch>
        </p:blipFill>
        <p:spPr>
          <a:xfrm>
            <a:off x="20" y="1282"/>
            <a:ext cx="12191980" cy="6856718"/>
          </a:xfrm>
          <a:prstGeom prst="rect">
            <a:avLst/>
          </a:prstGeom>
        </p:spPr>
      </p:pic>
    </p:spTree>
    <p:extLst>
      <p:ext uri="{BB962C8B-B14F-4D97-AF65-F5344CB8AC3E}">
        <p14:creationId xmlns:p14="http://schemas.microsoft.com/office/powerpoint/2010/main" val="3381697936"/>
      </p:ext>
    </p:extLst>
  </p:cSld>
  <p:clrMapOvr>
    <a:masterClrMapping/>
  </p:clrMapOvr>
</p:sld>
</file>

<file path=ppt/theme/theme1.xml><?xml version="1.0" encoding="utf-8"?>
<a:theme xmlns:a="http://schemas.openxmlformats.org/drawingml/2006/main" name="Office Theme">
  <a:themeElements>
    <a:clrScheme name="TMC 1">
      <a:dk1>
        <a:srgbClr val="000000"/>
      </a:dk1>
      <a:lt1>
        <a:srgbClr val="FFFFFF"/>
      </a:lt1>
      <a:dk2>
        <a:srgbClr val="44546A"/>
      </a:dk2>
      <a:lt2>
        <a:srgbClr val="E7E6E6"/>
      </a:lt2>
      <a:accent1>
        <a:srgbClr val="007DC5"/>
      </a:accent1>
      <a:accent2>
        <a:srgbClr val="00A1E3"/>
      </a:accent2>
      <a:accent3>
        <a:srgbClr val="00ACCD"/>
      </a:accent3>
      <a:accent4>
        <a:srgbClr val="7D868C"/>
      </a:accent4>
      <a:accent5>
        <a:srgbClr val="A6CE38"/>
      </a:accent5>
      <a:accent6>
        <a:srgbClr val="007951"/>
      </a:accent6>
      <a:hlink>
        <a:srgbClr val="00A656"/>
      </a:hlink>
      <a:folHlink>
        <a:srgbClr val="ABB6BF"/>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gmt Council" id="{57243283-8B6C-F947-BEB8-0CC47DDBEC4E}" vid="{E3035E33-1591-1342-9CD6-AF728DECB96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Mgmt Council</Template>
  <TotalTime>26227</TotalTime>
  <Words>1605</Words>
  <Application>Microsoft Macintosh PowerPoint</Application>
  <PresentationFormat>Widescreen</PresentationFormat>
  <Paragraphs>174</Paragraphs>
  <Slides>23</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Aptos</vt:lpstr>
      <vt:lpstr>Arial</vt:lpstr>
      <vt:lpstr>Calibri</vt:lpstr>
      <vt:lpstr>Cambria</vt:lpstr>
      <vt:lpstr>Open Sans</vt:lpstr>
      <vt:lpstr>Symbol</vt:lpstr>
      <vt:lpstr>Office Theme</vt:lpstr>
      <vt:lpstr>Innovative Solutions Empowering Ohio’s Education Community</vt:lpstr>
      <vt:lpstr>Who Am I?</vt:lpstr>
      <vt:lpstr>Vision, Values &amp; Mission</vt:lpstr>
      <vt:lpstr>PowerPoint Presentation</vt:lpstr>
      <vt:lpstr>Five Core Services</vt:lpstr>
      <vt:lpstr>Additional Services</vt:lpstr>
      <vt:lpstr>State Software Products</vt:lpstr>
      <vt:lpstr>IPDP – Individual Professional Development Plan</vt:lpstr>
      <vt:lpstr>PowerPoint Presentation</vt:lpstr>
      <vt:lpstr>ESS – Employee Self Service</vt:lpstr>
      <vt:lpstr>PowerPoint Presentation</vt:lpstr>
      <vt:lpstr>SubHub Ohio</vt:lpstr>
      <vt:lpstr>H.B. 96 Key Mandates</vt:lpstr>
      <vt:lpstr>H.B. 96 Compliance Timelines</vt:lpstr>
      <vt:lpstr>H.B. 96 Cybersecurity Program Requirements</vt:lpstr>
      <vt:lpstr>H.B. 96 Cybersecurity Program Components</vt:lpstr>
      <vt:lpstr>H.B. 96 Ransomware Definition</vt:lpstr>
      <vt:lpstr>H.B. 96 Ransomware Payments</vt:lpstr>
      <vt:lpstr>RC 9.64 (A)(1) Definition of a Reportable Incident </vt:lpstr>
      <vt:lpstr>Cybersecurity Incident Reporting Requirements</vt:lpstr>
      <vt:lpstr>Cybersecurity Incident Reporting</vt:lpstr>
      <vt:lpstr>Public Records Exemption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Management Council</dc:title>
  <dc:creator>Geoffrey Andrews</dc:creator>
  <cp:lastModifiedBy>Matt Calmes</cp:lastModifiedBy>
  <cp:revision>351</cp:revision>
  <cp:lastPrinted>2018-03-18T19:15:24Z</cp:lastPrinted>
  <dcterms:created xsi:type="dcterms:W3CDTF">2017-10-05T14:13:24Z</dcterms:created>
  <dcterms:modified xsi:type="dcterms:W3CDTF">2025-09-08T14:47:47Z</dcterms:modified>
</cp:coreProperties>
</file>