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1"/>
  </p:sldMasterIdLst>
  <p:notesMasterIdLst>
    <p:notesMasterId r:id="rId36"/>
  </p:notesMasterIdLst>
  <p:handoutMasterIdLst>
    <p:handoutMasterId r:id="rId37"/>
  </p:handoutMasterIdLst>
  <p:sldIdLst>
    <p:sldId id="267" r:id="rId2"/>
    <p:sldId id="266" r:id="rId3"/>
    <p:sldId id="257" r:id="rId4"/>
    <p:sldId id="286" r:id="rId5"/>
    <p:sldId id="287" r:id="rId6"/>
    <p:sldId id="288" r:id="rId7"/>
    <p:sldId id="292" r:id="rId8"/>
    <p:sldId id="300" r:id="rId9"/>
    <p:sldId id="312" r:id="rId10"/>
    <p:sldId id="301" r:id="rId11"/>
    <p:sldId id="304" r:id="rId12"/>
    <p:sldId id="305" r:id="rId13"/>
    <p:sldId id="310" r:id="rId14"/>
    <p:sldId id="299" r:id="rId15"/>
    <p:sldId id="313" r:id="rId16"/>
    <p:sldId id="321" r:id="rId17"/>
    <p:sldId id="320" r:id="rId18"/>
    <p:sldId id="322" r:id="rId19"/>
    <p:sldId id="323" r:id="rId20"/>
    <p:sldId id="324" r:id="rId21"/>
    <p:sldId id="273" r:id="rId22"/>
    <p:sldId id="325" r:id="rId23"/>
    <p:sldId id="326" r:id="rId24"/>
    <p:sldId id="327" r:id="rId25"/>
    <p:sldId id="333" r:id="rId26"/>
    <p:sldId id="329" r:id="rId27"/>
    <p:sldId id="330" r:id="rId28"/>
    <p:sldId id="334" r:id="rId29"/>
    <p:sldId id="332" r:id="rId30"/>
    <p:sldId id="335" r:id="rId31"/>
    <p:sldId id="336" r:id="rId32"/>
    <p:sldId id="331" r:id="rId33"/>
    <p:sldId id="337" r:id="rId34"/>
    <p:sldId id="328" r:id="rId3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1" autoAdjust="0"/>
    <p:restoredTop sz="94660"/>
  </p:normalViewPr>
  <p:slideViewPr>
    <p:cSldViewPr>
      <p:cViewPr varScale="1">
        <p:scale>
          <a:sx n="73" d="100"/>
          <a:sy n="73" d="100"/>
        </p:scale>
        <p:origin x="1236" y="26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smtClean="0">
                <a:latin typeface="Arial" charset="0"/>
              </a:defRPr>
            </a:lvl1pPr>
          </a:lstStyle>
          <a:p>
            <a:pPr>
              <a:defRPr/>
            </a:pPr>
            <a:endParaRPr lang="en-US"/>
          </a:p>
        </p:txBody>
      </p:sp>
      <p:sp>
        <p:nvSpPr>
          <p:cNvPr id="26627"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smtClean="0">
                <a:latin typeface="Arial" charset="0"/>
              </a:defRPr>
            </a:lvl1pPr>
          </a:lstStyle>
          <a:p>
            <a:pPr>
              <a:defRPr/>
            </a:pPr>
            <a:endParaRPr lang="en-US"/>
          </a:p>
        </p:txBody>
      </p:sp>
      <p:sp>
        <p:nvSpPr>
          <p:cNvPr id="26628"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smtClean="0">
                <a:latin typeface="Arial" charset="0"/>
              </a:defRPr>
            </a:lvl1pPr>
          </a:lstStyle>
          <a:p>
            <a:pPr>
              <a:defRPr/>
            </a:pPr>
            <a:endParaRPr lang="en-US"/>
          </a:p>
        </p:txBody>
      </p:sp>
      <p:sp>
        <p:nvSpPr>
          <p:cNvPr id="26629"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atin typeface="Arial" charset="0"/>
              </a:defRPr>
            </a:lvl1pPr>
          </a:lstStyle>
          <a:p>
            <a:pPr>
              <a:defRPr/>
            </a:pPr>
            <a:fld id="{4C7FF587-8908-40FF-83C9-6788294FADE6}" type="slidenum">
              <a:rPr lang="en-US"/>
              <a:pPr>
                <a:defRPr/>
              </a:pPr>
              <a:t>‹#›</a:t>
            </a:fld>
            <a:endParaRPr lang="en-US"/>
          </a:p>
        </p:txBody>
      </p:sp>
    </p:spTree>
    <p:extLst>
      <p:ext uri="{BB962C8B-B14F-4D97-AF65-F5344CB8AC3E}">
        <p14:creationId xmlns:p14="http://schemas.microsoft.com/office/powerpoint/2010/main" val="31190507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B4D0B1B-15FF-4AC9-B5A8-5FE595F5D1C4}" type="datetimeFigureOut">
              <a:rPr lang="en-US" smtClean="0"/>
              <a:t>3/21/2019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8A68A2A-B1F9-4B46-807E-647DB46BC010}" type="slidenum">
              <a:rPr lang="en-US" smtClean="0"/>
              <a:t>‹#›</a:t>
            </a:fld>
            <a:endParaRPr lang="en-US"/>
          </a:p>
        </p:txBody>
      </p:sp>
    </p:spTree>
    <p:extLst>
      <p:ext uri="{BB962C8B-B14F-4D97-AF65-F5344CB8AC3E}">
        <p14:creationId xmlns:p14="http://schemas.microsoft.com/office/powerpoint/2010/main" val="1977991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10" name="Text Box 1"/>
          <p:cNvSpPr txBox="1">
            <a:spLocks noChangeArrowheads="1"/>
          </p:cNvSpPr>
          <p:nvPr/>
        </p:nvSpPr>
        <p:spPr bwMode="auto">
          <a:xfrm>
            <a:off x="2142929" y="694680"/>
            <a:ext cx="2572142" cy="3429393"/>
          </a:xfrm>
          <a:prstGeom prst="rect">
            <a:avLst/>
          </a:prstGeom>
          <a:solidFill>
            <a:srgbClr val="FFFFFF"/>
          </a:solidFill>
          <a:ln w="9363">
            <a:solidFill>
              <a:srgbClr val="000000"/>
            </a:solidFill>
            <a:miter lim="800000"/>
            <a:headEnd/>
            <a:tailEnd/>
          </a:ln>
        </p:spPr>
        <p:txBody>
          <a:bodyPr wrap="none" lIns="91437" tIns="45723" rIns="91437" bIns="45723" anchor="ctr"/>
          <a:lstStyle/>
          <a:p>
            <a:pPr defTabSz="456697" eaLnBrk="1" hangingPunct="1"/>
            <a:endParaRPr lang="en-US" dirty="0">
              <a:solidFill>
                <a:srgbClr val="FFFFFF"/>
              </a:solidFill>
              <a:ea typeface="Arial Unicode MS" pitchFamily="34" charset="-128"/>
              <a:cs typeface="Arial Unicode MS" pitchFamily="34" charset="-128"/>
            </a:endParaRPr>
          </a:p>
        </p:txBody>
      </p:sp>
      <p:sp>
        <p:nvSpPr>
          <p:cNvPr id="43011" name="Rectangle 2"/>
          <p:cNvSpPr txBox="1">
            <a:spLocks noGrp="1"/>
          </p:cNvSpPr>
          <p:nvPr>
            <p:ph type="body" sz="quarter" idx="1"/>
          </p:nvPr>
        </p:nvSpPr>
        <p:spPr bwMode="auto">
          <a:xfrm>
            <a:off x="686114" y="4344107"/>
            <a:ext cx="5482640" cy="4111499"/>
          </a:xfrm>
          <a:noFill/>
        </p:spPr>
        <p:txBody>
          <a:bodyPr wrap="none" numCol="1" anchor="ctr">
            <a:prstTxWarp prst="textNoShape">
              <a:avLst/>
            </a:prstTxWarp>
          </a:bodyPr>
          <a:lstStyle/>
          <a:p>
            <a:pPr eaLnBrk="1"/>
            <a:endParaRPr smtClean="0">
              <a:latin typeface="Times New Roman" pitchFamily="18" charset="0"/>
            </a:endParaRPr>
          </a:p>
        </p:txBody>
      </p:sp>
    </p:spTree>
    <p:extLst>
      <p:ext uri="{BB962C8B-B14F-4D97-AF65-F5344CB8AC3E}">
        <p14:creationId xmlns:p14="http://schemas.microsoft.com/office/powerpoint/2010/main" val="6935476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4" name="Text Box 1"/>
          <p:cNvSpPr txBox="1">
            <a:spLocks noChangeArrowheads="1"/>
          </p:cNvSpPr>
          <p:nvPr/>
        </p:nvSpPr>
        <p:spPr bwMode="auto">
          <a:xfrm>
            <a:off x="2142929" y="694680"/>
            <a:ext cx="2572142" cy="3429393"/>
          </a:xfrm>
          <a:prstGeom prst="rect">
            <a:avLst/>
          </a:prstGeom>
          <a:solidFill>
            <a:srgbClr val="FFFFFF"/>
          </a:solidFill>
          <a:ln w="9363">
            <a:solidFill>
              <a:srgbClr val="000000"/>
            </a:solidFill>
            <a:miter lim="800000"/>
            <a:headEnd/>
            <a:tailEnd/>
          </a:ln>
        </p:spPr>
        <p:txBody>
          <a:bodyPr wrap="none" lIns="91437" tIns="45723" rIns="91437" bIns="45723" anchor="ctr"/>
          <a:lstStyle/>
          <a:p>
            <a:pPr defTabSz="456697" eaLnBrk="1" hangingPunct="1"/>
            <a:endParaRPr lang="en-US" dirty="0">
              <a:solidFill>
                <a:srgbClr val="FFFFFF"/>
              </a:solidFill>
              <a:ea typeface="Arial Unicode MS" pitchFamily="34" charset="-128"/>
              <a:cs typeface="Arial Unicode MS" pitchFamily="34" charset="-128"/>
            </a:endParaRPr>
          </a:p>
        </p:txBody>
      </p:sp>
      <p:sp>
        <p:nvSpPr>
          <p:cNvPr id="44035" name="Rectangle 2"/>
          <p:cNvSpPr txBox="1">
            <a:spLocks noGrp="1"/>
          </p:cNvSpPr>
          <p:nvPr>
            <p:ph type="body" sz="quarter" idx="1"/>
          </p:nvPr>
        </p:nvSpPr>
        <p:spPr bwMode="auto">
          <a:xfrm>
            <a:off x="686114" y="4344107"/>
            <a:ext cx="5482640" cy="4111499"/>
          </a:xfrm>
          <a:noFill/>
        </p:spPr>
        <p:txBody>
          <a:bodyPr wrap="none" numCol="1" anchor="ctr">
            <a:prstTxWarp prst="textNoShape">
              <a:avLst/>
            </a:prstTxWarp>
          </a:bodyPr>
          <a:lstStyle/>
          <a:p>
            <a:pPr eaLnBrk="1"/>
            <a:endParaRPr smtClean="0">
              <a:latin typeface="Times New Roman" pitchFamily="18" charset="0"/>
            </a:endParaRPr>
          </a:p>
        </p:txBody>
      </p:sp>
    </p:spTree>
    <p:extLst>
      <p:ext uri="{BB962C8B-B14F-4D97-AF65-F5344CB8AC3E}">
        <p14:creationId xmlns:p14="http://schemas.microsoft.com/office/powerpoint/2010/main" val="7258689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8" name="Text Box 1"/>
          <p:cNvSpPr txBox="1">
            <a:spLocks noChangeArrowheads="1"/>
          </p:cNvSpPr>
          <p:nvPr/>
        </p:nvSpPr>
        <p:spPr bwMode="auto">
          <a:xfrm>
            <a:off x="2142929" y="694680"/>
            <a:ext cx="2572142" cy="3429393"/>
          </a:xfrm>
          <a:prstGeom prst="rect">
            <a:avLst/>
          </a:prstGeom>
          <a:solidFill>
            <a:srgbClr val="FFFFFF"/>
          </a:solidFill>
          <a:ln w="9363">
            <a:solidFill>
              <a:srgbClr val="000000"/>
            </a:solidFill>
            <a:miter lim="800000"/>
            <a:headEnd/>
            <a:tailEnd/>
          </a:ln>
        </p:spPr>
        <p:txBody>
          <a:bodyPr wrap="none" lIns="91437" tIns="45723" rIns="91437" bIns="45723" anchor="ctr"/>
          <a:lstStyle/>
          <a:p>
            <a:pPr defTabSz="456697" eaLnBrk="1" hangingPunct="1"/>
            <a:endParaRPr lang="en-US" dirty="0">
              <a:solidFill>
                <a:srgbClr val="FFFFFF"/>
              </a:solidFill>
              <a:ea typeface="Arial Unicode MS" pitchFamily="34" charset="-128"/>
              <a:cs typeface="Arial Unicode MS" pitchFamily="34" charset="-128"/>
            </a:endParaRPr>
          </a:p>
        </p:txBody>
      </p:sp>
      <p:sp>
        <p:nvSpPr>
          <p:cNvPr id="45059" name="Rectangle 2"/>
          <p:cNvSpPr txBox="1">
            <a:spLocks noGrp="1"/>
          </p:cNvSpPr>
          <p:nvPr>
            <p:ph type="body" sz="quarter" idx="1"/>
          </p:nvPr>
        </p:nvSpPr>
        <p:spPr bwMode="auto">
          <a:xfrm>
            <a:off x="686114" y="4344107"/>
            <a:ext cx="5482640" cy="4111499"/>
          </a:xfrm>
          <a:noFill/>
        </p:spPr>
        <p:txBody>
          <a:bodyPr wrap="none" numCol="1" anchor="ctr">
            <a:prstTxWarp prst="textNoShape">
              <a:avLst/>
            </a:prstTxWarp>
          </a:bodyPr>
          <a:lstStyle/>
          <a:p>
            <a:pPr eaLnBrk="1"/>
            <a:endParaRPr smtClean="0">
              <a:latin typeface="Times New Roman" pitchFamily="18" charset="0"/>
            </a:endParaRPr>
          </a:p>
        </p:txBody>
      </p:sp>
    </p:spTree>
    <p:extLst>
      <p:ext uri="{BB962C8B-B14F-4D97-AF65-F5344CB8AC3E}">
        <p14:creationId xmlns:p14="http://schemas.microsoft.com/office/powerpoint/2010/main" val="24666218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130" name="Text Box 1"/>
          <p:cNvSpPr txBox="1">
            <a:spLocks noChangeArrowheads="1"/>
          </p:cNvSpPr>
          <p:nvPr/>
        </p:nvSpPr>
        <p:spPr bwMode="auto">
          <a:xfrm>
            <a:off x="2142929" y="694680"/>
            <a:ext cx="2572142" cy="3429393"/>
          </a:xfrm>
          <a:prstGeom prst="rect">
            <a:avLst/>
          </a:prstGeom>
          <a:solidFill>
            <a:srgbClr val="FFFFFF"/>
          </a:solidFill>
          <a:ln w="9363">
            <a:solidFill>
              <a:srgbClr val="000000"/>
            </a:solidFill>
            <a:miter lim="800000"/>
            <a:headEnd/>
            <a:tailEnd/>
          </a:ln>
        </p:spPr>
        <p:txBody>
          <a:bodyPr wrap="none" lIns="91437" tIns="45723" rIns="91437" bIns="45723" anchor="ctr"/>
          <a:lstStyle/>
          <a:p>
            <a:pPr defTabSz="456697" eaLnBrk="1" hangingPunct="1"/>
            <a:endParaRPr lang="en-US" dirty="0">
              <a:solidFill>
                <a:srgbClr val="FFFFFF"/>
              </a:solidFill>
              <a:ea typeface="Arial Unicode MS" pitchFamily="34" charset="-128"/>
              <a:cs typeface="Arial Unicode MS" pitchFamily="34" charset="-128"/>
            </a:endParaRPr>
          </a:p>
        </p:txBody>
      </p:sp>
      <p:sp>
        <p:nvSpPr>
          <p:cNvPr id="48131" name="Rectangle 2"/>
          <p:cNvSpPr txBox="1">
            <a:spLocks noGrp="1"/>
          </p:cNvSpPr>
          <p:nvPr>
            <p:ph type="body" sz="quarter" idx="1"/>
          </p:nvPr>
        </p:nvSpPr>
        <p:spPr bwMode="auto">
          <a:xfrm>
            <a:off x="686114" y="4344107"/>
            <a:ext cx="5482640" cy="4111499"/>
          </a:xfrm>
          <a:noFill/>
        </p:spPr>
        <p:txBody>
          <a:bodyPr wrap="none" numCol="1" anchor="ctr">
            <a:prstTxWarp prst="textNoShape">
              <a:avLst/>
            </a:prstTxWarp>
          </a:bodyPr>
          <a:lstStyle/>
          <a:p>
            <a:pPr eaLnBrk="1"/>
            <a:endParaRPr smtClean="0">
              <a:latin typeface="Times New Roman" pitchFamily="18" charset="0"/>
            </a:endParaRPr>
          </a:p>
        </p:txBody>
      </p:sp>
    </p:spTree>
    <p:extLst>
      <p:ext uri="{BB962C8B-B14F-4D97-AF65-F5344CB8AC3E}">
        <p14:creationId xmlns:p14="http://schemas.microsoft.com/office/powerpoint/2010/main" val="1568277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447FD3CB-3B0F-4A55-A8E1-A027A5715A21}" type="slidenum">
              <a:rPr lang="en-US" smtClean="0"/>
              <a:pPr>
                <a:defRPr/>
              </a:pPr>
              <a:t>‹#›</a:t>
            </a:fld>
            <a:endParaRPr lang="en-US"/>
          </a:p>
        </p:txBody>
      </p:sp>
    </p:spTree>
    <p:extLst>
      <p:ext uri="{BB962C8B-B14F-4D97-AF65-F5344CB8AC3E}">
        <p14:creationId xmlns:p14="http://schemas.microsoft.com/office/powerpoint/2010/main" val="30579989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439C2F6-149E-4A3D-9B4D-B082B10D758C}" type="slidenum">
              <a:rPr lang="en-US" smtClean="0"/>
              <a:pPr>
                <a:defRPr/>
              </a:pPr>
              <a:t>‹#›</a:t>
            </a:fld>
            <a:endParaRPr lang="en-US"/>
          </a:p>
        </p:txBody>
      </p:sp>
    </p:spTree>
    <p:extLst>
      <p:ext uri="{BB962C8B-B14F-4D97-AF65-F5344CB8AC3E}">
        <p14:creationId xmlns:p14="http://schemas.microsoft.com/office/powerpoint/2010/main" val="37355966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439C2F6-149E-4A3D-9B4D-B082B10D758C}" type="slidenum">
              <a:rPr lang="en-US" smtClean="0"/>
              <a:pPr>
                <a:defRPr/>
              </a:pPr>
              <a:t>‹#›</a:t>
            </a:fld>
            <a:endParaRPr lang="en-US"/>
          </a:p>
        </p:txBody>
      </p:sp>
    </p:spTree>
    <p:extLst>
      <p:ext uri="{BB962C8B-B14F-4D97-AF65-F5344CB8AC3E}">
        <p14:creationId xmlns:p14="http://schemas.microsoft.com/office/powerpoint/2010/main" val="17951681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Edit Master text styles</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439C2F6-149E-4A3D-9B4D-B082B10D758C}" type="slidenum">
              <a:rPr lang="en-US" smtClean="0"/>
              <a:pPr>
                <a:defRPr/>
              </a:pPr>
              <a:t>‹#›</a:t>
            </a:fld>
            <a:endParaRPr lang="en-US"/>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6520268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439C2F6-149E-4A3D-9B4D-B082B10D758C}" type="slidenum">
              <a:rPr lang="en-US" smtClean="0"/>
              <a:pPr>
                <a:defRPr/>
              </a:pPr>
              <a:t>‹#›</a:t>
            </a:fld>
            <a:endParaRPr lang="en-US"/>
          </a:p>
        </p:txBody>
      </p:sp>
    </p:spTree>
    <p:extLst>
      <p:ext uri="{BB962C8B-B14F-4D97-AF65-F5344CB8AC3E}">
        <p14:creationId xmlns:p14="http://schemas.microsoft.com/office/powerpoint/2010/main" val="26821965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a:defRPr/>
            </a:pPr>
            <a:endParaRPr lang="en-US"/>
          </a:p>
        </p:txBody>
      </p:sp>
      <p:sp>
        <p:nvSpPr>
          <p:cNvPr id="4"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439C2F6-149E-4A3D-9B4D-B082B10D758C}" type="slidenum">
              <a:rPr lang="en-US" smtClean="0"/>
              <a:pPr>
                <a:defRPr/>
              </a:pPr>
              <a:t>‹#›</a:t>
            </a:fld>
            <a:endParaRPr lang="en-US"/>
          </a:p>
        </p:txBody>
      </p:sp>
    </p:spTree>
    <p:extLst>
      <p:ext uri="{BB962C8B-B14F-4D97-AF65-F5344CB8AC3E}">
        <p14:creationId xmlns:p14="http://schemas.microsoft.com/office/powerpoint/2010/main" val="17098863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a:defRPr/>
            </a:pPr>
            <a:endParaRPr lang="en-US"/>
          </a:p>
        </p:txBody>
      </p:sp>
      <p:sp>
        <p:nvSpPr>
          <p:cNvPr id="4"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439C2F6-149E-4A3D-9B4D-B082B10D758C}" type="slidenum">
              <a:rPr lang="en-US" smtClean="0"/>
              <a:pPr>
                <a:defRPr/>
              </a:pPr>
              <a:t>‹#›</a:t>
            </a:fld>
            <a:endParaRPr lang="en-US"/>
          </a:p>
        </p:txBody>
      </p:sp>
    </p:spTree>
    <p:extLst>
      <p:ext uri="{BB962C8B-B14F-4D97-AF65-F5344CB8AC3E}">
        <p14:creationId xmlns:p14="http://schemas.microsoft.com/office/powerpoint/2010/main" val="39047080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613B6E6-59C6-4E32-B61A-086620F772A0}" type="slidenum">
              <a:rPr lang="en-US" smtClean="0"/>
              <a:pPr>
                <a:defRPr/>
              </a:pPr>
              <a:t>‹#›</a:t>
            </a:fld>
            <a:endParaRPr lang="en-US"/>
          </a:p>
        </p:txBody>
      </p:sp>
    </p:spTree>
    <p:extLst>
      <p:ext uri="{BB962C8B-B14F-4D97-AF65-F5344CB8AC3E}">
        <p14:creationId xmlns:p14="http://schemas.microsoft.com/office/powerpoint/2010/main" val="5016691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DD3E2CFF-5DB6-4FD1-BF5D-CEA8FB2B7734}" type="slidenum">
              <a:rPr lang="en-US" smtClean="0"/>
              <a:pPr>
                <a:defRPr/>
              </a:pPr>
              <a:t>‹#›</a:t>
            </a:fld>
            <a:endParaRPr lang="en-US"/>
          </a:p>
        </p:txBody>
      </p:sp>
    </p:spTree>
    <p:extLst>
      <p:ext uri="{BB962C8B-B14F-4D97-AF65-F5344CB8AC3E}">
        <p14:creationId xmlns:p14="http://schemas.microsoft.com/office/powerpoint/2010/main" val="27427842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305E337-E2C3-497F-B05F-DE82FF7E2DBA}" type="slidenum">
              <a:rPr lang="en-US" smtClean="0"/>
              <a:pPr>
                <a:defRPr/>
              </a:pPr>
              <a:t>‹#›</a:t>
            </a:fld>
            <a:endParaRPr lang="en-US"/>
          </a:p>
        </p:txBody>
      </p:sp>
    </p:spTree>
    <p:extLst>
      <p:ext uri="{BB962C8B-B14F-4D97-AF65-F5344CB8AC3E}">
        <p14:creationId xmlns:p14="http://schemas.microsoft.com/office/powerpoint/2010/main" val="12473446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8C12FE84-6F2C-4D39-A5EA-05353FBECBE4}" type="slidenum">
              <a:rPr lang="en-US" smtClean="0"/>
              <a:pPr>
                <a:defRPr/>
              </a:pPr>
              <a:t>‹#›</a:t>
            </a:fld>
            <a:endParaRPr lang="en-US"/>
          </a:p>
        </p:txBody>
      </p:sp>
    </p:spTree>
    <p:extLst>
      <p:ext uri="{BB962C8B-B14F-4D97-AF65-F5344CB8AC3E}">
        <p14:creationId xmlns:p14="http://schemas.microsoft.com/office/powerpoint/2010/main" val="1133074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4D36812E-5F73-40C4-9FB0-CCA5286BBB72}" type="slidenum">
              <a:rPr lang="en-US" smtClean="0"/>
              <a:pPr>
                <a:defRPr/>
              </a:pPr>
              <a:t>‹#›</a:t>
            </a:fld>
            <a:endParaRPr lang="en-US"/>
          </a:p>
        </p:txBody>
      </p:sp>
    </p:spTree>
    <p:extLst>
      <p:ext uri="{BB962C8B-B14F-4D97-AF65-F5344CB8AC3E}">
        <p14:creationId xmlns:p14="http://schemas.microsoft.com/office/powerpoint/2010/main" val="20621217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F44D18B3-C809-4D0A-B3D3-D3D6DC65772E}" type="slidenum">
              <a:rPr lang="en-US" smtClean="0"/>
              <a:pPr>
                <a:defRPr/>
              </a:pPr>
              <a:t>‹#›</a:t>
            </a:fld>
            <a:endParaRPr lang="en-US"/>
          </a:p>
        </p:txBody>
      </p:sp>
    </p:spTree>
    <p:extLst>
      <p:ext uri="{BB962C8B-B14F-4D97-AF65-F5344CB8AC3E}">
        <p14:creationId xmlns:p14="http://schemas.microsoft.com/office/powerpoint/2010/main" val="14053166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pPr>
              <a:defRPr/>
            </a:pPr>
            <a:endParaRPr lang="en-US"/>
          </a:p>
        </p:txBody>
      </p:sp>
      <p:sp>
        <p:nvSpPr>
          <p:cNvPr id="5" name="Footer Placeholder 3"/>
          <p:cNvSpPr>
            <a:spLocks noGrp="1"/>
          </p:cNvSpPr>
          <p:nvPr>
            <p:ph type="ftr" sz="quarter" idx="11"/>
          </p:nvPr>
        </p:nvSpPr>
        <p:spPr/>
        <p:txBody>
          <a:bodyPr/>
          <a:lstStyle/>
          <a:p>
            <a:pPr>
              <a:defRPr/>
            </a:pPr>
            <a:endParaRPr lang="en-US"/>
          </a:p>
        </p:txBody>
      </p:sp>
      <p:sp>
        <p:nvSpPr>
          <p:cNvPr id="6" name="Slide Number Placeholder 4"/>
          <p:cNvSpPr>
            <a:spLocks noGrp="1"/>
          </p:cNvSpPr>
          <p:nvPr>
            <p:ph type="sldNum" sz="quarter" idx="12"/>
          </p:nvPr>
        </p:nvSpPr>
        <p:spPr/>
        <p:txBody>
          <a:bodyPr/>
          <a:lstStyle/>
          <a:p>
            <a:pPr>
              <a:defRPr/>
            </a:pPr>
            <a:fld id="{E062694E-479F-40E0-9169-AEFE9413B743}" type="slidenum">
              <a:rPr lang="en-US" smtClean="0"/>
              <a:pPr>
                <a:defRPr/>
              </a:pPr>
              <a:t>‹#›</a:t>
            </a:fld>
            <a:endParaRPr lang="en-US"/>
          </a:p>
        </p:txBody>
      </p:sp>
    </p:spTree>
    <p:extLst>
      <p:ext uri="{BB962C8B-B14F-4D97-AF65-F5344CB8AC3E}">
        <p14:creationId xmlns:p14="http://schemas.microsoft.com/office/powerpoint/2010/main" val="11083979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pPr>
              <a:defRPr/>
            </a:pPr>
            <a:endParaRPr lang="en-US"/>
          </a:p>
        </p:txBody>
      </p:sp>
      <p:sp>
        <p:nvSpPr>
          <p:cNvPr id="5" name="Footer Placeholder 2"/>
          <p:cNvSpPr>
            <a:spLocks noGrp="1"/>
          </p:cNvSpPr>
          <p:nvPr>
            <p:ph type="ftr" sz="quarter" idx="11"/>
          </p:nvPr>
        </p:nvSpPr>
        <p:spPr/>
        <p:txBody>
          <a:bodyPr/>
          <a:lstStyle/>
          <a:p>
            <a:pPr>
              <a:defRPr/>
            </a:pPr>
            <a:endParaRPr lang="en-US"/>
          </a:p>
        </p:txBody>
      </p:sp>
      <p:sp>
        <p:nvSpPr>
          <p:cNvPr id="6" name="Slide Number Placeholder 3"/>
          <p:cNvSpPr>
            <a:spLocks noGrp="1"/>
          </p:cNvSpPr>
          <p:nvPr>
            <p:ph type="sldNum" sz="quarter" idx="12"/>
          </p:nvPr>
        </p:nvSpPr>
        <p:spPr/>
        <p:txBody>
          <a:bodyPr/>
          <a:lstStyle/>
          <a:p>
            <a:pPr>
              <a:defRPr/>
            </a:pPr>
            <a:fld id="{B3C0F308-88E5-4B50-84B0-ABBDD87E8A71}" type="slidenum">
              <a:rPr lang="en-US" smtClean="0"/>
              <a:pPr>
                <a:defRPr/>
              </a:pPr>
              <a:t>‹#›</a:t>
            </a:fld>
            <a:endParaRPr lang="en-US"/>
          </a:p>
        </p:txBody>
      </p:sp>
    </p:spTree>
    <p:extLst>
      <p:ext uri="{BB962C8B-B14F-4D97-AF65-F5344CB8AC3E}">
        <p14:creationId xmlns:p14="http://schemas.microsoft.com/office/powerpoint/2010/main" val="8531495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7" name="Date Placeholder 4"/>
          <p:cNvSpPr>
            <a:spLocks noGrp="1"/>
          </p:cNvSpPr>
          <p:nvPr>
            <p:ph type="dt" sz="half" idx="10"/>
          </p:nvPr>
        </p:nvSpPr>
        <p:spPr/>
        <p:txBody>
          <a:bodyPr/>
          <a:lstStyle/>
          <a:p>
            <a:pPr>
              <a:defRPr/>
            </a:pPr>
            <a:endParaRPr lang="en-US"/>
          </a:p>
        </p:txBody>
      </p:sp>
      <p:sp>
        <p:nvSpPr>
          <p:cNvPr id="5" name="Footer Placeholder 5"/>
          <p:cNvSpPr>
            <a:spLocks noGrp="1"/>
          </p:cNvSpPr>
          <p:nvPr>
            <p:ph type="ftr" sz="quarter" idx="11"/>
          </p:nvPr>
        </p:nvSpPr>
        <p:spPr/>
        <p:txBody>
          <a:bodyPr/>
          <a:lstStyle/>
          <a:p>
            <a:pPr>
              <a:defRPr/>
            </a:pPr>
            <a:endParaRPr lang="en-US"/>
          </a:p>
        </p:txBody>
      </p:sp>
      <p:sp>
        <p:nvSpPr>
          <p:cNvPr id="6" name="Slide Number Placeholder 6"/>
          <p:cNvSpPr>
            <a:spLocks noGrp="1"/>
          </p:cNvSpPr>
          <p:nvPr>
            <p:ph type="sldNum" sz="quarter" idx="12"/>
          </p:nvPr>
        </p:nvSpPr>
        <p:spPr/>
        <p:txBody>
          <a:bodyPr/>
          <a:lstStyle/>
          <a:p>
            <a:pPr>
              <a:defRPr/>
            </a:pPr>
            <a:fld id="{B15A2143-2E31-44FF-853C-B792A2C03AFA}" type="slidenum">
              <a:rPr lang="en-US" smtClean="0"/>
              <a:pPr>
                <a:defRPr/>
              </a:pPr>
              <a:t>‹#›</a:t>
            </a:fld>
            <a:endParaRPr lang="en-US"/>
          </a:p>
        </p:txBody>
      </p:sp>
    </p:spTree>
    <p:extLst>
      <p:ext uri="{BB962C8B-B14F-4D97-AF65-F5344CB8AC3E}">
        <p14:creationId xmlns:p14="http://schemas.microsoft.com/office/powerpoint/2010/main" val="14730689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EF4E4834-1EA5-4BC7-9F6D-EC954C608B62}" type="slidenum">
              <a:rPr lang="en-US" smtClean="0"/>
              <a:pPr>
                <a:defRPr/>
              </a:pPr>
              <a:t>‹#›</a:t>
            </a:fld>
            <a:endParaRPr lang="en-US"/>
          </a:p>
        </p:txBody>
      </p:sp>
    </p:spTree>
    <p:extLst>
      <p:ext uri="{BB962C8B-B14F-4D97-AF65-F5344CB8AC3E}">
        <p14:creationId xmlns:p14="http://schemas.microsoft.com/office/powerpoint/2010/main" val="1340683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a:defRPr/>
            </a:pPr>
            <a:endParaRPr lang="en-US"/>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a:defRPr/>
            </a:pPr>
            <a:endParaRPr lang="en-US"/>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pPr>
              <a:defRPr/>
            </a:pPr>
            <a:fld id="{2439C2F6-149E-4A3D-9B4D-B082B10D758C}" type="slidenum">
              <a:rPr lang="en-US" smtClean="0"/>
              <a:pPr>
                <a:defRPr/>
              </a:pPr>
              <a:t>‹#›</a:t>
            </a:fld>
            <a:endParaRPr lang="en-US"/>
          </a:p>
        </p:txBody>
      </p:sp>
    </p:spTree>
    <p:extLst>
      <p:ext uri="{BB962C8B-B14F-4D97-AF65-F5344CB8AC3E}">
        <p14:creationId xmlns:p14="http://schemas.microsoft.com/office/powerpoint/2010/main" val="2339365994"/>
      </p:ext>
    </p:extLst>
  </p:cSld>
  <p:clrMap bg1="dk1" tx1="lt1" bg2="dk2" tx2="lt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691" r:id="rId15"/>
    <p:sldLayoutId id="2147483692" r:id="rId16"/>
    <p:sldLayoutId id="2147483693" r:id="rId17"/>
  </p:sldLayoutIdLst>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 Id="rId9" Type="http://schemas.openxmlformats.org/officeDocument/2006/relationships/image" Target="../media/image20.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www.bedbugs.umn.edu/public-facilities/school-setting" TargetMode="Externa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www.epa.gov/sites/production/files/documents/BB_in_Schools_May_2012.pdf" TargetMode="Externa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cchealth.org/bedbugs/pdf/2016-Sample-Protocol-BB-Schools.pdf" TargetMode="Externa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citybugs.tamu.edu/factsheets/biting-stinging/bed-bugs/ent-3014/"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www.vdacs.virginia.gov/pdf/bb-schools1.pdf" TargetMode="Externa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3" Type="http://schemas.openxmlformats.org/officeDocument/2006/relationships/hyperlink" Target="https://www.fda.gov/downloads/Food/FoodborneIllnessContaminants/UCM297627.pdf" TargetMode="External"/><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7.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cdc.gov/norovirus/downloads/keyfacts.pdf" TargetMode="External"/><Relationship Id="rId2" Type="http://schemas.openxmlformats.org/officeDocument/2006/relationships/hyperlink" Target="https://www.fda.gov/downloads/Food/FoodborneIllnessContaminants/UCM297627.pdf" TargetMode="External"/><Relationship Id="rId1" Type="http://schemas.openxmlformats.org/officeDocument/2006/relationships/slideLayout" Target="../slideLayouts/slideLayout2.xml"/><Relationship Id="rId6" Type="http://schemas.openxmlformats.org/officeDocument/2006/relationships/hyperlink" Target="https://www.dhss.delaware.gov/dhss/dph/hsp/files/focusonfoodsafety.pdf" TargetMode="External"/><Relationship Id="rId5" Type="http://schemas.openxmlformats.org/officeDocument/2006/relationships/hyperlink" Target="https://www.dhss.delaware.gov/dhss/dph/hsp/files/ofpvanddinfo.pdf" TargetMode="External"/><Relationship Id="rId4" Type="http://schemas.openxmlformats.org/officeDocument/2006/relationships/hyperlink" Target="https://schoolnursenet.nasn.org/blogs/nasn-profile/2018/05/06/learn-how-to-prevent-spreading-norovirus-in-your-s"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www.fda.gov/downloads/Food/FoodborneIllnessContaminants/UCM297627.pdf" TargetMode="Externa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7" name="Rectangle 5"/>
          <p:cNvSpPr>
            <a:spLocks noGrp="1" noChangeArrowheads="1"/>
          </p:cNvSpPr>
          <p:nvPr>
            <p:ph type="ctrTitle"/>
          </p:nvPr>
        </p:nvSpPr>
        <p:spPr>
          <a:xfrm>
            <a:off x="-76200" y="395143"/>
            <a:ext cx="6553200" cy="1219200"/>
          </a:xfrm>
        </p:spPr>
        <p:txBody>
          <a:bodyPr/>
          <a:lstStyle/>
          <a:p>
            <a:pPr algn="ctr" eaLnBrk="1" hangingPunct="1">
              <a:defRPr/>
            </a:pPr>
            <a:r>
              <a:rPr lang="en-US" sz="11500" b="1" dirty="0" smtClean="0"/>
              <a:t>Bedbugs</a:t>
            </a:r>
          </a:p>
        </p:txBody>
      </p:sp>
      <p:pic>
        <p:nvPicPr>
          <p:cNvPr id="3" name="Picture 2"/>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7760"/>
                    </a14:imgEffect>
                    <a14:imgEffect>
                      <a14:saturation sat="88000"/>
                    </a14:imgEffect>
                  </a14:imgLayer>
                </a14:imgProps>
              </a:ext>
            </a:extLst>
          </a:blip>
          <a:srcRect l="8281" t="32130" r="47136" b="16019"/>
          <a:stretch/>
        </p:blipFill>
        <p:spPr>
          <a:xfrm>
            <a:off x="-228600" y="1092966"/>
            <a:ext cx="9601200" cy="5356067"/>
          </a:xfrm>
          <a:prstGeom prst="rect">
            <a:avLst/>
          </a:prstGeom>
          <a:effectLst>
            <a:softEdge rad="584200"/>
          </a:effectLst>
        </p:spPr>
      </p:pic>
      <p:sp>
        <p:nvSpPr>
          <p:cNvPr id="13318" name="Rectangle 6"/>
          <p:cNvSpPr>
            <a:spLocks noGrp="1" noChangeArrowheads="1"/>
          </p:cNvSpPr>
          <p:nvPr>
            <p:ph type="subTitle" idx="1"/>
          </p:nvPr>
        </p:nvSpPr>
        <p:spPr>
          <a:xfrm>
            <a:off x="348343" y="1458317"/>
            <a:ext cx="8795657" cy="2133600"/>
          </a:xfrm>
        </p:spPr>
        <p:txBody>
          <a:bodyPr>
            <a:noAutofit/>
          </a:bodyPr>
          <a:lstStyle/>
          <a:p>
            <a:pPr eaLnBrk="1" hangingPunct="1">
              <a:defRPr/>
            </a:pPr>
            <a:r>
              <a:rPr lang="en-US" sz="2400" b="1" dirty="0" smtClean="0">
                <a:ln w="6350">
                  <a:solidFill>
                    <a:schemeClr val="bg1"/>
                  </a:solidFill>
                </a:ln>
              </a:rPr>
              <a:t>Delaware Division of Public Health</a:t>
            </a:r>
          </a:p>
          <a:p>
            <a:pPr eaLnBrk="1" hangingPunct="1">
              <a:defRPr/>
            </a:pPr>
            <a:r>
              <a:rPr lang="en-US" sz="1800" b="1" dirty="0" smtClean="0">
                <a:ln w="6350">
                  <a:solidFill>
                    <a:schemeClr val="bg1"/>
                  </a:solidFill>
                </a:ln>
              </a:rPr>
              <a:t>Health Systems Protection</a:t>
            </a:r>
          </a:p>
          <a:p>
            <a:pPr eaLnBrk="1" hangingPunct="1">
              <a:defRPr/>
            </a:pPr>
            <a:endParaRPr lang="en-US" sz="1800" b="1" dirty="0">
              <a:ln w="6350">
                <a:solidFill>
                  <a:schemeClr val="bg1"/>
                </a:solidFill>
              </a:ln>
            </a:endParaRPr>
          </a:p>
          <a:p>
            <a:pPr eaLnBrk="1" hangingPunct="1">
              <a:defRPr/>
            </a:pPr>
            <a:endParaRPr lang="en-US" sz="1800" b="1" dirty="0" smtClean="0">
              <a:ln w="6350">
                <a:solidFill>
                  <a:schemeClr val="bg1"/>
                </a:solidFill>
              </a:ln>
            </a:endParaRPr>
          </a:p>
          <a:p>
            <a:pPr eaLnBrk="1" hangingPunct="1">
              <a:defRPr/>
            </a:pPr>
            <a:endParaRPr lang="en-US" sz="1800" b="1" dirty="0">
              <a:ln w="6350">
                <a:solidFill>
                  <a:schemeClr val="bg1"/>
                </a:solidFill>
              </a:ln>
            </a:endParaRPr>
          </a:p>
          <a:p>
            <a:pPr eaLnBrk="1" hangingPunct="1">
              <a:defRPr/>
            </a:pPr>
            <a:endParaRPr lang="en-US" sz="1800" b="1" dirty="0" smtClean="0">
              <a:ln w="6350">
                <a:solidFill>
                  <a:schemeClr val="bg1"/>
                </a:solidFill>
              </a:ln>
            </a:endParaRPr>
          </a:p>
          <a:p>
            <a:pPr eaLnBrk="1" hangingPunct="1">
              <a:defRPr/>
            </a:pPr>
            <a:endParaRPr lang="en-US" sz="1800" b="1" dirty="0">
              <a:ln w="6350">
                <a:solidFill>
                  <a:schemeClr val="bg1"/>
                </a:solidFill>
              </a:ln>
            </a:endParaRPr>
          </a:p>
          <a:p>
            <a:pPr eaLnBrk="1" hangingPunct="1">
              <a:defRPr/>
            </a:pPr>
            <a:endParaRPr lang="en-US" sz="1800" b="1" dirty="0" smtClean="0">
              <a:ln w="6350">
                <a:solidFill>
                  <a:schemeClr val="bg1"/>
                </a:solidFill>
              </a:ln>
            </a:endParaRPr>
          </a:p>
          <a:p>
            <a:pPr eaLnBrk="1" hangingPunct="1">
              <a:defRPr/>
            </a:pPr>
            <a:endParaRPr lang="en-US" sz="1800" b="1" dirty="0">
              <a:ln w="6350">
                <a:solidFill>
                  <a:schemeClr val="bg1"/>
                </a:solidFill>
              </a:ln>
            </a:endParaRPr>
          </a:p>
          <a:p>
            <a:pPr eaLnBrk="1" hangingPunct="1">
              <a:defRPr/>
            </a:pPr>
            <a:endParaRPr lang="en-US" sz="1800" b="1" dirty="0" smtClean="0">
              <a:ln w="6350">
                <a:solidFill>
                  <a:schemeClr val="bg1"/>
                </a:solidFill>
              </a:ln>
            </a:endParaRPr>
          </a:p>
          <a:p>
            <a:pPr eaLnBrk="1" hangingPunct="1">
              <a:defRPr/>
            </a:pPr>
            <a:endParaRPr lang="en-US" sz="1800" b="1" dirty="0" smtClean="0">
              <a:ln w="6350">
                <a:solidFill>
                  <a:schemeClr val="bg1"/>
                </a:solidFill>
              </a:ln>
            </a:endParaRPr>
          </a:p>
          <a:p>
            <a:pPr eaLnBrk="1" hangingPunct="1">
              <a:defRPr/>
            </a:pPr>
            <a:r>
              <a:rPr lang="en-US" sz="1800" b="1" dirty="0" smtClean="0">
                <a:ln w="6350">
                  <a:solidFill>
                    <a:schemeClr val="bg1"/>
                  </a:solidFill>
                </a:ln>
              </a:rPr>
              <a:t>Ken Belmont</a:t>
            </a:r>
          </a:p>
          <a:p>
            <a:pPr eaLnBrk="1" hangingPunct="1">
              <a:defRPr/>
            </a:pPr>
            <a:r>
              <a:rPr lang="en-US" sz="1800" b="1" dirty="0" smtClean="0">
                <a:ln w="6350">
                  <a:solidFill>
                    <a:schemeClr val="bg1"/>
                  </a:solidFill>
                </a:ln>
              </a:rPr>
              <a:t>302-744-4721</a:t>
            </a:r>
          </a:p>
        </p:txBody>
      </p:sp>
      <p:pic>
        <p:nvPicPr>
          <p:cNvPr id="1026" name="Picture 2" descr="C:\Users\ken.belmont\Desktop\DHSS-Logo_HSP.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33800" y="5867401"/>
            <a:ext cx="4761134" cy="939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0" y="152400"/>
            <a:ext cx="9144000" cy="646331"/>
          </a:xfrm>
          <a:prstGeom prst="rect">
            <a:avLst/>
          </a:prstGeom>
          <a:noFill/>
          <a:ln w="9525">
            <a:noFill/>
            <a:miter lim="800000"/>
            <a:headEnd/>
            <a:tailEnd/>
          </a:ln>
        </p:spPr>
        <p:txBody>
          <a:bodyPr wrap="square">
            <a:spAutoFit/>
          </a:bodyPr>
          <a:lstStyle/>
          <a:p>
            <a:pPr algn="ctr" eaLnBrk="1" hangingPunct="1"/>
            <a:r>
              <a:rPr lang="en-US" sz="3600" b="1" dirty="0">
                <a:solidFill>
                  <a:schemeClr val="accent2"/>
                </a:solidFill>
                <a:latin typeface="Arial" charset="0"/>
              </a:rPr>
              <a:t>Life Cycle of a Bed Bug</a:t>
            </a:r>
          </a:p>
        </p:txBody>
      </p:sp>
      <p:sp>
        <p:nvSpPr>
          <p:cNvPr id="22531" name="Text Box 3"/>
          <p:cNvSpPr txBox="1">
            <a:spLocks noChangeArrowheads="1"/>
          </p:cNvSpPr>
          <p:nvPr/>
        </p:nvSpPr>
        <p:spPr bwMode="auto">
          <a:xfrm>
            <a:off x="1066800" y="2877385"/>
            <a:ext cx="844550" cy="366713"/>
          </a:xfrm>
          <a:prstGeom prst="rect">
            <a:avLst/>
          </a:prstGeom>
          <a:noFill/>
          <a:ln w="9525">
            <a:noFill/>
            <a:miter lim="800000"/>
            <a:headEnd/>
            <a:tailEnd/>
          </a:ln>
        </p:spPr>
        <p:txBody>
          <a:bodyPr wrap="none">
            <a:spAutoFit/>
          </a:bodyPr>
          <a:lstStyle/>
          <a:p>
            <a:pPr eaLnBrk="1" hangingPunct="1"/>
            <a:r>
              <a:rPr lang="en-US" dirty="0">
                <a:latin typeface="Arial" charset="0"/>
              </a:rPr>
              <a:t>EGGS</a:t>
            </a:r>
          </a:p>
        </p:txBody>
      </p:sp>
      <p:pic>
        <p:nvPicPr>
          <p:cNvPr id="22532" name="Picture 4" descr="eggs"/>
          <p:cNvPicPr>
            <a:picLocks noChangeAspect="1" noChangeArrowheads="1"/>
          </p:cNvPicPr>
          <p:nvPr/>
        </p:nvPicPr>
        <p:blipFill>
          <a:blip r:embed="rId2"/>
          <a:srcRect/>
          <a:stretch>
            <a:fillRect/>
          </a:stretch>
        </p:blipFill>
        <p:spPr bwMode="auto">
          <a:xfrm>
            <a:off x="152399" y="3244098"/>
            <a:ext cx="2798705" cy="3385302"/>
          </a:xfrm>
          <a:prstGeom prst="rect">
            <a:avLst/>
          </a:prstGeom>
          <a:noFill/>
          <a:ln w="9525">
            <a:noFill/>
            <a:miter lim="800000"/>
            <a:headEnd/>
            <a:tailEnd/>
          </a:ln>
        </p:spPr>
      </p:pic>
      <p:sp>
        <p:nvSpPr>
          <p:cNvPr id="22533" name="Text Box 5"/>
          <p:cNvSpPr txBox="1">
            <a:spLocks noChangeArrowheads="1"/>
          </p:cNvSpPr>
          <p:nvPr/>
        </p:nvSpPr>
        <p:spPr bwMode="auto">
          <a:xfrm>
            <a:off x="3200400" y="716756"/>
            <a:ext cx="5846618" cy="5570756"/>
          </a:xfrm>
          <a:prstGeom prst="rect">
            <a:avLst/>
          </a:prstGeom>
          <a:noFill/>
          <a:ln w="9525">
            <a:noFill/>
            <a:miter lim="800000"/>
            <a:headEnd/>
            <a:tailEnd/>
          </a:ln>
        </p:spPr>
        <p:txBody>
          <a:bodyPr wrap="square">
            <a:spAutoFit/>
          </a:bodyPr>
          <a:lstStyle/>
          <a:p>
            <a:pPr eaLnBrk="1" hangingPunct="1"/>
            <a:endParaRPr lang="en-US" sz="3200" dirty="0" smtClean="0">
              <a:solidFill>
                <a:srgbClr val="FFFF00"/>
              </a:solidFill>
              <a:latin typeface="Arial" charset="0"/>
            </a:endParaRPr>
          </a:p>
          <a:p>
            <a:pPr eaLnBrk="1" hangingPunct="1"/>
            <a:r>
              <a:rPr lang="en-US" sz="3200" dirty="0" smtClean="0">
                <a:solidFill>
                  <a:srgbClr val="FFFF00"/>
                </a:solidFill>
                <a:latin typeface="Arial" charset="0"/>
              </a:rPr>
              <a:t>A </a:t>
            </a:r>
            <a:r>
              <a:rPr lang="en-US" sz="3200" dirty="0">
                <a:solidFill>
                  <a:srgbClr val="FFFF00"/>
                </a:solidFill>
                <a:latin typeface="Arial" charset="0"/>
              </a:rPr>
              <a:t>female may lay from 1 to 5 eggs per day and more than 200 eggs during her lifetime</a:t>
            </a:r>
            <a:r>
              <a:rPr lang="en-US" sz="3200" dirty="0">
                <a:latin typeface="Arial" charset="0"/>
              </a:rPr>
              <a:t>.  </a:t>
            </a:r>
            <a:endParaRPr lang="en-US" sz="3200" dirty="0" smtClean="0">
              <a:latin typeface="Arial" charset="0"/>
            </a:endParaRPr>
          </a:p>
          <a:p>
            <a:pPr eaLnBrk="1" hangingPunct="1"/>
            <a:endParaRPr lang="en-US" sz="3200" dirty="0" smtClean="0">
              <a:latin typeface="Arial" charset="0"/>
            </a:endParaRPr>
          </a:p>
          <a:p>
            <a:pPr eaLnBrk="1" hangingPunct="1"/>
            <a:r>
              <a:rPr lang="en-US" sz="3200" dirty="0" smtClean="0">
                <a:solidFill>
                  <a:srgbClr val="FFFF00"/>
                </a:solidFill>
                <a:latin typeface="Arial" charset="0"/>
              </a:rPr>
              <a:t>It </a:t>
            </a:r>
            <a:r>
              <a:rPr lang="en-US" sz="3200" dirty="0">
                <a:solidFill>
                  <a:srgbClr val="FFFF00"/>
                </a:solidFill>
                <a:latin typeface="Arial" charset="0"/>
              </a:rPr>
              <a:t>takes from 7 to 17 days for the eggs to hatch</a:t>
            </a:r>
            <a:r>
              <a:rPr lang="en-US" sz="3200" dirty="0">
                <a:latin typeface="Arial" charset="0"/>
              </a:rPr>
              <a:t>, depending upon the temperature.  As soon as the nymph exits the egg, it is ready for a blood meal. </a:t>
            </a:r>
          </a:p>
          <a:p>
            <a:pPr eaLnBrk="1" hangingPunct="1"/>
            <a:endParaRPr lang="en-US" dirty="0">
              <a:latin typeface="Arial" charset="0"/>
            </a:endParaRPr>
          </a:p>
          <a:p>
            <a:pPr eaLnBrk="1" hangingPunct="1"/>
            <a:endParaRPr lang="en-US" dirty="0">
              <a:latin typeface="Arial" charset="0"/>
            </a:endParaRPr>
          </a:p>
        </p:txBody>
      </p:sp>
      <p:pic>
        <p:nvPicPr>
          <p:cNvPr id="22534" name="Picture 6" descr="numerous-eggs"/>
          <p:cNvPicPr>
            <a:picLocks noChangeAspect="1" noChangeArrowheads="1"/>
          </p:cNvPicPr>
          <p:nvPr/>
        </p:nvPicPr>
        <p:blipFill>
          <a:blip r:embed="rId3"/>
          <a:srcRect/>
          <a:stretch>
            <a:fillRect/>
          </a:stretch>
        </p:blipFill>
        <p:spPr bwMode="auto">
          <a:xfrm>
            <a:off x="152400" y="838200"/>
            <a:ext cx="2798704" cy="2051538"/>
          </a:xfrm>
          <a:prstGeom prst="rect">
            <a:avLst/>
          </a:prstGeom>
          <a:noFill/>
          <a:ln w="9525">
            <a:noFill/>
            <a:miter lim="800000"/>
            <a:headEnd/>
            <a:tailEnd/>
          </a:ln>
        </p:spPr>
      </p:pic>
    </p:spTree>
    <p:extLst>
      <p:ext uri="{BB962C8B-B14F-4D97-AF65-F5344CB8AC3E}">
        <p14:creationId xmlns:p14="http://schemas.microsoft.com/office/powerpoint/2010/main" val="10974881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2"/>
          <p:cNvSpPr txBox="1">
            <a:spLocks noChangeArrowheads="1"/>
          </p:cNvSpPr>
          <p:nvPr/>
        </p:nvSpPr>
        <p:spPr bwMode="auto">
          <a:xfrm>
            <a:off x="1447800" y="838200"/>
            <a:ext cx="1390650" cy="366713"/>
          </a:xfrm>
          <a:prstGeom prst="rect">
            <a:avLst/>
          </a:prstGeom>
          <a:noFill/>
          <a:ln w="9525">
            <a:noFill/>
            <a:miter lim="800000"/>
            <a:headEnd/>
            <a:tailEnd/>
          </a:ln>
        </p:spPr>
        <p:txBody>
          <a:bodyPr wrap="none">
            <a:spAutoFit/>
          </a:bodyPr>
          <a:lstStyle/>
          <a:p>
            <a:pPr eaLnBrk="1" hangingPunct="1"/>
            <a:r>
              <a:rPr lang="en-US">
                <a:latin typeface="Arial" charset="0"/>
              </a:rPr>
              <a:t>Mouth parts</a:t>
            </a:r>
          </a:p>
        </p:txBody>
      </p:sp>
      <p:sp>
        <p:nvSpPr>
          <p:cNvPr id="25603" name="Text Box 3"/>
          <p:cNvSpPr txBox="1">
            <a:spLocks noChangeArrowheads="1"/>
          </p:cNvSpPr>
          <p:nvPr/>
        </p:nvSpPr>
        <p:spPr bwMode="auto">
          <a:xfrm>
            <a:off x="267854" y="5390428"/>
            <a:ext cx="4191000" cy="1465263"/>
          </a:xfrm>
          <a:prstGeom prst="rect">
            <a:avLst/>
          </a:prstGeom>
          <a:noFill/>
          <a:ln w="9525">
            <a:noFill/>
            <a:miter lim="800000"/>
            <a:headEnd/>
            <a:tailEnd/>
          </a:ln>
        </p:spPr>
        <p:txBody>
          <a:bodyPr>
            <a:spAutoFit/>
          </a:bodyPr>
          <a:lstStyle/>
          <a:p>
            <a:pPr eaLnBrk="1" hangingPunct="1"/>
            <a:r>
              <a:rPr lang="en-US" dirty="0">
                <a:latin typeface="Arial" charset="0"/>
              </a:rPr>
              <a:t>Feeding lasts several minutes and bed bugs may bite again a few inches away from the first bite location.  All stages of nymphs and both males and females take blood.</a:t>
            </a:r>
          </a:p>
        </p:txBody>
      </p:sp>
      <p:pic>
        <p:nvPicPr>
          <p:cNvPr id="25604" name="Picture 4" descr="mouthpts"/>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9000" l="3242" r="98005">
                        <a14:foregroundMark x1="61097" y1="38333" x2="85536" y2="5000"/>
                        <a14:foregroundMark x1="37905" y1="42333" x2="5736" y2="14333"/>
                        <a14:foregroundMark x1="65586" y1="96333" x2="76808" y2="94667"/>
                      </a14:backgroundRemoval>
                    </a14:imgEffect>
                  </a14:imgLayer>
                </a14:imgProps>
              </a:ext>
            </a:extLst>
          </a:blip>
          <a:srcRect/>
          <a:stretch>
            <a:fillRect/>
          </a:stretch>
        </p:blipFill>
        <p:spPr bwMode="auto">
          <a:xfrm>
            <a:off x="-639198" y="-304800"/>
            <a:ext cx="6005104" cy="5695228"/>
          </a:xfrm>
          <a:prstGeom prst="rect">
            <a:avLst/>
          </a:prstGeom>
          <a:noFill/>
          <a:ln w="9525">
            <a:noFill/>
            <a:miter lim="800000"/>
            <a:headEnd/>
            <a:tailEnd/>
          </a:ln>
        </p:spPr>
      </p:pic>
      <p:pic>
        <p:nvPicPr>
          <p:cNvPr id="25605" name="Picture 5" descr="feeding"/>
          <p:cNvPicPr>
            <a:picLocks noChangeAspect="1" noChangeArrowheads="1"/>
          </p:cNvPicPr>
          <p:nvPr/>
        </p:nvPicPr>
        <p:blipFill>
          <a:blip r:embed="rId4"/>
          <a:srcRect/>
          <a:stretch>
            <a:fillRect/>
          </a:stretch>
        </p:blipFill>
        <p:spPr bwMode="auto">
          <a:xfrm>
            <a:off x="4495799" y="3127803"/>
            <a:ext cx="4645891" cy="3730197"/>
          </a:xfrm>
          <a:prstGeom prst="rect">
            <a:avLst/>
          </a:prstGeom>
          <a:noFill/>
          <a:ln w="9525">
            <a:noFill/>
            <a:miter lim="800000"/>
            <a:headEnd/>
            <a:tailEnd/>
          </a:ln>
        </p:spPr>
      </p:pic>
      <p:sp>
        <p:nvSpPr>
          <p:cNvPr id="25606" name="Text Box 6"/>
          <p:cNvSpPr txBox="1">
            <a:spLocks noChangeArrowheads="1"/>
          </p:cNvSpPr>
          <p:nvPr/>
        </p:nvSpPr>
        <p:spPr bwMode="auto">
          <a:xfrm>
            <a:off x="4458854" y="1079837"/>
            <a:ext cx="4511675" cy="2031325"/>
          </a:xfrm>
          <a:prstGeom prst="rect">
            <a:avLst/>
          </a:prstGeom>
          <a:noFill/>
          <a:ln w="9525">
            <a:noFill/>
            <a:miter lim="800000"/>
            <a:headEnd/>
            <a:tailEnd/>
          </a:ln>
        </p:spPr>
        <p:txBody>
          <a:bodyPr>
            <a:spAutoFit/>
          </a:bodyPr>
          <a:lstStyle/>
          <a:p>
            <a:pPr eaLnBrk="1" hangingPunct="1"/>
            <a:r>
              <a:rPr lang="en-US" dirty="0">
                <a:solidFill>
                  <a:srgbClr val="FFFF00"/>
                </a:solidFill>
                <a:latin typeface="Arial" charset="0"/>
              </a:rPr>
              <a:t>Bed bugs do not transmit diseases in nature.  </a:t>
            </a:r>
            <a:r>
              <a:rPr lang="en-US" dirty="0">
                <a:latin typeface="Arial" charset="0"/>
              </a:rPr>
              <a:t>They penetrate the skin with sharp beak-like mouth parts that are bundled as two ventral tubes.  First they inject saliva down one tube to thin the blood.  Intense itching results from an individual response to the injection of saliva. </a:t>
            </a:r>
          </a:p>
        </p:txBody>
      </p:sp>
      <p:sp>
        <p:nvSpPr>
          <p:cNvPr id="25607" name="Text Box 7"/>
          <p:cNvSpPr txBox="1">
            <a:spLocks noChangeArrowheads="1"/>
          </p:cNvSpPr>
          <p:nvPr/>
        </p:nvSpPr>
        <p:spPr bwMode="auto">
          <a:xfrm>
            <a:off x="4557853" y="240625"/>
            <a:ext cx="2197100" cy="457200"/>
          </a:xfrm>
          <a:prstGeom prst="rect">
            <a:avLst/>
          </a:prstGeom>
          <a:noFill/>
          <a:ln w="9525">
            <a:noFill/>
            <a:miter lim="800000"/>
            <a:headEnd/>
            <a:tailEnd/>
          </a:ln>
        </p:spPr>
        <p:txBody>
          <a:bodyPr wrap="none">
            <a:spAutoFit/>
          </a:bodyPr>
          <a:lstStyle/>
          <a:p>
            <a:pPr eaLnBrk="1" hangingPunct="1"/>
            <a:r>
              <a:rPr lang="en-US" sz="2400" b="1" dirty="0">
                <a:solidFill>
                  <a:schemeClr val="accent2"/>
                </a:solidFill>
                <a:latin typeface="Arial" charset="0"/>
              </a:rPr>
              <a:t>Bed bug bites</a:t>
            </a:r>
          </a:p>
        </p:txBody>
      </p:sp>
    </p:spTree>
    <p:extLst>
      <p:ext uri="{BB962C8B-B14F-4D97-AF65-F5344CB8AC3E}">
        <p14:creationId xmlns:p14="http://schemas.microsoft.com/office/powerpoint/2010/main" val="37509352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
          <p:cNvSpPr txBox="1">
            <a:spLocks noChangeArrowheads="1"/>
          </p:cNvSpPr>
          <p:nvPr/>
        </p:nvSpPr>
        <p:spPr bwMode="auto">
          <a:xfrm>
            <a:off x="0" y="420688"/>
            <a:ext cx="9144000" cy="584775"/>
          </a:xfrm>
          <a:prstGeom prst="rect">
            <a:avLst/>
          </a:prstGeom>
          <a:noFill/>
          <a:ln w="9525">
            <a:noFill/>
            <a:miter lim="800000"/>
            <a:headEnd/>
            <a:tailEnd/>
          </a:ln>
        </p:spPr>
        <p:txBody>
          <a:bodyPr wrap="square">
            <a:spAutoFit/>
          </a:bodyPr>
          <a:lstStyle/>
          <a:p>
            <a:pPr algn="ctr" eaLnBrk="1" hangingPunct="1"/>
            <a:r>
              <a:rPr lang="en-US" sz="3200" b="1" dirty="0">
                <a:solidFill>
                  <a:schemeClr val="accent2"/>
                </a:solidFill>
                <a:latin typeface="Arial" charset="0"/>
              </a:rPr>
              <a:t>Reactions to bed bug bites</a:t>
            </a:r>
          </a:p>
        </p:txBody>
      </p:sp>
      <p:sp>
        <p:nvSpPr>
          <p:cNvPr id="26627" name="Text Box 3"/>
          <p:cNvSpPr txBox="1">
            <a:spLocks noChangeArrowheads="1"/>
          </p:cNvSpPr>
          <p:nvPr/>
        </p:nvSpPr>
        <p:spPr bwMode="auto">
          <a:xfrm>
            <a:off x="457200" y="1407099"/>
            <a:ext cx="8382000" cy="1465263"/>
          </a:xfrm>
          <a:prstGeom prst="rect">
            <a:avLst/>
          </a:prstGeom>
          <a:noFill/>
          <a:ln w="9525">
            <a:noFill/>
            <a:miter lim="800000"/>
            <a:headEnd/>
            <a:tailEnd/>
          </a:ln>
        </p:spPr>
        <p:txBody>
          <a:bodyPr>
            <a:spAutoFit/>
          </a:bodyPr>
          <a:lstStyle/>
          <a:p>
            <a:pPr eaLnBrk="1" hangingPunct="1"/>
            <a:r>
              <a:rPr lang="en-US" dirty="0">
                <a:latin typeface="Arial" charset="0"/>
              </a:rPr>
              <a:t>Location of bites are on exposed parts of the body while the host is sleeping.  </a:t>
            </a:r>
            <a:r>
              <a:rPr lang="en-US" dirty="0">
                <a:solidFill>
                  <a:srgbClr val="FFFF00"/>
                </a:solidFill>
                <a:latin typeface="Arial" charset="0"/>
              </a:rPr>
              <a:t>Welts are often a more severe reaction that develops over time to frequent bites.  Some individuals show almost no response to the bites of bed bugs while others have a severe reaction of itching and welts</a:t>
            </a:r>
            <a:r>
              <a:rPr lang="en-US" dirty="0">
                <a:latin typeface="Arial" charset="0"/>
              </a:rPr>
              <a:t>.  It is difficult to be sure that bites are from bed bugs without collecting a sample of a bed bug specimen.</a:t>
            </a:r>
          </a:p>
        </p:txBody>
      </p:sp>
      <p:sp>
        <p:nvSpPr>
          <p:cNvPr id="26628" name="Rectangle 4"/>
          <p:cNvSpPr>
            <a:spLocks noChangeArrowheads="1"/>
          </p:cNvSpPr>
          <p:nvPr/>
        </p:nvSpPr>
        <p:spPr bwMode="auto">
          <a:xfrm>
            <a:off x="457200" y="3276600"/>
            <a:ext cx="8458200" cy="641350"/>
          </a:xfrm>
          <a:prstGeom prst="rect">
            <a:avLst/>
          </a:prstGeom>
          <a:noFill/>
          <a:ln w="9525">
            <a:noFill/>
            <a:miter lim="800000"/>
            <a:headEnd/>
            <a:tailEnd/>
          </a:ln>
        </p:spPr>
        <p:txBody>
          <a:bodyPr>
            <a:spAutoFit/>
          </a:bodyPr>
          <a:lstStyle/>
          <a:p>
            <a:pPr eaLnBrk="1" hangingPunct="1"/>
            <a:r>
              <a:rPr lang="en-US">
                <a:latin typeface="Arial" charset="0"/>
              </a:rPr>
              <a:t>During feeding, the adult expands with engorged blood and leaves behind a small fecal droplet.</a:t>
            </a:r>
          </a:p>
        </p:txBody>
      </p:sp>
      <p:pic>
        <p:nvPicPr>
          <p:cNvPr id="26629" name="Picture 5" descr="fecal-drop"/>
          <p:cNvPicPr>
            <a:picLocks noChangeAspect="1" noChangeArrowheads="1"/>
          </p:cNvPicPr>
          <p:nvPr/>
        </p:nvPicPr>
        <p:blipFill>
          <a:blip r:embed="rId2"/>
          <a:srcRect/>
          <a:stretch>
            <a:fillRect/>
          </a:stretch>
        </p:blipFill>
        <p:spPr bwMode="auto">
          <a:xfrm>
            <a:off x="4724400" y="4038631"/>
            <a:ext cx="4114800" cy="2726536"/>
          </a:xfrm>
          <a:prstGeom prst="rect">
            <a:avLst/>
          </a:prstGeom>
          <a:noFill/>
          <a:ln w="9525">
            <a:noFill/>
            <a:miter lim="800000"/>
            <a:headEnd/>
            <a:tailEnd/>
          </a:ln>
        </p:spPr>
      </p:pic>
      <p:pic>
        <p:nvPicPr>
          <p:cNvPr id="26630" name="Picture 6" descr="feeding-adult1"/>
          <p:cNvPicPr>
            <a:picLocks noChangeAspect="1" noChangeArrowheads="1"/>
          </p:cNvPicPr>
          <p:nvPr/>
        </p:nvPicPr>
        <p:blipFill>
          <a:blip r:embed="rId3"/>
          <a:srcRect/>
          <a:stretch>
            <a:fillRect/>
          </a:stretch>
        </p:blipFill>
        <p:spPr bwMode="auto">
          <a:xfrm>
            <a:off x="304800" y="4038600"/>
            <a:ext cx="3962400" cy="2726567"/>
          </a:xfrm>
          <a:prstGeom prst="rect">
            <a:avLst/>
          </a:prstGeom>
          <a:noFill/>
          <a:ln w="9525">
            <a:noFill/>
            <a:miter lim="800000"/>
            <a:headEnd/>
            <a:tailEnd/>
          </a:ln>
        </p:spPr>
      </p:pic>
    </p:spTree>
    <p:extLst>
      <p:ext uri="{BB962C8B-B14F-4D97-AF65-F5344CB8AC3E}">
        <p14:creationId xmlns:p14="http://schemas.microsoft.com/office/powerpoint/2010/main" val="968213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http://farm2.static.flickr.com/1033/567726321_6308d0af18.jpg"/>
          <p:cNvPicPr>
            <a:picLocks noChangeAspect="1" noChangeArrowheads="1"/>
          </p:cNvPicPr>
          <p:nvPr/>
        </p:nvPicPr>
        <p:blipFill>
          <a:blip r:embed="rId2"/>
          <a:srcRect/>
          <a:stretch>
            <a:fillRect/>
          </a:stretch>
        </p:blipFill>
        <p:spPr bwMode="auto">
          <a:xfrm>
            <a:off x="4724400" y="152400"/>
            <a:ext cx="4191000" cy="2895600"/>
          </a:xfrm>
          <a:prstGeom prst="rect">
            <a:avLst/>
          </a:prstGeom>
          <a:noFill/>
        </p:spPr>
      </p:pic>
      <p:pic>
        <p:nvPicPr>
          <p:cNvPr id="43012" name="Picture 4" descr="http://farm1.static.flickr.com/177/439025141_03d3e944dc.jpg"/>
          <p:cNvPicPr>
            <a:picLocks noChangeAspect="1" noChangeArrowheads="1"/>
          </p:cNvPicPr>
          <p:nvPr/>
        </p:nvPicPr>
        <p:blipFill>
          <a:blip r:embed="rId3"/>
          <a:srcRect/>
          <a:stretch>
            <a:fillRect/>
          </a:stretch>
        </p:blipFill>
        <p:spPr bwMode="auto">
          <a:xfrm>
            <a:off x="228600" y="152400"/>
            <a:ext cx="4038600" cy="2895600"/>
          </a:xfrm>
          <a:prstGeom prst="rect">
            <a:avLst/>
          </a:prstGeom>
          <a:noFill/>
        </p:spPr>
      </p:pic>
      <p:pic>
        <p:nvPicPr>
          <p:cNvPr id="43014" name="Picture 6" descr="http://www.whatdobedbugslooklike.net/wp-content/uploads/2011/04/bedbugbitr_small.jpg"/>
          <p:cNvPicPr>
            <a:picLocks noChangeAspect="1" noChangeArrowheads="1"/>
          </p:cNvPicPr>
          <p:nvPr/>
        </p:nvPicPr>
        <p:blipFill>
          <a:blip r:embed="rId4"/>
          <a:srcRect/>
          <a:stretch>
            <a:fillRect/>
          </a:stretch>
        </p:blipFill>
        <p:spPr bwMode="auto">
          <a:xfrm>
            <a:off x="228600" y="3200400"/>
            <a:ext cx="3500716" cy="1905000"/>
          </a:xfrm>
          <a:prstGeom prst="rect">
            <a:avLst/>
          </a:prstGeom>
          <a:noFill/>
        </p:spPr>
      </p:pic>
      <p:pic>
        <p:nvPicPr>
          <p:cNvPr id="43016" name="Picture 8" descr="Bed Bug Bites"/>
          <p:cNvPicPr>
            <a:picLocks noChangeAspect="1" noChangeArrowheads="1"/>
          </p:cNvPicPr>
          <p:nvPr/>
        </p:nvPicPr>
        <p:blipFill>
          <a:blip r:embed="rId5"/>
          <a:srcRect/>
          <a:stretch>
            <a:fillRect/>
          </a:stretch>
        </p:blipFill>
        <p:spPr bwMode="auto">
          <a:xfrm>
            <a:off x="228600" y="5257800"/>
            <a:ext cx="1934084" cy="1447800"/>
          </a:xfrm>
          <a:prstGeom prst="rect">
            <a:avLst/>
          </a:prstGeom>
          <a:noFill/>
        </p:spPr>
      </p:pic>
      <p:pic>
        <p:nvPicPr>
          <p:cNvPr id="43018" name="Picture 10" descr="http://www.techi.com/wp-content/uploads/2010/09/google_logo.jpg"/>
          <p:cNvPicPr>
            <a:picLocks noChangeAspect="1" noChangeArrowheads="1"/>
          </p:cNvPicPr>
          <p:nvPr/>
        </p:nvPicPr>
        <p:blipFill>
          <a:blip r:embed="rId6"/>
          <a:srcRect/>
          <a:stretch>
            <a:fillRect/>
          </a:stretch>
        </p:blipFill>
        <p:spPr bwMode="auto">
          <a:xfrm>
            <a:off x="2209800" y="5257800"/>
            <a:ext cx="2171700" cy="1447800"/>
          </a:xfrm>
          <a:prstGeom prst="rect">
            <a:avLst/>
          </a:prstGeom>
          <a:noFill/>
        </p:spPr>
      </p:pic>
      <p:pic>
        <p:nvPicPr>
          <p:cNvPr id="43020" name="Picture 12" descr="http://www.bedbugbitespictures.net/wp-content/uploads/2011/01/infant-baby-bed-bug-bites.jpg"/>
          <p:cNvPicPr>
            <a:picLocks noChangeAspect="1" noChangeArrowheads="1"/>
          </p:cNvPicPr>
          <p:nvPr/>
        </p:nvPicPr>
        <p:blipFill>
          <a:blip r:embed="rId7"/>
          <a:srcRect/>
          <a:stretch>
            <a:fillRect/>
          </a:stretch>
        </p:blipFill>
        <p:spPr bwMode="auto">
          <a:xfrm>
            <a:off x="6324600" y="3200400"/>
            <a:ext cx="2552700" cy="3505200"/>
          </a:xfrm>
          <a:prstGeom prst="rect">
            <a:avLst/>
          </a:prstGeom>
          <a:noFill/>
        </p:spPr>
      </p:pic>
      <p:pic>
        <p:nvPicPr>
          <p:cNvPr id="43022" name="Picture 14" descr="http://0.tqn.com/d/create/1/0/w/c/5/-/7.19-neck.jpg"/>
          <p:cNvPicPr>
            <a:picLocks noChangeAspect="1" noChangeArrowheads="1"/>
          </p:cNvPicPr>
          <p:nvPr/>
        </p:nvPicPr>
        <p:blipFill>
          <a:blip r:embed="rId8"/>
          <a:srcRect/>
          <a:stretch>
            <a:fillRect/>
          </a:stretch>
        </p:blipFill>
        <p:spPr bwMode="auto">
          <a:xfrm>
            <a:off x="3810000" y="3200400"/>
            <a:ext cx="2438400" cy="1885950"/>
          </a:xfrm>
          <a:prstGeom prst="rect">
            <a:avLst/>
          </a:prstGeom>
          <a:noFill/>
        </p:spPr>
      </p:pic>
      <p:pic>
        <p:nvPicPr>
          <p:cNvPr id="43024" name="Picture 16" descr="http://t0.gstatic.com/images?q=tbn:ANd9GcShjGZ-Ye8L1gu5Sx0FAK8KBO9wvubdK5fCl3DGkEZHyYInIoP7UbNUKOvz"/>
          <p:cNvPicPr>
            <a:picLocks noChangeAspect="1" noChangeArrowheads="1"/>
          </p:cNvPicPr>
          <p:nvPr/>
        </p:nvPicPr>
        <p:blipFill>
          <a:blip r:embed="rId9"/>
          <a:srcRect/>
          <a:stretch>
            <a:fillRect/>
          </a:stretch>
        </p:blipFill>
        <p:spPr bwMode="auto">
          <a:xfrm>
            <a:off x="4419600" y="5257800"/>
            <a:ext cx="1845028" cy="1419225"/>
          </a:xfrm>
          <a:prstGeom prst="rect">
            <a:avLst/>
          </a:prstGeom>
          <a:noFill/>
        </p:spPr>
      </p:pic>
    </p:spTree>
    <p:extLst>
      <p:ext uri="{BB962C8B-B14F-4D97-AF65-F5344CB8AC3E}">
        <p14:creationId xmlns:p14="http://schemas.microsoft.com/office/powerpoint/2010/main" val="28465588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b="1" dirty="0" smtClean="0"/>
              <a:t>Options for Treatment</a:t>
            </a:r>
            <a:endParaRPr lang="en-US" sz="4800" b="1" dirty="0"/>
          </a:p>
        </p:txBody>
      </p:sp>
      <p:sp>
        <p:nvSpPr>
          <p:cNvPr id="3" name="Content Placeholder 2"/>
          <p:cNvSpPr>
            <a:spLocks noGrp="1"/>
          </p:cNvSpPr>
          <p:nvPr>
            <p:ph idx="1"/>
          </p:nvPr>
        </p:nvSpPr>
        <p:spPr>
          <a:xfrm>
            <a:off x="762000" y="1524000"/>
            <a:ext cx="7848600" cy="4195481"/>
          </a:xfrm>
        </p:spPr>
        <p:txBody>
          <a:bodyPr>
            <a:noAutofit/>
          </a:bodyPr>
          <a:lstStyle/>
          <a:p>
            <a:r>
              <a:rPr lang="en-US" sz="2800" b="1" dirty="0" smtClean="0"/>
              <a:t>Self Treatment </a:t>
            </a:r>
            <a:r>
              <a:rPr lang="en-US" sz="2800" dirty="0" smtClean="0"/>
              <a:t>– typically ineffective but frequently what many people can afford (Can Be Done However) </a:t>
            </a:r>
          </a:p>
          <a:p>
            <a:endParaRPr lang="en-US" sz="2800" dirty="0" smtClean="0"/>
          </a:p>
          <a:p>
            <a:r>
              <a:rPr lang="en-US" sz="2800" b="1" dirty="0" smtClean="0"/>
              <a:t>Chemical Application </a:t>
            </a:r>
            <a:r>
              <a:rPr lang="en-US" sz="2800" dirty="0" smtClean="0"/>
              <a:t>– Requires intense preparation and repeated treatment(s)</a:t>
            </a:r>
          </a:p>
          <a:p>
            <a:pPr marL="0" indent="0">
              <a:buNone/>
            </a:pPr>
            <a:endParaRPr lang="en-US" sz="2800" dirty="0" smtClean="0"/>
          </a:p>
          <a:p>
            <a:r>
              <a:rPr lang="en-US" sz="2800" b="1" dirty="0" smtClean="0"/>
              <a:t>Heat treatment </a:t>
            </a:r>
            <a:r>
              <a:rPr lang="en-US" sz="2800" dirty="0" smtClean="0"/>
              <a:t>– requires professional application/preparation and </a:t>
            </a:r>
            <a:r>
              <a:rPr lang="en-US" sz="2800" b="1" u="sng" dirty="0" smtClean="0"/>
              <a:t>can</a:t>
            </a:r>
            <a:r>
              <a:rPr lang="en-US" sz="2800" dirty="0" smtClean="0"/>
              <a:t> be a one-time effort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backgroundRemoval t="2388" b="100000" l="406" r="99594">
                        <a14:foregroundMark x1="6694" y1="55522" x2="6694" y2="55522"/>
                        <a14:foregroundMark x1="6897" y1="55224" x2="13996" y2="48657"/>
                        <a14:foregroundMark x1="85598" y1="59403" x2="89858" y2="60000"/>
                        <a14:foregroundMark x1="90467" y1="61194" x2="91481" y2="62687"/>
                        <a14:foregroundMark x1="50304" y1="89254" x2="55172" y2="94627"/>
                        <a14:foregroundMark x1="83570" y1="50448" x2="83773" y2="59701"/>
                        <a14:backgroundMark x1="62272" y1="57910" x2="80933" y2="56119"/>
                        <a14:backgroundMark x1="57606" y1="72537" x2="64300" y2="80896"/>
                        <a14:backgroundMark x1="47870" y1="76716" x2="41582" y2="74328"/>
                        <a14:backgroundMark x1="88235" y1="59701" x2="88235" y2="54030"/>
                        <a14:backgroundMark x1="46247" y1="90448" x2="34686" y2="86567"/>
                        <a14:backgroundMark x1="24746" y1="81194" x2="16430" y2="99403"/>
                      </a14:backgroundRemoval>
                    </a14:imgEffect>
                  </a14:imgLayer>
                </a14:imgProps>
              </a:ext>
              <a:ext uri="{28A0092B-C50C-407E-A947-70E740481C1C}">
                <a14:useLocalDpi xmlns:a14="http://schemas.microsoft.com/office/drawing/2010/main" val="0"/>
              </a:ext>
            </a:extLst>
          </a:blip>
          <a:stretch>
            <a:fillRect/>
          </a:stretch>
        </p:blipFill>
        <p:spPr>
          <a:xfrm>
            <a:off x="-685800" y="-152400"/>
            <a:ext cx="10316797" cy="7010400"/>
          </a:xfrm>
          <a:prstGeom prst="rect">
            <a:avLst/>
          </a:prstGeom>
        </p:spPr>
      </p:pic>
    </p:spTree>
    <p:extLst>
      <p:ext uri="{BB962C8B-B14F-4D97-AF65-F5344CB8AC3E}">
        <p14:creationId xmlns:p14="http://schemas.microsoft.com/office/powerpoint/2010/main" val="331673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 y="685800"/>
            <a:ext cx="8991600" cy="1261884"/>
          </a:xfrm>
          <a:prstGeom prst="rect">
            <a:avLst/>
          </a:prstGeom>
          <a:noFill/>
        </p:spPr>
        <p:txBody>
          <a:bodyPr wrap="square" rtlCol="0">
            <a:spAutoFit/>
          </a:bodyPr>
          <a:lstStyle/>
          <a:p>
            <a:pPr algn="ctr"/>
            <a:r>
              <a:rPr lang="en-US" sz="3600" b="1" dirty="0" smtClean="0"/>
              <a:t>Bedbug SOPS – Examples</a:t>
            </a:r>
          </a:p>
          <a:p>
            <a:pPr algn="ctr"/>
            <a:r>
              <a:rPr lang="en-US" sz="2000" dirty="0">
                <a:hlinkClick r:id="rId2"/>
              </a:rPr>
              <a:t>https://</a:t>
            </a:r>
            <a:r>
              <a:rPr lang="en-US" sz="2000" dirty="0" smtClean="0">
                <a:hlinkClick r:id="rId2"/>
              </a:rPr>
              <a:t>www.bedbugs.umn.edu/public-facilities/school-setting</a:t>
            </a:r>
            <a:endParaRPr lang="en-US" sz="2000" dirty="0" smtClean="0"/>
          </a:p>
          <a:p>
            <a:pPr algn="ctr"/>
            <a:endParaRPr lang="en-US" sz="2000" dirty="0"/>
          </a:p>
        </p:txBody>
      </p:sp>
      <p:pic>
        <p:nvPicPr>
          <p:cNvPr id="3" name="Picture 2"/>
          <p:cNvPicPr>
            <a:picLocks noChangeAspect="1"/>
          </p:cNvPicPr>
          <p:nvPr/>
        </p:nvPicPr>
        <p:blipFill>
          <a:blip r:embed="rId3"/>
          <a:stretch>
            <a:fillRect/>
          </a:stretch>
        </p:blipFill>
        <p:spPr>
          <a:xfrm>
            <a:off x="249766" y="1828800"/>
            <a:ext cx="8644467" cy="4862513"/>
          </a:xfrm>
          <a:prstGeom prst="rect">
            <a:avLst/>
          </a:prstGeom>
        </p:spPr>
      </p:pic>
    </p:spTree>
    <p:extLst>
      <p:ext uri="{BB962C8B-B14F-4D97-AF65-F5344CB8AC3E}">
        <p14:creationId xmlns:p14="http://schemas.microsoft.com/office/powerpoint/2010/main" val="29457664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 y="685800"/>
            <a:ext cx="8991600" cy="1200329"/>
          </a:xfrm>
          <a:prstGeom prst="rect">
            <a:avLst/>
          </a:prstGeom>
          <a:noFill/>
        </p:spPr>
        <p:txBody>
          <a:bodyPr wrap="square" rtlCol="0">
            <a:spAutoFit/>
          </a:bodyPr>
          <a:lstStyle/>
          <a:p>
            <a:pPr algn="ctr"/>
            <a:r>
              <a:rPr lang="en-US" sz="3600" b="1" dirty="0" smtClean="0"/>
              <a:t>Bedbug SOPS – Examples</a:t>
            </a:r>
          </a:p>
          <a:p>
            <a:pPr algn="ctr"/>
            <a:r>
              <a:rPr lang="en-US" sz="1600" dirty="0">
                <a:hlinkClick r:id="rId2"/>
              </a:rPr>
              <a:t>https://</a:t>
            </a:r>
            <a:r>
              <a:rPr lang="en-US" sz="1600" dirty="0" smtClean="0">
                <a:hlinkClick r:id="rId2"/>
              </a:rPr>
              <a:t>www.epa.gov/sites/production/files/documents/BB_in_Schools_May_2012.pdf</a:t>
            </a:r>
            <a:endParaRPr lang="en-US" sz="1600" dirty="0" smtClean="0"/>
          </a:p>
          <a:p>
            <a:pPr algn="ctr"/>
            <a:endParaRPr lang="en-US" sz="2000" dirty="0"/>
          </a:p>
        </p:txBody>
      </p:sp>
      <p:pic>
        <p:nvPicPr>
          <p:cNvPr id="3" name="Picture 2"/>
          <p:cNvPicPr>
            <a:picLocks noChangeAspect="1"/>
          </p:cNvPicPr>
          <p:nvPr/>
        </p:nvPicPr>
        <p:blipFill rotWithShape="1">
          <a:blip r:embed="rId3"/>
          <a:srcRect l="17242" t="11299" r="18966"/>
          <a:stretch/>
        </p:blipFill>
        <p:spPr>
          <a:xfrm>
            <a:off x="76200" y="1600200"/>
            <a:ext cx="8991600" cy="5185029"/>
          </a:xfrm>
          <a:prstGeom prst="rect">
            <a:avLst/>
          </a:prstGeom>
        </p:spPr>
      </p:pic>
    </p:spTree>
    <p:extLst>
      <p:ext uri="{BB962C8B-B14F-4D97-AF65-F5344CB8AC3E}">
        <p14:creationId xmlns:p14="http://schemas.microsoft.com/office/powerpoint/2010/main" val="87258160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 y="685800"/>
            <a:ext cx="8991600" cy="1446550"/>
          </a:xfrm>
          <a:prstGeom prst="rect">
            <a:avLst/>
          </a:prstGeom>
          <a:noFill/>
        </p:spPr>
        <p:txBody>
          <a:bodyPr wrap="square" rtlCol="0">
            <a:spAutoFit/>
          </a:bodyPr>
          <a:lstStyle/>
          <a:p>
            <a:pPr algn="ctr"/>
            <a:r>
              <a:rPr lang="en-US" sz="3600" b="1" dirty="0" smtClean="0"/>
              <a:t>Bedbug SOPS – Examples</a:t>
            </a:r>
          </a:p>
          <a:p>
            <a:pPr algn="ctr"/>
            <a:r>
              <a:rPr lang="en-US" sz="1600" dirty="0">
                <a:hlinkClick r:id="rId2"/>
              </a:rPr>
              <a:t>https://</a:t>
            </a:r>
            <a:r>
              <a:rPr lang="en-US" sz="1600" dirty="0" smtClean="0">
                <a:hlinkClick r:id="rId2"/>
              </a:rPr>
              <a:t>cchealth.org/bedbugs/pdf/2016-Sample-Protocol-BB-Schools.pdf</a:t>
            </a:r>
            <a:endParaRPr lang="en-US" sz="1600" dirty="0" smtClean="0"/>
          </a:p>
          <a:p>
            <a:pPr algn="ctr"/>
            <a:endParaRPr lang="en-US" sz="1600" dirty="0" smtClean="0"/>
          </a:p>
          <a:p>
            <a:pPr algn="ctr"/>
            <a:endParaRPr lang="en-US" sz="2000" dirty="0"/>
          </a:p>
        </p:txBody>
      </p:sp>
      <p:pic>
        <p:nvPicPr>
          <p:cNvPr id="4" name="Picture 3"/>
          <p:cNvPicPr>
            <a:picLocks noChangeAspect="1"/>
          </p:cNvPicPr>
          <p:nvPr/>
        </p:nvPicPr>
        <p:blipFill rotWithShape="1">
          <a:blip r:embed="rId3"/>
          <a:srcRect l="9877" t="15363" r="11111"/>
          <a:stretch/>
        </p:blipFill>
        <p:spPr>
          <a:xfrm>
            <a:off x="381000" y="1600200"/>
            <a:ext cx="8382000" cy="5050483"/>
          </a:xfrm>
          <a:prstGeom prst="rect">
            <a:avLst/>
          </a:prstGeom>
        </p:spPr>
      </p:pic>
    </p:spTree>
    <p:extLst>
      <p:ext uri="{BB962C8B-B14F-4D97-AF65-F5344CB8AC3E}">
        <p14:creationId xmlns:p14="http://schemas.microsoft.com/office/powerpoint/2010/main" val="426613180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 y="685800"/>
            <a:ext cx="8991600" cy="1200329"/>
          </a:xfrm>
          <a:prstGeom prst="rect">
            <a:avLst/>
          </a:prstGeom>
          <a:noFill/>
        </p:spPr>
        <p:txBody>
          <a:bodyPr wrap="square" rtlCol="0">
            <a:spAutoFit/>
          </a:bodyPr>
          <a:lstStyle/>
          <a:p>
            <a:pPr algn="ctr"/>
            <a:r>
              <a:rPr lang="en-US" sz="3600" b="1" dirty="0" smtClean="0"/>
              <a:t>Bedbug SOPS – Examples</a:t>
            </a:r>
          </a:p>
          <a:p>
            <a:pPr algn="ctr"/>
            <a:r>
              <a:rPr lang="en-US" sz="1600" dirty="0">
                <a:hlinkClick r:id="rId2"/>
              </a:rPr>
              <a:t>https://citybugs.tamu.edu/factsheets/biting-stinging/bed-bugs/ent-3014</a:t>
            </a:r>
            <a:r>
              <a:rPr lang="en-US" sz="1600" dirty="0" smtClean="0">
                <a:hlinkClick r:id="rId2"/>
              </a:rPr>
              <a:t>/</a:t>
            </a:r>
            <a:endParaRPr lang="en-US" sz="1600" dirty="0" smtClean="0"/>
          </a:p>
          <a:p>
            <a:pPr algn="ctr"/>
            <a:endParaRPr lang="en-US" sz="2000" dirty="0"/>
          </a:p>
        </p:txBody>
      </p:sp>
      <p:pic>
        <p:nvPicPr>
          <p:cNvPr id="4" name="Picture 3"/>
          <p:cNvPicPr>
            <a:picLocks noChangeAspect="1"/>
          </p:cNvPicPr>
          <p:nvPr/>
        </p:nvPicPr>
        <p:blipFill rotWithShape="1">
          <a:blip r:embed="rId3"/>
          <a:srcRect t="4283" b="3615"/>
          <a:stretch/>
        </p:blipFill>
        <p:spPr>
          <a:xfrm>
            <a:off x="228600" y="1752599"/>
            <a:ext cx="8610600" cy="5029201"/>
          </a:xfrm>
          <a:prstGeom prst="rect">
            <a:avLst/>
          </a:prstGeom>
        </p:spPr>
      </p:pic>
    </p:spTree>
    <p:extLst>
      <p:ext uri="{BB962C8B-B14F-4D97-AF65-F5344CB8AC3E}">
        <p14:creationId xmlns:p14="http://schemas.microsoft.com/office/powerpoint/2010/main" val="32733364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defRPr/>
            </a:pPr>
            <a:r>
              <a:rPr lang="en-US" b="1" smtClean="0"/>
              <a:t>What are bed bugs?</a:t>
            </a:r>
          </a:p>
        </p:txBody>
      </p:sp>
      <p:sp>
        <p:nvSpPr>
          <p:cNvPr id="12291" name="Rectangle 3"/>
          <p:cNvSpPr>
            <a:spLocks noGrp="1" noChangeArrowheads="1"/>
          </p:cNvSpPr>
          <p:nvPr>
            <p:ph idx="1"/>
          </p:nvPr>
        </p:nvSpPr>
        <p:spPr>
          <a:xfrm>
            <a:off x="685800" y="1371600"/>
            <a:ext cx="7772400" cy="5181599"/>
          </a:xfrm>
        </p:spPr>
        <p:txBody>
          <a:bodyPr>
            <a:normAutofit fontScale="77500" lnSpcReduction="20000"/>
          </a:bodyPr>
          <a:lstStyle/>
          <a:p>
            <a:pPr marL="0" indent="0" eaLnBrk="1" hangingPunct="1">
              <a:lnSpc>
                <a:spcPct val="110000"/>
              </a:lnSpc>
              <a:defRPr/>
            </a:pPr>
            <a:r>
              <a:rPr lang="en-US" sz="3000" dirty="0" smtClean="0"/>
              <a:t>Bed bugs are small, flat, oval, wingless insects reddish-brown in color that feed on humans and other warm-blooded animals</a:t>
            </a:r>
          </a:p>
          <a:p>
            <a:pPr marL="0" indent="0" eaLnBrk="1" hangingPunct="1">
              <a:lnSpc>
                <a:spcPct val="110000"/>
              </a:lnSpc>
              <a:defRPr/>
            </a:pPr>
            <a:endParaRPr lang="en-US" sz="3000" dirty="0" smtClean="0"/>
          </a:p>
          <a:p>
            <a:pPr marL="0" indent="0" eaLnBrk="1" hangingPunct="1">
              <a:lnSpc>
                <a:spcPct val="110000"/>
              </a:lnSpc>
              <a:defRPr/>
            </a:pPr>
            <a:r>
              <a:rPr lang="en-US" sz="3000" dirty="0" smtClean="0"/>
              <a:t>These insects about </a:t>
            </a:r>
            <a:r>
              <a:rPr lang="en-US" sz="3000" dirty="0" smtClean="0">
                <a:solidFill>
                  <a:srgbClr val="FFFF00"/>
                </a:solidFill>
              </a:rPr>
              <a:t>one fourth (¼) of an inch </a:t>
            </a:r>
            <a:r>
              <a:rPr lang="en-US" sz="3000" dirty="0" smtClean="0"/>
              <a:t>in length.</a:t>
            </a:r>
          </a:p>
          <a:p>
            <a:pPr marL="0" indent="0" eaLnBrk="1" hangingPunct="1">
              <a:lnSpc>
                <a:spcPct val="110000"/>
              </a:lnSpc>
              <a:buNone/>
              <a:defRPr/>
            </a:pPr>
            <a:endParaRPr lang="en-US" sz="3000" dirty="0" smtClean="0"/>
          </a:p>
          <a:p>
            <a:pPr marL="0" indent="0" eaLnBrk="1" hangingPunct="1">
              <a:lnSpc>
                <a:spcPct val="110000"/>
              </a:lnSpc>
              <a:defRPr/>
            </a:pPr>
            <a:r>
              <a:rPr lang="en-US" sz="3000" dirty="0" smtClean="0">
                <a:solidFill>
                  <a:srgbClr val="FFFF00"/>
                </a:solidFill>
              </a:rPr>
              <a:t>Immature bed bugs (nymphs) </a:t>
            </a:r>
            <a:r>
              <a:rPr lang="en-US" sz="3000" dirty="0" smtClean="0"/>
              <a:t>are usually lighter in color but otherwise resemble adults.</a:t>
            </a:r>
          </a:p>
          <a:p>
            <a:pPr marL="0" indent="0" eaLnBrk="1" hangingPunct="1">
              <a:lnSpc>
                <a:spcPct val="110000"/>
              </a:lnSpc>
              <a:buFont typeface="Wingdings" pitchFamily="2" charset="2"/>
              <a:buNone/>
              <a:defRPr/>
            </a:pPr>
            <a:endParaRPr lang="en-US" sz="3000" dirty="0" smtClean="0"/>
          </a:p>
          <a:p>
            <a:pPr marL="0" indent="0" eaLnBrk="1" hangingPunct="1">
              <a:lnSpc>
                <a:spcPct val="110000"/>
              </a:lnSpc>
              <a:defRPr/>
            </a:pPr>
            <a:r>
              <a:rPr lang="en-US" sz="3000" dirty="0" smtClean="0">
                <a:solidFill>
                  <a:srgbClr val="FFFF00"/>
                </a:solidFill>
              </a:rPr>
              <a:t>The typical life span of a bed bug is about 10 months. They can survive for weeks to months without feeding.</a:t>
            </a:r>
          </a:p>
          <a:p>
            <a:pPr marL="0" indent="0" eaLnBrk="1" hangingPunct="1">
              <a:lnSpc>
                <a:spcPct val="110000"/>
              </a:lnSpc>
              <a:defRPr/>
            </a:pPr>
            <a:endParaRPr lang="en-US" sz="2400" dirty="0" smtClean="0"/>
          </a:p>
          <a:p>
            <a:pPr marL="0" indent="0" eaLnBrk="1" hangingPunct="1">
              <a:lnSpc>
                <a:spcPct val="110000"/>
              </a:lnSpc>
              <a:defRPr/>
            </a:pPr>
            <a:endParaRPr lang="en-US" sz="2400" dirty="0" smtClean="0"/>
          </a:p>
          <a:p>
            <a:pPr marL="0" indent="0" eaLnBrk="1" hangingPunct="1">
              <a:lnSpc>
                <a:spcPct val="110000"/>
              </a:lnSpc>
              <a:defRPr/>
            </a:pPr>
            <a:endParaRPr lang="en-US" sz="2400" dirty="0" smtClean="0"/>
          </a:p>
          <a:p>
            <a:pPr marL="0" indent="0" eaLnBrk="1" hangingPunct="1">
              <a:lnSpc>
                <a:spcPct val="110000"/>
              </a:lnSpc>
              <a:defRPr/>
            </a:pPr>
            <a:endParaRPr lang="en-US" sz="2400"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 y="685800"/>
            <a:ext cx="8991600" cy="1200329"/>
          </a:xfrm>
          <a:prstGeom prst="rect">
            <a:avLst/>
          </a:prstGeom>
          <a:noFill/>
        </p:spPr>
        <p:txBody>
          <a:bodyPr wrap="square" rtlCol="0">
            <a:spAutoFit/>
          </a:bodyPr>
          <a:lstStyle/>
          <a:p>
            <a:pPr algn="ctr"/>
            <a:r>
              <a:rPr lang="en-US" sz="3600" b="1" dirty="0" smtClean="0"/>
              <a:t>Bedbug SOPS – Examples</a:t>
            </a:r>
          </a:p>
          <a:p>
            <a:pPr algn="ctr"/>
            <a:r>
              <a:rPr lang="en-US" sz="1600" dirty="0">
                <a:hlinkClick r:id="rId2"/>
              </a:rPr>
              <a:t>http://</a:t>
            </a:r>
            <a:r>
              <a:rPr lang="en-US" sz="1600" dirty="0" smtClean="0">
                <a:hlinkClick r:id="rId2"/>
              </a:rPr>
              <a:t>www.vdacs.virginia.gov/pdf/bb-schools1.pdf</a:t>
            </a:r>
            <a:endParaRPr lang="en-US" sz="1600" dirty="0" smtClean="0"/>
          </a:p>
          <a:p>
            <a:pPr algn="ctr"/>
            <a:endParaRPr lang="en-US" sz="2000" dirty="0"/>
          </a:p>
        </p:txBody>
      </p:sp>
      <p:pic>
        <p:nvPicPr>
          <p:cNvPr id="4" name="Picture 3"/>
          <p:cNvPicPr>
            <a:picLocks noChangeAspect="1"/>
          </p:cNvPicPr>
          <p:nvPr/>
        </p:nvPicPr>
        <p:blipFill rotWithShape="1">
          <a:blip r:embed="rId3"/>
          <a:srcRect l="9055" t="11198" r="10630" b="4812"/>
          <a:stretch/>
        </p:blipFill>
        <p:spPr>
          <a:xfrm>
            <a:off x="152400" y="1676400"/>
            <a:ext cx="8839200" cy="5029200"/>
          </a:xfrm>
          <a:prstGeom prst="rect">
            <a:avLst/>
          </a:prstGeom>
        </p:spPr>
      </p:pic>
    </p:spTree>
    <p:extLst>
      <p:ext uri="{BB962C8B-B14F-4D97-AF65-F5344CB8AC3E}">
        <p14:creationId xmlns:p14="http://schemas.microsoft.com/office/powerpoint/2010/main" val="285922869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228600" y="175419"/>
            <a:ext cx="8229600" cy="2544762"/>
          </a:xfrm>
        </p:spPr>
        <p:txBody>
          <a:bodyPr/>
          <a:lstStyle/>
          <a:p>
            <a:pPr eaLnBrk="1" hangingPunct="1">
              <a:defRPr/>
            </a:pPr>
            <a:r>
              <a:rPr lang="en-US" b="1" dirty="0" smtClean="0"/>
              <a:t>Thank you</a:t>
            </a:r>
            <a:br>
              <a:rPr lang="en-US" b="1" dirty="0" smtClean="0"/>
            </a:br>
            <a:r>
              <a:rPr lang="en-US" b="1" dirty="0" smtClean="0"/>
              <a:t>Any Questions ?</a:t>
            </a:r>
          </a:p>
        </p:txBody>
      </p:sp>
      <p:sp>
        <p:nvSpPr>
          <p:cNvPr id="25603" name="Rectangle 3"/>
          <p:cNvSpPr>
            <a:spLocks noGrp="1" noChangeArrowheads="1"/>
          </p:cNvSpPr>
          <p:nvPr>
            <p:ph idx="1"/>
          </p:nvPr>
        </p:nvSpPr>
        <p:spPr>
          <a:xfrm>
            <a:off x="2652712" y="5029200"/>
            <a:ext cx="8229600" cy="2700337"/>
          </a:xfrm>
        </p:spPr>
        <p:txBody>
          <a:bodyPr/>
          <a:lstStyle/>
          <a:p>
            <a:pPr algn="ctr" eaLnBrk="1" hangingPunct="1">
              <a:buFont typeface="Wingdings" pitchFamily="2" charset="2"/>
              <a:buNone/>
              <a:defRPr/>
            </a:pPr>
            <a:endParaRPr lang="en-US" b="1" dirty="0" smtClean="0"/>
          </a:p>
          <a:p>
            <a:pPr algn="ctr" eaLnBrk="1" hangingPunct="1">
              <a:buFont typeface="Wingdings" pitchFamily="2" charset="2"/>
              <a:buNone/>
              <a:defRPr/>
            </a:pPr>
            <a:endParaRPr lang="en-US" b="1" dirty="0"/>
          </a:p>
          <a:p>
            <a:pPr algn="ctr" eaLnBrk="1" hangingPunct="1">
              <a:buFont typeface="Wingdings" pitchFamily="2" charset="2"/>
              <a:buNone/>
              <a:defRPr/>
            </a:pPr>
            <a:endParaRPr lang="en-US" b="1" dirty="0" smtClean="0"/>
          </a:p>
          <a:p>
            <a:pPr algn="ctr" eaLnBrk="1" hangingPunct="1">
              <a:buFont typeface="Wingdings" pitchFamily="2" charset="2"/>
              <a:buNone/>
              <a:defRPr/>
            </a:pPr>
            <a:r>
              <a:rPr lang="en-US" b="1" dirty="0" smtClean="0"/>
              <a:t>Ken Belmont          302-744-4721</a:t>
            </a:r>
          </a:p>
        </p:txBody>
      </p:sp>
      <p:pic>
        <p:nvPicPr>
          <p:cNvPr id="2050" name="Picture 2" descr="C:\Users\ken.belmont\Desktop\DHSS-Logo_HSP.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5410200"/>
            <a:ext cx="4391025" cy="86674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rotWithShape="1">
          <a:blip r:embed="rId3">
            <a:extLst>
              <a:ext uri="{BEBA8EAE-BF5A-486C-A8C5-ECC9F3942E4B}">
                <a14:imgProps xmlns:a14="http://schemas.microsoft.com/office/drawing/2010/main">
                  <a14:imgLayer r:embed="rId4">
                    <a14:imgEffect>
                      <a14:colorTemperature colorTemp="7760"/>
                    </a14:imgEffect>
                    <a14:imgEffect>
                      <a14:saturation sat="88000"/>
                    </a14:imgEffect>
                  </a14:imgLayer>
                </a14:imgProps>
              </a:ext>
            </a:extLst>
          </a:blip>
          <a:srcRect l="8281" t="32130" r="47136" b="16019"/>
          <a:stretch/>
        </p:blipFill>
        <p:spPr>
          <a:xfrm>
            <a:off x="1447800" y="1295400"/>
            <a:ext cx="6527519" cy="4758512"/>
          </a:xfrm>
          <a:prstGeom prst="rect">
            <a:avLst/>
          </a:prstGeom>
          <a:effectLst>
            <a:softEdge rad="584200"/>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7" name="Rectangle 5"/>
          <p:cNvSpPr>
            <a:spLocks noGrp="1" noChangeArrowheads="1"/>
          </p:cNvSpPr>
          <p:nvPr>
            <p:ph type="ctrTitle"/>
          </p:nvPr>
        </p:nvSpPr>
        <p:spPr>
          <a:xfrm>
            <a:off x="-76200" y="381000"/>
            <a:ext cx="6553200" cy="1233343"/>
          </a:xfrm>
        </p:spPr>
        <p:txBody>
          <a:bodyPr/>
          <a:lstStyle/>
          <a:p>
            <a:pPr algn="ctr" eaLnBrk="1" hangingPunct="1">
              <a:defRPr/>
            </a:pPr>
            <a:r>
              <a:rPr lang="en-US" sz="6000" b="1" dirty="0" smtClean="0"/>
              <a:t>Stomach bugs</a:t>
            </a:r>
          </a:p>
        </p:txBody>
      </p:sp>
      <p:sp>
        <p:nvSpPr>
          <p:cNvPr id="13318" name="Rectangle 6"/>
          <p:cNvSpPr>
            <a:spLocks noGrp="1" noChangeArrowheads="1"/>
          </p:cNvSpPr>
          <p:nvPr>
            <p:ph type="subTitle" idx="1"/>
          </p:nvPr>
        </p:nvSpPr>
        <p:spPr>
          <a:xfrm>
            <a:off x="348343" y="1458317"/>
            <a:ext cx="6357257" cy="1132483"/>
          </a:xfrm>
        </p:spPr>
        <p:txBody>
          <a:bodyPr>
            <a:noAutofit/>
          </a:bodyPr>
          <a:lstStyle/>
          <a:p>
            <a:pPr eaLnBrk="1" hangingPunct="1">
              <a:defRPr/>
            </a:pPr>
            <a:r>
              <a:rPr lang="en-US" sz="2400" b="1" dirty="0" smtClean="0">
                <a:ln w="6350">
                  <a:solidFill>
                    <a:schemeClr val="bg1"/>
                  </a:solidFill>
                </a:ln>
              </a:rPr>
              <a:t>Delaware Division of Public Health</a:t>
            </a:r>
          </a:p>
          <a:p>
            <a:pPr eaLnBrk="1" hangingPunct="1">
              <a:defRPr/>
            </a:pPr>
            <a:r>
              <a:rPr lang="en-US" sz="1800" b="1" dirty="0" smtClean="0">
                <a:ln w="6350">
                  <a:solidFill>
                    <a:schemeClr val="bg1"/>
                  </a:solidFill>
                </a:ln>
              </a:rPr>
              <a:t>Health Systems Protection</a:t>
            </a:r>
          </a:p>
          <a:p>
            <a:pPr eaLnBrk="1" hangingPunct="1">
              <a:defRPr/>
            </a:pPr>
            <a:endParaRPr lang="en-US" sz="1800" b="1" dirty="0">
              <a:ln w="6350">
                <a:solidFill>
                  <a:schemeClr val="bg1"/>
                </a:solidFill>
              </a:ln>
            </a:endParaRPr>
          </a:p>
          <a:p>
            <a:pPr eaLnBrk="1" hangingPunct="1">
              <a:defRPr/>
            </a:pPr>
            <a:endParaRPr lang="en-US" sz="1800" b="1" dirty="0" smtClean="0">
              <a:ln w="6350">
                <a:solidFill>
                  <a:schemeClr val="bg1"/>
                </a:solidFill>
              </a:ln>
            </a:endParaRPr>
          </a:p>
          <a:p>
            <a:pPr eaLnBrk="1" hangingPunct="1">
              <a:defRPr/>
            </a:pPr>
            <a:endParaRPr lang="en-US" sz="1800" b="1" dirty="0">
              <a:ln w="6350">
                <a:solidFill>
                  <a:schemeClr val="bg1"/>
                </a:solidFill>
              </a:ln>
            </a:endParaRPr>
          </a:p>
          <a:p>
            <a:pPr eaLnBrk="1" hangingPunct="1">
              <a:defRPr/>
            </a:pPr>
            <a:endParaRPr lang="en-US" sz="1800" b="1" dirty="0" smtClean="0">
              <a:ln w="6350">
                <a:solidFill>
                  <a:schemeClr val="bg1"/>
                </a:solidFill>
              </a:ln>
            </a:endParaRPr>
          </a:p>
          <a:p>
            <a:pPr eaLnBrk="1" hangingPunct="1">
              <a:defRPr/>
            </a:pPr>
            <a:endParaRPr lang="en-US" sz="1800" b="1" dirty="0">
              <a:ln w="6350">
                <a:solidFill>
                  <a:schemeClr val="bg1"/>
                </a:solidFill>
              </a:ln>
            </a:endParaRPr>
          </a:p>
          <a:p>
            <a:pPr eaLnBrk="1" hangingPunct="1">
              <a:defRPr/>
            </a:pPr>
            <a:endParaRPr lang="en-US" sz="1800" b="1" dirty="0" smtClean="0">
              <a:ln w="6350">
                <a:solidFill>
                  <a:schemeClr val="bg1"/>
                </a:solidFill>
              </a:ln>
            </a:endParaRPr>
          </a:p>
          <a:p>
            <a:pPr eaLnBrk="1" hangingPunct="1">
              <a:defRPr/>
            </a:pPr>
            <a:endParaRPr lang="en-US" sz="1800" b="1" dirty="0">
              <a:ln w="6350">
                <a:solidFill>
                  <a:schemeClr val="bg1"/>
                </a:solidFill>
              </a:ln>
            </a:endParaRPr>
          </a:p>
          <a:p>
            <a:pPr eaLnBrk="1" hangingPunct="1">
              <a:defRPr/>
            </a:pPr>
            <a:endParaRPr lang="en-US" sz="1800" b="1" dirty="0" smtClean="0">
              <a:ln w="6350">
                <a:solidFill>
                  <a:schemeClr val="bg1"/>
                </a:solidFill>
              </a:ln>
            </a:endParaRPr>
          </a:p>
          <a:p>
            <a:pPr eaLnBrk="1" hangingPunct="1">
              <a:defRPr/>
            </a:pPr>
            <a:endParaRPr lang="en-US" sz="1800" b="1" dirty="0" smtClean="0">
              <a:ln w="6350">
                <a:solidFill>
                  <a:schemeClr val="bg1"/>
                </a:solidFill>
              </a:ln>
            </a:endParaRPr>
          </a:p>
          <a:p>
            <a:pPr eaLnBrk="1" hangingPunct="1">
              <a:defRPr/>
            </a:pPr>
            <a:r>
              <a:rPr lang="en-US" sz="1800" b="1" dirty="0" err="1" smtClean="0">
                <a:ln w="6350">
                  <a:solidFill>
                    <a:schemeClr val="bg1"/>
                  </a:solidFill>
                </a:ln>
              </a:rPr>
              <a:t>SandI</a:t>
            </a:r>
            <a:r>
              <a:rPr lang="en-US" sz="1800" b="1" dirty="0" smtClean="0">
                <a:ln w="6350">
                  <a:solidFill>
                    <a:schemeClr val="bg1"/>
                  </a:solidFill>
                </a:ln>
              </a:rPr>
              <a:t> </a:t>
            </a:r>
            <a:r>
              <a:rPr lang="en-US" sz="1800" b="1" dirty="0" err="1" smtClean="0">
                <a:ln w="6350">
                  <a:solidFill>
                    <a:schemeClr val="bg1"/>
                  </a:solidFill>
                </a:ln>
              </a:rPr>
              <a:t>SpIEGEL</a:t>
            </a:r>
            <a:endParaRPr lang="en-US" sz="1800" b="1" dirty="0" smtClean="0">
              <a:ln w="6350">
                <a:solidFill>
                  <a:schemeClr val="bg1"/>
                </a:solidFill>
              </a:ln>
            </a:endParaRPr>
          </a:p>
          <a:p>
            <a:pPr eaLnBrk="1" hangingPunct="1">
              <a:defRPr/>
            </a:pPr>
            <a:r>
              <a:rPr lang="en-US" sz="1800" b="1" dirty="0" smtClean="0">
                <a:ln w="6350">
                  <a:solidFill>
                    <a:schemeClr val="bg1"/>
                  </a:solidFill>
                </a:ln>
              </a:rPr>
              <a:t>302-744-4546</a:t>
            </a:r>
          </a:p>
        </p:txBody>
      </p:sp>
      <p:pic>
        <p:nvPicPr>
          <p:cNvPr id="1026" name="Picture 2" descr="C:\Users\ken.belmont\Desktop\DHSS-Logo_HSP.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6090867"/>
            <a:ext cx="3629025" cy="71633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Image result for bad bug book">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00" y="1817061"/>
            <a:ext cx="6324600" cy="4258566"/>
          </a:xfrm>
          <a:prstGeom prst="rect">
            <a:avLst/>
          </a:prstGeom>
          <a:noFill/>
          <a:effectLst>
            <a:softEdge rad="6096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7460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882" y="656749"/>
            <a:ext cx="7897290" cy="1400530"/>
          </a:xfrm>
        </p:spPr>
        <p:txBody>
          <a:bodyPr/>
          <a:lstStyle/>
          <a:p>
            <a:r>
              <a:rPr lang="en-US" sz="4800" dirty="0" smtClean="0">
                <a:solidFill>
                  <a:srgbClr val="FFFF00"/>
                </a:solidFill>
              </a:rPr>
              <a:t>What are stomach bugs?</a:t>
            </a:r>
            <a:endParaRPr lang="en-US" sz="4800" dirty="0">
              <a:solidFill>
                <a:srgbClr val="FFFF00"/>
              </a:solidFill>
            </a:endParaRPr>
          </a:p>
        </p:txBody>
      </p:sp>
      <p:sp>
        <p:nvSpPr>
          <p:cNvPr id="3" name="Content Placeholder 2"/>
          <p:cNvSpPr>
            <a:spLocks noGrp="1"/>
          </p:cNvSpPr>
          <p:nvPr>
            <p:ph idx="1"/>
          </p:nvPr>
        </p:nvSpPr>
        <p:spPr/>
        <p:txBody>
          <a:bodyPr>
            <a:noAutofit/>
          </a:bodyPr>
          <a:lstStyle/>
          <a:p>
            <a:r>
              <a:rPr lang="en-US" sz="3600" dirty="0" smtClean="0"/>
              <a:t>Gastrointestinal pathogens</a:t>
            </a:r>
          </a:p>
          <a:p>
            <a:pPr lvl="2">
              <a:buFont typeface="Wingdings" panose="05000000000000000000" pitchFamily="2" charset="2"/>
              <a:buChar char="v"/>
            </a:pPr>
            <a:r>
              <a:rPr lang="en-US" sz="3600" dirty="0" smtClean="0"/>
              <a:t>Bacteria</a:t>
            </a:r>
          </a:p>
          <a:p>
            <a:pPr lvl="2">
              <a:buFont typeface="Wingdings" panose="05000000000000000000" pitchFamily="2" charset="2"/>
              <a:buChar char="v"/>
            </a:pPr>
            <a:r>
              <a:rPr lang="en-US" sz="3600" dirty="0" smtClean="0"/>
              <a:t>Viruses</a:t>
            </a:r>
          </a:p>
          <a:p>
            <a:pPr lvl="2">
              <a:buFont typeface="Wingdings" panose="05000000000000000000" pitchFamily="2" charset="2"/>
              <a:buChar char="v"/>
            </a:pPr>
            <a:r>
              <a:rPr lang="en-US" sz="3600" dirty="0" smtClean="0"/>
              <a:t>Parasites</a:t>
            </a:r>
          </a:p>
          <a:p>
            <a:pPr lvl="2">
              <a:buFont typeface="Wingdings" panose="05000000000000000000" pitchFamily="2" charset="2"/>
              <a:buChar char="v"/>
            </a:pPr>
            <a:r>
              <a:rPr lang="en-US" sz="3600" dirty="0" smtClean="0"/>
              <a:t>Toxins</a:t>
            </a:r>
            <a:endParaRPr lang="en-US" sz="3600" dirty="0"/>
          </a:p>
        </p:txBody>
      </p:sp>
    </p:spTree>
    <p:extLst>
      <p:ext uri="{BB962C8B-B14F-4D97-AF65-F5344CB8AC3E}">
        <p14:creationId xmlns:p14="http://schemas.microsoft.com/office/powerpoint/2010/main" val="246924423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7360180" cy="1400530"/>
          </a:xfrm>
        </p:spPr>
        <p:txBody>
          <a:bodyPr/>
          <a:lstStyle/>
          <a:p>
            <a:r>
              <a:rPr lang="en-US" sz="3500" dirty="0" smtClean="0">
                <a:solidFill>
                  <a:srgbClr val="FFFF00"/>
                </a:solidFill>
              </a:rPr>
              <a:t>What are the most prevalent stomach bugs that can be </a:t>
            </a:r>
            <a:r>
              <a:rPr lang="en-US" sz="3500" dirty="0" smtClean="0">
                <a:solidFill>
                  <a:srgbClr val="FFFF00"/>
                </a:solidFill>
              </a:rPr>
              <a:t>transmitted </a:t>
            </a:r>
            <a:r>
              <a:rPr lang="en-US" sz="3500" dirty="0" smtClean="0">
                <a:solidFill>
                  <a:srgbClr val="FFFF00"/>
                </a:solidFill>
              </a:rPr>
              <a:t>through food?</a:t>
            </a:r>
            <a:endParaRPr lang="en-US" sz="3500" dirty="0">
              <a:solidFill>
                <a:srgbClr val="FFFF00"/>
              </a:solidFill>
            </a:endParaRPr>
          </a:p>
        </p:txBody>
      </p:sp>
      <p:sp>
        <p:nvSpPr>
          <p:cNvPr id="3" name="Content Placeholder 2"/>
          <p:cNvSpPr>
            <a:spLocks noGrp="1"/>
          </p:cNvSpPr>
          <p:nvPr>
            <p:ph idx="1"/>
          </p:nvPr>
        </p:nvSpPr>
        <p:spPr>
          <a:xfrm>
            <a:off x="1371600" y="2057400"/>
            <a:ext cx="6711654" cy="4195481"/>
          </a:xfrm>
        </p:spPr>
        <p:txBody>
          <a:bodyPr>
            <a:normAutofit/>
          </a:bodyPr>
          <a:lstStyle/>
          <a:p>
            <a:pPr>
              <a:buFont typeface="Wingdings" panose="05000000000000000000" pitchFamily="2" charset="2"/>
              <a:buChar char="v"/>
            </a:pPr>
            <a:r>
              <a:rPr lang="en-US" sz="3000" dirty="0" smtClean="0"/>
              <a:t>Norovirus</a:t>
            </a:r>
          </a:p>
          <a:p>
            <a:pPr>
              <a:buFont typeface="Wingdings" panose="05000000000000000000" pitchFamily="2" charset="2"/>
              <a:buChar char="v"/>
            </a:pPr>
            <a:r>
              <a:rPr lang="en-US" sz="3000" dirty="0" smtClean="0"/>
              <a:t>Shiga Toxin producing </a:t>
            </a:r>
            <a:r>
              <a:rPr lang="en-US" sz="3000" dirty="0" err="1" smtClean="0"/>
              <a:t>E.Coli</a:t>
            </a:r>
            <a:r>
              <a:rPr lang="en-US" sz="3000" dirty="0" smtClean="0"/>
              <a:t> (STEC)</a:t>
            </a:r>
          </a:p>
          <a:p>
            <a:pPr>
              <a:buFont typeface="Wingdings" panose="05000000000000000000" pitchFamily="2" charset="2"/>
              <a:buChar char="v"/>
            </a:pPr>
            <a:r>
              <a:rPr lang="en-US" sz="3000" dirty="0" smtClean="0"/>
              <a:t>Hepatitis A</a:t>
            </a:r>
          </a:p>
          <a:p>
            <a:pPr>
              <a:buFont typeface="Wingdings" panose="05000000000000000000" pitchFamily="2" charset="2"/>
              <a:buChar char="v"/>
            </a:pPr>
            <a:r>
              <a:rPr lang="en-US" sz="3000" dirty="0" smtClean="0"/>
              <a:t>Typhoid Fever</a:t>
            </a:r>
          </a:p>
          <a:p>
            <a:pPr>
              <a:buFont typeface="Wingdings" panose="05000000000000000000" pitchFamily="2" charset="2"/>
              <a:buChar char="v"/>
            </a:pPr>
            <a:r>
              <a:rPr lang="en-US" sz="3000" dirty="0" smtClean="0"/>
              <a:t>Shigellosis</a:t>
            </a:r>
          </a:p>
          <a:p>
            <a:pPr>
              <a:buFont typeface="Wingdings" panose="05000000000000000000" pitchFamily="2" charset="2"/>
              <a:buChar char="v"/>
            </a:pPr>
            <a:r>
              <a:rPr lang="en-US" sz="3000" dirty="0" err="1" smtClean="0"/>
              <a:t>Nontyphoidal</a:t>
            </a:r>
            <a:r>
              <a:rPr lang="en-US" sz="3000" i="1" dirty="0" smtClean="0"/>
              <a:t> Salmonella </a:t>
            </a:r>
            <a:r>
              <a:rPr lang="en-US" sz="3000" dirty="0" smtClean="0"/>
              <a:t>(NTS)</a:t>
            </a:r>
            <a:endParaRPr lang="en-US" sz="3000" dirty="0"/>
          </a:p>
        </p:txBody>
      </p:sp>
      <p:sp>
        <p:nvSpPr>
          <p:cNvPr id="4" name="TextBox 3"/>
          <p:cNvSpPr txBox="1"/>
          <p:nvPr/>
        </p:nvSpPr>
        <p:spPr>
          <a:xfrm>
            <a:off x="1465991" y="6103090"/>
            <a:ext cx="6074099" cy="707886"/>
          </a:xfrm>
          <a:prstGeom prst="rect">
            <a:avLst/>
          </a:prstGeom>
          <a:noFill/>
        </p:spPr>
        <p:txBody>
          <a:bodyPr wrap="none" rtlCol="0">
            <a:spAutoFit/>
          </a:bodyPr>
          <a:lstStyle/>
          <a:p>
            <a:r>
              <a:rPr lang="en-US" sz="4000" dirty="0" smtClean="0">
                <a:solidFill>
                  <a:srgbClr val="FFFF00"/>
                </a:solidFill>
              </a:rPr>
              <a:t>We call these the BIG 6!</a:t>
            </a:r>
            <a:endParaRPr lang="en-US" sz="4000" dirty="0">
              <a:solidFill>
                <a:srgbClr val="FFFF00"/>
              </a:solidFill>
            </a:endParaRPr>
          </a:p>
        </p:txBody>
      </p:sp>
    </p:spTree>
    <p:extLst>
      <p:ext uri="{BB962C8B-B14F-4D97-AF65-F5344CB8AC3E}">
        <p14:creationId xmlns:p14="http://schemas.microsoft.com/office/powerpoint/2010/main" val="2237127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What are the symptoms of foodborne illness?</a:t>
            </a:r>
            <a:endParaRPr lang="en-US" dirty="0">
              <a:solidFill>
                <a:srgbClr val="FFFF00"/>
              </a:solidFill>
            </a:endParaRPr>
          </a:p>
        </p:txBody>
      </p:sp>
      <p:sp>
        <p:nvSpPr>
          <p:cNvPr id="3" name="Content Placeholder 2"/>
          <p:cNvSpPr>
            <a:spLocks noGrp="1"/>
          </p:cNvSpPr>
          <p:nvPr>
            <p:ph idx="1"/>
          </p:nvPr>
        </p:nvSpPr>
        <p:spPr>
          <a:xfrm>
            <a:off x="1219200" y="2133600"/>
            <a:ext cx="6711654" cy="4195481"/>
          </a:xfrm>
        </p:spPr>
        <p:txBody>
          <a:bodyPr>
            <a:normAutofit/>
          </a:bodyPr>
          <a:lstStyle/>
          <a:p>
            <a:pPr>
              <a:buFont typeface="Wingdings" panose="05000000000000000000" pitchFamily="2" charset="2"/>
              <a:buChar char="v"/>
            </a:pPr>
            <a:r>
              <a:rPr lang="en-US" sz="3000" dirty="0" smtClean="0"/>
              <a:t>Vomiting</a:t>
            </a:r>
          </a:p>
          <a:p>
            <a:pPr>
              <a:buFont typeface="Wingdings" panose="05000000000000000000" pitchFamily="2" charset="2"/>
              <a:buChar char="v"/>
            </a:pPr>
            <a:r>
              <a:rPr lang="en-US" sz="3000" dirty="0" smtClean="0"/>
              <a:t>Diarrhea</a:t>
            </a:r>
          </a:p>
          <a:p>
            <a:pPr>
              <a:buFont typeface="Wingdings" panose="05000000000000000000" pitchFamily="2" charset="2"/>
              <a:buChar char="v"/>
            </a:pPr>
            <a:r>
              <a:rPr lang="en-US" sz="3000" dirty="0" smtClean="0"/>
              <a:t>Fever</a:t>
            </a:r>
          </a:p>
          <a:p>
            <a:pPr>
              <a:buFont typeface="Wingdings" panose="05000000000000000000" pitchFamily="2" charset="2"/>
              <a:buChar char="v"/>
            </a:pPr>
            <a:r>
              <a:rPr lang="en-US" sz="3000" dirty="0" smtClean="0"/>
              <a:t>Chills</a:t>
            </a:r>
          </a:p>
          <a:p>
            <a:pPr>
              <a:buFont typeface="Wingdings" panose="05000000000000000000" pitchFamily="2" charset="2"/>
              <a:buChar char="v"/>
            </a:pPr>
            <a:r>
              <a:rPr lang="en-US" sz="3000" dirty="0" smtClean="0"/>
              <a:t>Sweats</a:t>
            </a:r>
          </a:p>
          <a:p>
            <a:pPr>
              <a:buFont typeface="Wingdings" panose="05000000000000000000" pitchFamily="2" charset="2"/>
              <a:buChar char="v"/>
            </a:pPr>
            <a:r>
              <a:rPr lang="en-US" sz="3000" dirty="0" smtClean="0"/>
              <a:t>Cramps</a:t>
            </a:r>
          </a:p>
          <a:p>
            <a:pPr>
              <a:buFont typeface="Wingdings" panose="05000000000000000000" pitchFamily="2" charset="2"/>
              <a:buChar char="v"/>
            </a:pPr>
            <a:r>
              <a:rPr lang="en-US" sz="3000" dirty="0" smtClean="0"/>
              <a:t>Jaundice</a:t>
            </a:r>
            <a:endParaRPr lang="en-US" sz="3000" dirty="0"/>
          </a:p>
        </p:txBody>
      </p:sp>
    </p:spTree>
    <p:extLst>
      <p:ext uri="{BB962C8B-B14F-4D97-AF65-F5344CB8AC3E}">
        <p14:creationId xmlns:p14="http://schemas.microsoft.com/office/powerpoint/2010/main" val="294608485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710" y="452718"/>
            <a:ext cx="7055380" cy="4119282"/>
          </a:xfrm>
        </p:spPr>
        <p:txBody>
          <a:bodyPr/>
          <a:lstStyle/>
          <a:p>
            <a:r>
              <a:rPr lang="en-US" dirty="0" smtClean="0">
                <a:solidFill>
                  <a:srgbClr val="FFFF00"/>
                </a:solidFill>
              </a:rPr>
              <a:t>Other viruses mimic foodborne illness but are either not reportable or are transmitted in another means besides through food.</a:t>
            </a:r>
            <a:r>
              <a:rPr lang="en-US" dirty="0" smtClean="0"/>
              <a:t/>
            </a:r>
            <a:br>
              <a:rPr lang="en-US" dirty="0" smtClean="0"/>
            </a:br>
            <a:r>
              <a:rPr lang="en-US" dirty="0" smtClean="0"/>
              <a:t/>
            </a:r>
            <a:br>
              <a:rPr lang="en-US" dirty="0" smtClean="0"/>
            </a:br>
            <a:r>
              <a:rPr lang="en-US" dirty="0" smtClean="0"/>
              <a:t>Examples: </a:t>
            </a:r>
            <a:r>
              <a:rPr lang="en-US" dirty="0" err="1" smtClean="0"/>
              <a:t>Sapovirus</a:t>
            </a:r>
            <a:r>
              <a:rPr lang="en-US" dirty="0" smtClean="0"/>
              <a:t> and </a:t>
            </a:r>
            <a:r>
              <a:rPr lang="en-US" dirty="0" err="1" smtClean="0"/>
              <a:t>Astrovirus</a:t>
            </a:r>
            <a:endParaRPr lang="en-US" dirty="0"/>
          </a:p>
        </p:txBody>
      </p:sp>
    </p:spTree>
    <p:extLst>
      <p:ext uri="{BB962C8B-B14F-4D97-AF65-F5344CB8AC3E}">
        <p14:creationId xmlns:p14="http://schemas.microsoft.com/office/powerpoint/2010/main" val="427280529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0" y="1828800"/>
            <a:ext cx="5536023" cy="2576446"/>
          </a:xfrm>
        </p:spPr>
        <p:txBody>
          <a:bodyPr/>
          <a:lstStyle/>
          <a:p>
            <a:pPr>
              <a:buFont typeface="Wingdings" panose="05000000000000000000" pitchFamily="2" charset="2"/>
              <a:buChar char="v"/>
            </a:pPr>
            <a:r>
              <a:rPr lang="en-US" sz="4000" dirty="0" smtClean="0"/>
              <a:t>Oral-Fecal Route</a:t>
            </a:r>
          </a:p>
          <a:p>
            <a:endParaRPr lang="en-US" dirty="0"/>
          </a:p>
        </p:txBody>
      </p:sp>
      <p:sp>
        <p:nvSpPr>
          <p:cNvPr id="2" name="Title 1"/>
          <p:cNvSpPr>
            <a:spLocks noGrp="1"/>
          </p:cNvSpPr>
          <p:nvPr>
            <p:ph type="title"/>
          </p:nvPr>
        </p:nvSpPr>
        <p:spPr>
          <a:xfrm>
            <a:off x="476001" y="304800"/>
            <a:ext cx="7055380" cy="1400530"/>
          </a:xfrm>
        </p:spPr>
        <p:txBody>
          <a:bodyPr/>
          <a:lstStyle/>
          <a:p>
            <a:r>
              <a:rPr lang="en-US" dirty="0" smtClean="0">
                <a:solidFill>
                  <a:srgbClr val="FFFF00"/>
                </a:solidFill>
              </a:rPr>
              <a:t>How does foodborne illness spread?</a:t>
            </a:r>
            <a:endParaRPr lang="en-US" dirty="0">
              <a:solidFill>
                <a:srgbClr val="FFFF00"/>
              </a:solidFill>
            </a:endParaRPr>
          </a:p>
        </p:txBody>
      </p:sp>
      <p:pic>
        <p:nvPicPr>
          <p:cNvPr id="1026" name="Picture 2" descr="The F-diagram, showing the different faecal-oral transmission routes, and possible barriers to prevent excreta-related pathogens from finding a new hos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0307" y="2498356"/>
            <a:ext cx="6403731" cy="406071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292178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710" y="452718"/>
            <a:ext cx="7897290" cy="2061882"/>
          </a:xfrm>
        </p:spPr>
        <p:txBody>
          <a:bodyPr/>
          <a:lstStyle/>
          <a:p>
            <a:r>
              <a:rPr lang="en-US" sz="3800" dirty="0" smtClean="0">
                <a:solidFill>
                  <a:srgbClr val="FFFF00"/>
                </a:solidFill>
              </a:rPr>
              <a:t>What are some indicators that a stomach bug is viral in nature and how do you mitigate?</a:t>
            </a:r>
            <a:endParaRPr lang="en-US" sz="3800" dirty="0">
              <a:solidFill>
                <a:srgbClr val="FFFF00"/>
              </a:solidFill>
            </a:endParaRPr>
          </a:p>
        </p:txBody>
      </p:sp>
      <p:sp>
        <p:nvSpPr>
          <p:cNvPr id="3" name="Content Placeholder 2"/>
          <p:cNvSpPr>
            <a:spLocks noGrp="1"/>
          </p:cNvSpPr>
          <p:nvPr>
            <p:ph idx="1"/>
          </p:nvPr>
        </p:nvSpPr>
        <p:spPr>
          <a:xfrm>
            <a:off x="304800" y="2667000"/>
            <a:ext cx="8305800" cy="3962400"/>
          </a:xfrm>
        </p:spPr>
        <p:txBody>
          <a:bodyPr>
            <a:normAutofit lnSpcReduction="10000"/>
          </a:bodyPr>
          <a:lstStyle/>
          <a:p>
            <a:pPr>
              <a:buFont typeface="Wingdings" panose="05000000000000000000" pitchFamily="2" charset="2"/>
              <a:buChar char="v"/>
            </a:pPr>
            <a:r>
              <a:rPr lang="en-US" dirty="0" smtClean="0"/>
              <a:t>A parent becomes sick 24-48 hours after the kid is sick.  Secondary transmission from a </a:t>
            </a:r>
            <a:r>
              <a:rPr lang="en-US" b="1" dirty="0" smtClean="0">
                <a:solidFill>
                  <a:srgbClr val="FFFF00"/>
                </a:solidFill>
              </a:rPr>
              <a:t>student to a parent </a:t>
            </a:r>
            <a:r>
              <a:rPr lang="en-US" dirty="0" smtClean="0"/>
              <a:t>is evident.  Advise parents to clean the flat surfaces, bathrooms, and high touch surfaces using CDC norovirus </a:t>
            </a:r>
            <a:r>
              <a:rPr lang="en-US" b="1" dirty="0" smtClean="0">
                <a:solidFill>
                  <a:srgbClr val="FFFF00"/>
                </a:solidFill>
              </a:rPr>
              <a:t>clean up </a:t>
            </a:r>
            <a:r>
              <a:rPr lang="en-US" dirty="0" smtClean="0"/>
              <a:t>procedures.  Tell them </a:t>
            </a:r>
            <a:r>
              <a:rPr lang="en-US" b="1" dirty="0" smtClean="0">
                <a:solidFill>
                  <a:srgbClr val="FFFF00"/>
                </a:solidFill>
              </a:rPr>
              <a:t>not to prepare food </a:t>
            </a:r>
            <a:r>
              <a:rPr lang="en-US" dirty="0" smtClean="0"/>
              <a:t>for their family for 48 hours after symptoms subside.</a:t>
            </a:r>
          </a:p>
          <a:p>
            <a:pPr marL="0" indent="0">
              <a:buNone/>
            </a:pPr>
            <a:endParaRPr lang="en-US" dirty="0" smtClean="0"/>
          </a:p>
          <a:p>
            <a:pPr>
              <a:buFont typeface="Wingdings" panose="05000000000000000000" pitchFamily="2" charset="2"/>
              <a:buChar char="v"/>
            </a:pPr>
            <a:r>
              <a:rPr lang="en-US" dirty="0" smtClean="0"/>
              <a:t>A second/additional student becomes sick 24-48 hours after the first kid is sick. </a:t>
            </a:r>
            <a:r>
              <a:rPr lang="en-US" dirty="0"/>
              <a:t>Secondary transmission from a </a:t>
            </a:r>
            <a:r>
              <a:rPr lang="en-US" b="1" dirty="0">
                <a:solidFill>
                  <a:srgbClr val="FFFF00"/>
                </a:solidFill>
              </a:rPr>
              <a:t>student to a </a:t>
            </a:r>
            <a:r>
              <a:rPr lang="en-US" b="1" dirty="0" smtClean="0">
                <a:solidFill>
                  <a:srgbClr val="FFFF00"/>
                </a:solidFill>
              </a:rPr>
              <a:t>student </a:t>
            </a:r>
            <a:r>
              <a:rPr lang="en-US" dirty="0"/>
              <a:t>is evident</a:t>
            </a:r>
            <a:r>
              <a:rPr lang="en-US" dirty="0" smtClean="0"/>
              <a:t>.  Ensure the environmental/custodial services have proper personal protective equipment (</a:t>
            </a:r>
            <a:r>
              <a:rPr lang="en-US" b="1" dirty="0" smtClean="0">
                <a:solidFill>
                  <a:srgbClr val="FFFF00"/>
                </a:solidFill>
              </a:rPr>
              <a:t>PPE) to clean, </a:t>
            </a:r>
            <a:r>
              <a:rPr lang="en-US" dirty="0" smtClean="0"/>
              <a:t>have the same surfaces cleaned using CDC procedures.</a:t>
            </a:r>
            <a:endParaRPr lang="en-US" dirty="0"/>
          </a:p>
          <a:p>
            <a:endParaRPr lang="en-US" dirty="0"/>
          </a:p>
        </p:txBody>
      </p:sp>
    </p:spTree>
    <p:extLst>
      <p:ext uri="{BB962C8B-B14F-4D97-AF65-F5344CB8AC3E}">
        <p14:creationId xmlns:p14="http://schemas.microsoft.com/office/powerpoint/2010/main" val="292866112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710" y="452718"/>
            <a:ext cx="7055380" cy="2061882"/>
          </a:xfrm>
        </p:spPr>
        <p:txBody>
          <a:bodyPr/>
          <a:lstStyle/>
          <a:p>
            <a:r>
              <a:rPr lang="en-US" dirty="0" smtClean="0">
                <a:solidFill>
                  <a:srgbClr val="FFFF00"/>
                </a:solidFill>
              </a:rPr>
              <a:t>How do you minimize transmission of stomach bugs?</a:t>
            </a:r>
            <a:endParaRPr lang="en-US" dirty="0">
              <a:solidFill>
                <a:srgbClr val="FFFF00"/>
              </a:solidFill>
            </a:endParaRPr>
          </a:p>
        </p:txBody>
      </p:sp>
      <p:sp>
        <p:nvSpPr>
          <p:cNvPr id="3" name="Content Placeholder 2"/>
          <p:cNvSpPr>
            <a:spLocks noGrp="1"/>
          </p:cNvSpPr>
          <p:nvPr>
            <p:ph idx="1"/>
          </p:nvPr>
        </p:nvSpPr>
        <p:spPr>
          <a:xfrm>
            <a:off x="685800" y="2743200"/>
            <a:ext cx="8311854" cy="3733799"/>
          </a:xfrm>
        </p:spPr>
        <p:txBody>
          <a:bodyPr>
            <a:noAutofit/>
          </a:bodyPr>
          <a:lstStyle/>
          <a:p>
            <a:pPr>
              <a:buFont typeface="Wingdings" panose="05000000000000000000" pitchFamily="2" charset="2"/>
              <a:buChar char="v"/>
            </a:pPr>
            <a:r>
              <a:rPr lang="en-US" sz="2500" dirty="0" smtClean="0"/>
              <a:t>Use </a:t>
            </a:r>
            <a:r>
              <a:rPr lang="en-US" sz="2500" b="1" dirty="0" smtClean="0">
                <a:solidFill>
                  <a:srgbClr val="FFFF00"/>
                </a:solidFill>
              </a:rPr>
              <a:t>PPE</a:t>
            </a:r>
            <a:r>
              <a:rPr lang="en-US" sz="2500" dirty="0" smtClean="0"/>
              <a:t> and CDC </a:t>
            </a:r>
            <a:r>
              <a:rPr lang="en-US" sz="2500" b="1" dirty="0" smtClean="0">
                <a:solidFill>
                  <a:srgbClr val="FFFF00"/>
                </a:solidFill>
              </a:rPr>
              <a:t>clean up </a:t>
            </a:r>
            <a:r>
              <a:rPr lang="en-US" sz="2500" dirty="0" smtClean="0"/>
              <a:t>procedures </a:t>
            </a:r>
          </a:p>
          <a:p>
            <a:pPr>
              <a:buFont typeface="Wingdings" panose="05000000000000000000" pitchFamily="2" charset="2"/>
              <a:buChar char="v"/>
            </a:pPr>
            <a:r>
              <a:rPr lang="en-US" sz="2500" dirty="0" smtClean="0"/>
              <a:t>Proper </a:t>
            </a:r>
            <a:r>
              <a:rPr lang="en-US" sz="2500" b="1" dirty="0" smtClean="0">
                <a:solidFill>
                  <a:srgbClr val="FFFF00"/>
                </a:solidFill>
              </a:rPr>
              <a:t>handwashing</a:t>
            </a:r>
          </a:p>
          <a:p>
            <a:pPr>
              <a:buFont typeface="Wingdings" panose="05000000000000000000" pitchFamily="2" charset="2"/>
              <a:buChar char="v"/>
            </a:pPr>
            <a:r>
              <a:rPr lang="en-US" sz="2500" dirty="0" smtClean="0"/>
              <a:t>Encouraging parents/kids to </a:t>
            </a:r>
            <a:r>
              <a:rPr lang="en-US" sz="2500" b="1" dirty="0" smtClean="0">
                <a:solidFill>
                  <a:srgbClr val="FFFF00"/>
                </a:solidFill>
              </a:rPr>
              <a:t>stay away </a:t>
            </a:r>
            <a:r>
              <a:rPr lang="en-US" sz="2500" dirty="0" smtClean="0"/>
              <a:t>from work/school for at least 24 hours after symptoms have subsided.</a:t>
            </a:r>
          </a:p>
          <a:p>
            <a:pPr>
              <a:buFont typeface="Wingdings" panose="05000000000000000000" pitchFamily="2" charset="2"/>
              <a:buChar char="v"/>
            </a:pPr>
            <a:r>
              <a:rPr lang="en-US" sz="2500" dirty="0" smtClean="0"/>
              <a:t>Encouraging food workers and food handlers </a:t>
            </a:r>
            <a:r>
              <a:rPr lang="en-US" sz="2500" b="1" dirty="0" smtClean="0">
                <a:solidFill>
                  <a:srgbClr val="FFFF00"/>
                </a:solidFill>
              </a:rPr>
              <a:t>not to prepare food </a:t>
            </a:r>
            <a:r>
              <a:rPr lang="en-US" sz="2500" dirty="0" smtClean="0"/>
              <a:t>for at least 48 hours after symptoms subside.</a:t>
            </a:r>
            <a:endParaRPr lang="en-US" sz="2500" dirty="0"/>
          </a:p>
        </p:txBody>
      </p:sp>
    </p:spTree>
    <p:extLst>
      <p:ext uri="{BB962C8B-B14F-4D97-AF65-F5344CB8AC3E}">
        <p14:creationId xmlns:p14="http://schemas.microsoft.com/office/powerpoint/2010/main" val="626632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4" descr="bedbugs_wideweb__430x322"/>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938" b="92857" l="5349" r="90000">
                        <a14:foregroundMark x1="73721" y1="83540" x2="72326" y2="22981"/>
                        <a14:foregroundMark x1="66047" y1="10870" x2="69070" y2="12422"/>
                        <a14:foregroundMark x1="75116" y1="13665" x2="78140" y2="12112"/>
                        <a14:foregroundMark x1="23953" y1="23913" x2="28140" y2="19565"/>
                        <a14:backgroundMark x1="47907" y1="42236" x2="54186" y2="41925"/>
                        <a14:backgroundMark x1="15581" y1="41615" x2="17442" y2="39130"/>
                        <a14:backgroundMark x1="15349" y1="49379" x2="15349" y2="45342"/>
                        <a14:backgroundMark x1="22093" y1="28882" x2="23256" y2="25155"/>
                        <a14:backgroundMark x1="57674" y1="38509" x2="57674" y2="36957"/>
                        <a14:backgroundMark x1="84884" y1="42547" x2="84651" y2="35093"/>
                        <a14:backgroundMark x1="40465" y1="24534" x2="38372" y2="23292"/>
                        <a14:backgroundMark x1="41395" y1="29814" x2="40000" y2="27640"/>
                        <a14:backgroundMark x1="50930" y1="70497" x2="55581" y2="70497"/>
                        <a14:backgroundMark x1="56744" y1="53416" x2="56744" y2="51553"/>
                        <a14:backgroundMark x1="48140" y1="65839" x2="50233" y2="49379"/>
                      </a14:backgroundRemoval>
                    </a14:imgEffect>
                  </a14:imgLayer>
                </a14:imgProps>
              </a:ext>
            </a:extLst>
          </a:blip>
          <a:srcRect/>
          <a:stretch>
            <a:fillRect/>
          </a:stretch>
        </p:blipFill>
        <p:spPr bwMode="auto">
          <a:xfrm>
            <a:off x="-762000" y="-381000"/>
            <a:ext cx="10059672" cy="7534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824" y="341684"/>
            <a:ext cx="7055380" cy="1680882"/>
          </a:xfrm>
        </p:spPr>
        <p:txBody>
          <a:bodyPr/>
          <a:lstStyle/>
          <a:p>
            <a:r>
              <a:rPr lang="en-US" sz="3000" dirty="0" smtClean="0">
                <a:solidFill>
                  <a:srgbClr val="FFFF00"/>
                </a:solidFill>
              </a:rPr>
              <a:t>Do you have a vomit and diarrhea clean up plan?</a:t>
            </a:r>
            <a:endParaRPr lang="en-US" sz="3000" dirty="0">
              <a:solidFill>
                <a:srgbClr val="FFFF00"/>
              </a:solidFill>
            </a:endParaRPr>
          </a:p>
        </p:txBody>
      </p:sp>
      <p:sp>
        <p:nvSpPr>
          <p:cNvPr id="3" name="Content Placeholder 2"/>
          <p:cNvSpPr>
            <a:spLocks noGrp="1"/>
          </p:cNvSpPr>
          <p:nvPr>
            <p:ph idx="1"/>
          </p:nvPr>
        </p:nvSpPr>
        <p:spPr>
          <a:xfrm>
            <a:off x="645687" y="5859418"/>
            <a:ext cx="6711654" cy="914400"/>
          </a:xfrm>
        </p:spPr>
        <p:txBody>
          <a:bodyPr/>
          <a:lstStyle/>
          <a:p>
            <a:pPr>
              <a:buFont typeface="Wingdings" panose="05000000000000000000" pitchFamily="2" charset="2"/>
              <a:buChar char="v"/>
            </a:pPr>
            <a:r>
              <a:rPr lang="en-US" dirty="0" smtClean="0"/>
              <a:t>Do you have the PPE to accompany it?</a:t>
            </a:r>
          </a:p>
          <a:p>
            <a:pPr>
              <a:buFont typeface="Wingdings" panose="05000000000000000000" pitchFamily="2" charset="2"/>
              <a:buChar char="v"/>
            </a:pPr>
            <a:r>
              <a:rPr lang="en-US" dirty="0" smtClean="0"/>
              <a:t>Do you have the desiccant and bags?</a:t>
            </a:r>
            <a:endParaRPr lang="en-US" dirty="0"/>
          </a:p>
        </p:txBody>
      </p:sp>
      <p:pic>
        <p:nvPicPr>
          <p:cNvPr id="3074" name="Picture 2" descr="Image result for ppe for vomit clean u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9000" y="1283533"/>
            <a:ext cx="4908402" cy="432769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187346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710" y="396228"/>
            <a:ext cx="7055380" cy="1945341"/>
          </a:xfrm>
        </p:spPr>
        <p:txBody>
          <a:bodyPr/>
          <a:lstStyle/>
          <a:p>
            <a:r>
              <a:rPr lang="en-US" sz="3000" dirty="0" smtClean="0">
                <a:solidFill>
                  <a:srgbClr val="FFFF00"/>
                </a:solidFill>
              </a:rPr>
              <a:t>Do you have a letter ready to share with teachers and parents if an outbreak of stomach illness occurs?</a:t>
            </a:r>
            <a:endParaRPr lang="en-US" sz="3000" dirty="0">
              <a:solidFill>
                <a:srgbClr val="FFFF00"/>
              </a:solidFill>
            </a:endParaRPr>
          </a:p>
        </p:txBody>
      </p:sp>
      <p:sp>
        <p:nvSpPr>
          <p:cNvPr id="3" name="Content Placeholder 2"/>
          <p:cNvSpPr>
            <a:spLocks noGrp="1"/>
          </p:cNvSpPr>
          <p:nvPr>
            <p:ph idx="1"/>
          </p:nvPr>
        </p:nvSpPr>
        <p:spPr>
          <a:xfrm>
            <a:off x="484710" y="4966057"/>
            <a:ext cx="6711654" cy="1905006"/>
          </a:xfrm>
        </p:spPr>
        <p:txBody>
          <a:bodyPr>
            <a:normAutofit fontScale="25000" lnSpcReduction="20000"/>
          </a:bodyPr>
          <a:lstStyle/>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r>
              <a:rPr lang="en-US" sz="7700" b="1" dirty="0" smtClean="0"/>
              <a:t>Found here</a:t>
            </a:r>
            <a:r>
              <a:rPr lang="en-US" sz="7700" b="1" dirty="0" smtClean="0">
                <a:solidFill>
                  <a:srgbClr val="FFFF00"/>
                </a:solidFill>
              </a:rPr>
              <a:t>: </a:t>
            </a:r>
            <a:r>
              <a:rPr lang="en-US" sz="7700" b="1" dirty="0">
                <a:solidFill>
                  <a:srgbClr val="FFFF00"/>
                </a:solidFill>
              </a:rPr>
              <a:t>http://ssd6.org/noronov14/</a:t>
            </a:r>
          </a:p>
        </p:txBody>
      </p:sp>
      <p:pic>
        <p:nvPicPr>
          <p:cNvPr id="4" name="Picture 3"/>
          <p:cNvPicPr>
            <a:picLocks noChangeAspect="1"/>
          </p:cNvPicPr>
          <p:nvPr/>
        </p:nvPicPr>
        <p:blipFill rotWithShape="1">
          <a:blip r:embed="rId2"/>
          <a:srcRect l="8419" t="21875" r="31259" b="5209"/>
          <a:stretch/>
        </p:blipFill>
        <p:spPr>
          <a:xfrm>
            <a:off x="2362200" y="1905000"/>
            <a:ext cx="6522573" cy="443281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TextBox 4"/>
          <p:cNvSpPr txBox="1"/>
          <p:nvPr/>
        </p:nvSpPr>
        <p:spPr>
          <a:xfrm rot="16200000">
            <a:off x="691943" y="3415286"/>
            <a:ext cx="1988768" cy="477054"/>
          </a:xfrm>
          <a:prstGeom prst="rect">
            <a:avLst/>
          </a:prstGeom>
          <a:noFill/>
        </p:spPr>
        <p:txBody>
          <a:bodyPr wrap="square" rtlCol="0">
            <a:spAutoFit/>
          </a:bodyPr>
          <a:lstStyle/>
          <a:p>
            <a:r>
              <a:rPr lang="en-US" sz="2500" dirty="0" smtClean="0"/>
              <a:t>Example</a:t>
            </a:r>
            <a:endParaRPr lang="en-US" sz="2500" dirty="0"/>
          </a:p>
        </p:txBody>
      </p:sp>
    </p:spTree>
    <p:extLst>
      <p:ext uri="{BB962C8B-B14F-4D97-AF65-F5344CB8AC3E}">
        <p14:creationId xmlns:p14="http://schemas.microsoft.com/office/powerpoint/2010/main" val="86563298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471" y="5408968"/>
            <a:ext cx="8655580" cy="1371600"/>
          </a:xfrm>
        </p:spPr>
        <p:txBody>
          <a:bodyPr/>
          <a:lstStyle/>
          <a:p>
            <a:pPr algn="ctr"/>
            <a:r>
              <a:rPr lang="en-US" sz="3000" dirty="0" smtClean="0">
                <a:solidFill>
                  <a:srgbClr val="FFFF00"/>
                </a:solidFill>
              </a:rPr>
              <a:t>Proper Handwashing is the Number 1 way to minimize foodborne illness transmission.</a:t>
            </a:r>
            <a:endParaRPr lang="en-US" sz="3000" dirty="0">
              <a:solidFill>
                <a:srgbClr val="FFFF00"/>
              </a:solidFill>
            </a:endParaRPr>
          </a:p>
        </p:txBody>
      </p:sp>
      <p:pic>
        <p:nvPicPr>
          <p:cNvPr id="2050" name="Picture 2" descr="No photo description availabl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95600" y="381000"/>
            <a:ext cx="3886200" cy="502796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798673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Resources:</a:t>
            </a:r>
            <a:endParaRPr lang="en-US" dirty="0">
              <a:solidFill>
                <a:srgbClr val="FFFF00"/>
              </a:solidFill>
            </a:endParaRPr>
          </a:p>
        </p:txBody>
      </p:sp>
      <p:sp>
        <p:nvSpPr>
          <p:cNvPr id="3" name="Content Placeholder 2"/>
          <p:cNvSpPr>
            <a:spLocks noGrp="1"/>
          </p:cNvSpPr>
          <p:nvPr>
            <p:ph idx="1"/>
          </p:nvPr>
        </p:nvSpPr>
        <p:spPr>
          <a:xfrm>
            <a:off x="484710" y="1371600"/>
            <a:ext cx="8430690" cy="4876800"/>
          </a:xfrm>
        </p:spPr>
        <p:txBody>
          <a:bodyPr>
            <a:normAutofit fontScale="92500"/>
          </a:bodyPr>
          <a:lstStyle/>
          <a:p>
            <a:pPr>
              <a:buFont typeface="Wingdings" panose="05000000000000000000" pitchFamily="2" charset="2"/>
              <a:buChar char="v"/>
            </a:pPr>
            <a:r>
              <a:rPr lang="en-US" dirty="0" smtClean="0"/>
              <a:t>CDC Bad Bug Book:</a:t>
            </a:r>
          </a:p>
          <a:p>
            <a:pPr lvl="1">
              <a:buFont typeface="Wingdings" panose="05000000000000000000" pitchFamily="2" charset="2"/>
              <a:buChar char="v"/>
            </a:pPr>
            <a:r>
              <a:rPr lang="en-US" dirty="0">
                <a:hlinkClick r:id="rId2"/>
              </a:rPr>
              <a:t>https://www.fda.gov/downloads/Food/FoodborneIllnessContaminants/UCM297627.pdf</a:t>
            </a:r>
            <a:endParaRPr lang="en-US" dirty="0" smtClean="0"/>
          </a:p>
          <a:p>
            <a:pPr>
              <a:buFont typeface="Wingdings" panose="05000000000000000000" pitchFamily="2" charset="2"/>
              <a:buChar char="v"/>
            </a:pPr>
            <a:r>
              <a:rPr lang="en-US" dirty="0" smtClean="0"/>
              <a:t>CDC Norovirus Key Facts:</a:t>
            </a:r>
          </a:p>
          <a:p>
            <a:pPr lvl="1">
              <a:buFont typeface="Wingdings" panose="05000000000000000000" pitchFamily="2" charset="2"/>
              <a:buChar char="v"/>
            </a:pPr>
            <a:r>
              <a:rPr lang="en-US" dirty="0">
                <a:hlinkClick r:id="rId3"/>
              </a:rPr>
              <a:t>https://</a:t>
            </a:r>
            <a:r>
              <a:rPr lang="en-US" dirty="0" smtClean="0">
                <a:hlinkClick r:id="rId3"/>
              </a:rPr>
              <a:t>www.cdc.gov/norovirus/downloads/keyfacts.pdf</a:t>
            </a:r>
            <a:endParaRPr lang="en-US" dirty="0" smtClean="0"/>
          </a:p>
          <a:p>
            <a:pPr>
              <a:buFont typeface="Wingdings" panose="05000000000000000000" pitchFamily="2" charset="2"/>
              <a:buChar char="v"/>
            </a:pPr>
            <a:r>
              <a:rPr lang="en-US" dirty="0" smtClean="0"/>
              <a:t>National Association of School Nurses:</a:t>
            </a:r>
          </a:p>
          <a:p>
            <a:pPr lvl="1">
              <a:buFont typeface="Wingdings" panose="05000000000000000000" pitchFamily="2" charset="2"/>
              <a:buChar char="v"/>
            </a:pPr>
            <a:r>
              <a:rPr lang="en-US" dirty="0">
                <a:hlinkClick r:id="rId4"/>
              </a:rPr>
              <a:t>https://</a:t>
            </a:r>
            <a:r>
              <a:rPr lang="en-US" dirty="0" smtClean="0">
                <a:hlinkClick r:id="rId4"/>
              </a:rPr>
              <a:t>schoolnursenet.nasn.org/blogs/nasn-profile/2018/05/06/learn-how-to-prevent-spreading-norovirus-in-your-s</a:t>
            </a:r>
            <a:endParaRPr lang="en-US" dirty="0" smtClean="0"/>
          </a:p>
          <a:p>
            <a:pPr>
              <a:buFont typeface="Wingdings" panose="05000000000000000000" pitchFamily="2" charset="2"/>
              <a:buChar char="v"/>
            </a:pPr>
            <a:r>
              <a:rPr lang="en-US" dirty="0" smtClean="0"/>
              <a:t>Cleaning Up Vomit and Diarrhea</a:t>
            </a:r>
          </a:p>
          <a:p>
            <a:pPr lvl="1">
              <a:buFont typeface="Wingdings" panose="05000000000000000000" pitchFamily="2" charset="2"/>
              <a:buChar char="v"/>
            </a:pPr>
            <a:r>
              <a:rPr lang="en-US" dirty="0">
                <a:hlinkClick r:id="rId5"/>
              </a:rPr>
              <a:t>https://</a:t>
            </a:r>
            <a:r>
              <a:rPr lang="en-US" dirty="0" smtClean="0">
                <a:hlinkClick r:id="rId5"/>
              </a:rPr>
              <a:t>www.dhss.delaware.gov/dhss/dph/hsp/files/ofpvanddinfo.pdf</a:t>
            </a:r>
            <a:endParaRPr lang="en-US" dirty="0" smtClean="0"/>
          </a:p>
          <a:p>
            <a:pPr>
              <a:buFont typeface="Wingdings" panose="05000000000000000000" pitchFamily="2" charset="2"/>
              <a:buChar char="v"/>
            </a:pPr>
            <a:r>
              <a:rPr lang="en-US" dirty="0" smtClean="0"/>
              <a:t>Focus on Food Safety in the First State</a:t>
            </a:r>
          </a:p>
          <a:p>
            <a:pPr lvl="1">
              <a:buFont typeface="Wingdings" panose="05000000000000000000" pitchFamily="2" charset="2"/>
              <a:buChar char="v"/>
            </a:pPr>
            <a:r>
              <a:rPr lang="en-US" dirty="0">
                <a:hlinkClick r:id="rId6"/>
              </a:rPr>
              <a:t>https://www.dhss.delaware.gov/dhss/dph/hsp/files/focusonfoodsafety.pdf</a:t>
            </a:r>
            <a:endParaRPr lang="en-US" dirty="0"/>
          </a:p>
        </p:txBody>
      </p:sp>
    </p:spTree>
    <p:extLst>
      <p:ext uri="{BB962C8B-B14F-4D97-AF65-F5344CB8AC3E}">
        <p14:creationId xmlns:p14="http://schemas.microsoft.com/office/powerpoint/2010/main" val="45331304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228600" y="175419"/>
            <a:ext cx="8229600" cy="2544762"/>
          </a:xfrm>
        </p:spPr>
        <p:txBody>
          <a:bodyPr/>
          <a:lstStyle/>
          <a:p>
            <a:pPr eaLnBrk="1" hangingPunct="1">
              <a:defRPr/>
            </a:pPr>
            <a:r>
              <a:rPr lang="en-US" b="1" dirty="0" smtClean="0"/>
              <a:t>Thank you</a:t>
            </a:r>
            <a:br>
              <a:rPr lang="en-US" b="1" dirty="0" smtClean="0"/>
            </a:br>
            <a:r>
              <a:rPr lang="en-US" b="1" dirty="0" smtClean="0"/>
              <a:t>Any Questions ?</a:t>
            </a:r>
          </a:p>
        </p:txBody>
      </p:sp>
      <p:sp>
        <p:nvSpPr>
          <p:cNvPr id="25603" name="Rectangle 3"/>
          <p:cNvSpPr>
            <a:spLocks noGrp="1" noChangeArrowheads="1"/>
          </p:cNvSpPr>
          <p:nvPr>
            <p:ph idx="1"/>
          </p:nvPr>
        </p:nvSpPr>
        <p:spPr>
          <a:xfrm>
            <a:off x="2652712" y="5029200"/>
            <a:ext cx="8229600" cy="2700337"/>
          </a:xfrm>
        </p:spPr>
        <p:txBody>
          <a:bodyPr/>
          <a:lstStyle/>
          <a:p>
            <a:pPr algn="ctr" eaLnBrk="1" hangingPunct="1">
              <a:buFont typeface="Wingdings" pitchFamily="2" charset="2"/>
              <a:buNone/>
              <a:defRPr/>
            </a:pPr>
            <a:endParaRPr lang="en-US" b="1" dirty="0" smtClean="0"/>
          </a:p>
          <a:p>
            <a:pPr algn="ctr" eaLnBrk="1" hangingPunct="1">
              <a:buFont typeface="Wingdings" pitchFamily="2" charset="2"/>
              <a:buNone/>
              <a:defRPr/>
            </a:pPr>
            <a:endParaRPr lang="en-US" b="1" dirty="0"/>
          </a:p>
          <a:p>
            <a:pPr algn="ctr" eaLnBrk="1" hangingPunct="1">
              <a:buFont typeface="Wingdings" pitchFamily="2" charset="2"/>
              <a:buNone/>
              <a:defRPr/>
            </a:pPr>
            <a:endParaRPr lang="en-US" b="1" dirty="0" smtClean="0"/>
          </a:p>
          <a:p>
            <a:pPr algn="ctr" eaLnBrk="1" hangingPunct="1">
              <a:buFont typeface="Wingdings" pitchFamily="2" charset="2"/>
              <a:buNone/>
              <a:defRPr/>
            </a:pPr>
            <a:r>
              <a:rPr lang="en-US" b="1" dirty="0" smtClean="0"/>
              <a:t>Sandi Spiegel       302-744-4546</a:t>
            </a:r>
          </a:p>
        </p:txBody>
      </p:sp>
      <p:pic>
        <p:nvPicPr>
          <p:cNvPr id="2050" name="Picture 2" descr="C:\Users\ken.belmont\Desktop\DHSS-Logo_HSP.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5410200"/>
            <a:ext cx="4391025" cy="86674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Image result for bad bug book">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00" y="1817061"/>
            <a:ext cx="6324600" cy="4258566"/>
          </a:xfrm>
          <a:prstGeom prst="rect">
            <a:avLst/>
          </a:prstGeom>
          <a:noFill/>
          <a:effectLst>
            <a:softEdge rad="6096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8935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
          <p:cNvSpPr>
            <a:spLocks noGrp="1"/>
          </p:cNvSpPr>
          <p:nvPr>
            <p:ph type="title" idx="4294967295"/>
          </p:nvPr>
        </p:nvSpPr>
        <p:spPr>
          <a:xfrm>
            <a:off x="0" y="279400"/>
            <a:ext cx="8229600" cy="1130300"/>
          </a:xfrm>
          <a:ln/>
        </p:spPr>
        <p:txBody>
          <a:bodyPr lIns="90004" tIns="46798" rIns="90004" bIns="46798" anchorCtr="1"/>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3600" b="1">
                <a:solidFill>
                  <a:srgbClr val="FFFF00"/>
                </a:solidFill>
              </a:rPr>
              <a:t>BED BUGS – QUICK FACTS</a:t>
            </a:r>
            <a:r>
              <a:rPr lang="en-GB" sz="3600" b="1">
                <a:solidFill>
                  <a:srgbClr val="FFFF66"/>
                </a:solidFill>
              </a:rPr>
              <a:t>:</a:t>
            </a:r>
          </a:p>
        </p:txBody>
      </p:sp>
      <p:sp>
        <p:nvSpPr>
          <p:cNvPr id="6147" name="Rectangle 2"/>
          <p:cNvSpPr>
            <a:spLocks noGrp="1"/>
          </p:cNvSpPr>
          <p:nvPr>
            <p:ph idx="4294967295"/>
          </p:nvPr>
        </p:nvSpPr>
        <p:spPr>
          <a:xfrm>
            <a:off x="533400" y="1219200"/>
            <a:ext cx="8077200" cy="5489575"/>
          </a:xfrm>
          <a:ln/>
        </p:spPr>
        <p:txBody>
          <a:bodyPr lIns="90004" tIns="46798" rIns="90004" bIns="46798"/>
          <a:lstStyle/>
          <a:p>
            <a:pPr>
              <a:lnSpc>
                <a:spcPct val="90000"/>
              </a:lnSpc>
              <a:buClr>
                <a:srgbClr val="FFFFFF"/>
              </a:buClr>
              <a:buFontTx/>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400" dirty="0">
                <a:solidFill>
                  <a:srgbClr val="FFFFFF"/>
                </a:solidFill>
                <a:effectLst/>
              </a:rPr>
              <a:t>Bed bugs were controlled, but never completely eradicated in the USA after WWII through the use of highly toxic pesticides like DDT. However,  limited infestations occurred in certain areas of the country.</a:t>
            </a:r>
          </a:p>
          <a:p>
            <a:pPr>
              <a:lnSpc>
                <a:spcPct val="90000"/>
              </a:lnSpc>
              <a:buClr>
                <a:srgbClr val="FFFFFF"/>
              </a:buClr>
              <a:buFontTx/>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endParaRPr lang="en-GB" sz="1600" dirty="0">
              <a:solidFill>
                <a:srgbClr val="FFFFFF"/>
              </a:solidFill>
              <a:effectLst/>
            </a:endParaRPr>
          </a:p>
          <a:p>
            <a:pPr>
              <a:lnSpc>
                <a:spcPct val="90000"/>
              </a:lnSpc>
              <a:buClr>
                <a:srgbClr val="FFFFFF"/>
              </a:buClr>
              <a:buFontTx/>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400" dirty="0">
                <a:solidFill>
                  <a:srgbClr val="FFFFFF"/>
                </a:solidFill>
                <a:effectLst/>
              </a:rPr>
              <a:t>Many of the pesticides that were effective against bed bugs aren’t available now.</a:t>
            </a:r>
          </a:p>
          <a:p>
            <a:pPr>
              <a:lnSpc>
                <a:spcPct val="90000"/>
              </a:lnSpc>
              <a:buClr>
                <a:srgbClr val="FFFFFF"/>
              </a:buClr>
              <a:buFontTx/>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endParaRPr lang="en-GB" sz="1600" dirty="0">
              <a:solidFill>
                <a:srgbClr val="FFFFFF"/>
              </a:solidFill>
              <a:effectLst/>
            </a:endParaRPr>
          </a:p>
          <a:p>
            <a:pPr>
              <a:lnSpc>
                <a:spcPct val="90000"/>
              </a:lnSpc>
              <a:buClr>
                <a:srgbClr val="FFFFFF"/>
              </a:buClr>
              <a:buFontTx/>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400" dirty="0">
                <a:solidFill>
                  <a:srgbClr val="FFFFFF"/>
                </a:solidFill>
                <a:effectLst/>
              </a:rPr>
              <a:t>Bed bugs have developed resistance to many of the pesticides that have been used to kill them.</a:t>
            </a:r>
          </a:p>
          <a:p>
            <a:pPr>
              <a:lnSpc>
                <a:spcPct val="90000"/>
              </a:lnSpc>
              <a:buClr>
                <a:srgbClr val="FFFFFF"/>
              </a:buClr>
              <a:buFontTx/>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endParaRPr lang="en-GB" sz="1600" dirty="0">
              <a:solidFill>
                <a:srgbClr val="FFFFFF"/>
              </a:solidFill>
              <a:effectLst/>
            </a:endParaRPr>
          </a:p>
          <a:p>
            <a:pPr>
              <a:lnSpc>
                <a:spcPct val="90000"/>
              </a:lnSpc>
              <a:buClr>
                <a:srgbClr val="FFFFFF"/>
              </a:buClr>
              <a:buFontTx/>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400" dirty="0">
                <a:solidFill>
                  <a:srgbClr val="FFFFFF"/>
                </a:solidFill>
                <a:effectLst/>
              </a:rPr>
              <a:t>Increased foreign travel, immigration, and importation of goods has helped to spread bed bugs.</a:t>
            </a:r>
          </a:p>
          <a:p>
            <a:pPr>
              <a:lnSpc>
                <a:spcPct val="90000"/>
              </a:lnSpc>
              <a:buFontTx/>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endParaRPr lang="en-GB" sz="2400" dirty="0">
              <a:solidFill>
                <a:srgbClr val="FFFFFF"/>
              </a:solidFill>
              <a:effectLst/>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
          <p:cNvSpPr>
            <a:spLocks noGrp="1"/>
          </p:cNvSpPr>
          <p:nvPr>
            <p:ph type="title" idx="4294967295"/>
          </p:nvPr>
        </p:nvSpPr>
        <p:spPr>
          <a:xfrm>
            <a:off x="0" y="0"/>
            <a:ext cx="8229600" cy="1130300"/>
          </a:xfrm>
          <a:ln/>
        </p:spPr>
        <p:txBody>
          <a:bodyPr lIns="90004" tIns="46798" rIns="90004" bIns="46798" anchorCtr="1"/>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515600" algn="l"/>
              </a:tabLst>
            </a:pPr>
            <a:r>
              <a:rPr lang="en-GB" sz="3200" b="1" dirty="0">
                <a:solidFill>
                  <a:srgbClr val="FFFF00"/>
                </a:solidFill>
              </a:rPr>
              <a:t>BED BUGS – QUICK FACTS:</a:t>
            </a:r>
            <a:r>
              <a:rPr lang="en-GB" sz="3200" b="1" dirty="0">
                <a:solidFill>
                  <a:srgbClr val="FFFFFF"/>
                </a:solidFill>
              </a:rPr>
              <a:t>	</a:t>
            </a:r>
          </a:p>
        </p:txBody>
      </p:sp>
      <p:sp>
        <p:nvSpPr>
          <p:cNvPr id="7171" name="Rectangle 2"/>
          <p:cNvSpPr>
            <a:spLocks noGrp="1"/>
          </p:cNvSpPr>
          <p:nvPr>
            <p:ph idx="4294967295"/>
          </p:nvPr>
        </p:nvSpPr>
        <p:spPr>
          <a:xfrm>
            <a:off x="0" y="1447800"/>
            <a:ext cx="8915400" cy="5257800"/>
          </a:xfrm>
          <a:ln/>
        </p:spPr>
        <p:txBody>
          <a:bodyPr lIns="90004" tIns="46798" rIns="90004" bIns="46798">
            <a:noAutofit/>
          </a:bodyPr>
          <a:lstStyle/>
          <a:p>
            <a:pPr>
              <a:spcBef>
                <a:spcPts val="700"/>
              </a:spcBef>
              <a:buClr>
                <a:srgbClr val="FFFFFF"/>
              </a:buClr>
              <a:buFontTx/>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3200" dirty="0">
                <a:solidFill>
                  <a:srgbClr val="FFFF00"/>
                </a:solidFill>
                <a:effectLst/>
              </a:rPr>
              <a:t>Bed Bugs aren’t known to </a:t>
            </a:r>
            <a:r>
              <a:rPr lang="en-GB" sz="3200" dirty="0" smtClean="0">
                <a:solidFill>
                  <a:srgbClr val="FFFF00"/>
                </a:solidFill>
                <a:effectLst/>
              </a:rPr>
              <a:t>transmit </a:t>
            </a:r>
            <a:r>
              <a:rPr lang="en-GB" sz="3200" dirty="0">
                <a:solidFill>
                  <a:srgbClr val="FFFF00"/>
                </a:solidFill>
                <a:effectLst/>
              </a:rPr>
              <a:t>disease.</a:t>
            </a:r>
          </a:p>
          <a:p>
            <a:pPr>
              <a:spcBef>
                <a:spcPts val="700"/>
              </a:spcBef>
              <a:buClr>
                <a:srgbClr val="FFFFFF"/>
              </a:buClr>
              <a:buFontTx/>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endParaRPr lang="en-GB" sz="1200" dirty="0">
              <a:solidFill>
                <a:srgbClr val="FFFF00"/>
              </a:solidFill>
              <a:effectLst/>
            </a:endParaRPr>
          </a:p>
          <a:p>
            <a:pPr>
              <a:spcBef>
                <a:spcPts val="700"/>
              </a:spcBef>
              <a:buClr>
                <a:srgbClr val="FFFFFF"/>
              </a:buClr>
              <a:buFontTx/>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3200" dirty="0">
                <a:solidFill>
                  <a:srgbClr val="FFFF00"/>
                </a:solidFill>
                <a:effectLst/>
              </a:rPr>
              <a:t>Bed bugs are blood feeders. </a:t>
            </a:r>
          </a:p>
          <a:p>
            <a:pPr>
              <a:spcBef>
                <a:spcPts val="700"/>
              </a:spcBef>
              <a:buClr>
                <a:srgbClr val="FFFFFF"/>
              </a:buClr>
              <a:buFontTx/>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endParaRPr lang="en-GB" sz="1200" dirty="0">
              <a:solidFill>
                <a:srgbClr val="FFFF00"/>
              </a:solidFill>
              <a:effectLst/>
            </a:endParaRPr>
          </a:p>
          <a:p>
            <a:pPr>
              <a:spcBef>
                <a:spcPts val="700"/>
              </a:spcBef>
              <a:buClr>
                <a:srgbClr val="FFFFFF"/>
              </a:buClr>
              <a:buFontTx/>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3200" dirty="0">
                <a:solidFill>
                  <a:srgbClr val="FFFF00"/>
                </a:solidFill>
                <a:effectLst/>
              </a:rPr>
              <a:t>Bed bug bites normally occur at night, and the bite is generally painless.</a:t>
            </a:r>
          </a:p>
          <a:p>
            <a:pPr>
              <a:spcBef>
                <a:spcPts val="700"/>
              </a:spcBef>
              <a:buClr>
                <a:srgbClr val="FFFFFF"/>
              </a:buClr>
              <a:buFontTx/>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endParaRPr lang="en-GB" sz="1200" dirty="0">
              <a:solidFill>
                <a:srgbClr val="FFFF00"/>
              </a:solidFill>
              <a:effectLst/>
            </a:endParaRPr>
          </a:p>
          <a:p>
            <a:pPr>
              <a:spcBef>
                <a:spcPts val="700"/>
              </a:spcBef>
              <a:buClr>
                <a:srgbClr val="FFFFFF"/>
              </a:buClr>
              <a:buFontTx/>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3200" dirty="0">
                <a:solidFill>
                  <a:srgbClr val="FFFF00"/>
                </a:solidFill>
                <a:effectLst/>
              </a:rPr>
              <a:t>Bed bugs are not killed by cold. “Freezing them out” doesn’t work</a:t>
            </a:r>
            <a:r>
              <a:rPr lang="en-GB" sz="3200" dirty="0">
                <a:solidFill>
                  <a:srgbClr val="FFFFFF"/>
                </a:solidFill>
                <a:effectLst/>
              </a:rPr>
              <a:t>.</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
          <p:cNvSpPr>
            <a:spLocks noGrp="1"/>
          </p:cNvSpPr>
          <p:nvPr>
            <p:ph type="title" idx="4294967295"/>
          </p:nvPr>
        </p:nvSpPr>
        <p:spPr>
          <a:xfrm>
            <a:off x="0" y="279400"/>
            <a:ext cx="8229600" cy="1130300"/>
          </a:xfrm>
          <a:ln/>
        </p:spPr>
        <p:txBody>
          <a:bodyPr lIns="90004" tIns="46798" rIns="90004" bIns="46798" anchorCtr="1"/>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3600" b="1">
                <a:solidFill>
                  <a:srgbClr val="FFFF00"/>
                </a:solidFill>
              </a:rPr>
              <a:t>BED BUGS – MYTHS</a:t>
            </a:r>
          </a:p>
        </p:txBody>
      </p:sp>
      <p:sp>
        <p:nvSpPr>
          <p:cNvPr id="8195" name="Rectangle 2"/>
          <p:cNvSpPr>
            <a:spLocks noGrp="1"/>
          </p:cNvSpPr>
          <p:nvPr>
            <p:ph idx="4294967295"/>
          </p:nvPr>
        </p:nvSpPr>
        <p:spPr>
          <a:xfrm>
            <a:off x="0" y="1371600"/>
            <a:ext cx="8229600" cy="4987925"/>
          </a:xfrm>
          <a:ln/>
        </p:spPr>
        <p:txBody>
          <a:bodyPr lIns="90004" tIns="46798" rIns="90004" bIns="46798"/>
          <a:lstStyle/>
          <a:p>
            <a:pPr>
              <a:buFontTx/>
              <a:buNone/>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1" i="1" dirty="0">
                <a:solidFill>
                  <a:srgbClr val="FFFFFF"/>
                </a:solidFill>
                <a:effectLst/>
              </a:rPr>
              <a:t>A FEW BED BUG </a:t>
            </a:r>
            <a:r>
              <a:rPr lang="en-GB" sz="4000" b="1" i="1" dirty="0">
                <a:solidFill>
                  <a:srgbClr val="FF6600"/>
                </a:solidFill>
                <a:effectLst/>
              </a:rPr>
              <a:t>MYTHS</a:t>
            </a:r>
          </a:p>
          <a:p>
            <a:pPr>
              <a:buFontTx/>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endParaRPr lang="en-GB" sz="2400" b="1" i="1" dirty="0">
              <a:solidFill>
                <a:srgbClr val="FF6600"/>
              </a:solidFill>
              <a:effectLst/>
            </a:endParaRPr>
          </a:p>
          <a:p>
            <a:pPr>
              <a:buClr>
                <a:srgbClr val="FFFFFF"/>
              </a:buClr>
              <a:buFontTx/>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800" dirty="0">
                <a:solidFill>
                  <a:srgbClr val="FFFF00"/>
                </a:solidFill>
                <a:effectLst/>
              </a:rPr>
              <a:t>“Only </a:t>
            </a:r>
            <a:r>
              <a:rPr lang="en-GB" sz="2800" i="1" dirty="0">
                <a:solidFill>
                  <a:srgbClr val="FFFF00"/>
                </a:solidFill>
                <a:effectLst/>
              </a:rPr>
              <a:t>dirty people</a:t>
            </a:r>
            <a:r>
              <a:rPr lang="en-GB" sz="2800" dirty="0">
                <a:solidFill>
                  <a:srgbClr val="FFFF00"/>
                </a:solidFill>
                <a:effectLst/>
              </a:rPr>
              <a:t> get bed bugs.”</a:t>
            </a:r>
          </a:p>
          <a:p>
            <a:pPr>
              <a:buClr>
                <a:srgbClr val="FFFFFF"/>
              </a:buClr>
              <a:buFontTx/>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endParaRPr lang="en-GB" sz="1100" dirty="0">
              <a:solidFill>
                <a:srgbClr val="FFFF00"/>
              </a:solidFill>
              <a:effectLst/>
            </a:endParaRPr>
          </a:p>
          <a:p>
            <a:pPr>
              <a:buClr>
                <a:srgbClr val="FFFFFF"/>
              </a:buClr>
              <a:buFontTx/>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800" dirty="0">
                <a:solidFill>
                  <a:srgbClr val="FFFF00"/>
                </a:solidFill>
                <a:effectLst/>
              </a:rPr>
              <a:t>“Bed bugs are only found in places like military barracks where people are crowded together”</a:t>
            </a:r>
          </a:p>
          <a:p>
            <a:pPr>
              <a:buClr>
                <a:srgbClr val="FFFFFF"/>
              </a:buClr>
              <a:buFontTx/>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endParaRPr lang="en-GB" sz="1100" dirty="0">
              <a:solidFill>
                <a:srgbClr val="FFFF00"/>
              </a:solidFill>
              <a:effectLst/>
            </a:endParaRPr>
          </a:p>
          <a:p>
            <a:pPr>
              <a:buClr>
                <a:srgbClr val="FFFFFF"/>
              </a:buClr>
              <a:buFontTx/>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800" dirty="0">
                <a:solidFill>
                  <a:srgbClr val="FFFF00"/>
                </a:solidFill>
                <a:effectLst/>
              </a:rPr>
              <a:t>“Bed bugs are only a problem for low – income people.”</a:t>
            </a:r>
          </a:p>
          <a:p>
            <a:pPr>
              <a:buFontTx/>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endParaRPr lang="en-GB" dirty="0">
              <a:solidFill>
                <a:srgbClr val="FFFFFF"/>
              </a:solidFill>
              <a:effectLst/>
            </a:endParaRPr>
          </a:p>
          <a:p>
            <a:pPr>
              <a:buFontTx/>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endParaRPr lang="en-GB" b="1" dirty="0">
              <a:solidFill>
                <a:srgbClr val="FFFFFF"/>
              </a:solidFill>
              <a:effectLst/>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
          <p:cNvSpPr>
            <a:spLocks noGrp="1"/>
          </p:cNvSpPr>
          <p:nvPr>
            <p:ph type="title" idx="4294967295"/>
          </p:nvPr>
        </p:nvSpPr>
        <p:spPr>
          <a:xfrm>
            <a:off x="-76200" y="304800"/>
            <a:ext cx="8610600" cy="935038"/>
          </a:xfrm>
          <a:ln/>
        </p:spPr>
        <p:txBody>
          <a:bodyPr lIns="90004" tIns="46798" rIns="90004" bIns="46798" anchorCtr="1"/>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515600" algn="l"/>
              </a:tabLst>
            </a:pPr>
            <a:r>
              <a:rPr lang="en-GB" sz="4400" b="1" dirty="0">
                <a:solidFill>
                  <a:srgbClr val="FFFF00"/>
                </a:solidFill>
              </a:rPr>
              <a:t>BED BUGS ARE EVERYWHERE</a:t>
            </a:r>
            <a:r>
              <a:rPr lang="en-GB" sz="4400" b="1" dirty="0">
                <a:solidFill>
                  <a:srgbClr val="FFFF66"/>
                </a:solidFill>
              </a:rPr>
              <a:t>!</a:t>
            </a:r>
            <a:r>
              <a:rPr lang="en-GB" sz="3600" b="1" dirty="0">
                <a:solidFill>
                  <a:srgbClr val="FFFF66"/>
                </a:solidFill>
              </a:rPr>
              <a:t>	</a:t>
            </a:r>
          </a:p>
        </p:txBody>
      </p:sp>
      <p:sp>
        <p:nvSpPr>
          <p:cNvPr id="11267" name="Rectangle 2"/>
          <p:cNvSpPr>
            <a:spLocks noGrp="1"/>
          </p:cNvSpPr>
          <p:nvPr>
            <p:ph idx="4294967295"/>
          </p:nvPr>
        </p:nvSpPr>
        <p:spPr>
          <a:xfrm>
            <a:off x="0" y="1524000"/>
            <a:ext cx="4040188" cy="4538663"/>
          </a:xfrm>
          <a:ln/>
        </p:spPr>
        <p:txBody>
          <a:bodyPr lIns="90004" tIns="46798" rIns="90004" bIns="46798"/>
          <a:lstStyle/>
          <a:p>
            <a:pPr>
              <a:lnSpc>
                <a:spcPct val="90000"/>
              </a:lnSpc>
              <a:spcBef>
                <a:spcPts val="700"/>
              </a:spcBef>
              <a:buFontTx/>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800" b="1" u="sng" dirty="0">
                <a:solidFill>
                  <a:srgbClr val="FFFF00"/>
                </a:solidFill>
              </a:rPr>
              <a:t>Bed bugs have been found in</a:t>
            </a:r>
            <a:r>
              <a:rPr lang="en-GB" sz="2800" b="1" dirty="0">
                <a:solidFill>
                  <a:srgbClr val="FFFF00"/>
                </a:solidFill>
              </a:rPr>
              <a:t>:</a:t>
            </a:r>
          </a:p>
          <a:p>
            <a:pPr>
              <a:lnSpc>
                <a:spcPct val="90000"/>
              </a:lnSpc>
              <a:spcBef>
                <a:spcPts val="700"/>
              </a:spcBef>
              <a:buClr>
                <a:srgbClr val="FFFFFF"/>
              </a:buClr>
              <a:buFontTx/>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800" b="1" dirty="0">
                <a:solidFill>
                  <a:srgbClr val="FFFF00"/>
                </a:solidFill>
              </a:rPr>
              <a:t>Senior Housing.</a:t>
            </a:r>
          </a:p>
          <a:p>
            <a:pPr>
              <a:lnSpc>
                <a:spcPct val="90000"/>
              </a:lnSpc>
              <a:spcBef>
                <a:spcPts val="700"/>
              </a:spcBef>
              <a:buClr>
                <a:srgbClr val="FFFFFF"/>
              </a:buClr>
              <a:buFontTx/>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800" b="1" dirty="0">
                <a:solidFill>
                  <a:srgbClr val="FFFF00"/>
                </a:solidFill>
              </a:rPr>
              <a:t>Nursing homes.</a:t>
            </a:r>
          </a:p>
          <a:p>
            <a:pPr>
              <a:lnSpc>
                <a:spcPct val="90000"/>
              </a:lnSpc>
              <a:spcBef>
                <a:spcPts val="700"/>
              </a:spcBef>
              <a:buClr>
                <a:srgbClr val="FFFFFF"/>
              </a:buClr>
              <a:buFontTx/>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800" b="1" dirty="0">
                <a:solidFill>
                  <a:srgbClr val="FFFF00"/>
                </a:solidFill>
              </a:rPr>
              <a:t>Apartment buildings.</a:t>
            </a:r>
          </a:p>
          <a:p>
            <a:pPr>
              <a:lnSpc>
                <a:spcPct val="90000"/>
              </a:lnSpc>
              <a:spcBef>
                <a:spcPts val="700"/>
              </a:spcBef>
              <a:buClr>
                <a:srgbClr val="FFFFFF"/>
              </a:buClr>
              <a:buFontTx/>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800" b="1" dirty="0">
                <a:solidFill>
                  <a:srgbClr val="FFFF00"/>
                </a:solidFill>
              </a:rPr>
              <a:t>Hotels.</a:t>
            </a:r>
          </a:p>
          <a:p>
            <a:pPr>
              <a:lnSpc>
                <a:spcPct val="90000"/>
              </a:lnSpc>
              <a:spcBef>
                <a:spcPts val="700"/>
              </a:spcBef>
              <a:buClr>
                <a:srgbClr val="FFFFFF"/>
              </a:buClr>
              <a:buFontTx/>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800" b="1" dirty="0">
                <a:solidFill>
                  <a:srgbClr val="FFFF00"/>
                </a:solidFill>
              </a:rPr>
              <a:t>Schools.	</a:t>
            </a:r>
          </a:p>
        </p:txBody>
      </p:sp>
      <p:sp>
        <p:nvSpPr>
          <p:cNvPr id="11268" name="Rectangle 3"/>
          <p:cNvSpPr>
            <a:spLocks noGrp="1"/>
          </p:cNvSpPr>
          <p:nvPr>
            <p:ph idx="4294967295"/>
          </p:nvPr>
        </p:nvSpPr>
        <p:spPr>
          <a:xfrm>
            <a:off x="5102225" y="1600200"/>
            <a:ext cx="4041775" cy="4538663"/>
          </a:xfrm>
          <a:ln/>
        </p:spPr>
        <p:txBody>
          <a:bodyPr lIns="90004" tIns="46798" rIns="90004" bIns="46798"/>
          <a:lstStyle/>
          <a:p>
            <a:pPr>
              <a:lnSpc>
                <a:spcPct val="80000"/>
              </a:lnSpc>
              <a:spcBef>
                <a:spcPts val="700"/>
              </a:spcBef>
              <a:buClr>
                <a:srgbClr val="FFFFFF"/>
              </a:buClr>
              <a:buFontTx/>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800" b="1" dirty="0">
                <a:solidFill>
                  <a:srgbClr val="FFFF00"/>
                </a:solidFill>
              </a:rPr>
              <a:t>Private Homes.</a:t>
            </a:r>
          </a:p>
          <a:p>
            <a:pPr>
              <a:lnSpc>
                <a:spcPct val="80000"/>
              </a:lnSpc>
              <a:spcBef>
                <a:spcPts val="700"/>
              </a:spcBef>
              <a:buClr>
                <a:srgbClr val="FFFFFF"/>
              </a:buClr>
              <a:buFontTx/>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800" b="1" dirty="0">
                <a:solidFill>
                  <a:srgbClr val="FFFF00"/>
                </a:solidFill>
              </a:rPr>
              <a:t>Churches.</a:t>
            </a:r>
          </a:p>
          <a:p>
            <a:pPr>
              <a:lnSpc>
                <a:spcPct val="80000"/>
              </a:lnSpc>
              <a:spcBef>
                <a:spcPts val="700"/>
              </a:spcBef>
              <a:buClr>
                <a:srgbClr val="FFFFFF"/>
              </a:buClr>
              <a:buFontTx/>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800" b="1" dirty="0">
                <a:solidFill>
                  <a:srgbClr val="FFFF00"/>
                </a:solidFill>
              </a:rPr>
              <a:t>Movie Theatres.</a:t>
            </a:r>
          </a:p>
          <a:p>
            <a:pPr>
              <a:lnSpc>
                <a:spcPct val="80000"/>
              </a:lnSpc>
              <a:spcBef>
                <a:spcPts val="700"/>
              </a:spcBef>
              <a:buClr>
                <a:srgbClr val="FFFFFF"/>
              </a:buClr>
              <a:buFontTx/>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800" b="1" dirty="0">
                <a:solidFill>
                  <a:srgbClr val="FFFF00"/>
                </a:solidFill>
              </a:rPr>
              <a:t>College Dorms.</a:t>
            </a:r>
          </a:p>
          <a:p>
            <a:pPr>
              <a:lnSpc>
                <a:spcPct val="80000"/>
              </a:lnSpc>
              <a:spcBef>
                <a:spcPts val="700"/>
              </a:spcBef>
              <a:buClr>
                <a:srgbClr val="FFFFFF"/>
              </a:buClr>
              <a:buFontTx/>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800" b="1" dirty="0">
                <a:solidFill>
                  <a:srgbClr val="FFFF00"/>
                </a:solidFill>
              </a:rPr>
              <a:t>Social Service Agency Offices</a:t>
            </a:r>
            <a:r>
              <a:rPr lang="en-GB" sz="2800" b="1" dirty="0" smtClean="0">
                <a:solidFill>
                  <a:srgbClr val="FFFF00"/>
                </a:solidFill>
              </a:rPr>
              <a:t>.</a:t>
            </a:r>
          </a:p>
          <a:p>
            <a:pPr>
              <a:lnSpc>
                <a:spcPct val="80000"/>
              </a:lnSpc>
              <a:spcBef>
                <a:spcPts val="700"/>
              </a:spcBef>
              <a:buClr>
                <a:srgbClr val="FFFFFF"/>
              </a:buClr>
              <a:buFontTx/>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800" b="1" dirty="0" smtClean="0">
                <a:solidFill>
                  <a:srgbClr val="FFFF00"/>
                </a:solidFill>
              </a:rPr>
              <a:t>Others</a:t>
            </a:r>
            <a:r>
              <a:rPr lang="en-GB" sz="2800" b="1" dirty="0" smtClean="0">
                <a:solidFill>
                  <a:srgbClr val="FFFFFF"/>
                </a:solidFill>
              </a:rPr>
              <a:t>.......</a:t>
            </a:r>
            <a:endParaRPr lang="en-GB" sz="2800" b="1" dirty="0">
              <a:solidFill>
                <a:srgbClr val="FFFFFF"/>
              </a:solidFill>
            </a:endParaRPr>
          </a:p>
          <a:p>
            <a:pPr>
              <a:lnSpc>
                <a:spcPct val="80000"/>
              </a:lnSpc>
              <a:spcBef>
                <a:spcPts val="700"/>
              </a:spcBef>
              <a:buClr>
                <a:srgbClr val="FFFFFF"/>
              </a:buClr>
              <a:buNone/>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endParaRPr lang="en-GB" sz="2800" b="1" dirty="0">
              <a:solidFill>
                <a:srgbClr val="FFFFFF"/>
              </a:solidFill>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2"/>
          <p:cNvSpPr txBox="1">
            <a:spLocks noChangeArrowheads="1"/>
          </p:cNvSpPr>
          <p:nvPr/>
        </p:nvSpPr>
        <p:spPr bwMode="auto">
          <a:xfrm>
            <a:off x="228601" y="152400"/>
            <a:ext cx="8686800" cy="523220"/>
          </a:xfrm>
          <a:prstGeom prst="rect">
            <a:avLst/>
          </a:prstGeom>
          <a:noFill/>
          <a:ln w="9525">
            <a:noFill/>
            <a:miter lim="800000"/>
            <a:headEnd/>
            <a:tailEnd/>
          </a:ln>
        </p:spPr>
        <p:txBody>
          <a:bodyPr wrap="square">
            <a:spAutoFit/>
          </a:bodyPr>
          <a:lstStyle/>
          <a:p>
            <a:pPr algn="ctr" eaLnBrk="1" hangingPunct="1"/>
            <a:r>
              <a:rPr lang="en-US" sz="2800" dirty="0">
                <a:latin typeface="Arial" charset="0"/>
              </a:rPr>
              <a:t>Bed Bugs : Life Cycle and Feeding Behavior </a:t>
            </a:r>
          </a:p>
        </p:txBody>
      </p:sp>
      <p:pic>
        <p:nvPicPr>
          <p:cNvPr id="21507" name="Picture 3" descr="bedbug-female-adult"/>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667" b="100000" l="539" r="100000">
                        <a14:foregroundMark x1="31418" y1="17667" x2="35189" y2="4167"/>
                        <a14:foregroundMark x1="2154" y1="48333" x2="8259" y2="39167"/>
                        <a14:foregroundMark x1="98384" y1="71500" x2="91023" y2="62667"/>
                      </a14:backgroundRemoval>
                    </a14:imgEffect>
                  </a14:imgLayer>
                </a14:imgProps>
              </a:ext>
            </a:extLst>
          </a:blip>
          <a:srcRect/>
          <a:stretch>
            <a:fillRect/>
          </a:stretch>
        </p:blipFill>
        <p:spPr bwMode="auto">
          <a:xfrm rot="3365094">
            <a:off x="1036804" y="-44986"/>
            <a:ext cx="7070394" cy="7616223"/>
          </a:xfrm>
          <a:prstGeom prst="rect">
            <a:avLst/>
          </a:prstGeom>
          <a:noFill/>
          <a:ln w="9525">
            <a:noFill/>
            <a:miter lim="800000"/>
            <a:headEnd/>
            <a:tailEnd/>
          </a:ln>
        </p:spPr>
      </p:pic>
    </p:spTree>
    <p:extLst>
      <p:ext uri="{BB962C8B-B14F-4D97-AF65-F5344CB8AC3E}">
        <p14:creationId xmlns:p14="http://schemas.microsoft.com/office/powerpoint/2010/main" val="35710127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5" descr="common_bed_bug_lifecycle"/>
          <p:cNvPicPr>
            <a:picLocks noChangeAspect="1" noChangeArrowheads="1"/>
          </p:cNvPicPr>
          <p:nvPr/>
        </p:nvPicPr>
        <p:blipFill>
          <a:blip r:embed="rId2"/>
          <a:srcRect/>
          <a:stretch>
            <a:fillRect/>
          </a:stretch>
        </p:blipFill>
        <p:spPr bwMode="auto">
          <a:xfrm>
            <a:off x="-76200" y="-1"/>
            <a:ext cx="9220200" cy="6936297"/>
          </a:xfrm>
          <a:prstGeom prst="rect">
            <a:avLst/>
          </a:prstGeom>
          <a:noFill/>
          <a:ln w="9525">
            <a:noFill/>
            <a:miter lim="800000"/>
            <a:headEnd/>
            <a:tailEnd/>
          </a:ln>
        </p:spPr>
      </p:pic>
    </p:spTree>
    <p:extLst>
      <p:ext uri="{BB962C8B-B14F-4D97-AF65-F5344CB8AC3E}">
        <p14:creationId xmlns:p14="http://schemas.microsoft.com/office/powerpoint/2010/main" val="373699116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1391</TotalTime>
  <Words>1069</Words>
  <Application>Microsoft Office PowerPoint</Application>
  <PresentationFormat>On-screen Show (4:3)</PresentationFormat>
  <Paragraphs>175</Paragraphs>
  <Slides>34</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34</vt:i4>
      </vt:variant>
    </vt:vector>
  </HeadingPairs>
  <TitlesOfParts>
    <vt:vector size="42" baseType="lpstr">
      <vt:lpstr>Arial</vt:lpstr>
      <vt:lpstr>Arial Unicode MS</vt:lpstr>
      <vt:lpstr>Calibri</vt:lpstr>
      <vt:lpstr>Century Gothic</vt:lpstr>
      <vt:lpstr>Times New Roman</vt:lpstr>
      <vt:lpstr>Wingdings</vt:lpstr>
      <vt:lpstr>Wingdings 3</vt:lpstr>
      <vt:lpstr>Ion</vt:lpstr>
      <vt:lpstr>Bedbugs</vt:lpstr>
      <vt:lpstr>What are bed bugs?</vt:lpstr>
      <vt:lpstr>PowerPoint Presentation</vt:lpstr>
      <vt:lpstr>BED BUGS – QUICK FACTS:</vt:lpstr>
      <vt:lpstr>BED BUGS – QUICK FACTS: </vt:lpstr>
      <vt:lpstr>BED BUGS – MYTHS</vt:lpstr>
      <vt:lpstr>BED BUGS ARE EVERYWHERE! </vt:lpstr>
      <vt:lpstr>PowerPoint Presentation</vt:lpstr>
      <vt:lpstr>PowerPoint Presentation</vt:lpstr>
      <vt:lpstr>PowerPoint Presentation</vt:lpstr>
      <vt:lpstr>PowerPoint Presentation</vt:lpstr>
      <vt:lpstr>PowerPoint Presentation</vt:lpstr>
      <vt:lpstr>PowerPoint Presentation</vt:lpstr>
      <vt:lpstr>Options for Treatment</vt:lpstr>
      <vt:lpstr>PowerPoint Presentation</vt:lpstr>
      <vt:lpstr>PowerPoint Presentation</vt:lpstr>
      <vt:lpstr>PowerPoint Presentation</vt:lpstr>
      <vt:lpstr>PowerPoint Presentation</vt:lpstr>
      <vt:lpstr>PowerPoint Presentation</vt:lpstr>
      <vt:lpstr>PowerPoint Presentation</vt:lpstr>
      <vt:lpstr>Thank you Any Questions ?</vt:lpstr>
      <vt:lpstr>Stomach bugs</vt:lpstr>
      <vt:lpstr>What are stomach bugs?</vt:lpstr>
      <vt:lpstr>What are the most prevalent stomach bugs that can be transmitted through food?</vt:lpstr>
      <vt:lpstr>What are the symptoms of foodborne illness?</vt:lpstr>
      <vt:lpstr>Other viruses mimic foodborne illness but are either not reportable or are transmitted in another means besides through food.  Examples: Sapovirus and Astrovirus</vt:lpstr>
      <vt:lpstr>How does foodborne illness spread?</vt:lpstr>
      <vt:lpstr>What are some indicators that a stomach bug is viral in nature and how do you mitigate?</vt:lpstr>
      <vt:lpstr>How do you minimize transmission of stomach bugs?</vt:lpstr>
      <vt:lpstr>Do you have a vomit and diarrhea clean up plan?</vt:lpstr>
      <vt:lpstr>Do you have a letter ready to share with teachers and parents if an outbreak of stomach illness occurs?</vt:lpstr>
      <vt:lpstr>Proper Handwashing is the Number 1 way to minimize foodborne illness transmission.</vt:lpstr>
      <vt:lpstr>Resources:</vt:lpstr>
      <vt:lpstr>Thank you Any Questions ?</vt:lpstr>
    </vt:vector>
  </TitlesOfParts>
  <Company>Delaware Health and Social Services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Bed Bugs</dc:title>
  <dc:creator>richard.perkins</dc:creator>
  <cp:lastModifiedBy>Spiegel, Sandi (DHSS)</cp:lastModifiedBy>
  <cp:revision>58</cp:revision>
  <dcterms:created xsi:type="dcterms:W3CDTF">2009-05-06T14:02:36Z</dcterms:created>
  <dcterms:modified xsi:type="dcterms:W3CDTF">2019-03-21T17:29:22Z</dcterms:modified>
</cp:coreProperties>
</file>