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16"/>
  </p:notesMasterIdLst>
  <p:handoutMasterIdLst>
    <p:handoutMasterId r:id="rId17"/>
  </p:handoutMasterIdLst>
  <p:sldIdLst>
    <p:sldId id="267" r:id="rId2"/>
    <p:sldId id="269" r:id="rId3"/>
    <p:sldId id="257" r:id="rId4"/>
    <p:sldId id="268" r:id="rId5"/>
    <p:sldId id="258" r:id="rId6"/>
    <p:sldId id="266" r:id="rId7"/>
    <p:sldId id="259" r:id="rId8"/>
    <p:sldId id="264" r:id="rId9"/>
    <p:sldId id="265" r:id="rId10"/>
    <p:sldId id="270" r:id="rId11"/>
    <p:sldId id="272" r:id="rId12"/>
    <p:sldId id="274" r:id="rId13"/>
    <p:sldId id="271" r:id="rId14"/>
    <p:sldId id="27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4" autoAdjust="0"/>
    <p:restoredTop sz="81203"/>
  </p:normalViewPr>
  <p:slideViewPr>
    <p:cSldViewPr snapToGrid="0">
      <p:cViewPr varScale="1">
        <p:scale>
          <a:sx n="69" d="100"/>
          <a:sy n="69" d="100"/>
        </p:scale>
        <p:origin x="106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6784C9-C352-4A3A-AB4F-E73B7EFE7116}" type="doc">
      <dgm:prSet loTypeId="urn:microsoft.com/office/officeart/2005/8/layout/rings+Icon" loCatId="relationship" qsTypeId="urn:microsoft.com/office/officeart/2005/8/quickstyle/simple4" qsCatId="simple" csTypeId="urn:microsoft.com/office/officeart/2005/8/colors/accent2_2" csCatId="accent2" phldr="1"/>
      <dgm:spPr/>
    </dgm:pt>
    <dgm:pt modelId="{EC38E271-73CD-4D7B-A66B-861CA7488EC7}">
      <dgm:prSet phldrT="[Text]"/>
      <dgm:spPr/>
      <dgm:t>
        <a:bodyPr/>
        <a:lstStyle/>
        <a:p>
          <a:r>
            <a:rPr lang="en-US" dirty="0"/>
            <a:t>Group A</a:t>
          </a:r>
        </a:p>
      </dgm:t>
      <dgm:extLst>
        <a:ext uri="{E40237B7-FDA0-4F09-8148-C483321AD2D9}">
          <dgm14:cNvPr xmlns:dgm14="http://schemas.microsoft.com/office/drawing/2010/diagram" id="0" name="" title="Group A"/>
        </a:ext>
      </dgm:extLst>
    </dgm:pt>
    <dgm:pt modelId="{0EA99F19-5B2F-4C1C-9650-BC734B55276C}" type="parTrans" cxnId="{6635741C-801F-47A2-A3AF-03D68A077957}">
      <dgm:prSet/>
      <dgm:spPr/>
      <dgm:t>
        <a:bodyPr/>
        <a:lstStyle/>
        <a:p>
          <a:endParaRPr lang="en-US"/>
        </a:p>
      </dgm:t>
    </dgm:pt>
    <dgm:pt modelId="{E4286A04-4462-4767-ADE1-E306C144DD1F}" type="sibTrans" cxnId="{6635741C-801F-47A2-A3AF-03D68A077957}">
      <dgm:prSet/>
      <dgm:spPr/>
      <dgm:t>
        <a:bodyPr/>
        <a:lstStyle/>
        <a:p>
          <a:endParaRPr lang="en-US"/>
        </a:p>
      </dgm:t>
    </dgm:pt>
    <dgm:pt modelId="{56C32169-1400-436F-A8EC-619B9C7E6936}">
      <dgm:prSet phldrT="[Text]"/>
      <dgm:spPr/>
      <dgm:t>
        <a:bodyPr/>
        <a:lstStyle/>
        <a:p>
          <a:r>
            <a:rPr lang="en-US" dirty="0"/>
            <a:t>Group B</a:t>
          </a:r>
        </a:p>
      </dgm:t>
      <dgm:extLst>
        <a:ext uri="{E40237B7-FDA0-4F09-8148-C483321AD2D9}">
          <dgm14:cNvPr xmlns:dgm14="http://schemas.microsoft.com/office/drawing/2010/diagram" id="0" name="" title="Group B"/>
        </a:ext>
      </dgm:extLst>
    </dgm:pt>
    <dgm:pt modelId="{206CD43D-A52D-4932-884E-340EA7F3FF6B}" type="parTrans" cxnId="{DFCD2E9B-B722-40E1-AA2E-87695AFE660E}">
      <dgm:prSet/>
      <dgm:spPr/>
      <dgm:t>
        <a:bodyPr/>
        <a:lstStyle/>
        <a:p>
          <a:endParaRPr lang="en-US"/>
        </a:p>
      </dgm:t>
    </dgm:pt>
    <dgm:pt modelId="{C0CE6C8E-CD32-48F9-8A54-7675A2CF02D0}" type="sibTrans" cxnId="{DFCD2E9B-B722-40E1-AA2E-87695AFE660E}">
      <dgm:prSet/>
      <dgm:spPr/>
      <dgm:t>
        <a:bodyPr/>
        <a:lstStyle/>
        <a:p>
          <a:endParaRPr lang="en-US"/>
        </a:p>
      </dgm:t>
    </dgm:pt>
    <dgm:pt modelId="{459EC89A-47B8-4868-BBE9-9476FBD4735E}">
      <dgm:prSet phldrT="[Text]"/>
      <dgm:spPr/>
      <dgm:t>
        <a:bodyPr/>
        <a:lstStyle/>
        <a:p>
          <a:r>
            <a:rPr lang="en-US" dirty="0"/>
            <a:t>Group C</a:t>
          </a:r>
        </a:p>
      </dgm:t>
      <dgm:extLst>
        <a:ext uri="{E40237B7-FDA0-4F09-8148-C483321AD2D9}">
          <dgm14:cNvPr xmlns:dgm14="http://schemas.microsoft.com/office/drawing/2010/diagram" id="0" name="" title="Group C"/>
        </a:ext>
      </dgm:extLst>
    </dgm:pt>
    <dgm:pt modelId="{3B7A3293-3A0C-4891-99E7-141D50C0301C}" type="parTrans" cxnId="{C70F4E87-7751-4AB2-A73D-197D003AD2F4}">
      <dgm:prSet/>
      <dgm:spPr/>
      <dgm:t>
        <a:bodyPr/>
        <a:lstStyle/>
        <a:p>
          <a:endParaRPr lang="en-US"/>
        </a:p>
      </dgm:t>
    </dgm:pt>
    <dgm:pt modelId="{D3368E72-87E7-49A6-B731-AD2AC3EA2532}" type="sibTrans" cxnId="{C70F4E87-7751-4AB2-A73D-197D003AD2F4}">
      <dgm:prSet/>
      <dgm:spPr/>
      <dgm:t>
        <a:bodyPr/>
        <a:lstStyle/>
        <a:p>
          <a:endParaRPr lang="en-US"/>
        </a:p>
      </dgm:t>
    </dgm:pt>
    <dgm:pt modelId="{6EDA52E5-A2A7-435F-9246-0D388ED0D00A}" type="pres">
      <dgm:prSet presAssocID="{466784C9-C352-4A3A-AB4F-E73B7EFE7116}" presName="Name0" presStyleCnt="0">
        <dgm:presLayoutVars>
          <dgm:chMax val="7"/>
          <dgm:dir/>
          <dgm:resizeHandles val="exact"/>
        </dgm:presLayoutVars>
      </dgm:prSet>
      <dgm:spPr/>
    </dgm:pt>
    <dgm:pt modelId="{073C0186-C529-47F6-9A3F-AC54F3EC1A71}" type="pres">
      <dgm:prSet presAssocID="{466784C9-C352-4A3A-AB4F-E73B7EFE7116}" presName="ellipse1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614A2-1392-4E77-BDA0-2BEA4D89C2F7}" type="pres">
      <dgm:prSet presAssocID="{466784C9-C352-4A3A-AB4F-E73B7EFE7116}" presName="ellipse2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81501D-F97C-4215-9373-9F01E07C91FE}" type="pres">
      <dgm:prSet presAssocID="{466784C9-C352-4A3A-AB4F-E73B7EFE7116}" presName="ellipse3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35741C-801F-47A2-A3AF-03D68A077957}" srcId="{466784C9-C352-4A3A-AB4F-E73B7EFE7116}" destId="{EC38E271-73CD-4D7B-A66B-861CA7488EC7}" srcOrd="0" destOrd="0" parTransId="{0EA99F19-5B2F-4C1C-9650-BC734B55276C}" sibTransId="{E4286A04-4462-4767-ADE1-E306C144DD1F}"/>
    <dgm:cxn modelId="{5E608FEA-395A-446E-AE17-CB6CF05A8788}" type="presOf" srcId="{EC38E271-73CD-4D7B-A66B-861CA7488EC7}" destId="{073C0186-C529-47F6-9A3F-AC54F3EC1A71}" srcOrd="0" destOrd="0" presId="urn:microsoft.com/office/officeart/2005/8/layout/rings+Icon"/>
    <dgm:cxn modelId="{F5AC7BFA-D3B8-4821-9948-783EC7196B29}" type="presOf" srcId="{56C32169-1400-436F-A8EC-619B9C7E6936}" destId="{B34614A2-1392-4E77-BDA0-2BEA4D89C2F7}" srcOrd="0" destOrd="0" presId="urn:microsoft.com/office/officeart/2005/8/layout/rings+Icon"/>
    <dgm:cxn modelId="{C70F4E87-7751-4AB2-A73D-197D003AD2F4}" srcId="{466784C9-C352-4A3A-AB4F-E73B7EFE7116}" destId="{459EC89A-47B8-4868-BBE9-9476FBD4735E}" srcOrd="2" destOrd="0" parTransId="{3B7A3293-3A0C-4891-99E7-141D50C0301C}" sibTransId="{D3368E72-87E7-49A6-B731-AD2AC3EA2532}"/>
    <dgm:cxn modelId="{CDDBB908-DA88-4E73-98AC-B93F027CF084}" type="presOf" srcId="{459EC89A-47B8-4868-BBE9-9476FBD4735E}" destId="{2D81501D-F97C-4215-9373-9F01E07C91FE}" srcOrd="0" destOrd="0" presId="urn:microsoft.com/office/officeart/2005/8/layout/rings+Icon"/>
    <dgm:cxn modelId="{29AA74D2-84E1-48EC-8E00-BBF044D53BCE}" type="presOf" srcId="{466784C9-C352-4A3A-AB4F-E73B7EFE7116}" destId="{6EDA52E5-A2A7-435F-9246-0D388ED0D00A}" srcOrd="0" destOrd="0" presId="urn:microsoft.com/office/officeart/2005/8/layout/rings+Icon"/>
    <dgm:cxn modelId="{DFCD2E9B-B722-40E1-AA2E-87695AFE660E}" srcId="{466784C9-C352-4A3A-AB4F-E73B7EFE7116}" destId="{56C32169-1400-436F-A8EC-619B9C7E6936}" srcOrd="1" destOrd="0" parTransId="{206CD43D-A52D-4932-884E-340EA7F3FF6B}" sibTransId="{C0CE6C8E-CD32-48F9-8A54-7675A2CF02D0}"/>
    <dgm:cxn modelId="{DBE26B54-7079-4FFC-87E1-3554F7051E35}" type="presParOf" srcId="{6EDA52E5-A2A7-435F-9246-0D388ED0D00A}" destId="{073C0186-C529-47F6-9A3F-AC54F3EC1A71}" srcOrd="0" destOrd="0" presId="urn:microsoft.com/office/officeart/2005/8/layout/rings+Icon"/>
    <dgm:cxn modelId="{D6408F6A-19A4-403D-A1B1-2FB7672E934D}" type="presParOf" srcId="{6EDA52E5-A2A7-435F-9246-0D388ED0D00A}" destId="{B34614A2-1392-4E77-BDA0-2BEA4D89C2F7}" srcOrd="1" destOrd="0" presId="urn:microsoft.com/office/officeart/2005/8/layout/rings+Icon"/>
    <dgm:cxn modelId="{E3EED042-9059-4857-A024-B8C959786EE0}" type="presParOf" srcId="{6EDA52E5-A2A7-435F-9246-0D388ED0D00A}" destId="{2D81501D-F97C-4215-9373-9F01E07C91FE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C0186-C529-47F6-9A3F-AC54F3EC1A71}">
      <dsp:nvSpPr>
        <dsp:cNvPr id="0" name=""/>
        <dsp:cNvSpPr/>
      </dsp:nvSpPr>
      <dsp:spPr>
        <a:xfrm>
          <a:off x="0" y="192658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Group A</a:t>
          </a:r>
        </a:p>
      </dsp:txBody>
      <dsp:txXfrm>
        <a:off x="330023" y="522676"/>
        <a:ext cx="1593492" cy="1593470"/>
      </dsp:txXfrm>
    </dsp:sp>
    <dsp:sp modelId="{B34614A2-1392-4E77-BDA0-2BEA4D89C2F7}">
      <dsp:nvSpPr>
        <dsp:cNvPr id="0" name=""/>
        <dsp:cNvSpPr/>
      </dsp:nvSpPr>
      <dsp:spPr>
        <a:xfrm>
          <a:off x="1159916" y="1695622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Group B</a:t>
          </a:r>
        </a:p>
      </dsp:txBody>
      <dsp:txXfrm>
        <a:off x="1489939" y="2025640"/>
        <a:ext cx="1593492" cy="1593470"/>
      </dsp:txXfrm>
    </dsp:sp>
    <dsp:sp modelId="{2D81501D-F97C-4215-9373-9F01E07C91FE}">
      <dsp:nvSpPr>
        <dsp:cNvPr id="0" name=""/>
        <dsp:cNvSpPr/>
      </dsp:nvSpPr>
      <dsp:spPr>
        <a:xfrm>
          <a:off x="2318461" y="192658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Group C</a:t>
          </a:r>
        </a:p>
      </dsp:txBody>
      <dsp:txXfrm>
        <a:off x="2648484" y="522676"/>
        <a:ext cx="1593492" cy="1593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1268B-8AC2-4239-8FAF-7C144C210720}" type="datetimeFigureOut">
              <a:rPr lang="en-US"/>
              <a:t>8/12/2019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BA2C8-71FC-43D0-BD87-0547616971F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D8362-6D63-40AC-BAA9-90C3AE6D5875}" type="datetimeFigureOut">
              <a:rPr lang="en-US"/>
              <a:t>8/12/2019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39446-6953-447E-A4E3-E7CFBF87004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7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Open-ended question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49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337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516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036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53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23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eLearning courses </a:t>
            </a:r>
            <a:r>
              <a:rPr lang="en-US" b="1" dirty="0"/>
              <a:t>would you like to see created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77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Flood Response Rescue</a:t>
            </a:r>
          </a:p>
          <a:p>
            <a:r>
              <a:rPr lang="en-US" dirty="0"/>
              <a:t>Maritime Active Shooter</a:t>
            </a:r>
          </a:p>
          <a:p>
            <a:r>
              <a:rPr lang="en-US" dirty="0"/>
              <a:t>Jet Drive Operations</a:t>
            </a:r>
          </a:p>
          <a:p>
            <a:r>
              <a:rPr lang="en-US" dirty="0"/>
              <a:t>Advanced PWC LE Operations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477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20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805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785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539446-6953-447E-A4E3-E7CFBF8700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78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ter3"/>
          <p:cNvSpPr/>
          <p:nvPr/>
        </p:nvSpPr>
        <p:spPr bwMode="gray"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ky"/>
          <p:cNvSpPr/>
          <p:nvPr/>
        </p:nvSpPr>
        <p:spPr bwMode="white"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water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ltGray"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water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8/12/2019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8/12/2019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8/12/2019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anchor="b">
            <a:normAutofit/>
          </a:bodyPr>
          <a:lstStyle>
            <a:lvl1pPr algn="ctr">
              <a:defRPr sz="6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8/12/2019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8/12/2019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8/12/2019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8/12/2019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8/12/2019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8/12/2019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8/12/2019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8" name="water3"/>
          <p:cNvSpPr/>
          <p:nvPr/>
        </p:nvSpPr>
        <p:spPr bwMode="gray"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water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white"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water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8/12/2019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8pPr>
      <a:lvl9pPr marL="2240280" indent="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None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2406805" y="3795892"/>
            <a:ext cx="7772400" cy="106412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3267942" y="4966572"/>
            <a:ext cx="6018960" cy="1041994"/>
          </a:xfrm>
        </p:spPr>
        <p:txBody>
          <a:bodyPr/>
          <a:lstStyle/>
          <a:p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NASBLABOTFinal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775" y="2182252"/>
            <a:ext cx="4122463" cy="23516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53193" y="1115059"/>
            <a:ext cx="10229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/>
                </a:solidFill>
                <a:latin typeface="+mj-lt"/>
              </a:rPr>
              <a:t>2019 NASBLA Enforcement and Training Committee</a:t>
            </a:r>
          </a:p>
        </p:txBody>
      </p:sp>
    </p:spTree>
    <p:extLst>
      <p:ext uri="{BB962C8B-B14F-4D97-AF65-F5344CB8AC3E}">
        <p14:creationId xmlns:p14="http://schemas.microsoft.com/office/powerpoint/2010/main" val="163391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71407" y="1902908"/>
            <a:ext cx="9723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1"/>
                </a:solidFill>
              </a:rPr>
              <a:t>What training would you like developed into a BOAT course?</a:t>
            </a:r>
          </a:p>
        </p:txBody>
      </p:sp>
    </p:spTree>
    <p:extLst>
      <p:ext uri="{BB962C8B-B14F-4D97-AF65-F5344CB8AC3E}">
        <p14:creationId xmlns:p14="http://schemas.microsoft.com/office/powerpoint/2010/main" val="424377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85095" y="775776"/>
            <a:ext cx="10749280" cy="4538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Vessel Firearms Usage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Basic Boat Maintenance and Troubleshooting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Cold Water Survival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Motorboat Noise Enforcement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Solo Officer Patrol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Operation courses for inland states with smaller water bodies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Alcohol Physiology &amp; Drug Recognition</a:t>
            </a:r>
          </a:p>
        </p:txBody>
      </p:sp>
    </p:spTree>
    <p:extLst>
      <p:ext uri="{BB962C8B-B14F-4D97-AF65-F5344CB8AC3E}">
        <p14:creationId xmlns:p14="http://schemas.microsoft.com/office/powerpoint/2010/main" val="253311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7520" y="934720"/>
            <a:ext cx="972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Recreational Vessel Safety Inspection Process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7520" y="2156341"/>
            <a:ext cx="107492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Lifejacket labeling, stowage and usage requirements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Sound signals and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Lighting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Ventilation purpose and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Flame arrestor purpose and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Visual distress signal carriage and usage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Vessel registration and numbering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Documented vessel requirements</a:t>
            </a:r>
          </a:p>
        </p:txBody>
      </p:sp>
    </p:spTree>
    <p:extLst>
      <p:ext uri="{BB962C8B-B14F-4D97-AF65-F5344CB8AC3E}">
        <p14:creationId xmlns:p14="http://schemas.microsoft.com/office/powerpoint/2010/main" val="147763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81760" y="934720"/>
            <a:ext cx="972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Next Steps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7520" y="2156341"/>
            <a:ext cx="10749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We need to dig a little deeper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What are your challenges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BOAT Advisory Board – April 30 – May 1 </a:t>
            </a:r>
          </a:p>
        </p:txBody>
      </p:sp>
    </p:spTree>
    <p:extLst>
      <p:ext uri="{BB962C8B-B14F-4D97-AF65-F5344CB8AC3E}">
        <p14:creationId xmlns:p14="http://schemas.microsoft.com/office/powerpoint/2010/main" val="3366013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99689" y="2458720"/>
            <a:ext cx="9723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accent1"/>
                </a:solidFill>
              </a:rPr>
              <a:t>And now a couple of questions…</a:t>
            </a:r>
          </a:p>
        </p:txBody>
      </p:sp>
    </p:spTree>
    <p:extLst>
      <p:ext uri="{BB962C8B-B14F-4D97-AF65-F5344CB8AC3E}">
        <p14:creationId xmlns:p14="http://schemas.microsoft.com/office/powerpoint/2010/main" val="414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Survey Participation and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>
              <a:solidFill>
                <a:schemeClr val="accent1"/>
              </a:solidFill>
            </a:endParaRPr>
          </a:p>
          <a:p>
            <a:r>
              <a:rPr lang="en-US" sz="2800" dirty="0">
                <a:solidFill>
                  <a:schemeClr val="accent1"/>
                </a:solidFill>
              </a:rPr>
              <a:t>2019 National Training Survey received 32 respondents.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Traditional courses remain in highest demand.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How do we better meet your training needs ?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Is NASBLA doing enough to market training options ?</a:t>
            </a:r>
          </a:p>
          <a:p>
            <a:endParaRPr lang="en-US" sz="2800" dirty="0">
              <a:solidFill>
                <a:schemeClr val="accent1"/>
              </a:solidFill>
            </a:endParaRPr>
          </a:p>
          <a:p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10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Survey Analysis and possible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Review 2019 National Training Survey</a:t>
            </a:r>
          </a:p>
          <a:p>
            <a:r>
              <a:rPr lang="en-US" b="1" dirty="0">
                <a:solidFill>
                  <a:schemeClr val="accent1"/>
                </a:solidFill>
              </a:rPr>
              <a:t>Review existing delivery models</a:t>
            </a:r>
          </a:p>
          <a:p>
            <a:r>
              <a:rPr lang="en-US" b="1" dirty="0">
                <a:solidFill>
                  <a:schemeClr val="accent1"/>
                </a:solidFill>
              </a:rPr>
              <a:t>Prioritize the future development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3828" y="2310493"/>
            <a:ext cx="4093029" cy="3069772"/>
          </a:xfrm>
          <a:prstGeom prst="rect">
            <a:avLst/>
          </a:prstGeom>
          <a:effectLst>
            <a:outerShdw blurRad="50800" dist="254000" dir="24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332745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2559" y="1054037"/>
            <a:ext cx="3860801" cy="3619563"/>
          </a:xfrm>
        </p:spPr>
        <p:txBody>
          <a:bodyPr>
            <a:normAutofit/>
          </a:bodyPr>
          <a:lstStyle/>
          <a:p>
            <a:r>
              <a:rPr lang="en-US" dirty="0"/>
              <a:t> 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3111" y="263945"/>
            <a:ext cx="5982910" cy="579141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58000" y="660400"/>
            <a:ext cx="4419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1"/>
                </a:solidFill>
              </a:rPr>
              <a:t>BUI and the SFST stay at the top of the list w/ 42 % of respondents selected as their number 1 request.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1"/>
                </a:solidFill>
              </a:rPr>
              <a:t>At 17 % - Grant writing was the second highest requested course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1"/>
                </a:solidFill>
              </a:rPr>
              <a:t>Followed by marine engine troubleshooting at 14 %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112" y="6055360"/>
            <a:ext cx="598291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44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0" y="326136"/>
            <a:ext cx="4267199" cy="427634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Top requests for training not currently available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/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/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Flood Response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34 % selected as their first priority</a:t>
            </a:r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xmlns="" id="{31AE0FB4-D276-6A41-9803-16D738194B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5119" y="326136"/>
            <a:ext cx="5954316" cy="6135172"/>
          </a:xfrm>
        </p:spPr>
      </p:pic>
    </p:spTree>
    <p:extLst>
      <p:ext uri="{BB962C8B-B14F-4D97-AF65-F5344CB8AC3E}">
        <p14:creationId xmlns:p14="http://schemas.microsoft.com/office/powerpoint/2010/main" val="257868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8117319" y="678824"/>
            <a:ext cx="3377133" cy="480757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What courses do you currently offer within your agency</a:t>
            </a:r>
          </a:p>
          <a:p>
            <a:endParaRPr lang="en-US" sz="2800" dirty="0">
              <a:solidFill>
                <a:schemeClr val="accent1"/>
              </a:solidFill>
            </a:endParaRPr>
          </a:p>
          <a:p>
            <a:r>
              <a:rPr lang="en-US" sz="2800" dirty="0">
                <a:solidFill>
                  <a:schemeClr val="accent1"/>
                </a:solidFill>
              </a:rPr>
              <a:t>About 90 % are offering BAI &amp; BUI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C5B54BA-43D8-9345-B5D0-D19E7FF66F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47" y="454212"/>
            <a:ext cx="7520972" cy="43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8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Training opportunities available through:</a:t>
            </a:r>
          </a:p>
        </p:txBody>
      </p:sp>
      <p:graphicFrame>
        <p:nvGraphicFramePr>
          <p:cNvPr id="7" name="Content Placeholder 6" descr="Interconnected Rings diagram showing three groups in overlapping circles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56041924"/>
              </p:ext>
            </p:extLst>
          </p:nvPr>
        </p:nvGraphicFramePr>
        <p:xfrm>
          <a:off x="6278563" y="1573213"/>
          <a:ext cx="4572000" cy="4141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2023872"/>
          </a:xfrm>
        </p:spPr>
        <p:txBody>
          <a:bodyPr>
            <a:normAutofit/>
          </a:bodyPr>
          <a:lstStyle/>
          <a:p>
            <a:r>
              <a:rPr lang="en-US" sz="3200" dirty="0"/>
              <a:t>USCG Grant Funded</a:t>
            </a:r>
          </a:p>
          <a:p>
            <a:r>
              <a:rPr lang="en-US" sz="3200" dirty="0"/>
              <a:t>Tuition Based</a:t>
            </a:r>
          </a:p>
          <a:p>
            <a:r>
              <a:rPr lang="en-US" sz="3200" dirty="0"/>
              <a:t>Accreditation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2AF51E2-E4DA-FD48-9C54-BE6E9441A46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5471" y="3644106"/>
            <a:ext cx="5591414" cy="207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0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680" y="955040"/>
            <a:ext cx="1061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Webinars and eLearning Opportunities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50" y="1920875"/>
            <a:ext cx="7658100" cy="35242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71840" y="2072640"/>
            <a:ext cx="33629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More than 80% said they wanted more webinars and eLearning </a:t>
            </a:r>
          </a:p>
        </p:txBody>
      </p:sp>
    </p:spTree>
    <p:extLst>
      <p:ext uri="{BB962C8B-B14F-4D97-AF65-F5344CB8AC3E}">
        <p14:creationId xmlns:p14="http://schemas.microsoft.com/office/powerpoint/2010/main" val="42824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127479" y="1229360"/>
            <a:ext cx="3377133" cy="402844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Courses that members identified for eLearning components for wider delivery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35B6197F-9BF1-A742-AAFC-9B42478DEF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30306" y="685800"/>
            <a:ext cx="6714488" cy="5193686"/>
          </a:xfrm>
        </p:spPr>
      </p:pic>
    </p:spTree>
    <p:extLst>
      <p:ext uri="{BB962C8B-B14F-4D97-AF65-F5344CB8AC3E}">
        <p14:creationId xmlns:p14="http://schemas.microsoft.com/office/powerpoint/2010/main" val="16180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cean painting presentation (widescreen).potx" id="{7D8F5DB3-F878-46D5-AF2D-2DD5B7369221}" vid="{9251DF30-C224-466C-9BFA-3064FAD55731}"/>
    </a:ext>
  </a:extLst>
</a:theme>
</file>

<file path=ppt/theme/theme2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 painting presentation (widescreen)(2)</Template>
  <TotalTime>1826</TotalTime>
  <Words>316</Words>
  <Application>Microsoft Office PowerPoint</Application>
  <PresentationFormat>Widescreen</PresentationFormat>
  <Paragraphs>74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Georgia</vt:lpstr>
      <vt:lpstr>Ocean 16x9</vt:lpstr>
      <vt:lpstr>             </vt:lpstr>
      <vt:lpstr>Survey Participation and Evaluation</vt:lpstr>
      <vt:lpstr>Survey Analysis and possible solutions</vt:lpstr>
      <vt:lpstr>  </vt:lpstr>
      <vt:lpstr>Top requests for training not currently available   Flood Response  34 % selected as their first priority</vt:lpstr>
      <vt:lpstr>PowerPoint Presentation</vt:lpstr>
      <vt:lpstr>Training opportunities available through: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</dc:title>
  <dc:creator>jfetterman</dc:creator>
  <cp:lastModifiedBy>jfetterman</cp:lastModifiedBy>
  <cp:revision>26</cp:revision>
  <dcterms:created xsi:type="dcterms:W3CDTF">2019-02-20T13:08:50Z</dcterms:created>
  <dcterms:modified xsi:type="dcterms:W3CDTF">2019-08-12T14:50:43Z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