
<file path=[Content_Types].xml><?xml version="1.0" encoding="utf-8"?>
<Types xmlns="http://schemas.openxmlformats.org/package/2006/content-types">
  <Default Extension="png" ContentType="image/png"/>
  <Default Extension="jfif" ContentType="image/jpe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2.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5.xml" ContentType="application/vnd.openxmlformats-officedocument.presentationml.slide+xml"/>
  <Override PartName="/ppt/slides/slide21.xml" ContentType="application/vnd.openxmlformats-officedocument.presentationml.slide+xml"/>
  <Override PartName="/ppt/slides/slide43.xml" ContentType="application/vnd.openxmlformats-officedocument.presentationml.slide+xml"/>
  <Override PartName="/ppt/slides/slide31.xml" ContentType="application/vnd.openxmlformats-officedocument.presentationml.slide+xml"/>
  <Override PartName="/ppt/slides/slide44.xml" ContentType="application/vnd.openxmlformats-officedocument.presentationml.slide+xml"/>
  <Override PartName="/ppt/slides/slide29.xml" ContentType="application/vnd.openxmlformats-officedocument.presentationml.slide+xml"/>
  <Override PartName="/ppt/slides/slide28.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25.xml" ContentType="application/vnd.openxmlformats-officedocument.presentationml.slide+xml"/>
  <Override PartName="/ppt/slides/slide2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30.xml" ContentType="application/vnd.openxmlformats-officedocument.presentationml.slide+xml"/>
  <Override PartName="/ppt/slides/slide34.xml" ContentType="application/vnd.openxmlformats-officedocument.presentationml.slide+xml"/>
  <Override PartName="/ppt/slides/slide42.xml" ContentType="application/vnd.openxmlformats-officedocument.presentationml.slide+xml"/>
  <Override PartName="/ppt/slides/slide33.xml" ContentType="application/vnd.openxmlformats-officedocument.presentationml.slide+xml"/>
  <Override PartName="/ppt/slides/slide40.xml" ContentType="application/vnd.openxmlformats-officedocument.presentationml.slide+xml"/>
  <Override PartName="/ppt/slides/slide39.xml" ContentType="application/vnd.openxmlformats-officedocument.presentationml.slide+xml"/>
  <Override PartName="/ppt/slides/slide41.xml" ContentType="application/vnd.openxmlformats-officedocument.presentationml.slide+xml"/>
  <Override PartName="/ppt/slides/slide37.xml" ContentType="application/vnd.openxmlformats-officedocument.presentationml.slide+xml"/>
  <Override PartName="/ppt/slides/slide35.xml" ContentType="application/vnd.openxmlformats-officedocument.presentationml.slide+xml"/>
  <Override PartName="/ppt/slides/slide38.xml" ContentType="application/vnd.openxmlformats-officedocument.presentationml.slide+xml"/>
  <Override PartName="/ppt/slides/slide36.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9.xml" ContentType="application/vnd.openxmlformats-officedocument.presentationml.notesSlide+xml"/>
  <Override PartName="/ppt/notesSlides/notesSlide18.xml" ContentType="application/vnd.openxmlformats-officedocument.presentationml.notesSlide+xml"/>
  <Override PartName="/ppt/notesSlides/notesSlide17.xml" ContentType="application/vnd.openxmlformats-officedocument.presentationml.notesSlide+xml"/>
  <Override PartName="/ppt/notesSlides/notesSlide16.xml" ContentType="application/vnd.openxmlformats-officedocument.presentationml.notesSlide+xml"/>
  <Override PartName="/ppt/notesSlides/notesSlide15.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20.xml" ContentType="application/vnd.openxmlformats-officedocument.presentationml.notesSlide+xml"/>
  <Override PartName="/ppt/notesSlides/notesSlide14.xml" ContentType="application/vnd.openxmlformats-officedocument.presentationml.notesSlide+xml"/>
  <Override PartName="/ppt/notesSlides/notesSlide22.xml" ContentType="application/vnd.openxmlformats-officedocument.presentationml.notesSlide+xml"/>
  <Override PartName="/ppt/notesSlides/notesSlide38.xml" ContentType="application/vnd.openxmlformats-officedocument.presentationml.notesSlide+xml"/>
  <Override PartName="/ppt/notesSlides/notesSlide37.xml" ContentType="application/vnd.openxmlformats-officedocument.presentationml.notesSlide+xml"/>
  <Override PartName="/ppt/notesSlides/notesSlide36.xml" ContentType="application/vnd.openxmlformats-officedocument.presentationml.notesSlide+xml"/>
  <Override PartName="/ppt/notesSlides/notesSlide35.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34.xml" ContentType="application/vnd.openxmlformats-officedocument.presentationml.notesSlide+xml"/>
  <Override PartName="/ppt/notesSlides/notesSlide2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27.xml" ContentType="application/vnd.openxmlformats-officedocument.presentationml.notesSlide+xml"/>
  <Override PartName="/ppt/notesSlides/notesSlide26.xml" ContentType="application/vnd.openxmlformats-officedocument.presentationml.notesSlide+xml"/>
  <Override PartName="/ppt/notesSlides/notesSlide25.xml" ContentType="application/vnd.openxmlformats-officedocument.presentationml.notesSlide+xml"/>
  <Override PartName="/ppt/notesSlides/notesSlide24.xml" ContentType="application/vnd.openxmlformats-officedocument.presentationml.notesSlide+xml"/>
  <Override PartName="/ppt/notesSlides/notesSlide23.xml" ContentType="application/vnd.openxmlformats-officedocument.presentationml.notesSlide+xml"/>
  <Override PartName="/ppt/notesSlides/notesSlide29.xml" ContentType="application/vnd.openxmlformats-officedocument.presentationml.notesSlide+xml"/>
  <Override PartName="/ppt/notesSlides/notesSlide28.xml" ContentType="application/vnd.openxmlformats-officedocument.presentationml.notesSlide+xml"/>
  <Override PartName="/ppt/notesSlides/notesSlide31.xml" ContentType="application/vnd.openxmlformats-officedocument.presentationml.notesSlide+xml"/>
  <Override PartName="/ppt/notesSlides/notesSlide30.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ppt/tags/tag1.xml" ContentType="application/vnd.openxmlformats-officedocument.presentationml.tags+xml"/>
  <Override PartName="/docProps/core.xml" ContentType="application/vnd.openxmlformats-package.core-properties+xml"/>
  <Override PartName="/ppt/tags/tag3.xml" ContentType="application/vnd.openxmlformats-officedocument.presentationml.tags+xml"/>
  <Override PartName="/ppt/tags/tag2.xml" ContentType="application/vnd.openxmlformats-officedocument.presentationml.tags+xml"/>
  <Override PartName="/ppt/tags/tag4.xml" ContentType="application/vnd.openxmlformats-officedocument.presentationml.tag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7"/>
  </p:notesMasterIdLst>
  <p:sldIdLst>
    <p:sldId id="386" r:id="rId2"/>
    <p:sldId id="261" r:id="rId3"/>
    <p:sldId id="387" r:id="rId4"/>
    <p:sldId id="388" r:id="rId5"/>
    <p:sldId id="389" r:id="rId6"/>
    <p:sldId id="390" r:id="rId7"/>
    <p:sldId id="391" r:id="rId8"/>
    <p:sldId id="393" r:id="rId9"/>
    <p:sldId id="394" r:id="rId10"/>
    <p:sldId id="368" r:id="rId11"/>
    <p:sldId id="338" r:id="rId12"/>
    <p:sldId id="395" r:id="rId13"/>
    <p:sldId id="339" r:id="rId14"/>
    <p:sldId id="396" r:id="rId15"/>
    <p:sldId id="319" r:id="rId16"/>
    <p:sldId id="340" r:id="rId17"/>
    <p:sldId id="397" r:id="rId18"/>
    <p:sldId id="341" r:id="rId19"/>
    <p:sldId id="398" r:id="rId20"/>
    <p:sldId id="311" r:id="rId21"/>
    <p:sldId id="337" r:id="rId22"/>
    <p:sldId id="399" r:id="rId23"/>
    <p:sldId id="342" r:id="rId24"/>
    <p:sldId id="400" r:id="rId25"/>
    <p:sldId id="318" r:id="rId26"/>
    <p:sldId id="343" r:id="rId27"/>
    <p:sldId id="401" r:id="rId28"/>
    <p:sldId id="344" r:id="rId29"/>
    <p:sldId id="414" r:id="rId30"/>
    <p:sldId id="316" r:id="rId31"/>
    <p:sldId id="346" r:id="rId32"/>
    <p:sldId id="404" r:id="rId33"/>
    <p:sldId id="347" r:id="rId34"/>
    <p:sldId id="405" r:id="rId35"/>
    <p:sldId id="348" r:id="rId36"/>
    <p:sldId id="406" r:id="rId37"/>
    <p:sldId id="320" r:id="rId38"/>
    <p:sldId id="355" r:id="rId39"/>
    <p:sldId id="413" r:id="rId40"/>
    <p:sldId id="351" r:id="rId41"/>
    <p:sldId id="409" r:id="rId42"/>
    <p:sldId id="352" r:id="rId43"/>
    <p:sldId id="410" r:id="rId44"/>
    <p:sldId id="308" r:id="rId45"/>
    <p:sldId id="262" r:id="rId4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99FF"/>
    <a:srgbClr val="0099FF"/>
    <a:srgbClr val="FF5050"/>
    <a:srgbClr val="6D276A"/>
    <a:srgbClr val="008B99"/>
    <a:srgbClr val="D06F1A"/>
    <a:srgbClr val="78A22F"/>
    <a:srgbClr val="00467F"/>
    <a:srgbClr val="3D424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81965" autoAdjust="0"/>
  </p:normalViewPr>
  <p:slideViewPr>
    <p:cSldViewPr snapToGrid="0">
      <p:cViewPr varScale="1">
        <p:scale>
          <a:sx n="71" d="100"/>
          <a:sy n="71" d="100"/>
        </p:scale>
        <p:origin x="1771" y="53"/>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67" d="100"/>
          <a:sy n="67" d="100"/>
        </p:scale>
        <p:origin x="3120" y="77"/>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customXml" Target="../customXml/item2.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customXml" Target="../customXml/item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EF52D55-0EE4-4802-B573-B416B330ABF4}" type="datetimeFigureOut">
              <a:rPr lang="en-US" smtClean="0"/>
              <a:t>8/29/2018</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C71FDB7-EA46-45BC-8A56-F7436A83A5F6}" type="slidenum">
              <a:rPr lang="en-US" smtClean="0"/>
              <a:t>‹#›</a:t>
            </a:fld>
            <a:endParaRPr lang="en-US"/>
          </a:p>
        </p:txBody>
      </p:sp>
    </p:spTree>
    <p:extLst>
      <p:ext uri="{BB962C8B-B14F-4D97-AF65-F5344CB8AC3E}">
        <p14:creationId xmlns:p14="http://schemas.microsoft.com/office/powerpoint/2010/main" val="26363835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b="1" u="sng" baseline="0" dirty="0"/>
              <a:t>Talking points: </a:t>
            </a:r>
            <a:br>
              <a:rPr lang="en-US" b="1" u="sng" baseline="0" dirty="0"/>
            </a:br>
            <a:endParaRPr lang="en-US" b="1" u="sng" baseline="0" dirty="0"/>
          </a:p>
          <a:p>
            <a:pPr marL="171450" indent="-171450">
              <a:buFont typeface="Arial" panose="020B0604020202020204" pitchFamily="34" charset="0"/>
              <a:buChar char="•"/>
            </a:pPr>
            <a:r>
              <a:rPr lang="en-US" b="0" dirty="0"/>
              <a:t>Now that we know what we mean by</a:t>
            </a:r>
            <a:r>
              <a:rPr lang="en-US" b="0" baseline="0" dirty="0"/>
              <a:t> a culture of quality improvement, we need to assess where we currently fall on the QI Roadmap so we can identify strategies for moving this work forward. </a:t>
            </a:r>
          </a:p>
          <a:p>
            <a:pPr marL="171450" indent="-171450">
              <a:buFont typeface="Arial" panose="020B0604020202020204" pitchFamily="34" charset="0"/>
              <a:buChar char="•"/>
            </a:pPr>
            <a:r>
              <a:rPr lang="en-US" b="0" baseline="0" dirty="0"/>
              <a:t>We will spend the next few minutes discussing our process for conducting a QI self-assessment, staff roles in this process, and how this will inform our agency QI plan. </a:t>
            </a:r>
          </a:p>
          <a:p>
            <a:pPr marL="171450" indent="-171450">
              <a:buFont typeface="Arial" panose="020B0604020202020204" pitchFamily="34" charset="0"/>
              <a:buChar char="•"/>
            </a:pPr>
            <a:endParaRPr lang="en-US" b="0" baseline="0" dirty="0"/>
          </a:p>
          <a:p>
            <a:pPr marL="0" indent="0">
              <a:buFont typeface="Arial" panose="020B0604020202020204" pitchFamily="34" charset="0"/>
              <a:buNone/>
            </a:pPr>
            <a:r>
              <a:rPr lang="en-US" b="1" u="sng" baseline="0" dirty="0"/>
              <a:t>Facilitator Instructions: </a:t>
            </a:r>
          </a:p>
          <a:p>
            <a:pPr marL="171450" indent="-171450">
              <a:buFont typeface="Arial" panose="020B0604020202020204" pitchFamily="34" charset="0"/>
              <a:buChar char="•"/>
            </a:pPr>
            <a:r>
              <a:rPr lang="en-US" b="0" baseline="0" dirty="0"/>
              <a:t>Slides 27--31 describe the NACCHO Organizational Culture of Quality Improvement (QI SAT) and provide a space for presenting your agency’s process for conducting the assessment. Tailor these slides to reflect your process. </a:t>
            </a:r>
          </a:p>
          <a:p>
            <a:pPr marL="171450" indent="-171450">
              <a:buFont typeface="Arial" panose="020B0604020202020204" pitchFamily="34" charset="0"/>
              <a:buChar char="•"/>
            </a:pPr>
            <a:endParaRPr lang="en-US" b="0" baseline="0" dirty="0"/>
          </a:p>
          <a:p>
            <a:endParaRPr lang="en-US" baseline="0" dirty="0"/>
          </a:p>
          <a:p>
            <a:endParaRPr lang="en-US" dirty="0"/>
          </a:p>
        </p:txBody>
      </p:sp>
      <p:sp>
        <p:nvSpPr>
          <p:cNvPr id="4" name="Slide Number Placeholder 3"/>
          <p:cNvSpPr>
            <a:spLocks noGrp="1"/>
          </p:cNvSpPr>
          <p:nvPr>
            <p:ph type="sldNum" sz="quarter" idx="10"/>
          </p:nvPr>
        </p:nvSpPr>
        <p:spPr/>
        <p:txBody>
          <a:bodyPr/>
          <a:lstStyle/>
          <a:p>
            <a:fld id="{FC71FDB7-EA46-45BC-8A56-F7436A83A5F6}" type="slidenum">
              <a:rPr lang="en-US" smtClean="0"/>
              <a:t>1</a:t>
            </a:fld>
            <a:endParaRPr lang="en-US"/>
          </a:p>
        </p:txBody>
      </p:sp>
    </p:spTree>
    <p:extLst>
      <p:ext uri="{BB962C8B-B14F-4D97-AF65-F5344CB8AC3E}">
        <p14:creationId xmlns:p14="http://schemas.microsoft.com/office/powerpoint/2010/main" val="11420774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u="sng" baseline="0" dirty="0"/>
              <a:t>Talking points: </a:t>
            </a:r>
          </a:p>
          <a:p>
            <a:pPr marL="171450" indent="-171450">
              <a:buFont typeface="Arial" panose="020B0604020202020204" pitchFamily="34" charset="0"/>
              <a:buChar char="•"/>
            </a:pPr>
            <a:r>
              <a:rPr lang="en-US" b="0" baseline="0" dirty="0"/>
              <a:t>Creating a culture of quality requires all employees to regularly use QI. </a:t>
            </a:r>
          </a:p>
          <a:p>
            <a:pPr marL="171450" indent="-171450">
              <a:buFont typeface="Arial" panose="020B0604020202020204" pitchFamily="34" charset="0"/>
              <a:buChar char="•"/>
            </a:pPr>
            <a:r>
              <a:rPr lang="en-US" b="0" baseline="0" dirty="0"/>
              <a:t>It’s important that we as a health department offer training and mentorship to employees, and that we communicate clearly our expectations for each employee’s participation in QI. </a:t>
            </a:r>
          </a:p>
          <a:p>
            <a:pPr marL="171450" indent="-171450">
              <a:buFont typeface="Arial" panose="020B0604020202020204" pitchFamily="34" charset="0"/>
              <a:buChar char="•"/>
            </a:pPr>
            <a:r>
              <a:rPr lang="en-US" b="0" baseline="0" dirty="0"/>
              <a:t>We have to come to see QI as a regular part of everyone’s job, and we will get there by making sure everyone has opportunities to learn, to take on new projects, and to give feedback about the improvements you would like to see.</a:t>
            </a:r>
          </a:p>
          <a:p>
            <a:pPr marL="171450" indent="-171450">
              <a:buFont typeface="Arial" panose="020B0604020202020204" pitchFamily="34" charset="0"/>
              <a:buChar char="•"/>
            </a:pPr>
            <a:r>
              <a:rPr lang="en-US" b="0" baseline="0" dirty="0"/>
              <a:t>It is important to note that QI is not meant to be punitive or site poor performance. It is about empowering staff to continuously improve the programs and services offered to customers and the community we serve. </a:t>
            </a:r>
            <a:endParaRPr lang="en-US" b="0" dirty="0"/>
          </a:p>
          <a:p>
            <a:endParaRPr lang="en-US" b="0" dirty="0"/>
          </a:p>
          <a:p>
            <a:r>
              <a:rPr lang="en-US" b="1" u="sng" dirty="0"/>
              <a:t>Facilitation</a:t>
            </a:r>
            <a:r>
              <a:rPr lang="en-US" b="1" u="sng" baseline="0" dirty="0"/>
              <a:t> Questions: </a:t>
            </a:r>
          </a:p>
          <a:p>
            <a:pPr marL="171450" indent="-171450">
              <a:buFont typeface="Arial" panose="020B0604020202020204" pitchFamily="34" charset="0"/>
              <a:buChar char="•"/>
            </a:pPr>
            <a:r>
              <a:rPr lang="en-US" b="0" u="none" baseline="0" dirty="0"/>
              <a:t>How can the agency support you with engaging in QI? </a:t>
            </a:r>
          </a:p>
          <a:p>
            <a:pPr marL="171450" indent="-171450">
              <a:buFont typeface="Arial" panose="020B0604020202020204" pitchFamily="34" charset="0"/>
              <a:buChar char="•"/>
            </a:pPr>
            <a:r>
              <a:rPr lang="en-US" b="0" u="none" baseline="0" dirty="0"/>
              <a:t>What concerns you about QI? </a:t>
            </a:r>
          </a:p>
          <a:p>
            <a:pPr marL="171450" indent="-171450">
              <a:buFont typeface="Arial" panose="020B0604020202020204" pitchFamily="34" charset="0"/>
              <a:buChar char="•"/>
            </a:pPr>
            <a:r>
              <a:rPr lang="en-US" b="0" u="none" baseline="0" dirty="0"/>
              <a:t>What excites you about QI? </a:t>
            </a:r>
            <a:endParaRPr lang="en-US" b="0" u="none" dirty="0"/>
          </a:p>
          <a:p>
            <a:endParaRPr lang="en-US" b="1" u="sng" dirty="0"/>
          </a:p>
          <a:p>
            <a:r>
              <a:rPr lang="en-US" b="1" u="sng" dirty="0"/>
              <a:t>Facilitator Instructions:</a:t>
            </a:r>
            <a:r>
              <a:rPr lang="en-US" b="0" u="sng" dirty="0"/>
              <a:t> </a:t>
            </a:r>
          </a:p>
          <a:p>
            <a:pPr marL="171450" indent="-171450">
              <a:buFont typeface="Arial" panose="020B0604020202020204" pitchFamily="34" charset="0"/>
              <a:buChar char="•"/>
            </a:pPr>
            <a:r>
              <a:rPr lang="en-US" b="0" baseline="0" dirty="0"/>
              <a:t>List workforce development activities done to date (e.g. workforce assessments, workforce development planning, and professional development opportunities like trainings done to date, scheduled trainings, and other resources available to staff, and suggested staff they can go to discuss questions, concerns or ideas related to QI. </a:t>
            </a:r>
          </a:p>
          <a:p>
            <a:pPr marL="171450" indent="-171450">
              <a:buFont typeface="Arial" panose="020B0604020202020204" pitchFamily="34" charset="0"/>
              <a:buChar char="•"/>
            </a:pPr>
            <a:r>
              <a:rPr lang="en-US" b="0" baseline="0" dirty="0"/>
              <a:t>Specify the agency’s process for staff to offer feedback.</a:t>
            </a:r>
            <a:endParaRPr lang="en-US" b="0" dirty="0"/>
          </a:p>
        </p:txBody>
      </p:sp>
      <p:sp>
        <p:nvSpPr>
          <p:cNvPr id="4" name="Slide Number Placeholder 3"/>
          <p:cNvSpPr>
            <a:spLocks noGrp="1"/>
          </p:cNvSpPr>
          <p:nvPr>
            <p:ph type="sldNum" sz="quarter" idx="10"/>
          </p:nvPr>
        </p:nvSpPr>
        <p:spPr/>
        <p:txBody>
          <a:bodyPr/>
          <a:lstStyle/>
          <a:p>
            <a:fld id="{FC71FDB7-EA46-45BC-8A56-F7436A83A5F6}" type="slidenum">
              <a:rPr lang="en-US" smtClean="0"/>
              <a:t>10</a:t>
            </a:fld>
            <a:endParaRPr lang="en-US"/>
          </a:p>
        </p:txBody>
      </p:sp>
    </p:spTree>
    <p:extLst>
      <p:ext uri="{BB962C8B-B14F-4D97-AF65-F5344CB8AC3E}">
        <p14:creationId xmlns:p14="http://schemas.microsoft.com/office/powerpoint/2010/main" val="1211376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b="1" u="sng" baseline="0" dirty="0"/>
              <a:t>T</a:t>
            </a:r>
            <a:r>
              <a:rPr lang="en-US" b="1" u="sng" dirty="0"/>
              <a:t>alking Points: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ea typeface="Times New Roman" panose="02020603050405020304" pitchFamily="18" charset="0"/>
                <a:cs typeface="Times New Roman" panose="02020603050405020304" pitchFamily="18" charset="0"/>
              </a:rPr>
              <a:t>This</a:t>
            </a:r>
            <a:r>
              <a:rPr lang="en-US" baseline="0" dirty="0">
                <a:ea typeface="Times New Roman" panose="02020603050405020304" pitchFamily="18" charset="0"/>
                <a:cs typeface="Times New Roman" panose="02020603050405020304" pitchFamily="18" charset="0"/>
              </a:rPr>
              <a:t> sub-element assesses the degree to which the agency enables staff to perform optimally.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ea typeface="Times New Roman" panose="02020603050405020304" pitchFamily="18" charset="0"/>
                <a:cs typeface="Times New Roman" panose="02020603050405020304" pitchFamily="18" charset="0"/>
              </a:rPr>
              <a:t>An effective performance appraisal process should be in place where expectations are clearly defined, employees have access to metrics for tracking their performance and understanding where improvements are needed, and supervisors provide periodic feedback.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ea typeface="Times New Roman" panose="02020603050405020304" pitchFamily="18" charset="0"/>
                <a:cs typeface="Times New Roman" panose="02020603050405020304" pitchFamily="18" charset="0"/>
              </a:rPr>
              <a:t>Incorporation of QI related goals into performance appraisal process will ensure that all staff are working toward ingraining QI into the way work is done.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ea typeface="Times New Roman" panose="02020603050405020304" pitchFamily="18" charset="0"/>
                <a:cs typeface="Times New Roman" panose="02020603050405020304" pitchFamily="18" charset="0"/>
              </a:rPr>
              <a:t>Individual successes and improved performance should be rewarded and incentivized.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ea typeface="Times New Roman" panose="02020603050405020304" pitchFamily="18" charset="0"/>
                <a:cs typeface="Times New Roman" panose="02020603050405020304" pitchFamily="18" charset="0"/>
              </a:rPr>
              <a:t>Staff should have sufficient resources to enable success. This includes everything from supplies and IT to technical exerts for mentorship and guidance when needed.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ea typeface="Times New Roman" panose="02020603050405020304" pitchFamily="18" charset="0"/>
                <a:cs typeface="Times New Roman" panose="02020603050405020304" pitchFamily="18" charset="0"/>
              </a:rPr>
              <a:t>Empowering staff by providing opportunities to voice improvement opportunities and granting autonomy to make improvements in work processes.</a:t>
            </a:r>
          </a:p>
          <a:p>
            <a:endParaRPr lang="en-US" b="1" dirty="0"/>
          </a:p>
          <a:p>
            <a:r>
              <a:rPr lang="en-US" b="1" u="sng" dirty="0"/>
              <a:t>Facilitation Questions:</a:t>
            </a:r>
            <a:r>
              <a:rPr lang="en-US" b="1" u="sng" baseline="0" dirty="0"/>
              <a:t>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we clearly articulated expectations around QI across all staff?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Do staff have access to needed resources to do their jobs? To learn and implement QI?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Are skilled QI and other job related mentors available to staff?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Have staff been given a voice in the agency’s QI process (e.g. nominate or select projects? Authority to make improvements)?</a:t>
            </a:r>
          </a:p>
          <a:p>
            <a:pPr marL="0" indent="0">
              <a:buFont typeface="Arial" panose="020B0604020202020204" pitchFamily="34" charset="0"/>
              <a:buNone/>
            </a:pPr>
            <a:endParaRPr lang="en-US" sz="1200" b="0"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C71FDB7-EA46-45BC-8A56-F7436A83A5F6}" type="slidenum">
              <a:rPr lang="en-US" smtClean="0"/>
              <a:t>11</a:t>
            </a:fld>
            <a:endParaRPr lang="en-US"/>
          </a:p>
        </p:txBody>
      </p:sp>
    </p:spTree>
    <p:extLst>
      <p:ext uri="{BB962C8B-B14F-4D97-AF65-F5344CB8AC3E}">
        <p14:creationId xmlns:p14="http://schemas.microsoft.com/office/powerpoint/2010/main" val="41309059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b="1" u="sng" baseline="0" dirty="0"/>
              <a:t>T</a:t>
            </a:r>
            <a:r>
              <a:rPr lang="en-US" b="1" u="sng" dirty="0"/>
              <a:t>alking Points:</a:t>
            </a:r>
          </a:p>
          <a:p>
            <a:pPr marL="171450" indent="-171450">
              <a:buFont typeface="Arial" panose="020B0604020202020204" pitchFamily="34" charset="0"/>
              <a:buChar char="•"/>
            </a:pPr>
            <a:r>
              <a:rPr lang="en-US" b="0" dirty="0"/>
              <a:t>Based</a:t>
            </a:r>
            <a:r>
              <a:rPr lang="en-US" b="0" baseline="0" dirty="0"/>
              <a:t> on the previous discussion, lets score ourselves on the diagnostic statements in this sub-element. </a:t>
            </a:r>
          </a:p>
          <a:p>
            <a:pPr marL="171450" indent="-171450">
              <a:buFont typeface="Arial" panose="020B0604020202020204" pitchFamily="34" charset="0"/>
              <a:buChar char="•"/>
            </a:pPr>
            <a:r>
              <a:rPr lang="en-US" b="0" baseline="0" dirty="0"/>
              <a:t>Provide instructions on scoring based on your process. </a:t>
            </a:r>
            <a:endParaRPr lang="en-US" b="0" dirty="0"/>
          </a:p>
          <a:p>
            <a:endParaRPr lang="en-US" b="1" u="sng" dirty="0"/>
          </a:p>
          <a:p>
            <a:endParaRPr lang="en-US" b="1" u="sng" dirty="0"/>
          </a:p>
          <a:p>
            <a:r>
              <a:rPr lang="en-US" b="1" u="sng" dirty="0"/>
              <a:t>Facilitation Questions:</a:t>
            </a:r>
            <a:r>
              <a:rPr lang="en-US" b="1" u="sng" baseline="0" dirty="0"/>
              <a:t>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This slide should be used to</a:t>
            </a:r>
            <a:r>
              <a:rPr lang="en-US" sz="1200" kern="1200" baseline="0" dirty="0">
                <a:solidFill>
                  <a:schemeClr val="tx1"/>
                </a:solidFill>
                <a:effectLst/>
                <a:latin typeface="+mn-lt"/>
                <a:ea typeface="+mn-ea"/>
                <a:cs typeface="+mn-cs"/>
              </a:rPr>
              <a:t> facilitate the scoring process for this sub-element. Adapt the slide according to your process. Some options include: </a:t>
            </a:r>
          </a:p>
          <a:p>
            <a:pPr marL="628650" lvl="1" indent="-171450">
              <a:buFont typeface="Arial" panose="020B0604020202020204" pitchFamily="34" charset="0"/>
              <a:buChar char="•"/>
            </a:pPr>
            <a:r>
              <a:rPr lang="en-US" sz="1200" kern="1200" baseline="0" dirty="0">
                <a:solidFill>
                  <a:schemeClr val="tx1"/>
                </a:solidFill>
                <a:effectLst/>
                <a:latin typeface="+mn-lt"/>
                <a:ea typeface="+mn-ea"/>
                <a:cs typeface="+mn-cs"/>
              </a:rPr>
              <a:t>Provide hard copies of the assessment, and provide the group with some time to individually score the diagnostic statements. Following the meeting, collect all the scores and calculate the agency’s final score. </a:t>
            </a:r>
          </a:p>
          <a:p>
            <a:pPr marL="628650" lvl="1" indent="-171450">
              <a:buFont typeface="Arial" panose="020B0604020202020204" pitchFamily="34" charset="0"/>
              <a:buChar char="•"/>
            </a:pPr>
            <a:r>
              <a:rPr lang="en-US" sz="1200" kern="1200" baseline="0" dirty="0">
                <a:solidFill>
                  <a:schemeClr val="tx1"/>
                </a:solidFill>
                <a:effectLst/>
                <a:latin typeface="+mn-lt"/>
                <a:ea typeface="+mn-ea"/>
                <a:cs typeface="+mn-cs"/>
              </a:rPr>
              <a:t>Incorporate a group polling system into this presentation. Program the diagnostic statements in the system prior to the meeting. At this time, ask the group to use their hand held device to input their scores. </a:t>
            </a:r>
          </a:p>
          <a:p>
            <a:pPr marL="628650" lvl="1" indent="-171450">
              <a:buFont typeface="Arial" panose="020B0604020202020204" pitchFamily="34" charset="0"/>
              <a:buChar char="•"/>
            </a:pPr>
            <a:r>
              <a:rPr lang="en-US" sz="1200" kern="1200" baseline="0" dirty="0">
                <a:solidFill>
                  <a:schemeClr val="tx1"/>
                </a:solidFill>
                <a:effectLst/>
                <a:latin typeface="+mn-lt"/>
                <a:ea typeface="+mn-ea"/>
                <a:cs typeface="+mn-cs"/>
              </a:rPr>
              <a:t>Facilitate a group voting process using a “majority wins” approach. Go through statement by statement, asking the group to which rating they have selected. Once the score with the majority votes is determined, ask the </a:t>
            </a:r>
            <a:r>
              <a:rPr lang="en-US" sz="1200" kern="1200" baseline="0" dirty="0" err="1">
                <a:solidFill>
                  <a:schemeClr val="tx1"/>
                </a:solidFill>
                <a:effectLst/>
                <a:latin typeface="+mn-lt"/>
                <a:ea typeface="+mn-ea"/>
                <a:cs typeface="+mn-cs"/>
              </a:rPr>
              <a:t>remaing</a:t>
            </a:r>
            <a:r>
              <a:rPr lang="en-US" sz="1200" kern="1200" baseline="0" dirty="0">
                <a:solidFill>
                  <a:schemeClr val="tx1"/>
                </a:solidFill>
                <a:effectLst/>
                <a:latin typeface="+mn-lt"/>
                <a:ea typeface="+mn-ea"/>
                <a:cs typeface="+mn-cs"/>
              </a:rPr>
              <a:t> respondents if they are comfortable with this score. </a:t>
            </a:r>
            <a:endParaRPr lang="en-US" sz="1200" kern="1200" dirty="0">
              <a:solidFill>
                <a:schemeClr val="tx1"/>
              </a:solidFill>
              <a:effectLst/>
              <a:latin typeface="+mn-lt"/>
              <a:ea typeface="+mn-ea"/>
              <a:cs typeface="+mn-cs"/>
            </a:endParaRPr>
          </a:p>
          <a:p>
            <a:pPr marL="0" indent="0">
              <a:buFont typeface="Arial" panose="020B0604020202020204" pitchFamily="34" charset="0"/>
              <a:buNone/>
            </a:pPr>
            <a:endParaRPr lang="en-US" sz="1200" b="0"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C71FDB7-EA46-45BC-8A56-F7436A83A5F6}" type="slidenum">
              <a:rPr lang="en-US" smtClean="0"/>
              <a:t>12</a:t>
            </a:fld>
            <a:endParaRPr lang="en-US"/>
          </a:p>
        </p:txBody>
      </p:sp>
    </p:spTree>
    <p:extLst>
      <p:ext uri="{BB962C8B-B14F-4D97-AF65-F5344CB8AC3E}">
        <p14:creationId xmlns:p14="http://schemas.microsoft.com/office/powerpoint/2010/main" val="32444125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b="1" u="sng" baseline="0" dirty="0"/>
              <a:t>T</a:t>
            </a:r>
            <a:r>
              <a:rPr lang="en-US" b="1" u="sng" dirty="0"/>
              <a:t>alking Points:</a:t>
            </a:r>
            <a:br>
              <a:rPr lang="en-US" b="1" u="sng" dirty="0"/>
            </a:br>
            <a:endParaRPr lang="en-US" b="1" u="sng"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This sub-element is about assessing QI and public health KSAs, implementing plans to address gaps, and provision of training and resources to grow staff KSAs.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Workforce assessments are conducted against core public health and QI related competencies and inform a</a:t>
            </a:r>
            <a:r>
              <a:rPr lang="en-US" sz="1200" kern="1200" baseline="0" dirty="0">
                <a:solidFill>
                  <a:schemeClr val="tx1"/>
                </a:solidFill>
                <a:effectLst/>
                <a:latin typeface="+mn-lt"/>
                <a:ea typeface="+mn-ea"/>
                <a:cs typeface="+mn-cs"/>
              </a:rPr>
              <a:t> workforce development plan to address gaps.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baseline="0" dirty="0">
                <a:solidFill>
                  <a:schemeClr val="tx1"/>
                </a:solidFill>
                <a:effectLst/>
                <a:latin typeface="+mn-lt"/>
                <a:ea typeface="+mn-ea"/>
                <a:cs typeface="+mn-cs"/>
              </a:rPr>
              <a:t>Employee KSAs are improved through a variety of training methods and tracked through individual performance plans. </a:t>
            </a:r>
            <a:endParaRPr lang="en-US" sz="1200" kern="1200" dirty="0">
              <a:solidFill>
                <a:schemeClr val="tx1"/>
              </a:solidFill>
              <a:effectLst/>
              <a:latin typeface="+mn-lt"/>
              <a:ea typeface="+mn-ea"/>
              <a:cs typeface="+mn-cs"/>
            </a:endParaRPr>
          </a:p>
          <a:p>
            <a:endParaRPr lang="en-US" b="1" dirty="0"/>
          </a:p>
          <a:p>
            <a:r>
              <a:rPr lang="en-US" b="1" u="sng" dirty="0"/>
              <a:t>Facilitation Questions:</a:t>
            </a:r>
            <a:r>
              <a:rPr lang="en-US" b="1" u="sng" baseline="0" dirty="0"/>
              <a:t> </a:t>
            </a:r>
            <a:br>
              <a:rPr lang="en-US" b="1" u="sng" baseline="0" dirty="0"/>
            </a:br>
            <a:endParaRPr lang="en-US" b="1" u="sng" baseline="0" dirty="0"/>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To what extent are our workforce development processes and plans addressing gaps in performance and workforce competencies and KSAs?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Are sufficient employee performance tracking or appraisal processes in place to support meaningful growth?</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Are sufficient QI and other workforce training opportunities and resources readily available to all staff? </a:t>
            </a:r>
          </a:p>
          <a:p>
            <a:pPr marL="0" lvl="0" indent="0">
              <a:buFont typeface="Arial" panose="020B0604020202020204" pitchFamily="34" charset="0"/>
              <a:buNone/>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C71FDB7-EA46-45BC-8A56-F7436A83A5F6}" type="slidenum">
              <a:rPr lang="en-US" smtClean="0"/>
              <a:t>13</a:t>
            </a:fld>
            <a:endParaRPr lang="en-US"/>
          </a:p>
        </p:txBody>
      </p:sp>
    </p:spTree>
    <p:extLst>
      <p:ext uri="{BB962C8B-B14F-4D97-AF65-F5344CB8AC3E}">
        <p14:creationId xmlns:p14="http://schemas.microsoft.com/office/powerpoint/2010/main" val="28544247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b="1" u="sng" baseline="0" dirty="0"/>
              <a:t>T</a:t>
            </a:r>
            <a:r>
              <a:rPr lang="en-US" b="1" u="sng" dirty="0"/>
              <a:t>alking Points:</a:t>
            </a:r>
          </a:p>
          <a:p>
            <a:pPr marL="171450" indent="-171450">
              <a:buFont typeface="Arial" panose="020B0604020202020204" pitchFamily="34" charset="0"/>
              <a:buChar char="•"/>
            </a:pPr>
            <a:r>
              <a:rPr lang="en-US" b="0" dirty="0"/>
              <a:t>Based</a:t>
            </a:r>
            <a:r>
              <a:rPr lang="en-US" b="0" baseline="0" dirty="0"/>
              <a:t> on the previous discussion, lets score ourselves on the diagnostic statements in this sub-element. </a:t>
            </a:r>
          </a:p>
          <a:p>
            <a:pPr marL="171450" indent="-171450">
              <a:buFont typeface="Arial" panose="020B0604020202020204" pitchFamily="34" charset="0"/>
              <a:buChar char="•"/>
            </a:pPr>
            <a:r>
              <a:rPr lang="en-US" b="0" baseline="0" dirty="0"/>
              <a:t>Provide instructions on scoring based on your process. </a:t>
            </a:r>
            <a:endParaRPr lang="en-US" b="0" dirty="0"/>
          </a:p>
          <a:p>
            <a:endParaRPr lang="en-US" b="1" u="sng" dirty="0"/>
          </a:p>
          <a:p>
            <a:endParaRPr lang="en-US" b="1" u="sng" dirty="0"/>
          </a:p>
          <a:p>
            <a:r>
              <a:rPr lang="en-US" b="1" u="sng" dirty="0"/>
              <a:t>Facilitation Questions:</a:t>
            </a:r>
            <a:r>
              <a:rPr lang="en-US" b="1" u="sng" baseline="0" dirty="0"/>
              <a:t>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This slide should be used to</a:t>
            </a:r>
            <a:r>
              <a:rPr lang="en-US" sz="1200" kern="1200" baseline="0" dirty="0">
                <a:solidFill>
                  <a:schemeClr val="tx1"/>
                </a:solidFill>
                <a:effectLst/>
                <a:latin typeface="+mn-lt"/>
                <a:ea typeface="+mn-ea"/>
                <a:cs typeface="+mn-cs"/>
              </a:rPr>
              <a:t> facilitate the scoring process for this sub-element. Adapt the slide according to your process. Some options include: </a:t>
            </a:r>
          </a:p>
          <a:p>
            <a:pPr marL="628650" lvl="1" indent="-171450">
              <a:buFont typeface="Arial" panose="020B0604020202020204" pitchFamily="34" charset="0"/>
              <a:buChar char="•"/>
            </a:pPr>
            <a:r>
              <a:rPr lang="en-US" sz="1200" kern="1200" baseline="0" dirty="0">
                <a:solidFill>
                  <a:schemeClr val="tx1"/>
                </a:solidFill>
                <a:effectLst/>
                <a:latin typeface="+mn-lt"/>
                <a:ea typeface="+mn-ea"/>
                <a:cs typeface="+mn-cs"/>
              </a:rPr>
              <a:t>Provide hard copies of the assessment, and provide the group with some time to individually score the diagnostic statements. Following the meeting, collect all the scores and calculate the agency’s final score. </a:t>
            </a:r>
          </a:p>
          <a:p>
            <a:pPr marL="628650" lvl="1" indent="-171450">
              <a:buFont typeface="Arial" panose="020B0604020202020204" pitchFamily="34" charset="0"/>
              <a:buChar char="•"/>
            </a:pPr>
            <a:r>
              <a:rPr lang="en-US" sz="1200" kern="1200" baseline="0" dirty="0">
                <a:solidFill>
                  <a:schemeClr val="tx1"/>
                </a:solidFill>
                <a:effectLst/>
                <a:latin typeface="+mn-lt"/>
                <a:ea typeface="+mn-ea"/>
                <a:cs typeface="+mn-cs"/>
              </a:rPr>
              <a:t>Incorporate a group polling system into this presentation. Program the diagnostic statements in the system prior to the meeting. At this time, ask the group to use their hand held device to input their scores. </a:t>
            </a:r>
          </a:p>
          <a:p>
            <a:pPr marL="628650" lvl="1" indent="-171450">
              <a:buFont typeface="Arial" panose="020B0604020202020204" pitchFamily="34" charset="0"/>
              <a:buChar char="•"/>
            </a:pPr>
            <a:r>
              <a:rPr lang="en-US" sz="1200" kern="1200" baseline="0" dirty="0">
                <a:solidFill>
                  <a:schemeClr val="tx1"/>
                </a:solidFill>
                <a:effectLst/>
                <a:latin typeface="+mn-lt"/>
                <a:ea typeface="+mn-ea"/>
                <a:cs typeface="+mn-cs"/>
              </a:rPr>
              <a:t>Facilitate a group voting process using a “majority wins” approach. Go through statement by statement, asking the group to which rating they have selected. Once the score with the majority votes is determined, ask the </a:t>
            </a:r>
            <a:r>
              <a:rPr lang="en-US" sz="1200" kern="1200" baseline="0" dirty="0" err="1">
                <a:solidFill>
                  <a:schemeClr val="tx1"/>
                </a:solidFill>
                <a:effectLst/>
                <a:latin typeface="+mn-lt"/>
                <a:ea typeface="+mn-ea"/>
                <a:cs typeface="+mn-cs"/>
              </a:rPr>
              <a:t>remaing</a:t>
            </a:r>
            <a:r>
              <a:rPr lang="en-US" sz="1200" kern="1200" baseline="0" dirty="0">
                <a:solidFill>
                  <a:schemeClr val="tx1"/>
                </a:solidFill>
                <a:effectLst/>
                <a:latin typeface="+mn-lt"/>
                <a:ea typeface="+mn-ea"/>
                <a:cs typeface="+mn-cs"/>
              </a:rPr>
              <a:t> respondents if they are comfortable with this score. </a:t>
            </a:r>
            <a:endParaRPr lang="en-US" sz="1200" kern="1200" dirty="0">
              <a:solidFill>
                <a:schemeClr val="tx1"/>
              </a:solidFill>
              <a:effectLst/>
              <a:latin typeface="+mn-lt"/>
              <a:ea typeface="+mn-ea"/>
              <a:cs typeface="+mn-cs"/>
            </a:endParaRPr>
          </a:p>
          <a:p>
            <a:pPr marL="0" indent="0">
              <a:buFont typeface="Arial" panose="020B0604020202020204" pitchFamily="34" charset="0"/>
              <a:buNone/>
            </a:pPr>
            <a:endParaRPr lang="en-US" sz="1200" b="0"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C71FDB7-EA46-45BC-8A56-F7436A83A5F6}" type="slidenum">
              <a:rPr lang="en-US" smtClean="0"/>
              <a:t>14</a:t>
            </a:fld>
            <a:endParaRPr lang="en-US"/>
          </a:p>
        </p:txBody>
      </p:sp>
    </p:spTree>
    <p:extLst>
      <p:ext uri="{BB962C8B-B14F-4D97-AF65-F5344CB8AC3E}">
        <p14:creationId xmlns:p14="http://schemas.microsoft.com/office/powerpoint/2010/main" val="14695068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b="1" u="sng" baseline="0" dirty="0"/>
              <a:t>Talking points: </a:t>
            </a:r>
          </a:p>
          <a:p>
            <a:pPr marL="171450" indent="-171450">
              <a:buFont typeface="Arial" panose="020B0604020202020204" pitchFamily="34" charset="0"/>
              <a:buChar char="•"/>
            </a:pPr>
            <a:r>
              <a:rPr lang="en-US" dirty="0"/>
              <a:t>This element recognizes that a health department must be able to form and support effective teams capable of taking</a:t>
            </a:r>
            <a:r>
              <a:rPr lang="en-US" baseline="0" dirty="0"/>
              <a:t> responsibility for</a:t>
            </a:r>
            <a:r>
              <a:rPr lang="en-US" dirty="0"/>
              <a:t> completing tasks</a:t>
            </a:r>
            <a:r>
              <a:rPr lang="en-US" baseline="0" dirty="0"/>
              <a:t> and sharing results</a:t>
            </a:r>
            <a:r>
              <a:rPr lang="en-US" dirty="0"/>
              <a:t>. </a:t>
            </a:r>
          </a:p>
          <a:p>
            <a:pPr marL="171450" indent="-171450">
              <a:buFont typeface="Arial" panose="020B0604020202020204" pitchFamily="34" charset="0"/>
              <a:buChar char="•"/>
            </a:pPr>
            <a:r>
              <a:rPr lang="en-US" baseline="0" dirty="0"/>
              <a:t>High functioning teams have clearly defined performance expectations and gather routinely to brainstorm, solve problems, improve their work, and share lessons learned.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An openness to collaborate and work across departments is</a:t>
            </a:r>
            <a:r>
              <a:rPr lang="en-US" baseline="0" dirty="0"/>
              <a:t> critical to spreading a culture of quality throughout the agency, sharing lessons learning, reducing redundancies or waste, etc. </a:t>
            </a:r>
          </a:p>
          <a:p>
            <a:pPr marL="171450" indent="-171450">
              <a:buFont typeface="Arial" panose="020B0604020202020204" pitchFamily="34" charset="0"/>
              <a:buChar char="•"/>
            </a:pPr>
            <a:endParaRPr lang="en-US" baseline="0" dirty="0"/>
          </a:p>
          <a:p>
            <a:pPr marL="0" indent="0">
              <a:buFont typeface="Arial" panose="020B0604020202020204" pitchFamily="34" charset="0"/>
              <a:buNone/>
            </a:pPr>
            <a:r>
              <a:rPr lang="en-US" b="1" u="sng" baseline="0" dirty="0"/>
              <a:t>Facilitation Questions: </a:t>
            </a:r>
          </a:p>
          <a:p>
            <a:pPr marL="171450" indent="-171450">
              <a:buFont typeface="Arial" panose="020B0604020202020204" pitchFamily="34" charset="0"/>
              <a:buChar char="•"/>
            </a:pPr>
            <a:r>
              <a:rPr lang="en-US" baseline="0" dirty="0"/>
              <a:t>How many of you are on multiple teams in the agency? Which ones and how do members exhibit good teamwork and collaboration? </a:t>
            </a:r>
          </a:p>
          <a:p>
            <a:pPr marL="171450" indent="-171450">
              <a:buFont typeface="Arial" panose="020B0604020202020204" pitchFamily="34" charset="0"/>
              <a:buChar char="•"/>
            </a:pPr>
            <a:r>
              <a:rPr lang="en-US" baseline="0" dirty="0"/>
              <a:t>Who is on a team that has collaborated with other teams in the agency? </a:t>
            </a:r>
          </a:p>
          <a:p>
            <a:pPr marL="0" indent="0">
              <a:buFont typeface="Arial" panose="020B0604020202020204" pitchFamily="34" charset="0"/>
              <a:buNone/>
            </a:pPr>
            <a:endParaRPr lang="en-US" b="1" u="sng"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u="sng" dirty="0"/>
              <a:t>Facilitator Instructions: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List examples of cross-departmental collaboration</a:t>
            </a:r>
            <a:r>
              <a:rPr lang="en-US" b="0" baseline="0" dirty="0"/>
              <a:t> in the agency or opportunities/forums for learning and collaboration (e.g. learning communities or learning circles, brainstorming sessions, online forums for sharing)</a:t>
            </a:r>
            <a:endParaRPr lang="en-US" b="0" dirty="0"/>
          </a:p>
        </p:txBody>
      </p:sp>
      <p:sp>
        <p:nvSpPr>
          <p:cNvPr id="4" name="Slide Number Placeholder 3"/>
          <p:cNvSpPr>
            <a:spLocks noGrp="1"/>
          </p:cNvSpPr>
          <p:nvPr>
            <p:ph type="sldNum" sz="quarter" idx="10"/>
          </p:nvPr>
        </p:nvSpPr>
        <p:spPr/>
        <p:txBody>
          <a:bodyPr/>
          <a:lstStyle/>
          <a:p>
            <a:fld id="{FC71FDB7-EA46-45BC-8A56-F7436A83A5F6}" type="slidenum">
              <a:rPr lang="en-US" smtClean="0"/>
              <a:t>15</a:t>
            </a:fld>
            <a:endParaRPr lang="en-US"/>
          </a:p>
        </p:txBody>
      </p:sp>
    </p:spTree>
    <p:extLst>
      <p:ext uri="{BB962C8B-B14F-4D97-AF65-F5344CB8AC3E}">
        <p14:creationId xmlns:p14="http://schemas.microsoft.com/office/powerpoint/2010/main" val="16944431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b="1" u="sng" baseline="0" dirty="0"/>
              <a:t>T</a:t>
            </a:r>
            <a:r>
              <a:rPr lang="en-US" b="1" u="sng" dirty="0"/>
              <a:t>alking Points:</a:t>
            </a:r>
            <a:br>
              <a:rPr lang="en-US" b="1" u="sng" dirty="0"/>
            </a:br>
            <a:endParaRPr lang="en-US" b="1" u="sng"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This sub-element looks at the degree to which there</a:t>
            </a:r>
            <a:r>
              <a:rPr lang="en-US" sz="1200" kern="1200" baseline="0" dirty="0">
                <a:solidFill>
                  <a:schemeClr val="tx1"/>
                </a:solidFill>
                <a:effectLst/>
                <a:latin typeface="+mn-lt"/>
                <a:ea typeface="+mn-ea"/>
                <a:cs typeface="+mn-cs"/>
              </a:rPr>
              <a:t> is a learning culture in the organization through sharing and collaboration. </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It is critical to collaborate where appropriate and share knowledge and lessons learned between individuals, teams, and even organizations. Internal and external learning communities should be available and promoted to staff.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Learnings from conferences,</a:t>
            </a:r>
            <a:r>
              <a:rPr lang="en-US" sz="1200" kern="1200" baseline="0" dirty="0">
                <a:solidFill>
                  <a:schemeClr val="tx1"/>
                </a:solidFill>
                <a:effectLst/>
                <a:latin typeface="+mn-lt"/>
                <a:ea typeface="+mn-ea"/>
                <a:cs typeface="+mn-cs"/>
              </a:rPr>
              <a:t> trainings, workshops, and learning communities should be applied and shared with others. </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Improvements resulting from QI projects in one department should be spread throughout the agency, breaking down silos. </a:t>
            </a:r>
          </a:p>
          <a:p>
            <a:endParaRPr lang="en-US" b="1" dirty="0"/>
          </a:p>
          <a:p>
            <a:r>
              <a:rPr lang="en-US" b="1" u="sng" dirty="0"/>
              <a:t>Facilitation Questions:</a:t>
            </a:r>
            <a:r>
              <a:rPr lang="en-US" b="1" u="sng" baseline="0" dirty="0"/>
              <a:t> </a:t>
            </a:r>
            <a:br>
              <a:rPr lang="en-US" b="1" u="sng" baseline="0" dirty="0"/>
            </a:br>
            <a:endParaRPr lang="en-US" b="1" u="sng" baseline="0" dirty="0"/>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What formal or informal mechanisms exist for staff to collaborate and share successes and lessons learned across teams?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What external opportunities are staff engaged in to enhance knowledge and expertise around QI other job functions? </a:t>
            </a:r>
          </a:p>
          <a:p>
            <a:endParaRPr lang="en-US" b="1" u="sng" baseline="0" dirty="0"/>
          </a:p>
          <a:p>
            <a:endParaRPr lang="en-US" b="1" u="sng" baseline="0" dirty="0"/>
          </a:p>
        </p:txBody>
      </p:sp>
      <p:sp>
        <p:nvSpPr>
          <p:cNvPr id="4" name="Slide Number Placeholder 3"/>
          <p:cNvSpPr>
            <a:spLocks noGrp="1"/>
          </p:cNvSpPr>
          <p:nvPr>
            <p:ph type="sldNum" sz="quarter" idx="10"/>
          </p:nvPr>
        </p:nvSpPr>
        <p:spPr/>
        <p:txBody>
          <a:bodyPr/>
          <a:lstStyle/>
          <a:p>
            <a:fld id="{FC71FDB7-EA46-45BC-8A56-F7436A83A5F6}" type="slidenum">
              <a:rPr lang="en-US" smtClean="0"/>
              <a:t>16</a:t>
            </a:fld>
            <a:endParaRPr lang="en-US"/>
          </a:p>
        </p:txBody>
      </p:sp>
    </p:spTree>
    <p:extLst>
      <p:ext uri="{BB962C8B-B14F-4D97-AF65-F5344CB8AC3E}">
        <p14:creationId xmlns:p14="http://schemas.microsoft.com/office/powerpoint/2010/main" val="13266182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b="1" u="sng" baseline="0" dirty="0"/>
              <a:t>T</a:t>
            </a:r>
            <a:r>
              <a:rPr lang="en-US" b="1" u="sng" dirty="0"/>
              <a:t>alking Points:</a:t>
            </a:r>
          </a:p>
          <a:p>
            <a:pPr marL="171450" indent="-171450">
              <a:buFont typeface="Arial" panose="020B0604020202020204" pitchFamily="34" charset="0"/>
              <a:buChar char="•"/>
            </a:pPr>
            <a:r>
              <a:rPr lang="en-US" b="0" dirty="0"/>
              <a:t>Based</a:t>
            </a:r>
            <a:r>
              <a:rPr lang="en-US" b="0" baseline="0" dirty="0"/>
              <a:t> on the previous discussion, lets score ourselves on the diagnostic statements in this sub-element. </a:t>
            </a:r>
          </a:p>
          <a:p>
            <a:pPr marL="171450" indent="-171450">
              <a:buFont typeface="Arial" panose="020B0604020202020204" pitchFamily="34" charset="0"/>
              <a:buChar char="•"/>
            </a:pPr>
            <a:r>
              <a:rPr lang="en-US" b="0" baseline="0" dirty="0"/>
              <a:t>Provide instructions on scoring based on your process. </a:t>
            </a:r>
            <a:endParaRPr lang="en-US" b="0" dirty="0"/>
          </a:p>
          <a:p>
            <a:endParaRPr lang="en-US" b="1" u="sng" dirty="0"/>
          </a:p>
          <a:p>
            <a:endParaRPr lang="en-US" b="1" u="sng" dirty="0"/>
          </a:p>
          <a:p>
            <a:r>
              <a:rPr lang="en-US" b="1" u="sng" dirty="0"/>
              <a:t>Facilitation Questions:</a:t>
            </a:r>
            <a:r>
              <a:rPr lang="en-US" b="1" u="sng" baseline="0" dirty="0"/>
              <a:t>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This slide should be used to</a:t>
            </a:r>
            <a:r>
              <a:rPr lang="en-US" sz="1200" kern="1200" baseline="0" dirty="0">
                <a:solidFill>
                  <a:schemeClr val="tx1"/>
                </a:solidFill>
                <a:effectLst/>
                <a:latin typeface="+mn-lt"/>
                <a:ea typeface="+mn-ea"/>
                <a:cs typeface="+mn-cs"/>
              </a:rPr>
              <a:t> facilitate the scoring process for this sub-element. Adapt the slide according to your process. Some options include: </a:t>
            </a:r>
          </a:p>
          <a:p>
            <a:pPr marL="628650" lvl="1" indent="-171450">
              <a:buFont typeface="Arial" panose="020B0604020202020204" pitchFamily="34" charset="0"/>
              <a:buChar char="•"/>
            </a:pPr>
            <a:r>
              <a:rPr lang="en-US" sz="1200" kern="1200" baseline="0" dirty="0">
                <a:solidFill>
                  <a:schemeClr val="tx1"/>
                </a:solidFill>
                <a:effectLst/>
                <a:latin typeface="+mn-lt"/>
                <a:ea typeface="+mn-ea"/>
                <a:cs typeface="+mn-cs"/>
              </a:rPr>
              <a:t>Provide hard copies of the assessment, and provide the group with some time to individually score the diagnostic statements. Following the meeting, collect all the scores and calculate the agency’s final score. </a:t>
            </a:r>
          </a:p>
          <a:p>
            <a:pPr marL="628650" lvl="1" indent="-171450">
              <a:buFont typeface="Arial" panose="020B0604020202020204" pitchFamily="34" charset="0"/>
              <a:buChar char="•"/>
            </a:pPr>
            <a:r>
              <a:rPr lang="en-US" sz="1200" kern="1200" baseline="0" dirty="0">
                <a:solidFill>
                  <a:schemeClr val="tx1"/>
                </a:solidFill>
                <a:effectLst/>
                <a:latin typeface="+mn-lt"/>
                <a:ea typeface="+mn-ea"/>
                <a:cs typeface="+mn-cs"/>
              </a:rPr>
              <a:t>Incorporate a group polling system into this presentation. Program the diagnostic statements in the system prior to the meeting. At this time, ask the group to use their hand held device to input their scores. </a:t>
            </a:r>
          </a:p>
          <a:p>
            <a:pPr marL="628650" lvl="1" indent="-171450">
              <a:buFont typeface="Arial" panose="020B0604020202020204" pitchFamily="34" charset="0"/>
              <a:buChar char="•"/>
            </a:pPr>
            <a:r>
              <a:rPr lang="en-US" sz="1200" kern="1200" baseline="0" dirty="0">
                <a:solidFill>
                  <a:schemeClr val="tx1"/>
                </a:solidFill>
                <a:effectLst/>
                <a:latin typeface="+mn-lt"/>
                <a:ea typeface="+mn-ea"/>
                <a:cs typeface="+mn-cs"/>
              </a:rPr>
              <a:t>Facilitate a group voting process using a “majority wins” approach. Go through statement by statement, asking the group to which rating they have selected. Once the score with the majority votes is determined, ask the </a:t>
            </a:r>
            <a:r>
              <a:rPr lang="en-US" sz="1200" kern="1200" baseline="0" dirty="0" err="1">
                <a:solidFill>
                  <a:schemeClr val="tx1"/>
                </a:solidFill>
                <a:effectLst/>
                <a:latin typeface="+mn-lt"/>
                <a:ea typeface="+mn-ea"/>
                <a:cs typeface="+mn-cs"/>
              </a:rPr>
              <a:t>remaing</a:t>
            </a:r>
            <a:r>
              <a:rPr lang="en-US" sz="1200" kern="1200" baseline="0" dirty="0">
                <a:solidFill>
                  <a:schemeClr val="tx1"/>
                </a:solidFill>
                <a:effectLst/>
                <a:latin typeface="+mn-lt"/>
                <a:ea typeface="+mn-ea"/>
                <a:cs typeface="+mn-cs"/>
              </a:rPr>
              <a:t> respondents if they are comfortable with this score. </a:t>
            </a:r>
            <a:endParaRPr lang="en-US" sz="1200" kern="1200" dirty="0">
              <a:solidFill>
                <a:schemeClr val="tx1"/>
              </a:solidFill>
              <a:effectLst/>
              <a:latin typeface="+mn-lt"/>
              <a:ea typeface="+mn-ea"/>
              <a:cs typeface="+mn-cs"/>
            </a:endParaRPr>
          </a:p>
          <a:p>
            <a:pPr marL="0" indent="0">
              <a:buFont typeface="Arial" panose="020B0604020202020204" pitchFamily="34" charset="0"/>
              <a:buNone/>
            </a:pPr>
            <a:endParaRPr lang="en-US" sz="1200" b="0"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C71FDB7-EA46-45BC-8A56-F7436A83A5F6}" type="slidenum">
              <a:rPr lang="en-US" smtClean="0"/>
              <a:t>17</a:t>
            </a:fld>
            <a:endParaRPr lang="en-US"/>
          </a:p>
        </p:txBody>
      </p:sp>
    </p:spTree>
    <p:extLst>
      <p:ext uri="{BB962C8B-B14F-4D97-AF65-F5344CB8AC3E}">
        <p14:creationId xmlns:p14="http://schemas.microsoft.com/office/powerpoint/2010/main" val="195627844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b="1" u="sng" baseline="0" dirty="0"/>
              <a:t>T</a:t>
            </a:r>
            <a:r>
              <a:rPr lang="en-US" b="1" u="sng" dirty="0"/>
              <a:t>alking Points:</a:t>
            </a:r>
            <a:br>
              <a:rPr lang="en-US" b="1" u="sng" dirty="0"/>
            </a:br>
            <a:endParaRPr lang="en-US" b="1" u="sng"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This sub-element looks at the functionality and accountability of QI teams and work teams.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baseline="0" dirty="0">
                <a:solidFill>
                  <a:schemeClr val="tx1"/>
                </a:solidFill>
                <a:effectLst/>
                <a:latin typeface="+mn-lt"/>
                <a:ea typeface="+mn-ea"/>
                <a:cs typeface="+mn-cs"/>
              </a:rPr>
              <a:t>Teams should have clearly defined visions, goals and objectives which are understood by all members.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baseline="0" dirty="0">
                <a:solidFill>
                  <a:schemeClr val="tx1"/>
                </a:solidFill>
                <a:effectLst/>
                <a:latin typeface="+mn-lt"/>
                <a:ea typeface="+mn-ea"/>
                <a:cs typeface="+mn-cs"/>
              </a:rPr>
              <a:t>Staff are put on teams based on their relevant KSAs to most optimally accomplish goals and objectives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baseline="0" dirty="0">
                <a:solidFill>
                  <a:schemeClr val="tx1"/>
                </a:solidFill>
                <a:effectLst/>
                <a:latin typeface="+mn-lt"/>
                <a:ea typeface="+mn-ea"/>
                <a:cs typeface="+mn-cs"/>
              </a:rPr>
              <a:t>Teams have standard procedures for accomplishing work including use of performance data to drive improvements, conducting team meetings, accountability mechanisms for members, and communication methods.  </a:t>
            </a:r>
            <a:endParaRPr lang="en-US" sz="1200" kern="1200" dirty="0">
              <a:solidFill>
                <a:schemeClr val="tx1"/>
              </a:solidFill>
              <a:effectLst/>
              <a:latin typeface="+mn-lt"/>
              <a:ea typeface="+mn-ea"/>
              <a:cs typeface="+mn-cs"/>
            </a:endParaRPr>
          </a:p>
          <a:p>
            <a:endParaRPr lang="en-US" b="1" dirty="0"/>
          </a:p>
          <a:p>
            <a:r>
              <a:rPr lang="en-US" b="1" u="sng" dirty="0"/>
              <a:t>Facilitation Questions:</a:t>
            </a:r>
            <a:r>
              <a:rPr lang="en-US" b="1" u="sng" baseline="0" dirty="0"/>
              <a:t> </a:t>
            </a:r>
            <a:br>
              <a:rPr lang="en-US" b="1" u="sng" baseline="0" dirty="0"/>
            </a:br>
            <a:endParaRPr lang="en-US" b="1" u="sng" baseline="0" dirty="0"/>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Do teams have processes in place to support success (e.g. effective communication mechanisms, opportunities to meet, methods for tracking goals)?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What accountability mechanisms are in place to ensure that teams meet their goals?</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Are QI teams being held accountable and prioritized in daily work? </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C71FDB7-EA46-45BC-8A56-F7436A83A5F6}" type="slidenum">
              <a:rPr lang="en-US" smtClean="0"/>
              <a:t>18</a:t>
            </a:fld>
            <a:endParaRPr lang="en-US"/>
          </a:p>
        </p:txBody>
      </p:sp>
    </p:spTree>
    <p:extLst>
      <p:ext uri="{BB962C8B-B14F-4D97-AF65-F5344CB8AC3E}">
        <p14:creationId xmlns:p14="http://schemas.microsoft.com/office/powerpoint/2010/main" val="368185688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b="1" u="sng" baseline="0" dirty="0"/>
              <a:t>T</a:t>
            </a:r>
            <a:r>
              <a:rPr lang="en-US" b="1" u="sng" dirty="0"/>
              <a:t>alking Points:</a:t>
            </a:r>
          </a:p>
          <a:p>
            <a:pPr marL="171450" indent="-171450">
              <a:buFont typeface="Arial" panose="020B0604020202020204" pitchFamily="34" charset="0"/>
              <a:buChar char="•"/>
            </a:pPr>
            <a:r>
              <a:rPr lang="en-US" b="0" dirty="0"/>
              <a:t>Based</a:t>
            </a:r>
            <a:r>
              <a:rPr lang="en-US" b="0" baseline="0" dirty="0"/>
              <a:t> on the previous discussion, lets score ourselves on the diagnostic statements in this sub-element. </a:t>
            </a:r>
          </a:p>
          <a:p>
            <a:pPr marL="171450" indent="-171450">
              <a:buFont typeface="Arial" panose="020B0604020202020204" pitchFamily="34" charset="0"/>
              <a:buChar char="•"/>
            </a:pPr>
            <a:r>
              <a:rPr lang="en-US" b="0" baseline="0" dirty="0"/>
              <a:t>Provide instructions on scoring based on your process. </a:t>
            </a:r>
            <a:endParaRPr lang="en-US" b="0" dirty="0"/>
          </a:p>
          <a:p>
            <a:endParaRPr lang="en-US" b="1" u="sng" dirty="0"/>
          </a:p>
          <a:p>
            <a:endParaRPr lang="en-US" b="1" u="sng" dirty="0"/>
          </a:p>
          <a:p>
            <a:r>
              <a:rPr lang="en-US" b="1" u="sng" dirty="0"/>
              <a:t>Facilitation Questions:</a:t>
            </a:r>
            <a:r>
              <a:rPr lang="en-US" b="1" u="sng" baseline="0" dirty="0"/>
              <a:t>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This slide should be used to</a:t>
            </a:r>
            <a:r>
              <a:rPr lang="en-US" sz="1200" kern="1200" baseline="0" dirty="0">
                <a:solidFill>
                  <a:schemeClr val="tx1"/>
                </a:solidFill>
                <a:effectLst/>
                <a:latin typeface="+mn-lt"/>
                <a:ea typeface="+mn-ea"/>
                <a:cs typeface="+mn-cs"/>
              </a:rPr>
              <a:t> facilitate the scoring process for this sub-element. Adapt the slide according to your process. Some options include: </a:t>
            </a:r>
          </a:p>
          <a:p>
            <a:pPr marL="628650" lvl="1" indent="-171450">
              <a:buFont typeface="Arial" panose="020B0604020202020204" pitchFamily="34" charset="0"/>
              <a:buChar char="•"/>
            </a:pPr>
            <a:r>
              <a:rPr lang="en-US" sz="1200" kern="1200" baseline="0" dirty="0">
                <a:solidFill>
                  <a:schemeClr val="tx1"/>
                </a:solidFill>
                <a:effectLst/>
                <a:latin typeface="+mn-lt"/>
                <a:ea typeface="+mn-ea"/>
                <a:cs typeface="+mn-cs"/>
              </a:rPr>
              <a:t>Provide hard copies of the assessment, and provide the group with some time to individually score the diagnostic statements. Following the meeting, collect all the scores and calculate the agency’s final score. </a:t>
            </a:r>
          </a:p>
          <a:p>
            <a:pPr marL="628650" lvl="1" indent="-171450">
              <a:buFont typeface="Arial" panose="020B0604020202020204" pitchFamily="34" charset="0"/>
              <a:buChar char="•"/>
            </a:pPr>
            <a:r>
              <a:rPr lang="en-US" sz="1200" kern="1200" baseline="0" dirty="0">
                <a:solidFill>
                  <a:schemeClr val="tx1"/>
                </a:solidFill>
                <a:effectLst/>
                <a:latin typeface="+mn-lt"/>
                <a:ea typeface="+mn-ea"/>
                <a:cs typeface="+mn-cs"/>
              </a:rPr>
              <a:t>Incorporate a group polling system into this presentation. Program the diagnostic statements in the system prior to the meeting. At this time, ask the group to use their hand held device to input their scores. </a:t>
            </a:r>
          </a:p>
          <a:p>
            <a:pPr marL="628650" lvl="1" indent="-171450">
              <a:buFont typeface="Arial" panose="020B0604020202020204" pitchFamily="34" charset="0"/>
              <a:buChar char="•"/>
            </a:pPr>
            <a:r>
              <a:rPr lang="en-US" sz="1200" kern="1200" baseline="0" dirty="0">
                <a:solidFill>
                  <a:schemeClr val="tx1"/>
                </a:solidFill>
                <a:effectLst/>
                <a:latin typeface="+mn-lt"/>
                <a:ea typeface="+mn-ea"/>
                <a:cs typeface="+mn-cs"/>
              </a:rPr>
              <a:t>Facilitate a group voting process using a “majority wins” approach. Go through statement by statement, asking the group to which rating they have selected. Once the score with the majority votes is determined, ask the </a:t>
            </a:r>
            <a:r>
              <a:rPr lang="en-US" sz="1200" kern="1200" baseline="0" dirty="0" err="1">
                <a:solidFill>
                  <a:schemeClr val="tx1"/>
                </a:solidFill>
                <a:effectLst/>
                <a:latin typeface="+mn-lt"/>
                <a:ea typeface="+mn-ea"/>
                <a:cs typeface="+mn-cs"/>
              </a:rPr>
              <a:t>remaing</a:t>
            </a:r>
            <a:r>
              <a:rPr lang="en-US" sz="1200" kern="1200" baseline="0" dirty="0">
                <a:solidFill>
                  <a:schemeClr val="tx1"/>
                </a:solidFill>
                <a:effectLst/>
                <a:latin typeface="+mn-lt"/>
                <a:ea typeface="+mn-ea"/>
                <a:cs typeface="+mn-cs"/>
              </a:rPr>
              <a:t> respondents if they are comfortable with this score.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C71FDB7-EA46-45BC-8A56-F7436A83A5F6}" type="slidenum">
              <a:rPr lang="en-US" smtClean="0"/>
              <a:t>19</a:t>
            </a:fld>
            <a:endParaRPr lang="en-US"/>
          </a:p>
        </p:txBody>
      </p:sp>
    </p:spTree>
    <p:extLst>
      <p:ext uri="{BB962C8B-B14F-4D97-AF65-F5344CB8AC3E}">
        <p14:creationId xmlns:p14="http://schemas.microsoft.com/office/powerpoint/2010/main" val="6850842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b="1" u="sng" baseline="0" dirty="0"/>
              <a:t>Talking points: </a:t>
            </a:r>
          </a:p>
          <a:p>
            <a:pPr marL="171450" indent="-171450">
              <a:buFont typeface="Arial" panose="020B0604020202020204" pitchFamily="34" charset="0"/>
              <a:buChar char="•"/>
            </a:pPr>
            <a:r>
              <a:rPr lang="en-US" baseline="0" dirty="0"/>
              <a:t>Briefly discuss the objectives </a:t>
            </a:r>
          </a:p>
          <a:p>
            <a:pPr marL="171450" indent="-171450">
              <a:buFont typeface="Arial" panose="020B0604020202020204" pitchFamily="34" charset="0"/>
              <a:buChar char="•"/>
            </a:pPr>
            <a:endParaRPr lang="en-US" baseline="0" dirty="0"/>
          </a:p>
          <a:p>
            <a:pPr marL="0" indent="0">
              <a:buFont typeface="Arial" panose="020B0604020202020204" pitchFamily="34" charset="0"/>
              <a:buNone/>
            </a:pPr>
            <a:r>
              <a:rPr lang="en-US" b="1" u="sng" baseline="0" dirty="0"/>
              <a:t>Facilitator Instructions: </a:t>
            </a:r>
          </a:p>
          <a:p>
            <a:pPr marL="171450" indent="-171450">
              <a:buFont typeface="Arial" panose="020B0604020202020204" pitchFamily="34" charset="0"/>
              <a:buChar char="•"/>
            </a:pPr>
            <a:r>
              <a:rPr lang="en-US" baseline="0" dirty="0"/>
              <a:t>Identify the objectives that best meet your agency’s needs and select the slides that will meet those objectives. </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FC71FDB7-EA46-45BC-8A56-F7436A83A5F6}" type="slidenum">
              <a:rPr lang="en-US" smtClean="0"/>
              <a:t>2</a:t>
            </a:fld>
            <a:endParaRPr lang="en-US"/>
          </a:p>
        </p:txBody>
      </p:sp>
    </p:spTree>
    <p:extLst>
      <p:ext uri="{BB962C8B-B14F-4D97-AF65-F5344CB8AC3E}">
        <p14:creationId xmlns:p14="http://schemas.microsoft.com/office/powerpoint/2010/main" val="10953835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b="1" u="sng" dirty="0"/>
              <a:t>Talking Points: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Leadership’s commitment is vital for the success and sustainability of a QI culture. The Health Official and senior leaders should initiate and lead the process for transformational change, dedicate financial and human resources to QI, communicate progress, and exhibit lasting support for QI.</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All leaders, including anyone who directs the work of others, are critical to executing the QI directions and actions as they must address both the resourcing and technical side of change (e.g., building the infrastructure, processes, and systems needed for effective QI) and the human side of change (e.g., alleviating resistance, maintaining transparency, meeting training needs, attaining team support).</a:t>
            </a:r>
            <a:endParaRPr lang="en-US" b="1" dirty="0"/>
          </a:p>
          <a:p>
            <a:endParaRPr lang="en-US" b="1" dirty="0"/>
          </a:p>
          <a:p>
            <a:r>
              <a:rPr lang="en-US" b="1" u="sng" dirty="0"/>
              <a:t>Facilitator Instructions:</a:t>
            </a:r>
            <a:r>
              <a:rPr lang="en-US" b="1" u="sng" baseline="0" dirty="0"/>
              <a:t> </a:t>
            </a:r>
          </a:p>
          <a:p>
            <a:pPr marL="171450" indent="-171450">
              <a:buFont typeface="Arial" panose="020B0604020202020204" pitchFamily="34" charset="0"/>
              <a:buChar char="•"/>
            </a:pPr>
            <a:r>
              <a:rPr lang="en-US" b="0" baseline="0" dirty="0"/>
              <a:t>Add content around commitment leadership has shown to date (e.g. hiring QI coordinator, budgeting for QI, adopting a policy), and what current leadership expectations are of staff. </a:t>
            </a:r>
          </a:p>
          <a:p>
            <a:pPr marL="171450" indent="-171450">
              <a:buFont typeface="Arial" panose="020B0604020202020204" pitchFamily="34" charset="0"/>
              <a:buChar char="•"/>
            </a:pPr>
            <a:r>
              <a:rPr lang="en-US" b="0" baseline="0" dirty="0"/>
              <a:t>If in the room, ask senior leadership to say a few words about the vision for a QI culture at the agency. </a:t>
            </a:r>
          </a:p>
        </p:txBody>
      </p:sp>
      <p:sp>
        <p:nvSpPr>
          <p:cNvPr id="4" name="Slide Number Placeholder 3"/>
          <p:cNvSpPr>
            <a:spLocks noGrp="1"/>
          </p:cNvSpPr>
          <p:nvPr>
            <p:ph type="sldNum" sz="quarter" idx="10"/>
          </p:nvPr>
        </p:nvSpPr>
        <p:spPr/>
        <p:txBody>
          <a:bodyPr/>
          <a:lstStyle/>
          <a:p>
            <a:fld id="{FC71FDB7-EA46-45BC-8A56-F7436A83A5F6}" type="slidenum">
              <a:rPr lang="en-US" smtClean="0"/>
              <a:t>20</a:t>
            </a:fld>
            <a:endParaRPr lang="en-US"/>
          </a:p>
        </p:txBody>
      </p:sp>
    </p:spTree>
    <p:extLst>
      <p:ext uri="{BB962C8B-B14F-4D97-AF65-F5344CB8AC3E}">
        <p14:creationId xmlns:p14="http://schemas.microsoft.com/office/powerpoint/2010/main" val="22279227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b="1" u="sng" dirty="0"/>
              <a:t>Talking Points: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This sub-element assesses the degree to which leaders are actively creating an agency environment conducive to QI.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kern="1200" dirty="0">
                <a:solidFill>
                  <a:schemeClr val="tx1"/>
                </a:solidFill>
                <a:effectLst/>
                <a:latin typeface="+mn-lt"/>
                <a:ea typeface="+mn-ea"/>
                <a:cs typeface="+mn-cs"/>
              </a:rPr>
              <a:t>Senior</a:t>
            </a:r>
            <a:r>
              <a:rPr lang="en-US" sz="1200" b="0" kern="1200" baseline="0" dirty="0">
                <a:solidFill>
                  <a:schemeClr val="tx1"/>
                </a:solidFill>
                <a:effectLst/>
                <a:latin typeface="+mn-lt"/>
                <a:ea typeface="+mn-ea"/>
                <a:cs typeface="+mn-cs"/>
              </a:rPr>
              <a:t> leadership must clearly define the QI vision and expectations, regularly communicate it to staff, and adopt agency policies and plans that promote QI.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kern="1200" baseline="0" dirty="0">
                <a:solidFill>
                  <a:schemeClr val="tx1"/>
                </a:solidFill>
                <a:effectLst/>
                <a:latin typeface="+mn-lt"/>
                <a:ea typeface="+mn-ea"/>
                <a:cs typeface="+mn-cs"/>
              </a:rPr>
              <a:t>Leaders, including middle management and supervisors, are trained in QI and actively participate and engage in QI efforts. They also encourage their staff to participate and address any barriers and resistance that may arise among staff. </a:t>
            </a:r>
            <a:endParaRPr lang="en-US" b="0" dirty="0"/>
          </a:p>
          <a:p>
            <a:endParaRPr lang="en-US" b="1" dirty="0"/>
          </a:p>
          <a:p>
            <a:r>
              <a:rPr lang="en-US" b="1" u="sng" dirty="0"/>
              <a:t>Facilitator Questions:</a:t>
            </a:r>
            <a:r>
              <a:rPr lang="en-US" b="1" u="sng" baseline="0" dirty="0"/>
              <a:t>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Has leadership defined and communicating a clear and inspiring vision for QI and its urgency?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How has QI been integrated into agency policy, plans, and procedures?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How do leaders model behaviors in support of QI, as they expect from staff? </a:t>
            </a:r>
            <a:endParaRPr lang="en-US" b="0" baseline="0" dirty="0"/>
          </a:p>
        </p:txBody>
      </p:sp>
      <p:sp>
        <p:nvSpPr>
          <p:cNvPr id="4" name="Slide Number Placeholder 3"/>
          <p:cNvSpPr>
            <a:spLocks noGrp="1"/>
          </p:cNvSpPr>
          <p:nvPr>
            <p:ph type="sldNum" sz="quarter" idx="10"/>
          </p:nvPr>
        </p:nvSpPr>
        <p:spPr/>
        <p:txBody>
          <a:bodyPr/>
          <a:lstStyle/>
          <a:p>
            <a:fld id="{FC71FDB7-EA46-45BC-8A56-F7436A83A5F6}" type="slidenum">
              <a:rPr lang="en-US" smtClean="0"/>
              <a:t>21</a:t>
            </a:fld>
            <a:endParaRPr lang="en-US"/>
          </a:p>
        </p:txBody>
      </p:sp>
    </p:spTree>
    <p:extLst>
      <p:ext uri="{BB962C8B-B14F-4D97-AF65-F5344CB8AC3E}">
        <p14:creationId xmlns:p14="http://schemas.microsoft.com/office/powerpoint/2010/main" val="381786851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b="1" u="sng" baseline="0" dirty="0"/>
              <a:t>T</a:t>
            </a:r>
            <a:r>
              <a:rPr lang="en-US" b="1" u="sng" dirty="0"/>
              <a:t>alking Points:</a:t>
            </a:r>
          </a:p>
          <a:p>
            <a:pPr marL="171450" indent="-171450">
              <a:buFont typeface="Arial" panose="020B0604020202020204" pitchFamily="34" charset="0"/>
              <a:buChar char="•"/>
            </a:pPr>
            <a:r>
              <a:rPr lang="en-US" b="0" dirty="0"/>
              <a:t>Based</a:t>
            </a:r>
            <a:r>
              <a:rPr lang="en-US" b="0" baseline="0" dirty="0"/>
              <a:t> on the previous discussion, lets score ourselves on the diagnostic statements in this sub-element. </a:t>
            </a:r>
          </a:p>
          <a:p>
            <a:pPr marL="171450" indent="-171450">
              <a:buFont typeface="Arial" panose="020B0604020202020204" pitchFamily="34" charset="0"/>
              <a:buChar char="•"/>
            </a:pPr>
            <a:r>
              <a:rPr lang="en-US" b="0" baseline="0" dirty="0"/>
              <a:t>Provide instructions on scoring based on your process. </a:t>
            </a:r>
            <a:endParaRPr lang="en-US" b="0" dirty="0"/>
          </a:p>
          <a:p>
            <a:endParaRPr lang="en-US" b="1" u="sng" dirty="0"/>
          </a:p>
          <a:p>
            <a:endParaRPr lang="en-US" b="1" u="sng" dirty="0"/>
          </a:p>
          <a:p>
            <a:r>
              <a:rPr lang="en-US" b="1" u="sng" dirty="0"/>
              <a:t>Facilitation Questions:</a:t>
            </a:r>
            <a:r>
              <a:rPr lang="en-US" b="1" u="sng" baseline="0" dirty="0"/>
              <a:t>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This slide should be used to</a:t>
            </a:r>
            <a:r>
              <a:rPr lang="en-US" sz="1200" kern="1200" baseline="0" dirty="0">
                <a:solidFill>
                  <a:schemeClr val="tx1"/>
                </a:solidFill>
                <a:effectLst/>
                <a:latin typeface="+mn-lt"/>
                <a:ea typeface="+mn-ea"/>
                <a:cs typeface="+mn-cs"/>
              </a:rPr>
              <a:t> facilitate the scoring process for this sub-element. Adapt the slide according to your process. Some options include: </a:t>
            </a:r>
          </a:p>
          <a:p>
            <a:pPr marL="628650" lvl="1" indent="-171450">
              <a:buFont typeface="Arial" panose="020B0604020202020204" pitchFamily="34" charset="0"/>
              <a:buChar char="•"/>
            </a:pPr>
            <a:r>
              <a:rPr lang="en-US" sz="1200" kern="1200" baseline="0" dirty="0">
                <a:solidFill>
                  <a:schemeClr val="tx1"/>
                </a:solidFill>
                <a:effectLst/>
                <a:latin typeface="+mn-lt"/>
                <a:ea typeface="+mn-ea"/>
                <a:cs typeface="+mn-cs"/>
              </a:rPr>
              <a:t>Provide hard copies of the assessment, and provide the group with some time to individually score the diagnostic statements. Following the meeting, collect all the scores and calculate the agency’s final score. </a:t>
            </a:r>
          </a:p>
          <a:p>
            <a:pPr marL="628650" lvl="1" indent="-171450">
              <a:buFont typeface="Arial" panose="020B0604020202020204" pitchFamily="34" charset="0"/>
              <a:buChar char="•"/>
            </a:pPr>
            <a:r>
              <a:rPr lang="en-US" sz="1200" kern="1200" baseline="0" dirty="0">
                <a:solidFill>
                  <a:schemeClr val="tx1"/>
                </a:solidFill>
                <a:effectLst/>
                <a:latin typeface="+mn-lt"/>
                <a:ea typeface="+mn-ea"/>
                <a:cs typeface="+mn-cs"/>
              </a:rPr>
              <a:t>Incorporate a group polling system into this presentation. Program the diagnostic statements in the system prior to the meeting. At this time, ask the group to use their hand held device to input their scores. </a:t>
            </a:r>
          </a:p>
          <a:p>
            <a:pPr marL="628650" lvl="1" indent="-171450">
              <a:buFont typeface="Arial" panose="020B0604020202020204" pitchFamily="34" charset="0"/>
              <a:buChar char="•"/>
            </a:pPr>
            <a:r>
              <a:rPr lang="en-US" sz="1200" kern="1200" baseline="0" dirty="0">
                <a:solidFill>
                  <a:schemeClr val="tx1"/>
                </a:solidFill>
                <a:effectLst/>
                <a:latin typeface="+mn-lt"/>
                <a:ea typeface="+mn-ea"/>
                <a:cs typeface="+mn-cs"/>
              </a:rPr>
              <a:t>Facilitate a group voting process using a “majority wins” approach. Go through statement by statement, asking the group to which rating they have selected. Once the score with the majority votes is determined, ask the </a:t>
            </a:r>
            <a:r>
              <a:rPr lang="en-US" sz="1200" kern="1200" baseline="0" dirty="0" err="1">
                <a:solidFill>
                  <a:schemeClr val="tx1"/>
                </a:solidFill>
                <a:effectLst/>
                <a:latin typeface="+mn-lt"/>
                <a:ea typeface="+mn-ea"/>
                <a:cs typeface="+mn-cs"/>
              </a:rPr>
              <a:t>remaing</a:t>
            </a:r>
            <a:r>
              <a:rPr lang="en-US" sz="1200" kern="1200" baseline="0" dirty="0">
                <a:solidFill>
                  <a:schemeClr val="tx1"/>
                </a:solidFill>
                <a:effectLst/>
                <a:latin typeface="+mn-lt"/>
                <a:ea typeface="+mn-ea"/>
                <a:cs typeface="+mn-cs"/>
              </a:rPr>
              <a:t> respondents if they are comfortable with this score.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C71FDB7-EA46-45BC-8A56-F7436A83A5F6}" type="slidenum">
              <a:rPr lang="en-US" smtClean="0"/>
              <a:t>22</a:t>
            </a:fld>
            <a:endParaRPr lang="en-US"/>
          </a:p>
        </p:txBody>
      </p:sp>
    </p:spTree>
    <p:extLst>
      <p:ext uri="{BB962C8B-B14F-4D97-AF65-F5344CB8AC3E}">
        <p14:creationId xmlns:p14="http://schemas.microsoft.com/office/powerpoint/2010/main" val="208500604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b="1" u="sng" dirty="0"/>
              <a:t>Talking Points: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A critical role for leaders is to seek out and provide resources and structures to support, drive, and sustain QI in the agency.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kern="1200" dirty="0">
                <a:solidFill>
                  <a:schemeClr val="tx1"/>
                </a:solidFill>
                <a:effectLst/>
                <a:latin typeface="+mn-lt"/>
                <a:ea typeface="+mn-ea"/>
                <a:cs typeface="+mn-cs"/>
              </a:rPr>
              <a:t>This involves budgeting</a:t>
            </a:r>
            <a:r>
              <a:rPr lang="en-US" sz="1200" b="0" kern="1200" baseline="0" dirty="0">
                <a:solidFill>
                  <a:schemeClr val="tx1"/>
                </a:solidFill>
                <a:effectLst/>
                <a:latin typeface="+mn-lt"/>
                <a:ea typeface="+mn-ea"/>
                <a:cs typeface="+mn-cs"/>
              </a:rPr>
              <a:t> for QI, seeking out resources to sustain FTEs for QI, and allowing for in-kind support.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kern="1200" baseline="0" dirty="0">
                <a:solidFill>
                  <a:schemeClr val="tx1"/>
                </a:solidFill>
                <a:effectLst/>
                <a:latin typeface="+mn-lt"/>
                <a:ea typeface="+mn-ea"/>
                <a:cs typeface="+mn-cs"/>
              </a:rPr>
              <a:t>A functioning QI governance structure oversees the QI program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kern="1200" baseline="0" dirty="0">
                <a:solidFill>
                  <a:schemeClr val="tx1"/>
                </a:solidFill>
                <a:effectLst/>
                <a:latin typeface="+mn-lt"/>
                <a:ea typeface="+mn-ea"/>
                <a:cs typeface="+mn-cs"/>
              </a:rPr>
              <a:t>Leaders have the necessary training to drive QI culture transformation in agency (e.g. leading QI efforts, change management). </a:t>
            </a:r>
          </a:p>
          <a:p>
            <a:endParaRPr lang="en-US" b="1" u="sng" dirty="0"/>
          </a:p>
          <a:p>
            <a:r>
              <a:rPr lang="en-US" b="1" u="sng" dirty="0"/>
              <a:t>Facilitator Questions:</a:t>
            </a:r>
            <a:r>
              <a:rPr lang="en-US" b="1" u="sng" baseline="0" dirty="0"/>
              <a:t>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Does the agency have sufficient funding and resources allocated for QI?</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Does the agency have a high functioning QI Committee?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Do leaders have the necessary KSAs necessary to drive and sustain QI? </a:t>
            </a:r>
          </a:p>
          <a:p>
            <a:pPr marL="171450" indent="-171450">
              <a:buFont typeface="Arial" panose="020B0604020202020204" pitchFamily="34" charset="0"/>
              <a:buChar char="•"/>
            </a:pPr>
            <a:endParaRPr lang="en-US" sz="1200" b="0"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C71FDB7-EA46-45BC-8A56-F7436A83A5F6}" type="slidenum">
              <a:rPr lang="en-US" smtClean="0"/>
              <a:t>23</a:t>
            </a:fld>
            <a:endParaRPr lang="en-US"/>
          </a:p>
        </p:txBody>
      </p:sp>
    </p:spTree>
    <p:extLst>
      <p:ext uri="{BB962C8B-B14F-4D97-AF65-F5344CB8AC3E}">
        <p14:creationId xmlns:p14="http://schemas.microsoft.com/office/powerpoint/2010/main" val="40904894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b="1" u="sng" baseline="0" dirty="0"/>
              <a:t>T</a:t>
            </a:r>
            <a:r>
              <a:rPr lang="en-US" b="1" u="sng" dirty="0"/>
              <a:t>alking Points:</a:t>
            </a:r>
          </a:p>
          <a:p>
            <a:pPr marL="171450" indent="-171450">
              <a:buFont typeface="Arial" panose="020B0604020202020204" pitchFamily="34" charset="0"/>
              <a:buChar char="•"/>
            </a:pPr>
            <a:r>
              <a:rPr lang="en-US" b="0" dirty="0"/>
              <a:t>Based</a:t>
            </a:r>
            <a:r>
              <a:rPr lang="en-US" b="0" baseline="0" dirty="0"/>
              <a:t> on the previous discussion, lets score ourselves on the diagnostic statements in this sub-element. </a:t>
            </a:r>
          </a:p>
          <a:p>
            <a:pPr marL="171450" indent="-171450">
              <a:buFont typeface="Arial" panose="020B0604020202020204" pitchFamily="34" charset="0"/>
              <a:buChar char="•"/>
            </a:pPr>
            <a:r>
              <a:rPr lang="en-US" b="0" baseline="0" dirty="0"/>
              <a:t>Provide instructions on scoring based on your process. </a:t>
            </a:r>
            <a:endParaRPr lang="en-US" b="0" dirty="0"/>
          </a:p>
          <a:p>
            <a:endParaRPr lang="en-US" b="1" u="sng" dirty="0"/>
          </a:p>
          <a:p>
            <a:endParaRPr lang="en-US" b="1" u="sng" dirty="0"/>
          </a:p>
          <a:p>
            <a:r>
              <a:rPr lang="en-US" b="1" u="sng" dirty="0"/>
              <a:t>Facilitation Questions:</a:t>
            </a:r>
            <a:r>
              <a:rPr lang="en-US" b="1" u="sng" baseline="0" dirty="0"/>
              <a:t>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This slide should be used to</a:t>
            </a:r>
            <a:r>
              <a:rPr lang="en-US" sz="1200" kern="1200" baseline="0" dirty="0">
                <a:solidFill>
                  <a:schemeClr val="tx1"/>
                </a:solidFill>
                <a:effectLst/>
                <a:latin typeface="+mn-lt"/>
                <a:ea typeface="+mn-ea"/>
                <a:cs typeface="+mn-cs"/>
              </a:rPr>
              <a:t> facilitate the scoring process for this sub-element. Adapt the slide according to your process. Some options include: </a:t>
            </a:r>
          </a:p>
          <a:p>
            <a:pPr marL="628650" lvl="1" indent="-171450">
              <a:buFont typeface="Arial" panose="020B0604020202020204" pitchFamily="34" charset="0"/>
              <a:buChar char="•"/>
            </a:pPr>
            <a:r>
              <a:rPr lang="en-US" sz="1200" kern="1200" baseline="0" dirty="0">
                <a:solidFill>
                  <a:schemeClr val="tx1"/>
                </a:solidFill>
                <a:effectLst/>
                <a:latin typeface="+mn-lt"/>
                <a:ea typeface="+mn-ea"/>
                <a:cs typeface="+mn-cs"/>
              </a:rPr>
              <a:t>Provide hard copies of the assessment, and provide the group with some time to individually score the diagnostic statements. Following the meeting, collect all the scores and calculate the agency’s final score. </a:t>
            </a:r>
          </a:p>
          <a:p>
            <a:pPr marL="628650" lvl="1" indent="-171450">
              <a:buFont typeface="Arial" panose="020B0604020202020204" pitchFamily="34" charset="0"/>
              <a:buChar char="•"/>
            </a:pPr>
            <a:r>
              <a:rPr lang="en-US" sz="1200" kern="1200" baseline="0" dirty="0">
                <a:solidFill>
                  <a:schemeClr val="tx1"/>
                </a:solidFill>
                <a:effectLst/>
                <a:latin typeface="+mn-lt"/>
                <a:ea typeface="+mn-ea"/>
                <a:cs typeface="+mn-cs"/>
              </a:rPr>
              <a:t>Incorporate a group polling system into this presentation. Program the diagnostic statements in the system prior to the meeting. At this time, ask the group to use their hand held device to input their scores. </a:t>
            </a:r>
          </a:p>
          <a:p>
            <a:pPr marL="628650" lvl="1" indent="-171450">
              <a:buFont typeface="Arial" panose="020B0604020202020204" pitchFamily="34" charset="0"/>
              <a:buChar char="•"/>
            </a:pPr>
            <a:r>
              <a:rPr lang="en-US" sz="1200" kern="1200" baseline="0" dirty="0">
                <a:solidFill>
                  <a:schemeClr val="tx1"/>
                </a:solidFill>
                <a:effectLst/>
                <a:latin typeface="+mn-lt"/>
                <a:ea typeface="+mn-ea"/>
                <a:cs typeface="+mn-cs"/>
              </a:rPr>
              <a:t>Facilitate a group voting process using a “majority wins” approach. Go through statement by statement, asking the group to which rating they have selected. Once the score with the majority votes is determined, ask the </a:t>
            </a:r>
            <a:r>
              <a:rPr lang="en-US" sz="1200" kern="1200" baseline="0" dirty="0" err="1">
                <a:solidFill>
                  <a:schemeClr val="tx1"/>
                </a:solidFill>
                <a:effectLst/>
                <a:latin typeface="+mn-lt"/>
                <a:ea typeface="+mn-ea"/>
                <a:cs typeface="+mn-cs"/>
              </a:rPr>
              <a:t>remaing</a:t>
            </a:r>
            <a:r>
              <a:rPr lang="en-US" sz="1200" kern="1200" baseline="0" dirty="0">
                <a:solidFill>
                  <a:schemeClr val="tx1"/>
                </a:solidFill>
                <a:effectLst/>
                <a:latin typeface="+mn-lt"/>
                <a:ea typeface="+mn-ea"/>
                <a:cs typeface="+mn-cs"/>
              </a:rPr>
              <a:t> respondents if they are comfortable with this score.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C71FDB7-EA46-45BC-8A56-F7436A83A5F6}" type="slidenum">
              <a:rPr lang="en-US" smtClean="0"/>
              <a:t>24</a:t>
            </a:fld>
            <a:endParaRPr lang="en-US"/>
          </a:p>
        </p:txBody>
      </p:sp>
    </p:spTree>
    <p:extLst>
      <p:ext uri="{BB962C8B-B14F-4D97-AF65-F5344CB8AC3E}">
        <p14:creationId xmlns:p14="http://schemas.microsoft.com/office/powerpoint/2010/main" val="84314757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b="1" u="sng" dirty="0"/>
              <a:t>Talking</a:t>
            </a:r>
            <a:r>
              <a:rPr lang="en-US" b="1" u="sng" baseline="0" dirty="0"/>
              <a:t> points: </a:t>
            </a:r>
          </a:p>
          <a:p>
            <a:pPr marL="171450" indent="-171450">
              <a:buFont typeface="Arial" panose="020B0604020202020204" pitchFamily="34" charset="0"/>
              <a:buChar char="•"/>
            </a:pPr>
            <a:r>
              <a:rPr lang="en-US" b="0" baseline="0" dirty="0"/>
              <a:t>Customer focus is a core tenet of quality. Customers can be both internal or external to the health department. Key external customers to the health department include the community it serves, tax payers, and funders. </a:t>
            </a:r>
          </a:p>
          <a:p>
            <a:pPr marL="171450" indent="-171450">
              <a:buFont typeface="Arial" panose="020B0604020202020204" pitchFamily="34" charset="0"/>
              <a:buChar char="•"/>
            </a:pPr>
            <a:r>
              <a:rPr lang="en-US" b="0" baseline="0" dirty="0"/>
              <a:t>It is important for all work units to identify who all of their customers are and understand both their needs and values and the degree to which current programs/services are meeting their needs. </a:t>
            </a:r>
          </a:p>
          <a:p>
            <a:pPr marL="171450" indent="-171450">
              <a:buFont typeface="Arial" panose="020B0604020202020204" pitchFamily="34" charset="0"/>
              <a:buChar char="•"/>
            </a:pPr>
            <a:r>
              <a:rPr lang="en-US" b="0" baseline="0" dirty="0"/>
              <a:t>For programs and services that serve the community, community engagement is prevalent – working collaboratively with groups within the community to inform programs and services designed to address those needs. </a:t>
            </a:r>
          </a:p>
          <a:p>
            <a:pPr marL="171450" indent="-171450">
              <a:buFont typeface="Arial" panose="020B0604020202020204" pitchFamily="34" charset="0"/>
              <a:buChar char="•"/>
            </a:pPr>
            <a:r>
              <a:rPr lang="en-US" b="0" baseline="0" dirty="0"/>
              <a:t>This must be accomplished by authentic community engagement and ongoing collection and use of customer needs and satisfaction data. </a:t>
            </a:r>
          </a:p>
          <a:p>
            <a:pPr marL="171450" indent="-171450">
              <a:buFont typeface="Arial" panose="020B0604020202020204" pitchFamily="34" charset="0"/>
              <a:buChar char="•"/>
            </a:pPr>
            <a:r>
              <a:rPr lang="en-US" b="0" baseline="0" dirty="0"/>
              <a:t>Work units with internal customers (e.g. HR department, QI Committee) should also understand needs and satisfaction of other staff in the agency. </a:t>
            </a:r>
          </a:p>
          <a:p>
            <a:pPr marL="171450" indent="-171450">
              <a:buFont typeface="Arial" panose="020B0604020202020204" pitchFamily="34" charset="0"/>
              <a:buChar char="•"/>
            </a:pPr>
            <a:r>
              <a:rPr lang="en-US" b="0" baseline="0" dirty="0"/>
              <a:t>Customer input should be taken into account when prioritizing services to offer and when selecting areas of our agency to target for improvement through a QI project.  </a:t>
            </a:r>
            <a:endParaRPr lang="en-US" b="1" dirty="0"/>
          </a:p>
          <a:p>
            <a:endParaRPr lang="en-US" b="1" u="sng" dirty="0"/>
          </a:p>
          <a:p>
            <a:r>
              <a:rPr lang="en-US" b="1" u="sng" dirty="0"/>
              <a:t>Facilitation</a:t>
            </a:r>
            <a:r>
              <a:rPr lang="en-US" b="1" u="sng" baseline="0" dirty="0"/>
              <a:t> Questions: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baseline="0" dirty="0"/>
              <a:t>Can anyone think of ways that we involve customers in improving our programs/services now?</a:t>
            </a:r>
            <a:endParaRPr lang="en-US" b="1" dirty="0"/>
          </a:p>
          <a:p>
            <a:endParaRPr lang="en-US" b="1" u="sng" dirty="0"/>
          </a:p>
          <a:p>
            <a:r>
              <a:rPr lang="en-US" b="1" u="sng" dirty="0"/>
              <a:t>Facilitator Instructions: </a:t>
            </a:r>
          </a:p>
          <a:p>
            <a:pPr marL="171450" indent="-171450">
              <a:buFont typeface="Arial" panose="020B0604020202020204" pitchFamily="34" charset="0"/>
              <a:buChar char="•"/>
            </a:pPr>
            <a:r>
              <a:rPr lang="en-US" b="0" dirty="0"/>
              <a:t>Add </a:t>
            </a:r>
            <a:r>
              <a:rPr lang="en-US" b="0" baseline="0" dirty="0"/>
              <a:t>current efforts to collect customer data. For example, do certain departments have feedback forms? Has the agency conducted a stakeholder analysis identifying various customers? </a:t>
            </a:r>
            <a:endParaRPr lang="en-US" b="0" dirty="0"/>
          </a:p>
        </p:txBody>
      </p:sp>
      <p:sp>
        <p:nvSpPr>
          <p:cNvPr id="4" name="Slide Number Placeholder 3"/>
          <p:cNvSpPr>
            <a:spLocks noGrp="1"/>
          </p:cNvSpPr>
          <p:nvPr>
            <p:ph type="sldNum" sz="quarter" idx="10"/>
          </p:nvPr>
        </p:nvSpPr>
        <p:spPr/>
        <p:txBody>
          <a:bodyPr/>
          <a:lstStyle/>
          <a:p>
            <a:fld id="{FC71FDB7-EA46-45BC-8A56-F7436A83A5F6}" type="slidenum">
              <a:rPr lang="en-US" smtClean="0"/>
              <a:t>25</a:t>
            </a:fld>
            <a:endParaRPr lang="en-US"/>
          </a:p>
        </p:txBody>
      </p:sp>
    </p:spTree>
    <p:extLst>
      <p:ext uri="{BB962C8B-B14F-4D97-AF65-F5344CB8AC3E}">
        <p14:creationId xmlns:p14="http://schemas.microsoft.com/office/powerpoint/2010/main" val="301107630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b="1" u="sng" dirty="0"/>
              <a:t>Talking Points: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This sub-element assesses the degree to which the agency collects and uses data on customer values, needs, and satisfaction to drive decision-making and continuous improvement.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1" u="sng" dirty="0"/>
          </a:p>
          <a:p>
            <a:r>
              <a:rPr lang="en-US" b="1" u="sng" dirty="0"/>
              <a:t>Facilitator Questions:</a:t>
            </a:r>
            <a:r>
              <a:rPr lang="en-US" b="1" u="sng" baseline="0" dirty="0"/>
              <a:t> </a:t>
            </a:r>
          </a:p>
          <a:p>
            <a:pPr marL="171450" lvl="0" indent="-171450">
              <a:buFont typeface="Arial" panose="020B0604020202020204" pitchFamily="34" charset="0"/>
              <a:buChar char="•"/>
            </a:pPr>
            <a:r>
              <a:rPr lang="en-US" sz="1200" dirty="0"/>
              <a:t>How do programs and services engage the community to understand and address current and emerging needs of different customer groups (e.g. racial/ethnic groups, low-income groups)? </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How well do work units with internal customers (e.g. HR dept) understand needs of staff? </a:t>
            </a:r>
          </a:p>
        </p:txBody>
      </p:sp>
      <p:sp>
        <p:nvSpPr>
          <p:cNvPr id="4" name="Slide Number Placeholder 3"/>
          <p:cNvSpPr>
            <a:spLocks noGrp="1"/>
          </p:cNvSpPr>
          <p:nvPr>
            <p:ph type="sldNum" sz="quarter" idx="10"/>
          </p:nvPr>
        </p:nvSpPr>
        <p:spPr/>
        <p:txBody>
          <a:bodyPr/>
          <a:lstStyle/>
          <a:p>
            <a:fld id="{FC71FDB7-EA46-45BC-8A56-F7436A83A5F6}" type="slidenum">
              <a:rPr lang="en-US" smtClean="0"/>
              <a:t>26</a:t>
            </a:fld>
            <a:endParaRPr lang="en-US"/>
          </a:p>
        </p:txBody>
      </p:sp>
    </p:spTree>
    <p:extLst>
      <p:ext uri="{BB962C8B-B14F-4D97-AF65-F5344CB8AC3E}">
        <p14:creationId xmlns:p14="http://schemas.microsoft.com/office/powerpoint/2010/main" val="92684266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b="1" u="sng" baseline="0" dirty="0"/>
              <a:t>T</a:t>
            </a:r>
            <a:r>
              <a:rPr lang="en-US" b="1" u="sng" dirty="0"/>
              <a:t>alking Points:</a:t>
            </a:r>
          </a:p>
          <a:p>
            <a:pPr marL="171450" indent="-171450">
              <a:buFont typeface="Arial" panose="020B0604020202020204" pitchFamily="34" charset="0"/>
              <a:buChar char="•"/>
            </a:pPr>
            <a:r>
              <a:rPr lang="en-US" b="0" dirty="0"/>
              <a:t>Based</a:t>
            </a:r>
            <a:r>
              <a:rPr lang="en-US" b="0" baseline="0" dirty="0"/>
              <a:t> on the previous discussion, lets score ourselves on the diagnostic statements in this sub-element. </a:t>
            </a:r>
          </a:p>
          <a:p>
            <a:pPr marL="171450" indent="-171450">
              <a:buFont typeface="Arial" panose="020B0604020202020204" pitchFamily="34" charset="0"/>
              <a:buChar char="•"/>
            </a:pPr>
            <a:r>
              <a:rPr lang="en-US" b="0" baseline="0" dirty="0"/>
              <a:t>Provide instructions on scoring based on your process. </a:t>
            </a:r>
            <a:endParaRPr lang="en-US" b="0" dirty="0"/>
          </a:p>
          <a:p>
            <a:endParaRPr lang="en-US" b="1" u="sng" dirty="0"/>
          </a:p>
          <a:p>
            <a:endParaRPr lang="en-US" b="1" u="sng" dirty="0"/>
          </a:p>
          <a:p>
            <a:r>
              <a:rPr lang="en-US" b="1" u="sng" dirty="0"/>
              <a:t>Facilitation Questions:</a:t>
            </a:r>
            <a:r>
              <a:rPr lang="en-US" b="1" u="sng" baseline="0" dirty="0"/>
              <a:t>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This slide should be used to</a:t>
            </a:r>
            <a:r>
              <a:rPr lang="en-US" sz="1200" kern="1200" baseline="0" dirty="0">
                <a:solidFill>
                  <a:schemeClr val="tx1"/>
                </a:solidFill>
                <a:effectLst/>
                <a:latin typeface="+mn-lt"/>
                <a:ea typeface="+mn-ea"/>
                <a:cs typeface="+mn-cs"/>
              </a:rPr>
              <a:t> facilitate the scoring process for this sub-element. Adapt the slide according to your process. Some options include: </a:t>
            </a:r>
          </a:p>
          <a:p>
            <a:pPr marL="628650" lvl="1" indent="-171450">
              <a:buFont typeface="Arial" panose="020B0604020202020204" pitchFamily="34" charset="0"/>
              <a:buChar char="•"/>
            </a:pPr>
            <a:r>
              <a:rPr lang="en-US" sz="1200" kern="1200" baseline="0" dirty="0">
                <a:solidFill>
                  <a:schemeClr val="tx1"/>
                </a:solidFill>
                <a:effectLst/>
                <a:latin typeface="+mn-lt"/>
                <a:ea typeface="+mn-ea"/>
                <a:cs typeface="+mn-cs"/>
              </a:rPr>
              <a:t>Provide hard copies of the assessment, and provide the group with some time to individually score the diagnostic statements. Following the meeting, collect all the scores and calculate the agency’s final score. </a:t>
            </a:r>
          </a:p>
          <a:p>
            <a:pPr marL="628650" lvl="1" indent="-171450">
              <a:buFont typeface="Arial" panose="020B0604020202020204" pitchFamily="34" charset="0"/>
              <a:buChar char="•"/>
            </a:pPr>
            <a:r>
              <a:rPr lang="en-US" sz="1200" kern="1200" baseline="0" dirty="0">
                <a:solidFill>
                  <a:schemeClr val="tx1"/>
                </a:solidFill>
                <a:effectLst/>
                <a:latin typeface="+mn-lt"/>
                <a:ea typeface="+mn-ea"/>
                <a:cs typeface="+mn-cs"/>
              </a:rPr>
              <a:t>Incorporate a group polling system into this presentation. Program the diagnostic statements in the system prior to the meeting. At this time, ask the group to use their hand held device to input their scores. </a:t>
            </a:r>
          </a:p>
          <a:p>
            <a:pPr marL="628650" lvl="1" indent="-171450">
              <a:buFont typeface="Arial" panose="020B0604020202020204" pitchFamily="34" charset="0"/>
              <a:buChar char="•"/>
            </a:pPr>
            <a:r>
              <a:rPr lang="en-US" sz="1200" kern="1200" baseline="0" dirty="0">
                <a:solidFill>
                  <a:schemeClr val="tx1"/>
                </a:solidFill>
                <a:effectLst/>
                <a:latin typeface="+mn-lt"/>
                <a:ea typeface="+mn-ea"/>
                <a:cs typeface="+mn-cs"/>
              </a:rPr>
              <a:t>Facilitate a group voting process using a “majority wins” approach. Go through statement by statement, asking the group to which rating they have selected. Once the score with the majority votes is determined, ask the </a:t>
            </a:r>
            <a:r>
              <a:rPr lang="en-US" sz="1200" kern="1200" baseline="0" dirty="0" err="1">
                <a:solidFill>
                  <a:schemeClr val="tx1"/>
                </a:solidFill>
                <a:effectLst/>
                <a:latin typeface="+mn-lt"/>
                <a:ea typeface="+mn-ea"/>
                <a:cs typeface="+mn-cs"/>
              </a:rPr>
              <a:t>remaing</a:t>
            </a:r>
            <a:r>
              <a:rPr lang="en-US" sz="1200" kern="1200" baseline="0" dirty="0">
                <a:solidFill>
                  <a:schemeClr val="tx1"/>
                </a:solidFill>
                <a:effectLst/>
                <a:latin typeface="+mn-lt"/>
                <a:ea typeface="+mn-ea"/>
                <a:cs typeface="+mn-cs"/>
              </a:rPr>
              <a:t> respondents if they are comfortable with this score.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C71FDB7-EA46-45BC-8A56-F7436A83A5F6}" type="slidenum">
              <a:rPr lang="en-US" smtClean="0"/>
              <a:t>27</a:t>
            </a:fld>
            <a:endParaRPr lang="en-US"/>
          </a:p>
        </p:txBody>
      </p:sp>
    </p:spTree>
    <p:extLst>
      <p:ext uri="{BB962C8B-B14F-4D97-AF65-F5344CB8AC3E}">
        <p14:creationId xmlns:p14="http://schemas.microsoft.com/office/powerpoint/2010/main" val="6198050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b="1" u="sng" dirty="0"/>
              <a:t>Talking Points:</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a:p>
            <a:endParaRPr lang="en-US" b="1" u="sng" dirty="0"/>
          </a:p>
          <a:p>
            <a:r>
              <a:rPr lang="en-US" b="1" u="sng" dirty="0"/>
              <a:t>Facilitator Questions:</a:t>
            </a:r>
            <a:r>
              <a:rPr lang="en-US" b="1" u="sng" baseline="0" dirty="0"/>
              <a:t> </a:t>
            </a:r>
          </a:p>
          <a:p>
            <a:pPr marL="171450" lvl="0" indent="-171450">
              <a:buFont typeface="Arial" panose="020B0604020202020204" pitchFamily="34" charset="0"/>
              <a:buChar char="•"/>
            </a:pPr>
            <a:r>
              <a:rPr lang="en-US" sz="1200" dirty="0"/>
              <a:t>How do we collect customer satisfaction data cross the agency? </a:t>
            </a:r>
          </a:p>
          <a:p>
            <a:pPr marL="171450" indent="-171450">
              <a:buFont typeface="Arial" panose="020B0604020202020204" pitchFamily="34" charset="0"/>
              <a:buChar char="•"/>
            </a:pPr>
            <a:r>
              <a:rPr lang="en-US" sz="1200" dirty="0"/>
              <a:t>To what extent is customer input and satisfaction data used to drive improvement efforts?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t>How are staff empowered to resolve customer issues?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dirty="0"/>
          </a:p>
          <a:p>
            <a:pPr marL="0" indent="0">
              <a:buFont typeface="Arial" panose="020B0604020202020204" pitchFamily="34" charset="0"/>
              <a:buNone/>
            </a:pPr>
            <a:endParaRPr lang="en-US" sz="1200" dirty="0"/>
          </a:p>
        </p:txBody>
      </p:sp>
      <p:sp>
        <p:nvSpPr>
          <p:cNvPr id="4" name="Slide Number Placeholder 3"/>
          <p:cNvSpPr>
            <a:spLocks noGrp="1"/>
          </p:cNvSpPr>
          <p:nvPr>
            <p:ph type="sldNum" sz="quarter" idx="10"/>
          </p:nvPr>
        </p:nvSpPr>
        <p:spPr/>
        <p:txBody>
          <a:bodyPr/>
          <a:lstStyle/>
          <a:p>
            <a:fld id="{FC71FDB7-EA46-45BC-8A56-F7436A83A5F6}" type="slidenum">
              <a:rPr lang="en-US" smtClean="0"/>
              <a:t>28</a:t>
            </a:fld>
            <a:endParaRPr lang="en-US"/>
          </a:p>
        </p:txBody>
      </p:sp>
    </p:spTree>
    <p:extLst>
      <p:ext uri="{BB962C8B-B14F-4D97-AF65-F5344CB8AC3E}">
        <p14:creationId xmlns:p14="http://schemas.microsoft.com/office/powerpoint/2010/main" val="331987467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b="1" u="sng" baseline="0" dirty="0"/>
              <a:t>T</a:t>
            </a:r>
            <a:r>
              <a:rPr lang="en-US" b="1" u="sng" dirty="0"/>
              <a:t>alking Points:</a:t>
            </a:r>
          </a:p>
          <a:p>
            <a:pPr marL="171450" indent="-171450">
              <a:buFont typeface="Arial" panose="020B0604020202020204" pitchFamily="34" charset="0"/>
              <a:buChar char="•"/>
            </a:pPr>
            <a:r>
              <a:rPr lang="en-US" b="0" dirty="0"/>
              <a:t>Based</a:t>
            </a:r>
            <a:r>
              <a:rPr lang="en-US" b="0" baseline="0" dirty="0"/>
              <a:t> on the previous discussion, lets score ourselves on the diagnostic statements in this sub-element. </a:t>
            </a:r>
          </a:p>
          <a:p>
            <a:pPr marL="171450" indent="-171450">
              <a:buFont typeface="Arial" panose="020B0604020202020204" pitchFamily="34" charset="0"/>
              <a:buChar char="•"/>
            </a:pPr>
            <a:r>
              <a:rPr lang="en-US" b="0" baseline="0" dirty="0"/>
              <a:t>Provide instructions on scoring based on your process. </a:t>
            </a:r>
            <a:endParaRPr lang="en-US" b="0" dirty="0"/>
          </a:p>
          <a:p>
            <a:endParaRPr lang="en-US" b="1" u="sng" dirty="0"/>
          </a:p>
          <a:p>
            <a:endParaRPr lang="en-US" b="1" u="sng" dirty="0"/>
          </a:p>
          <a:p>
            <a:r>
              <a:rPr lang="en-US" b="1" u="sng" dirty="0"/>
              <a:t>Facilitation Questions:</a:t>
            </a:r>
            <a:r>
              <a:rPr lang="en-US" b="1" u="sng" baseline="0" dirty="0"/>
              <a:t>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This slide should be used to</a:t>
            </a:r>
            <a:r>
              <a:rPr lang="en-US" sz="1200" kern="1200" baseline="0" dirty="0">
                <a:solidFill>
                  <a:schemeClr val="tx1"/>
                </a:solidFill>
                <a:effectLst/>
                <a:latin typeface="+mn-lt"/>
                <a:ea typeface="+mn-ea"/>
                <a:cs typeface="+mn-cs"/>
              </a:rPr>
              <a:t> facilitate the scoring process for this sub-element. Adapt the slide according to your process. Some options include: </a:t>
            </a:r>
          </a:p>
          <a:p>
            <a:pPr marL="628650" lvl="1" indent="-171450">
              <a:buFont typeface="Arial" panose="020B0604020202020204" pitchFamily="34" charset="0"/>
              <a:buChar char="•"/>
            </a:pPr>
            <a:r>
              <a:rPr lang="en-US" sz="1200" kern="1200" baseline="0" dirty="0">
                <a:solidFill>
                  <a:schemeClr val="tx1"/>
                </a:solidFill>
                <a:effectLst/>
                <a:latin typeface="+mn-lt"/>
                <a:ea typeface="+mn-ea"/>
                <a:cs typeface="+mn-cs"/>
              </a:rPr>
              <a:t>Provide hard copies of the assessment, and provide the group with some time to individually score the diagnostic statements. Following the meeting, collect all the scores and calculate the agency’s final score. </a:t>
            </a:r>
          </a:p>
          <a:p>
            <a:pPr marL="628650" lvl="1" indent="-171450">
              <a:buFont typeface="Arial" panose="020B0604020202020204" pitchFamily="34" charset="0"/>
              <a:buChar char="•"/>
            </a:pPr>
            <a:r>
              <a:rPr lang="en-US" sz="1200" kern="1200" baseline="0" dirty="0">
                <a:solidFill>
                  <a:schemeClr val="tx1"/>
                </a:solidFill>
                <a:effectLst/>
                <a:latin typeface="+mn-lt"/>
                <a:ea typeface="+mn-ea"/>
                <a:cs typeface="+mn-cs"/>
              </a:rPr>
              <a:t>Incorporate a group polling system into this presentation. Program the diagnostic statements in the system prior to the meeting. At this time, ask the group to use their hand held device to input their scores. </a:t>
            </a:r>
          </a:p>
          <a:p>
            <a:pPr marL="628650" lvl="1" indent="-171450">
              <a:buFont typeface="Arial" panose="020B0604020202020204" pitchFamily="34" charset="0"/>
              <a:buChar char="•"/>
            </a:pPr>
            <a:r>
              <a:rPr lang="en-US" sz="1200" kern="1200" baseline="0" dirty="0">
                <a:solidFill>
                  <a:schemeClr val="tx1"/>
                </a:solidFill>
                <a:effectLst/>
                <a:latin typeface="+mn-lt"/>
                <a:ea typeface="+mn-ea"/>
                <a:cs typeface="+mn-cs"/>
              </a:rPr>
              <a:t>Facilitate a group voting process using a “majority wins” approach. Go through statement by statement, asking the group to which rating they have selected. Once the score with the majority votes is determined, ask the </a:t>
            </a:r>
            <a:r>
              <a:rPr lang="en-US" sz="1200" kern="1200" baseline="0" dirty="0" err="1">
                <a:solidFill>
                  <a:schemeClr val="tx1"/>
                </a:solidFill>
                <a:effectLst/>
                <a:latin typeface="+mn-lt"/>
                <a:ea typeface="+mn-ea"/>
                <a:cs typeface="+mn-cs"/>
              </a:rPr>
              <a:t>remaing</a:t>
            </a:r>
            <a:r>
              <a:rPr lang="en-US" sz="1200" kern="1200" baseline="0" dirty="0">
                <a:solidFill>
                  <a:schemeClr val="tx1"/>
                </a:solidFill>
                <a:effectLst/>
                <a:latin typeface="+mn-lt"/>
                <a:ea typeface="+mn-ea"/>
                <a:cs typeface="+mn-cs"/>
              </a:rPr>
              <a:t> respondents if they are comfortable with this score.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C71FDB7-EA46-45BC-8A56-F7436A83A5F6}" type="slidenum">
              <a:rPr lang="en-US" smtClean="0"/>
              <a:t>29</a:t>
            </a:fld>
            <a:endParaRPr lang="en-US"/>
          </a:p>
        </p:txBody>
      </p:sp>
    </p:spTree>
    <p:extLst>
      <p:ext uri="{BB962C8B-B14F-4D97-AF65-F5344CB8AC3E}">
        <p14:creationId xmlns:p14="http://schemas.microsoft.com/office/powerpoint/2010/main" val="5481403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Talking Points: </a:t>
            </a:r>
          </a:p>
          <a:p>
            <a:pPr marL="171450" indent="-171450">
              <a:buFont typeface="Arial" panose="020B0604020202020204" pitchFamily="34" charset="0"/>
              <a:buChar char="•"/>
            </a:pPr>
            <a:r>
              <a:rPr lang="en-US" dirty="0"/>
              <a:t>NACCHO also offers a formal Organizational Culture of Quality Self-Assessment Tool</a:t>
            </a:r>
            <a:r>
              <a:rPr lang="en-US" baseline="0" dirty="0"/>
              <a:t>, referred to as the QI SAT from this point forward, to conduct an in-depth and objective assessment of QI culture across all six foundational elements. </a:t>
            </a:r>
          </a:p>
          <a:p>
            <a:pPr marL="171450" indent="-171450">
              <a:buFont typeface="Arial" panose="020B0604020202020204" pitchFamily="34" charset="0"/>
              <a:buChar char="•"/>
            </a:pPr>
            <a:r>
              <a:rPr lang="en-US" baseline="0" dirty="0"/>
              <a:t>This is one of the most comprehensive QI assessment tools designed specifically for health departments and assesses culture across the 6 foundational elements we just discussed, and 14 sub-elements which offer a deeper dive into the foundational elements. </a:t>
            </a:r>
          </a:p>
          <a:p>
            <a:pPr marL="171450" indent="-171450">
              <a:buFont typeface="Arial" panose="020B0604020202020204" pitchFamily="34" charset="0"/>
              <a:buChar char="•"/>
            </a:pPr>
            <a:r>
              <a:rPr lang="en-US" baseline="0" dirty="0"/>
              <a:t>It was designed to align with the QI Roadmap, results in a numerical scores for each foundational element and one overall score for the agency. This score identifies in which phase of the QI Roadmap we fall.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We are</a:t>
            </a:r>
            <a:r>
              <a:rPr lang="en-US" baseline="0" dirty="0"/>
              <a:t> using the NACCHO QI Self-Assessment tool in order to have a standard way to measure ourselves against standards for the six foundational elements.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Once we have a score, the SAT provides a menu of transition strategies that we can use to move us from our current stage to the next stage. We will share our scoring summary with the whole staff when it is completed, along with the strategies we have chosen to move us to the next phase.</a:t>
            </a:r>
          </a:p>
          <a:p>
            <a:pPr marL="0" indent="0">
              <a:buFont typeface="Arial" panose="020B0604020202020204" pitchFamily="34" charset="0"/>
              <a:buNone/>
            </a:pPr>
            <a:endParaRPr lang="en-US" baseline="0" dirty="0"/>
          </a:p>
          <a:p>
            <a:pPr marL="0" indent="0">
              <a:buFont typeface="Arial" panose="020B0604020202020204" pitchFamily="34" charset="0"/>
              <a:buNone/>
            </a:pPr>
            <a:r>
              <a:rPr lang="en-US" b="1" u="sng" baseline="0" dirty="0"/>
              <a:t>Facilitator Instructions: </a:t>
            </a:r>
          </a:p>
          <a:p>
            <a:pPr marL="171450" indent="-171450">
              <a:buFont typeface="Arial" panose="020B0604020202020204" pitchFamily="34" charset="0"/>
              <a:buChar char="•"/>
            </a:pPr>
            <a:r>
              <a:rPr lang="en-US" baseline="0" dirty="0"/>
              <a:t>If you are using an abridged version of the SAT tailor this slide, or add another slide, to describe the abridged tool and how it was adapted from the QI SAT. </a:t>
            </a:r>
            <a:endParaRPr lang="en-US" dirty="0"/>
          </a:p>
        </p:txBody>
      </p:sp>
      <p:sp>
        <p:nvSpPr>
          <p:cNvPr id="4" name="Slide Number Placeholder 3"/>
          <p:cNvSpPr>
            <a:spLocks noGrp="1"/>
          </p:cNvSpPr>
          <p:nvPr>
            <p:ph type="sldNum" sz="quarter" idx="10"/>
          </p:nvPr>
        </p:nvSpPr>
        <p:spPr/>
        <p:txBody>
          <a:bodyPr/>
          <a:lstStyle/>
          <a:p>
            <a:fld id="{3115632A-5979-476E-A9BC-768CD50DA4D6}" type="slidenum">
              <a:rPr 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74288238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b="1" u="sng" dirty="0"/>
              <a:t>Talking Points: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To achieve a culture of quality, and organization must have the systems and structure in place to support QI. QI must be aligned with the organization’s mission, vision, and strategic plan and linked to organizational and individual performance. The following are components of a strong QI infrastructure</a:t>
            </a:r>
            <a:r>
              <a:rPr lang="en-US" sz="1200" b="1" kern="1200" dirty="0">
                <a:solidFill>
                  <a:schemeClr val="tx1"/>
                </a:solidFill>
                <a:effectLst/>
                <a:latin typeface="+mn-lt"/>
                <a:ea typeface="+mn-ea"/>
                <a:cs typeface="+mn-cs"/>
              </a:rPr>
              <a:t>:</a:t>
            </a:r>
            <a:br>
              <a:rPr lang="en-US" sz="1200" b="1" kern="1200" dirty="0">
                <a:solidFill>
                  <a:schemeClr val="tx1"/>
                </a:solidFill>
                <a:effectLst/>
                <a:latin typeface="+mn-lt"/>
                <a:ea typeface="+mn-ea"/>
                <a:cs typeface="+mn-cs"/>
              </a:rPr>
            </a:br>
            <a:endParaRPr lang="en-US" sz="1100" kern="1200" dirty="0">
              <a:solidFill>
                <a:schemeClr val="tx1"/>
              </a:solidFill>
              <a:effectLst/>
              <a:latin typeface="+mn-lt"/>
              <a:ea typeface="+mn-ea"/>
              <a:cs typeface="+mn-cs"/>
            </a:endParaRPr>
          </a:p>
          <a:p>
            <a:pPr marL="628650" lvl="1" indent="-171450">
              <a:buFont typeface="Courier New" panose="02070309020205020404" pitchFamily="49" charset="0"/>
              <a:buChar char="o"/>
            </a:pPr>
            <a:r>
              <a:rPr lang="en-US" sz="1200" kern="1200" dirty="0">
                <a:solidFill>
                  <a:schemeClr val="tx1"/>
                </a:solidFill>
                <a:effectLst/>
                <a:latin typeface="+mn-lt"/>
                <a:ea typeface="+mn-ea"/>
                <a:cs typeface="+mn-cs"/>
              </a:rPr>
              <a:t>QI Governing Body is a cross-sectional group of staff which governs the agency’s quality program, overseeing the implementation QI initiatives, supporting individual QI projects, reviewing performance data and reporting progress, mentoring</a:t>
            </a:r>
            <a:r>
              <a:rPr lang="en-US" sz="1200" kern="1200" baseline="0" dirty="0">
                <a:solidFill>
                  <a:schemeClr val="tx1"/>
                </a:solidFill>
                <a:effectLst/>
                <a:latin typeface="+mn-lt"/>
                <a:ea typeface="+mn-ea"/>
                <a:cs typeface="+mn-cs"/>
              </a:rPr>
              <a:t> staff,</a:t>
            </a:r>
            <a:r>
              <a:rPr lang="en-US" sz="1200" kern="1200" dirty="0">
                <a:solidFill>
                  <a:schemeClr val="tx1"/>
                </a:solidFill>
                <a:effectLst/>
                <a:latin typeface="+mn-lt"/>
                <a:ea typeface="+mn-ea"/>
                <a:cs typeface="+mn-cs"/>
              </a:rPr>
              <a:t> and recommending next steps. </a:t>
            </a:r>
            <a:endParaRPr lang="en-US" sz="1100" kern="1200" dirty="0">
              <a:solidFill>
                <a:schemeClr val="tx1"/>
              </a:solidFill>
              <a:effectLst/>
              <a:latin typeface="+mn-lt"/>
              <a:ea typeface="+mn-ea"/>
              <a:cs typeface="+mn-cs"/>
            </a:endParaRPr>
          </a:p>
          <a:p>
            <a:pPr marL="628650" lvl="1" indent="-171450">
              <a:buFont typeface="Courier New" panose="02070309020205020404" pitchFamily="49" charset="0"/>
              <a:buChar char="o"/>
            </a:pPr>
            <a:r>
              <a:rPr lang="en-US" sz="1200" kern="1200" dirty="0">
                <a:solidFill>
                  <a:schemeClr val="tx1"/>
                </a:solidFill>
                <a:effectLst/>
                <a:latin typeface="+mn-lt"/>
                <a:ea typeface="+mn-ea"/>
                <a:cs typeface="+mn-cs"/>
              </a:rPr>
              <a:t>The performance management system (PM System) provides a framework for measuring, monitoring, and reporting progress toward strategic organization, division, and program goals and objectives. It provides a structured, data-driven approach to identifying and prioritizing necessary QI projects. Progress</a:t>
            </a:r>
            <a:r>
              <a:rPr lang="en-US" sz="1200" kern="1200" baseline="0" dirty="0">
                <a:solidFill>
                  <a:schemeClr val="tx1"/>
                </a:solidFill>
                <a:effectLst/>
                <a:latin typeface="+mn-lt"/>
                <a:ea typeface="+mn-ea"/>
                <a:cs typeface="+mn-cs"/>
              </a:rPr>
              <a:t> against the agency strategic plan should be monitored with the PM system and work teams should link their performance goals to the strategic plan. </a:t>
            </a:r>
            <a:r>
              <a:rPr lang="en-US" sz="1200" kern="1200" dirty="0">
                <a:solidFill>
                  <a:schemeClr val="tx1"/>
                </a:solidFill>
                <a:effectLst/>
                <a:latin typeface="+mn-lt"/>
                <a:ea typeface="+mn-ea"/>
                <a:cs typeface="+mn-cs"/>
              </a:rPr>
              <a:t> </a:t>
            </a:r>
          </a:p>
          <a:p>
            <a:pPr marL="628650" lvl="1" indent="-171450">
              <a:buFont typeface="Courier New" panose="02070309020205020404" pitchFamily="49" charset="0"/>
              <a:buChar char="o"/>
            </a:pPr>
            <a:r>
              <a:rPr lang="en-US" sz="1200" kern="1200" dirty="0">
                <a:solidFill>
                  <a:schemeClr val="tx1"/>
                </a:solidFill>
                <a:effectLst/>
                <a:latin typeface="+mn-lt"/>
                <a:ea typeface="+mn-ea"/>
                <a:cs typeface="+mn-cs"/>
              </a:rPr>
              <a:t>The</a:t>
            </a:r>
            <a:r>
              <a:rPr lang="en-US" sz="1200" kern="1200" baseline="0" dirty="0">
                <a:solidFill>
                  <a:schemeClr val="tx1"/>
                </a:solidFill>
                <a:effectLst/>
                <a:latin typeface="+mn-lt"/>
                <a:ea typeface="+mn-ea"/>
                <a:cs typeface="+mn-cs"/>
              </a:rPr>
              <a:t> QI plan </a:t>
            </a:r>
            <a:r>
              <a:rPr lang="en-US" sz="1200" kern="1200" dirty="0">
                <a:solidFill>
                  <a:schemeClr val="tx1"/>
                </a:solidFill>
                <a:effectLst/>
                <a:latin typeface="+mn-lt"/>
                <a:ea typeface="+mn-ea"/>
                <a:cs typeface="+mn-cs"/>
              </a:rPr>
              <a:t>outlines the agency’s QI goals and objectives, providing direction and structure for QI efforts. </a:t>
            </a:r>
          </a:p>
          <a:p>
            <a:pPr marL="171450" lvl="0" indent="-171450">
              <a:buFont typeface="Arial" panose="020B0604020202020204" pitchFamily="34" charset="0"/>
              <a:buChar char="•"/>
            </a:pPr>
            <a:r>
              <a:rPr lang="en-US" sz="1100" kern="1200" dirty="0">
                <a:solidFill>
                  <a:schemeClr val="tx1"/>
                </a:solidFill>
                <a:effectLst/>
                <a:latin typeface="+mn-lt"/>
                <a:ea typeface="+mn-ea"/>
                <a:cs typeface="+mn-cs"/>
              </a:rPr>
              <a:t>We</a:t>
            </a:r>
            <a:r>
              <a:rPr lang="en-US" sz="1100" kern="1200" baseline="0" dirty="0">
                <a:solidFill>
                  <a:schemeClr val="tx1"/>
                </a:solidFill>
                <a:effectLst/>
                <a:latin typeface="+mn-lt"/>
                <a:ea typeface="+mn-ea"/>
                <a:cs typeface="+mn-cs"/>
              </a:rPr>
              <a:t> will now discuss the QI Infrastructure the agency currently has in place. </a:t>
            </a:r>
            <a:endParaRPr lang="en-US" sz="1100" kern="1200" dirty="0">
              <a:solidFill>
                <a:schemeClr val="tx1"/>
              </a:solidFill>
              <a:effectLst/>
              <a:latin typeface="+mn-lt"/>
              <a:ea typeface="+mn-ea"/>
              <a:cs typeface="+mn-cs"/>
            </a:endParaRPr>
          </a:p>
          <a:p>
            <a:endParaRPr lang="en-US" b="1" u="sng" dirty="0"/>
          </a:p>
          <a:p>
            <a:r>
              <a:rPr lang="en-US" b="1" u="sng" dirty="0"/>
              <a:t>Facilitator Instructions:</a:t>
            </a:r>
            <a:r>
              <a:rPr lang="en-US" b="1" u="sng" baseline="0" dirty="0"/>
              <a:t> </a:t>
            </a:r>
          </a:p>
          <a:p>
            <a:pPr marL="171450" indent="-171450">
              <a:buFont typeface="Arial" panose="020B0604020202020204" pitchFamily="34" charset="0"/>
              <a:buChar char="•"/>
            </a:pPr>
            <a:r>
              <a:rPr lang="en-US" b="0" baseline="0" dirty="0"/>
              <a:t>Tailor the next four slides to discuss the agency’s current QI infrastructure</a:t>
            </a:r>
          </a:p>
          <a:p>
            <a:endParaRPr lang="en-US" b="1" dirty="0"/>
          </a:p>
        </p:txBody>
      </p:sp>
      <p:sp>
        <p:nvSpPr>
          <p:cNvPr id="4" name="Slide Number Placeholder 3"/>
          <p:cNvSpPr>
            <a:spLocks noGrp="1"/>
          </p:cNvSpPr>
          <p:nvPr>
            <p:ph type="sldNum" sz="quarter" idx="10"/>
          </p:nvPr>
        </p:nvSpPr>
        <p:spPr/>
        <p:txBody>
          <a:bodyPr/>
          <a:lstStyle/>
          <a:p>
            <a:fld id="{FC71FDB7-EA46-45BC-8A56-F7436A83A5F6}" type="slidenum">
              <a:rPr lang="en-US" smtClean="0"/>
              <a:t>30</a:t>
            </a:fld>
            <a:endParaRPr lang="en-US"/>
          </a:p>
        </p:txBody>
      </p:sp>
    </p:spTree>
    <p:extLst>
      <p:ext uri="{BB962C8B-B14F-4D97-AF65-F5344CB8AC3E}">
        <p14:creationId xmlns:p14="http://schemas.microsoft.com/office/powerpoint/2010/main" val="199935789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b="1" u="sng" dirty="0"/>
              <a:t>Talking Points: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This sub-element assess the degree to which the agency engages in a 3-5 year strategic planning process that is implemented and monitored for success against strategic goals.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strategic planning process should include all the elements listed on this slide</a:t>
            </a:r>
            <a:r>
              <a:rPr lang="en-US" sz="1200" kern="1200" baseline="0" dirty="0">
                <a:solidFill>
                  <a:schemeClr val="tx1"/>
                </a:solidFill>
                <a:effectLst/>
                <a:latin typeface="+mn-lt"/>
                <a:ea typeface="+mn-ea"/>
                <a:cs typeface="+mn-cs"/>
              </a:rPr>
              <a:t> and the agency is held accountable for implementation of the strategic plan. </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The strategic plan should be linked to QI activities. For example, strategic goals that are not being met should be prioritized as QI projects. </a:t>
            </a:r>
            <a:endParaRPr lang="en-US" b="1" u="sng" dirty="0"/>
          </a:p>
          <a:p>
            <a:endParaRPr lang="en-US" b="1" u="sng" dirty="0"/>
          </a:p>
          <a:p>
            <a:r>
              <a:rPr lang="en-US" b="1" u="sng" dirty="0"/>
              <a:t>Facilitator Questions:</a:t>
            </a:r>
            <a:r>
              <a:rPr lang="en-US" b="1" u="sng" baseline="0" dirty="0"/>
              <a:t> </a:t>
            </a:r>
          </a:p>
          <a:p>
            <a:pPr marL="285750" indent="-285750">
              <a:lnSpc>
                <a:spcPct val="107000"/>
              </a:lnSpc>
              <a:spcAft>
                <a:spcPts val="800"/>
              </a:spcAft>
              <a:buFont typeface="Arial" panose="020B0604020202020204" pitchFamily="34" charset="0"/>
              <a:buChar char="•"/>
            </a:pPr>
            <a:r>
              <a:rPr lang="en-US" sz="1200" dirty="0">
                <a:ea typeface="Times New Roman" panose="02020603050405020304" pitchFamily="18" charset="0"/>
                <a:cs typeface="Times New Roman" panose="02020603050405020304" pitchFamily="18" charset="0"/>
              </a:rPr>
              <a:t>How well do we operationalize an agency strategic plan? </a:t>
            </a:r>
          </a:p>
          <a:p>
            <a:pPr marL="285750" indent="-285750">
              <a:lnSpc>
                <a:spcPct val="107000"/>
              </a:lnSpc>
              <a:spcAft>
                <a:spcPts val="800"/>
              </a:spcAft>
              <a:buFont typeface="Arial" panose="020B0604020202020204" pitchFamily="34" charset="0"/>
              <a:buChar char="•"/>
            </a:pPr>
            <a:r>
              <a:rPr lang="en-US" sz="1200" dirty="0">
                <a:ea typeface="Times New Roman" panose="02020603050405020304" pitchFamily="18" charset="0"/>
                <a:cs typeface="Times New Roman" panose="02020603050405020304" pitchFamily="18" charset="0"/>
              </a:rPr>
              <a:t>Does the strategic plan guide resource allocation? </a:t>
            </a:r>
          </a:p>
        </p:txBody>
      </p:sp>
      <p:sp>
        <p:nvSpPr>
          <p:cNvPr id="4" name="Slide Number Placeholder 3"/>
          <p:cNvSpPr>
            <a:spLocks noGrp="1"/>
          </p:cNvSpPr>
          <p:nvPr>
            <p:ph type="sldNum" sz="quarter" idx="10"/>
          </p:nvPr>
        </p:nvSpPr>
        <p:spPr/>
        <p:txBody>
          <a:bodyPr/>
          <a:lstStyle/>
          <a:p>
            <a:fld id="{FC71FDB7-EA46-45BC-8A56-F7436A83A5F6}" type="slidenum">
              <a:rPr lang="en-US" smtClean="0"/>
              <a:t>31</a:t>
            </a:fld>
            <a:endParaRPr lang="en-US"/>
          </a:p>
        </p:txBody>
      </p:sp>
    </p:spTree>
    <p:extLst>
      <p:ext uri="{BB962C8B-B14F-4D97-AF65-F5344CB8AC3E}">
        <p14:creationId xmlns:p14="http://schemas.microsoft.com/office/powerpoint/2010/main" val="258367487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b="1" u="sng" baseline="0" dirty="0"/>
              <a:t>T</a:t>
            </a:r>
            <a:r>
              <a:rPr lang="en-US" b="1" u="sng" dirty="0"/>
              <a:t>alking Points:</a:t>
            </a:r>
          </a:p>
          <a:p>
            <a:pPr marL="171450" indent="-171450">
              <a:buFont typeface="Arial" panose="020B0604020202020204" pitchFamily="34" charset="0"/>
              <a:buChar char="•"/>
            </a:pPr>
            <a:r>
              <a:rPr lang="en-US" b="0" dirty="0"/>
              <a:t>Based</a:t>
            </a:r>
            <a:r>
              <a:rPr lang="en-US" b="0" baseline="0" dirty="0"/>
              <a:t> on the previous discussion, lets score ourselves on the diagnostic statements in this sub-element. </a:t>
            </a:r>
          </a:p>
          <a:p>
            <a:pPr marL="171450" indent="-171450">
              <a:buFont typeface="Arial" panose="020B0604020202020204" pitchFamily="34" charset="0"/>
              <a:buChar char="•"/>
            </a:pPr>
            <a:r>
              <a:rPr lang="en-US" b="0" baseline="0" dirty="0"/>
              <a:t>Provide instructions on scoring based on your process. </a:t>
            </a:r>
            <a:endParaRPr lang="en-US" b="0" dirty="0"/>
          </a:p>
          <a:p>
            <a:endParaRPr lang="en-US" b="1" u="sng" dirty="0"/>
          </a:p>
          <a:p>
            <a:endParaRPr lang="en-US" b="1" u="sng" dirty="0"/>
          </a:p>
          <a:p>
            <a:r>
              <a:rPr lang="en-US" b="1" u="sng" dirty="0"/>
              <a:t>Facilitation Questions:</a:t>
            </a:r>
            <a:r>
              <a:rPr lang="en-US" b="1" u="sng" baseline="0" dirty="0"/>
              <a:t>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This slide should be used to</a:t>
            </a:r>
            <a:r>
              <a:rPr lang="en-US" sz="1200" kern="1200" baseline="0" dirty="0">
                <a:solidFill>
                  <a:schemeClr val="tx1"/>
                </a:solidFill>
                <a:effectLst/>
                <a:latin typeface="+mn-lt"/>
                <a:ea typeface="+mn-ea"/>
                <a:cs typeface="+mn-cs"/>
              </a:rPr>
              <a:t> facilitate the scoring process for this sub-element. Adapt the slide according to your process. Some options include: </a:t>
            </a:r>
          </a:p>
          <a:p>
            <a:pPr marL="628650" lvl="1" indent="-171450">
              <a:buFont typeface="Arial" panose="020B0604020202020204" pitchFamily="34" charset="0"/>
              <a:buChar char="•"/>
            </a:pPr>
            <a:r>
              <a:rPr lang="en-US" sz="1200" kern="1200" baseline="0" dirty="0">
                <a:solidFill>
                  <a:schemeClr val="tx1"/>
                </a:solidFill>
                <a:effectLst/>
                <a:latin typeface="+mn-lt"/>
                <a:ea typeface="+mn-ea"/>
                <a:cs typeface="+mn-cs"/>
              </a:rPr>
              <a:t>Provide hard copies of the assessment, and provide the group with some time to individually score the diagnostic statements. Following the meeting, collect all the scores and calculate the agency’s final score. </a:t>
            </a:r>
          </a:p>
          <a:p>
            <a:pPr marL="628650" lvl="1" indent="-171450">
              <a:buFont typeface="Arial" panose="020B0604020202020204" pitchFamily="34" charset="0"/>
              <a:buChar char="•"/>
            </a:pPr>
            <a:r>
              <a:rPr lang="en-US" sz="1200" kern="1200" baseline="0" dirty="0">
                <a:solidFill>
                  <a:schemeClr val="tx1"/>
                </a:solidFill>
                <a:effectLst/>
                <a:latin typeface="+mn-lt"/>
                <a:ea typeface="+mn-ea"/>
                <a:cs typeface="+mn-cs"/>
              </a:rPr>
              <a:t>Incorporate a group polling system into this presentation. Program the diagnostic statements in the system prior to the meeting. At this time, ask the group to use their hand held device to input their scores. </a:t>
            </a:r>
          </a:p>
          <a:p>
            <a:pPr marL="628650" lvl="1" indent="-171450">
              <a:buFont typeface="Arial" panose="020B0604020202020204" pitchFamily="34" charset="0"/>
              <a:buChar char="•"/>
            </a:pPr>
            <a:r>
              <a:rPr lang="en-US" sz="1200" kern="1200" baseline="0" dirty="0">
                <a:solidFill>
                  <a:schemeClr val="tx1"/>
                </a:solidFill>
                <a:effectLst/>
                <a:latin typeface="+mn-lt"/>
                <a:ea typeface="+mn-ea"/>
                <a:cs typeface="+mn-cs"/>
              </a:rPr>
              <a:t>Facilitate a group voting process using a “majority wins” approach. Go through statement by statement, asking the group to which rating they have selected. Once the score with the majority votes is determined, ask the </a:t>
            </a:r>
            <a:r>
              <a:rPr lang="en-US" sz="1200" kern="1200" baseline="0" dirty="0" err="1">
                <a:solidFill>
                  <a:schemeClr val="tx1"/>
                </a:solidFill>
                <a:effectLst/>
                <a:latin typeface="+mn-lt"/>
                <a:ea typeface="+mn-ea"/>
                <a:cs typeface="+mn-cs"/>
              </a:rPr>
              <a:t>remaing</a:t>
            </a:r>
            <a:r>
              <a:rPr lang="en-US" sz="1200" kern="1200" baseline="0" dirty="0">
                <a:solidFill>
                  <a:schemeClr val="tx1"/>
                </a:solidFill>
                <a:effectLst/>
                <a:latin typeface="+mn-lt"/>
                <a:ea typeface="+mn-ea"/>
                <a:cs typeface="+mn-cs"/>
              </a:rPr>
              <a:t> respondents if they are comfortable with this score.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C71FDB7-EA46-45BC-8A56-F7436A83A5F6}" type="slidenum">
              <a:rPr lang="en-US" smtClean="0"/>
              <a:t>32</a:t>
            </a:fld>
            <a:endParaRPr lang="en-US"/>
          </a:p>
        </p:txBody>
      </p:sp>
    </p:spTree>
    <p:extLst>
      <p:ext uri="{BB962C8B-B14F-4D97-AF65-F5344CB8AC3E}">
        <p14:creationId xmlns:p14="http://schemas.microsoft.com/office/powerpoint/2010/main" val="90088557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b="1" u="sng" dirty="0"/>
              <a:t>Talking Points: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Performance data is the backbone of QI. The performance management system should be established to identify metrics and standards against which performance is monitored.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a:t>
            </a:r>
            <a:r>
              <a:rPr lang="en-US" sz="1200" kern="1200" baseline="0" dirty="0">
                <a:solidFill>
                  <a:schemeClr val="tx1"/>
                </a:solidFill>
                <a:effectLst/>
                <a:latin typeface="+mn-lt"/>
                <a:ea typeface="+mn-ea"/>
                <a:cs typeface="+mn-cs"/>
              </a:rPr>
              <a:t> mix of process, output, and outcome metrics are used to understand effectiveness of programs and services and more readily identify targeted areas for improvement.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baseline="0" dirty="0">
                <a:solidFill>
                  <a:schemeClr val="tx1"/>
                </a:solidFill>
                <a:effectLst/>
                <a:latin typeface="+mn-lt"/>
                <a:ea typeface="+mn-ea"/>
                <a:cs typeface="+mn-cs"/>
              </a:rPr>
              <a:t>Performance standards and targets are set to assess against metrics using sources like national or state standards (e.g. HP2020), past agency performance, or peer agencies.  </a:t>
            </a:r>
          </a:p>
          <a:p>
            <a:pPr marL="171450" lvl="0" indent="-171450">
              <a:buFont typeface="Arial" panose="020B0604020202020204" pitchFamily="34" charset="0"/>
              <a:buChar char="•"/>
            </a:pPr>
            <a:r>
              <a:rPr lang="en-US" sz="1200" kern="1200" baseline="0" dirty="0">
                <a:solidFill>
                  <a:schemeClr val="tx1"/>
                </a:solidFill>
                <a:effectLst/>
                <a:latin typeface="+mn-lt"/>
                <a:ea typeface="+mn-ea"/>
                <a:cs typeface="+mn-cs"/>
              </a:rPr>
              <a:t>Data sources are defined for all metrics and responsible staff regularly collect data using an effective information system for storing and analyzing data (e.g. performance dashboard).  </a:t>
            </a:r>
          </a:p>
          <a:p>
            <a:pPr marL="171450" lvl="0" indent="-171450">
              <a:buFont typeface="Arial" panose="020B0604020202020204" pitchFamily="34" charset="0"/>
              <a:buChar char="•"/>
            </a:pPr>
            <a:r>
              <a:rPr lang="en-US" sz="1200" kern="1200" baseline="0" dirty="0">
                <a:solidFill>
                  <a:schemeClr val="tx1"/>
                </a:solidFill>
                <a:effectLst/>
                <a:latin typeface="+mn-lt"/>
                <a:ea typeface="+mn-ea"/>
                <a:cs typeface="+mn-cs"/>
              </a:rPr>
              <a:t>A schedule for frequency of data reporting to relevant stakeholder is followed. </a:t>
            </a:r>
          </a:p>
          <a:p>
            <a:endParaRPr lang="en-US" b="1" u="sng" dirty="0"/>
          </a:p>
          <a:p>
            <a:r>
              <a:rPr lang="en-US" b="1" u="sng" dirty="0"/>
              <a:t>Facilitator Questions:</a:t>
            </a:r>
            <a:r>
              <a:rPr lang="en-US" b="1" u="sng" baseline="0" dirty="0"/>
              <a:t> </a:t>
            </a:r>
          </a:p>
          <a:p>
            <a:pPr marL="342900" marR="0" lvl="0" indent="-342900">
              <a:lnSpc>
                <a:spcPct val="115000"/>
              </a:lnSpc>
              <a:spcBef>
                <a:spcPts val="0"/>
              </a:spcBef>
              <a:spcAft>
                <a:spcPts val="0"/>
              </a:spcAft>
              <a:buFont typeface="Symbol" panose="05050102010706020507" pitchFamily="18" charset="2"/>
              <a:buChar char=""/>
            </a:pPr>
            <a:r>
              <a:rPr lang="en-US" dirty="0">
                <a:latin typeface="Calibri" panose="020F0502020204030204" pitchFamily="34" charset="0"/>
                <a:ea typeface="Calibri" panose="020F0502020204030204" pitchFamily="34" charset="0"/>
                <a:cs typeface="Arial" panose="020B0604020202020204" pitchFamily="34" charset="0"/>
              </a:rPr>
              <a:t>Is there an effective agency-wide process for developing meaningful performance metrics in all programs, services and departments? </a:t>
            </a:r>
          </a:p>
          <a:p>
            <a:pPr marL="342900" marR="0" lvl="0" indent="-342900">
              <a:lnSpc>
                <a:spcPct val="115000"/>
              </a:lnSpc>
              <a:spcBef>
                <a:spcPts val="0"/>
              </a:spcBef>
              <a:spcAft>
                <a:spcPts val="0"/>
              </a:spcAft>
              <a:buFont typeface="Symbol" panose="05050102010706020507" pitchFamily="18" charset="2"/>
              <a:buChar char=""/>
            </a:pPr>
            <a:r>
              <a:rPr lang="en-US" dirty="0">
                <a:latin typeface="Calibri" panose="020F0502020204030204" pitchFamily="34" charset="0"/>
                <a:ea typeface="Calibri" panose="020F0502020204030204" pitchFamily="34" charset="0"/>
                <a:cs typeface="Arial" panose="020B0604020202020204" pitchFamily="34" charset="0"/>
              </a:rPr>
              <a:t>How do we ensure a mix of meaningful process and outcome performance measures that link activities to outcomes? </a:t>
            </a:r>
          </a:p>
          <a:p>
            <a:pPr marL="342900" marR="0" lvl="0" indent="-342900">
              <a:lnSpc>
                <a:spcPct val="115000"/>
              </a:lnSpc>
              <a:spcBef>
                <a:spcPts val="0"/>
              </a:spcBef>
              <a:spcAft>
                <a:spcPts val="0"/>
              </a:spcAft>
              <a:buFont typeface="Symbol" panose="05050102010706020507" pitchFamily="18" charset="2"/>
              <a:buChar char=""/>
            </a:pPr>
            <a:r>
              <a:rPr lang="en-US" dirty="0">
                <a:latin typeface="Calibri" panose="020F0502020204030204" pitchFamily="34" charset="0"/>
                <a:ea typeface="Calibri" panose="020F0502020204030204" pitchFamily="34" charset="0"/>
                <a:cs typeface="Arial" panose="020B0604020202020204" pitchFamily="34" charset="0"/>
              </a:rPr>
              <a:t>Do programs, services, and work units link performance measures to agency level measures? </a:t>
            </a:r>
          </a:p>
          <a:p>
            <a:pPr marL="342900" marR="0" lvl="0" indent="-342900">
              <a:lnSpc>
                <a:spcPct val="115000"/>
              </a:lnSpc>
              <a:spcBef>
                <a:spcPts val="0"/>
              </a:spcBef>
              <a:spcAft>
                <a:spcPts val="0"/>
              </a:spcAft>
              <a:buFont typeface="Symbol" panose="05050102010706020507" pitchFamily="18" charset="2"/>
              <a:buChar char=""/>
            </a:pPr>
            <a:r>
              <a:rPr lang="en-US" dirty="0">
                <a:latin typeface="Calibri" panose="020F0502020204030204" pitchFamily="34" charset="0"/>
                <a:ea typeface="Calibri" panose="020F0502020204030204" pitchFamily="34" charset="0"/>
                <a:cs typeface="Arial" panose="020B0604020202020204" pitchFamily="34" charset="0"/>
              </a:rPr>
              <a:t>How is performance data being used to identify and implement improvements? </a:t>
            </a:r>
            <a:endParaRPr lang="en-US" dirty="0">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FC71FDB7-EA46-45BC-8A56-F7436A83A5F6}" type="slidenum">
              <a:rPr lang="en-US" smtClean="0"/>
              <a:t>33</a:t>
            </a:fld>
            <a:endParaRPr lang="en-US"/>
          </a:p>
        </p:txBody>
      </p:sp>
    </p:spTree>
    <p:extLst>
      <p:ext uri="{BB962C8B-B14F-4D97-AF65-F5344CB8AC3E}">
        <p14:creationId xmlns:p14="http://schemas.microsoft.com/office/powerpoint/2010/main" val="318380652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b="1" u="sng" baseline="0" dirty="0"/>
              <a:t>T</a:t>
            </a:r>
            <a:r>
              <a:rPr lang="en-US" b="1" u="sng" dirty="0"/>
              <a:t>alking Points:</a:t>
            </a:r>
          </a:p>
          <a:p>
            <a:pPr marL="171450" indent="-171450">
              <a:buFont typeface="Arial" panose="020B0604020202020204" pitchFamily="34" charset="0"/>
              <a:buChar char="•"/>
            </a:pPr>
            <a:r>
              <a:rPr lang="en-US" b="0" dirty="0"/>
              <a:t>Based</a:t>
            </a:r>
            <a:r>
              <a:rPr lang="en-US" b="0" baseline="0" dirty="0"/>
              <a:t> on the previous discussion, lets score ourselves on the diagnostic statements in this sub-element. </a:t>
            </a:r>
          </a:p>
          <a:p>
            <a:pPr marL="171450" indent="-171450">
              <a:buFont typeface="Arial" panose="020B0604020202020204" pitchFamily="34" charset="0"/>
              <a:buChar char="•"/>
            </a:pPr>
            <a:r>
              <a:rPr lang="en-US" b="0" baseline="0" dirty="0"/>
              <a:t>Provide instructions on scoring based on your process. </a:t>
            </a:r>
            <a:endParaRPr lang="en-US" b="0" dirty="0"/>
          </a:p>
          <a:p>
            <a:endParaRPr lang="en-US" b="1" u="sng" dirty="0"/>
          </a:p>
          <a:p>
            <a:endParaRPr lang="en-US" b="1" u="sng" dirty="0"/>
          </a:p>
          <a:p>
            <a:r>
              <a:rPr lang="en-US" b="1" u="sng" dirty="0"/>
              <a:t>Facilitation Questions:</a:t>
            </a:r>
            <a:r>
              <a:rPr lang="en-US" b="1" u="sng" baseline="0" dirty="0"/>
              <a:t>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This slide should be used to</a:t>
            </a:r>
            <a:r>
              <a:rPr lang="en-US" sz="1200" kern="1200" baseline="0" dirty="0">
                <a:solidFill>
                  <a:schemeClr val="tx1"/>
                </a:solidFill>
                <a:effectLst/>
                <a:latin typeface="+mn-lt"/>
                <a:ea typeface="+mn-ea"/>
                <a:cs typeface="+mn-cs"/>
              </a:rPr>
              <a:t> facilitate the scoring process for this sub-element. Adapt the slide according to your process. Some options include: </a:t>
            </a:r>
          </a:p>
          <a:p>
            <a:pPr marL="628650" lvl="1" indent="-171450">
              <a:buFont typeface="Arial" panose="020B0604020202020204" pitchFamily="34" charset="0"/>
              <a:buChar char="•"/>
            </a:pPr>
            <a:r>
              <a:rPr lang="en-US" sz="1200" kern="1200" baseline="0" dirty="0">
                <a:solidFill>
                  <a:schemeClr val="tx1"/>
                </a:solidFill>
                <a:effectLst/>
                <a:latin typeface="+mn-lt"/>
                <a:ea typeface="+mn-ea"/>
                <a:cs typeface="+mn-cs"/>
              </a:rPr>
              <a:t>Provide hard copies of the assessment, and provide the group with some time to individually score the diagnostic statements. Following the meeting, collect all the scores and calculate the agency’s final score. </a:t>
            </a:r>
          </a:p>
          <a:p>
            <a:pPr marL="628650" lvl="1" indent="-171450">
              <a:buFont typeface="Arial" panose="020B0604020202020204" pitchFamily="34" charset="0"/>
              <a:buChar char="•"/>
            </a:pPr>
            <a:r>
              <a:rPr lang="en-US" sz="1200" kern="1200" baseline="0" dirty="0">
                <a:solidFill>
                  <a:schemeClr val="tx1"/>
                </a:solidFill>
                <a:effectLst/>
                <a:latin typeface="+mn-lt"/>
                <a:ea typeface="+mn-ea"/>
                <a:cs typeface="+mn-cs"/>
              </a:rPr>
              <a:t>Incorporate a group polling system into this presentation. Program the diagnostic statements in the system prior to the meeting. At this time, ask the group to use their hand held device to input their scores. </a:t>
            </a:r>
          </a:p>
          <a:p>
            <a:pPr marL="628650" lvl="1" indent="-171450">
              <a:buFont typeface="Arial" panose="020B0604020202020204" pitchFamily="34" charset="0"/>
              <a:buChar char="•"/>
            </a:pPr>
            <a:r>
              <a:rPr lang="en-US" sz="1200" kern="1200" baseline="0" dirty="0">
                <a:solidFill>
                  <a:schemeClr val="tx1"/>
                </a:solidFill>
                <a:effectLst/>
                <a:latin typeface="+mn-lt"/>
                <a:ea typeface="+mn-ea"/>
                <a:cs typeface="+mn-cs"/>
              </a:rPr>
              <a:t>Facilitate a group voting process using a “majority wins” approach. Go through statement by statement, asking the group to which rating they have selected. Once the score with the majority votes is determined, ask the </a:t>
            </a:r>
            <a:r>
              <a:rPr lang="en-US" sz="1200" kern="1200" baseline="0" dirty="0" err="1">
                <a:solidFill>
                  <a:schemeClr val="tx1"/>
                </a:solidFill>
                <a:effectLst/>
                <a:latin typeface="+mn-lt"/>
                <a:ea typeface="+mn-ea"/>
                <a:cs typeface="+mn-cs"/>
              </a:rPr>
              <a:t>remaing</a:t>
            </a:r>
            <a:r>
              <a:rPr lang="en-US" sz="1200" kern="1200" baseline="0" dirty="0">
                <a:solidFill>
                  <a:schemeClr val="tx1"/>
                </a:solidFill>
                <a:effectLst/>
                <a:latin typeface="+mn-lt"/>
                <a:ea typeface="+mn-ea"/>
                <a:cs typeface="+mn-cs"/>
              </a:rPr>
              <a:t> respondents if they are comfortable with this score.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C71FDB7-EA46-45BC-8A56-F7436A83A5F6}" type="slidenum">
              <a:rPr lang="en-US" smtClean="0"/>
              <a:t>34</a:t>
            </a:fld>
            <a:endParaRPr lang="en-US"/>
          </a:p>
        </p:txBody>
      </p:sp>
    </p:spTree>
    <p:extLst>
      <p:ext uri="{BB962C8B-B14F-4D97-AF65-F5344CB8AC3E}">
        <p14:creationId xmlns:p14="http://schemas.microsoft.com/office/powerpoint/2010/main" val="224508179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b="1" u="sng" dirty="0"/>
              <a:t>Talking Points: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 QI planning process should be adopted by an agency to ensure that progress is being made toward a QI culture through an adopted QI plan.</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This QI assessment process</a:t>
            </a:r>
            <a:r>
              <a:rPr lang="en-US" sz="1200" kern="1200" baseline="0" dirty="0">
                <a:solidFill>
                  <a:schemeClr val="tx1"/>
                </a:solidFill>
                <a:effectLst/>
                <a:latin typeface="+mn-lt"/>
                <a:ea typeface="+mn-ea"/>
                <a:cs typeface="+mn-cs"/>
              </a:rPr>
              <a:t> with inform what goes into the QI plan. Performance data should also be used to identify QI projects for inclusion in the QI plan.</a:t>
            </a:r>
          </a:p>
          <a:p>
            <a:pPr marL="171450" lvl="0" indent="-171450">
              <a:buFont typeface="Arial" panose="020B0604020202020204" pitchFamily="34" charset="0"/>
              <a:buChar char="•"/>
            </a:pPr>
            <a:r>
              <a:rPr lang="en-US" sz="1200" kern="1200" baseline="0" dirty="0">
                <a:solidFill>
                  <a:schemeClr val="tx1"/>
                </a:solidFill>
                <a:effectLst/>
                <a:latin typeface="+mn-lt"/>
                <a:ea typeface="+mn-ea"/>
                <a:cs typeface="+mn-cs"/>
              </a:rPr>
              <a:t>The agency holds staff accountable to implementing the QI plan and a process is in place to evaluate progress against the plan and make necessary revisions. </a:t>
            </a:r>
            <a:endParaRPr lang="en-US" sz="1200" kern="1200" dirty="0">
              <a:solidFill>
                <a:schemeClr val="tx1"/>
              </a:solidFill>
              <a:effectLst/>
              <a:latin typeface="+mn-lt"/>
              <a:ea typeface="+mn-ea"/>
              <a:cs typeface="+mn-cs"/>
            </a:endParaRPr>
          </a:p>
          <a:p>
            <a:endParaRPr lang="en-US" b="1" u="sng" dirty="0"/>
          </a:p>
          <a:p>
            <a:r>
              <a:rPr lang="en-US" b="1" u="sng" dirty="0"/>
              <a:t>Facilitator Questions:</a:t>
            </a:r>
            <a:r>
              <a:rPr lang="en-US" b="1" u="sng" baseline="0" dirty="0"/>
              <a:t> </a:t>
            </a:r>
          </a:p>
          <a:p>
            <a:pPr marL="342900" marR="0" lvl="0" indent="-342900">
              <a:lnSpc>
                <a:spcPct val="115000"/>
              </a:lnSpc>
              <a:spcBef>
                <a:spcPts val="0"/>
              </a:spcBef>
              <a:spcAft>
                <a:spcPts val="0"/>
              </a:spcAft>
              <a:buFont typeface="Symbol" panose="05050102010706020507" pitchFamily="18" charset="2"/>
              <a:buChar char=""/>
            </a:pPr>
            <a:r>
              <a:rPr lang="en-US" sz="1200" dirty="0">
                <a:latin typeface="Calibri" panose="020F0502020204030204" pitchFamily="34" charset="0"/>
                <a:ea typeface="Calibri" panose="020F0502020204030204" pitchFamily="34" charset="0"/>
                <a:cs typeface="Arial" panose="020B0604020202020204" pitchFamily="34" charset="0"/>
              </a:rPr>
              <a:t>How is performance data being used to identify and implement improvements? </a:t>
            </a:r>
          </a:p>
          <a:p>
            <a:pPr marL="342900" marR="0" lvl="0" indent="-342900">
              <a:lnSpc>
                <a:spcPct val="115000"/>
              </a:lnSpc>
              <a:spcBef>
                <a:spcPts val="0"/>
              </a:spcBef>
              <a:spcAft>
                <a:spcPts val="0"/>
              </a:spcAft>
              <a:buFont typeface="Symbol" panose="05050102010706020507" pitchFamily="18" charset="2"/>
              <a:buChar char=""/>
            </a:pPr>
            <a:r>
              <a:rPr lang="en-US" sz="1200" dirty="0">
                <a:latin typeface="Calibri" panose="020F0502020204030204" pitchFamily="34" charset="0"/>
                <a:ea typeface="Calibri" panose="020F0502020204030204" pitchFamily="34" charset="0"/>
                <a:cs typeface="Arial" panose="020B0604020202020204" pitchFamily="34" charset="0"/>
              </a:rPr>
              <a:t>Are unmet strategic goals prioritized for QI? </a:t>
            </a:r>
          </a:p>
          <a:p>
            <a:pPr marL="342900" marR="0" lvl="0" indent="-342900">
              <a:lnSpc>
                <a:spcPct val="115000"/>
              </a:lnSpc>
              <a:spcBef>
                <a:spcPts val="0"/>
              </a:spcBef>
              <a:spcAft>
                <a:spcPts val="0"/>
              </a:spcAft>
              <a:buFont typeface="Symbol" panose="05050102010706020507" pitchFamily="18" charset="2"/>
              <a:buChar char=""/>
            </a:pPr>
            <a:r>
              <a:rPr lang="en-US" sz="1200" dirty="0">
                <a:latin typeface="Calibri" panose="020F0502020204030204" pitchFamily="34" charset="0"/>
                <a:ea typeface="Calibri" panose="020F0502020204030204" pitchFamily="34" charset="0"/>
                <a:cs typeface="Arial" panose="020B0604020202020204" pitchFamily="34" charset="0"/>
              </a:rPr>
              <a:t>How well do we operationalize our QI plan? </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pPr marL="0" indent="0">
              <a:buFont typeface="Arial" panose="020B0604020202020204" pitchFamily="34" charset="0"/>
              <a:buNone/>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C71FDB7-EA46-45BC-8A56-F7436A83A5F6}" type="slidenum">
              <a:rPr lang="en-US" smtClean="0"/>
              <a:t>35</a:t>
            </a:fld>
            <a:endParaRPr lang="en-US"/>
          </a:p>
        </p:txBody>
      </p:sp>
    </p:spTree>
    <p:extLst>
      <p:ext uri="{BB962C8B-B14F-4D97-AF65-F5344CB8AC3E}">
        <p14:creationId xmlns:p14="http://schemas.microsoft.com/office/powerpoint/2010/main" val="283386535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b="1" u="sng" baseline="0" dirty="0"/>
              <a:t>T</a:t>
            </a:r>
            <a:r>
              <a:rPr lang="en-US" b="1" u="sng" dirty="0"/>
              <a:t>alking Points:</a:t>
            </a:r>
          </a:p>
          <a:p>
            <a:pPr marL="171450" indent="-171450">
              <a:buFont typeface="Arial" panose="020B0604020202020204" pitchFamily="34" charset="0"/>
              <a:buChar char="•"/>
            </a:pPr>
            <a:r>
              <a:rPr lang="en-US" b="0" dirty="0"/>
              <a:t>Based</a:t>
            </a:r>
            <a:r>
              <a:rPr lang="en-US" b="0" baseline="0" dirty="0"/>
              <a:t> on the previous discussion, lets score ourselves on the diagnostic statements in this sub-element. </a:t>
            </a:r>
          </a:p>
          <a:p>
            <a:pPr marL="171450" indent="-171450">
              <a:buFont typeface="Arial" panose="020B0604020202020204" pitchFamily="34" charset="0"/>
              <a:buChar char="•"/>
            </a:pPr>
            <a:r>
              <a:rPr lang="en-US" b="0" baseline="0" dirty="0"/>
              <a:t>Provide instructions on scoring based on your process. </a:t>
            </a:r>
            <a:endParaRPr lang="en-US" b="0" dirty="0"/>
          </a:p>
          <a:p>
            <a:endParaRPr lang="en-US" b="1" u="sng" dirty="0"/>
          </a:p>
          <a:p>
            <a:endParaRPr lang="en-US" b="1" u="sng" dirty="0"/>
          </a:p>
          <a:p>
            <a:r>
              <a:rPr lang="en-US" b="1" u="sng" dirty="0"/>
              <a:t>Facilitation Questions:</a:t>
            </a:r>
            <a:r>
              <a:rPr lang="en-US" b="1" u="sng" baseline="0" dirty="0"/>
              <a:t>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This slide should be used to</a:t>
            </a:r>
            <a:r>
              <a:rPr lang="en-US" sz="1200" kern="1200" baseline="0" dirty="0">
                <a:solidFill>
                  <a:schemeClr val="tx1"/>
                </a:solidFill>
                <a:effectLst/>
                <a:latin typeface="+mn-lt"/>
                <a:ea typeface="+mn-ea"/>
                <a:cs typeface="+mn-cs"/>
              </a:rPr>
              <a:t> facilitate the scoring process for this sub-element. Adapt the slide according to your process. Some options include: </a:t>
            </a:r>
          </a:p>
          <a:p>
            <a:pPr marL="628650" lvl="1" indent="-171450">
              <a:buFont typeface="Arial" panose="020B0604020202020204" pitchFamily="34" charset="0"/>
              <a:buChar char="•"/>
            </a:pPr>
            <a:r>
              <a:rPr lang="en-US" sz="1200" kern="1200" baseline="0" dirty="0">
                <a:solidFill>
                  <a:schemeClr val="tx1"/>
                </a:solidFill>
                <a:effectLst/>
                <a:latin typeface="+mn-lt"/>
                <a:ea typeface="+mn-ea"/>
                <a:cs typeface="+mn-cs"/>
              </a:rPr>
              <a:t>Provide hard copies of the assessment, and provide the group with some time to individually score the diagnostic statements. Following the meeting, collect all the scores and calculate the agency’s final score. </a:t>
            </a:r>
          </a:p>
          <a:p>
            <a:pPr marL="628650" lvl="1" indent="-171450">
              <a:buFont typeface="Arial" panose="020B0604020202020204" pitchFamily="34" charset="0"/>
              <a:buChar char="•"/>
            </a:pPr>
            <a:r>
              <a:rPr lang="en-US" sz="1200" kern="1200" baseline="0" dirty="0">
                <a:solidFill>
                  <a:schemeClr val="tx1"/>
                </a:solidFill>
                <a:effectLst/>
                <a:latin typeface="+mn-lt"/>
                <a:ea typeface="+mn-ea"/>
                <a:cs typeface="+mn-cs"/>
              </a:rPr>
              <a:t>Incorporate a group polling system into this presentation. Program the diagnostic statements in the system prior to the meeting. At this time, ask the group to use their hand held device to input their scores. </a:t>
            </a:r>
          </a:p>
          <a:p>
            <a:pPr marL="628650" lvl="1" indent="-171450">
              <a:buFont typeface="Arial" panose="020B0604020202020204" pitchFamily="34" charset="0"/>
              <a:buChar char="•"/>
            </a:pPr>
            <a:r>
              <a:rPr lang="en-US" sz="1200" kern="1200" baseline="0" dirty="0">
                <a:solidFill>
                  <a:schemeClr val="tx1"/>
                </a:solidFill>
                <a:effectLst/>
                <a:latin typeface="+mn-lt"/>
                <a:ea typeface="+mn-ea"/>
                <a:cs typeface="+mn-cs"/>
              </a:rPr>
              <a:t>Facilitate a group voting process using a “majority wins” approach. Go through statement by statement, asking the group to which rating they have selected. Once the score with the majority votes is determined, ask the </a:t>
            </a:r>
            <a:r>
              <a:rPr lang="en-US" sz="1200" kern="1200" baseline="0" dirty="0" err="1">
                <a:solidFill>
                  <a:schemeClr val="tx1"/>
                </a:solidFill>
                <a:effectLst/>
                <a:latin typeface="+mn-lt"/>
                <a:ea typeface="+mn-ea"/>
                <a:cs typeface="+mn-cs"/>
              </a:rPr>
              <a:t>remaing</a:t>
            </a:r>
            <a:r>
              <a:rPr lang="en-US" sz="1200" kern="1200" baseline="0" dirty="0">
                <a:solidFill>
                  <a:schemeClr val="tx1"/>
                </a:solidFill>
                <a:effectLst/>
                <a:latin typeface="+mn-lt"/>
                <a:ea typeface="+mn-ea"/>
                <a:cs typeface="+mn-cs"/>
              </a:rPr>
              <a:t> respondents if they are comfortable with this score.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C71FDB7-EA46-45BC-8A56-F7436A83A5F6}" type="slidenum">
              <a:rPr lang="en-US" smtClean="0"/>
              <a:t>36</a:t>
            </a:fld>
            <a:endParaRPr lang="en-US"/>
          </a:p>
        </p:txBody>
      </p:sp>
    </p:spTree>
    <p:extLst>
      <p:ext uri="{BB962C8B-B14F-4D97-AF65-F5344CB8AC3E}">
        <p14:creationId xmlns:p14="http://schemas.microsoft.com/office/powerpoint/2010/main" val="136887770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b="1" u="sng" baseline="0" dirty="0"/>
              <a:t>Talking points: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Continuous process or quality improvement is</a:t>
            </a:r>
            <a:r>
              <a:rPr lang="en-US" baseline="0" dirty="0"/>
              <a:t> a</a:t>
            </a:r>
            <a:r>
              <a:rPr lang="en-US" dirty="0"/>
              <a:t>n ongoing quest to improve processes by identifying root causes of problems and making plans to address those root</a:t>
            </a:r>
            <a:r>
              <a:rPr lang="en-US" baseline="0" dirty="0"/>
              <a:t> causes</a:t>
            </a:r>
            <a:r>
              <a:rPr lang="en-US" dirty="0"/>
              <a:t>.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Performance is improved through the systematic application of proven QI methodologies that engage work team members in developing permanent changes to processes to reduce waste, improve quality of services, and increase customer satisfaction. </a:t>
            </a:r>
            <a:endParaRPr lang="en-US" dirty="0"/>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As our QI culture advances, CPI becomes increasingly embedded into daily improvement activities as part of normal work in addition to being applied through formal QI projects, resulting in broader and more rapid process improvement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The goal is not perfection, but continuous improvement. It involves gradual improvements to everyday processes using a defined method.</a:t>
            </a:r>
            <a:r>
              <a:rPr lang="en-US" baseline="0" dirty="0"/>
              <a:t> We are going to illustrate how this process works with example(s) from our health department.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aseline="0" dirty="0"/>
          </a:p>
          <a:p>
            <a:pPr marL="0" indent="0">
              <a:buFont typeface="Arial" panose="020B0604020202020204" pitchFamily="34" charset="0"/>
              <a:buNone/>
            </a:pPr>
            <a:r>
              <a:rPr lang="en-US" b="1" u="sng" baseline="0" dirty="0"/>
              <a:t>Facilitation Questions: </a:t>
            </a:r>
          </a:p>
          <a:p>
            <a:pPr marL="171450" indent="-171450">
              <a:buFont typeface="Arial" panose="020B0604020202020204" pitchFamily="34" charset="0"/>
              <a:buChar char="•"/>
            </a:pPr>
            <a:r>
              <a:rPr lang="en-US" baseline="0" dirty="0"/>
              <a:t>Can you think of any possible QI projects that could improve performance in your work unit or at the agency level? </a:t>
            </a:r>
          </a:p>
          <a:p>
            <a:pPr marL="171450" indent="-171450">
              <a:buFont typeface="Arial" panose="020B0604020202020204" pitchFamily="34" charset="0"/>
              <a:buChar char="•"/>
            </a:pPr>
            <a:endParaRPr lang="en-US" baseline="0" dirty="0"/>
          </a:p>
          <a:p>
            <a:pPr marL="0" indent="0">
              <a:buFont typeface="Arial" panose="020B0604020202020204" pitchFamily="34" charset="0"/>
              <a:buNone/>
            </a:pPr>
            <a:r>
              <a:rPr lang="en-US" b="1" u="sng" baseline="0" dirty="0"/>
              <a:t>Facilitator Instructions: </a:t>
            </a:r>
          </a:p>
          <a:p>
            <a:pPr marL="171450" indent="-171450">
              <a:buFont typeface="Arial" panose="020B0604020202020204" pitchFamily="34" charset="0"/>
              <a:buChar char="•"/>
            </a:pPr>
            <a:r>
              <a:rPr lang="en-US" dirty="0"/>
              <a:t>Customize this slide with the QI process(</a:t>
            </a:r>
            <a:r>
              <a:rPr lang="en-US" dirty="0" err="1"/>
              <a:t>es</a:t>
            </a:r>
            <a:r>
              <a:rPr lang="en-US" dirty="0"/>
              <a:t>) your agency uses, </a:t>
            </a:r>
            <a:r>
              <a:rPr lang="en-US" baseline="0" dirty="0"/>
              <a:t> replacing the Model for Improvement if not relevant to your agency</a:t>
            </a:r>
            <a:r>
              <a:rPr lang="en-US" dirty="0"/>
              <a:t>.</a:t>
            </a:r>
          </a:p>
          <a:p>
            <a:pPr marL="171450" indent="-171450">
              <a:buFont typeface="Arial" panose="020B0604020202020204" pitchFamily="34" charset="0"/>
              <a:buChar char="•"/>
            </a:pPr>
            <a:r>
              <a:rPr lang="en-US" b="0" dirty="0"/>
              <a:t>Use </a:t>
            </a:r>
            <a:r>
              <a:rPr lang="en-US" b="0" baseline="0" dirty="0"/>
              <a:t>next 2 slides to give examples of results achieved from past QI initiatives and current projects underway </a:t>
            </a:r>
            <a:endParaRPr lang="en-US" b="0" dirty="0"/>
          </a:p>
        </p:txBody>
      </p:sp>
      <p:sp>
        <p:nvSpPr>
          <p:cNvPr id="4" name="Slide Number Placeholder 3"/>
          <p:cNvSpPr>
            <a:spLocks noGrp="1"/>
          </p:cNvSpPr>
          <p:nvPr>
            <p:ph type="sldNum" sz="quarter" idx="10"/>
          </p:nvPr>
        </p:nvSpPr>
        <p:spPr/>
        <p:txBody>
          <a:bodyPr/>
          <a:lstStyle/>
          <a:p>
            <a:fld id="{FC71FDB7-EA46-45BC-8A56-F7436A83A5F6}" type="slidenum">
              <a:rPr lang="en-US" smtClean="0"/>
              <a:t>37</a:t>
            </a:fld>
            <a:endParaRPr lang="en-US"/>
          </a:p>
        </p:txBody>
      </p:sp>
    </p:spTree>
    <p:extLst>
      <p:ext uri="{BB962C8B-B14F-4D97-AF65-F5344CB8AC3E}">
        <p14:creationId xmlns:p14="http://schemas.microsoft.com/office/powerpoint/2010/main" val="408604642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b="1" u="sng" dirty="0"/>
              <a:t>Talking Points: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Documenting and deploying standard methods of how work gets done, i.e.</a:t>
            </a:r>
            <a:r>
              <a:rPr lang="en-US" sz="1200" kern="1200" baseline="0" dirty="0">
                <a:solidFill>
                  <a:schemeClr val="tx1"/>
                </a:solidFill>
                <a:effectLst/>
                <a:latin typeface="+mn-lt"/>
                <a:ea typeface="+mn-ea"/>
                <a:cs typeface="+mn-cs"/>
              </a:rPr>
              <a:t> standard operating procedures or SOPs,</a:t>
            </a:r>
            <a:r>
              <a:rPr lang="en-US" sz="1200" kern="1200" dirty="0">
                <a:solidFill>
                  <a:schemeClr val="tx1"/>
                </a:solidFill>
                <a:effectLst/>
                <a:latin typeface="+mn-lt"/>
                <a:ea typeface="+mn-ea"/>
                <a:cs typeface="+mn-cs"/>
              </a:rPr>
              <a:t> so it can be effectively used to decrease variation and enable continual process improvement.</a:t>
            </a:r>
          </a:p>
          <a:p>
            <a:pPr marL="171450" lvl="0" indent="-171450">
              <a:buFont typeface="Arial" panose="020B0604020202020204" pitchFamily="34" charset="0"/>
              <a:buChar char="•"/>
            </a:pPr>
            <a:r>
              <a:rPr lang="en-US" sz="1200" b="0" u="none" kern="1200" dirty="0">
                <a:solidFill>
                  <a:schemeClr val="tx1"/>
                </a:solidFill>
                <a:effectLst/>
                <a:latin typeface="+mn-lt"/>
                <a:ea typeface="+mn-ea"/>
                <a:cs typeface="+mn-cs"/>
              </a:rPr>
              <a:t>Standard</a:t>
            </a:r>
            <a:r>
              <a:rPr lang="en-US" sz="1200" b="0" u="none" kern="1200" baseline="0" dirty="0">
                <a:solidFill>
                  <a:schemeClr val="tx1"/>
                </a:solidFill>
                <a:effectLst/>
                <a:latin typeface="+mn-lt"/>
                <a:ea typeface="+mn-ea"/>
                <a:cs typeface="+mn-cs"/>
              </a:rPr>
              <a:t> work processes should exist for all work units and grounded in evidence base as the best method for accomplishing work or achieving results. </a:t>
            </a:r>
          </a:p>
          <a:p>
            <a:pPr marL="171450" lvl="0" indent="-171450">
              <a:buFont typeface="Arial" panose="020B0604020202020204" pitchFamily="34" charset="0"/>
              <a:buChar char="•"/>
            </a:pPr>
            <a:r>
              <a:rPr lang="en-US" sz="1200" b="0" u="none" kern="1200" baseline="0" dirty="0">
                <a:solidFill>
                  <a:schemeClr val="tx1"/>
                </a:solidFill>
                <a:effectLst/>
                <a:latin typeface="+mn-lt"/>
                <a:ea typeface="+mn-ea"/>
                <a:cs typeface="+mn-cs"/>
              </a:rPr>
              <a:t>Employees are trained in standard work processes and they are consistently followed throughout the agency</a:t>
            </a:r>
          </a:p>
          <a:p>
            <a:pPr marL="171450" lvl="0" indent="-171450">
              <a:buFont typeface="Arial" panose="020B0604020202020204" pitchFamily="34" charset="0"/>
              <a:buChar char="•"/>
            </a:pPr>
            <a:r>
              <a:rPr lang="en-US" sz="1200" b="0" u="none" kern="1200" baseline="0" dirty="0">
                <a:solidFill>
                  <a:schemeClr val="tx1"/>
                </a:solidFill>
                <a:effectLst/>
                <a:latin typeface="+mn-lt"/>
                <a:ea typeface="+mn-ea"/>
                <a:cs typeface="+mn-cs"/>
              </a:rPr>
              <a:t>Processes are in place for storing and updating standardized work processes so they are readily accessible to all staff. </a:t>
            </a:r>
            <a:endParaRPr lang="en-US" b="0" u="none" dirty="0"/>
          </a:p>
          <a:p>
            <a:endParaRPr lang="en-US" b="1" u="sng" dirty="0"/>
          </a:p>
          <a:p>
            <a:r>
              <a:rPr lang="en-US" b="1" u="sng" dirty="0"/>
              <a:t>Facilitator Questions:</a:t>
            </a:r>
            <a:r>
              <a:rPr lang="en-US" b="1" u="sng" baseline="0" dirty="0"/>
              <a:t> </a:t>
            </a:r>
          </a:p>
          <a:p>
            <a:pPr marL="285750" indent="-285750">
              <a:lnSpc>
                <a:spcPct val="107000"/>
              </a:lnSpc>
              <a:spcAft>
                <a:spcPts val="800"/>
              </a:spcAft>
              <a:buFont typeface="Arial" panose="020B0604020202020204" pitchFamily="34" charset="0"/>
              <a:buChar char="•"/>
            </a:pPr>
            <a:r>
              <a:rPr lang="en-US" sz="1200" dirty="0"/>
              <a:t>Do staff have access to a library of standardized work processes or procedures? </a:t>
            </a:r>
          </a:p>
          <a:p>
            <a:pPr marL="285750" indent="-285750">
              <a:lnSpc>
                <a:spcPct val="107000"/>
              </a:lnSpc>
              <a:spcAft>
                <a:spcPts val="800"/>
              </a:spcAft>
              <a:buFont typeface="Arial" panose="020B0604020202020204" pitchFamily="34" charset="0"/>
              <a:buChar char="•"/>
            </a:pPr>
            <a:r>
              <a:rPr lang="en-US" sz="1200" dirty="0"/>
              <a:t>Are they consistently followed? </a:t>
            </a:r>
          </a:p>
          <a:p>
            <a:pPr marL="285750" indent="-285750">
              <a:lnSpc>
                <a:spcPct val="107000"/>
              </a:lnSpc>
              <a:spcAft>
                <a:spcPts val="800"/>
              </a:spcAft>
              <a:buFont typeface="Arial" panose="020B0604020202020204" pitchFamily="34" charset="0"/>
              <a:buChar char="•"/>
            </a:pPr>
            <a:r>
              <a:rPr lang="en-US" sz="1200" dirty="0"/>
              <a:t>How well do we formally apply QI method(s) to improve work processes? </a:t>
            </a:r>
            <a:endParaRPr lang="en-US" sz="1200" dirty="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FC71FDB7-EA46-45BC-8A56-F7436A83A5F6}" type="slidenum">
              <a:rPr lang="en-US" smtClean="0"/>
              <a:t>38</a:t>
            </a:fld>
            <a:endParaRPr lang="en-US"/>
          </a:p>
        </p:txBody>
      </p:sp>
    </p:spTree>
    <p:extLst>
      <p:ext uri="{BB962C8B-B14F-4D97-AF65-F5344CB8AC3E}">
        <p14:creationId xmlns:p14="http://schemas.microsoft.com/office/powerpoint/2010/main" val="304504576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b="1" u="sng" baseline="0" dirty="0"/>
              <a:t>T</a:t>
            </a:r>
            <a:r>
              <a:rPr lang="en-US" b="1" u="sng" dirty="0"/>
              <a:t>alking Points:</a:t>
            </a:r>
          </a:p>
          <a:p>
            <a:pPr marL="171450" indent="-171450">
              <a:buFont typeface="Arial" panose="020B0604020202020204" pitchFamily="34" charset="0"/>
              <a:buChar char="•"/>
            </a:pPr>
            <a:r>
              <a:rPr lang="en-US" b="0" dirty="0"/>
              <a:t>Based</a:t>
            </a:r>
            <a:r>
              <a:rPr lang="en-US" b="0" baseline="0" dirty="0"/>
              <a:t> on the previous discussion, lets score ourselves on the diagnostic statements in this sub-element. </a:t>
            </a:r>
          </a:p>
          <a:p>
            <a:pPr marL="171450" indent="-171450">
              <a:buFont typeface="Arial" panose="020B0604020202020204" pitchFamily="34" charset="0"/>
              <a:buChar char="•"/>
            </a:pPr>
            <a:r>
              <a:rPr lang="en-US" b="0" baseline="0" dirty="0"/>
              <a:t>Provide instructions on scoring based on your process. </a:t>
            </a:r>
            <a:endParaRPr lang="en-US" b="0" dirty="0"/>
          </a:p>
          <a:p>
            <a:endParaRPr lang="en-US" b="1" u="sng" dirty="0"/>
          </a:p>
          <a:p>
            <a:endParaRPr lang="en-US" b="1" u="sng" dirty="0"/>
          </a:p>
          <a:p>
            <a:r>
              <a:rPr lang="en-US" b="1" u="sng" dirty="0"/>
              <a:t>Facilitation Questions:</a:t>
            </a:r>
            <a:r>
              <a:rPr lang="en-US" b="1" u="sng" baseline="0" dirty="0"/>
              <a:t>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This slide should be used to</a:t>
            </a:r>
            <a:r>
              <a:rPr lang="en-US" sz="1200" kern="1200" baseline="0" dirty="0">
                <a:solidFill>
                  <a:schemeClr val="tx1"/>
                </a:solidFill>
                <a:effectLst/>
                <a:latin typeface="+mn-lt"/>
                <a:ea typeface="+mn-ea"/>
                <a:cs typeface="+mn-cs"/>
              </a:rPr>
              <a:t> facilitate the scoring process for this sub-element. Adapt the slide according to your process. Some options include: </a:t>
            </a:r>
          </a:p>
          <a:p>
            <a:pPr marL="628650" lvl="1" indent="-171450">
              <a:buFont typeface="Arial" panose="020B0604020202020204" pitchFamily="34" charset="0"/>
              <a:buChar char="•"/>
            </a:pPr>
            <a:r>
              <a:rPr lang="en-US" sz="1200" kern="1200" baseline="0" dirty="0">
                <a:solidFill>
                  <a:schemeClr val="tx1"/>
                </a:solidFill>
                <a:effectLst/>
                <a:latin typeface="+mn-lt"/>
                <a:ea typeface="+mn-ea"/>
                <a:cs typeface="+mn-cs"/>
              </a:rPr>
              <a:t>Provide hard copies of the assessment, and provide the group with some time to individually score the diagnostic statements. Following the meeting, collect all the scores and calculate the agency’s final score. </a:t>
            </a:r>
          </a:p>
          <a:p>
            <a:pPr marL="628650" lvl="1" indent="-171450">
              <a:buFont typeface="Arial" panose="020B0604020202020204" pitchFamily="34" charset="0"/>
              <a:buChar char="•"/>
            </a:pPr>
            <a:r>
              <a:rPr lang="en-US" sz="1200" kern="1200" baseline="0" dirty="0">
                <a:solidFill>
                  <a:schemeClr val="tx1"/>
                </a:solidFill>
                <a:effectLst/>
                <a:latin typeface="+mn-lt"/>
                <a:ea typeface="+mn-ea"/>
                <a:cs typeface="+mn-cs"/>
              </a:rPr>
              <a:t>Incorporate a group polling system into this presentation. Program the diagnostic statements in the system prior to the meeting. At this time, ask the group to use their hand held device to input their scores. </a:t>
            </a:r>
          </a:p>
          <a:p>
            <a:pPr marL="628650" lvl="1" indent="-171450">
              <a:buFont typeface="Arial" panose="020B0604020202020204" pitchFamily="34" charset="0"/>
              <a:buChar char="•"/>
            </a:pPr>
            <a:r>
              <a:rPr lang="en-US" sz="1200" kern="1200" baseline="0" dirty="0">
                <a:solidFill>
                  <a:schemeClr val="tx1"/>
                </a:solidFill>
                <a:effectLst/>
                <a:latin typeface="+mn-lt"/>
                <a:ea typeface="+mn-ea"/>
                <a:cs typeface="+mn-cs"/>
              </a:rPr>
              <a:t>Facilitate a group voting process using a “majority wins” approach. Go through statement by statement, asking the group to which rating they have selected. Once the score with the majority votes is determined, ask the </a:t>
            </a:r>
            <a:r>
              <a:rPr lang="en-US" sz="1200" kern="1200" baseline="0" dirty="0" err="1">
                <a:solidFill>
                  <a:schemeClr val="tx1"/>
                </a:solidFill>
                <a:effectLst/>
                <a:latin typeface="+mn-lt"/>
                <a:ea typeface="+mn-ea"/>
                <a:cs typeface="+mn-cs"/>
              </a:rPr>
              <a:t>remaing</a:t>
            </a:r>
            <a:r>
              <a:rPr lang="en-US" sz="1200" kern="1200" baseline="0" dirty="0">
                <a:solidFill>
                  <a:schemeClr val="tx1"/>
                </a:solidFill>
                <a:effectLst/>
                <a:latin typeface="+mn-lt"/>
                <a:ea typeface="+mn-ea"/>
                <a:cs typeface="+mn-cs"/>
              </a:rPr>
              <a:t> respondents if they are comfortable with this score.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C71FDB7-EA46-45BC-8A56-F7436A83A5F6}" type="slidenum">
              <a:rPr lang="en-US" smtClean="0"/>
              <a:t>39</a:t>
            </a:fld>
            <a:endParaRPr lang="en-US"/>
          </a:p>
        </p:txBody>
      </p:sp>
    </p:spTree>
    <p:extLst>
      <p:ext uri="{BB962C8B-B14F-4D97-AF65-F5344CB8AC3E}">
        <p14:creationId xmlns:p14="http://schemas.microsoft.com/office/powerpoint/2010/main" val="23500901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Talking Points: </a:t>
            </a:r>
          </a:p>
          <a:p>
            <a:pPr marL="171450" indent="-171450">
              <a:buFont typeface="Arial" panose="020B0604020202020204" pitchFamily="34" charset="0"/>
              <a:buChar char="•"/>
            </a:pPr>
            <a:r>
              <a:rPr lang="en-US" dirty="0"/>
              <a:t>The QI SAT</a:t>
            </a:r>
            <a:r>
              <a:rPr lang="en-US" baseline="0" dirty="0"/>
              <a:t> includes an overview page of each foundational element which includes a definition of terms that are referenced in the diagnostic statements. </a:t>
            </a:r>
          </a:p>
          <a:p>
            <a:pPr marL="171450" indent="-171450">
              <a:buFont typeface="Arial" panose="020B0604020202020204" pitchFamily="34" charset="0"/>
              <a:buChar char="•"/>
            </a:pPr>
            <a:r>
              <a:rPr lang="en-US" baseline="0" dirty="0"/>
              <a:t>Be sure to reference these as you are taking the assessment. </a:t>
            </a:r>
          </a:p>
          <a:p>
            <a:pPr marL="171450" indent="-171450">
              <a:buFont typeface="Arial" panose="020B0604020202020204" pitchFamily="34" charset="0"/>
              <a:buChar char="•"/>
            </a:pPr>
            <a:endParaRPr lang="en-US" baseline="0" dirty="0"/>
          </a:p>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pPr>
              <a:defRPr/>
            </a:pPr>
            <a:fld id="{461DBA10-4728-48D4-AEC4-106D8C7393E5}" type="slidenum">
              <a:rPr lang="en-US" smtClean="0">
                <a:solidFill>
                  <a:prstClr val="black"/>
                </a:solidFill>
              </a:rPr>
              <a:pPr>
                <a:defRPr/>
              </a:pPr>
              <a:t>4</a:t>
            </a:fld>
            <a:endParaRPr lang="en-US">
              <a:solidFill>
                <a:prstClr val="black"/>
              </a:solidFill>
            </a:endParaRPr>
          </a:p>
        </p:txBody>
      </p:sp>
    </p:spTree>
    <p:extLst>
      <p:ext uri="{BB962C8B-B14F-4D97-AF65-F5344CB8AC3E}">
        <p14:creationId xmlns:p14="http://schemas.microsoft.com/office/powerpoint/2010/main" val="371099007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b="1" u="sng" dirty="0"/>
              <a:t>Talking Points: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This sub-element assesses the degree to which we effectively follow steps</a:t>
            </a:r>
            <a:r>
              <a:rPr lang="en-US" sz="1200" kern="1200" baseline="0" dirty="0">
                <a:solidFill>
                  <a:schemeClr val="tx1"/>
                </a:solidFill>
                <a:effectLst/>
                <a:latin typeface="+mn-lt"/>
                <a:ea typeface="+mn-ea"/>
                <a:cs typeface="+mn-cs"/>
              </a:rPr>
              <a:t> in the “Plan” phase of the Plan-Do-Study-Act cycle. This includes the following: </a:t>
            </a:r>
          </a:p>
          <a:p>
            <a:pPr marL="628650" lvl="1" indent="-171450">
              <a:buFont typeface="Arial" panose="020B0604020202020204" pitchFamily="34" charset="0"/>
              <a:buChar char="•"/>
            </a:pPr>
            <a:r>
              <a:rPr lang="en-US" sz="1200" b="0" u="none" kern="1200" baseline="0" dirty="0">
                <a:solidFill>
                  <a:schemeClr val="tx1"/>
                </a:solidFill>
                <a:effectLst/>
                <a:latin typeface="+mn-lt"/>
                <a:ea typeface="+mn-ea"/>
                <a:cs typeface="+mn-cs"/>
              </a:rPr>
              <a:t>Clearly defined improvement objectives and Aim statements which are specific and measurable? </a:t>
            </a:r>
          </a:p>
          <a:p>
            <a:pPr marL="628650" lvl="1" indent="-171450">
              <a:buFont typeface="Arial" panose="020B0604020202020204" pitchFamily="34" charset="0"/>
              <a:buChar char="•"/>
            </a:pPr>
            <a:r>
              <a:rPr lang="en-US" sz="1200" b="0" u="none" kern="1200" baseline="0" dirty="0">
                <a:solidFill>
                  <a:schemeClr val="tx1"/>
                </a:solidFill>
                <a:effectLst/>
                <a:latin typeface="+mn-lt"/>
                <a:ea typeface="+mn-ea"/>
                <a:cs typeface="+mn-cs"/>
              </a:rPr>
              <a:t>Examination of current work process to determine root causes. For example, through the use of baseline data, flowcharts, or other Root Cause Analysis methods prior to diagnosing and solving problems? </a:t>
            </a:r>
          </a:p>
          <a:p>
            <a:pPr marL="628650" lvl="1" indent="-171450">
              <a:buFont typeface="Arial" panose="020B0604020202020204" pitchFamily="34" charset="0"/>
              <a:buChar char="•"/>
            </a:pPr>
            <a:r>
              <a:rPr lang="en-US" sz="1200" b="0" u="none" kern="1200" baseline="0" dirty="0">
                <a:solidFill>
                  <a:schemeClr val="tx1"/>
                </a:solidFill>
                <a:effectLst/>
                <a:latin typeface="+mn-lt"/>
                <a:ea typeface="+mn-ea"/>
                <a:cs typeface="+mn-cs"/>
              </a:rPr>
              <a:t>Identification of best practices used to inform potential improvements and analysis of unintended disruptions or inefficiencies that may arise. </a:t>
            </a:r>
          </a:p>
          <a:p>
            <a:pPr marL="628650" lvl="1" indent="-171450">
              <a:buFont typeface="Arial" panose="020B0604020202020204" pitchFamily="34" charset="0"/>
              <a:buChar char="•"/>
            </a:pPr>
            <a:r>
              <a:rPr lang="en-US" sz="1200" b="0" u="none" kern="1200" baseline="0" dirty="0">
                <a:solidFill>
                  <a:schemeClr val="tx1"/>
                </a:solidFill>
                <a:effectLst/>
                <a:latin typeface="+mn-lt"/>
                <a:ea typeface="+mn-ea"/>
                <a:cs typeface="+mn-cs"/>
              </a:rPr>
              <a:t>Detailed plans for testing the selected intervention which state the hypothesis, timeline, data collection methods, and staff roles. </a:t>
            </a:r>
          </a:p>
          <a:p>
            <a:pPr marL="628650" lvl="1" indent="-171450">
              <a:buFont typeface="Arial" panose="020B0604020202020204" pitchFamily="34" charset="0"/>
              <a:buChar char="•"/>
            </a:pPr>
            <a:endParaRPr lang="en-US" sz="1200" b="1" u="sng" kern="1200" baseline="0" dirty="0">
              <a:solidFill>
                <a:schemeClr val="tx1"/>
              </a:solidFill>
              <a:effectLst/>
              <a:latin typeface="+mn-lt"/>
              <a:ea typeface="+mn-ea"/>
              <a:cs typeface="+mn-cs"/>
            </a:endParaRPr>
          </a:p>
          <a:p>
            <a:pPr marL="0" lvl="0" indent="0">
              <a:buFont typeface="Arial" panose="020B0604020202020204" pitchFamily="34" charset="0"/>
              <a:buNone/>
            </a:pPr>
            <a:endParaRPr lang="en-US" b="1" u="sng" dirty="0"/>
          </a:p>
          <a:p>
            <a:r>
              <a:rPr lang="en-US" b="1" u="sng" dirty="0"/>
              <a:t>Facilitator Questions:</a:t>
            </a:r>
            <a:r>
              <a:rPr lang="en-US" b="1" u="sng" baseline="0" dirty="0"/>
              <a:t> </a:t>
            </a:r>
          </a:p>
          <a:p>
            <a:pPr marL="171450" lvl="0" indent="-171450">
              <a:buFont typeface="Arial" panose="020B0604020202020204" pitchFamily="34" charset="0"/>
              <a:buChar char="•"/>
            </a:pPr>
            <a:r>
              <a:rPr lang="en-US" sz="1200" dirty="0"/>
              <a:t>How clearly do we scope QI projects with Aim statements and baseline data? </a:t>
            </a:r>
          </a:p>
          <a:p>
            <a:pPr marL="171450" lvl="0" indent="-171450">
              <a:buFont typeface="Arial" panose="020B0604020202020204" pitchFamily="34" charset="0"/>
              <a:buChar char="•"/>
            </a:pPr>
            <a:r>
              <a:rPr lang="en-US" sz="1200" dirty="0"/>
              <a:t>How well do we conduct root cause analysis (RCA) to understand the problem? </a:t>
            </a:r>
          </a:p>
          <a:p>
            <a:pPr marL="171450" lvl="0" indent="-171450">
              <a:buFont typeface="Arial" panose="020B0604020202020204" pitchFamily="34" charset="0"/>
              <a:buChar char="•"/>
            </a:pPr>
            <a:r>
              <a:rPr lang="en-US" sz="1200" dirty="0"/>
              <a:t>Are available best or promising practices considered for potential improvements to test? </a:t>
            </a:r>
          </a:p>
        </p:txBody>
      </p:sp>
      <p:sp>
        <p:nvSpPr>
          <p:cNvPr id="4" name="Slide Number Placeholder 3"/>
          <p:cNvSpPr>
            <a:spLocks noGrp="1"/>
          </p:cNvSpPr>
          <p:nvPr>
            <p:ph type="sldNum" sz="quarter" idx="10"/>
          </p:nvPr>
        </p:nvSpPr>
        <p:spPr/>
        <p:txBody>
          <a:bodyPr/>
          <a:lstStyle/>
          <a:p>
            <a:fld id="{FC71FDB7-EA46-45BC-8A56-F7436A83A5F6}" type="slidenum">
              <a:rPr lang="en-US" smtClean="0"/>
              <a:t>40</a:t>
            </a:fld>
            <a:endParaRPr lang="en-US"/>
          </a:p>
        </p:txBody>
      </p:sp>
    </p:spTree>
    <p:extLst>
      <p:ext uri="{BB962C8B-B14F-4D97-AF65-F5344CB8AC3E}">
        <p14:creationId xmlns:p14="http://schemas.microsoft.com/office/powerpoint/2010/main" val="382248113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b="1" u="sng" baseline="0" dirty="0"/>
              <a:t>T</a:t>
            </a:r>
            <a:r>
              <a:rPr lang="en-US" b="1" u="sng" dirty="0"/>
              <a:t>alking Points:</a:t>
            </a:r>
          </a:p>
          <a:p>
            <a:pPr marL="171450" indent="-171450">
              <a:buFont typeface="Arial" panose="020B0604020202020204" pitchFamily="34" charset="0"/>
              <a:buChar char="•"/>
            </a:pPr>
            <a:r>
              <a:rPr lang="en-US" b="0" dirty="0"/>
              <a:t>Based</a:t>
            </a:r>
            <a:r>
              <a:rPr lang="en-US" b="0" baseline="0" dirty="0"/>
              <a:t> on the previous discussion, lets score ourselves on the diagnostic statements in this sub-element. </a:t>
            </a:r>
          </a:p>
          <a:p>
            <a:pPr marL="171450" indent="-171450">
              <a:buFont typeface="Arial" panose="020B0604020202020204" pitchFamily="34" charset="0"/>
              <a:buChar char="•"/>
            </a:pPr>
            <a:r>
              <a:rPr lang="en-US" b="0" baseline="0" dirty="0"/>
              <a:t>Provide instructions on scoring based on your process. </a:t>
            </a:r>
            <a:endParaRPr lang="en-US" b="0" dirty="0"/>
          </a:p>
          <a:p>
            <a:endParaRPr lang="en-US" b="1" u="sng" dirty="0"/>
          </a:p>
          <a:p>
            <a:endParaRPr lang="en-US" b="1" u="sng" dirty="0"/>
          </a:p>
          <a:p>
            <a:r>
              <a:rPr lang="en-US" b="1" u="sng" dirty="0"/>
              <a:t>Facilitation Questions:</a:t>
            </a:r>
            <a:r>
              <a:rPr lang="en-US" b="1" u="sng" baseline="0" dirty="0"/>
              <a:t>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This slide should be used to</a:t>
            </a:r>
            <a:r>
              <a:rPr lang="en-US" sz="1200" kern="1200" baseline="0" dirty="0">
                <a:solidFill>
                  <a:schemeClr val="tx1"/>
                </a:solidFill>
                <a:effectLst/>
                <a:latin typeface="+mn-lt"/>
                <a:ea typeface="+mn-ea"/>
                <a:cs typeface="+mn-cs"/>
              </a:rPr>
              <a:t> facilitate the scoring process for this sub-element. Adapt the slide according to your process. Some options include: </a:t>
            </a:r>
          </a:p>
          <a:p>
            <a:pPr marL="628650" lvl="1" indent="-171450">
              <a:buFont typeface="Arial" panose="020B0604020202020204" pitchFamily="34" charset="0"/>
              <a:buChar char="•"/>
            </a:pPr>
            <a:r>
              <a:rPr lang="en-US" sz="1200" kern="1200" baseline="0" dirty="0">
                <a:solidFill>
                  <a:schemeClr val="tx1"/>
                </a:solidFill>
                <a:effectLst/>
                <a:latin typeface="+mn-lt"/>
                <a:ea typeface="+mn-ea"/>
                <a:cs typeface="+mn-cs"/>
              </a:rPr>
              <a:t>Provide hard copies of the assessment, and provide the group with some time to individually score the diagnostic statements. Following the meeting, collect all the scores and calculate the agency’s final score. </a:t>
            </a:r>
          </a:p>
          <a:p>
            <a:pPr marL="628650" lvl="1" indent="-171450">
              <a:buFont typeface="Arial" panose="020B0604020202020204" pitchFamily="34" charset="0"/>
              <a:buChar char="•"/>
            </a:pPr>
            <a:r>
              <a:rPr lang="en-US" sz="1200" kern="1200" baseline="0" dirty="0">
                <a:solidFill>
                  <a:schemeClr val="tx1"/>
                </a:solidFill>
                <a:effectLst/>
                <a:latin typeface="+mn-lt"/>
                <a:ea typeface="+mn-ea"/>
                <a:cs typeface="+mn-cs"/>
              </a:rPr>
              <a:t>Incorporate a group polling system into this presentation. Program the diagnostic statements in the system prior to the meeting. At this time, ask the group to use their hand held device to input their scores. </a:t>
            </a:r>
          </a:p>
          <a:p>
            <a:pPr marL="628650" lvl="1" indent="-171450">
              <a:buFont typeface="Arial" panose="020B0604020202020204" pitchFamily="34" charset="0"/>
              <a:buChar char="•"/>
            </a:pPr>
            <a:r>
              <a:rPr lang="en-US" sz="1200" kern="1200" baseline="0" dirty="0">
                <a:solidFill>
                  <a:schemeClr val="tx1"/>
                </a:solidFill>
                <a:effectLst/>
                <a:latin typeface="+mn-lt"/>
                <a:ea typeface="+mn-ea"/>
                <a:cs typeface="+mn-cs"/>
              </a:rPr>
              <a:t>Facilitate a group voting process using a “majority wins” approach. Go through statement by statement, asking the group to which rating they have selected. Once the score with the majority votes is determined, ask the </a:t>
            </a:r>
            <a:r>
              <a:rPr lang="en-US" sz="1200" kern="1200" baseline="0" dirty="0" err="1">
                <a:solidFill>
                  <a:schemeClr val="tx1"/>
                </a:solidFill>
                <a:effectLst/>
                <a:latin typeface="+mn-lt"/>
                <a:ea typeface="+mn-ea"/>
                <a:cs typeface="+mn-cs"/>
              </a:rPr>
              <a:t>remaing</a:t>
            </a:r>
            <a:r>
              <a:rPr lang="en-US" sz="1200" kern="1200" baseline="0" dirty="0">
                <a:solidFill>
                  <a:schemeClr val="tx1"/>
                </a:solidFill>
                <a:effectLst/>
                <a:latin typeface="+mn-lt"/>
                <a:ea typeface="+mn-ea"/>
                <a:cs typeface="+mn-cs"/>
              </a:rPr>
              <a:t> respondents if they are comfortable with this score.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C71FDB7-EA46-45BC-8A56-F7436A83A5F6}" type="slidenum">
              <a:rPr lang="en-US" smtClean="0"/>
              <a:t>41</a:t>
            </a:fld>
            <a:endParaRPr lang="en-US"/>
          </a:p>
        </p:txBody>
      </p:sp>
    </p:spTree>
    <p:extLst>
      <p:ext uri="{BB962C8B-B14F-4D97-AF65-F5344CB8AC3E}">
        <p14:creationId xmlns:p14="http://schemas.microsoft.com/office/powerpoint/2010/main" val="403138855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b="1" u="sng" dirty="0"/>
              <a:t>Talking Points: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This sub-element is closely related to the ‘Do,’ ‘Study,’ and ‘Act’ phases of the PDSA cycle. It</a:t>
            </a:r>
            <a:r>
              <a:rPr lang="en-US" sz="1200" kern="1200" baseline="0" dirty="0">
                <a:solidFill>
                  <a:schemeClr val="tx1"/>
                </a:solidFill>
                <a:effectLst/>
                <a:latin typeface="+mn-lt"/>
                <a:ea typeface="+mn-ea"/>
                <a:cs typeface="+mn-cs"/>
              </a:rPr>
              <a:t> is about s</a:t>
            </a:r>
            <a:r>
              <a:rPr lang="en-US" sz="1200" kern="1200" dirty="0">
                <a:solidFill>
                  <a:schemeClr val="tx1"/>
                </a:solidFill>
                <a:effectLst/>
                <a:latin typeface="+mn-lt"/>
                <a:ea typeface="+mn-ea"/>
                <a:cs typeface="+mn-cs"/>
              </a:rPr>
              <a:t>ystematically testing and validating proposed solutions prior to implementation, in order to build knowledge and increase the likelihood of success. For every QI project: </a:t>
            </a:r>
          </a:p>
          <a:p>
            <a:pPr marL="628650" lvl="1" indent="-171450">
              <a:buFont typeface="Courier New" panose="02070309020205020404" pitchFamily="49" charset="0"/>
              <a:buChar char="o"/>
            </a:pPr>
            <a:r>
              <a:rPr lang="en-US" sz="1200" dirty="0">
                <a:ea typeface="Times New Roman" panose="02020603050405020304" pitchFamily="18" charset="0"/>
                <a:cs typeface="Times New Roman" panose="02020603050405020304" pitchFamily="18" charset="0"/>
              </a:rPr>
              <a:t>Potential improvements are tested on a small scale in the real environment according to a test plan</a:t>
            </a:r>
            <a:r>
              <a:rPr lang="en-US" sz="1200" baseline="0" dirty="0">
                <a:ea typeface="Times New Roman" panose="02020603050405020304" pitchFamily="18" charset="0"/>
                <a:cs typeface="Times New Roman" panose="02020603050405020304" pitchFamily="18" charset="0"/>
              </a:rPr>
              <a:t> and r</a:t>
            </a:r>
            <a:r>
              <a:rPr lang="en-US" sz="1200" dirty="0">
                <a:ea typeface="Times New Roman" panose="02020603050405020304" pitchFamily="18" charset="0"/>
                <a:cs typeface="Times New Roman" panose="02020603050405020304" pitchFamily="18" charset="0"/>
              </a:rPr>
              <a:t>esults, observations, problems are documented.</a:t>
            </a:r>
            <a:r>
              <a:rPr lang="en-US" sz="1200" baseline="0" dirty="0">
                <a:ea typeface="Times New Roman" panose="02020603050405020304" pitchFamily="18" charset="0"/>
                <a:cs typeface="Times New Roman" panose="02020603050405020304" pitchFamily="18" charset="0"/>
              </a:rPr>
              <a:t> </a:t>
            </a:r>
          </a:p>
          <a:p>
            <a:pPr marL="628650" lvl="1" indent="-171450">
              <a:buFont typeface="Courier New" panose="02070309020205020404" pitchFamily="49" charset="0"/>
              <a:buChar char="o"/>
            </a:pPr>
            <a:r>
              <a:rPr lang="en-US" sz="1200" dirty="0">
                <a:ea typeface="Times New Roman" panose="02020603050405020304" pitchFamily="18" charset="0"/>
                <a:cs typeface="Times New Roman" panose="02020603050405020304" pitchFamily="18" charset="0"/>
              </a:rPr>
              <a:t>Results are compared to baseline data and gaps between predicted and actual results are studied</a:t>
            </a:r>
            <a:r>
              <a:rPr lang="en-US" sz="1200" baseline="0" dirty="0">
                <a:ea typeface="Times New Roman" panose="02020603050405020304" pitchFamily="18" charset="0"/>
                <a:cs typeface="Times New Roman" panose="02020603050405020304" pitchFamily="18" charset="0"/>
              </a:rPr>
              <a:t> and documented</a:t>
            </a:r>
          </a:p>
          <a:p>
            <a:pPr marL="628650" lvl="1" indent="-171450">
              <a:buFont typeface="Courier New" panose="02070309020205020404" pitchFamily="49" charset="0"/>
              <a:buChar char="o"/>
            </a:pPr>
            <a:r>
              <a:rPr lang="en-US" sz="1200" dirty="0">
                <a:ea typeface="Times New Roman" panose="02020603050405020304" pitchFamily="18" charset="0"/>
                <a:cs typeface="Times New Roman" panose="02020603050405020304" pitchFamily="18" charset="0"/>
              </a:rPr>
              <a:t>Proposed solutions are either scaled up or standardized,</a:t>
            </a:r>
            <a:r>
              <a:rPr lang="en-US" sz="1200" baseline="0" dirty="0">
                <a:ea typeface="Times New Roman" panose="02020603050405020304" pitchFamily="18" charset="0"/>
                <a:cs typeface="Times New Roman" panose="02020603050405020304" pitchFamily="18" charset="0"/>
              </a:rPr>
              <a:t> i.e. adopted;</a:t>
            </a:r>
            <a:r>
              <a:rPr lang="en-US" sz="1200" dirty="0">
                <a:ea typeface="Times New Roman" panose="02020603050405020304" pitchFamily="18" charset="0"/>
                <a:cs typeface="Times New Roman" panose="02020603050405020304" pitchFamily="18" charset="0"/>
              </a:rPr>
              <a:t> adapted with a revised test; or abandoned.</a:t>
            </a:r>
          </a:p>
          <a:p>
            <a:pPr marL="171450" lvl="0" indent="-171450">
              <a:buFont typeface="Arial" panose="020B0604020202020204" pitchFamily="34" charset="0"/>
              <a:buChar char="•"/>
            </a:pPr>
            <a:endParaRPr lang="en-US" sz="1200" b="1" u="sng" kern="1200" baseline="0" dirty="0">
              <a:solidFill>
                <a:schemeClr val="tx1"/>
              </a:solidFill>
              <a:effectLst/>
              <a:latin typeface="+mn-lt"/>
              <a:ea typeface="+mn-ea"/>
              <a:cs typeface="+mn-cs"/>
            </a:endParaRPr>
          </a:p>
          <a:p>
            <a:pPr marL="0" lvl="0" indent="0">
              <a:buFont typeface="Arial" panose="020B0604020202020204" pitchFamily="34" charset="0"/>
              <a:buNone/>
            </a:pPr>
            <a:endParaRPr lang="en-US" b="1" u="sng" dirty="0"/>
          </a:p>
          <a:p>
            <a:r>
              <a:rPr lang="en-US" b="1" u="sng" dirty="0"/>
              <a:t>Facilitator Questions:</a:t>
            </a:r>
            <a:r>
              <a:rPr lang="en-US" b="1" u="sng" baseline="0" dirty="0"/>
              <a:t> </a:t>
            </a:r>
          </a:p>
          <a:p>
            <a:pPr marL="171450" lvl="0" indent="-171450">
              <a:buFont typeface="Arial" panose="020B0604020202020204" pitchFamily="34" charset="0"/>
              <a:buChar char="•"/>
            </a:pPr>
            <a:r>
              <a:rPr lang="en-US" sz="1200" dirty="0"/>
              <a:t>Are tests done on a small scale and gradually scaled up once improvements are demonstrated?  </a:t>
            </a:r>
          </a:p>
          <a:p>
            <a:pPr marL="171450" indent="-171450">
              <a:buFont typeface="Arial" panose="020B0604020202020204" pitchFamily="34" charset="0"/>
              <a:buChar char="•"/>
            </a:pPr>
            <a:r>
              <a:rPr lang="en-US" sz="1200" dirty="0"/>
              <a:t>How are we documenting results and lessons learned from QI projects? Are standardized work processes updated accordingly? </a:t>
            </a:r>
          </a:p>
          <a:p>
            <a:pPr marL="171450" indent="-171450">
              <a:buFont typeface="Arial" panose="020B0604020202020204" pitchFamily="34" charset="0"/>
              <a:buChar char="•"/>
            </a:pPr>
            <a:r>
              <a:rPr lang="en-US" sz="1200" dirty="0"/>
              <a:t>How often do QI projects result in measurable improvements? </a:t>
            </a:r>
          </a:p>
          <a:p>
            <a:pPr marL="171450" indent="-171450">
              <a:buFont typeface="Arial" panose="020B0604020202020204" pitchFamily="34" charset="0"/>
              <a:buChar char="•"/>
            </a:pPr>
            <a:r>
              <a:rPr lang="en-US" sz="1200" dirty="0"/>
              <a:t>How frequently are we sustaining improvements? </a:t>
            </a:r>
          </a:p>
        </p:txBody>
      </p:sp>
      <p:sp>
        <p:nvSpPr>
          <p:cNvPr id="4" name="Slide Number Placeholder 3"/>
          <p:cNvSpPr>
            <a:spLocks noGrp="1"/>
          </p:cNvSpPr>
          <p:nvPr>
            <p:ph type="sldNum" sz="quarter" idx="10"/>
          </p:nvPr>
        </p:nvSpPr>
        <p:spPr/>
        <p:txBody>
          <a:bodyPr/>
          <a:lstStyle/>
          <a:p>
            <a:fld id="{FC71FDB7-EA46-45BC-8A56-F7436A83A5F6}" type="slidenum">
              <a:rPr lang="en-US" smtClean="0"/>
              <a:t>42</a:t>
            </a:fld>
            <a:endParaRPr lang="en-US"/>
          </a:p>
        </p:txBody>
      </p:sp>
    </p:spTree>
    <p:extLst>
      <p:ext uri="{BB962C8B-B14F-4D97-AF65-F5344CB8AC3E}">
        <p14:creationId xmlns:p14="http://schemas.microsoft.com/office/powerpoint/2010/main" val="21311122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b="1" u="sng" baseline="0" dirty="0"/>
              <a:t>T</a:t>
            </a:r>
            <a:r>
              <a:rPr lang="en-US" b="1" u="sng" dirty="0"/>
              <a:t>alking Points:</a:t>
            </a:r>
          </a:p>
          <a:p>
            <a:pPr marL="171450" indent="-171450">
              <a:buFont typeface="Arial" panose="020B0604020202020204" pitchFamily="34" charset="0"/>
              <a:buChar char="•"/>
            </a:pPr>
            <a:r>
              <a:rPr lang="en-US" b="0" dirty="0"/>
              <a:t>Based</a:t>
            </a:r>
            <a:r>
              <a:rPr lang="en-US" b="0" baseline="0" dirty="0"/>
              <a:t> on the previous discussion, lets score ourselves on the diagnostic statements in this sub-element. </a:t>
            </a:r>
          </a:p>
          <a:p>
            <a:pPr marL="171450" indent="-171450">
              <a:buFont typeface="Arial" panose="020B0604020202020204" pitchFamily="34" charset="0"/>
              <a:buChar char="•"/>
            </a:pPr>
            <a:r>
              <a:rPr lang="en-US" b="0" baseline="0" dirty="0"/>
              <a:t>Provide instructions on scoring based on your process. </a:t>
            </a:r>
            <a:endParaRPr lang="en-US" b="0" dirty="0"/>
          </a:p>
          <a:p>
            <a:endParaRPr lang="en-US" b="1" u="sng" dirty="0"/>
          </a:p>
          <a:p>
            <a:endParaRPr lang="en-US" b="1" u="sng" dirty="0"/>
          </a:p>
          <a:p>
            <a:r>
              <a:rPr lang="en-US" b="1" u="sng" dirty="0"/>
              <a:t>Facilitation Questions:</a:t>
            </a:r>
            <a:r>
              <a:rPr lang="en-US" b="1" u="sng" baseline="0" dirty="0"/>
              <a:t>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This slide should be used to</a:t>
            </a:r>
            <a:r>
              <a:rPr lang="en-US" sz="1200" kern="1200" baseline="0" dirty="0">
                <a:solidFill>
                  <a:schemeClr val="tx1"/>
                </a:solidFill>
                <a:effectLst/>
                <a:latin typeface="+mn-lt"/>
                <a:ea typeface="+mn-ea"/>
                <a:cs typeface="+mn-cs"/>
              </a:rPr>
              <a:t> facilitate the scoring process for this sub-element. Adapt the slide according to your process. Some options include: </a:t>
            </a:r>
          </a:p>
          <a:p>
            <a:pPr marL="628650" lvl="1" indent="-171450">
              <a:buFont typeface="Arial" panose="020B0604020202020204" pitchFamily="34" charset="0"/>
              <a:buChar char="•"/>
            </a:pPr>
            <a:r>
              <a:rPr lang="en-US" sz="1200" kern="1200" baseline="0" dirty="0">
                <a:solidFill>
                  <a:schemeClr val="tx1"/>
                </a:solidFill>
                <a:effectLst/>
                <a:latin typeface="+mn-lt"/>
                <a:ea typeface="+mn-ea"/>
                <a:cs typeface="+mn-cs"/>
              </a:rPr>
              <a:t>Provide hard copies of the assessment, and provide the group with some time to individually score the diagnostic statements. Following the meeting, collect all the scores and calculate the agency’s final score. </a:t>
            </a:r>
          </a:p>
          <a:p>
            <a:pPr marL="628650" lvl="1" indent="-171450">
              <a:buFont typeface="Arial" panose="020B0604020202020204" pitchFamily="34" charset="0"/>
              <a:buChar char="•"/>
            </a:pPr>
            <a:r>
              <a:rPr lang="en-US" sz="1200" kern="1200" baseline="0" dirty="0">
                <a:solidFill>
                  <a:schemeClr val="tx1"/>
                </a:solidFill>
                <a:effectLst/>
                <a:latin typeface="+mn-lt"/>
                <a:ea typeface="+mn-ea"/>
                <a:cs typeface="+mn-cs"/>
              </a:rPr>
              <a:t>Incorporate a group polling system into this presentation. Program the diagnostic statements in the system prior to the meeting. At this time, ask the group to use their hand held device to input their scores. </a:t>
            </a:r>
          </a:p>
          <a:p>
            <a:pPr marL="628650" lvl="1" indent="-171450">
              <a:buFont typeface="Arial" panose="020B0604020202020204" pitchFamily="34" charset="0"/>
              <a:buChar char="•"/>
            </a:pPr>
            <a:r>
              <a:rPr lang="en-US" sz="1200" kern="1200" baseline="0" dirty="0">
                <a:solidFill>
                  <a:schemeClr val="tx1"/>
                </a:solidFill>
                <a:effectLst/>
                <a:latin typeface="+mn-lt"/>
                <a:ea typeface="+mn-ea"/>
                <a:cs typeface="+mn-cs"/>
              </a:rPr>
              <a:t>Facilitate a group voting process using a “majority wins” approach. Go through statement by statement, asking the group to which rating they have selected. Once the score with the majority votes is determined, ask the </a:t>
            </a:r>
            <a:r>
              <a:rPr lang="en-US" sz="1200" kern="1200" baseline="0" dirty="0" err="1">
                <a:solidFill>
                  <a:schemeClr val="tx1"/>
                </a:solidFill>
                <a:effectLst/>
                <a:latin typeface="+mn-lt"/>
                <a:ea typeface="+mn-ea"/>
                <a:cs typeface="+mn-cs"/>
              </a:rPr>
              <a:t>remaing</a:t>
            </a:r>
            <a:r>
              <a:rPr lang="en-US" sz="1200" kern="1200" baseline="0" dirty="0">
                <a:solidFill>
                  <a:schemeClr val="tx1"/>
                </a:solidFill>
                <a:effectLst/>
                <a:latin typeface="+mn-lt"/>
                <a:ea typeface="+mn-ea"/>
                <a:cs typeface="+mn-cs"/>
              </a:rPr>
              <a:t> respondents if they are comfortable with this score.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C71FDB7-EA46-45BC-8A56-F7436A83A5F6}" type="slidenum">
              <a:rPr lang="en-US" smtClean="0"/>
              <a:t>43</a:t>
            </a:fld>
            <a:endParaRPr lang="en-US"/>
          </a:p>
        </p:txBody>
      </p:sp>
    </p:spTree>
    <p:extLst>
      <p:ext uri="{BB962C8B-B14F-4D97-AF65-F5344CB8AC3E}">
        <p14:creationId xmlns:p14="http://schemas.microsoft.com/office/powerpoint/2010/main" val="11089093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b="1" u="sng" baseline="0" dirty="0"/>
              <a:t>Talking points: </a:t>
            </a:r>
          </a:p>
          <a:p>
            <a:r>
              <a:rPr lang="en-US" b="0" baseline="0" dirty="0"/>
              <a:t>Discuss how the results will be used and next steps in the QI assessment and planning process. </a:t>
            </a:r>
          </a:p>
          <a:p>
            <a:endParaRPr lang="en-US" b="0" baseline="0" dirty="0"/>
          </a:p>
          <a:p>
            <a:pPr marL="0" indent="0">
              <a:buFont typeface="Arial" panose="020B0604020202020204" pitchFamily="34" charset="0"/>
              <a:buNone/>
            </a:pPr>
            <a:r>
              <a:rPr lang="en-US" b="1" u="sng" baseline="0" dirty="0"/>
              <a:t>Facilitator Instructions: </a:t>
            </a:r>
            <a:endParaRPr lang="en-US" u="sng" dirty="0"/>
          </a:p>
          <a:p>
            <a:r>
              <a:rPr lang="en-US" dirty="0"/>
              <a:t>Customize this slide to reflect</a:t>
            </a:r>
            <a:r>
              <a:rPr lang="en-US" baseline="0" dirty="0"/>
              <a:t> your timeline and assessment process. </a:t>
            </a:r>
            <a:endParaRPr lang="en-US" dirty="0"/>
          </a:p>
        </p:txBody>
      </p:sp>
      <p:sp>
        <p:nvSpPr>
          <p:cNvPr id="4" name="Slide Number Placeholder 3"/>
          <p:cNvSpPr>
            <a:spLocks noGrp="1"/>
          </p:cNvSpPr>
          <p:nvPr>
            <p:ph type="sldNum" sz="quarter" idx="10"/>
          </p:nvPr>
        </p:nvSpPr>
        <p:spPr/>
        <p:txBody>
          <a:bodyPr/>
          <a:lstStyle/>
          <a:p>
            <a:fld id="{FC71FDB7-EA46-45BC-8A56-F7436A83A5F6}" type="slidenum">
              <a:rPr lang="en-US" smtClean="0"/>
              <a:t>44</a:t>
            </a:fld>
            <a:endParaRPr lang="en-US"/>
          </a:p>
        </p:txBody>
      </p:sp>
    </p:spTree>
    <p:extLst>
      <p:ext uri="{BB962C8B-B14F-4D97-AF65-F5344CB8AC3E}">
        <p14:creationId xmlns:p14="http://schemas.microsoft.com/office/powerpoint/2010/main" val="14538587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Talking Points: </a:t>
            </a:r>
          </a:p>
          <a:p>
            <a:pPr marL="171450" indent="-171450">
              <a:buFont typeface="Arial" panose="020B0604020202020204" pitchFamily="34" charset="0"/>
              <a:buChar char="•"/>
            </a:pPr>
            <a:r>
              <a:rPr lang="en-US" dirty="0"/>
              <a:t>To</a:t>
            </a:r>
            <a:r>
              <a:rPr lang="en-US" baseline="0" dirty="0"/>
              <a:t> give you a sense of how the QI SAT is structured, here is a snapshot of one of the diagnostic statements for one of the sub-elements. </a:t>
            </a:r>
          </a:p>
          <a:p>
            <a:pPr marL="171450" indent="-171450">
              <a:buFont typeface="Arial" panose="020B0604020202020204" pitchFamily="34" charset="0"/>
              <a:buChar char="•"/>
            </a:pPr>
            <a:r>
              <a:rPr lang="en-US" baseline="0" dirty="0"/>
              <a:t>You can see that each statement should be rated against a 6-pt scale ranging from strongly disagree to strongly agree. At the bottom of each set of statements is a hyperlink to a set of transition strategies. Based on our scores, we will select various transition strategies across the foundational elements to advance our QI culture. </a:t>
            </a:r>
          </a:p>
          <a:p>
            <a:pPr marL="171450" indent="-171450">
              <a:buFont typeface="Arial" panose="020B0604020202020204" pitchFamily="34" charset="0"/>
              <a:buChar char="•"/>
            </a:pPr>
            <a:endParaRPr lang="en-US" baseline="0" dirty="0"/>
          </a:p>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pPr>
              <a:defRPr/>
            </a:pPr>
            <a:fld id="{461DBA10-4728-48D4-AEC4-106D8C7393E5}" type="slidenum">
              <a:rPr lang="en-US" smtClean="0">
                <a:solidFill>
                  <a:prstClr val="black"/>
                </a:solidFill>
              </a:rPr>
              <a:pPr>
                <a:defRPr/>
              </a:pPr>
              <a:t>5</a:t>
            </a:fld>
            <a:endParaRPr lang="en-US">
              <a:solidFill>
                <a:prstClr val="black"/>
              </a:solidFill>
            </a:endParaRPr>
          </a:p>
        </p:txBody>
      </p:sp>
    </p:spTree>
    <p:extLst>
      <p:ext uri="{BB962C8B-B14F-4D97-AF65-F5344CB8AC3E}">
        <p14:creationId xmlns:p14="http://schemas.microsoft.com/office/powerpoint/2010/main" val="1812460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Talking Points:</a:t>
            </a:r>
            <a:r>
              <a:rPr lang="en-US" b="1" u="sng" baseline="0" dirty="0"/>
              <a:t> </a:t>
            </a:r>
          </a:p>
          <a:p>
            <a:pPr marL="171450" indent="-171450">
              <a:buFont typeface="Arial" panose="020B0604020202020204" pitchFamily="34" charset="0"/>
              <a:buChar char="•"/>
            </a:pPr>
            <a:r>
              <a:rPr lang="en-US" baseline="0" dirty="0"/>
              <a:t>The QI SAT also offers a scoring summary sheet which the QI Committee will use to average all of the scores submitted by staff. </a:t>
            </a:r>
          </a:p>
          <a:p>
            <a:pPr marL="171450" indent="-171450">
              <a:buFont typeface="Arial" panose="020B0604020202020204" pitchFamily="34" charset="0"/>
              <a:buChar char="•"/>
            </a:pPr>
            <a:r>
              <a:rPr lang="en-US" baseline="0" dirty="0"/>
              <a:t>We will share the final scores with staff. </a:t>
            </a:r>
          </a:p>
          <a:p>
            <a:pPr marL="171450" indent="-171450">
              <a:buFont typeface="Arial" panose="020B0604020202020204" pitchFamily="34" charset="0"/>
              <a:buChar char="•"/>
            </a:pPr>
            <a:endParaRPr lang="en-US" baseline="0" dirty="0"/>
          </a:p>
          <a:p>
            <a:pPr marL="0" indent="0">
              <a:buFont typeface="Arial" panose="020B0604020202020204" pitchFamily="34" charset="0"/>
              <a:buNone/>
            </a:pPr>
            <a:r>
              <a:rPr lang="en-US" b="1" u="sng" baseline="0" dirty="0"/>
              <a:t>Facilitator Instructions: </a:t>
            </a:r>
          </a:p>
          <a:p>
            <a:pPr marL="171450" indent="-171450">
              <a:buFont typeface="Arial" panose="020B0604020202020204" pitchFamily="34" charset="0"/>
              <a:buChar char="•"/>
            </a:pPr>
            <a:r>
              <a:rPr lang="en-US" baseline="0" dirty="0"/>
              <a:t>Adapt this slide based on its relevance to your specific assessment process. </a:t>
            </a:r>
            <a:endParaRPr lang="en-US" dirty="0"/>
          </a:p>
        </p:txBody>
      </p:sp>
      <p:sp>
        <p:nvSpPr>
          <p:cNvPr id="4" name="Slide Number Placeholder 3"/>
          <p:cNvSpPr>
            <a:spLocks noGrp="1"/>
          </p:cNvSpPr>
          <p:nvPr>
            <p:ph type="sldNum" sz="quarter" idx="10"/>
          </p:nvPr>
        </p:nvSpPr>
        <p:spPr/>
        <p:txBody>
          <a:bodyPr/>
          <a:lstStyle/>
          <a:p>
            <a:pPr>
              <a:defRPr/>
            </a:pPr>
            <a:fld id="{461DBA10-4728-48D4-AEC4-106D8C7393E5}" type="slidenum">
              <a:rPr lang="en-US" smtClean="0">
                <a:solidFill>
                  <a:prstClr val="black"/>
                </a:solidFill>
              </a:rPr>
              <a:pPr>
                <a:defRPr/>
              </a:pPr>
              <a:t>6</a:t>
            </a:fld>
            <a:endParaRPr lang="en-US">
              <a:solidFill>
                <a:prstClr val="black"/>
              </a:solidFill>
            </a:endParaRPr>
          </a:p>
        </p:txBody>
      </p:sp>
    </p:spTree>
    <p:extLst>
      <p:ext uri="{BB962C8B-B14F-4D97-AF65-F5344CB8AC3E}">
        <p14:creationId xmlns:p14="http://schemas.microsoft.com/office/powerpoint/2010/main" val="25007756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b="1" u="sng" baseline="0" dirty="0"/>
              <a:t>Talking points: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rgbClr val="FF0000"/>
                </a:solidFill>
              </a:rPr>
              <a:t>Let’s discuss</a:t>
            </a:r>
            <a:r>
              <a:rPr lang="en-US" baseline="0" dirty="0">
                <a:solidFill>
                  <a:srgbClr val="FF0000"/>
                </a:solidFill>
              </a:rPr>
              <a:t> the rating scale to ensure that we are all interpreting the scale properly and consistently.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The leadership scale is intended to measure the spread of QI across the entire agency and the formality of QI activities.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Note that our scale is different that the staff version which measures staff perceptions of QI activities from their personal experiences at the work unit level using an agreement scale. </a:t>
            </a:r>
            <a:endParaRPr lang="en-US" baseline="0" dirty="0">
              <a:solidFill>
                <a:srgbClr val="FF0000"/>
              </a:solidFill>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solidFill>
                  <a:srgbClr val="FF0000"/>
                </a:solidFill>
              </a:rPr>
              <a:t>Discuss each of the 6-pts on the rating scale, as presented on the slide. </a:t>
            </a:r>
            <a:endParaRPr lang="en-US" dirty="0">
              <a:solidFill>
                <a:srgbClr val="FF0000"/>
              </a:solidFill>
            </a:endParaRPr>
          </a:p>
          <a:p>
            <a:pPr marL="285750" indent="-285750">
              <a:buFont typeface="Arial" panose="020B0604020202020204" pitchFamily="34" charset="0"/>
              <a:buChar char="•"/>
            </a:pPr>
            <a:endParaRPr lang="en-US" baseline="0" dirty="0"/>
          </a:p>
          <a:p>
            <a:pPr marL="0" indent="0">
              <a:buFont typeface="Arial" panose="020B0604020202020204" pitchFamily="34" charset="0"/>
              <a:buNone/>
            </a:pPr>
            <a:r>
              <a:rPr lang="en-US" b="1" u="sng" baseline="0" dirty="0"/>
              <a:t>Facilitator Instructions:</a:t>
            </a:r>
          </a:p>
        </p:txBody>
      </p:sp>
      <p:sp>
        <p:nvSpPr>
          <p:cNvPr id="4" name="Slide Number Placeholder 3"/>
          <p:cNvSpPr>
            <a:spLocks noGrp="1"/>
          </p:cNvSpPr>
          <p:nvPr>
            <p:ph type="sldNum" sz="quarter" idx="10"/>
          </p:nvPr>
        </p:nvSpPr>
        <p:spPr/>
        <p:txBody>
          <a:bodyPr/>
          <a:lstStyle/>
          <a:p>
            <a:fld id="{FC71FDB7-EA46-45BC-8A56-F7436A83A5F6}" type="slidenum">
              <a:rPr lang="en-US" smtClean="0"/>
              <a:t>7</a:t>
            </a:fld>
            <a:endParaRPr lang="en-US"/>
          </a:p>
        </p:txBody>
      </p:sp>
    </p:spTree>
    <p:extLst>
      <p:ext uri="{BB962C8B-B14F-4D97-AF65-F5344CB8AC3E}">
        <p14:creationId xmlns:p14="http://schemas.microsoft.com/office/powerpoint/2010/main" val="23040424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b="1" u="sng" baseline="0" dirty="0"/>
              <a:t>Talking points: </a:t>
            </a:r>
          </a:p>
          <a:p>
            <a:pPr marL="171450" indent="-171450">
              <a:buFont typeface="Arial" panose="020B0604020202020204" pitchFamily="34" charset="0"/>
              <a:buChar char="•"/>
            </a:pPr>
            <a:r>
              <a:rPr lang="en-US" b="0" baseline="0" dirty="0"/>
              <a:t>Discuss your specific self assessment process and next steps for staff. </a:t>
            </a:r>
          </a:p>
          <a:p>
            <a:endParaRPr lang="en-US" b="0" baseline="0" dirty="0"/>
          </a:p>
          <a:p>
            <a:pPr marL="0" indent="0">
              <a:buFont typeface="Arial" panose="020B0604020202020204" pitchFamily="34" charset="0"/>
              <a:buNone/>
            </a:pPr>
            <a:r>
              <a:rPr lang="en-US" b="1" u="sng" baseline="0" dirty="0"/>
              <a:t>Facilitator Instructions: </a:t>
            </a:r>
            <a:endParaRPr lang="en-US" u="sng" dirty="0"/>
          </a:p>
          <a:p>
            <a:pPr marL="171450" indent="-171450">
              <a:buFont typeface="Arial" panose="020B0604020202020204" pitchFamily="34" charset="0"/>
              <a:buChar char="•"/>
            </a:pPr>
            <a:r>
              <a:rPr lang="en-US" dirty="0"/>
              <a:t>Customize this slide to reflect</a:t>
            </a:r>
            <a:r>
              <a:rPr lang="en-US" baseline="0" dirty="0"/>
              <a:t> your timeline and assessment process. </a:t>
            </a:r>
            <a:endParaRPr lang="en-US" dirty="0"/>
          </a:p>
        </p:txBody>
      </p:sp>
      <p:sp>
        <p:nvSpPr>
          <p:cNvPr id="4" name="Slide Number Placeholder 3"/>
          <p:cNvSpPr>
            <a:spLocks noGrp="1"/>
          </p:cNvSpPr>
          <p:nvPr>
            <p:ph type="sldNum" sz="quarter" idx="10"/>
          </p:nvPr>
        </p:nvSpPr>
        <p:spPr/>
        <p:txBody>
          <a:bodyPr/>
          <a:lstStyle/>
          <a:p>
            <a:fld id="{FC71FDB7-EA46-45BC-8A56-F7436A83A5F6}" type="slidenum">
              <a:rPr lang="en-US" smtClean="0"/>
              <a:t>8</a:t>
            </a:fld>
            <a:endParaRPr lang="en-US"/>
          </a:p>
        </p:txBody>
      </p:sp>
    </p:spTree>
    <p:extLst>
      <p:ext uri="{BB962C8B-B14F-4D97-AF65-F5344CB8AC3E}">
        <p14:creationId xmlns:p14="http://schemas.microsoft.com/office/powerpoint/2010/main" val="3581284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b="1" u="sng" baseline="0" dirty="0"/>
              <a:t>Talking points: </a:t>
            </a:r>
          </a:p>
          <a:p>
            <a:pPr marL="171450" indent="-171450">
              <a:buFont typeface="Arial" panose="020B0604020202020204" pitchFamily="34" charset="0"/>
              <a:buChar char="•"/>
            </a:pPr>
            <a:r>
              <a:rPr lang="en-US" b="0" dirty="0"/>
              <a:t>During this meeting,</a:t>
            </a:r>
            <a:r>
              <a:rPr lang="en-US" b="0" baseline="0" dirty="0"/>
              <a:t> we will rating ourselves against the diagnostic statement in the QI SAT as a group. Prior to rating each of the sub-elements, we will have facilitated group discussion about the diagnostic statements as they pertain to our agency. </a:t>
            </a:r>
          </a:p>
          <a:p>
            <a:pPr marL="171450" indent="-171450">
              <a:buFont typeface="Arial" panose="020B0604020202020204" pitchFamily="34" charset="0"/>
              <a:buChar char="•"/>
            </a:pPr>
            <a:r>
              <a:rPr lang="en-US" b="0" baseline="0" dirty="0"/>
              <a:t>This process will provide an opportunity for all of us to rich discussion about how QI works at our agency, to develop a common understanding of the current state, and to address any questions or concerns. </a:t>
            </a:r>
          </a:p>
          <a:p>
            <a:pPr marL="171450" indent="-171450">
              <a:buFont typeface="Arial" panose="020B0604020202020204" pitchFamily="34" charset="0"/>
              <a:buChar char="•"/>
            </a:pPr>
            <a:r>
              <a:rPr lang="en-US" b="0" baseline="0" dirty="0"/>
              <a:t>This process will result in objective scoring and cross-departmental input. </a:t>
            </a:r>
          </a:p>
          <a:p>
            <a:pPr marL="0" indent="0">
              <a:buFont typeface="Arial" panose="020B0604020202020204" pitchFamily="34" charset="0"/>
              <a:buNone/>
            </a:pPr>
            <a:endParaRPr lang="en-US" b="0" baseline="0" dirty="0"/>
          </a:p>
          <a:p>
            <a:pPr marL="0" indent="0">
              <a:buFont typeface="Arial" panose="020B0604020202020204" pitchFamily="34" charset="0"/>
              <a:buNone/>
            </a:pPr>
            <a:r>
              <a:rPr lang="en-US" b="1" u="sng" baseline="0" dirty="0"/>
              <a:t>Facilitator Instructions: </a:t>
            </a:r>
          </a:p>
          <a:p>
            <a:pPr marL="171450" indent="-171450">
              <a:buFont typeface="Arial" panose="020B0604020202020204" pitchFamily="34" charset="0"/>
              <a:buChar char="•"/>
            </a:pPr>
            <a:r>
              <a:rPr lang="en-US" b="0" baseline="0" dirty="0"/>
              <a:t>Slides 9-42 cover each of the 6 foundational elements and sub-elements. Each slide offers talking point to present the QI concepts covered in the respective diagnostic statements and facilitation questions to help generate group dialogue. </a:t>
            </a:r>
          </a:p>
          <a:p>
            <a:pPr marL="171450" indent="-171450">
              <a:buFont typeface="Arial" panose="020B0604020202020204" pitchFamily="34" charset="0"/>
              <a:buChar char="•"/>
            </a:pPr>
            <a:r>
              <a:rPr lang="en-US" b="0" baseline="0" dirty="0"/>
              <a:t>Following each sub-element slide is another placeholder slide for scoring the sub-element. Adapt these slides, per your process. </a:t>
            </a:r>
          </a:p>
          <a:p>
            <a:pPr marL="0" indent="0">
              <a:buFont typeface="Arial" panose="020B0604020202020204" pitchFamily="34" charset="0"/>
              <a:buNone/>
            </a:pPr>
            <a:endParaRPr lang="en-US" b="0" baseline="0" dirty="0"/>
          </a:p>
          <a:p>
            <a:endParaRPr lang="en-US" baseline="0" dirty="0"/>
          </a:p>
          <a:p>
            <a:endParaRPr lang="en-US" dirty="0"/>
          </a:p>
        </p:txBody>
      </p:sp>
      <p:sp>
        <p:nvSpPr>
          <p:cNvPr id="4" name="Slide Number Placeholder 3"/>
          <p:cNvSpPr>
            <a:spLocks noGrp="1"/>
          </p:cNvSpPr>
          <p:nvPr>
            <p:ph type="sldNum" sz="quarter" idx="10"/>
          </p:nvPr>
        </p:nvSpPr>
        <p:spPr/>
        <p:txBody>
          <a:bodyPr/>
          <a:lstStyle/>
          <a:p>
            <a:fld id="{FC71FDB7-EA46-45BC-8A56-F7436A83A5F6}" type="slidenum">
              <a:rPr lang="en-US" smtClean="0"/>
              <a:t>9</a:t>
            </a:fld>
            <a:endParaRPr lang="en-US"/>
          </a:p>
        </p:txBody>
      </p:sp>
    </p:spTree>
    <p:extLst>
      <p:ext uri="{BB962C8B-B14F-4D97-AF65-F5344CB8AC3E}">
        <p14:creationId xmlns:p14="http://schemas.microsoft.com/office/powerpoint/2010/main" val="17792229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D52989FA-DB2F-4667-8FC3-D69DEFE1ADFB}" type="datetimeFigureOut">
              <a:rPr lang="en-US" smtClean="0"/>
              <a:t>8/29/2018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4FB2257-4909-4E3B-B9A4-E05CED6D8B9D}" type="slidenum">
              <a:rPr lang="en-US" smtClean="0"/>
              <a:t>‹#›</a:t>
            </a:fld>
            <a:endParaRPr lang="en-US"/>
          </a:p>
        </p:txBody>
      </p:sp>
    </p:spTree>
    <p:extLst>
      <p:ext uri="{BB962C8B-B14F-4D97-AF65-F5344CB8AC3E}">
        <p14:creationId xmlns:p14="http://schemas.microsoft.com/office/powerpoint/2010/main" val="15428274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52989FA-DB2F-4667-8FC3-D69DEFE1ADFB}" type="datetimeFigureOut">
              <a:rPr lang="en-US" smtClean="0"/>
              <a:t>8/29/2018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4FB2257-4909-4E3B-B9A4-E05CED6D8B9D}" type="slidenum">
              <a:rPr lang="en-US" smtClean="0"/>
              <a:t>‹#›</a:t>
            </a:fld>
            <a:endParaRPr lang="en-US"/>
          </a:p>
        </p:txBody>
      </p:sp>
    </p:spTree>
    <p:extLst>
      <p:ext uri="{BB962C8B-B14F-4D97-AF65-F5344CB8AC3E}">
        <p14:creationId xmlns:p14="http://schemas.microsoft.com/office/powerpoint/2010/main" val="14982811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52989FA-DB2F-4667-8FC3-D69DEFE1ADFB}" type="datetimeFigureOut">
              <a:rPr lang="en-US" smtClean="0"/>
              <a:t>8/29/2018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4FB2257-4909-4E3B-B9A4-E05CED6D8B9D}" type="slidenum">
              <a:rPr lang="en-US" smtClean="0"/>
              <a:t>‹#›</a:t>
            </a:fld>
            <a:endParaRPr lang="en-US"/>
          </a:p>
        </p:txBody>
      </p:sp>
    </p:spTree>
    <p:extLst>
      <p:ext uri="{BB962C8B-B14F-4D97-AF65-F5344CB8AC3E}">
        <p14:creationId xmlns:p14="http://schemas.microsoft.com/office/powerpoint/2010/main" val="1412502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52989FA-DB2F-4667-8FC3-D69DEFE1ADFB}" type="datetimeFigureOut">
              <a:rPr lang="en-US" smtClean="0"/>
              <a:t>8/29/2018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4FB2257-4909-4E3B-B9A4-E05CED6D8B9D}" type="slidenum">
              <a:rPr lang="en-US" smtClean="0"/>
              <a:t>‹#›</a:t>
            </a:fld>
            <a:endParaRPr lang="en-US"/>
          </a:p>
        </p:txBody>
      </p:sp>
    </p:spTree>
    <p:extLst>
      <p:ext uri="{BB962C8B-B14F-4D97-AF65-F5344CB8AC3E}">
        <p14:creationId xmlns:p14="http://schemas.microsoft.com/office/powerpoint/2010/main" val="17136631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52989FA-DB2F-4667-8FC3-D69DEFE1ADFB}" type="datetimeFigureOut">
              <a:rPr lang="en-US" smtClean="0"/>
              <a:t>8/29/2018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4FB2257-4909-4E3B-B9A4-E05CED6D8B9D}" type="slidenum">
              <a:rPr lang="en-US" smtClean="0"/>
              <a:t>‹#›</a:t>
            </a:fld>
            <a:endParaRPr lang="en-US"/>
          </a:p>
        </p:txBody>
      </p:sp>
    </p:spTree>
    <p:extLst>
      <p:ext uri="{BB962C8B-B14F-4D97-AF65-F5344CB8AC3E}">
        <p14:creationId xmlns:p14="http://schemas.microsoft.com/office/powerpoint/2010/main" val="26149555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D52989FA-DB2F-4667-8FC3-D69DEFE1ADFB}" type="datetimeFigureOut">
              <a:rPr lang="en-US" smtClean="0"/>
              <a:t>8/29/2018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4FB2257-4909-4E3B-B9A4-E05CED6D8B9D}" type="slidenum">
              <a:rPr lang="en-US" smtClean="0"/>
              <a:t>‹#›</a:t>
            </a:fld>
            <a:endParaRPr lang="en-US"/>
          </a:p>
        </p:txBody>
      </p:sp>
    </p:spTree>
    <p:extLst>
      <p:ext uri="{BB962C8B-B14F-4D97-AF65-F5344CB8AC3E}">
        <p14:creationId xmlns:p14="http://schemas.microsoft.com/office/powerpoint/2010/main" val="2808351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52989FA-DB2F-4667-8FC3-D69DEFE1ADFB}" type="datetimeFigureOut">
              <a:rPr lang="en-US" smtClean="0"/>
              <a:t>8/29/2018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4FB2257-4909-4E3B-B9A4-E05CED6D8B9D}" type="slidenum">
              <a:rPr lang="en-US" smtClean="0"/>
              <a:t>‹#›</a:t>
            </a:fld>
            <a:endParaRPr lang="en-US"/>
          </a:p>
        </p:txBody>
      </p:sp>
    </p:spTree>
    <p:extLst>
      <p:ext uri="{BB962C8B-B14F-4D97-AF65-F5344CB8AC3E}">
        <p14:creationId xmlns:p14="http://schemas.microsoft.com/office/powerpoint/2010/main" val="10298333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D52989FA-DB2F-4667-8FC3-D69DEFE1ADFB}" type="datetimeFigureOut">
              <a:rPr lang="en-US" smtClean="0"/>
              <a:t>8/29/2018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4FB2257-4909-4E3B-B9A4-E05CED6D8B9D}" type="slidenum">
              <a:rPr lang="en-US" smtClean="0"/>
              <a:t>‹#›</a:t>
            </a:fld>
            <a:endParaRPr lang="en-US"/>
          </a:p>
        </p:txBody>
      </p:sp>
    </p:spTree>
    <p:extLst>
      <p:ext uri="{BB962C8B-B14F-4D97-AF65-F5344CB8AC3E}">
        <p14:creationId xmlns:p14="http://schemas.microsoft.com/office/powerpoint/2010/main" val="21482224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52989FA-DB2F-4667-8FC3-D69DEFE1ADFB}" type="datetimeFigureOut">
              <a:rPr lang="en-US" smtClean="0"/>
              <a:t>8/29/2018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4FB2257-4909-4E3B-B9A4-E05CED6D8B9D}" type="slidenum">
              <a:rPr lang="en-US" smtClean="0"/>
              <a:t>‹#›</a:t>
            </a:fld>
            <a:endParaRPr lang="en-US"/>
          </a:p>
        </p:txBody>
      </p:sp>
    </p:spTree>
    <p:extLst>
      <p:ext uri="{BB962C8B-B14F-4D97-AF65-F5344CB8AC3E}">
        <p14:creationId xmlns:p14="http://schemas.microsoft.com/office/powerpoint/2010/main" val="24319885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52989FA-DB2F-4667-8FC3-D69DEFE1ADFB}" type="datetimeFigureOut">
              <a:rPr lang="en-US" smtClean="0"/>
              <a:t>8/29/2018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4FB2257-4909-4E3B-B9A4-E05CED6D8B9D}" type="slidenum">
              <a:rPr lang="en-US" smtClean="0"/>
              <a:t>‹#›</a:t>
            </a:fld>
            <a:endParaRPr lang="en-US"/>
          </a:p>
        </p:txBody>
      </p:sp>
    </p:spTree>
    <p:extLst>
      <p:ext uri="{BB962C8B-B14F-4D97-AF65-F5344CB8AC3E}">
        <p14:creationId xmlns:p14="http://schemas.microsoft.com/office/powerpoint/2010/main" val="21064939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52989FA-DB2F-4667-8FC3-D69DEFE1ADFB}" type="datetimeFigureOut">
              <a:rPr lang="en-US" smtClean="0"/>
              <a:t>8/29/2018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4FB2257-4909-4E3B-B9A4-E05CED6D8B9D}" type="slidenum">
              <a:rPr lang="en-US" smtClean="0"/>
              <a:t>‹#›</a:t>
            </a:fld>
            <a:endParaRPr lang="en-US"/>
          </a:p>
        </p:txBody>
      </p:sp>
    </p:spTree>
    <p:extLst>
      <p:ext uri="{BB962C8B-B14F-4D97-AF65-F5344CB8AC3E}">
        <p14:creationId xmlns:p14="http://schemas.microsoft.com/office/powerpoint/2010/main" val="30251902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52989FA-DB2F-4667-8FC3-D69DEFE1ADFB}" type="datetimeFigureOut">
              <a:rPr lang="en-US" smtClean="0"/>
              <a:t>8/29/2018</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4FB2257-4909-4E3B-B9A4-E05CED6D8B9D}" type="slidenum">
              <a:rPr lang="en-US" smtClean="0"/>
              <a:t>‹#›</a:t>
            </a:fld>
            <a:endParaRPr lang="en-US"/>
          </a:p>
        </p:txBody>
      </p:sp>
    </p:spTree>
    <p:extLst>
      <p:ext uri="{BB962C8B-B14F-4D97-AF65-F5344CB8AC3E}">
        <p14:creationId xmlns:p14="http://schemas.microsoft.com/office/powerpoint/2010/main" val="121106122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tags" Target="../tags/tag1.xml"/><Relationship Id="rId5" Type="http://schemas.openxmlformats.org/officeDocument/2006/relationships/image" Target="../media/image3.png"/><Relationship Id="rId4" Type="http://schemas.openxmlformats.org/officeDocument/2006/relationships/image" Target="../media/image1.jpg"/></Relationships>
</file>

<file path=ppt/slides/_rels/slide3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7.xml"/><Relationship Id="rId1" Type="http://schemas.openxmlformats.org/officeDocument/2006/relationships/slideLayout" Target="../slideLayouts/slideLayout2.xml"/><Relationship Id="rId5" Type="http://schemas.openxmlformats.org/officeDocument/2006/relationships/image" Target="../media/image6.jfif"/><Relationship Id="rId4" Type="http://schemas.openxmlformats.org/officeDocument/2006/relationships/image" Target="../media/image3.png"/></Relationships>
</file>

<file path=ppt/slides/_rels/slide3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tags" Target="../tags/tag2.xml"/><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4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4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4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4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4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tags" Target="../tags/tag3.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tags" Target="../tags/tag4.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072080"/>
            <a:ext cx="9144000" cy="2741984"/>
          </a:xfrm>
          <a:prstGeom prst="rect">
            <a:avLst/>
          </a:prstGeom>
        </p:spPr>
      </p:pic>
      <p:sp>
        <p:nvSpPr>
          <p:cNvPr id="23" name="TextBox 22"/>
          <p:cNvSpPr txBox="1"/>
          <p:nvPr/>
        </p:nvSpPr>
        <p:spPr>
          <a:xfrm>
            <a:off x="1261457" y="3119906"/>
            <a:ext cx="6621086" cy="1200329"/>
          </a:xfrm>
          <a:prstGeom prst="rect">
            <a:avLst/>
          </a:prstGeom>
          <a:noFill/>
        </p:spPr>
        <p:txBody>
          <a:bodyPr wrap="square" rtlCol="0">
            <a:spAutoFit/>
          </a:bodyPr>
          <a:lstStyle/>
          <a:p>
            <a:pPr algn="ctr"/>
            <a:r>
              <a:rPr lang="en-US" sz="3600" b="1" dirty="0">
                <a:solidFill>
                  <a:schemeClr val="bg1"/>
                </a:solidFill>
              </a:rPr>
              <a:t>Leadership QI Self-Assessment: Group Discussion and Scoring </a:t>
            </a:r>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61068" y="6148585"/>
            <a:ext cx="2079296" cy="555864"/>
          </a:xfrm>
          <a:prstGeom prst="rect">
            <a:avLst/>
          </a:prstGeom>
        </p:spPr>
      </p:pic>
    </p:spTree>
    <p:extLst>
      <p:ext uri="{BB962C8B-B14F-4D97-AF65-F5344CB8AC3E}">
        <p14:creationId xmlns:p14="http://schemas.microsoft.com/office/powerpoint/2010/main" val="5169364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1164431"/>
          </a:xfrm>
          <a:prstGeom prst="rect">
            <a:avLst/>
          </a:prstGeom>
        </p:spPr>
      </p:pic>
      <p:sp>
        <p:nvSpPr>
          <p:cNvPr id="23" name="TextBox 22"/>
          <p:cNvSpPr txBox="1"/>
          <p:nvPr/>
        </p:nvSpPr>
        <p:spPr>
          <a:xfrm>
            <a:off x="327735" y="13679"/>
            <a:ext cx="5833339" cy="1200329"/>
          </a:xfrm>
          <a:prstGeom prst="rect">
            <a:avLst/>
          </a:prstGeom>
          <a:noFill/>
        </p:spPr>
        <p:txBody>
          <a:bodyPr wrap="square" rtlCol="0">
            <a:spAutoFit/>
          </a:bodyPr>
          <a:lstStyle/>
          <a:p>
            <a:r>
              <a:rPr lang="en-US" sz="3600"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t>Foundational Element 1: Staff Empowerment</a:t>
            </a:r>
          </a:p>
        </p:txBody>
      </p:sp>
      <p:pic>
        <p:nvPicPr>
          <p:cNvPr id="24" name="Picture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54567" y="385200"/>
            <a:ext cx="1458668" cy="394030"/>
          </a:xfrm>
          <a:prstGeom prst="rect">
            <a:avLst/>
          </a:prstGeom>
        </p:spPr>
      </p:pic>
      <p:sp>
        <p:nvSpPr>
          <p:cNvPr id="3" name="Rectangle 2"/>
          <p:cNvSpPr/>
          <p:nvPr/>
        </p:nvSpPr>
        <p:spPr>
          <a:xfrm>
            <a:off x="478792" y="2016559"/>
            <a:ext cx="8186416" cy="3662541"/>
          </a:xfrm>
          <a:prstGeom prst="rect">
            <a:avLst/>
          </a:prstGeom>
        </p:spPr>
        <p:txBody>
          <a:bodyPr wrap="square">
            <a:spAutoFit/>
          </a:bodyPr>
          <a:lstStyle/>
          <a:p>
            <a:pPr lvl="0"/>
            <a:r>
              <a:rPr lang="en-US" sz="2400" dirty="0"/>
              <a:t>Staff are empowered to use QI in their daily work through:</a:t>
            </a:r>
            <a:br>
              <a:rPr lang="en-US" sz="2400" dirty="0"/>
            </a:br>
            <a:endParaRPr lang="en-US" sz="2400" dirty="0"/>
          </a:p>
          <a:p>
            <a:pPr marL="285750" lvl="0" indent="-285750">
              <a:buFont typeface="Arial" panose="020B0604020202020204" pitchFamily="34" charset="0"/>
              <a:buChar char="•"/>
            </a:pPr>
            <a:r>
              <a:rPr lang="en-US" sz="2400" dirty="0"/>
              <a:t>Trainings, coaches, and resources </a:t>
            </a:r>
          </a:p>
          <a:p>
            <a:pPr marL="285750" indent="-285750">
              <a:buFont typeface="Arial" panose="020B0604020202020204" pitchFamily="34" charset="0"/>
              <a:buChar char="•"/>
            </a:pPr>
            <a:r>
              <a:rPr lang="en-US" sz="2400" dirty="0"/>
              <a:t>Clear expectations </a:t>
            </a:r>
          </a:p>
          <a:p>
            <a:pPr marL="285750" indent="-285750">
              <a:buFont typeface="Arial" panose="020B0604020202020204" pitchFamily="34" charset="0"/>
              <a:buChar char="•"/>
            </a:pPr>
            <a:r>
              <a:rPr lang="en-US" sz="2400" dirty="0"/>
              <a:t>Opportunities to implement QI </a:t>
            </a:r>
          </a:p>
          <a:p>
            <a:pPr marL="285750" indent="-285750">
              <a:buFont typeface="Arial" panose="020B0604020202020204" pitchFamily="34" charset="0"/>
              <a:buChar char="•"/>
            </a:pPr>
            <a:r>
              <a:rPr lang="en-US" sz="2400" dirty="0"/>
              <a:t>Autonomy to make improvements </a:t>
            </a:r>
          </a:p>
          <a:p>
            <a:pPr marL="285750" indent="-285750">
              <a:buFont typeface="Arial" panose="020B0604020202020204" pitchFamily="34" charset="0"/>
              <a:buChar char="•"/>
            </a:pPr>
            <a:r>
              <a:rPr lang="en-US" sz="2400" dirty="0"/>
              <a:t>Performance feedback systems</a:t>
            </a:r>
          </a:p>
          <a:p>
            <a:pPr marL="285750" indent="-285750">
              <a:buFont typeface="Arial" panose="020B0604020202020204" pitchFamily="34" charset="0"/>
              <a:buChar char="•"/>
            </a:pPr>
            <a:r>
              <a:rPr lang="en-US" sz="2400" dirty="0">
                <a:solidFill>
                  <a:srgbClr val="FF0000"/>
                </a:solidFill>
              </a:rPr>
              <a:t>List the agency’s specific staff empowerment efforts </a:t>
            </a:r>
          </a:p>
          <a:p>
            <a:pPr marL="0" lvl="1"/>
            <a:endParaRPr lang="en-US" sz="2400" dirty="0"/>
          </a:p>
          <a:p>
            <a:pPr marL="285750" lvl="0" indent="-285750">
              <a:buFont typeface="Arial" panose="020B0604020202020204" pitchFamily="34" charset="0"/>
              <a:buChar char="•"/>
            </a:pPr>
            <a:endParaRPr lang="en-US" sz="1600" dirty="0"/>
          </a:p>
        </p:txBody>
      </p:sp>
    </p:spTree>
    <p:extLst>
      <p:ext uri="{BB962C8B-B14F-4D97-AF65-F5344CB8AC3E}">
        <p14:creationId xmlns:p14="http://schemas.microsoft.com/office/powerpoint/2010/main" val="7362449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1164431"/>
          </a:xfrm>
          <a:prstGeom prst="rect">
            <a:avLst/>
          </a:prstGeom>
        </p:spPr>
      </p:pic>
      <p:sp>
        <p:nvSpPr>
          <p:cNvPr id="23" name="TextBox 22"/>
          <p:cNvSpPr txBox="1"/>
          <p:nvPr/>
        </p:nvSpPr>
        <p:spPr>
          <a:xfrm>
            <a:off x="221188" y="0"/>
            <a:ext cx="6510352" cy="1077218"/>
          </a:xfrm>
          <a:prstGeom prst="rect">
            <a:avLst/>
          </a:prstGeom>
          <a:noFill/>
        </p:spPr>
        <p:txBody>
          <a:bodyPr wrap="square" rtlCol="0">
            <a:spAutoFit/>
          </a:bodyPr>
          <a:lstStyle/>
          <a:p>
            <a:r>
              <a:rPr lang="en-US" sz="3600"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t>Staff Empowerment</a:t>
            </a:r>
          </a:p>
          <a:p>
            <a:r>
              <a:rPr lang="en-US" sz="2800"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t>Sub-Element 1.1: Enabling Performance </a:t>
            </a:r>
          </a:p>
        </p:txBody>
      </p:sp>
      <p:pic>
        <p:nvPicPr>
          <p:cNvPr id="24" name="Picture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39724" y="306007"/>
            <a:ext cx="1458668" cy="394030"/>
          </a:xfrm>
          <a:prstGeom prst="rect">
            <a:avLst/>
          </a:prstGeom>
        </p:spPr>
      </p:pic>
      <p:sp>
        <p:nvSpPr>
          <p:cNvPr id="3" name="Rectangle 2"/>
          <p:cNvSpPr/>
          <p:nvPr/>
        </p:nvSpPr>
        <p:spPr>
          <a:xfrm>
            <a:off x="226619" y="2023240"/>
            <a:ext cx="8186416" cy="5236113"/>
          </a:xfrm>
          <a:prstGeom prst="rect">
            <a:avLst/>
          </a:prstGeom>
        </p:spPr>
        <p:txBody>
          <a:bodyPr wrap="square">
            <a:spAutoFit/>
          </a:bodyPr>
          <a:lstStyle/>
          <a:p>
            <a:pPr marL="171450" lvl="0" indent="-171450">
              <a:buFont typeface="Arial" panose="020B0604020202020204" pitchFamily="34" charset="0"/>
              <a:buChar char="•"/>
            </a:pPr>
            <a:r>
              <a:rPr lang="en-US" sz="2400" dirty="0"/>
              <a:t>Have we clearly articulated expectations around QI across all staff? </a:t>
            </a:r>
            <a:br>
              <a:rPr lang="en-US" sz="2400" dirty="0"/>
            </a:br>
            <a:endParaRPr lang="en-US" sz="2400" dirty="0"/>
          </a:p>
          <a:p>
            <a:pPr marL="171450" lvl="0" indent="-171450">
              <a:buFont typeface="Arial" panose="020B0604020202020204" pitchFamily="34" charset="0"/>
              <a:buChar char="•"/>
            </a:pPr>
            <a:r>
              <a:rPr lang="en-US" sz="2400" dirty="0"/>
              <a:t>Do staff have access to needed resources to do their jobs? To learn and implement QI? </a:t>
            </a:r>
            <a:br>
              <a:rPr lang="en-US" sz="2400" dirty="0"/>
            </a:br>
            <a:endParaRPr lang="en-US" sz="2400" dirty="0"/>
          </a:p>
          <a:p>
            <a:pPr marL="171450" lvl="0" indent="-171450">
              <a:buFont typeface="Arial" panose="020B0604020202020204" pitchFamily="34" charset="0"/>
              <a:buChar char="•"/>
            </a:pPr>
            <a:r>
              <a:rPr lang="en-US" sz="2400" dirty="0"/>
              <a:t>Are skilled QI and other job related mentors available to staff? </a:t>
            </a:r>
            <a:br>
              <a:rPr lang="en-US" sz="2400" dirty="0"/>
            </a:br>
            <a:endParaRPr lang="en-US" sz="2400" dirty="0"/>
          </a:p>
          <a:p>
            <a:pPr marL="171450" indent="-171450">
              <a:buFont typeface="Arial" panose="020B0604020202020204" pitchFamily="34" charset="0"/>
              <a:buChar char="•"/>
            </a:pPr>
            <a:r>
              <a:rPr lang="en-US" sz="2400" dirty="0"/>
              <a:t>Have staff been given a voice in the agency’s QI process (e.g. nominate or select projects? Authority to make improvements)?</a:t>
            </a:r>
          </a:p>
          <a:p>
            <a:pPr>
              <a:lnSpc>
                <a:spcPct val="107000"/>
              </a:lnSpc>
              <a:spcAft>
                <a:spcPts val="800"/>
              </a:spcAft>
            </a:pPr>
            <a:endParaRPr lang="en-US" dirty="0">
              <a:ea typeface="Times New Roman" panose="02020603050405020304" pitchFamily="18" charset="0"/>
              <a:cs typeface="Times New Roman" panose="02020603050405020304" pitchFamily="18" charset="0"/>
            </a:endParaRPr>
          </a:p>
          <a:p>
            <a:pPr>
              <a:lnSpc>
                <a:spcPct val="107000"/>
              </a:lnSpc>
              <a:spcAft>
                <a:spcPts val="800"/>
              </a:spcAft>
            </a:pPr>
            <a:endParaRPr lang="en-US" dirty="0">
              <a:ea typeface="Times New Roman" panose="02020603050405020304" pitchFamily="18"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endParaRPr lang="en-US" dirty="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732375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1164431"/>
          </a:xfrm>
          <a:prstGeom prst="rect">
            <a:avLst/>
          </a:prstGeom>
        </p:spPr>
      </p:pic>
      <p:sp>
        <p:nvSpPr>
          <p:cNvPr id="23" name="TextBox 22"/>
          <p:cNvSpPr txBox="1"/>
          <p:nvPr/>
        </p:nvSpPr>
        <p:spPr>
          <a:xfrm>
            <a:off x="221188" y="0"/>
            <a:ext cx="6510352" cy="1077218"/>
          </a:xfrm>
          <a:prstGeom prst="rect">
            <a:avLst/>
          </a:prstGeom>
          <a:noFill/>
        </p:spPr>
        <p:txBody>
          <a:bodyPr wrap="square" rtlCol="0">
            <a:spAutoFit/>
          </a:bodyPr>
          <a:lstStyle/>
          <a:p>
            <a:r>
              <a:rPr lang="en-US" sz="3600"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t>Staff Empowerment</a:t>
            </a:r>
          </a:p>
          <a:p>
            <a:r>
              <a:rPr lang="en-US" sz="2800"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t>Sub-Element 1.1: Enabling Performance </a:t>
            </a:r>
          </a:p>
        </p:txBody>
      </p:sp>
      <p:pic>
        <p:nvPicPr>
          <p:cNvPr id="24" name="Picture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39724" y="306007"/>
            <a:ext cx="1458668" cy="394030"/>
          </a:xfrm>
          <a:prstGeom prst="rect">
            <a:avLst/>
          </a:prstGeom>
        </p:spPr>
      </p:pic>
      <p:sp>
        <p:nvSpPr>
          <p:cNvPr id="6" name="Rectangle 5">
            <a:extLst>
              <a:ext uri="{FF2B5EF4-FFF2-40B4-BE49-F238E27FC236}">
                <a16:creationId xmlns:a16="http://schemas.microsoft.com/office/drawing/2014/main" id="{A503E316-E2A7-49A0-9BEA-B6FFE5D6534D}"/>
              </a:ext>
            </a:extLst>
          </p:cNvPr>
          <p:cNvSpPr/>
          <p:nvPr/>
        </p:nvSpPr>
        <p:spPr>
          <a:xfrm>
            <a:off x="226599" y="2399668"/>
            <a:ext cx="8690802" cy="5016181"/>
          </a:xfrm>
          <a:prstGeom prst="rect">
            <a:avLst/>
          </a:prstGeom>
        </p:spPr>
        <p:txBody>
          <a:bodyPr wrap="square">
            <a:spAutoFit/>
          </a:bodyPr>
          <a:lstStyle/>
          <a:p>
            <a:pPr>
              <a:lnSpc>
                <a:spcPct val="107000"/>
              </a:lnSpc>
              <a:spcAft>
                <a:spcPts val="800"/>
              </a:spcAft>
            </a:pPr>
            <a:r>
              <a:rPr lang="en-US" sz="2800" dirty="0">
                <a:solidFill>
                  <a:srgbClr val="FF0000"/>
                </a:solidFill>
                <a:ea typeface="Times New Roman" panose="02020603050405020304" pitchFamily="18" charset="0"/>
                <a:cs typeface="Times New Roman" panose="02020603050405020304" pitchFamily="18" charset="0"/>
              </a:rPr>
              <a:t>[Placeholder slide to facilitate scoring of </a:t>
            </a:r>
            <a:r>
              <a:rPr lang="en-US" sz="2800" i="1" dirty="0">
                <a:solidFill>
                  <a:srgbClr val="FF0000"/>
                </a:solidFill>
                <a:ea typeface="Times New Roman" panose="02020603050405020304" pitchFamily="18" charset="0"/>
                <a:cs typeface="Times New Roman" panose="02020603050405020304" pitchFamily="18" charset="0"/>
              </a:rPr>
              <a:t>Sub-Element 1.1: Enabling Performance.</a:t>
            </a:r>
            <a:r>
              <a:rPr lang="en-US" sz="2800" dirty="0">
                <a:solidFill>
                  <a:srgbClr val="FF0000"/>
                </a:solidFill>
                <a:ea typeface="Times New Roman" panose="02020603050405020304" pitchFamily="18" charset="0"/>
                <a:cs typeface="Times New Roman" panose="02020603050405020304" pitchFamily="18" charset="0"/>
              </a:rPr>
              <a:t>]</a:t>
            </a:r>
          </a:p>
          <a:p>
            <a:pPr marL="285750" indent="-285750">
              <a:lnSpc>
                <a:spcPct val="107000"/>
              </a:lnSpc>
              <a:spcAft>
                <a:spcPts val="800"/>
              </a:spcAft>
              <a:buFont typeface="Arial" panose="020B0604020202020204" pitchFamily="34" charset="0"/>
              <a:buChar char="•"/>
            </a:pPr>
            <a:endParaRPr lang="en-US" sz="2800" dirty="0">
              <a:ea typeface="Times New Roman" panose="02020603050405020304" pitchFamily="18" charset="0"/>
              <a:cs typeface="Times New Roman" panose="02020603050405020304" pitchFamily="18" charset="0"/>
            </a:endParaRPr>
          </a:p>
          <a:p>
            <a:pPr>
              <a:lnSpc>
                <a:spcPct val="107000"/>
              </a:lnSpc>
              <a:spcAft>
                <a:spcPts val="800"/>
              </a:spcAft>
            </a:pPr>
            <a:r>
              <a:rPr lang="en-US" sz="2800" dirty="0">
                <a:ea typeface="Times New Roman" panose="02020603050405020304" pitchFamily="18" charset="0"/>
                <a:cs typeface="Times New Roman" panose="02020603050405020304" pitchFamily="18" charset="0"/>
              </a:rPr>
              <a:t> </a:t>
            </a:r>
          </a:p>
          <a:p>
            <a:pPr marL="285750" indent="-285750">
              <a:lnSpc>
                <a:spcPct val="107000"/>
              </a:lnSpc>
              <a:spcAft>
                <a:spcPts val="800"/>
              </a:spcAft>
              <a:buFont typeface="Arial" panose="020B0604020202020204" pitchFamily="34" charset="0"/>
              <a:buChar char="•"/>
            </a:pPr>
            <a:endParaRPr lang="en-US" sz="2800" dirty="0">
              <a:ea typeface="Times New Roman" panose="02020603050405020304" pitchFamily="18" charset="0"/>
              <a:cs typeface="Times New Roman" panose="02020603050405020304" pitchFamily="18" charset="0"/>
            </a:endParaRPr>
          </a:p>
          <a:p>
            <a:pPr marL="742950" lvl="1" indent="-285750">
              <a:lnSpc>
                <a:spcPct val="107000"/>
              </a:lnSpc>
              <a:spcAft>
                <a:spcPts val="800"/>
              </a:spcAft>
              <a:buFont typeface="Arial" panose="020B0604020202020204" pitchFamily="34" charset="0"/>
              <a:buChar char="•"/>
            </a:pPr>
            <a:endParaRPr lang="en-US" sz="2800" dirty="0">
              <a:ea typeface="Times New Roman" panose="02020603050405020304" pitchFamily="18" charset="0"/>
              <a:cs typeface="Times New Roman" panose="02020603050405020304" pitchFamily="18" charset="0"/>
            </a:endParaRPr>
          </a:p>
          <a:p>
            <a:pPr>
              <a:lnSpc>
                <a:spcPct val="107000"/>
              </a:lnSpc>
              <a:spcAft>
                <a:spcPts val="800"/>
              </a:spcAft>
            </a:pPr>
            <a:endParaRPr lang="en-US" sz="2800" dirty="0">
              <a:ea typeface="Times New Roman" panose="02020603050405020304" pitchFamily="18" charset="0"/>
              <a:cs typeface="Times New Roman" panose="02020603050405020304" pitchFamily="18" charset="0"/>
            </a:endParaRPr>
          </a:p>
          <a:p>
            <a:pPr>
              <a:lnSpc>
                <a:spcPct val="107000"/>
              </a:lnSpc>
              <a:spcAft>
                <a:spcPts val="800"/>
              </a:spcAft>
            </a:pPr>
            <a:endParaRPr lang="en-US" dirty="0">
              <a:ea typeface="Times New Roman" panose="02020603050405020304" pitchFamily="18" charset="0"/>
              <a:cs typeface="Times New Roman" panose="02020603050405020304" pitchFamily="18" charset="0"/>
            </a:endParaRPr>
          </a:p>
          <a:p>
            <a:pPr>
              <a:lnSpc>
                <a:spcPct val="107000"/>
              </a:lnSpc>
              <a:spcAft>
                <a:spcPts val="800"/>
              </a:spcAft>
            </a:pPr>
            <a:endParaRPr lang="en-US" dirty="0">
              <a:ea typeface="Times New Roman" panose="02020603050405020304" pitchFamily="18"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endParaRPr lang="en-US" dirty="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633847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549" y="0"/>
            <a:ext cx="9144000" cy="1164431"/>
          </a:xfrm>
          <a:prstGeom prst="rect">
            <a:avLst/>
          </a:prstGeom>
        </p:spPr>
      </p:pic>
      <p:sp>
        <p:nvSpPr>
          <p:cNvPr id="23" name="TextBox 22"/>
          <p:cNvSpPr txBox="1"/>
          <p:nvPr/>
        </p:nvSpPr>
        <p:spPr>
          <a:xfrm>
            <a:off x="135092" y="48302"/>
            <a:ext cx="8358608" cy="1077218"/>
          </a:xfrm>
          <a:prstGeom prst="rect">
            <a:avLst/>
          </a:prstGeom>
          <a:noFill/>
        </p:spPr>
        <p:txBody>
          <a:bodyPr wrap="square" rtlCol="0">
            <a:spAutoFit/>
          </a:bodyPr>
          <a:lstStyle/>
          <a:p>
            <a:r>
              <a:rPr lang="en-US" sz="3600"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t>Staff Empowerment</a:t>
            </a:r>
          </a:p>
          <a:p>
            <a:r>
              <a:rPr lang="en-US" sz="2800"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t>Sub-Element 1.2: Knowledge, Skills, and Abilities (KSAs)</a:t>
            </a:r>
          </a:p>
        </p:txBody>
      </p:sp>
      <p:pic>
        <p:nvPicPr>
          <p:cNvPr id="24" name="Picture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68783" y="144579"/>
            <a:ext cx="1458668" cy="394030"/>
          </a:xfrm>
          <a:prstGeom prst="rect">
            <a:avLst/>
          </a:prstGeom>
        </p:spPr>
      </p:pic>
      <p:sp>
        <p:nvSpPr>
          <p:cNvPr id="3" name="Rectangle 2"/>
          <p:cNvSpPr/>
          <p:nvPr/>
        </p:nvSpPr>
        <p:spPr>
          <a:xfrm>
            <a:off x="221188" y="2105935"/>
            <a:ext cx="8186416" cy="4497450"/>
          </a:xfrm>
          <a:prstGeom prst="rect">
            <a:avLst/>
          </a:prstGeom>
        </p:spPr>
        <p:txBody>
          <a:bodyPr wrap="square">
            <a:spAutoFit/>
          </a:bodyPr>
          <a:lstStyle/>
          <a:p>
            <a:pPr marL="171450" lvl="0" indent="-171450">
              <a:buFont typeface="Arial" panose="020B0604020202020204" pitchFamily="34" charset="0"/>
              <a:buChar char="•"/>
            </a:pPr>
            <a:r>
              <a:rPr lang="en-US" sz="2400" dirty="0"/>
              <a:t>To what extent are our workforce development processes and plans addressing gaps in performance and workforce competencies and KSAs?</a:t>
            </a:r>
            <a:br>
              <a:rPr lang="en-US" sz="2400" dirty="0"/>
            </a:br>
            <a:endParaRPr lang="en-US" sz="2400" dirty="0"/>
          </a:p>
          <a:p>
            <a:pPr marL="171450" lvl="0" indent="-171450">
              <a:buFont typeface="Arial" panose="020B0604020202020204" pitchFamily="34" charset="0"/>
              <a:buChar char="•"/>
            </a:pPr>
            <a:r>
              <a:rPr lang="en-US" sz="2400" dirty="0"/>
              <a:t>Are sufficient employee performance tracking or appraisal processes in place to support meaningful growth?</a:t>
            </a:r>
            <a:br>
              <a:rPr lang="en-US" sz="2400" dirty="0"/>
            </a:br>
            <a:endParaRPr lang="en-US" sz="2400" dirty="0"/>
          </a:p>
          <a:p>
            <a:pPr marL="171450" lvl="0" indent="-171450">
              <a:buFont typeface="Arial" panose="020B0604020202020204" pitchFamily="34" charset="0"/>
              <a:buChar char="•"/>
            </a:pPr>
            <a:r>
              <a:rPr lang="en-US" sz="2400" dirty="0"/>
              <a:t>Are sufficient QI and other workforce training opportunities and resources readily available to all staff? </a:t>
            </a:r>
          </a:p>
          <a:p>
            <a:pPr>
              <a:lnSpc>
                <a:spcPct val="107000"/>
              </a:lnSpc>
              <a:spcAft>
                <a:spcPts val="800"/>
              </a:spcAft>
            </a:pPr>
            <a:endParaRPr lang="en-US" dirty="0">
              <a:ea typeface="Times New Roman" panose="02020603050405020304" pitchFamily="18" charset="0"/>
              <a:cs typeface="Times New Roman" panose="02020603050405020304" pitchFamily="18" charset="0"/>
            </a:endParaRPr>
          </a:p>
          <a:p>
            <a:pPr>
              <a:lnSpc>
                <a:spcPct val="107000"/>
              </a:lnSpc>
              <a:spcAft>
                <a:spcPts val="800"/>
              </a:spcAft>
            </a:pPr>
            <a:endParaRPr lang="en-US" dirty="0">
              <a:ea typeface="Times New Roman" panose="02020603050405020304" pitchFamily="18"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endParaRPr lang="en-US" dirty="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244390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1508105"/>
          </a:xfrm>
          <a:prstGeom prst="rect">
            <a:avLst/>
          </a:prstGeom>
        </p:spPr>
      </p:pic>
      <p:sp>
        <p:nvSpPr>
          <p:cNvPr id="23" name="TextBox 22"/>
          <p:cNvSpPr txBox="1"/>
          <p:nvPr/>
        </p:nvSpPr>
        <p:spPr>
          <a:xfrm>
            <a:off x="226599" y="-54016"/>
            <a:ext cx="7336607" cy="1508105"/>
          </a:xfrm>
          <a:prstGeom prst="rect">
            <a:avLst/>
          </a:prstGeom>
          <a:noFill/>
        </p:spPr>
        <p:txBody>
          <a:bodyPr wrap="square" rtlCol="0">
            <a:spAutoFit/>
          </a:bodyPr>
          <a:lstStyle/>
          <a:p>
            <a:r>
              <a:rPr lang="en-US" sz="3600"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t>Staff Empowerment</a:t>
            </a:r>
          </a:p>
          <a:p>
            <a:r>
              <a:rPr lang="en-US" sz="2800"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t>Sub-Element 1.2: Knowledge, Skills, &amp; Abilities (KSAs)</a:t>
            </a:r>
          </a:p>
        </p:txBody>
      </p:sp>
      <p:pic>
        <p:nvPicPr>
          <p:cNvPr id="24" name="Picture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39724" y="306007"/>
            <a:ext cx="1458668" cy="394030"/>
          </a:xfrm>
          <a:prstGeom prst="rect">
            <a:avLst/>
          </a:prstGeom>
        </p:spPr>
      </p:pic>
      <p:sp>
        <p:nvSpPr>
          <p:cNvPr id="6" name="Rectangle 5">
            <a:extLst>
              <a:ext uri="{FF2B5EF4-FFF2-40B4-BE49-F238E27FC236}">
                <a16:creationId xmlns:a16="http://schemas.microsoft.com/office/drawing/2014/main" id="{CD5DE527-BD9F-4681-95E5-341AF51004CB}"/>
              </a:ext>
            </a:extLst>
          </p:cNvPr>
          <p:cNvSpPr/>
          <p:nvPr/>
        </p:nvSpPr>
        <p:spPr>
          <a:xfrm>
            <a:off x="226599" y="2399668"/>
            <a:ext cx="8690802" cy="5016181"/>
          </a:xfrm>
          <a:prstGeom prst="rect">
            <a:avLst/>
          </a:prstGeom>
        </p:spPr>
        <p:txBody>
          <a:bodyPr wrap="square">
            <a:spAutoFit/>
          </a:bodyPr>
          <a:lstStyle/>
          <a:p>
            <a:pPr>
              <a:lnSpc>
                <a:spcPct val="107000"/>
              </a:lnSpc>
              <a:spcAft>
                <a:spcPts val="800"/>
              </a:spcAft>
            </a:pPr>
            <a:r>
              <a:rPr lang="en-US" sz="2800" dirty="0">
                <a:solidFill>
                  <a:srgbClr val="FF0000"/>
                </a:solidFill>
                <a:ea typeface="Times New Roman" panose="02020603050405020304" pitchFamily="18" charset="0"/>
                <a:cs typeface="Times New Roman" panose="02020603050405020304" pitchFamily="18" charset="0"/>
              </a:rPr>
              <a:t>[Placeholder slide to facilitate scoring of </a:t>
            </a:r>
            <a:r>
              <a:rPr lang="en-US" sz="2800" i="1" dirty="0">
                <a:solidFill>
                  <a:srgbClr val="FF0000"/>
                </a:solidFill>
                <a:ea typeface="Times New Roman" panose="02020603050405020304" pitchFamily="18" charset="0"/>
                <a:cs typeface="Times New Roman" panose="02020603050405020304" pitchFamily="18" charset="0"/>
              </a:rPr>
              <a:t>Sub-Element 1.2: Knowledge, Skills, and Abilities.</a:t>
            </a:r>
            <a:r>
              <a:rPr lang="en-US" sz="2800" dirty="0">
                <a:solidFill>
                  <a:srgbClr val="FF0000"/>
                </a:solidFill>
                <a:ea typeface="Times New Roman" panose="02020603050405020304" pitchFamily="18" charset="0"/>
                <a:cs typeface="Times New Roman" panose="02020603050405020304" pitchFamily="18" charset="0"/>
              </a:rPr>
              <a:t>]</a:t>
            </a:r>
          </a:p>
          <a:p>
            <a:pPr marL="285750" indent="-285750">
              <a:lnSpc>
                <a:spcPct val="107000"/>
              </a:lnSpc>
              <a:spcAft>
                <a:spcPts val="800"/>
              </a:spcAft>
              <a:buFont typeface="Arial" panose="020B0604020202020204" pitchFamily="34" charset="0"/>
              <a:buChar char="•"/>
            </a:pPr>
            <a:endParaRPr lang="en-US" sz="2800" dirty="0">
              <a:ea typeface="Times New Roman" panose="02020603050405020304" pitchFamily="18" charset="0"/>
              <a:cs typeface="Times New Roman" panose="02020603050405020304" pitchFamily="18" charset="0"/>
            </a:endParaRPr>
          </a:p>
          <a:p>
            <a:pPr>
              <a:lnSpc>
                <a:spcPct val="107000"/>
              </a:lnSpc>
              <a:spcAft>
                <a:spcPts val="800"/>
              </a:spcAft>
            </a:pPr>
            <a:r>
              <a:rPr lang="en-US" sz="2800" dirty="0">
                <a:ea typeface="Times New Roman" panose="02020603050405020304" pitchFamily="18" charset="0"/>
                <a:cs typeface="Times New Roman" panose="02020603050405020304" pitchFamily="18" charset="0"/>
              </a:rPr>
              <a:t> </a:t>
            </a:r>
          </a:p>
          <a:p>
            <a:pPr marL="285750" indent="-285750">
              <a:lnSpc>
                <a:spcPct val="107000"/>
              </a:lnSpc>
              <a:spcAft>
                <a:spcPts val="800"/>
              </a:spcAft>
              <a:buFont typeface="Arial" panose="020B0604020202020204" pitchFamily="34" charset="0"/>
              <a:buChar char="•"/>
            </a:pPr>
            <a:endParaRPr lang="en-US" sz="2800" dirty="0">
              <a:ea typeface="Times New Roman" panose="02020603050405020304" pitchFamily="18" charset="0"/>
              <a:cs typeface="Times New Roman" panose="02020603050405020304" pitchFamily="18" charset="0"/>
            </a:endParaRPr>
          </a:p>
          <a:p>
            <a:pPr marL="742950" lvl="1" indent="-285750">
              <a:lnSpc>
                <a:spcPct val="107000"/>
              </a:lnSpc>
              <a:spcAft>
                <a:spcPts val="800"/>
              </a:spcAft>
              <a:buFont typeface="Arial" panose="020B0604020202020204" pitchFamily="34" charset="0"/>
              <a:buChar char="•"/>
            </a:pPr>
            <a:endParaRPr lang="en-US" sz="2800" dirty="0">
              <a:ea typeface="Times New Roman" panose="02020603050405020304" pitchFamily="18" charset="0"/>
              <a:cs typeface="Times New Roman" panose="02020603050405020304" pitchFamily="18" charset="0"/>
            </a:endParaRPr>
          </a:p>
          <a:p>
            <a:pPr>
              <a:lnSpc>
                <a:spcPct val="107000"/>
              </a:lnSpc>
              <a:spcAft>
                <a:spcPts val="800"/>
              </a:spcAft>
            </a:pPr>
            <a:endParaRPr lang="en-US" sz="2800" dirty="0">
              <a:ea typeface="Times New Roman" panose="02020603050405020304" pitchFamily="18" charset="0"/>
              <a:cs typeface="Times New Roman" panose="02020603050405020304" pitchFamily="18" charset="0"/>
            </a:endParaRPr>
          </a:p>
          <a:p>
            <a:pPr>
              <a:lnSpc>
                <a:spcPct val="107000"/>
              </a:lnSpc>
              <a:spcAft>
                <a:spcPts val="800"/>
              </a:spcAft>
            </a:pPr>
            <a:endParaRPr lang="en-US" dirty="0">
              <a:ea typeface="Times New Roman" panose="02020603050405020304" pitchFamily="18" charset="0"/>
              <a:cs typeface="Times New Roman" panose="02020603050405020304" pitchFamily="18" charset="0"/>
            </a:endParaRPr>
          </a:p>
          <a:p>
            <a:pPr>
              <a:lnSpc>
                <a:spcPct val="107000"/>
              </a:lnSpc>
              <a:spcAft>
                <a:spcPts val="800"/>
              </a:spcAft>
            </a:pPr>
            <a:endParaRPr lang="en-US" dirty="0">
              <a:ea typeface="Times New Roman" panose="02020603050405020304" pitchFamily="18"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endParaRPr lang="en-US" dirty="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74098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1164431"/>
          </a:xfrm>
          <a:prstGeom prst="rect">
            <a:avLst/>
          </a:prstGeom>
        </p:spPr>
      </p:pic>
      <p:sp>
        <p:nvSpPr>
          <p:cNvPr id="23" name="TextBox 22"/>
          <p:cNvSpPr txBox="1"/>
          <p:nvPr/>
        </p:nvSpPr>
        <p:spPr>
          <a:xfrm>
            <a:off x="169149" y="-35898"/>
            <a:ext cx="6210382" cy="1200329"/>
          </a:xfrm>
          <a:prstGeom prst="rect">
            <a:avLst/>
          </a:prstGeom>
          <a:noFill/>
        </p:spPr>
        <p:txBody>
          <a:bodyPr wrap="square" rtlCol="0">
            <a:spAutoFit/>
          </a:bodyPr>
          <a:lstStyle/>
          <a:p>
            <a:r>
              <a:rPr lang="en-US" sz="3600"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t>Foundational Element 2: Teamwork and Collaboration</a:t>
            </a:r>
          </a:p>
        </p:txBody>
      </p:sp>
      <p:pic>
        <p:nvPicPr>
          <p:cNvPr id="24" name="Picture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90754" y="312967"/>
            <a:ext cx="1458668" cy="394030"/>
          </a:xfrm>
          <a:prstGeom prst="rect">
            <a:avLst/>
          </a:prstGeom>
        </p:spPr>
      </p:pic>
      <p:sp>
        <p:nvSpPr>
          <p:cNvPr id="3" name="Rectangle 2"/>
          <p:cNvSpPr/>
          <p:nvPr/>
        </p:nvSpPr>
        <p:spPr>
          <a:xfrm>
            <a:off x="169149" y="1477398"/>
            <a:ext cx="8186416" cy="4985980"/>
          </a:xfrm>
          <a:prstGeom prst="rect">
            <a:avLst/>
          </a:prstGeom>
        </p:spPr>
        <p:txBody>
          <a:bodyPr wrap="square">
            <a:spAutoFit/>
          </a:bodyPr>
          <a:lstStyle/>
          <a:p>
            <a:endParaRPr lang="en-US" dirty="0"/>
          </a:p>
          <a:p>
            <a:r>
              <a:rPr lang="en-US" sz="2400" dirty="0"/>
              <a:t>Create effective team performance by: </a:t>
            </a:r>
          </a:p>
          <a:p>
            <a:pPr marL="285750" indent="-285750">
              <a:buFont typeface="Arial" panose="020B0604020202020204" pitchFamily="34" charset="0"/>
              <a:buChar char="•"/>
            </a:pPr>
            <a:r>
              <a:rPr lang="en-US" sz="2400" dirty="0"/>
              <a:t>Defining team expectations</a:t>
            </a:r>
          </a:p>
          <a:p>
            <a:pPr marL="285750" indent="-285750">
              <a:buFont typeface="Arial" panose="020B0604020202020204" pitchFamily="34" charset="0"/>
              <a:buChar char="•"/>
            </a:pPr>
            <a:r>
              <a:rPr lang="en-US" sz="2400" dirty="0"/>
              <a:t>Carefully selecting team members</a:t>
            </a:r>
          </a:p>
          <a:p>
            <a:pPr marL="285750" indent="-285750">
              <a:buFont typeface="Arial" panose="020B0604020202020204" pitchFamily="34" charset="0"/>
              <a:buChar char="•"/>
            </a:pPr>
            <a:r>
              <a:rPr lang="en-US" sz="2400" dirty="0"/>
              <a:t>Holding teams accountable </a:t>
            </a:r>
          </a:p>
          <a:p>
            <a:pPr lvl="1">
              <a:buFont typeface="Arial" panose="020B0604020202020204" pitchFamily="34" charset="0"/>
              <a:buChar char="•"/>
            </a:pPr>
            <a:endParaRPr lang="en-US" sz="2400" dirty="0"/>
          </a:p>
          <a:p>
            <a:r>
              <a:rPr lang="en-US" sz="2400" dirty="0"/>
              <a:t>Break down silos through: </a:t>
            </a:r>
          </a:p>
          <a:p>
            <a:pPr marL="285750" indent="-285750">
              <a:buFont typeface="Arial" panose="020B0604020202020204" pitchFamily="34" charset="0"/>
              <a:buChar char="•"/>
            </a:pPr>
            <a:r>
              <a:rPr lang="en-US" sz="2400" dirty="0"/>
              <a:t>Communication of lessons learned</a:t>
            </a:r>
          </a:p>
          <a:p>
            <a:pPr marL="285750" indent="-285750">
              <a:buFont typeface="Arial" panose="020B0604020202020204" pitchFamily="34" charset="0"/>
              <a:buChar char="•"/>
            </a:pPr>
            <a:r>
              <a:rPr lang="en-US" sz="2400" dirty="0"/>
              <a:t>Formal/informal learning and problem solving groups</a:t>
            </a:r>
          </a:p>
          <a:p>
            <a:pPr marL="285750" indent="-285750">
              <a:buFont typeface="Arial" panose="020B0604020202020204" pitchFamily="34" charset="0"/>
              <a:buChar char="•"/>
            </a:pPr>
            <a:r>
              <a:rPr lang="en-US" sz="2400" dirty="0"/>
              <a:t>Eliminating redundancies and creating alignment</a:t>
            </a:r>
          </a:p>
          <a:p>
            <a:pPr marL="285750" indent="-285750">
              <a:buFont typeface="Arial" panose="020B0604020202020204" pitchFamily="34" charset="0"/>
              <a:buChar char="•"/>
            </a:pPr>
            <a:endParaRPr lang="en-US" sz="2400" dirty="0"/>
          </a:p>
          <a:p>
            <a:pPr marL="342900" indent="-342900">
              <a:buFont typeface="Arial" panose="020B0604020202020204" pitchFamily="34" charset="0"/>
              <a:buChar char="•"/>
            </a:pPr>
            <a:r>
              <a:rPr lang="en-US" sz="2400" dirty="0">
                <a:solidFill>
                  <a:srgbClr val="FF0000"/>
                </a:solidFill>
              </a:rPr>
              <a:t>List opportunities for collaboration in the agency. </a:t>
            </a:r>
          </a:p>
          <a:p>
            <a:pPr lvl="1">
              <a:buFont typeface="Arial" panose="020B0604020202020204" pitchFamily="34" charset="0"/>
              <a:buChar char="•"/>
            </a:pPr>
            <a:endParaRPr lang="en-US" dirty="0"/>
          </a:p>
          <a:p>
            <a:pPr marL="285750" lvl="0" indent="-285750">
              <a:buFont typeface="Arial" panose="020B0604020202020204" pitchFamily="34" charset="0"/>
              <a:buChar char="•"/>
            </a:pPr>
            <a:endParaRPr lang="en-US" dirty="0"/>
          </a:p>
        </p:txBody>
      </p:sp>
    </p:spTree>
    <p:extLst>
      <p:ext uri="{BB962C8B-B14F-4D97-AF65-F5344CB8AC3E}">
        <p14:creationId xmlns:p14="http://schemas.microsoft.com/office/powerpoint/2010/main" val="42057267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549" y="0"/>
            <a:ext cx="9144000" cy="1164431"/>
          </a:xfrm>
          <a:prstGeom prst="rect">
            <a:avLst/>
          </a:prstGeom>
        </p:spPr>
      </p:pic>
      <p:sp>
        <p:nvSpPr>
          <p:cNvPr id="23" name="TextBox 22"/>
          <p:cNvSpPr txBox="1"/>
          <p:nvPr/>
        </p:nvSpPr>
        <p:spPr>
          <a:xfrm>
            <a:off x="135091" y="48302"/>
            <a:ext cx="8699539" cy="1077218"/>
          </a:xfrm>
          <a:prstGeom prst="rect">
            <a:avLst/>
          </a:prstGeom>
          <a:noFill/>
        </p:spPr>
        <p:txBody>
          <a:bodyPr wrap="square" rtlCol="0">
            <a:spAutoFit/>
          </a:bodyPr>
          <a:lstStyle/>
          <a:p>
            <a:r>
              <a:rPr lang="en-US" sz="3600"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t>Teamwork &amp; Collaboration</a:t>
            </a:r>
          </a:p>
          <a:p>
            <a:r>
              <a:rPr lang="en-US" sz="2800"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t>Sub-Element 2.1: Collaborative Sharing and Improvement </a:t>
            </a:r>
          </a:p>
        </p:txBody>
      </p:sp>
      <p:pic>
        <p:nvPicPr>
          <p:cNvPr id="24" name="Picture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22373" y="188185"/>
            <a:ext cx="1458668" cy="394030"/>
          </a:xfrm>
          <a:prstGeom prst="rect">
            <a:avLst/>
          </a:prstGeom>
        </p:spPr>
      </p:pic>
      <p:sp>
        <p:nvSpPr>
          <p:cNvPr id="3" name="Rectangle 2"/>
          <p:cNvSpPr/>
          <p:nvPr/>
        </p:nvSpPr>
        <p:spPr>
          <a:xfrm>
            <a:off x="221188" y="1602000"/>
            <a:ext cx="8186416" cy="3389454"/>
          </a:xfrm>
          <a:prstGeom prst="rect">
            <a:avLst/>
          </a:prstGeom>
        </p:spPr>
        <p:txBody>
          <a:bodyPr wrap="square">
            <a:spAutoFit/>
          </a:bodyPr>
          <a:lstStyle/>
          <a:p>
            <a:pPr marL="171450" lvl="0" indent="-171450">
              <a:buFont typeface="Arial" panose="020B0604020202020204" pitchFamily="34" charset="0"/>
              <a:buChar char="•"/>
            </a:pPr>
            <a:r>
              <a:rPr lang="en-US" sz="2400" dirty="0"/>
              <a:t>What formal or informal mechanisms exist for staff to collaborate and share successes and lessons learned across teams? </a:t>
            </a:r>
            <a:br>
              <a:rPr lang="en-US" sz="2400" dirty="0"/>
            </a:br>
            <a:endParaRPr lang="en-US" sz="2400" dirty="0"/>
          </a:p>
          <a:p>
            <a:pPr marL="171450" indent="-171450">
              <a:buFont typeface="Arial" panose="020B0604020202020204" pitchFamily="34" charset="0"/>
              <a:buChar char="•"/>
            </a:pPr>
            <a:r>
              <a:rPr lang="en-US" sz="2400" dirty="0"/>
              <a:t>What external opportunities are staff engaged in to enhance knowledge and expertise around QI other job functions? </a:t>
            </a:r>
          </a:p>
          <a:p>
            <a:pPr>
              <a:lnSpc>
                <a:spcPct val="107000"/>
              </a:lnSpc>
              <a:spcAft>
                <a:spcPts val="800"/>
              </a:spcAft>
            </a:pPr>
            <a:endParaRPr lang="en-US" dirty="0">
              <a:ea typeface="Times New Roman" panose="02020603050405020304" pitchFamily="18" charset="0"/>
              <a:cs typeface="Times New Roman" panose="02020603050405020304" pitchFamily="18" charset="0"/>
            </a:endParaRPr>
          </a:p>
          <a:p>
            <a:pPr>
              <a:lnSpc>
                <a:spcPct val="107000"/>
              </a:lnSpc>
              <a:spcAft>
                <a:spcPts val="800"/>
              </a:spcAft>
            </a:pPr>
            <a:endParaRPr lang="en-US" dirty="0">
              <a:ea typeface="Times New Roman" panose="02020603050405020304" pitchFamily="18"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endParaRPr lang="en-US" dirty="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834675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1164431"/>
          </a:xfrm>
          <a:prstGeom prst="rect">
            <a:avLst/>
          </a:prstGeom>
        </p:spPr>
      </p:pic>
      <p:sp>
        <p:nvSpPr>
          <p:cNvPr id="23" name="TextBox 22"/>
          <p:cNvSpPr txBox="1"/>
          <p:nvPr/>
        </p:nvSpPr>
        <p:spPr>
          <a:xfrm>
            <a:off x="221188" y="0"/>
            <a:ext cx="6510352" cy="1077218"/>
          </a:xfrm>
          <a:prstGeom prst="rect">
            <a:avLst/>
          </a:prstGeom>
          <a:noFill/>
        </p:spPr>
        <p:txBody>
          <a:bodyPr wrap="square" rtlCol="0">
            <a:spAutoFit/>
          </a:bodyPr>
          <a:lstStyle/>
          <a:p>
            <a:r>
              <a:rPr lang="en-US" sz="3600"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t>Teamwork &amp; Collaboration</a:t>
            </a:r>
          </a:p>
          <a:p>
            <a:r>
              <a:rPr lang="en-US" sz="2800"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t>Sub-Element 2.1: Team Performance</a:t>
            </a:r>
          </a:p>
        </p:txBody>
      </p:sp>
      <p:pic>
        <p:nvPicPr>
          <p:cNvPr id="24" name="Picture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39724" y="306007"/>
            <a:ext cx="1458668" cy="394030"/>
          </a:xfrm>
          <a:prstGeom prst="rect">
            <a:avLst/>
          </a:prstGeom>
        </p:spPr>
      </p:pic>
      <p:sp>
        <p:nvSpPr>
          <p:cNvPr id="6" name="Rectangle 5">
            <a:extLst>
              <a:ext uri="{FF2B5EF4-FFF2-40B4-BE49-F238E27FC236}">
                <a16:creationId xmlns:a16="http://schemas.microsoft.com/office/drawing/2014/main" id="{67539B81-ED77-48E9-8D74-5A905D25C733}"/>
              </a:ext>
            </a:extLst>
          </p:cNvPr>
          <p:cNvSpPr/>
          <p:nvPr/>
        </p:nvSpPr>
        <p:spPr>
          <a:xfrm>
            <a:off x="226599" y="2399668"/>
            <a:ext cx="8690802" cy="5016181"/>
          </a:xfrm>
          <a:prstGeom prst="rect">
            <a:avLst/>
          </a:prstGeom>
        </p:spPr>
        <p:txBody>
          <a:bodyPr wrap="square">
            <a:spAutoFit/>
          </a:bodyPr>
          <a:lstStyle/>
          <a:p>
            <a:pPr>
              <a:lnSpc>
                <a:spcPct val="107000"/>
              </a:lnSpc>
              <a:spcAft>
                <a:spcPts val="800"/>
              </a:spcAft>
            </a:pPr>
            <a:r>
              <a:rPr lang="en-US" sz="2800" dirty="0">
                <a:solidFill>
                  <a:srgbClr val="FF0000"/>
                </a:solidFill>
                <a:ea typeface="Times New Roman" panose="02020603050405020304" pitchFamily="18" charset="0"/>
                <a:cs typeface="Times New Roman" panose="02020603050405020304" pitchFamily="18" charset="0"/>
              </a:rPr>
              <a:t>[Placeholder slide to facilitate scoring of </a:t>
            </a:r>
            <a:r>
              <a:rPr lang="en-US" sz="2800" i="1" dirty="0">
                <a:solidFill>
                  <a:srgbClr val="FF0000"/>
                </a:solidFill>
                <a:ea typeface="Times New Roman" panose="02020603050405020304" pitchFamily="18" charset="0"/>
                <a:cs typeface="Times New Roman" panose="02020603050405020304" pitchFamily="18" charset="0"/>
              </a:rPr>
              <a:t>Sub-Element 2.1: Collaborative Sharing and Improvement.</a:t>
            </a:r>
            <a:r>
              <a:rPr lang="en-US" sz="2800" dirty="0">
                <a:solidFill>
                  <a:srgbClr val="FF0000"/>
                </a:solidFill>
                <a:ea typeface="Times New Roman" panose="02020603050405020304" pitchFamily="18" charset="0"/>
                <a:cs typeface="Times New Roman" panose="02020603050405020304" pitchFamily="18" charset="0"/>
              </a:rPr>
              <a:t>]</a:t>
            </a:r>
          </a:p>
          <a:p>
            <a:pPr marL="285750" indent="-285750">
              <a:lnSpc>
                <a:spcPct val="107000"/>
              </a:lnSpc>
              <a:spcAft>
                <a:spcPts val="800"/>
              </a:spcAft>
              <a:buFont typeface="Arial" panose="020B0604020202020204" pitchFamily="34" charset="0"/>
              <a:buChar char="•"/>
            </a:pPr>
            <a:endParaRPr lang="en-US" sz="2800" dirty="0">
              <a:ea typeface="Times New Roman" panose="02020603050405020304" pitchFamily="18" charset="0"/>
              <a:cs typeface="Times New Roman" panose="02020603050405020304" pitchFamily="18" charset="0"/>
            </a:endParaRPr>
          </a:p>
          <a:p>
            <a:pPr>
              <a:lnSpc>
                <a:spcPct val="107000"/>
              </a:lnSpc>
              <a:spcAft>
                <a:spcPts val="800"/>
              </a:spcAft>
            </a:pPr>
            <a:r>
              <a:rPr lang="en-US" sz="2800" dirty="0">
                <a:ea typeface="Times New Roman" panose="02020603050405020304" pitchFamily="18" charset="0"/>
                <a:cs typeface="Times New Roman" panose="02020603050405020304" pitchFamily="18" charset="0"/>
              </a:rPr>
              <a:t> </a:t>
            </a:r>
          </a:p>
          <a:p>
            <a:pPr marL="285750" indent="-285750">
              <a:lnSpc>
                <a:spcPct val="107000"/>
              </a:lnSpc>
              <a:spcAft>
                <a:spcPts val="800"/>
              </a:spcAft>
              <a:buFont typeface="Arial" panose="020B0604020202020204" pitchFamily="34" charset="0"/>
              <a:buChar char="•"/>
            </a:pPr>
            <a:endParaRPr lang="en-US" sz="2800" dirty="0">
              <a:ea typeface="Times New Roman" panose="02020603050405020304" pitchFamily="18" charset="0"/>
              <a:cs typeface="Times New Roman" panose="02020603050405020304" pitchFamily="18" charset="0"/>
            </a:endParaRPr>
          </a:p>
          <a:p>
            <a:pPr marL="742950" lvl="1" indent="-285750">
              <a:lnSpc>
                <a:spcPct val="107000"/>
              </a:lnSpc>
              <a:spcAft>
                <a:spcPts val="800"/>
              </a:spcAft>
              <a:buFont typeface="Arial" panose="020B0604020202020204" pitchFamily="34" charset="0"/>
              <a:buChar char="•"/>
            </a:pPr>
            <a:endParaRPr lang="en-US" sz="2800" dirty="0">
              <a:ea typeface="Times New Roman" panose="02020603050405020304" pitchFamily="18" charset="0"/>
              <a:cs typeface="Times New Roman" panose="02020603050405020304" pitchFamily="18" charset="0"/>
            </a:endParaRPr>
          </a:p>
          <a:p>
            <a:pPr>
              <a:lnSpc>
                <a:spcPct val="107000"/>
              </a:lnSpc>
              <a:spcAft>
                <a:spcPts val="800"/>
              </a:spcAft>
            </a:pPr>
            <a:endParaRPr lang="en-US" sz="2800" dirty="0">
              <a:ea typeface="Times New Roman" panose="02020603050405020304" pitchFamily="18" charset="0"/>
              <a:cs typeface="Times New Roman" panose="02020603050405020304" pitchFamily="18" charset="0"/>
            </a:endParaRPr>
          </a:p>
          <a:p>
            <a:pPr>
              <a:lnSpc>
                <a:spcPct val="107000"/>
              </a:lnSpc>
              <a:spcAft>
                <a:spcPts val="800"/>
              </a:spcAft>
            </a:pPr>
            <a:endParaRPr lang="en-US" dirty="0">
              <a:ea typeface="Times New Roman" panose="02020603050405020304" pitchFamily="18" charset="0"/>
              <a:cs typeface="Times New Roman" panose="02020603050405020304" pitchFamily="18" charset="0"/>
            </a:endParaRPr>
          </a:p>
          <a:p>
            <a:pPr>
              <a:lnSpc>
                <a:spcPct val="107000"/>
              </a:lnSpc>
              <a:spcAft>
                <a:spcPts val="800"/>
              </a:spcAft>
            </a:pPr>
            <a:endParaRPr lang="en-US" dirty="0">
              <a:ea typeface="Times New Roman" panose="02020603050405020304" pitchFamily="18"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endParaRPr lang="en-US" dirty="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139892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549" y="0"/>
            <a:ext cx="9144000" cy="1164431"/>
          </a:xfrm>
          <a:prstGeom prst="rect">
            <a:avLst/>
          </a:prstGeom>
        </p:spPr>
      </p:pic>
      <p:sp>
        <p:nvSpPr>
          <p:cNvPr id="23" name="TextBox 22"/>
          <p:cNvSpPr txBox="1"/>
          <p:nvPr/>
        </p:nvSpPr>
        <p:spPr>
          <a:xfrm>
            <a:off x="135092" y="48302"/>
            <a:ext cx="8358608" cy="1077218"/>
          </a:xfrm>
          <a:prstGeom prst="rect">
            <a:avLst/>
          </a:prstGeom>
          <a:noFill/>
        </p:spPr>
        <p:txBody>
          <a:bodyPr wrap="square" rtlCol="0">
            <a:spAutoFit/>
          </a:bodyPr>
          <a:lstStyle/>
          <a:p>
            <a:r>
              <a:rPr lang="en-US" sz="3600"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t>Teamwork &amp; Collaboration</a:t>
            </a:r>
          </a:p>
          <a:p>
            <a:r>
              <a:rPr lang="en-US" sz="2800"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t>Sub-Element 2.2: QI Team Performance </a:t>
            </a:r>
          </a:p>
        </p:txBody>
      </p:sp>
      <p:pic>
        <p:nvPicPr>
          <p:cNvPr id="24" name="Picture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68783" y="144579"/>
            <a:ext cx="1458668" cy="394030"/>
          </a:xfrm>
          <a:prstGeom prst="rect">
            <a:avLst/>
          </a:prstGeom>
        </p:spPr>
      </p:pic>
      <p:sp>
        <p:nvSpPr>
          <p:cNvPr id="3" name="Rectangle 2"/>
          <p:cNvSpPr/>
          <p:nvPr/>
        </p:nvSpPr>
        <p:spPr>
          <a:xfrm>
            <a:off x="221188" y="1602000"/>
            <a:ext cx="8186416" cy="4497450"/>
          </a:xfrm>
          <a:prstGeom prst="rect">
            <a:avLst/>
          </a:prstGeom>
        </p:spPr>
        <p:txBody>
          <a:bodyPr wrap="square">
            <a:spAutoFit/>
          </a:bodyPr>
          <a:lstStyle/>
          <a:p>
            <a:pPr marL="171450" lvl="0" indent="-171450">
              <a:buFont typeface="Arial" panose="020B0604020202020204" pitchFamily="34" charset="0"/>
              <a:buChar char="•"/>
            </a:pPr>
            <a:r>
              <a:rPr lang="en-US" sz="2400" dirty="0"/>
              <a:t>Do teams have processes in place to support success (e.g. effective communication mechanisms, opportunities to meet, methods for tracking goals)?</a:t>
            </a:r>
            <a:br>
              <a:rPr lang="en-US" sz="2400" dirty="0"/>
            </a:br>
            <a:endParaRPr lang="en-US" sz="2400" dirty="0"/>
          </a:p>
          <a:p>
            <a:pPr marL="171450" lvl="0" indent="-171450">
              <a:buFont typeface="Arial" panose="020B0604020202020204" pitchFamily="34" charset="0"/>
              <a:buChar char="•"/>
            </a:pPr>
            <a:r>
              <a:rPr lang="en-US" sz="2400" dirty="0"/>
              <a:t>What accountability mechanisms are in place to ensure that teams meet their goals?</a:t>
            </a:r>
            <a:br>
              <a:rPr lang="en-US" sz="2400" dirty="0"/>
            </a:br>
            <a:endParaRPr lang="en-US" sz="2400" dirty="0"/>
          </a:p>
          <a:p>
            <a:pPr marL="171450" indent="-171450">
              <a:buFont typeface="Arial" panose="020B0604020202020204" pitchFamily="34" charset="0"/>
              <a:buChar char="•"/>
            </a:pPr>
            <a:r>
              <a:rPr lang="en-US" sz="2400" dirty="0"/>
              <a:t>Are QI teams being held accountable and prioritized in daily work? </a:t>
            </a:r>
          </a:p>
          <a:p>
            <a:pPr>
              <a:lnSpc>
                <a:spcPct val="107000"/>
              </a:lnSpc>
              <a:spcAft>
                <a:spcPts val="800"/>
              </a:spcAft>
            </a:pPr>
            <a:endParaRPr lang="en-US" dirty="0">
              <a:ea typeface="Times New Roman" panose="02020603050405020304" pitchFamily="18" charset="0"/>
              <a:cs typeface="Times New Roman" panose="02020603050405020304" pitchFamily="18" charset="0"/>
            </a:endParaRPr>
          </a:p>
          <a:p>
            <a:pPr>
              <a:lnSpc>
                <a:spcPct val="107000"/>
              </a:lnSpc>
              <a:spcAft>
                <a:spcPts val="800"/>
              </a:spcAft>
            </a:pPr>
            <a:endParaRPr lang="en-US" dirty="0">
              <a:ea typeface="Times New Roman" panose="02020603050405020304" pitchFamily="18"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endParaRPr lang="en-US" dirty="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551135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549" y="0"/>
            <a:ext cx="9144000" cy="1164431"/>
          </a:xfrm>
          <a:prstGeom prst="rect">
            <a:avLst/>
          </a:prstGeom>
        </p:spPr>
      </p:pic>
      <p:sp>
        <p:nvSpPr>
          <p:cNvPr id="23" name="TextBox 22"/>
          <p:cNvSpPr txBox="1"/>
          <p:nvPr/>
        </p:nvSpPr>
        <p:spPr>
          <a:xfrm>
            <a:off x="135092" y="48302"/>
            <a:ext cx="8358608" cy="1077218"/>
          </a:xfrm>
          <a:prstGeom prst="rect">
            <a:avLst/>
          </a:prstGeom>
          <a:noFill/>
        </p:spPr>
        <p:txBody>
          <a:bodyPr wrap="square" rtlCol="0">
            <a:spAutoFit/>
          </a:bodyPr>
          <a:lstStyle/>
          <a:p>
            <a:r>
              <a:rPr lang="en-US" sz="3600"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t>Teamwork &amp; Collaboration</a:t>
            </a:r>
          </a:p>
          <a:p>
            <a:r>
              <a:rPr lang="en-US" sz="2800"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t>Sub-Element 2.2: QI Team Performance </a:t>
            </a:r>
          </a:p>
        </p:txBody>
      </p:sp>
      <p:pic>
        <p:nvPicPr>
          <p:cNvPr id="24" name="Picture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68783" y="144579"/>
            <a:ext cx="1458668" cy="394030"/>
          </a:xfrm>
          <a:prstGeom prst="rect">
            <a:avLst/>
          </a:prstGeom>
        </p:spPr>
      </p:pic>
      <p:sp>
        <p:nvSpPr>
          <p:cNvPr id="6" name="Rectangle 5">
            <a:extLst>
              <a:ext uri="{FF2B5EF4-FFF2-40B4-BE49-F238E27FC236}">
                <a16:creationId xmlns:a16="http://schemas.microsoft.com/office/drawing/2014/main" id="{E283FA04-E91A-477F-A989-5E36637057F5}"/>
              </a:ext>
            </a:extLst>
          </p:cNvPr>
          <p:cNvSpPr/>
          <p:nvPr/>
        </p:nvSpPr>
        <p:spPr>
          <a:xfrm>
            <a:off x="226599" y="2399668"/>
            <a:ext cx="8690802" cy="5016181"/>
          </a:xfrm>
          <a:prstGeom prst="rect">
            <a:avLst/>
          </a:prstGeom>
        </p:spPr>
        <p:txBody>
          <a:bodyPr wrap="square">
            <a:spAutoFit/>
          </a:bodyPr>
          <a:lstStyle/>
          <a:p>
            <a:pPr>
              <a:lnSpc>
                <a:spcPct val="107000"/>
              </a:lnSpc>
              <a:spcAft>
                <a:spcPts val="800"/>
              </a:spcAft>
            </a:pPr>
            <a:r>
              <a:rPr lang="en-US" sz="2800" dirty="0">
                <a:solidFill>
                  <a:srgbClr val="FF0000"/>
                </a:solidFill>
                <a:ea typeface="Times New Roman" panose="02020603050405020304" pitchFamily="18" charset="0"/>
                <a:cs typeface="Times New Roman" panose="02020603050405020304" pitchFamily="18" charset="0"/>
              </a:rPr>
              <a:t>[Placeholder slide to facilitate scoring of </a:t>
            </a:r>
            <a:r>
              <a:rPr lang="en-US" sz="2800" i="1" dirty="0">
                <a:solidFill>
                  <a:srgbClr val="FF0000"/>
                </a:solidFill>
                <a:ea typeface="Times New Roman" panose="02020603050405020304" pitchFamily="18" charset="0"/>
                <a:cs typeface="Times New Roman" panose="02020603050405020304" pitchFamily="18" charset="0"/>
              </a:rPr>
              <a:t>Sub-Element 2.2: Strategic Planning.</a:t>
            </a:r>
            <a:r>
              <a:rPr lang="en-US" sz="2800" dirty="0">
                <a:solidFill>
                  <a:srgbClr val="FF0000"/>
                </a:solidFill>
                <a:ea typeface="Times New Roman" panose="02020603050405020304" pitchFamily="18" charset="0"/>
                <a:cs typeface="Times New Roman" panose="02020603050405020304" pitchFamily="18" charset="0"/>
              </a:rPr>
              <a:t>]</a:t>
            </a:r>
          </a:p>
          <a:p>
            <a:pPr marL="285750" indent="-285750">
              <a:lnSpc>
                <a:spcPct val="107000"/>
              </a:lnSpc>
              <a:spcAft>
                <a:spcPts val="800"/>
              </a:spcAft>
              <a:buFont typeface="Arial" panose="020B0604020202020204" pitchFamily="34" charset="0"/>
              <a:buChar char="•"/>
            </a:pPr>
            <a:endParaRPr lang="en-US" sz="2800" dirty="0">
              <a:ea typeface="Times New Roman" panose="02020603050405020304" pitchFamily="18" charset="0"/>
              <a:cs typeface="Times New Roman" panose="02020603050405020304" pitchFamily="18" charset="0"/>
            </a:endParaRPr>
          </a:p>
          <a:p>
            <a:pPr>
              <a:lnSpc>
                <a:spcPct val="107000"/>
              </a:lnSpc>
              <a:spcAft>
                <a:spcPts val="800"/>
              </a:spcAft>
            </a:pPr>
            <a:r>
              <a:rPr lang="en-US" sz="2800" dirty="0">
                <a:ea typeface="Times New Roman" panose="02020603050405020304" pitchFamily="18" charset="0"/>
                <a:cs typeface="Times New Roman" panose="02020603050405020304" pitchFamily="18" charset="0"/>
              </a:rPr>
              <a:t> </a:t>
            </a:r>
          </a:p>
          <a:p>
            <a:pPr marL="285750" indent="-285750">
              <a:lnSpc>
                <a:spcPct val="107000"/>
              </a:lnSpc>
              <a:spcAft>
                <a:spcPts val="800"/>
              </a:spcAft>
              <a:buFont typeface="Arial" panose="020B0604020202020204" pitchFamily="34" charset="0"/>
              <a:buChar char="•"/>
            </a:pPr>
            <a:endParaRPr lang="en-US" sz="2800" dirty="0">
              <a:ea typeface="Times New Roman" panose="02020603050405020304" pitchFamily="18" charset="0"/>
              <a:cs typeface="Times New Roman" panose="02020603050405020304" pitchFamily="18" charset="0"/>
            </a:endParaRPr>
          </a:p>
          <a:p>
            <a:pPr marL="742950" lvl="1" indent="-285750">
              <a:lnSpc>
                <a:spcPct val="107000"/>
              </a:lnSpc>
              <a:spcAft>
                <a:spcPts val="800"/>
              </a:spcAft>
              <a:buFont typeface="Arial" panose="020B0604020202020204" pitchFamily="34" charset="0"/>
              <a:buChar char="•"/>
            </a:pPr>
            <a:endParaRPr lang="en-US" sz="2800" dirty="0">
              <a:ea typeface="Times New Roman" panose="02020603050405020304" pitchFamily="18" charset="0"/>
              <a:cs typeface="Times New Roman" panose="02020603050405020304" pitchFamily="18" charset="0"/>
            </a:endParaRPr>
          </a:p>
          <a:p>
            <a:pPr>
              <a:lnSpc>
                <a:spcPct val="107000"/>
              </a:lnSpc>
              <a:spcAft>
                <a:spcPts val="800"/>
              </a:spcAft>
            </a:pPr>
            <a:endParaRPr lang="en-US" sz="2800" dirty="0">
              <a:ea typeface="Times New Roman" panose="02020603050405020304" pitchFamily="18" charset="0"/>
              <a:cs typeface="Times New Roman" panose="02020603050405020304" pitchFamily="18" charset="0"/>
            </a:endParaRPr>
          </a:p>
          <a:p>
            <a:pPr>
              <a:lnSpc>
                <a:spcPct val="107000"/>
              </a:lnSpc>
              <a:spcAft>
                <a:spcPts val="800"/>
              </a:spcAft>
            </a:pPr>
            <a:endParaRPr lang="en-US" dirty="0">
              <a:ea typeface="Times New Roman" panose="02020603050405020304" pitchFamily="18" charset="0"/>
              <a:cs typeface="Times New Roman" panose="02020603050405020304" pitchFamily="18" charset="0"/>
            </a:endParaRPr>
          </a:p>
          <a:p>
            <a:pPr>
              <a:lnSpc>
                <a:spcPct val="107000"/>
              </a:lnSpc>
              <a:spcAft>
                <a:spcPts val="800"/>
              </a:spcAft>
            </a:pPr>
            <a:endParaRPr lang="en-US" dirty="0">
              <a:ea typeface="Times New Roman" panose="02020603050405020304" pitchFamily="18"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endParaRPr lang="en-US" dirty="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947640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78385"/>
            <a:ext cx="9144000" cy="1164431"/>
          </a:xfrm>
          <a:prstGeom prst="rect">
            <a:avLst/>
          </a:prstGeom>
        </p:spPr>
      </p:pic>
      <p:sp>
        <p:nvSpPr>
          <p:cNvPr id="23" name="TextBox 22"/>
          <p:cNvSpPr txBox="1"/>
          <p:nvPr/>
        </p:nvSpPr>
        <p:spPr>
          <a:xfrm>
            <a:off x="709611" y="1041522"/>
            <a:ext cx="4572000" cy="646331"/>
          </a:xfrm>
          <a:prstGeom prst="rect">
            <a:avLst/>
          </a:prstGeom>
          <a:noFill/>
        </p:spPr>
        <p:txBody>
          <a:bodyPr wrap="square" rtlCol="0">
            <a:spAutoFit/>
          </a:bodyPr>
          <a:lstStyle/>
          <a:p>
            <a:r>
              <a:rPr lang="en-US" sz="3600" b="1" dirty="0">
                <a:solidFill>
                  <a:schemeClr val="bg1"/>
                </a:solidFill>
              </a:rPr>
              <a:t>Objectives</a:t>
            </a:r>
          </a:p>
        </p:txBody>
      </p:sp>
      <p:pic>
        <p:nvPicPr>
          <p:cNvPr id="24" name="Picture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79469" y="1263586"/>
            <a:ext cx="1458668" cy="394030"/>
          </a:xfrm>
          <a:prstGeom prst="rect">
            <a:avLst/>
          </a:prstGeom>
        </p:spPr>
      </p:pic>
      <p:sp>
        <p:nvSpPr>
          <p:cNvPr id="2" name="Rectangle 1"/>
          <p:cNvSpPr/>
          <p:nvPr/>
        </p:nvSpPr>
        <p:spPr>
          <a:xfrm>
            <a:off x="353961" y="2280730"/>
            <a:ext cx="8554065" cy="1569660"/>
          </a:xfrm>
          <a:prstGeom prst="rect">
            <a:avLst/>
          </a:prstGeom>
        </p:spPr>
        <p:txBody>
          <a:bodyPr wrap="square">
            <a:spAutoFit/>
          </a:bodyPr>
          <a:lstStyle/>
          <a:p>
            <a:pPr marL="342900" lvl="0" indent="-342900">
              <a:buFont typeface="Arial" panose="020B0604020202020204" pitchFamily="34" charset="0"/>
              <a:buChar char="•"/>
            </a:pPr>
            <a:r>
              <a:rPr lang="en-US" sz="2400" dirty="0">
                <a:solidFill>
                  <a:srgbClr val="FF0000"/>
                </a:solidFill>
              </a:rPr>
              <a:t>Outline a process for assessing our QI culture</a:t>
            </a:r>
          </a:p>
          <a:p>
            <a:pPr marL="342900" lvl="0" indent="-342900">
              <a:buFont typeface="Arial" panose="020B0604020202020204" pitchFamily="34" charset="0"/>
              <a:buChar char="•"/>
            </a:pPr>
            <a:r>
              <a:rPr lang="en-US" sz="2400" dirty="0">
                <a:solidFill>
                  <a:srgbClr val="FF0000"/>
                </a:solidFill>
              </a:rPr>
              <a:t>Engage in facilitated group discussion around our culture of quality</a:t>
            </a:r>
          </a:p>
          <a:p>
            <a:pPr marL="342900" lvl="0" indent="-342900">
              <a:buFont typeface="Arial" panose="020B0604020202020204" pitchFamily="34" charset="0"/>
              <a:buChar char="•"/>
            </a:pPr>
            <a:r>
              <a:rPr lang="en-US" sz="2400" dirty="0">
                <a:solidFill>
                  <a:srgbClr val="FF0000"/>
                </a:solidFill>
                <a:latin typeface="Calibri" panose="020F0502020204030204" pitchFamily="34" charset="0"/>
                <a:ea typeface="Times New Roman" panose="02020603050405020304" pitchFamily="18" charset="0"/>
                <a:cs typeface="Times New Roman" panose="02020603050405020304" pitchFamily="18" charset="0"/>
              </a:rPr>
              <a:t>Administer the QI SAT through </a:t>
            </a:r>
            <a:r>
              <a:rPr lang="en-US" sz="2400">
                <a:solidFill>
                  <a:srgbClr val="FF0000"/>
                </a:solidFill>
                <a:latin typeface="Calibri" panose="020F0502020204030204" pitchFamily="34" charset="0"/>
                <a:ea typeface="Times New Roman" panose="02020603050405020304" pitchFamily="18" charset="0"/>
                <a:cs typeface="Times New Roman" panose="02020603050405020304" pitchFamily="18" charset="0"/>
              </a:rPr>
              <a:t>group scoring</a:t>
            </a:r>
            <a:endParaRPr lang="en-US" sz="2400" dirty="0">
              <a:solidFill>
                <a:srgbClr val="FF0000"/>
              </a:solidFill>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566359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1164431"/>
          </a:xfrm>
          <a:prstGeom prst="rect">
            <a:avLst/>
          </a:prstGeom>
        </p:spPr>
      </p:pic>
      <p:sp>
        <p:nvSpPr>
          <p:cNvPr id="23" name="TextBox 22"/>
          <p:cNvSpPr txBox="1"/>
          <p:nvPr/>
        </p:nvSpPr>
        <p:spPr>
          <a:xfrm>
            <a:off x="221188" y="0"/>
            <a:ext cx="6568718" cy="1200329"/>
          </a:xfrm>
          <a:prstGeom prst="rect">
            <a:avLst/>
          </a:prstGeom>
          <a:noFill/>
        </p:spPr>
        <p:txBody>
          <a:bodyPr wrap="square" rtlCol="0">
            <a:spAutoFit/>
          </a:bodyPr>
          <a:lstStyle/>
          <a:p>
            <a:r>
              <a:rPr lang="en-US" sz="3600"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t>Foundational Element 3: Leadership Commitment</a:t>
            </a:r>
          </a:p>
        </p:txBody>
      </p:sp>
      <p:pic>
        <p:nvPicPr>
          <p:cNvPr id="24" name="Picture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39724" y="306007"/>
            <a:ext cx="1458668" cy="394030"/>
          </a:xfrm>
          <a:prstGeom prst="rect">
            <a:avLst/>
          </a:prstGeom>
        </p:spPr>
      </p:pic>
      <p:sp>
        <p:nvSpPr>
          <p:cNvPr id="3" name="Rectangle 2"/>
          <p:cNvSpPr/>
          <p:nvPr/>
        </p:nvSpPr>
        <p:spPr>
          <a:xfrm>
            <a:off x="221188" y="1506336"/>
            <a:ext cx="8186416" cy="5563895"/>
          </a:xfrm>
          <a:prstGeom prst="rect">
            <a:avLst/>
          </a:prstGeom>
        </p:spPr>
        <p:txBody>
          <a:bodyPr wrap="square">
            <a:spAutoFit/>
          </a:bodyPr>
          <a:lstStyle/>
          <a:p>
            <a:pPr marL="285750" indent="-285750">
              <a:lnSpc>
                <a:spcPct val="107000"/>
              </a:lnSpc>
              <a:spcAft>
                <a:spcPts val="800"/>
              </a:spcAft>
              <a:buFont typeface="Arial" panose="020B0604020202020204" pitchFamily="34" charset="0"/>
              <a:buChar char="•"/>
            </a:pPr>
            <a:r>
              <a:rPr lang="en-US" sz="2400" dirty="0">
                <a:ea typeface="Times New Roman" panose="02020603050405020304" pitchFamily="18" charset="0"/>
                <a:cs typeface="Times New Roman" panose="02020603050405020304" pitchFamily="18" charset="0"/>
              </a:rPr>
              <a:t>Dedicate financial and human resources to QI</a:t>
            </a:r>
          </a:p>
          <a:p>
            <a:pPr marL="285750" indent="-285750">
              <a:lnSpc>
                <a:spcPct val="107000"/>
              </a:lnSpc>
              <a:spcAft>
                <a:spcPts val="800"/>
              </a:spcAft>
              <a:buFont typeface="Arial" panose="020B0604020202020204" pitchFamily="34" charset="0"/>
              <a:buChar char="•"/>
            </a:pPr>
            <a:r>
              <a:rPr lang="en-US" sz="2400" dirty="0">
                <a:ea typeface="Times New Roman" panose="02020603050405020304" pitchFamily="18" charset="0"/>
                <a:cs typeface="Times New Roman" panose="02020603050405020304" pitchFamily="18" charset="0"/>
              </a:rPr>
              <a:t>Communicate the vision and urgency for QI</a:t>
            </a:r>
          </a:p>
          <a:p>
            <a:pPr marL="285750" indent="-285750">
              <a:lnSpc>
                <a:spcPct val="107000"/>
              </a:lnSpc>
              <a:spcAft>
                <a:spcPts val="800"/>
              </a:spcAft>
              <a:buFont typeface="Arial" panose="020B0604020202020204" pitchFamily="34" charset="0"/>
              <a:buChar char="•"/>
            </a:pPr>
            <a:r>
              <a:rPr lang="en-US" sz="2400" dirty="0">
                <a:ea typeface="Times New Roman" panose="02020603050405020304" pitchFamily="18" charset="0"/>
                <a:cs typeface="Times New Roman" panose="02020603050405020304" pitchFamily="18" charset="0"/>
              </a:rPr>
              <a:t>Empower staff to engage in QI </a:t>
            </a:r>
          </a:p>
          <a:p>
            <a:pPr marL="285750" indent="-285750">
              <a:lnSpc>
                <a:spcPct val="107000"/>
              </a:lnSpc>
              <a:spcAft>
                <a:spcPts val="800"/>
              </a:spcAft>
              <a:buFont typeface="Arial" panose="020B0604020202020204" pitchFamily="34" charset="0"/>
              <a:buChar char="•"/>
            </a:pPr>
            <a:r>
              <a:rPr lang="en-US" sz="2400" dirty="0">
                <a:ea typeface="Times New Roman" panose="02020603050405020304" pitchFamily="18" charset="0"/>
                <a:cs typeface="Times New Roman" panose="02020603050405020304" pitchFamily="18" charset="0"/>
              </a:rPr>
              <a:t>Hold staff accountable</a:t>
            </a:r>
          </a:p>
          <a:p>
            <a:pPr marL="285750" indent="-285750">
              <a:lnSpc>
                <a:spcPct val="107000"/>
              </a:lnSpc>
              <a:spcAft>
                <a:spcPts val="800"/>
              </a:spcAft>
              <a:buFont typeface="Arial" panose="020B0604020202020204" pitchFamily="34" charset="0"/>
              <a:buChar char="•"/>
            </a:pPr>
            <a:r>
              <a:rPr lang="en-US" sz="2400" dirty="0">
                <a:ea typeface="Times New Roman" panose="02020603050405020304" pitchFamily="18" charset="0"/>
                <a:cs typeface="Times New Roman" panose="02020603050405020304" pitchFamily="18" charset="0"/>
              </a:rPr>
              <a:t>Exhibit visible support for QI</a:t>
            </a:r>
          </a:p>
          <a:p>
            <a:pPr marL="285750" indent="-285750">
              <a:lnSpc>
                <a:spcPct val="107000"/>
              </a:lnSpc>
              <a:spcAft>
                <a:spcPts val="800"/>
              </a:spcAft>
              <a:buFont typeface="Arial" panose="020B0604020202020204" pitchFamily="34" charset="0"/>
              <a:buChar char="•"/>
            </a:pPr>
            <a:r>
              <a:rPr lang="en-US" sz="2400" dirty="0">
                <a:solidFill>
                  <a:srgbClr val="FF0000"/>
                </a:solidFill>
                <a:ea typeface="Calibri" panose="020F0502020204030204" pitchFamily="34" charset="0"/>
                <a:cs typeface="Times New Roman" panose="02020603050405020304" pitchFamily="18" charset="0"/>
              </a:rPr>
              <a:t>Add leadership commitment to date (e.g. dedicated resources, $$, QI committee)</a:t>
            </a:r>
          </a:p>
          <a:p>
            <a:pPr marL="285750" indent="-285750">
              <a:lnSpc>
                <a:spcPct val="107000"/>
              </a:lnSpc>
              <a:spcAft>
                <a:spcPts val="800"/>
              </a:spcAft>
              <a:buFont typeface="Arial" panose="020B0604020202020204" pitchFamily="34" charset="0"/>
              <a:buChar char="•"/>
            </a:pPr>
            <a:r>
              <a:rPr lang="en-US" sz="2400" dirty="0">
                <a:solidFill>
                  <a:srgbClr val="FF0000"/>
                </a:solidFill>
                <a:ea typeface="Calibri" panose="020F0502020204030204" pitchFamily="34" charset="0"/>
                <a:cs typeface="Times New Roman" panose="02020603050405020304" pitchFamily="18" charset="0"/>
              </a:rPr>
              <a:t>Add leadership expectations of staff</a:t>
            </a:r>
          </a:p>
          <a:p>
            <a:pPr marL="285750" indent="-285750">
              <a:lnSpc>
                <a:spcPct val="107000"/>
              </a:lnSpc>
              <a:spcAft>
                <a:spcPts val="800"/>
              </a:spcAft>
              <a:buFont typeface="Arial" panose="020B0604020202020204" pitchFamily="34" charset="0"/>
              <a:buChar char="•"/>
            </a:pPr>
            <a:endParaRPr lang="en-US" sz="2400" dirty="0">
              <a:solidFill>
                <a:srgbClr val="FF0000"/>
              </a:solidFill>
              <a:ea typeface="Calibri" panose="020F0502020204030204" pitchFamily="34" charset="0"/>
              <a:cs typeface="Times New Roman" panose="02020603050405020304" pitchFamily="18" charset="0"/>
            </a:endParaRPr>
          </a:p>
          <a:p>
            <a:pPr>
              <a:lnSpc>
                <a:spcPct val="107000"/>
              </a:lnSpc>
              <a:spcAft>
                <a:spcPts val="800"/>
              </a:spcAft>
            </a:pPr>
            <a:endParaRPr lang="en-US" dirty="0">
              <a:ea typeface="Times New Roman" panose="02020603050405020304" pitchFamily="18" charset="0"/>
              <a:cs typeface="Times New Roman" panose="02020603050405020304" pitchFamily="18" charset="0"/>
            </a:endParaRPr>
          </a:p>
          <a:p>
            <a:pPr>
              <a:lnSpc>
                <a:spcPct val="107000"/>
              </a:lnSpc>
              <a:spcAft>
                <a:spcPts val="800"/>
              </a:spcAft>
            </a:pPr>
            <a:endParaRPr lang="en-US" dirty="0">
              <a:ea typeface="Times New Roman" panose="02020603050405020304" pitchFamily="18"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endParaRPr lang="en-US" dirty="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6376858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1164431"/>
          </a:xfrm>
          <a:prstGeom prst="rect">
            <a:avLst/>
          </a:prstGeom>
        </p:spPr>
      </p:pic>
      <p:sp>
        <p:nvSpPr>
          <p:cNvPr id="23" name="TextBox 22"/>
          <p:cNvSpPr txBox="1"/>
          <p:nvPr/>
        </p:nvSpPr>
        <p:spPr>
          <a:xfrm>
            <a:off x="221188" y="0"/>
            <a:ext cx="5833339" cy="1077218"/>
          </a:xfrm>
          <a:prstGeom prst="rect">
            <a:avLst/>
          </a:prstGeom>
          <a:noFill/>
        </p:spPr>
        <p:txBody>
          <a:bodyPr wrap="square" rtlCol="0">
            <a:spAutoFit/>
          </a:bodyPr>
          <a:lstStyle/>
          <a:p>
            <a:r>
              <a:rPr lang="en-US" sz="3600"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t>Leadership Commitment</a:t>
            </a:r>
          </a:p>
          <a:p>
            <a:r>
              <a:rPr lang="en-US" sz="2800"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t>Sub-Element 3.1: Culture</a:t>
            </a:r>
          </a:p>
        </p:txBody>
      </p:sp>
      <p:pic>
        <p:nvPicPr>
          <p:cNvPr id="24" name="Picture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39724" y="306007"/>
            <a:ext cx="1458668" cy="394030"/>
          </a:xfrm>
          <a:prstGeom prst="rect">
            <a:avLst/>
          </a:prstGeom>
        </p:spPr>
      </p:pic>
      <p:sp>
        <p:nvSpPr>
          <p:cNvPr id="3" name="Rectangle 2"/>
          <p:cNvSpPr/>
          <p:nvPr/>
        </p:nvSpPr>
        <p:spPr>
          <a:xfrm>
            <a:off x="221188" y="1602000"/>
            <a:ext cx="8186416" cy="4128118"/>
          </a:xfrm>
          <a:prstGeom prst="rect">
            <a:avLst/>
          </a:prstGeom>
        </p:spPr>
        <p:txBody>
          <a:bodyPr wrap="square">
            <a:spAutoFit/>
          </a:bodyPr>
          <a:lstStyle/>
          <a:p>
            <a:pPr marL="171450" lvl="0" indent="-171450">
              <a:buFont typeface="Arial" panose="020B0604020202020204" pitchFamily="34" charset="0"/>
              <a:buChar char="•"/>
            </a:pPr>
            <a:r>
              <a:rPr lang="en-US" sz="2400" dirty="0"/>
              <a:t>Has leadership defined and communicating a clear and inspiring vision for QI and its urgency? </a:t>
            </a:r>
            <a:br>
              <a:rPr lang="en-US" sz="2400" dirty="0"/>
            </a:br>
            <a:endParaRPr lang="en-US" sz="2400" dirty="0"/>
          </a:p>
          <a:p>
            <a:pPr marL="171450" lvl="0" indent="-171450">
              <a:buFont typeface="Arial" panose="020B0604020202020204" pitchFamily="34" charset="0"/>
              <a:buChar char="•"/>
            </a:pPr>
            <a:r>
              <a:rPr lang="en-US" sz="2400" dirty="0"/>
              <a:t>How has QI been integrated into agency policy, plans, and procedures? </a:t>
            </a:r>
            <a:br>
              <a:rPr lang="en-US" sz="2400" dirty="0"/>
            </a:br>
            <a:endParaRPr lang="en-US" sz="2400" dirty="0"/>
          </a:p>
          <a:p>
            <a:pPr marL="171450" indent="-171450">
              <a:buFont typeface="Arial" panose="020B0604020202020204" pitchFamily="34" charset="0"/>
              <a:buChar char="•"/>
            </a:pPr>
            <a:r>
              <a:rPr lang="en-US" sz="2400" dirty="0"/>
              <a:t>How do leaders model behaviors in support of QI, as they expect from staff? </a:t>
            </a:r>
          </a:p>
          <a:p>
            <a:pPr>
              <a:lnSpc>
                <a:spcPct val="107000"/>
              </a:lnSpc>
              <a:spcAft>
                <a:spcPts val="800"/>
              </a:spcAft>
            </a:pPr>
            <a:endParaRPr lang="en-US" dirty="0">
              <a:ea typeface="Times New Roman" panose="02020603050405020304" pitchFamily="18" charset="0"/>
              <a:cs typeface="Times New Roman" panose="02020603050405020304" pitchFamily="18" charset="0"/>
            </a:endParaRPr>
          </a:p>
          <a:p>
            <a:pPr>
              <a:lnSpc>
                <a:spcPct val="107000"/>
              </a:lnSpc>
              <a:spcAft>
                <a:spcPts val="800"/>
              </a:spcAft>
            </a:pPr>
            <a:endParaRPr lang="en-US" dirty="0">
              <a:ea typeface="Times New Roman" panose="02020603050405020304" pitchFamily="18"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endParaRPr lang="en-US" dirty="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630332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549" y="0"/>
            <a:ext cx="9144000" cy="1164431"/>
          </a:xfrm>
          <a:prstGeom prst="rect">
            <a:avLst/>
          </a:prstGeom>
        </p:spPr>
      </p:pic>
      <p:sp>
        <p:nvSpPr>
          <p:cNvPr id="23" name="TextBox 22"/>
          <p:cNvSpPr txBox="1"/>
          <p:nvPr/>
        </p:nvSpPr>
        <p:spPr>
          <a:xfrm>
            <a:off x="135092" y="48302"/>
            <a:ext cx="8358608" cy="1077218"/>
          </a:xfrm>
          <a:prstGeom prst="rect">
            <a:avLst/>
          </a:prstGeom>
          <a:noFill/>
        </p:spPr>
        <p:txBody>
          <a:bodyPr wrap="square" rtlCol="0">
            <a:spAutoFit/>
          </a:bodyPr>
          <a:lstStyle/>
          <a:p>
            <a:r>
              <a:rPr lang="en-US" sz="3600"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t>Leadership Commitment </a:t>
            </a:r>
          </a:p>
          <a:p>
            <a:r>
              <a:rPr lang="en-US" sz="2800"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t>Sub-Element 3.1: Culture</a:t>
            </a:r>
          </a:p>
        </p:txBody>
      </p:sp>
      <p:pic>
        <p:nvPicPr>
          <p:cNvPr id="24" name="Picture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68783" y="144579"/>
            <a:ext cx="1458668" cy="394030"/>
          </a:xfrm>
          <a:prstGeom prst="rect">
            <a:avLst/>
          </a:prstGeom>
        </p:spPr>
      </p:pic>
      <p:sp>
        <p:nvSpPr>
          <p:cNvPr id="6" name="Rectangle 5">
            <a:extLst>
              <a:ext uri="{FF2B5EF4-FFF2-40B4-BE49-F238E27FC236}">
                <a16:creationId xmlns:a16="http://schemas.microsoft.com/office/drawing/2014/main" id="{5D5D9673-F09E-4EC7-B8FD-F48C60556CCC}"/>
              </a:ext>
            </a:extLst>
          </p:cNvPr>
          <p:cNvSpPr/>
          <p:nvPr/>
        </p:nvSpPr>
        <p:spPr>
          <a:xfrm>
            <a:off x="226599" y="2399668"/>
            <a:ext cx="8690802" cy="5016181"/>
          </a:xfrm>
          <a:prstGeom prst="rect">
            <a:avLst/>
          </a:prstGeom>
        </p:spPr>
        <p:txBody>
          <a:bodyPr wrap="square">
            <a:spAutoFit/>
          </a:bodyPr>
          <a:lstStyle/>
          <a:p>
            <a:pPr>
              <a:lnSpc>
                <a:spcPct val="107000"/>
              </a:lnSpc>
              <a:spcAft>
                <a:spcPts val="800"/>
              </a:spcAft>
            </a:pPr>
            <a:r>
              <a:rPr lang="en-US" sz="2800" dirty="0">
                <a:solidFill>
                  <a:srgbClr val="FF0000"/>
                </a:solidFill>
                <a:ea typeface="Times New Roman" panose="02020603050405020304" pitchFamily="18" charset="0"/>
                <a:cs typeface="Times New Roman" panose="02020603050405020304" pitchFamily="18" charset="0"/>
              </a:rPr>
              <a:t>[Placeholder slide to facilitate scoring of </a:t>
            </a:r>
            <a:r>
              <a:rPr lang="en-US" sz="2800" i="1" dirty="0">
                <a:solidFill>
                  <a:srgbClr val="FF0000"/>
                </a:solidFill>
                <a:ea typeface="Times New Roman" panose="02020603050405020304" pitchFamily="18" charset="0"/>
                <a:cs typeface="Times New Roman" panose="02020603050405020304" pitchFamily="18" charset="0"/>
              </a:rPr>
              <a:t>Sub-Element 3.1: Culture.</a:t>
            </a:r>
            <a:r>
              <a:rPr lang="en-US" sz="2800" dirty="0">
                <a:solidFill>
                  <a:srgbClr val="FF0000"/>
                </a:solidFill>
                <a:ea typeface="Times New Roman" panose="02020603050405020304" pitchFamily="18" charset="0"/>
                <a:cs typeface="Times New Roman" panose="02020603050405020304" pitchFamily="18" charset="0"/>
              </a:rPr>
              <a:t>]</a:t>
            </a:r>
          </a:p>
          <a:p>
            <a:pPr marL="285750" indent="-285750">
              <a:lnSpc>
                <a:spcPct val="107000"/>
              </a:lnSpc>
              <a:spcAft>
                <a:spcPts val="800"/>
              </a:spcAft>
              <a:buFont typeface="Arial" panose="020B0604020202020204" pitchFamily="34" charset="0"/>
              <a:buChar char="•"/>
            </a:pPr>
            <a:endParaRPr lang="en-US" sz="2800" dirty="0">
              <a:ea typeface="Times New Roman" panose="02020603050405020304" pitchFamily="18" charset="0"/>
              <a:cs typeface="Times New Roman" panose="02020603050405020304" pitchFamily="18" charset="0"/>
            </a:endParaRPr>
          </a:p>
          <a:p>
            <a:pPr>
              <a:lnSpc>
                <a:spcPct val="107000"/>
              </a:lnSpc>
              <a:spcAft>
                <a:spcPts val="800"/>
              </a:spcAft>
            </a:pPr>
            <a:r>
              <a:rPr lang="en-US" sz="2800" dirty="0">
                <a:ea typeface="Times New Roman" panose="02020603050405020304" pitchFamily="18" charset="0"/>
                <a:cs typeface="Times New Roman" panose="02020603050405020304" pitchFamily="18" charset="0"/>
              </a:rPr>
              <a:t> </a:t>
            </a:r>
          </a:p>
          <a:p>
            <a:pPr marL="285750" indent="-285750">
              <a:lnSpc>
                <a:spcPct val="107000"/>
              </a:lnSpc>
              <a:spcAft>
                <a:spcPts val="800"/>
              </a:spcAft>
              <a:buFont typeface="Arial" panose="020B0604020202020204" pitchFamily="34" charset="0"/>
              <a:buChar char="•"/>
            </a:pPr>
            <a:endParaRPr lang="en-US" sz="2800" dirty="0">
              <a:ea typeface="Times New Roman" panose="02020603050405020304" pitchFamily="18" charset="0"/>
              <a:cs typeface="Times New Roman" panose="02020603050405020304" pitchFamily="18" charset="0"/>
            </a:endParaRPr>
          </a:p>
          <a:p>
            <a:pPr marL="742950" lvl="1" indent="-285750">
              <a:lnSpc>
                <a:spcPct val="107000"/>
              </a:lnSpc>
              <a:spcAft>
                <a:spcPts val="800"/>
              </a:spcAft>
              <a:buFont typeface="Arial" panose="020B0604020202020204" pitchFamily="34" charset="0"/>
              <a:buChar char="•"/>
            </a:pPr>
            <a:endParaRPr lang="en-US" sz="2800" dirty="0">
              <a:ea typeface="Times New Roman" panose="02020603050405020304" pitchFamily="18" charset="0"/>
              <a:cs typeface="Times New Roman" panose="02020603050405020304" pitchFamily="18" charset="0"/>
            </a:endParaRPr>
          </a:p>
          <a:p>
            <a:pPr>
              <a:lnSpc>
                <a:spcPct val="107000"/>
              </a:lnSpc>
              <a:spcAft>
                <a:spcPts val="800"/>
              </a:spcAft>
            </a:pPr>
            <a:endParaRPr lang="en-US" sz="2800" dirty="0">
              <a:ea typeface="Times New Roman" panose="02020603050405020304" pitchFamily="18" charset="0"/>
              <a:cs typeface="Times New Roman" panose="02020603050405020304" pitchFamily="18" charset="0"/>
            </a:endParaRPr>
          </a:p>
          <a:p>
            <a:pPr>
              <a:lnSpc>
                <a:spcPct val="107000"/>
              </a:lnSpc>
              <a:spcAft>
                <a:spcPts val="800"/>
              </a:spcAft>
            </a:pPr>
            <a:endParaRPr lang="en-US" dirty="0">
              <a:ea typeface="Times New Roman" panose="02020603050405020304" pitchFamily="18" charset="0"/>
              <a:cs typeface="Times New Roman" panose="02020603050405020304" pitchFamily="18" charset="0"/>
            </a:endParaRPr>
          </a:p>
          <a:p>
            <a:pPr>
              <a:lnSpc>
                <a:spcPct val="107000"/>
              </a:lnSpc>
              <a:spcAft>
                <a:spcPts val="800"/>
              </a:spcAft>
            </a:pPr>
            <a:endParaRPr lang="en-US" dirty="0">
              <a:ea typeface="Times New Roman" panose="02020603050405020304" pitchFamily="18"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endParaRPr lang="en-US" dirty="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3894598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1164431"/>
          </a:xfrm>
          <a:prstGeom prst="rect">
            <a:avLst/>
          </a:prstGeom>
        </p:spPr>
      </p:pic>
      <p:sp>
        <p:nvSpPr>
          <p:cNvPr id="23" name="TextBox 22"/>
          <p:cNvSpPr txBox="1"/>
          <p:nvPr/>
        </p:nvSpPr>
        <p:spPr>
          <a:xfrm>
            <a:off x="221188" y="0"/>
            <a:ext cx="7118536" cy="1077218"/>
          </a:xfrm>
          <a:prstGeom prst="rect">
            <a:avLst/>
          </a:prstGeom>
          <a:noFill/>
        </p:spPr>
        <p:txBody>
          <a:bodyPr wrap="square" rtlCol="0">
            <a:spAutoFit/>
          </a:bodyPr>
          <a:lstStyle/>
          <a:p>
            <a:r>
              <a:rPr lang="en-US" sz="3600"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t>Leadership Commitment</a:t>
            </a:r>
          </a:p>
          <a:p>
            <a:r>
              <a:rPr lang="en-US" sz="2800"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t>Sub-Element 3.2: Resourcing &amp; Structure</a:t>
            </a:r>
          </a:p>
        </p:txBody>
      </p:sp>
      <p:pic>
        <p:nvPicPr>
          <p:cNvPr id="24" name="Picture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39724" y="306007"/>
            <a:ext cx="1458668" cy="394030"/>
          </a:xfrm>
          <a:prstGeom prst="rect">
            <a:avLst/>
          </a:prstGeom>
        </p:spPr>
      </p:pic>
      <p:sp>
        <p:nvSpPr>
          <p:cNvPr id="3" name="Rectangle 2"/>
          <p:cNvSpPr/>
          <p:nvPr/>
        </p:nvSpPr>
        <p:spPr>
          <a:xfrm>
            <a:off x="221188" y="2224570"/>
            <a:ext cx="8186416" cy="3758786"/>
          </a:xfrm>
          <a:prstGeom prst="rect">
            <a:avLst/>
          </a:prstGeom>
        </p:spPr>
        <p:txBody>
          <a:bodyPr wrap="square">
            <a:spAutoFit/>
          </a:bodyPr>
          <a:lstStyle/>
          <a:p>
            <a:pPr marL="171450" lvl="0" indent="-171450">
              <a:buFont typeface="Arial" panose="020B0604020202020204" pitchFamily="34" charset="0"/>
              <a:buChar char="•"/>
            </a:pPr>
            <a:r>
              <a:rPr lang="en-US" sz="2400" dirty="0"/>
              <a:t>Does the agency have sufficient funding and resources allocated for QI?</a:t>
            </a:r>
            <a:br>
              <a:rPr lang="en-US" sz="2400" dirty="0"/>
            </a:br>
            <a:endParaRPr lang="en-US" sz="2400" dirty="0"/>
          </a:p>
          <a:p>
            <a:pPr marL="171450" lvl="0" indent="-171450">
              <a:buFont typeface="Arial" panose="020B0604020202020204" pitchFamily="34" charset="0"/>
              <a:buChar char="•"/>
            </a:pPr>
            <a:r>
              <a:rPr lang="en-US" sz="2400" dirty="0"/>
              <a:t>Does the agency have a high functioning QI Committee? </a:t>
            </a:r>
            <a:br>
              <a:rPr lang="en-US" sz="2400" dirty="0"/>
            </a:br>
            <a:endParaRPr lang="en-US" sz="2400" dirty="0"/>
          </a:p>
          <a:p>
            <a:pPr marL="171450" indent="-171450">
              <a:buFont typeface="Arial" panose="020B0604020202020204" pitchFamily="34" charset="0"/>
              <a:buChar char="•"/>
            </a:pPr>
            <a:r>
              <a:rPr lang="en-US" sz="2400" dirty="0"/>
              <a:t>Do leaders have the necessary KSAs necessary to drive and sustain QI? </a:t>
            </a:r>
          </a:p>
          <a:p>
            <a:pPr>
              <a:lnSpc>
                <a:spcPct val="107000"/>
              </a:lnSpc>
              <a:spcAft>
                <a:spcPts val="800"/>
              </a:spcAft>
            </a:pPr>
            <a:endParaRPr lang="en-US" dirty="0">
              <a:ea typeface="Times New Roman" panose="02020603050405020304" pitchFamily="18" charset="0"/>
              <a:cs typeface="Times New Roman" panose="02020603050405020304" pitchFamily="18" charset="0"/>
            </a:endParaRPr>
          </a:p>
          <a:p>
            <a:pPr>
              <a:lnSpc>
                <a:spcPct val="107000"/>
              </a:lnSpc>
              <a:spcAft>
                <a:spcPts val="800"/>
              </a:spcAft>
            </a:pPr>
            <a:endParaRPr lang="en-US" dirty="0">
              <a:ea typeface="Times New Roman" panose="02020603050405020304" pitchFamily="18"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endParaRPr lang="en-US" dirty="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4404608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549" y="0"/>
            <a:ext cx="9144000" cy="1164431"/>
          </a:xfrm>
          <a:prstGeom prst="rect">
            <a:avLst/>
          </a:prstGeom>
        </p:spPr>
      </p:pic>
      <p:pic>
        <p:nvPicPr>
          <p:cNvPr id="24" name="Picture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68783" y="144579"/>
            <a:ext cx="1458668" cy="394030"/>
          </a:xfrm>
          <a:prstGeom prst="rect">
            <a:avLst/>
          </a:prstGeom>
        </p:spPr>
      </p:pic>
      <p:sp>
        <p:nvSpPr>
          <p:cNvPr id="6" name="TextBox 5"/>
          <p:cNvSpPr txBox="1"/>
          <p:nvPr/>
        </p:nvSpPr>
        <p:spPr>
          <a:xfrm>
            <a:off x="221188" y="0"/>
            <a:ext cx="7118536" cy="1077218"/>
          </a:xfrm>
          <a:prstGeom prst="rect">
            <a:avLst/>
          </a:prstGeom>
          <a:noFill/>
        </p:spPr>
        <p:txBody>
          <a:bodyPr wrap="square" rtlCol="0">
            <a:spAutoFit/>
          </a:bodyPr>
          <a:lstStyle/>
          <a:p>
            <a:r>
              <a:rPr lang="en-US" sz="3600"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t>Leadership Commitment</a:t>
            </a:r>
          </a:p>
          <a:p>
            <a:r>
              <a:rPr lang="en-US" sz="2800"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t>Sub-Element 3.2: Resourcing &amp; Structure</a:t>
            </a:r>
          </a:p>
        </p:txBody>
      </p:sp>
      <p:sp>
        <p:nvSpPr>
          <p:cNvPr id="7" name="Rectangle 6">
            <a:extLst>
              <a:ext uri="{FF2B5EF4-FFF2-40B4-BE49-F238E27FC236}">
                <a16:creationId xmlns:a16="http://schemas.microsoft.com/office/drawing/2014/main" id="{ED7FA2A6-E413-45B6-800C-DBC11B22BE3A}"/>
              </a:ext>
            </a:extLst>
          </p:cNvPr>
          <p:cNvSpPr/>
          <p:nvPr/>
        </p:nvSpPr>
        <p:spPr>
          <a:xfrm>
            <a:off x="226599" y="2399668"/>
            <a:ext cx="8690802" cy="5016181"/>
          </a:xfrm>
          <a:prstGeom prst="rect">
            <a:avLst/>
          </a:prstGeom>
        </p:spPr>
        <p:txBody>
          <a:bodyPr wrap="square">
            <a:spAutoFit/>
          </a:bodyPr>
          <a:lstStyle/>
          <a:p>
            <a:pPr>
              <a:lnSpc>
                <a:spcPct val="107000"/>
              </a:lnSpc>
              <a:spcAft>
                <a:spcPts val="800"/>
              </a:spcAft>
            </a:pPr>
            <a:r>
              <a:rPr lang="en-US" sz="2800" dirty="0">
                <a:solidFill>
                  <a:srgbClr val="FF0000"/>
                </a:solidFill>
                <a:ea typeface="Times New Roman" panose="02020603050405020304" pitchFamily="18" charset="0"/>
                <a:cs typeface="Times New Roman" panose="02020603050405020304" pitchFamily="18" charset="0"/>
              </a:rPr>
              <a:t>[Placeholder slide to facilitate scoring of </a:t>
            </a:r>
            <a:r>
              <a:rPr lang="en-US" sz="2800" i="1" dirty="0">
                <a:solidFill>
                  <a:srgbClr val="FF0000"/>
                </a:solidFill>
                <a:ea typeface="Times New Roman" panose="02020603050405020304" pitchFamily="18" charset="0"/>
                <a:cs typeface="Times New Roman" panose="02020603050405020304" pitchFamily="18" charset="0"/>
              </a:rPr>
              <a:t>Sub-Element 3.2: Resourcing and Structure.</a:t>
            </a:r>
            <a:r>
              <a:rPr lang="en-US" sz="2800" dirty="0">
                <a:solidFill>
                  <a:srgbClr val="FF0000"/>
                </a:solidFill>
                <a:ea typeface="Times New Roman" panose="02020603050405020304" pitchFamily="18" charset="0"/>
                <a:cs typeface="Times New Roman" panose="02020603050405020304" pitchFamily="18" charset="0"/>
              </a:rPr>
              <a:t>]</a:t>
            </a:r>
          </a:p>
          <a:p>
            <a:pPr marL="285750" indent="-285750">
              <a:lnSpc>
                <a:spcPct val="107000"/>
              </a:lnSpc>
              <a:spcAft>
                <a:spcPts val="800"/>
              </a:spcAft>
              <a:buFont typeface="Arial" panose="020B0604020202020204" pitchFamily="34" charset="0"/>
              <a:buChar char="•"/>
            </a:pPr>
            <a:endParaRPr lang="en-US" sz="2800" dirty="0">
              <a:ea typeface="Times New Roman" panose="02020603050405020304" pitchFamily="18" charset="0"/>
              <a:cs typeface="Times New Roman" panose="02020603050405020304" pitchFamily="18" charset="0"/>
            </a:endParaRPr>
          </a:p>
          <a:p>
            <a:pPr>
              <a:lnSpc>
                <a:spcPct val="107000"/>
              </a:lnSpc>
              <a:spcAft>
                <a:spcPts val="800"/>
              </a:spcAft>
            </a:pPr>
            <a:r>
              <a:rPr lang="en-US" sz="2800" dirty="0">
                <a:ea typeface="Times New Roman" panose="02020603050405020304" pitchFamily="18" charset="0"/>
                <a:cs typeface="Times New Roman" panose="02020603050405020304" pitchFamily="18" charset="0"/>
              </a:rPr>
              <a:t> </a:t>
            </a:r>
          </a:p>
          <a:p>
            <a:pPr marL="285750" indent="-285750">
              <a:lnSpc>
                <a:spcPct val="107000"/>
              </a:lnSpc>
              <a:spcAft>
                <a:spcPts val="800"/>
              </a:spcAft>
              <a:buFont typeface="Arial" panose="020B0604020202020204" pitchFamily="34" charset="0"/>
              <a:buChar char="•"/>
            </a:pPr>
            <a:endParaRPr lang="en-US" sz="2800" dirty="0">
              <a:ea typeface="Times New Roman" panose="02020603050405020304" pitchFamily="18" charset="0"/>
              <a:cs typeface="Times New Roman" panose="02020603050405020304" pitchFamily="18" charset="0"/>
            </a:endParaRPr>
          </a:p>
          <a:p>
            <a:pPr marL="742950" lvl="1" indent="-285750">
              <a:lnSpc>
                <a:spcPct val="107000"/>
              </a:lnSpc>
              <a:spcAft>
                <a:spcPts val="800"/>
              </a:spcAft>
              <a:buFont typeface="Arial" panose="020B0604020202020204" pitchFamily="34" charset="0"/>
              <a:buChar char="•"/>
            </a:pPr>
            <a:endParaRPr lang="en-US" sz="2800" dirty="0">
              <a:ea typeface="Times New Roman" panose="02020603050405020304" pitchFamily="18" charset="0"/>
              <a:cs typeface="Times New Roman" panose="02020603050405020304" pitchFamily="18" charset="0"/>
            </a:endParaRPr>
          </a:p>
          <a:p>
            <a:pPr>
              <a:lnSpc>
                <a:spcPct val="107000"/>
              </a:lnSpc>
              <a:spcAft>
                <a:spcPts val="800"/>
              </a:spcAft>
            </a:pPr>
            <a:endParaRPr lang="en-US" sz="2800" dirty="0">
              <a:ea typeface="Times New Roman" panose="02020603050405020304" pitchFamily="18" charset="0"/>
              <a:cs typeface="Times New Roman" panose="02020603050405020304" pitchFamily="18" charset="0"/>
            </a:endParaRPr>
          </a:p>
          <a:p>
            <a:pPr>
              <a:lnSpc>
                <a:spcPct val="107000"/>
              </a:lnSpc>
              <a:spcAft>
                <a:spcPts val="800"/>
              </a:spcAft>
            </a:pPr>
            <a:endParaRPr lang="en-US" dirty="0">
              <a:ea typeface="Times New Roman" panose="02020603050405020304" pitchFamily="18" charset="0"/>
              <a:cs typeface="Times New Roman" panose="02020603050405020304" pitchFamily="18" charset="0"/>
            </a:endParaRPr>
          </a:p>
          <a:p>
            <a:pPr>
              <a:lnSpc>
                <a:spcPct val="107000"/>
              </a:lnSpc>
              <a:spcAft>
                <a:spcPts val="800"/>
              </a:spcAft>
            </a:pPr>
            <a:endParaRPr lang="en-US" dirty="0">
              <a:ea typeface="Times New Roman" panose="02020603050405020304" pitchFamily="18"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endParaRPr lang="en-US" dirty="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8585488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1164431"/>
          </a:xfrm>
          <a:prstGeom prst="rect">
            <a:avLst/>
          </a:prstGeom>
        </p:spPr>
      </p:pic>
      <p:sp>
        <p:nvSpPr>
          <p:cNvPr id="23" name="TextBox 22"/>
          <p:cNvSpPr txBox="1"/>
          <p:nvPr/>
        </p:nvSpPr>
        <p:spPr>
          <a:xfrm>
            <a:off x="285881" y="13679"/>
            <a:ext cx="5833339" cy="1200329"/>
          </a:xfrm>
          <a:prstGeom prst="rect">
            <a:avLst/>
          </a:prstGeom>
          <a:noFill/>
        </p:spPr>
        <p:txBody>
          <a:bodyPr wrap="square" rtlCol="0">
            <a:spAutoFit/>
          </a:bodyPr>
          <a:lstStyle/>
          <a:p>
            <a:r>
              <a:rPr lang="en-US" sz="3600"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t>Foundational Element 4: Customer Focus</a:t>
            </a:r>
          </a:p>
        </p:txBody>
      </p:sp>
      <p:pic>
        <p:nvPicPr>
          <p:cNvPr id="24" name="Picture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98925" y="385200"/>
            <a:ext cx="1458668" cy="394030"/>
          </a:xfrm>
          <a:prstGeom prst="rect">
            <a:avLst/>
          </a:prstGeom>
        </p:spPr>
      </p:pic>
      <p:sp>
        <p:nvSpPr>
          <p:cNvPr id="7" name="Content Placeholder 4"/>
          <p:cNvSpPr txBox="1">
            <a:spLocks/>
          </p:cNvSpPr>
          <p:nvPr/>
        </p:nvSpPr>
        <p:spPr>
          <a:xfrm>
            <a:off x="285881" y="1747081"/>
            <a:ext cx="7827787" cy="3086281"/>
          </a:xfrm>
          <a:prstGeom prst="rect">
            <a:avLst/>
          </a:prstGeom>
        </p:spPr>
        <p:txBody>
          <a:bodyPr/>
          <a:lstStyle>
            <a:lvl1pPr marL="342900" indent="-342900" algn="l" rtl="0" eaLnBrk="0" fontAlgn="base" hangingPunct="0">
              <a:lnSpc>
                <a:spcPct val="120000"/>
              </a:lnSpc>
              <a:spcBef>
                <a:spcPct val="20000"/>
              </a:spcBef>
              <a:spcAft>
                <a:spcPct val="0"/>
              </a:spcAft>
              <a:defRPr sz="1400">
                <a:solidFill>
                  <a:schemeClr val="tx1"/>
                </a:solidFill>
                <a:latin typeface="+mn-lt"/>
                <a:ea typeface="+mn-ea"/>
                <a:cs typeface="+mn-cs"/>
              </a:defRPr>
            </a:lvl1pPr>
            <a:lvl2pPr marL="114300" indent="342900" algn="l" rtl="0" eaLnBrk="0" fontAlgn="base" hangingPunct="0">
              <a:spcBef>
                <a:spcPct val="20000"/>
              </a:spcBef>
              <a:spcAft>
                <a:spcPct val="0"/>
              </a:spcAft>
              <a:defRPr sz="1400">
                <a:solidFill>
                  <a:schemeClr val="tx1"/>
                </a:solidFill>
                <a:latin typeface="+mn-lt"/>
              </a:defRPr>
            </a:lvl2pPr>
            <a:lvl3pPr marL="977900" indent="-63500" algn="l" rtl="0" eaLnBrk="0" fontAlgn="base" hangingPunct="0">
              <a:spcBef>
                <a:spcPct val="20000"/>
              </a:spcBef>
              <a:spcAft>
                <a:spcPct val="0"/>
              </a:spcAft>
              <a:defRPr sz="1400">
                <a:solidFill>
                  <a:schemeClr val="tx1"/>
                </a:solidFill>
                <a:latin typeface="+mn-lt"/>
              </a:defRPr>
            </a:lvl3pPr>
            <a:lvl4pPr marL="1600200" indent="-228600" algn="l" rtl="0" eaLnBrk="0" fontAlgn="base" hangingPunct="0">
              <a:spcBef>
                <a:spcPct val="20000"/>
              </a:spcBef>
              <a:spcAft>
                <a:spcPct val="0"/>
              </a:spcAft>
              <a:defRPr sz="1400">
                <a:solidFill>
                  <a:schemeClr val="tx1"/>
                </a:solidFill>
                <a:latin typeface="+mn-lt"/>
              </a:defRPr>
            </a:lvl4pPr>
            <a:lvl5pPr marL="2057400" indent="-228600" algn="l" rtl="0" eaLnBrk="0" fontAlgn="base" hangingPunct="0">
              <a:spcBef>
                <a:spcPct val="20000"/>
              </a:spcBef>
              <a:spcAft>
                <a:spcPct val="0"/>
              </a:spcAft>
              <a:defRPr sz="1400">
                <a:solidFill>
                  <a:schemeClr val="tx1"/>
                </a:solidFill>
                <a:latin typeface="+mn-lt"/>
              </a:defRPr>
            </a:lvl5pPr>
            <a:lvl6pPr marL="2514600" indent="-228600" algn="l" rtl="0" fontAlgn="base">
              <a:spcBef>
                <a:spcPct val="20000"/>
              </a:spcBef>
              <a:spcAft>
                <a:spcPct val="0"/>
              </a:spcAft>
              <a:defRPr sz="1400">
                <a:solidFill>
                  <a:schemeClr val="tx1"/>
                </a:solidFill>
                <a:latin typeface="+mn-lt"/>
              </a:defRPr>
            </a:lvl6pPr>
            <a:lvl7pPr marL="2971800" indent="-228600" algn="l" rtl="0" fontAlgn="base">
              <a:spcBef>
                <a:spcPct val="20000"/>
              </a:spcBef>
              <a:spcAft>
                <a:spcPct val="0"/>
              </a:spcAft>
              <a:defRPr sz="1400">
                <a:solidFill>
                  <a:schemeClr val="tx1"/>
                </a:solidFill>
                <a:latin typeface="+mn-lt"/>
              </a:defRPr>
            </a:lvl7pPr>
            <a:lvl8pPr marL="3429000" indent="-228600" algn="l" rtl="0" fontAlgn="base">
              <a:spcBef>
                <a:spcPct val="20000"/>
              </a:spcBef>
              <a:spcAft>
                <a:spcPct val="0"/>
              </a:spcAft>
              <a:defRPr sz="1400">
                <a:solidFill>
                  <a:schemeClr val="tx1"/>
                </a:solidFill>
                <a:latin typeface="+mn-lt"/>
              </a:defRPr>
            </a:lvl8pPr>
            <a:lvl9pPr marL="3886200" indent="-228600" algn="l" rtl="0" fontAlgn="base">
              <a:spcBef>
                <a:spcPct val="20000"/>
              </a:spcBef>
              <a:spcAft>
                <a:spcPct val="0"/>
              </a:spcAft>
              <a:defRPr sz="1400">
                <a:solidFill>
                  <a:schemeClr val="tx1"/>
                </a:solidFill>
                <a:latin typeface="+mn-lt"/>
              </a:defRPr>
            </a:lvl9pPr>
          </a:lstStyle>
          <a:p>
            <a:pPr marL="457200" lvl="1" indent="-342900">
              <a:buFont typeface="Arial" panose="020B0604020202020204" pitchFamily="34" charset="0"/>
              <a:buChar char="•"/>
            </a:pPr>
            <a:r>
              <a:rPr lang="en-US" sz="2400" dirty="0"/>
              <a:t>A customer focus is part of the agency’s core values and vision</a:t>
            </a:r>
          </a:p>
          <a:p>
            <a:pPr marL="457200" lvl="1" indent="-342900">
              <a:buFont typeface="Arial" panose="020B0604020202020204" pitchFamily="34" charset="0"/>
              <a:buChar char="•"/>
            </a:pPr>
            <a:r>
              <a:rPr lang="en-US" sz="2400" dirty="0"/>
              <a:t>Programs understand and respond to customer needs through community engagement</a:t>
            </a:r>
          </a:p>
          <a:p>
            <a:pPr marL="457200" lvl="1" indent="-342900">
              <a:buFont typeface="Arial" panose="020B0604020202020204" pitchFamily="34" charset="0"/>
              <a:buChar char="•"/>
            </a:pPr>
            <a:r>
              <a:rPr lang="en-US" sz="2400" dirty="0"/>
              <a:t>Customer satisfaction data is collected</a:t>
            </a:r>
          </a:p>
          <a:p>
            <a:pPr marL="457200" lvl="1" indent="-342900">
              <a:buFont typeface="Arial" panose="020B0604020202020204" pitchFamily="34" charset="0"/>
              <a:buChar char="•"/>
            </a:pPr>
            <a:r>
              <a:rPr lang="en-US" sz="2400" dirty="0"/>
              <a:t>Customer data drives decision making and improvement efforts </a:t>
            </a:r>
          </a:p>
          <a:p>
            <a:pPr marL="457200" lvl="1" indent="-342900">
              <a:buFont typeface="Arial" panose="020B0604020202020204" pitchFamily="34" charset="0"/>
              <a:buChar char="•"/>
            </a:pPr>
            <a:r>
              <a:rPr lang="en-US" sz="2400" dirty="0"/>
              <a:t>Employees are empowered to exceed customer expectations</a:t>
            </a:r>
          </a:p>
          <a:p>
            <a:pPr marL="457200" lvl="1" indent="-342900">
              <a:buFont typeface="Arial" panose="020B0604020202020204" pitchFamily="34" charset="0"/>
              <a:buChar char="•"/>
            </a:pPr>
            <a:r>
              <a:rPr lang="en-US" sz="2400" dirty="0">
                <a:solidFill>
                  <a:srgbClr val="FF0000"/>
                </a:solidFill>
              </a:rPr>
              <a:t>Add current efforts to collect and use customer data. </a:t>
            </a:r>
          </a:p>
          <a:p>
            <a:pPr lvl="1" indent="0"/>
            <a:endParaRPr lang="en-US" sz="2000" dirty="0"/>
          </a:p>
          <a:p>
            <a:pPr marL="457200" lvl="1" indent="-342900">
              <a:buFont typeface="Arial" panose="020B0604020202020204" pitchFamily="34" charset="0"/>
              <a:buChar char="•"/>
            </a:pPr>
            <a:endParaRPr lang="en-US" sz="2000" kern="0" dirty="0">
              <a:latin typeface="Adobe Fangsong Std R" panose="02020400000000000000" pitchFamily="18" charset="-128"/>
              <a:ea typeface="Adobe Fangsong Std R" panose="02020400000000000000" pitchFamily="18" charset="-128"/>
            </a:endParaRPr>
          </a:p>
          <a:p>
            <a:pPr lvl="1">
              <a:buFont typeface="Arial" panose="020B0604020202020204" pitchFamily="34" charset="0"/>
              <a:buChar char="•"/>
            </a:pPr>
            <a:endParaRPr lang="en-US" sz="2000" kern="0" dirty="0"/>
          </a:p>
          <a:p>
            <a:pPr lvl="1" indent="0"/>
            <a:endParaRPr lang="en-US" sz="2000" kern="0" dirty="0"/>
          </a:p>
          <a:p>
            <a:pPr marL="457200" lvl="1" indent="-342900">
              <a:buFont typeface="Arial" panose="020B0604020202020204" pitchFamily="34" charset="0"/>
              <a:buChar char="•"/>
            </a:pPr>
            <a:endParaRPr lang="en-US" sz="2000" kern="0" dirty="0"/>
          </a:p>
          <a:p>
            <a:endParaRPr lang="en-US" kern="0" dirty="0"/>
          </a:p>
        </p:txBody>
      </p:sp>
    </p:spTree>
    <p:extLst>
      <p:ext uri="{BB962C8B-B14F-4D97-AF65-F5344CB8AC3E}">
        <p14:creationId xmlns:p14="http://schemas.microsoft.com/office/powerpoint/2010/main" val="358117263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1164431"/>
          </a:xfrm>
          <a:prstGeom prst="rect">
            <a:avLst/>
          </a:prstGeom>
        </p:spPr>
      </p:pic>
      <p:sp>
        <p:nvSpPr>
          <p:cNvPr id="23" name="TextBox 22"/>
          <p:cNvSpPr txBox="1"/>
          <p:nvPr/>
        </p:nvSpPr>
        <p:spPr>
          <a:xfrm>
            <a:off x="221188" y="0"/>
            <a:ext cx="7118536" cy="1077218"/>
          </a:xfrm>
          <a:prstGeom prst="rect">
            <a:avLst/>
          </a:prstGeom>
          <a:noFill/>
        </p:spPr>
        <p:txBody>
          <a:bodyPr wrap="square" rtlCol="0">
            <a:spAutoFit/>
          </a:bodyPr>
          <a:lstStyle/>
          <a:p>
            <a:r>
              <a:rPr lang="en-US" sz="3600"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t>Customer Focus </a:t>
            </a:r>
          </a:p>
          <a:p>
            <a:r>
              <a:rPr lang="en-US" sz="2800"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t>Sub-Element 4.1: Understanding the Customer </a:t>
            </a:r>
          </a:p>
        </p:txBody>
      </p:sp>
      <p:pic>
        <p:nvPicPr>
          <p:cNvPr id="24" name="Picture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39724" y="306007"/>
            <a:ext cx="1458668" cy="394030"/>
          </a:xfrm>
          <a:prstGeom prst="rect">
            <a:avLst/>
          </a:prstGeom>
        </p:spPr>
      </p:pic>
      <p:sp>
        <p:nvSpPr>
          <p:cNvPr id="3" name="Rectangle 2"/>
          <p:cNvSpPr/>
          <p:nvPr/>
        </p:nvSpPr>
        <p:spPr>
          <a:xfrm>
            <a:off x="294760" y="1077218"/>
            <a:ext cx="8186416" cy="5615063"/>
          </a:xfrm>
          <a:prstGeom prst="rect">
            <a:avLst/>
          </a:prstGeom>
        </p:spPr>
        <p:txBody>
          <a:bodyPr wrap="square">
            <a:spAutoFit/>
          </a:bodyPr>
          <a:lstStyle/>
          <a:p>
            <a:pPr marL="171450" lvl="0" indent="-171450">
              <a:buFont typeface="Arial" panose="020B0604020202020204" pitchFamily="34" charset="0"/>
              <a:buChar char="•"/>
            </a:pPr>
            <a:endParaRPr lang="en-US" sz="2800" dirty="0"/>
          </a:p>
          <a:p>
            <a:pPr marL="171450" lvl="0" indent="-171450">
              <a:buFont typeface="Arial" panose="020B0604020202020204" pitchFamily="34" charset="0"/>
              <a:buChar char="•"/>
            </a:pPr>
            <a:r>
              <a:rPr lang="en-US" sz="2800" dirty="0"/>
              <a:t>How well do programs and services continuously engage the community to understand needs of different customer groups? </a:t>
            </a:r>
            <a:br>
              <a:rPr lang="en-US" sz="2800" dirty="0"/>
            </a:br>
            <a:endParaRPr lang="en-US" sz="2800" dirty="0"/>
          </a:p>
          <a:p>
            <a:pPr marL="171450" lvl="0" indent="-171450">
              <a:buFont typeface="Arial" panose="020B0604020202020204" pitchFamily="34" charset="0"/>
              <a:buChar char="•"/>
            </a:pPr>
            <a:r>
              <a:rPr lang="en-US" sz="2800" dirty="0"/>
              <a:t>How well do administrative work units with internal customers (e.g. Human Resources, Finance) understand needs of staff? </a:t>
            </a:r>
            <a:br>
              <a:rPr lang="en-US" sz="2800" dirty="0"/>
            </a:br>
            <a:endParaRPr lang="en-US" sz="2800" dirty="0"/>
          </a:p>
          <a:p>
            <a:pPr>
              <a:lnSpc>
                <a:spcPct val="107000"/>
              </a:lnSpc>
              <a:spcAft>
                <a:spcPts val="800"/>
              </a:spcAft>
            </a:pPr>
            <a:endParaRPr lang="en-US" sz="2800" dirty="0">
              <a:ea typeface="Times New Roman" panose="02020603050405020304" pitchFamily="18" charset="0"/>
              <a:cs typeface="Times New Roman" panose="02020603050405020304" pitchFamily="18" charset="0"/>
            </a:endParaRPr>
          </a:p>
          <a:p>
            <a:pPr>
              <a:lnSpc>
                <a:spcPct val="107000"/>
              </a:lnSpc>
              <a:spcAft>
                <a:spcPts val="800"/>
              </a:spcAft>
            </a:pPr>
            <a:endParaRPr lang="en-US" dirty="0">
              <a:ea typeface="Times New Roman" panose="02020603050405020304" pitchFamily="18" charset="0"/>
              <a:cs typeface="Times New Roman" panose="02020603050405020304" pitchFamily="18" charset="0"/>
            </a:endParaRPr>
          </a:p>
          <a:p>
            <a:pPr>
              <a:lnSpc>
                <a:spcPct val="107000"/>
              </a:lnSpc>
              <a:spcAft>
                <a:spcPts val="800"/>
              </a:spcAft>
            </a:pPr>
            <a:endParaRPr lang="en-US" dirty="0">
              <a:ea typeface="Times New Roman" panose="02020603050405020304" pitchFamily="18"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endParaRPr lang="en-US" dirty="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6094289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549" y="0"/>
            <a:ext cx="9144000" cy="1164431"/>
          </a:xfrm>
          <a:prstGeom prst="rect">
            <a:avLst/>
          </a:prstGeom>
        </p:spPr>
      </p:pic>
      <p:pic>
        <p:nvPicPr>
          <p:cNvPr id="24" name="Picture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68783" y="144579"/>
            <a:ext cx="1458668" cy="394030"/>
          </a:xfrm>
          <a:prstGeom prst="rect">
            <a:avLst/>
          </a:prstGeom>
        </p:spPr>
      </p:pic>
      <p:sp>
        <p:nvSpPr>
          <p:cNvPr id="7" name="TextBox 6"/>
          <p:cNvSpPr txBox="1"/>
          <p:nvPr/>
        </p:nvSpPr>
        <p:spPr>
          <a:xfrm>
            <a:off x="221188" y="0"/>
            <a:ext cx="7118536" cy="1077218"/>
          </a:xfrm>
          <a:prstGeom prst="rect">
            <a:avLst/>
          </a:prstGeom>
          <a:noFill/>
        </p:spPr>
        <p:txBody>
          <a:bodyPr wrap="square" rtlCol="0">
            <a:spAutoFit/>
          </a:bodyPr>
          <a:lstStyle/>
          <a:p>
            <a:r>
              <a:rPr lang="en-US" sz="3600"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t>Customer Focus </a:t>
            </a:r>
          </a:p>
          <a:p>
            <a:r>
              <a:rPr lang="en-US" sz="2800"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t>Sub-Element 4.1: Understanding the Customer </a:t>
            </a:r>
          </a:p>
        </p:txBody>
      </p:sp>
      <p:sp>
        <p:nvSpPr>
          <p:cNvPr id="6" name="Rectangle 5">
            <a:extLst>
              <a:ext uri="{FF2B5EF4-FFF2-40B4-BE49-F238E27FC236}">
                <a16:creationId xmlns:a16="http://schemas.microsoft.com/office/drawing/2014/main" id="{80F764AF-FA15-4E36-8C21-F2ACBFB379A2}"/>
              </a:ext>
            </a:extLst>
          </p:cNvPr>
          <p:cNvSpPr/>
          <p:nvPr/>
        </p:nvSpPr>
        <p:spPr>
          <a:xfrm>
            <a:off x="226599" y="2399668"/>
            <a:ext cx="8690802" cy="5016181"/>
          </a:xfrm>
          <a:prstGeom prst="rect">
            <a:avLst/>
          </a:prstGeom>
        </p:spPr>
        <p:txBody>
          <a:bodyPr wrap="square">
            <a:spAutoFit/>
          </a:bodyPr>
          <a:lstStyle/>
          <a:p>
            <a:pPr>
              <a:lnSpc>
                <a:spcPct val="107000"/>
              </a:lnSpc>
              <a:spcAft>
                <a:spcPts val="800"/>
              </a:spcAft>
            </a:pPr>
            <a:r>
              <a:rPr lang="en-US" sz="2800" dirty="0">
                <a:solidFill>
                  <a:srgbClr val="FF0000"/>
                </a:solidFill>
                <a:ea typeface="Times New Roman" panose="02020603050405020304" pitchFamily="18" charset="0"/>
                <a:cs typeface="Times New Roman" panose="02020603050405020304" pitchFamily="18" charset="0"/>
              </a:rPr>
              <a:t>[Placeholder slide to facilitate scoring of </a:t>
            </a:r>
            <a:r>
              <a:rPr lang="en-US" sz="2800" i="1" dirty="0">
                <a:solidFill>
                  <a:srgbClr val="FF0000"/>
                </a:solidFill>
                <a:ea typeface="Times New Roman" panose="02020603050405020304" pitchFamily="18" charset="0"/>
                <a:cs typeface="Times New Roman" panose="02020603050405020304" pitchFamily="18" charset="0"/>
              </a:rPr>
              <a:t>Sub-Element 4.1: Understanding the Customer.</a:t>
            </a:r>
            <a:r>
              <a:rPr lang="en-US" sz="2800" dirty="0">
                <a:solidFill>
                  <a:srgbClr val="FF0000"/>
                </a:solidFill>
                <a:ea typeface="Times New Roman" panose="02020603050405020304" pitchFamily="18" charset="0"/>
                <a:cs typeface="Times New Roman" panose="02020603050405020304" pitchFamily="18" charset="0"/>
              </a:rPr>
              <a:t>]</a:t>
            </a:r>
          </a:p>
          <a:p>
            <a:pPr marL="285750" indent="-285750">
              <a:lnSpc>
                <a:spcPct val="107000"/>
              </a:lnSpc>
              <a:spcAft>
                <a:spcPts val="800"/>
              </a:spcAft>
              <a:buFont typeface="Arial" panose="020B0604020202020204" pitchFamily="34" charset="0"/>
              <a:buChar char="•"/>
            </a:pPr>
            <a:endParaRPr lang="en-US" sz="2800" dirty="0">
              <a:ea typeface="Times New Roman" panose="02020603050405020304" pitchFamily="18" charset="0"/>
              <a:cs typeface="Times New Roman" panose="02020603050405020304" pitchFamily="18" charset="0"/>
            </a:endParaRPr>
          </a:p>
          <a:p>
            <a:pPr>
              <a:lnSpc>
                <a:spcPct val="107000"/>
              </a:lnSpc>
              <a:spcAft>
                <a:spcPts val="800"/>
              </a:spcAft>
            </a:pPr>
            <a:r>
              <a:rPr lang="en-US" sz="2800" dirty="0">
                <a:ea typeface="Times New Roman" panose="02020603050405020304" pitchFamily="18" charset="0"/>
                <a:cs typeface="Times New Roman" panose="02020603050405020304" pitchFamily="18" charset="0"/>
              </a:rPr>
              <a:t> </a:t>
            </a:r>
          </a:p>
          <a:p>
            <a:pPr marL="285750" indent="-285750">
              <a:lnSpc>
                <a:spcPct val="107000"/>
              </a:lnSpc>
              <a:spcAft>
                <a:spcPts val="800"/>
              </a:spcAft>
              <a:buFont typeface="Arial" panose="020B0604020202020204" pitchFamily="34" charset="0"/>
              <a:buChar char="•"/>
            </a:pPr>
            <a:endParaRPr lang="en-US" sz="2800" dirty="0">
              <a:ea typeface="Times New Roman" panose="02020603050405020304" pitchFamily="18" charset="0"/>
              <a:cs typeface="Times New Roman" panose="02020603050405020304" pitchFamily="18" charset="0"/>
            </a:endParaRPr>
          </a:p>
          <a:p>
            <a:pPr marL="742950" lvl="1" indent="-285750">
              <a:lnSpc>
                <a:spcPct val="107000"/>
              </a:lnSpc>
              <a:spcAft>
                <a:spcPts val="800"/>
              </a:spcAft>
              <a:buFont typeface="Arial" panose="020B0604020202020204" pitchFamily="34" charset="0"/>
              <a:buChar char="•"/>
            </a:pPr>
            <a:endParaRPr lang="en-US" sz="2800" dirty="0">
              <a:ea typeface="Times New Roman" panose="02020603050405020304" pitchFamily="18" charset="0"/>
              <a:cs typeface="Times New Roman" panose="02020603050405020304" pitchFamily="18" charset="0"/>
            </a:endParaRPr>
          </a:p>
          <a:p>
            <a:pPr>
              <a:lnSpc>
                <a:spcPct val="107000"/>
              </a:lnSpc>
              <a:spcAft>
                <a:spcPts val="800"/>
              </a:spcAft>
            </a:pPr>
            <a:endParaRPr lang="en-US" sz="2800" dirty="0">
              <a:ea typeface="Times New Roman" panose="02020603050405020304" pitchFamily="18" charset="0"/>
              <a:cs typeface="Times New Roman" panose="02020603050405020304" pitchFamily="18" charset="0"/>
            </a:endParaRPr>
          </a:p>
          <a:p>
            <a:pPr>
              <a:lnSpc>
                <a:spcPct val="107000"/>
              </a:lnSpc>
              <a:spcAft>
                <a:spcPts val="800"/>
              </a:spcAft>
            </a:pPr>
            <a:endParaRPr lang="en-US" dirty="0">
              <a:ea typeface="Times New Roman" panose="02020603050405020304" pitchFamily="18" charset="0"/>
              <a:cs typeface="Times New Roman" panose="02020603050405020304" pitchFamily="18" charset="0"/>
            </a:endParaRPr>
          </a:p>
          <a:p>
            <a:pPr>
              <a:lnSpc>
                <a:spcPct val="107000"/>
              </a:lnSpc>
              <a:spcAft>
                <a:spcPts val="800"/>
              </a:spcAft>
            </a:pPr>
            <a:endParaRPr lang="en-US" dirty="0">
              <a:ea typeface="Times New Roman" panose="02020603050405020304" pitchFamily="18"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endParaRPr lang="en-US" dirty="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6414111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1381328"/>
          </a:xfrm>
          <a:prstGeom prst="rect">
            <a:avLst/>
          </a:prstGeom>
        </p:spPr>
      </p:pic>
      <p:sp>
        <p:nvSpPr>
          <p:cNvPr id="23" name="TextBox 22"/>
          <p:cNvSpPr txBox="1"/>
          <p:nvPr/>
        </p:nvSpPr>
        <p:spPr>
          <a:xfrm>
            <a:off x="110594" y="-81203"/>
            <a:ext cx="8922812" cy="1508105"/>
          </a:xfrm>
          <a:prstGeom prst="rect">
            <a:avLst/>
          </a:prstGeom>
          <a:noFill/>
        </p:spPr>
        <p:txBody>
          <a:bodyPr wrap="square" rtlCol="0">
            <a:spAutoFit/>
          </a:bodyPr>
          <a:lstStyle/>
          <a:p>
            <a:r>
              <a:rPr lang="en-US" sz="3600"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t>Customer Focus </a:t>
            </a:r>
          </a:p>
          <a:p>
            <a:r>
              <a:rPr lang="en-US" sz="2800"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t>Sub-Element 4.2: Meeting and Exceeding Customer Expectations</a:t>
            </a:r>
          </a:p>
        </p:txBody>
      </p:sp>
      <p:pic>
        <p:nvPicPr>
          <p:cNvPr id="24" name="Picture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56456" y="136187"/>
            <a:ext cx="1458668" cy="394030"/>
          </a:xfrm>
          <a:prstGeom prst="rect">
            <a:avLst/>
          </a:prstGeom>
        </p:spPr>
      </p:pic>
      <p:sp>
        <p:nvSpPr>
          <p:cNvPr id="2" name="Rectangle 1">
            <a:extLst>
              <a:ext uri="{FF2B5EF4-FFF2-40B4-BE49-F238E27FC236}">
                <a16:creationId xmlns:a16="http://schemas.microsoft.com/office/drawing/2014/main" id="{05565E4F-49D5-4E86-8BF7-5C9D40245DD1}"/>
              </a:ext>
            </a:extLst>
          </p:cNvPr>
          <p:cNvSpPr/>
          <p:nvPr/>
        </p:nvSpPr>
        <p:spPr>
          <a:xfrm>
            <a:off x="620110" y="2152444"/>
            <a:ext cx="7641021" cy="3970318"/>
          </a:xfrm>
          <a:prstGeom prst="rect">
            <a:avLst/>
          </a:prstGeom>
        </p:spPr>
        <p:txBody>
          <a:bodyPr wrap="square">
            <a:spAutoFit/>
          </a:bodyPr>
          <a:lstStyle/>
          <a:p>
            <a:pPr marL="171450" lvl="0" indent="-171450">
              <a:buFont typeface="Arial" panose="020B0604020202020204" pitchFamily="34" charset="0"/>
              <a:buChar char="•"/>
            </a:pPr>
            <a:r>
              <a:rPr lang="en-US" sz="2800" dirty="0"/>
              <a:t>How do we collect customer satisfaction data cross the agency? </a:t>
            </a:r>
            <a:br>
              <a:rPr lang="en-US" sz="2800" dirty="0"/>
            </a:br>
            <a:endParaRPr lang="en-US" sz="2800" dirty="0"/>
          </a:p>
          <a:p>
            <a:pPr marL="171450" indent="-171450">
              <a:buFont typeface="Arial" panose="020B0604020202020204" pitchFamily="34" charset="0"/>
              <a:buChar char="•"/>
            </a:pPr>
            <a:r>
              <a:rPr lang="en-US" sz="2800" dirty="0"/>
              <a:t>To what extent is internal and external customer input and satisfaction data used to drive improvement efforts?</a:t>
            </a:r>
            <a:br>
              <a:rPr lang="en-US" sz="2800" dirty="0"/>
            </a:br>
            <a:endParaRPr lang="en-US" sz="2800" dirty="0"/>
          </a:p>
          <a:p>
            <a:pPr marL="171450" indent="-171450">
              <a:buFont typeface="Arial" panose="020B0604020202020204" pitchFamily="34" charset="0"/>
              <a:buChar char="•"/>
            </a:pPr>
            <a:r>
              <a:rPr lang="en-US" sz="2800" dirty="0"/>
              <a:t>How are staff empowered to resolve customer issues? </a:t>
            </a:r>
          </a:p>
        </p:txBody>
      </p:sp>
    </p:spTree>
    <p:extLst>
      <p:ext uri="{BB962C8B-B14F-4D97-AF65-F5344CB8AC3E}">
        <p14:creationId xmlns:p14="http://schemas.microsoft.com/office/powerpoint/2010/main" val="265402012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549" y="0"/>
            <a:ext cx="9144000" cy="1508105"/>
          </a:xfrm>
          <a:prstGeom prst="rect">
            <a:avLst/>
          </a:prstGeom>
        </p:spPr>
      </p:pic>
      <p:pic>
        <p:nvPicPr>
          <p:cNvPr id="24" name="Picture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68783" y="144579"/>
            <a:ext cx="1458668" cy="394030"/>
          </a:xfrm>
          <a:prstGeom prst="rect">
            <a:avLst/>
          </a:prstGeom>
        </p:spPr>
      </p:pic>
      <p:sp>
        <p:nvSpPr>
          <p:cNvPr id="7" name="TextBox 6"/>
          <p:cNvSpPr txBox="1"/>
          <p:nvPr/>
        </p:nvSpPr>
        <p:spPr>
          <a:xfrm>
            <a:off x="221188" y="0"/>
            <a:ext cx="7118536" cy="1508105"/>
          </a:xfrm>
          <a:prstGeom prst="rect">
            <a:avLst/>
          </a:prstGeom>
          <a:noFill/>
        </p:spPr>
        <p:txBody>
          <a:bodyPr wrap="square" rtlCol="0">
            <a:spAutoFit/>
          </a:bodyPr>
          <a:lstStyle/>
          <a:p>
            <a:r>
              <a:rPr lang="en-US" sz="3600"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t>Customer Focus </a:t>
            </a:r>
          </a:p>
          <a:p>
            <a:r>
              <a:rPr lang="en-US" sz="2800"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t>Sub-Element 4.2: Meeting and Exceeding Customer Expectations </a:t>
            </a:r>
          </a:p>
        </p:txBody>
      </p:sp>
      <p:sp>
        <p:nvSpPr>
          <p:cNvPr id="6" name="Rectangle 5">
            <a:extLst>
              <a:ext uri="{FF2B5EF4-FFF2-40B4-BE49-F238E27FC236}">
                <a16:creationId xmlns:a16="http://schemas.microsoft.com/office/drawing/2014/main" id="{1CD2E2FD-3BA9-4CAD-B64E-259E3F437891}"/>
              </a:ext>
            </a:extLst>
          </p:cNvPr>
          <p:cNvSpPr/>
          <p:nvPr/>
        </p:nvSpPr>
        <p:spPr>
          <a:xfrm>
            <a:off x="226599" y="2399668"/>
            <a:ext cx="8690802" cy="5016181"/>
          </a:xfrm>
          <a:prstGeom prst="rect">
            <a:avLst/>
          </a:prstGeom>
        </p:spPr>
        <p:txBody>
          <a:bodyPr wrap="square">
            <a:spAutoFit/>
          </a:bodyPr>
          <a:lstStyle/>
          <a:p>
            <a:pPr>
              <a:lnSpc>
                <a:spcPct val="107000"/>
              </a:lnSpc>
              <a:spcAft>
                <a:spcPts val="800"/>
              </a:spcAft>
            </a:pPr>
            <a:r>
              <a:rPr lang="en-US" sz="2800" dirty="0">
                <a:solidFill>
                  <a:srgbClr val="FF0000"/>
                </a:solidFill>
                <a:ea typeface="Times New Roman" panose="02020603050405020304" pitchFamily="18" charset="0"/>
                <a:cs typeface="Times New Roman" panose="02020603050405020304" pitchFamily="18" charset="0"/>
              </a:rPr>
              <a:t>[Placeholder slide to facilitate scoring of </a:t>
            </a:r>
            <a:r>
              <a:rPr lang="en-US" sz="2800" i="1" dirty="0">
                <a:solidFill>
                  <a:srgbClr val="FF0000"/>
                </a:solidFill>
                <a:ea typeface="Times New Roman" panose="02020603050405020304" pitchFamily="18" charset="0"/>
                <a:cs typeface="Times New Roman" panose="02020603050405020304" pitchFamily="18" charset="0"/>
              </a:rPr>
              <a:t>Sub-Element 4.2: Meeting and Exceeding Customer Expectations.</a:t>
            </a:r>
            <a:r>
              <a:rPr lang="en-US" sz="2800" dirty="0">
                <a:solidFill>
                  <a:srgbClr val="FF0000"/>
                </a:solidFill>
                <a:ea typeface="Times New Roman" panose="02020603050405020304" pitchFamily="18" charset="0"/>
                <a:cs typeface="Times New Roman" panose="02020603050405020304" pitchFamily="18" charset="0"/>
              </a:rPr>
              <a:t>]</a:t>
            </a:r>
          </a:p>
          <a:p>
            <a:pPr marL="285750" indent="-285750">
              <a:lnSpc>
                <a:spcPct val="107000"/>
              </a:lnSpc>
              <a:spcAft>
                <a:spcPts val="800"/>
              </a:spcAft>
              <a:buFont typeface="Arial" panose="020B0604020202020204" pitchFamily="34" charset="0"/>
              <a:buChar char="•"/>
            </a:pPr>
            <a:endParaRPr lang="en-US" sz="2800" dirty="0">
              <a:ea typeface="Times New Roman" panose="02020603050405020304" pitchFamily="18" charset="0"/>
              <a:cs typeface="Times New Roman" panose="02020603050405020304" pitchFamily="18" charset="0"/>
            </a:endParaRPr>
          </a:p>
          <a:p>
            <a:pPr>
              <a:lnSpc>
                <a:spcPct val="107000"/>
              </a:lnSpc>
              <a:spcAft>
                <a:spcPts val="800"/>
              </a:spcAft>
            </a:pPr>
            <a:r>
              <a:rPr lang="en-US" sz="2800" dirty="0">
                <a:ea typeface="Times New Roman" panose="02020603050405020304" pitchFamily="18" charset="0"/>
                <a:cs typeface="Times New Roman" panose="02020603050405020304" pitchFamily="18" charset="0"/>
              </a:rPr>
              <a:t> </a:t>
            </a:r>
          </a:p>
          <a:p>
            <a:pPr marL="285750" indent="-285750">
              <a:lnSpc>
                <a:spcPct val="107000"/>
              </a:lnSpc>
              <a:spcAft>
                <a:spcPts val="800"/>
              </a:spcAft>
              <a:buFont typeface="Arial" panose="020B0604020202020204" pitchFamily="34" charset="0"/>
              <a:buChar char="•"/>
            </a:pPr>
            <a:endParaRPr lang="en-US" sz="2800" dirty="0">
              <a:ea typeface="Times New Roman" panose="02020603050405020304" pitchFamily="18" charset="0"/>
              <a:cs typeface="Times New Roman" panose="02020603050405020304" pitchFamily="18" charset="0"/>
            </a:endParaRPr>
          </a:p>
          <a:p>
            <a:pPr marL="742950" lvl="1" indent="-285750">
              <a:lnSpc>
                <a:spcPct val="107000"/>
              </a:lnSpc>
              <a:spcAft>
                <a:spcPts val="800"/>
              </a:spcAft>
              <a:buFont typeface="Arial" panose="020B0604020202020204" pitchFamily="34" charset="0"/>
              <a:buChar char="•"/>
            </a:pPr>
            <a:endParaRPr lang="en-US" sz="2800" dirty="0">
              <a:ea typeface="Times New Roman" panose="02020603050405020304" pitchFamily="18" charset="0"/>
              <a:cs typeface="Times New Roman" panose="02020603050405020304" pitchFamily="18" charset="0"/>
            </a:endParaRPr>
          </a:p>
          <a:p>
            <a:pPr>
              <a:lnSpc>
                <a:spcPct val="107000"/>
              </a:lnSpc>
              <a:spcAft>
                <a:spcPts val="800"/>
              </a:spcAft>
            </a:pPr>
            <a:endParaRPr lang="en-US" sz="2800" dirty="0">
              <a:ea typeface="Times New Roman" panose="02020603050405020304" pitchFamily="18" charset="0"/>
              <a:cs typeface="Times New Roman" panose="02020603050405020304" pitchFamily="18" charset="0"/>
            </a:endParaRPr>
          </a:p>
          <a:p>
            <a:pPr>
              <a:lnSpc>
                <a:spcPct val="107000"/>
              </a:lnSpc>
              <a:spcAft>
                <a:spcPts val="800"/>
              </a:spcAft>
            </a:pPr>
            <a:endParaRPr lang="en-US" dirty="0">
              <a:ea typeface="Times New Roman" panose="02020603050405020304" pitchFamily="18" charset="0"/>
              <a:cs typeface="Times New Roman" panose="02020603050405020304" pitchFamily="18" charset="0"/>
            </a:endParaRPr>
          </a:p>
          <a:p>
            <a:pPr>
              <a:lnSpc>
                <a:spcPct val="107000"/>
              </a:lnSpc>
              <a:spcAft>
                <a:spcPts val="800"/>
              </a:spcAft>
            </a:pPr>
            <a:endParaRPr lang="en-US" dirty="0">
              <a:ea typeface="Times New Roman" panose="02020603050405020304" pitchFamily="18"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endParaRPr lang="en-US" dirty="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676071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237066" y="1772356"/>
            <a:ext cx="4876800" cy="4724400"/>
          </a:xfrm>
        </p:spPr>
        <p:txBody>
          <a:bodyPr>
            <a:normAutofit/>
          </a:bodyPr>
          <a:lstStyle/>
          <a:p>
            <a:pPr marL="457200" indent="-457200">
              <a:buFont typeface="Arial" panose="020B0604020202020204" pitchFamily="34" charset="0"/>
              <a:buChar char="•"/>
            </a:pPr>
            <a:r>
              <a:rPr lang="en-US" sz="2400" dirty="0">
                <a:ea typeface="Adobe Fangsong Std R" panose="02020400000000000000" pitchFamily="18" charset="-128"/>
              </a:rPr>
              <a:t>Comprehensive assessment</a:t>
            </a:r>
          </a:p>
          <a:p>
            <a:pPr marL="457200" indent="-457200">
              <a:buFont typeface="Arial" panose="020B0604020202020204" pitchFamily="34" charset="0"/>
              <a:buChar char="•"/>
            </a:pPr>
            <a:r>
              <a:rPr lang="en-US" sz="2400" dirty="0">
                <a:ea typeface="Adobe Fangsong Std R" panose="02020400000000000000" pitchFamily="18" charset="-128"/>
              </a:rPr>
              <a:t>Based on the 6 foundational elements (14 sub-elements)</a:t>
            </a:r>
          </a:p>
          <a:p>
            <a:pPr marL="457200" indent="-457200">
              <a:buFont typeface="Arial" panose="020B0604020202020204" pitchFamily="34" charset="0"/>
              <a:buChar char="•"/>
            </a:pPr>
            <a:r>
              <a:rPr lang="en-US" sz="2400" dirty="0">
                <a:ea typeface="Adobe Fangsong Std R" panose="02020400000000000000" pitchFamily="18" charset="-128"/>
              </a:rPr>
              <a:t>Aligned with QI Roadmap</a:t>
            </a:r>
          </a:p>
          <a:p>
            <a:pPr marL="457200" indent="-457200">
              <a:buFont typeface="Arial" panose="020B0604020202020204" pitchFamily="34" charset="0"/>
              <a:buChar char="•"/>
            </a:pPr>
            <a:r>
              <a:rPr lang="en-US" sz="2400" dirty="0">
                <a:ea typeface="Adobe Fangsong Std R" panose="02020400000000000000" pitchFamily="18" charset="-128"/>
              </a:rPr>
              <a:t>Links results with transition strategies</a:t>
            </a:r>
          </a:p>
          <a:p>
            <a:pPr marL="457200" indent="-457200">
              <a:buFont typeface="Arial" panose="020B0604020202020204" pitchFamily="34" charset="0"/>
              <a:buChar char="•"/>
            </a:pPr>
            <a:r>
              <a:rPr lang="en-US" sz="2400" dirty="0">
                <a:ea typeface="Adobe Fangsong Std R" panose="02020400000000000000" pitchFamily="18" charset="-128"/>
              </a:rPr>
              <a:t>Scoring Summary Sheet</a:t>
            </a:r>
          </a:p>
          <a:p>
            <a:pPr marL="0" indent="0">
              <a:buNone/>
            </a:pPr>
            <a:endParaRPr lang="en-US" sz="2400" dirty="0"/>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1164431"/>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264310" y="283199"/>
            <a:ext cx="1458668" cy="394030"/>
          </a:xfrm>
          <a:prstGeom prst="rect">
            <a:avLst/>
          </a:prstGeom>
        </p:spPr>
      </p:pic>
      <p:sp>
        <p:nvSpPr>
          <p:cNvPr id="8" name="TextBox 7"/>
          <p:cNvSpPr txBox="1"/>
          <p:nvPr/>
        </p:nvSpPr>
        <p:spPr>
          <a:xfrm>
            <a:off x="76200" y="11289"/>
            <a:ext cx="6803079" cy="1200329"/>
          </a:xfrm>
          <a:prstGeom prst="rect">
            <a:avLst/>
          </a:prstGeom>
          <a:noFill/>
        </p:spPr>
        <p:txBody>
          <a:bodyPr wrap="square" rtlCol="0">
            <a:spAutoFit/>
          </a:bodyPr>
          <a:lstStyle/>
          <a:p>
            <a:r>
              <a:rPr lang="en-US" sz="3600" b="1" dirty="0">
                <a:solidFill>
                  <a:schemeClr val="bg1"/>
                </a:solidFill>
              </a:rPr>
              <a:t>Organizational Culture of Quality Self-Assessment Tool (SAT)</a:t>
            </a:r>
          </a:p>
        </p:txBody>
      </p:sp>
    </p:spTree>
    <p:custDataLst>
      <p:tags r:id="rId1"/>
    </p:custDataLst>
    <p:extLst>
      <p:ext uri="{BB962C8B-B14F-4D97-AF65-F5344CB8AC3E}">
        <p14:creationId xmlns:p14="http://schemas.microsoft.com/office/powerpoint/2010/main" val="113353893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1164431"/>
          </a:xfrm>
          <a:prstGeom prst="rect">
            <a:avLst/>
          </a:prstGeom>
        </p:spPr>
      </p:pic>
      <p:sp>
        <p:nvSpPr>
          <p:cNvPr id="23" name="TextBox 22"/>
          <p:cNvSpPr txBox="1"/>
          <p:nvPr/>
        </p:nvSpPr>
        <p:spPr>
          <a:xfrm>
            <a:off x="150295" y="0"/>
            <a:ext cx="6483969" cy="1200329"/>
          </a:xfrm>
          <a:prstGeom prst="rect">
            <a:avLst/>
          </a:prstGeom>
          <a:noFill/>
        </p:spPr>
        <p:txBody>
          <a:bodyPr wrap="square" rtlCol="0">
            <a:spAutoFit/>
          </a:bodyPr>
          <a:lstStyle/>
          <a:p>
            <a:r>
              <a:rPr lang="en-US" sz="3600"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t>Foundational Element 5: QI Infrastructure</a:t>
            </a:r>
          </a:p>
        </p:txBody>
      </p:sp>
      <p:pic>
        <p:nvPicPr>
          <p:cNvPr id="24" name="Picture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45457" y="244512"/>
            <a:ext cx="1458668" cy="394030"/>
          </a:xfrm>
          <a:prstGeom prst="rect">
            <a:avLst/>
          </a:prstGeom>
        </p:spPr>
      </p:pic>
      <p:sp>
        <p:nvSpPr>
          <p:cNvPr id="3" name="Rectangle 2"/>
          <p:cNvSpPr/>
          <p:nvPr/>
        </p:nvSpPr>
        <p:spPr>
          <a:xfrm>
            <a:off x="478792" y="1774892"/>
            <a:ext cx="8186416" cy="2585323"/>
          </a:xfrm>
          <a:prstGeom prst="rect">
            <a:avLst/>
          </a:prstGeom>
        </p:spPr>
        <p:txBody>
          <a:bodyPr wrap="square">
            <a:spAutoFit/>
          </a:bodyPr>
          <a:lstStyle/>
          <a:p>
            <a:pPr lvl="0"/>
            <a:endParaRPr lang="en-US" sz="2400" dirty="0"/>
          </a:p>
          <a:p>
            <a:pPr lvl="0"/>
            <a:r>
              <a:rPr lang="en-US" sz="2400" dirty="0"/>
              <a:t>Components of a strong QI infrastructure:</a:t>
            </a:r>
          </a:p>
          <a:p>
            <a:pPr marL="285750" lvl="0" indent="-285750">
              <a:buFont typeface="Arial" panose="020B0604020202020204" pitchFamily="34" charset="0"/>
              <a:buChar char="•"/>
            </a:pPr>
            <a:r>
              <a:rPr lang="en-US" sz="2400" dirty="0"/>
              <a:t>Alignment with strategy</a:t>
            </a:r>
          </a:p>
          <a:p>
            <a:pPr marL="285750" indent="-285750">
              <a:buFont typeface="Arial" panose="020B0604020202020204" pitchFamily="34" charset="0"/>
              <a:buChar char="•"/>
            </a:pPr>
            <a:r>
              <a:rPr lang="en-US" sz="2400" dirty="0"/>
              <a:t>Performance management system</a:t>
            </a:r>
          </a:p>
          <a:p>
            <a:pPr marL="285750" lvl="0" indent="-285750">
              <a:buFont typeface="Arial" panose="020B0604020202020204" pitchFamily="34" charset="0"/>
              <a:buChar char="•"/>
            </a:pPr>
            <a:r>
              <a:rPr lang="en-US" sz="2400" dirty="0"/>
              <a:t>QI governing body</a:t>
            </a:r>
          </a:p>
          <a:p>
            <a:pPr marL="285750" lvl="0" indent="-285750">
              <a:buFont typeface="Arial" panose="020B0604020202020204" pitchFamily="34" charset="0"/>
              <a:buChar char="•"/>
            </a:pPr>
            <a:r>
              <a:rPr lang="en-US" sz="2400" dirty="0"/>
              <a:t>QI Plan and/or policy</a:t>
            </a:r>
          </a:p>
          <a:p>
            <a:pPr lvl="0"/>
            <a:endParaRPr lang="en-US" dirty="0"/>
          </a:p>
        </p:txBody>
      </p:sp>
    </p:spTree>
    <p:extLst>
      <p:ext uri="{BB962C8B-B14F-4D97-AF65-F5344CB8AC3E}">
        <p14:creationId xmlns:p14="http://schemas.microsoft.com/office/powerpoint/2010/main" val="302927877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1381328"/>
          </a:xfrm>
          <a:prstGeom prst="rect">
            <a:avLst/>
          </a:prstGeom>
        </p:spPr>
      </p:pic>
      <p:sp>
        <p:nvSpPr>
          <p:cNvPr id="23" name="TextBox 22"/>
          <p:cNvSpPr txBox="1"/>
          <p:nvPr/>
        </p:nvSpPr>
        <p:spPr>
          <a:xfrm>
            <a:off x="110594" y="-81203"/>
            <a:ext cx="8922812" cy="1077218"/>
          </a:xfrm>
          <a:prstGeom prst="rect">
            <a:avLst/>
          </a:prstGeom>
          <a:noFill/>
        </p:spPr>
        <p:txBody>
          <a:bodyPr wrap="square" rtlCol="0">
            <a:spAutoFit/>
          </a:bodyPr>
          <a:lstStyle/>
          <a:p>
            <a:r>
              <a:rPr lang="en-US" sz="3600"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t>QI Infrastructure</a:t>
            </a:r>
          </a:p>
          <a:p>
            <a:r>
              <a:rPr lang="en-US" sz="2800"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t>Sub-Element 5.1: Strategic Planning</a:t>
            </a:r>
          </a:p>
        </p:txBody>
      </p:sp>
      <p:pic>
        <p:nvPicPr>
          <p:cNvPr id="24" name="Picture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56456" y="136187"/>
            <a:ext cx="1458668" cy="394030"/>
          </a:xfrm>
          <a:prstGeom prst="rect">
            <a:avLst/>
          </a:prstGeom>
        </p:spPr>
      </p:pic>
      <p:sp>
        <p:nvSpPr>
          <p:cNvPr id="3" name="Rectangle 2"/>
          <p:cNvSpPr/>
          <p:nvPr/>
        </p:nvSpPr>
        <p:spPr>
          <a:xfrm>
            <a:off x="300563" y="1876387"/>
            <a:ext cx="8186416" cy="5477205"/>
          </a:xfrm>
          <a:prstGeom prst="rect">
            <a:avLst/>
          </a:prstGeom>
        </p:spPr>
        <p:txBody>
          <a:bodyPr wrap="square">
            <a:spAutoFit/>
          </a:bodyPr>
          <a:lstStyle/>
          <a:p>
            <a:pPr>
              <a:lnSpc>
                <a:spcPct val="107000"/>
              </a:lnSpc>
              <a:spcAft>
                <a:spcPts val="800"/>
              </a:spcAft>
            </a:pPr>
            <a:endParaRPr lang="en-US" sz="2800" dirty="0">
              <a:ea typeface="Times New Roman" panose="02020603050405020304" pitchFamily="18"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r>
              <a:rPr lang="en-US" sz="2800" dirty="0">
                <a:ea typeface="Times New Roman" panose="02020603050405020304" pitchFamily="18" charset="0"/>
                <a:cs typeface="Times New Roman" panose="02020603050405020304" pitchFamily="18" charset="0"/>
              </a:rPr>
              <a:t>How well do we operationalize an agency strategic plan? </a:t>
            </a:r>
          </a:p>
          <a:p>
            <a:pPr marL="285750" indent="-285750">
              <a:lnSpc>
                <a:spcPct val="107000"/>
              </a:lnSpc>
              <a:spcAft>
                <a:spcPts val="800"/>
              </a:spcAft>
              <a:buFont typeface="Arial" panose="020B0604020202020204" pitchFamily="34" charset="0"/>
              <a:buChar char="•"/>
            </a:pPr>
            <a:r>
              <a:rPr lang="en-US" sz="2800" dirty="0"/>
              <a:t>What processes are in place to link department-wide programs and services to strategic goals? </a:t>
            </a:r>
            <a:endParaRPr lang="en-US" sz="2800" dirty="0">
              <a:ea typeface="Times New Roman" panose="02020603050405020304" pitchFamily="18"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r>
              <a:rPr lang="en-US" sz="2800" dirty="0">
                <a:ea typeface="Times New Roman" panose="02020603050405020304" pitchFamily="18" charset="0"/>
                <a:cs typeface="Times New Roman" panose="02020603050405020304" pitchFamily="18" charset="0"/>
              </a:rPr>
              <a:t>Does the strategic plan guide resource allocation? </a:t>
            </a:r>
          </a:p>
          <a:p>
            <a:pPr marL="742950" lvl="1" indent="-285750">
              <a:lnSpc>
                <a:spcPct val="107000"/>
              </a:lnSpc>
              <a:spcAft>
                <a:spcPts val="800"/>
              </a:spcAft>
              <a:buFont typeface="Arial" panose="020B0604020202020204" pitchFamily="34" charset="0"/>
              <a:buChar char="•"/>
            </a:pPr>
            <a:endParaRPr lang="en-US" sz="2800" dirty="0">
              <a:ea typeface="Times New Roman" panose="02020603050405020304" pitchFamily="18" charset="0"/>
              <a:cs typeface="Times New Roman" panose="02020603050405020304" pitchFamily="18" charset="0"/>
            </a:endParaRPr>
          </a:p>
          <a:p>
            <a:pPr>
              <a:lnSpc>
                <a:spcPct val="107000"/>
              </a:lnSpc>
              <a:spcAft>
                <a:spcPts val="800"/>
              </a:spcAft>
            </a:pPr>
            <a:endParaRPr lang="en-US" sz="2800" dirty="0">
              <a:ea typeface="Times New Roman" panose="02020603050405020304" pitchFamily="18" charset="0"/>
              <a:cs typeface="Times New Roman" panose="02020603050405020304" pitchFamily="18" charset="0"/>
            </a:endParaRPr>
          </a:p>
          <a:p>
            <a:pPr>
              <a:lnSpc>
                <a:spcPct val="107000"/>
              </a:lnSpc>
              <a:spcAft>
                <a:spcPts val="800"/>
              </a:spcAft>
            </a:pPr>
            <a:endParaRPr lang="en-US" dirty="0">
              <a:ea typeface="Times New Roman" panose="02020603050405020304" pitchFamily="18" charset="0"/>
              <a:cs typeface="Times New Roman" panose="02020603050405020304" pitchFamily="18" charset="0"/>
            </a:endParaRPr>
          </a:p>
          <a:p>
            <a:pPr>
              <a:lnSpc>
                <a:spcPct val="107000"/>
              </a:lnSpc>
              <a:spcAft>
                <a:spcPts val="800"/>
              </a:spcAft>
            </a:pPr>
            <a:endParaRPr lang="en-US" dirty="0">
              <a:ea typeface="Times New Roman" panose="02020603050405020304" pitchFamily="18"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endParaRPr lang="en-US" dirty="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5249378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549" y="0"/>
            <a:ext cx="9144000" cy="1164431"/>
          </a:xfrm>
          <a:prstGeom prst="rect">
            <a:avLst/>
          </a:prstGeom>
        </p:spPr>
      </p:pic>
      <p:pic>
        <p:nvPicPr>
          <p:cNvPr id="24" name="Picture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68783" y="144579"/>
            <a:ext cx="1458668" cy="394030"/>
          </a:xfrm>
          <a:prstGeom prst="rect">
            <a:avLst/>
          </a:prstGeom>
        </p:spPr>
      </p:pic>
      <p:sp>
        <p:nvSpPr>
          <p:cNvPr id="7" name="TextBox 6"/>
          <p:cNvSpPr txBox="1"/>
          <p:nvPr/>
        </p:nvSpPr>
        <p:spPr>
          <a:xfrm>
            <a:off x="110594" y="-81203"/>
            <a:ext cx="8922812" cy="1077218"/>
          </a:xfrm>
          <a:prstGeom prst="rect">
            <a:avLst/>
          </a:prstGeom>
          <a:noFill/>
        </p:spPr>
        <p:txBody>
          <a:bodyPr wrap="square" rtlCol="0">
            <a:spAutoFit/>
          </a:bodyPr>
          <a:lstStyle/>
          <a:p>
            <a:r>
              <a:rPr lang="en-US" sz="3600"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t>QI Infrastructure</a:t>
            </a:r>
          </a:p>
          <a:p>
            <a:r>
              <a:rPr lang="en-US" sz="2800"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t>Sub-Element 5.1: Strategic Planning</a:t>
            </a:r>
          </a:p>
        </p:txBody>
      </p:sp>
      <p:sp>
        <p:nvSpPr>
          <p:cNvPr id="6" name="Rectangle 5">
            <a:extLst>
              <a:ext uri="{FF2B5EF4-FFF2-40B4-BE49-F238E27FC236}">
                <a16:creationId xmlns:a16="http://schemas.microsoft.com/office/drawing/2014/main" id="{8731FECB-6CE2-4CB5-920D-6717C18BEF0E}"/>
              </a:ext>
            </a:extLst>
          </p:cNvPr>
          <p:cNvSpPr/>
          <p:nvPr/>
        </p:nvSpPr>
        <p:spPr>
          <a:xfrm>
            <a:off x="226599" y="2399668"/>
            <a:ext cx="8690802" cy="5016181"/>
          </a:xfrm>
          <a:prstGeom prst="rect">
            <a:avLst/>
          </a:prstGeom>
        </p:spPr>
        <p:txBody>
          <a:bodyPr wrap="square">
            <a:spAutoFit/>
          </a:bodyPr>
          <a:lstStyle/>
          <a:p>
            <a:pPr>
              <a:lnSpc>
                <a:spcPct val="107000"/>
              </a:lnSpc>
              <a:spcAft>
                <a:spcPts val="800"/>
              </a:spcAft>
            </a:pPr>
            <a:r>
              <a:rPr lang="en-US" sz="2800" dirty="0">
                <a:solidFill>
                  <a:srgbClr val="FF0000"/>
                </a:solidFill>
                <a:ea typeface="Times New Roman" panose="02020603050405020304" pitchFamily="18" charset="0"/>
                <a:cs typeface="Times New Roman" panose="02020603050405020304" pitchFamily="18" charset="0"/>
              </a:rPr>
              <a:t>[Placeholder slide to facilitate scoring of </a:t>
            </a:r>
            <a:r>
              <a:rPr lang="en-US" sz="2800" i="1" dirty="0">
                <a:solidFill>
                  <a:srgbClr val="FF0000"/>
                </a:solidFill>
                <a:ea typeface="Times New Roman" panose="02020603050405020304" pitchFamily="18" charset="0"/>
                <a:cs typeface="Times New Roman" panose="02020603050405020304" pitchFamily="18" charset="0"/>
              </a:rPr>
              <a:t>Sub-Element 5.1: Strategic Planning.</a:t>
            </a:r>
            <a:r>
              <a:rPr lang="en-US" sz="2800" dirty="0">
                <a:solidFill>
                  <a:srgbClr val="FF0000"/>
                </a:solidFill>
                <a:ea typeface="Times New Roman" panose="02020603050405020304" pitchFamily="18" charset="0"/>
                <a:cs typeface="Times New Roman" panose="02020603050405020304" pitchFamily="18" charset="0"/>
              </a:rPr>
              <a:t>]</a:t>
            </a:r>
          </a:p>
          <a:p>
            <a:pPr marL="285750" indent="-285750">
              <a:lnSpc>
                <a:spcPct val="107000"/>
              </a:lnSpc>
              <a:spcAft>
                <a:spcPts val="800"/>
              </a:spcAft>
              <a:buFont typeface="Arial" panose="020B0604020202020204" pitchFamily="34" charset="0"/>
              <a:buChar char="•"/>
            </a:pPr>
            <a:endParaRPr lang="en-US" sz="2800" dirty="0">
              <a:ea typeface="Times New Roman" panose="02020603050405020304" pitchFamily="18" charset="0"/>
              <a:cs typeface="Times New Roman" panose="02020603050405020304" pitchFamily="18" charset="0"/>
            </a:endParaRPr>
          </a:p>
          <a:p>
            <a:pPr>
              <a:lnSpc>
                <a:spcPct val="107000"/>
              </a:lnSpc>
              <a:spcAft>
                <a:spcPts val="800"/>
              </a:spcAft>
            </a:pPr>
            <a:r>
              <a:rPr lang="en-US" sz="2800" dirty="0">
                <a:ea typeface="Times New Roman" panose="02020603050405020304" pitchFamily="18" charset="0"/>
                <a:cs typeface="Times New Roman" panose="02020603050405020304" pitchFamily="18" charset="0"/>
              </a:rPr>
              <a:t> </a:t>
            </a:r>
          </a:p>
          <a:p>
            <a:pPr marL="285750" indent="-285750">
              <a:lnSpc>
                <a:spcPct val="107000"/>
              </a:lnSpc>
              <a:spcAft>
                <a:spcPts val="800"/>
              </a:spcAft>
              <a:buFont typeface="Arial" panose="020B0604020202020204" pitchFamily="34" charset="0"/>
              <a:buChar char="•"/>
            </a:pPr>
            <a:endParaRPr lang="en-US" sz="2800" dirty="0">
              <a:ea typeface="Times New Roman" panose="02020603050405020304" pitchFamily="18" charset="0"/>
              <a:cs typeface="Times New Roman" panose="02020603050405020304" pitchFamily="18" charset="0"/>
            </a:endParaRPr>
          </a:p>
          <a:p>
            <a:pPr marL="742950" lvl="1" indent="-285750">
              <a:lnSpc>
                <a:spcPct val="107000"/>
              </a:lnSpc>
              <a:spcAft>
                <a:spcPts val="800"/>
              </a:spcAft>
              <a:buFont typeface="Arial" panose="020B0604020202020204" pitchFamily="34" charset="0"/>
              <a:buChar char="•"/>
            </a:pPr>
            <a:endParaRPr lang="en-US" sz="2800" dirty="0">
              <a:ea typeface="Times New Roman" panose="02020603050405020304" pitchFamily="18" charset="0"/>
              <a:cs typeface="Times New Roman" panose="02020603050405020304" pitchFamily="18" charset="0"/>
            </a:endParaRPr>
          </a:p>
          <a:p>
            <a:pPr>
              <a:lnSpc>
                <a:spcPct val="107000"/>
              </a:lnSpc>
              <a:spcAft>
                <a:spcPts val="800"/>
              </a:spcAft>
            </a:pPr>
            <a:endParaRPr lang="en-US" sz="2800" dirty="0">
              <a:ea typeface="Times New Roman" panose="02020603050405020304" pitchFamily="18" charset="0"/>
              <a:cs typeface="Times New Roman" panose="02020603050405020304" pitchFamily="18" charset="0"/>
            </a:endParaRPr>
          </a:p>
          <a:p>
            <a:pPr>
              <a:lnSpc>
                <a:spcPct val="107000"/>
              </a:lnSpc>
              <a:spcAft>
                <a:spcPts val="800"/>
              </a:spcAft>
            </a:pPr>
            <a:endParaRPr lang="en-US" dirty="0">
              <a:ea typeface="Times New Roman" panose="02020603050405020304" pitchFamily="18" charset="0"/>
              <a:cs typeface="Times New Roman" panose="02020603050405020304" pitchFamily="18" charset="0"/>
            </a:endParaRPr>
          </a:p>
          <a:p>
            <a:pPr>
              <a:lnSpc>
                <a:spcPct val="107000"/>
              </a:lnSpc>
              <a:spcAft>
                <a:spcPts val="800"/>
              </a:spcAft>
            </a:pPr>
            <a:endParaRPr lang="en-US" dirty="0">
              <a:ea typeface="Times New Roman" panose="02020603050405020304" pitchFamily="18"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endParaRPr lang="en-US" dirty="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2721760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1381328"/>
          </a:xfrm>
          <a:prstGeom prst="rect">
            <a:avLst/>
          </a:prstGeom>
        </p:spPr>
      </p:pic>
      <p:sp>
        <p:nvSpPr>
          <p:cNvPr id="23" name="TextBox 22"/>
          <p:cNvSpPr txBox="1"/>
          <p:nvPr/>
        </p:nvSpPr>
        <p:spPr>
          <a:xfrm>
            <a:off x="110594" y="-81203"/>
            <a:ext cx="8922812" cy="1508105"/>
          </a:xfrm>
          <a:prstGeom prst="rect">
            <a:avLst/>
          </a:prstGeom>
          <a:noFill/>
        </p:spPr>
        <p:txBody>
          <a:bodyPr wrap="square" rtlCol="0">
            <a:spAutoFit/>
          </a:bodyPr>
          <a:lstStyle/>
          <a:p>
            <a:r>
              <a:rPr lang="en-US" sz="3600"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t>QI Infrastructure</a:t>
            </a:r>
          </a:p>
          <a:p>
            <a:r>
              <a:rPr lang="en-US" sz="2800"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t>Sub-Element 5.2: Performance Measurement and Use of Data</a:t>
            </a:r>
          </a:p>
        </p:txBody>
      </p:sp>
      <p:pic>
        <p:nvPicPr>
          <p:cNvPr id="24" name="Picture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56456" y="136187"/>
            <a:ext cx="1458668" cy="394030"/>
          </a:xfrm>
          <a:prstGeom prst="rect">
            <a:avLst/>
          </a:prstGeom>
        </p:spPr>
      </p:pic>
      <p:sp>
        <p:nvSpPr>
          <p:cNvPr id="2" name="Rectangle 1">
            <a:extLst>
              <a:ext uri="{FF2B5EF4-FFF2-40B4-BE49-F238E27FC236}">
                <a16:creationId xmlns:a16="http://schemas.microsoft.com/office/drawing/2014/main" id="{9D6E6B2F-C59F-45FA-97D8-FC3C3FC47EB4}"/>
              </a:ext>
            </a:extLst>
          </p:cNvPr>
          <p:cNvSpPr/>
          <p:nvPr/>
        </p:nvSpPr>
        <p:spPr>
          <a:xfrm>
            <a:off x="346841" y="1830187"/>
            <a:ext cx="7493875" cy="3465244"/>
          </a:xfrm>
          <a:prstGeom prst="rect">
            <a:avLst/>
          </a:prstGeom>
        </p:spPr>
        <p:txBody>
          <a:bodyPr wrap="square">
            <a:spAutoFit/>
          </a:bodyPr>
          <a:lstStyle/>
          <a:p>
            <a:pPr marL="342900" marR="0" lvl="0" indent="-342900">
              <a:lnSpc>
                <a:spcPct val="115000"/>
              </a:lnSpc>
              <a:spcBef>
                <a:spcPts val="0"/>
              </a:spcBef>
              <a:spcAft>
                <a:spcPts val="0"/>
              </a:spcAft>
              <a:buFont typeface="Symbol" panose="05050102010706020507" pitchFamily="18" charset="2"/>
              <a:buChar char=""/>
            </a:pPr>
            <a:r>
              <a:rPr lang="en-US" sz="2400" dirty="0">
                <a:latin typeface="Calibri" panose="020F0502020204030204" pitchFamily="34" charset="0"/>
                <a:ea typeface="Calibri" panose="020F0502020204030204" pitchFamily="34" charset="0"/>
                <a:cs typeface="Arial" panose="020B0604020202020204" pitchFamily="34" charset="0"/>
              </a:rPr>
              <a:t>Is there an effective agency-wide process for developing meaningful performance metrics in all programs, services and departments? </a:t>
            </a:r>
          </a:p>
          <a:p>
            <a:pPr marL="342900" marR="0" lvl="0" indent="-342900">
              <a:lnSpc>
                <a:spcPct val="115000"/>
              </a:lnSpc>
              <a:spcBef>
                <a:spcPts val="0"/>
              </a:spcBef>
              <a:spcAft>
                <a:spcPts val="0"/>
              </a:spcAft>
              <a:buFont typeface="Symbol" panose="05050102010706020507" pitchFamily="18" charset="2"/>
              <a:buChar char=""/>
            </a:pPr>
            <a:r>
              <a:rPr lang="en-US" sz="2400" dirty="0">
                <a:latin typeface="Calibri" panose="020F0502020204030204" pitchFamily="34" charset="0"/>
                <a:ea typeface="Calibri" panose="020F0502020204030204" pitchFamily="34" charset="0"/>
                <a:cs typeface="Arial" panose="020B0604020202020204" pitchFamily="34" charset="0"/>
              </a:rPr>
              <a:t>How do we ensure a mix of meaningful process and outcome performance measures that link activities to outcomes? </a:t>
            </a:r>
          </a:p>
          <a:p>
            <a:pPr marL="342900" marR="0" lvl="0" indent="-342900">
              <a:lnSpc>
                <a:spcPct val="115000"/>
              </a:lnSpc>
              <a:spcBef>
                <a:spcPts val="0"/>
              </a:spcBef>
              <a:spcAft>
                <a:spcPts val="0"/>
              </a:spcAft>
              <a:buFont typeface="Symbol" panose="05050102010706020507" pitchFamily="18" charset="2"/>
              <a:buChar char=""/>
            </a:pPr>
            <a:r>
              <a:rPr lang="en-US" sz="2400" dirty="0">
                <a:latin typeface="Calibri" panose="020F0502020204030204" pitchFamily="34" charset="0"/>
                <a:ea typeface="Calibri" panose="020F0502020204030204" pitchFamily="34" charset="0"/>
                <a:cs typeface="Arial" panose="020B0604020202020204" pitchFamily="34" charset="0"/>
              </a:rPr>
              <a:t>Do programs, services, and work units link performance measures to agency level measures? </a:t>
            </a:r>
          </a:p>
        </p:txBody>
      </p:sp>
    </p:spTree>
    <p:extLst>
      <p:ext uri="{BB962C8B-B14F-4D97-AF65-F5344CB8AC3E}">
        <p14:creationId xmlns:p14="http://schemas.microsoft.com/office/powerpoint/2010/main" val="242607378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549" y="0"/>
            <a:ext cx="9144000" cy="1164431"/>
          </a:xfrm>
          <a:prstGeom prst="rect">
            <a:avLst/>
          </a:prstGeom>
        </p:spPr>
      </p:pic>
      <p:pic>
        <p:nvPicPr>
          <p:cNvPr id="24" name="Picture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68783" y="144579"/>
            <a:ext cx="1458668" cy="394030"/>
          </a:xfrm>
          <a:prstGeom prst="rect">
            <a:avLst/>
          </a:prstGeom>
        </p:spPr>
      </p:pic>
      <p:sp>
        <p:nvSpPr>
          <p:cNvPr id="8" name="TextBox 7"/>
          <p:cNvSpPr txBox="1"/>
          <p:nvPr/>
        </p:nvSpPr>
        <p:spPr>
          <a:xfrm>
            <a:off x="110594" y="-81203"/>
            <a:ext cx="8922812" cy="1077218"/>
          </a:xfrm>
          <a:prstGeom prst="rect">
            <a:avLst/>
          </a:prstGeom>
          <a:noFill/>
        </p:spPr>
        <p:txBody>
          <a:bodyPr wrap="square" rtlCol="0">
            <a:spAutoFit/>
          </a:bodyPr>
          <a:lstStyle/>
          <a:p>
            <a:r>
              <a:rPr lang="en-US" sz="3600"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t>QI Infrastructure</a:t>
            </a:r>
          </a:p>
          <a:p>
            <a:r>
              <a:rPr lang="en-US" sz="2800"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t>Sub-Element 5.2: Performance Measurement</a:t>
            </a:r>
          </a:p>
        </p:txBody>
      </p:sp>
      <p:sp>
        <p:nvSpPr>
          <p:cNvPr id="6" name="Rectangle 5">
            <a:extLst>
              <a:ext uri="{FF2B5EF4-FFF2-40B4-BE49-F238E27FC236}">
                <a16:creationId xmlns:a16="http://schemas.microsoft.com/office/drawing/2014/main" id="{7B48E4BF-5DA1-423A-957D-317932A16242}"/>
              </a:ext>
            </a:extLst>
          </p:cNvPr>
          <p:cNvSpPr/>
          <p:nvPr/>
        </p:nvSpPr>
        <p:spPr>
          <a:xfrm>
            <a:off x="226599" y="2399668"/>
            <a:ext cx="8690802" cy="5016181"/>
          </a:xfrm>
          <a:prstGeom prst="rect">
            <a:avLst/>
          </a:prstGeom>
        </p:spPr>
        <p:txBody>
          <a:bodyPr wrap="square">
            <a:spAutoFit/>
          </a:bodyPr>
          <a:lstStyle/>
          <a:p>
            <a:pPr>
              <a:lnSpc>
                <a:spcPct val="107000"/>
              </a:lnSpc>
              <a:spcAft>
                <a:spcPts val="800"/>
              </a:spcAft>
            </a:pPr>
            <a:r>
              <a:rPr lang="en-US" sz="2800" dirty="0">
                <a:solidFill>
                  <a:srgbClr val="FF0000"/>
                </a:solidFill>
                <a:ea typeface="Times New Roman" panose="02020603050405020304" pitchFamily="18" charset="0"/>
                <a:cs typeface="Times New Roman" panose="02020603050405020304" pitchFamily="18" charset="0"/>
              </a:rPr>
              <a:t>[Placeholder slide to facilitate scoring of </a:t>
            </a:r>
            <a:r>
              <a:rPr lang="en-US" sz="2800" i="1" dirty="0">
                <a:solidFill>
                  <a:srgbClr val="FF0000"/>
                </a:solidFill>
                <a:ea typeface="Times New Roman" panose="02020603050405020304" pitchFamily="18" charset="0"/>
                <a:cs typeface="Times New Roman" panose="02020603050405020304" pitchFamily="18" charset="0"/>
              </a:rPr>
              <a:t>Sub-Element 5.2: Performance Measurement and Use of Data.</a:t>
            </a:r>
            <a:r>
              <a:rPr lang="en-US" sz="2800" dirty="0">
                <a:solidFill>
                  <a:srgbClr val="FF0000"/>
                </a:solidFill>
                <a:ea typeface="Times New Roman" panose="02020603050405020304" pitchFamily="18" charset="0"/>
                <a:cs typeface="Times New Roman" panose="02020603050405020304" pitchFamily="18" charset="0"/>
              </a:rPr>
              <a:t>]</a:t>
            </a:r>
          </a:p>
          <a:p>
            <a:pPr marL="285750" indent="-285750">
              <a:lnSpc>
                <a:spcPct val="107000"/>
              </a:lnSpc>
              <a:spcAft>
                <a:spcPts val="800"/>
              </a:spcAft>
              <a:buFont typeface="Arial" panose="020B0604020202020204" pitchFamily="34" charset="0"/>
              <a:buChar char="•"/>
            </a:pPr>
            <a:endParaRPr lang="en-US" sz="2800" dirty="0">
              <a:ea typeface="Times New Roman" panose="02020603050405020304" pitchFamily="18" charset="0"/>
              <a:cs typeface="Times New Roman" panose="02020603050405020304" pitchFamily="18" charset="0"/>
            </a:endParaRPr>
          </a:p>
          <a:p>
            <a:pPr>
              <a:lnSpc>
                <a:spcPct val="107000"/>
              </a:lnSpc>
              <a:spcAft>
                <a:spcPts val="800"/>
              </a:spcAft>
            </a:pPr>
            <a:r>
              <a:rPr lang="en-US" sz="2800" dirty="0">
                <a:ea typeface="Times New Roman" panose="02020603050405020304" pitchFamily="18" charset="0"/>
                <a:cs typeface="Times New Roman" panose="02020603050405020304" pitchFamily="18" charset="0"/>
              </a:rPr>
              <a:t> </a:t>
            </a:r>
          </a:p>
          <a:p>
            <a:pPr marL="285750" indent="-285750">
              <a:lnSpc>
                <a:spcPct val="107000"/>
              </a:lnSpc>
              <a:spcAft>
                <a:spcPts val="800"/>
              </a:spcAft>
              <a:buFont typeface="Arial" panose="020B0604020202020204" pitchFamily="34" charset="0"/>
              <a:buChar char="•"/>
            </a:pPr>
            <a:endParaRPr lang="en-US" sz="2800" dirty="0">
              <a:ea typeface="Times New Roman" panose="02020603050405020304" pitchFamily="18" charset="0"/>
              <a:cs typeface="Times New Roman" panose="02020603050405020304" pitchFamily="18" charset="0"/>
            </a:endParaRPr>
          </a:p>
          <a:p>
            <a:pPr marL="742950" lvl="1" indent="-285750">
              <a:lnSpc>
                <a:spcPct val="107000"/>
              </a:lnSpc>
              <a:spcAft>
                <a:spcPts val="800"/>
              </a:spcAft>
              <a:buFont typeface="Arial" panose="020B0604020202020204" pitchFamily="34" charset="0"/>
              <a:buChar char="•"/>
            </a:pPr>
            <a:endParaRPr lang="en-US" sz="2800" dirty="0">
              <a:ea typeface="Times New Roman" panose="02020603050405020304" pitchFamily="18" charset="0"/>
              <a:cs typeface="Times New Roman" panose="02020603050405020304" pitchFamily="18" charset="0"/>
            </a:endParaRPr>
          </a:p>
          <a:p>
            <a:pPr>
              <a:lnSpc>
                <a:spcPct val="107000"/>
              </a:lnSpc>
              <a:spcAft>
                <a:spcPts val="800"/>
              </a:spcAft>
            </a:pPr>
            <a:endParaRPr lang="en-US" sz="2800" dirty="0">
              <a:ea typeface="Times New Roman" panose="02020603050405020304" pitchFamily="18" charset="0"/>
              <a:cs typeface="Times New Roman" panose="02020603050405020304" pitchFamily="18" charset="0"/>
            </a:endParaRPr>
          </a:p>
          <a:p>
            <a:pPr>
              <a:lnSpc>
                <a:spcPct val="107000"/>
              </a:lnSpc>
              <a:spcAft>
                <a:spcPts val="800"/>
              </a:spcAft>
            </a:pPr>
            <a:endParaRPr lang="en-US" dirty="0">
              <a:ea typeface="Times New Roman" panose="02020603050405020304" pitchFamily="18" charset="0"/>
              <a:cs typeface="Times New Roman" panose="02020603050405020304" pitchFamily="18" charset="0"/>
            </a:endParaRPr>
          </a:p>
          <a:p>
            <a:pPr>
              <a:lnSpc>
                <a:spcPct val="107000"/>
              </a:lnSpc>
              <a:spcAft>
                <a:spcPts val="800"/>
              </a:spcAft>
            </a:pPr>
            <a:endParaRPr lang="en-US" dirty="0">
              <a:ea typeface="Times New Roman" panose="02020603050405020304" pitchFamily="18"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endParaRPr lang="en-US" dirty="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2768329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1381328"/>
          </a:xfrm>
          <a:prstGeom prst="rect">
            <a:avLst/>
          </a:prstGeom>
        </p:spPr>
      </p:pic>
      <p:sp>
        <p:nvSpPr>
          <p:cNvPr id="23" name="TextBox 22"/>
          <p:cNvSpPr txBox="1"/>
          <p:nvPr/>
        </p:nvSpPr>
        <p:spPr>
          <a:xfrm>
            <a:off x="110594" y="-81203"/>
            <a:ext cx="8922812" cy="1077218"/>
          </a:xfrm>
          <a:prstGeom prst="rect">
            <a:avLst/>
          </a:prstGeom>
          <a:noFill/>
        </p:spPr>
        <p:txBody>
          <a:bodyPr wrap="square" rtlCol="0">
            <a:spAutoFit/>
          </a:bodyPr>
          <a:lstStyle/>
          <a:p>
            <a:r>
              <a:rPr lang="en-US" sz="3600"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t>QI Infrastructure</a:t>
            </a:r>
          </a:p>
          <a:p>
            <a:r>
              <a:rPr lang="en-US" sz="2800"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t>Sub-Element 5.3: Quality Improvement Planning</a:t>
            </a:r>
          </a:p>
        </p:txBody>
      </p:sp>
      <p:pic>
        <p:nvPicPr>
          <p:cNvPr id="24" name="Picture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56456" y="136187"/>
            <a:ext cx="1458668" cy="394030"/>
          </a:xfrm>
          <a:prstGeom prst="rect">
            <a:avLst/>
          </a:prstGeom>
        </p:spPr>
      </p:pic>
      <p:sp>
        <p:nvSpPr>
          <p:cNvPr id="3" name="Rectangle 2"/>
          <p:cNvSpPr/>
          <p:nvPr/>
        </p:nvSpPr>
        <p:spPr>
          <a:xfrm>
            <a:off x="342604" y="1718731"/>
            <a:ext cx="8186416" cy="5410007"/>
          </a:xfrm>
          <a:prstGeom prst="rect">
            <a:avLst/>
          </a:prstGeom>
        </p:spPr>
        <p:txBody>
          <a:bodyPr wrap="square">
            <a:spAutoFit/>
          </a:bodyPr>
          <a:lstStyle/>
          <a:p>
            <a:pPr marL="342900" marR="0" lvl="0" indent="-342900">
              <a:lnSpc>
                <a:spcPct val="115000"/>
              </a:lnSpc>
              <a:spcBef>
                <a:spcPts val="0"/>
              </a:spcBef>
              <a:spcAft>
                <a:spcPts val="0"/>
              </a:spcAft>
              <a:buFont typeface="Symbol" panose="05050102010706020507" pitchFamily="18" charset="2"/>
              <a:buChar char=""/>
            </a:pPr>
            <a:r>
              <a:rPr lang="en-US" sz="2800" dirty="0">
                <a:latin typeface="Calibri" panose="020F0502020204030204" pitchFamily="34" charset="0"/>
                <a:ea typeface="Calibri" panose="020F0502020204030204" pitchFamily="34" charset="0"/>
                <a:cs typeface="Arial" panose="020B0604020202020204" pitchFamily="34" charset="0"/>
              </a:rPr>
              <a:t>How is performance data being used to identify and implement improvements? </a:t>
            </a:r>
          </a:p>
          <a:p>
            <a:pPr marL="342900" marR="0" lvl="0" indent="-342900">
              <a:lnSpc>
                <a:spcPct val="115000"/>
              </a:lnSpc>
              <a:spcBef>
                <a:spcPts val="0"/>
              </a:spcBef>
              <a:spcAft>
                <a:spcPts val="0"/>
              </a:spcAft>
              <a:buFont typeface="Symbol" panose="05050102010706020507" pitchFamily="18" charset="2"/>
              <a:buChar char=""/>
            </a:pPr>
            <a:r>
              <a:rPr lang="en-US" sz="2800" dirty="0">
                <a:latin typeface="Calibri" panose="020F0502020204030204" pitchFamily="34" charset="0"/>
                <a:ea typeface="Calibri" panose="020F0502020204030204" pitchFamily="34" charset="0"/>
                <a:cs typeface="Arial" panose="020B0604020202020204" pitchFamily="34" charset="0"/>
              </a:rPr>
              <a:t>Are unmet strategic goals prioritized for QI? </a:t>
            </a:r>
          </a:p>
          <a:p>
            <a:pPr marL="342900" marR="0" lvl="0" indent="-342900">
              <a:lnSpc>
                <a:spcPct val="115000"/>
              </a:lnSpc>
              <a:spcBef>
                <a:spcPts val="0"/>
              </a:spcBef>
              <a:spcAft>
                <a:spcPts val="0"/>
              </a:spcAft>
              <a:buFont typeface="Symbol" panose="05050102010706020507" pitchFamily="18" charset="2"/>
              <a:buChar char=""/>
            </a:pPr>
            <a:r>
              <a:rPr lang="en-US" sz="2800" dirty="0">
                <a:latin typeface="Calibri" panose="020F0502020204030204" pitchFamily="34" charset="0"/>
                <a:ea typeface="Calibri" panose="020F0502020204030204" pitchFamily="34" charset="0"/>
                <a:cs typeface="Arial" panose="020B0604020202020204" pitchFamily="34" charset="0"/>
              </a:rPr>
              <a:t>How well do we operationalize our QI plan? </a:t>
            </a:r>
            <a:endParaRPr lang="en-US" sz="28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2800" dirty="0">
                <a:ea typeface="Times New Roman" panose="02020603050405020304" pitchFamily="18" charset="0"/>
                <a:cs typeface="Times New Roman" panose="02020603050405020304" pitchFamily="18" charset="0"/>
              </a:rPr>
              <a:t> </a:t>
            </a:r>
          </a:p>
          <a:p>
            <a:pPr marL="285750" indent="-285750">
              <a:lnSpc>
                <a:spcPct val="107000"/>
              </a:lnSpc>
              <a:spcAft>
                <a:spcPts val="800"/>
              </a:spcAft>
              <a:buFont typeface="Arial" panose="020B0604020202020204" pitchFamily="34" charset="0"/>
              <a:buChar char="•"/>
            </a:pPr>
            <a:endParaRPr lang="en-US" sz="2800" dirty="0">
              <a:ea typeface="Times New Roman" panose="02020603050405020304" pitchFamily="18" charset="0"/>
              <a:cs typeface="Times New Roman" panose="02020603050405020304" pitchFamily="18" charset="0"/>
            </a:endParaRPr>
          </a:p>
          <a:p>
            <a:pPr marL="742950" lvl="1" indent="-285750">
              <a:lnSpc>
                <a:spcPct val="107000"/>
              </a:lnSpc>
              <a:spcAft>
                <a:spcPts val="800"/>
              </a:spcAft>
              <a:buFont typeface="Arial" panose="020B0604020202020204" pitchFamily="34" charset="0"/>
              <a:buChar char="•"/>
            </a:pPr>
            <a:endParaRPr lang="en-US" sz="2800" dirty="0">
              <a:ea typeface="Times New Roman" panose="02020603050405020304" pitchFamily="18" charset="0"/>
              <a:cs typeface="Times New Roman" panose="02020603050405020304" pitchFamily="18" charset="0"/>
            </a:endParaRPr>
          </a:p>
          <a:p>
            <a:pPr>
              <a:lnSpc>
                <a:spcPct val="107000"/>
              </a:lnSpc>
              <a:spcAft>
                <a:spcPts val="800"/>
              </a:spcAft>
            </a:pPr>
            <a:endParaRPr lang="en-US" sz="2800" dirty="0">
              <a:ea typeface="Times New Roman" panose="02020603050405020304" pitchFamily="18" charset="0"/>
              <a:cs typeface="Times New Roman" panose="02020603050405020304" pitchFamily="18" charset="0"/>
            </a:endParaRPr>
          </a:p>
          <a:p>
            <a:pPr>
              <a:lnSpc>
                <a:spcPct val="107000"/>
              </a:lnSpc>
              <a:spcAft>
                <a:spcPts val="800"/>
              </a:spcAft>
            </a:pPr>
            <a:endParaRPr lang="en-US" dirty="0">
              <a:ea typeface="Times New Roman" panose="02020603050405020304" pitchFamily="18" charset="0"/>
              <a:cs typeface="Times New Roman" panose="02020603050405020304" pitchFamily="18" charset="0"/>
            </a:endParaRPr>
          </a:p>
          <a:p>
            <a:pPr>
              <a:lnSpc>
                <a:spcPct val="107000"/>
              </a:lnSpc>
              <a:spcAft>
                <a:spcPts val="800"/>
              </a:spcAft>
            </a:pPr>
            <a:endParaRPr lang="en-US" dirty="0">
              <a:ea typeface="Times New Roman" panose="02020603050405020304" pitchFamily="18"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endParaRPr lang="en-US" dirty="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6415232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549" y="0"/>
            <a:ext cx="9144000" cy="1164431"/>
          </a:xfrm>
          <a:prstGeom prst="rect">
            <a:avLst/>
          </a:prstGeom>
        </p:spPr>
      </p:pic>
      <p:pic>
        <p:nvPicPr>
          <p:cNvPr id="24" name="Picture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68783" y="144579"/>
            <a:ext cx="1458668" cy="394030"/>
          </a:xfrm>
          <a:prstGeom prst="rect">
            <a:avLst/>
          </a:prstGeom>
        </p:spPr>
      </p:pic>
      <p:sp>
        <p:nvSpPr>
          <p:cNvPr id="6" name="TextBox 5"/>
          <p:cNvSpPr txBox="1"/>
          <p:nvPr/>
        </p:nvSpPr>
        <p:spPr>
          <a:xfrm>
            <a:off x="110594" y="-81203"/>
            <a:ext cx="8922812" cy="1077218"/>
          </a:xfrm>
          <a:prstGeom prst="rect">
            <a:avLst/>
          </a:prstGeom>
          <a:noFill/>
        </p:spPr>
        <p:txBody>
          <a:bodyPr wrap="square" rtlCol="0">
            <a:spAutoFit/>
          </a:bodyPr>
          <a:lstStyle/>
          <a:p>
            <a:r>
              <a:rPr lang="en-US" sz="3600"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t>QI Infrastructure</a:t>
            </a:r>
          </a:p>
          <a:p>
            <a:r>
              <a:rPr lang="en-US" sz="2800"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t>Sub-Element 5.3: Quality Improvement Planning</a:t>
            </a:r>
          </a:p>
        </p:txBody>
      </p:sp>
      <p:sp>
        <p:nvSpPr>
          <p:cNvPr id="7" name="Rectangle 6">
            <a:extLst>
              <a:ext uri="{FF2B5EF4-FFF2-40B4-BE49-F238E27FC236}">
                <a16:creationId xmlns:a16="http://schemas.microsoft.com/office/drawing/2014/main" id="{AACACAB8-6953-429C-89EF-B97DEE747DC2}"/>
              </a:ext>
            </a:extLst>
          </p:cNvPr>
          <p:cNvSpPr/>
          <p:nvPr/>
        </p:nvSpPr>
        <p:spPr>
          <a:xfrm>
            <a:off x="226599" y="2399668"/>
            <a:ext cx="8690802" cy="5016181"/>
          </a:xfrm>
          <a:prstGeom prst="rect">
            <a:avLst/>
          </a:prstGeom>
        </p:spPr>
        <p:txBody>
          <a:bodyPr wrap="square">
            <a:spAutoFit/>
          </a:bodyPr>
          <a:lstStyle/>
          <a:p>
            <a:pPr>
              <a:lnSpc>
                <a:spcPct val="107000"/>
              </a:lnSpc>
              <a:spcAft>
                <a:spcPts val="800"/>
              </a:spcAft>
            </a:pPr>
            <a:r>
              <a:rPr lang="en-US" sz="2800" dirty="0">
                <a:solidFill>
                  <a:srgbClr val="FF0000"/>
                </a:solidFill>
                <a:ea typeface="Times New Roman" panose="02020603050405020304" pitchFamily="18" charset="0"/>
                <a:cs typeface="Times New Roman" panose="02020603050405020304" pitchFamily="18" charset="0"/>
              </a:rPr>
              <a:t>[Placeholder slide to facilitate scoring of </a:t>
            </a:r>
            <a:r>
              <a:rPr lang="en-US" sz="2800" i="1" dirty="0">
                <a:solidFill>
                  <a:srgbClr val="FF0000"/>
                </a:solidFill>
                <a:ea typeface="Times New Roman" panose="02020603050405020304" pitchFamily="18" charset="0"/>
                <a:cs typeface="Times New Roman" panose="02020603050405020304" pitchFamily="18" charset="0"/>
              </a:rPr>
              <a:t>Sub-Element 5.3: Quality Improvement Planning.</a:t>
            </a:r>
            <a:r>
              <a:rPr lang="en-US" sz="2800" dirty="0">
                <a:solidFill>
                  <a:srgbClr val="FF0000"/>
                </a:solidFill>
                <a:ea typeface="Times New Roman" panose="02020603050405020304" pitchFamily="18" charset="0"/>
                <a:cs typeface="Times New Roman" panose="02020603050405020304" pitchFamily="18" charset="0"/>
              </a:rPr>
              <a:t>]</a:t>
            </a:r>
          </a:p>
          <a:p>
            <a:pPr marL="285750" indent="-285750">
              <a:lnSpc>
                <a:spcPct val="107000"/>
              </a:lnSpc>
              <a:spcAft>
                <a:spcPts val="800"/>
              </a:spcAft>
              <a:buFont typeface="Arial" panose="020B0604020202020204" pitchFamily="34" charset="0"/>
              <a:buChar char="•"/>
            </a:pPr>
            <a:endParaRPr lang="en-US" sz="2800" dirty="0">
              <a:ea typeface="Times New Roman" panose="02020603050405020304" pitchFamily="18" charset="0"/>
              <a:cs typeface="Times New Roman" panose="02020603050405020304" pitchFamily="18" charset="0"/>
            </a:endParaRPr>
          </a:p>
          <a:p>
            <a:pPr>
              <a:lnSpc>
                <a:spcPct val="107000"/>
              </a:lnSpc>
              <a:spcAft>
                <a:spcPts val="800"/>
              </a:spcAft>
            </a:pPr>
            <a:r>
              <a:rPr lang="en-US" sz="2800" dirty="0">
                <a:ea typeface="Times New Roman" panose="02020603050405020304" pitchFamily="18" charset="0"/>
                <a:cs typeface="Times New Roman" panose="02020603050405020304" pitchFamily="18" charset="0"/>
              </a:rPr>
              <a:t> </a:t>
            </a:r>
          </a:p>
          <a:p>
            <a:pPr marL="285750" indent="-285750">
              <a:lnSpc>
                <a:spcPct val="107000"/>
              </a:lnSpc>
              <a:spcAft>
                <a:spcPts val="800"/>
              </a:spcAft>
              <a:buFont typeface="Arial" panose="020B0604020202020204" pitchFamily="34" charset="0"/>
              <a:buChar char="•"/>
            </a:pPr>
            <a:endParaRPr lang="en-US" sz="2800" dirty="0">
              <a:ea typeface="Times New Roman" panose="02020603050405020304" pitchFamily="18" charset="0"/>
              <a:cs typeface="Times New Roman" panose="02020603050405020304" pitchFamily="18" charset="0"/>
            </a:endParaRPr>
          </a:p>
          <a:p>
            <a:pPr marL="742950" lvl="1" indent="-285750">
              <a:lnSpc>
                <a:spcPct val="107000"/>
              </a:lnSpc>
              <a:spcAft>
                <a:spcPts val="800"/>
              </a:spcAft>
              <a:buFont typeface="Arial" panose="020B0604020202020204" pitchFamily="34" charset="0"/>
              <a:buChar char="•"/>
            </a:pPr>
            <a:endParaRPr lang="en-US" sz="2800" dirty="0">
              <a:ea typeface="Times New Roman" panose="02020603050405020304" pitchFamily="18" charset="0"/>
              <a:cs typeface="Times New Roman" panose="02020603050405020304" pitchFamily="18" charset="0"/>
            </a:endParaRPr>
          </a:p>
          <a:p>
            <a:pPr>
              <a:lnSpc>
                <a:spcPct val="107000"/>
              </a:lnSpc>
              <a:spcAft>
                <a:spcPts val="800"/>
              </a:spcAft>
            </a:pPr>
            <a:endParaRPr lang="en-US" sz="2800" dirty="0">
              <a:ea typeface="Times New Roman" panose="02020603050405020304" pitchFamily="18" charset="0"/>
              <a:cs typeface="Times New Roman" panose="02020603050405020304" pitchFamily="18" charset="0"/>
            </a:endParaRPr>
          </a:p>
          <a:p>
            <a:pPr>
              <a:lnSpc>
                <a:spcPct val="107000"/>
              </a:lnSpc>
              <a:spcAft>
                <a:spcPts val="800"/>
              </a:spcAft>
            </a:pPr>
            <a:endParaRPr lang="en-US" dirty="0">
              <a:ea typeface="Times New Roman" panose="02020603050405020304" pitchFamily="18" charset="0"/>
              <a:cs typeface="Times New Roman" panose="02020603050405020304" pitchFamily="18" charset="0"/>
            </a:endParaRPr>
          </a:p>
          <a:p>
            <a:pPr>
              <a:lnSpc>
                <a:spcPct val="107000"/>
              </a:lnSpc>
              <a:spcAft>
                <a:spcPts val="800"/>
              </a:spcAft>
            </a:pPr>
            <a:endParaRPr lang="en-US" dirty="0">
              <a:ea typeface="Times New Roman" panose="02020603050405020304" pitchFamily="18"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endParaRPr lang="en-US" dirty="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8166927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6996"/>
            <a:ext cx="9144000" cy="1164431"/>
          </a:xfrm>
          <a:prstGeom prst="rect">
            <a:avLst/>
          </a:prstGeom>
        </p:spPr>
      </p:pic>
      <p:sp>
        <p:nvSpPr>
          <p:cNvPr id="23" name="TextBox 22"/>
          <p:cNvSpPr txBox="1"/>
          <p:nvPr/>
        </p:nvSpPr>
        <p:spPr>
          <a:xfrm>
            <a:off x="0" y="-12287"/>
            <a:ext cx="6969800" cy="1200329"/>
          </a:xfrm>
          <a:prstGeom prst="rect">
            <a:avLst/>
          </a:prstGeom>
          <a:noFill/>
        </p:spPr>
        <p:txBody>
          <a:bodyPr wrap="square" rtlCol="0">
            <a:spAutoFit/>
          </a:bodyPr>
          <a:lstStyle/>
          <a:p>
            <a:r>
              <a:rPr lang="en-US" sz="3600"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t>Foundational Element 6: Continuous Process Improvement</a:t>
            </a:r>
          </a:p>
        </p:txBody>
      </p:sp>
      <p:pic>
        <p:nvPicPr>
          <p:cNvPr id="24" name="Picture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43944" y="303526"/>
            <a:ext cx="1458668" cy="394030"/>
          </a:xfrm>
          <a:prstGeom prst="rect">
            <a:avLst/>
          </a:prstGeom>
        </p:spPr>
      </p:pic>
      <p:sp>
        <p:nvSpPr>
          <p:cNvPr id="3" name="Rectangle 2"/>
          <p:cNvSpPr/>
          <p:nvPr/>
        </p:nvSpPr>
        <p:spPr>
          <a:xfrm>
            <a:off x="374750" y="1678048"/>
            <a:ext cx="6220299" cy="3600986"/>
          </a:xfrm>
          <a:prstGeom prst="rect">
            <a:avLst/>
          </a:prstGeom>
        </p:spPr>
        <p:txBody>
          <a:bodyPr wrap="square">
            <a:spAutoFit/>
          </a:bodyPr>
          <a:lstStyle/>
          <a:p>
            <a:pPr marL="285750" lvl="0" indent="-285750">
              <a:buFont typeface="Arial" panose="020B0604020202020204" pitchFamily="34" charset="0"/>
              <a:buChar char="•"/>
            </a:pPr>
            <a:r>
              <a:rPr lang="en-US" sz="2400" dirty="0"/>
              <a:t>Also called Continuous Quality Improvement (CQI)</a:t>
            </a:r>
          </a:p>
          <a:p>
            <a:pPr marL="285750" lvl="0" indent="-285750">
              <a:buFont typeface="Arial" panose="020B0604020202020204" pitchFamily="34" charset="0"/>
              <a:buChar char="•"/>
            </a:pPr>
            <a:r>
              <a:rPr lang="en-US" sz="2400" dirty="0"/>
              <a:t>Common methods are Lean, Six Sigma, and Plan-Do-Study-Act (PDSA) cycles.</a:t>
            </a:r>
          </a:p>
          <a:p>
            <a:pPr marL="285750" lvl="0" indent="-285750">
              <a:buFont typeface="Arial" panose="020B0604020202020204" pitchFamily="34" charset="0"/>
              <a:buChar char="•"/>
            </a:pPr>
            <a:r>
              <a:rPr lang="en-US" sz="2400" dirty="0">
                <a:solidFill>
                  <a:srgbClr val="FF0000"/>
                </a:solidFill>
              </a:rPr>
              <a:t>Elaborate on health department’s QI process here</a:t>
            </a:r>
          </a:p>
          <a:p>
            <a:pPr marL="285750" lvl="0" indent="-285750">
              <a:buFont typeface="Arial" panose="020B0604020202020204" pitchFamily="34" charset="0"/>
              <a:buChar char="•"/>
            </a:pPr>
            <a:r>
              <a:rPr lang="en-US" sz="2400" dirty="0">
                <a:solidFill>
                  <a:srgbClr val="FF0000"/>
                </a:solidFill>
              </a:rPr>
              <a:t>Add how staff can nominate or get engaged with QI projects. </a:t>
            </a:r>
          </a:p>
          <a:p>
            <a:pPr marL="285750" lvl="0" indent="-285750">
              <a:buFont typeface="Arial" panose="020B0604020202020204" pitchFamily="34" charset="0"/>
              <a:buChar char="•"/>
            </a:pPr>
            <a:endParaRPr lang="en-US" dirty="0"/>
          </a:p>
          <a:p>
            <a:pPr marL="285750" lvl="0" indent="-285750">
              <a:buFont typeface="Arial" panose="020B0604020202020204" pitchFamily="34" charset="0"/>
              <a:buChar char="•"/>
            </a:pPr>
            <a:endParaRPr lang="en-US" dirty="0"/>
          </a:p>
        </p:txBody>
      </p:sp>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62750" y="1678048"/>
            <a:ext cx="2381250" cy="3238500"/>
          </a:xfrm>
          <a:prstGeom prst="rect">
            <a:avLst/>
          </a:prstGeom>
        </p:spPr>
      </p:pic>
    </p:spTree>
    <p:extLst>
      <p:ext uri="{BB962C8B-B14F-4D97-AF65-F5344CB8AC3E}">
        <p14:creationId xmlns:p14="http://schemas.microsoft.com/office/powerpoint/2010/main" val="103093020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1381328"/>
          </a:xfrm>
          <a:prstGeom prst="rect">
            <a:avLst/>
          </a:prstGeom>
        </p:spPr>
      </p:pic>
      <p:sp>
        <p:nvSpPr>
          <p:cNvPr id="23" name="TextBox 22"/>
          <p:cNvSpPr txBox="1"/>
          <p:nvPr/>
        </p:nvSpPr>
        <p:spPr>
          <a:xfrm>
            <a:off x="110594" y="136187"/>
            <a:ext cx="8922812" cy="1077218"/>
          </a:xfrm>
          <a:prstGeom prst="rect">
            <a:avLst/>
          </a:prstGeom>
          <a:noFill/>
        </p:spPr>
        <p:txBody>
          <a:bodyPr wrap="square" rtlCol="0">
            <a:spAutoFit/>
          </a:bodyPr>
          <a:lstStyle/>
          <a:p>
            <a:r>
              <a:rPr lang="en-US" sz="3600"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t>Continuous Process Improvement</a:t>
            </a:r>
          </a:p>
          <a:p>
            <a:r>
              <a:rPr lang="en-US" sz="2800"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t>Sub-Element 6.1: Improving Standardized Work</a:t>
            </a:r>
          </a:p>
        </p:txBody>
      </p:sp>
      <p:pic>
        <p:nvPicPr>
          <p:cNvPr id="24" name="Picture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56456" y="136187"/>
            <a:ext cx="1458668" cy="394030"/>
          </a:xfrm>
          <a:prstGeom prst="rect">
            <a:avLst/>
          </a:prstGeom>
        </p:spPr>
      </p:pic>
      <p:sp>
        <p:nvSpPr>
          <p:cNvPr id="3" name="Rectangle 2"/>
          <p:cNvSpPr/>
          <p:nvPr/>
        </p:nvSpPr>
        <p:spPr>
          <a:xfrm>
            <a:off x="226599" y="2084357"/>
            <a:ext cx="8690802" cy="7834324"/>
          </a:xfrm>
          <a:prstGeom prst="rect">
            <a:avLst/>
          </a:prstGeom>
        </p:spPr>
        <p:txBody>
          <a:bodyPr wrap="square">
            <a:spAutoFit/>
          </a:bodyPr>
          <a:lstStyle/>
          <a:p>
            <a:pPr marL="285750" indent="-285750">
              <a:lnSpc>
                <a:spcPct val="107000"/>
              </a:lnSpc>
              <a:spcAft>
                <a:spcPts val="800"/>
              </a:spcAft>
              <a:buFont typeface="Arial" panose="020B0604020202020204" pitchFamily="34" charset="0"/>
              <a:buChar char="•"/>
            </a:pPr>
            <a:r>
              <a:rPr lang="en-US" sz="2400" dirty="0"/>
              <a:t>Do staff have access to a library of standardized work processes or procedures? </a:t>
            </a:r>
          </a:p>
          <a:p>
            <a:pPr marL="285750" indent="-285750">
              <a:lnSpc>
                <a:spcPct val="107000"/>
              </a:lnSpc>
              <a:spcAft>
                <a:spcPts val="800"/>
              </a:spcAft>
              <a:buFont typeface="Arial" panose="020B0604020202020204" pitchFamily="34" charset="0"/>
              <a:buChar char="•"/>
            </a:pPr>
            <a:r>
              <a:rPr lang="en-US" sz="2400" dirty="0"/>
              <a:t>Are they consistently followed? </a:t>
            </a:r>
          </a:p>
          <a:p>
            <a:pPr marL="285750" indent="-285750">
              <a:lnSpc>
                <a:spcPct val="107000"/>
              </a:lnSpc>
              <a:spcAft>
                <a:spcPts val="800"/>
              </a:spcAft>
              <a:buFont typeface="Arial" panose="020B0604020202020204" pitchFamily="34" charset="0"/>
              <a:buChar char="•"/>
            </a:pPr>
            <a:r>
              <a:rPr lang="en-US" sz="2400" dirty="0"/>
              <a:t>How well do we formally apply QI method(s) to improve work processes? </a:t>
            </a:r>
            <a:endParaRPr lang="en-US" sz="2400" dirty="0">
              <a:ea typeface="Times New Roman" panose="02020603050405020304" pitchFamily="18"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endParaRPr lang="en-US" sz="2400" dirty="0"/>
          </a:p>
          <a:p>
            <a:pPr marL="285750" indent="-285750">
              <a:lnSpc>
                <a:spcPct val="107000"/>
              </a:lnSpc>
              <a:spcAft>
                <a:spcPts val="800"/>
              </a:spcAft>
              <a:buFont typeface="Arial" panose="020B0604020202020204" pitchFamily="34" charset="0"/>
              <a:buChar char="•"/>
            </a:pPr>
            <a:endParaRPr lang="en-US" sz="2400" dirty="0"/>
          </a:p>
          <a:p>
            <a:pPr marL="285750" indent="-285750">
              <a:lnSpc>
                <a:spcPct val="107000"/>
              </a:lnSpc>
              <a:spcAft>
                <a:spcPts val="800"/>
              </a:spcAft>
              <a:buFont typeface="Arial" panose="020B0604020202020204" pitchFamily="34" charset="0"/>
              <a:buChar char="•"/>
            </a:pPr>
            <a:endParaRPr lang="en-US" sz="2800" dirty="0">
              <a:ea typeface="Times New Roman" panose="02020603050405020304" pitchFamily="18"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endParaRPr lang="en-US" sz="2800" dirty="0">
              <a:ea typeface="Times New Roman" panose="02020603050405020304" pitchFamily="18" charset="0"/>
              <a:cs typeface="Times New Roman" panose="02020603050405020304" pitchFamily="18" charset="0"/>
            </a:endParaRPr>
          </a:p>
          <a:p>
            <a:pPr>
              <a:lnSpc>
                <a:spcPct val="107000"/>
              </a:lnSpc>
              <a:spcAft>
                <a:spcPts val="800"/>
              </a:spcAft>
            </a:pPr>
            <a:r>
              <a:rPr lang="en-US" sz="2800" dirty="0">
                <a:ea typeface="Times New Roman" panose="02020603050405020304" pitchFamily="18" charset="0"/>
                <a:cs typeface="Times New Roman" panose="02020603050405020304" pitchFamily="18" charset="0"/>
              </a:rPr>
              <a:t> </a:t>
            </a:r>
          </a:p>
          <a:p>
            <a:pPr marL="285750" indent="-285750">
              <a:lnSpc>
                <a:spcPct val="107000"/>
              </a:lnSpc>
              <a:spcAft>
                <a:spcPts val="800"/>
              </a:spcAft>
              <a:buFont typeface="Arial" panose="020B0604020202020204" pitchFamily="34" charset="0"/>
              <a:buChar char="•"/>
            </a:pPr>
            <a:endParaRPr lang="en-US" sz="2800" dirty="0">
              <a:ea typeface="Times New Roman" panose="02020603050405020304" pitchFamily="18" charset="0"/>
              <a:cs typeface="Times New Roman" panose="02020603050405020304" pitchFamily="18" charset="0"/>
            </a:endParaRPr>
          </a:p>
          <a:p>
            <a:pPr marL="742950" lvl="1" indent="-285750">
              <a:lnSpc>
                <a:spcPct val="107000"/>
              </a:lnSpc>
              <a:spcAft>
                <a:spcPts val="800"/>
              </a:spcAft>
              <a:buFont typeface="Arial" panose="020B0604020202020204" pitchFamily="34" charset="0"/>
              <a:buChar char="•"/>
            </a:pPr>
            <a:endParaRPr lang="en-US" sz="2800" dirty="0">
              <a:ea typeface="Times New Roman" panose="02020603050405020304" pitchFamily="18" charset="0"/>
              <a:cs typeface="Times New Roman" panose="02020603050405020304" pitchFamily="18" charset="0"/>
            </a:endParaRPr>
          </a:p>
          <a:p>
            <a:pPr>
              <a:lnSpc>
                <a:spcPct val="107000"/>
              </a:lnSpc>
              <a:spcAft>
                <a:spcPts val="800"/>
              </a:spcAft>
            </a:pPr>
            <a:endParaRPr lang="en-US" sz="2800" dirty="0">
              <a:ea typeface="Times New Roman" panose="02020603050405020304" pitchFamily="18" charset="0"/>
              <a:cs typeface="Times New Roman" panose="02020603050405020304" pitchFamily="18" charset="0"/>
            </a:endParaRPr>
          </a:p>
          <a:p>
            <a:pPr>
              <a:lnSpc>
                <a:spcPct val="107000"/>
              </a:lnSpc>
              <a:spcAft>
                <a:spcPts val="800"/>
              </a:spcAft>
            </a:pPr>
            <a:endParaRPr lang="en-US" dirty="0">
              <a:ea typeface="Times New Roman" panose="02020603050405020304" pitchFamily="18" charset="0"/>
              <a:cs typeface="Times New Roman" panose="02020603050405020304" pitchFamily="18" charset="0"/>
            </a:endParaRPr>
          </a:p>
          <a:p>
            <a:pPr>
              <a:lnSpc>
                <a:spcPct val="107000"/>
              </a:lnSpc>
              <a:spcAft>
                <a:spcPts val="800"/>
              </a:spcAft>
            </a:pPr>
            <a:endParaRPr lang="en-US" dirty="0">
              <a:ea typeface="Times New Roman" panose="02020603050405020304" pitchFamily="18"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endParaRPr lang="en-US" dirty="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2795490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549" y="0"/>
            <a:ext cx="9144000" cy="1164431"/>
          </a:xfrm>
          <a:prstGeom prst="rect">
            <a:avLst/>
          </a:prstGeom>
        </p:spPr>
      </p:pic>
      <p:pic>
        <p:nvPicPr>
          <p:cNvPr id="24" name="Picture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68783" y="144579"/>
            <a:ext cx="1458668" cy="394030"/>
          </a:xfrm>
          <a:prstGeom prst="rect">
            <a:avLst/>
          </a:prstGeom>
        </p:spPr>
      </p:pic>
      <p:sp>
        <p:nvSpPr>
          <p:cNvPr id="7" name="TextBox 6"/>
          <p:cNvSpPr txBox="1"/>
          <p:nvPr/>
        </p:nvSpPr>
        <p:spPr>
          <a:xfrm>
            <a:off x="94045" y="43606"/>
            <a:ext cx="8922812" cy="1077218"/>
          </a:xfrm>
          <a:prstGeom prst="rect">
            <a:avLst/>
          </a:prstGeom>
          <a:noFill/>
        </p:spPr>
        <p:txBody>
          <a:bodyPr wrap="square" rtlCol="0">
            <a:spAutoFit/>
          </a:bodyPr>
          <a:lstStyle/>
          <a:p>
            <a:r>
              <a:rPr lang="en-US" sz="3600"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t>Continuous Process Improvement</a:t>
            </a:r>
          </a:p>
          <a:p>
            <a:r>
              <a:rPr lang="en-US" sz="2800"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t>Sub-Element 6.1: Improving Standardized Work</a:t>
            </a:r>
          </a:p>
        </p:txBody>
      </p:sp>
      <p:sp>
        <p:nvSpPr>
          <p:cNvPr id="6" name="Rectangle 5">
            <a:extLst>
              <a:ext uri="{FF2B5EF4-FFF2-40B4-BE49-F238E27FC236}">
                <a16:creationId xmlns:a16="http://schemas.microsoft.com/office/drawing/2014/main" id="{CCA598C9-F7F8-4638-8956-8EF943AC1CB5}"/>
              </a:ext>
            </a:extLst>
          </p:cNvPr>
          <p:cNvSpPr/>
          <p:nvPr/>
        </p:nvSpPr>
        <p:spPr>
          <a:xfrm>
            <a:off x="226599" y="2399668"/>
            <a:ext cx="8690802" cy="5016181"/>
          </a:xfrm>
          <a:prstGeom prst="rect">
            <a:avLst/>
          </a:prstGeom>
        </p:spPr>
        <p:txBody>
          <a:bodyPr wrap="square">
            <a:spAutoFit/>
          </a:bodyPr>
          <a:lstStyle/>
          <a:p>
            <a:pPr>
              <a:lnSpc>
                <a:spcPct val="107000"/>
              </a:lnSpc>
              <a:spcAft>
                <a:spcPts val="800"/>
              </a:spcAft>
            </a:pPr>
            <a:r>
              <a:rPr lang="en-US" sz="2800" dirty="0">
                <a:solidFill>
                  <a:srgbClr val="FF0000"/>
                </a:solidFill>
                <a:ea typeface="Times New Roman" panose="02020603050405020304" pitchFamily="18" charset="0"/>
                <a:cs typeface="Times New Roman" panose="02020603050405020304" pitchFamily="18" charset="0"/>
              </a:rPr>
              <a:t>[Placeholder slide to facilitate scoring of </a:t>
            </a:r>
            <a:r>
              <a:rPr lang="en-US" sz="2800" i="1" dirty="0">
                <a:solidFill>
                  <a:srgbClr val="FF0000"/>
                </a:solidFill>
                <a:ea typeface="Times New Roman" panose="02020603050405020304" pitchFamily="18" charset="0"/>
                <a:cs typeface="Times New Roman" panose="02020603050405020304" pitchFamily="18" charset="0"/>
              </a:rPr>
              <a:t>Sub-Element 6.1: Installing Standardized Work.</a:t>
            </a:r>
            <a:r>
              <a:rPr lang="en-US" sz="2800" dirty="0">
                <a:solidFill>
                  <a:srgbClr val="FF0000"/>
                </a:solidFill>
                <a:ea typeface="Times New Roman" panose="02020603050405020304" pitchFamily="18" charset="0"/>
                <a:cs typeface="Times New Roman" panose="02020603050405020304" pitchFamily="18" charset="0"/>
              </a:rPr>
              <a:t>]</a:t>
            </a:r>
          </a:p>
          <a:p>
            <a:pPr marL="285750" indent="-285750">
              <a:lnSpc>
                <a:spcPct val="107000"/>
              </a:lnSpc>
              <a:spcAft>
                <a:spcPts val="800"/>
              </a:spcAft>
              <a:buFont typeface="Arial" panose="020B0604020202020204" pitchFamily="34" charset="0"/>
              <a:buChar char="•"/>
            </a:pPr>
            <a:endParaRPr lang="en-US" sz="2800" dirty="0">
              <a:ea typeface="Times New Roman" panose="02020603050405020304" pitchFamily="18" charset="0"/>
              <a:cs typeface="Times New Roman" panose="02020603050405020304" pitchFamily="18" charset="0"/>
            </a:endParaRPr>
          </a:p>
          <a:p>
            <a:pPr>
              <a:lnSpc>
                <a:spcPct val="107000"/>
              </a:lnSpc>
              <a:spcAft>
                <a:spcPts val="800"/>
              </a:spcAft>
            </a:pPr>
            <a:r>
              <a:rPr lang="en-US" sz="2800" dirty="0">
                <a:ea typeface="Times New Roman" panose="02020603050405020304" pitchFamily="18" charset="0"/>
                <a:cs typeface="Times New Roman" panose="02020603050405020304" pitchFamily="18" charset="0"/>
              </a:rPr>
              <a:t> </a:t>
            </a:r>
          </a:p>
          <a:p>
            <a:pPr marL="285750" indent="-285750">
              <a:lnSpc>
                <a:spcPct val="107000"/>
              </a:lnSpc>
              <a:spcAft>
                <a:spcPts val="800"/>
              </a:spcAft>
              <a:buFont typeface="Arial" panose="020B0604020202020204" pitchFamily="34" charset="0"/>
              <a:buChar char="•"/>
            </a:pPr>
            <a:endParaRPr lang="en-US" sz="2800" dirty="0">
              <a:ea typeface="Times New Roman" panose="02020603050405020304" pitchFamily="18" charset="0"/>
              <a:cs typeface="Times New Roman" panose="02020603050405020304" pitchFamily="18" charset="0"/>
            </a:endParaRPr>
          </a:p>
          <a:p>
            <a:pPr marL="742950" lvl="1" indent="-285750">
              <a:lnSpc>
                <a:spcPct val="107000"/>
              </a:lnSpc>
              <a:spcAft>
                <a:spcPts val="800"/>
              </a:spcAft>
              <a:buFont typeface="Arial" panose="020B0604020202020204" pitchFamily="34" charset="0"/>
              <a:buChar char="•"/>
            </a:pPr>
            <a:endParaRPr lang="en-US" sz="2800" dirty="0">
              <a:ea typeface="Times New Roman" panose="02020603050405020304" pitchFamily="18" charset="0"/>
              <a:cs typeface="Times New Roman" panose="02020603050405020304" pitchFamily="18" charset="0"/>
            </a:endParaRPr>
          </a:p>
          <a:p>
            <a:pPr>
              <a:lnSpc>
                <a:spcPct val="107000"/>
              </a:lnSpc>
              <a:spcAft>
                <a:spcPts val="800"/>
              </a:spcAft>
            </a:pPr>
            <a:endParaRPr lang="en-US" sz="2800" dirty="0">
              <a:ea typeface="Times New Roman" panose="02020603050405020304" pitchFamily="18" charset="0"/>
              <a:cs typeface="Times New Roman" panose="02020603050405020304" pitchFamily="18" charset="0"/>
            </a:endParaRPr>
          </a:p>
          <a:p>
            <a:pPr>
              <a:lnSpc>
                <a:spcPct val="107000"/>
              </a:lnSpc>
              <a:spcAft>
                <a:spcPts val="800"/>
              </a:spcAft>
            </a:pPr>
            <a:endParaRPr lang="en-US" dirty="0">
              <a:ea typeface="Times New Roman" panose="02020603050405020304" pitchFamily="18" charset="0"/>
              <a:cs typeface="Times New Roman" panose="02020603050405020304" pitchFamily="18" charset="0"/>
            </a:endParaRPr>
          </a:p>
          <a:p>
            <a:pPr>
              <a:lnSpc>
                <a:spcPct val="107000"/>
              </a:lnSpc>
              <a:spcAft>
                <a:spcPts val="800"/>
              </a:spcAft>
            </a:pPr>
            <a:endParaRPr lang="en-US" dirty="0">
              <a:ea typeface="Times New Roman" panose="02020603050405020304" pitchFamily="18"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endParaRPr lang="en-US" dirty="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091084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37514C5-ECFE-4A03-83FB-4F3E2F94A973}"/>
              </a:ext>
            </a:extLst>
          </p:cNvPr>
          <p:cNvPicPr>
            <a:picLocks noChangeAspect="1"/>
          </p:cNvPicPr>
          <p:nvPr/>
        </p:nvPicPr>
        <p:blipFill rotWithShape="1">
          <a:blip r:embed="rId4"/>
          <a:srcRect l="10235" t="17477" r="62826" b="8065"/>
          <a:stretch/>
        </p:blipFill>
        <p:spPr>
          <a:xfrm>
            <a:off x="-1" y="0"/>
            <a:ext cx="9057939" cy="6777318"/>
          </a:xfrm>
          <a:prstGeom prst="rect">
            <a:avLst/>
          </a:prstGeom>
        </p:spPr>
      </p:pic>
    </p:spTree>
    <p:custDataLst>
      <p:tags r:id="rId1"/>
    </p:custDataLst>
    <p:extLst>
      <p:ext uri="{BB962C8B-B14F-4D97-AF65-F5344CB8AC3E}">
        <p14:creationId xmlns:p14="http://schemas.microsoft.com/office/powerpoint/2010/main" val="395280848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1381328"/>
          </a:xfrm>
          <a:prstGeom prst="rect">
            <a:avLst/>
          </a:prstGeom>
        </p:spPr>
      </p:pic>
      <p:sp>
        <p:nvSpPr>
          <p:cNvPr id="23" name="TextBox 22"/>
          <p:cNvSpPr txBox="1"/>
          <p:nvPr/>
        </p:nvSpPr>
        <p:spPr>
          <a:xfrm>
            <a:off x="110594" y="136187"/>
            <a:ext cx="8922812" cy="1077218"/>
          </a:xfrm>
          <a:prstGeom prst="rect">
            <a:avLst/>
          </a:prstGeom>
          <a:noFill/>
        </p:spPr>
        <p:txBody>
          <a:bodyPr wrap="square" rtlCol="0">
            <a:spAutoFit/>
          </a:bodyPr>
          <a:lstStyle/>
          <a:p>
            <a:r>
              <a:rPr lang="en-US" sz="3600"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t>Continuous Process Improvement</a:t>
            </a:r>
          </a:p>
          <a:p>
            <a:r>
              <a:rPr lang="en-US" sz="2800"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t>Sub-Element 6.2: Planning for QI Projects </a:t>
            </a:r>
          </a:p>
        </p:txBody>
      </p:sp>
      <p:pic>
        <p:nvPicPr>
          <p:cNvPr id="24" name="Picture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56456" y="136187"/>
            <a:ext cx="1458668" cy="394030"/>
          </a:xfrm>
          <a:prstGeom prst="rect">
            <a:avLst/>
          </a:prstGeom>
        </p:spPr>
      </p:pic>
      <p:sp>
        <p:nvSpPr>
          <p:cNvPr id="3" name="Rectangle 2"/>
          <p:cNvSpPr/>
          <p:nvPr/>
        </p:nvSpPr>
        <p:spPr>
          <a:xfrm>
            <a:off x="342604" y="1718731"/>
            <a:ext cx="8186416" cy="6875024"/>
          </a:xfrm>
          <a:prstGeom prst="rect">
            <a:avLst/>
          </a:prstGeom>
        </p:spPr>
        <p:txBody>
          <a:bodyPr wrap="square">
            <a:spAutoFit/>
          </a:bodyPr>
          <a:lstStyle/>
          <a:p>
            <a:pPr marL="171450" lvl="0" indent="-171450">
              <a:buFont typeface="Arial" panose="020B0604020202020204" pitchFamily="34" charset="0"/>
              <a:buChar char="•"/>
            </a:pPr>
            <a:r>
              <a:rPr lang="en-US" sz="2800" dirty="0"/>
              <a:t>How clearly do we scope QI projects with Aim statements and baseline data? </a:t>
            </a:r>
            <a:br>
              <a:rPr lang="en-US" sz="2800" dirty="0"/>
            </a:br>
            <a:endParaRPr lang="en-US" sz="2800" dirty="0"/>
          </a:p>
          <a:p>
            <a:pPr marL="171450" lvl="0" indent="-171450">
              <a:buFont typeface="Arial" panose="020B0604020202020204" pitchFamily="34" charset="0"/>
              <a:buChar char="•"/>
            </a:pPr>
            <a:r>
              <a:rPr lang="en-US" sz="2800" dirty="0"/>
              <a:t>How well do we investigate root causes of a problem? </a:t>
            </a:r>
            <a:br>
              <a:rPr lang="en-US" sz="2800" dirty="0"/>
            </a:br>
            <a:endParaRPr lang="en-US" sz="2800" dirty="0"/>
          </a:p>
          <a:p>
            <a:pPr marL="171450" lvl="0" indent="-171450">
              <a:buFont typeface="Arial" panose="020B0604020202020204" pitchFamily="34" charset="0"/>
              <a:buChar char="•"/>
            </a:pPr>
            <a:r>
              <a:rPr lang="en-US" sz="2800" dirty="0"/>
              <a:t>Are best or promising practices considered for potential improvements to test? </a:t>
            </a:r>
          </a:p>
          <a:p>
            <a:pPr lvl="0"/>
            <a:endParaRPr lang="en-US" sz="2800" dirty="0"/>
          </a:p>
          <a:p>
            <a:pPr>
              <a:lnSpc>
                <a:spcPct val="107000"/>
              </a:lnSpc>
              <a:spcAft>
                <a:spcPts val="800"/>
              </a:spcAft>
            </a:pPr>
            <a:r>
              <a:rPr lang="en-US" sz="2800" dirty="0">
                <a:ea typeface="Times New Roman" panose="02020603050405020304" pitchFamily="18" charset="0"/>
                <a:cs typeface="Times New Roman" panose="02020603050405020304" pitchFamily="18" charset="0"/>
              </a:rPr>
              <a:t> </a:t>
            </a:r>
          </a:p>
          <a:p>
            <a:pPr marL="285750" indent="-285750">
              <a:lnSpc>
                <a:spcPct val="107000"/>
              </a:lnSpc>
              <a:spcAft>
                <a:spcPts val="800"/>
              </a:spcAft>
              <a:buFont typeface="Arial" panose="020B0604020202020204" pitchFamily="34" charset="0"/>
              <a:buChar char="•"/>
            </a:pPr>
            <a:endParaRPr lang="en-US" sz="2800" dirty="0">
              <a:ea typeface="Times New Roman" panose="02020603050405020304" pitchFamily="18" charset="0"/>
              <a:cs typeface="Times New Roman" panose="02020603050405020304" pitchFamily="18" charset="0"/>
            </a:endParaRPr>
          </a:p>
          <a:p>
            <a:pPr marL="742950" lvl="1" indent="-285750">
              <a:lnSpc>
                <a:spcPct val="107000"/>
              </a:lnSpc>
              <a:spcAft>
                <a:spcPts val="800"/>
              </a:spcAft>
              <a:buFont typeface="Arial" panose="020B0604020202020204" pitchFamily="34" charset="0"/>
              <a:buChar char="•"/>
            </a:pPr>
            <a:endParaRPr lang="en-US" sz="2800" dirty="0">
              <a:ea typeface="Times New Roman" panose="02020603050405020304" pitchFamily="18" charset="0"/>
              <a:cs typeface="Times New Roman" panose="02020603050405020304" pitchFamily="18" charset="0"/>
            </a:endParaRPr>
          </a:p>
          <a:p>
            <a:pPr>
              <a:lnSpc>
                <a:spcPct val="107000"/>
              </a:lnSpc>
              <a:spcAft>
                <a:spcPts val="800"/>
              </a:spcAft>
            </a:pPr>
            <a:endParaRPr lang="en-US" sz="2800" dirty="0">
              <a:ea typeface="Times New Roman" panose="02020603050405020304" pitchFamily="18" charset="0"/>
              <a:cs typeface="Times New Roman" panose="02020603050405020304" pitchFamily="18" charset="0"/>
            </a:endParaRPr>
          </a:p>
          <a:p>
            <a:pPr>
              <a:lnSpc>
                <a:spcPct val="107000"/>
              </a:lnSpc>
              <a:spcAft>
                <a:spcPts val="800"/>
              </a:spcAft>
            </a:pPr>
            <a:endParaRPr lang="en-US" dirty="0">
              <a:ea typeface="Times New Roman" panose="02020603050405020304" pitchFamily="18" charset="0"/>
              <a:cs typeface="Times New Roman" panose="02020603050405020304" pitchFamily="18" charset="0"/>
            </a:endParaRPr>
          </a:p>
          <a:p>
            <a:pPr>
              <a:lnSpc>
                <a:spcPct val="107000"/>
              </a:lnSpc>
              <a:spcAft>
                <a:spcPts val="800"/>
              </a:spcAft>
            </a:pPr>
            <a:endParaRPr lang="en-US" dirty="0">
              <a:ea typeface="Times New Roman" panose="02020603050405020304" pitchFamily="18"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endParaRPr lang="en-US" dirty="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8396085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549" y="0"/>
            <a:ext cx="9144000" cy="1164431"/>
          </a:xfrm>
          <a:prstGeom prst="rect">
            <a:avLst/>
          </a:prstGeom>
        </p:spPr>
      </p:pic>
      <p:pic>
        <p:nvPicPr>
          <p:cNvPr id="24" name="Picture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68783" y="144579"/>
            <a:ext cx="1458668" cy="394030"/>
          </a:xfrm>
          <a:prstGeom prst="rect">
            <a:avLst/>
          </a:prstGeom>
        </p:spPr>
      </p:pic>
      <p:sp>
        <p:nvSpPr>
          <p:cNvPr id="7" name="TextBox 6"/>
          <p:cNvSpPr txBox="1"/>
          <p:nvPr/>
        </p:nvSpPr>
        <p:spPr>
          <a:xfrm>
            <a:off x="110594" y="136187"/>
            <a:ext cx="8922812" cy="1077218"/>
          </a:xfrm>
          <a:prstGeom prst="rect">
            <a:avLst/>
          </a:prstGeom>
          <a:noFill/>
        </p:spPr>
        <p:txBody>
          <a:bodyPr wrap="square" rtlCol="0">
            <a:spAutoFit/>
          </a:bodyPr>
          <a:lstStyle/>
          <a:p>
            <a:r>
              <a:rPr lang="en-US" sz="3600"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t>Continuous Process Improvement</a:t>
            </a:r>
          </a:p>
          <a:p>
            <a:r>
              <a:rPr lang="en-US" sz="2800"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t>Sub-Element 6.2: Planning for QI Projects</a:t>
            </a:r>
          </a:p>
        </p:txBody>
      </p:sp>
      <p:sp>
        <p:nvSpPr>
          <p:cNvPr id="6" name="Rectangle 5">
            <a:extLst>
              <a:ext uri="{FF2B5EF4-FFF2-40B4-BE49-F238E27FC236}">
                <a16:creationId xmlns:a16="http://schemas.microsoft.com/office/drawing/2014/main" id="{61C90077-F412-4830-BAD0-EE70CC237D70}"/>
              </a:ext>
            </a:extLst>
          </p:cNvPr>
          <p:cNvSpPr/>
          <p:nvPr/>
        </p:nvSpPr>
        <p:spPr>
          <a:xfrm>
            <a:off x="226599" y="2399668"/>
            <a:ext cx="8690802" cy="5016181"/>
          </a:xfrm>
          <a:prstGeom prst="rect">
            <a:avLst/>
          </a:prstGeom>
        </p:spPr>
        <p:txBody>
          <a:bodyPr wrap="square">
            <a:spAutoFit/>
          </a:bodyPr>
          <a:lstStyle/>
          <a:p>
            <a:pPr>
              <a:lnSpc>
                <a:spcPct val="107000"/>
              </a:lnSpc>
              <a:spcAft>
                <a:spcPts val="800"/>
              </a:spcAft>
            </a:pPr>
            <a:r>
              <a:rPr lang="en-US" sz="2800" dirty="0">
                <a:solidFill>
                  <a:srgbClr val="FF0000"/>
                </a:solidFill>
                <a:ea typeface="Times New Roman" panose="02020603050405020304" pitchFamily="18" charset="0"/>
                <a:cs typeface="Times New Roman" panose="02020603050405020304" pitchFamily="18" charset="0"/>
              </a:rPr>
              <a:t>[Placeholder slide to facilitate scoring of </a:t>
            </a:r>
            <a:r>
              <a:rPr lang="en-US" sz="2800" i="1" dirty="0">
                <a:solidFill>
                  <a:srgbClr val="FF0000"/>
                </a:solidFill>
                <a:ea typeface="Times New Roman" panose="02020603050405020304" pitchFamily="18" charset="0"/>
                <a:cs typeface="Times New Roman" panose="02020603050405020304" pitchFamily="18" charset="0"/>
              </a:rPr>
              <a:t>Sub-Element 6.2: Planning for QI Projects</a:t>
            </a:r>
            <a:r>
              <a:rPr lang="en-US" sz="2800" dirty="0">
                <a:solidFill>
                  <a:srgbClr val="FF0000"/>
                </a:solidFill>
                <a:ea typeface="Times New Roman" panose="02020603050405020304" pitchFamily="18" charset="0"/>
                <a:cs typeface="Times New Roman" panose="02020603050405020304" pitchFamily="18" charset="0"/>
              </a:rPr>
              <a:t>]</a:t>
            </a:r>
          </a:p>
          <a:p>
            <a:pPr marL="285750" indent="-285750">
              <a:lnSpc>
                <a:spcPct val="107000"/>
              </a:lnSpc>
              <a:spcAft>
                <a:spcPts val="800"/>
              </a:spcAft>
              <a:buFont typeface="Arial" panose="020B0604020202020204" pitchFamily="34" charset="0"/>
              <a:buChar char="•"/>
            </a:pPr>
            <a:endParaRPr lang="en-US" sz="2800" dirty="0">
              <a:ea typeface="Times New Roman" panose="02020603050405020304" pitchFamily="18" charset="0"/>
              <a:cs typeface="Times New Roman" panose="02020603050405020304" pitchFamily="18" charset="0"/>
            </a:endParaRPr>
          </a:p>
          <a:p>
            <a:pPr>
              <a:lnSpc>
                <a:spcPct val="107000"/>
              </a:lnSpc>
              <a:spcAft>
                <a:spcPts val="800"/>
              </a:spcAft>
            </a:pPr>
            <a:r>
              <a:rPr lang="en-US" sz="2800" dirty="0">
                <a:ea typeface="Times New Roman" panose="02020603050405020304" pitchFamily="18" charset="0"/>
                <a:cs typeface="Times New Roman" panose="02020603050405020304" pitchFamily="18" charset="0"/>
              </a:rPr>
              <a:t> </a:t>
            </a:r>
          </a:p>
          <a:p>
            <a:pPr marL="285750" indent="-285750">
              <a:lnSpc>
                <a:spcPct val="107000"/>
              </a:lnSpc>
              <a:spcAft>
                <a:spcPts val="800"/>
              </a:spcAft>
              <a:buFont typeface="Arial" panose="020B0604020202020204" pitchFamily="34" charset="0"/>
              <a:buChar char="•"/>
            </a:pPr>
            <a:endParaRPr lang="en-US" sz="2800" dirty="0">
              <a:ea typeface="Times New Roman" panose="02020603050405020304" pitchFamily="18" charset="0"/>
              <a:cs typeface="Times New Roman" panose="02020603050405020304" pitchFamily="18" charset="0"/>
            </a:endParaRPr>
          </a:p>
          <a:p>
            <a:pPr marL="742950" lvl="1" indent="-285750">
              <a:lnSpc>
                <a:spcPct val="107000"/>
              </a:lnSpc>
              <a:spcAft>
                <a:spcPts val="800"/>
              </a:spcAft>
              <a:buFont typeface="Arial" panose="020B0604020202020204" pitchFamily="34" charset="0"/>
              <a:buChar char="•"/>
            </a:pPr>
            <a:endParaRPr lang="en-US" sz="2800" dirty="0">
              <a:ea typeface="Times New Roman" panose="02020603050405020304" pitchFamily="18" charset="0"/>
              <a:cs typeface="Times New Roman" panose="02020603050405020304" pitchFamily="18" charset="0"/>
            </a:endParaRPr>
          </a:p>
          <a:p>
            <a:pPr>
              <a:lnSpc>
                <a:spcPct val="107000"/>
              </a:lnSpc>
              <a:spcAft>
                <a:spcPts val="800"/>
              </a:spcAft>
            </a:pPr>
            <a:endParaRPr lang="en-US" sz="2800" dirty="0">
              <a:ea typeface="Times New Roman" panose="02020603050405020304" pitchFamily="18" charset="0"/>
              <a:cs typeface="Times New Roman" panose="02020603050405020304" pitchFamily="18" charset="0"/>
            </a:endParaRPr>
          </a:p>
          <a:p>
            <a:pPr>
              <a:lnSpc>
                <a:spcPct val="107000"/>
              </a:lnSpc>
              <a:spcAft>
                <a:spcPts val="800"/>
              </a:spcAft>
            </a:pPr>
            <a:endParaRPr lang="en-US" dirty="0">
              <a:ea typeface="Times New Roman" panose="02020603050405020304" pitchFamily="18" charset="0"/>
              <a:cs typeface="Times New Roman" panose="02020603050405020304" pitchFamily="18" charset="0"/>
            </a:endParaRPr>
          </a:p>
          <a:p>
            <a:pPr>
              <a:lnSpc>
                <a:spcPct val="107000"/>
              </a:lnSpc>
              <a:spcAft>
                <a:spcPts val="800"/>
              </a:spcAft>
            </a:pPr>
            <a:endParaRPr lang="en-US" dirty="0">
              <a:ea typeface="Times New Roman" panose="02020603050405020304" pitchFamily="18"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endParaRPr lang="en-US" dirty="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405335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1644292"/>
          </a:xfrm>
          <a:prstGeom prst="rect">
            <a:avLst/>
          </a:prstGeom>
        </p:spPr>
      </p:pic>
      <p:sp>
        <p:nvSpPr>
          <p:cNvPr id="23" name="TextBox 22"/>
          <p:cNvSpPr txBox="1"/>
          <p:nvPr/>
        </p:nvSpPr>
        <p:spPr>
          <a:xfrm>
            <a:off x="110594" y="136187"/>
            <a:ext cx="8922812" cy="1508105"/>
          </a:xfrm>
          <a:prstGeom prst="rect">
            <a:avLst/>
          </a:prstGeom>
          <a:noFill/>
        </p:spPr>
        <p:txBody>
          <a:bodyPr wrap="square" rtlCol="0">
            <a:spAutoFit/>
          </a:bodyPr>
          <a:lstStyle/>
          <a:p>
            <a:r>
              <a:rPr lang="en-US" sz="3600"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t>Continuous Process Improvement</a:t>
            </a:r>
          </a:p>
          <a:p>
            <a:r>
              <a:rPr lang="en-US" sz="2800"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t>Sub-Element 6.3: Testing, Studying, and Acting on Potential Solutions</a:t>
            </a:r>
          </a:p>
        </p:txBody>
      </p:sp>
      <p:pic>
        <p:nvPicPr>
          <p:cNvPr id="24" name="Picture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56456" y="136187"/>
            <a:ext cx="1458668" cy="394030"/>
          </a:xfrm>
          <a:prstGeom prst="rect">
            <a:avLst/>
          </a:prstGeom>
        </p:spPr>
      </p:pic>
      <p:sp>
        <p:nvSpPr>
          <p:cNvPr id="3" name="Rectangle 2"/>
          <p:cNvSpPr/>
          <p:nvPr/>
        </p:nvSpPr>
        <p:spPr>
          <a:xfrm>
            <a:off x="226599" y="890239"/>
            <a:ext cx="8690802" cy="9593075"/>
          </a:xfrm>
          <a:prstGeom prst="rect">
            <a:avLst/>
          </a:prstGeom>
        </p:spPr>
        <p:txBody>
          <a:bodyPr wrap="square">
            <a:spAutoFit/>
          </a:bodyPr>
          <a:lstStyle/>
          <a:p>
            <a:pPr lvl="0"/>
            <a:br>
              <a:rPr lang="en-US" sz="2800" dirty="0"/>
            </a:br>
            <a:r>
              <a:rPr lang="en-US" sz="2800" dirty="0"/>
              <a:t> </a:t>
            </a:r>
          </a:p>
          <a:p>
            <a:pPr marL="171450" lvl="0" indent="-171450">
              <a:buFont typeface="Arial" panose="020B0604020202020204" pitchFamily="34" charset="0"/>
              <a:buChar char="•"/>
            </a:pPr>
            <a:r>
              <a:rPr lang="en-US" sz="2800" dirty="0"/>
              <a:t>Are tests done on a small scale and gradually scaled up once improvements are demonstrated?  </a:t>
            </a:r>
            <a:br>
              <a:rPr lang="en-US" sz="2800" dirty="0"/>
            </a:br>
            <a:endParaRPr lang="en-US" sz="2800" dirty="0"/>
          </a:p>
          <a:p>
            <a:pPr marL="171450" indent="-171450">
              <a:buFont typeface="Arial" panose="020B0604020202020204" pitchFamily="34" charset="0"/>
              <a:buChar char="•"/>
            </a:pPr>
            <a:r>
              <a:rPr lang="en-US" sz="2800" dirty="0"/>
              <a:t>How are we documenting results and lessons learned from QI projects? Are standardized work processes updated accordingly? </a:t>
            </a:r>
            <a:br>
              <a:rPr lang="en-US" sz="2800" dirty="0"/>
            </a:br>
            <a:endParaRPr lang="en-US" sz="2800" dirty="0"/>
          </a:p>
          <a:p>
            <a:pPr marL="171450" indent="-171450">
              <a:buFont typeface="Arial" panose="020B0604020202020204" pitchFamily="34" charset="0"/>
              <a:buChar char="•"/>
            </a:pPr>
            <a:r>
              <a:rPr lang="en-US" sz="2800" dirty="0"/>
              <a:t>How often do QI projects result in measurable improvements? </a:t>
            </a:r>
            <a:br>
              <a:rPr lang="en-US" sz="2800" dirty="0"/>
            </a:br>
            <a:endParaRPr lang="en-US" sz="2800" dirty="0"/>
          </a:p>
          <a:p>
            <a:pPr marL="171450" indent="-171450">
              <a:buFont typeface="Arial" panose="020B0604020202020204" pitchFamily="34" charset="0"/>
              <a:buChar char="•"/>
            </a:pPr>
            <a:r>
              <a:rPr lang="en-US" sz="2800" dirty="0"/>
              <a:t>How frequently are we sustaining improvements? </a:t>
            </a:r>
          </a:p>
          <a:p>
            <a:pPr>
              <a:lnSpc>
                <a:spcPct val="107000"/>
              </a:lnSpc>
              <a:spcAft>
                <a:spcPts val="800"/>
              </a:spcAft>
            </a:pPr>
            <a:endParaRPr lang="en-US" sz="2800" dirty="0">
              <a:ea typeface="Times New Roman" panose="02020603050405020304" pitchFamily="18" charset="0"/>
              <a:cs typeface="Times New Roman" panose="02020603050405020304" pitchFamily="18" charset="0"/>
            </a:endParaRPr>
          </a:p>
          <a:p>
            <a:pPr>
              <a:lnSpc>
                <a:spcPct val="107000"/>
              </a:lnSpc>
              <a:spcAft>
                <a:spcPts val="800"/>
              </a:spcAft>
            </a:pPr>
            <a:r>
              <a:rPr lang="en-US" sz="2800" dirty="0">
                <a:ea typeface="Times New Roman" panose="02020603050405020304" pitchFamily="18" charset="0"/>
                <a:cs typeface="Times New Roman" panose="02020603050405020304" pitchFamily="18" charset="0"/>
              </a:rPr>
              <a:t> </a:t>
            </a:r>
          </a:p>
          <a:p>
            <a:pPr marL="285750" indent="-285750">
              <a:lnSpc>
                <a:spcPct val="107000"/>
              </a:lnSpc>
              <a:spcAft>
                <a:spcPts val="800"/>
              </a:spcAft>
              <a:buFont typeface="Arial" panose="020B0604020202020204" pitchFamily="34" charset="0"/>
              <a:buChar char="•"/>
            </a:pPr>
            <a:endParaRPr lang="en-US" sz="2800" dirty="0">
              <a:ea typeface="Times New Roman" panose="02020603050405020304" pitchFamily="18" charset="0"/>
              <a:cs typeface="Times New Roman" panose="02020603050405020304" pitchFamily="18" charset="0"/>
            </a:endParaRPr>
          </a:p>
          <a:p>
            <a:pPr marL="742950" lvl="1" indent="-285750">
              <a:lnSpc>
                <a:spcPct val="107000"/>
              </a:lnSpc>
              <a:spcAft>
                <a:spcPts val="800"/>
              </a:spcAft>
              <a:buFont typeface="Arial" panose="020B0604020202020204" pitchFamily="34" charset="0"/>
              <a:buChar char="•"/>
            </a:pPr>
            <a:endParaRPr lang="en-US" sz="2800" dirty="0">
              <a:ea typeface="Times New Roman" panose="02020603050405020304" pitchFamily="18" charset="0"/>
              <a:cs typeface="Times New Roman" panose="02020603050405020304" pitchFamily="18" charset="0"/>
            </a:endParaRPr>
          </a:p>
          <a:p>
            <a:pPr>
              <a:lnSpc>
                <a:spcPct val="107000"/>
              </a:lnSpc>
              <a:spcAft>
                <a:spcPts val="800"/>
              </a:spcAft>
            </a:pPr>
            <a:endParaRPr lang="en-US" sz="2800" dirty="0">
              <a:ea typeface="Times New Roman" panose="02020603050405020304" pitchFamily="18" charset="0"/>
              <a:cs typeface="Times New Roman" panose="02020603050405020304" pitchFamily="18" charset="0"/>
            </a:endParaRPr>
          </a:p>
          <a:p>
            <a:pPr>
              <a:lnSpc>
                <a:spcPct val="107000"/>
              </a:lnSpc>
              <a:spcAft>
                <a:spcPts val="800"/>
              </a:spcAft>
            </a:pPr>
            <a:endParaRPr lang="en-US" dirty="0">
              <a:ea typeface="Times New Roman" panose="02020603050405020304" pitchFamily="18" charset="0"/>
              <a:cs typeface="Times New Roman" panose="02020603050405020304" pitchFamily="18" charset="0"/>
            </a:endParaRPr>
          </a:p>
          <a:p>
            <a:pPr>
              <a:lnSpc>
                <a:spcPct val="107000"/>
              </a:lnSpc>
              <a:spcAft>
                <a:spcPts val="800"/>
              </a:spcAft>
            </a:pPr>
            <a:endParaRPr lang="en-US" dirty="0">
              <a:ea typeface="Times New Roman" panose="02020603050405020304" pitchFamily="18"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endParaRPr lang="en-US" dirty="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423551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549" y="0"/>
            <a:ext cx="9144000" cy="1164431"/>
          </a:xfrm>
          <a:prstGeom prst="rect">
            <a:avLst/>
          </a:prstGeom>
        </p:spPr>
      </p:pic>
      <p:pic>
        <p:nvPicPr>
          <p:cNvPr id="24" name="Picture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68783" y="144579"/>
            <a:ext cx="1458668" cy="394030"/>
          </a:xfrm>
          <a:prstGeom prst="rect">
            <a:avLst/>
          </a:prstGeom>
        </p:spPr>
      </p:pic>
      <p:sp>
        <p:nvSpPr>
          <p:cNvPr id="6" name="TextBox 5"/>
          <p:cNvSpPr txBox="1"/>
          <p:nvPr/>
        </p:nvSpPr>
        <p:spPr>
          <a:xfrm>
            <a:off x="110594" y="136187"/>
            <a:ext cx="8922812" cy="1077218"/>
          </a:xfrm>
          <a:prstGeom prst="rect">
            <a:avLst/>
          </a:prstGeom>
          <a:noFill/>
        </p:spPr>
        <p:txBody>
          <a:bodyPr wrap="square" rtlCol="0">
            <a:spAutoFit/>
          </a:bodyPr>
          <a:lstStyle/>
          <a:p>
            <a:r>
              <a:rPr lang="en-US" sz="3600"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t>Continuous Process Improvement</a:t>
            </a:r>
          </a:p>
          <a:p>
            <a:r>
              <a:rPr lang="en-US" sz="2800"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t>Sub-Element 6.3: Testing Proposed Solutions</a:t>
            </a:r>
          </a:p>
        </p:txBody>
      </p:sp>
      <p:sp>
        <p:nvSpPr>
          <p:cNvPr id="10" name="Rectangle 9">
            <a:extLst>
              <a:ext uri="{FF2B5EF4-FFF2-40B4-BE49-F238E27FC236}">
                <a16:creationId xmlns:a16="http://schemas.microsoft.com/office/drawing/2014/main" id="{C4208233-0357-4F70-A421-F31838B37764}"/>
              </a:ext>
            </a:extLst>
          </p:cNvPr>
          <p:cNvSpPr/>
          <p:nvPr/>
        </p:nvSpPr>
        <p:spPr>
          <a:xfrm>
            <a:off x="226599" y="2399668"/>
            <a:ext cx="8690802" cy="5016181"/>
          </a:xfrm>
          <a:prstGeom prst="rect">
            <a:avLst/>
          </a:prstGeom>
        </p:spPr>
        <p:txBody>
          <a:bodyPr wrap="square">
            <a:spAutoFit/>
          </a:bodyPr>
          <a:lstStyle/>
          <a:p>
            <a:pPr>
              <a:lnSpc>
                <a:spcPct val="107000"/>
              </a:lnSpc>
              <a:spcAft>
                <a:spcPts val="800"/>
              </a:spcAft>
            </a:pPr>
            <a:r>
              <a:rPr lang="en-US" sz="2800" dirty="0">
                <a:solidFill>
                  <a:srgbClr val="FF0000"/>
                </a:solidFill>
                <a:ea typeface="Times New Roman" panose="02020603050405020304" pitchFamily="18" charset="0"/>
                <a:cs typeface="Times New Roman" panose="02020603050405020304" pitchFamily="18" charset="0"/>
              </a:rPr>
              <a:t>[Placeholder slide to facilitate scoring of </a:t>
            </a:r>
            <a:r>
              <a:rPr lang="en-US" sz="2800" i="1" dirty="0">
                <a:solidFill>
                  <a:srgbClr val="FF0000"/>
                </a:solidFill>
                <a:ea typeface="Times New Roman" panose="02020603050405020304" pitchFamily="18" charset="0"/>
                <a:cs typeface="Times New Roman" panose="02020603050405020304" pitchFamily="18" charset="0"/>
              </a:rPr>
              <a:t>Sub-Element 6.3: Testing Proposed Solutions.</a:t>
            </a:r>
            <a:r>
              <a:rPr lang="en-US" sz="2800" dirty="0">
                <a:solidFill>
                  <a:srgbClr val="FF0000"/>
                </a:solidFill>
                <a:ea typeface="Times New Roman" panose="02020603050405020304" pitchFamily="18" charset="0"/>
                <a:cs typeface="Times New Roman" panose="02020603050405020304" pitchFamily="18" charset="0"/>
              </a:rPr>
              <a:t>]</a:t>
            </a:r>
          </a:p>
          <a:p>
            <a:pPr marL="285750" indent="-285750">
              <a:lnSpc>
                <a:spcPct val="107000"/>
              </a:lnSpc>
              <a:spcAft>
                <a:spcPts val="800"/>
              </a:spcAft>
              <a:buFont typeface="Arial" panose="020B0604020202020204" pitchFamily="34" charset="0"/>
              <a:buChar char="•"/>
            </a:pPr>
            <a:endParaRPr lang="en-US" sz="2800" dirty="0">
              <a:ea typeface="Times New Roman" panose="02020603050405020304" pitchFamily="18" charset="0"/>
              <a:cs typeface="Times New Roman" panose="02020603050405020304" pitchFamily="18" charset="0"/>
            </a:endParaRPr>
          </a:p>
          <a:p>
            <a:pPr>
              <a:lnSpc>
                <a:spcPct val="107000"/>
              </a:lnSpc>
              <a:spcAft>
                <a:spcPts val="800"/>
              </a:spcAft>
            </a:pPr>
            <a:r>
              <a:rPr lang="en-US" sz="2800" dirty="0">
                <a:ea typeface="Times New Roman" panose="02020603050405020304" pitchFamily="18" charset="0"/>
                <a:cs typeface="Times New Roman" panose="02020603050405020304" pitchFamily="18" charset="0"/>
              </a:rPr>
              <a:t> </a:t>
            </a:r>
          </a:p>
          <a:p>
            <a:pPr marL="285750" indent="-285750">
              <a:lnSpc>
                <a:spcPct val="107000"/>
              </a:lnSpc>
              <a:spcAft>
                <a:spcPts val="800"/>
              </a:spcAft>
              <a:buFont typeface="Arial" panose="020B0604020202020204" pitchFamily="34" charset="0"/>
              <a:buChar char="•"/>
            </a:pPr>
            <a:endParaRPr lang="en-US" sz="2800" dirty="0">
              <a:ea typeface="Times New Roman" panose="02020603050405020304" pitchFamily="18" charset="0"/>
              <a:cs typeface="Times New Roman" panose="02020603050405020304" pitchFamily="18" charset="0"/>
            </a:endParaRPr>
          </a:p>
          <a:p>
            <a:pPr marL="742950" lvl="1" indent="-285750">
              <a:lnSpc>
                <a:spcPct val="107000"/>
              </a:lnSpc>
              <a:spcAft>
                <a:spcPts val="800"/>
              </a:spcAft>
              <a:buFont typeface="Arial" panose="020B0604020202020204" pitchFamily="34" charset="0"/>
              <a:buChar char="•"/>
            </a:pPr>
            <a:endParaRPr lang="en-US" sz="2800" dirty="0">
              <a:ea typeface="Times New Roman" panose="02020603050405020304" pitchFamily="18" charset="0"/>
              <a:cs typeface="Times New Roman" panose="02020603050405020304" pitchFamily="18" charset="0"/>
            </a:endParaRPr>
          </a:p>
          <a:p>
            <a:pPr>
              <a:lnSpc>
                <a:spcPct val="107000"/>
              </a:lnSpc>
              <a:spcAft>
                <a:spcPts val="800"/>
              </a:spcAft>
            </a:pPr>
            <a:endParaRPr lang="en-US" sz="2800" dirty="0">
              <a:ea typeface="Times New Roman" panose="02020603050405020304" pitchFamily="18" charset="0"/>
              <a:cs typeface="Times New Roman" panose="02020603050405020304" pitchFamily="18" charset="0"/>
            </a:endParaRPr>
          </a:p>
          <a:p>
            <a:pPr>
              <a:lnSpc>
                <a:spcPct val="107000"/>
              </a:lnSpc>
              <a:spcAft>
                <a:spcPts val="800"/>
              </a:spcAft>
            </a:pPr>
            <a:endParaRPr lang="en-US" dirty="0">
              <a:ea typeface="Times New Roman" panose="02020603050405020304" pitchFamily="18" charset="0"/>
              <a:cs typeface="Times New Roman" panose="02020603050405020304" pitchFamily="18" charset="0"/>
            </a:endParaRPr>
          </a:p>
          <a:p>
            <a:pPr>
              <a:lnSpc>
                <a:spcPct val="107000"/>
              </a:lnSpc>
              <a:spcAft>
                <a:spcPts val="800"/>
              </a:spcAft>
            </a:pPr>
            <a:endParaRPr lang="en-US" dirty="0">
              <a:ea typeface="Times New Roman" panose="02020603050405020304" pitchFamily="18"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endParaRPr lang="en-US" dirty="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0568587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57250"/>
            <a:ext cx="9144000" cy="1164431"/>
          </a:xfrm>
          <a:prstGeom prst="rect">
            <a:avLst/>
          </a:prstGeom>
        </p:spPr>
      </p:pic>
      <p:sp>
        <p:nvSpPr>
          <p:cNvPr id="23" name="TextBox 22"/>
          <p:cNvSpPr txBox="1"/>
          <p:nvPr/>
        </p:nvSpPr>
        <p:spPr>
          <a:xfrm>
            <a:off x="130485" y="1011285"/>
            <a:ext cx="7521677" cy="646331"/>
          </a:xfrm>
          <a:prstGeom prst="rect">
            <a:avLst/>
          </a:prstGeom>
          <a:noFill/>
        </p:spPr>
        <p:txBody>
          <a:bodyPr wrap="square" rtlCol="0">
            <a:spAutoFit/>
          </a:bodyPr>
          <a:lstStyle/>
          <a:p>
            <a:r>
              <a:rPr lang="en-US" sz="3600" b="1" dirty="0">
                <a:solidFill>
                  <a:schemeClr val="bg1"/>
                </a:solidFill>
              </a:rPr>
              <a:t>Next steps</a:t>
            </a:r>
          </a:p>
        </p:txBody>
      </p:sp>
      <p:pic>
        <p:nvPicPr>
          <p:cNvPr id="24" name="Picture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79469" y="1263586"/>
            <a:ext cx="1458668" cy="394030"/>
          </a:xfrm>
          <a:prstGeom prst="rect">
            <a:avLst/>
          </a:prstGeom>
        </p:spPr>
      </p:pic>
      <p:sp>
        <p:nvSpPr>
          <p:cNvPr id="3" name="Rectangle 2"/>
          <p:cNvSpPr/>
          <p:nvPr/>
        </p:nvSpPr>
        <p:spPr>
          <a:xfrm>
            <a:off x="309966" y="2329325"/>
            <a:ext cx="8210579" cy="1380378"/>
          </a:xfrm>
          <a:prstGeom prst="rect">
            <a:avLst/>
          </a:prstGeom>
        </p:spPr>
        <p:txBody>
          <a:bodyPr wrap="square">
            <a:spAutoFit/>
          </a:bodyPr>
          <a:lstStyle/>
          <a:p>
            <a:pPr>
              <a:lnSpc>
                <a:spcPct val="107000"/>
              </a:lnSpc>
              <a:spcAft>
                <a:spcPts val="800"/>
              </a:spcAft>
            </a:pPr>
            <a:r>
              <a:rPr lang="en-US" dirty="0">
                <a:solidFill>
                  <a:srgbClr val="FF0000"/>
                </a:solidFill>
                <a:latin typeface="Calibri" panose="020F0502020204030204" pitchFamily="34" charset="0"/>
                <a:ea typeface="Calibri" panose="020F0502020204030204" pitchFamily="34" charset="0"/>
                <a:cs typeface="Times New Roman" panose="02020603050405020304" pitchFamily="18" charset="0"/>
              </a:rPr>
              <a:t>[Insert next steps for scoring, selecting transition strategies, and updating the QI plan per agency’s process. </a:t>
            </a:r>
            <a:br>
              <a:rPr lang="en-US" dirty="0">
                <a:solidFill>
                  <a:srgbClr val="FF0000"/>
                </a:solidFill>
                <a:latin typeface="Calibri" panose="020F0502020204030204" pitchFamily="34" charset="0"/>
                <a:ea typeface="Calibri" panose="020F0502020204030204" pitchFamily="34" charset="0"/>
                <a:cs typeface="Times New Roman" panose="02020603050405020304" pitchFamily="18" charset="0"/>
              </a:rPr>
            </a:br>
            <a:endParaRPr lang="en-US" dirty="0">
              <a:solidFill>
                <a:srgbClr val="FF0000"/>
              </a:solidFill>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en-US" dirty="0">
              <a:solidFill>
                <a:srgbClr val="FF0000"/>
              </a:solidFill>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05790025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000750"/>
          </a:xfrm>
          <a:prstGeom prst="rect">
            <a:avLst/>
          </a:prstGeom>
        </p:spPr>
      </p:pic>
      <p:sp>
        <p:nvSpPr>
          <p:cNvPr id="5" name="Rectangle 4"/>
          <p:cNvSpPr/>
          <p:nvPr/>
        </p:nvSpPr>
        <p:spPr>
          <a:xfrm>
            <a:off x="0" y="0"/>
            <a:ext cx="9144000" cy="6000750"/>
          </a:xfrm>
          <a:prstGeom prst="rect">
            <a:avLst/>
          </a:prstGeom>
          <a:solidFill>
            <a:srgbClr val="008B99">
              <a:alpha val="7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 name="TextBox 7"/>
          <p:cNvSpPr txBox="1"/>
          <p:nvPr/>
        </p:nvSpPr>
        <p:spPr>
          <a:xfrm>
            <a:off x="1001486" y="1707713"/>
            <a:ext cx="7141028" cy="2585323"/>
          </a:xfrm>
          <a:prstGeom prst="rect">
            <a:avLst/>
          </a:prstGeom>
          <a:noFill/>
        </p:spPr>
        <p:txBody>
          <a:bodyPr wrap="square" rtlCol="0">
            <a:spAutoFit/>
          </a:bodyPr>
          <a:lstStyle/>
          <a:p>
            <a:pPr algn="ctr"/>
            <a:r>
              <a:rPr lang="en-US" sz="5400" b="1" dirty="0">
                <a:solidFill>
                  <a:schemeClr val="bg1"/>
                </a:solidFill>
                <a:cs typeface="Arial" panose="020B0604020202020204" pitchFamily="34" charset="0"/>
              </a:rPr>
              <a:t>THANK YOU!</a:t>
            </a:r>
          </a:p>
          <a:p>
            <a:pPr algn="ctr"/>
            <a:r>
              <a:rPr lang="en-US" sz="5400" b="1" dirty="0">
                <a:solidFill>
                  <a:schemeClr val="bg1"/>
                </a:solidFill>
                <a:cs typeface="Arial" panose="020B0604020202020204" pitchFamily="34" charset="0"/>
              </a:rPr>
              <a:t>Questions?</a:t>
            </a:r>
            <a:endParaRPr lang="en-US" sz="3200" b="1" dirty="0">
              <a:solidFill>
                <a:schemeClr val="bg1"/>
              </a:solidFill>
              <a:cs typeface="Arial" panose="020B0604020202020204" pitchFamily="34" charset="0"/>
            </a:endParaRPr>
          </a:p>
          <a:p>
            <a:pPr algn="ctr"/>
            <a:r>
              <a:rPr lang="en-US" sz="5400" b="1" dirty="0">
                <a:solidFill>
                  <a:schemeClr val="bg1"/>
                </a:solidFill>
                <a:cs typeface="Arial" panose="020B0604020202020204" pitchFamily="34" charset="0"/>
              </a:rPr>
              <a:t> </a:t>
            </a:r>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72364" y="6167622"/>
            <a:ext cx="2079296" cy="555864"/>
          </a:xfrm>
          <a:prstGeom prst="rect">
            <a:avLst/>
          </a:prstGeom>
        </p:spPr>
      </p:pic>
    </p:spTree>
    <p:extLst>
      <p:ext uri="{BB962C8B-B14F-4D97-AF65-F5344CB8AC3E}">
        <p14:creationId xmlns:p14="http://schemas.microsoft.com/office/powerpoint/2010/main" val="39550095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21813423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half" idx="1"/>
          </p:nvPr>
        </p:nvSpPr>
        <p:spPr/>
        <p:txBody>
          <a:bodyPr/>
          <a:lstStyle/>
          <a:p>
            <a:endParaRPr lang="en-US"/>
          </a:p>
        </p:txBody>
      </p:sp>
      <p:sp>
        <p:nvSpPr>
          <p:cNvPr id="4" name="Content Placeholder 3"/>
          <p:cNvSpPr>
            <a:spLocks noGrp="1"/>
          </p:cNvSpPr>
          <p:nvPr>
            <p:ph sz="half" idx="2"/>
          </p:nvPr>
        </p:nvSpPr>
        <p:spPr/>
        <p:txBody>
          <a:bodyPr/>
          <a:lstStyle/>
          <a:p>
            <a:endParaRPr lang="en-US"/>
          </a:p>
        </p:txBody>
      </p:sp>
      <p:pic>
        <p:nvPicPr>
          <p:cNvPr id="6146"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53899" t="29148" r="4347" b="2344"/>
          <a:stretch/>
        </p:blipFill>
        <p:spPr bwMode="auto">
          <a:xfrm>
            <a:off x="1" y="0"/>
            <a:ext cx="91440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extLst>
      <p:ext uri="{BB962C8B-B14F-4D97-AF65-F5344CB8AC3E}">
        <p14:creationId xmlns:p14="http://schemas.microsoft.com/office/powerpoint/2010/main" val="5810374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1164431"/>
          </a:xfrm>
          <a:prstGeom prst="rect">
            <a:avLst/>
          </a:prstGeom>
        </p:spPr>
      </p:pic>
      <p:sp>
        <p:nvSpPr>
          <p:cNvPr id="23" name="TextBox 22"/>
          <p:cNvSpPr txBox="1"/>
          <p:nvPr/>
        </p:nvSpPr>
        <p:spPr>
          <a:xfrm>
            <a:off x="209669" y="63257"/>
            <a:ext cx="6969800" cy="1200329"/>
          </a:xfrm>
          <a:prstGeom prst="rect">
            <a:avLst/>
          </a:prstGeom>
          <a:noFill/>
        </p:spPr>
        <p:txBody>
          <a:bodyPr wrap="square" rtlCol="0">
            <a:spAutoFit/>
          </a:bodyPr>
          <a:lstStyle/>
          <a:p>
            <a:r>
              <a:rPr lang="en-US" sz="3600"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t>Interpreting the Leadership SAT Scale</a:t>
            </a:r>
          </a:p>
        </p:txBody>
      </p:sp>
      <p:pic>
        <p:nvPicPr>
          <p:cNvPr id="24" name="Picture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32400" y="269391"/>
            <a:ext cx="1458668" cy="394030"/>
          </a:xfrm>
          <a:prstGeom prst="rect">
            <a:avLst/>
          </a:prstGeom>
        </p:spPr>
      </p:pic>
      <p:graphicFrame>
        <p:nvGraphicFramePr>
          <p:cNvPr id="4" name="Table 3"/>
          <p:cNvGraphicFramePr>
            <a:graphicFrameLocks noGrp="1"/>
          </p:cNvGraphicFramePr>
          <p:nvPr>
            <p:extLst>
              <p:ext uri="{D42A27DB-BD31-4B8C-83A1-F6EECF244321}">
                <p14:modId xmlns:p14="http://schemas.microsoft.com/office/powerpoint/2010/main" val="3221159839"/>
              </p:ext>
            </p:extLst>
          </p:nvPr>
        </p:nvGraphicFramePr>
        <p:xfrm>
          <a:off x="0" y="1513522"/>
          <a:ext cx="9144002" cy="5181254"/>
        </p:xfrm>
        <a:graphic>
          <a:graphicData uri="http://schemas.openxmlformats.org/drawingml/2006/table">
            <a:tbl>
              <a:tblPr firstRow="1" firstCol="1" bandRow="1"/>
              <a:tblGrid>
                <a:gridCol w="1766809">
                  <a:extLst>
                    <a:ext uri="{9D8B030D-6E8A-4147-A177-3AD203B41FA5}">
                      <a16:colId xmlns:a16="http://schemas.microsoft.com/office/drawing/2014/main" val="20000"/>
                    </a:ext>
                  </a:extLst>
                </a:gridCol>
                <a:gridCol w="762094">
                  <a:extLst>
                    <a:ext uri="{9D8B030D-6E8A-4147-A177-3AD203B41FA5}">
                      <a16:colId xmlns:a16="http://schemas.microsoft.com/office/drawing/2014/main" val="20001"/>
                    </a:ext>
                  </a:extLst>
                </a:gridCol>
                <a:gridCol w="6615099">
                  <a:extLst>
                    <a:ext uri="{9D8B030D-6E8A-4147-A177-3AD203B41FA5}">
                      <a16:colId xmlns:a16="http://schemas.microsoft.com/office/drawing/2014/main" val="20002"/>
                    </a:ext>
                  </a:extLst>
                </a:gridCol>
              </a:tblGrid>
              <a:tr h="836018">
                <a:tc>
                  <a:txBody>
                    <a:bodyPr/>
                    <a:lstStyle/>
                    <a:p>
                      <a:pPr marL="0" marR="0" algn="ctr">
                        <a:lnSpc>
                          <a:spcPct val="115000"/>
                        </a:lnSpc>
                        <a:spcBef>
                          <a:spcPts val="0"/>
                        </a:spcBef>
                        <a:spcAft>
                          <a:spcPts val="0"/>
                        </a:spcAft>
                      </a:pPr>
                      <a:br>
                        <a:rPr lang="en-US" sz="1600" b="1" dirty="0">
                          <a:solidFill>
                            <a:srgbClr val="FFFFFF"/>
                          </a:solidFill>
                          <a:effectLst/>
                          <a:latin typeface="Calibri" panose="020F0502020204030204" pitchFamily="34" charset="0"/>
                          <a:ea typeface="Calibri" panose="020F0502020204030204" pitchFamily="34" charset="0"/>
                          <a:cs typeface="Arial" panose="020B0604020202020204" pitchFamily="34" charset="0"/>
                        </a:rPr>
                      </a:br>
                      <a:r>
                        <a:rPr lang="en-US" sz="1600" b="1" dirty="0">
                          <a:solidFill>
                            <a:srgbClr val="FFFFFF"/>
                          </a:solidFill>
                          <a:effectLst/>
                          <a:latin typeface="Calibri" panose="020F0502020204030204" pitchFamily="34" charset="0"/>
                          <a:ea typeface="Calibri" panose="020F0502020204030204" pitchFamily="34" charset="0"/>
                          <a:cs typeface="Arial" panose="020B0604020202020204" pitchFamily="34" charset="0"/>
                        </a:rPr>
                        <a:t>Roadmap Phase</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15000"/>
                        </a:lnSpc>
                        <a:spcBef>
                          <a:spcPts val="0"/>
                        </a:spcBef>
                        <a:spcAft>
                          <a:spcPts val="0"/>
                        </a:spcAft>
                      </a:pPr>
                      <a:r>
                        <a:rPr lang="en-US" sz="1600" b="1" dirty="0">
                          <a:solidFill>
                            <a:srgbClr val="FFFFFF"/>
                          </a:solidFill>
                          <a:effectLst/>
                          <a:latin typeface="Calibri" panose="020F0502020204030204" pitchFamily="34" charset="0"/>
                          <a:ea typeface="Calibri" panose="020F0502020204030204" pitchFamily="34" charset="0"/>
                          <a:cs typeface="Arial" panose="020B0604020202020204" pitchFamily="34" charset="0"/>
                        </a:rPr>
                        <a:t>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rgbClr val="215868"/>
                    </a:solidFill>
                  </a:tcPr>
                </a:tc>
                <a:tc>
                  <a:txBody>
                    <a:bodyPr/>
                    <a:lstStyle/>
                    <a:p>
                      <a:pPr marL="0" marR="0" algn="ctr">
                        <a:lnSpc>
                          <a:spcPct val="115000"/>
                        </a:lnSpc>
                        <a:spcBef>
                          <a:spcPts val="0"/>
                        </a:spcBef>
                        <a:spcAft>
                          <a:spcPts val="0"/>
                        </a:spcAft>
                      </a:pPr>
                      <a:r>
                        <a:rPr lang="en-US" sz="1600" b="1" dirty="0">
                          <a:solidFill>
                            <a:srgbClr val="FFFFFF"/>
                          </a:solidFill>
                          <a:effectLst/>
                          <a:latin typeface="Calibri" panose="020F0502020204030204" pitchFamily="34" charset="0"/>
                          <a:ea typeface="Calibri" panose="020F0502020204030204" pitchFamily="34" charset="0"/>
                          <a:cs typeface="Arial" panose="020B0604020202020204" pitchFamily="34" charset="0"/>
                        </a:rPr>
                        <a:t>SAT Scale Rating</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rgbClr val="215868"/>
                    </a:solidFill>
                  </a:tcPr>
                </a:tc>
                <a:tc>
                  <a:txBody>
                    <a:bodyPr/>
                    <a:lstStyle/>
                    <a:p>
                      <a:pPr marL="0" marR="0" algn="ctr">
                        <a:lnSpc>
                          <a:spcPct val="115000"/>
                        </a:lnSpc>
                        <a:spcBef>
                          <a:spcPts val="0"/>
                        </a:spcBef>
                        <a:spcAft>
                          <a:spcPts val="0"/>
                        </a:spcAft>
                      </a:pPr>
                      <a:br>
                        <a:rPr lang="en-US" sz="1600" b="1" dirty="0">
                          <a:solidFill>
                            <a:srgbClr val="FFFFFF"/>
                          </a:solidFill>
                          <a:effectLst/>
                          <a:latin typeface="Calibri" panose="020F0502020204030204" pitchFamily="34" charset="0"/>
                          <a:ea typeface="Calibri" panose="020F0502020204030204" pitchFamily="34" charset="0"/>
                          <a:cs typeface="Arial" panose="020B0604020202020204" pitchFamily="34" charset="0"/>
                        </a:rPr>
                      </a:br>
                      <a:r>
                        <a:rPr lang="en-US" sz="1600" b="1" dirty="0">
                          <a:solidFill>
                            <a:srgbClr val="FFFFFF"/>
                          </a:solidFill>
                          <a:effectLst/>
                          <a:latin typeface="Calibri" panose="020F0502020204030204" pitchFamily="34" charset="0"/>
                          <a:ea typeface="Calibri" panose="020F0502020204030204" pitchFamily="34" charset="0"/>
                          <a:cs typeface="Arial" panose="020B0604020202020204" pitchFamily="34" charset="0"/>
                        </a:rPr>
                        <a:t>SAT Scale Interpretation</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rgbClr val="215868"/>
                    </a:solidFill>
                  </a:tcPr>
                </a:tc>
                <a:extLst>
                  <a:ext uri="{0D108BD9-81ED-4DB2-BD59-A6C34878D82A}">
                    <a16:rowId xmlns:a16="http://schemas.microsoft.com/office/drawing/2014/main" val="10000"/>
                  </a:ext>
                </a:extLst>
              </a:tr>
              <a:tr h="836018">
                <a:tc>
                  <a:txBody>
                    <a:bodyPr/>
                    <a:lstStyle/>
                    <a:p>
                      <a:pPr marL="0" marR="0">
                        <a:lnSpc>
                          <a:spcPct val="115000"/>
                        </a:lnSpc>
                        <a:spcBef>
                          <a:spcPts val="0"/>
                        </a:spcBef>
                        <a:spcAft>
                          <a:spcPts val="0"/>
                        </a:spcAft>
                      </a:pPr>
                      <a:r>
                        <a:rPr lang="en-US" sz="1600">
                          <a:effectLst/>
                          <a:latin typeface="Calibri" panose="020F0502020204030204" pitchFamily="34" charset="0"/>
                          <a:ea typeface="Calibri" panose="020F0502020204030204" pitchFamily="34" charset="0"/>
                          <a:cs typeface="Arial" panose="020B0604020202020204" pitchFamily="34" charset="0"/>
                        </a:rPr>
                        <a:t>Phase 1: No knowledge or awareness of QI</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rgbClr val="FFF2CC"/>
                    </a:solidFill>
                  </a:tcPr>
                </a:tc>
                <a:tc>
                  <a:txBody>
                    <a:bodyPr/>
                    <a:lstStyle/>
                    <a:p>
                      <a:pPr marL="0" marR="0" algn="ctr">
                        <a:lnSpc>
                          <a:spcPct val="115000"/>
                        </a:lnSpc>
                        <a:spcBef>
                          <a:spcPts val="0"/>
                        </a:spcBef>
                        <a:spcAft>
                          <a:spcPts val="0"/>
                        </a:spcAft>
                      </a:pPr>
                      <a:r>
                        <a:rPr lang="en-US" sz="1600">
                          <a:effectLst/>
                          <a:latin typeface="Calibri" panose="020F0502020204030204" pitchFamily="34" charset="0"/>
                          <a:ea typeface="Calibri" panose="020F0502020204030204" pitchFamily="34" charset="0"/>
                          <a:cs typeface="Arial" panose="020B0604020202020204" pitchFamily="34" charset="0"/>
                        </a:rPr>
                        <a:t>1</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rgbClr val="E7E6E6"/>
                    </a:solidFill>
                  </a:tcPr>
                </a:tc>
                <a:tc>
                  <a:txBody>
                    <a:bodyPr/>
                    <a:lstStyle/>
                    <a:p>
                      <a:pPr marL="0" marR="0">
                        <a:lnSpc>
                          <a:spcPct val="115000"/>
                        </a:lnSpc>
                        <a:spcBef>
                          <a:spcPts val="0"/>
                        </a:spcBef>
                        <a:spcAft>
                          <a:spcPts val="0"/>
                        </a:spcAft>
                      </a:pPr>
                      <a:r>
                        <a:rPr lang="en-US" sz="1800" kern="1200" dirty="0">
                          <a:solidFill>
                            <a:schemeClr val="tx1"/>
                          </a:solidFill>
                          <a:effectLst/>
                          <a:latin typeface="+mn-lt"/>
                          <a:ea typeface="+mn-ea"/>
                          <a:cs typeface="+mn-cs"/>
                        </a:rPr>
                        <a:t>The respondent feels that the statement never occurs in the agency.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836018">
                <a:tc>
                  <a:txBody>
                    <a:bodyPr/>
                    <a:lstStyle/>
                    <a:p>
                      <a:pPr marL="0" marR="0">
                        <a:lnSpc>
                          <a:spcPct val="115000"/>
                        </a:lnSpc>
                        <a:spcBef>
                          <a:spcPts val="0"/>
                        </a:spcBef>
                        <a:spcAft>
                          <a:spcPts val="0"/>
                        </a:spcAft>
                      </a:pPr>
                      <a:r>
                        <a:rPr lang="en-US" sz="1600">
                          <a:effectLst/>
                          <a:latin typeface="Calibri" panose="020F0502020204030204" pitchFamily="34" charset="0"/>
                          <a:ea typeface="Calibri" panose="020F0502020204030204" pitchFamily="34" charset="0"/>
                          <a:cs typeface="Arial" panose="020B0604020202020204" pitchFamily="34" charset="0"/>
                        </a:rPr>
                        <a:t>Phase 2: Not Involved in QI Activities </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rgbClr val="FFF2CC"/>
                    </a:solidFill>
                  </a:tcPr>
                </a:tc>
                <a:tc>
                  <a:txBody>
                    <a:bodyPr/>
                    <a:lstStyle/>
                    <a:p>
                      <a:pPr marL="0" marR="0" algn="ctr">
                        <a:lnSpc>
                          <a:spcPct val="115000"/>
                        </a:lnSpc>
                        <a:spcBef>
                          <a:spcPts val="0"/>
                        </a:spcBef>
                        <a:spcAft>
                          <a:spcPts val="0"/>
                        </a:spcAft>
                      </a:pPr>
                      <a:r>
                        <a:rPr lang="en-US" sz="1600">
                          <a:effectLst/>
                          <a:latin typeface="Calibri" panose="020F0502020204030204" pitchFamily="34" charset="0"/>
                          <a:ea typeface="Calibri" panose="020F0502020204030204" pitchFamily="34" charset="0"/>
                          <a:cs typeface="Arial" panose="020B0604020202020204" pitchFamily="34" charset="0"/>
                        </a:rPr>
                        <a:t>2</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rgbClr val="E7E6E6"/>
                    </a:solidFill>
                  </a:tcPr>
                </a:tc>
                <a:tc>
                  <a:txBody>
                    <a:bodyPr/>
                    <a:lstStyle/>
                    <a:p>
                      <a:pPr marL="0" marR="0">
                        <a:lnSpc>
                          <a:spcPct val="115000"/>
                        </a:lnSpc>
                        <a:spcBef>
                          <a:spcPts val="0"/>
                        </a:spcBef>
                        <a:spcAft>
                          <a:spcPts val="0"/>
                        </a:spcAft>
                      </a:pPr>
                      <a:r>
                        <a:rPr lang="en-US" sz="1800" kern="1200" dirty="0">
                          <a:solidFill>
                            <a:schemeClr val="tx1"/>
                          </a:solidFill>
                          <a:effectLst/>
                          <a:latin typeface="+mn-lt"/>
                          <a:ea typeface="+mn-ea"/>
                          <a:cs typeface="+mn-cs"/>
                        </a:rPr>
                        <a:t>The respondent feels that the statement rarely occurs in the agency.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551767">
                <a:tc>
                  <a:txBody>
                    <a:bodyPr/>
                    <a:lstStyle/>
                    <a:p>
                      <a:pPr marL="0" marR="0">
                        <a:lnSpc>
                          <a:spcPct val="115000"/>
                        </a:lnSpc>
                        <a:spcBef>
                          <a:spcPts val="0"/>
                        </a:spcBef>
                        <a:spcAft>
                          <a:spcPts val="0"/>
                        </a:spcAft>
                      </a:pPr>
                      <a:r>
                        <a:rPr lang="en-US" sz="1600">
                          <a:effectLst/>
                          <a:latin typeface="Calibri" panose="020F0502020204030204" pitchFamily="34" charset="0"/>
                          <a:ea typeface="Calibri" panose="020F0502020204030204" pitchFamily="34" charset="0"/>
                          <a:cs typeface="Arial" panose="020B0604020202020204" pitchFamily="34" charset="0"/>
                        </a:rPr>
                        <a:t>Phase 3: Informal or Ad Hoc QI </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rgbClr val="FFF2CC"/>
                    </a:solidFill>
                  </a:tcPr>
                </a:tc>
                <a:tc>
                  <a:txBody>
                    <a:bodyPr/>
                    <a:lstStyle/>
                    <a:p>
                      <a:pPr marL="0" marR="0" algn="ctr">
                        <a:lnSpc>
                          <a:spcPct val="115000"/>
                        </a:lnSpc>
                        <a:spcBef>
                          <a:spcPts val="0"/>
                        </a:spcBef>
                        <a:spcAft>
                          <a:spcPts val="0"/>
                        </a:spcAft>
                      </a:pPr>
                      <a:r>
                        <a:rPr lang="en-US" sz="1600">
                          <a:effectLst/>
                          <a:latin typeface="Calibri" panose="020F0502020204030204" pitchFamily="34" charset="0"/>
                          <a:ea typeface="Calibri" panose="020F0502020204030204" pitchFamily="34" charset="0"/>
                          <a:cs typeface="Arial" panose="020B0604020202020204" pitchFamily="34" charset="0"/>
                        </a:rPr>
                        <a:t>3</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rgbClr val="E7E6E6"/>
                    </a:solidFill>
                  </a:tcPr>
                </a:tc>
                <a:tc>
                  <a:txBody>
                    <a:bodyPr/>
                    <a:lstStyle/>
                    <a:p>
                      <a:pPr marL="0" marR="0">
                        <a:lnSpc>
                          <a:spcPct val="115000"/>
                        </a:lnSpc>
                        <a:spcBef>
                          <a:spcPts val="0"/>
                        </a:spcBef>
                        <a:spcAft>
                          <a:spcPts val="0"/>
                        </a:spcAft>
                      </a:pPr>
                      <a:r>
                        <a:rPr lang="en-US" sz="1800" kern="1200" dirty="0">
                          <a:solidFill>
                            <a:schemeClr val="tx1"/>
                          </a:solidFill>
                          <a:effectLst/>
                          <a:latin typeface="+mn-lt"/>
                          <a:ea typeface="+mn-ea"/>
                          <a:cs typeface="+mn-cs"/>
                        </a:rPr>
                        <a:t>The respondent feels the statement occurs inconsistently or on an informal or ad hoc basis in some areas of the agency.</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836018">
                <a:tc>
                  <a:txBody>
                    <a:bodyPr/>
                    <a:lstStyle/>
                    <a:p>
                      <a:pPr marL="0" marR="0">
                        <a:lnSpc>
                          <a:spcPct val="115000"/>
                        </a:lnSpc>
                        <a:spcBef>
                          <a:spcPts val="0"/>
                        </a:spcBef>
                        <a:spcAft>
                          <a:spcPts val="0"/>
                        </a:spcAft>
                      </a:pPr>
                      <a:r>
                        <a:rPr lang="en-US" sz="1600">
                          <a:effectLst/>
                          <a:latin typeface="Calibri" panose="020F0502020204030204" pitchFamily="34" charset="0"/>
                          <a:ea typeface="Calibri" panose="020F0502020204030204" pitchFamily="34" charset="0"/>
                          <a:cs typeface="Arial" panose="020B0604020202020204" pitchFamily="34" charset="0"/>
                        </a:rPr>
                        <a:t>Phase 4: Formal QI in Specific Areas of the Agency</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rgbClr val="FFF2CC"/>
                    </a:solidFill>
                  </a:tcPr>
                </a:tc>
                <a:tc>
                  <a:txBody>
                    <a:bodyPr/>
                    <a:lstStyle/>
                    <a:p>
                      <a:pPr marL="0" marR="0" algn="ctr">
                        <a:lnSpc>
                          <a:spcPct val="115000"/>
                        </a:lnSpc>
                        <a:spcBef>
                          <a:spcPts val="0"/>
                        </a:spcBef>
                        <a:spcAft>
                          <a:spcPts val="0"/>
                        </a:spcAft>
                      </a:pPr>
                      <a:r>
                        <a:rPr lang="en-US" sz="1600">
                          <a:effectLst/>
                          <a:latin typeface="Calibri" panose="020F0502020204030204" pitchFamily="34" charset="0"/>
                          <a:ea typeface="Calibri" panose="020F0502020204030204" pitchFamily="34" charset="0"/>
                          <a:cs typeface="Arial" panose="020B0604020202020204" pitchFamily="34" charset="0"/>
                        </a:rPr>
                        <a:t>4</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rgbClr val="E7E6E6"/>
                    </a:solidFill>
                  </a:tcPr>
                </a:tc>
                <a:tc>
                  <a:txBody>
                    <a:bodyPr/>
                    <a:lstStyle/>
                    <a:p>
                      <a:pPr marL="0" marR="0">
                        <a:lnSpc>
                          <a:spcPct val="115000"/>
                        </a:lnSpc>
                        <a:spcBef>
                          <a:spcPts val="0"/>
                        </a:spcBef>
                        <a:spcAft>
                          <a:spcPts val="0"/>
                        </a:spcAft>
                      </a:pPr>
                      <a:r>
                        <a:rPr lang="en-US" sz="1800" kern="1200" dirty="0">
                          <a:solidFill>
                            <a:schemeClr val="tx1"/>
                          </a:solidFill>
                          <a:effectLst/>
                          <a:latin typeface="+mn-lt"/>
                          <a:ea typeface="+mn-ea"/>
                          <a:cs typeface="+mn-cs"/>
                        </a:rPr>
                        <a:t>The respondent feels the statement occurs informally in some areas and formally in other areas of the agency.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551767">
                <a:tc>
                  <a:txBody>
                    <a:bodyPr/>
                    <a:lstStyle/>
                    <a:p>
                      <a:pPr marL="0" marR="0">
                        <a:lnSpc>
                          <a:spcPct val="115000"/>
                        </a:lnSpc>
                        <a:spcBef>
                          <a:spcPts val="0"/>
                        </a:spcBef>
                        <a:spcAft>
                          <a:spcPts val="0"/>
                        </a:spcAft>
                      </a:pPr>
                      <a:r>
                        <a:rPr lang="en-US" sz="1600">
                          <a:effectLst/>
                          <a:latin typeface="Calibri" panose="020F0502020204030204" pitchFamily="34" charset="0"/>
                          <a:ea typeface="Calibri" panose="020F0502020204030204" pitchFamily="34" charset="0"/>
                          <a:cs typeface="Arial" panose="020B0604020202020204" pitchFamily="34" charset="0"/>
                        </a:rPr>
                        <a:t>Phase 5: Formal Agency-wide QI</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rgbClr val="FFF2CC"/>
                    </a:solidFill>
                  </a:tcPr>
                </a:tc>
                <a:tc>
                  <a:txBody>
                    <a:bodyPr/>
                    <a:lstStyle/>
                    <a:p>
                      <a:pPr marL="0" marR="0" algn="ctr">
                        <a:lnSpc>
                          <a:spcPct val="115000"/>
                        </a:lnSpc>
                        <a:spcBef>
                          <a:spcPts val="0"/>
                        </a:spcBef>
                        <a:spcAft>
                          <a:spcPts val="0"/>
                        </a:spcAft>
                      </a:pPr>
                      <a:r>
                        <a:rPr lang="en-US" sz="1600">
                          <a:effectLst/>
                          <a:latin typeface="Calibri" panose="020F0502020204030204" pitchFamily="34" charset="0"/>
                          <a:ea typeface="Calibri" panose="020F0502020204030204" pitchFamily="34" charset="0"/>
                          <a:cs typeface="Arial" panose="020B0604020202020204" pitchFamily="34" charset="0"/>
                        </a:rPr>
                        <a:t>5</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rgbClr val="E7E6E6"/>
                    </a:solidFill>
                  </a:tcPr>
                </a:tc>
                <a:tc>
                  <a:txBody>
                    <a:bodyPr/>
                    <a:lstStyle/>
                    <a:p>
                      <a:pPr marL="0" marR="0">
                        <a:lnSpc>
                          <a:spcPct val="115000"/>
                        </a:lnSpc>
                        <a:spcBef>
                          <a:spcPts val="0"/>
                        </a:spcBef>
                        <a:spcAft>
                          <a:spcPts val="0"/>
                        </a:spcAft>
                      </a:pPr>
                      <a:r>
                        <a:rPr lang="en-US" sz="1800" kern="1200" dirty="0">
                          <a:solidFill>
                            <a:schemeClr val="tx1"/>
                          </a:solidFill>
                          <a:effectLst/>
                          <a:latin typeface="+mn-lt"/>
                          <a:ea typeface="+mn-ea"/>
                          <a:cs typeface="+mn-cs"/>
                        </a:rPr>
                        <a:t>The respondent feels the statement occurs formally in all areas of the agency.</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469025">
                <a:tc>
                  <a:txBody>
                    <a:bodyPr/>
                    <a:lstStyle/>
                    <a:p>
                      <a:pPr marL="0" marR="0">
                        <a:lnSpc>
                          <a:spcPct val="115000"/>
                        </a:lnSpc>
                        <a:spcBef>
                          <a:spcPts val="0"/>
                        </a:spcBef>
                        <a:spcAft>
                          <a:spcPts val="0"/>
                        </a:spcAft>
                      </a:pPr>
                      <a:r>
                        <a:rPr lang="en-US" sz="1600">
                          <a:effectLst/>
                          <a:latin typeface="Calibri" panose="020F0502020204030204" pitchFamily="34" charset="0"/>
                          <a:ea typeface="Calibri" panose="020F0502020204030204" pitchFamily="34" charset="0"/>
                          <a:cs typeface="Arial" panose="020B0604020202020204" pitchFamily="34" charset="0"/>
                        </a:rPr>
                        <a:t>Phase 6: QI Culture</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marL="0" marR="0" algn="ctr">
                        <a:lnSpc>
                          <a:spcPct val="115000"/>
                        </a:lnSpc>
                        <a:spcBef>
                          <a:spcPts val="0"/>
                        </a:spcBef>
                        <a:spcAft>
                          <a:spcPts val="0"/>
                        </a:spcAft>
                      </a:pPr>
                      <a:r>
                        <a:rPr lang="en-US" sz="1600" dirty="0">
                          <a:effectLst/>
                          <a:latin typeface="Calibri" panose="020F0502020204030204" pitchFamily="34" charset="0"/>
                          <a:ea typeface="Calibri" panose="020F0502020204030204" pitchFamily="34" charset="0"/>
                          <a:cs typeface="Arial" panose="020B0604020202020204" pitchFamily="34" charset="0"/>
                        </a:rPr>
                        <a:t>6</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E6E6"/>
                    </a:solidFill>
                  </a:tcPr>
                </a:tc>
                <a:tc>
                  <a:txBody>
                    <a:bodyPr/>
                    <a:lstStyle/>
                    <a:p>
                      <a:pPr marL="0" marR="0">
                        <a:lnSpc>
                          <a:spcPct val="115000"/>
                        </a:lnSpc>
                        <a:spcBef>
                          <a:spcPts val="0"/>
                        </a:spcBef>
                        <a:spcAft>
                          <a:spcPts val="0"/>
                        </a:spcAft>
                      </a:pPr>
                      <a:r>
                        <a:rPr lang="en-US" sz="1800" kern="1200" dirty="0">
                          <a:solidFill>
                            <a:schemeClr val="tx1"/>
                          </a:solidFill>
                          <a:effectLst/>
                          <a:latin typeface="+mn-lt"/>
                          <a:ea typeface="+mn-ea"/>
                          <a:cs typeface="+mn-cs"/>
                        </a:rPr>
                        <a:t>The respondent feels the concept in the statement is fully integrated into the agency culture.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35378240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9661"/>
            <a:ext cx="9144000" cy="1164431"/>
          </a:xfrm>
          <a:prstGeom prst="rect">
            <a:avLst/>
          </a:prstGeom>
        </p:spPr>
      </p:pic>
      <p:sp>
        <p:nvSpPr>
          <p:cNvPr id="23" name="TextBox 22"/>
          <p:cNvSpPr txBox="1"/>
          <p:nvPr/>
        </p:nvSpPr>
        <p:spPr>
          <a:xfrm>
            <a:off x="0" y="-26237"/>
            <a:ext cx="7521677" cy="1200329"/>
          </a:xfrm>
          <a:prstGeom prst="rect">
            <a:avLst/>
          </a:prstGeom>
          <a:noFill/>
        </p:spPr>
        <p:txBody>
          <a:bodyPr wrap="square" rtlCol="0">
            <a:spAutoFit/>
          </a:bodyPr>
          <a:lstStyle/>
          <a:p>
            <a:r>
              <a:rPr lang="en-US" sz="3600" b="1" dirty="0">
                <a:solidFill>
                  <a:schemeClr val="bg1"/>
                </a:solidFill>
              </a:rPr>
              <a:t>QI Self-Assessment Process: Next Steps </a:t>
            </a:r>
          </a:p>
        </p:txBody>
      </p:sp>
      <p:pic>
        <p:nvPicPr>
          <p:cNvPr id="24" name="Picture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21677" y="394861"/>
            <a:ext cx="1458668" cy="394030"/>
          </a:xfrm>
          <a:prstGeom prst="rect">
            <a:avLst/>
          </a:prstGeom>
        </p:spPr>
      </p:pic>
      <p:sp>
        <p:nvSpPr>
          <p:cNvPr id="3" name="Rectangle 2"/>
          <p:cNvSpPr/>
          <p:nvPr/>
        </p:nvSpPr>
        <p:spPr>
          <a:xfrm>
            <a:off x="225912" y="2329325"/>
            <a:ext cx="8294634" cy="3658374"/>
          </a:xfrm>
          <a:prstGeom prst="rect">
            <a:avLst/>
          </a:prstGeom>
        </p:spPr>
        <p:txBody>
          <a:bodyPr wrap="square">
            <a:spAutoFit/>
          </a:bodyPr>
          <a:lstStyle/>
          <a:p>
            <a:pPr>
              <a:lnSpc>
                <a:spcPct val="107000"/>
              </a:lnSpc>
              <a:spcAft>
                <a:spcPts val="800"/>
              </a:spcAft>
            </a:pPr>
            <a:r>
              <a:rPr lang="en-US" dirty="0">
                <a:solidFill>
                  <a:srgbClr val="FF0000"/>
                </a:solidFill>
                <a:latin typeface="Calibri" panose="020F0502020204030204" pitchFamily="34" charset="0"/>
                <a:ea typeface="Calibri" panose="020F0502020204030204" pitchFamily="34" charset="0"/>
                <a:cs typeface="Times New Roman" panose="02020603050405020304" pitchFamily="18" charset="0"/>
              </a:rPr>
              <a:t>[Adapt this slide to reflect the assessment process you have designed]. </a:t>
            </a:r>
            <a:br>
              <a:rPr lang="en-US" dirty="0">
                <a:solidFill>
                  <a:srgbClr val="FF0000"/>
                </a:solidFill>
                <a:latin typeface="Calibri" panose="020F0502020204030204" pitchFamily="34" charset="0"/>
                <a:ea typeface="Calibri" panose="020F0502020204030204" pitchFamily="34" charset="0"/>
                <a:cs typeface="Times New Roman" panose="02020603050405020304" pitchFamily="18" charset="0"/>
              </a:rPr>
            </a:br>
            <a:endParaRPr lang="en-US" dirty="0">
              <a:solidFill>
                <a:srgbClr val="FF0000"/>
              </a:solidFill>
              <a:latin typeface="Calibri" panose="020F0502020204030204" pitchFamily="34" charset="0"/>
              <a:ea typeface="Calibri" panose="020F0502020204030204" pitchFamily="34" charset="0"/>
              <a:cs typeface="Times New Roman" panose="02020603050405020304" pitchFamily="18" charset="0"/>
            </a:endParaRPr>
          </a:p>
          <a:p>
            <a:pPr marL="342900" indent="-342900">
              <a:lnSpc>
                <a:spcPct val="107000"/>
              </a:lnSpc>
              <a:spcAft>
                <a:spcPts val="800"/>
              </a:spcAft>
              <a:buAutoNum type="arabicPeriod"/>
            </a:pPr>
            <a:r>
              <a:rPr lang="en-US" dirty="0">
                <a:latin typeface="Calibri" panose="020F0502020204030204" pitchFamily="34" charset="0"/>
                <a:ea typeface="Calibri" panose="020F0502020204030204" pitchFamily="34" charset="0"/>
                <a:cs typeface="Times New Roman" panose="02020603050405020304" pitchFamily="18" charset="0"/>
              </a:rPr>
              <a:t>Staff complete </a:t>
            </a:r>
            <a:r>
              <a:rPr lang="en-US" dirty="0">
                <a:solidFill>
                  <a:srgbClr val="FF0000"/>
                </a:solidFill>
                <a:latin typeface="Calibri" panose="020F0502020204030204" pitchFamily="34" charset="0"/>
                <a:ea typeface="Calibri" panose="020F0502020204030204" pitchFamily="34" charset="0"/>
                <a:cs typeface="Times New Roman" panose="02020603050405020304" pitchFamily="18" charset="0"/>
              </a:rPr>
              <a:t>[online/paper]</a:t>
            </a:r>
            <a:r>
              <a:rPr lang="en-US" dirty="0">
                <a:latin typeface="Calibri" panose="020F0502020204030204" pitchFamily="34" charset="0"/>
                <a:ea typeface="Calibri" panose="020F0502020204030204" pitchFamily="34" charset="0"/>
                <a:cs typeface="Times New Roman" panose="02020603050405020304" pitchFamily="18" charset="0"/>
              </a:rPr>
              <a:t> assessment by </a:t>
            </a:r>
            <a:r>
              <a:rPr lang="en-US" dirty="0">
                <a:solidFill>
                  <a:srgbClr val="FF0000"/>
                </a:solidFill>
                <a:latin typeface="Calibri" panose="020F0502020204030204" pitchFamily="34" charset="0"/>
                <a:ea typeface="Calibri" panose="020F0502020204030204" pitchFamily="34" charset="0"/>
                <a:cs typeface="Times New Roman" panose="02020603050405020304" pitchFamily="18" charset="0"/>
              </a:rPr>
              <a:t>DATE</a:t>
            </a:r>
          </a:p>
          <a:p>
            <a:pPr marL="342900" indent="-342900">
              <a:lnSpc>
                <a:spcPct val="107000"/>
              </a:lnSpc>
              <a:spcAft>
                <a:spcPts val="800"/>
              </a:spcAft>
              <a:buAutoNum type="arabicPeriod"/>
            </a:pPr>
            <a:r>
              <a:rPr lang="en-US" dirty="0">
                <a:solidFill>
                  <a:srgbClr val="FF0000"/>
                </a:solidFill>
              </a:rPr>
              <a:t>QI Committee </a:t>
            </a:r>
            <a:r>
              <a:rPr lang="en-US" dirty="0"/>
              <a:t>will collectively complete the assessment for a leadership score by </a:t>
            </a:r>
            <a:r>
              <a:rPr lang="en-US" dirty="0">
                <a:solidFill>
                  <a:srgbClr val="FF0000"/>
                </a:solidFill>
              </a:rPr>
              <a:t>DATE</a:t>
            </a:r>
          </a:p>
          <a:p>
            <a:pPr marL="342900" indent="-342900">
              <a:lnSpc>
                <a:spcPct val="107000"/>
              </a:lnSpc>
              <a:spcAft>
                <a:spcPts val="800"/>
              </a:spcAft>
              <a:buFontTx/>
              <a:buAutoNum type="arabicPeriod"/>
            </a:pPr>
            <a:r>
              <a:rPr lang="en-US" dirty="0">
                <a:solidFill>
                  <a:srgbClr val="FF0000"/>
                </a:solidFill>
              </a:rPr>
              <a:t>QI Committee staff </a:t>
            </a:r>
            <a:r>
              <a:rPr lang="en-US" dirty="0"/>
              <a:t>will prioritize NACCHO transition strategies to select strategies for addressing QI gaps </a:t>
            </a:r>
            <a:r>
              <a:rPr lang="en-US" dirty="0">
                <a:solidFill>
                  <a:srgbClr val="FF0000"/>
                </a:solidFill>
                <a:latin typeface="Calibri" panose="020F0502020204030204" pitchFamily="34" charset="0"/>
                <a:ea typeface="Calibri" panose="020F0502020204030204" pitchFamily="34" charset="0"/>
                <a:cs typeface="Times New Roman" panose="02020603050405020304" pitchFamily="18" charset="0"/>
              </a:rPr>
              <a:t>DATE</a:t>
            </a:r>
            <a:endParaRPr lang="en-US" dirty="0"/>
          </a:p>
          <a:p>
            <a:pPr marL="342900" indent="-342900">
              <a:lnSpc>
                <a:spcPct val="107000"/>
              </a:lnSpc>
              <a:spcAft>
                <a:spcPts val="800"/>
              </a:spcAft>
              <a:buAutoNum type="arabicPeriod"/>
            </a:pPr>
            <a:r>
              <a:rPr lang="en-US" dirty="0">
                <a:latin typeface="Calibri" panose="020F0502020204030204" pitchFamily="34" charset="0"/>
                <a:ea typeface="Calibri" panose="020F0502020204030204" pitchFamily="34" charset="0"/>
                <a:cs typeface="Times New Roman" panose="02020603050405020304" pitchFamily="18" charset="0"/>
              </a:rPr>
              <a:t>Strategies are selected and prioritized by </a:t>
            </a:r>
            <a:r>
              <a:rPr lang="en-US" dirty="0">
                <a:solidFill>
                  <a:srgbClr val="FF0000"/>
                </a:solidFill>
                <a:latin typeface="Calibri" panose="020F0502020204030204" pitchFamily="34" charset="0"/>
                <a:ea typeface="Calibri" panose="020F0502020204030204" pitchFamily="34" charset="0"/>
                <a:cs typeface="Times New Roman" panose="02020603050405020304" pitchFamily="18" charset="0"/>
              </a:rPr>
              <a:t>DATE</a:t>
            </a:r>
          </a:p>
          <a:p>
            <a:pPr marL="342900" indent="-342900">
              <a:lnSpc>
                <a:spcPct val="107000"/>
              </a:lnSpc>
              <a:spcAft>
                <a:spcPts val="800"/>
              </a:spcAft>
              <a:buAutoNum type="arabicPeriod"/>
            </a:pPr>
            <a:r>
              <a:rPr lang="en-US" dirty="0">
                <a:latin typeface="Calibri" panose="020F0502020204030204" pitchFamily="34" charset="0"/>
                <a:ea typeface="Calibri" panose="020F0502020204030204" pitchFamily="34" charset="0"/>
                <a:cs typeface="Times New Roman" panose="02020603050405020304" pitchFamily="18" charset="0"/>
              </a:rPr>
              <a:t>Strategies are incorporated into QI plan and presented to staff by </a:t>
            </a:r>
            <a:r>
              <a:rPr lang="en-US" dirty="0">
                <a:solidFill>
                  <a:srgbClr val="FF0000"/>
                </a:solidFill>
                <a:latin typeface="Calibri" panose="020F0502020204030204" pitchFamily="34" charset="0"/>
                <a:ea typeface="Calibri" panose="020F0502020204030204" pitchFamily="34" charset="0"/>
                <a:cs typeface="Times New Roman" panose="02020603050405020304" pitchFamily="18" charset="0"/>
              </a:rPr>
              <a:t>DATE</a:t>
            </a:r>
          </a:p>
          <a:p>
            <a:pPr>
              <a:lnSpc>
                <a:spcPct val="107000"/>
              </a:lnSpc>
              <a:spcAft>
                <a:spcPts val="800"/>
              </a:spcAft>
            </a:pPr>
            <a:endParaRPr lang="en-US" dirty="0">
              <a:solidFill>
                <a:srgbClr val="FF0000"/>
              </a:solidFill>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6346398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072080"/>
            <a:ext cx="9144000" cy="2741984"/>
          </a:xfrm>
          <a:prstGeom prst="rect">
            <a:avLst/>
          </a:prstGeom>
        </p:spPr>
      </p:pic>
      <p:sp>
        <p:nvSpPr>
          <p:cNvPr id="23" name="TextBox 22"/>
          <p:cNvSpPr txBox="1"/>
          <p:nvPr/>
        </p:nvSpPr>
        <p:spPr>
          <a:xfrm>
            <a:off x="1261457" y="3119906"/>
            <a:ext cx="6621086" cy="1754326"/>
          </a:xfrm>
          <a:prstGeom prst="rect">
            <a:avLst/>
          </a:prstGeom>
          <a:noFill/>
        </p:spPr>
        <p:txBody>
          <a:bodyPr wrap="square" rtlCol="0">
            <a:spAutoFit/>
          </a:bodyPr>
          <a:lstStyle/>
          <a:p>
            <a:pPr algn="ctr"/>
            <a:r>
              <a:rPr lang="en-US" sz="3600" b="1" dirty="0">
                <a:solidFill>
                  <a:schemeClr val="bg1"/>
                </a:solidFill>
              </a:rPr>
              <a:t>Assessing our QI Culture: Leadership Group Discussion &amp; Scoring </a:t>
            </a:r>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61068" y="6148585"/>
            <a:ext cx="2079296" cy="555864"/>
          </a:xfrm>
          <a:prstGeom prst="rect">
            <a:avLst/>
          </a:prstGeom>
        </p:spPr>
      </p:pic>
    </p:spTree>
    <p:extLst>
      <p:ext uri="{BB962C8B-B14F-4D97-AF65-F5344CB8AC3E}">
        <p14:creationId xmlns:p14="http://schemas.microsoft.com/office/powerpoint/2010/main" val="173990412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IMAGESASSOCIATED" val="No"/>
</p:tagLst>
</file>

<file path=ppt/tags/tag2.xml><?xml version="1.0" encoding="utf-8"?>
<p:tagLst xmlns:a="http://schemas.openxmlformats.org/drawingml/2006/main" xmlns:r="http://schemas.openxmlformats.org/officeDocument/2006/relationships" xmlns:p="http://schemas.openxmlformats.org/presentationml/2006/main">
  <p:tag name="ISIMAGESASSOCIATED" val="No"/>
</p:tagLst>
</file>

<file path=ppt/tags/tag3.xml><?xml version="1.0" encoding="utf-8"?>
<p:tagLst xmlns:a="http://schemas.openxmlformats.org/drawingml/2006/main" xmlns:r="http://schemas.openxmlformats.org/officeDocument/2006/relationships" xmlns:p="http://schemas.openxmlformats.org/presentationml/2006/main">
  <p:tag name="ISIMAGESASSOCIATED" val="No"/>
</p:tagLst>
</file>

<file path=ppt/tags/tag4.xml><?xml version="1.0" encoding="utf-8"?>
<p:tagLst xmlns:a="http://schemas.openxmlformats.org/drawingml/2006/main" xmlns:r="http://schemas.openxmlformats.org/officeDocument/2006/relationships" xmlns:p="http://schemas.openxmlformats.org/presentationml/2006/main">
  <p:tag name="ISIMAGESASSOCIATED" val="No"/>
</p:tagLst>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26D480AA4DB964283F46E6E9CEE4F35" ma:contentTypeVersion="17" ma:contentTypeDescription="Create a new document." ma:contentTypeScope="" ma:versionID="12091fd47e16959d56b3da2dea7c15d0">
  <xsd:schema xmlns:xsd="http://www.w3.org/2001/XMLSchema" xmlns:xs="http://www.w3.org/2001/XMLSchema" xmlns:p="http://schemas.microsoft.com/office/2006/metadata/properties" xmlns:ns2="a4927455-9176-4611-9210-5a16bb1dc068" xmlns:ns3="1f469ce0-f12c-4a18-8a02-2f3e307ab101" targetNamespace="http://schemas.microsoft.com/office/2006/metadata/properties" ma:root="true" ma:fieldsID="a825ef094220df4f58e61f8e46cfaf51" ns2:_="" ns3:_="">
    <xsd:import namespace="a4927455-9176-4611-9210-5a16bb1dc068"/>
    <xsd:import namespace="1f469ce0-f12c-4a18-8a02-2f3e307ab101"/>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Location" minOccurs="0"/>
                <xsd:element ref="ns2:MediaServiceAutoKeyPoints" minOccurs="0"/>
                <xsd:element ref="ns2:MediaServiceKeyPoints" minOccurs="0"/>
                <xsd:element ref="ns2:MediaServiceGenerationTime" minOccurs="0"/>
                <xsd:element ref="ns2:MediaServiceEventHashCode" minOccurs="0"/>
                <xsd:element ref="ns2:MediaServiceOCR"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4927455-9176-4611-9210-5a16bb1dc06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Location" ma:index="12" nillable="true" ma:displayName="Location" ma:internalName="MediaServiceLocation"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c4c5ea74-d56c-488c-8f42-661e14919e3c"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f469ce0-f12c-4a18-8a02-2f3e307ab101"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ee6ce8d8-9620-4ed2-85f0-224dee489e0f}" ma:internalName="TaxCatchAll" ma:showField="CatchAllData" ma:web="1f469ce0-f12c-4a18-8a02-2f3e307ab10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1f469ce0-f12c-4a18-8a02-2f3e307ab101" xsi:nil="true"/>
    <lcf76f155ced4ddcb4097134ff3c332f xmlns="a4927455-9176-4611-9210-5a16bb1dc068">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B2EA7A90-3A44-4F29-882F-4EEFD0C057F4}"/>
</file>

<file path=customXml/itemProps2.xml><?xml version="1.0" encoding="utf-8"?>
<ds:datastoreItem xmlns:ds="http://schemas.openxmlformats.org/officeDocument/2006/customXml" ds:itemID="{F1B73B68-C7BF-42D2-B251-29182B37DDB0}"/>
</file>

<file path=customXml/itemProps3.xml><?xml version="1.0" encoding="utf-8"?>
<ds:datastoreItem xmlns:ds="http://schemas.openxmlformats.org/officeDocument/2006/customXml" ds:itemID="{8D187F88-081B-4589-82A4-C22EBE33B9FC}"/>
</file>

<file path=docProps/app.xml><?xml version="1.0" encoding="utf-8"?>
<Properties xmlns="http://schemas.openxmlformats.org/officeDocument/2006/extended-properties" xmlns:vt="http://schemas.openxmlformats.org/officeDocument/2006/docPropsVTypes">
  <Template>Office Theme</Template>
  <TotalTime>13557</TotalTime>
  <Words>7205</Words>
  <Application>Microsoft Office PowerPoint</Application>
  <PresentationFormat>On-screen Show (4:3)</PresentationFormat>
  <Paragraphs>781</Paragraphs>
  <Slides>45</Slides>
  <Notes>44</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45</vt:i4>
      </vt:variant>
    </vt:vector>
  </HeadingPairs>
  <TitlesOfParts>
    <vt:vector size="53" baseType="lpstr">
      <vt:lpstr>Adobe Fangsong Std R</vt:lpstr>
      <vt:lpstr>Arial</vt:lpstr>
      <vt:lpstr>Calibri</vt:lpstr>
      <vt:lpstr>Calibri Light</vt:lpstr>
      <vt:lpstr>Courier New</vt:lpstr>
      <vt:lpstr>Symbol</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Lindsay Tiffany</dc:creator>
  <cp:lastModifiedBy>Pooja Verma</cp:lastModifiedBy>
  <cp:revision>269</cp:revision>
  <dcterms:created xsi:type="dcterms:W3CDTF">2017-04-13T14:03:24Z</dcterms:created>
  <dcterms:modified xsi:type="dcterms:W3CDTF">2018-08-30T07:16:44Z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0x010100326D480AA4DB964283F46E6E9CEE4F35</vt:lpwstr>
  </property>
  <property fmtid="{D5CDD505-2E9C-101B-9397-08002B2CF9AE}" pid="3" name="Order">
    <vt:r8>12949600</vt:r8>
  </property>
</Properties>
</file>