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1"/>
  </p:notesMasterIdLst>
  <p:sldIdLst>
    <p:sldId id="256" r:id="rId2"/>
    <p:sldId id="269" r:id="rId3"/>
    <p:sldId id="285" r:id="rId4"/>
    <p:sldId id="286" r:id="rId5"/>
    <p:sldId id="287" r:id="rId6"/>
    <p:sldId id="288" r:id="rId7"/>
    <p:sldId id="289" r:id="rId8"/>
    <p:sldId id="290" r:id="rId9"/>
    <p:sldId id="28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D73B3B-8467-4E53-9B11-CBB83929D2A6}" v="1" dt="2025-09-10T14:06:55.7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1272"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zabeth McCree" userId="9ff088255143180e" providerId="LiveId" clId="{082FE51F-7754-4DE0-9978-5F55F83FB303}"/>
    <pc:docChg chg="custSel modSld">
      <pc:chgData name="Elizabeth McCree" userId="9ff088255143180e" providerId="LiveId" clId="{082FE51F-7754-4DE0-9978-5F55F83FB303}" dt="2025-09-10T14:10:58.118" v="366" actId="14100"/>
      <pc:docMkLst>
        <pc:docMk/>
      </pc:docMkLst>
      <pc:sldChg chg="modSp mod">
        <pc:chgData name="Elizabeth McCree" userId="9ff088255143180e" providerId="LiveId" clId="{082FE51F-7754-4DE0-9978-5F55F83FB303}" dt="2025-09-10T14:10:58.118" v="366" actId="14100"/>
        <pc:sldMkLst>
          <pc:docMk/>
          <pc:sldMk cId="5964029" sldId="269"/>
        </pc:sldMkLst>
        <pc:spChg chg="mod">
          <ac:chgData name="Elizabeth McCree" userId="9ff088255143180e" providerId="LiveId" clId="{082FE51F-7754-4DE0-9978-5F55F83FB303}" dt="2025-09-10T14:10:40.674" v="360" actId="1076"/>
          <ac:spMkLst>
            <pc:docMk/>
            <pc:sldMk cId="5964029" sldId="269"/>
            <ac:spMk id="2" creationId="{1FD52E5B-D47B-4EE4-865E-3CB7E444C751}"/>
          </ac:spMkLst>
        </pc:spChg>
        <pc:spChg chg="mod">
          <ac:chgData name="Elizabeth McCree" userId="9ff088255143180e" providerId="LiveId" clId="{082FE51F-7754-4DE0-9978-5F55F83FB303}" dt="2025-09-10T14:10:58.118" v="366" actId="14100"/>
          <ac:spMkLst>
            <pc:docMk/>
            <pc:sldMk cId="5964029" sldId="269"/>
            <ac:spMk id="3" creationId="{BC0D1A4B-1D10-439B-AFBA-174DC862DA3E}"/>
          </ac:spMkLst>
        </pc:spChg>
      </pc:sldChg>
      <pc:sldChg chg="modSp mod">
        <pc:chgData name="Elizabeth McCree" userId="9ff088255143180e" providerId="LiveId" clId="{082FE51F-7754-4DE0-9978-5F55F83FB303}" dt="2025-09-09T19:19:23.856" v="0" actId="122"/>
        <pc:sldMkLst>
          <pc:docMk/>
          <pc:sldMk cId="1674670122" sldId="284"/>
        </pc:sldMkLst>
        <pc:spChg chg="mod">
          <ac:chgData name="Elizabeth McCree" userId="9ff088255143180e" providerId="LiveId" clId="{082FE51F-7754-4DE0-9978-5F55F83FB303}" dt="2025-09-09T19:19:23.856" v="0" actId="122"/>
          <ac:spMkLst>
            <pc:docMk/>
            <pc:sldMk cId="1674670122" sldId="284"/>
            <ac:spMk id="3" creationId="{8B7013C4-2260-F187-BADD-763A7A6C5668}"/>
          </ac:spMkLst>
        </pc:spChg>
      </pc:sldChg>
      <pc:sldChg chg="modSp mod">
        <pc:chgData name="Elizabeth McCree" userId="9ff088255143180e" providerId="LiveId" clId="{082FE51F-7754-4DE0-9978-5F55F83FB303}" dt="2025-09-10T14:07:53.387" v="341" actId="20577"/>
        <pc:sldMkLst>
          <pc:docMk/>
          <pc:sldMk cId="3325307542" sldId="290"/>
        </pc:sldMkLst>
        <pc:spChg chg="mod">
          <ac:chgData name="Elizabeth McCree" userId="9ff088255143180e" providerId="LiveId" clId="{082FE51F-7754-4DE0-9978-5F55F83FB303}" dt="2025-09-10T14:06:28.296" v="121" actId="20577"/>
          <ac:spMkLst>
            <pc:docMk/>
            <pc:sldMk cId="3325307542" sldId="290"/>
            <ac:spMk id="2" creationId="{AE94A578-B349-D124-A086-153C3C0DB4E0}"/>
          </ac:spMkLst>
        </pc:spChg>
        <pc:spChg chg="mod">
          <ac:chgData name="Elizabeth McCree" userId="9ff088255143180e" providerId="LiveId" clId="{082FE51F-7754-4DE0-9978-5F55F83FB303}" dt="2025-09-10T14:07:53.387" v="341" actId="20577"/>
          <ac:spMkLst>
            <pc:docMk/>
            <pc:sldMk cId="3325307542" sldId="290"/>
            <ac:spMk id="3" creationId="{DD1F631B-506B-510F-0975-0965B2A1DA1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BBC7DB-A613-4764-B57B-E709107AA7C5}" type="datetimeFigureOut">
              <a:t>9/9/2025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2930F4-4375-46BE-8C02-65ED22C04D93}" type="slidenum">
              <a:t>‹#›</a:t>
            </a:fld>
            <a:endParaRPr lang="en-US"/>
          </a:p>
        </p:txBody>
      </p:sp>
    </p:spTree>
    <p:extLst>
      <p:ext uri="{BB962C8B-B14F-4D97-AF65-F5344CB8AC3E}">
        <p14:creationId xmlns:p14="http://schemas.microsoft.com/office/powerpoint/2010/main" val="33651325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A8F8A-6176-7A48-BF29-4E4C4BD623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3CCEF7-A2C3-934E-9AE1-A93101BB5B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A99B516-577D-564F-88CD-7705452936FC}"/>
              </a:ext>
            </a:extLst>
          </p:cNvPr>
          <p:cNvSpPr>
            <a:spLocks noGrp="1"/>
          </p:cNvSpPr>
          <p:nvPr>
            <p:ph type="dt" sz="half" idx="10"/>
          </p:nvPr>
        </p:nvSpPr>
        <p:spPr/>
        <p:txBody>
          <a:bodyPr/>
          <a:lstStyle/>
          <a:p>
            <a:fld id="{5586B75A-687E-405C-8A0B-8D00578BA2C3}" type="datetimeFigureOut">
              <a:rPr lang="en-US" smtClean="0"/>
              <a:pPr/>
              <a:t>9/9/2025</a:t>
            </a:fld>
            <a:endParaRPr lang="en-US"/>
          </a:p>
        </p:txBody>
      </p:sp>
      <p:sp>
        <p:nvSpPr>
          <p:cNvPr id="5" name="Footer Placeholder 4">
            <a:extLst>
              <a:ext uri="{FF2B5EF4-FFF2-40B4-BE49-F238E27FC236}">
                <a16:creationId xmlns:a16="http://schemas.microsoft.com/office/drawing/2014/main" id="{1EE1D792-4F7E-254E-B59C-38D24CFE9F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390980-F437-4641-965D-AA9DD5235580}"/>
              </a:ext>
            </a:extLst>
          </p:cNvPr>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5089340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F504C-44C6-D94E-9628-C2A1F3E157B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01EC13-F4F0-2C4A-9D10-B0201278530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1A8003-65FC-6C47-8A67-02EE303525FD}"/>
              </a:ext>
            </a:extLst>
          </p:cNvPr>
          <p:cNvSpPr>
            <a:spLocks noGrp="1"/>
          </p:cNvSpPr>
          <p:nvPr>
            <p:ph type="dt" sz="half" idx="10"/>
          </p:nvPr>
        </p:nvSpPr>
        <p:spPr/>
        <p:txBody>
          <a:bodyPr/>
          <a:lstStyle/>
          <a:p>
            <a:fld id="{5F4E5243-F52A-4D37-9694-EB26C6C31910}" type="datetimeFigureOut">
              <a:rPr lang="en-US" smtClean="0"/>
              <a:t>9/9/2025</a:t>
            </a:fld>
            <a:endParaRPr lang="en-US"/>
          </a:p>
        </p:txBody>
      </p:sp>
      <p:sp>
        <p:nvSpPr>
          <p:cNvPr id="5" name="Footer Placeholder 4">
            <a:extLst>
              <a:ext uri="{FF2B5EF4-FFF2-40B4-BE49-F238E27FC236}">
                <a16:creationId xmlns:a16="http://schemas.microsoft.com/office/drawing/2014/main" id="{E039C4BF-4034-FC49-B563-0A463DCD45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72AA35-6D4B-D44D-BE94-36BE798ACCC7}"/>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67724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531660-9AF1-6445-884E-AA0ED08BF0A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58C7D22-562A-8743-8BD8-452056A7D6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0412BB-526D-1340-B95E-BD127763E200}"/>
              </a:ext>
            </a:extLst>
          </p:cNvPr>
          <p:cNvSpPr>
            <a:spLocks noGrp="1"/>
          </p:cNvSpPr>
          <p:nvPr>
            <p:ph type="dt" sz="half" idx="10"/>
          </p:nvPr>
        </p:nvSpPr>
        <p:spPr/>
        <p:txBody>
          <a:bodyPr/>
          <a:lstStyle/>
          <a:p>
            <a:fld id="{3A77B6E1-634A-48DC-9E8B-D894023267EF}" type="datetimeFigureOut">
              <a:rPr lang="en-US" smtClean="0"/>
              <a:t>9/9/2025</a:t>
            </a:fld>
            <a:endParaRPr lang="en-US"/>
          </a:p>
        </p:txBody>
      </p:sp>
      <p:sp>
        <p:nvSpPr>
          <p:cNvPr id="5" name="Footer Placeholder 4">
            <a:extLst>
              <a:ext uri="{FF2B5EF4-FFF2-40B4-BE49-F238E27FC236}">
                <a16:creationId xmlns:a16="http://schemas.microsoft.com/office/drawing/2014/main" id="{5E502B41-0526-4B46-94F0-F673299744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E56596-0282-4F47-B184-7C17CBB99E79}"/>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697984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BE765-401A-BB4B-8169-D3B3900F3F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59FDB1-9617-A04F-99A8-467591A2F4B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0BC25E-9FC9-0341-B09B-D73FF347D86A}"/>
              </a:ext>
            </a:extLst>
          </p:cNvPr>
          <p:cNvSpPr>
            <a:spLocks noGrp="1"/>
          </p:cNvSpPr>
          <p:nvPr>
            <p:ph type="dt" sz="half" idx="10"/>
          </p:nvPr>
        </p:nvSpPr>
        <p:spPr/>
        <p:txBody>
          <a:bodyPr/>
          <a:lstStyle/>
          <a:p>
            <a:fld id="{7B2D3E9E-A95C-48F2-B4BF-A71542E0BE9A}" type="datetimeFigureOut">
              <a:rPr lang="en-US" smtClean="0"/>
              <a:t>9/9/2025</a:t>
            </a:fld>
            <a:endParaRPr lang="en-US"/>
          </a:p>
        </p:txBody>
      </p:sp>
      <p:sp>
        <p:nvSpPr>
          <p:cNvPr id="5" name="Footer Placeholder 4">
            <a:extLst>
              <a:ext uri="{FF2B5EF4-FFF2-40B4-BE49-F238E27FC236}">
                <a16:creationId xmlns:a16="http://schemas.microsoft.com/office/drawing/2014/main" id="{4C87F9DA-147B-AD43-92DC-E74D0F34F1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7AC511-88E5-B64B-86BB-AC2DCB7AC158}"/>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277670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9822E-B25E-0042-AD44-1D734B55FA7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6C49125-52B1-F343-ADE0-B229299F7F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B12A7B8-D4F8-7248-82AC-CE5B3601AD5C}"/>
              </a:ext>
            </a:extLst>
          </p:cNvPr>
          <p:cNvSpPr>
            <a:spLocks noGrp="1"/>
          </p:cNvSpPr>
          <p:nvPr>
            <p:ph type="dt" sz="half" idx="10"/>
          </p:nvPr>
        </p:nvSpPr>
        <p:spPr/>
        <p:txBody>
          <a:bodyPr/>
          <a:lstStyle/>
          <a:p>
            <a:fld id="{5586B75A-687E-405C-8A0B-8D00578BA2C3}" type="datetimeFigureOut">
              <a:rPr lang="en-US" smtClean="0"/>
              <a:pPr/>
              <a:t>9/9/2025</a:t>
            </a:fld>
            <a:endParaRPr lang="en-US"/>
          </a:p>
        </p:txBody>
      </p:sp>
      <p:sp>
        <p:nvSpPr>
          <p:cNvPr id="5" name="Footer Placeholder 4">
            <a:extLst>
              <a:ext uri="{FF2B5EF4-FFF2-40B4-BE49-F238E27FC236}">
                <a16:creationId xmlns:a16="http://schemas.microsoft.com/office/drawing/2014/main" id="{0896DB24-4D68-084A-A2A2-B411B724CC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04026F-8E7D-2A40-B869-22EFC22056AD}"/>
              </a:ext>
            </a:extLst>
          </p:cNvPr>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529919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4EEAE-2907-1940-8C77-580A660ACC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3D298B0-6340-1B4C-A495-B8397DFDDD6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7C3176F-D501-7B44-9030-F684F540C08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1FF8B7D-64D9-A843-BC68-5960EB0A0789}"/>
              </a:ext>
            </a:extLst>
          </p:cNvPr>
          <p:cNvSpPr>
            <a:spLocks noGrp="1"/>
          </p:cNvSpPr>
          <p:nvPr>
            <p:ph type="dt" sz="half" idx="10"/>
          </p:nvPr>
        </p:nvSpPr>
        <p:spPr/>
        <p:txBody>
          <a:bodyPr/>
          <a:lstStyle/>
          <a:p>
            <a:fld id="{F12952B5-7A2F-4CC8-B7CE-9234E21C2837}" type="datetimeFigureOut">
              <a:rPr lang="en-US" smtClean="0"/>
              <a:t>9/9/2025</a:t>
            </a:fld>
            <a:endParaRPr lang="en-US"/>
          </a:p>
        </p:txBody>
      </p:sp>
      <p:sp>
        <p:nvSpPr>
          <p:cNvPr id="6" name="Footer Placeholder 5">
            <a:extLst>
              <a:ext uri="{FF2B5EF4-FFF2-40B4-BE49-F238E27FC236}">
                <a16:creationId xmlns:a16="http://schemas.microsoft.com/office/drawing/2014/main" id="{B0BFABB9-8F4B-4F4B-880B-B604AA0583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6D96C-60AD-084C-B37E-5520FF40E90B}"/>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667651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61247-F40C-344D-90B8-D7D8ED8A47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C04BA5F-33AB-884D-93CF-4011630CBE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4265F2E-79F4-D14B-BDCE-B6513C4723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238F300-ED92-8345-9E7C-5430D1F7AB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9D2025-B550-4642-A2C9-C9E4750258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AFCA1E-9382-C541-B144-88E5E22CB46A}"/>
              </a:ext>
            </a:extLst>
          </p:cNvPr>
          <p:cNvSpPr>
            <a:spLocks noGrp="1"/>
          </p:cNvSpPr>
          <p:nvPr>
            <p:ph type="dt" sz="half" idx="10"/>
          </p:nvPr>
        </p:nvSpPr>
        <p:spPr/>
        <p:txBody>
          <a:bodyPr/>
          <a:lstStyle/>
          <a:p>
            <a:fld id="{CE1DA07A-9201-4B4B-BAF2-015AFA30F520}" type="datetimeFigureOut">
              <a:rPr lang="en-US" smtClean="0"/>
              <a:t>9/9/2025</a:t>
            </a:fld>
            <a:endParaRPr lang="en-US"/>
          </a:p>
        </p:txBody>
      </p:sp>
      <p:sp>
        <p:nvSpPr>
          <p:cNvPr id="8" name="Footer Placeholder 7">
            <a:extLst>
              <a:ext uri="{FF2B5EF4-FFF2-40B4-BE49-F238E27FC236}">
                <a16:creationId xmlns:a16="http://schemas.microsoft.com/office/drawing/2014/main" id="{1C8F0AD0-3A4D-484E-8C1E-6BBB830A803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B2F230-4993-B24A-A879-D84B40842AFD}"/>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179446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C2A17-63D8-D543-8922-F949326DB06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C7D5C2-B394-CE43-AA35-2F4967812A66}"/>
              </a:ext>
            </a:extLst>
          </p:cNvPr>
          <p:cNvSpPr>
            <a:spLocks noGrp="1"/>
          </p:cNvSpPr>
          <p:nvPr>
            <p:ph type="dt" sz="half" idx="10"/>
          </p:nvPr>
        </p:nvSpPr>
        <p:spPr/>
        <p:txBody>
          <a:bodyPr/>
          <a:lstStyle/>
          <a:p>
            <a:fld id="{73D7E00A-486F-4252-8B1D-E32645521F49}" type="datetimeFigureOut">
              <a:rPr lang="en-US" smtClean="0"/>
              <a:t>9/9/2025</a:t>
            </a:fld>
            <a:endParaRPr lang="en-US"/>
          </a:p>
        </p:txBody>
      </p:sp>
      <p:sp>
        <p:nvSpPr>
          <p:cNvPr id="4" name="Footer Placeholder 3">
            <a:extLst>
              <a:ext uri="{FF2B5EF4-FFF2-40B4-BE49-F238E27FC236}">
                <a16:creationId xmlns:a16="http://schemas.microsoft.com/office/drawing/2014/main" id="{4E77F9F6-E0B5-D34D-AF0E-D25BCEF3CEB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E6C27E-3BE8-D04C-B0FA-1D8C96292FF8}"/>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706602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275654-3076-1545-942C-580ED150D289}"/>
              </a:ext>
            </a:extLst>
          </p:cNvPr>
          <p:cNvSpPr>
            <a:spLocks noGrp="1"/>
          </p:cNvSpPr>
          <p:nvPr>
            <p:ph type="dt" sz="half" idx="10"/>
          </p:nvPr>
        </p:nvSpPr>
        <p:spPr/>
        <p:txBody>
          <a:bodyPr/>
          <a:lstStyle/>
          <a:p>
            <a:fld id="{8DDF5F92-E675-4B36-9A60-69A962A68675}" type="datetimeFigureOut">
              <a:rPr lang="en-US" smtClean="0"/>
              <a:t>9/9/2025</a:t>
            </a:fld>
            <a:endParaRPr lang="en-US"/>
          </a:p>
        </p:txBody>
      </p:sp>
      <p:sp>
        <p:nvSpPr>
          <p:cNvPr id="3" name="Footer Placeholder 2">
            <a:extLst>
              <a:ext uri="{FF2B5EF4-FFF2-40B4-BE49-F238E27FC236}">
                <a16:creationId xmlns:a16="http://schemas.microsoft.com/office/drawing/2014/main" id="{85A5677D-8975-1F4E-920D-9231B93C215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739984D-5908-344A-A979-4164D7DE8106}"/>
              </a:ext>
            </a:extLst>
          </p:cNvPr>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373812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36A39-2FC9-5B48-A9AA-9092F38F59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02E956B-AF7D-564A-B3BB-F319E95E22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DF9CA16-DFD8-5A48-A4D4-CCC1A0EE47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02D379-AC30-A04D-B0F7-10EA7FF3855D}"/>
              </a:ext>
            </a:extLst>
          </p:cNvPr>
          <p:cNvSpPr>
            <a:spLocks noGrp="1"/>
          </p:cNvSpPr>
          <p:nvPr>
            <p:ph type="dt" sz="half" idx="10"/>
          </p:nvPr>
        </p:nvSpPr>
        <p:spPr/>
        <p:txBody>
          <a:bodyPr/>
          <a:lstStyle/>
          <a:p>
            <a:fld id="{AF6E2C9B-5FA2-460D-9BE7-B0812FC2A6FF}" type="datetimeFigureOut">
              <a:rPr lang="en-US" smtClean="0"/>
              <a:t>9/9/2025</a:t>
            </a:fld>
            <a:endParaRPr lang="en-US"/>
          </a:p>
        </p:txBody>
      </p:sp>
      <p:sp>
        <p:nvSpPr>
          <p:cNvPr id="6" name="Footer Placeholder 5">
            <a:extLst>
              <a:ext uri="{FF2B5EF4-FFF2-40B4-BE49-F238E27FC236}">
                <a16:creationId xmlns:a16="http://schemas.microsoft.com/office/drawing/2014/main" id="{7192AAA2-589A-9345-A347-8277F48A1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B804FB-9943-8B48-83B6-2E3092982510}"/>
              </a:ext>
            </a:extLst>
          </p:cNvPr>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733380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86B9E-6A8A-7D4D-BAD4-4FA6565CED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CB8585-F8C2-6B45-83D2-2E41095AAB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EE7B5B3-2BBC-D044-A911-81E1F829C4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D146EF-B27E-0C48-885B-0067D3FACD37}"/>
              </a:ext>
            </a:extLst>
          </p:cNvPr>
          <p:cNvSpPr>
            <a:spLocks noGrp="1"/>
          </p:cNvSpPr>
          <p:nvPr>
            <p:ph type="dt" sz="half" idx="10"/>
          </p:nvPr>
        </p:nvSpPr>
        <p:spPr/>
        <p:txBody>
          <a:bodyPr/>
          <a:lstStyle/>
          <a:p>
            <a:fld id="{5586B75A-687E-405C-8A0B-8D00578BA2C3}" type="datetimeFigureOut">
              <a:rPr lang="en-US" smtClean="0"/>
              <a:pPr/>
              <a:t>9/9/2025</a:t>
            </a:fld>
            <a:endParaRPr lang="en-US"/>
          </a:p>
        </p:txBody>
      </p:sp>
      <p:sp>
        <p:nvSpPr>
          <p:cNvPr id="6" name="Footer Placeholder 5">
            <a:extLst>
              <a:ext uri="{FF2B5EF4-FFF2-40B4-BE49-F238E27FC236}">
                <a16:creationId xmlns:a16="http://schemas.microsoft.com/office/drawing/2014/main" id="{A8D3CD47-29BE-564C-9A76-EEF8824BCF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122E51-67EA-E74A-8C22-8BF61F0A5907}"/>
              </a:ext>
            </a:extLst>
          </p:cNvPr>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083849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96891F6-0371-914B-B435-8D3058AA6B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A4087A0-820B-774E-A45A-0FCBDFCCAD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82F53E-EF61-CC40-8B57-4D2F19D53D1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86B75A-687E-405C-8A0B-8D00578BA2C3}" type="datetimeFigureOut">
              <a:rPr lang="en-US" smtClean="0"/>
              <a:pPr/>
              <a:t>9/9/2025</a:t>
            </a:fld>
            <a:endParaRPr lang="en-US"/>
          </a:p>
        </p:txBody>
      </p:sp>
      <p:sp>
        <p:nvSpPr>
          <p:cNvPr id="5" name="Footer Placeholder 4">
            <a:extLst>
              <a:ext uri="{FF2B5EF4-FFF2-40B4-BE49-F238E27FC236}">
                <a16:creationId xmlns:a16="http://schemas.microsoft.com/office/drawing/2014/main" id="{8B8F4106-739A-3849-BCD7-AA516D38F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1CE814A-0AA1-3342-8A7C-7B1C0DDFE1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257059947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AttorneyMcCree@outlook.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southbendtribune.com/story/news/local/2015/07/06/galien-township-schools-officially-dissolve-this-week/46221859/" TargetMode="External"/><Relationship Id="rId2" Type="http://schemas.openxmlformats.org/officeDocument/2006/relationships/hyperlink" Target="https://www.libertychristianmi.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0E578-33F3-687A-1FB3-20B62D57EB77}"/>
              </a:ext>
            </a:extLst>
          </p:cNvPr>
          <p:cNvSpPr>
            <a:spLocks noGrp="1"/>
          </p:cNvSpPr>
          <p:nvPr>
            <p:ph type="ctrTitle"/>
          </p:nvPr>
        </p:nvSpPr>
        <p:spPr>
          <a:xfrm>
            <a:off x="603504" y="770466"/>
            <a:ext cx="10782300" cy="4487334"/>
          </a:xfrm>
        </p:spPr>
        <p:txBody>
          <a:bodyPr/>
          <a:lstStyle/>
          <a:p>
            <a:r>
              <a:rPr lang="en-US" dirty="0"/>
              <a:t>Truancy</a:t>
            </a:r>
            <a:br>
              <a:rPr lang="en-US" dirty="0"/>
            </a:br>
            <a:r>
              <a:rPr lang="en-US" sz="4800" dirty="0"/>
              <a:t>Children’s Law Section</a:t>
            </a:r>
            <a:br>
              <a:rPr lang="en-US" sz="4800" dirty="0"/>
            </a:br>
            <a:r>
              <a:rPr lang="en-US" sz="4800" dirty="0"/>
              <a:t>September 10, 2025</a:t>
            </a:r>
            <a:br>
              <a:rPr lang="en-US" sz="5400" dirty="0"/>
            </a:br>
            <a:br>
              <a:rPr lang="en-US" sz="2800" dirty="0">
                <a:latin typeface="Georgia" panose="02040502050405020303" pitchFamily="18" charset="0"/>
              </a:rPr>
            </a:br>
            <a:r>
              <a:rPr lang="en-US" sz="2800" dirty="0">
                <a:latin typeface="Georgia" panose="02040502050405020303" pitchFamily="18" charset="0"/>
              </a:rPr>
              <a:t>Presenter: Elizabeth McCree Esq.</a:t>
            </a:r>
            <a:br>
              <a:rPr lang="en-US" sz="2800" dirty="0">
                <a:latin typeface="Georgia" panose="02040502050405020303" pitchFamily="18" charset="0"/>
              </a:rPr>
            </a:br>
            <a:r>
              <a:rPr lang="en-US" sz="2800" dirty="0">
                <a:latin typeface="Georgia" panose="02040502050405020303" pitchFamily="18" charset="0"/>
              </a:rPr>
              <a:t>The Law Office of Elizabeth L. McCree PLLC</a:t>
            </a:r>
            <a:br>
              <a:rPr lang="en-US" sz="2800" dirty="0">
                <a:latin typeface="Georgia" panose="02040502050405020303" pitchFamily="18" charset="0"/>
              </a:rPr>
            </a:br>
            <a:r>
              <a:rPr lang="en-US" sz="2800" dirty="0">
                <a:latin typeface="Georgia" panose="02040502050405020303" pitchFamily="18" charset="0"/>
                <a:hlinkClick r:id="rId2"/>
              </a:rPr>
              <a:t>AttorneyMcCree@outlook.com</a:t>
            </a:r>
            <a:br>
              <a:rPr lang="en-US" sz="2800" dirty="0">
                <a:latin typeface="Georgia" panose="02040502050405020303" pitchFamily="18" charset="0"/>
              </a:rPr>
            </a:br>
            <a:r>
              <a:rPr lang="en-US" sz="2800" dirty="0">
                <a:latin typeface="Georgia" panose="02040502050405020303" pitchFamily="18" charset="0"/>
              </a:rPr>
              <a:t>(269) 873-0208</a:t>
            </a:r>
          </a:p>
        </p:txBody>
      </p:sp>
      <p:sp>
        <p:nvSpPr>
          <p:cNvPr id="3" name="Subtitle 2">
            <a:extLst>
              <a:ext uri="{FF2B5EF4-FFF2-40B4-BE49-F238E27FC236}">
                <a16:creationId xmlns:a16="http://schemas.microsoft.com/office/drawing/2014/main" id="{5927E88C-5BEB-4445-707B-ED5910621184}"/>
              </a:ext>
            </a:extLst>
          </p:cNvPr>
          <p:cNvSpPr>
            <a:spLocks noGrp="1"/>
          </p:cNvSpPr>
          <p:nvPr>
            <p:ph type="subTitle" idx="1"/>
          </p:nvPr>
        </p:nvSpPr>
        <p:spPr/>
        <p:txBody>
          <a:bodyPr vert="horz" lIns="91440" tIns="45720" rIns="91440" bIns="45720" rtlCol="0" anchor="t">
            <a:normAutofit/>
          </a:bodyPr>
          <a:lstStyle/>
          <a:p>
            <a:endParaRPr lang="en-US" dirty="0"/>
          </a:p>
          <a:p>
            <a:endParaRPr lang="en-US" dirty="0"/>
          </a:p>
        </p:txBody>
      </p:sp>
    </p:spTree>
    <p:extLst>
      <p:ext uri="{BB962C8B-B14F-4D97-AF65-F5344CB8AC3E}">
        <p14:creationId xmlns:p14="http://schemas.microsoft.com/office/powerpoint/2010/main" val="223328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52E5B-D47B-4EE4-865E-3CB7E444C751}"/>
              </a:ext>
            </a:extLst>
          </p:cNvPr>
          <p:cNvSpPr>
            <a:spLocks noGrp="1"/>
          </p:cNvSpPr>
          <p:nvPr>
            <p:ph type="title"/>
          </p:nvPr>
        </p:nvSpPr>
        <p:spPr>
          <a:xfrm>
            <a:off x="838200" y="242497"/>
            <a:ext cx="10515600" cy="877079"/>
          </a:xfrm>
        </p:spPr>
        <p:txBody>
          <a:bodyPr/>
          <a:lstStyle/>
          <a:p>
            <a:pPr algn="ctr"/>
            <a:r>
              <a:rPr lang="en-US" dirty="0">
                <a:latin typeface="Times New Roman" panose="02020603050405020304" pitchFamily="18" charset="0"/>
                <a:ea typeface="Calibri Light"/>
                <a:cs typeface="Times New Roman" panose="02020603050405020304" pitchFamily="18" charset="0"/>
              </a:rPr>
              <a:t>It’s just a status offense!</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C0D1A4B-1D10-439B-AFBA-174DC862DA3E}"/>
              </a:ext>
            </a:extLst>
          </p:cNvPr>
          <p:cNvSpPr>
            <a:spLocks noGrp="1"/>
          </p:cNvSpPr>
          <p:nvPr>
            <p:ph idx="1"/>
          </p:nvPr>
        </p:nvSpPr>
        <p:spPr>
          <a:xfrm>
            <a:off x="448574" y="1119576"/>
            <a:ext cx="11197086" cy="5495927"/>
          </a:xfrm>
        </p:spPr>
        <p:txBody>
          <a:bodyPr>
            <a:normAutofit/>
          </a:bodyPr>
          <a:lstStyle/>
          <a:p>
            <a:r>
              <a:rPr lang="en-US" dirty="0">
                <a:solidFill>
                  <a:srgbClr val="000000"/>
                </a:solidFill>
                <a:latin typeface="Times New Roman" panose="02020603050405020304" pitchFamily="18" charset="0"/>
                <a:ea typeface="Calibri Light" panose="020F0302020204030204"/>
                <a:cs typeface="Times New Roman" panose="02020603050405020304" pitchFamily="18" charset="0"/>
              </a:rPr>
              <a:t>Is it really an IEP/Accommodations/Harassment issue that could become a much larger civil lawsuit or complaint?</a:t>
            </a:r>
          </a:p>
          <a:p>
            <a:pPr lvl="1"/>
            <a:r>
              <a:rPr lang="en-US" i="1" dirty="0">
                <a:solidFill>
                  <a:srgbClr val="000000"/>
                </a:solidFill>
                <a:latin typeface="Times New Roman" panose="02020603050405020304" pitchFamily="18" charset="0"/>
                <a:ea typeface="Calibri Light" panose="020F0302020204030204"/>
                <a:cs typeface="Times New Roman" panose="02020603050405020304" pitchFamily="18" charset="0"/>
              </a:rPr>
              <a:t>In re </a:t>
            </a:r>
            <a:r>
              <a:rPr lang="en-US" i="1" dirty="0" err="1">
                <a:solidFill>
                  <a:srgbClr val="000000"/>
                </a:solidFill>
                <a:latin typeface="Times New Roman" panose="02020603050405020304" pitchFamily="18" charset="0"/>
                <a:ea typeface="Calibri Light" panose="020F0302020204030204"/>
                <a:cs typeface="Times New Roman" panose="02020603050405020304" pitchFamily="18" charset="0"/>
              </a:rPr>
              <a:t>Napieraj</a:t>
            </a:r>
            <a:r>
              <a:rPr lang="en-US" i="1" dirty="0">
                <a:solidFill>
                  <a:srgbClr val="000000"/>
                </a:solidFill>
                <a:latin typeface="Times New Roman" panose="02020603050405020304" pitchFamily="18" charset="0"/>
                <a:ea typeface="Calibri Light" panose="020F0302020204030204"/>
                <a:cs typeface="Times New Roman" panose="02020603050405020304" pitchFamily="18" charset="0"/>
              </a:rPr>
              <a:t> </a:t>
            </a:r>
            <a:r>
              <a:rPr lang="en-US" dirty="0">
                <a:solidFill>
                  <a:srgbClr val="000000"/>
                </a:solidFill>
                <a:latin typeface="Times New Roman" panose="02020603050405020304" pitchFamily="18" charset="0"/>
                <a:ea typeface="Calibri Light" panose="020F0302020204030204"/>
                <a:cs typeface="Times New Roman" panose="02020603050405020304" pitchFamily="18" charset="0"/>
              </a:rPr>
              <a:t>304 Mich App 742, 848 NW2d 499 (2014)</a:t>
            </a:r>
          </a:p>
          <a:p>
            <a:r>
              <a:rPr lang="en-US" dirty="0">
                <a:solidFill>
                  <a:srgbClr val="000000"/>
                </a:solidFill>
                <a:latin typeface="Times New Roman" panose="02020603050405020304" pitchFamily="18" charset="0"/>
                <a:ea typeface="Calibri Light" panose="020F0302020204030204"/>
                <a:cs typeface="Times New Roman" panose="02020603050405020304" pitchFamily="18" charset="0"/>
              </a:rPr>
              <a:t>Guardians and children can be charged.</a:t>
            </a:r>
          </a:p>
          <a:p>
            <a:r>
              <a:rPr lang="en-US" dirty="0">
                <a:solidFill>
                  <a:srgbClr val="000000"/>
                </a:solidFill>
                <a:latin typeface="Times New Roman" panose="02020603050405020304" pitchFamily="18" charset="0"/>
                <a:ea typeface="Calibri Light" panose="020F0302020204030204"/>
                <a:cs typeface="Times New Roman" panose="02020603050405020304" pitchFamily="18" charset="0"/>
              </a:rPr>
              <a:t>MJJAS and other screenings could uncover additional issues of delinquency and/or abuse neglect. Is it educational neglect?</a:t>
            </a:r>
          </a:p>
          <a:p>
            <a:r>
              <a:rPr lang="en-US" dirty="0">
                <a:solidFill>
                  <a:srgbClr val="000000"/>
                </a:solidFill>
                <a:latin typeface="Times New Roman" panose="02020603050405020304" pitchFamily="18" charset="0"/>
                <a:ea typeface="Calibri Light" panose="020F0302020204030204"/>
                <a:cs typeface="Times New Roman" panose="02020603050405020304" pitchFamily="18" charset="0"/>
              </a:rPr>
              <a:t>Probate-guardians not getting help so they request truancy or incorrigibility</a:t>
            </a:r>
          </a:p>
          <a:p>
            <a:r>
              <a:rPr lang="en-US" dirty="0">
                <a:solidFill>
                  <a:srgbClr val="000000"/>
                </a:solidFill>
                <a:latin typeface="Times New Roman" panose="02020603050405020304" pitchFamily="18" charset="0"/>
                <a:ea typeface="Calibri Light" panose="020F0302020204030204"/>
                <a:cs typeface="Times New Roman" panose="02020603050405020304" pitchFamily="18" charset="0"/>
              </a:rPr>
              <a:t>Sentencing guidelines</a:t>
            </a:r>
          </a:p>
          <a:p>
            <a:pPr lvl="1"/>
            <a:r>
              <a:rPr lang="en-US" dirty="0">
                <a:solidFill>
                  <a:srgbClr val="000000"/>
                </a:solidFill>
                <a:latin typeface="Times New Roman" panose="02020603050405020304" pitchFamily="18" charset="0"/>
                <a:ea typeface="Calibri Light" panose="020F0302020204030204"/>
                <a:cs typeface="Times New Roman" panose="02020603050405020304" pitchFamily="18" charset="0"/>
              </a:rPr>
              <a:t>On Monday I had a prosecutor and judge try to count a warn and dismiss as an adjudication for PRV5 for my 26-year-old client! They had my client’s age for first arrest at 12 based on a status offense.</a:t>
            </a:r>
          </a:p>
          <a:p>
            <a:pPr marL="0" lvl="2" indent="0">
              <a:buNone/>
            </a:pPr>
            <a:endParaRPr lang="en-US" dirty="0">
              <a:solidFill>
                <a:srgbClr val="000000"/>
              </a:solidFill>
              <a:latin typeface="Georgia"/>
              <a:ea typeface="Calibri Light" panose="020F0302020204030204"/>
              <a:cs typeface="Calibri Light" panose="020F0302020204030204"/>
            </a:endParaRPr>
          </a:p>
        </p:txBody>
      </p:sp>
    </p:spTree>
    <p:extLst>
      <p:ext uri="{BB962C8B-B14F-4D97-AF65-F5344CB8AC3E}">
        <p14:creationId xmlns:p14="http://schemas.microsoft.com/office/powerpoint/2010/main" val="5964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A3AE4-86B2-C461-9A0C-489B87F7119F}"/>
              </a:ext>
            </a:extLst>
          </p:cNvPr>
          <p:cNvSpPr>
            <a:spLocks noGrp="1"/>
          </p:cNvSpPr>
          <p:nvPr>
            <p:ph type="title"/>
          </p:nvPr>
        </p:nvSpPr>
        <p:spPr>
          <a:xfrm>
            <a:off x="838200" y="365125"/>
            <a:ext cx="10515600" cy="549275"/>
          </a:xfrm>
        </p:spPr>
        <p:txBody>
          <a:bodyPr>
            <a:normAutofit fontScale="90000"/>
          </a:bodyPr>
          <a:lstStyle/>
          <a:p>
            <a:pPr algn="ctr"/>
            <a:r>
              <a:rPr lang="pt-BR" dirty="0"/>
              <a:t>MCL 712A.2(a)(4)</a:t>
            </a:r>
            <a:endParaRPr lang="en-US" dirty="0"/>
          </a:p>
        </p:txBody>
      </p:sp>
      <p:sp>
        <p:nvSpPr>
          <p:cNvPr id="3" name="Content Placeholder 2">
            <a:extLst>
              <a:ext uri="{FF2B5EF4-FFF2-40B4-BE49-F238E27FC236}">
                <a16:creationId xmlns:a16="http://schemas.microsoft.com/office/drawing/2014/main" id="{987C9F4E-3A82-6AD0-CE15-EB84338E790B}"/>
              </a:ext>
            </a:extLst>
          </p:cNvPr>
          <p:cNvSpPr>
            <a:spLocks noGrp="1"/>
          </p:cNvSpPr>
          <p:nvPr>
            <p:ph idx="1"/>
          </p:nvPr>
        </p:nvSpPr>
        <p:spPr>
          <a:xfrm>
            <a:off x="838200" y="1052423"/>
            <a:ext cx="10515600" cy="5440452"/>
          </a:xfrm>
        </p:spPr>
        <p:txBody>
          <a:bodyPr>
            <a:normAutofit fontScale="92500" lnSpcReduction="20000"/>
          </a:bodyPr>
          <a:lstStyle/>
          <a:p>
            <a:pPr algn="l">
              <a:buNone/>
            </a:pPr>
            <a:r>
              <a:rPr lang="en-US" b="0" i="0" dirty="0">
                <a:solidFill>
                  <a:srgbClr val="212529"/>
                </a:solidFill>
                <a:effectLst/>
                <a:latin typeface="Helvetica" panose="020B0604020202020204" pitchFamily="34" charset="0"/>
              </a:rPr>
              <a:t>The court has the following authority and jurisdiction:</a:t>
            </a:r>
          </a:p>
          <a:p>
            <a:pPr algn="l">
              <a:buNone/>
            </a:pPr>
            <a:r>
              <a:rPr lang="en-US" b="0" i="0" dirty="0">
                <a:solidFill>
                  <a:srgbClr val="212529"/>
                </a:solidFill>
                <a:effectLst/>
                <a:latin typeface="Helvetica" panose="020B0604020202020204" pitchFamily="34" charset="0"/>
              </a:rPr>
              <a:t>    (a) Exclusive original jurisdiction superior to and regardless of the jurisdiction of another court in proceedings concerning a juvenile under 18 years of age who is found within the county if 1 or more of the following apply:</a:t>
            </a:r>
          </a:p>
          <a:p>
            <a:pPr>
              <a:buNone/>
            </a:pPr>
            <a:r>
              <a:rPr lang="en-US" dirty="0"/>
              <a:t> (4) </a:t>
            </a:r>
            <a:r>
              <a:rPr lang="en-US" b="1" dirty="0">
                <a:solidFill>
                  <a:schemeClr val="accent1">
                    <a:lumMod val="75000"/>
                  </a:schemeClr>
                </a:solidFill>
              </a:rPr>
              <a:t>The juvenile willfully and repeatedly absents himself or herself from school</a:t>
            </a:r>
            <a:r>
              <a:rPr lang="en-US" dirty="0"/>
              <a:t> </a:t>
            </a:r>
            <a:r>
              <a:rPr lang="en-US" dirty="0">
                <a:solidFill>
                  <a:srgbClr val="FF0000"/>
                </a:solidFill>
              </a:rPr>
              <a:t>or other learning program intended to meet the juvenile's educational needs</a:t>
            </a:r>
            <a:r>
              <a:rPr lang="en-US" dirty="0">
                <a:solidFill>
                  <a:srgbClr val="00B050"/>
                </a:solidFill>
              </a:rPr>
              <a:t>, or repeatedly violates rules and regulations of the school or other learning program</a:t>
            </a:r>
            <a:r>
              <a:rPr lang="en-US" dirty="0"/>
              <a:t>, </a:t>
            </a:r>
            <a:r>
              <a:rPr lang="en-US" sz="4800" dirty="0">
                <a:solidFill>
                  <a:srgbClr val="7030A0"/>
                </a:solidFill>
              </a:rPr>
              <a:t>and</a:t>
            </a:r>
            <a:r>
              <a:rPr lang="en-US" dirty="0">
                <a:solidFill>
                  <a:srgbClr val="7030A0"/>
                </a:solidFill>
              </a:rPr>
              <a:t> the court finds on the record that the juvenile, the juvenile's parent, guardian, or custodian, and school officials or learning program personnel have met on the juvenile's educational problems and educational counseling and alternative agency help have been sought. </a:t>
            </a:r>
            <a:r>
              <a:rPr lang="en-US" b="1" dirty="0">
                <a:solidFill>
                  <a:srgbClr val="FFC000"/>
                </a:solidFill>
              </a:rPr>
              <a:t>As used in this sub-subdivision only</a:t>
            </a:r>
            <a:r>
              <a:rPr lang="en-US" dirty="0">
                <a:solidFill>
                  <a:srgbClr val="FFC000"/>
                </a:solidFill>
              </a:rPr>
              <a:t>, </a:t>
            </a:r>
            <a:r>
              <a:rPr lang="en-US" dirty="0">
                <a:solidFill>
                  <a:schemeClr val="accent1"/>
                </a:solidFill>
              </a:rPr>
              <a:t>"learning program" means an organized educational program that is appropriate, given the age, intelligence, ability, and psychological limitations of a juvenile</a:t>
            </a:r>
            <a:r>
              <a:rPr lang="en-US" dirty="0"/>
              <a:t>, </a:t>
            </a:r>
            <a:r>
              <a:rPr lang="en-US" dirty="0">
                <a:solidFill>
                  <a:srgbClr val="800000"/>
                </a:solidFill>
              </a:rPr>
              <a:t>in the subject areas of reading, spelling, mathematics, science, history, civics, writing, </a:t>
            </a:r>
            <a:r>
              <a:rPr lang="en-US" sz="4700" dirty="0">
                <a:solidFill>
                  <a:srgbClr val="800000"/>
                </a:solidFill>
              </a:rPr>
              <a:t>and</a:t>
            </a:r>
            <a:r>
              <a:rPr lang="en-US" dirty="0">
                <a:solidFill>
                  <a:srgbClr val="800000"/>
                </a:solidFill>
              </a:rPr>
              <a:t> English grammar.</a:t>
            </a:r>
            <a:endParaRPr lang="en-US" b="0" i="0" dirty="0">
              <a:solidFill>
                <a:srgbClr val="800000"/>
              </a:solidFill>
              <a:effectLst/>
              <a:latin typeface="Helvetica" panose="020B0604020202020204" pitchFamily="34" charset="0"/>
            </a:endParaRPr>
          </a:p>
          <a:p>
            <a:pPr marL="0" indent="0">
              <a:buNone/>
            </a:pPr>
            <a:endParaRPr lang="en-US" dirty="0"/>
          </a:p>
        </p:txBody>
      </p:sp>
    </p:spTree>
    <p:extLst>
      <p:ext uri="{BB962C8B-B14F-4D97-AF65-F5344CB8AC3E}">
        <p14:creationId xmlns:p14="http://schemas.microsoft.com/office/powerpoint/2010/main" val="4122397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009C6-8354-D05E-8D02-A588B65EB7B5}"/>
              </a:ext>
            </a:extLst>
          </p:cNvPr>
          <p:cNvSpPr>
            <a:spLocks noGrp="1"/>
          </p:cNvSpPr>
          <p:nvPr>
            <p:ph type="title"/>
          </p:nvPr>
        </p:nvSpPr>
        <p:spPr/>
        <p:txBody>
          <a:bodyPr/>
          <a:lstStyle/>
          <a:p>
            <a:pPr algn="ctr"/>
            <a:r>
              <a:rPr lang="en-US" dirty="0"/>
              <a:t>But I thought they can’t charge after 16?</a:t>
            </a:r>
          </a:p>
        </p:txBody>
      </p:sp>
      <p:sp>
        <p:nvSpPr>
          <p:cNvPr id="3" name="Content Placeholder 2">
            <a:extLst>
              <a:ext uri="{FF2B5EF4-FFF2-40B4-BE49-F238E27FC236}">
                <a16:creationId xmlns:a16="http://schemas.microsoft.com/office/drawing/2014/main" id="{03F478C7-4CEB-1811-BF22-0DBAFF0FE281}"/>
              </a:ext>
            </a:extLst>
          </p:cNvPr>
          <p:cNvSpPr>
            <a:spLocks noGrp="1"/>
          </p:cNvSpPr>
          <p:nvPr>
            <p:ph idx="1"/>
          </p:nvPr>
        </p:nvSpPr>
        <p:spPr>
          <a:xfrm>
            <a:off x="838200" y="1293962"/>
            <a:ext cx="10515600" cy="4883001"/>
          </a:xfrm>
        </p:spPr>
        <p:txBody>
          <a:bodyPr>
            <a:normAutofit/>
          </a:bodyPr>
          <a:lstStyle/>
          <a:p>
            <a:pPr marL="0" indent="0">
              <a:buNone/>
            </a:pPr>
            <a:r>
              <a:rPr lang="en-US" sz="2800" b="0" i="0" u="none" strike="noStrike" baseline="0" dirty="0">
                <a:solidFill>
                  <a:srgbClr val="0000FF"/>
                </a:solidFill>
                <a:latin typeface="PalatinoLinotype-Roman"/>
              </a:rPr>
              <a:t>MCL 380.1561</a:t>
            </a:r>
            <a:r>
              <a:rPr lang="en-US" dirty="0">
                <a:solidFill>
                  <a:srgbClr val="000000"/>
                </a:solidFill>
                <a:latin typeface="PalatinoLinotype-Roman"/>
              </a:rPr>
              <a:t>-Compulsory Education</a:t>
            </a:r>
          </a:p>
          <a:p>
            <a:pPr marL="0" indent="0">
              <a:buNone/>
            </a:pPr>
            <a:r>
              <a:rPr lang="en-US" dirty="0"/>
              <a:t>(1) Except as otherwise provided in this section, for a child who turned age 11 before December 1, 2009 or who entered grade 6 before 2009, the child's parent, guardian, or other person in this state having control and charge of the child shall send that child to a public school during the entire school year from the age of 6 to the child's sixteenth birthday. Except as otherwise provided in this section, for a child who turns age 11 on or after December 1, 2009 or a child who was age 11 before that date and enters grade 6 in 2009 or later, the child's parent, guardian, or other person in this state having control and charge of the child shall send the child to a public school during the entire school year from the age of 6 to the child's eighteenth birthday. </a:t>
            </a:r>
          </a:p>
        </p:txBody>
      </p:sp>
    </p:spTree>
    <p:extLst>
      <p:ext uri="{BB962C8B-B14F-4D97-AF65-F5344CB8AC3E}">
        <p14:creationId xmlns:p14="http://schemas.microsoft.com/office/powerpoint/2010/main" val="2561862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71F51-63BB-3137-4038-B696B9386C39}"/>
              </a:ext>
            </a:extLst>
          </p:cNvPr>
          <p:cNvSpPr>
            <a:spLocks noGrp="1"/>
          </p:cNvSpPr>
          <p:nvPr>
            <p:ph type="title"/>
          </p:nvPr>
        </p:nvSpPr>
        <p:spPr>
          <a:xfrm>
            <a:off x="189781" y="365125"/>
            <a:ext cx="11628408" cy="1325563"/>
          </a:xfrm>
        </p:spPr>
        <p:txBody>
          <a:bodyPr/>
          <a:lstStyle/>
          <a:p>
            <a:pPr algn="ctr"/>
            <a:r>
              <a:rPr lang="en-US" dirty="0"/>
              <a:t>Continued discussion of Compulsory Education</a:t>
            </a:r>
          </a:p>
        </p:txBody>
      </p:sp>
      <p:sp>
        <p:nvSpPr>
          <p:cNvPr id="3" name="Content Placeholder 2">
            <a:extLst>
              <a:ext uri="{FF2B5EF4-FFF2-40B4-BE49-F238E27FC236}">
                <a16:creationId xmlns:a16="http://schemas.microsoft.com/office/drawing/2014/main" id="{DE8D38D5-C378-671B-C735-67837981B724}"/>
              </a:ext>
            </a:extLst>
          </p:cNvPr>
          <p:cNvSpPr>
            <a:spLocks noGrp="1"/>
          </p:cNvSpPr>
          <p:nvPr>
            <p:ph idx="1"/>
          </p:nvPr>
        </p:nvSpPr>
        <p:spPr/>
        <p:txBody>
          <a:bodyPr/>
          <a:lstStyle/>
          <a:p>
            <a:pPr marL="0" indent="0">
              <a:buNone/>
            </a:pPr>
            <a:r>
              <a:rPr lang="en-US" dirty="0">
                <a:solidFill>
                  <a:srgbClr val="0000FF"/>
                </a:solidFill>
                <a:latin typeface="PalatinoLinotype-Roman"/>
              </a:rPr>
              <a:t>MCL 380.1561</a:t>
            </a:r>
            <a:r>
              <a:rPr lang="en-US" dirty="0">
                <a:solidFill>
                  <a:srgbClr val="000000"/>
                </a:solidFill>
                <a:latin typeface="PalatinoLinotype-Roman"/>
              </a:rPr>
              <a:t> (1) continued</a:t>
            </a:r>
          </a:p>
          <a:p>
            <a:r>
              <a:rPr lang="en-US" dirty="0"/>
              <a:t>Year-round school- “The child's attendance shall be continuous and consecutive for the school year fixed by the school district in which the child is enrolled. In a school district that maintains school during the entire calendar year and in which the school year is divided into quarters, a child is not required to attend the public school more than 3 quarters in 1 calendar year, but a child shall not be absent for 2 or more consecutive quarters.”</a:t>
            </a:r>
          </a:p>
        </p:txBody>
      </p:sp>
    </p:spTree>
    <p:extLst>
      <p:ext uri="{BB962C8B-B14F-4D97-AF65-F5344CB8AC3E}">
        <p14:creationId xmlns:p14="http://schemas.microsoft.com/office/powerpoint/2010/main" val="1451654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77816-0659-F5CA-6511-E438B4B54F15}"/>
              </a:ext>
            </a:extLst>
          </p:cNvPr>
          <p:cNvSpPr>
            <a:spLocks noGrp="1"/>
          </p:cNvSpPr>
          <p:nvPr>
            <p:ph type="title"/>
          </p:nvPr>
        </p:nvSpPr>
        <p:spPr>
          <a:xfrm>
            <a:off x="838200" y="365126"/>
            <a:ext cx="10515600" cy="739056"/>
          </a:xfrm>
        </p:spPr>
        <p:txBody>
          <a:bodyPr/>
          <a:lstStyle/>
          <a:p>
            <a:pPr algn="ctr"/>
            <a:r>
              <a:rPr lang="en-US" dirty="0"/>
              <a:t>Compulsory Education-Exemptions</a:t>
            </a:r>
          </a:p>
        </p:txBody>
      </p:sp>
      <p:sp>
        <p:nvSpPr>
          <p:cNvPr id="3" name="Content Placeholder 2">
            <a:extLst>
              <a:ext uri="{FF2B5EF4-FFF2-40B4-BE49-F238E27FC236}">
                <a16:creationId xmlns:a16="http://schemas.microsoft.com/office/drawing/2014/main" id="{41BC712C-08F0-142D-A13E-092986FFEC2C}"/>
              </a:ext>
            </a:extLst>
          </p:cNvPr>
          <p:cNvSpPr>
            <a:spLocks noGrp="1"/>
          </p:cNvSpPr>
          <p:nvPr>
            <p:ph idx="1"/>
          </p:nvPr>
        </p:nvSpPr>
        <p:spPr>
          <a:xfrm>
            <a:off x="500331" y="1104181"/>
            <a:ext cx="11369615" cy="5572663"/>
          </a:xfrm>
        </p:spPr>
        <p:txBody>
          <a:bodyPr>
            <a:normAutofit fontScale="77500" lnSpcReduction="20000"/>
          </a:bodyPr>
          <a:lstStyle/>
          <a:p>
            <a:pPr marL="0" indent="0">
              <a:buNone/>
            </a:pPr>
            <a:r>
              <a:rPr lang="en-US" dirty="0"/>
              <a:t>  (3) A child is not required to attend a public school in any of the following cases:</a:t>
            </a:r>
          </a:p>
          <a:p>
            <a:pPr marL="0" indent="0">
              <a:buNone/>
            </a:pPr>
            <a:r>
              <a:rPr lang="en-US" dirty="0"/>
              <a:t>    (a) The child is attending regularly and is being taught in a state approved nonpublic school, which teaches subjects comparable to those taught in the public schools to children of corresponding age and grade, as determined by the course of study for the public schools of the district within which the nonpublic school is located. </a:t>
            </a:r>
            <a:r>
              <a:rPr lang="en-US" dirty="0">
                <a:hlinkClick r:id="rId2"/>
              </a:rPr>
              <a:t>Liberty Christian Classical School I Berrien County I Hillsdale K-12 Curriculum I ACCS Member</a:t>
            </a:r>
            <a:endParaRPr lang="en-US" dirty="0"/>
          </a:p>
          <a:p>
            <a:pPr marL="0" indent="0">
              <a:buNone/>
            </a:pPr>
            <a:r>
              <a:rPr lang="en-US" dirty="0"/>
              <a:t>    (b) The child is less than 9 years of age and does not reside within 2-1/2 miles by the nearest traveled road of a public school. If transportation is furnished for pupils in the school district of the child's residence, this subdivision does not apply. </a:t>
            </a:r>
            <a:r>
              <a:rPr lang="en-US" dirty="0">
                <a:hlinkClick r:id="rId3"/>
              </a:rPr>
              <a:t>Galien Township schools officially dissolve this week</a:t>
            </a:r>
            <a:endParaRPr lang="en-US" dirty="0"/>
          </a:p>
          <a:p>
            <a:pPr marL="0" indent="0">
              <a:buNone/>
            </a:pPr>
            <a:r>
              <a:rPr lang="en-US" dirty="0"/>
              <a:t>    (c) The child is age 12 or 13 and is in attendance at confirmation classes conducted for a period of 5 months or less. *Shoutout to my fellow former Catholic School kids*</a:t>
            </a:r>
          </a:p>
          <a:p>
            <a:pPr marL="0" indent="0">
              <a:buNone/>
            </a:pPr>
            <a:r>
              <a:rPr lang="en-US" dirty="0"/>
              <a:t>    (d) The child is regularly enrolled in a public school while in attendance at religious instruction classes for not more than 2 class hours per week, off public school property during public school hours, upon written request of the parent, guardian, or person in loco parentis.</a:t>
            </a:r>
          </a:p>
          <a:p>
            <a:pPr marL="0" indent="0">
              <a:buNone/>
            </a:pPr>
            <a:r>
              <a:rPr lang="en-US" dirty="0"/>
              <a:t>    </a:t>
            </a:r>
            <a:r>
              <a:rPr lang="en-US" dirty="0">
                <a:solidFill>
                  <a:srgbClr val="C00000"/>
                </a:solidFill>
              </a:rPr>
              <a:t>(e) The child has graduated from high school or has fulfilled all requirements for high school graduation.</a:t>
            </a:r>
          </a:p>
          <a:p>
            <a:pPr marL="0" indent="0">
              <a:buNone/>
            </a:pPr>
            <a:r>
              <a:rPr lang="en-US" dirty="0"/>
              <a:t>    (f) The child is being educated at the child's home by his or her parent or legal guardian in an organized educational program in the subject areas of reading, spelling, mathematics, science, history, civics, literature, writing, and English grammar.</a:t>
            </a:r>
          </a:p>
          <a:p>
            <a:pPr marL="0" indent="0">
              <a:buNone/>
            </a:pPr>
            <a:endParaRPr lang="en-US" dirty="0"/>
          </a:p>
        </p:txBody>
      </p:sp>
    </p:spTree>
    <p:extLst>
      <p:ext uri="{BB962C8B-B14F-4D97-AF65-F5344CB8AC3E}">
        <p14:creationId xmlns:p14="http://schemas.microsoft.com/office/powerpoint/2010/main" val="2039004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5C6C8-3BC9-40C0-A376-482BE2D5A85E}"/>
              </a:ext>
            </a:extLst>
          </p:cNvPr>
          <p:cNvSpPr>
            <a:spLocks noGrp="1"/>
          </p:cNvSpPr>
          <p:nvPr>
            <p:ph type="title"/>
          </p:nvPr>
        </p:nvSpPr>
        <p:spPr/>
        <p:txBody>
          <a:bodyPr/>
          <a:lstStyle/>
          <a:p>
            <a:pPr algn="ctr"/>
            <a:r>
              <a:rPr lang="en-US" dirty="0"/>
              <a:t>Special Education</a:t>
            </a:r>
          </a:p>
        </p:txBody>
      </p:sp>
      <p:sp>
        <p:nvSpPr>
          <p:cNvPr id="3" name="Content Placeholder 2">
            <a:extLst>
              <a:ext uri="{FF2B5EF4-FFF2-40B4-BE49-F238E27FC236}">
                <a16:creationId xmlns:a16="http://schemas.microsoft.com/office/drawing/2014/main" id="{86516E8F-6C7A-AF21-304A-9B8B556E7FFA}"/>
              </a:ext>
            </a:extLst>
          </p:cNvPr>
          <p:cNvSpPr>
            <a:spLocks noGrp="1"/>
          </p:cNvSpPr>
          <p:nvPr>
            <p:ph idx="1"/>
          </p:nvPr>
        </p:nvSpPr>
        <p:spPr/>
        <p:txBody>
          <a:bodyPr/>
          <a:lstStyle/>
          <a:p>
            <a:r>
              <a:rPr lang="en-US" dirty="0"/>
              <a:t>If truancy is being charged as an ongoing rules violation the district MUST have held the appropriate IEP meetings and determined there is no program that can adequately meet the child’s needs before requesting a petition in the family division. </a:t>
            </a:r>
          </a:p>
          <a:p>
            <a:pPr marL="0" indent="0">
              <a:buNone/>
            </a:pPr>
            <a:r>
              <a:rPr lang="en-US" i="1" dirty="0"/>
              <a:t>Flint Bd of Educ v Williams, </a:t>
            </a:r>
            <a:r>
              <a:rPr lang="en-US" dirty="0"/>
              <a:t>88 Mich App 8, 17 (1979)</a:t>
            </a:r>
            <a:r>
              <a:rPr lang="en-US" i="1" dirty="0"/>
              <a:t>.</a:t>
            </a:r>
          </a:p>
          <a:p>
            <a:pPr marL="0" indent="0">
              <a:buNone/>
            </a:pPr>
            <a:endParaRPr lang="en-US" i="1" dirty="0"/>
          </a:p>
          <a:p>
            <a:pPr marL="0" indent="0">
              <a:buNone/>
            </a:pPr>
            <a:r>
              <a:rPr lang="en-US" dirty="0"/>
              <a:t>What is the problem with this case? It discusses that the district must comply with their district code.  IEPs and 504 plans fall under FEDERAL law.  Many districts routinely are out of compliance with FEDERAL regulations</a:t>
            </a:r>
          </a:p>
        </p:txBody>
      </p:sp>
    </p:spTree>
    <p:extLst>
      <p:ext uri="{BB962C8B-B14F-4D97-AF65-F5344CB8AC3E}">
        <p14:creationId xmlns:p14="http://schemas.microsoft.com/office/powerpoint/2010/main" val="3042217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4A578-B349-D124-A086-153C3C0DB4E0}"/>
              </a:ext>
            </a:extLst>
          </p:cNvPr>
          <p:cNvSpPr>
            <a:spLocks noGrp="1"/>
          </p:cNvSpPr>
          <p:nvPr>
            <p:ph type="title"/>
          </p:nvPr>
        </p:nvSpPr>
        <p:spPr/>
        <p:txBody>
          <a:bodyPr>
            <a:normAutofit fontScale="90000"/>
          </a:bodyPr>
          <a:lstStyle/>
          <a:p>
            <a:pPr algn="ctr"/>
            <a:r>
              <a:rPr lang="en-US" dirty="0"/>
              <a:t>What should you do if both the custodial parent/guardian and child are charged or parent/guardian is hostile?</a:t>
            </a:r>
          </a:p>
        </p:txBody>
      </p:sp>
      <p:sp>
        <p:nvSpPr>
          <p:cNvPr id="3" name="Content Placeholder 2">
            <a:extLst>
              <a:ext uri="{FF2B5EF4-FFF2-40B4-BE49-F238E27FC236}">
                <a16:creationId xmlns:a16="http://schemas.microsoft.com/office/drawing/2014/main" id="{DD1F631B-506B-510F-0975-0965B2A1DA18}"/>
              </a:ext>
            </a:extLst>
          </p:cNvPr>
          <p:cNvSpPr>
            <a:spLocks noGrp="1"/>
          </p:cNvSpPr>
          <p:nvPr>
            <p:ph idx="1"/>
          </p:nvPr>
        </p:nvSpPr>
        <p:spPr/>
        <p:txBody>
          <a:bodyPr>
            <a:normAutofit fontScale="92500" lnSpcReduction="10000"/>
          </a:bodyPr>
          <a:lstStyle/>
          <a:p>
            <a:r>
              <a:rPr lang="en-US" dirty="0"/>
              <a:t>Should a GAL be appointed if the parent’s defense is contrary to the child’s defense?</a:t>
            </a:r>
          </a:p>
          <a:p>
            <a:pPr marL="0" indent="0">
              <a:buNone/>
            </a:pPr>
            <a:r>
              <a:rPr lang="en-US" dirty="0"/>
              <a:t>“I’m not guilty as the parent because I’ve tried everything I can do and they aren’t going.”</a:t>
            </a:r>
          </a:p>
          <a:p>
            <a:pPr marL="0" indent="0">
              <a:buNone/>
            </a:pPr>
            <a:r>
              <a:rPr lang="en-US" dirty="0"/>
              <a:t>“I’m not guilty because my parent is high/deficient/etc. and I have to work or stay at home for other responsibilities.”</a:t>
            </a:r>
          </a:p>
          <a:p>
            <a:pPr marL="0" indent="0">
              <a:buNone/>
            </a:pPr>
            <a:endParaRPr lang="en-US" dirty="0"/>
          </a:p>
          <a:p>
            <a:pPr marL="0" indent="0">
              <a:buNone/>
            </a:pPr>
            <a:r>
              <a:rPr lang="en-US" dirty="0"/>
              <a:t>In re EE </a:t>
            </a:r>
            <a:r>
              <a:rPr lang="de-DE" dirty="0"/>
              <a:t>346 Mich App 332, 12 NW3d 86 (2023)</a:t>
            </a:r>
          </a:p>
          <a:p>
            <a:pPr marL="0" indent="0">
              <a:buNone/>
            </a:pPr>
            <a:r>
              <a:rPr lang="de-DE" dirty="0"/>
              <a:t>	Child is entitled to an attorney and also entitled to waive, but the court needs to determine the CHILD has knowingly and intelligently waived that right.</a:t>
            </a:r>
          </a:p>
          <a:p>
            <a:pPr marL="0" indent="0">
              <a:buNone/>
            </a:pPr>
            <a:endParaRPr lang="en-US" dirty="0"/>
          </a:p>
        </p:txBody>
      </p:sp>
    </p:spTree>
    <p:extLst>
      <p:ext uri="{BB962C8B-B14F-4D97-AF65-F5344CB8AC3E}">
        <p14:creationId xmlns:p14="http://schemas.microsoft.com/office/powerpoint/2010/main" val="3325307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042E2-A7D1-8C5A-88D2-532060A02F96}"/>
              </a:ext>
            </a:extLst>
          </p:cNvPr>
          <p:cNvSpPr>
            <a:spLocks noGrp="1"/>
          </p:cNvSpPr>
          <p:nvPr>
            <p:ph type="ctrTitle"/>
          </p:nvPr>
        </p:nvSpPr>
        <p:spPr>
          <a:xfrm>
            <a:off x="1524000" y="1122363"/>
            <a:ext cx="9144000" cy="1890660"/>
          </a:xfrm>
        </p:spPr>
        <p:txBody>
          <a:bodyPr/>
          <a:lstStyle/>
          <a:p>
            <a:pPr algn="ctr"/>
            <a:r>
              <a:rPr lang="en-US" dirty="0">
                <a:latin typeface="Times New Roman" panose="02020603050405020304" pitchFamily="18" charset="0"/>
                <a:cs typeface="Times New Roman" panose="02020603050405020304" pitchFamily="18" charset="0"/>
              </a:rPr>
              <a:t>Questions?</a:t>
            </a:r>
          </a:p>
        </p:txBody>
      </p:sp>
      <p:sp>
        <p:nvSpPr>
          <p:cNvPr id="3" name="Subtitle 2">
            <a:extLst>
              <a:ext uri="{FF2B5EF4-FFF2-40B4-BE49-F238E27FC236}">
                <a16:creationId xmlns:a16="http://schemas.microsoft.com/office/drawing/2014/main" id="{8B7013C4-2260-F187-BADD-763A7A6C5668}"/>
              </a:ext>
            </a:extLst>
          </p:cNvPr>
          <p:cNvSpPr>
            <a:spLocks noGrp="1"/>
          </p:cNvSpPr>
          <p:nvPr>
            <p:ph type="subTitle" idx="1"/>
          </p:nvPr>
        </p:nvSpPr>
        <p:spPr>
          <a:xfrm>
            <a:off x="614597" y="3602038"/>
            <a:ext cx="10717967" cy="2387600"/>
          </a:xfrm>
        </p:spPr>
        <p:txBody>
          <a:bodyPr>
            <a:noAutofit/>
          </a:bodyPr>
          <a:lstStyle/>
          <a:p>
            <a:r>
              <a:rPr lang="en-US" sz="2800" dirty="0">
                <a:latin typeface="Times New Roman" panose="02020603050405020304" pitchFamily="18" charset="0"/>
                <a:cs typeface="Times New Roman" panose="02020603050405020304" pitchFamily="18" charset="0"/>
              </a:rPr>
              <a:t>Contact info</a:t>
            </a:r>
          </a:p>
          <a:p>
            <a:pPr algn="l"/>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Elizabeth McCree-AttorneyMcCree@outlook.com, (269) 873-0208</a:t>
            </a:r>
          </a:p>
        </p:txBody>
      </p:sp>
    </p:spTree>
    <p:extLst>
      <p:ext uri="{BB962C8B-B14F-4D97-AF65-F5344CB8AC3E}">
        <p14:creationId xmlns:p14="http://schemas.microsoft.com/office/powerpoint/2010/main" val="1674670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heme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3A81BDFA-7561-4BB4-8B9E-71EB47E64228}" vid="{1039C170-16ED-44B3-BEEC-C0E8F87E92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1672</TotalTime>
  <Words>1189</Words>
  <Application>Microsoft Office PowerPoint</Application>
  <PresentationFormat>Widescreen</PresentationFormat>
  <Paragraphs>43</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Arial</vt:lpstr>
      <vt:lpstr>Calibri</vt:lpstr>
      <vt:lpstr>Calibri Light</vt:lpstr>
      <vt:lpstr>Georgia</vt:lpstr>
      <vt:lpstr>Helvetica</vt:lpstr>
      <vt:lpstr>PalatinoLinotype-Roman</vt:lpstr>
      <vt:lpstr>Times New Roman</vt:lpstr>
      <vt:lpstr>Theme1</vt:lpstr>
      <vt:lpstr>Truancy Children’s Law Section September 10, 2025  Presenter: Elizabeth McCree Esq. The Law Office of Elizabeth L. McCree PLLC AttorneyMcCree@outlook.com (269) 873-0208</vt:lpstr>
      <vt:lpstr>It’s just a status offense!</vt:lpstr>
      <vt:lpstr>MCL 712A.2(a)(4)</vt:lpstr>
      <vt:lpstr>But I thought they can’t charge after 16?</vt:lpstr>
      <vt:lpstr>Continued discussion of Compulsory Education</vt:lpstr>
      <vt:lpstr>Compulsory Education-Exemptions</vt:lpstr>
      <vt:lpstr>Special Education</vt:lpstr>
      <vt:lpstr>What should you do if both the custodial parent/guardian and child are charged or parent/guardian is hostile?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SADO</dc:title>
  <dc:creator>Kathia Rivera</dc:creator>
  <cp:lastModifiedBy>Elizabeth McCree</cp:lastModifiedBy>
  <cp:revision>23</cp:revision>
  <dcterms:created xsi:type="dcterms:W3CDTF">2024-06-28T16:19:22Z</dcterms:created>
  <dcterms:modified xsi:type="dcterms:W3CDTF">2025-09-10T14:11:00Z</dcterms:modified>
</cp:coreProperties>
</file>