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81" r:id="rId6"/>
    <p:sldId id="387" r:id="rId7"/>
    <p:sldId id="259" r:id="rId8"/>
    <p:sldId id="274" r:id="rId9"/>
    <p:sldId id="378" r:id="rId10"/>
    <p:sldId id="295" r:id="rId11"/>
    <p:sldId id="381" r:id="rId12"/>
    <p:sldId id="382" r:id="rId13"/>
    <p:sldId id="267" r:id="rId14"/>
    <p:sldId id="383" r:id="rId15"/>
    <p:sldId id="384" r:id="rId16"/>
    <p:sldId id="385" r:id="rId17"/>
    <p:sldId id="386" r:id="rId18"/>
    <p:sldId id="285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BD55AA-21E6-8800-42C2-1A937AD81CDE}" name="Melissa O'Neill" initials="MO" userId="Melissa O'Neill" providerId="None"/>
  <p188:author id="{F573D7CB-F6FA-AD4A-AF0D-3403E4C4435B}" name="Quay, Laurie" initials="QL" userId="S::laurie@hq.kdp.org::faca6ee5-e38a-4081-8f77-9e9ff8df873c" providerId="AD"/>
  <p188:author id="{EAEB2BCC-372E-1B7C-BC52-628B3B6AE7CF}" name="Tonja Eagan" initials="TE" userId="S::tonja@kdp.org::5e3cf3d8-ab59-4f64-ba59-7752eb43cf99" providerId="AD"/>
  <p188:author id="{554410F9-5A24-214E-195F-6A9B7CF5FD49}" name="Quay, Laurie" initials="QL" userId="S::Laurie@hq.kdp.org::faca6ee5-e38a-4081-8f77-9e9ff8df87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872"/>
    <a:srgbClr val="CDA02B"/>
    <a:srgbClr val="294C40"/>
    <a:srgbClr val="572972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6FDBF6-AD54-C46B-7705-3A9FA52054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C8DBD-23A8-61B4-D8A8-5B164A2ABF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B3D7-662C-4E86-AA72-FDB7772BDC0C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B9CF5-962A-7D45-141B-A3A4FE9625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A86D8-E96B-01F6-E816-25D4B126C3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D6AB4-DCD8-4AF3-8E65-D5C00EE13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43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F0680-00F4-48AB-9203-39EC790EE33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3766-9BA3-4FC0-BB96-5560E1D6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94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93766-9BA3-4FC0-BB96-5560E1D63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93766-9BA3-4FC0-BB96-5560E1D632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Misty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895F7-CA3C-4480-BA8E-67BC5073D9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22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Khalil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895F7-CA3C-4480-BA8E-67BC5073D9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52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Misty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895F7-CA3C-4480-BA8E-67BC5073D9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3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Khalil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895F7-CA3C-4480-BA8E-67BC5073D9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5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93766-9BA3-4FC0-BB96-5560E1D632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3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90127-094B-4301-8FF0-8C69AD9F45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5775" y="960438"/>
            <a:ext cx="5610225" cy="1801812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52769-9511-4A54-8877-D90442C20C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5775" y="2857500"/>
            <a:ext cx="5610225" cy="1238251"/>
          </a:xfrm>
        </p:spPr>
        <p:txBody>
          <a:bodyPr>
            <a:normAutofit/>
          </a:bodyPr>
          <a:lstStyle>
            <a:lvl1pPr marL="0" indent="0" algn="l">
              <a:buNone/>
              <a:defRPr sz="2000" b="0" spc="-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Date Information</a:t>
            </a:r>
          </a:p>
        </p:txBody>
      </p:sp>
    </p:spTree>
    <p:extLst>
      <p:ext uri="{BB962C8B-B14F-4D97-AF65-F5344CB8AC3E}">
        <p14:creationId xmlns:p14="http://schemas.microsoft.com/office/powerpoint/2010/main" val="381566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DCBDFC-2F8E-4B79-B4AC-4F55F6D53D15}"/>
              </a:ext>
            </a:extLst>
          </p:cNvPr>
          <p:cNvSpPr txBox="1"/>
          <p:nvPr userDrawn="1"/>
        </p:nvSpPr>
        <p:spPr>
          <a:xfrm>
            <a:off x="852692" y="762935"/>
            <a:ext cx="1033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30311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24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3B2F-8E7B-4397-A27C-5687BC1B7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>
              <a:defRPr b="1">
                <a:solidFill>
                  <a:srgbClr val="572972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Insert Slide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B1D95-1131-4DD2-BF36-1E4666853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3946525"/>
          </a:xfrm>
        </p:spPr>
        <p:txBody>
          <a:bodyPr/>
          <a:lstStyle>
            <a:lvl1pPr>
              <a:defRPr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60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2B193-E99B-4B8D-9200-DFFD930CF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463675"/>
            <a:ext cx="10515600" cy="2062162"/>
          </a:xfrm>
        </p:spPr>
        <p:txBody>
          <a:bodyPr anchor="b"/>
          <a:lstStyle>
            <a:lvl1pPr>
              <a:defRPr sz="6000" b="1">
                <a:solidFill>
                  <a:srgbClr val="CDA02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Insert Section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D04C7-A62B-4BCB-90C9-77FA4E21E8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25837"/>
            <a:ext cx="10515600" cy="1500187"/>
          </a:xfrm>
        </p:spPr>
        <p:txBody>
          <a:bodyPr/>
          <a:lstStyle>
            <a:lvl1pPr marL="0" indent="0">
              <a:buNone/>
              <a:defRPr sz="2400" i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164181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E673-B3E9-4DDD-A0BF-CEA05FF20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1126"/>
            <a:ext cx="5076825" cy="4190999"/>
          </a:xfrm>
        </p:spPr>
        <p:txBody>
          <a:bodyPr>
            <a:normAutofit/>
          </a:bodyPr>
          <a:lstStyle>
            <a:lvl1pPr>
              <a:defRPr sz="24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0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8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6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6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25225-FBD9-4A75-A50D-C8A1F6C20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76" y="1381126"/>
            <a:ext cx="5076824" cy="4190999"/>
          </a:xfrm>
        </p:spPr>
        <p:txBody>
          <a:bodyPr>
            <a:normAutofit/>
          </a:bodyPr>
          <a:lstStyle>
            <a:lvl1pPr>
              <a:defRPr sz="24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0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8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6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600" spc="-100" baseline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AC9B64-510F-4570-8E3E-17C373FDE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>
              <a:defRPr b="1">
                <a:solidFill>
                  <a:srgbClr val="572972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Insert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312953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F4756-E908-4BEC-895C-5C609AF42C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81126"/>
            <a:ext cx="5157787" cy="59450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Column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2A136-DF2D-476E-B6C2-EDB0C5C96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44460"/>
            <a:ext cx="5157787" cy="3546715"/>
          </a:xfrm>
        </p:spPr>
        <p:txBody>
          <a:bodyPr>
            <a:normAutofit/>
          </a:bodyPr>
          <a:lstStyle>
            <a:lvl1pPr>
              <a:defRPr sz="24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0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8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6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6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BAAD35-00EE-4F71-981F-617BDB32E70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94425" y="1381126"/>
            <a:ext cx="5157787" cy="5945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Column Heading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C66B3ED-24F7-42F7-844F-9495C299735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4425" y="2044460"/>
            <a:ext cx="5157787" cy="3546715"/>
          </a:xfrm>
        </p:spPr>
        <p:txBody>
          <a:bodyPr>
            <a:normAutofit/>
          </a:bodyPr>
          <a:lstStyle>
            <a:lvl1pPr>
              <a:defRPr sz="24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0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8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6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600" spc="-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4187AD-203A-492B-B654-7EFDA2B17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>
              <a:defRPr b="1">
                <a:solidFill>
                  <a:srgbClr val="572972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Insert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380875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ON Virtu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93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UATION Virtu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18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DCBDFC-2F8E-4B79-B4AC-4F55F6D53D15}"/>
              </a:ext>
            </a:extLst>
          </p:cNvPr>
          <p:cNvSpPr txBox="1"/>
          <p:nvPr userDrawn="1"/>
        </p:nvSpPr>
        <p:spPr>
          <a:xfrm>
            <a:off x="852692" y="762935"/>
            <a:ext cx="1033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78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 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DCBDFC-2F8E-4B79-B4AC-4F55F6D53D15}"/>
              </a:ext>
            </a:extLst>
          </p:cNvPr>
          <p:cNvSpPr txBox="1"/>
          <p:nvPr userDrawn="1"/>
        </p:nvSpPr>
        <p:spPr>
          <a:xfrm>
            <a:off x="852692" y="762935"/>
            <a:ext cx="1033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294C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25075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C5AF9-4A8C-4926-9E5B-BF62D2A7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9E872-906A-42E7-9951-33574FB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711F8-A064-4FA2-BB30-31C357DFA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D952-05B6-4D1C-9838-C008C61F237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54AF2-C279-465E-9FBB-7EAA1B915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29FBF-63F4-48AC-8AD9-B16E06645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4D86-6C68-4C18-AA09-E3EE2271C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0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58" r:id="rId7"/>
    <p:sldLayoutId id="2147483659" r:id="rId8"/>
    <p:sldLayoutId id="2147483661" r:id="rId9"/>
    <p:sldLayoutId id="2147483663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people holding signs&#10;&#10;Description automatically generated">
            <a:extLst>
              <a:ext uri="{FF2B5EF4-FFF2-40B4-BE49-F238E27FC236}">
                <a16:creationId xmlns:a16="http://schemas.microsoft.com/office/drawing/2014/main" id="{6002DDDE-CA86-7902-96F2-E64FD4D2D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D11EE5-6596-4F1C-9C32-23A47EC62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882" y="398427"/>
            <a:ext cx="6403912" cy="3720900"/>
          </a:xfrm>
        </p:spPr>
        <p:txBody>
          <a:bodyPr>
            <a:noAutofit/>
          </a:bodyPr>
          <a:lstStyle/>
          <a:p>
            <a:r>
              <a:rPr lang="en-US" sz="3600" b="1">
                <a:latin typeface="+mn-lt"/>
              </a:rPr>
              <a:t>Welcome, KDP Members! </a:t>
            </a:r>
            <a:br>
              <a:rPr lang="en-US" sz="3600" b="1">
                <a:latin typeface="+mn-lt"/>
              </a:rPr>
            </a:br>
            <a:br>
              <a:rPr lang="en-US" sz="3600" b="1">
                <a:latin typeface="+mn-lt"/>
              </a:rPr>
            </a:br>
            <a:r>
              <a:rPr lang="en-US" sz="3600" b="1">
                <a:latin typeface="+mn-lt"/>
              </a:rPr>
              <a:t>Get Ready to Celebrate YOUR Graduation &amp; Amazing Success!</a:t>
            </a:r>
            <a:br>
              <a:rPr lang="en-US" sz="3600" b="1">
                <a:latin typeface="+mn-lt"/>
              </a:rPr>
            </a:br>
            <a:br>
              <a:rPr lang="en-US" sz="4400" b="1">
                <a:latin typeface="+mn-lt"/>
              </a:rPr>
            </a:br>
            <a:endParaRPr lang="en-US" sz="44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685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rred colorful lights on a pink background">
            <a:extLst>
              <a:ext uri="{FF2B5EF4-FFF2-40B4-BE49-F238E27FC236}">
                <a16:creationId xmlns:a16="http://schemas.microsoft.com/office/drawing/2014/main" id="{FE71A55F-666A-7F7F-6332-2E48587D4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9217B1-A56D-38AD-38A4-EBD33AC62D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000">
                <a:srgbClr val="7030A0">
                  <a:alpha val="49000"/>
                </a:srgbClr>
              </a:gs>
              <a:gs pos="76500">
                <a:schemeClr val="bg1">
                  <a:alpha val="80000"/>
                </a:schemeClr>
              </a:gs>
              <a:gs pos="27000">
                <a:schemeClr val="accent1">
                  <a:lumMod val="5000"/>
                  <a:lumOff val="95000"/>
                  <a:alpha val="81000"/>
                </a:schemeClr>
              </a:gs>
              <a:gs pos="100000">
                <a:srgbClr val="7030A0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00E7F8-9AEE-76F7-633F-512E619B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80160"/>
            <a:ext cx="10515600" cy="3741420"/>
          </a:xfrm>
        </p:spPr>
        <p:txBody>
          <a:bodyPr lIns="0" tIns="0" rIns="0" bIns="0">
            <a:noAutofit/>
          </a:bodyPr>
          <a:lstStyle/>
          <a:p>
            <a:pPr algn="ctr"/>
            <a:r>
              <a:rPr lang="en-US" sz="4400">
                <a:solidFill>
                  <a:srgbClr val="294C4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Welcome to your premier</a:t>
            </a:r>
            <a:br>
              <a:rPr lang="en-US" sz="4400">
                <a:solidFill>
                  <a:srgbClr val="294C4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>
                <a:solidFill>
                  <a:srgbClr val="294C4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KDP National Professional </a:t>
            </a:r>
            <a:br>
              <a:rPr lang="en-US" sz="4400">
                <a:solidFill>
                  <a:srgbClr val="294C4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>
                <a:solidFill>
                  <a:srgbClr val="294C4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Association for Educators</a:t>
            </a:r>
            <a:br>
              <a:rPr lang="en-US" sz="4400">
                <a:solidFill>
                  <a:srgbClr val="294C4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4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We’re here </a:t>
            </a:r>
            <a:r>
              <a:rPr lang="en-US" sz="4400">
                <a:solidFill>
                  <a:srgbClr val="7030A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 support &amp; celebrate YOU!</a:t>
            </a:r>
            <a:endParaRPr lang="en-US" sz="440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602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D5465-7F75-8D98-DBF9-FA0CC12E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US" sz="5600">
                <a:latin typeface="+mn-lt"/>
              </a:rPr>
              <a:t>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tanding on stairs">
            <a:extLst>
              <a:ext uri="{FF2B5EF4-FFF2-40B4-BE49-F238E27FC236}">
                <a16:creationId xmlns:a16="http://schemas.microsoft.com/office/drawing/2014/main" id="{2E4C87C5-6AAF-E15A-5AF7-E74892ACD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" y="666236"/>
            <a:ext cx="5221625" cy="55255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7C85-861E-F774-3BD0-813B803C0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000" kern="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Volunteer &amp; leadership growth </a:t>
            </a:r>
            <a:r>
              <a:rPr lang="en-US" sz="2000" kern="0" spc="0">
                <a:solidFill>
                  <a:schemeClr val="tx1">
                    <a:alpha val="80000"/>
                  </a:schemeClr>
                </a:solidFill>
                <a:latin typeface="+mn-lt"/>
                <a:cs typeface="Times New Roman" panose="02020603050405020304" pitchFamily="18" charset="0"/>
              </a:rPr>
              <a:t>o</a:t>
            </a:r>
            <a:r>
              <a:rPr lang="en-US" sz="2000" kern="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pportunities locally and nationally </a:t>
            </a:r>
          </a:p>
          <a:p>
            <a:pPr>
              <a:spcBef>
                <a:spcPts val="0"/>
              </a:spcBef>
            </a:pPr>
            <a:endParaRPr lang="en-US" sz="2000" kern="0" spc="0">
              <a:solidFill>
                <a:schemeClr val="tx1">
                  <a:alpha val="8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kern="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In-person and virtual educator events</a:t>
            </a:r>
            <a:endParaRPr lang="en-US" sz="2000" kern="100" spc="0">
              <a:solidFill>
                <a:schemeClr val="tx1">
                  <a:alpha val="80000"/>
                </a:schemeClr>
              </a:solidFill>
              <a:effectLst/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000" kern="0" spc="0">
              <a:latin typeface="+mn-lt"/>
              <a:ea typeface="Verdana"/>
            </a:endParaRPr>
          </a:p>
          <a:p>
            <a:pPr>
              <a:spcBef>
                <a:spcPts val="0"/>
              </a:spcBef>
            </a:pPr>
            <a:r>
              <a:rPr lang="en-US" sz="2000" kern="0" spc="0">
                <a:latin typeface="+mn-lt"/>
                <a:ea typeface="Verdana"/>
              </a:rPr>
              <a:t>Private online community to connect and share with KDP colleagues in a safe, supportive environment</a:t>
            </a:r>
          </a:p>
          <a:p>
            <a:pPr>
              <a:spcBef>
                <a:spcPts val="0"/>
              </a:spcBef>
            </a:pPr>
            <a:endParaRPr lang="en-US" sz="2000" kern="0" spc="0">
              <a:solidFill>
                <a:schemeClr val="tx1">
                  <a:alpha val="8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kern="100" spc="0">
              <a:solidFill>
                <a:schemeClr val="tx1">
                  <a:alpha val="80000"/>
                </a:schemeClr>
              </a:solidFill>
              <a:effectLst/>
              <a:latin typeface="+mn-lt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0" indent="0" algn="r">
              <a:buNone/>
            </a:pPr>
            <a:r>
              <a:rPr lang="en-US" b="1" i="1" kern="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You belong here.</a:t>
            </a:r>
          </a:p>
          <a:p>
            <a:endParaRPr lang="en-US" sz="2000" spc="0">
              <a:solidFill>
                <a:schemeClr val="tx1">
                  <a:alpha val="80000"/>
                </a:schemeClr>
              </a:solidFill>
              <a:latin typeface="+mn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72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85B3B-1464-E763-FF80-A2D77286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en-US" sz="5600">
                <a:latin typeface="+mn-lt"/>
              </a:rPr>
              <a:t>Celebration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54AD73-FB61-3A6D-1123-27817F602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r="668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0BF1-5FB4-E335-D248-94B206EF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000" kern="0" spc="0">
                <a:solidFill>
                  <a:schemeClr val="tx1">
                    <a:alpha val="8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KDP National awards &amp; recognition of teachers of all stages of careers from campus to classroom to retirement</a:t>
            </a:r>
          </a:p>
          <a:p>
            <a:pPr>
              <a:spcBef>
                <a:spcPts val="0"/>
              </a:spcBef>
            </a:pPr>
            <a:endParaRPr lang="en-US" sz="2000" kern="0" spc="0">
              <a:solidFill>
                <a:schemeClr val="tx1">
                  <a:alpha val="80000"/>
                </a:schemeClr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kern="0" spc="0">
                <a:solidFill>
                  <a:schemeClr val="tx1">
                    <a:alpha val="8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Classroom grant funds for your special teaching projects and programs</a:t>
            </a:r>
          </a:p>
          <a:p>
            <a:pPr>
              <a:spcBef>
                <a:spcPts val="0"/>
              </a:spcBef>
            </a:pPr>
            <a:endParaRPr lang="en-US" sz="2000" kern="0" spc="0">
              <a:solidFill>
                <a:schemeClr val="tx1">
                  <a:alpha val="80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kern="0" spc="0">
                <a:solidFill>
                  <a:schemeClr val="tx1">
                    <a:alpha val="8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Scholarships for your continued education</a:t>
            </a:r>
          </a:p>
          <a:p>
            <a:pPr>
              <a:spcBef>
                <a:spcPts val="0"/>
              </a:spcBef>
            </a:pPr>
            <a:endParaRPr lang="en-US" sz="2000" kern="100" spc="0">
              <a:solidFill>
                <a:schemeClr val="tx1">
                  <a:alpha val="80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b="1" i="1" kern="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You are appreciated.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23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97A6B-060A-9091-CCF1-83240F34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US" sz="5600">
                <a:latin typeface="+mn-lt"/>
              </a:rPr>
              <a:t>Care</a:t>
            </a:r>
            <a:r>
              <a:rPr lang="en-US" sz="560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people posing for the camera&#10;&#10;Description automatically generated">
            <a:extLst>
              <a:ext uri="{FF2B5EF4-FFF2-40B4-BE49-F238E27FC236}">
                <a16:creationId xmlns:a16="http://schemas.microsoft.com/office/drawing/2014/main" id="{941326FD-9A9F-0745-768A-514B03407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r="10318" b="-3"/>
          <a:stretch/>
        </p:blipFill>
        <p:spPr>
          <a:xfrm>
            <a:off x="279161" y="299509"/>
            <a:ext cx="5221588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0D467-DCD0-084B-6FEC-924700E05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000" i="1" spc="0">
                <a:solidFill>
                  <a:schemeClr val="tx1">
                    <a:alpha val="80000"/>
                  </a:schemeClr>
                </a:solidFill>
                <a:latin typeface="+mn-lt"/>
              </a:rPr>
              <a:t>The Rooted Teacher by KDP</a:t>
            </a:r>
            <a:r>
              <a:rPr lang="en-US" sz="2000" spc="0">
                <a:solidFill>
                  <a:schemeClr val="tx1">
                    <a:alpha val="80000"/>
                  </a:schemeClr>
                </a:solidFill>
                <a:latin typeface="+mn-lt"/>
              </a:rPr>
              <a:t>, a quality-of-life initiative for teachers: podcast, </a:t>
            </a:r>
            <a:r>
              <a:rPr lang="en-US" sz="2000" spc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microlearnings</a:t>
            </a:r>
            <a:r>
              <a:rPr lang="en-US" sz="2000" spc="0">
                <a:solidFill>
                  <a:schemeClr val="tx1">
                    <a:alpha val="80000"/>
                  </a:schemeClr>
                </a:solidFill>
                <a:latin typeface="+mn-lt"/>
              </a:rPr>
              <a:t>, &amp; support sessions to live your best life</a:t>
            </a:r>
          </a:p>
          <a:p>
            <a:r>
              <a:rPr lang="en-US" sz="2000" spc="0">
                <a:solidFill>
                  <a:schemeClr val="tx1">
                    <a:alpha val="80000"/>
                  </a:schemeClr>
                </a:solidFill>
                <a:latin typeface="+mn-lt"/>
              </a:rPr>
              <a:t>On-going peer support by teachers for teachers</a:t>
            </a:r>
          </a:p>
          <a:p>
            <a:r>
              <a:rPr lang="en-US" sz="2000" spc="0">
                <a:solidFill>
                  <a:schemeClr val="tx1">
                    <a:alpha val="80000"/>
                  </a:schemeClr>
                </a:solidFill>
                <a:latin typeface="+mn-lt"/>
              </a:rPr>
              <a:t>Travel discount programs </a:t>
            </a:r>
          </a:p>
          <a:p>
            <a:r>
              <a:rPr lang="en-US" sz="2000" spc="0">
                <a:solidFill>
                  <a:schemeClr val="tx1">
                    <a:alpha val="80000"/>
                  </a:schemeClr>
                </a:solidFill>
                <a:latin typeface="+mn-lt"/>
              </a:rPr>
              <a:t>Insurance access for professional and personal well-being to protect yourself and your family</a:t>
            </a:r>
          </a:p>
          <a:p>
            <a:pPr marL="0" indent="0">
              <a:buNone/>
            </a:pPr>
            <a:endParaRPr lang="en-US" sz="2000" spc="0">
              <a:solidFill>
                <a:schemeClr val="tx1">
                  <a:alpha val="80000"/>
                </a:schemeClr>
              </a:solidFill>
              <a:latin typeface="+mn-lt"/>
            </a:endParaRPr>
          </a:p>
          <a:p>
            <a:pPr marL="0" indent="0" algn="r">
              <a:buNone/>
            </a:pPr>
            <a:r>
              <a:rPr lang="en-US" b="1" i="1" kern="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You will thrive!</a:t>
            </a:r>
            <a:endParaRPr lang="en-US" i="1" kern="100" spc="0">
              <a:solidFill>
                <a:schemeClr val="tx1">
                  <a:alpha val="80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101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9753C-F663-0654-3084-B69F9B5A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103299"/>
            <a:ext cx="4414848" cy="1716255"/>
          </a:xfrm>
        </p:spPr>
        <p:txBody>
          <a:bodyPr anchor="b">
            <a:normAutofit/>
          </a:bodyPr>
          <a:lstStyle/>
          <a:p>
            <a:r>
              <a:rPr lang="en-US" sz="5600">
                <a:latin typeface="+mn-lt"/>
              </a:rPr>
              <a:t>Career</a:t>
            </a:r>
            <a:r>
              <a:rPr lang="en-US" sz="56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llage of people in a classroom&#10;&#10;Description automatically generated">
            <a:extLst>
              <a:ext uri="{FF2B5EF4-FFF2-40B4-BE49-F238E27FC236}">
                <a16:creationId xmlns:a16="http://schemas.microsoft.com/office/drawing/2014/main" id="{B4C3668C-385F-4BA0-8452-2D5468D88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-2" r="5867" b="-2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32EA9-FD83-6F13-74E6-5643222A0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1922853"/>
            <a:ext cx="4914432" cy="4713337"/>
          </a:xfrm>
        </p:spPr>
        <p:txBody>
          <a:bodyPr anchor="t">
            <a:noAutofit/>
          </a:bodyPr>
          <a:lstStyle/>
          <a:p>
            <a:r>
              <a:rPr lang="en-US" sz="2000" kern="0" spc="0">
                <a:latin typeface="+mn-lt"/>
                <a:ea typeface="Verdana"/>
              </a:rPr>
              <a:t>Exclusive access to best practice, real world videos, lessons and peer coaching through </a:t>
            </a:r>
            <a:r>
              <a:rPr lang="en-US" sz="2000" i="1" kern="0" spc="0">
                <a:latin typeface="+mn-lt"/>
                <a:ea typeface="Verdana"/>
              </a:rPr>
              <a:t>Teaching Channel</a:t>
            </a:r>
          </a:p>
          <a:p>
            <a:r>
              <a:rPr lang="en-US" sz="2000" i="1" kern="10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Teacher Advocate </a:t>
            </a:r>
            <a:r>
              <a:rPr lang="en-US" sz="2000" kern="10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online magazine research-based articles for teachers by teachers</a:t>
            </a:r>
          </a:p>
          <a:p>
            <a:r>
              <a:rPr lang="en-US" sz="2000" kern="0" spc="0">
                <a:latin typeface="+mn-lt"/>
                <a:ea typeface="Verdana"/>
              </a:rPr>
              <a:t>Employment search assistance nationally and locally</a:t>
            </a:r>
          </a:p>
          <a:p>
            <a:r>
              <a:rPr lang="en-US" sz="2000" kern="0" spc="0">
                <a:latin typeface="+mn-lt"/>
                <a:ea typeface="Verdana"/>
              </a:rPr>
              <a:t>Professional development opportunities and credits </a:t>
            </a:r>
          </a:p>
          <a:p>
            <a:r>
              <a:rPr lang="en-US" sz="2000" kern="0" spc="0">
                <a:latin typeface="+mn-lt"/>
                <a:ea typeface="Verdana"/>
              </a:rPr>
              <a:t>Certification exam preparation </a:t>
            </a:r>
          </a:p>
          <a:p>
            <a:pPr marL="0" indent="0">
              <a:buNone/>
            </a:pPr>
            <a:endParaRPr lang="en-US" sz="2000" b="1" i="1" kern="0" spc="0">
              <a:solidFill>
                <a:schemeClr val="tx1">
                  <a:alpha val="80000"/>
                </a:schemeClr>
              </a:solidFill>
              <a:effectLst/>
              <a:latin typeface="+mn-lt"/>
              <a:ea typeface="Verdana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2400" b="1" i="1" kern="0" spc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You will grow as a professional.</a:t>
            </a:r>
            <a:endParaRPr lang="en-US" sz="2400" i="1" kern="100" spc="0">
              <a:solidFill>
                <a:schemeClr val="tx1">
                  <a:alpha val="80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000" spc="0">
              <a:solidFill>
                <a:schemeClr val="tx1">
                  <a:alpha val="80000"/>
                </a:schemeClr>
              </a:solidFill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4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06BA93-7183-B3E9-3300-DFE08FA96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18365" r="88" b="7396"/>
          <a:stretch/>
        </p:blipFill>
        <p:spPr bwMode="auto">
          <a:xfrm>
            <a:off x="0" y="0"/>
            <a:ext cx="9783271" cy="56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5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4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holding signs&#10;&#10;Description automatically generated">
            <a:extLst>
              <a:ext uri="{FF2B5EF4-FFF2-40B4-BE49-F238E27FC236}">
                <a16:creationId xmlns:a16="http://schemas.microsoft.com/office/drawing/2014/main" id="{B8383B25-8F4E-C2A2-9D6A-B33F5FBF7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D11EE5-6596-4F1C-9C32-23A47EC62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989" y="570368"/>
            <a:ext cx="5761116" cy="2292459"/>
          </a:xfrm>
        </p:spPr>
        <p:txBody>
          <a:bodyPr>
            <a:noAutofit/>
          </a:bodyPr>
          <a:lstStyle/>
          <a:p>
            <a:r>
              <a:rPr lang="en-US" sz="4800" b="1">
                <a:latin typeface="+mn-lt"/>
              </a:rPr>
              <a:t>YOU did it!</a:t>
            </a:r>
            <a:br>
              <a:rPr lang="en-US" sz="4800" b="1">
                <a:latin typeface="+mn-lt"/>
              </a:rPr>
            </a:br>
            <a:br>
              <a:rPr lang="en-US" sz="4800" b="1">
                <a:latin typeface="+mn-lt"/>
              </a:rPr>
            </a:br>
            <a:r>
              <a:rPr lang="en-US" sz="4800" b="1">
                <a:latin typeface="+mn-lt"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348242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graduation caps and gowns&#10;&#10;Description automatically generated">
            <a:extLst>
              <a:ext uri="{FF2B5EF4-FFF2-40B4-BE49-F238E27FC236}">
                <a16:creationId xmlns:a16="http://schemas.microsoft.com/office/drawing/2014/main" id="{A7C43210-C96C-E304-6352-A701A42DB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12203312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675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74ACAE-3A39-4F9A-B23C-2172FDC1D45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512745" y="4679092"/>
            <a:ext cx="4120777" cy="12580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4800" b="1">
                <a:solidFill>
                  <a:srgbClr val="CDA02B"/>
                </a:solidFill>
                <a:latin typeface="+mn-lt"/>
                <a:ea typeface="Verdana"/>
              </a:rPr>
              <a:t>. . . And YOU!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B35E0C-5CBA-4F63-B555-FB683F6A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316"/>
          </a:xfrm>
        </p:spPr>
        <p:txBody>
          <a:bodyPr lIns="0" rIns="0" bIns="0">
            <a:noAutofit/>
          </a:bodyPr>
          <a:lstStyle/>
          <a:p>
            <a:r>
              <a:rPr lang="en-US" sz="3600">
                <a:latin typeface="+mn-lt"/>
              </a:rPr>
              <a:t>KDP Educational Excellence Throughout History</a:t>
            </a:r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54580FFB-7EA4-8A66-AAA2-C395A0508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149"/>
            <a:ext cx="2269604" cy="3100596"/>
          </a:xfrm>
          <a:prstGeom prst="rect">
            <a:avLst/>
          </a:prstGeom>
        </p:spPr>
      </p:pic>
      <p:pic>
        <p:nvPicPr>
          <p:cNvPr id="4" name="Picture 3" descr="A person with a mustache&#10;&#10;Description automatically generated">
            <a:extLst>
              <a:ext uri="{FF2B5EF4-FFF2-40B4-BE49-F238E27FC236}">
                <a16:creationId xmlns:a16="http://schemas.microsoft.com/office/drawing/2014/main" id="{F9DCFD72-04EF-B7EA-CEA8-C95424F21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6" r="13544"/>
          <a:stretch/>
        </p:blipFill>
        <p:spPr>
          <a:xfrm>
            <a:off x="1896511" y="1219627"/>
            <a:ext cx="2305957" cy="3116118"/>
          </a:xfrm>
          <a:prstGeom prst="rect">
            <a:avLst/>
          </a:prstGeom>
        </p:spPr>
      </p:pic>
      <p:pic>
        <p:nvPicPr>
          <p:cNvPr id="16" name="Picture 15" descr="A person with short hair wearing glasses&#10;&#10;Description automatically generated">
            <a:extLst>
              <a:ext uri="{FF2B5EF4-FFF2-40B4-BE49-F238E27FC236}">
                <a16:creationId xmlns:a16="http://schemas.microsoft.com/office/drawing/2014/main" id="{46AE50B4-2FC6-B9DE-3652-43A4BFAAB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408" r="15199" b="-408"/>
          <a:stretch/>
        </p:blipFill>
        <p:spPr>
          <a:xfrm>
            <a:off x="3883106" y="1219628"/>
            <a:ext cx="2130378" cy="3135710"/>
          </a:xfrm>
          <a:prstGeom prst="rect">
            <a:avLst/>
          </a:prstGeom>
        </p:spPr>
      </p:pic>
      <p:pic>
        <p:nvPicPr>
          <p:cNvPr id="12" name="Picture 1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C0E14663-9655-E428-D78A-2FB307922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r="3592"/>
          <a:stretch/>
        </p:blipFill>
        <p:spPr>
          <a:xfrm>
            <a:off x="5867989" y="1219628"/>
            <a:ext cx="2373187" cy="3116117"/>
          </a:xfrm>
          <a:prstGeom prst="rect">
            <a:avLst/>
          </a:prstGeom>
        </p:spPr>
      </p:pic>
      <p:pic>
        <p:nvPicPr>
          <p:cNvPr id="14" name="Picture 13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31E70EC8-AB81-263B-DD18-E4AE231C8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32" y="1219627"/>
            <a:ext cx="2130378" cy="3119875"/>
          </a:xfrm>
          <a:prstGeom prst="rect">
            <a:avLst/>
          </a:prstGeom>
        </p:spPr>
      </p:pic>
      <p:pic>
        <p:nvPicPr>
          <p:cNvPr id="8" name="Picture 7" descr="A close-up of a person&#10;&#10;Description automatically generated">
            <a:extLst>
              <a:ext uri="{FF2B5EF4-FFF2-40B4-BE49-F238E27FC236}">
                <a16:creationId xmlns:a16="http://schemas.microsoft.com/office/drawing/2014/main" id="{83FB0FE8-02F5-14A8-4984-23F38BD62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68" y="1219628"/>
            <a:ext cx="2111378" cy="3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6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13F768-32E3-AA60-52BA-E1E388832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474"/>
            <a:ext cx="10515600" cy="221249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spc="0">
                <a:solidFill>
                  <a:schemeClr val="accent2"/>
                </a:solidFill>
                <a:effectLst/>
                <a:latin typeface="+mn-lt"/>
                <a:cs typeface="Times New Roman" panose="02020603050405020304" pitchFamily="18" charset="0"/>
              </a:rPr>
              <a:t>You shall inspire and strengthen others </a:t>
            </a:r>
            <a:br>
              <a:rPr lang="en-US" sz="3600" b="1" spc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spc="0">
                <a:solidFill>
                  <a:schemeClr val="accent2"/>
                </a:solidFill>
                <a:effectLst/>
                <a:latin typeface="+mn-lt"/>
                <a:cs typeface="Times New Roman" panose="02020603050405020304" pitchFamily="18" charset="0"/>
              </a:rPr>
              <a:t>to pursue unbiased inquiry, peace, and social justice by encouraging students </a:t>
            </a:r>
            <a:br>
              <a:rPr lang="en-US" sz="3600" b="1" spc="0">
                <a:solidFill>
                  <a:schemeClr val="accent2"/>
                </a:solidFill>
                <a:effectLst/>
                <a:latin typeface="+mn-lt"/>
                <a:cs typeface="Times New Roman" panose="02020603050405020304" pitchFamily="18" charset="0"/>
              </a:rPr>
            </a:br>
            <a:r>
              <a:rPr lang="en-US" sz="3600" b="1" spc="0">
                <a:solidFill>
                  <a:schemeClr val="accent2"/>
                </a:solidFill>
                <a:effectLst/>
                <a:latin typeface="+mn-lt"/>
                <a:cs typeface="Times New Roman" panose="02020603050405020304" pitchFamily="18" charset="0"/>
              </a:rPr>
              <a:t>to lead self-actualized lives. </a:t>
            </a:r>
          </a:p>
          <a:p>
            <a:endParaRPr lang="en-US" spc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7740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A50FE9-2DC7-3026-DA15-6044A27010D3}"/>
              </a:ext>
            </a:extLst>
          </p:cNvPr>
          <p:cNvGrpSpPr/>
          <p:nvPr/>
        </p:nvGrpSpPr>
        <p:grpSpPr>
          <a:xfrm>
            <a:off x="273631" y="-711852"/>
            <a:ext cx="5624057" cy="7569852"/>
            <a:chOff x="471944" y="555217"/>
            <a:chExt cx="4268712" cy="5745589"/>
          </a:xfrm>
        </p:grpSpPr>
        <p:pic>
          <p:nvPicPr>
            <p:cNvPr id="4" name="Picture 3" descr="A group of people holding books&#10;&#10;Description automatically generated">
              <a:extLst>
                <a:ext uri="{FF2B5EF4-FFF2-40B4-BE49-F238E27FC236}">
                  <a16:creationId xmlns:a16="http://schemas.microsoft.com/office/drawing/2014/main" id="{B1122B85-73FC-CE76-0625-47C3B0B87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03" b="21027"/>
            <a:stretch/>
          </p:blipFill>
          <p:spPr>
            <a:xfrm>
              <a:off x="471944" y="555217"/>
              <a:ext cx="4268712" cy="3339221"/>
            </a:xfrm>
            <a:prstGeom prst="rect">
              <a:avLst/>
            </a:prstGeom>
          </p:spPr>
        </p:pic>
        <p:pic>
          <p:nvPicPr>
            <p:cNvPr id="9" name="Picture 8" descr="A person holding a calendar&#10;&#10;Description automatically generated">
              <a:extLst>
                <a:ext uri="{FF2B5EF4-FFF2-40B4-BE49-F238E27FC236}">
                  <a16:creationId xmlns:a16="http://schemas.microsoft.com/office/drawing/2014/main" id="{F179D0D9-3A32-9EA2-FEB2-BABF845CB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" r="2" b="18048"/>
            <a:stretch/>
          </p:blipFill>
          <p:spPr>
            <a:xfrm>
              <a:off x="477507" y="4074019"/>
              <a:ext cx="2048359" cy="2226786"/>
            </a:xfrm>
            <a:prstGeom prst="rect">
              <a:avLst/>
            </a:prstGeom>
          </p:spPr>
        </p:pic>
        <p:pic>
          <p:nvPicPr>
            <p:cNvPr id="11" name="Picture 10" descr="A person and person posing for a picture&#10;&#10;Description automatically generated">
              <a:extLst>
                <a:ext uri="{FF2B5EF4-FFF2-40B4-BE49-F238E27FC236}">
                  <a16:creationId xmlns:a16="http://schemas.microsoft.com/office/drawing/2014/main" id="{4716DE87-6815-637A-8521-D59DF84F4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7" r="12761" b="-5"/>
            <a:stretch/>
          </p:blipFill>
          <p:spPr>
            <a:xfrm>
              <a:off x="2686733" y="4072045"/>
              <a:ext cx="2053923" cy="2228761"/>
            </a:xfrm>
            <a:prstGeom prst="rect">
              <a:avLst/>
            </a:prstGeom>
          </p:spPr>
        </p:pic>
      </p:grp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BF9526A-961B-12C0-5245-E4793253F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52" r="18721" b="90"/>
          <a:stretch/>
        </p:blipFill>
        <p:spPr>
          <a:xfrm>
            <a:off x="6169794" y="0"/>
            <a:ext cx="602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8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4E61D2-84E5-4E0A-A689-93CF670ABA92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>
                <a:ea typeface="+mj-ea"/>
                <a:cs typeface="+mj-cs"/>
              </a:rPr>
              <a:t>So to teach, that our words inspire a will to learn; </a:t>
            </a:r>
          </a:p>
        </p:txBody>
      </p:sp>
      <p:pic>
        <p:nvPicPr>
          <p:cNvPr id="13" name="Picture 12" descr="A person holding a sign&#10;&#10;Description automatically generated">
            <a:extLst>
              <a:ext uri="{FF2B5EF4-FFF2-40B4-BE49-F238E27FC236}">
                <a16:creationId xmlns:a16="http://schemas.microsoft.com/office/drawing/2014/main" id="{5F0D74D5-4E62-C741-1FA4-D6FC104D9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1113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794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4E61D2-84E5-4E0A-A689-93CF670ABA92}"/>
              </a:ext>
            </a:extLst>
          </p:cNvPr>
          <p:cNvSpPr txBox="1"/>
          <p:nvPr/>
        </p:nvSpPr>
        <p:spPr>
          <a:xfrm>
            <a:off x="890338" y="640080"/>
            <a:ext cx="4391346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>
                <a:ea typeface="+mj-ea"/>
                <a:cs typeface="+mj-cs"/>
              </a:rPr>
              <a:t>So to serve, that each day may enhance the growth of exploring minds;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36710-5252-761E-AD7A-7633B21AC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13638" r="12715" b="19554"/>
          <a:stretch/>
        </p:blipFill>
        <p:spPr>
          <a:xfrm>
            <a:off x="5514690" y="0"/>
            <a:ext cx="7096410" cy="717289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0450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4E61D2-84E5-4E0A-A689-93CF670ABA92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>
                <a:ea typeface="+mj-ea"/>
                <a:cs typeface="+mj-cs"/>
              </a:rPr>
              <a:t>So to live, that we may guide young and old to know the truth.</a:t>
            </a:r>
          </a:p>
        </p:txBody>
      </p:sp>
      <p:pic>
        <p:nvPicPr>
          <p:cNvPr id="5" name="Picture 4" descr="A person in a graduation gown holding tassels&#10;&#10;Description automatically generated">
            <a:extLst>
              <a:ext uri="{FF2B5EF4-FFF2-40B4-BE49-F238E27FC236}">
                <a16:creationId xmlns:a16="http://schemas.microsoft.com/office/drawing/2014/main" id="{ECF0335D-D69A-6877-7919-DD4DCA0D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2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2747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3D3D3D"/>
      </a:dk2>
      <a:lt2>
        <a:srgbClr val="EBEBEB"/>
      </a:lt2>
      <a:accent1>
        <a:srgbClr val="294C40"/>
      </a:accent1>
      <a:accent2>
        <a:srgbClr val="CEA00D"/>
      </a:accent2>
      <a:accent3>
        <a:srgbClr val="88D5A9"/>
      </a:accent3>
      <a:accent4>
        <a:srgbClr val="EDCD7B"/>
      </a:accent4>
      <a:accent5>
        <a:srgbClr val="FFFFFF"/>
      </a:accent5>
      <a:accent6>
        <a:srgbClr val="571D73"/>
      </a:accent6>
      <a:hlink>
        <a:srgbClr val="828282"/>
      </a:hlink>
      <a:folHlink>
        <a:srgbClr val="A5A5A5"/>
      </a:folHlink>
    </a:clrScheme>
    <a:fontScheme name="KDP 2022 Branding">
      <a:majorFont>
        <a:latin typeface="Caudex"/>
        <a:ea typeface=""/>
        <a:cs typeface=""/>
      </a:majorFont>
      <a:minorFont>
        <a:latin typeface="Red Hat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P Branded Powerpoint 2022.pptx" id="{5BB036CF-3CF3-4D27-B84F-93BA2B392661}" vid="{8FEA69DD-0E42-451C-9E19-0F74DBC2A3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876D145215AF40A96AA7F738C2E576" ma:contentTypeVersion="26" ma:contentTypeDescription="Create a new document." ma:contentTypeScope="" ma:versionID="8ce5249f6b8a63f07c554171452d4d2c">
  <xsd:schema xmlns:xsd="http://www.w3.org/2001/XMLSchema" xmlns:xs="http://www.w3.org/2001/XMLSchema" xmlns:p="http://schemas.microsoft.com/office/2006/metadata/properties" xmlns:ns2="1e4db2b0-8cc5-4d48-be2b-022017351813" xmlns:ns3="a1d9f37d-e661-400f-9c43-be6acfa0a2e3" targetNamespace="http://schemas.microsoft.com/office/2006/metadata/properties" ma:root="true" ma:fieldsID="418484084dfc96574e1d14e574da99db" ns2:_="" ns3:_="">
    <xsd:import namespace="1e4db2b0-8cc5-4d48-be2b-022017351813"/>
    <xsd:import namespace="a1d9f37d-e661-400f-9c43-be6acfa0a2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AssignedPerson" minOccurs="0"/>
                <xsd:element ref="ns3:Printed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db2b0-8cc5-4d48-be2b-0220173518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3095e1b-51a7-44fa-8780-4c5eaf732fb8}" ma:internalName="TaxCatchAll" ma:showField="CatchAllData" ma:web="1e4db2b0-8cc5-4d48-be2b-022017351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9f37d-e661-400f-9c43-be6acfa0a2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ssignedPerson" ma:index="21" nillable="true" ma:displayName="Assigned Person" ma:description="Person who needs to approve" ma:format="Dropdown" ma:list="UserInfo" ma:SharePointGroup="0" ma:internalName="Assigned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inted" ma:index="22" nillable="true" ma:displayName="Printed" ma:default="1" ma:description="Has this Invoice item been printed?" ma:format="Dropdown" ma:internalName="Printed">
      <xsd:simpleType>
        <xsd:restriction base="dms:Boolean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8ef710df-a677-4ab0-a65e-f45a24b83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a1d9f37d-e661-400f-9c43-be6acfa0a2e3" xsi:nil="true"/>
    <AssignedPerson xmlns="a1d9f37d-e661-400f-9c43-be6acfa0a2e3">
      <UserInfo>
        <DisplayName/>
        <AccountId xsi:nil="true"/>
        <AccountType/>
      </UserInfo>
    </AssignedPerson>
    <Printed xmlns="a1d9f37d-e661-400f-9c43-be6acfa0a2e3">true</Printed>
    <SharedWithUsers xmlns="1e4db2b0-8cc5-4d48-be2b-022017351813">
      <UserInfo>
        <DisplayName>Quay, Laurie</DisplayName>
        <AccountId>31</AccountId>
        <AccountType/>
      </UserInfo>
      <UserInfo>
        <DisplayName>Tonja Eagan</DisplayName>
        <AccountId>105</AccountId>
        <AccountType/>
      </UserInfo>
      <UserInfo>
        <DisplayName>Whited, Christopher</DisplayName>
        <AccountId>12</AccountId>
        <AccountType/>
      </UserInfo>
      <UserInfo>
        <DisplayName>Clemmer, Joe</DisplayName>
        <AccountId>27</AccountId>
        <AccountType/>
      </UserInfo>
    </SharedWithUsers>
    <TaxCatchAll xmlns="1e4db2b0-8cc5-4d48-be2b-022017351813" xsi:nil="true"/>
    <lcf76f155ced4ddcb4097134ff3c332f xmlns="a1d9f37d-e661-400f-9c43-be6acfa0a2e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2A6B16-2ED4-48E0-9D87-BD0A4DFCC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EE26EA-EB18-426C-957B-677DF3A1D5EA}">
  <ds:schemaRefs>
    <ds:schemaRef ds:uri="1e4db2b0-8cc5-4d48-be2b-022017351813"/>
    <ds:schemaRef ds:uri="a1d9f37d-e661-400f-9c43-be6acfa0a2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115F51C-76CF-490A-9D2F-A72553F6AC72}">
  <ds:schemaRefs>
    <ds:schemaRef ds:uri="1e4db2b0-8cc5-4d48-be2b-022017351813"/>
    <ds:schemaRef ds:uri="a1d9f37d-e661-400f-9c43-be6acfa0a2e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315</Words>
  <Application>Microsoft Office PowerPoint</Application>
  <PresentationFormat>Widescreen</PresentationFormat>
  <Paragraphs>52</Paragraphs>
  <Slides>16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Welcome, KDP Members!   Get Ready to Celebrate YOUR Graduation &amp; Amazing Success!  </vt:lpstr>
      <vt:lpstr>YOU did it!  Congratulations!</vt:lpstr>
      <vt:lpstr>PowerPoint Presentation</vt:lpstr>
      <vt:lpstr>KDP Educational Excellence Throughout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 your premier KDP National Professional  Association for Educators  We’re here to support &amp; celebrate YOU!</vt:lpstr>
      <vt:lpstr>Community</vt:lpstr>
      <vt:lpstr>Celebration </vt:lpstr>
      <vt:lpstr>Care </vt:lpstr>
      <vt:lpstr>Career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Beaman, Chris</dc:creator>
  <cp:lastModifiedBy>Whited, Christopher</cp:lastModifiedBy>
  <cp:revision>3</cp:revision>
  <dcterms:created xsi:type="dcterms:W3CDTF">2021-10-06T17:31:45Z</dcterms:created>
  <dcterms:modified xsi:type="dcterms:W3CDTF">2025-07-31T18:27:09Z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0x010100B8876D145215AF40A96AA7F738C2E576</vt:lpwstr>
  </property>
  <property fmtid="{D5CDD505-2E9C-101B-9397-08002B2CF9AE}" pid="3" name="MediaServiceImageTags">
    <vt:lpwstr/>
  </property>
</Properties>
</file>