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1" r:id="rId5"/>
    <p:sldId id="284" r:id="rId6"/>
    <p:sldId id="280" r:id="rId7"/>
    <p:sldId id="278" r:id="rId8"/>
    <p:sldId id="261" r:id="rId9"/>
    <p:sldId id="273" r:id="rId10"/>
    <p:sldId id="279" r:id="rId11"/>
    <p:sldId id="293" r:id="rId12"/>
    <p:sldId id="294" r:id="rId13"/>
    <p:sldId id="265" r:id="rId14"/>
    <p:sldId id="295" r:id="rId15"/>
    <p:sldId id="296" r:id="rId16"/>
    <p:sldId id="277" r:id="rId17"/>
    <p:sldId id="268" r:id="rId18"/>
    <p:sldId id="298" r:id="rId19"/>
    <p:sldId id="297" r:id="rId20"/>
    <p:sldId id="300" r:id="rId21"/>
    <p:sldId id="299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929" autoAdjust="0"/>
  </p:normalViewPr>
  <p:slideViewPr>
    <p:cSldViewPr snapToGrid="0">
      <p:cViewPr varScale="1">
        <p:scale>
          <a:sx n="47" d="100"/>
          <a:sy n="47" d="100"/>
        </p:scale>
        <p:origin x="1416" y="4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67f68846e8d88191b5f18abdfdd4d089-evidence-el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– SEBI CSCRF, Sales GPT, Anupriya’s Threat Modeling GPT. Each is comparable with default GPT.</a:t>
            </a:r>
          </a:p>
          <a:p>
            <a:r>
              <a:rPr lang="en-US" dirty="0">
                <a:hlinkClick r:id="rId3" tooltip="https://chatgpt.com/g/g-67f68846e8d88191b5f18abdfdd4d089-evidence-elf"/>
              </a:rPr>
              <a:t>https://chatgpt.com/g/g-67f68846e8d88191b5f18abdfdd4d089-evidence-elf</a:t>
            </a:r>
            <a:endParaRPr lang="en-US" dirty="0"/>
          </a:p>
          <a:p>
            <a:r>
              <a:rPr lang="en-US" dirty="0"/>
              <a:t>https://chatgpt.com/g/g-67f6662fadb48191926c17fc0d61ab60-ni-threat-modelling-gpt</a:t>
            </a:r>
          </a:p>
          <a:p>
            <a:r>
              <a:rPr lang="en-US" dirty="0"/>
              <a:t>https://chatgpt.com/g/g-67f54126a7bc8191a1026de2e26f6e6a-ni-report-qa-gpt</a:t>
            </a:r>
          </a:p>
          <a:p>
            <a:endParaRPr lang="en-US" dirty="0"/>
          </a:p>
          <a:p>
            <a:r>
              <a:rPr lang="en-US" dirty="0" err="1"/>
              <a:t>NotebookLM</a:t>
            </a:r>
            <a:r>
              <a:rPr lang="en-US" dirty="0"/>
              <a:t> – what to build there?</a:t>
            </a:r>
          </a:p>
          <a:p>
            <a:endParaRPr lang="en-US" dirty="0"/>
          </a:p>
          <a:p>
            <a:r>
              <a:rPr lang="en-US" dirty="0"/>
              <a:t>Ideas – an IR drill app – basic ChatGPT, Custom GPT, </a:t>
            </a:r>
            <a:r>
              <a:rPr lang="en-US" dirty="0" err="1"/>
              <a:t>NotebookLM</a:t>
            </a:r>
            <a:endParaRPr lang="en-US" dirty="0"/>
          </a:p>
          <a:p>
            <a:r>
              <a:rPr lang="en-US" dirty="0"/>
              <a:t>Another one is around NIST AI RMF, trained with NI documents.</a:t>
            </a:r>
          </a:p>
          <a:p>
            <a:endParaRPr lang="en-US" dirty="0"/>
          </a:p>
          <a:p>
            <a:r>
              <a:rPr lang="en-US" dirty="0"/>
              <a:t>AI examples:</a:t>
            </a:r>
          </a:p>
          <a:p>
            <a:r>
              <a:rPr lang="en-US" dirty="0"/>
              <a:t>ChatGPT – hallucinates, Claude is too brief, Perplexity is </a:t>
            </a:r>
            <a:r>
              <a:rPr lang="en-US"/>
              <a:t>super comprehensive</a:t>
            </a:r>
            <a:endParaRPr lang="en-US" dirty="0"/>
          </a:p>
          <a:p>
            <a:r>
              <a:rPr lang="en-US" dirty="0"/>
              <a:t>https://chatgpt.com/c/67fef3a8-64a0-800d-8aee-f51d315558f7. Ask members to find the gaps. Another idea could be to generate </a:t>
            </a:r>
            <a:r>
              <a:rPr lang="en-US" dirty="0" err="1"/>
              <a:t>mindmaps</a:t>
            </a:r>
            <a:r>
              <a:rPr lang="en-US" dirty="0"/>
              <a:t> – ChatGPT vs. </a:t>
            </a:r>
            <a:r>
              <a:rPr lang="en-US" dirty="0" err="1"/>
              <a:t>NotebookLM</a:t>
            </a:r>
            <a:endParaRPr lang="en-US" dirty="0"/>
          </a:p>
          <a:p>
            <a:r>
              <a:rPr lang="en-US" dirty="0"/>
              <a:t>https://claude.ai/chat/c2764140-7091-4b81-a7a1-493481e52cb4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6F0E-B2F1-553D-6AB5-B4C42D36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8771B-0612-2817-F585-06272FFFB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0FF60-3969-9B0C-A314-42FE4A830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40A5B-738D-3E92-426A-742F501F9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7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Slide 3: What is AI (Artificial Intelligence)?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Think of AI as software that can "think" or make decisions like a human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doesn't have emotions or intent—it just follows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When your email filters spam – that’s a simple form of AI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What is Machine Learning (ML)?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ML is a type of AI where systems learn from data instead of being told what to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finds patterns and improves over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A model that learns which log entries are likely to be real threats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Slide 5: What is Generative AI (GenAI)?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GenAI is AI that can create new content (text, images, code, even music)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doesn’t just analyze—it generates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ChatGPT writing an audit checklist based on a framework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What are Large Language Models (LLMs)?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LLMs are a type of GenAI trained on tons of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understand language, context, and can generate very human-like responses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ChatGPT is an example of an LLM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don’t "know" things—they predict the most likely next words based on your prompt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E7FF-9A41-8B97-1C4B-044F2B3FF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030D3-A12C-F084-E957-4EE448E70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B1D50-9ED4-BB6D-6D91-3E401794A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BE20F-C64E-6A8C-957B-649DA01DA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calendar https://chatgpt.com/c/67eda042-7988-800d-8104-4d807c462a96</a:t>
            </a:r>
          </a:p>
          <a:p>
            <a:r>
              <a:rPr lang="en-US" dirty="0"/>
              <a:t>Toyota add-on </a:t>
            </a:r>
            <a:r>
              <a:rPr lang="en-US" dirty="0" err="1"/>
              <a:t>recos</a:t>
            </a:r>
            <a:r>
              <a:rPr lang="en-US" dirty="0"/>
              <a:t> https://chatgpt.com/c/67f1e575-6c10-800d-b941-fcde717c0275</a:t>
            </a:r>
          </a:p>
          <a:p>
            <a:r>
              <a:rPr lang="en-US" dirty="0"/>
              <a:t>Revise OKRs https://chatgpt.com/c/e361500f-bbe0-4527-b10e-20fd0168138b</a:t>
            </a:r>
          </a:p>
          <a:p>
            <a:r>
              <a:rPr lang="en-US" dirty="0" err="1"/>
              <a:t>Hubspot</a:t>
            </a:r>
            <a:r>
              <a:rPr lang="en-US" dirty="0"/>
              <a:t> report for CEOs https://chatgpt.com/c/e402f543-e525-480c-af67-63e35ce057b6</a:t>
            </a:r>
          </a:p>
          <a:p>
            <a:r>
              <a:rPr lang="en-US"/>
              <a:t>Building a simple RAG App https://chatgpt.com/c/67ff31d0-30b0-800d-9efb-33e6feec4d18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slakhyani20/10-chatgpt-prompt-engineering-frameworks-you-need-to-know-41d4b76ed384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dirty="0"/>
              <a:t>AI for Security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noFill/>
        </p:spPr>
        <p:txBody>
          <a:bodyPr anchor="ctr"/>
          <a:lstStyle/>
          <a:p>
            <a:r>
              <a:rPr lang="en-US" dirty="0"/>
              <a:t>Prompt examples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F2CCE123-860F-8623-781F-12CEA66980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024781"/>
            <a:ext cx="10185401" cy="4137189"/>
          </a:xfrm>
        </p:spPr>
        <p:txBody>
          <a:bodyPr>
            <a:normAutofit/>
          </a:bodyPr>
          <a:lstStyle/>
          <a:p>
            <a:r>
              <a:rPr lang="en-US" sz="4000" dirty="0"/>
              <a:t>Create a checklist for ABC</a:t>
            </a:r>
          </a:p>
          <a:p>
            <a:r>
              <a:rPr lang="en-US" sz="4000" dirty="0"/>
              <a:t>Summarize this document</a:t>
            </a:r>
          </a:p>
          <a:p>
            <a:r>
              <a:rPr lang="en-US" sz="4000" dirty="0"/>
              <a:t>What is SOC2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227B8-A24C-8C29-034A-D7700B88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DD1A-416F-B0CD-5490-64E9FD4D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R.A.P.I.D. Prompt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39BB9-C98A-4B92-C1C7-59319E76860C}"/>
              </a:ext>
            </a:extLst>
          </p:cNvPr>
          <p:cNvSpPr txBox="1"/>
          <p:nvPr/>
        </p:nvSpPr>
        <p:spPr>
          <a:xfrm>
            <a:off x="838200" y="1691323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/>
              <a:t>🧩 R.A.P.I.D.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R</a:t>
            </a:r>
            <a:r>
              <a:rPr lang="en-US" sz="3600" dirty="0"/>
              <a:t>ole – Who is the AI acting as?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A</a:t>
            </a:r>
            <a:r>
              <a:rPr lang="en-US" sz="3600" dirty="0"/>
              <a:t>udience – Who is the response 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P</a:t>
            </a:r>
            <a:r>
              <a:rPr lang="en-US" sz="3600" dirty="0"/>
              <a:t>urpose – What are you trying to achieve?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I</a:t>
            </a:r>
            <a:r>
              <a:rPr lang="en-US" sz="3600" dirty="0"/>
              <a:t>nput – What context/data do you provide?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D</a:t>
            </a:r>
            <a:r>
              <a:rPr lang="en-US" sz="3600" dirty="0"/>
              <a:t>elivery – What format do you want the output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A9ED4-DCF1-C5ED-8EDB-51AE965D2372}"/>
              </a:ext>
            </a:extLst>
          </p:cNvPr>
          <p:cNvSpPr txBox="1"/>
          <p:nvPr/>
        </p:nvSpPr>
        <p:spPr>
          <a:xfrm>
            <a:off x="982639" y="5396337"/>
            <a:ext cx="10740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Others: </a:t>
            </a:r>
            <a:r>
              <a:rPr lang="en-US" sz="2800" dirty="0">
                <a:hlinkClick r:id="rId2"/>
              </a:rPr>
              <a:t>https://medium.com/@slakhyani20/10-chatgpt-prompt-engineering-frameworks-you-need-to-know-41d4b76ed384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75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24EE0A-EAC1-9F4A-E87B-5046AEF4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286000"/>
          </a:xfrm>
        </p:spPr>
        <p:txBody>
          <a:bodyPr anchor="b">
            <a:normAutofit/>
          </a:bodyPr>
          <a:lstStyle/>
          <a:p>
            <a:r>
              <a:rPr lang="en-US" dirty="0"/>
              <a:t>Let’s Workshop this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03C54F-9006-B1AB-408A-1881D9B7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198"/>
            <a:ext cx="9144000" cy="6832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4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601811"/>
          </a:xfrm>
          <a:noFill/>
        </p:spPr>
        <p:txBody>
          <a:bodyPr anchor="b"/>
          <a:lstStyle/>
          <a:p>
            <a:r>
              <a:rPr lang="en-US" dirty="0"/>
              <a:t>custom GPTs vs RAG</a:t>
            </a:r>
          </a:p>
        </p:txBody>
      </p:sp>
      <p:pic>
        <p:nvPicPr>
          <p:cNvPr id="15" name="Picture Placeholder 5" descr="A person looking at blueprints on a brick wall">
            <a:extLst>
              <a:ext uri="{FF2B5EF4-FFF2-40B4-BE49-F238E27FC236}">
                <a16:creationId xmlns:a16="http://schemas.microsoft.com/office/drawing/2014/main" id="{BBD84AA8-495D-1210-1B06-DA73C5BCF3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5539" r="27157"/>
          <a:stretch/>
        </p:blipFill>
        <p:spPr>
          <a:xfrm>
            <a:off x="9398000" y="-22225"/>
            <a:ext cx="2817813" cy="6880225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FDB2B60-CE32-D436-7818-3645D6C7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4" y="1666228"/>
            <a:ext cx="85084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🧠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 GPTs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ChatGPT you can customize with instructions and upload a few static documents.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📚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RAG (Retrieval-Augmented Generation)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 connected to a document library. It retrieves relevant content and answers using that specific info.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🧠 Think: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 GPT = private tutor reading a few pages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RAG = research assistant scanning your entire library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9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RAG vs. Custom GPT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23A925-1F7C-AD5C-23A2-99E5C99BB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76690"/>
              </p:ext>
            </p:extLst>
          </p:nvPr>
        </p:nvGraphicFramePr>
        <p:xfrm>
          <a:off x="228599" y="1507066"/>
          <a:ext cx="11734802" cy="474133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15698">
                  <a:extLst>
                    <a:ext uri="{9D8B030D-6E8A-4147-A177-3AD203B41FA5}">
                      <a16:colId xmlns:a16="http://schemas.microsoft.com/office/drawing/2014/main" val="1891602971"/>
                    </a:ext>
                  </a:extLst>
                </a:gridCol>
                <a:gridCol w="4084786">
                  <a:extLst>
                    <a:ext uri="{9D8B030D-6E8A-4147-A177-3AD203B41FA5}">
                      <a16:colId xmlns:a16="http://schemas.microsoft.com/office/drawing/2014/main" val="2515002327"/>
                    </a:ext>
                  </a:extLst>
                </a:gridCol>
                <a:gridCol w="5034318">
                  <a:extLst>
                    <a:ext uri="{9D8B030D-6E8A-4147-A177-3AD203B41FA5}">
                      <a16:colId xmlns:a16="http://schemas.microsoft.com/office/drawing/2014/main" val="2917870559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r>
                        <a:rPr lang="en-US" sz="2800" b="1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Custom GPT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RAG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69837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/>
                        <a:t>File uploads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✅ 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✅ Unlimited (with vector store)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920932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/>
                        <a:t>Search scope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Dynamic + scalable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938479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 dirty="0"/>
                        <a:t>Updates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Automated with pipelines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19747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/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Decent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High (when retrieval works well)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471354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/>
                        <a:t>Use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Simple Q&amp;A, fixed docs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Live policy search, many docs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845540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/>
                        <a:t>Setup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No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Low code / Dev help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472289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800"/>
                        <a:t>Hosting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OpenAI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Self-host / Cloud-native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37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0FF55-B22D-CEE7-81D1-0801648E0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BAEDC-E97C-EDB8-60D0-B37E60123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172859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54BC-5576-A281-B07D-EC2FDA43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vs RAG vs Agent</a:t>
            </a:r>
          </a:p>
        </p:txBody>
      </p:sp>
      <p:pic>
        <p:nvPicPr>
          <p:cNvPr id="8" name="Content Placeholder 7" descr="A diagram of a diagram of a problem&#10;&#10;AI-generated content may be incorrect.">
            <a:extLst>
              <a:ext uri="{FF2B5EF4-FFF2-40B4-BE49-F238E27FC236}">
                <a16:creationId xmlns:a16="http://schemas.microsoft.com/office/drawing/2014/main" id="{FCD7BF57-BC49-C53B-7424-E8E0919872E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5" y="1422190"/>
            <a:ext cx="11326129" cy="5312981"/>
          </a:xfrm>
        </p:spPr>
      </p:pic>
    </p:spTree>
    <p:extLst>
      <p:ext uri="{BB962C8B-B14F-4D97-AF65-F5344CB8AC3E}">
        <p14:creationId xmlns:p14="http://schemas.microsoft.com/office/powerpoint/2010/main" val="162062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84A2-E93A-2F94-8EFB-C39A88A9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Agentic AI –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66B6-85C7-7FB6-747C-295E2296005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7B31D10-A55E-0E68-BF73-DF5D0275C4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BBF3A8-80F2-6D3A-E5C1-87F2A9C4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7" y="1394869"/>
            <a:ext cx="10952906" cy="43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8B2A9-F774-59E4-58A1-751DCDEB1F30}"/>
              </a:ext>
            </a:extLst>
          </p:cNvPr>
          <p:cNvSpPr txBox="1"/>
          <p:nvPr/>
        </p:nvSpPr>
        <p:spPr>
          <a:xfrm>
            <a:off x="2105167" y="6307574"/>
            <a:ext cx="7325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credit: https://lilianweng.github.io/posts/2023-06-23-agent/</a:t>
            </a:r>
          </a:p>
        </p:txBody>
      </p:sp>
    </p:spTree>
    <p:extLst>
      <p:ext uri="{BB962C8B-B14F-4D97-AF65-F5344CB8AC3E}">
        <p14:creationId xmlns:p14="http://schemas.microsoft.com/office/powerpoint/2010/main" val="282875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2496-4227-3658-A215-30CDD3D8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code agents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3C2C1B-A95E-E748-74C4-8E7D7A5153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5E278-FE0E-19A9-C8CD-A43A1324F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Manus.im</a:t>
            </a:r>
          </a:p>
          <a:p>
            <a:r>
              <a:rPr lang="en-US" sz="4400" dirty="0"/>
              <a:t>Zapier</a:t>
            </a:r>
          </a:p>
          <a:p>
            <a:r>
              <a:rPr lang="en-US" sz="4400" dirty="0"/>
              <a:t>N8n</a:t>
            </a:r>
          </a:p>
          <a:p>
            <a:r>
              <a:rPr lang="en-US" sz="4400" dirty="0"/>
              <a:t>Make</a:t>
            </a:r>
          </a:p>
        </p:txBody>
      </p:sp>
    </p:spTree>
    <p:extLst>
      <p:ext uri="{BB962C8B-B14F-4D97-AF65-F5344CB8AC3E}">
        <p14:creationId xmlns:p14="http://schemas.microsoft.com/office/powerpoint/2010/main" val="145804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7" y="400485"/>
            <a:ext cx="9467127" cy="252791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3738622"/>
            <a:ext cx="9467850" cy="25279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816" y="457200"/>
            <a:ext cx="4837176" cy="1993392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15" name="Picture Placeholder 14" descr="A group of people sitting around a table">
            <a:extLst>
              <a:ext uri="{FF2B5EF4-FFF2-40B4-BE49-F238E27FC236}">
                <a16:creationId xmlns:a16="http://schemas.microsoft.com/office/drawing/2014/main" id="{E4DF753A-3575-A0D9-5135-8A94308DC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-28882" y="0"/>
            <a:ext cx="611505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818" y="2752344"/>
            <a:ext cx="4837174" cy="3136392"/>
          </a:xfrm>
          <a:noFill/>
        </p:spPr>
        <p:txBody>
          <a:bodyPr anchor="t"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Basic overview</a:t>
            </a:r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Prompt engineering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RAG</a:t>
            </a:r>
          </a:p>
          <a:p>
            <a:r>
              <a:rPr lang="en-US" dirty="0">
                <a:latin typeface="Calibri" panose="020F0502020204030204" pitchFamily="34" charset="0"/>
              </a:rPr>
              <a:t>AI Agents</a:t>
            </a:r>
          </a:p>
          <a:p>
            <a:r>
              <a:rPr lang="en-US" dirty="0">
                <a:latin typeface="Calibri" panose="020F0502020204030204" pitchFamily="34" charset="0"/>
              </a:rPr>
              <a:t>Final</a:t>
            </a:r>
            <a:r>
              <a:rPr lang="en-US" dirty="0"/>
              <a:t> TIPS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3FA79-DE26-1F2A-0CF7-5671B73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dirty="0"/>
              <a:t>Basic overview</a:t>
            </a: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  <a:noFill/>
        </p:spPr>
        <p:txBody>
          <a:bodyPr>
            <a:noAutofit/>
          </a:bodyPr>
          <a:lstStyle/>
          <a:p>
            <a:r>
              <a:rPr lang="en-US" dirty="0"/>
              <a:t>AI, ML, Gen AI, LLM</a:t>
            </a:r>
          </a:p>
        </p:txBody>
      </p:sp>
      <p:pic>
        <p:nvPicPr>
          <p:cNvPr id="91" name="Picture Placeholder 90" descr="A person sitting at a table with her fingers up">
            <a:extLst>
              <a:ext uri="{FF2B5EF4-FFF2-40B4-BE49-F238E27FC236}">
                <a16:creationId xmlns:a16="http://schemas.microsoft.com/office/drawing/2014/main" id="{BC622EA4-CCB7-907A-0126-D0A68A5DC7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r="451"/>
          <a:stretch/>
        </p:blipFill>
        <p:spPr>
          <a:xfrm flipH="1">
            <a:off x="6086167" y="-22225"/>
            <a:ext cx="6080760" cy="6902450"/>
          </a:xfrm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9C373000-EEA1-D16F-189A-338FFDA2E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4145280"/>
            <a:ext cx="5066250" cy="690880"/>
          </a:xfrm>
        </p:spPr>
        <p:txBody>
          <a:bodyPr/>
          <a:lstStyle/>
          <a:p>
            <a:r>
              <a:rPr lang="en-US" dirty="0"/>
              <a:t>High-level overview</a:t>
            </a:r>
          </a:p>
        </p:txBody>
      </p:sp>
    </p:spTree>
    <p:extLst>
      <p:ext uri="{BB962C8B-B14F-4D97-AF65-F5344CB8AC3E}">
        <p14:creationId xmlns:p14="http://schemas.microsoft.com/office/powerpoint/2010/main" val="393043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425" y="466344"/>
            <a:ext cx="6241651" cy="1710354"/>
          </a:xfrm>
          <a:noFill/>
        </p:spPr>
        <p:txBody>
          <a:bodyPr anchor="ctr"/>
          <a:lstStyle/>
          <a:p>
            <a:r>
              <a:rPr lang="en-US" dirty="0"/>
              <a:t>Getting Familiar</a:t>
            </a:r>
          </a:p>
        </p:txBody>
      </p:sp>
      <p:pic>
        <p:nvPicPr>
          <p:cNvPr id="20" name="Picture Placeholder 7" descr="A person talking to another person">
            <a:extLst>
              <a:ext uri="{FF2B5EF4-FFF2-40B4-BE49-F238E27FC236}">
                <a16:creationId xmlns:a16="http://schemas.microsoft.com/office/drawing/2014/main" id="{59669B42-CC26-1A2A-1FE7-526E425D0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437" r="10437"/>
          <a:stretch/>
        </p:blipFill>
        <p:spPr>
          <a:xfrm>
            <a:off x="0" y="0"/>
            <a:ext cx="428783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2" y="1574799"/>
            <a:ext cx="7653867" cy="4588933"/>
          </a:xfrm>
          <a:noFill/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200" b="1" dirty="0"/>
              <a:t>What is AI (Artificial Intelligence)?</a:t>
            </a:r>
          </a:p>
          <a:p>
            <a:pPr marL="0" indent="0">
              <a:buNone/>
            </a:pPr>
            <a:r>
              <a:rPr lang="en-US" sz="3200" b="1" dirty="0"/>
              <a:t>AI</a:t>
            </a:r>
            <a:r>
              <a:rPr lang="en-US" sz="3200" dirty="0"/>
              <a:t> = Smart behavior by software</a:t>
            </a:r>
          </a:p>
          <a:p>
            <a:r>
              <a:rPr lang="en-US" sz="3200" b="1" dirty="0"/>
              <a:t>What is Machine Learning (ML)?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ML</a:t>
            </a:r>
            <a:r>
              <a:rPr lang="en-US" sz="3200" dirty="0"/>
              <a:t> = Software that learns from data</a:t>
            </a:r>
          </a:p>
          <a:p>
            <a:r>
              <a:rPr lang="en-US" sz="3200" b="1" dirty="0"/>
              <a:t>What is Generative AI (GenAI)?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GenAI</a:t>
            </a:r>
            <a:r>
              <a:rPr lang="en-US" sz="3200" dirty="0"/>
              <a:t> = AI that creates new things</a:t>
            </a:r>
          </a:p>
          <a:p>
            <a:r>
              <a:rPr lang="en-US" sz="3200" b="1" dirty="0"/>
              <a:t>What are Large Language Models (LLMs)?</a:t>
            </a:r>
          </a:p>
          <a:p>
            <a:pPr marL="0" indent="0">
              <a:buNone/>
            </a:pPr>
            <a:r>
              <a:rPr lang="en-US" sz="3200" b="1" dirty="0"/>
              <a:t>LLM</a:t>
            </a:r>
            <a:r>
              <a:rPr lang="en-US" sz="3200" dirty="0"/>
              <a:t> = AI that understands and generates language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286000"/>
          </a:xfrm>
          <a:noFill/>
        </p:spPr>
        <p:txBody>
          <a:bodyPr/>
          <a:lstStyle/>
          <a:p>
            <a:r>
              <a:rPr lang="en-US" dirty="0"/>
              <a:t>Using LLMs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336FEA9-C85A-3569-16F0-5ECBABB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198"/>
            <a:ext cx="9144000" cy="683219"/>
          </a:xfrm>
        </p:spPr>
        <p:txBody>
          <a:bodyPr/>
          <a:lstStyle/>
          <a:p>
            <a:r>
              <a:rPr lang="en-US" dirty="0"/>
              <a:t>LLM Options</a:t>
            </a:r>
          </a:p>
        </p:txBody>
      </p:sp>
    </p:spTree>
    <p:extLst>
      <p:ext uri="{BB962C8B-B14F-4D97-AF65-F5344CB8AC3E}">
        <p14:creationId xmlns:p14="http://schemas.microsoft.com/office/powerpoint/2010/main" val="167993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Types of LLMs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938280B-1155-3A18-1D44-7CA36AB91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14036"/>
              </p:ext>
            </p:extLst>
          </p:nvPr>
        </p:nvGraphicFramePr>
        <p:xfrm>
          <a:off x="584199" y="1388534"/>
          <a:ext cx="11218333" cy="47074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60287">
                  <a:extLst>
                    <a:ext uri="{9D8B030D-6E8A-4147-A177-3AD203B41FA5}">
                      <a16:colId xmlns:a16="http://schemas.microsoft.com/office/drawing/2014/main" val="2255712505"/>
                    </a:ext>
                  </a:extLst>
                </a:gridCol>
                <a:gridCol w="3170601">
                  <a:extLst>
                    <a:ext uri="{9D8B030D-6E8A-4147-A177-3AD203B41FA5}">
                      <a16:colId xmlns:a16="http://schemas.microsoft.com/office/drawing/2014/main" val="480645433"/>
                    </a:ext>
                  </a:extLst>
                </a:gridCol>
                <a:gridCol w="5287445">
                  <a:extLst>
                    <a:ext uri="{9D8B030D-6E8A-4147-A177-3AD203B41FA5}">
                      <a16:colId xmlns:a16="http://schemas.microsoft.com/office/drawing/2014/main" val="702527611"/>
                    </a:ext>
                  </a:extLst>
                </a:gridCol>
              </a:tblGrid>
              <a:tr h="412607">
                <a:tc>
                  <a:txBody>
                    <a:bodyPr/>
                    <a:lstStyle/>
                    <a:p>
                      <a:r>
                        <a:rPr lang="en-US" sz="1800" b="1" dirty="0"/>
                        <a:t>Model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Maker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Notes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3813535422"/>
                  </a:ext>
                </a:extLst>
              </a:tr>
              <a:tr h="693929">
                <a:tc>
                  <a:txBody>
                    <a:bodyPr/>
                    <a:lstStyle/>
                    <a:p>
                      <a:r>
                        <a:rPr lang="en-US" sz="1800" b="1" dirty="0"/>
                        <a:t>GPT-4 / GPT-3.5</a:t>
                      </a:r>
                      <a:endParaRPr lang="en-US" sz="1800" dirty="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OpenAI / Azure OpenAI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Best for reasoning, APIs, memory, plugins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3342158887"/>
                  </a:ext>
                </a:extLst>
              </a:tr>
              <a:tr h="693929">
                <a:tc>
                  <a:txBody>
                    <a:bodyPr/>
                    <a:lstStyle/>
                    <a:p>
                      <a:r>
                        <a:rPr lang="en-US" sz="1800" b="1" dirty="0"/>
                        <a:t>Claude 3</a:t>
                      </a:r>
                      <a:endParaRPr lang="en-US" sz="1800" dirty="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Anthropic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Safer, better at summarizing long docs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2398601459"/>
                  </a:ext>
                </a:extLst>
              </a:tr>
              <a:tr h="693929">
                <a:tc>
                  <a:txBody>
                    <a:bodyPr/>
                    <a:lstStyle/>
                    <a:p>
                      <a:r>
                        <a:rPr lang="en-US" sz="1800" b="1"/>
                        <a:t>Gemini 1.5</a:t>
                      </a:r>
                      <a:endParaRPr lang="en-US" sz="180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Google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Strong in multilingual + web context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3302058867"/>
                  </a:ext>
                </a:extLst>
              </a:tr>
              <a:tr h="693929">
                <a:tc>
                  <a:txBody>
                    <a:bodyPr/>
                    <a:lstStyle/>
                    <a:p>
                      <a:r>
                        <a:rPr lang="en-US" sz="1800" b="1"/>
                        <a:t>LLaMA 2 / 3</a:t>
                      </a:r>
                      <a:endParaRPr lang="en-US" sz="180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Meta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Open source, for private environments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2221164858"/>
                  </a:ext>
                </a:extLst>
              </a:tr>
              <a:tr h="412607">
                <a:tc>
                  <a:txBody>
                    <a:bodyPr/>
                    <a:lstStyle/>
                    <a:p>
                      <a:r>
                        <a:rPr lang="en-US" sz="1800" b="1"/>
                        <a:t>Mistral / Mixtral</a:t>
                      </a:r>
                      <a:endParaRPr lang="en-US" sz="180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Mistral AI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Small, fast open-source models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207152407"/>
                  </a:ext>
                </a:extLst>
              </a:tr>
              <a:tr h="693929">
                <a:tc>
                  <a:txBody>
                    <a:bodyPr/>
                    <a:lstStyle/>
                    <a:p>
                      <a:r>
                        <a:rPr lang="en-US" sz="1800" b="1"/>
                        <a:t>Command R / Cohere</a:t>
                      </a:r>
                      <a:endParaRPr lang="en-US" sz="180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Cohere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Trained for retrieval &amp; enterprise tasks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1055961149"/>
                  </a:ext>
                </a:extLst>
              </a:tr>
              <a:tr h="412607">
                <a:tc>
                  <a:txBody>
                    <a:bodyPr/>
                    <a:lstStyle/>
                    <a:p>
                      <a:r>
                        <a:rPr lang="en-US" sz="1800" b="1"/>
                        <a:t>Jurassic / AI21 Labs</a:t>
                      </a:r>
                      <a:endParaRPr lang="en-US" sz="1800"/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AI21</a:t>
                      </a:r>
                    </a:p>
                  </a:txBody>
                  <a:tcPr marL="68433" marR="68433" marT="34217" marB="34217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Strong in long-form writing</a:t>
                      </a:r>
                    </a:p>
                  </a:txBody>
                  <a:tcPr marL="68433" marR="68433" marT="34217" marB="34217" anchor="ctr"/>
                </a:tc>
                <a:extLst>
                  <a:ext uri="{0D108BD9-81ED-4DB2-BD59-A6C34878D82A}">
                    <a16:rowId xmlns:a16="http://schemas.microsoft.com/office/drawing/2014/main" val="39512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5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240A-7DF1-E454-73EF-B9411254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LLM Usage Examples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EEF9CE-BF8D-198C-AF37-4E7241286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63037"/>
              </p:ext>
            </p:extLst>
          </p:nvPr>
        </p:nvGraphicFramePr>
        <p:xfrm>
          <a:off x="457200" y="1320799"/>
          <a:ext cx="11142133" cy="51720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13920">
                  <a:extLst>
                    <a:ext uri="{9D8B030D-6E8A-4147-A177-3AD203B41FA5}">
                      <a16:colId xmlns:a16="http://schemas.microsoft.com/office/drawing/2014/main" val="3891398595"/>
                    </a:ext>
                  </a:extLst>
                </a:gridCol>
                <a:gridCol w="5228213">
                  <a:extLst>
                    <a:ext uri="{9D8B030D-6E8A-4147-A177-3AD203B41FA5}">
                      <a16:colId xmlns:a16="http://schemas.microsoft.com/office/drawing/2014/main" val="1718986496"/>
                    </a:ext>
                  </a:extLst>
                </a:gridCol>
              </a:tblGrid>
              <a:tr h="862013">
                <a:tc>
                  <a:txBody>
                    <a:bodyPr/>
                    <a:lstStyle/>
                    <a:p>
                      <a:r>
                        <a:rPr lang="en-US" sz="2800" b="1" cap="none" spc="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 marL="167530" marR="167530" marT="167530" marB="83765" anchor="ctr"/>
                </a:tc>
                <a:tc>
                  <a:txBody>
                    <a:bodyPr/>
                    <a:lstStyle/>
                    <a:p>
                      <a:r>
                        <a:rPr lang="en-US" sz="2800" b="1" cap="none" spc="0" dirty="0">
                          <a:solidFill>
                            <a:schemeClr val="bg1"/>
                          </a:solidFill>
                        </a:rPr>
                        <a:t>Recommended LLM</a:t>
                      </a:r>
                    </a:p>
                  </a:txBody>
                  <a:tcPr marL="167530" marR="167530" marT="167530" marB="83765" anchor="ctr"/>
                </a:tc>
                <a:extLst>
                  <a:ext uri="{0D108BD9-81ED-4DB2-BD59-A6C34878D82A}">
                    <a16:rowId xmlns:a16="http://schemas.microsoft.com/office/drawing/2014/main" val="705553176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r>
                        <a:rPr lang="en-US" sz="2800" cap="none" spc="0" dirty="0">
                          <a:solidFill>
                            <a:schemeClr val="bg1"/>
                          </a:solidFill>
                        </a:rPr>
                        <a:t>Drafting audit reports</a:t>
                      </a:r>
                    </a:p>
                  </a:txBody>
                  <a:tcPr marL="167530" marR="167530" marT="167530" marB="83765" anchor="ctr"/>
                </a:tc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GPT-4, Claude</a:t>
                      </a:r>
                    </a:p>
                  </a:txBody>
                  <a:tcPr marL="167530" marR="167530" marT="167530" marB="83765" anchor="ctr"/>
                </a:tc>
                <a:extLst>
                  <a:ext uri="{0D108BD9-81ED-4DB2-BD59-A6C34878D82A}">
                    <a16:rowId xmlns:a16="http://schemas.microsoft.com/office/drawing/2014/main" val="2726475409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Comparing security policies</a:t>
                      </a:r>
                    </a:p>
                  </a:txBody>
                  <a:tcPr marL="167530" marR="167530" marT="167530" marB="83765" anchor="ctr"/>
                </a:tc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GPT-4 + RAG</a:t>
                      </a:r>
                    </a:p>
                  </a:txBody>
                  <a:tcPr marL="167530" marR="167530" marT="167530" marB="83765" anchor="ctr"/>
                </a:tc>
                <a:extLst>
                  <a:ext uri="{0D108BD9-81ED-4DB2-BD59-A6C34878D82A}">
                    <a16:rowId xmlns:a16="http://schemas.microsoft.com/office/drawing/2014/main" val="4028627098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Asking questions from 100-page policy</a:t>
                      </a:r>
                    </a:p>
                  </a:txBody>
                  <a:tcPr marL="167530" marR="167530" marT="167530" marB="83765" anchor="ctr"/>
                </a:tc>
                <a:tc>
                  <a:txBody>
                    <a:bodyPr/>
                    <a:lstStyle/>
                    <a:p>
                      <a:r>
                        <a:rPr lang="en-US" sz="2800" cap="none" spc="0" dirty="0">
                          <a:solidFill>
                            <a:schemeClr val="bg1"/>
                          </a:solidFill>
                        </a:rPr>
                        <a:t>Claude 3 or Gemini (long context)</a:t>
                      </a:r>
                    </a:p>
                  </a:txBody>
                  <a:tcPr marL="167530" marR="167530" marT="167530" marB="83765" anchor="ctr"/>
                </a:tc>
                <a:extLst>
                  <a:ext uri="{0D108BD9-81ED-4DB2-BD59-A6C34878D82A}">
                    <a16:rowId xmlns:a16="http://schemas.microsoft.com/office/drawing/2014/main" val="4204231054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Private/internal-only use</a:t>
                      </a:r>
                    </a:p>
                  </a:txBody>
                  <a:tcPr marL="167530" marR="167530" marT="167530" marB="83765" anchor="ctr"/>
                </a:tc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LLaMA 3 / Mistral (self-hosted)</a:t>
                      </a:r>
                    </a:p>
                  </a:txBody>
                  <a:tcPr marL="167530" marR="167530" marT="167530" marB="83765" anchor="ctr"/>
                </a:tc>
                <a:extLst>
                  <a:ext uri="{0D108BD9-81ED-4DB2-BD59-A6C34878D82A}">
                    <a16:rowId xmlns:a16="http://schemas.microsoft.com/office/drawing/2014/main" val="2060390529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r>
                        <a:rPr lang="en-US" sz="2800" cap="none" spc="0">
                          <a:solidFill>
                            <a:schemeClr val="bg1"/>
                          </a:solidFill>
                        </a:rPr>
                        <a:t>Real-time integration with Azure</a:t>
                      </a:r>
                    </a:p>
                  </a:txBody>
                  <a:tcPr marL="167530" marR="167530" marT="167530" marB="83765" anchor="ctr"/>
                </a:tc>
                <a:tc>
                  <a:txBody>
                    <a:bodyPr/>
                    <a:lstStyle/>
                    <a:p>
                      <a:r>
                        <a:rPr lang="en-US" sz="2800" cap="none" spc="0" dirty="0">
                          <a:solidFill>
                            <a:schemeClr val="bg1"/>
                          </a:solidFill>
                        </a:rPr>
                        <a:t>GPT-4 (via Azure OpenAI)</a:t>
                      </a:r>
                    </a:p>
                  </a:txBody>
                  <a:tcPr marL="167530" marR="167530" marT="167530" marB="83765" anchor="ctr"/>
                </a:tc>
                <a:extLst>
                  <a:ext uri="{0D108BD9-81ED-4DB2-BD59-A6C34878D82A}">
                    <a16:rowId xmlns:a16="http://schemas.microsoft.com/office/drawing/2014/main" val="95226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4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A070-B667-9ACC-4825-6BBA8DB6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1137-9720-EADF-1510-A2F71D779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  <a:noFill/>
        </p:spPr>
        <p:txBody>
          <a:bodyPr>
            <a:noAutofit/>
          </a:bodyPr>
          <a:lstStyle/>
          <a:p>
            <a:r>
              <a:rPr lang="en-US" dirty="0"/>
              <a:t>Prompt engineering 101</a:t>
            </a:r>
          </a:p>
        </p:txBody>
      </p:sp>
      <p:pic>
        <p:nvPicPr>
          <p:cNvPr id="91" name="Picture Placeholder 90" descr="A person sitting at a table with her fingers up">
            <a:extLst>
              <a:ext uri="{FF2B5EF4-FFF2-40B4-BE49-F238E27FC236}">
                <a16:creationId xmlns:a16="http://schemas.microsoft.com/office/drawing/2014/main" id="{35DA2730-9E93-5326-208A-90B4D92520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r="451"/>
          <a:stretch/>
        </p:blipFill>
        <p:spPr>
          <a:xfrm flipH="1">
            <a:off x="6086167" y="-22225"/>
            <a:ext cx="6080760" cy="6902450"/>
          </a:xfrm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2B1694D4-27C0-2846-26C1-97F66DCC7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4145280"/>
            <a:ext cx="5066250" cy="690880"/>
          </a:xfrm>
        </p:spPr>
        <p:txBody>
          <a:bodyPr/>
          <a:lstStyle/>
          <a:p>
            <a:r>
              <a:rPr lang="en-US" dirty="0" err="1"/>
              <a:t>R.a.p.i.d</a:t>
            </a:r>
            <a:r>
              <a:rPr lang="en-US" dirty="0"/>
              <a:t>. prompt framework</a:t>
            </a:r>
          </a:p>
        </p:txBody>
      </p:sp>
    </p:spTree>
    <p:extLst>
      <p:ext uri="{BB962C8B-B14F-4D97-AF65-F5344CB8AC3E}">
        <p14:creationId xmlns:p14="http://schemas.microsoft.com/office/powerpoint/2010/main" val="41185429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{94FE0D9F-B936-4440-B2A7-83915D751D02}tf55661986_win32</Template>
  <TotalTime>9533</TotalTime>
  <Words>912</Words>
  <Application>Microsoft Office PowerPoint</Application>
  <PresentationFormat>Widescreen</PresentationFormat>
  <Paragraphs>170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Wingdings</vt:lpstr>
      <vt:lpstr>Custom</vt:lpstr>
      <vt:lpstr>AI for Security Professionals</vt:lpstr>
      <vt:lpstr>AGENDA</vt:lpstr>
      <vt:lpstr>Basic overview</vt:lpstr>
      <vt:lpstr>AI, ML, Gen AI, LLM</vt:lpstr>
      <vt:lpstr>Getting Familiar</vt:lpstr>
      <vt:lpstr>Using LLMs</vt:lpstr>
      <vt:lpstr>Types of LLMs</vt:lpstr>
      <vt:lpstr>LLM Usage Examples</vt:lpstr>
      <vt:lpstr>Prompt engineering 101</vt:lpstr>
      <vt:lpstr>Prompt examples</vt:lpstr>
      <vt:lpstr>The R.A.P.I.D. Prompt Framework</vt:lpstr>
      <vt:lpstr>Let’s Workshop this</vt:lpstr>
      <vt:lpstr>custom GPTs vs RAG</vt:lpstr>
      <vt:lpstr>RAG vs. Custom GPT</vt:lpstr>
      <vt:lpstr>Agents</vt:lpstr>
      <vt:lpstr>LLM vs RAG vs Agent</vt:lpstr>
      <vt:lpstr>Agentic AI – Components </vt:lpstr>
      <vt:lpstr>No code agents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KK Mookhey</dc:creator>
  <cp:lastModifiedBy>KK Mookhey</cp:lastModifiedBy>
  <cp:revision>38</cp:revision>
  <dcterms:created xsi:type="dcterms:W3CDTF">2025-04-15T23:01:57Z</dcterms:created>
  <dcterms:modified xsi:type="dcterms:W3CDTF">2025-06-23T23:57:47Z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