
<file path=[Content_Types].xml><?xml version="1.0" encoding="utf-8"?>
<Types xmlns="http://schemas.openxmlformats.org/package/2006/content-types">
  <Default Extension="xml" ContentType="application/xml"/>
  <Default Extension="docx" ContentType="application/vnd.openxmlformats-officedocument.wordprocessingml.document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xls" ContentType="application/vnd.ms-excel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9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309"/>
    <p:restoredTop sz="95935"/>
  </p:normalViewPr>
  <p:slideViewPr>
    <p:cSldViewPr snapToGrid="0" snapToObjects="1">
      <p:cViewPr varScale="1">
        <p:scale>
          <a:sx n="74" d="100"/>
          <a:sy n="74" d="100"/>
        </p:scale>
        <p:origin x="184" y="1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34FD-08A9-0D4B-9DE0-31B7182E1900}" type="datetimeFigureOut">
              <a:rPr lang="en-US" smtClean="0"/>
              <a:t>2/6/16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D66D-2543-B84A-B279-68A5D875C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278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34FD-08A9-0D4B-9DE0-31B7182E1900}" type="datetimeFigureOut">
              <a:rPr lang="en-US" smtClean="0"/>
              <a:t>2/6/16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D66D-2543-B84A-B279-68A5D875C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46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34FD-08A9-0D4B-9DE0-31B7182E1900}" type="datetimeFigureOut">
              <a:rPr lang="en-US" smtClean="0"/>
              <a:t>2/6/16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D66D-2543-B84A-B279-68A5D875C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578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34FD-08A9-0D4B-9DE0-31B7182E1900}" type="datetimeFigureOut">
              <a:rPr lang="en-US" smtClean="0"/>
              <a:t>2/6/16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D66D-2543-B84A-B279-68A5D875C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40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34FD-08A9-0D4B-9DE0-31B7182E1900}" type="datetimeFigureOut">
              <a:rPr lang="en-US" smtClean="0"/>
              <a:t>2/6/16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D66D-2543-B84A-B279-68A5D875C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3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34FD-08A9-0D4B-9DE0-31B7182E1900}" type="datetimeFigureOut">
              <a:rPr lang="en-US" smtClean="0"/>
              <a:t>2/6/16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D66D-2543-B84A-B279-68A5D875C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1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34FD-08A9-0D4B-9DE0-31B7182E1900}" type="datetimeFigureOut">
              <a:rPr lang="en-US" smtClean="0"/>
              <a:t>2/6/16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D66D-2543-B84A-B279-68A5D875C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34FD-08A9-0D4B-9DE0-31B7182E1900}" type="datetimeFigureOut">
              <a:rPr lang="en-US" smtClean="0"/>
              <a:t>2/6/16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D66D-2543-B84A-B279-68A5D875C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360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34FD-08A9-0D4B-9DE0-31B7182E1900}" type="datetimeFigureOut">
              <a:rPr lang="en-US" smtClean="0"/>
              <a:t>2/6/16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D66D-2543-B84A-B279-68A5D875C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0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34FD-08A9-0D4B-9DE0-31B7182E1900}" type="datetimeFigureOut">
              <a:rPr lang="en-US" smtClean="0"/>
              <a:t>2/6/16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D66D-2543-B84A-B279-68A5D875C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76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34FD-08A9-0D4B-9DE0-31B7182E1900}" type="datetimeFigureOut">
              <a:rPr lang="en-US" smtClean="0"/>
              <a:t>2/6/16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9D66D-2543-B84A-B279-68A5D875C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35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C34FD-08A9-0D4B-9DE0-31B7182E1900}" type="datetimeFigureOut">
              <a:rPr lang="en-US" smtClean="0"/>
              <a:t>2/6/16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9D66D-2543-B84A-B279-68A5D875C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76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image" Target="../media/image3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4" Type="http://schemas.openxmlformats.org/officeDocument/2006/relationships/image" Target="../media/image4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4" Type="http://schemas.openxmlformats.org/officeDocument/2006/relationships/image" Target="../media/image4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emf"/><Relationship Id="rId5" Type="http://schemas.openxmlformats.org/officeDocument/2006/relationships/oleObject" Target="../embeddings/Microsoft_Excel_97_-_2004_Worksheet1.xls"/><Relationship Id="rId6" Type="http://schemas.openxmlformats.org/officeDocument/2006/relationships/image" Target="../media/image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Reflections</a:t>
            </a:r>
            <a:br>
              <a:rPr lang="en-US" dirty="0" smtClean="0"/>
            </a:br>
            <a:r>
              <a:rPr lang="en-US" dirty="0" smtClean="0"/>
              <a:t>on OSWC 2016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98995"/>
            <a:ext cx="9144000" cy="1655762"/>
          </a:xfrm>
        </p:spPr>
        <p:txBody>
          <a:bodyPr/>
          <a:lstStyle/>
          <a:p>
            <a:r>
              <a:rPr lang="en-US" dirty="0" smtClean="0"/>
              <a:t>Todd Zenger</a:t>
            </a:r>
          </a:p>
          <a:p>
            <a:r>
              <a:rPr lang="en-US" dirty="0" smtClean="0"/>
              <a:t>University of Utah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57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404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Hidden Knowledge </a:t>
            </a:r>
            <a:endParaRPr lang="en-US" dirty="0"/>
          </a:p>
        </p:txBody>
      </p:sp>
      <p:sp>
        <p:nvSpPr>
          <p:cNvPr id="4" name="Oval 44"/>
          <p:cNvSpPr>
            <a:spLocks noChangeArrowheads="1"/>
          </p:cNvSpPr>
          <p:nvPr/>
        </p:nvSpPr>
        <p:spPr bwMode="auto">
          <a:xfrm>
            <a:off x="6242513" y="3166534"/>
            <a:ext cx="385762" cy="421249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5" name="Oval 45"/>
          <p:cNvSpPr>
            <a:spLocks noChangeArrowheads="1"/>
          </p:cNvSpPr>
          <p:nvPr/>
        </p:nvSpPr>
        <p:spPr bwMode="auto">
          <a:xfrm>
            <a:off x="6306308" y="2367895"/>
            <a:ext cx="385763" cy="421250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6" name="Oval 46"/>
          <p:cNvSpPr>
            <a:spLocks noChangeArrowheads="1"/>
          </p:cNvSpPr>
          <p:nvPr/>
        </p:nvSpPr>
        <p:spPr bwMode="auto">
          <a:xfrm>
            <a:off x="6885451" y="3533246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7" name="Oval 47"/>
          <p:cNvSpPr>
            <a:spLocks noChangeArrowheads="1"/>
          </p:cNvSpPr>
          <p:nvPr/>
        </p:nvSpPr>
        <p:spPr bwMode="auto">
          <a:xfrm>
            <a:off x="6982139" y="2891536"/>
            <a:ext cx="385762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8" name="Oval 48"/>
          <p:cNvSpPr>
            <a:spLocks noChangeArrowheads="1"/>
          </p:cNvSpPr>
          <p:nvPr/>
        </p:nvSpPr>
        <p:spPr bwMode="auto">
          <a:xfrm>
            <a:off x="7028546" y="2288646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11" name="Oval 48"/>
          <p:cNvSpPr>
            <a:spLocks noChangeArrowheads="1"/>
          </p:cNvSpPr>
          <p:nvPr/>
        </p:nvSpPr>
        <p:spPr bwMode="auto">
          <a:xfrm>
            <a:off x="7945093" y="2910946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12" name="Oval 48"/>
          <p:cNvSpPr>
            <a:spLocks noChangeArrowheads="1"/>
          </p:cNvSpPr>
          <p:nvPr/>
        </p:nvSpPr>
        <p:spPr bwMode="auto">
          <a:xfrm>
            <a:off x="6688580" y="1664759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13" name="Oval 48"/>
          <p:cNvSpPr>
            <a:spLocks noChangeArrowheads="1"/>
          </p:cNvSpPr>
          <p:nvPr/>
        </p:nvSpPr>
        <p:spPr bwMode="auto">
          <a:xfrm>
            <a:off x="7655388" y="2343294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14" name="Oval 48"/>
          <p:cNvSpPr>
            <a:spLocks noChangeArrowheads="1"/>
          </p:cNvSpPr>
          <p:nvPr/>
        </p:nvSpPr>
        <p:spPr bwMode="auto">
          <a:xfrm>
            <a:off x="7655388" y="3537545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15" name="Oval 48"/>
          <p:cNvSpPr>
            <a:spLocks noChangeArrowheads="1"/>
          </p:cNvSpPr>
          <p:nvPr/>
        </p:nvSpPr>
        <p:spPr bwMode="auto">
          <a:xfrm>
            <a:off x="7295026" y="1714045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30450" y="3625666"/>
            <a:ext cx="1229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Focal Actor</a:t>
            </a:r>
            <a:endParaRPr lang="en-US" dirty="0"/>
          </a:p>
        </p:txBody>
      </p:sp>
      <p:sp>
        <p:nvSpPr>
          <p:cNvPr id="19" name="Oval 47"/>
          <p:cNvSpPr>
            <a:spLocks noChangeArrowheads="1"/>
          </p:cNvSpPr>
          <p:nvPr/>
        </p:nvSpPr>
        <p:spPr bwMode="auto">
          <a:xfrm>
            <a:off x="8397351" y="1844620"/>
            <a:ext cx="385762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20" name="Oval 48"/>
          <p:cNvSpPr>
            <a:spLocks noChangeArrowheads="1"/>
          </p:cNvSpPr>
          <p:nvPr/>
        </p:nvSpPr>
        <p:spPr bwMode="auto">
          <a:xfrm>
            <a:off x="7964184" y="1404882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21" name="Oval 48"/>
          <p:cNvSpPr>
            <a:spLocks noChangeArrowheads="1"/>
          </p:cNvSpPr>
          <p:nvPr/>
        </p:nvSpPr>
        <p:spPr bwMode="auto">
          <a:xfrm>
            <a:off x="8880731" y="2027182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22" name="Oval 48"/>
          <p:cNvSpPr>
            <a:spLocks noChangeArrowheads="1"/>
          </p:cNvSpPr>
          <p:nvPr/>
        </p:nvSpPr>
        <p:spPr bwMode="auto">
          <a:xfrm>
            <a:off x="8614839" y="1196041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23" name="Oval 48"/>
          <p:cNvSpPr>
            <a:spLocks noChangeArrowheads="1"/>
          </p:cNvSpPr>
          <p:nvPr/>
        </p:nvSpPr>
        <p:spPr bwMode="auto">
          <a:xfrm>
            <a:off x="8591026" y="2653781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24" name="Oval 48"/>
          <p:cNvSpPr>
            <a:spLocks noChangeArrowheads="1"/>
          </p:cNvSpPr>
          <p:nvPr/>
        </p:nvSpPr>
        <p:spPr bwMode="auto">
          <a:xfrm>
            <a:off x="8230664" y="830281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25" name="Oval 47"/>
          <p:cNvSpPr>
            <a:spLocks noChangeArrowheads="1"/>
          </p:cNvSpPr>
          <p:nvPr/>
        </p:nvSpPr>
        <p:spPr bwMode="auto">
          <a:xfrm>
            <a:off x="9588136" y="1941657"/>
            <a:ext cx="385762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26" name="Oval 48"/>
          <p:cNvSpPr>
            <a:spLocks noChangeArrowheads="1"/>
          </p:cNvSpPr>
          <p:nvPr/>
        </p:nvSpPr>
        <p:spPr bwMode="auto">
          <a:xfrm>
            <a:off x="9154969" y="1501919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27" name="Oval 48"/>
          <p:cNvSpPr>
            <a:spLocks noChangeArrowheads="1"/>
          </p:cNvSpPr>
          <p:nvPr/>
        </p:nvSpPr>
        <p:spPr bwMode="auto">
          <a:xfrm>
            <a:off x="10071516" y="2124219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28" name="Oval 48"/>
          <p:cNvSpPr>
            <a:spLocks noChangeArrowheads="1"/>
          </p:cNvSpPr>
          <p:nvPr/>
        </p:nvSpPr>
        <p:spPr bwMode="auto">
          <a:xfrm>
            <a:off x="9805624" y="1293078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29" name="Oval 48"/>
          <p:cNvSpPr>
            <a:spLocks noChangeArrowheads="1"/>
          </p:cNvSpPr>
          <p:nvPr/>
        </p:nvSpPr>
        <p:spPr bwMode="auto">
          <a:xfrm>
            <a:off x="9781811" y="2750818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30" name="Oval 48"/>
          <p:cNvSpPr>
            <a:spLocks noChangeArrowheads="1"/>
          </p:cNvSpPr>
          <p:nvPr/>
        </p:nvSpPr>
        <p:spPr bwMode="auto">
          <a:xfrm>
            <a:off x="9421449" y="927318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45664" y="995064"/>
            <a:ext cx="1598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External Actors</a:t>
            </a:r>
          </a:p>
        </p:txBody>
      </p:sp>
      <p:sp>
        <p:nvSpPr>
          <p:cNvPr id="33" name="Oval 44"/>
          <p:cNvSpPr>
            <a:spLocks noChangeArrowheads="1"/>
          </p:cNvSpPr>
          <p:nvPr/>
        </p:nvSpPr>
        <p:spPr bwMode="auto">
          <a:xfrm>
            <a:off x="2759901" y="3200665"/>
            <a:ext cx="385762" cy="421249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34" name="Oval 45"/>
          <p:cNvSpPr>
            <a:spLocks noChangeArrowheads="1"/>
          </p:cNvSpPr>
          <p:nvPr/>
        </p:nvSpPr>
        <p:spPr bwMode="auto">
          <a:xfrm>
            <a:off x="2536064" y="2322776"/>
            <a:ext cx="385763" cy="421250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35" name="Oval 46"/>
          <p:cNvSpPr>
            <a:spLocks noChangeArrowheads="1"/>
          </p:cNvSpPr>
          <p:nvPr/>
        </p:nvSpPr>
        <p:spPr bwMode="auto">
          <a:xfrm>
            <a:off x="3402839" y="3567377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36" name="Oval 48"/>
          <p:cNvSpPr>
            <a:spLocks noChangeArrowheads="1"/>
          </p:cNvSpPr>
          <p:nvPr/>
        </p:nvSpPr>
        <p:spPr bwMode="auto">
          <a:xfrm>
            <a:off x="3545934" y="2322777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37" name="Oval 48"/>
          <p:cNvSpPr>
            <a:spLocks noChangeArrowheads="1"/>
          </p:cNvSpPr>
          <p:nvPr/>
        </p:nvSpPr>
        <p:spPr bwMode="auto">
          <a:xfrm>
            <a:off x="3205968" y="1698890"/>
            <a:ext cx="384175" cy="419729"/>
          </a:xfrm>
          <a:prstGeom prst="ellipse">
            <a:avLst/>
          </a:prstGeom>
          <a:solidFill>
            <a:srgbClr val="72BFC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905001" y="3583642"/>
            <a:ext cx="1206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Focal </a:t>
            </a:r>
            <a:r>
              <a:rPr lang="en-US" dirty="0" smtClean="0"/>
              <a:t>actor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5918239" y="968799"/>
            <a:ext cx="1598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External Actors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194893" y="4088072"/>
            <a:ext cx="27585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Narrow or Known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Location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269626" y="4008638"/>
            <a:ext cx="28466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Broad or Location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Unknown</a:t>
            </a:r>
          </a:p>
        </p:txBody>
      </p:sp>
      <p:sp>
        <p:nvSpPr>
          <p:cNvPr id="42" name="Down Arrow 41"/>
          <p:cNvSpPr/>
          <p:nvPr/>
        </p:nvSpPr>
        <p:spPr bwMode="auto">
          <a:xfrm>
            <a:off x="3296849" y="5205981"/>
            <a:ext cx="249085" cy="38982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43" name="Down Arrow 42"/>
          <p:cNvSpPr/>
          <p:nvPr/>
        </p:nvSpPr>
        <p:spPr bwMode="auto">
          <a:xfrm>
            <a:off x="8329268" y="5205981"/>
            <a:ext cx="249085" cy="38982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00793" y="5607416"/>
            <a:ext cx="2623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Central </a:t>
            </a:r>
            <a:r>
              <a:rPr lang="en-US" sz="2800" dirty="0">
                <a:solidFill>
                  <a:srgbClr val="FF0000"/>
                </a:solidFill>
              </a:rPr>
              <a:t>selection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321496" y="5595801"/>
            <a:ext cx="2111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Self selection</a:t>
            </a:r>
          </a:p>
        </p:txBody>
      </p:sp>
      <p:sp>
        <p:nvSpPr>
          <p:cNvPr id="3" name="Cloud 2"/>
          <p:cNvSpPr/>
          <p:nvPr/>
        </p:nvSpPr>
        <p:spPr bwMode="auto">
          <a:xfrm>
            <a:off x="6339489" y="372631"/>
            <a:ext cx="4577835" cy="3900289"/>
          </a:xfrm>
          <a:prstGeom prst="cloud">
            <a:avLst/>
          </a:prstGeom>
          <a:solidFill>
            <a:schemeClr val="bg1">
              <a:lumMod val="75000"/>
              <a:alpha val="88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38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9" grpId="0"/>
      <p:bldP spid="41" grpId="0"/>
      <p:bldP spid="42" grpId="0" animBg="1"/>
      <p:bldP spid="43" grpId="0" animBg="1"/>
      <p:bldP spid="44" grpId="0"/>
      <p:bldP spid="45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2320873" y="1270144"/>
          <a:ext cx="8563967" cy="4693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Document" r:id="rId3" imgW="5638800" imgH="2438400" progId="Word.Document.12">
                  <p:embed/>
                </p:oleObj>
              </mc:Choice>
              <mc:Fallback>
                <p:oleObj name="Document" r:id="rId3" imgW="5638800" imgH="2438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20873" y="1270144"/>
                        <a:ext cx="8563967" cy="46933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455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Matching </a:t>
            </a:r>
            <a:r>
              <a:rPr lang="en-US" dirty="0" smtClean="0"/>
              <a:t>Organizational Approach </a:t>
            </a:r>
            <a:r>
              <a:rPr lang="en-US" dirty="0" smtClean="0"/>
              <a:t>to </a:t>
            </a:r>
            <a:r>
              <a:rPr lang="en-US" dirty="0" smtClean="0"/>
              <a:t>Problems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1833562" y="2195512"/>
          <a:ext cx="9867900" cy="433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Document" r:id="rId3" imgW="5638800" imgH="1727200" progId="Word.Document.12">
                  <p:embed/>
                </p:oleObj>
              </mc:Choice>
              <mc:Fallback>
                <p:oleObj name="Document" r:id="rId3" imgW="5638800" imgH="1727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3562" y="2195512"/>
                        <a:ext cx="9867900" cy="433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472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9774565"/>
              </p:ext>
            </p:extLst>
          </p:nvPr>
        </p:nvGraphicFramePr>
        <p:xfrm>
          <a:off x="505094" y="1677927"/>
          <a:ext cx="6603072" cy="351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Document" r:id="rId3" imgW="5638800" imgH="1727200" progId="Word.Document.12">
                  <p:embed/>
                </p:oleObj>
              </mc:Choice>
              <mc:Fallback>
                <p:oleObj name="Document" r:id="rId3" imgW="5638800" imgH="1727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5094" y="1677927"/>
                        <a:ext cx="6603072" cy="3515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99892" y="1568761"/>
            <a:ext cx="55080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Flat, deep; cent. vs. </a:t>
            </a:r>
            <a:r>
              <a:rPr lang="en-US" sz="3600" smtClean="0">
                <a:solidFill>
                  <a:srgbClr val="FF0000"/>
                </a:solidFill>
              </a:rPr>
              <a:t>decent.</a:t>
            </a:r>
            <a:endParaRPr lang="en-US" sz="3600" dirty="0" smtClean="0">
              <a:solidFill>
                <a:srgbClr val="FF0000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</a:rPr>
              <a:t>Small, large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Self selection, </a:t>
            </a:r>
            <a:r>
              <a:rPr lang="en-US" sz="3600" dirty="0" err="1" smtClean="0">
                <a:solidFill>
                  <a:srgbClr val="FF0000"/>
                </a:solidFill>
              </a:rPr>
              <a:t>hier</a:t>
            </a:r>
            <a:r>
              <a:rPr lang="en-US" sz="3600" dirty="0" smtClean="0">
                <a:solidFill>
                  <a:srgbClr val="FF0000"/>
                </a:solidFill>
              </a:rPr>
              <a:t>. Selection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Gov’t vs. Firms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Insource vs. outsource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Arms length vs. relational</a:t>
            </a:r>
            <a:endParaRPr lang="en-US" sz="3600" dirty="0" smtClean="0">
              <a:solidFill>
                <a:srgbClr val="FF0000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</a:rPr>
              <a:t>Knowledge sharing vs. 	nominal group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9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What drives innovation depends on what innovation we seek. </a:t>
            </a:r>
          </a:p>
          <a:p>
            <a:r>
              <a:rPr lang="en-US" dirty="0" smtClean="0"/>
              <a:t>We need more contingent studies of innovation. </a:t>
            </a:r>
          </a:p>
          <a:p>
            <a:r>
              <a:rPr lang="en-US" dirty="0" smtClean="0"/>
              <a:t>Therefore, we need to develop an alignment between “drivers of innovation” and types of innovation </a:t>
            </a:r>
          </a:p>
          <a:p>
            <a:r>
              <a:rPr lang="en-US" dirty="0" smtClean="0"/>
              <a:t>Or, match problems to governance forms </a:t>
            </a:r>
          </a:p>
          <a:p>
            <a:pPr lvl="1"/>
            <a:r>
              <a:rPr lang="en-US" dirty="0" smtClean="0"/>
              <a:t>What are the key dimensions of innovation types or problems that shape governance?  </a:t>
            </a:r>
          </a:p>
          <a:p>
            <a:pPr lvl="1"/>
            <a:r>
              <a:rPr lang="en-US" dirty="0" smtClean="0"/>
              <a:t>How do organizational drivers work differently with different types of innovation? 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40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17" y="465826"/>
            <a:ext cx="7124557" cy="29276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350" y="3791195"/>
            <a:ext cx="6359691" cy="240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7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Most topics of this flavor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13467" y="2912534"/>
            <a:ext cx="2912534" cy="1286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Organizational Design Choice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74934" y="2912534"/>
            <a:ext cx="2912534" cy="1286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Innovation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5173134" y="3335866"/>
            <a:ext cx="1354666" cy="4402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23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Should you (can you) contract for innovation? </a:t>
            </a:r>
          </a:p>
          <a:p>
            <a:r>
              <a:rPr lang="en-US" dirty="0" smtClean="0"/>
              <a:t>Are flatter or deeper organizations more innovative? </a:t>
            </a:r>
          </a:p>
          <a:p>
            <a:r>
              <a:rPr lang="en-US" dirty="0" smtClean="0"/>
              <a:t>Are lone </a:t>
            </a:r>
            <a:r>
              <a:rPr lang="en-US" dirty="0" err="1" smtClean="0"/>
              <a:t>ideators</a:t>
            </a:r>
            <a:r>
              <a:rPr lang="en-US" dirty="0" smtClean="0"/>
              <a:t> or teams more innovative? </a:t>
            </a:r>
          </a:p>
          <a:p>
            <a:r>
              <a:rPr lang="en-US" dirty="0" smtClean="0"/>
              <a:t>Are self formed or hierarchically assigned teams more innovative? </a:t>
            </a:r>
          </a:p>
          <a:p>
            <a:r>
              <a:rPr lang="en-US" dirty="0" smtClean="0"/>
              <a:t>Are small firms, large firms, medium-sized firms more innovative? </a:t>
            </a:r>
          </a:p>
          <a:p>
            <a:r>
              <a:rPr lang="en-US" dirty="0" smtClean="0"/>
              <a:t>Are small firms or large firms benefitted more by shock that lowers costs of innovation? </a:t>
            </a:r>
          </a:p>
          <a:p>
            <a:r>
              <a:rPr lang="en-US" dirty="0" smtClean="0"/>
              <a:t>Are firms disadvantaged over universities in doing basic research?  </a:t>
            </a:r>
          </a:p>
          <a:p>
            <a:r>
              <a:rPr lang="en-US" dirty="0" smtClean="0"/>
              <a:t>Does open source participation increase innovation?  </a:t>
            </a:r>
          </a:p>
          <a:p>
            <a:r>
              <a:rPr lang="en-US" dirty="0" smtClean="0"/>
              <a:t>Does knowledge sharing foster innovation?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2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078" y="1815286"/>
            <a:ext cx="10515600" cy="435133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9600" dirty="0" smtClean="0"/>
              <a:t>It Depends</a:t>
            </a:r>
          </a:p>
          <a:p>
            <a:pPr marL="0" indent="0" algn="ctr">
              <a:buNone/>
            </a:pPr>
            <a:endParaRPr lang="en-US" sz="9600" dirty="0"/>
          </a:p>
          <a:p>
            <a:pPr marL="0" indent="0" algn="ctr">
              <a:buNone/>
            </a:pPr>
            <a:r>
              <a:rPr lang="en-US" sz="5400" dirty="0" smtClean="0"/>
              <a:t>All results shaped by the nature of the innovation being sought, studied, and measured (or the problem being solved).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67256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All results are correct (probably). 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All results are wrong! 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4919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Should you (can you) contract for innovation? </a:t>
            </a:r>
          </a:p>
          <a:p>
            <a:r>
              <a:rPr lang="en-US" dirty="0" smtClean="0"/>
              <a:t>Are flatter or deeper organizations more innovative? </a:t>
            </a:r>
          </a:p>
          <a:p>
            <a:r>
              <a:rPr lang="en-US" dirty="0" smtClean="0"/>
              <a:t>Are lone </a:t>
            </a:r>
            <a:r>
              <a:rPr lang="en-US" dirty="0" err="1" smtClean="0"/>
              <a:t>ideators</a:t>
            </a:r>
            <a:r>
              <a:rPr lang="en-US" dirty="0" smtClean="0"/>
              <a:t> or teams more innovative? </a:t>
            </a:r>
          </a:p>
          <a:p>
            <a:r>
              <a:rPr lang="en-US" dirty="0" smtClean="0"/>
              <a:t>Are self formed or hierarchically assigned teams more innovative? </a:t>
            </a:r>
          </a:p>
          <a:p>
            <a:r>
              <a:rPr lang="en-US" dirty="0" smtClean="0"/>
              <a:t>Are small firms, large firms, medium-sized firms more innovative? </a:t>
            </a:r>
          </a:p>
          <a:p>
            <a:r>
              <a:rPr lang="en-US" dirty="0" smtClean="0"/>
              <a:t>Are small firms or large firms benefitted more by shock that lowers costs of innovation? </a:t>
            </a:r>
          </a:p>
          <a:p>
            <a:r>
              <a:rPr lang="en-US" dirty="0" smtClean="0"/>
              <a:t>Are firms disadvantaged over universities in doing basic research?  </a:t>
            </a:r>
          </a:p>
          <a:p>
            <a:r>
              <a:rPr lang="en-US" dirty="0" smtClean="0"/>
              <a:t>Does open source participation increase innovation?  </a:t>
            </a:r>
          </a:p>
          <a:p>
            <a:r>
              <a:rPr lang="en-US" dirty="0" smtClean="0"/>
              <a:t>Does knowledge sharing foster innovation?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3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06847" y="2212454"/>
            <a:ext cx="34333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Nature of the innovation (PROBLEM)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99892" y="1568761"/>
            <a:ext cx="55080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Flat, deep; cent. vs. decent.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Small, large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Self selection, </a:t>
            </a:r>
            <a:r>
              <a:rPr lang="en-US" sz="3600" dirty="0" err="1" smtClean="0">
                <a:solidFill>
                  <a:srgbClr val="FF0000"/>
                </a:solidFill>
              </a:rPr>
              <a:t>hier</a:t>
            </a:r>
            <a:r>
              <a:rPr lang="en-US" sz="3600" dirty="0" smtClean="0">
                <a:solidFill>
                  <a:srgbClr val="FF0000"/>
                </a:solidFill>
              </a:rPr>
              <a:t>. Selection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Gov’t vs. Firms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Insource vs. outsource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Arms length vs. relational</a:t>
            </a:r>
            <a:endParaRPr lang="en-US" sz="3600" dirty="0" smtClean="0">
              <a:solidFill>
                <a:srgbClr val="FF0000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</a:rPr>
              <a:t>Knowledge sharing vs. 	nominal group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Left-Right Arrow 9"/>
          <p:cNvSpPr/>
          <p:nvPr/>
        </p:nvSpPr>
        <p:spPr bwMode="auto">
          <a:xfrm>
            <a:off x="5256610" y="2770193"/>
            <a:ext cx="957134" cy="638848"/>
          </a:xfrm>
          <a:prstGeom prst="leftRightArrow">
            <a:avLst/>
          </a:prstGeom>
          <a:solidFill>
            <a:srgbClr val="26267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45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Relevant problem </a:t>
            </a:r>
            <a:r>
              <a:rPr lang="en-US" dirty="0" smtClean="0"/>
              <a:t>dimensions (Simon)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0" y="2311400"/>
            <a:ext cx="10515600" cy="435133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Problem complexity; </a:t>
            </a:r>
            <a:r>
              <a:rPr lang="en-US" sz="3600" dirty="0" smtClean="0"/>
              <a:t>decomposability </a:t>
            </a:r>
            <a:endParaRPr lang="en-US" sz="3600" dirty="0" smtClean="0"/>
          </a:p>
          <a:p>
            <a:r>
              <a:rPr lang="en-US" sz="3600" dirty="0" smtClean="0"/>
              <a:t>Hiddenness of knowledge deemed relevant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186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306" name="Object 2"/>
          <p:cNvGraphicFramePr>
            <a:graphicFrameLocks noChangeAspect="1"/>
          </p:cNvGraphicFramePr>
          <p:nvPr>
            <p:extLst/>
          </p:nvPr>
        </p:nvGraphicFramePr>
        <p:xfrm>
          <a:off x="1227565" y="1003997"/>
          <a:ext cx="3992748" cy="22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Chart" r:id="rId3" imgW="8915705" imgH="5010607" progId="Excel.Chart.8">
                  <p:embed/>
                </p:oleObj>
              </mc:Choice>
              <mc:Fallback>
                <p:oleObj name="Chart" r:id="rId3" imgW="8915705" imgH="501060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7565" y="1003997"/>
                        <a:ext cx="3992748" cy="2244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08" name="Object 4"/>
          <p:cNvGraphicFramePr>
            <a:graphicFrameLocks noChangeAspect="1"/>
          </p:cNvGraphicFramePr>
          <p:nvPr>
            <p:extLst/>
          </p:nvPr>
        </p:nvGraphicFramePr>
        <p:xfrm>
          <a:off x="1227565" y="3521411"/>
          <a:ext cx="4419600" cy="248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Chart" r:id="rId5" imgW="8915705" imgH="5010607" progId="Excel.Chart.8">
                  <p:embed/>
                </p:oleObj>
              </mc:Choice>
              <mc:Fallback>
                <p:oleObj name="Chart" r:id="rId5" imgW="8915705" imgH="501060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7565" y="3521411"/>
                        <a:ext cx="4419600" cy="2484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13" name="AutoShape 9"/>
          <p:cNvSpPr>
            <a:spLocks noChangeArrowheads="1"/>
          </p:cNvSpPr>
          <p:nvPr/>
        </p:nvSpPr>
        <p:spPr bwMode="auto">
          <a:xfrm>
            <a:off x="5257800" y="1676400"/>
            <a:ext cx="1524000" cy="228600"/>
          </a:xfrm>
          <a:prstGeom prst="rightArrow">
            <a:avLst>
              <a:gd name="adj1" fmla="val 50000"/>
              <a:gd name="adj2" fmla="val 1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5" name="AutoShape 11"/>
          <p:cNvSpPr>
            <a:spLocks noChangeArrowheads="1"/>
          </p:cNvSpPr>
          <p:nvPr/>
        </p:nvSpPr>
        <p:spPr bwMode="auto">
          <a:xfrm>
            <a:off x="5211553" y="4763629"/>
            <a:ext cx="1524000" cy="228600"/>
          </a:xfrm>
          <a:prstGeom prst="rightArrow">
            <a:avLst>
              <a:gd name="adj1" fmla="val 50000"/>
              <a:gd name="adj2" fmla="val 1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8331" name="Group 27"/>
          <p:cNvGrpSpPr>
            <a:grpSpLocks/>
          </p:cNvGrpSpPr>
          <p:nvPr/>
        </p:nvGrpSpPr>
        <p:grpSpPr bwMode="auto">
          <a:xfrm>
            <a:off x="7097031" y="3778265"/>
            <a:ext cx="2438400" cy="2209800"/>
            <a:chOff x="1056" y="1392"/>
            <a:chExt cx="2736" cy="2400"/>
          </a:xfrm>
        </p:grpSpPr>
        <p:sp>
          <p:nvSpPr>
            <p:cNvPr id="98332" name="Oval 28"/>
            <p:cNvSpPr>
              <a:spLocks noChangeArrowheads="1"/>
            </p:cNvSpPr>
            <p:nvPr/>
          </p:nvSpPr>
          <p:spPr bwMode="auto">
            <a:xfrm>
              <a:off x="1392" y="2736"/>
              <a:ext cx="576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63500" dist="107763" dir="189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3" name="Oval 29"/>
            <p:cNvSpPr>
              <a:spLocks noChangeArrowheads="1"/>
            </p:cNvSpPr>
            <p:nvPr/>
          </p:nvSpPr>
          <p:spPr bwMode="auto">
            <a:xfrm>
              <a:off x="1056" y="1584"/>
              <a:ext cx="576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63500" dist="107763" dir="189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4" name="Oval 30"/>
            <p:cNvSpPr>
              <a:spLocks noChangeArrowheads="1"/>
            </p:cNvSpPr>
            <p:nvPr/>
          </p:nvSpPr>
          <p:spPr bwMode="auto">
            <a:xfrm>
              <a:off x="2352" y="3216"/>
              <a:ext cx="576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63500" dist="107763" dir="189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5" name="Oval 31"/>
            <p:cNvSpPr>
              <a:spLocks noChangeArrowheads="1"/>
            </p:cNvSpPr>
            <p:nvPr/>
          </p:nvSpPr>
          <p:spPr bwMode="auto">
            <a:xfrm>
              <a:off x="3216" y="2160"/>
              <a:ext cx="576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63500" dist="107763" dir="189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6" name="Oval 32"/>
            <p:cNvSpPr>
              <a:spLocks noChangeArrowheads="1"/>
            </p:cNvSpPr>
            <p:nvPr/>
          </p:nvSpPr>
          <p:spPr bwMode="auto">
            <a:xfrm>
              <a:off x="2112" y="1392"/>
              <a:ext cx="576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63500" dist="107763" dir="189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7" name="Line 33"/>
            <p:cNvSpPr>
              <a:spLocks noChangeShapeType="1"/>
            </p:cNvSpPr>
            <p:nvPr/>
          </p:nvSpPr>
          <p:spPr bwMode="auto">
            <a:xfrm flipV="1">
              <a:off x="2832" y="2688"/>
              <a:ext cx="480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38" name="Line 34"/>
            <p:cNvSpPr>
              <a:spLocks noChangeShapeType="1"/>
            </p:cNvSpPr>
            <p:nvPr/>
          </p:nvSpPr>
          <p:spPr bwMode="auto">
            <a:xfrm flipH="1" flipV="1">
              <a:off x="2448" y="2016"/>
              <a:ext cx="192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39" name="Line 35"/>
            <p:cNvSpPr>
              <a:spLocks noChangeShapeType="1"/>
            </p:cNvSpPr>
            <p:nvPr/>
          </p:nvSpPr>
          <p:spPr bwMode="auto">
            <a:xfrm>
              <a:off x="1632" y="2064"/>
              <a:ext cx="1536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40" name="Line 36"/>
            <p:cNvSpPr>
              <a:spLocks noChangeShapeType="1"/>
            </p:cNvSpPr>
            <p:nvPr/>
          </p:nvSpPr>
          <p:spPr bwMode="auto">
            <a:xfrm flipV="1">
              <a:off x="1968" y="2496"/>
              <a:ext cx="1200" cy="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41" name="Line 37"/>
            <p:cNvSpPr>
              <a:spLocks noChangeShapeType="1"/>
            </p:cNvSpPr>
            <p:nvPr/>
          </p:nvSpPr>
          <p:spPr bwMode="auto">
            <a:xfrm flipH="1" flipV="1">
              <a:off x="1536" y="2160"/>
              <a:ext cx="912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42" name="Line 38"/>
            <p:cNvSpPr>
              <a:spLocks noChangeShapeType="1"/>
            </p:cNvSpPr>
            <p:nvPr/>
          </p:nvSpPr>
          <p:spPr bwMode="auto">
            <a:xfrm flipH="1">
              <a:off x="1872" y="1920"/>
              <a:ext cx="384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43" name="Line 39"/>
            <p:cNvSpPr>
              <a:spLocks noChangeShapeType="1"/>
            </p:cNvSpPr>
            <p:nvPr/>
          </p:nvSpPr>
          <p:spPr bwMode="auto">
            <a:xfrm flipH="1" flipV="1">
              <a:off x="1344" y="2256"/>
              <a:ext cx="96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344" name="Line 40"/>
            <p:cNvSpPr>
              <a:spLocks noChangeShapeType="1"/>
            </p:cNvSpPr>
            <p:nvPr/>
          </p:nvSpPr>
          <p:spPr bwMode="auto">
            <a:xfrm>
              <a:off x="1920" y="3264"/>
              <a:ext cx="384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396484" y="1169988"/>
            <a:ext cx="2027408" cy="1768475"/>
            <a:chOff x="838200" y="1524000"/>
            <a:chExt cx="2027408" cy="1768475"/>
          </a:xfrm>
        </p:grpSpPr>
        <p:sp>
          <p:nvSpPr>
            <p:cNvPr id="98346" name="Oval 42"/>
            <p:cNvSpPr>
              <a:spLocks noChangeArrowheads="1"/>
            </p:cNvSpPr>
            <p:nvPr/>
          </p:nvSpPr>
          <p:spPr bwMode="auto">
            <a:xfrm>
              <a:off x="1138238" y="2762250"/>
              <a:ext cx="512762" cy="53022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63500" dist="107763" dir="189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47" name="Oval 43"/>
            <p:cNvSpPr>
              <a:spLocks noChangeArrowheads="1"/>
            </p:cNvSpPr>
            <p:nvPr/>
          </p:nvSpPr>
          <p:spPr bwMode="auto">
            <a:xfrm>
              <a:off x="838200" y="1700213"/>
              <a:ext cx="512763" cy="53022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63500" dist="107763" dir="189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48" name="Oval 44"/>
            <p:cNvSpPr>
              <a:spLocks noChangeArrowheads="1"/>
            </p:cNvSpPr>
            <p:nvPr/>
          </p:nvSpPr>
          <p:spPr bwMode="auto">
            <a:xfrm>
              <a:off x="1913365" y="2673350"/>
              <a:ext cx="512763" cy="53022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63500" dist="107763" dir="189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49" name="Oval 45"/>
            <p:cNvSpPr>
              <a:spLocks noChangeArrowheads="1"/>
            </p:cNvSpPr>
            <p:nvPr/>
          </p:nvSpPr>
          <p:spPr bwMode="auto">
            <a:xfrm>
              <a:off x="2352846" y="1964532"/>
              <a:ext cx="512762" cy="53181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63500" dist="107763" dir="189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50" name="Oval 46"/>
            <p:cNvSpPr>
              <a:spLocks noChangeArrowheads="1"/>
            </p:cNvSpPr>
            <p:nvPr/>
          </p:nvSpPr>
          <p:spPr bwMode="auto">
            <a:xfrm>
              <a:off x="1779588" y="1524000"/>
              <a:ext cx="512762" cy="53022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63500" dist="107763" dir="189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546664" y="5792683"/>
            <a:ext cx="2189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COMPLEX PROBLEMS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216743" y="3197240"/>
            <a:ext cx="1958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SIMPLE PROBLEMS</a:t>
            </a:r>
          </a:p>
        </p:txBody>
      </p:sp>
      <p:sp>
        <p:nvSpPr>
          <p:cNvPr id="29" name="Title 2"/>
          <p:cNvSpPr txBox="1">
            <a:spLocks/>
          </p:cNvSpPr>
          <p:nvPr/>
        </p:nvSpPr>
        <p:spPr>
          <a:xfrm>
            <a:off x="606490" y="290576"/>
            <a:ext cx="11103428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Problem complexity and solution searc</a:t>
            </a:r>
            <a:r>
              <a:rPr lang="en-US" sz="3600" dirty="0"/>
              <a:t>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92397" y="1587291"/>
            <a:ext cx="2505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Individual actors with heterogeneous knowledge can independently explore implications of design choices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7845" y="2203232"/>
            <a:ext cx="16994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 interaction,</a:t>
            </a:r>
          </a:p>
          <a:p>
            <a:r>
              <a:rPr lang="en-US" dirty="0" smtClean="0"/>
              <a:t>decomposable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11801" y="4811382"/>
            <a:ext cx="2021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 interaction,</a:t>
            </a:r>
          </a:p>
          <a:p>
            <a:r>
              <a:rPr lang="en-US" dirty="0" smtClean="0"/>
              <a:t>Non-decomposable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9689615" y="4750651"/>
            <a:ext cx="25058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Individual actors with heterogeneous knowledge must share knowledge and compose a theory or cognitive representation to efficiently 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2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3" grpId="0" animBg="1"/>
      <p:bldP spid="983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468</Words>
  <Application>Microsoft Macintosh PowerPoint</Application>
  <PresentationFormat>Widescreen</PresentationFormat>
  <Paragraphs>80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Calibri</vt:lpstr>
      <vt:lpstr>Calibri Light</vt:lpstr>
      <vt:lpstr>Times New Roman</vt:lpstr>
      <vt:lpstr>Arial</vt:lpstr>
      <vt:lpstr>Office Theme</vt:lpstr>
      <vt:lpstr>Chart</vt:lpstr>
      <vt:lpstr>Document</vt:lpstr>
      <vt:lpstr>Reflections on OSWC 2016 </vt:lpstr>
      <vt:lpstr>Most topics of this flavor</vt:lpstr>
      <vt:lpstr>Themes</vt:lpstr>
      <vt:lpstr>PowerPoint Presentation</vt:lpstr>
      <vt:lpstr>PowerPoint Presentation</vt:lpstr>
      <vt:lpstr>Themes</vt:lpstr>
      <vt:lpstr>PowerPoint Presentation</vt:lpstr>
      <vt:lpstr>Relevant problem dimensions (Simon)</vt:lpstr>
      <vt:lpstr>PowerPoint Presentation</vt:lpstr>
      <vt:lpstr>Hidden Knowledge </vt:lpstr>
      <vt:lpstr>PowerPoint Presentation</vt:lpstr>
      <vt:lpstr>Matching Organizational Approach to Problems</vt:lpstr>
      <vt:lpstr>PowerPoint Presentation</vt:lpstr>
      <vt:lpstr>Final Thoughts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Reflections on OSWC 2016 </dc:title>
  <dc:creator>Todd Zenger</dc:creator>
  <cp:lastModifiedBy>Todd Zenger</cp:lastModifiedBy>
  <cp:revision>11</cp:revision>
  <dcterms:created xsi:type="dcterms:W3CDTF">2016-02-06T22:11:07Z</dcterms:created>
  <dcterms:modified xsi:type="dcterms:W3CDTF">2016-02-07T01:23:15Z</dcterms:modified>
</cp:coreProperties>
</file>