
<file path=[Content_Types].xml><?xml version="1.0" encoding="utf-8"?>
<Types xmlns="http://schemas.openxmlformats.org/package/2006/content-types">
  <Default Extension="xml" ContentType="application/xml"/>
  <Default Extension="bin" ContentType="application/vnd.openxmlformats-officedocument.oleObject"/>
  <Default Extension="vml" ContentType="application/vnd.openxmlformats-officedocument.vmlDrawi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0"/>
  </p:notesMasterIdLst>
  <p:handoutMasterIdLst>
    <p:handoutMasterId r:id="rId21"/>
  </p:handoutMasterIdLst>
  <p:sldIdLst>
    <p:sldId id="256" r:id="rId2"/>
    <p:sldId id="505" r:id="rId3"/>
    <p:sldId id="434" r:id="rId4"/>
    <p:sldId id="498" r:id="rId5"/>
    <p:sldId id="508" r:id="rId6"/>
    <p:sldId id="521" r:id="rId7"/>
    <p:sldId id="522" r:id="rId8"/>
    <p:sldId id="513" r:id="rId9"/>
    <p:sldId id="502" r:id="rId10"/>
    <p:sldId id="520" r:id="rId11"/>
    <p:sldId id="494" r:id="rId12"/>
    <p:sldId id="442" r:id="rId13"/>
    <p:sldId id="456" r:id="rId14"/>
    <p:sldId id="465" r:id="rId15"/>
    <p:sldId id="461" r:id="rId16"/>
    <p:sldId id="457" r:id="rId17"/>
    <p:sldId id="495" r:id="rId18"/>
    <p:sldId id="511" r:id="rId19"/>
  </p:sldIdLst>
  <p:sldSz cx="9144000" cy="6858000" type="screen4x3"/>
  <p:notesSz cx="6858000" cy="9294813"/>
  <p:defaultTextStyle>
    <a:defPPr>
      <a:defRPr lang="en-US"/>
    </a:defPPr>
    <a:lvl1pPr algn="ctr" rtl="0" fontAlgn="base">
      <a:spcBef>
        <a:spcPct val="0"/>
      </a:spcBef>
      <a:spcAft>
        <a:spcPct val="0"/>
      </a:spcAft>
      <a:defRPr kern="1200">
        <a:solidFill>
          <a:schemeClr val="tx1"/>
        </a:solidFill>
        <a:latin typeface="Symbol" charset="0"/>
        <a:ea typeface="ＭＳ Ｐゴシック" charset="0"/>
        <a:cs typeface="ＭＳ Ｐゴシック" charset="0"/>
      </a:defRPr>
    </a:lvl1pPr>
    <a:lvl2pPr marL="457200" algn="ctr" rtl="0" fontAlgn="base">
      <a:spcBef>
        <a:spcPct val="0"/>
      </a:spcBef>
      <a:spcAft>
        <a:spcPct val="0"/>
      </a:spcAft>
      <a:defRPr kern="1200">
        <a:solidFill>
          <a:schemeClr val="tx1"/>
        </a:solidFill>
        <a:latin typeface="Symbol" charset="0"/>
        <a:ea typeface="ＭＳ Ｐゴシック" charset="0"/>
        <a:cs typeface="ＭＳ Ｐゴシック" charset="0"/>
      </a:defRPr>
    </a:lvl2pPr>
    <a:lvl3pPr marL="914400" algn="ctr" rtl="0" fontAlgn="base">
      <a:spcBef>
        <a:spcPct val="0"/>
      </a:spcBef>
      <a:spcAft>
        <a:spcPct val="0"/>
      </a:spcAft>
      <a:defRPr kern="1200">
        <a:solidFill>
          <a:schemeClr val="tx1"/>
        </a:solidFill>
        <a:latin typeface="Symbol" charset="0"/>
        <a:ea typeface="ＭＳ Ｐゴシック" charset="0"/>
        <a:cs typeface="ＭＳ Ｐゴシック" charset="0"/>
      </a:defRPr>
    </a:lvl3pPr>
    <a:lvl4pPr marL="1371600" algn="ctr" rtl="0" fontAlgn="base">
      <a:spcBef>
        <a:spcPct val="0"/>
      </a:spcBef>
      <a:spcAft>
        <a:spcPct val="0"/>
      </a:spcAft>
      <a:defRPr kern="1200">
        <a:solidFill>
          <a:schemeClr val="tx1"/>
        </a:solidFill>
        <a:latin typeface="Symbol" charset="0"/>
        <a:ea typeface="ＭＳ Ｐゴシック" charset="0"/>
        <a:cs typeface="ＭＳ Ｐゴシック" charset="0"/>
      </a:defRPr>
    </a:lvl4pPr>
    <a:lvl5pPr marL="1828800" algn="ctr" rtl="0" fontAlgn="base">
      <a:spcBef>
        <a:spcPct val="0"/>
      </a:spcBef>
      <a:spcAft>
        <a:spcPct val="0"/>
      </a:spcAft>
      <a:defRPr kern="1200">
        <a:solidFill>
          <a:schemeClr val="tx1"/>
        </a:solidFill>
        <a:latin typeface="Symbol" charset="0"/>
        <a:ea typeface="ＭＳ Ｐゴシック" charset="0"/>
        <a:cs typeface="ＭＳ Ｐゴシック" charset="0"/>
      </a:defRPr>
    </a:lvl5pPr>
    <a:lvl6pPr marL="2286000" algn="l" defTabSz="457200" rtl="0" eaLnBrk="1" latinLnBrk="0" hangingPunct="1">
      <a:defRPr kern="1200">
        <a:solidFill>
          <a:schemeClr val="tx1"/>
        </a:solidFill>
        <a:latin typeface="Symbol" charset="0"/>
        <a:ea typeface="ＭＳ Ｐゴシック" charset="0"/>
        <a:cs typeface="ＭＳ Ｐゴシック" charset="0"/>
      </a:defRPr>
    </a:lvl6pPr>
    <a:lvl7pPr marL="2743200" algn="l" defTabSz="457200" rtl="0" eaLnBrk="1" latinLnBrk="0" hangingPunct="1">
      <a:defRPr kern="1200">
        <a:solidFill>
          <a:schemeClr val="tx1"/>
        </a:solidFill>
        <a:latin typeface="Symbol" charset="0"/>
        <a:ea typeface="ＭＳ Ｐゴシック" charset="0"/>
        <a:cs typeface="ＭＳ Ｐゴシック" charset="0"/>
      </a:defRPr>
    </a:lvl7pPr>
    <a:lvl8pPr marL="3200400" algn="l" defTabSz="457200" rtl="0" eaLnBrk="1" latinLnBrk="0" hangingPunct="1">
      <a:defRPr kern="1200">
        <a:solidFill>
          <a:schemeClr val="tx1"/>
        </a:solidFill>
        <a:latin typeface="Symbol" charset="0"/>
        <a:ea typeface="ＭＳ Ｐゴシック" charset="0"/>
        <a:cs typeface="ＭＳ Ｐゴシック" charset="0"/>
      </a:defRPr>
    </a:lvl8pPr>
    <a:lvl9pPr marL="3657600" algn="l" defTabSz="457200" rtl="0" eaLnBrk="1" latinLnBrk="0" hangingPunct="1">
      <a:defRPr kern="1200">
        <a:solidFill>
          <a:schemeClr val="tx1"/>
        </a:solidFill>
        <a:latin typeface="Symbo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3" frameSlides="1"/>
  <p:clrMru>
    <a:srgbClr val="003399"/>
    <a:srgbClr val="4ECD2B"/>
    <a:srgbClr val="3DBB49"/>
    <a:srgbClr val="23F107"/>
    <a:srgbClr val="6BF008"/>
    <a:srgbClr val="99F503"/>
    <a:srgbClr val="C0C0C0"/>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8"/>
    <p:restoredTop sz="94617"/>
  </p:normalViewPr>
  <p:slideViewPr>
    <p:cSldViewPr>
      <p:cViewPr>
        <p:scale>
          <a:sx n="75" d="100"/>
          <a:sy n="75" d="100"/>
        </p:scale>
        <p:origin x="1368" y="45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1926" y="-78"/>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notesMaster" Target="notesMasters/notesMaster1.xml"/><Relationship Id="rId21" Type="http://schemas.openxmlformats.org/officeDocument/2006/relationships/handoutMaster" Target="handoutMasters/handout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1058" name="Rectangle 2"/>
          <p:cNvSpPr>
            <a:spLocks noGrp="1" noChangeArrowheads="1"/>
          </p:cNvSpPr>
          <p:nvPr>
            <p:ph type="hdr" sz="quarter"/>
          </p:nvPr>
        </p:nvSpPr>
        <p:spPr bwMode="auto">
          <a:xfrm>
            <a:off x="0" y="0"/>
            <a:ext cx="2971800" cy="465138"/>
          </a:xfrm>
          <a:prstGeom prst="rect">
            <a:avLst/>
          </a:prstGeom>
          <a:noFill/>
          <a:ln w="9525">
            <a:noFill/>
            <a:miter lim="800000"/>
            <a:headEnd/>
            <a:tailEnd/>
          </a:ln>
        </p:spPr>
        <p:txBody>
          <a:bodyPr vert="horz" wrap="square" lIns="89962" tIns="44980" rIns="89962" bIns="44980" numCol="1" anchor="t" anchorCtr="0" compatLnSpc="1">
            <a:prstTxWarp prst="textNoShape">
              <a:avLst/>
            </a:prstTxWarp>
          </a:bodyPr>
          <a:lstStyle>
            <a:lvl1pPr algn="l">
              <a:defRPr sz="1200">
                <a:latin typeface="Arial" charset="0"/>
                <a:ea typeface="+mn-ea"/>
                <a:cs typeface="+mn-cs"/>
              </a:defRPr>
            </a:lvl1pPr>
          </a:lstStyle>
          <a:p>
            <a:pPr>
              <a:defRPr/>
            </a:pPr>
            <a:endParaRPr lang="en-US"/>
          </a:p>
        </p:txBody>
      </p:sp>
      <p:sp>
        <p:nvSpPr>
          <p:cNvPr id="301059" name="Rectangle 3"/>
          <p:cNvSpPr>
            <a:spLocks noGrp="1" noChangeArrowheads="1"/>
          </p:cNvSpPr>
          <p:nvPr>
            <p:ph type="dt" sz="quarter" idx="1"/>
          </p:nvPr>
        </p:nvSpPr>
        <p:spPr bwMode="auto">
          <a:xfrm>
            <a:off x="3884613" y="0"/>
            <a:ext cx="2971800" cy="465138"/>
          </a:xfrm>
          <a:prstGeom prst="rect">
            <a:avLst/>
          </a:prstGeom>
          <a:noFill/>
          <a:ln w="9525">
            <a:noFill/>
            <a:miter lim="800000"/>
            <a:headEnd/>
            <a:tailEnd/>
          </a:ln>
        </p:spPr>
        <p:txBody>
          <a:bodyPr vert="horz" wrap="square" lIns="89962" tIns="44980" rIns="89962" bIns="44980" numCol="1" anchor="t" anchorCtr="0" compatLnSpc="1">
            <a:prstTxWarp prst="textNoShape">
              <a:avLst/>
            </a:prstTxWarp>
          </a:bodyPr>
          <a:lstStyle>
            <a:lvl1pPr algn="r">
              <a:defRPr sz="1200">
                <a:latin typeface="Arial" charset="0"/>
                <a:ea typeface="+mn-ea"/>
                <a:cs typeface="+mn-cs"/>
              </a:defRPr>
            </a:lvl1pPr>
          </a:lstStyle>
          <a:p>
            <a:pPr>
              <a:defRPr/>
            </a:pPr>
            <a:endParaRPr lang="en-US"/>
          </a:p>
        </p:txBody>
      </p:sp>
      <p:sp>
        <p:nvSpPr>
          <p:cNvPr id="301060" name="Rectangle 4"/>
          <p:cNvSpPr>
            <a:spLocks noGrp="1" noChangeArrowheads="1"/>
          </p:cNvSpPr>
          <p:nvPr>
            <p:ph type="ftr" sz="quarter" idx="2"/>
          </p:nvPr>
        </p:nvSpPr>
        <p:spPr bwMode="auto">
          <a:xfrm>
            <a:off x="0" y="8828088"/>
            <a:ext cx="2971800" cy="465137"/>
          </a:xfrm>
          <a:prstGeom prst="rect">
            <a:avLst/>
          </a:prstGeom>
          <a:noFill/>
          <a:ln w="9525">
            <a:noFill/>
            <a:miter lim="800000"/>
            <a:headEnd/>
            <a:tailEnd/>
          </a:ln>
        </p:spPr>
        <p:txBody>
          <a:bodyPr vert="horz" wrap="square" lIns="89962" tIns="44980" rIns="89962" bIns="44980" numCol="1" anchor="b" anchorCtr="0" compatLnSpc="1">
            <a:prstTxWarp prst="textNoShape">
              <a:avLst/>
            </a:prstTxWarp>
          </a:bodyPr>
          <a:lstStyle>
            <a:lvl1pPr algn="l">
              <a:defRPr sz="1200">
                <a:latin typeface="Arial" charset="0"/>
                <a:ea typeface="+mn-ea"/>
                <a:cs typeface="+mn-cs"/>
              </a:defRPr>
            </a:lvl1pPr>
          </a:lstStyle>
          <a:p>
            <a:pPr>
              <a:defRPr/>
            </a:pPr>
            <a:endParaRPr lang="en-US"/>
          </a:p>
        </p:txBody>
      </p:sp>
      <p:sp>
        <p:nvSpPr>
          <p:cNvPr id="301061" name="Rectangle 5"/>
          <p:cNvSpPr>
            <a:spLocks noGrp="1" noChangeArrowheads="1"/>
          </p:cNvSpPr>
          <p:nvPr>
            <p:ph type="sldNum" sz="quarter" idx="3"/>
          </p:nvPr>
        </p:nvSpPr>
        <p:spPr bwMode="auto">
          <a:xfrm>
            <a:off x="3884613" y="8828088"/>
            <a:ext cx="2971800" cy="465137"/>
          </a:xfrm>
          <a:prstGeom prst="rect">
            <a:avLst/>
          </a:prstGeom>
          <a:noFill/>
          <a:ln w="9525">
            <a:noFill/>
            <a:miter lim="800000"/>
            <a:headEnd/>
            <a:tailEnd/>
          </a:ln>
        </p:spPr>
        <p:txBody>
          <a:bodyPr vert="horz" wrap="square" lIns="89962" tIns="44980" rIns="89962" bIns="44980" numCol="1" anchor="b" anchorCtr="0" compatLnSpc="1">
            <a:prstTxWarp prst="textNoShape">
              <a:avLst/>
            </a:prstTxWarp>
          </a:bodyPr>
          <a:lstStyle>
            <a:lvl1pPr algn="r">
              <a:defRPr sz="1200">
                <a:latin typeface="Arial" charset="0"/>
                <a:cs typeface="+mn-cs"/>
              </a:defRPr>
            </a:lvl1pPr>
          </a:lstStyle>
          <a:p>
            <a:pPr>
              <a:defRPr/>
            </a:pPr>
            <a:fld id="{FEA340EA-EB90-B545-8DF7-D7C577C5EC1D}" type="slidenum">
              <a:rPr lang="en-US"/>
              <a:pPr>
                <a:defRPr/>
              </a:pPr>
              <a:t>‹#›</a:t>
            </a:fld>
            <a:endParaRPr lang="en-US"/>
          </a:p>
        </p:txBody>
      </p:sp>
    </p:spTree>
    <p:extLst>
      <p:ext uri="{BB962C8B-B14F-4D97-AF65-F5344CB8AC3E}">
        <p14:creationId xmlns:p14="http://schemas.microsoft.com/office/powerpoint/2010/main" val="30873675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65138"/>
          </a:xfrm>
          <a:prstGeom prst="rect">
            <a:avLst/>
          </a:prstGeom>
          <a:noFill/>
          <a:ln w="9525">
            <a:noFill/>
            <a:miter lim="800000"/>
            <a:headEnd/>
            <a:tailEnd/>
          </a:ln>
        </p:spPr>
        <p:txBody>
          <a:bodyPr vert="horz" wrap="square" lIns="92395" tIns="46198" rIns="92395" bIns="46198" numCol="1" anchor="t" anchorCtr="0" compatLnSpc="1">
            <a:prstTxWarp prst="textNoShape">
              <a:avLst/>
            </a:prstTxWarp>
          </a:bodyPr>
          <a:lstStyle>
            <a:lvl1pPr algn="l" defTabSz="921545">
              <a:defRPr sz="1200">
                <a:latin typeface="Arial" charset="0"/>
                <a:ea typeface="+mn-ea"/>
                <a:cs typeface="+mn-cs"/>
              </a:defRPr>
            </a:lvl1pPr>
          </a:lstStyle>
          <a:p>
            <a:pPr>
              <a:defRPr/>
            </a:pPr>
            <a:endParaRPr lang="en-US"/>
          </a:p>
        </p:txBody>
      </p:sp>
      <p:sp>
        <p:nvSpPr>
          <p:cNvPr id="4099" name="Rectangle 3"/>
          <p:cNvSpPr>
            <a:spLocks noGrp="1" noChangeArrowheads="1"/>
          </p:cNvSpPr>
          <p:nvPr>
            <p:ph type="dt" idx="1"/>
          </p:nvPr>
        </p:nvSpPr>
        <p:spPr bwMode="auto">
          <a:xfrm>
            <a:off x="3884613" y="0"/>
            <a:ext cx="2971800" cy="465138"/>
          </a:xfrm>
          <a:prstGeom prst="rect">
            <a:avLst/>
          </a:prstGeom>
          <a:noFill/>
          <a:ln w="9525">
            <a:noFill/>
            <a:miter lim="800000"/>
            <a:headEnd/>
            <a:tailEnd/>
          </a:ln>
        </p:spPr>
        <p:txBody>
          <a:bodyPr vert="horz" wrap="square" lIns="92395" tIns="46198" rIns="92395" bIns="46198" numCol="1" anchor="t" anchorCtr="0" compatLnSpc="1">
            <a:prstTxWarp prst="textNoShape">
              <a:avLst/>
            </a:prstTxWarp>
          </a:bodyPr>
          <a:lstStyle>
            <a:lvl1pPr algn="r" defTabSz="921545">
              <a:defRPr sz="1200">
                <a:latin typeface="Arial" charset="0"/>
                <a:ea typeface="+mn-ea"/>
                <a:cs typeface="+mn-cs"/>
              </a:defRPr>
            </a:lvl1pPr>
          </a:lstStyle>
          <a:p>
            <a:pPr>
              <a:defRPr/>
            </a:pPr>
            <a:endParaRPr lang="en-US"/>
          </a:p>
        </p:txBody>
      </p:sp>
      <p:sp>
        <p:nvSpPr>
          <p:cNvPr id="16388"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687388" y="4416425"/>
            <a:ext cx="5483225" cy="4181475"/>
          </a:xfrm>
          <a:prstGeom prst="rect">
            <a:avLst/>
          </a:prstGeom>
          <a:noFill/>
          <a:ln w="9525">
            <a:noFill/>
            <a:miter lim="800000"/>
            <a:headEnd/>
            <a:tailEnd/>
          </a:ln>
        </p:spPr>
        <p:txBody>
          <a:bodyPr vert="horz" wrap="square" lIns="92395" tIns="46198" rIns="92395" bIns="4619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8828088"/>
            <a:ext cx="2971800" cy="465137"/>
          </a:xfrm>
          <a:prstGeom prst="rect">
            <a:avLst/>
          </a:prstGeom>
          <a:noFill/>
          <a:ln w="9525">
            <a:noFill/>
            <a:miter lim="800000"/>
            <a:headEnd/>
            <a:tailEnd/>
          </a:ln>
        </p:spPr>
        <p:txBody>
          <a:bodyPr vert="horz" wrap="square" lIns="92395" tIns="46198" rIns="92395" bIns="46198" numCol="1" anchor="b" anchorCtr="0" compatLnSpc="1">
            <a:prstTxWarp prst="textNoShape">
              <a:avLst/>
            </a:prstTxWarp>
          </a:bodyPr>
          <a:lstStyle>
            <a:lvl1pPr algn="l" defTabSz="921545">
              <a:defRPr sz="1200">
                <a:latin typeface="Arial" charset="0"/>
                <a:ea typeface="+mn-ea"/>
                <a:cs typeface="+mn-cs"/>
              </a:defRPr>
            </a:lvl1pPr>
          </a:lstStyle>
          <a:p>
            <a:pPr>
              <a:defRPr/>
            </a:pPr>
            <a:endParaRPr lang="en-US"/>
          </a:p>
        </p:txBody>
      </p:sp>
      <p:sp>
        <p:nvSpPr>
          <p:cNvPr id="4103" name="Rectangle 7"/>
          <p:cNvSpPr>
            <a:spLocks noGrp="1" noChangeArrowheads="1"/>
          </p:cNvSpPr>
          <p:nvPr>
            <p:ph type="sldNum" sz="quarter" idx="5"/>
          </p:nvPr>
        </p:nvSpPr>
        <p:spPr bwMode="auto">
          <a:xfrm>
            <a:off x="3884613" y="8828088"/>
            <a:ext cx="2971800" cy="465137"/>
          </a:xfrm>
          <a:prstGeom prst="rect">
            <a:avLst/>
          </a:prstGeom>
          <a:noFill/>
          <a:ln w="9525">
            <a:noFill/>
            <a:miter lim="800000"/>
            <a:headEnd/>
            <a:tailEnd/>
          </a:ln>
        </p:spPr>
        <p:txBody>
          <a:bodyPr vert="horz" wrap="square" lIns="92395" tIns="46198" rIns="92395" bIns="46198" numCol="1" anchor="b" anchorCtr="0" compatLnSpc="1">
            <a:prstTxWarp prst="textNoShape">
              <a:avLst/>
            </a:prstTxWarp>
          </a:bodyPr>
          <a:lstStyle>
            <a:lvl1pPr algn="r" defTabSz="920750">
              <a:defRPr sz="1200">
                <a:latin typeface="Arial" charset="0"/>
                <a:cs typeface="+mn-cs"/>
              </a:defRPr>
            </a:lvl1pPr>
          </a:lstStyle>
          <a:p>
            <a:pPr>
              <a:defRPr/>
            </a:pPr>
            <a:fld id="{6DBDC1CF-C589-BB44-95E0-68DA401D307D}" type="slidenum">
              <a:rPr lang="en-US"/>
              <a:pPr>
                <a:defRPr/>
              </a:pPr>
              <a:t>‹#›</a:t>
            </a:fld>
            <a:endParaRPr lang="en-US"/>
          </a:p>
        </p:txBody>
      </p:sp>
    </p:spTree>
    <p:extLst>
      <p:ext uri="{BB962C8B-B14F-4D97-AF65-F5344CB8AC3E}">
        <p14:creationId xmlns:p14="http://schemas.microsoft.com/office/powerpoint/2010/main" val="14300491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0750" eaLnBrk="0" hangingPunct="0">
              <a:defRPr sz="2400">
                <a:solidFill>
                  <a:schemeClr val="tx1"/>
                </a:solidFill>
                <a:latin typeface="Symbol" charset="0"/>
                <a:ea typeface="ＭＳ Ｐゴシック" charset="0"/>
                <a:cs typeface="ＭＳ Ｐゴシック" charset="0"/>
              </a:defRPr>
            </a:lvl1pPr>
            <a:lvl2pPr marL="742950" indent="-285750" defTabSz="920750" eaLnBrk="0" hangingPunct="0">
              <a:defRPr sz="2400">
                <a:solidFill>
                  <a:schemeClr val="tx1"/>
                </a:solidFill>
                <a:latin typeface="Symbol" charset="0"/>
                <a:ea typeface="ＭＳ Ｐゴシック" charset="0"/>
              </a:defRPr>
            </a:lvl2pPr>
            <a:lvl3pPr marL="1143000" indent="-228600" defTabSz="920750" eaLnBrk="0" hangingPunct="0">
              <a:defRPr sz="2400">
                <a:solidFill>
                  <a:schemeClr val="tx1"/>
                </a:solidFill>
                <a:latin typeface="Symbol" charset="0"/>
                <a:ea typeface="ＭＳ Ｐゴシック" charset="0"/>
              </a:defRPr>
            </a:lvl3pPr>
            <a:lvl4pPr marL="1600200" indent="-228600" defTabSz="920750" eaLnBrk="0" hangingPunct="0">
              <a:defRPr sz="2400">
                <a:solidFill>
                  <a:schemeClr val="tx1"/>
                </a:solidFill>
                <a:latin typeface="Symbol" charset="0"/>
                <a:ea typeface="ＭＳ Ｐゴシック" charset="0"/>
              </a:defRPr>
            </a:lvl4pPr>
            <a:lvl5pPr marL="2057400" indent="-228600" defTabSz="920750" eaLnBrk="0" hangingPunct="0">
              <a:defRPr sz="2400">
                <a:solidFill>
                  <a:schemeClr val="tx1"/>
                </a:solidFill>
                <a:latin typeface="Symbol" charset="0"/>
                <a:ea typeface="ＭＳ Ｐゴシック" charset="0"/>
              </a:defRPr>
            </a:lvl5pPr>
            <a:lvl6pPr marL="2514600" indent="-228600" algn="ctr" defTabSz="920750" eaLnBrk="0" fontAlgn="base" hangingPunct="0">
              <a:spcBef>
                <a:spcPct val="0"/>
              </a:spcBef>
              <a:spcAft>
                <a:spcPct val="0"/>
              </a:spcAft>
              <a:defRPr sz="2400">
                <a:solidFill>
                  <a:schemeClr val="tx1"/>
                </a:solidFill>
                <a:latin typeface="Symbol" charset="0"/>
                <a:ea typeface="ＭＳ Ｐゴシック" charset="0"/>
              </a:defRPr>
            </a:lvl6pPr>
            <a:lvl7pPr marL="2971800" indent="-228600" algn="ctr" defTabSz="920750" eaLnBrk="0" fontAlgn="base" hangingPunct="0">
              <a:spcBef>
                <a:spcPct val="0"/>
              </a:spcBef>
              <a:spcAft>
                <a:spcPct val="0"/>
              </a:spcAft>
              <a:defRPr sz="2400">
                <a:solidFill>
                  <a:schemeClr val="tx1"/>
                </a:solidFill>
                <a:latin typeface="Symbol" charset="0"/>
                <a:ea typeface="ＭＳ Ｐゴシック" charset="0"/>
              </a:defRPr>
            </a:lvl7pPr>
            <a:lvl8pPr marL="3429000" indent="-228600" algn="ctr" defTabSz="920750" eaLnBrk="0" fontAlgn="base" hangingPunct="0">
              <a:spcBef>
                <a:spcPct val="0"/>
              </a:spcBef>
              <a:spcAft>
                <a:spcPct val="0"/>
              </a:spcAft>
              <a:defRPr sz="2400">
                <a:solidFill>
                  <a:schemeClr val="tx1"/>
                </a:solidFill>
                <a:latin typeface="Symbol" charset="0"/>
                <a:ea typeface="ＭＳ Ｐゴシック" charset="0"/>
              </a:defRPr>
            </a:lvl8pPr>
            <a:lvl9pPr marL="3886200" indent="-228600" algn="ctr" defTabSz="920750" eaLnBrk="0" fontAlgn="base" hangingPunct="0">
              <a:spcBef>
                <a:spcPct val="0"/>
              </a:spcBef>
              <a:spcAft>
                <a:spcPct val="0"/>
              </a:spcAft>
              <a:defRPr sz="2400">
                <a:solidFill>
                  <a:schemeClr val="tx1"/>
                </a:solidFill>
                <a:latin typeface="Symbol" charset="0"/>
                <a:ea typeface="ＭＳ Ｐゴシック" charset="0"/>
              </a:defRPr>
            </a:lvl9pPr>
          </a:lstStyle>
          <a:p>
            <a:pPr eaLnBrk="1" hangingPunct="1"/>
            <a:fld id="{0C4E6327-D0E1-3845-9E2E-76A87DE2F23D}" type="slidenum">
              <a:rPr lang="en-US" sz="1200">
                <a:latin typeface="Arial" charset="0"/>
              </a:rPr>
              <a:pPr eaLnBrk="1" hangingPunct="1"/>
              <a:t>1</a:t>
            </a:fld>
            <a:endParaRPr lang="en-US" sz="1200">
              <a:latin typeface="Arial" charset="0"/>
            </a:endParaRPr>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187325" indent="-187325"/>
            <a:endParaRPr lang="en-US" sz="900">
              <a:cs typeface="Arial" charset="0"/>
            </a:endParaRPr>
          </a:p>
        </p:txBody>
      </p:sp>
    </p:spTree>
    <p:extLst>
      <p:ext uri="{BB962C8B-B14F-4D97-AF65-F5344CB8AC3E}">
        <p14:creationId xmlns:p14="http://schemas.microsoft.com/office/powerpoint/2010/main" val="8469308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a:ln/>
        </p:spPr>
      </p:sp>
      <p:sp>
        <p:nvSpPr>
          <p:cNvPr id="28674"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t>Despite the fact that everyone believes R&amp;D drives growth, there wasn’t really a theory to explain it until about 20 years ago, when Romer advanced his theory of endogenous growth.</a:t>
            </a:r>
          </a:p>
        </p:txBody>
      </p:sp>
      <p:sp>
        <p:nvSpPr>
          <p:cNvPr id="4" name="Slide Number Placeholder 3"/>
          <p:cNvSpPr>
            <a:spLocks noGrp="1"/>
          </p:cNvSpPr>
          <p:nvPr>
            <p:ph type="sldNum" sz="quarter" idx="5"/>
          </p:nvPr>
        </p:nvSpPr>
        <p:spPr/>
        <p:txBody>
          <a:bodyPr/>
          <a:lstStyle/>
          <a:p>
            <a:pPr>
              <a:defRPr/>
            </a:pPr>
            <a:fld id="{DAE26E29-9CE3-CE44-B712-AC5F1931BD2F}" type="slidenum">
              <a:rPr lang="en-US" smtClean="0"/>
              <a:pPr>
                <a:defRPr/>
              </a:pPr>
              <a:t>2</a:t>
            </a:fld>
            <a:endParaRPr lang="en-US"/>
          </a:p>
        </p:txBody>
      </p:sp>
    </p:spTree>
    <p:extLst>
      <p:ext uri="{BB962C8B-B14F-4D97-AF65-F5344CB8AC3E}">
        <p14:creationId xmlns:p14="http://schemas.microsoft.com/office/powerpoint/2010/main" val="16816927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a:ln/>
        </p:spPr>
      </p:sp>
      <p:sp>
        <p:nvSpPr>
          <p:cNvPr id="30722"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t>So if Romer is right, here’s the puzzle—we’ve more than doubled labor, but we’re getting no growth—in fact GDP growth has been declining</a:t>
            </a:r>
          </a:p>
        </p:txBody>
      </p:sp>
      <p:sp>
        <p:nvSpPr>
          <p:cNvPr id="4" name="Slide Number Placeholder 3"/>
          <p:cNvSpPr>
            <a:spLocks noGrp="1"/>
          </p:cNvSpPr>
          <p:nvPr>
            <p:ph type="sldNum" sz="quarter" idx="5"/>
          </p:nvPr>
        </p:nvSpPr>
        <p:spPr/>
        <p:txBody>
          <a:bodyPr/>
          <a:lstStyle/>
          <a:p>
            <a:pPr>
              <a:defRPr/>
            </a:pPr>
            <a:fld id="{30471706-40AC-CF46-A0D2-846309260C97}" type="slidenum">
              <a:rPr lang="en-US" smtClean="0"/>
              <a:pPr>
                <a:defRPr/>
              </a:pPr>
              <a:t>3</a:t>
            </a:fld>
            <a:endParaRPr lang="en-US"/>
          </a:p>
        </p:txBody>
      </p:sp>
    </p:spTree>
    <p:extLst>
      <p:ext uri="{BB962C8B-B14F-4D97-AF65-F5344CB8AC3E}">
        <p14:creationId xmlns:p14="http://schemas.microsoft.com/office/powerpoint/2010/main" val="17146369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a:ln/>
        </p:spPr>
      </p:sp>
      <p:sp>
        <p:nvSpPr>
          <p:cNvPr id="32770"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t>The leading explanation for this comes from Chad Jones.  His argument is that R&amp;D has gotten harder</a:t>
            </a:r>
          </a:p>
          <a:p>
            <a:r>
              <a:rPr lang="en-US"/>
              <a:t>I advance alternative view—that firms have become worse at it.</a:t>
            </a:r>
          </a:p>
          <a:p>
            <a:r>
              <a:rPr lang="en-US"/>
              <a:t>They of course will look similar, but the distinction is very important, because if Jones is right, growth converges towards zero, and if I’m right, we are back to the Romer predictions—which are quite nice</a:t>
            </a:r>
          </a:p>
        </p:txBody>
      </p:sp>
      <p:sp>
        <p:nvSpPr>
          <p:cNvPr id="4" name="Slide Number Placeholder 3"/>
          <p:cNvSpPr>
            <a:spLocks noGrp="1"/>
          </p:cNvSpPr>
          <p:nvPr>
            <p:ph type="sldNum" sz="quarter" idx="5"/>
          </p:nvPr>
        </p:nvSpPr>
        <p:spPr/>
        <p:txBody>
          <a:bodyPr/>
          <a:lstStyle/>
          <a:p>
            <a:pPr>
              <a:defRPr/>
            </a:pPr>
            <a:fld id="{B34FEF9A-704D-3B45-8E1E-6BFD011FAA80}" type="slidenum">
              <a:rPr lang="en-US" smtClean="0"/>
              <a:pPr>
                <a:defRPr/>
              </a:pPr>
              <a:t>4</a:t>
            </a:fld>
            <a:endParaRPr lang="en-US"/>
          </a:p>
        </p:txBody>
      </p:sp>
    </p:spTree>
    <p:extLst>
      <p:ext uri="{BB962C8B-B14F-4D97-AF65-F5344CB8AC3E}">
        <p14:creationId xmlns:p14="http://schemas.microsoft.com/office/powerpoint/2010/main" val="19577477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a:ln/>
        </p:spPr>
      </p:sp>
      <p:sp>
        <p:nvSpPr>
          <p:cNvPr id="36866"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t>So now that I’ve piqued your interest in RQ hopefully twice now.  Let me explain what it is</a:t>
            </a:r>
          </a:p>
        </p:txBody>
      </p:sp>
      <p:sp>
        <p:nvSpPr>
          <p:cNvPr id="4" name="Slide Number Placeholder 3"/>
          <p:cNvSpPr>
            <a:spLocks noGrp="1"/>
          </p:cNvSpPr>
          <p:nvPr>
            <p:ph type="sldNum" sz="quarter" idx="5"/>
          </p:nvPr>
        </p:nvSpPr>
        <p:spPr/>
        <p:txBody>
          <a:bodyPr/>
          <a:lstStyle/>
          <a:p>
            <a:pPr>
              <a:defRPr/>
            </a:pPr>
            <a:fld id="{27048CA9-D735-9B46-8534-C1B2B88E962C}" type="slidenum">
              <a:rPr lang="en-US" smtClean="0"/>
              <a:pPr>
                <a:defRPr/>
              </a:pPr>
              <a:t>6</a:t>
            </a:fld>
            <a:endParaRPr lang="en-US"/>
          </a:p>
        </p:txBody>
      </p:sp>
    </p:spTree>
    <p:extLst>
      <p:ext uri="{BB962C8B-B14F-4D97-AF65-F5344CB8AC3E}">
        <p14:creationId xmlns:p14="http://schemas.microsoft.com/office/powerpoint/2010/main" val="4242383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a:ln/>
        </p:spPr>
      </p:sp>
      <p:sp>
        <p:nvSpPr>
          <p:cNvPr id="38914"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t>Why is the measure so important—because until now there hasn’t been ANY good measure of R&amp;D effectiveness!  </a:t>
            </a:r>
          </a:p>
          <a:p>
            <a:r>
              <a:rPr lang="en-US"/>
              <a:t>What makes RQ a good measure</a:t>
            </a:r>
          </a:p>
        </p:txBody>
      </p:sp>
      <p:sp>
        <p:nvSpPr>
          <p:cNvPr id="4" name="Slide Number Placeholder 3"/>
          <p:cNvSpPr>
            <a:spLocks noGrp="1"/>
          </p:cNvSpPr>
          <p:nvPr>
            <p:ph type="sldNum" sz="quarter" idx="5"/>
          </p:nvPr>
        </p:nvSpPr>
        <p:spPr/>
        <p:txBody>
          <a:bodyPr/>
          <a:lstStyle/>
          <a:p>
            <a:pPr>
              <a:defRPr/>
            </a:pPr>
            <a:fld id="{EAE04AC5-51DB-F041-8ECE-F7C73B970338}" type="slidenum">
              <a:rPr lang="en-US" smtClean="0"/>
              <a:pPr>
                <a:defRPr/>
              </a:pPr>
              <a:t>7</a:t>
            </a:fld>
            <a:endParaRPr lang="en-US"/>
          </a:p>
        </p:txBody>
      </p:sp>
    </p:spTree>
    <p:extLst>
      <p:ext uri="{BB962C8B-B14F-4D97-AF65-F5344CB8AC3E}">
        <p14:creationId xmlns:p14="http://schemas.microsoft.com/office/powerpoint/2010/main" val="719885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a:ln/>
        </p:spPr>
      </p:sp>
      <p:sp>
        <p:nvSpPr>
          <p:cNvPr id="34818"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t>The observation motivating my hypothesis is that the decline in implied delta, matches the decline in mean firm RQ</a:t>
            </a:r>
          </a:p>
        </p:txBody>
      </p:sp>
      <p:sp>
        <p:nvSpPr>
          <p:cNvPr id="4" name="Slide Number Placeholder 3"/>
          <p:cNvSpPr>
            <a:spLocks noGrp="1"/>
          </p:cNvSpPr>
          <p:nvPr>
            <p:ph type="sldNum" sz="quarter" idx="5"/>
          </p:nvPr>
        </p:nvSpPr>
        <p:spPr/>
        <p:txBody>
          <a:bodyPr/>
          <a:lstStyle/>
          <a:p>
            <a:pPr>
              <a:defRPr/>
            </a:pPr>
            <a:fld id="{79916884-76EF-714E-8E11-0653208BFF97}" type="slidenum">
              <a:rPr lang="en-US" smtClean="0"/>
              <a:pPr>
                <a:defRPr/>
              </a:pPr>
              <a:t>8</a:t>
            </a:fld>
            <a:endParaRPr lang="en-US"/>
          </a:p>
        </p:txBody>
      </p:sp>
    </p:spTree>
    <p:extLst>
      <p:ext uri="{BB962C8B-B14F-4D97-AF65-F5344CB8AC3E}">
        <p14:creationId xmlns:p14="http://schemas.microsoft.com/office/powerpoint/2010/main" val="16497604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a:ln/>
        </p:spPr>
      </p:sp>
      <p:sp>
        <p:nvSpPr>
          <p:cNvPr id="51202"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t>Stage 1 only explains 5% of variance in P(outsource)</a:t>
            </a:r>
          </a:p>
          <a:p>
            <a:r>
              <a:rPr lang="en-US"/>
              <a:t>Stage 2 indicates no significant effect on outsource elasticity</a:t>
            </a:r>
          </a:p>
        </p:txBody>
      </p:sp>
      <p:sp>
        <p:nvSpPr>
          <p:cNvPr id="4" name="Slide Number Placeholder 3"/>
          <p:cNvSpPr>
            <a:spLocks noGrp="1"/>
          </p:cNvSpPr>
          <p:nvPr>
            <p:ph type="sldNum" sz="quarter" idx="5"/>
          </p:nvPr>
        </p:nvSpPr>
        <p:spPr/>
        <p:txBody>
          <a:bodyPr/>
          <a:lstStyle/>
          <a:p>
            <a:pPr>
              <a:defRPr/>
            </a:pPr>
            <a:fld id="{B497F19D-4A71-554E-BECA-E77CCD9825B4}" type="slidenum">
              <a:rPr lang="en-US" smtClean="0"/>
              <a:pPr>
                <a:defRPr/>
              </a:pPr>
              <a:t>14</a:t>
            </a:fld>
            <a:endParaRPr lang="en-US"/>
          </a:p>
        </p:txBody>
      </p:sp>
    </p:spTree>
    <p:extLst>
      <p:ext uri="{BB962C8B-B14F-4D97-AF65-F5344CB8AC3E}">
        <p14:creationId xmlns:p14="http://schemas.microsoft.com/office/powerpoint/2010/main" val="5965166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DBDC1CF-C589-BB44-95E0-68DA401D307D}" type="slidenum">
              <a:rPr lang="en-US" smtClean="0"/>
              <a:pPr>
                <a:defRPr/>
              </a:pPr>
              <a:t>18</a:t>
            </a:fld>
            <a:endParaRPr lang="en-US"/>
          </a:p>
        </p:txBody>
      </p:sp>
    </p:spTree>
    <p:extLst>
      <p:ext uri="{BB962C8B-B14F-4D97-AF65-F5344CB8AC3E}">
        <p14:creationId xmlns:p14="http://schemas.microsoft.com/office/powerpoint/2010/main" val="21455764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609600" y="1219200"/>
            <a:ext cx="7924800" cy="9144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5" name="Line 8"/>
          <p:cNvSpPr>
            <a:spLocks noChangeShapeType="1"/>
          </p:cNvSpPr>
          <p:nvPr/>
        </p:nvSpPr>
        <p:spPr bwMode="auto">
          <a:xfrm>
            <a:off x="1981200" y="3962400"/>
            <a:ext cx="6511925"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7410" name="Rectangle 2"/>
          <p:cNvSpPr>
            <a:spLocks noGrp="1" noChangeArrowheads="1"/>
          </p:cNvSpPr>
          <p:nvPr>
            <p:ph type="ctrTitle"/>
          </p:nvPr>
        </p:nvSpPr>
        <p:spPr>
          <a:xfrm>
            <a:off x="914400" y="1524000"/>
            <a:ext cx="7623175" cy="1752600"/>
          </a:xfrm>
        </p:spPr>
        <p:txBody>
          <a:bodyPr/>
          <a:lstStyle>
            <a:lvl1pPr>
              <a:defRPr sz="5000"/>
            </a:lvl1pPr>
          </a:lstStyle>
          <a:p>
            <a:r>
              <a:rPr lang="en-US" altLang="en-US"/>
              <a:t>Click to edit Master title style</a:t>
            </a:r>
          </a:p>
        </p:txBody>
      </p:sp>
      <p:sp>
        <p:nvSpPr>
          <p:cNvPr id="17411"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r>
              <a:rPr lang="en-US" altLang="en-US"/>
              <a:t>Click to edit Master subtitle style</a:t>
            </a:r>
          </a:p>
        </p:txBody>
      </p:sp>
      <p:sp>
        <p:nvSpPr>
          <p:cNvPr id="6" name="Rectangle 4"/>
          <p:cNvSpPr>
            <a:spLocks noGrp="1" noChangeArrowheads="1"/>
          </p:cNvSpPr>
          <p:nvPr>
            <p:ph type="dt" sz="half" idx="10"/>
          </p:nvPr>
        </p:nvSpPr>
        <p:spPr>
          <a:xfrm>
            <a:off x="457200" y="6243638"/>
            <a:ext cx="2133600" cy="457200"/>
          </a:xfrm>
        </p:spPr>
        <p:txBody>
          <a:bodyPr/>
          <a:lstStyle>
            <a:lvl1pPr>
              <a:buFontTx/>
              <a:buNone/>
              <a:defRPr>
                <a:latin typeface="+mj-lt"/>
              </a:defRPr>
            </a:lvl1pPr>
          </a:lstStyle>
          <a:p>
            <a:pPr>
              <a:defRPr/>
            </a:pPr>
            <a:endParaRPr lang="en-US" altLang="en-US"/>
          </a:p>
        </p:txBody>
      </p:sp>
      <p:sp>
        <p:nvSpPr>
          <p:cNvPr id="7"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en-US" altLang="en-US"/>
          </a:p>
        </p:txBody>
      </p:sp>
      <p:sp>
        <p:nvSpPr>
          <p:cNvPr id="8" name="Rectangle 6"/>
          <p:cNvSpPr>
            <a:spLocks noGrp="1" noChangeArrowheads="1"/>
          </p:cNvSpPr>
          <p:nvPr>
            <p:ph type="sldNum" sz="quarter" idx="12"/>
          </p:nvPr>
        </p:nvSpPr>
        <p:spPr/>
        <p:txBody>
          <a:bodyPr/>
          <a:lstStyle>
            <a:lvl1pPr>
              <a:defRPr/>
            </a:lvl1pPr>
          </a:lstStyle>
          <a:p>
            <a:pPr>
              <a:defRPr/>
            </a:pPr>
            <a:fld id="{7220690C-7D4E-8542-85D5-1115ED8B562B}" type="slidenum">
              <a:rPr lang="en-US"/>
              <a:pPr>
                <a:defRPr/>
              </a:pPr>
              <a:t>‹#›</a:t>
            </a:fld>
            <a:endParaRPr lang="en-US"/>
          </a:p>
        </p:txBody>
      </p:sp>
    </p:spTree>
    <p:extLst>
      <p:ext uri="{BB962C8B-B14F-4D97-AF65-F5344CB8AC3E}">
        <p14:creationId xmlns:p14="http://schemas.microsoft.com/office/powerpoint/2010/main" val="5321328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r>
              <a:rPr lang="en-US" altLang="en-US"/>
              <a:t> </a:t>
            </a:r>
            <a:r>
              <a:rPr lang="en-US" altLang="en-US" sz="1800">
                <a:latin typeface="Arial" charset="0"/>
              </a:rPr>
              <a:t>Section</a:t>
            </a:r>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vl1pPr>
          </a:lstStyle>
          <a:p>
            <a:pPr>
              <a:defRPr/>
            </a:pPr>
            <a:fld id="{4DB26296-0386-E142-96F4-690511A39478}" type="slidenum">
              <a:rPr lang="en-US"/>
              <a:pPr>
                <a:defRPr/>
              </a:pPr>
              <a:t>‹#›</a:t>
            </a:fld>
            <a:endParaRPr lang="en-US"/>
          </a:p>
        </p:txBody>
      </p:sp>
    </p:spTree>
    <p:extLst>
      <p:ext uri="{BB962C8B-B14F-4D97-AF65-F5344CB8AC3E}">
        <p14:creationId xmlns:p14="http://schemas.microsoft.com/office/powerpoint/2010/main" val="3928270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r>
              <a:rPr lang="en-US" altLang="en-US"/>
              <a:t> </a:t>
            </a:r>
            <a:r>
              <a:rPr lang="en-US" altLang="en-US" sz="1800">
                <a:latin typeface="Arial" charset="0"/>
              </a:rPr>
              <a:t>Section</a:t>
            </a:r>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vl1pPr>
          </a:lstStyle>
          <a:p>
            <a:pPr>
              <a:defRPr/>
            </a:pPr>
            <a:fld id="{6157460A-F652-9B4A-8193-2A558302ACE1}" type="slidenum">
              <a:rPr lang="en-US"/>
              <a:pPr>
                <a:defRPr/>
              </a:pPr>
              <a:t>‹#›</a:t>
            </a:fld>
            <a:endParaRPr lang="en-US"/>
          </a:p>
        </p:txBody>
      </p:sp>
    </p:spTree>
    <p:extLst>
      <p:ext uri="{BB962C8B-B14F-4D97-AF65-F5344CB8AC3E}">
        <p14:creationId xmlns:p14="http://schemas.microsoft.com/office/powerpoint/2010/main" val="5292224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8229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3941763"/>
            <a:ext cx="8229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r>
              <a:rPr lang="en-US" altLang="en-US"/>
              <a:t> </a:t>
            </a:r>
            <a:r>
              <a:rPr lang="en-US" altLang="en-US" sz="1800">
                <a:latin typeface="Arial" charset="0"/>
              </a:rPr>
              <a:t>Section</a:t>
            </a:r>
          </a:p>
        </p:txBody>
      </p:sp>
      <p:sp>
        <p:nvSpPr>
          <p:cNvPr id="6" name="Footer Placeholder 5"/>
          <p:cNvSpPr>
            <a:spLocks noGrp="1"/>
          </p:cNvSpPr>
          <p:nvPr>
            <p:ph type="ftr" sz="quarter" idx="11"/>
          </p:nvPr>
        </p:nvSpPr>
        <p:spPr/>
        <p:txBody>
          <a:bodyPr/>
          <a:lstStyle>
            <a:lvl1pPr>
              <a:defRPr/>
            </a:lvl1pPr>
          </a:lstStyle>
          <a:p>
            <a:pPr>
              <a:defRPr/>
            </a:pPr>
            <a:endParaRPr lang="en-US" altLang="en-US"/>
          </a:p>
        </p:txBody>
      </p:sp>
      <p:sp>
        <p:nvSpPr>
          <p:cNvPr id="7" name="Slide Number Placeholder 6"/>
          <p:cNvSpPr>
            <a:spLocks noGrp="1"/>
          </p:cNvSpPr>
          <p:nvPr>
            <p:ph type="sldNum" sz="quarter" idx="12"/>
          </p:nvPr>
        </p:nvSpPr>
        <p:spPr/>
        <p:txBody>
          <a:bodyPr/>
          <a:lstStyle>
            <a:lvl1pPr>
              <a:defRPr/>
            </a:lvl1pPr>
          </a:lstStyle>
          <a:p>
            <a:pPr>
              <a:defRPr/>
            </a:pPr>
            <a:fld id="{D0A5625E-215B-9E48-8732-593B18586205}" type="slidenum">
              <a:rPr lang="en-US"/>
              <a:pPr>
                <a:defRPr/>
              </a:pPr>
              <a:t>‹#›</a:t>
            </a:fld>
            <a:endParaRPr lang="en-US"/>
          </a:p>
        </p:txBody>
      </p:sp>
    </p:spTree>
    <p:extLst>
      <p:ext uri="{BB962C8B-B14F-4D97-AF65-F5344CB8AC3E}">
        <p14:creationId xmlns:p14="http://schemas.microsoft.com/office/powerpoint/2010/main" val="17666228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30725"/>
          </a:xfrm>
        </p:spPr>
        <p:txBody>
          <a:bodyPr/>
          <a:lstStyle/>
          <a:p>
            <a:pPr lvl="0"/>
            <a:endParaRPr lang="en-US" noProof="0"/>
          </a:p>
        </p:txBody>
      </p:sp>
      <p:sp>
        <p:nvSpPr>
          <p:cNvPr id="4" name="Date Placeholder 3"/>
          <p:cNvSpPr>
            <a:spLocks noGrp="1"/>
          </p:cNvSpPr>
          <p:nvPr>
            <p:ph type="dt" sz="half" idx="10"/>
          </p:nvPr>
        </p:nvSpPr>
        <p:spPr/>
        <p:txBody>
          <a:bodyPr/>
          <a:lstStyle>
            <a:lvl1pPr>
              <a:defRPr/>
            </a:lvl1pPr>
          </a:lstStyle>
          <a:p>
            <a:pPr>
              <a:defRPr/>
            </a:pPr>
            <a:r>
              <a:rPr lang="en-US" altLang="en-US"/>
              <a:t> </a:t>
            </a:r>
            <a:r>
              <a:rPr lang="en-US" altLang="en-US" sz="1800">
                <a:latin typeface="Arial" charset="0"/>
              </a:rPr>
              <a:t>Section</a:t>
            </a:r>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9A0FF4FC-1C75-C346-81EB-6B5242376BAC}" type="slidenum">
              <a:rPr lang="en-US"/>
              <a:pPr>
                <a:defRPr/>
              </a:pPr>
              <a:t>‹#›</a:t>
            </a:fld>
            <a:endParaRPr lang="en-US"/>
          </a:p>
        </p:txBody>
      </p:sp>
    </p:spTree>
    <p:extLst>
      <p:ext uri="{BB962C8B-B14F-4D97-AF65-F5344CB8AC3E}">
        <p14:creationId xmlns:p14="http://schemas.microsoft.com/office/powerpoint/2010/main" val="3758846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r>
              <a:rPr lang="en-US" altLang="en-US"/>
              <a:t> </a:t>
            </a:r>
            <a:r>
              <a:rPr lang="en-US" altLang="en-US" sz="1800">
                <a:latin typeface="Arial" charset="0"/>
              </a:rPr>
              <a:t>Section</a:t>
            </a:r>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vl1pPr>
          </a:lstStyle>
          <a:p>
            <a:pPr>
              <a:defRPr/>
            </a:pPr>
            <a:fld id="{31221461-1E1B-CD46-AB44-D37B9D727684}" type="slidenum">
              <a:rPr lang="en-US"/>
              <a:pPr>
                <a:defRPr/>
              </a:pPr>
              <a:t>‹#›</a:t>
            </a:fld>
            <a:endParaRPr lang="en-US"/>
          </a:p>
        </p:txBody>
      </p:sp>
    </p:spTree>
    <p:extLst>
      <p:ext uri="{BB962C8B-B14F-4D97-AF65-F5344CB8AC3E}">
        <p14:creationId xmlns:p14="http://schemas.microsoft.com/office/powerpoint/2010/main" val="4039216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r>
              <a:rPr lang="en-US" altLang="en-US"/>
              <a:t> </a:t>
            </a:r>
            <a:r>
              <a:rPr lang="en-US" altLang="en-US" sz="1800">
                <a:latin typeface="Arial" charset="0"/>
              </a:rPr>
              <a:t>Section</a:t>
            </a:r>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vl1pPr>
          </a:lstStyle>
          <a:p>
            <a:pPr>
              <a:defRPr/>
            </a:pPr>
            <a:fld id="{F4840E22-353A-F740-B0EA-EB2C997B6EF6}" type="slidenum">
              <a:rPr lang="en-US"/>
              <a:pPr>
                <a:defRPr/>
              </a:pPr>
              <a:t>‹#›</a:t>
            </a:fld>
            <a:endParaRPr lang="en-US"/>
          </a:p>
        </p:txBody>
      </p:sp>
    </p:spTree>
    <p:extLst>
      <p:ext uri="{BB962C8B-B14F-4D97-AF65-F5344CB8AC3E}">
        <p14:creationId xmlns:p14="http://schemas.microsoft.com/office/powerpoint/2010/main" val="3874181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lvl1pPr>
          </a:lstStyle>
          <a:p>
            <a:pPr>
              <a:defRPr/>
            </a:pPr>
            <a:r>
              <a:rPr lang="en-US" altLang="en-US"/>
              <a:t> </a:t>
            </a:r>
            <a:r>
              <a:rPr lang="en-US" altLang="en-US" sz="1800">
                <a:latin typeface="Arial" charset="0"/>
              </a:rPr>
              <a:t>Section</a:t>
            </a:r>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vl1pPr>
          </a:lstStyle>
          <a:p>
            <a:pPr>
              <a:defRPr/>
            </a:pPr>
            <a:fld id="{295A9B84-AA4C-1545-B164-9B6E5C4B8BCE}" type="slidenum">
              <a:rPr lang="en-US"/>
              <a:pPr>
                <a:defRPr/>
              </a:pPr>
              <a:t>‹#›</a:t>
            </a:fld>
            <a:endParaRPr lang="en-US"/>
          </a:p>
        </p:txBody>
      </p:sp>
    </p:spTree>
    <p:extLst>
      <p:ext uri="{BB962C8B-B14F-4D97-AF65-F5344CB8AC3E}">
        <p14:creationId xmlns:p14="http://schemas.microsoft.com/office/powerpoint/2010/main" val="2939695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lvl1pPr>
          </a:lstStyle>
          <a:p>
            <a:pPr>
              <a:defRPr/>
            </a:pPr>
            <a:r>
              <a:rPr lang="en-US" altLang="en-US"/>
              <a:t> </a:t>
            </a:r>
            <a:r>
              <a:rPr lang="en-US" altLang="en-US" sz="1800">
                <a:latin typeface="Arial" charset="0"/>
              </a:rPr>
              <a:t>Section</a:t>
            </a:r>
          </a:p>
        </p:txBody>
      </p:sp>
      <p:sp>
        <p:nvSpPr>
          <p:cNvPr id="8" name="Rectangle 5"/>
          <p:cNvSpPr>
            <a:spLocks noGrp="1" noChangeArrowheads="1"/>
          </p:cNvSpPr>
          <p:nvPr>
            <p:ph type="ftr" sz="quarter" idx="11"/>
          </p:nvPr>
        </p:nvSpPr>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a:lvl1pPr>
          </a:lstStyle>
          <a:p>
            <a:pPr>
              <a:defRPr/>
            </a:pPr>
            <a:fld id="{65729B97-0EA9-C04D-964C-7EF61DED6C1E}" type="slidenum">
              <a:rPr lang="en-US"/>
              <a:pPr>
                <a:defRPr/>
              </a:pPr>
              <a:t>‹#›</a:t>
            </a:fld>
            <a:endParaRPr lang="en-US"/>
          </a:p>
        </p:txBody>
      </p:sp>
    </p:spTree>
    <p:extLst>
      <p:ext uri="{BB962C8B-B14F-4D97-AF65-F5344CB8AC3E}">
        <p14:creationId xmlns:p14="http://schemas.microsoft.com/office/powerpoint/2010/main" val="3021018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r>
              <a:rPr lang="en-US" altLang="en-US"/>
              <a:t> </a:t>
            </a:r>
            <a:r>
              <a:rPr lang="en-US" altLang="en-US" sz="1800">
                <a:latin typeface="Arial" charset="0"/>
              </a:rPr>
              <a:t>Section</a:t>
            </a:r>
          </a:p>
        </p:txBody>
      </p:sp>
      <p:sp>
        <p:nvSpPr>
          <p:cNvPr id="4" name="Rectangle 5"/>
          <p:cNvSpPr>
            <a:spLocks noGrp="1" noChangeArrowheads="1"/>
          </p:cNvSpPr>
          <p:nvPr>
            <p:ph type="ftr" sz="quarter" idx="11"/>
          </p:nvPr>
        </p:nvSpPr>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p:txBody>
          <a:bodyPr/>
          <a:lstStyle>
            <a:lvl1pPr>
              <a:defRPr/>
            </a:lvl1pPr>
          </a:lstStyle>
          <a:p>
            <a:pPr>
              <a:defRPr/>
            </a:pPr>
            <a:fld id="{BB697169-8E38-3F40-922F-A08F4673F6AA}" type="slidenum">
              <a:rPr lang="en-US"/>
              <a:pPr>
                <a:defRPr/>
              </a:pPr>
              <a:t>‹#›</a:t>
            </a:fld>
            <a:endParaRPr lang="en-US"/>
          </a:p>
        </p:txBody>
      </p:sp>
    </p:spTree>
    <p:extLst>
      <p:ext uri="{BB962C8B-B14F-4D97-AF65-F5344CB8AC3E}">
        <p14:creationId xmlns:p14="http://schemas.microsoft.com/office/powerpoint/2010/main" val="39992730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r>
              <a:rPr lang="en-US" altLang="en-US"/>
              <a:t> </a:t>
            </a:r>
            <a:r>
              <a:rPr lang="en-US" altLang="en-US" sz="1800">
                <a:latin typeface="Arial" charset="0"/>
              </a:rPr>
              <a:t>Section</a:t>
            </a:r>
          </a:p>
        </p:txBody>
      </p:sp>
      <p:sp>
        <p:nvSpPr>
          <p:cNvPr id="3" name="Rectangle 5"/>
          <p:cNvSpPr>
            <a:spLocks noGrp="1" noChangeArrowheads="1"/>
          </p:cNvSpPr>
          <p:nvPr>
            <p:ph type="ftr" sz="quarter" idx="11"/>
          </p:nvPr>
        </p:nvSpPr>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p:txBody>
          <a:bodyPr/>
          <a:lstStyle>
            <a:lvl1pPr>
              <a:defRPr/>
            </a:lvl1pPr>
          </a:lstStyle>
          <a:p>
            <a:pPr>
              <a:defRPr/>
            </a:pPr>
            <a:fld id="{1113527A-1059-6A4D-ADC6-F14C53C8834C}" type="slidenum">
              <a:rPr lang="en-US"/>
              <a:pPr>
                <a:defRPr/>
              </a:pPr>
              <a:t>‹#›</a:t>
            </a:fld>
            <a:endParaRPr lang="en-US"/>
          </a:p>
        </p:txBody>
      </p:sp>
    </p:spTree>
    <p:extLst>
      <p:ext uri="{BB962C8B-B14F-4D97-AF65-F5344CB8AC3E}">
        <p14:creationId xmlns:p14="http://schemas.microsoft.com/office/powerpoint/2010/main" val="4197340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r>
              <a:rPr lang="en-US" altLang="en-US"/>
              <a:t> </a:t>
            </a:r>
            <a:r>
              <a:rPr lang="en-US" altLang="en-US" sz="1800">
                <a:latin typeface="Arial" charset="0"/>
              </a:rPr>
              <a:t>Section</a:t>
            </a:r>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vl1pPr>
          </a:lstStyle>
          <a:p>
            <a:pPr>
              <a:defRPr/>
            </a:pPr>
            <a:fld id="{A72305D6-2B78-0F40-B7F0-75B226299369}" type="slidenum">
              <a:rPr lang="en-US"/>
              <a:pPr>
                <a:defRPr/>
              </a:pPr>
              <a:t>‹#›</a:t>
            </a:fld>
            <a:endParaRPr lang="en-US"/>
          </a:p>
        </p:txBody>
      </p:sp>
    </p:spTree>
    <p:extLst>
      <p:ext uri="{BB962C8B-B14F-4D97-AF65-F5344CB8AC3E}">
        <p14:creationId xmlns:p14="http://schemas.microsoft.com/office/powerpoint/2010/main" val="1642714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r>
              <a:rPr lang="en-US" altLang="en-US"/>
              <a:t> </a:t>
            </a:r>
            <a:r>
              <a:rPr lang="en-US" altLang="en-US" sz="1800">
                <a:latin typeface="Arial" charset="0"/>
              </a:rPr>
              <a:t>Section</a:t>
            </a:r>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vl1pPr>
          </a:lstStyle>
          <a:p>
            <a:pPr>
              <a:defRPr/>
            </a:pPr>
            <a:fld id="{B17B31DF-B3E5-4740-94C9-EA42F51AB002}" type="slidenum">
              <a:rPr lang="en-US"/>
              <a:pPr>
                <a:defRPr/>
              </a:pPr>
              <a:t>‹#›</a:t>
            </a:fld>
            <a:endParaRPr lang="en-US"/>
          </a:p>
        </p:txBody>
      </p:sp>
    </p:spTree>
    <p:extLst>
      <p:ext uri="{BB962C8B-B14F-4D97-AF65-F5344CB8AC3E}">
        <p14:creationId xmlns:p14="http://schemas.microsoft.com/office/powerpoint/2010/main" val="349619248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7813"/>
            <a:ext cx="8229600" cy="1139825"/>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30725"/>
          </a:xfrm>
          <a:prstGeom prst="rect">
            <a:avLst/>
          </a:prstGeom>
          <a:noFill/>
          <a:ln>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388" name="Rectangle 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buFont typeface="Wingdings" pitchFamily="2" charset="2"/>
              <a:buChar char="q"/>
              <a:defRPr sz="1200">
                <a:latin typeface="Garamond" pitchFamily="18" charset="0"/>
                <a:ea typeface="+mn-ea"/>
                <a:cs typeface="+mn-cs"/>
              </a:defRPr>
            </a:lvl1pPr>
          </a:lstStyle>
          <a:p>
            <a:pPr>
              <a:defRPr/>
            </a:pPr>
            <a:r>
              <a:rPr lang="en-US" altLang="en-US"/>
              <a:t> </a:t>
            </a:r>
            <a:r>
              <a:rPr lang="en-US" altLang="en-US">
                <a:latin typeface="Arial" charset="0"/>
              </a:rPr>
              <a:t>Section</a:t>
            </a:r>
          </a:p>
        </p:txBody>
      </p:sp>
      <p:sp>
        <p:nvSpPr>
          <p:cNvPr id="1638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j-lt"/>
                <a:ea typeface="+mn-ea"/>
                <a:cs typeface="+mn-cs"/>
              </a:defRPr>
            </a:lvl1pPr>
          </a:lstStyle>
          <a:p>
            <a:pPr>
              <a:defRPr/>
            </a:pPr>
            <a:endParaRPr lang="en-US" altLang="en-US"/>
          </a:p>
        </p:txBody>
      </p:sp>
      <p:sp>
        <p:nvSpPr>
          <p:cNvPr id="16390" name="Rectangle 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Garamond" charset="0"/>
                <a:cs typeface="+mn-cs"/>
              </a:defRPr>
            </a:lvl1pPr>
          </a:lstStyle>
          <a:p>
            <a:pPr>
              <a:defRPr/>
            </a:pPr>
            <a:fld id="{4B1E6620-2E57-5A41-A39F-90210BBCA777}" type="slidenum">
              <a:rPr lang="en-US"/>
              <a:pPr>
                <a:defRPr/>
              </a:pPr>
              <a:t>‹#›</a:t>
            </a:fld>
            <a:endParaRPr lang="en-US"/>
          </a:p>
        </p:txBody>
      </p:sp>
      <p:sp>
        <p:nvSpPr>
          <p:cNvPr id="1031" name="Freeform 7"/>
          <p:cNvSpPr>
            <a:spLocks noChangeArrowheads="1"/>
          </p:cNvSpPr>
          <p:nvPr/>
        </p:nvSpPr>
        <p:spPr bwMode="auto">
          <a:xfrm>
            <a:off x="381000" y="228600"/>
            <a:ext cx="8229600" cy="609600"/>
          </a:xfrm>
          <a:custGeom>
            <a:avLst/>
            <a:gdLst>
              <a:gd name="T0" fmla="*/ 0 w 1000"/>
              <a:gd name="T1" fmla="*/ 2147483647 h 1000"/>
              <a:gd name="T2" fmla="*/ 0 w 1000"/>
              <a:gd name="T3" fmla="*/ 0 h 1000"/>
              <a:gd name="T4" fmla="*/ 2147483647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a:extLst>
            <a:ext uri="{909E8E84-426E-40dd-AFC4-6F175D3DCCD1}">
              <a14:hiddenFill xmlns="" xmlns:a14="http://schemas.microsoft.com/office/drawing/2010/main">
                <a:solidFill>
                  <a:srgbClr val="FFFFFF"/>
                </a:solidFill>
              </a14:hiddenFill>
            </a:ext>
          </a:extLst>
        </p:spPr>
        <p:txBody>
          <a:bodyPr/>
          <a:lstStyle/>
          <a:p>
            <a:endParaRPr lang="en-US"/>
          </a:p>
        </p:txBody>
      </p:sp>
      <p:sp>
        <p:nvSpPr>
          <p:cNvPr id="1032" name="Line 8"/>
          <p:cNvSpPr>
            <a:spLocks noChangeShapeType="1"/>
          </p:cNvSpPr>
          <p:nvPr/>
        </p:nvSpPr>
        <p:spPr bwMode="auto">
          <a:xfrm>
            <a:off x="457200" y="6172200"/>
            <a:ext cx="8229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5553" r:id="rId1"/>
    <p:sldLayoutId id="2147485554" r:id="rId2"/>
    <p:sldLayoutId id="2147485555" r:id="rId3"/>
    <p:sldLayoutId id="2147485556" r:id="rId4"/>
    <p:sldLayoutId id="2147485557" r:id="rId5"/>
    <p:sldLayoutId id="2147485558" r:id="rId6"/>
    <p:sldLayoutId id="2147485559" r:id="rId7"/>
    <p:sldLayoutId id="2147485560" r:id="rId8"/>
    <p:sldLayoutId id="2147485561" r:id="rId9"/>
    <p:sldLayoutId id="2147485562" r:id="rId10"/>
    <p:sldLayoutId id="2147485563" r:id="rId11"/>
    <p:sldLayoutId id="2147485564" r:id="rId12"/>
    <p:sldLayoutId id="2147485565" r:id="rId13"/>
  </p:sldLayoutIdLst>
  <p:timing>
    <p:tnLst>
      <p:par>
        <p:cTn id="1" dur="indefinite" restart="never" nodeType="tmRoot"/>
      </p:par>
    </p:tnLst>
  </p:timing>
  <p:txStyles>
    <p:titleStyle>
      <a:lvl1pPr algn="l" rtl="0" eaLnBrk="0" fontAlgn="base" hangingPunct="0">
        <a:spcBef>
          <a:spcPct val="0"/>
        </a:spcBef>
        <a:spcAft>
          <a:spcPct val="0"/>
        </a:spcAft>
        <a:defRPr sz="42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4200">
          <a:solidFill>
            <a:schemeClr val="tx2"/>
          </a:solidFill>
          <a:latin typeface="Garamond" pitchFamily="18" charset="0"/>
          <a:ea typeface="ＭＳ Ｐゴシック" charset="0"/>
          <a:cs typeface="ＭＳ Ｐゴシック" charset="0"/>
        </a:defRPr>
      </a:lvl2pPr>
      <a:lvl3pPr algn="l" rtl="0" eaLnBrk="0" fontAlgn="base" hangingPunct="0">
        <a:spcBef>
          <a:spcPct val="0"/>
        </a:spcBef>
        <a:spcAft>
          <a:spcPct val="0"/>
        </a:spcAft>
        <a:defRPr sz="4200">
          <a:solidFill>
            <a:schemeClr val="tx2"/>
          </a:solidFill>
          <a:latin typeface="Garamond" pitchFamily="18" charset="0"/>
          <a:ea typeface="ＭＳ Ｐゴシック" charset="0"/>
          <a:cs typeface="ＭＳ Ｐゴシック" charset="0"/>
        </a:defRPr>
      </a:lvl3pPr>
      <a:lvl4pPr algn="l" rtl="0" eaLnBrk="0" fontAlgn="base" hangingPunct="0">
        <a:spcBef>
          <a:spcPct val="0"/>
        </a:spcBef>
        <a:spcAft>
          <a:spcPct val="0"/>
        </a:spcAft>
        <a:defRPr sz="4200">
          <a:solidFill>
            <a:schemeClr val="tx2"/>
          </a:solidFill>
          <a:latin typeface="Garamond" pitchFamily="18" charset="0"/>
          <a:ea typeface="ＭＳ Ｐゴシック" charset="0"/>
          <a:cs typeface="ＭＳ Ｐゴシック" charset="0"/>
        </a:defRPr>
      </a:lvl4pPr>
      <a:lvl5pPr algn="l" rtl="0" eaLnBrk="0" fontAlgn="base" hangingPunct="0">
        <a:spcBef>
          <a:spcPct val="0"/>
        </a:spcBef>
        <a:spcAft>
          <a:spcPct val="0"/>
        </a:spcAft>
        <a:defRPr sz="4200">
          <a:solidFill>
            <a:schemeClr val="tx2"/>
          </a:solidFill>
          <a:latin typeface="Garamond" pitchFamily="18" charset="0"/>
          <a:ea typeface="ＭＳ Ｐゴシック" charset="0"/>
          <a:cs typeface="ＭＳ Ｐゴシック"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3000">
          <a:solidFill>
            <a:schemeClr val="tx1"/>
          </a:solidFill>
          <a:latin typeface="+mn-lt"/>
          <a:ea typeface="ＭＳ Ｐゴシック" charset="0"/>
          <a:cs typeface="ＭＳ Ｐゴシック" charset="0"/>
        </a:defRPr>
      </a:lvl1pPr>
      <a:lvl2pPr marL="669925" indent="-325438" algn="l" rtl="0" eaLnBrk="0" fontAlgn="base" hangingPunct="0">
        <a:spcBef>
          <a:spcPct val="20000"/>
        </a:spcBef>
        <a:spcAft>
          <a:spcPct val="0"/>
        </a:spcAft>
        <a:buClr>
          <a:schemeClr val="accent2"/>
        </a:buClr>
        <a:buSzPct val="60000"/>
        <a:buFont typeface="Wingdings" charset="0"/>
        <a:buChar char="q"/>
        <a:defRPr sz="2600">
          <a:solidFill>
            <a:schemeClr val="tx1"/>
          </a:solidFill>
          <a:latin typeface="+mn-lt"/>
          <a:ea typeface="ＭＳ Ｐゴシック" charset="0"/>
        </a:defRPr>
      </a:lvl2pPr>
      <a:lvl3pPr marL="1022350" indent="-350838" algn="l" rtl="0" eaLnBrk="0" fontAlgn="base" hangingPunct="0">
        <a:spcBef>
          <a:spcPct val="20000"/>
        </a:spcBef>
        <a:spcAft>
          <a:spcPct val="0"/>
        </a:spcAft>
        <a:buClr>
          <a:schemeClr val="accent1"/>
        </a:buClr>
        <a:buSzPct val="65000"/>
        <a:buFont typeface="Wingdings" charset="0"/>
        <a:buChar char="n"/>
        <a:defRPr sz="2200">
          <a:solidFill>
            <a:schemeClr val="tx1"/>
          </a:solidFill>
          <a:latin typeface="+mn-lt"/>
          <a:ea typeface="ＭＳ Ｐゴシック" charset="0"/>
        </a:defRPr>
      </a:lvl3pPr>
      <a:lvl4pPr marL="1339850" indent="-315913" algn="l" rtl="0" eaLnBrk="0" fontAlgn="base" hangingPunct="0">
        <a:spcBef>
          <a:spcPct val="20000"/>
        </a:spcBef>
        <a:spcAft>
          <a:spcPct val="0"/>
        </a:spcAft>
        <a:buClr>
          <a:schemeClr val="accent2"/>
        </a:buClr>
        <a:buSzPct val="70000"/>
        <a:buFont typeface="Wingdings" charset="0"/>
        <a:buChar char="q"/>
        <a:defRPr sz="2000">
          <a:solidFill>
            <a:schemeClr val="tx1"/>
          </a:solidFill>
          <a:latin typeface="+mn-lt"/>
          <a:ea typeface="ＭＳ Ｐゴシック" charset="0"/>
        </a:defRPr>
      </a:lvl4pPr>
      <a:lvl5pPr marL="1681163" indent="-339725" algn="l" rtl="0" eaLnBrk="0" fontAlgn="base" hangingPunct="0">
        <a:spcBef>
          <a:spcPct val="20000"/>
        </a:spcBef>
        <a:spcAft>
          <a:spcPct val="0"/>
        </a:spcAft>
        <a:buClr>
          <a:schemeClr val="accent1"/>
        </a:buClr>
        <a:buSzPct val="75000"/>
        <a:buFont typeface="Wingdings" charset="0"/>
        <a:buChar char="§"/>
        <a:defRPr sz="2000">
          <a:solidFill>
            <a:schemeClr val="tx1"/>
          </a:solidFill>
          <a:latin typeface="+mn-lt"/>
          <a:ea typeface="ＭＳ Ｐゴシック" charset="0"/>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8.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9.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1.emf"/></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4" Type="http://schemas.openxmlformats.org/officeDocument/2006/relationships/oleObject" Target="../embeddings/oleObject1.bin"/><Relationship Id="rId5" Type="http://schemas.openxmlformats.org/officeDocument/2006/relationships/image" Target="../media/image2.emf"/><Relationship Id="rId1" Type="http://schemas.openxmlformats.org/officeDocument/2006/relationships/vmlDrawing" Target="../drawings/vmlDrawing1.vml"/><Relationship Id="rId2"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4" Type="http://schemas.openxmlformats.org/officeDocument/2006/relationships/image" Target="../media/image4.emf"/><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a:xfrm>
            <a:off x="685800" y="1219200"/>
            <a:ext cx="8229600" cy="1828800"/>
          </a:xfrm>
        </p:spPr>
        <p:txBody>
          <a:bodyPr>
            <a:normAutofit/>
          </a:bodyPr>
          <a:lstStyle/>
          <a:p>
            <a:pPr eaLnBrk="1" hangingPunct="1">
              <a:defRPr/>
            </a:pPr>
            <a:r>
              <a:rPr lang="en-US" sz="4600" dirty="0">
                <a:ea typeface="+mj-ea"/>
                <a:cs typeface="+mj-cs"/>
              </a:rPr>
              <a:t>Outsourced R&amp;D </a:t>
            </a:r>
            <a:r>
              <a:rPr lang="en-US" sz="4600" dirty="0" smtClean="0">
                <a:ea typeface="+mj-ea"/>
                <a:cs typeface="+mj-cs"/>
              </a:rPr>
              <a:t/>
            </a:r>
            <a:br>
              <a:rPr lang="en-US" sz="4600" dirty="0" smtClean="0">
                <a:ea typeface="+mj-ea"/>
                <a:cs typeface="+mj-cs"/>
              </a:rPr>
            </a:br>
            <a:r>
              <a:rPr lang="en-US" sz="4600" dirty="0" smtClean="0">
                <a:ea typeface="+mj-ea"/>
                <a:cs typeface="+mj-cs"/>
              </a:rPr>
              <a:t>and GDP Growth</a:t>
            </a:r>
            <a:endParaRPr lang="en-US" sz="4600" dirty="0">
              <a:ea typeface="+mj-ea"/>
              <a:cs typeface="+mj-cs"/>
            </a:endParaRPr>
          </a:p>
        </p:txBody>
      </p:sp>
      <p:sp>
        <p:nvSpPr>
          <p:cNvPr id="17410" name="Rectangle 3"/>
          <p:cNvSpPr>
            <a:spLocks noGrp="1" noChangeArrowheads="1"/>
          </p:cNvSpPr>
          <p:nvPr>
            <p:ph type="subTitle" idx="1"/>
          </p:nvPr>
        </p:nvSpPr>
        <p:spPr>
          <a:xfrm>
            <a:off x="1905000" y="2819400"/>
            <a:ext cx="6553200" cy="2286000"/>
          </a:xfrm>
        </p:spPr>
        <p:txBody>
          <a:bodyPr/>
          <a:lstStyle/>
          <a:p>
            <a:pPr algn="r" eaLnBrk="1" hangingPunct="1">
              <a:lnSpc>
                <a:spcPct val="80000"/>
              </a:lnSpc>
              <a:buFont typeface="Wingdings" charset="0"/>
              <a:buNone/>
            </a:pPr>
            <a:endParaRPr lang="en-US" sz="1800" dirty="0" smtClean="0">
              <a:latin typeface="Arial" charset="0"/>
            </a:endParaRPr>
          </a:p>
          <a:p>
            <a:pPr algn="r" eaLnBrk="1" hangingPunct="1">
              <a:lnSpc>
                <a:spcPct val="80000"/>
              </a:lnSpc>
              <a:buFont typeface="Wingdings" charset="0"/>
              <a:buNone/>
            </a:pPr>
            <a:r>
              <a:rPr lang="en-US" sz="1800" dirty="0" smtClean="0">
                <a:latin typeface="Arial" charset="0"/>
              </a:rPr>
              <a:t>Anne </a:t>
            </a:r>
            <a:r>
              <a:rPr lang="en-US" sz="1800" dirty="0">
                <a:latin typeface="Arial" charset="0"/>
              </a:rPr>
              <a:t>Marie </a:t>
            </a:r>
            <a:r>
              <a:rPr lang="en-US" sz="1800" dirty="0" smtClean="0">
                <a:latin typeface="Arial" charset="0"/>
              </a:rPr>
              <a:t>Knott</a:t>
            </a:r>
          </a:p>
          <a:p>
            <a:pPr algn="r" eaLnBrk="1" hangingPunct="1">
              <a:lnSpc>
                <a:spcPct val="80000"/>
              </a:lnSpc>
              <a:buFont typeface="Wingdings" charset="0"/>
              <a:buNone/>
            </a:pPr>
            <a:r>
              <a:rPr lang="en-US" sz="1400" dirty="0" smtClean="0">
                <a:latin typeface="Arial" charset="0"/>
              </a:rPr>
              <a:t>Olin Business School</a:t>
            </a:r>
          </a:p>
          <a:p>
            <a:pPr algn="r" eaLnBrk="1" hangingPunct="1">
              <a:lnSpc>
                <a:spcPct val="80000"/>
              </a:lnSpc>
              <a:buFont typeface="Wingdings" charset="0"/>
              <a:buNone/>
            </a:pPr>
            <a:r>
              <a:rPr lang="en-US" sz="1400" dirty="0" smtClean="0">
                <a:latin typeface="Arial" charset="0"/>
              </a:rPr>
              <a:t>Washington University</a:t>
            </a:r>
            <a:endParaRPr lang="en-US" sz="1400" dirty="0">
              <a:latin typeface="Arial" charset="0"/>
            </a:endParaRPr>
          </a:p>
          <a:p>
            <a:pPr algn="r" eaLnBrk="1" hangingPunct="1">
              <a:lnSpc>
                <a:spcPct val="80000"/>
              </a:lnSpc>
              <a:buFont typeface="Wingdings" charset="0"/>
              <a:buNone/>
            </a:pPr>
            <a:endParaRPr lang="en-US" sz="1400" dirty="0">
              <a:latin typeface="Arial" charset="0"/>
            </a:endParaRPr>
          </a:p>
          <a:p>
            <a:pPr algn="r" eaLnBrk="1" hangingPunct="1">
              <a:lnSpc>
                <a:spcPct val="80000"/>
              </a:lnSpc>
              <a:buFont typeface="Wingdings" charset="0"/>
              <a:buNone/>
            </a:pPr>
            <a:r>
              <a:rPr lang="en-US" sz="1800" smtClean="0">
                <a:latin typeface="Arial" charset="0"/>
              </a:rPr>
              <a:t>XXII Organization </a:t>
            </a:r>
            <a:r>
              <a:rPr lang="en-US" sz="1800" dirty="0" smtClean="0">
                <a:latin typeface="Arial" charset="0"/>
              </a:rPr>
              <a:t>Science Winter Conference </a:t>
            </a:r>
          </a:p>
          <a:p>
            <a:pPr algn="r" eaLnBrk="1" hangingPunct="1">
              <a:lnSpc>
                <a:spcPct val="80000"/>
              </a:lnSpc>
              <a:buFont typeface="Wingdings" charset="0"/>
              <a:buNone/>
            </a:pPr>
            <a:r>
              <a:rPr lang="en-US" sz="1400" dirty="0" smtClean="0">
                <a:latin typeface="Arial" charset="0"/>
              </a:rPr>
              <a:t>February 6, 2016</a:t>
            </a:r>
            <a:endParaRPr lang="en-US" sz="1400" dirty="0">
              <a:latin typeface="Arial" charset="0"/>
            </a:endParaRPr>
          </a:p>
          <a:p>
            <a:pPr>
              <a:buFont typeface="Wingdings" charset="0"/>
              <a:buNone/>
            </a:pPr>
            <a:endParaRPr lang="en-US" sz="1400" dirty="0">
              <a:latin typeface="Arial" charset="0"/>
            </a:endParaRPr>
          </a:p>
          <a:p>
            <a:pPr algn="r" eaLnBrk="1" hangingPunct="1">
              <a:lnSpc>
                <a:spcPct val="80000"/>
              </a:lnSpc>
              <a:buFont typeface="Wingdings" charset="0"/>
              <a:buNone/>
            </a:pPr>
            <a:r>
              <a:rPr lang="en-US" sz="1400" dirty="0">
                <a:latin typeface="Arial" charset="0"/>
              </a:rPr>
              <a:t> </a:t>
            </a:r>
          </a:p>
        </p:txBody>
      </p:sp>
      <p:sp>
        <p:nvSpPr>
          <p:cNvPr id="2" name="TextBox 1"/>
          <p:cNvSpPr txBox="1"/>
          <p:nvPr/>
        </p:nvSpPr>
        <p:spPr>
          <a:xfrm>
            <a:off x="304800" y="5597525"/>
            <a:ext cx="8534400" cy="1108075"/>
          </a:xfrm>
          <a:prstGeom prst="rect">
            <a:avLst/>
          </a:prstGeom>
          <a:noFill/>
        </p:spPr>
        <p:txBody>
          <a:bodyPr>
            <a:spAutoFit/>
          </a:bodyPr>
          <a:lstStyle/>
          <a:p>
            <a:pPr algn="l">
              <a:defRPr/>
            </a:pPr>
            <a:r>
              <a:rPr lang="en-US" sz="1100" dirty="0">
                <a:latin typeface="+mn-lt"/>
              </a:rPr>
              <a:t>I gratefully acknowledge support under NSF Award </a:t>
            </a:r>
            <a:r>
              <a:rPr lang="en-US" sz="1100" b="1" dirty="0">
                <a:latin typeface="+mn-lt"/>
              </a:rPr>
              <a:t>1246893: </a:t>
            </a:r>
            <a:r>
              <a:rPr lang="en-US" sz="1100" dirty="0">
                <a:latin typeface="+mn-lt"/>
              </a:rPr>
              <a:t>The Impact of R&amp;D Practices on R&amp;D Effectiveness, and  NSF Award </a:t>
            </a:r>
            <a:r>
              <a:rPr lang="en-US" sz="1100" b="1" dirty="0">
                <a:latin typeface="+mn-lt"/>
              </a:rPr>
              <a:t>0965147</a:t>
            </a:r>
            <a:r>
              <a:rPr lang="en-US" sz="1100" dirty="0">
                <a:latin typeface="+mn-lt"/>
              </a:rPr>
              <a:t>: Firm IQ: A Universal, Uniform and Reliable Measure of R&amp;D Effectiveness </a:t>
            </a:r>
          </a:p>
          <a:p>
            <a:pPr algn="l">
              <a:defRPr/>
            </a:pPr>
            <a:r>
              <a:rPr lang="en-US" sz="1100" dirty="0">
                <a:latin typeface="+mn-lt"/>
              </a:rPr>
              <a:t> </a:t>
            </a:r>
          </a:p>
          <a:p>
            <a:pPr algn="l">
              <a:defRPr/>
            </a:pPr>
            <a:r>
              <a:rPr lang="en-US" sz="1100" b="1" i="1" dirty="0" smtClean="0">
                <a:latin typeface="+mn-lt"/>
              </a:rPr>
              <a:t>DISCLAIMERS: </a:t>
            </a:r>
            <a:r>
              <a:rPr lang="en-US" sz="1100" i="1" dirty="0">
                <a:latin typeface="+mn-lt"/>
              </a:rPr>
              <a:t>Any opinions and conclusions expressed herein are those of the author(s) and do not necessarily represent the views of the U.S. Census Bureau. All results have been reviewed to ensure that no confidential information is </a:t>
            </a:r>
            <a:r>
              <a:rPr lang="en-US" sz="1100" i="1" dirty="0" smtClean="0">
                <a:latin typeface="+mn-lt"/>
              </a:rPr>
              <a:t>disclosed.   </a:t>
            </a:r>
            <a:r>
              <a:rPr lang="en-US" sz="1100" i="1" dirty="0">
                <a:latin typeface="+mn-lt"/>
              </a:rPr>
              <a:t>I have a financial interest in </a:t>
            </a:r>
            <a:r>
              <a:rPr lang="en-US" sz="1100" i="1" dirty="0" err="1">
                <a:latin typeface="+mn-lt"/>
              </a:rPr>
              <a:t>amkANALYTICS</a:t>
            </a:r>
            <a:r>
              <a:rPr lang="en-US" sz="1100" i="1" dirty="0">
                <a:latin typeface="+mn-lt"/>
              </a:rPr>
              <a:t>, a subscription database of firm RQs. </a:t>
            </a:r>
            <a:endParaRPr lang="en-US" sz="1100" dirty="0">
              <a:latin typeface="+mn-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3600" dirty="0" smtClean="0"/>
              <a:t>3. Identify source of declining RQ</a:t>
            </a:r>
            <a:r>
              <a:rPr lang="en-US" sz="3600" dirty="0"/>
              <a:t/>
            </a:r>
            <a:br>
              <a:rPr lang="en-US" sz="3600" dirty="0"/>
            </a:br>
            <a:r>
              <a:rPr lang="en-US" sz="3600" dirty="0" smtClean="0"/>
              <a:t>using NSF Survey of Industrial R&amp;D (SIRD)</a:t>
            </a:r>
            <a:endParaRPr lang="en-US" sz="3600" dirty="0"/>
          </a:p>
        </p:txBody>
      </p:sp>
      <p:sp>
        <p:nvSpPr>
          <p:cNvPr id="6" name="Content Placeholder 5"/>
          <p:cNvSpPr>
            <a:spLocks noGrp="1"/>
          </p:cNvSpPr>
          <p:nvPr>
            <p:ph sz="half" idx="1"/>
          </p:nvPr>
        </p:nvSpPr>
        <p:spPr>
          <a:xfrm>
            <a:off x="457200" y="1793875"/>
            <a:ext cx="4038600" cy="4530725"/>
          </a:xfrm>
        </p:spPr>
        <p:txBody>
          <a:bodyPr>
            <a:normAutofit fontScale="62500" lnSpcReduction="20000"/>
          </a:bodyPr>
          <a:lstStyle/>
          <a:p>
            <a:r>
              <a:rPr lang="en-US" dirty="0" smtClean="0"/>
              <a:t>Annual </a:t>
            </a:r>
            <a:r>
              <a:rPr lang="en-US" dirty="0"/>
              <a:t>survey of </a:t>
            </a:r>
            <a:r>
              <a:rPr lang="en-US" dirty="0" smtClean="0"/>
              <a:t>US firms </a:t>
            </a:r>
            <a:r>
              <a:rPr lang="en-US" dirty="0"/>
              <a:t>conducting R&amp;</a:t>
            </a:r>
            <a:r>
              <a:rPr lang="en-US" dirty="0" smtClean="0"/>
              <a:t>D </a:t>
            </a:r>
          </a:p>
          <a:p>
            <a:pPr lvl="1"/>
            <a:r>
              <a:rPr lang="en-US" dirty="0" smtClean="0"/>
              <a:t>1957 </a:t>
            </a:r>
            <a:r>
              <a:rPr lang="en-US" dirty="0"/>
              <a:t>to 2007 </a:t>
            </a:r>
            <a:endParaRPr lang="en-US" dirty="0" smtClean="0"/>
          </a:p>
          <a:p>
            <a:pPr lvl="1"/>
            <a:r>
              <a:rPr lang="en-US" dirty="0" smtClean="0"/>
              <a:t>Replaced by BRDIS in 2008</a:t>
            </a:r>
          </a:p>
          <a:p>
            <a:r>
              <a:rPr lang="en-US" dirty="0" smtClean="0"/>
              <a:t>Sample intended </a:t>
            </a:r>
            <a:r>
              <a:rPr lang="en-US" dirty="0"/>
              <a:t>to represent all for-profit R&amp;D-performing </a:t>
            </a:r>
            <a:r>
              <a:rPr lang="en-US" dirty="0" smtClean="0"/>
              <a:t>companies</a:t>
            </a:r>
          </a:p>
          <a:p>
            <a:r>
              <a:rPr lang="en-US" dirty="0" smtClean="0"/>
              <a:t>The </a:t>
            </a:r>
            <a:r>
              <a:rPr lang="en-US" dirty="0"/>
              <a:t>data </a:t>
            </a:r>
            <a:r>
              <a:rPr lang="en-US" dirty="0" smtClean="0"/>
              <a:t>includes</a:t>
            </a:r>
            <a:r>
              <a:rPr lang="en-US" dirty="0"/>
              <a:t>: </a:t>
            </a:r>
            <a:endParaRPr lang="en-US" dirty="0" smtClean="0"/>
          </a:p>
          <a:p>
            <a:pPr lvl="1"/>
            <a:r>
              <a:rPr lang="en-US" dirty="0" smtClean="0"/>
              <a:t>domestic sales</a:t>
            </a:r>
            <a:endParaRPr lang="en-US" dirty="0"/>
          </a:p>
          <a:p>
            <a:pPr lvl="1"/>
            <a:r>
              <a:rPr lang="en-US" dirty="0" smtClean="0"/>
              <a:t>domestic employment </a:t>
            </a:r>
          </a:p>
          <a:p>
            <a:pPr lvl="1"/>
            <a:r>
              <a:rPr lang="en-US" dirty="0" smtClean="0"/>
              <a:t>number </a:t>
            </a:r>
            <a:r>
              <a:rPr lang="en-US" dirty="0"/>
              <a:t>of scientists/</a:t>
            </a:r>
            <a:r>
              <a:rPr lang="en-US" dirty="0" smtClean="0"/>
              <a:t>engineers</a:t>
            </a:r>
            <a:endParaRPr lang="en-US" dirty="0"/>
          </a:p>
          <a:p>
            <a:pPr lvl="1"/>
            <a:r>
              <a:rPr lang="en-US" dirty="0" smtClean="0"/>
              <a:t>total </a:t>
            </a:r>
            <a:r>
              <a:rPr lang="en-US" dirty="0"/>
              <a:t>domestic R&amp;D expenditures by </a:t>
            </a:r>
            <a:endParaRPr lang="en-US" dirty="0" smtClean="0"/>
          </a:p>
          <a:p>
            <a:pPr lvl="2"/>
            <a:r>
              <a:rPr lang="en-US" dirty="0" smtClean="0"/>
              <a:t>source </a:t>
            </a:r>
            <a:r>
              <a:rPr lang="en-US" dirty="0"/>
              <a:t>of funding (Federal R&amp;</a:t>
            </a:r>
            <a:r>
              <a:rPr lang="en-US" dirty="0" smtClean="0"/>
              <a:t>D </a:t>
            </a:r>
            <a:r>
              <a:rPr lang="en-US" dirty="0"/>
              <a:t>versus company R&amp;D funds</a:t>
            </a:r>
            <a:r>
              <a:rPr lang="en-US" dirty="0" smtClean="0"/>
              <a:t>)</a:t>
            </a:r>
            <a:endParaRPr lang="en-US" dirty="0"/>
          </a:p>
          <a:p>
            <a:pPr lvl="2"/>
            <a:r>
              <a:rPr lang="en-US" dirty="0" smtClean="0"/>
              <a:t>horizon </a:t>
            </a:r>
            <a:r>
              <a:rPr lang="en-US" dirty="0"/>
              <a:t>(basic research, applied research, and development</a:t>
            </a:r>
            <a:r>
              <a:rPr lang="en-US" dirty="0" smtClean="0"/>
              <a:t>)</a:t>
            </a:r>
            <a:endParaRPr lang="en-US" dirty="0"/>
          </a:p>
          <a:p>
            <a:pPr lvl="2"/>
            <a:r>
              <a:rPr lang="en-US" dirty="0" smtClean="0"/>
              <a:t>location </a:t>
            </a:r>
            <a:r>
              <a:rPr lang="en-US" dirty="0"/>
              <a:t>(internal, outsourced within US, </a:t>
            </a:r>
            <a:r>
              <a:rPr lang="en-US" dirty="0" smtClean="0"/>
              <a:t>foreign </a:t>
            </a:r>
            <a:r>
              <a:rPr lang="en-US" dirty="0"/>
              <a:t>entities). </a:t>
            </a:r>
            <a:endParaRPr lang="en-US" dirty="0" smtClean="0"/>
          </a:p>
        </p:txBody>
      </p:sp>
      <p:pic>
        <p:nvPicPr>
          <p:cNvPr id="3" name="Content Placeholder 2"/>
          <p:cNvPicPr>
            <a:picLocks noGrp="1" noChangeAspect="1"/>
          </p:cNvPicPr>
          <p:nvPr>
            <p:ph sz="half" idx="2"/>
          </p:nvPr>
        </p:nvPicPr>
        <p:blipFill>
          <a:blip r:embed="rId2"/>
          <a:srcRect t="-51987" b="-51987"/>
          <a:stretch>
            <a:fillRect/>
          </a:stretch>
        </p:blipFill>
        <p:spPr>
          <a:xfrm>
            <a:off x="4419600" y="762000"/>
            <a:ext cx="4267200" cy="4787181"/>
          </a:xfrm>
        </p:spPr>
      </p:pic>
      <p:sp>
        <p:nvSpPr>
          <p:cNvPr id="4" name="TextBox 3"/>
          <p:cNvSpPr txBox="1"/>
          <p:nvPr/>
        </p:nvSpPr>
        <p:spPr>
          <a:xfrm>
            <a:off x="4902465" y="4599856"/>
            <a:ext cx="3238236" cy="646331"/>
          </a:xfrm>
          <a:prstGeom prst="rect">
            <a:avLst/>
          </a:prstGeom>
          <a:noFill/>
        </p:spPr>
        <p:txBody>
          <a:bodyPr wrap="none" rtlCol="0">
            <a:spAutoFit/>
          </a:bodyPr>
          <a:lstStyle/>
          <a:p>
            <a:r>
              <a:rPr lang="en-US" dirty="0" smtClean="0">
                <a:latin typeface="+mn-lt"/>
              </a:rPr>
              <a:t>20.1x rise in R&amp;D outsourcing</a:t>
            </a:r>
          </a:p>
          <a:p>
            <a:r>
              <a:rPr lang="en-US" dirty="0">
                <a:latin typeface="+mn-lt"/>
              </a:rPr>
              <a:t>v</a:t>
            </a:r>
            <a:r>
              <a:rPr lang="en-US" dirty="0" smtClean="0">
                <a:latin typeface="+mn-lt"/>
              </a:rPr>
              <a:t>ersus 2.4x for R&amp;D labor</a:t>
            </a:r>
            <a:endParaRPr lang="en-US" dirty="0">
              <a:latin typeface="+mn-lt"/>
            </a:endParaRPr>
          </a:p>
        </p:txBody>
      </p:sp>
    </p:spTree>
    <p:extLst>
      <p:ext uri="{BB962C8B-B14F-4D97-AF65-F5344CB8AC3E}">
        <p14:creationId xmlns:p14="http://schemas.microsoft.com/office/powerpoint/2010/main" val="884005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p:txBody>
          <a:bodyPr/>
          <a:lstStyle/>
          <a:p>
            <a:r>
              <a:rPr lang="en-US" dirty="0">
                <a:latin typeface="Garamond" charset="0"/>
              </a:rPr>
              <a:t>4</a:t>
            </a:r>
            <a:r>
              <a:rPr lang="en-US" dirty="0" smtClean="0">
                <a:latin typeface="Garamond" charset="0"/>
              </a:rPr>
              <a:t>a</a:t>
            </a:r>
            <a:r>
              <a:rPr lang="en-US" dirty="0">
                <a:latin typeface="Garamond" charset="0"/>
              </a:rPr>
              <a:t>. Demonstrate </a:t>
            </a:r>
            <a:r>
              <a:rPr lang="en-US" dirty="0" smtClean="0">
                <a:latin typeface="Garamond" charset="0"/>
              </a:rPr>
              <a:t>outsourcing can account </a:t>
            </a:r>
            <a:r>
              <a:rPr lang="en-US" dirty="0">
                <a:latin typeface="Garamond" charset="0"/>
              </a:rPr>
              <a:t>for </a:t>
            </a:r>
            <a:r>
              <a:rPr lang="en-US" dirty="0" smtClean="0">
                <a:latin typeface="Garamond" charset="0"/>
              </a:rPr>
              <a:t>RQ decline</a:t>
            </a:r>
            <a:r>
              <a:rPr lang="en-US" dirty="0">
                <a:latin typeface="Garamond" charset="0"/>
              </a:rPr>
              <a:t/>
            </a:r>
            <a:br>
              <a:rPr lang="en-US" dirty="0">
                <a:latin typeface="Garamond" charset="0"/>
              </a:rPr>
            </a:br>
            <a:endParaRPr lang="en-US" dirty="0">
              <a:latin typeface="Garamond" charset="0"/>
            </a:endParaRPr>
          </a:p>
        </p:txBody>
      </p:sp>
      <p:sp>
        <p:nvSpPr>
          <p:cNvPr id="39938" name="Content Placeholder 2"/>
          <p:cNvSpPr>
            <a:spLocks noGrp="1"/>
          </p:cNvSpPr>
          <p:nvPr>
            <p:ph idx="1"/>
          </p:nvPr>
        </p:nvSpPr>
        <p:spPr>
          <a:xfrm>
            <a:off x="457200" y="1905000"/>
            <a:ext cx="8382000" cy="4876800"/>
          </a:xfrm>
        </p:spPr>
        <p:txBody>
          <a:bodyPr>
            <a:normAutofit/>
          </a:bodyPr>
          <a:lstStyle/>
          <a:p>
            <a:pPr>
              <a:defRPr/>
            </a:pPr>
            <a:r>
              <a:rPr lang="en-US" sz="2800" dirty="0" smtClean="0">
                <a:latin typeface="Arial" charset="0"/>
              </a:rPr>
              <a:t>Treat three sources of R&amp;D (internal, outsource in US, foreign) as separate inputs</a:t>
            </a:r>
            <a:endParaRPr lang="en-US" sz="2400" dirty="0" smtClean="0">
              <a:latin typeface="Arial" charset="0"/>
            </a:endParaRPr>
          </a:p>
          <a:p>
            <a:pPr>
              <a:defRPr/>
            </a:pPr>
            <a:r>
              <a:rPr lang="en-US" sz="2800" dirty="0" smtClean="0">
                <a:latin typeface="Arial" charset="0"/>
              </a:rPr>
              <a:t>Estimate contributions of each to firm production </a:t>
            </a:r>
            <a:r>
              <a:rPr lang="en-US" sz="2800" dirty="0" smtClean="0">
                <a:latin typeface="Arial" charset="0"/>
              </a:rPr>
              <a:t>function:</a:t>
            </a:r>
            <a:endParaRPr lang="en-US" sz="2800" dirty="0">
              <a:latin typeface="Arial" charset="0"/>
            </a:endParaRPr>
          </a:p>
          <a:p>
            <a:pPr marL="0" indent="0">
              <a:buNone/>
            </a:pPr>
            <a:r>
              <a:rPr lang="en-US" sz="2000" i="1" dirty="0">
                <a:solidFill>
                  <a:srgbClr val="000000"/>
                </a:solidFill>
                <a:latin typeface="Arial" charset="0"/>
              </a:rPr>
              <a:t> </a:t>
            </a:r>
            <a:r>
              <a:rPr lang="en-US" sz="2000" i="1" dirty="0" smtClean="0">
                <a:solidFill>
                  <a:srgbClr val="000000"/>
                </a:solidFill>
                <a:latin typeface="Arial" charset="0"/>
              </a:rPr>
              <a:t>    </a:t>
            </a:r>
            <a:r>
              <a:rPr lang="en-US" sz="1700" i="1" dirty="0" err="1" smtClean="0">
                <a:solidFill>
                  <a:srgbClr val="000000"/>
                </a:solidFill>
                <a:latin typeface="Arial" charset="0"/>
              </a:rPr>
              <a:t>Output</a:t>
            </a:r>
            <a:r>
              <a:rPr lang="en-US" sz="1700" i="1" baseline="-25000" dirty="0" err="1" smtClean="0">
                <a:solidFill>
                  <a:srgbClr val="000000"/>
                </a:solidFill>
                <a:latin typeface="Arial" charset="0"/>
              </a:rPr>
              <a:t>it</a:t>
            </a:r>
            <a:r>
              <a:rPr lang="en-US" sz="1700" i="1" dirty="0" smtClean="0">
                <a:solidFill>
                  <a:srgbClr val="000000"/>
                </a:solidFill>
                <a:latin typeface="Arial" charset="0"/>
              </a:rPr>
              <a:t>  </a:t>
            </a:r>
            <a:r>
              <a:rPr lang="en-US" sz="1700" i="1" dirty="0">
                <a:solidFill>
                  <a:srgbClr val="000000"/>
                </a:solidFill>
                <a:latin typeface="Arial" charset="0"/>
              </a:rPr>
              <a:t>= </a:t>
            </a:r>
            <a:r>
              <a:rPr lang="en-US" sz="1700" i="1" dirty="0" err="1">
                <a:solidFill>
                  <a:srgbClr val="000000"/>
                </a:solidFill>
                <a:latin typeface="Arial" charset="0"/>
              </a:rPr>
              <a:t>Capital</a:t>
            </a:r>
            <a:r>
              <a:rPr lang="en-US" sz="1700" i="1" baseline="-25000" dirty="0" err="1">
                <a:solidFill>
                  <a:srgbClr val="000000"/>
                </a:solidFill>
                <a:latin typeface="Arial" charset="0"/>
              </a:rPr>
              <a:t>it</a:t>
            </a:r>
            <a:r>
              <a:rPr lang="en-US" sz="1700" i="1" baseline="30000" dirty="0" err="1">
                <a:solidFill>
                  <a:srgbClr val="000000"/>
                </a:solidFill>
                <a:latin typeface="Symbol" charset="2"/>
              </a:rPr>
              <a:t>ai</a:t>
            </a:r>
            <a:r>
              <a:rPr lang="en-US" sz="1700" i="1" dirty="0">
                <a:solidFill>
                  <a:srgbClr val="000000"/>
                </a:solidFill>
                <a:latin typeface="Arial" charset="0"/>
              </a:rPr>
              <a:t> *</a:t>
            </a:r>
            <a:r>
              <a:rPr lang="en-US" sz="1700" i="1" dirty="0" err="1">
                <a:solidFill>
                  <a:srgbClr val="000000"/>
                </a:solidFill>
                <a:latin typeface="Arial" charset="0"/>
              </a:rPr>
              <a:t>Labor</a:t>
            </a:r>
            <a:r>
              <a:rPr lang="en-US" sz="1700" i="1" baseline="-25000" dirty="0" err="1">
                <a:solidFill>
                  <a:srgbClr val="000000"/>
                </a:solidFill>
                <a:latin typeface="Arial" charset="0"/>
              </a:rPr>
              <a:t>it</a:t>
            </a:r>
            <a:r>
              <a:rPr lang="en-US" sz="1700" i="1" baseline="30000" dirty="0" err="1">
                <a:solidFill>
                  <a:srgbClr val="000000"/>
                </a:solidFill>
                <a:latin typeface="Symbol" charset="2"/>
              </a:rPr>
              <a:t>bi</a:t>
            </a:r>
            <a:r>
              <a:rPr lang="en-US" sz="1700" i="1" baseline="30000" dirty="0">
                <a:solidFill>
                  <a:srgbClr val="000000"/>
                </a:solidFill>
                <a:latin typeface="Arial" charset="0"/>
              </a:rPr>
              <a:t> </a:t>
            </a:r>
            <a:r>
              <a:rPr lang="en-US" sz="1700" i="1" dirty="0">
                <a:solidFill>
                  <a:srgbClr val="000000"/>
                </a:solidFill>
                <a:latin typeface="Arial" charset="0"/>
              </a:rPr>
              <a:t>* </a:t>
            </a:r>
            <a:r>
              <a:rPr lang="en-US" sz="1700" i="1" dirty="0" smtClean="0">
                <a:solidFill>
                  <a:srgbClr val="000000"/>
                </a:solidFill>
                <a:latin typeface="Arial" charset="0"/>
              </a:rPr>
              <a:t>RDint</a:t>
            </a:r>
            <a:r>
              <a:rPr lang="en-US" sz="1700" i="1" baseline="-25000" dirty="0" smtClean="0">
                <a:solidFill>
                  <a:srgbClr val="000000"/>
                </a:solidFill>
                <a:latin typeface="Arial" charset="0"/>
              </a:rPr>
              <a:t>it-1</a:t>
            </a:r>
            <a:r>
              <a:rPr lang="en-US" sz="1700" i="1" baseline="30000" dirty="0" smtClean="0">
                <a:solidFill>
                  <a:srgbClr val="000000"/>
                </a:solidFill>
                <a:latin typeface="Symbol" charset="2"/>
              </a:rPr>
              <a:t>g1i</a:t>
            </a:r>
            <a:r>
              <a:rPr lang="en-US" sz="1700" i="1" dirty="0" smtClean="0">
                <a:solidFill>
                  <a:srgbClr val="000000"/>
                </a:solidFill>
                <a:latin typeface="Arial" charset="0"/>
              </a:rPr>
              <a:t> </a:t>
            </a:r>
            <a:r>
              <a:rPr lang="en-US" sz="1700" i="1" dirty="0">
                <a:solidFill>
                  <a:srgbClr val="000000"/>
                </a:solidFill>
                <a:latin typeface="Arial" charset="0"/>
              </a:rPr>
              <a:t>* </a:t>
            </a:r>
            <a:r>
              <a:rPr lang="en-US" sz="1700" i="1" dirty="0" smtClean="0">
                <a:solidFill>
                  <a:srgbClr val="000000"/>
                </a:solidFill>
                <a:latin typeface="Arial" charset="0"/>
              </a:rPr>
              <a:t>RDout</a:t>
            </a:r>
            <a:r>
              <a:rPr lang="en-US" sz="1700" i="1" baseline="-25000" dirty="0" smtClean="0">
                <a:solidFill>
                  <a:srgbClr val="000000"/>
                </a:solidFill>
                <a:latin typeface="Arial" charset="0"/>
              </a:rPr>
              <a:t>it-1</a:t>
            </a:r>
            <a:r>
              <a:rPr lang="en-US" sz="1700" i="1" baseline="30000" dirty="0" smtClean="0">
                <a:solidFill>
                  <a:srgbClr val="000000"/>
                </a:solidFill>
                <a:latin typeface="Symbol" charset="2"/>
              </a:rPr>
              <a:t>g2i</a:t>
            </a:r>
            <a:r>
              <a:rPr lang="en-US" sz="1700" i="1" dirty="0" smtClean="0">
                <a:solidFill>
                  <a:srgbClr val="000000"/>
                </a:solidFill>
                <a:latin typeface="Arial" charset="0"/>
              </a:rPr>
              <a:t> </a:t>
            </a:r>
            <a:r>
              <a:rPr lang="en-US" sz="1700" i="1" dirty="0">
                <a:solidFill>
                  <a:srgbClr val="000000"/>
                </a:solidFill>
                <a:latin typeface="Arial" charset="0"/>
              </a:rPr>
              <a:t>* </a:t>
            </a:r>
            <a:r>
              <a:rPr lang="en-US" sz="1700" i="1" dirty="0" smtClean="0">
                <a:solidFill>
                  <a:srgbClr val="000000"/>
                </a:solidFill>
                <a:latin typeface="Arial" charset="0"/>
              </a:rPr>
              <a:t>RDfor</a:t>
            </a:r>
            <a:r>
              <a:rPr lang="en-US" sz="1700" i="1" baseline="-25000" dirty="0" smtClean="0">
                <a:solidFill>
                  <a:srgbClr val="000000"/>
                </a:solidFill>
                <a:latin typeface="Arial" charset="0"/>
              </a:rPr>
              <a:t>it-1</a:t>
            </a:r>
            <a:r>
              <a:rPr lang="en-US" sz="1700" i="1" baseline="30000" dirty="0" smtClean="0">
                <a:solidFill>
                  <a:srgbClr val="000000"/>
                </a:solidFill>
                <a:latin typeface="Symbol" charset="2"/>
              </a:rPr>
              <a:t>g3i</a:t>
            </a:r>
            <a:r>
              <a:rPr lang="en-US" sz="1700" i="1" dirty="0" smtClean="0">
                <a:solidFill>
                  <a:srgbClr val="000000"/>
                </a:solidFill>
                <a:latin typeface="Arial" charset="0"/>
              </a:rPr>
              <a:t> * Spillovers</a:t>
            </a:r>
            <a:r>
              <a:rPr lang="en-US" sz="1700" i="1" baseline="-25000" dirty="0" smtClean="0">
                <a:solidFill>
                  <a:srgbClr val="000000"/>
                </a:solidFill>
                <a:latin typeface="Arial" charset="0"/>
              </a:rPr>
              <a:t>it-1</a:t>
            </a:r>
            <a:r>
              <a:rPr lang="en-US" sz="1700" i="1" baseline="30000" dirty="0" smtClean="0">
                <a:solidFill>
                  <a:srgbClr val="000000"/>
                </a:solidFill>
                <a:latin typeface="Symbol" charset="2"/>
              </a:rPr>
              <a:t>di</a:t>
            </a:r>
            <a:endParaRPr lang="en-US" sz="1700" dirty="0" smtClean="0"/>
          </a:p>
          <a:p>
            <a:pPr marL="344487" lvl="1" indent="0">
              <a:buFont typeface="Wingdings" charset="0"/>
              <a:buNone/>
              <a:defRPr/>
            </a:pPr>
            <a:endParaRPr lang="en-US" dirty="0" smtClean="0">
              <a:latin typeface="Arial" charset="0"/>
            </a:endParaRPr>
          </a:p>
          <a:p>
            <a:pPr>
              <a:defRPr/>
            </a:pPr>
            <a:endParaRPr lang="en-US" dirty="0">
              <a:latin typeface="Arial" charset="0"/>
            </a:endParaRPr>
          </a:p>
        </p:txBody>
      </p:sp>
      <p:cxnSp>
        <p:nvCxnSpPr>
          <p:cNvPr id="6" name="Straight Arrow Connector 5"/>
          <p:cNvCxnSpPr/>
          <p:nvPr/>
        </p:nvCxnSpPr>
        <p:spPr bwMode="auto">
          <a:xfrm>
            <a:off x="3886200" y="4267200"/>
            <a:ext cx="3276600" cy="0"/>
          </a:xfrm>
          <a:prstGeom prst="straightConnector1">
            <a:avLst/>
          </a:prstGeom>
          <a:solidFill>
            <a:schemeClr val="accent2"/>
          </a:solidFill>
          <a:ln w="9525" cap="flat" cmpd="sng" algn="ctr">
            <a:solidFill>
              <a:schemeClr val="tx1"/>
            </a:solidFill>
            <a:prstDash val="solid"/>
            <a:round/>
            <a:headEnd type="triangle"/>
            <a:tailEnd type="triangle"/>
          </a:ln>
          <a:effectLst/>
        </p:spPr>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304800" y="2819400"/>
            <a:ext cx="3505200" cy="609600"/>
          </a:xfrm>
          <a:prstGeom prst="rect">
            <a:avLst/>
          </a:prstGeom>
          <a:solidFill>
            <a:schemeClr val="accent1">
              <a:lumMod val="60000"/>
              <a:lumOff val="40000"/>
            </a:scheme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Symbol" pitchFamily="18" charset="2"/>
            </a:endParaRPr>
          </a:p>
        </p:txBody>
      </p:sp>
      <p:sp>
        <p:nvSpPr>
          <p:cNvPr id="45057" name="Title 1"/>
          <p:cNvSpPr>
            <a:spLocks noGrp="1"/>
          </p:cNvSpPr>
          <p:nvPr>
            <p:ph type="title"/>
          </p:nvPr>
        </p:nvSpPr>
        <p:spPr/>
        <p:txBody>
          <a:bodyPr/>
          <a:lstStyle/>
          <a:p>
            <a:r>
              <a:rPr lang="en-US" dirty="0">
                <a:latin typeface="Garamond" charset="0"/>
              </a:rPr>
              <a:t>4</a:t>
            </a:r>
            <a:r>
              <a:rPr lang="en-US" dirty="0" smtClean="0">
                <a:latin typeface="Garamond" charset="0"/>
              </a:rPr>
              <a:t>b</a:t>
            </a:r>
            <a:r>
              <a:rPr lang="en-US" dirty="0">
                <a:latin typeface="Garamond" charset="0"/>
              </a:rPr>
              <a:t>. Results: Outsourced R&amp;D unproductive for funding firm</a:t>
            </a:r>
          </a:p>
        </p:txBody>
      </p:sp>
      <p:sp>
        <p:nvSpPr>
          <p:cNvPr id="33794" name="Content Placeholder 1"/>
          <p:cNvSpPr>
            <a:spLocks noGrp="1"/>
          </p:cNvSpPr>
          <p:nvPr>
            <p:ph sz="half" idx="2"/>
          </p:nvPr>
        </p:nvSpPr>
        <p:spPr>
          <a:xfrm>
            <a:off x="5791200" y="1828800"/>
            <a:ext cx="2895600" cy="4267200"/>
          </a:xfrm>
        </p:spPr>
        <p:txBody>
          <a:bodyPr>
            <a:normAutofit fontScale="92500"/>
          </a:bodyPr>
          <a:lstStyle/>
          <a:p>
            <a:pPr>
              <a:defRPr/>
            </a:pPr>
            <a:r>
              <a:rPr lang="en-US" sz="2400" dirty="0" smtClean="0">
                <a:latin typeface="Arial" charset="0"/>
              </a:rPr>
              <a:t>Elasticity of outsourced </a:t>
            </a:r>
            <a:r>
              <a:rPr lang="en-US" sz="2400" dirty="0">
                <a:latin typeface="Arial" charset="0"/>
              </a:rPr>
              <a:t>R&amp;D </a:t>
            </a:r>
            <a:r>
              <a:rPr lang="en-US" sz="2400" dirty="0" smtClean="0">
                <a:latin typeface="Arial" charset="0"/>
              </a:rPr>
              <a:t>0.001</a:t>
            </a:r>
          </a:p>
          <a:p>
            <a:pPr lvl="1">
              <a:defRPr/>
            </a:pPr>
            <a:r>
              <a:rPr lang="en-US" sz="1900" dirty="0" smtClean="0">
                <a:latin typeface="Arial" charset="0"/>
              </a:rPr>
              <a:t>Versus 0.13 for internal </a:t>
            </a:r>
            <a:r>
              <a:rPr lang="en-US" sz="1900" dirty="0">
                <a:latin typeface="Arial" charset="0"/>
              </a:rPr>
              <a:t>R</a:t>
            </a:r>
            <a:r>
              <a:rPr lang="en-US" sz="1900" dirty="0" smtClean="0">
                <a:latin typeface="Arial" charset="0"/>
              </a:rPr>
              <a:t>&amp;D</a:t>
            </a:r>
          </a:p>
          <a:p>
            <a:pPr lvl="1">
              <a:defRPr/>
            </a:pPr>
            <a:r>
              <a:rPr lang="en-US" sz="1900" dirty="0" smtClean="0">
                <a:latin typeface="Arial" charset="0"/>
              </a:rPr>
              <a:t>robust </a:t>
            </a:r>
            <a:r>
              <a:rPr lang="en-US" sz="1900" dirty="0">
                <a:latin typeface="Arial" charset="0"/>
              </a:rPr>
              <a:t>to  exclusion of </a:t>
            </a:r>
            <a:r>
              <a:rPr lang="en-US" sz="1900" dirty="0" smtClean="0">
                <a:latin typeface="Arial" charset="0"/>
              </a:rPr>
              <a:t>spillovers</a:t>
            </a:r>
          </a:p>
          <a:p>
            <a:pPr>
              <a:defRPr/>
            </a:pPr>
            <a:r>
              <a:rPr lang="en-US" sz="2400" dirty="0" smtClean="0"/>
              <a:t>No </a:t>
            </a:r>
            <a:r>
              <a:rPr lang="en-US" sz="2400" dirty="0"/>
              <a:t>evidence R&amp;D has gotten </a:t>
            </a:r>
            <a:r>
              <a:rPr lang="en-US" sz="2400" dirty="0" smtClean="0"/>
              <a:t>harder:</a:t>
            </a:r>
          </a:p>
          <a:p>
            <a:pPr lvl="1">
              <a:defRPr/>
            </a:pPr>
            <a:r>
              <a:rPr lang="en-US" sz="1900" dirty="0" err="1" smtClean="0"/>
              <a:t>Elasticities</a:t>
            </a:r>
            <a:r>
              <a:rPr lang="en-US" sz="1900" dirty="0" smtClean="0"/>
              <a:t> for each </a:t>
            </a:r>
            <a:r>
              <a:rPr lang="en-US" sz="1900" dirty="0" smtClean="0"/>
              <a:t>R&amp;D </a:t>
            </a:r>
            <a:r>
              <a:rPr lang="en-US" sz="1900" dirty="0" smtClean="0"/>
              <a:t>form are equivalent (3)vs(5)</a:t>
            </a:r>
            <a:endParaRPr lang="en-US" sz="1900" dirty="0">
              <a:latin typeface="Arial" charset="0"/>
            </a:endParaRPr>
          </a:p>
        </p:txBody>
      </p:sp>
      <p:pic>
        <p:nvPicPr>
          <p:cNvPr id="45059" name="Content Placeholder 2"/>
          <p:cNvPicPr>
            <a:picLocks noGrp="1" noChangeAspect="1"/>
          </p:cNvPicPr>
          <p:nvPr>
            <p:ph sz="half" idx="1"/>
          </p:nvPr>
        </p:nvPicPr>
        <p:blipFill>
          <a:blip r:embed="rId2">
            <a:extLst>
              <a:ext uri="{28A0092B-C50C-407E-A947-70E740481C1C}">
                <a14:useLocalDpi xmlns:a14="http://schemas.microsoft.com/office/drawing/2010/main" val="0"/>
              </a:ext>
            </a:extLst>
          </a:blip>
          <a:srcRect t="-27644" b="-27644"/>
          <a:stretch>
            <a:fillRect/>
          </a:stretch>
        </p:blipFill>
        <p:spPr>
          <a:xfrm>
            <a:off x="457200" y="1045567"/>
            <a:ext cx="5181600" cy="5812433"/>
          </a:xfr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p:txBody>
          <a:bodyPr/>
          <a:lstStyle/>
          <a:p>
            <a:pPr marL="514350" indent="-514350"/>
            <a:r>
              <a:rPr lang="en-US" dirty="0" smtClean="0">
                <a:latin typeface="Garamond" charset="0"/>
              </a:rPr>
              <a:t>5. </a:t>
            </a:r>
            <a:r>
              <a:rPr lang="en-US" dirty="0">
                <a:latin typeface="Garamond" charset="0"/>
              </a:rPr>
              <a:t>Rule out </a:t>
            </a:r>
            <a:r>
              <a:rPr lang="en-US" dirty="0" smtClean="0">
                <a:latin typeface="Garamond" charset="0"/>
              </a:rPr>
              <a:t>selection effects</a:t>
            </a:r>
            <a:endParaRPr lang="en-US" dirty="0">
              <a:latin typeface="Garamond" charset="0"/>
            </a:endParaRPr>
          </a:p>
        </p:txBody>
      </p:sp>
      <p:sp>
        <p:nvSpPr>
          <p:cNvPr id="46082" name="Content Placeholder 2"/>
          <p:cNvSpPr>
            <a:spLocks noGrp="1"/>
          </p:cNvSpPr>
          <p:nvPr>
            <p:ph idx="1"/>
          </p:nvPr>
        </p:nvSpPr>
        <p:spPr>
          <a:xfrm>
            <a:off x="457200" y="1870075"/>
            <a:ext cx="8229600" cy="4530725"/>
          </a:xfrm>
        </p:spPr>
        <p:txBody>
          <a:bodyPr/>
          <a:lstStyle/>
          <a:p>
            <a:pPr marL="0" indent="0">
              <a:buNone/>
            </a:pPr>
            <a:r>
              <a:rPr lang="en-US" dirty="0" smtClean="0">
                <a:latin typeface="Arial" charset="0"/>
              </a:rPr>
              <a:t>A. Do </a:t>
            </a:r>
            <a:r>
              <a:rPr lang="en-US" dirty="0">
                <a:latin typeface="Arial" charset="0"/>
              </a:rPr>
              <a:t>lower quality firms outsource?</a:t>
            </a:r>
          </a:p>
          <a:p>
            <a:pPr lvl="1"/>
            <a:r>
              <a:rPr lang="en-US" dirty="0">
                <a:latin typeface="Arial" charset="0"/>
              </a:rPr>
              <a:t>Treatment </a:t>
            </a:r>
            <a:r>
              <a:rPr lang="en-US" dirty="0" smtClean="0">
                <a:latin typeface="Arial" charset="0"/>
              </a:rPr>
              <a:t>regression</a:t>
            </a:r>
          </a:p>
          <a:p>
            <a:pPr lvl="2"/>
            <a:r>
              <a:rPr lang="en-US" dirty="0" smtClean="0">
                <a:latin typeface="Arial" charset="0"/>
              </a:rPr>
              <a:t>If lower quality firms outsource should affect both internal and aggregate RQ</a:t>
            </a:r>
            <a:endParaRPr lang="en-US" dirty="0">
              <a:latin typeface="Arial" charset="0"/>
            </a:endParaRPr>
          </a:p>
          <a:p>
            <a:pPr marL="0" indent="0">
              <a:buNone/>
            </a:pPr>
            <a:r>
              <a:rPr lang="en-US" dirty="0" smtClean="0">
                <a:latin typeface="Arial" charset="0"/>
              </a:rPr>
              <a:t>B. Do </a:t>
            </a:r>
            <a:r>
              <a:rPr lang="en-US" dirty="0">
                <a:latin typeface="Arial" charset="0"/>
              </a:rPr>
              <a:t>firms outsource </a:t>
            </a:r>
            <a:r>
              <a:rPr lang="en-US" dirty="0" smtClean="0">
                <a:latin typeface="Arial" charset="0"/>
              </a:rPr>
              <a:t>less </a:t>
            </a:r>
            <a:r>
              <a:rPr lang="en-US" dirty="0">
                <a:latin typeface="Arial" charset="0"/>
              </a:rPr>
              <a:t>productive projects?</a:t>
            </a:r>
          </a:p>
          <a:p>
            <a:pPr lvl="1"/>
            <a:r>
              <a:rPr lang="en-US" dirty="0" smtClean="0">
                <a:latin typeface="Arial" charset="0"/>
              </a:rPr>
              <a:t>What </a:t>
            </a:r>
            <a:r>
              <a:rPr lang="en-US" dirty="0">
                <a:latin typeface="Arial" charset="0"/>
              </a:rPr>
              <a:t>happens to internal RQ pre/post </a:t>
            </a:r>
            <a:r>
              <a:rPr lang="en-US" dirty="0" smtClean="0">
                <a:latin typeface="Arial" charset="0"/>
              </a:rPr>
              <a:t>outsource</a:t>
            </a:r>
          </a:p>
          <a:p>
            <a:pPr lvl="2"/>
            <a:r>
              <a:rPr lang="en-US" dirty="0">
                <a:latin typeface="Arial" charset="0"/>
              </a:rPr>
              <a:t>If </a:t>
            </a:r>
            <a:r>
              <a:rPr lang="en-US" dirty="0" smtClean="0">
                <a:latin typeface="Arial" charset="0"/>
              </a:rPr>
              <a:t>firms outsource lower quality projects, internal RQ </a:t>
            </a:r>
            <a:r>
              <a:rPr lang="en-US" dirty="0">
                <a:latin typeface="Arial" charset="0"/>
              </a:rPr>
              <a:t>should increase following </a:t>
            </a:r>
            <a:r>
              <a:rPr lang="en-US" dirty="0" smtClean="0">
                <a:latin typeface="Arial" charset="0"/>
              </a:rPr>
              <a:t>first outsourcing</a:t>
            </a:r>
            <a:endParaRPr lang="en-US" dirty="0">
              <a:latin typeface="Arial" charset="0"/>
            </a:endParaRPr>
          </a:p>
          <a:p>
            <a:pPr lvl="2"/>
            <a:endParaRPr lang="en-US" dirty="0">
              <a:latin typeface="Arial"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5257800" y="2667000"/>
            <a:ext cx="2895600" cy="304800"/>
          </a:xfrm>
          <a:prstGeom prst="rect">
            <a:avLst/>
          </a:prstGeom>
          <a:solidFill>
            <a:schemeClr val="accent1">
              <a:lumMod val="60000"/>
              <a:lumOff val="40000"/>
            </a:scheme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Symbol" pitchFamily="18" charset="2"/>
            </a:endParaRPr>
          </a:p>
        </p:txBody>
      </p:sp>
      <p:sp>
        <p:nvSpPr>
          <p:cNvPr id="50177" name="Title 1"/>
          <p:cNvSpPr>
            <a:spLocks noGrp="1"/>
          </p:cNvSpPr>
          <p:nvPr>
            <p:ph type="title"/>
          </p:nvPr>
        </p:nvSpPr>
        <p:spPr>
          <a:xfrm>
            <a:off x="457200" y="79375"/>
            <a:ext cx="8229600" cy="1139825"/>
          </a:xfrm>
        </p:spPr>
        <p:txBody>
          <a:bodyPr/>
          <a:lstStyle/>
          <a:p>
            <a:r>
              <a:rPr lang="en-US" sz="4000" dirty="0" smtClean="0">
                <a:latin typeface="Garamond" charset="0"/>
              </a:rPr>
              <a:t>5a. </a:t>
            </a:r>
            <a:r>
              <a:rPr lang="en-US" sz="4000" dirty="0">
                <a:latin typeface="Garamond" charset="0"/>
              </a:rPr>
              <a:t>Test of firm </a:t>
            </a:r>
            <a:r>
              <a:rPr lang="en-US" sz="4000" dirty="0" smtClean="0">
                <a:latin typeface="Garamond" charset="0"/>
              </a:rPr>
              <a:t>quality </a:t>
            </a:r>
            <a:r>
              <a:rPr lang="en-US" sz="4000" dirty="0">
                <a:latin typeface="Garamond" charset="0"/>
              </a:rPr>
              <a:t>suggests productivity problem lies elsewhere </a:t>
            </a:r>
          </a:p>
        </p:txBody>
      </p:sp>
      <p:sp>
        <p:nvSpPr>
          <p:cNvPr id="40962" name="Content Placeholder 3"/>
          <p:cNvSpPr>
            <a:spLocks noGrp="1"/>
          </p:cNvSpPr>
          <p:nvPr>
            <p:ph sz="half" idx="1"/>
          </p:nvPr>
        </p:nvSpPr>
        <p:spPr/>
        <p:txBody>
          <a:bodyPr>
            <a:normAutofit fontScale="77500" lnSpcReduction="20000"/>
          </a:bodyPr>
          <a:lstStyle/>
          <a:p>
            <a:pPr>
              <a:defRPr/>
            </a:pPr>
            <a:r>
              <a:rPr lang="en-US" dirty="0">
                <a:latin typeface="Arial" charset="0"/>
              </a:rPr>
              <a:t>Two stage </a:t>
            </a:r>
            <a:r>
              <a:rPr lang="en-US" dirty="0" smtClean="0">
                <a:latin typeface="Arial" charset="0"/>
              </a:rPr>
              <a:t>treatment </a:t>
            </a:r>
            <a:r>
              <a:rPr lang="en-US" dirty="0">
                <a:latin typeface="Arial" charset="0"/>
              </a:rPr>
              <a:t>model:</a:t>
            </a:r>
          </a:p>
          <a:p>
            <a:pPr lvl="1">
              <a:defRPr/>
            </a:pPr>
            <a:r>
              <a:rPr lang="en-US" dirty="0">
                <a:latin typeface="Arial" charset="0"/>
              </a:rPr>
              <a:t>First stage models p(</a:t>
            </a:r>
            <a:r>
              <a:rPr lang="en-US" dirty="0" smtClean="0">
                <a:latin typeface="Arial" charset="0"/>
              </a:rPr>
              <a:t>outsource)</a:t>
            </a:r>
            <a:r>
              <a:rPr lang="en-US" i="1" dirty="0" smtClean="0">
                <a:latin typeface="Arial" charset="0"/>
              </a:rPr>
              <a:t>: </a:t>
            </a:r>
            <a:r>
              <a:rPr lang="en-US" i="1" dirty="0" err="1" smtClean="0">
                <a:latin typeface="Arial" charset="0"/>
              </a:rPr>
              <a:t>neverout</a:t>
            </a:r>
            <a:endParaRPr lang="en-US" i="1" dirty="0" smtClean="0">
              <a:latin typeface="Arial" charset="0"/>
            </a:endParaRPr>
          </a:p>
          <a:p>
            <a:pPr lvl="1">
              <a:defRPr/>
            </a:pPr>
            <a:r>
              <a:rPr lang="en-US" dirty="0" smtClean="0">
                <a:latin typeface="Arial" charset="0"/>
              </a:rPr>
              <a:t>Second stage </a:t>
            </a:r>
            <a:r>
              <a:rPr lang="en-US" dirty="0">
                <a:latin typeface="Arial" charset="0"/>
              </a:rPr>
              <a:t>models </a:t>
            </a:r>
            <a:r>
              <a:rPr lang="en-US" dirty="0" smtClean="0">
                <a:latin typeface="Arial" charset="0"/>
              </a:rPr>
              <a:t>treatment effects </a:t>
            </a:r>
            <a:r>
              <a:rPr lang="en-US" dirty="0" smtClean="0">
                <a:latin typeface="Arial" charset="0"/>
              </a:rPr>
              <a:t>of </a:t>
            </a:r>
            <a:r>
              <a:rPr lang="en-US" i="1" dirty="0" err="1" smtClean="0">
                <a:latin typeface="Arial" charset="0"/>
              </a:rPr>
              <a:t>neverout</a:t>
            </a:r>
            <a:r>
              <a:rPr lang="en-US" dirty="0" smtClean="0">
                <a:latin typeface="Arial" charset="0"/>
              </a:rPr>
              <a:t> on </a:t>
            </a:r>
            <a:r>
              <a:rPr lang="en-US" dirty="0" smtClean="0">
                <a:latin typeface="Arial" charset="0"/>
              </a:rPr>
              <a:t>R&amp;D productivity</a:t>
            </a:r>
          </a:p>
          <a:p>
            <a:pPr lvl="1">
              <a:defRPr/>
            </a:pPr>
            <a:r>
              <a:rPr lang="en-US" dirty="0" smtClean="0">
                <a:latin typeface="Arial" charset="0"/>
              </a:rPr>
              <a:t>If firm quality is driving outsourcing:</a:t>
            </a:r>
          </a:p>
          <a:p>
            <a:pPr lvl="2">
              <a:defRPr/>
            </a:pPr>
            <a:r>
              <a:rPr lang="en-US" dirty="0" smtClean="0">
                <a:latin typeface="Arial" charset="0"/>
              </a:rPr>
              <a:t>Treatment effect (</a:t>
            </a:r>
            <a:r>
              <a:rPr lang="en-US" dirty="0" err="1" smtClean="0">
                <a:latin typeface="Arial" charset="0"/>
              </a:rPr>
              <a:t>neverout</a:t>
            </a:r>
            <a:r>
              <a:rPr lang="en-US" dirty="0" smtClean="0">
                <a:latin typeface="Arial" charset="0"/>
              </a:rPr>
              <a:t>) should be same for internal and aggregate RQ</a:t>
            </a:r>
          </a:p>
          <a:p>
            <a:pPr>
              <a:defRPr/>
            </a:pPr>
            <a:r>
              <a:rPr lang="en-US" dirty="0" smtClean="0">
                <a:latin typeface="Arial" charset="0"/>
              </a:rPr>
              <a:t>Results:</a:t>
            </a:r>
          </a:p>
          <a:p>
            <a:pPr lvl="1">
              <a:defRPr/>
            </a:pPr>
            <a:r>
              <a:rPr lang="en-US" dirty="0" smtClean="0">
                <a:latin typeface="Arial" charset="0"/>
              </a:rPr>
              <a:t>No treatment effect on internal RQ</a:t>
            </a:r>
          </a:p>
          <a:p>
            <a:pPr lvl="1">
              <a:defRPr/>
            </a:pPr>
            <a:r>
              <a:rPr lang="en-US" dirty="0" smtClean="0">
                <a:latin typeface="Arial" charset="0"/>
              </a:rPr>
              <a:t>Positive effect on aggregate RQ (significant at 10%)</a:t>
            </a:r>
            <a:endParaRPr lang="en-US" dirty="0">
              <a:latin typeface="Arial" charset="0"/>
            </a:endParaRPr>
          </a:p>
        </p:txBody>
      </p:sp>
      <p:pic>
        <p:nvPicPr>
          <p:cNvPr id="50179" name="Content Placeholder 1"/>
          <p:cNvPicPr>
            <a:picLocks noGrp="1" noChangeAspect="1"/>
          </p:cNvPicPr>
          <p:nvPr>
            <p:ph sz="half" idx="2"/>
          </p:nvPr>
        </p:nvPicPr>
        <p:blipFill>
          <a:blip r:embed="rId3">
            <a:extLst>
              <a:ext uri="{28A0092B-C50C-407E-A947-70E740481C1C}">
                <a14:useLocalDpi xmlns:a14="http://schemas.microsoft.com/office/drawing/2010/main" val="0"/>
              </a:ext>
            </a:extLst>
          </a:blip>
          <a:srcRect l="-27831" r="-27831"/>
          <a:stretch>
            <a:fillRect/>
          </a:stretch>
        </p:blipFill>
        <p:spPr>
          <a:xfrm>
            <a:off x="4495800" y="1546225"/>
            <a:ext cx="4462463" cy="5006975"/>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6"/>
          <p:cNvSpPr>
            <a:spLocks noGrp="1"/>
          </p:cNvSpPr>
          <p:nvPr>
            <p:ph type="title"/>
          </p:nvPr>
        </p:nvSpPr>
        <p:spPr/>
        <p:txBody>
          <a:bodyPr/>
          <a:lstStyle/>
          <a:p>
            <a:r>
              <a:rPr lang="en-US" dirty="0" smtClean="0">
                <a:latin typeface="Garamond" charset="0"/>
              </a:rPr>
              <a:t>5b. </a:t>
            </a:r>
            <a:r>
              <a:rPr lang="en-US" dirty="0">
                <a:latin typeface="Garamond" charset="0"/>
              </a:rPr>
              <a:t>Test of project selection suggests productivity problem lies elsewhere</a:t>
            </a:r>
          </a:p>
        </p:txBody>
      </p:sp>
      <p:sp>
        <p:nvSpPr>
          <p:cNvPr id="2" name="Content Placeholder 1"/>
          <p:cNvSpPr>
            <a:spLocks noGrp="1"/>
          </p:cNvSpPr>
          <p:nvPr>
            <p:ph sz="half" idx="1"/>
          </p:nvPr>
        </p:nvSpPr>
        <p:spPr>
          <a:xfrm>
            <a:off x="457200" y="1793875"/>
            <a:ext cx="4038600" cy="4530725"/>
          </a:xfrm>
        </p:spPr>
        <p:txBody>
          <a:bodyPr>
            <a:normAutofit fontScale="70000" lnSpcReduction="20000"/>
          </a:bodyPr>
          <a:lstStyle/>
          <a:p>
            <a:pPr>
              <a:defRPr/>
            </a:pPr>
            <a:r>
              <a:rPr lang="en-US" dirty="0" smtClean="0"/>
              <a:t>If firms outsource their less productive projects</a:t>
            </a:r>
          </a:p>
          <a:p>
            <a:pPr lvl="1">
              <a:defRPr/>
            </a:pPr>
            <a:r>
              <a:rPr lang="en-US" dirty="0" smtClean="0"/>
              <a:t>should see internal RQ increase post-outsourcing</a:t>
            </a:r>
          </a:p>
          <a:p>
            <a:pPr>
              <a:defRPr/>
            </a:pPr>
            <a:r>
              <a:rPr lang="en-US" dirty="0" smtClean="0"/>
              <a:t>Characterize internal RQ in window of first outsource</a:t>
            </a:r>
          </a:p>
          <a:p>
            <a:pPr lvl="1">
              <a:defRPr/>
            </a:pPr>
            <a:r>
              <a:rPr lang="en-US" dirty="0" smtClean="0"/>
              <a:t>Create 7 year moving estimates of firm’s internal RQ</a:t>
            </a:r>
          </a:p>
          <a:p>
            <a:pPr lvl="1">
              <a:defRPr/>
            </a:pPr>
            <a:r>
              <a:rPr lang="en-US" dirty="0" smtClean="0"/>
              <a:t>Create dummies for years around first outsource</a:t>
            </a:r>
          </a:p>
          <a:p>
            <a:pPr lvl="1">
              <a:defRPr/>
            </a:pPr>
            <a:r>
              <a:rPr lang="en-US" dirty="0" err="1" smtClean="0"/>
              <a:t>RQ</a:t>
            </a:r>
            <a:r>
              <a:rPr lang="en-US" baseline="-25000" dirty="0" err="1" smtClean="0"/>
              <a:t>it</a:t>
            </a:r>
            <a:r>
              <a:rPr lang="en-US" dirty="0" smtClean="0"/>
              <a:t>=</a:t>
            </a:r>
            <a:r>
              <a:rPr lang="en-US" dirty="0" err="1" smtClean="0">
                <a:latin typeface="Symbol" charset="2"/>
                <a:cs typeface="Symbol" charset="2"/>
              </a:rPr>
              <a:t>a</a:t>
            </a:r>
            <a:r>
              <a:rPr lang="en-US" baseline="-25000" dirty="0" err="1" smtClean="0"/>
              <a:t>i</a:t>
            </a:r>
            <a:r>
              <a:rPr lang="en-US" dirty="0" smtClean="0"/>
              <a:t> +</a:t>
            </a:r>
            <a:r>
              <a:rPr lang="en-US" dirty="0" err="1" smtClean="0">
                <a:latin typeface="Symbol" charset="2"/>
                <a:cs typeface="Symbol" charset="2"/>
              </a:rPr>
              <a:t>Sb</a:t>
            </a:r>
            <a:r>
              <a:rPr lang="en-US" baseline="-25000" dirty="0" err="1" smtClean="0">
                <a:cs typeface="Symbol" charset="2"/>
              </a:rPr>
              <a:t>t</a:t>
            </a:r>
            <a:r>
              <a:rPr lang="en-US" dirty="0" smtClean="0"/>
              <a:t>(dummies)+</a:t>
            </a:r>
            <a:r>
              <a:rPr lang="en-US" dirty="0" err="1" smtClean="0">
                <a:latin typeface="Symbol" charset="2"/>
                <a:cs typeface="Symbol" charset="2"/>
              </a:rPr>
              <a:t>e</a:t>
            </a:r>
            <a:r>
              <a:rPr lang="en-US" baseline="-25000" dirty="0" err="1" smtClean="0"/>
              <a:t>it</a:t>
            </a:r>
            <a:endParaRPr lang="en-US" baseline="-25000" dirty="0" smtClean="0"/>
          </a:p>
          <a:p>
            <a:pPr>
              <a:defRPr/>
            </a:pPr>
            <a:r>
              <a:rPr lang="en-US" dirty="0" smtClean="0"/>
              <a:t>Results:</a:t>
            </a:r>
          </a:p>
          <a:p>
            <a:pPr lvl="1">
              <a:defRPr/>
            </a:pPr>
            <a:r>
              <a:rPr lang="en-US" dirty="0" smtClean="0"/>
              <a:t>No significant effect</a:t>
            </a:r>
          </a:p>
          <a:p>
            <a:pPr lvl="1">
              <a:defRPr/>
            </a:pPr>
            <a:r>
              <a:rPr lang="en-US" dirty="0"/>
              <a:t>M</a:t>
            </a:r>
            <a:r>
              <a:rPr lang="en-US" dirty="0" smtClean="0"/>
              <a:t>ean coefficient: </a:t>
            </a:r>
          </a:p>
          <a:p>
            <a:pPr lvl="2">
              <a:defRPr/>
            </a:pPr>
            <a:r>
              <a:rPr lang="en-US" dirty="0" smtClean="0"/>
              <a:t>0.0006 pre-outsource</a:t>
            </a:r>
          </a:p>
          <a:p>
            <a:pPr lvl="2">
              <a:defRPr/>
            </a:pPr>
            <a:r>
              <a:rPr lang="en-US" dirty="0" smtClean="0"/>
              <a:t>0.0000 post-outsource</a:t>
            </a:r>
          </a:p>
          <a:p>
            <a:pPr lvl="1">
              <a:defRPr/>
            </a:pPr>
            <a:endParaRPr lang="en-US" baseline="-25000" dirty="0" smtClean="0"/>
          </a:p>
          <a:p>
            <a:pPr lvl="1">
              <a:defRPr/>
            </a:pPr>
            <a:endParaRPr lang="en-US" baseline="-25000" dirty="0"/>
          </a:p>
        </p:txBody>
      </p:sp>
      <p:pic>
        <p:nvPicPr>
          <p:cNvPr id="4" name="Content Placeholder 3"/>
          <p:cNvPicPr>
            <a:picLocks noGrp="1" noChangeAspect="1"/>
          </p:cNvPicPr>
          <p:nvPr>
            <p:ph sz="half" idx="2"/>
          </p:nvPr>
        </p:nvPicPr>
        <p:blipFill>
          <a:blip r:embed="rId2"/>
          <a:srcRect t="-43145" b="-43145"/>
          <a:stretch>
            <a:fillRect/>
          </a:stretch>
        </p:blip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p:nvPr>
        </p:nvSpPr>
        <p:spPr/>
        <p:txBody>
          <a:bodyPr/>
          <a:lstStyle/>
          <a:p>
            <a:r>
              <a:rPr lang="en-US" dirty="0">
                <a:latin typeface="Garamond" charset="0"/>
              </a:rPr>
              <a:t>6</a:t>
            </a:r>
            <a:r>
              <a:rPr lang="en-US" dirty="0" smtClean="0">
                <a:latin typeface="Garamond" charset="0"/>
              </a:rPr>
              <a:t>. </a:t>
            </a:r>
            <a:r>
              <a:rPr lang="en-US" dirty="0">
                <a:latin typeface="Garamond" charset="0"/>
              </a:rPr>
              <a:t>Speculate why outsourcing </a:t>
            </a:r>
            <a:r>
              <a:rPr lang="en-US" dirty="0" smtClean="0">
                <a:latin typeface="Garamond" charset="0"/>
              </a:rPr>
              <a:t>has no impact on revenues</a:t>
            </a:r>
            <a:r>
              <a:rPr lang="en-US" dirty="0">
                <a:latin typeface="Garamond" charset="0"/>
              </a:rPr>
              <a:t/>
            </a:r>
            <a:br>
              <a:rPr lang="en-US" dirty="0">
                <a:latin typeface="Garamond" charset="0"/>
              </a:rPr>
            </a:br>
            <a:r>
              <a:rPr lang="en-US" dirty="0">
                <a:latin typeface="Garamond" charset="0"/>
              </a:rPr>
              <a:t/>
            </a:r>
            <a:br>
              <a:rPr lang="en-US" dirty="0">
                <a:latin typeface="Garamond" charset="0"/>
              </a:rPr>
            </a:br>
            <a:endParaRPr lang="en-US" dirty="0">
              <a:latin typeface="Garamond" charset="0"/>
            </a:endParaRPr>
          </a:p>
        </p:txBody>
      </p:sp>
      <p:sp>
        <p:nvSpPr>
          <p:cNvPr id="3" name="Content Placeholder 2"/>
          <p:cNvSpPr>
            <a:spLocks noGrp="1"/>
          </p:cNvSpPr>
          <p:nvPr>
            <p:ph idx="1"/>
          </p:nvPr>
        </p:nvSpPr>
        <p:spPr>
          <a:xfrm>
            <a:off x="457200" y="1752600"/>
            <a:ext cx="8229600" cy="4800600"/>
          </a:xfrm>
        </p:spPr>
        <p:txBody>
          <a:bodyPr>
            <a:normAutofit lnSpcReduction="10000"/>
          </a:bodyPr>
          <a:lstStyle/>
          <a:p>
            <a:pPr>
              <a:defRPr/>
            </a:pPr>
            <a:r>
              <a:rPr lang="en-US" dirty="0" smtClean="0"/>
              <a:t>Loss of internal spillovers</a:t>
            </a:r>
          </a:p>
          <a:p>
            <a:pPr lvl="1">
              <a:defRPr/>
            </a:pPr>
            <a:r>
              <a:rPr lang="en-US" dirty="0" smtClean="0"/>
              <a:t>Benefits of knowledge from abandoned projects accrue to outsourcing firm rather than funding firm</a:t>
            </a:r>
          </a:p>
          <a:p>
            <a:pPr lvl="2">
              <a:defRPr/>
            </a:pPr>
            <a:r>
              <a:rPr lang="en-US" dirty="0" smtClean="0"/>
              <a:t>Raises rivals</a:t>
            </a:r>
          </a:p>
          <a:p>
            <a:pPr lvl="2">
              <a:defRPr/>
            </a:pPr>
            <a:r>
              <a:rPr lang="en-US" dirty="0" smtClean="0"/>
              <a:t>Lost internal opportunity (Hughes ion beam propulsion)</a:t>
            </a:r>
          </a:p>
          <a:p>
            <a:pPr>
              <a:defRPr/>
            </a:pPr>
            <a:r>
              <a:rPr lang="en-US" dirty="0" smtClean="0"/>
              <a:t>Lower ability to exploit research </a:t>
            </a:r>
            <a:r>
              <a:rPr lang="en-US" dirty="0" smtClean="0"/>
              <a:t>outcomes (Frank’s “absorptive capacity in reverse”)</a:t>
            </a:r>
            <a:endParaRPr lang="en-US" dirty="0" smtClean="0"/>
          </a:p>
          <a:p>
            <a:pPr lvl="1">
              <a:defRPr/>
            </a:pPr>
            <a:r>
              <a:rPr lang="en-US" dirty="0" smtClean="0"/>
              <a:t>Key technical resources lie outside the firm</a:t>
            </a:r>
          </a:p>
          <a:p>
            <a:pPr lvl="2">
              <a:defRPr/>
            </a:pPr>
            <a:r>
              <a:rPr lang="en-US" dirty="0" smtClean="0"/>
              <a:t>Exploitation less likely and/or more costly</a:t>
            </a:r>
          </a:p>
          <a:p>
            <a:pPr lvl="2">
              <a:defRPr/>
            </a:pPr>
            <a:r>
              <a:rPr lang="en-US" dirty="0"/>
              <a:t>Firms who outsource IT integration less able to develop new applications (</a:t>
            </a:r>
            <a:r>
              <a:rPr lang="en-US" dirty="0" err="1"/>
              <a:t>Weigelt</a:t>
            </a:r>
            <a:r>
              <a:rPr lang="en-US" dirty="0"/>
              <a:t> 2009</a:t>
            </a:r>
            <a:r>
              <a:rPr lang="en-US" dirty="0" smtClean="0"/>
              <a:t>)</a:t>
            </a:r>
            <a:endParaRPr lang="en-US"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p:nvPr>
        </p:nvSpPr>
        <p:spPr>
          <a:xfrm>
            <a:off x="457200" y="152400"/>
            <a:ext cx="8229600" cy="1139825"/>
          </a:xfrm>
        </p:spPr>
        <p:txBody>
          <a:bodyPr/>
          <a:lstStyle/>
          <a:p>
            <a:r>
              <a:rPr lang="en-US" dirty="0">
                <a:latin typeface="Garamond" charset="0"/>
              </a:rPr>
              <a:t>7</a:t>
            </a:r>
            <a:r>
              <a:rPr lang="en-US" dirty="0" smtClean="0">
                <a:latin typeface="Garamond" charset="0"/>
              </a:rPr>
              <a:t>. </a:t>
            </a:r>
            <a:r>
              <a:rPr lang="en-US" dirty="0">
                <a:latin typeface="Garamond" charset="0"/>
              </a:rPr>
              <a:t>Speculate why firms persist given outsourcing is unproductive</a:t>
            </a:r>
          </a:p>
        </p:txBody>
      </p:sp>
      <p:sp>
        <p:nvSpPr>
          <p:cNvPr id="3" name="Content Placeholder 2"/>
          <p:cNvSpPr>
            <a:spLocks noGrp="1"/>
          </p:cNvSpPr>
          <p:nvPr>
            <p:ph idx="1"/>
          </p:nvPr>
        </p:nvSpPr>
        <p:spPr>
          <a:xfrm>
            <a:off x="457200" y="1600200"/>
            <a:ext cx="8305800" cy="4724400"/>
          </a:xfrm>
        </p:spPr>
        <p:txBody>
          <a:bodyPr>
            <a:normAutofit fontScale="70000" lnSpcReduction="20000"/>
          </a:bodyPr>
          <a:lstStyle/>
          <a:p>
            <a:pPr>
              <a:defRPr/>
            </a:pPr>
            <a:r>
              <a:rPr lang="en-US" dirty="0" smtClean="0"/>
              <a:t>Firms don’t know their R&amp;D productivity </a:t>
            </a:r>
          </a:p>
          <a:p>
            <a:pPr lvl="1">
              <a:defRPr/>
            </a:pPr>
            <a:r>
              <a:rPr lang="en-US" dirty="0" smtClean="0"/>
              <a:t>Need for better R&amp;D measures top concern for IRI members (Schwartz, Miller, Plummer, </a:t>
            </a:r>
            <a:r>
              <a:rPr lang="en-US" dirty="0" err="1" smtClean="0"/>
              <a:t>Fusfeld</a:t>
            </a:r>
            <a:r>
              <a:rPr lang="en-US" dirty="0" smtClean="0"/>
              <a:t> 2011)</a:t>
            </a:r>
          </a:p>
          <a:p>
            <a:pPr lvl="1">
              <a:defRPr/>
            </a:pPr>
            <a:r>
              <a:rPr lang="en-US" dirty="0" smtClean="0"/>
              <a:t>Evidence</a:t>
            </a:r>
          </a:p>
          <a:p>
            <a:pPr lvl="2">
              <a:defRPr/>
            </a:pPr>
            <a:r>
              <a:rPr lang="en-US" dirty="0" smtClean="0"/>
              <a:t>Fewer than 5% of firms R&amp;D investment within </a:t>
            </a:r>
            <a:r>
              <a:rPr lang="en-US" u="sng" dirty="0" smtClean="0"/>
              <a:t>+</a:t>
            </a:r>
            <a:r>
              <a:rPr lang="en-US" dirty="0" smtClean="0"/>
              <a:t>10% of optimum level (Knott 2012)</a:t>
            </a:r>
          </a:p>
          <a:p>
            <a:pPr lvl="2">
              <a:defRPr/>
            </a:pPr>
            <a:r>
              <a:rPr lang="en-US" dirty="0" smtClean="0"/>
              <a:t>70</a:t>
            </a:r>
            <a:r>
              <a:rPr lang="en-US" dirty="0"/>
              <a:t>% of </a:t>
            </a:r>
            <a:r>
              <a:rPr lang="en-US" dirty="0" smtClean="0"/>
              <a:t>surveyed </a:t>
            </a:r>
            <a:r>
              <a:rPr lang="en-US" dirty="0"/>
              <a:t>CIOs and CEOs believe outsourcing innovation improves financial performance (</a:t>
            </a:r>
            <a:r>
              <a:rPr lang="en-US" dirty="0" err="1"/>
              <a:t>Osteria</a:t>
            </a:r>
            <a:r>
              <a:rPr lang="en-US" dirty="0"/>
              <a:t> and </a:t>
            </a:r>
            <a:r>
              <a:rPr lang="en-US" dirty="0" err="1"/>
              <a:t>Kotlarsky</a:t>
            </a:r>
            <a:r>
              <a:rPr lang="en-US" dirty="0"/>
              <a:t> 2011</a:t>
            </a:r>
            <a:r>
              <a:rPr lang="en-US" dirty="0" smtClean="0"/>
              <a:t>)</a:t>
            </a:r>
          </a:p>
          <a:p>
            <a:pPr>
              <a:defRPr/>
            </a:pPr>
            <a:r>
              <a:rPr lang="en-US" dirty="0" smtClean="0"/>
              <a:t>Susceptible to information </a:t>
            </a:r>
            <a:r>
              <a:rPr lang="en-US" dirty="0"/>
              <a:t>cascades (</a:t>
            </a:r>
            <a:r>
              <a:rPr lang="en-US" dirty="0" err="1" smtClean="0"/>
              <a:t>Bikhchandani</a:t>
            </a:r>
            <a:r>
              <a:rPr lang="en-US" dirty="0" smtClean="0"/>
              <a:t> et al 1992)</a:t>
            </a:r>
          </a:p>
          <a:p>
            <a:pPr lvl="1">
              <a:defRPr/>
            </a:pPr>
            <a:r>
              <a:rPr lang="en-US" dirty="0"/>
              <a:t>Information cascade occurs </a:t>
            </a:r>
            <a:r>
              <a:rPr lang="en-US" dirty="0" smtClean="0"/>
              <a:t>when it is optimal for actors to ignore private information in favor of following prior actors</a:t>
            </a:r>
          </a:p>
          <a:p>
            <a:pPr lvl="1">
              <a:defRPr/>
            </a:pPr>
            <a:r>
              <a:rPr lang="en-US" dirty="0" smtClean="0"/>
              <a:t>Relevant cascade is open innovation trend </a:t>
            </a:r>
          </a:p>
          <a:p>
            <a:pPr>
              <a:defRPr/>
            </a:pPr>
            <a:r>
              <a:rPr lang="en-US" dirty="0" smtClean="0"/>
              <a:t>Note </a:t>
            </a:r>
            <a:r>
              <a:rPr lang="en-US" dirty="0" smtClean="0"/>
              <a:t>outsourcing is only subset of open innovation</a:t>
            </a:r>
          </a:p>
          <a:p>
            <a:pPr lvl="1">
              <a:defRPr/>
            </a:pPr>
            <a:r>
              <a:rPr lang="en-US" dirty="0" smtClean="0"/>
              <a:t>Other forms:  alliances, joint ventures and external technology sourcing</a:t>
            </a:r>
          </a:p>
          <a:p>
            <a:pPr lvl="1">
              <a:defRPr/>
            </a:pPr>
            <a:r>
              <a:rPr lang="en-US" dirty="0" smtClean="0"/>
              <a:t>External technology sourcing seems to benefit firms (</a:t>
            </a:r>
            <a:r>
              <a:rPr lang="en-US" dirty="0" err="1" smtClean="0"/>
              <a:t>Cassiman</a:t>
            </a:r>
            <a:r>
              <a:rPr lang="en-US" dirty="0" smtClean="0"/>
              <a:t> &amp; </a:t>
            </a:r>
            <a:r>
              <a:rPr lang="en-US" dirty="0" err="1" smtClean="0"/>
              <a:t>Veugulers</a:t>
            </a:r>
            <a:r>
              <a:rPr lang="en-US" dirty="0" smtClean="0"/>
              <a:t> 2006; </a:t>
            </a:r>
            <a:r>
              <a:rPr lang="en-US" dirty="0" err="1" smtClean="0"/>
              <a:t>Arora</a:t>
            </a:r>
            <a:r>
              <a:rPr lang="en-US" dirty="0" smtClean="0"/>
              <a:t>, Cohen, Walsh 2014)</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p:nvPr>
        </p:nvSpPr>
        <p:spPr/>
        <p:txBody>
          <a:bodyPr/>
          <a:lstStyle/>
          <a:p>
            <a:r>
              <a:rPr lang="en-US" smtClean="0">
                <a:latin typeface="Garamond" charset="0"/>
              </a:rPr>
              <a:t>Summary</a:t>
            </a:r>
            <a:endParaRPr lang="en-US" dirty="0">
              <a:latin typeface="Garamond" charset="0"/>
            </a:endParaRPr>
          </a:p>
        </p:txBody>
      </p:sp>
      <p:sp>
        <p:nvSpPr>
          <p:cNvPr id="61442" name="Content Placeholder 2"/>
          <p:cNvSpPr>
            <a:spLocks noGrp="1"/>
          </p:cNvSpPr>
          <p:nvPr>
            <p:ph idx="1"/>
          </p:nvPr>
        </p:nvSpPr>
        <p:spPr/>
        <p:txBody>
          <a:bodyPr>
            <a:normAutofit fontScale="77500" lnSpcReduction="20000"/>
          </a:bodyPr>
          <a:lstStyle/>
          <a:p>
            <a:pPr>
              <a:defRPr/>
            </a:pPr>
            <a:r>
              <a:rPr lang="en-US" dirty="0" smtClean="0"/>
              <a:t>Proposed and tested an alternative to Jones for the broken link between R&amp;D and growth</a:t>
            </a:r>
          </a:p>
          <a:p>
            <a:pPr lvl="1">
              <a:defRPr/>
            </a:pPr>
            <a:r>
              <a:rPr lang="en-US" dirty="0" smtClean="0"/>
              <a:t>No evidence R</a:t>
            </a:r>
            <a:r>
              <a:rPr lang="en-US" dirty="0"/>
              <a:t>&amp;D getting </a:t>
            </a:r>
            <a:r>
              <a:rPr lang="en-US" dirty="0" smtClean="0"/>
              <a:t>harder</a:t>
            </a:r>
          </a:p>
          <a:p>
            <a:pPr lvl="1">
              <a:defRPr/>
            </a:pPr>
            <a:r>
              <a:rPr lang="en-US" dirty="0" smtClean="0"/>
              <a:t>Rather it appears firms </a:t>
            </a:r>
            <a:r>
              <a:rPr lang="en-US" dirty="0"/>
              <a:t>have become worse at it--their R&amp;D productivity, RQ, has declined. </a:t>
            </a:r>
            <a:endParaRPr lang="en-US" dirty="0" smtClean="0"/>
          </a:p>
          <a:p>
            <a:pPr>
              <a:defRPr/>
            </a:pPr>
            <a:r>
              <a:rPr lang="en-US" dirty="0" smtClean="0"/>
              <a:t>Fortunately </a:t>
            </a:r>
            <a:r>
              <a:rPr lang="en-US" dirty="0"/>
              <a:t>the decline in RQ appears to stem from increased use of outsourced R</a:t>
            </a:r>
            <a:r>
              <a:rPr lang="en-US" dirty="0" smtClean="0"/>
              <a:t>&amp;D</a:t>
            </a:r>
          </a:p>
          <a:p>
            <a:pPr lvl="1">
              <a:defRPr/>
            </a:pPr>
            <a:r>
              <a:rPr lang="en-US" dirty="0"/>
              <a:t>N</a:t>
            </a:r>
            <a:r>
              <a:rPr lang="en-US" dirty="0" smtClean="0"/>
              <a:t>o </a:t>
            </a:r>
            <a:r>
              <a:rPr lang="en-US" dirty="0"/>
              <a:t>decline in firms’ internal </a:t>
            </a:r>
            <a:r>
              <a:rPr lang="en-US" dirty="0" smtClean="0"/>
              <a:t>RQ.  </a:t>
            </a:r>
          </a:p>
          <a:p>
            <a:pPr>
              <a:defRPr/>
            </a:pPr>
            <a:r>
              <a:rPr lang="en-US" dirty="0" smtClean="0"/>
              <a:t>Implications</a:t>
            </a:r>
          </a:p>
          <a:p>
            <a:pPr lvl="1">
              <a:defRPr/>
            </a:pPr>
            <a:r>
              <a:rPr lang="en-US" dirty="0" smtClean="0"/>
              <a:t>Preserves model with growth in steady state (and scale effects)</a:t>
            </a:r>
          </a:p>
          <a:p>
            <a:pPr lvl="2">
              <a:defRPr/>
            </a:pPr>
            <a:r>
              <a:rPr lang="en-US" err="1" smtClean="0"/>
              <a:t>vs</a:t>
            </a:r>
            <a:r>
              <a:rPr lang="en-US" smtClean="0"/>
              <a:t> </a:t>
            </a:r>
            <a:r>
              <a:rPr lang="en-US" smtClean="0"/>
              <a:t>Jones’ </a:t>
            </a:r>
            <a:r>
              <a:rPr lang="en-US" dirty="0" smtClean="0"/>
              <a:t>expectation of convergence toward 0 growth</a:t>
            </a:r>
          </a:p>
          <a:p>
            <a:pPr lvl="1">
              <a:defRPr/>
            </a:pPr>
            <a:r>
              <a:rPr lang="en-US" dirty="0" smtClean="0"/>
              <a:t>Since </a:t>
            </a:r>
            <a:r>
              <a:rPr lang="en-US" dirty="0"/>
              <a:t>outsourcing is fairly easily reversed, </a:t>
            </a:r>
            <a:r>
              <a:rPr lang="en-US" dirty="0" smtClean="0"/>
              <a:t>may </a:t>
            </a:r>
            <a:r>
              <a:rPr lang="en-US" dirty="0"/>
              <a:t>restore firm RQs as well as US GDP growth</a:t>
            </a:r>
            <a:r>
              <a:rPr lang="en-US" dirty="0" smtClean="0"/>
              <a:t>.</a:t>
            </a:r>
          </a:p>
          <a:p>
            <a:pPr lvl="1">
              <a:defRPr/>
            </a:pPr>
            <a:endParaRPr lang="en-US" dirty="0"/>
          </a:p>
          <a:p>
            <a:pPr marL="0" indent="0">
              <a:buNone/>
              <a:defRPr/>
            </a:pPr>
            <a:endParaRPr lang="en-US" dirty="0">
              <a:latin typeface="Arial"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r>
              <a:rPr lang="en-US">
                <a:latin typeface="Garamond" charset="0"/>
              </a:rPr>
              <a:t>Romer (1990) provides first formal theory linking R&amp;D to growth</a:t>
            </a:r>
          </a:p>
        </p:txBody>
      </p:sp>
      <p:sp>
        <p:nvSpPr>
          <p:cNvPr id="3" name="Content Placeholder 2"/>
          <p:cNvSpPr>
            <a:spLocks noGrp="1"/>
          </p:cNvSpPr>
          <p:nvPr>
            <p:ph idx="1"/>
          </p:nvPr>
        </p:nvSpPr>
        <p:spPr>
          <a:xfrm>
            <a:off x="457200" y="1752600"/>
            <a:ext cx="8229600" cy="4530725"/>
          </a:xfrm>
        </p:spPr>
        <p:txBody>
          <a:bodyPr>
            <a:normAutofit fontScale="77500" lnSpcReduction="20000"/>
          </a:bodyPr>
          <a:lstStyle/>
          <a:p>
            <a:pPr>
              <a:defRPr/>
            </a:pPr>
            <a:r>
              <a:rPr lang="en-US" dirty="0" smtClean="0"/>
              <a:t>Finished </a:t>
            </a:r>
            <a:r>
              <a:rPr lang="en-US" dirty="0"/>
              <a:t>goods </a:t>
            </a:r>
            <a:r>
              <a:rPr lang="en-US" dirty="0" smtClean="0"/>
              <a:t>production function:</a:t>
            </a:r>
            <a:endParaRPr lang="en-US" dirty="0"/>
          </a:p>
          <a:p>
            <a:pPr lvl="1">
              <a:defRPr/>
            </a:pPr>
            <a:r>
              <a:rPr lang="en-US" dirty="0"/>
              <a:t>Y=</a:t>
            </a:r>
            <a:r>
              <a:rPr lang="en-US" dirty="0" err="1"/>
              <a:t>K</a:t>
            </a:r>
            <a:r>
              <a:rPr lang="en-US" baseline="30000" dirty="0" err="1">
                <a:latin typeface="Symbol" charset="2"/>
                <a:cs typeface="Symbol" charset="2"/>
              </a:rPr>
              <a:t>a</a:t>
            </a:r>
            <a:r>
              <a:rPr lang="en-US" dirty="0"/>
              <a:t>(AL</a:t>
            </a:r>
            <a:r>
              <a:rPr lang="en-US" baseline="-25000" dirty="0"/>
              <a:t>Y</a:t>
            </a:r>
            <a:r>
              <a:rPr lang="en-US" dirty="0"/>
              <a:t>)</a:t>
            </a:r>
            <a:r>
              <a:rPr lang="en-US" baseline="30000" dirty="0"/>
              <a:t>1-</a:t>
            </a:r>
            <a:r>
              <a:rPr lang="en-US" baseline="30000" dirty="0">
                <a:latin typeface="Symbol" charset="2"/>
                <a:cs typeface="Symbol" charset="2"/>
              </a:rPr>
              <a:t>a</a:t>
            </a:r>
          </a:p>
          <a:p>
            <a:pPr>
              <a:defRPr/>
            </a:pPr>
            <a:r>
              <a:rPr lang="en-US" dirty="0" smtClean="0"/>
              <a:t>Imbedded in that is the knowledge production function:</a:t>
            </a:r>
            <a:endParaRPr lang="en-US" dirty="0"/>
          </a:p>
          <a:p>
            <a:pPr lvl="1">
              <a:defRPr/>
            </a:pPr>
            <a:r>
              <a:rPr lang="en-US" dirty="0"/>
              <a:t>A’=</a:t>
            </a:r>
            <a:r>
              <a:rPr lang="en-US" dirty="0" err="1">
                <a:latin typeface="Symbol" charset="2"/>
                <a:cs typeface="Symbol" charset="2"/>
              </a:rPr>
              <a:t>d</a:t>
            </a:r>
            <a:r>
              <a:rPr lang="en-US" dirty="0" err="1"/>
              <a:t>AL</a:t>
            </a:r>
            <a:r>
              <a:rPr lang="en-US" baseline="-25000" dirty="0" err="1"/>
              <a:t>A</a:t>
            </a:r>
            <a:r>
              <a:rPr lang="en-US" baseline="30000" dirty="0">
                <a:latin typeface="Symbol" charset="2"/>
                <a:cs typeface="Symbol" charset="2"/>
              </a:rPr>
              <a:t> </a:t>
            </a:r>
            <a:endParaRPr lang="en-US" dirty="0"/>
          </a:p>
          <a:p>
            <a:pPr lvl="1">
              <a:defRPr/>
            </a:pPr>
            <a:r>
              <a:rPr lang="en-US" dirty="0"/>
              <a:t>Where:</a:t>
            </a:r>
          </a:p>
          <a:p>
            <a:pPr lvl="2">
              <a:defRPr/>
            </a:pPr>
            <a:r>
              <a:rPr lang="en-US" dirty="0"/>
              <a:t>A = knowledge/technology</a:t>
            </a:r>
          </a:p>
          <a:p>
            <a:pPr lvl="2">
              <a:defRPr/>
            </a:pPr>
            <a:r>
              <a:rPr lang="en-US" dirty="0">
                <a:latin typeface="Symbol" charset="2"/>
                <a:cs typeface="Symbol" charset="2"/>
              </a:rPr>
              <a:t>d </a:t>
            </a:r>
            <a:r>
              <a:rPr lang="en-US" dirty="0"/>
              <a:t>= research productivity</a:t>
            </a:r>
          </a:p>
          <a:p>
            <a:pPr lvl="2">
              <a:defRPr/>
            </a:pPr>
            <a:r>
              <a:rPr lang="en-US" dirty="0"/>
              <a:t>L</a:t>
            </a:r>
            <a:r>
              <a:rPr lang="en-US" baseline="-25000" dirty="0"/>
              <a:t>A</a:t>
            </a:r>
            <a:r>
              <a:rPr lang="en-US" dirty="0"/>
              <a:t>= research labor</a:t>
            </a:r>
          </a:p>
          <a:p>
            <a:pPr>
              <a:defRPr/>
            </a:pPr>
            <a:r>
              <a:rPr lang="en-US" dirty="0"/>
              <a:t>Combining:</a:t>
            </a:r>
          </a:p>
          <a:p>
            <a:pPr lvl="1">
              <a:defRPr/>
            </a:pPr>
            <a:r>
              <a:rPr lang="en-US" dirty="0"/>
              <a:t>Y=</a:t>
            </a:r>
            <a:r>
              <a:rPr lang="en-US" dirty="0" err="1"/>
              <a:t>K</a:t>
            </a:r>
            <a:r>
              <a:rPr lang="en-US" baseline="30000" dirty="0" err="1">
                <a:latin typeface="Symbol" charset="2"/>
                <a:cs typeface="Symbol" charset="2"/>
              </a:rPr>
              <a:t>a</a:t>
            </a:r>
            <a:r>
              <a:rPr lang="en-US" dirty="0"/>
              <a:t>((</a:t>
            </a:r>
            <a:r>
              <a:rPr lang="en-US" dirty="0" err="1"/>
              <a:t>A+</a:t>
            </a:r>
            <a:r>
              <a:rPr lang="en-US" dirty="0" err="1">
                <a:latin typeface="Symbol" charset="2"/>
                <a:cs typeface="Symbol" charset="2"/>
              </a:rPr>
              <a:t>d</a:t>
            </a:r>
            <a:r>
              <a:rPr lang="en-US" dirty="0" err="1"/>
              <a:t>AL</a:t>
            </a:r>
            <a:r>
              <a:rPr lang="en-US" baseline="-25000" dirty="0" err="1"/>
              <a:t>A</a:t>
            </a:r>
            <a:r>
              <a:rPr lang="en-US" dirty="0"/>
              <a:t>)*L</a:t>
            </a:r>
            <a:r>
              <a:rPr lang="en-US" baseline="-25000" dirty="0"/>
              <a:t>Y</a:t>
            </a:r>
            <a:r>
              <a:rPr lang="en-US" dirty="0"/>
              <a:t>)</a:t>
            </a:r>
            <a:r>
              <a:rPr lang="en-US" baseline="30000" dirty="0"/>
              <a:t>1-</a:t>
            </a:r>
            <a:r>
              <a:rPr lang="en-US" baseline="30000" dirty="0">
                <a:latin typeface="Symbol" charset="2"/>
                <a:cs typeface="Symbol" charset="2"/>
              </a:rPr>
              <a:t>a</a:t>
            </a:r>
          </a:p>
          <a:p>
            <a:pPr>
              <a:defRPr/>
            </a:pPr>
            <a:r>
              <a:rPr lang="en-US" dirty="0" smtClean="0"/>
              <a:t>Most important conclusions:</a:t>
            </a:r>
          </a:p>
          <a:p>
            <a:pPr lvl="1">
              <a:defRPr/>
            </a:pPr>
            <a:r>
              <a:rPr lang="en-US" dirty="0" smtClean="0"/>
              <a:t>Growth in steady state: </a:t>
            </a:r>
            <a:r>
              <a:rPr lang="en-US" dirty="0" err="1" smtClean="0"/>
              <a:t>g</a:t>
            </a:r>
            <a:r>
              <a:rPr lang="en-US" baseline="-25000" dirty="0" err="1" smtClean="0"/>
              <a:t>A</a:t>
            </a:r>
            <a:r>
              <a:rPr lang="en-US" dirty="0"/>
              <a:t>=</a:t>
            </a:r>
            <a:r>
              <a:rPr lang="en-US" dirty="0" err="1"/>
              <a:t>g</a:t>
            </a:r>
            <a:r>
              <a:rPr lang="en-US" baseline="-25000" dirty="0" err="1"/>
              <a:t>Y</a:t>
            </a:r>
            <a:r>
              <a:rPr lang="en-US" dirty="0"/>
              <a:t>=A’/A=(</a:t>
            </a:r>
            <a:r>
              <a:rPr lang="en-US" dirty="0" err="1">
                <a:latin typeface="Symbol" charset="2"/>
                <a:cs typeface="Symbol" charset="2"/>
              </a:rPr>
              <a:t>d</a:t>
            </a:r>
            <a:r>
              <a:rPr lang="en-US" dirty="0" err="1"/>
              <a:t>AL</a:t>
            </a:r>
            <a:r>
              <a:rPr lang="en-US" baseline="-25000" dirty="0" err="1"/>
              <a:t>A</a:t>
            </a:r>
            <a:r>
              <a:rPr lang="en-US" dirty="0"/>
              <a:t>)/</a:t>
            </a:r>
            <a:r>
              <a:rPr lang="en-US" dirty="0" smtClean="0"/>
              <a:t>A=</a:t>
            </a:r>
            <a:r>
              <a:rPr lang="en-US" dirty="0" err="1" smtClean="0">
                <a:latin typeface="Symbol" charset="2"/>
                <a:cs typeface="Symbol" charset="2"/>
              </a:rPr>
              <a:t>d</a:t>
            </a:r>
            <a:r>
              <a:rPr lang="en-US" dirty="0" err="1" smtClean="0"/>
              <a:t>L</a:t>
            </a:r>
            <a:r>
              <a:rPr lang="en-US" baseline="-25000" dirty="0" err="1" smtClean="0"/>
              <a:t>A</a:t>
            </a:r>
            <a:endParaRPr lang="en-US" dirty="0" smtClean="0"/>
          </a:p>
          <a:p>
            <a:pPr lvl="1">
              <a:defRPr/>
            </a:pPr>
            <a:r>
              <a:rPr lang="en-US" dirty="0" smtClean="0"/>
              <a:t>Testable proposition:  doubling </a:t>
            </a:r>
            <a:r>
              <a:rPr lang="en-US" dirty="0"/>
              <a:t>L</a:t>
            </a:r>
            <a:r>
              <a:rPr lang="en-US" baseline="-25000" dirty="0"/>
              <a:t>A</a:t>
            </a:r>
            <a:r>
              <a:rPr lang="en-US" dirty="0" smtClean="0"/>
              <a:t> doubles </a:t>
            </a:r>
            <a:r>
              <a:rPr lang="en-US" dirty="0"/>
              <a:t>g (Scale </a:t>
            </a:r>
            <a:r>
              <a:rPr lang="en-US" dirty="0" smtClean="0"/>
              <a:t>effects)</a:t>
            </a:r>
            <a:endParaRPr lang="en-US" dirty="0"/>
          </a:p>
          <a:p>
            <a:pPr marL="344487" lvl="1" indent="0">
              <a:buFont typeface="Wingdings" charset="0"/>
              <a:buNone/>
              <a:defRPr/>
            </a:pPr>
            <a:endParaRPr lang="en-US" baseline="30000" dirty="0">
              <a:latin typeface="Symbol" charset="2"/>
              <a:cs typeface="Symbol" charset="2"/>
            </a:endParaRPr>
          </a:p>
          <a:p>
            <a:pPr lvl="1">
              <a:defRPr/>
            </a:pPr>
            <a:endParaRPr lang="en-US" dirty="0" smtClean="0"/>
          </a:p>
          <a:p>
            <a:pPr>
              <a:defRPr/>
            </a:pP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3"/>
          <p:cNvSpPr>
            <a:spLocks noGrp="1"/>
          </p:cNvSpPr>
          <p:nvPr>
            <p:ph type="title"/>
          </p:nvPr>
        </p:nvSpPr>
        <p:spPr/>
        <p:txBody>
          <a:bodyPr/>
          <a:lstStyle/>
          <a:p>
            <a:r>
              <a:rPr lang="en-US" sz="4400" dirty="0">
                <a:latin typeface="Garamond" charset="0"/>
              </a:rPr>
              <a:t>The puzzle</a:t>
            </a:r>
          </a:p>
        </p:txBody>
      </p:sp>
      <p:sp>
        <p:nvSpPr>
          <p:cNvPr id="29698" name="Text Placeholder 1"/>
          <p:cNvSpPr>
            <a:spLocks noGrp="1"/>
          </p:cNvSpPr>
          <p:nvPr>
            <p:ph type="body" sz="half" idx="2"/>
          </p:nvPr>
        </p:nvSpPr>
        <p:spPr>
          <a:xfrm>
            <a:off x="1600200" y="5334000"/>
            <a:ext cx="8229600" cy="1177925"/>
          </a:xfrm>
        </p:spPr>
        <p:txBody>
          <a:bodyPr/>
          <a:lstStyle/>
          <a:p>
            <a:r>
              <a:rPr lang="en-US" sz="2400" dirty="0">
                <a:latin typeface="Arial" charset="0"/>
              </a:rPr>
              <a:t>Scientific labor (</a:t>
            </a:r>
            <a:r>
              <a:rPr lang="en-US" sz="2400" i="1" dirty="0">
                <a:latin typeface="Arial" charset="0"/>
              </a:rPr>
              <a:t>L</a:t>
            </a:r>
            <a:r>
              <a:rPr lang="en-US" sz="2400" i="1" baseline="-25000" dirty="0">
                <a:latin typeface="Arial" charset="0"/>
              </a:rPr>
              <a:t>A</a:t>
            </a:r>
            <a:r>
              <a:rPr lang="en-US" sz="2400" dirty="0">
                <a:latin typeface="Arial" charset="0"/>
              </a:rPr>
              <a:t>) has increased 2.5x</a:t>
            </a:r>
          </a:p>
          <a:p>
            <a:r>
              <a:rPr lang="en-US" sz="2400" dirty="0">
                <a:latin typeface="Arial" charset="0"/>
              </a:rPr>
              <a:t>GDP growth declining 0.03% per year</a:t>
            </a:r>
          </a:p>
        </p:txBody>
      </p:sp>
      <p:pic>
        <p:nvPicPr>
          <p:cNvPr id="29699"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85875" y="1574800"/>
            <a:ext cx="6486525" cy="3454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4"/>
          <p:cNvSpPr>
            <a:spLocks noGrp="1"/>
          </p:cNvSpPr>
          <p:nvPr>
            <p:ph type="title"/>
          </p:nvPr>
        </p:nvSpPr>
        <p:spPr>
          <a:xfrm>
            <a:off x="457200" y="152400"/>
            <a:ext cx="8229600" cy="1143000"/>
          </a:xfrm>
        </p:spPr>
        <p:txBody>
          <a:bodyPr/>
          <a:lstStyle/>
          <a:p>
            <a:r>
              <a:rPr lang="en-US" dirty="0">
                <a:latin typeface="Garamond" charset="0"/>
              </a:rPr>
              <a:t>T</a:t>
            </a:r>
            <a:r>
              <a:rPr lang="en-US" dirty="0" smtClean="0">
                <a:latin typeface="Garamond" charset="0"/>
              </a:rPr>
              <a:t>wo explanations </a:t>
            </a:r>
            <a:r>
              <a:rPr lang="en-US" dirty="0">
                <a:latin typeface="Garamond" charset="0"/>
              </a:rPr>
              <a:t>for the </a:t>
            </a:r>
            <a:r>
              <a:rPr lang="en-US" dirty="0" smtClean="0">
                <a:latin typeface="Garamond" charset="0"/>
              </a:rPr>
              <a:t>disconnect*</a:t>
            </a:r>
            <a:endParaRPr lang="en-US" dirty="0">
              <a:latin typeface="Garamond" charset="0"/>
            </a:endParaRPr>
          </a:p>
        </p:txBody>
      </p:sp>
      <p:sp>
        <p:nvSpPr>
          <p:cNvPr id="31746" name="Text Placeholder 7"/>
          <p:cNvSpPr>
            <a:spLocks noGrp="1"/>
          </p:cNvSpPr>
          <p:nvPr>
            <p:ph type="body" idx="1"/>
          </p:nvPr>
        </p:nvSpPr>
        <p:spPr>
          <a:xfrm>
            <a:off x="457200" y="1066800"/>
            <a:ext cx="4040188" cy="639762"/>
          </a:xfrm>
        </p:spPr>
        <p:txBody>
          <a:bodyPr/>
          <a:lstStyle/>
          <a:p>
            <a:r>
              <a:rPr lang="en-US">
                <a:latin typeface="Arial" charset="0"/>
              </a:rPr>
              <a:t>Jones (1995) explanation</a:t>
            </a:r>
          </a:p>
        </p:txBody>
      </p:sp>
      <p:sp>
        <p:nvSpPr>
          <p:cNvPr id="6" name="Content Placeholder 5"/>
          <p:cNvSpPr>
            <a:spLocks noGrp="1"/>
          </p:cNvSpPr>
          <p:nvPr>
            <p:ph sz="half" idx="2"/>
          </p:nvPr>
        </p:nvSpPr>
        <p:spPr>
          <a:xfrm>
            <a:off x="457200" y="1630362"/>
            <a:ext cx="4114800" cy="4572000"/>
          </a:xfrm>
        </p:spPr>
        <p:txBody>
          <a:bodyPr>
            <a:normAutofit fontScale="92500" lnSpcReduction="10000"/>
          </a:bodyPr>
          <a:lstStyle/>
          <a:p>
            <a:pPr>
              <a:defRPr/>
            </a:pPr>
            <a:r>
              <a:rPr lang="en-US" dirty="0" smtClean="0"/>
              <a:t>R&amp;D has gotten harder</a:t>
            </a:r>
          </a:p>
          <a:p>
            <a:pPr>
              <a:defRPr/>
            </a:pPr>
            <a:r>
              <a:rPr lang="en-US" dirty="0" smtClean="0"/>
              <a:t>Eliminates scale effects prediction, by adding</a:t>
            </a:r>
          </a:p>
          <a:p>
            <a:pPr lvl="1">
              <a:defRPr/>
            </a:pPr>
            <a:r>
              <a:rPr lang="en-US" i="1" dirty="0" smtClean="0"/>
              <a:t>Fishing out effect, </a:t>
            </a:r>
            <a:r>
              <a:rPr lang="en-US" i="1" dirty="0" smtClean="0">
                <a:latin typeface="Symbol" charset="2"/>
                <a:cs typeface="Symbol" charset="2"/>
              </a:rPr>
              <a:t>q</a:t>
            </a:r>
            <a:r>
              <a:rPr lang="en-US" i="1" dirty="0" smtClean="0"/>
              <a:t>, </a:t>
            </a:r>
            <a:r>
              <a:rPr lang="en-US" dirty="0" smtClean="0"/>
              <a:t>- probability of finding new idea is declining in the stock of ideas</a:t>
            </a:r>
          </a:p>
          <a:p>
            <a:pPr lvl="1">
              <a:defRPr/>
            </a:pPr>
            <a:r>
              <a:rPr lang="en-US" i="1" dirty="0" smtClean="0"/>
              <a:t>Diminishing returns to scientific labor,</a:t>
            </a:r>
            <a:r>
              <a:rPr lang="en-US" i="1" dirty="0" smtClean="0">
                <a:latin typeface="Symbol" charset="2"/>
                <a:cs typeface="Symbol" charset="2"/>
              </a:rPr>
              <a:t> l</a:t>
            </a:r>
            <a:r>
              <a:rPr lang="en-US" i="1" dirty="0" smtClean="0"/>
              <a:t>, </a:t>
            </a:r>
            <a:r>
              <a:rPr lang="en-US" dirty="0" smtClean="0"/>
              <a:t>-due to higher likelihood of duplicate efforts</a:t>
            </a:r>
          </a:p>
          <a:p>
            <a:pPr>
              <a:defRPr/>
            </a:pPr>
            <a:r>
              <a:rPr lang="en-US" dirty="0" smtClean="0"/>
              <a:t>Revision:</a:t>
            </a:r>
          </a:p>
          <a:p>
            <a:pPr>
              <a:defRPr/>
            </a:pPr>
            <a:r>
              <a:rPr lang="en-US" dirty="0" smtClean="0"/>
              <a:t>Implication: growth converges to 0</a:t>
            </a:r>
          </a:p>
          <a:p>
            <a:pPr marL="0" indent="0">
              <a:buNone/>
              <a:defRPr/>
            </a:pPr>
            <a:endParaRPr lang="en-US" dirty="0"/>
          </a:p>
        </p:txBody>
      </p:sp>
      <p:sp>
        <p:nvSpPr>
          <p:cNvPr id="27652" name="Text Placeholder 8"/>
          <p:cNvSpPr>
            <a:spLocks noGrp="1"/>
          </p:cNvSpPr>
          <p:nvPr>
            <p:ph type="body" sz="quarter" idx="3"/>
          </p:nvPr>
        </p:nvSpPr>
        <p:spPr>
          <a:xfrm>
            <a:off x="4645025" y="1066800"/>
            <a:ext cx="4041775" cy="639762"/>
          </a:xfrm>
        </p:spPr>
        <p:txBody>
          <a:bodyPr/>
          <a:lstStyle/>
          <a:p>
            <a:r>
              <a:rPr lang="en-US">
                <a:latin typeface="Arial" charset="0"/>
              </a:rPr>
              <a:t>Alternative explanation</a:t>
            </a:r>
          </a:p>
        </p:txBody>
      </p:sp>
      <p:sp>
        <p:nvSpPr>
          <p:cNvPr id="22533" name="Content Placeholder 6"/>
          <p:cNvSpPr>
            <a:spLocks noGrp="1"/>
          </p:cNvSpPr>
          <p:nvPr>
            <p:ph sz="quarter" idx="4"/>
          </p:nvPr>
        </p:nvSpPr>
        <p:spPr>
          <a:xfrm>
            <a:off x="4645025" y="1630362"/>
            <a:ext cx="3736975" cy="2819400"/>
          </a:xfrm>
        </p:spPr>
        <p:txBody>
          <a:bodyPr>
            <a:normAutofit fontScale="92500" lnSpcReduction="20000"/>
          </a:bodyPr>
          <a:lstStyle/>
          <a:p>
            <a:pPr>
              <a:defRPr/>
            </a:pPr>
            <a:r>
              <a:rPr lang="en-US" dirty="0" smtClean="0">
                <a:latin typeface="Arial" charset="0"/>
              </a:rPr>
              <a:t>Firms have become worse at R&amp;D</a:t>
            </a:r>
          </a:p>
          <a:p>
            <a:pPr lvl="1">
              <a:defRPr/>
            </a:pPr>
            <a:r>
              <a:rPr lang="en-US" dirty="0" smtClean="0">
                <a:latin typeface="Arial" charset="0"/>
              </a:rPr>
              <a:t>Scientific </a:t>
            </a:r>
            <a:r>
              <a:rPr lang="en-US" dirty="0">
                <a:latin typeface="Arial" charset="0"/>
              </a:rPr>
              <a:t>labor productivity, </a:t>
            </a:r>
            <a:r>
              <a:rPr lang="en-US" dirty="0">
                <a:latin typeface="Symbol" charset="0"/>
                <a:cs typeface="Symbol" charset="0"/>
              </a:rPr>
              <a:t>d</a:t>
            </a:r>
            <a:r>
              <a:rPr lang="en-US" dirty="0">
                <a:latin typeface="Arial" charset="0"/>
              </a:rPr>
              <a:t>, has declined</a:t>
            </a:r>
          </a:p>
          <a:p>
            <a:pPr>
              <a:defRPr/>
            </a:pPr>
            <a:r>
              <a:rPr lang="en-US" dirty="0" smtClean="0">
                <a:latin typeface="Arial" charset="0"/>
              </a:rPr>
              <a:t>Leave </a:t>
            </a:r>
            <a:r>
              <a:rPr lang="en-US" dirty="0" err="1" smtClean="0">
                <a:latin typeface="Arial" charset="0"/>
              </a:rPr>
              <a:t>Romer</a:t>
            </a:r>
            <a:r>
              <a:rPr lang="en-US" dirty="0" smtClean="0">
                <a:latin typeface="Arial" charset="0"/>
              </a:rPr>
              <a:t> intact</a:t>
            </a:r>
          </a:p>
          <a:p>
            <a:pPr>
              <a:defRPr/>
            </a:pPr>
            <a:r>
              <a:rPr lang="en-US" dirty="0" smtClean="0">
                <a:latin typeface="Arial" charset="0"/>
              </a:rPr>
              <a:t>Implication: </a:t>
            </a:r>
          </a:p>
          <a:p>
            <a:pPr lvl="1">
              <a:defRPr/>
            </a:pPr>
            <a:r>
              <a:rPr lang="en-US" dirty="0" smtClean="0">
                <a:latin typeface="Arial" charset="0"/>
              </a:rPr>
              <a:t>Steady state growth</a:t>
            </a:r>
          </a:p>
          <a:p>
            <a:pPr lvl="1">
              <a:defRPr/>
            </a:pPr>
            <a:r>
              <a:rPr lang="en-US" dirty="0" smtClean="0">
                <a:latin typeface="Arial" charset="0"/>
              </a:rPr>
              <a:t>Scale effects</a:t>
            </a:r>
          </a:p>
          <a:p>
            <a:pPr marL="17462" indent="0">
              <a:buFont typeface="Wingdings" charset="0"/>
              <a:buNone/>
              <a:defRPr/>
            </a:pPr>
            <a:endParaRPr lang="en-US" dirty="0">
              <a:latin typeface="Arial" charset="0"/>
            </a:endParaRPr>
          </a:p>
        </p:txBody>
      </p:sp>
      <p:graphicFrame>
        <p:nvGraphicFramePr>
          <p:cNvPr id="31750" name="Object 1"/>
          <p:cNvGraphicFramePr>
            <a:graphicFrameLocks noChangeAspect="1"/>
          </p:cNvGraphicFramePr>
          <p:nvPr>
            <p:extLst>
              <p:ext uri="{D42A27DB-BD31-4B8C-83A1-F6EECF244321}">
                <p14:modId xmlns:p14="http://schemas.microsoft.com/office/powerpoint/2010/main" val="635723058"/>
              </p:ext>
            </p:extLst>
          </p:nvPr>
        </p:nvGraphicFramePr>
        <p:xfrm>
          <a:off x="2252663" y="4800600"/>
          <a:ext cx="1204912" cy="381000"/>
        </p:xfrm>
        <a:graphic>
          <a:graphicData uri="http://schemas.openxmlformats.org/presentationml/2006/ole">
            <mc:AlternateContent xmlns:mc="http://schemas.openxmlformats.org/markup-compatibility/2006">
              <mc:Choice xmlns:v="urn:schemas-microsoft-com:vml" Requires="v">
                <p:oleObj spid="_x0000_s31880" name="Equation" r:id="rId4" imgW="723900" imgH="228600" progId="Equation.3">
                  <p:embed/>
                </p:oleObj>
              </mc:Choice>
              <mc:Fallback>
                <p:oleObj name="Equation" r:id="rId4" imgW="723900" imgH="228600" progId="Equation.3">
                  <p:embed/>
                  <p:pic>
                    <p:nvPicPr>
                      <p:cNvPr id="0" name="Object 1"/>
                      <p:cNvPicPr>
                        <a:picLocks noChangeAspect="1" noChangeArrowheads="1"/>
                      </p:cNvPicPr>
                      <p:nvPr/>
                    </p:nvPicPr>
                    <p:blipFill>
                      <a:blip r:embed="rId5"/>
                      <a:srcRect/>
                      <a:stretch>
                        <a:fillRect/>
                      </a:stretch>
                    </p:blipFill>
                    <p:spPr bwMode="auto">
                      <a:xfrm>
                        <a:off x="2252663" y="4800600"/>
                        <a:ext cx="1204912" cy="381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
        <p:nvSpPr>
          <p:cNvPr id="2" name="TextBox 1"/>
          <p:cNvSpPr txBox="1"/>
          <p:nvPr/>
        </p:nvSpPr>
        <p:spPr>
          <a:xfrm>
            <a:off x="486851" y="6248400"/>
            <a:ext cx="3931184" cy="369332"/>
          </a:xfrm>
          <a:prstGeom prst="rect">
            <a:avLst/>
          </a:prstGeom>
          <a:noFill/>
        </p:spPr>
        <p:txBody>
          <a:bodyPr wrap="none" rtlCol="0">
            <a:spAutoFit/>
          </a:bodyPr>
          <a:lstStyle/>
          <a:p>
            <a:r>
              <a:rPr lang="en-US" dirty="0" smtClean="0">
                <a:latin typeface="+mn-lt"/>
              </a:rPr>
              <a:t>Third explanation is extension of first</a:t>
            </a:r>
            <a:endParaRPr lang="en-US"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53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53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3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53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53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53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2" grpId="0" build="p"/>
      <p:bldP spid="2253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p:txBody>
          <a:bodyPr/>
          <a:lstStyle/>
          <a:p>
            <a:r>
              <a:rPr lang="en-US" sz="4400" dirty="0" smtClean="0">
                <a:latin typeface="Garamond" charset="0"/>
              </a:rPr>
              <a:t>Paper tests the two explanations</a:t>
            </a:r>
            <a:endParaRPr lang="en-US" sz="4400" dirty="0">
              <a:latin typeface="Garamond" charset="0"/>
            </a:endParaRPr>
          </a:p>
        </p:txBody>
      </p:sp>
      <p:sp>
        <p:nvSpPr>
          <p:cNvPr id="39938" name="Content Placeholder 2"/>
          <p:cNvSpPr>
            <a:spLocks noGrp="1"/>
          </p:cNvSpPr>
          <p:nvPr>
            <p:ph idx="1"/>
          </p:nvPr>
        </p:nvSpPr>
        <p:spPr>
          <a:xfrm>
            <a:off x="457200" y="1870075"/>
            <a:ext cx="7924800" cy="3540125"/>
          </a:xfrm>
        </p:spPr>
        <p:txBody>
          <a:bodyPr>
            <a:normAutofit fontScale="92500" lnSpcReduction="20000"/>
          </a:bodyPr>
          <a:lstStyle/>
          <a:p>
            <a:pPr marL="514350" indent="-514350">
              <a:buFont typeface="Garamond" charset="0"/>
              <a:buAutoNum type="arabicPeriod"/>
            </a:pPr>
            <a:r>
              <a:rPr lang="en-US" dirty="0" smtClean="0">
                <a:latin typeface="Arial" charset="0"/>
              </a:rPr>
              <a:t>Characterize firms’ R&amp;D productivity (RQ)</a:t>
            </a:r>
          </a:p>
          <a:p>
            <a:pPr marL="514350" indent="-514350">
              <a:buFont typeface="Garamond" charset="0"/>
              <a:buAutoNum type="arabicPeriod"/>
            </a:pPr>
            <a:r>
              <a:rPr lang="en-US" dirty="0" smtClean="0">
                <a:latin typeface="Arial" charset="0"/>
              </a:rPr>
              <a:t>Conduct semi-critical test of two explanations</a:t>
            </a:r>
          </a:p>
          <a:p>
            <a:pPr marL="514350" indent="-514350">
              <a:buFont typeface="Garamond" charset="0"/>
              <a:buAutoNum type="arabicPeriod"/>
            </a:pPr>
            <a:r>
              <a:rPr lang="en-US" dirty="0" smtClean="0">
                <a:latin typeface="Arial" charset="0"/>
              </a:rPr>
              <a:t>Identify </a:t>
            </a:r>
            <a:r>
              <a:rPr lang="en-US" dirty="0">
                <a:latin typeface="Arial" charset="0"/>
              </a:rPr>
              <a:t>source of declining RQ</a:t>
            </a:r>
          </a:p>
          <a:p>
            <a:pPr marL="514350" indent="-514350">
              <a:buFont typeface="Garamond" charset="0"/>
              <a:buAutoNum type="arabicPeriod"/>
            </a:pPr>
            <a:r>
              <a:rPr lang="en-US" dirty="0">
                <a:latin typeface="Arial" charset="0"/>
              </a:rPr>
              <a:t>Demonstrate sufficient to account for decline</a:t>
            </a:r>
          </a:p>
          <a:p>
            <a:pPr marL="514350" indent="-514350">
              <a:buFont typeface="Garamond" charset="0"/>
              <a:buAutoNum type="arabicPeriod"/>
            </a:pPr>
            <a:r>
              <a:rPr lang="en-US" dirty="0">
                <a:latin typeface="Arial" charset="0"/>
              </a:rPr>
              <a:t>Rule out alternative explanations linking source to declining RQ</a:t>
            </a:r>
          </a:p>
          <a:p>
            <a:pPr marL="514350" indent="-514350">
              <a:buFont typeface="Garamond" charset="0"/>
              <a:buAutoNum type="arabicPeriod"/>
            </a:pPr>
            <a:r>
              <a:rPr lang="en-US" dirty="0">
                <a:latin typeface="Arial" charset="0"/>
              </a:rPr>
              <a:t>Speculate why it causes decline in RQ</a:t>
            </a:r>
          </a:p>
          <a:p>
            <a:pPr marL="514350" indent="-514350">
              <a:buFont typeface="Garamond" charset="0"/>
              <a:buAutoNum type="arabicPeriod"/>
            </a:pPr>
            <a:r>
              <a:rPr lang="en-US" dirty="0">
                <a:latin typeface="Arial" charset="0"/>
              </a:rPr>
              <a:t>Speculate why firms persist with it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6"/>
          <p:cNvSpPr>
            <a:spLocks noGrp="1"/>
          </p:cNvSpPr>
          <p:nvPr>
            <p:ph type="title"/>
          </p:nvPr>
        </p:nvSpPr>
        <p:spPr>
          <a:xfrm>
            <a:off x="457200" y="277813"/>
            <a:ext cx="8229600" cy="1169987"/>
          </a:xfrm>
        </p:spPr>
        <p:txBody>
          <a:bodyPr/>
          <a:lstStyle/>
          <a:p>
            <a:r>
              <a:rPr lang="en-US" sz="4000" dirty="0" smtClean="0">
                <a:solidFill>
                  <a:schemeClr val="accent6">
                    <a:lumMod val="75000"/>
                  </a:schemeClr>
                </a:solidFill>
                <a:latin typeface="Garamond" charset="0"/>
              </a:rPr>
              <a:t>RQ </a:t>
            </a:r>
            <a:r>
              <a:rPr lang="en-US" sz="4000" dirty="0">
                <a:solidFill>
                  <a:schemeClr val="accent6">
                    <a:lumMod val="75000"/>
                  </a:schemeClr>
                </a:solidFill>
                <a:latin typeface="Garamond" charset="0"/>
              </a:rPr>
              <a:t>is most intuitive measure you </a:t>
            </a:r>
            <a:br>
              <a:rPr lang="en-US" sz="4000" dirty="0">
                <a:solidFill>
                  <a:schemeClr val="accent6">
                    <a:lumMod val="75000"/>
                  </a:schemeClr>
                </a:solidFill>
                <a:latin typeface="Garamond" charset="0"/>
              </a:rPr>
            </a:br>
            <a:r>
              <a:rPr lang="en-US" sz="4000" dirty="0">
                <a:solidFill>
                  <a:schemeClr val="accent6">
                    <a:lumMod val="75000"/>
                  </a:schemeClr>
                </a:solidFill>
                <a:latin typeface="Garamond" charset="0"/>
              </a:rPr>
              <a:t>could construct for R&amp;D productivity</a:t>
            </a:r>
          </a:p>
        </p:txBody>
      </p:sp>
      <p:sp>
        <p:nvSpPr>
          <p:cNvPr id="29698" name="Content Placeholder 7"/>
          <p:cNvSpPr>
            <a:spLocks noGrp="1"/>
          </p:cNvSpPr>
          <p:nvPr>
            <p:ph sz="half" idx="1"/>
          </p:nvPr>
        </p:nvSpPr>
        <p:spPr>
          <a:xfrm>
            <a:off x="311150" y="1905000"/>
            <a:ext cx="8223250" cy="4267200"/>
          </a:xfrm>
        </p:spPr>
        <p:txBody>
          <a:bodyPr>
            <a:normAutofit fontScale="92500" lnSpcReduction="10000"/>
          </a:bodyPr>
          <a:lstStyle/>
          <a:p>
            <a:pPr>
              <a:defRPr/>
            </a:pPr>
            <a:r>
              <a:rPr lang="en-US" sz="2200" dirty="0" smtClean="0">
                <a:latin typeface="Arial" charset="0"/>
              </a:rPr>
              <a:t>Derived </a:t>
            </a:r>
            <a:r>
              <a:rPr lang="en-US" sz="2200" dirty="0">
                <a:latin typeface="Arial" charset="0"/>
              </a:rPr>
              <a:t>from </a:t>
            </a:r>
            <a:r>
              <a:rPr lang="en-US" altLang="ja-JP" sz="2200" dirty="0" smtClean="0">
                <a:latin typeface="Arial" charset="0"/>
              </a:rPr>
              <a:t>production function:</a:t>
            </a:r>
            <a:endParaRPr lang="en-US" sz="2200" dirty="0">
              <a:latin typeface="Arial" charset="0"/>
            </a:endParaRPr>
          </a:p>
          <a:p>
            <a:pPr lvl="1">
              <a:defRPr/>
            </a:pPr>
            <a:r>
              <a:rPr lang="en-US" sz="1900" i="1" dirty="0">
                <a:latin typeface="Arial" charset="0"/>
                <a:cs typeface="ＭＳ Ｐゴシック" charset="0"/>
              </a:rPr>
              <a:t>Y = </a:t>
            </a:r>
            <a:r>
              <a:rPr lang="en-US" sz="1900" i="1" dirty="0" err="1">
                <a:latin typeface="Arial" charset="0"/>
                <a:cs typeface="ＭＳ Ｐゴシック" charset="0"/>
              </a:rPr>
              <a:t>K</a:t>
            </a:r>
            <a:r>
              <a:rPr lang="en-US" sz="1900" i="1" baseline="30000" dirty="0" err="1" smtClean="0">
                <a:latin typeface="Symbol" charset="0"/>
                <a:cs typeface="ＭＳ Ｐゴシック" charset="0"/>
              </a:rPr>
              <a:t>a</a:t>
            </a:r>
            <a:r>
              <a:rPr lang="en-US" sz="1900" i="1" dirty="0" smtClean="0">
                <a:latin typeface="Arial" charset="0"/>
                <a:cs typeface="ＭＳ Ｐゴシック" charset="0"/>
              </a:rPr>
              <a:t> </a:t>
            </a:r>
            <a:r>
              <a:rPr lang="en-US" sz="1900" i="1" dirty="0" err="1">
                <a:latin typeface="Arial" charset="0"/>
                <a:cs typeface="ＭＳ Ｐゴシック" charset="0"/>
              </a:rPr>
              <a:t>L</a:t>
            </a:r>
            <a:r>
              <a:rPr lang="en-US" sz="1900" i="1" baseline="30000" dirty="0" err="1" smtClean="0">
                <a:latin typeface="Symbol" charset="0"/>
                <a:cs typeface="ＭＳ Ｐゴシック" charset="0"/>
              </a:rPr>
              <a:t>b</a:t>
            </a:r>
            <a:r>
              <a:rPr lang="en-US" sz="1900" i="1" baseline="30000" dirty="0" smtClean="0">
                <a:latin typeface="Arial" charset="0"/>
                <a:cs typeface="ＭＳ Ｐゴシック" charset="0"/>
              </a:rPr>
              <a:t> </a:t>
            </a:r>
            <a:endParaRPr lang="en-US" sz="1900" i="1" baseline="30000" dirty="0" smtClean="0">
              <a:latin typeface="Arial" charset="0"/>
              <a:cs typeface="ＭＳ Ｐゴシック" charset="0"/>
            </a:endParaRPr>
          </a:p>
          <a:p>
            <a:pPr lvl="1">
              <a:defRPr/>
            </a:pPr>
            <a:endParaRPr lang="en-US" sz="1900" i="1" baseline="30000" dirty="0" smtClean="0">
              <a:latin typeface="Arial" charset="0"/>
              <a:cs typeface="ＭＳ Ｐゴシック" charset="0"/>
            </a:endParaRPr>
          </a:p>
          <a:p>
            <a:pPr>
              <a:lnSpc>
                <a:spcPct val="80000"/>
              </a:lnSpc>
              <a:defRPr/>
            </a:pPr>
            <a:r>
              <a:rPr lang="en-US" sz="2200" dirty="0" smtClean="0">
                <a:latin typeface="Arial" charset="0"/>
              </a:rPr>
              <a:t>Expand </a:t>
            </a:r>
            <a:r>
              <a:rPr lang="en-US" sz="2200" dirty="0">
                <a:latin typeface="Arial" charset="0"/>
              </a:rPr>
              <a:t>it to include intangibles</a:t>
            </a:r>
            <a:r>
              <a:rPr lang="en-US" sz="2200" dirty="0" smtClean="0">
                <a:latin typeface="Arial" charset="0"/>
              </a:rPr>
              <a:t>:</a:t>
            </a:r>
            <a:endParaRPr lang="en-US" sz="2200" dirty="0">
              <a:latin typeface="Arial" charset="0"/>
            </a:endParaRPr>
          </a:p>
          <a:p>
            <a:pPr marL="447675" lvl="1" indent="0">
              <a:lnSpc>
                <a:spcPct val="80000"/>
              </a:lnSpc>
              <a:buNone/>
              <a:defRPr/>
            </a:pPr>
            <a:r>
              <a:rPr lang="en-US" sz="1900" i="1" dirty="0" err="1" smtClean="0">
                <a:latin typeface="Arial" charset="0"/>
                <a:cs typeface="ＭＳ Ｐゴシック" charset="0"/>
              </a:rPr>
              <a:t>Output</a:t>
            </a:r>
            <a:r>
              <a:rPr lang="en-US" sz="1900" i="1" baseline="-25000" dirty="0" err="1" smtClean="0">
                <a:latin typeface="Arial" charset="0"/>
                <a:cs typeface="ＭＳ Ｐゴシック" charset="0"/>
              </a:rPr>
              <a:t>it</a:t>
            </a:r>
            <a:r>
              <a:rPr lang="en-US" sz="1900" i="1" dirty="0" smtClean="0">
                <a:latin typeface="Arial" charset="0"/>
                <a:cs typeface="ＭＳ Ｐゴシック" charset="0"/>
              </a:rPr>
              <a:t>  </a:t>
            </a:r>
            <a:r>
              <a:rPr lang="en-US" sz="1900" i="1" dirty="0">
                <a:latin typeface="Arial" charset="0"/>
                <a:cs typeface="ＭＳ Ｐゴシック" charset="0"/>
              </a:rPr>
              <a:t>= </a:t>
            </a:r>
            <a:r>
              <a:rPr lang="en-US" sz="1900" i="1" dirty="0" err="1" smtClean="0">
                <a:latin typeface="Arial" charset="0"/>
                <a:cs typeface="ＭＳ Ｐゴシック" charset="0"/>
              </a:rPr>
              <a:t>Capital</a:t>
            </a:r>
            <a:r>
              <a:rPr lang="en-US" sz="1900" i="1" baseline="-25000" dirty="0" err="1">
                <a:latin typeface="Arial" charset="0"/>
                <a:cs typeface="ＭＳ Ｐゴシック" charset="0"/>
              </a:rPr>
              <a:t>it</a:t>
            </a:r>
            <a:r>
              <a:rPr lang="en-US" sz="1900" i="1" baseline="30000" dirty="0" err="1" smtClean="0">
                <a:latin typeface="Symbol" charset="0"/>
                <a:cs typeface="ＭＳ Ｐゴシック" charset="0"/>
              </a:rPr>
              <a:t>a</a:t>
            </a:r>
            <a:r>
              <a:rPr lang="en-US" sz="1900" i="1" dirty="0" smtClean="0">
                <a:latin typeface="Arial" charset="0"/>
                <a:cs typeface="ＭＳ Ｐゴシック" charset="0"/>
              </a:rPr>
              <a:t> </a:t>
            </a:r>
            <a:r>
              <a:rPr lang="en-US" sz="1900" i="1" dirty="0">
                <a:latin typeface="Arial" charset="0"/>
                <a:cs typeface="ＭＳ Ｐゴシック" charset="0"/>
              </a:rPr>
              <a:t>*</a:t>
            </a:r>
            <a:r>
              <a:rPr lang="en-US" sz="1900" i="1" dirty="0" err="1" smtClean="0">
                <a:latin typeface="Arial" charset="0"/>
                <a:cs typeface="ＭＳ Ｐゴシック" charset="0"/>
              </a:rPr>
              <a:t>Labor</a:t>
            </a:r>
            <a:r>
              <a:rPr lang="en-US" sz="1900" i="1" baseline="-25000" dirty="0" err="1">
                <a:latin typeface="Arial" charset="0"/>
                <a:cs typeface="ＭＳ Ｐゴシック" charset="0"/>
              </a:rPr>
              <a:t>it</a:t>
            </a:r>
            <a:r>
              <a:rPr lang="en-US" sz="1900" i="1" baseline="30000" dirty="0" err="1" smtClean="0">
                <a:latin typeface="Symbol" charset="0"/>
                <a:cs typeface="ＭＳ Ｐゴシック" charset="0"/>
              </a:rPr>
              <a:t>b</a:t>
            </a:r>
            <a:r>
              <a:rPr lang="en-US" sz="1900" i="1" baseline="30000" dirty="0" smtClean="0">
                <a:latin typeface="Arial" charset="0"/>
                <a:cs typeface="ＭＳ Ｐゴシック" charset="0"/>
              </a:rPr>
              <a:t> </a:t>
            </a:r>
            <a:r>
              <a:rPr lang="en-US" sz="1900" i="1" dirty="0">
                <a:latin typeface="Arial" charset="0"/>
                <a:cs typeface="ＭＳ Ｐゴシック" charset="0"/>
              </a:rPr>
              <a:t>* </a:t>
            </a:r>
            <a:r>
              <a:rPr lang="en-US" sz="1900" i="1" dirty="0" smtClean="0">
                <a:latin typeface="Arial" charset="0"/>
                <a:cs typeface="ＭＳ Ｐゴシック" charset="0"/>
              </a:rPr>
              <a:t>R&amp;D</a:t>
            </a:r>
            <a:r>
              <a:rPr lang="en-US" sz="1900" i="1" baseline="-25000" dirty="0" smtClean="0">
                <a:latin typeface="Arial" charset="0"/>
                <a:cs typeface="ＭＳ Ｐゴシック" charset="0"/>
              </a:rPr>
              <a:t>it-1</a:t>
            </a:r>
            <a:r>
              <a:rPr lang="en-US" sz="1900" i="1" baseline="30000" dirty="0" smtClean="0">
                <a:latin typeface="Symbol" charset="0"/>
                <a:cs typeface="ＭＳ Ｐゴシック" charset="0"/>
              </a:rPr>
              <a:t>g</a:t>
            </a:r>
            <a:r>
              <a:rPr lang="en-US" sz="1900" i="1" dirty="0" smtClean="0">
                <a:latin typeface="Arial" charset="0"/>
                <a:cs typeface="ＭＳ Ｐゴシック" charset="0"/>
              </a:rPr>
              <a:t> </a:t>
            </a:r>
            <a:r>
              <a:rPr lang="en-US" sz="1900" i="1" dirty="0">
                <a:latin typeface="Arial" charset="0"/>
                <a:cs typeface="ＭＳ Ｐゴシック" charset="0"/>
              </a:rPr>
              <a:t>* </a:t>
            </a:r>
            <a:r>
              <a:rPr lang="en-US" sz="1900" i="1" dirty="0">
                <a:latin typeface="Arial" charset="0"/>
                <a:cs typeface="ＭＳ Ｐゴシック" charset="0"/>
              </a:rPr>
              <a:t>S</a:t>
            </a:r>
            <a:r>
              <a:rPr lang="en-US" sz="1900" i="1" dirty="0" smtClean="0">
                <a:latin typeface="Arial" charset="0"/>
                <a:cs typeface="ＭＳ Ｐゴシック" charset="0"/>
              </a:rPr>
              <a:t>pillovers</a:t>
            </a:r>
            <a:r>
              <a:rPr lang="en-US" sz="1900" i="1" baseline="-25000" dirty="0" smtClean="0">
                <a:latin typeface="Arial" charset="0"/>
                <a:cs typeface="ＭＳ Ｐゴシック" charset="0"/>
              </a:rPr>
              <a:t>it-1</a:t>
            </a:r>
            <a:r>
              <a:rPr lang="en-US" sz="1900" i="1" baseline="30000" dirty="0" smtClean="0">
                <a:latin typeface="Symbol" charset="0"/>
                <a:cs typeface="ＭＳ Ｐゴシック" charset="0"/>
              </a:rPr>
              <a:t>d</a:t>
            </a:r>
            <a:r>
              <a:rPr lang="en-US" sz="1900" i="1" dirty="0">
                <a:latin typeface="Arial" charset="0"/>
                <a:cs typeface="ＭＳ Ｐゴシック" charset="0"/>
              </a:rPr>
              <a:t>* </a:t>
            </a:r>
            <a:r>
              <a:rPr lang="en-US" sz="1900" i="1" dirty="0" err="1" smtClean="0">
                <a:latin typeface="Arial" charset="0"/>
                <a:cs typeface="ＭＳ Ｐゴシック" charset="0"/>
              </a:rPr>
              <a:t>Advertising</a:t>
            </a:r>
            <a:r>
              <a:rPr lang="en-US" sz="1900" i="1" baseline="-25000" dirty="0" err="1" smtClean="0">
                <a:latin typeface="Arial" charset="0"/>
                <a:cs typeface="ＭＳ Ｐゴシック" charset="0"/>
              </a:rPr>
              <a:t>it</a:t>
            </a:r>
            <a:r>
              <a:rPr lang="en-US" sz="1900" i="1" baseline="30000" dirty="0" err="1" smtClean="0">
                <a:latin typeface="Symbol" charset="0"/>
                <a:cs typeface="ＭＳ Ｐゴシック" charset="0"/>
              </a:rPr>
              <a:t>e</a:t>
            </a:r>
            <a:endParaRPr lang="en-US" sz="1900" i="1" baseline="30000" dirty="0">
              <a:latin typeface="Symbol" charset="0"/>
              <a:cs typeface="ＭＳ Ｐゴシック" charset="0"/>
            </a:endParaRPr>
          </a:p>
          <a:p>
            <a:pPr marL="447675" lvl="1" indent="0">
              <a:lnSpc>
                <a:spcPct val="80000"/>
              </a:lnSpc>
              <a:buNone/>
              <a:defRPr/>
            </a:pPr>
            <a:endParaRPr lang="en-US" sz="1900" i="1" baseline="30000" dirty="0" smtClean="0">
              <a:latin typeface="Symbol" charset="0"/>
              <a:cs typeface="ＭＳ Ｐゴシック" charset="0"/>
            </a:endParaRPr>
          </a:p>
          <a:p>
            <a:pPr marL="733425" lvl="1" indent="-285750">
              <a:lnSpc>
                <a:spcPct val="80000"/>
              </a:lnSpc>
              <a:defRPr/>
            </a:pPr>
            <a:r>
              <a:rPr lang="en-US" sz="1800" dirty="0" smtClean="0">
                <a:latin typeface="Arial" charset="0"/>
              </a:rPr>
              <a:t>Matches </a:t>
            </a:r>
            <a:r>
              <a:rPr lang="en-US" sz="1800" dirty="0">
                <a:latin typeface="Arial" charset="0"/>
              </a:rPr>
              <a:t>most common approach to measuring R&amp;D productivity (</a:t>
            </a:r>
            <a:r>
              <a:rPr lang="en-US" sz="1600" dirty="0">
                <a:latin typeface="Arial" charset="0"/>
              </a:rPr>
              <a:t>Hall, </a:t>
            </a:r>
            <a:r>
              <a:rPr lang="en-US" sz="1600" dirty="0" err="1">
                <a:latin typeface="Arial" charset="0"/>
              </a:rPr>
              <a:t>Mairesse</a:t>
            </a:r>
            <a:r>
              <a:rPr lang="en-US" sz="1600" dirty="0">
                <a:latin typeface="Arial" charset="0"/>
              </a:rPr>
              <a:t>, </a:t>
            </a:r>
            <a:r>
              <a:rPr lang="en-US" sz="1600" dirty="0" err="1">
                <a:latin typeface="Arial" charset="0"/>
              </a:rPr>
              <a:t>Mohnen</a:t>
            </a:r>
            <a:r>
              <a:rPr lang="en-US" sz="1600" dirty="0">
                <a:latin typeface="Arial" charset="0"/>
              </a:rPr>
              <a:t> 2010</a:t>
            </a:r>
            <a:r>
              <a:rPr lang="en-US" sz="1600" dirty="0" smtClean="0">
                <a:latin typeface="Arial" charset="0"/>
              </a:rPr>
              <a:t>)</a:t>
            </a:r>
            <a:endParaRPr lang="en-US" sz="1900" i="1" baseline="30000" dirty="0" smtClean="0">
              <a:latin typeface="Symbol" charset="0"/>
              <a:cs typeface="ＭＳ Ｐゴシック" charset="0"/>
            </a:endParaRPr>
          </a:p>
          <a:p>
            <a:pPr marL="447675" lvl="1" indent="0">
              <a:lnSpc>
                <a:spcPct val="80000"/>
              </a:lnSpc>
              <a:buFont typeface="Wingdings" charset="0"/>
              <a:buNone/>
              <a:defRPr/>
            </a:pPr>
            <a:endParaRPr lang="en-US" sz="1900" dirty="0">
              <a:latin typeface="Arial" charset="0"/>
            </a:endParaRPr>
          </a:p>
          <a:p>
            <a:pPr>
              <a:lnSpc>
                <a:spcPct val="80000"/>
              </a:lnSpc>
              <a:defRPr/>
            </a:pPr>
            <a:r>
              <a:rPr lang="en-US" sz="2200" dirty="0" smtClean="0">
                <a:latin typeface="Arial" charset="0"/>
              </a:rPr>
              <a:t>Make all exponents </a:t>
            </a:r>
            <a:r>
              <a:rPr lang="en-US" sz="2200" dirty="0" smtClean="0">
                <a:latin typeface="Arial" charset="0"/>
              </a:rPr>
              <a:t>firm-specific:</a:t>
            </a:r>
          </a:p>
          <a:p>
            <a:pPr marL="0" indent="0">
              <a:lnSpc>
                <a:spcPct val="80000"/>
              </a:lnSpc>
              <a:buNone/>
              <a:defRPr/>
            </a:pPr>
            <a:r>
              <a:rPr lang="en-US" sz="2200" i="1" dirty="0" smtClean="0">
                <a:latin typeface="Arial" charset="0"/>
              </a:rPr>
              <a:t>      </a:t>
            </a:r>
            <a:r>
              <a:rPr lang="en-US" sz="1900" i="1" dirty="0" err="1" smtClean="0">
                <a:latin typeface="Arial" charset="0"/>
                <a:cs typeface="ＭＳ Ｐゴシック" charset="0"/>
              </a:rPr>
              <a:t>Output</a:t>
            </a:r>
            <a:r>
              <a:rPr lang="en-US" sz="1900" i="1" baseline="-25000" dirty="0" err="1" smtClean="0">
                <a:latin typeface="Arial" charset="0"/>
                <a:cs typeface="ＭＳ Ｐゴシック" charset="0"/>
              </a:rPr>
              <a:t>it</a:t>
            </a:r>
            <a:r>
              <a:rPr lang="en-US" sz="1900" i="1" dirty="0" smtClean="0">
                <a:latin typeface="Arial" charset="0"/>
                <a:cs typeface="ＭＳ Ｐゴシック" charset="0"/>
              </a:rPr>
              <a:t>  </a:t>
            </a:r>
            <a:r>
              <a:rPr lang="en-US" sz="1900" i="1" dirty="0">
                <a:latin typeface="Arial" charset="0"/>
                <a:cs typeface="ＭＳ Ｐゴシック" charset="0"/>
              </a:rPr>
              <a:t>= </a:t>
            </a:r>
            <a:r>
              <a:rPr lang="en-US" sz="1900" i="1" dirty="0" err="1" smtClean="0">
                <a:latin typeface="Arial" charset="0"/>
                <a:cs typeface="ＭＳ Ｐゴシック" charset="0"/>
              </a:rPr>
              <a:t>Capital</a:t>
            </a:r>
            <a:r>
              <a:rPr lang="en-US" sz="1900" i="1" baseline="-25000" dirty="0" err="1" smtClean="0">
                <a:latin typeface="Arial" charset="0"/>
                <a:cs typeface="ＭＳ Ｐゴシック" charset="0"/>
              </a:rPr>
              <a:t>it</a:t>
            </a:r>
            <a:r>
              <a:rPr lang="en-US" sz="1900" i="1" baseline="30000" dirty="0" err="1" smtClean="0">
                <a:latin typeface="Symbol" charset="0"/>
                <a:cs typeface="ＭＳ Ｐゴシック" charset="0"/>
              </a:rPr>
              <a:t>ai</a:t>
            </a:r>
            <a:r>
              <a:rPr lang="en-US" sz="1900" i="1" dirty="0" smtClean="0">
                <a:latin typeface="Arial" charset="0"/>
                <a:cs typeface="ＭＳ Ｐゴシック" charset="0"/>
              </a:rPr>
              <a:t> </a:t>
            </a:r>
            <a:r>
              <a:rPr lang="en-US" sz="1900" i="1" dirty="0">
                <a:latin typeface="Arial" charset="0"/>
                <a:cs typeface="ＭＳ Ｐゴシック" charset="0"/>
              </a:rPr>
              <a:t>*</a:t>
            </a:r>
            <a:r>
              <a:rPr lang="en-US" sz="1900" i="1" dirty="0" err="1" smtClean="0">
                <a:latin typeface="Arial" charset="0"/>
                <a:cs typeface="ＭＳ Ｐゴシック" charset="0"/>
              </a:rPr>
              <a:t>Labor</a:t>
            </a:r>
            <a:r>
              <a:rPr lang="en-US" sz="1900" i="1" baseline="-25000" dirty="0" err="1" smtClean="0">
                <a:latin typeface="Arial" charset="0"/>
                <a:cs typeface="ＭＳ Ｐゴシック" charset="0"/>
              </a:rPr>
              <a:t>it</a:t>
            </a:r>
            <a:r>
              <a:rPr lang="en-US" sz="1900" i="1" baseline="30000" dirty="0" err="1" smtClean="0">
                <a:latin typeface="Symbol" charset="0"/>
                <a:cs typeface="ＭＳ Ｐゴシック" charset="0"/>
              </a:rPr>
              <a:t>bi</a:t>
            </a:r>
            <a:r>
              <a:rPr lang="en-US" sz="1900" i="1" baseline="30000" dirty="0" smtClean="0">
                <a:latin typeface="Arial" charset="0"/>
                <a:cs typeface="ＭＳ Ｐゴシック" charset="0"/>
              </a:rPr>
              <a:t> </a:t>
            </a:r>
            <a:r>
              <a:rPr lang="en-US" sz="1900" i="1" dirty="0">
                <a:latin typeface="Arial" charset="0"/>
                <a:cs typeface="ＭＳ Ｐゴシック" charset="0"/>
              </a:rPr>
              <a:t>* </a:t>
            </a:r>
            <a:r>
              <a:rPr lang="en-US" sz="1900" i="1" dirty="0" smtClean="0">
                <a:latin typeface="Arial" charset="0"/>
                <a:cs typeface="ＭＳ Ｐゴシック" charset="0"/>
              </a:rPr>
              <a:t>R&amp;D</a:t>
            </a:r>
            <a:r>
              <a:rPr lang="en-US" sz="1900" i="1" baseline="-25000" dirty="0" smtClean="0">
                <a:latin typeface="Arial" charset="0"/>
                <a:cs typeface="ＭＳ Ｐゴシック" charset="0"/>
              </a:rPr>
              <a:t>it-1</a:t>
            </a:r>
            <a:r>
              <a:rPr lang="en-US" sz="1900" i="1" baseline="30000" dirty="0" smtClean="0">
                <a:latin typeface="Symbol" charset="0"/>
                <a:cs typeface="ＭＳ Ｐゴシック" charset="0"/>
              </a:rPr>
              <a:t>gi</a:t>
            </a:r>
            <a:r>
              <a:rPr lang="en-US" sz="1900" i="1" dirty="0" smtClean="0">
                <a:latin typeface="Arial" charset="0"/>
                <a:cs typeface="ＭＳ Ｐゴシック" charset="0"/>
              </a:rPr>
              <a:t> </a:t>
            </a:r>
            <a:r>
              <a:rPr lang="en-US" sz="1900" i="1" dirty="0">
                <a:latin typeface="Arial" charset="0"/>
                <a:cs typeface="ＭＳ Ｐゴシック" charset="0"/>
              </a:rPr>
              <a:t>* </a:t>
            </a:r>
            <a:r>
              <a:rPr lang="en-US" sz="1900" i="1" dirty="0">
                <a:latin typeface="Arial" charset="0"/>
              </a:rPr>
              <a:t>S</a:t>
            </a:r>
            <a:r>
              <a:rPr lang="en-US" sz="1900" i="1" dirty="0" smtClean="0">
                <a:latin typeface="Arial" charset="0"/>
                <a:cs typeface="ＭＳ Ｐゴシック" charset="0"/>
              </a:rPr>
              <a:t>pillovers</a:t>
            </a:r>
            <a:r>
              <a:rPr lang="en-US" sz="1900" i="1" baseline="-25000" dirty="0" smtClean="0">
                <a:latin typeface="Arial" charset="0"/>
                <a:cs typeface="ＭＳ Ｐゴシック" charset="0"/>
              </a:rPr>
              <a:t>it-1</a:t>
            </a:r>
            <a:r>
              <a:rPr lang="en-US" sz="1900" i="1" baseline="30000" dirty="0" smtClean="0">
                <a:latin typeface="Symbol" charset="0"/>
                <a:cs typeface="ＭＳ Ｐゴシック" charset="0"/>
              </a:rPr>
              <a:t>di</a:t>
            </a:r>
            <a:r>
              <a:rPr lang="en-US" sz="1900" i="1" dirty="0" smtClean="0">
                <a:latin typeface="Arial" charset="0"/>
                <a:cs typeface="ＭＳ Ｐゴシック" charset="0"/>
              </a:rPr>
              <a:t>* </a:t>
            </a:r>
            <a:r>
              <a:rPr lang="en-US" sz="1900" i="1" dirty="0" err="1" smtClean="0">
                <a:latin typeface="Arial" charset="0"/>
                <a:cs typeface="ＭＳ Ｐゴシック" charset="0"/>
              </a:rPr>
              <a:t>Advertising</a:t>
            </a:r>
            <a:r>
              <a:rPr lang="en-US" sz="1900" i="1" baseline="-25000" dirty="0" err="1" smtClean="0">
                <a:latin typeface="Arial" charset="0"/>
                <a:cs typeface="ＭＳ Ｐゴシック" charset="0"/>
              </a:rPr>
              <a:t>it</a:t>
            </a:r>
            <a:r>
              <a:rPr lang="en-US" sz="1900" i="1" baseline="30000" dirty="0" err="1" smtClean="0">
                <a:latin typeface="Symbol" charset="0"/>
                <a:cs typeface="ＭＳ Ｐゴシック" charset="0"/>
              </a:rPr>
              <a:t>ei</a:t>
            </a:r>
            <a:endParaRPr lang="en-US" sz="1900" i="1" baseline="30000" dirty="0">
              <a:latin typeface="Symbol" charset="0"/>
              <a:cs typeface="ＭＳ Ｐゴシック" charset="0"/>
            </a:endParaRPr>
          </a:p>
          <a:p>
            <a:pPr>
              <a:lnSpc>
                <a:spcPct val="80000"/>
              </a:lnSpc>
              <a:defRPr/>
            </a:pPr>
            <a:endParaRPr lang="en-US" sz="2200" dirty="0" smtClean="0">
              <a:latin typeface="Arial" charset="0"/>
            </a:endParaRPr>
          </a:p>
          <a:p>
            <a:pPr lvl="1">
              <a:lnSpc>
                <a:spcPct val="80000"/>
              </a:lnSpc>
              <a:defRPr/>
            </a:pPr>
            <a:r>
              <a:rPr lang="en-US" sz="1800" dirty="0" smtClean="0">
                <a:latin typeface="Arial" charset="0"/>
                <a:cs typeface="ＭＳ Ｐゴシック" charset="0"/>
              </a:rPr>
              <a:t>RQ </a:t>
            </a:r>
            <a:r>
              <a:rPr lang="en-US" sz="1800" dirty="0">
                <a:latin typeface="Arial" charset="0"/>
                <a:cs typeface="ＭＳ Ｐゴシック" charset="0"/>
              </a:rPr>
              <a:t>is the exponent, </a:t>
            </a:r>
            <a:r>
              <a:rPr lang="en-US" sz="1800" dirty="0" err="1" smtClean="0">
                <a:latin typeface="Symbol" charset="0"/>
                <a:cs typeface="ＭＳ Ｐゴシック" charset="0"/>
              </a:rPr>
              <a:t>g</a:t>
            </a:r>
            <a:r>
              <a:rPr lang="en-US" sz="1800" baseline="-25000" dirty="0" err="1" smtClean="0">
                <a:latin typeface="Symbol" charset="0"/>
                <a:cs typeface="ＭＳ Ｐゴシック" charset="0"/>
              </a:rPr>
              <a:t>i</a:t>
            </a:r>
            <a:r>
              <a:rPr lang="en-US" sz="1800" dirty="0" smtClean="0">
                <a:latin typeface="Arial" charset="0"/>
                <a:cs typeface="ＭＳ Ｐゴシック" charset="0"/>
              </a:rPr>
              <a:t>, </a:t>
            </a:r>
            <a:r>
              <a:rPr lang="en-US" sz="1800" dirty="0">
                <a:latin typeface="Arial" charset="0"/>
                <a:cs typeface="ＭＳ Ｐゴシック" charset="0"/>
              </a:rPr>
              <a:t>on R&amp;</a:t>
            </a:r>
            <a:r>
              <a:rPr lang="en-US" sz="1800" dirty="0" smtClean="0">
                <a:latin typeface="Arial" charset="0"/>
                <a:cs typeface="ＭＳ Ｐゴシック" charset="0"/>
              </a:rPr>
              <a:t>D</a:t>
            </a:r>
          </a:p>
          <a:p>
            <a:pPr lvl="1">
              <a:lnSpc>
                <a:spcPct val="80000"/>
              </a:lnSpc>
              <a:defRPr/>
            </a:pPr>
            <a:endParaRPr lang="en-US" sz="1800" dirty="0">
              <a:latin typeface="Arial" charset="0"/>
              <a:cs typeface="ＭＳ Ｐゴシック" charset="0"/>
            </a:endParaRPr>
          </a:p>
          <a:p>
            <a:pPr>
              <a:lnSpc>
                <a:spcPct val="80000"/>
              </a:lnSpc>
              <a:defRPr/>
            </a:pPr>
            <a:r>
              <a:rPr lang="en-US" altLang="ja-JP" sz="2200" dirty="0" smtClean="0">
                <a:latin typeface="Arial" charset="0"/>
              </a:rPr>
              <a:t>Exact definition:</a:t>
            </a:r>
            <a:r>
              <a:rPr lang="en-US" altLang="ja-JP" sz="2200" i="1" dirty="0" smtClean="0">
                <a:latin typeface="Arial" charset="0"/>
              </a:rPr>
              <a:t> </a:t>
            </a:r>
          </a:p>
          <a:p>
            <a:pPr lvl="1">
              <a:lnSpc>
                <a:spcPct val="80000"/>
              </a:lnSpc>
              <a:defRPr/>
            </a:pPr>
            <a:r>
              <a:rPr lang="ja-JP" altLang="en-US" sz="1800" i="1" dirty="0" smtClean="0">
                <a:latin typeface="Arial" charset="0"/>
                <a:cs typeface="ＭＳ Ｐゴシック" charset="0"/>
              </a:rPr>
              <a:t>“</a:t>
            </a:r>
            <a:r>
              <a:rPr lang="en-US" altLang="ja-JP" sz="1800" i="1" dirty="0">
                <a:latin typeface="Arial" charset="0"/>
                <a:cs typeface="ＭＳ Ｐゴシック" charset="0"/>
              </a:rPr>
              <a:t>firm-specific output elasticity of R&amp;D</a:t>
            </a:r>
            <a:r>
              <a:rPr lang="ja-JP" altLang="en-US" sz="1800" i="1" dirty="0">
                <a:latin typeface="Arial" charset="0"/>
                <a:cs typeface="ＭＳ Ｐゴシック" charset="0"/>
              </a:rPr>
              <a:t>”</a:t>
            </a:r>
            <a:endParaRPr lang="en-US" altLang="ja-JP" sz="1800" i="1" dirty="0">
              <a:latin typeface="Arial" charset="0"/>
              <a:cs typeface="ＭＳ Ｐゴシック" charset="0"/>
            </a:endParaRPr>
          </a:p>
          <a:p>
            <a:pPr lvl="1">
              <a:lnSpc>
                <a:spcPct val="80000"/>
              </a:lnSpc>
              <a:defRPr/>
            </a:pPr>
            <a:r>
              <a:rPr lang="en-US" sz="1900" dirty="0" smtClean="0">
                <a:latin typeface="Arial" charset="0"/>
                <a:cs typeface="ＭＳ Ｐゴシック" charset="0"/>
              </a:rPr>
              <a:t>% output increase </a:t>
            </a:r>
            <a:r>
              <a:rPr lang="en-US" sz="1900" dirty="0">
                <a:latin typeface="Arial" charset="0"/>
                <a:cs typeface="ＭＳ Ｐゴシック" charset="0"/>
              </a:rPr>
              <a:t>from 1% </a:t>
            </a:r>
            <a:r>
              <a:rPr lang="en-US" sz="1900" dirty="0" smtClean="0">
                <a:latin typeface="Arial" charset="0"/>
                <a:cs typeface="ＭＳ Ｐゴシック" charset="0"/>
              </a:rPr>
              <a:t>R&amp;D increase </a:t>
            </a:r>
            <a:endParaRPr lang="en-US" sz="1900" dirty="0">
              <a:latin typeface="Arial" charset="0"/>
              <a:cs typeface="ＭＳ Ｐゴシック" charset="0"/>
            </a:endParaRPr>
          </a:p>
          <a:p>
            <a:pPr lvl="1">
              <a:defRPr/>
            </a:pPr>
            <a:endParaRPr lang="en-US" i="1" baseline="30000" dirty="0">
              <a:latin typeface="Symbol" charset="0"/>
              <a:cs typeface="ＭＳ Ｐゴシック" charset="0"/>
            </a:endParaRPr>
          </a:p>
        </p:txBody>
      </p:sp>
    </p:spTree>
    <p:extLst>
      <p:ext uri="{BB962C8B-B14F-4D97-AF65-F5344CB8AC3E}">
        <p14:creationId xmlns:p14="http://schemas.microsoft.com/office/powerpoint/2010/main" val="15931666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p:txBody>
          <a:bodyPr/>
          <a:lstStyle/>
          <a:p>
            <a:r>
              <a:rPr lang="en-US" sz="4400" dirty="0">
                <a:solidFill>
                  <a:srgbClr val="28571F"/>
                </a:solidFill>
                <a:latin typeface="Garamond" charset="0"/>
              </a:rPr>
              <a:t>Important properties of </a:t>
            </a:r>
            <a:r>
              <a:rPr lang="en-US" sz="4400" dirty="0" smtClean="0">
                <a:solidFill>
                  <a:srgbClr val="28571F"/>
                </a:solidFill>
                <a:latin typeface="Garamond" charset="0"/>
              </a:rPr>
              <a:t>RQ</a:t>
            </a:r>
            <a:endParaRPr lang="en-US" sz="4400" dirty="0">
              <a:solidFill>
                <a:srgbClr val="28571F"/>
              </a:solidFill>
              <a:latin typeface="Garamond" charset="0"/>
            </a:endParaRPr>
          </a:p>
        </p:txBody>
      </p:sp>
      <p:sp>
        <p:nvSpPr>
          <p:cNvPr id="3" name="Content Placeholder 2"/>
          <p:cNvSpPr>
            <a:spLocks noGrp="1"/>
          </p:cNvSpPr>
          <p:nvPr>
            <p:ph idx="1"/>
          </p:nvPr>
        </p:nvSpPr>
        <p:spPr>
          <a:xfrm>
            <a:off x="322263" y="1295400"/>
            <a:ext cx="8593137" cy="4953000"/>
          </a:xfrm>
        </p:spPr>
        <p:txBody>
          <a:bodyPr>
            <a:normAutofit fontScale="92500" lnSpcReduction="10000"/>
          </a:bodyPr>
          <a:lstStyle/>
          <a:p>
            <a:pPr>
              <a:defRPr/>
            </a:pPr>
            <a:r>
              <a:rPr lang="en-US" i="1" dirty="0">
                <a:solidFill>
                  <a:srgbClr val="28571F"/>
                </a:solidFill>
                <a:latin typeface="Arial" charset="0"/>
              </a:rPr>
              <a:t>Universal</a:t>
            </a:r>
            <a:r>
              <a:rPr lang="en-US" dirty="0">
                <a:solidFill>
                  <a:srgbClr val="28571F"/>
                </a:solidFill>
                <a:latin typeface="Arial" charset="0"/>
              </a:rPr>
              <a:t>: </a:t>
            </a:r>
            <a:r>
              <a:rPr lang="en-US" dirty="0">
                <a:latin typeface="Arial" charset="0"/>
              </a:rPr>
              <a:t>C</a:t>
            </a:r>
            <a:r>
              <a:rPr lang="en-US" dirty="0" smtClean="0">
                <a:latin typeface="Arial" charset="0"/>
              </a:rPr>
              <a:t>an estimate </a:t>
            </a:r>
            <a:r>
              <a:rPr lang="en-US" dirty="0">
                <a:latin typeface="Arial" charset="0"/>
              </a:rPr>
              <a:t>for all firms doing R&amp;</a:t>
            </a:r>
            <a:r>
              <a:rPr lang="en-US" dirty="0" smtClean="0">
                <a:latin typeface="Arial" charset="0"/>
              </a:rPr>
              <a:t>D</a:t>
            </a:r>
          </a:p>
          <a:p>
            <a:pPr lvl="1">
              <a:defRPr/>
            </a:pPr>
            <a:r>
              <a:rPr lang="en-US" dirty="0" smtClean="0">
                <a:latin typeface="Arial" charset="0"/>
              </a:rPr>
              <a:t>(only 50% of R&amp;D firms patent)</a:t>
            </a:r>
            <a:endParaRPr lang="en-US" dirty="0">
              <a:latin typeface="Arial" charset="0"/>
            </a:endParaRPr>
          </a:p>
          <a:p>
            <a:pPr>
              <a:defRPr/>
            </a:pPr>
            <a:r>
              <a:rPr lang="en-US" i="1" dirty="0">
                <a:solidFill>
                  <a:srgbClr val="28571F"/>
                </a:solidFill>
                <a:latin typeface="Arial" charset="0"/>
              </a:rPr>
              <a:t>Uniform</a:t>
            </a:r>
            <a:r>
              <a:rPr lang="en-US" dirty="0">
                <a:solidFill>
                  <a:srgbClr val="28571F"/>
                </a:solidFill>
                <a:latin typeface="Arial" charset="0"/>
              </a:rPr>
              <a:t>: </a:t>
            </a:r>
            <a:r>
              <a:rPr lang="en-US" dirty="0" smtClean="0">
                <a:latin typeface="Arial" charset="0"/>
              </a:rPr>
              <a:t>It’s </a:t>
            </a:r>
            <a:r>
              <a:rPr lang="en-US" dirty="0">
                <a:latin typeface="Arial" charset="0"/>
              </a:rPr>
              <a:t>essentially a ratio of inputs to outputs, so interpretation is same </a:t>
            </a:r>
            <a:r>
              <a:rPr lang="en-US" dirty="0" smtClean="0">
                <a:latin typeface="Arial" charset="0"/>
              </a:rPr>
              <a:t>across </a:t>
            </a:r>
            <a:r>
              <a:rPr lang="en-US" dirty="0">
                <a:latin typeface="Arial" charset="0"/>
              </a:rPr>
              <a:t>firms </a:t>
            </a:r>
            <a:endParaRPr lang="en-US" dirty="0" smtClean="0">
              <a:latin typeface="Arial" charset="0"/>
            </a:endParaRPr>
          </a:p>
          <a:p>
            <a:pPr lvl="1">
              <a:defRPr/>
            </a:pPr>
            <a:r>
              <a:rPr lang="en-US" dirty="0" smtClean="0">
                <a:latin typeface="Arial" charset="0"/>
              </a:rPr>
              <a:t>Patents are apples and oranges:10% of patents comprise 85% of total value of all patents (Scherer and </a:t>
            </a:r>
            <a:r>
              <a:rPr lang="en-US" dirty="0" err="1" smtClean="0">
                <a:latin typeface="Arial" charset="0"/>
              </a:rPr>
              <a:t>Harhoff</a:t>
            </a:r>
            <a:r>
              <a:rPr lang="en-US" dirty="0" smtClean="0">
                <a:latin typeface="Arial" charset="0"/>
              </a:rPr>
              <a:t> 2000)</a:t>
            </a:r>
          </a:p>
          <a:p>
            <a:pPr>
              <a:defRPr/>
            </a:pPr>
            <a:r>
              <a:rPr lang="en-US" i="1" dirty="0" smtClean="0">
                <a:solidFill>
                  <a:srgbClr val="28571F"/>
                </a:solidFill>
                <a:latin typeface="Arial" charset="0"/>
              </a:rPr>
              <a:t>Reliable</a:t>
            </a:r>
            <a:r>
              <a:rPr lang="en-US" i="1" dirty="0">
                <a:solidFill>
                  <a:srgbClr val="28571F"/>
                </a:solidFill>
                <a:latin typeface="Arial" charset="0"/>
              </a:rPr>
              <a:t>: </a:t>
            </a:r>
            <a:r>
              <a:rPr lang="en-US" dirty="0">
                <a:latin typeface="Arial" charset="0"/>
              </a:rPr>
              <a:t>C</a:t>
            </a:r>
            <a:r>
              <a:rPr lang="en-US" dirty="0" smtClean="0">
                <a:latin typeface="Arial" charset="0"/>
              </a:rPr>
              <a:t>onsistent </a:t>
            </a:r>
            <a:r>
              <a:rPr lang="en-US" dirty="0">
                <a:latin typeface="Arial" charset="0"/>
              </a:rPr>
              <a:t>with </a:t>
            </a:r>
            <a:r>
              <a:rPr lang="en-US" dirty="0" smtClean="0">
                <a:latin typeface="Arial" charset="0"/>
              </a:rPr>
              <a:t>propositions from endogenous growth theory (tested over 47 years)*:</a:t>
            </a:r>
          </a:p>
          <a:p>
            <a:pPr lvl="1">
              <a:defRPr/>
            </a:pPr>
            <a:r>
              <a:rPr lang="en-US" i="1" dirty="0" smtClean="0">
                <a:solidFill>
                  <a:srgbClr val="28571F"/>
                </a:solidFill>
                <a:latin typeface="Arial" charset="0"/>
              </a:rPr>
              <a:t>R&amp;D investment, market value (MV) </a:t>
            </a:r>
            <a:r>
              <a:rPr lang="en-US" dirty="0" smtClean="0">
                <a:latin typeface="Arial" charset="0"/>
              </a:rPr>
              <a:t>and </a:t>
            </a:r>
            <a:r>
              <a:rPr lang="en-US" i="1" dirty="0" smtClean="0">
                <a:solidFill>
                  <a:srgbClr val="28571F"/>
                </a:solidFill>
                <a:latin typeface="Arial" charset="0"/>
              </a:rPr>
              <a:t>firm growth</a:t>
            </a:r>
            <a:r>
              <a:rPr lang="en-US" dirty="0" smtClean="0">
                <a:latin typeface="Arial" charset="0"/>
              </a:rPr>
              <a:t> increase with RQ</a:t>
            </a:r>
          </a:p>
          <a:p>
            <a:pPr lvl="1">
              <a:defRPr/>
            </a:pPr>
            <a:r>
              <a:rPr lang="en-US" dirty="0" smtClean="0">
                <a:latin typeface="Arial" charset="0"/>
              </a:rPr>
              <a:t>Patents fail </a:t>
            </a:r>
            <a:r>
              <a:rPr lang="en-US" i="1" dirty="0" smtClean="0">
                <a:solidFill>
                  <a:srgbClr val="28571F"/>
                </a:solidFill>
                <a:latin typeface="Arial" charset="0"/>
              </a:rPr>
              <a:t>MV </a:t>
            </a:r>
            <a:r>
              <a:rPr lang="en-US" dirty="0" smtClean="0">
                <a:latin typeface="Arial" charset="0"/>
              </a:rPr>
              <a:t>and </a:t>
            </a:r>
            <a:r>
              <a:rPr lang="en-US" i="1" dirty="0" smtClean="0">
                <a:solidFill>
                  <a:srgbClr val="28571F"/>
                </a:solidFill>
                <a:latin typeface="Arial" charset="0"/>
              </a:rPr>
              <a:t>growth props</a:t>
            </a:r>
            <a:r>
              <a:rPr lang="en-US" dirty="0" smtClean="0">
                <a:latin typeface="Arial" charset="0"/>
              </a:rPr>
              <a:t>; </a:t>
            </a:r>
            <a:r>
              <a:rPr lang="en-US" dirty="0" smtClean="0">
                <a:latin typeface="Arial" charset="0"/>
              </a:rPr>
              <a:t>TFP fails </a:t>
            </a:r>
            <a:r>
              <a:rPr lang="en-US" i="1" dirty="0" smtClean="0">
                <a:solidFill>
                  <a:srgbClr val="28571F"/>
                </a:solidFill>
                <a:latin typeface="Arial" charset="0"/>
              </a:rPr>
              <a:t>growth prop</a:t>
            </a:r>
            <a:endParaRPr lang="en-US" dirty="0"/>
          </a:p>
        </p:txBody>
      </p:sp>
      <p:sp>
        <p:nvSpPr>
          <p:cNvPr id="5" name="TextBox 4"/>
          <p:cNvSpPr txBox="1"/>
          <p:nvPr/>
        </p:nvSpPr>
        <p:spPr>
          <a:xfrm>
            <a:off x="339725" y="6324600"/>
            <a:ext cx="5973763" cy="369888"/>
          </a:xfrm>
          <a:prstGeom prst="rect">
            <a:avLst/>
          </a:prstGeom>
          <a:noFill/>
        </p:spPr>
        <p:txBody>
          <a:bodyPr wrap="none">
            <a:spAutoFit/>
          </a:bodyPr>
          <a:lstStyle/>
          <a:p>
            <a:pPr>
              <a:defRPr/>
            </a:pPr>
            <a:r>
              <a:rPr lang="en-US" i="1" dirty="0"/>
              <a:t>* </a:t>
            </a:r>
            <a:r>
              <a:rPr lang="en-US" sz="1400" i="1" dirty="0">
                <a:latin typeface="+mn-lt"/>
              </a:rPr>
              <a:t>Knott and </a:t>
            </a:r>
            <a:r>
              <a:rPr lang="en-US" sz="1400" i="1" dirty="0" err="1">
                <a:latin typeface="+mn-lt"/>
              </a:rPr>
              <a:t>Vieregger</a:t>
            </a:r>
            <a:r>
              <a:rPr lang="en-US" sz="1400" i="1" dirty="0">
                <a:latin typeface="+mn-lt"/>
              </a:rPr>
              <a:t> </a:t>
            </a:r>
            <a:r>
              <a:rPr lang="en-US" sz="1400" i="1" dirty="0" smtClean="0">
                <a:latin typeface="+mn-lt"/>
              </a:rPr>
              <a:t>2015, </a:t>
            </a:r>
            <a:r>
              <a:rPr lang="en-US" sz="1400" i="1" dirty="0">
                <a:latin typeface="+mn-lt"/>
              </a:rPr>
              <a:t>“An Empirical Test of Endogenous Growth”</a:t>
            </a:r>
            <a:endParaRPr lang="en-US" sz="1400" i="1" dirty="0"/>
          </a:p>
        </p:txBody>
      </p:sp>
    </p:spTree>
    <p:extLst>
      <p:ext uri="{BB962C8B-B14F-4D97-AF65-F5344CB8AC3E}">
        <p14:creationId xmlns:p14="http://schemas.microsoft.com/office/powerpoint/2010/main" val="36874954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p:txBody>
          <a:bodyPr/>
          <a:lstStyle/>
          <a:p>
            <a:r>
              <a:rPr lang="en-US" sz="4000" dirty="0" smtClean="0">
                <a:latin typeface="Garamond" charset="0"/>
              </a:rPr>
              <a:t>2a. </a:t>
            </a:r>
            <a:r>
              <a:rPr lang="en-US" sz="4000" dirty="0"/>
              <a:t>Test of firms getting </a:t>
            </a:r>
            <a:r>
              <a:rPr lang="en-US" sz="4000" dirty="0" smtClean="0"/>
              <a:t>worse at R&amp;D</a:t>
            </a:r>
            <a:endParaRPr lang="en-US" sz="4000" dirty="0">
              <a:latin typeface="Garamond" charset="0"/>
            </a:endParaRPr>
          </a:p>
        </p:txBody>
      </p:sp>
      <p:pic>
        <p:nvPicPr>
          <p:cNvPr id="33794" name="Content Placeholder 2"/>
          <p:cNvPicPr>
            <a:picLocks noGrp="1" noChangeAspect="1"/>
          </p:cNvPicPr>
          <p:nvPr>
            <p:ph sz="half" idx="1"/>
          </p:nvPr>
        </p:nvPicPr>
        <p:blipFill>
          <a:blip r:embed="rId3">
            <a:extLst>
              <a:ext uri="{28A0092B-C50C-407E-A947-70E740481C1C}">
                <a14:useLocalDpi xmlns:a14="http://schemas.microsoft.com/office/drawing/2010/main" val="0"/>
              </a:ext>
            </a:extLst>
          </a:blip>
          <a:srcRect t="-43145" b="-43145"/>
          <a:stretch>
            <a:fillRect/>
          </a:stretch>
        </p:blipFill>
        <p:spPr>
          <a:xfrm>
            <a:off x="457200" y="1087288"/>
            <a:ext cx="4495800" cy="5043637"/>
          </a:xfrm>
        </p:spPr>
      </p:pic>
      <p:pic>
        <p:nvPicPr>
          <p:cNvPr id="5" name="Content Placeholder 4"/>
          <p:cNvPicPr>
            <a:picLocks noGrp="1" noChangeAspect="1"/>
          </p:cNvPicPr>
          <p:nvPr>
            <p:ph sz="half" idx="2"/>
          </p:nvPr>
        </p:nvPicPr>
        <p:blipFill>
          <a:blip r:embed="rId4"/>
          <a:srcRect t="-464" b="-464"/>
          <a:stretch>
            <a:fillRect/>
          </a:stretch>
        </p:blipFill>
        <p:spPr>
          <a:xfrm>
            <a:off x="5222717" y="1752600"/>
            <a:ext cx="3464082" cy="3886199"/>
          </a:xfrm>
          <a:prstGeom prst="rect">
            <a:avLst/>
          </a:prstGeom>
        </p:spPr>
      </p:pic>
      <p:sp>
        <p:nvSpPr>
          <p:cNvPr id="2" name="TextBox 1"/>
          <p:cNvSpPr txBox="1"/>
          <p:nvPr/>
        </p:nvSpPr>
        <p:spPr>
          <a:xfrm>
            <a:off x="270002" y="5185601"/>
            <a:ext cx="4778552" cy="461665"/>
          </a:xfrm>
          <a:prstGeom prst="rect">
            <a:avLst/>
          </a:prstGeom>
          <a:noFill/>
        </p:spPr>
        <p:txBody>
          <a:bodyPr wrap="none" rtlCol="0">
            <a:spAutoFit/>
          </a:bodyPr>
          <a:lstStyle/>
          <a:p>
            <a:r>
              <a:rPr lang="en-US" sz="2400" b="1" dirty="0" smtClean="0">
                <a:solidFill>
                  <a:schemeClr val="tx2"/>
                </a:solidFill>
                <a:latin typeface="+mj-lt"/>
              </a:rPr>
              <a:t>RQ has declined 65% over 30 years!</a:t>
            </a:r>
            <a:endParaRPr lang="en-US" sz="2400" b="1" dirty="0">
              <a:solidFill>
                <a:schemeClr val="tx2"/>
              </a:solidFill>
              <a:latin typeface="+mj-lt"/>
            </a:endParaRPr>
          </a:p>
        </p:txBody>
      </p:sp>
    </p:spTree>
    <p:extLst>
      <p:ext uri="{BB962C8B-B14F-4D97-AF65-F5344CB8AC3E}">
        <p14:creationId xmlns:p14="http://schemas.microsoft.com/office/powerpoint/2010/main" val="36696502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8"/>
          <p:cNvSpPr>
            <a:spLocks noGrp="1"/>
          </p:cNvSpPr>
          <p:nvPr>
            <p:ph type="title"/>
          </p:nvPr>
        </p:nvSpPr>
        <p:spPr/>
        <p:txBody>
          <a:bodyPr/>
          <a:lstStyle/>
          <a:p>
            <a:pPr marL="514350" indent="-514350"/>
            <a:r>
              <a:rPr lang="en-US" sz="4000" dirty="0" smtClean="0">
                <a:latin typeface="Garamond" charset="0"/>
              </a:rPr>
              <a:t>2b. Test of R&amp;D getting harder</a:t>
            </a:r>
            <a:endParaRPr lang="en-US" sz="4000" dirty="0">
              <a:latin typeface="Garamond" charset="0"/>
            </a:endParaRPr>
          </a:p>
        </p:txBody>
      </p:sp>
      <p:sp>
        <p:nvSpPr>
          <p:cNvPr id="2" name="Content Placeholder 1"/>
          <p:cNvSpPr>
            <a:spLocks noGrp="1"/>
          </p:cNvSpPr>
          <p:nvPr>
            <p:ph sz="half" idx="2"/>
          </p:nvPr>
        </p:nvSpPr>
        <p:spPr>
          <a:xfrm>
            <a:off x="381000" y="1898949"/>
            <a:ext cx="3200400" cy="3810000"/>
          </a:xfrm>
        </p:spPr>
        <p:txBody>
          <a:bodyPr>
            <a:normAutofit fontScale="85000" lnSpcReduction="10000"/>
          </a:bodyPr>
          <a:lstStyle/>
          <a:p>
            <a:pPr>
              <a:defRPr/>
            </a:pPr>
            <a:r>
              <a:rPr lang="en-US" dirty="0" smtClean="0"/>
              <a:t>If R&amp;D has gotten harder, maximum RQ should decline over time</a:t>
            </a:r>
          </a:p>
          <a:p>
            <a:pPr>
              <a:defRPr/>
            </a:pPr>
            <a:r>
              <a:rPr lang="en-US" dirty="0" smtClean="0"/>
              <a:t>Maximum RQ is actually increasing</a:t>
            </a:r>
          </a:p>
          <a:p>
            <a:pPr lvl="1">
              <a:defRPr/>
            </a:pPr>
            <a:r>
              <a:rPr lang="en-US" dirty="0" smtClean="0"/>
              <a:t>Though the increase comes from new industries</a:t>
            </a:r>
          </a:p>
          <a:p>
            <a:pPr lvl="1">
              <a:defRPr/>
            </a:pPr>
            <a:r>
              <a:rPr lang="en-US" dirty="0" smtClean="0"/>
              <a:t>Max RQ </a:t>
            </a:r>
            <a:r>
              <a:rPr lang="en-US" i="1" dirty="0" smtClean="0"/>
              <a:t>is</a:t>
            </a:r>
            <a:r>
              <a:rPr lang="en-US" dirty="0" smtClean="0"/>
              <a:t> declining within industries</a:t>
            </a:r>
          </a:p>
          <a:p>
            <a:pPr>
              <a:defRPr/>
            </a:pPr>
            <a:endParaRPr lang="en-US" dirty="0"/>
          </a:p>
        </p:txBody>
      </p:sp>
      <p:pic>
        <p:nvPicPr>
          <p:cNvPr id="4" name="Content Placeholder 3"/>
          <p:cNvPicPr>
            <a:picLocks noGrp="1" noChangeAspect="1"/>
          </p:cNvPicPr>
          <p:nvPr>
            <p:ph sz="half" idx="1"/>
          </p:nvPr>
        </p:nvPicPr>
        <p:blipFill>
          <a:blip r:embed="rId2"/>
          <a:srcRect t="-30667" b="-30667"/>
          <a:stretch>
            <a:fillRect/>
          </a:stretch>
        </p:blipFill>
        <p:spPr>
          <a:xfrm>
            <a:off x="3733800" y="1066800"/>
            <a:ext cx="4953000" cy="5556549"/>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theme/theme1.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2"/>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Symbol" pitchFamily="18" charset="2"/>
          </a:defRPr>
        </a:defPPr>
      </a:lstStyle>
    </a:spDef>
    <a:lnDef>
      <a:spPr bwMode="auto">
        <a:xfrm>
          <a:off x="0" y="0"/>
          <a:ext cx="1" cy="1"/>
        </a:xfrm>
        <a:custGeom>
          <a:avLst/>
          <a:gdLst/>
          <a:ahLst/>
          <a:cxnLst/>
          <a:rect l="0" t="0" r="0" b="0"/>
          <a:pathLst/>
        </a:custGeom>
        <a:solidFill>
          <a:schemeClr val="accent2"/>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Symbol" pitchFamily="18" charset="2"/>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12637</TotalTime>
  <Words>1544</Words>
  <Application>Microsoft Macintosh PowerPoint</Application>
  <PresentationFormat>On-screen Show (4:3)</PresentationFormat>
  <Paragraphs>192</Paragraphs>
  <Slides>18</Slides>
  <Notes>9</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5" baseType="lpstr">
      <vt:lpstr>Garamond</vt:lpstr>
      <vt:lpstr>ＭＳ Ｐゴシック</vt:lpstr>
      <vt:lpstr>Symbol</vt:lpstr>
      <vt:lpstr>Wingdings</vt:lpstr>
      <vt:lpstr>Arial</vt:lpstr>
      <vt:lpstr>Edge</vt:lpstr>
      <vt:lpstr>Equation</vt:lpstr>
      <vt:lpstr>Outsourced R&amp;D  and GDP Growth</vt:lpstr>
      <vt:lpstr>Romer (1990) provides first formal theory linking R&amp;D to growth</vt:lpstr>
      <vt:lpstr>The puzzle</vt:lpstr>
      <vt:lpstr>Two explanations for the disconnect*</vt:lpstr>
      <vt:lpstr>Paper tests the two explanations</vt:lpstr>
      <vt:lpstr>RQ is most intuitive measure you  could construct for R&amp;D productivity</vt:lpstr>
      <vt:lpstr>Important properties of RQ</vt:lpstr>
      <vt:lpstr>2a. Test of firms getting worse at R&amp;D</vt:lpstr>
      <vt:lpstr>2b. Test of R&amp;D getting harder</vt:lpstr>
      <vt:lpstr>3. Identify source of declining RQ using NSF Survey of Industrial R&amp;D (SIRD)</vt:lpstr>
      <vt:lpstr>4a. Demonstrate outsourcing can account for RQ decline </vt:lpstr>
      <vt:lpstr>4b. Results: Outsourced R&amp;D unproductive for funding firm</vt:lpstr>
      <vt:lpstr>5. Rule out selection effects</vt:lpstr>
      <vt:lpstr>5a. Test of firm quality suggests productivity problem lies elsewhere </vt:lpstr>
      <vt:lpstr>5b. Test of project selection suggests productivity problem lies elsewhere</vt:lpstr>
      <vt:lpstr>6. Speculate why outsourcing has no impact on revenues  </vt:lpstr>
      <vt:lpstr>7. Speculate why firms persist given outsourcing is unproductive</vt:lpstr>
      <vt:lpstr>Summary</vt:lpstr>
    </vt:vector>
  </TitlesOfParts>
  <Company>Wharton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Anne Marie Knott</dc:creator>
  <cp:lastModifiedBy>Knott, Anne  Marie</cp:lastModifiedBy>
  <cp:revision>1385</cp:revision>
  <cp:lastPrinted>2015-03-25T17:07:37Z</cp:lastPrinted>
  <dcterms:created xsi:type="dcterms:W3CDTF">2004-05-19T18:15:28Z</dcterms:created>
  <dcterms:modified xsi:type="dcterms:W3CDTF">2016-02-05T18:42:12Z</dcterms:modified>
</cp:coreProperties>
</file>