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notesSlides/notesSlide12.xml" ContentType="application/vnd.openxmlformats-officedocument.presentationml.notes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charts/chart5.xml" ContentType="application/vnd.openxmlformats-officedocument.drawingml.chart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960" r:id="rId1"/>
  </p:sldMasterIdLst>
  <p:notesMasterIdLst>
    <p:notesMasterId r:id="rId32"/>
  </p:notesMasterIdLst>
  <p:sldIdLst>
    <p:sldId id="256" r:id="rId2"/>
    <p:sldId id="308" r:id="rId3"/>
    <p:sldId id="290" r:id="rId4"/>
    <p:sldId id="309" r:id="rId5"/>
    <p:sldId id="294" r:id="rId6"/>
    <p:sldId id="310" r:id="rId7"/>
    <p:sldId id="296" r:id="rId8"/>
    <p:sldId id="295" r:id="rId9"/>
    <p:sldId id="311" r:id="rId10"/>
    <p:sldId id="312" r:id="rId11"/>
    <p:sldId id="313" r:id="rId12"/>
    <p:sldId id="297" r:id="rId13"/>
    <p:sldId id="278" r:id="rId14"/>
    <p:sldId id="264" r:id="rId15"/>
    <p:sldId id="279" r:id="rId16"/>
    <p:sldId id="280" r:id="rId17"/>
    <p:sldId id="281" r:id="rId18"/>
    <p:sldId id="298" r:id="rId19"/>
    <p:sldId id="282" r:id="rId20"/>
    <p:sldId id="265" r:id="rId21"/>
    <p:sldId id="285" r:id="rId22"/>
    <p:sldId id="263" r:id="rId23"/>
    <p:sldId id="271" r:id="rId24"/>
    <p:sldId id="301" r:id="rId25"/>
    <p:sldId id="314" r:id="rId26"/>
    <p:sldId id="315" r:id="rId27"/>
    <p:sldId id="316" r:id="rId28"/>
    <p:sldId id="269" r:id="rId29"/>
    <p:sldId id="317" r:id="rId30"/>
    <p:sldId id="27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 showComments="0">
  <p:normalViewPr>
    <p:restoredLeft sz="15655" autoAdjust="0"/>
    <p:restoredTop sz="87316" autoAdjust="0"/>
  </p:normalViewPr>
  <p:slideViewPr>
    <p:cSldViewPr snapToGrid="0" snapToObjects="1">
      <p:cViewPr varScale="1">
        <p:scale>
          <a:sx n="85" d="100"/>
          <a:sy n="85" d="100"/>
        </p:scale>
        <p:origin x="-10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ennykuan:Documents:jenny's%20work:auto%20suppliers:icc%20paper:Round%202%20graphs%20and%20tables:graph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ennykuan:Documents:jenny's%20work:auto%20suppliers:icc%20paper:Round%202%20graphs%20and%20tables:graph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ennykuan:Documents:jenny's%20work:auto%20suppliers:icc%20paper:Round%202%20graphs%20and%20tables:graph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ennykuan:Documents:jenny's%20work:auto%20suppliers:icc%20paper:Round%202%20graphs%20and%20tables:graph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ennykuan:Desktop:cluster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116853964639101"/>
          <c:y val="0.0867583777396267"/>
          <c:w val="0.644943997142731"/>
          <c:h val="0.703199482731712"/>
        </c:manualLayout>
      </c:layout>
      <c:lineChart>
        <c:grouping val="standard"/>
        <c:ser>
          <c:idx val="3"/>
          <c:order val="0"/>
          <c:tx>
            <c:strRef>
              <c:f>'innov type'!$E$73</c:f>
              <c:strCache>
                <c:ptCount val="1"/>
                <c:pt idx="0">
                  <c:v>Innovated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type'!$E$74:$E$80</c:f>
              <c:numCache>
                <c:formatCode>General</c:formatCode>
                <c:ptCount val="7"/>
                <c:pt idx="0">
                  <c:v>192.0</c:v>
                </c:pt>
                <c:pt idx="1">
                  <c:v>137.0</c:v>
                </c:pt>
                <c:pt idx="2">
                  <c:v>52.0</c:v>
                </c:pt>
                <c:pt idx="3">
                  <c:v>29.0</c:v>
                </c:pt>
                <c:pt idx="4">
                  <c:v>12.0</c:v>
                </c:pt>
                <c:pt idx="5">
                  <c:v>17.0</c:v>
                </c:pt>
                <c:pt idx="6">
                  <c:v>9.0</c:v>
                </c:pt>
              </c:numCache>
            </c:numRef>
          </c:val>
        </c:ser>
        <c:marker val="1"/>
        <c:axId val="459976680"/>
        <c:axId val="475469672"/>
      </c:lineChart>
      <c:catAx>
        <c:axId val="4599766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innovation level</a:t>
                </a:r>
              </a:p>
            </c:rich>
          </c:tx>
          <c:layout>
            <c:manualLayout>
              <c:xMode val="edge"/>
              <c:yMode val="edge"/>
              <c:x val="0.352809165708219"/>
              <c:y val="0.87671628375220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469672"/>
        <c:crosses val="autoZero"/>
        <c:auto val="1"/>
        <c:lblAlgn val="ctr"/>
        <c:lblOffset val="100"/>
        <c:tickLblSkip val="1"/>
        <c:tickMarkSkip val="1"/>
      </c:catAx>
      <c:valAx>
        <c:axId val="47546967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# suppliers</a:t>
                </a:r>
              </a:p>
            </c:rich>
          </c:tx>
          <c:layout>
            <c:manualLayout>
              <c:xMode val="edge"/>
              <c:yMode val="edge"/>
              <c:x val="0.0292134831460674"/>
              <c:y val="0.31506993132707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599766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</c:legendEntry>
      <c:layout>
        <c:manualLayout>
          <c:xMode val="edge"/>
          <c:yMode val="edge"/>
          <c:x val="0.779775457843051"/>
          <c:y val="0.301371301190091"/>
          <c:w val="0.206741573033708"/>
          <c:h val="0.278539891417682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plotArea>
      <c:layout>
        <c:manualLayout>
          <c:layoutTarget val="inner"/>
          <c:xMode val="edge"/>
          <c:yMode val="edge"/>
          <c:x val="0.116853964639101"/>
          <c:y val="0.0867583777396267"/>
          <c:w val="0.644943997142731"/>
          <c:h val="0.703199482731712"/>
        </c:manualLayout>
      </c:layout>
      <c:lineChart>
        <c:grouping val="standard"/>
        <c:ser>
          <c:idx val="0"/>
          <c:order val="0"/>
          <c:tx>
            <c:strRef>
              <c:f>'innov type'!$B$73</c:f>
              <c:strCache>
                <c:ptCount val="1"/>
                <c:pt idx="0">
                  <c:v>R&amp;D intensity</c:v>
                </c:pt>
              </c:strCache>
            </c:strRef>
          </c:tx>
          <c:spPr>
            <a:ln w="25400">
              <a:solidFill>
                <a:srgbClr val="63AAFE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type'!$B$74:$B$80</c:f>
              <c:numCache>
                <c:formatCode>General</c:formatCode>
                <c:ptCount val="7"/>
                <c:pt idx="0">
                  <c:v>75.0</c:v>
                </c:pt>
                <c:pt idx="1">
                  <c:v>113.0</c:v>
                </c:pt>
                <c:pt idx="2">
                  <c:v>80.0</c:v>
                </c:pt>
                <c:pt idx="3">
                  <c:v>69.0</c:v>
                </c:pt>
                <c:pt idx="4">
                  <c:v>27.0</c:v>
                </c:pt>
                <c:pt idx="5">
                  <c:v>16.0</c:v>
                </c:pt>
                <c:pt idx="6">
                  <c:v>43.0</c:v>
                </c:pt>
              </c:numCache>
            </c:numRef>
          </c:val>
        </c:ser>
        <c:ser>
          <c:idx val="3"/>
          <c:order val="1"/>
          <c:tx>
            <c:strRef>
              <c:f>'innov type'!$E$73</c:f>
              <c:strCache>
                <c:ptCount val="1"/>
                <c:pt idx="0">
                  <c:v>Innovated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type'!$E$74:$E$80</c:f>
              <c:numCache>
                <c:formatCode>General</c:formatCode>
                <c:ptCount val="7"/>
                <c:pt idx="0">
                  <c:v>192.0</c:v>
                </c:pt>
                <c:pt idx="1">
                  <c:v>137.0</c:v>
                </c:pt>
                <c:pt idx="2">
                  <c:v>52.0</c:v>
                </c:pt>
                <c:pt idx="3">
                  <c:v>29.0</c:v>
                </c:pt>
                <c:pt idx="4">
                  <c:v>12.0</c:v>
                </c:pt>
                <c:pt idx="5">
                  <c:v>17.0</c:v>
                </c:pt>
                <c:pt idx="6">
                  <c:v>9.0</c:v>
                </c:pt>
              </c:numCache>
            </c:numRef>
          </c:val>
        </c:ser>
        <c:marker val="1"/>
        <c:axId val="475567128"/>
        <c:axId val="475579928"/>
      </c:lineChart>
      <c:catAx>
        <c:axId val="475567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innovation level</a:t>
                </a:r>
              </a:p>
            </c:rich>
          </c:tx>
          <c:layout>
            <c:manualLayout>
              <c:xMode val="edge"/>
              <c:yMode val="edge"/>
              <c:x val="0.352809165708219"/>
              <c:y val="0.87671628375220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579928"/>
        <c:crosses val="autoZero"/>
        <c:auto val="1"/>
        <c:lblAlgn val="ctr"/>
        <c:lblOffset val="100"/>
        <c:tickLblSkip val="1"/>
        <c:tickMarkSkip val="1"/>
      </c:catAx>
      <c:valAx>
        <c:axId val="47557992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# suppliers</a:t>
                </a:r>
              </a:p>
            </c:rich>
          </c:tx>
          <c:layout>
            <c:manualLayout>
              <c:xMode val="edge"/>
              <c:yMode val="edge"/>
              <c:x val="0.0292134831460674"/>
              <c:y val="0.31506993132707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5671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75457843051"/>
          <c:y val="0.301371301190091"/>
          <c:w val="0.206741573033708"/>
          <c:h val="0.278539891417682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plotArea>
      <c:layout>
        <c:manualLayout>
          <c:layoutTarget val="inner"/>
          <c:xMode val="edge"/>
          <c:yMode val="edge"/>
          <c:x val="0.116853964639101"/>
          <c:y val="0.0867583777396267"/>
          <c:w val="0.644943997142731"/>
          <c:h val="0.703199482731712"/>
        </c:manualLayout>
      </c:layout>
      <c:lineChart>
        <c:grouping val="standard"/>
        <c:ser>
          <c:idx val="0"/>
          <c:order val="0"/>
          <c:tx>
            <c:strRef>
              <c:f>'innov type'!$B$73</c:f>
              <c:strCache>
                <c:ptCount val="1"/>
                <c:pt idx="0">
                  <c:v>R&amp;D intensity</c:v>
                </c:pt>
              </c:strCache>
            </c:strRef>
          </c:tx>
          <c:spPr>
            <a:ln w="25400">
              <a:solidFill>
                <a:srgbClr val="63AAFE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type'!$B$74:$B$80</c:f>
              <c:numCache>
                <c:formatCode>General</c:formatCode>
                <c:ptCount val="7"/>
                <c:pt idx="0">
                  <c:v>75.0</c:v>
                </c:pt>
                <c:pt idx="1">
                  <c:v>113.0</c:v>
                </c:pt>
                <c:pt idx="2">
                  <c:v>80.0</c:v>
                </c:pt>
                <c:pt idx="3">
                  <c:v>69.0</c:v>
                </c:pt>
                <c:pt idx="4">
                  <c:v>27.0</c:v>
                </c:pt>
                <c:pt idx="5">
                  <c:v>16.0</c:v>
                </c:pt>
                <c:pt idx="6">
                  <c:v>43.0</c:v>
                </c:pt>
              </c:numCache>
            </c:numRef>
          </c:val>
        </c:ser>
        <c:ser>
          <c:idx val="1"/>
          <c:order val="1"/>
          <c:tx>
            <c:strRef>
              <c:f>'innov type'!$C$73</c:f>
              <c:strCache>
                <c:ptCount val="1"/>
                <c:pt idx="0">
                  <c:v>Design</c:v>
                </c:pt>
              </c:strCache>
            </c:strRef>
          </c:tx>
          <c:spPr>
            <a:ln w="25400">
              <a:solidFill>
                <a:srgbClr val="DD2D32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type'!$C$74:$C$80</c:f>
              <c:numCache>
                <c:formatCode>General</c:formatCode>
                <c:ptCount val="7"/>
                <c:pt idx="1">
                  <c:v>94.0</c:v>
                </c:pt>
                <c:pt idx="2">
                  <c:v>112.0</c:v>
                </c:pt>
                <c:pt idx="3">
                  <c:v>57.0</c:v>
                </c:pt>
                <c:pt idx="4">
                  <c:v>83.0</c:v>
                </c:pt>
                <c:pt idx="5">
                  <c:v>70.0</c:v>
                </c:pt>
              </c:numCache>
            </c:numRef>
          </c:val>
        </c:ser>
        <c:ser>
          <c:idx val="3"/>
          <c:order val="2"/>
          <c:tx>
            <c:strRef>
              <c:f>'innov type'!$E$73</c:f>
              <c:strCache>
                <c:ptCount val="1"/>
                <c:pt idx="0">
                  <c:v>Innovated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type'!$E$74:$E$80</c:f>
              <c:numCache>
                <c:formatCode>General</c:formatCode>
                <c:ptCount val="7"/>
                <c:pt idx="0">
                  <c:v>192.0</c:v>
                </c:pt>
                <c:pt idx="1">
                  <c:v>137.0</c:v>
                </c:pt>
                <c:pt idx="2">
                  <c:v>52.0</c:v>
                </c:pt>
                <c:pt idx="3">
                  <c:v>29.0</c:v>
                </c:pt>
                <c:pt idx="4">
                  <c:v>12.0</c:v>
                </c:pt>
                <c:pt idx="5">
                  <c:v>17.0</c:v>
                </c:pt>
                <c:pt idx="6">
                  <c:v>9.0</c:v>
                </c:pt>
              </c:numCache>
            </c:numRef>
          </c:val>
        </c:ser>
        <c:marker val="1"/>
        <c:axId val="475628200"/>
        <c:axId val="475657432"/>
      </c:lineChart>
      <c:catAx>
        <c:axId val="4756282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innovation level</a:t>
                </a:r>
              </a:p>
            </c:rich>
          </c:tx>
          <c:layout>
            <c:manualLayout>
              <c:xMode val="edge"/>
              <c:yMode val="edge"/>
              <c:x val="0.352809165708219"/>
              <c:y val="0.87671628375220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657432"/>
        <c:crosses val="autoZero"/>
        <c:auto val="1"/>
        <c:lblAlgn val="ctr"/>
        <c:lblOffset val="100"/>
        <c:tickLblSkip val="1"/>
        <c:tickMarkSkip val="1"/>
      </c:catAx>
      <c:valAx>
        <c:axId val="47565743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# suppliers</a:t>
                </a:r>
              </a:p>
            </c:rich>
          </c:tx>
          <c:layout>
            <c:manualLayout>
              <c:xMode val="edge"/>
              <c:yMode val="edge"/>
              <c:x val="0.0292134831460674"/>
              <c:y val="0.31506993132707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6282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75457843051"/>
          <c:y val="0.301371301190091"/>
          <c:w val="0.206741573033708"/>
          <c:h val="0.520549023837774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plotArea>
      <c:layout>
        <c:manualLayout>
          <c:layoutTarget val="inner"/>
          <c:xMode val="edge"/>
          <c:yMode val="edge"/>
          <c:x val="0.116853964639101"/>
          <c:y val="0.0867583777396267"/>
          <c:w val="0.644943997142731"/>
          <c:h val="0.703199482731712"/>
        </c:manualLayout>
      </c:layout>
      <c:lineChart>
        <c:grouping val="standard"/>
        <c:ser>
          <c:idx val="0"/>
          <c:order val="0"/>
          <c:tx>
            <c:strRef>
              <c:f>'innov type'!$B$73</c:f>
              <c:strCache>
                <c:ptCount val="1"/>
                <c:pt idx="0">
                  <c:v>R&amp;D intensity</c:v>
                </c:pt>
              </c:strCache>
            </c:strRef>
          </c:tx>
          <c:spPr>
            <a:ln w="25400">
              <a:solidFill>
                <a:srgbClr val="63AAFE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63AAFE"/>
              </a:solidFill>
              <a:ln>
                <a:solidFill>
                  <a:srgbClr val="63AAFE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type'!$B$74:$B$80</c:f>
              <c:numCache>
                <c:formatCode>General</c:formatCode>
                <c:ptCount val="7"/>
                <c:pt idx="0">
                  <c:v>75.0</c:v>
                </c:pt>
                <c:pt idx="1">
                  <c:v>113.0</c:v>
                </c:pt>
                <c:pt idx="2">
                  <c:v>80.0</c:v>
                </c:pt>
                <c:pt idx="3">
                  <c:v>69.0</c:v>
                </c:pt>
                <c:pt idx="4">
                  <c:v>27.0</c:v>
                </c:pt>
                <c:pt idx="5">
                  <c:v>16.0</c:v>
                </c:pt>
                <c:pt idx="6">
                  <c:v>43.0</c:v>
                </c:pt>
              </c:numCache>
            </c:numRef>
          </c:val>
        </c:ser>
        <c:ser>
          <c:idx val="1"/>
          <c:order val="1"/>
          <c:tx>
            <c:strRef>
              <c:f>'innov type'!$C$73</c:f>
              <c:strCache>
                <c:ptCount val="1"/>
                <c:pt idx="0">
                  <c:v>Design</c:v>
                </c:pt>
              </c:strCache>
            </c:strRef>
          </c:tx>
          <c:spPr>
            <a:ln w="25400">
              <a:solidFill>
                <a:srgbClr val="DD2D32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DD2D32"/>
              </a:solidFill>
              <a:ln>
                <a:solidFill>
                  <a:srgbClr val="DD2D32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type'!$C$74:$C$80</c:f>
              <c:numCache>
                <c:formatCode>General</c:formatCode>
                <c:ptCount val="7"/>
                <c:pt idx="1">
                  <c:v>94.0</c:v>
                </c:pt>
                <c:pt idx="2">
                  <c:v>112.0</c:v>
                </c:pt>
                <c:pt idx="3">
                  <c:v>57.0</c:v>
                </c:pt>
                <c:pt idx="4">
                  <c:v>83.0</c:v>
                </c:pt>
                <c:pt idx="5">
                  <c:v>70.0</c:v>
                </c:pt>
              </c:numCache>
            </c:numRef>
          </c:val>
        </c:ser>
        <c:ser>
          <c:idx val="2"/>
          <c:order val="2"/>
          <c:tx>
            <c:strRef>
              <c:f>'innov type'!$D$73</c:f>
              <c:strCache>
                <c:ptCount val="1"/>
                <c:pt idx="0">
                  <c:v>New Products</c:v>
                </c:pt>
              </c:strCache>
            </c:strRef>
          </c:tx>
          <c:spPr>
            <a:ln w="25400">
              <a:solidFill>
                <a:srgbClr val="FFF58C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F58C"/>
              </a:solidFill>
              <a:ln>
                <a:solidFill>
                  <a:srgbClr val="FFF58C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type'!$D$74:$D$80</c:f>
              <c:numCache>
                <c:formatCode>General</c:formatCode>
                <c:ptCount val="7"/>
                <c:pt idx="0">
                  <c:v>170.0</c:v>
                </c:pt>
                <c:pt idx="1">
                  <c:v>136.0</c:v>
                </c:pt>
                <c:pt idx="2">
                  <c:v>49.0</c:v>
                </c:pt>
                <c:pt idx="3">
                  <c:v>38.0</c:v>
                </c:pt>
                <c:pt idx="4">
                  <c:v>29.0</c:v>
                </c:pt>
                <c:pt idx="5">
                  <c:v>14.0</c:v>
                </c:pt>
                <c:pt idx="6">
                  <c:v>13.0</c:v>
                </c:pt>
              </c:numCache>
            </c:numRef>
          </c:val>
        </c:ser>
        <c:ser>
          <c:idx val="3"/>
          <c:order val="3"/>
          <c:tx>
            <c:strRef>
              <c:f>'innov type'!$E$73</c:f>
              <c:strCache>
                <c:ptCount val="1"/>
                <c:pt idx="0">
                  <c:v>Innovated</c:v>
                </c:pt>
              </c:strCache>
            </c:strRef>
          </c:tx>
          <c:spPr>
            <a:ln w="25400">
              <a:solidFill>
                <a:srgbClr val="4EE257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4EE257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'innov type'!$E$74:$E$80</c:f>
              <c:numCache>
                <c:formatCode>General</c:formatCode>
                <c:ptCount val="7"/>
                <c:pt idx="0">
                  <c:v>192.0</c:v>
                </c:pt>
                <c:pt idx="1">
                  <c:v>137.0</c:v>
                </c:pt>
                <c:pt idx="2">
                  <c:v>52.0</c:v>
                </c:pt>
                <c:pt idx="3">
                  <c:v>29.0</c:v>
                </c:pt>
                <c:pt idx="4">
                  <c:v>12.0</c:v>
                </c:pt>
                <c:pt idx="5">
                  <c:v>17.0</c:v>
                </c:pt>
                <c:pt idx="6">
                  <c:v>9.0</c:v>
                </c:pt>
              </c:numCache>
            </c:numRef>
          </c:val>
        </c:ser>
        <c:marker val="1"/>
        <c:axId val="475729384"/>
        <c:axId val="475739240"/>
      </c:lineChart>
      <c:catAx>
        <c:axId val="475729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innovation level</a:t>
                </a:r>
              </a:p>
            </c:rich>
          </c:tx>
          <c:layout>
            <c:manualLayout>
              <c:xMode val="edge"/>
              <c:yMode val="edge"/>
              <c:x val="0.352809165708219"/>
              <c:y val="0.87671628375220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739240"/>
        <c:crosses val="autoZero"/>
        <c:auto val="1"/>
        <c:lblAlgn val="ctr"/>
        <c:lblOffset val="100"/>
        <c:tickLblSkip val="1"/>
        <c:tickMarkSkip val="1"/>
      </c:catAx>
      <c:valAx>
        <c:axId val="47573924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sz="1400"/>
                  <a:t># suppliers</a:t>
                </a:r>
              </a:p>
            </c:rich>
          </c:tx>
          <c:layout>
            <c:manualLayout>
              <c:xMode val="edge"/>
              <c:yMode val="edge"/>
              <c:x val="0.0292134831460674"/>
              <c:y val="0.31506993132707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7572938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75457843051"/>
          <c:y val="0.301371301190091"/>
          <c:w val="0.206741573033708"/>
          <c:h val="0.62100564484234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>
        <c:manualLayout>
          <c:layoutTarget val="inner"/>
          <c:xMode val="edge"/>
          <c:yMode val="edge"/>
          <c:x val="0.0583235140421658"/>
          <c:y val="0.0169164394491368"/>
          <c:w val="0.711113467503272"/>
          <c:h val="0.830006211574485"/>
        </c:manualLayout>
      </c:layout>
      <c:barChart>
        <c:barDir val="col"/>
        <c:grouping val="clustered"/>
        <c:ser>
          <c:idx val="0"/>
          <c:order val="0"/>
          <c:tx>
            <c:strRef>
              <c:f>Sheet1!$M$2</c:f>
              <c:strCache>
                <c:ptCount val="1"/>
                <c:pt idx="0">
                  <c:v>New products</c:v>
                </c:pt>
              </c:strCache>
            </c:strRef>
          </c:tx>
          <c:cat>
            <c:strRef>
              <c:f>Sheet1!$N$1:$P$1</c:f>
              <c:strCache>
                <c:ptCount val="3"/>
                <c:pt idx="0">
                  <c:v>High R&amp;D</c:v>
                </c:pt>
                <c:pt idx="1">
                  <c:v>High design</c:v>
                </c:pt>
                <c:pt idx="2">
                  <c:v>High turn</c:v>
                </c:pt>
              </c:strCache>
            </c:strRef>
          </c:cat>
          <c:val>
            <c:numRef>
              <c:f>Sheet1!$N$2:$P$2</c:f>
              <c:numCache>
                <c:formatCode>General</c:formatCode>
                <c:ptCount val="3"/>
                <c:pt idx="0">
                  <c:v>3.02</c:v>
                </c:pt>
                <c:pt idx="1">
                  <c:v>1.67</c:v>
                </c:pt>
                <c:pt idx="2">
                  <c:v>2.68</c:v>
                </c:pt>
              </c:numCache>
            </c:numRef>
          </c:val>
        </c:ser>
        <c:ser>
          <c:idx val="1"/>
          <c:order val="1"/>
          <c:tx>
            <c:strRef>
              <c:f>Sheet1!$M$3</c:f>
              <c:strCache>
                <c:ptCount val="1"/>
                <c:pt idx="0">
                  <c:v>innovated</c:v>
                </c:pt>
              </c:strCache>
            </c:strRef>
          </c:tx>
          <c:cat>
            <c:strRef>
              <c:f>Sheet1!$N$1:$P$1</c:f>
              <c:strCache>
                <c:ptCount val="3"/>
                <c:pt idx="0">
                  <c:v>High R&amp;D</c:v>
                </c:pt>
                <c:pt idx="1">
                  <c:v>High design</c:v>
                </c:pt>
                <c:pt idx="2">
                  <c:v>High turn</c:v>
                </c:pt>
              </c:strCache>
            </c:strRef>
          </c:cat>
          <c:val>
            <c:numRef>
              <c:f>Sheet1!$N$3:$P$3</c:f>
              <c:numCache>
                <c:formatCode>General</c:formatCode>
                <c:ptCount val="3"/>
                <c:pt idx="0">
                  <c:v>3.34</c:v>
                </c:pt>
                <c:pt idx="1">
                  <c:v>1.9</c:v>
                </c:pt>
                <c:pt idx="2">
                  <c:v>1.56</c:v>
                </c:pt>
              </c:numCache>
            </c:numRef>
          </c:val>
        </c:ser>
        <c:ser>
          <c:idx val="2"/>
          <c:order val="2"/>
          <c:tx>
            <c:strRef>
              <c:f>Sheet1!$M$4</c:f>
              <c:strCache>
                <c:ptCount val="1"/>
                <c:pt idx="0">
                  <c:v>R&amp;D</c:v>
                </c:pt>
              </c:strCache>
            </c:strRef>
          </c:tx>
          <c:cat>
            <c:strRef>
              <c:f>Sheet1!$N$1:$P$1</c:f>
              <c:strCache>
                <c:ptCount val="3"/>
                <c:pt idx="0">
                  <c:v>High R&amp;D</c:v>
                </c:pt>
                <c:pt idx="1">
                  <c:v>High design</c:v>
                </c:pt>
                <c:pt idx="2">
                  <c:v>High turn</c:v>
                </c:pt>
              </c:strCache>
            </c:strRef>
          </c:cat>
          <c:val>
            <c:numRef>
              <c:f>Sheet1!$N$4:$P$4</c:f>
              <c:numCache>
                <c:formatCode>General</c:formatCode>
                <c:ptCount val="3"/>
                <c:pt idx="0">
                  <c:v>5.89</c:v>
                </c:pt>
                <c:pt idx="1">
                  <c:v>2.71</c:v>
                </c:pt>
                <c:pt idx="2">
                  <c:v>2.12</c:v>
                </c:pt>
              </c:numCache>
            </c:numRef>
          </c:val>
        </c:ser>
        <c:ser>
          <c:idx val="3"/>
          <c:order val="3"/>
          <c:tx>
            <c:strRef>
              <c:f>Sheet1!$M$5</c:f>
              <c:strCache>
                <c:ptCount val="1"/>
                <c:pt idx="0">
                  <c:v>Design</c:v>
                </c:pt>
              </c:strCache>
            </c:strRef>
          </c:tx>
          <c:cat>
            <c:strRef>
              <c:f>Sheet1!$N$1:$P$1</c:f>
              <c:strCache>
                <c:ptCount val="3"/>
                <c:pt idx="0">
                  <c:v>High R&amp;D</c:v>
                </c:pt>
                <c:pt idx="1">
                  <c:v>High design</c:v>
                </c:pt>
                <c:pt idx="2">
                  <c:v>High turn</c:v>
                </c:pt>
              </c:strCache>
            </c:strRef>
          </c:cat>
          <c:val>
            <c:numRef>
              <c:f>Sheet1!$N$5:$P$5</c:f>
              <c:numCache>
                <c:formatCode>General</c:formatCode>
                <c:ptCount val="3"/>
                <c:pt idx="0">
                  <c:v>2.51</c:v>
                </c:pt>
                <c:pt idx="1">
                  <c:v>3.02</c:v>
                </c:pt>
                <c:pt idx="2">
                  <c:v>0.6</c:v>
                </c:pt>
              </c:numCache>
            </c:numRef>
          </c:val>
        </c:ser>
        <c:axId val="475766808"/>
        <c:axId val="475770248"/>
      </c:barChart>
      <c:catAx>
        <c:axId val="4757668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75770248"/>
        <c:crosses val="autoZero"/>
        <c:auto val="1"/>
        <c:lblAlgn val="ctr"/>
        <c:lblOffset val="100"/>
      </c:catAx>
      <c:valAx>
        <c:axId val="475770248"/>
        <c:scaling>
          <c:orientation val="minMax"/>
        </c:scaling>
        <c:axPos val="l"/>
        <c:majorGridlines/>
        <c:numFmt formatCode="General" sourceLinked="1"/>
        <c:tickLblPos val="nextTo"/>
        <c:crossAx val="47576680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4B913-9A07-0948-B4E4-589A23B19BB9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581FC-58F0-A94C-85FC-E90E260987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Think</a:t>
            </a:r>
            <a:r>
              <a:rPr lang="en-US" baseline="0" dirty="0" smtClean="0"/>
              <a:t> of these as conditional correlations, like a cross tab. </a:t>
            </a:r>
            <a:r>
              <a:rPr lang="en-US" baseline="0" smtClean="0"/>
              <a:t>Discriminate analysis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Regress characteristics on innovation variables, robustness check for clusters,</a:t>
            </a:r>
            <a:r>
              <a:rPr lang="en-US" baseline="0" dirty="0" smtClean="0"/>
              <a:t> find similar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This addresses a gap in the literature, but also the supplier perspective pays surprising dividends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Talk about other variables, too: commitment</a:t>
            </a:r>
            <a:r>
              <a:rPr lang="en-US" baseline="0" dirty="0" smtClean="0"/>
              <a:t> to auto industry/ bargaining power, asset specificity is measured directly, piece price, tier.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581FC-58F0-A94C-85FC-E90E2609879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423C6-62A7-654A-AAA1-17EFB7B3B173}" type="datetimeFigureOut">
              <a:rPr lang="en-US" smtClean="0"/>
              <a:pPr/>
              <a:t>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255E5-5A8A-394E-A848-02B269960F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Supplier Innovation Strategy:</a:t>
            </a:r>
            <a:br>
              <a:rPr lang="en-US" dirty="0" smtClean="0"/>
            </a:br>
            <a:r>
              <a:rPr lang="en-US" sz="3556" dirty="0" smtClean="0"/>
              <a:t>Transactional Hazards and Innovation in the Automotive Supply Chain </a:t>
            </a:r>
            <a:endParaRPr lang="en-US" sz="3556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75372"/>
            <a:ext cx="6400800" cy="15634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Jennifer Kuan, Stanford University</a:t>
            </a:r>
          </a:p>
          <a:p>
            <a:r>
              <a:rPr lang="en-US" sz="2400" dirty="0" smtClean="0"/>
              <a:t>Daniel Snow, Brigham Young University</a:t>
            </a:r>
          </a:p>
          <a:p>
            <a:r>
              <a:rPr lang="en-US" sz="2400" dirty="0" smtClean="0"/>
              <a:t>Susan Helper, Case Western Reserve University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Org Science Winter Conference, 2016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16721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“cake mixes”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9857" y="1417638"/>
            <a:ext cx="5207000" cy="3644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5170882"/>
            <a:ext cx="797831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Pre-measured sets of rubber additives instead of bulk sales. </a:t>
            </a:r>
            <a:r>
              <a:rPr lang="en-US" sz="2400" b="1" i="1" dirty="0" smtClean="0"/>
              <a:t>Improves customer ease-of-use inventory management and re-ordering.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process refinement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1729" y="1417638"/>
            <a:ext cx="4548414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5198907"/>
            <a:ext cx="817926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Refine metal stamping process to stamp thin, perforated plastic.</a:t>
            </a:r>
          </a:p>
          <a:p>
            <a:r>
              <a:rPr lang="en-US" sz="2400" b="1" i="1" dirty="0" smtClean="0"/>
              <a:t>Meets needs of customers in new, green energy industry.</a:t>
            </a:r>
            <a:endParaRPr lang="en-US" sz="2400" b="1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survey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54612"/>
          </a:xfrm>
        </p:spPr>
        <p:txBody>
          <a:bodyPr>
            <a:normAutofit fontScale="40000" lnSpcReduction="20000"/>
          </a:bodyPr>
          <a:lstStyle/>
          <a:p>
            <a:r>
              <a:rPr lang="en-US" sz="5500" dirty="0" smtClean="0"/>
              <a:t>Which range best describes your business unit’s R&amp;D as a percentage of sales?</a:t>
            </a:r>
          </a:p>
          <a:p>
            <a:pPr lvl="1"/>
            <a:r>
              <a:rPr lang="en-US" sz="4750" dirty="0" smtClean="0"/>
              <a:t>0</a:t>
            </a:r>
          </a:p>
          <a:p>
            <a:pPr lvl="1"/>
            <a:r>
              <a:rPr lang="en-US" sz="4750" dirty="0" smtClean="0"/>
              <a:t>0.1-1%</a:t>
            </a:r>
          </a:p>
          <a:p>
            <a:pPr lvl="1"/>
            <a:r>
              <a:rPr lang="en-US" sz="4750" dirty="0" smtClean="0"/>
              <a:t>1.1-2%</a:t>
            </a:r>
          </a:p>
          <a:p>
            <a:pPr lvl="1"/>
            <a:r>
              <a:rPr lang="en-US" sz="4750" dirty="0" smtClean="0"/>
              <a:t>2.1-3%</a:t>
            </a:r>
          </a:p>
          <a:p>
            <a:pPr lvl="1"/>
            <a:r>
              <a:rPr lang="en-US" sz="4750" dirty="0" smtClean="0"/>
              <a:t>3.1-4%</a:t>
            </a:r>
          </a:p>
          <a:p>
            <a:pPr lvl="1"/>
            <a:r>
              <a:rPr lang="en-US" sz="4750" dirty="0" smtClean="0"/>
              <a:t> &gt;5%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sz="5500" dirty="0" smtClean="0"/>
              <a:t>Please indicate which descriptions apply to your firm’s role in product development for your company’s current model</a:t>
            </a:r>
          </a:p>
          <a:p>
            <a:pPr lvl="1"/>
            <a:r>
              <a:rPr lang="en-US" sz="4750" dirty="0" smtClean="0"/>
              <a:t>Customer took entire responsibility</a:t>
            </a:r>
          </a:p>
          <a:p>
            <a:pPr lvl="1"/>
            <a:r>
              <a:rPr lang="en-US" sz="4750" dirty="0" smtClean="0"/>
              <a:t>Customer provided majority of engineering hours; your business unit provided the rest</a:t>
            </a:r>
          </a:p>
          <a:p>
            <a:pPr lvl="1"/>
            <a:r>
              <a:rPr lang="en-US" sz="4750" dirty="0" smtClean="0"/>
              <a:t>Customer and your business unit contributed equally to the design</a:t>
            </a:r>
          </a:p>
          <a:p>
            <a:pPr lvl="1"/>
            <a:r>
              <a:rPr lang="en-US" sz="4750" dirty="0" smtClean="0"/>
              <a:t>Your business unit provided majority of engineering hours</a:t>
            </a:r>
          </a:p>
          <a:p>
            <a:pPr lvl="1"/>
            <a:r>
              <a:rPr lang="en-US" sz="4750" dirty="0" smtClean="0"/>
              <a:t>Your business unit took entire responsibility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 questions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47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Approximately what percent of your business unit’s sales come from products which it did not make 4 years ago?</a:t>
            </a:r>
          </a:p>
          <a:p>
            <a:endParaRPr lang="en-US" dirty="0" smtClean="0"/>
          </a:p>
          <a:p>
            <a:r>
              <a:rPr lang="en-US" dirty="0" smtClean="0"/>
              <a:t>What percentage of your sales come from products where you innovated in some way? By 'innovated', we mean that your business unit designed a product with improved features compared to what the market had seen before, or that you used a novel process to make the product.</a:t>
            </a:r>
          </a:p>
          <a:p>
            <a:pPr lvl="1"/>
            <a:r>
              <a:rPr lang="en-US" dirty="0" smtClean="0"/>
              <a:t>0-10%</a:t>
            </a:r>
          </a:p>
          <a:p>
            <a:pPr lvl="1"/>
            <a:r>
              <a:rPr lang="en-US" dirty="0" smtClean="0"/>
              <a:t>11-30%</a:t>
            </a:r>
          </a:p>
          <a:p>
            <a:pPr lvl="1"/>
            <a:r>
              <a:rPr lang="en-US" dirty="0" smtClean="0"/>
              <a:t>31-45%</a:t>
            </a:r>
          </a:p>
          <a:p>
            <a:pPr lvl="1"/>
            <a:r>
              <a:rPr lang="en-US" dirty="0" smtClean="0"/>
              <a:t>46-55%</a:t>
            </a:r>
          </a:p>
          <a:p>
            <a:pPr lvl="1"/>
            <a:r>
              <a:rPr lang="en-US" dirty="0" smtClean="0"/>
              <a:t>56-70%</a:t>
            </a:r>
          </a:p>
          <a:p>
            <a:pPr lvl="1"/>
            <a:r>
              <a:rPr lang="en-US" dirty="0" smtClean="0"/>
              <a:t>71-85%</a:t>
            </a:r>
          </a:p>
          <a:p>
            <a:pPr lvl="1"/>
            <a:r>
              <a:rPr lang="en-US" dirty="0" smtClean="0"/>
              <a:t>85-100%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Innovation variables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432485" y="1600200"/>
          <a:ext cx="6187515" cy="3796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Innovation variables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255059" y="1600200"/>
          <a:ext cx="6454587" cy="3898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Innovation variables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016000" y="1417638"/>
          <a:ext cx="7370942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Innovation variables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018713" y="1600200"/>
          <a:ext cx="7242634" cy="4107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 matrix: innovation </a:t>
            </a:r>
            <a:r>
              <a:rPr lang="en-US" dirty="0" err="1" smtClean="0"/>
              <a:t>vars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4207"/>
          <a:ext cx="8229600" cy="446455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06255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R&amp;D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intensity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Design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New products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Innovation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35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R&amp;D spending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  <a:tr h="8174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Design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0.32***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</a:tr>
              <a:tr h="8835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New products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   0.06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-0.14***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  <a:tr h="8174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Innovation</a:t>
                      </a: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0.33***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0.20***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0.21***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Suggested by frequencies of innovation variables</a:t>
            </a:r>
          </a:p>
          <a:p>
            <a:r>
              <a:rPr lang="en-US" dirty="0" smtClean="0"/>
              <a:t>Used </a:t>
            </a:r>
            <a:r>
              <a:rPr lang="en-US" dirty="0" err="1" smtClean="0"/>
              <a:t>k</a:t>
            </a:r>
            <a:r>
              <a:rPr lang="en-US" dirty="0" smtClean="0"/>
              <a:t>-means clustering</a:t>
            </a:r>
          </a:p>
          <a:p>
            <a:r>
              <a:rPr lang="en-US" dirty="0" smtClean="0"/>
              <a:t>Tried various combinations and number of clusters</a:t>
            </a:r>
          </a:p>
          <a:p>
            <a:r>
              <a:rPr lang="en-US" dirty="0" smtClean="0"/>
              <a:t>Picked 3-cluster result of 4 innovation variables; statistically significant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Extensive literature on shortcomings of innovation measurement </a:t>
            </a:r>
            <a:r>
              <a:rPr lang="en-US" sz="2000" dirty="0" smtClean="0"/>
              <a:t>(Cohen, 2010 survey)</a:t>
            </a:r>
          </a:p>
          <a:p>
            <a:r>
              <a:rPr lang="en-US" dirty="0" smtClean="0"/>
              <a:t>2 measures, R&amp;D spending and patenting, also focus on large firms, where data are available </a:t>
            </a:r>
            <a:r>
              <a:rPr lang="en-US" sz="2000" dirty="0" smtClean="0"/>
              <a:t>(some important exceptions, e.g., </a:t>
            </a:r>
            <a:r>
              <a:rPr lang="en-US" sz="2000" dirty="0" err="1" smtClean="0"/>
              <a:t>Acs</a:t>
            </a:r>
            <a:r>
              <a:rPr lang="en-US" sz="2000" dirty="0" smtClean="0"/>
              <a:t> &amp; </a:t>
            </a:r>
            <a:r>
              <a:rPr lang="en-US" sz="2000" dirty="0" err="1" smtClean="0"/>
              <a:t>Audretsch</a:t>
            </a:r>
            <a:r>
              <a:rPr lang="en-US" sz="2000" dirty="0" smtClean="0"/>
              <a:t>, 1988, 1990)</a:t>
            </a:r>
          </a:p>
          <a:p>
            <a:r>
              <a:rPr lang="en-US" dirty="0" smtClean="0"/>
              <a:t>European surveys do better job of expanding measures and set of firms </a:t>
            </a:r>
            <a:r>
              <a:rPr lang="en-US" sz="2000" dirty="0" smtClean="0"/>
              <a:t>(Hall &amp; </a:t>
            </a:r>
            <a:r>
              <a:rPr lang="en-US" sz="2000" dirty="0" err="1" smtClean="0"/>
              <a:t>Jaffee</a:t>
            </a:r>
            <a:r>
              <a:rPr lang="en-US" sz="2000" dirty="0" smtClean="0"/>
              <a:t>, 2012)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41899" y="1417638"/>
          <a:ext cx="7478476" cy="4504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46124" y="5808987"/>
            <a:ext cx="682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N=93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12878" y="5808987"/>
            <a:ext cx="79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N=126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39948" y="5808987"/>
            <a:ext cx="79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N=175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comparisons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72929"/>
          <a:ext cx="8229600" cy="3436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60757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Cluster</a:t>
                      </a:r>
                    </a:p>
                    <a:p>
                      <a:r>
                        <a:rPr lang="en-US" dirty="0" smtClean="0"/>
                        <a:t>(High R&amp;D omitted)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Piece</a:t>
                      </a:r>
                      <a:r>
                        <a:rPr lang="en-US" sz="2400" baseline="0" dirty="0" smtClean="0"/>
                        <a:t> price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Tier 1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baseline="0" dirty="0" err="1" smtClean="0"/>
                        <a:t>y</a:t>
                      </a:r>
                      <a:r>
                        <a:rPr lang="en-US" sz="2400" baseline="0" dirty="0" smtClean="0"/>
                        <a:t>=1)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% autos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Multiple OEMs</a:t>
                      </a:r>
                      <a:endParaRPr lang="en-US" sz="2400" dirty="0"/>
                    </a:p>
                  </a:txBody>
                  <a:tcPr/>
                </a:tc>
              </a:tr>
              <a:tr h="60757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 design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-0.23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-0.01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0.53*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-0.10</a:t>
                      </a:r>
                      <a:endParaRPr lang="en-US" sz="2400" dirty="0"/>
                    </a:p>
                  </a:txBody>
                  <a:tcPr/>
                </a:tc>
              </a:tr>
              <a:tr h="60757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 turn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-0.95***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-0.12*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0.16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-0.20**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57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384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372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390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143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0757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0.03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Comparison of innovation activities (OLS)</a:t>
            </a:r>
            <a:endParaRPr lang="en-US" sz="3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591070"/>
          <a:ext cx="8229600" cy="4391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12171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Variables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R&amp;D intensity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/>
                    </a:p>
                    <a:p>
                      <a:pPr algn="ctr"/>
                      <a:r>
                        <a:rPr lang="en-US" sz="2400" dirty="0" smtClean="0"/>
                        <a:t>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New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/>
                    </a:p>
                    <a:p>
                      <a:pPr algn="ctr"/>
                      <a:r>
                        <a:rPr lang="en-US" sz="2400" dirty="0" smtClean="0"/>
                        <a:t>Innovation</a:t>
                      </a:r>
                      <a:endParaRPr lang="en-US" sz="2400" dirty="0"/>
                    </a:p>
                  </a:txBody>
                  <a:tcPr/>
                </a:tc>
              </a:tr>
              <a:tr h="73452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Piece </a:t>
                      </a:r>
                      <a:r>
                        <a:rPr lang="en-US" sz="2400" baseline="0" dirty="0" smtClean="0"/>
                        <a:t>price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0.26***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0.31***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0.13***</a:t>
                      </a:r>
                    </a:p>
                  </a:txBody>
                  <a:tcPr/>
                </a:tc>
              </a:tr>
              <a:tr h="73452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Tier 1 (</a:t>
                      </a:r>
                      <a:r>
                        <a:rPr lang="en-US" sz="2400" dirty="0" err="1" smtClean="0"/>
                        <a:t>y</a:t>
                      </a:r>
                      <a:r>
                        <a:rPr lang="en-US" sz="2400" dirty="0" smtClean="0"/>
                        <a:t>=1)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-0.42**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0.24*</a:t>
                      </a:r>
                    </a:p>
                  </a:txBody>
                  <a:tcPr/>
                </a:tc>
              </a:tr>
              <a:tr h="7345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Calibri"/>
                          <a:ea typeface="Cambria"/>
                          <a:cs typeface="Times New Roman"/>
                        </a:rPr>
                        <a:t>Asset specificity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>
                          <a:solidFill>
                            <a:schemeClr val="tx1"/>
                          </a:solidFill>
                          <a:latin typeface="Calibri"/>
                          <a:ea typeface="Cambria"/>
                          <a:cs typeface="Times New Roman"/>
                        </a:rPr>
                        <a:t>0.01</a:t>
                      </a:r>
                      <a:endParaRPr lang="en-US" sz="1200" b="0">
                        <a:solidFill>
                          <a:schemeClr val="tx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>
                          <a:solidFill>
                            <a:schemeClr val="tx1"/>
                          </a:solidFill>
                          <a:latin typeface="Calibri"/>
                          <a:ea typeface="Cambria"/>
                          <a:cs typeface="Times New Roman"/>
                        </a:rPr>
                        <a:t>0.10*</a:t>
                      </a:r>
                      <a:endParaRPr lang="en-US" sz="1200" b="0">
                        <a:solidFill>
                          <a:schemeClr val="tx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>
                          <a:solidFill>
                            <a:schemeClr val="tx1"/>
                          </a:solidFill>
                          <a:latin typeface="Calibri"/>
                          <a:ea typeface="Cambria"/>
                          <a:cs typeface="Times New Roman"/>
                        </a:rPr>
                        <a:t>0.01</a:t>
                      </a:r>
                      <a:endParaRPr lang="en-US" sz="1200" b="0">
                        <a:solidFill>
                          <a:schemeClr val="tx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Calibri"/>
                          <a:ea typeface="Cambria"/>
                          <a:cs typeface="Times New Roman"/>
                        </a:rPr>
                        <a:t>0.10**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Constant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2.44***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0.73***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2.62***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1.50***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405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381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423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421</a:t>
                      </a:r>
                      <a:endParaRPr lang="en-US" sz="20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55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0.044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0.118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0.019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0.034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0089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response to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 smtClean="0"/>
              <a:t>High R&amp;D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High design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High turn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response to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 smtClean="0"/>
              <a:t>High R&amp;D</a:t>
            </a:r>
          </a:p>
          <a:p>
            <a:pPr lvl="1"/>
            <a:r>
              <a:rPr lang="en-US" dirty="0" smtClean="0"/>
              <a:t>High-value products, non-specific assets, multiple customers</a:t>
            </a:r>
          </a:p>
          <a:p>
            <a:r>
              <a:rPr lang="en-US" dirty="0" smtClean="0"/>
              <a:t>High design</a:t>
            </a:r>
          </a:p>
          <a:p>
            <a:pPr lvl="1"/>
            <a:r>
              <a:rPr lang="en-US" dirty="0" smtClean="0"/>
              <a:t>High-value products, specific assets, focused on auto industry</a:t>
            </a:r>
          </a:p>
          <a:p>
            <a:r>
              <a:rPr lang="en-US" dirty="0" smtClean="0"/>
              <a:t>High turn</a:t>
            </a:r>
          </a:p>
          <a:p>
            <a:pPr lvl="1"/>
            <a:r>
              <a:rPr lang="en-US" dirty="0" smtClean="0"/>
              <a:t>Low value parts, low levels of innovative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438524" y="2703286"/>
            <a:ext cx="2505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Transaction costs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= &gt; in-house production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464457" y="1828800"/>
            <a:ext cx="2743200" cy="178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monopolistic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High R&amp;D supplier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5257799" y="4354286"/>
            <a:ext cx="38862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competitive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Low-innovation supplier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5257799" y="1371600"/>
            <a:ext cx="192677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Relational contracting</a:t>
            </a:r>
          </a:p>
        </p:txBody>
      </p:sp>
      <p:sp>
        <p:nvSpPr>
          <p:cNvPr id="81930" name="Oval 10"/>
          <p:cNvSpPr>
            <a:spLocks noChangeArrowheads="1"/>
          </p:cNvSpPr>
          <p:nvPr/>
        </p:nvSpPr>
        <p:spPr bwMode="auto">
          <a:xfrm>
            <a:off x="3438525" y="2286000"/>
            <a:ext cx="2505075" cy="2505075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438524" y="2703286"/>
            <a:ext cx="2505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Transaction costs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= &gt; in-house production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464457" y="1828800"/>
            <a:ext cx="2743200" cy="178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monopolistic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High R&amp;D supplier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5257799" y="4354286"/>
            <a:ext cx="38862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competitive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Low-innovation supplier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5257799" y="1371600"/>
            <a:ext cx="192677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Relational contracting</a:t>
            </a:r>
          </a:p>
        </p:txBody>
      </p:sp>
      <p:sp>
        <p:nvSpPr>
          <p:cNvPr id="81930" name="Oval 10"/>
          <p:cNvSpPr>
            <a:spLocks noChangeArrowheads="1"/>
          </p:cNvSpPr>
          <p:nvPr/>
        </p:nvSpPr>
        <p:spPr bwMode="auto">
          <a:xfrm>
            <a:off x="3438525" y="2286000"/>
            <a:ext cx="2505075" cy="2505075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eft-Right Arrow 7"/>
          <p:cNvSpPr/>
          <p:nvPr/>
        </p:nvSpPr>
        <p:spPr>
          <a:xfrm>
            <a:off x="5335524" y="3320143"/>
            <a:ext cx="1216152" cy="48463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438524" y="2703286"/>
            <a:ext cx="2505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Transaction costs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charset="0"/>
                <a:ea typeface="Times New Roman" charset="0"/>
              </a:rPr>
              <a:t>= &gt; in-house production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464457" y="1828800"/>
            <a:ext cx="2743200" cy="178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monopolistic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High R&amp;D supplier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5257799" y="4354286"/>
            <a:ext cx="38862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Arms-length contracting with competitive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Low-innovation supplier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5257799" y="1371600"/>
            <a:ext cx="192677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rPr>
              <a:t>Relational contracting</a:t>
            </a:r>
          </a:p>
        </p:txBody>
      </p:sp>
      <p:sp>
        <p:nvSpPr>
          <p:cNvPr id="81930" name="Oval 10"/>
          <p:cNvSpPr>
            <a:spLocks noChangeArrowheads="1"/>
          </p:cNvSpPr>
          <p:nvPr/>
        </p:nvSpPr>
        <p:spPr bwMode="auto">
          <a:xfrm>
            <a:off x="3438525" y="2286000"/>
            <a:ext cx="2505075" cy="2505075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Up-Down Arrow 10"/>
          <p:cNvSpPr/>
          <p:nvPr/>
        </p:nvSpPr>
        <p:spPr>
          <a:xfrm rot="20560974">
            <a:off x="6529922" y="2585568"/>
            <a:ext cx="484632" cy="1216152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 rot="20715420">
            <a:off x="3812338" y="1417638"/>
            <a:ext cx="1216152" cy="48463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-Down Arrow 12"/>
          <p:cNvSpPr/>
          <p:nvPr/>
        </p:nvSpPr>
        <p:spPr>
          <a:xfrm rot="18830978">
            <a:off x="2955467" y="4182997"/>
            <a:ext cx="484632" cy="1216152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 smtClean="0"/>
              <a:t>Survey supply chain, new measures of </a:t>
            </a:r>
            <a:r>
              <a:rPr lang="en-US" dirty="0" smtClean="0"/>
              <a:t>innovation, find “dark” innovation</a:t>
            </a:r>
          </a:p>
          <a:p>
            <a:r>
              <a:rPr lang="en-US" dirty="0" smtClean="0"/>
              <a:t>We think “dark” innovation matters for conceptualizing supplier strategies</a:t>
            </a:r>
          </a:p>
          <a:p>
            <a:r>
              <a:rPr lang="en-US" dirty="0" smtClean="0"/>
              <a:t>Heterogeneous </a:t>
            </a:r>
            <a:r>
              <a:rPr lang="en-US" dirty="0" smtClean="0"/>
              <a:t>strategies</a:t>
            </a:r>
            <a:r>
              <a:rPr lang="en-US" dirty="0" smtClean="0"/>
              <a:t> to </a:t>
            </a:r>
            <a:r>
              <a:rPr lang="en-US" dirty="0" smtClean="0"/>
              <a:t>respond to</a:t>
            </a:r>
            <a:r>
              <a:rPr lang="en-US" dirty="0" smtClean="0"/>
              <a:t> transaction costs</a:t>
            </a:r>
          </a:p>
          <a:p>
            <a:r>
              <a:rPr lang="en-US" dirty="0" smtClean="0"/>
              <a:t>More complex picture of the </a:t>
            </a:r>
            <a:r>
              <a:rPr lang="en-US" i="1" dirty="0" smtClean="0"/>
              <a:t>buyer’s </a:t>
            </a:r>
            <a:r>
              <a:rPr lang="en-US" dirty="0" smtClean="0"/>
              <a:t>make-or-buy problem with innovation considerations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measures of innovation?</a:t>
            </a:r>
          </a:p>
          <a:p>
            <a:r>
              <a:rPr lang="en-US" dirty="0" smtClean="0"/>
              <a:t>How do we think about allocating among supplier types?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 smtClean="0"/>
              <a:t>Is there significant innovative activity that we have failed to measure?</a:t>
            </a:r>
          </a:p>
          <a:p>
            <a:pPr>
              <a:buNone/>
            </a:pPr>
            <a:r>
              <a:rPr lang="en-US" dirty="0" smtClean="0"/>
              <a:t>    Is there “dark” innovation? </a:t>
            </a:r>
            <a:r>
              <a:rPr lang="en-US" sz="2000" dirty="0" smtClean="0"/>
              <a:t> (Martin, 2013)</a:t>
            </a:r>
          </a:p>
          <a:p>
            <a:endParaRPr lang="en-US" dirty="0" smtClean="0"/>
          </a:p>
          <a:p>
            <a:r>
              <a:rPr lang="en-US" dirty="0" smtClean="0"/>
              <a:t>What are implications of this type of innovation for strategy?</a:t>
            </a:r>
          </a:p>
          <a:p>
            <a:pPr>
              <a:buNone/>
            </a:pPr>
            <a:r>
              <a:rPr lang="en-US" dirty="0" smtClean="0"/>
              <a:t>    Does this “dark” innovation matter?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6408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23143"/>
            <a:ext cx="82296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Look at “rust belt” firms, </a:t>
            </a:r>
            <a:r>
              <a:rPr lang="en-US" dirty="0" err="1" smtClean="0"/>
              <a:t>esp</a:t>
            </a:r>
            <a:r>
              <a:rPr lang="en-US" dirty="0" smtClean="0"/>
              <a:t> previously under-sampled smaller </a:t>
            </a:r>
            <a:r>
              <a:rPr lang="en-US" dirty="0" smtClean="0"/>
              <a:t>firms</a:t>
            </a:r>
          </a:p>
          <a:p>
            <a:r>
              <a:rPr lang="en-US" dirty="0" smtClean="0"/>
              <a:t>A</a:t>
            </a:r>
            <a:r>
              <a:rPr lang="en-US" dirty="0" smtClean="0"/>
              <a:t>uto </a:t>
            </a:r>
            <a:r>
              <a:rPr lang="en-US" dirty="0" smtClean="0"/>
              <a:t>supply </a:t>
            </a:r>
            <a:r>
              <a:rPr lang="en-US" dirty="0" smtClean="0"/>
              <a:t>chain allows for strategic considerations</a:t>
            </a:r>
          </a:p>
          <a:p>
            <a:r>
              <a:rPr lang="en-US" dirty="0" smtClean="0"/>
              <a:t>Interviews and plant visits for insight into innovative activity and attitudes</a:t>
            </a:r>
          </a:p>
          <a:p>
            <a:r>
              <a:rPr lang="en-US" dirty="0" smtClean="0"/>
              <a:t>Nationwide survey, informed by Euro. Surveys</a:t>
            </a:r>
          </a:p>
          <a:p>
            <a:endParaRPr lang="en-US" dirty="0" smtClean="0"/>
          </a:p>
          <a:p>
            <a:r>
              <a:rPr lang="en-US" dirty="0" smtClean="0"/>
              <a:t>Apply transaction cost analysis to refine the make-or-buy question with greater reference to innovation concerns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Find innovative activity that differs from currently measured innovation</a:t>
            </a:r>
            <a:endParaRPr lang="en-US" dirty="0" smtClean="0"/>
          </a:p>
          <a:p>
            <a:r>
              <a:rPr lang="en-US" dirty="0" smtClean="0"/>
              <a:t>Cluster analysis i</a:t>
            </a:r>
            <a:r>
              <a:rPr lang="en-US" dirty="0" smtClean="0"/>
              <a:t>dentifies </a:t>
            </a:r>
            <a:r>
              <a:rPr lang="en-US" dirty="0" smtClean="0"/>
              <a:t>3 different innovation strategies among supplier firms</a:t>
            </a:r>
          </a:p>
          <a:p>
            <a:pPr lvl="1"/>
            <a:r>
              <a:rPr lang="en-US" dirty="0" smtClean="0"/>
              <a:t>High R&amp;D</a:t>
            </a:r>
          </a:p>
          <a:p>
            <a:pPr lvl="1"/>
            <a:r>
              <a:rPr lang="en-US" dirty="0" smtClean="0"/>
              <a:t>High design</a:t>
            </a:r>
          </a:p>
          <a:p>
            <a:pPr lvl="1"/>
            <a:r>
              <a:rPr lang="en-US" dirty="0" smtClean="0"/>
              <a:t>High turn</a:t>
            </a:r>
          </a:p>
          <a:p>
            <a:r>
              <a:rPr lang="en-US" dirty="0" smtClean="0"/>
              <a:t>By looking at the supplier side, we can see how buyers employ several strategies simultaneously</a:t>
            </a:r>
          </a:p>
          <a:p>
            <a:r>
              <a:rPr lang="en-US" dirty="0" smtClean="0"/>
              <a:t>Refine the make-or-buy question for innovation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Toyota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98655"/>
            <a:ext cx="3860800" cy="257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5767294"/>
            <a:ext cx="490668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Toyota’s Akio Toyoda announcing supplier change, Dec 2015 </a:t>
            </a:r>
          </a:p>
          <a:p>
            <a:r>
              <a:rPr lang="en-US" sz="1200" i="1" dirty="0" smtClean="0"/>
              <a:t>PHOTO: KIMIMASA MAYAMA/EUROPEAN PRESSPHOTO AGENCY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709458" y="1932242"/>
            <a:ext cx="397734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…drops relational contractor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endParaRPr lang="en-US" dirty="0" smtClean="0"/>
          </a:p>
          <a:p>
            <a:r>
              <a:rPr lang="en-US" dirty="0" smtClean="0"/>
              <a:t>…for high-R&amp;D German supplier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0" y="2452744"/>
            <a:ext cx="3860800" cy="77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4034481"/>
            <a:ext cx="3886200" cy="82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 dirty="0" smtClean="0"/>
              <a:t>Interviews and survey in 2010-2011</a:t>
            </a:r>
          </a:p>
          <a:p>
            <a:r>
              <a:rPr lang="en-US" dirty="0" smtClean="0"/>
              <a:t>3 surveys sent to ~3800 firms</a:t>
            </a:r>
          </a:p>
          <a:p>
            <a:pPr lvl="1"/>
            <a:r>
              <a:rPr lang="en-US" dirty="0" smtClean="0"/>
              <a:t>Sales manager</a:t>
            </a:r>
          </a:p>
          <a:p>
            <a:pPr lvl="1"/>
            <a:r>
              <a:rPr lang="en-US" dirty="0" smtClean="0"/>
              <a:t>HR manager</a:t>
            </a:r>
          </a:p>
          <a:p>
            <a:pPr lvl="1"/>
            <a:r>
              <a:rPr lang="en-US" dirty="0" smtClean="0"/>
              <a:t>Plant manager</a:t>
            </a:r>
          </a:p>
          <a:p>
            <a:r>
              <a:rPr lang="en-US" dirty="0" smtClean="0"/>
              <a:t>Overall response rate: 37%; 			N=1411</a:t>
            </a:r>
          </a:p>
          <a:p>
            <a:r>
              <a:rPr lang="en-US" dirty="0" smtClean="0"/>
              <a:t>Sales survey response rate: 14%; 	N=544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8787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geography</a:t>
            </a:r>
            <a:endParaRPr lang="en-US" dirty="0"/>
          </a:p>
        </p:txBody>
      </p:sp>
      <p:pic>
        <p:nvPicPr>
          <p:cNvPr id="5" name="Content Placeholder 4" descr="map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812" r="-181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stamping equipment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0713" y="1417638"/>
            <a:ext cx="3755573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5569857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Stamping equipment for thicker metal stamps a part that is cast by a competitor. </a:t>
            </a:r>
            <a:r>
              <a:rPr lang="en-US" sz="2400" b="1" i="1" dirty="0" smtClean="0"/>
              <a:t>Saves energy and lowers cost.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2369</TotalTime>
  <Words>1209</Words>
  <Application>Microsoft Macintosh PowerPoint</Application>
  <PresentationFormat>On-screen Show (4:3)</PresentationFormat>
  <Paragraphs>263</Paragraphs>
  <Slides>30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Supplier Innovation Strategy: Transactional Hazards and Innovation in the Automotive Supply Chain </vt:lpstr>
      <vt:lpstr>Motivation</vt:lpstr>
      <vt:lpstr>Research question</vt:lpstr>
      <vt:lpstr>Research strategy</vt:lpstr>
      <vt:lpstr>Preview of Results</vt:lpstr>
      <vt:lpstr>Example: Toyota</vt:lpstr>
      <vt:lpstr>Data</vt:lpstr>
      <vt:lpstr>Response geography</vt:lpstr>
      <vt:lpstr>Example: stamping equipment</vt:lpstr>
      <vt:lpstr>Example: “cake mixes”</vt:lpstr>
      <vt:lpstr>Example: process refinement</vt:lpstr>
      <vt:lpstr>Innovation survey questions</vt:lpstr>
      <vt:lpstr>Innovation questions (con’t)</vt:lpstr>
      <vt:lpstr>Innovation variables</vt:lpstr>
      <vt:lpstr>Innovation variables</vt:lpstr>
      <vt:lpstr>Innovation variables</vt:lpstr>
      <vt:lpstr>Innovation variables</vt:lpstr>
      <vt:lpstr>Correlation matrix: innovation vars</vt:lpstr>
      <vt:lpstr>Cluster analysis</vt:lpstr>
      <vt:lpstr>Clusters</vt:lpstr>
      <vt:lpstr>Cluster comparisons</vt:lpstr>
      <vt:lpstr>Comparison of innovation activities (OLS)</vt:lpstr>
      <vt:lpstr>Strategic response to hazards</vt:lpstr>
      <vt:lpstr>Strategic response to hazards</vt:lpstr>
      <vt:lpstr> </vt:lpstr>
      <vt:lpstr> </vt:lpstr>
      <vt:lpstr> </vt:lpstr>
      <vt:lpstr>Discussion</vt:lpstr>
      <vt:lpstr>New questions</vt:lpstr>
      <vt:lpstr>Thank you!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Supply Chain Innovation</dc:title>
  <dc:creator>byu</dc:creator>
  <cp:lastModifiedBy>Jenny Kuan</cp:lastModifiedBy>
  <cp:revision>77</cp:revision>
  <cp:lastPrinted>2014-11-04T18:35:08Z</cp:lastPrinted>
  <dcterms:created xsi:type="dcterms:W3CDTF">2016-02-06T06:05:45Z</dcterms:created>
  <dcterms:modified xsi:type="dcterms:W3CDTF">2016-02-06T06:28:53Z</dcterms:modified>
</cp:coreProperties>
</file>