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docx" ContentType="application/vnd.openxmlformats-officedocument.wordprocessingml.document"/>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notesMasterIdLst>
    <p:notesMasterId r:id="rId25"/>
  </p:notesMasterIdLst>
  <p:sldIdLst>
    <p:sldId id="270" r:id="rId2"/>
    <p:sldId id="301" r:id="rId3"/>
    <p:sldId id="302" r:id="rId4"/>
    <p:sldId id="275" r:id="rId5"/>
    <p:sldId id="289" r:id="rId6"/>
    <p:sldId id="298" r:id="rId7"/>
    <p:sldId id="277" r:id="rId8"/>
    <p:sldId id="280" r:id="rId9"/>
    <p:sldId id="283" r:id="rId10"/>
    <p:sldId id="265" r:id="rId11"/>
    <p:sldId id="257" r:id="rId12"/>
    <p:sldId id="258" r:id="rId13"/>
    <p:sldId id="266" r:id="rId14"/>
    <p:sldId id="261" r:id="rId15"/>
    <p:sldId id="300" r:id="rId16"/>
    <p:sldId id="262" r:id="rId17"/>
    <p:sldId id="263" r:id="rId18"/>
    <p:sldId id="264" r:id="rId19"/>
    <p:sldId id="267" r:id="rId20"/>
    <p:sldId id="269" r:id="rId21"/>
    <p:sldId id="292" r:id="rId22"/>
    <p:sldId id="299" r:id="rId23"/>
    <p:sldId id="259"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019" autoAdjust="0"/>
  </p:normalViewPr>
  <p:slideViewPr>
    <p:cSldViewPr snapToObjects="1">
      <p:cViewPr varScale="1">
        <p:scale>
          <a:sx n="75" d="100"/>
          <a:sy n="75" d="100"/>
        </p:scale>
        <p:origin x="-808" y="-112"/>
      </p:cViewPr>
      <p:guideLst>
        <p:guide orient="horz" pos="2160"/>
        <p:guide pos="2736"/>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AE3C6B7-5572-DE42-AF1B-AAC4D3E0F1EF}" type="datetimeFigureOut">
              <a:rPr lang="en-US" smtClean="0"/>
              <a:t>2/6/16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CC5FF1-8EF1-414E-9869-AB422312A922}" type="slidenum">
              <a:rPr lang="en-US" smtClean="0"/>
              <a:t>‹#›</a:t>
            </a:fld>
            <a:endParaRPr lang="en-US"/>
          </a:p>
        </p:txBody>
      </p:sp>
    </p:spTree>
    <p:extLst>
      <p:ext uri="{BB962C8B-B14F-4D97-AF65-F5344CB8AC3E}">
        <p14:creationId xmlns:p14="http://schemas.microsoft.com/office/powerpoint/2010/main" val="20682930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3200" dirty="0" smtClean="0"/>
              <a:t>These safeguards may diminish innovation if they:</a:t>
            </a:r>
          </a:p>
          <a:p>
            <a:pPr lvl="1"/>
            <a:r>
              <a:rPr lang="en-US" sz="2800" dirty="0" smtClean="0"/>
              <a:t>Lower intrinsic motivation,</a:t>
            </a:r>
          </a:p>
          <a:p>
            <a:pPr lvl="1"/>
            <a:r>
              <a:rPr lang="en-US" sz="2800" dirty="0" smtClean="0"/>
              <a:t>Lead to a perception of control by the buyer,</a:t>
            </a:r>
          </a:p>
          <a:p>
            <a:pPr lvl="1"/>
            <a:r>
              <a:rPr lang="en-US" sz="2800" dirty="0" smtClean="0"/>
              <a:t>Create a prevention frame, and/or</a:t>
            </a:r>
          </a:p>
          <a:p>
            <a:pPr lvl="1"/>
            <a:r>
              <a:rPr lang="en-US" sz="2800" dirty="0" smtClean="0"/>
              <a:t>Are too focused on </a:t>
            </a:r>
            <a:r>
              <a:rPr lang="en-US" sz="2800" i="1" dirty="0" smtClean="0"/>
              <a:t>how</a:t>
            </a:r>
            <a:r>
              <a:rPr lang="en-US" sz="2800" dirty="0" smtClean="0"/>
              <a:t> to achieve the outcome.</a:t>
            </a:r>
          </a:p>
          <a:p>
            <a:endParaRPr lang="en-US" dirty="0"/>
          </a:p>
        </p:txBody>
      </p:sp>
      <p:sp>
        <p:nvSpPr>
          <p:cNvPr id="4" name="Slide Number Placeholder 3"/>
          <p:cNvSpPr>
            <a:spLocks noGrp="1"/>
          </p:cNvSpPr>
          <p:nvPr>
            <p:ph type="sldNum" sz="quarter" idx="10"/>
          </p:nvPr>
        </p:nvSpPr>
        <p:spPr/>
        <p:txBody>
          <a:bodyPr/>
          <a:lstStyle/>
          <a:p>
            <a:fld id="{E6CC5FF1-8EF1-414E-9869-AB422312A922}" type="slidenum">
              <a:rPr lang="en-US" smtClean="0"/>
              <a:t>4</a:t>
            </a:fld>
            <a:endParaRPr lang="en-US"/>
          </a:p>
        </p:txBody>
      </p:sp>
    </p:spTree>
    <p:extLst>
      <p:ext uri="{BB962C8B-B14F-4D97-AF65-F5344CB8AC3E}">
        <p14:creationId xmlns:p14="http://schemas.microsoft.com/office/powerpoint/2010/main" val="29936293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hazards seem less likely to play a role in how a contract might influence innovative outcomes</a:t>
            </a:r>
          </a:p>
          <a:p>
            <a:pPr lvl="1"/>
            <a:r>
              <a:rPr lang="en-US" dirty="0" smtClean="0"/>
              <a:t>Asset specificity—just assign ownership and price it</a:t>
            </a:r>
          </a:p>
          <a:p>
            <a:pPr lvl="1"/>
            <a:r>
              <a:rPr lang="en-US" dirty="0" err="1" smtClean="0"/>
              <a:t>Appropriability</a:t>
            </a:r>
            <a:r>
              <a:rPr lang="en-US" dirty="0" smtClean="0"/>
              <a:t>—again, assign ownership ex ante</a:t>
            </a:r>
          </a:p>
          <a:p>
            <a:endParaRPr lang="en-US" dirty="0"/>
          </a:p>
        </p:txBody>
      </p:sp>
      <p:sp>
        <p:nvSpPr>
          <p:cNvPr id="4" name="Slide Number Placeholder 3"/>
          <p:cNvSpPr>
            <a:spLocks noGrp="1"/>
          </p:cNvSpPr>
          <p:nvPr>
            <p:ph type="sldNum" sz="quarter" idx="10"/>
          </p:nvPr>
        </p:nvSpPr>
        <p:spPr/>
        <p:txBody>
          <a:bodyPr/>
          <a:lstStyle/>
          <a:p>
            <a:fld id="{E6CC5FF1-8EF1-414E-9869-AB422312A922}" type="slidenum">
              <a:rPr lang="en-US" smtClean="0"/>
              <a:t>6</a:t>
            </a:fld>
            <a:endParaRPr lang="en-US"/>
          </a:p>
        </p:txBody>
      </p:sp>
    </p:spTree>
    <p:extLst>
      <p:ext uri="{BB962C8B-B14F-4D97-AF65-F5344CB8AC3E}">
        <p14:creationId xmlns:p14="http://schemas.microsoft.com/office/powerpoint/2010/main" val="2803359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b="1" i="1" dirty="0" smtClean="0"/>
              <a:t>Not</a:t>
            </a:r>
            <a:r>
              <a:rPr lang="en-US" sz="2800" i="1" dirty="0" smtClean="0"/>
              <a:t> telling the supplier how to do the task</a:t>
            </a:r>
            <a:r>
              <a:rPr lang="en-US" sz="2800" dirty="0" smtClean="0"/>
              <a:t>, but putting clear parameters on the performance objectives, architectural issues, etc. (</a:t>
            </a:r>
            <a:r>
              <a:rPr lang="en-US" sz="2800" i="1" dirty="0" smtClean="0"/>
              <a:t>i.e., a focus on the outcome</a:t>
            </a:r>
            <a:r>
              <a:rPr lang="en-US" sz="2800" dirty="0" smtClean="0"/>
              <a:t>)</a:t>
            </a:r>
          </a:p>
          <a:p>
            <a:pPr lvl="1"/>
            <a:r>
              <a:rPr lang="en-US" sz="2800" dirty="0" smtClean="0"/>
              <a:t>Since something new is required, the supplier needs to know what results are expected</a:t>
            </a:r>
          </a:p>
          <a:p>
            <a:endParaRPr lang="en-US" dirty="0"/>
          </a:p>
        </p:txBody>
      </p:sp>
      <p:sp>
        <p:nvSpPr>
          <p:cNvPr id="4" name="Slide Number Placeholder 3"/>
          <p:cNvSpPr>
            <a:spLocks noGrp="1"/>
          </p:cNvSpPr>
          <p:nvPr>
            <p:ph type="sldNum" sz="quarter" idx="10"/>
          </p:nvPr>
        </p:nvSpPr>
        <p:spPr/>
        <p:txBody>
          <a:bodyPr/>
          <a:lstStyle/>
          <a:p>
            <a:fld id="{E6CC5FF1-8EF1-414E-9869-AB422312A922}" type="slidenum">
              <a:rPr lang="en-US" smtClean="0"/>
              <a:t>7</a:t>
            </a:fld>
            <a:endParaRPr lang="en-US"/>
          </a:p>
        </p:txBody>
      </p:sp>
    </p:spTree>
    <p:extLst>
      <p:ext uri="{BB962C8B-B14F-4D97-AF65-F5344CB8AC3E}">
        <p14:creationId xmlns:p14="http://schemas.microsoft.com/office/powerpoint/2010/main" val="3669287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 1) Robust standard errors in parentheses; 2) Year Fixed-Effects included; 3)*** p&lt;0.01, ** p&lt;0.05, * p&lt;0.1 for two-tailed tests</a:t>
            </a:r>
          </a:p>
          <a:p>
            <a:endParaRPr lang="en-US" dirty="0"/>
          </a:p>
        </p:txBody>
      </p:sp>
      <p:sp>
        <p:nvSpPr>
          <p:cNvPr id="4" name="Slide Number Placeholder 3"/>
          <p:cNvSpPr>
            <a:spLocks noGrp="1"/>
          </p:cNvSpPr>
          <p:nvPr>
            <p:ph type="sldNum" sz="quarter" idx="10"/>
          </p:nvPr>
        </p:nvSpPr>
        <p:spPr/>
        <p:txBody>
          <a:bodyPr/>
          <a:lstStyle/>
          <a:p>
            <a:fld id="{E6CC5FF1-8EF1-414E-9869-AB422312A922}" type="slidenum">
              <a:rPr lang="en-US" smtClean="0"/>
              <a:t>16</a:t>
            </a:fld>
            <a:endParaRPr lang="en-US"/>
          </a:p>
        </p:txBody>
      </p:sp>
    </p:spTree>
    <p:extLst>
      <p:ext uri="{BB962C8B-B14F-4D97-AF65-F5344CB8AC3E}">
        <p14:creationId xmlns:p14="http://schemas.microsoft.com/office/powerpoint/2010/main" val="41780166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Dashed Line is not supported</a:t>
            </a:r>
            <a:endParaRPr lang="en-US" dirty="0"/>
          </a:p>
        </p:txBody>
      </p:sp>
      <p:sp>
        <p:nvSpPr>
          <p:cNvPr id="4" name="Slide Number Placeholder 3"/>
          <p:cNvSpPr>
            <a:spLocks noGrp="1"/>
          </p:cNvSpPr>
          <p:nvPr>
            <p:ph type="sldNum" sz="quarter" idx="10"/>
          </p:nvPr>
        </p:nvSpPr>
        <p:spPr/>
        <p:txBody>
          <a:bodyPr/>
          <a:lstStyle/>
          <a:p>
            <a:fld id="{E6CC5FF1-8EF1-414E-9869-AB422312A922}" type="slidenum">
              <a:rPr lang="en-US" smtClean="0"/>
              <a:t>19</a:t>
            </a:fld>
            <a:endParaRPr lang="en-US"/>
          </a:p>
        </p:txBody>
      </p:sp>
    </p:spTree>
    <p:extLst>
      <p:ext uri="{BB962C8B-B14F-4D97-AF65-F5344CB8AC3E}">
        <p14:creationId xmlns:p14="http://schemas.microsoft.com/office/powerpoint/2010/main" val="3200085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Norton et al., (2004) shows that in nonlinear models, 1) the sign of the true interaction effect may be different for different observations, and thus cannot be inferred only from the coefficient of the interaction term; 2) the true statistical significance of the interaction effect cannot be determined from the z-statistic reported in the regression output of the interaction term; and 3) the marginal effect of a change in both interacted variables does not equal the marginal effect of changing just the interaction term. </a:t>
            </a:r>
            <a:endParaRPr lang="en-US" dirty="0" smtClean="0"/>
          </a:p>
          <a:p>
            <a:r>
              <a:rPr lang="en-US" sz="1200" kern="1200" dirty="0" smtClean="0">
                <a:solidFill>
                  <a:schemeClr val="tx1"/>
                </a:solidFill>
                <a:effectLst/>
                <a:latin typeface="+mn-lt"/>
                <a:ea typeface="+mn-ea"/>
                <a:cs typeface="+mn-cs"/>
              </a:rPr>
              <a:t>the results are different in a nonlinear model represented as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(3) </a:t>
            </a:r>
            <a:r>
              <a:rPr lang="en-US" sz="1200" kern="1200" dirty="0" err="1" smtClean="0">
                <a:solidFill>
                  <a:schemeClr val="tx1"/>
                </a:solidFill>
                <a:effectLst/>
                <a:latin typeface="+mn-lt"/>
                <a:ea typeface="+mn-ea"/>
                <a:cs typeface="+mn-cs"/>
              </a:rPr>
              <a:t>Pr</a:t>
            </a:r>
            <a:r>
              <a:rPr lang="en-US" sz="1200" kern="1200" dirty="0" smtClean="0">
                <a:solidFill>
                  <a:schemeClr val="tx1"/>
                </a:solidFill>
                <a:effectLst/>
                <a:latin typeface="+mn-lt"/>
                <a:ea typeface="+mn-ea"/>
                <a:cs typeface="+mn-cs"/>
              </a:rPr>
              <a:t>(Y=1|X1X2)=</a:t>
            </a:r>
            <a:r>
              <a:rPr lang="en-US" sz="1200" kern="1200" dirty="0" err="1" smtClean="0">
                <a:solidFill>
                  <a:schemeClr val="tx1"/>
                </a:solidFill>
                <a:effectLst/>
                <a:latin typeface="+mn-lt"/>
                <a:ea typeface="+mn-ea"/>
                <a:cs typeface="+mn-cs"/>
              </a:rPr>
              <a:t>Φ</a:t>
            </a:r>
            <a:r>
              <a:rPr lang="en-US" sz="1200" kern="1200" dirty="0" smtClean="0">
                <a:solidFill>
                  <a:schemeClr val="tx1"/>
                </a:solidFill>
                <a:effectLst/>
                <a:latin typeface="+mn-lt"/>
                <a:ea typeface="+mn-ea"/>
                <a:cs typeface="+mn-cs"/>
              </a:rPr>
              <a:t>(β0+β1X1+β2X2+β12X1X2)</a:t>
            </a:r>
            <a:endParaRPr lang="en-US" dirty="0" smtClean="0"/>
          </a:p>
          <a:p>
            <a:r>
              <a:rPr lang="en-US" sz="1200" kern="1200" dirty="0" smtClean="0">
                <a:solidFill>
                  <a:schemeClr val="tx1"/>
                </a:solidFill>
                <a:effectLst/>
                <a:latin typeface="+mn-lt"/>
                <a:ea typeface="+mn-ea"/>
                <a:cs typeface="+mn-cs"/>
              </a:rPr>
              <a:t>A </a:t>
            </a:r>
            <a:r>
              <a:rPr lang="en-US" sz="1200" kern="1200" dirty="0" err="1" smtClean="0">
                <a:solidFill>
                  <a:schemeClr val="tx1"/>
                </a:solidFill>
                <a:effectLst/>
                <a:latin typeface="+mn-lt"/>
                <a:ea typeface="+mn-ea"/>
                <a:cs typeface="+mn-cs"/>
              </a:rPr>
              <a:t>probit</a:t>
            </a:r>
            <a:r>
              <a:rPr lang="en-US" sz="1200" kern="1200" dirty="0" smtClean="0">
                <a:solidFill>
                  <a:schemeClr val="tx1"/>
                </a:solidFill>
                <a:effectLst/>
                <a:latin typeface="+mn-lt"/>
                <a:ea typeface="+mn-ea"/>
                <a:cs typeface="+mn-cs"/>
              </a:rPr>
              <a:t> model assumes that </a:t>
            </a:r>
            <a:r>
              <a:rPr lang="en-US" sz="1200" kern="1200" dirty="0" err="1" smtClean="0">
                <a:solidFill>
                  <a:schemeClr val="tx1"/>
                </a:solidFill>
                <a:effectLst/>
                <a:latin typeface="+mn-lt"/>
                <a:ea typeface="+mn-ea"/>
                <a:cs typeface="+mn-cs"/>
              </a:rPr>
              <a:t>ε</a:t>
            </a:r>
            <a:r>
              <a:rPr lang="en-US" sz="1200" kern="1200" dirty="0" smtClean="0">
                <a:solidFill>
                  <a:schemeClr val="tx1"/>
                </a:solidFill>
                <a:effectLst/>
                <a:latin typeface="+mn-lt"/>
                <a:ea typeface="+mn-ea"/>
                <a:cs typeface="+mn-cs"/>
              </a:rPr>
              <a:t> conforms the standard normal distribution, so </a:t>
            </a:r>
            <a:r>
              <a:rPr lang="en-US" sz="1200" kern="1200" dirty="0" err="1" smtClean="0">
                <a:solidFill>
                  <a:schemeClr val="tx1"/>
                </a:solidFill>
                <a:effectLst/>
                <a:latin typeface="+mn-lt"/>
                <a:ea typeface="+mn-ea"/>
                <a:cs typeface="+mn-cs"/>
              </a:rPr>
              <a:t>Φ</a:t>
            </a:r>
            <a:r>
              <a:rPr lang="en-US" sz="1200" kern="1200" dirty="0" smtClean="0">
                <a:solidFill>
                  <a:schemeClr val="tx1"/>
                </a:solidFill>
                <a:effectLst/>
                <a:latin typeface="+mn-lt"/>
                <a:ea typeface="+mn-ea"/>
                <a:cs typeface="+mn-cs"/>
              </a:rPr>
              <a:t> is the cumulative distribution function of the standard normal distribution. Therefore, the interaction effect – the cross partial derivative of the expected value of y – is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(4) β12Φ’(.)+(β1+β12X2) (β2+β12X1)</a:t>
            </a:r>
            <a:r>
              <a:rPr lang="en-US" sz="1200" kern="1200" dirty="0" err="1" smtClean="0">
                <a:solidFill>
                  <a:schemeClr val="tx1"/>
                </a:solidFill>
                <a:effectLst/>
                <a:latin typeface="+mn-lt"/>
                <a:ea typeface="+mn-ea"/>
                <a:cs typeface="+mn-cs"/>
              </a:rPr>
              <a:t>Φ</a:t>
            </a:r>
            <a:r>
              <a:rPr lang="en-US" sz="1200" kern="1200" dirty="0" smtClean="0">
                <a:solidFill>
                  <a:schemeClr val="tx1"/>
                </a:solidFill>
                <a:effectLst/>
                <a:latin typeface="+mn-lt"/>
                <a:ea typeface="+mn-ea"/>
                <a:cs typeface="+mn-cs"/>
              </a:rPr>
              <a: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Equation (4) clearly shows that the interaction effect does not equal β12, </a:t>
            </a:r>
            <a:endParaRPr lang="en-US" dirty="0" smtClean="0"/>
          </a:p>
          <a:p>
            <a:endParaRPr lang="en-US" dirty="0"/>
          </a:p>
        </p:txBody>
      </p:sp>
      <p:sp>
        <p:nvSpPr>
          <p:cNvPr id="4" name="Slide Number Placeholder 3"/>
          <p:cNvSpPr>
            <a:spLocks noGrp="1"/>
          </p:cNvSpPr>
          <p:nvPr>
            <p:ph type="sldNum" sz="quarter" idx="10"/>
          </p:nvPr>
        </p:nvSpPr>
        <p:spPr/>
        <p:txBody>
          <a:bodyPr/>
          <a:lstStyle/>
          <a:p>
            <a:fld id="{E6CC5FF1-8EF1-414E-9869-AB422312A922}" type="slidenum">
              <a:rPr lang="en-US" smtClean="0"/>
              <a:t>23</a:t>
            </a:fld>
            <a:endParaRPr lang="en-US"/>
          </a:p>
        </p:txBody>
      </p:sp>
    </p:spTree>
    <p:extLst>
      <p:ext uri="{BB962C8B-B14F-4D97-AF65-F5344CB8AC3E}">
        <p14:creationId xmlns:p14="http://schemas.microsoft.com/office/powerpoint/2010/main" val="3996575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hyperlink" Target="http://www.gsb.or.th/gsb_images/logoGsb.jpg" TargetMode="Externa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a:defRPr/>
              </a:pPr>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a:defRPr/>
              </a:pPr>
              <a:endParaRPr lang="en-US"/>
            </a:p>
          </p:txBody>
        </p:sp>
      </p:grpSp>
      <p:pic>
        <p:nvPicPr>
          <p:cNvPr id="8" name="Picture 14" descr="marshall bar logo"/>
          <p:cNvPicPr>
            <a:picLocks noChangeAspect="1" noChangeArrowheads="1"/>
          </p:cNvPicPr>
          <p:nvPr/>
        </p:nvPicPr>
        <p:blipFill>
          <a:blip r:embed="rId2" cstate="print"/>
          <a:srcRect/>
          <a:stretch>
            <a:fillRect/>
          </a:stretch>
        </p:blipFill>
        <p:spPr bwMode="auto">
          <a:xfrm>
            <a:off x="-3786188" y="-6915150"/>
            <a:ext cx="365125" cy="450850"/>
          </a:xfrm>
          <a:prstGeom prst="rect">
            <a:avLst/>
          </a:prstGeom>
          <a:noFill/>
          <a:ln w="9525">
            <a:noFill/>
            <a:miter lim="800000"/>
            <a:headEnd/>
            <a:tailEnd/>
          </a:ln>
        </p:spPr>
      </p:pic>
      <p:sp>
        <p:nvSpPr>
          <p:cNvPr id="9" name="Rectangle 23"/>
          <p:cNvSpPr>
            <a:spLocks noChangeArrowheads="1"/>
          </p:cNvSpPr>
          <p:nvPr/>
        </p:nvSpPr>
        <p:spPr bwMode="auto">
          <a:xfrm>
            <a:off x="1771650" y="3128963"/>
            <a:ext cx="9144000" cy="0"/>
          </a:xfrm>
          <a:prstGeom prst="rect">
            <a:avLst/>
          </a:prstGeom>
          <a:noFill/>
          <a:ln w="9525">
            <a:noFill/>
            <a:miter lim="800000"/>
            <a:headEnd/>
            <a:tailEnd/>
          </a:ln>
          <a:effectLst/>
        </p:spPr>
        <p:txBody>
          <a:bodyPr>
            <a:spAutoFit/>
          </a:bodyPr>
          <a:lstStyle/>
          <a:p>
            <a:pPr>
              <a:defRPr/>
            </a:pPr>
            <a:endParaRPr lang="en-US"/>
          </a:p>
        </p:txBody>
      </p:sp>
      <p:sp>
        <p:nvSpPr>
          <p:cNvPr id="10" name="Rectangle 26">
            <a:hlinkClick r:id="rId3"/>
          </p:cNvPr>
          <p:cNvSpPr>
            <a:spLocks noChangeArrowheads="1"/>
          </p:cNvSpPr>
          <p:nvPr/>
        </p:nvSpPr>
        <p:spPr bwMode="auto">
          <a:xfrm>
            <a:off x="3381375" y="3181350"/>
            <a:ext cx="9144000" cy="0"/>
          </a:xfrm>
          <a:prstGeom prst="rect">
            <a:avLst/>
          </a:prstGeom>
          <a:noFill/>
          <a:ln w="9525">
            <a:noFill/>
            <a:miter lim="800000"/>
            <a:headEnd/>
            <a:tailEnd/>
          </a:ln>
          <a:effectLst/>
        </p:spPr>
        <p:txBody>
          <a:bodyPr>
            <a:spAutoFit/>
          </a:bodyPr>
          <a:lstStyle/>
          <a:p>
            <a:pPr>
              <a:defRPr/>
            </a:pPr>
            <a:endParaRPr lang="en-US"/>
          </a:p>
        </p:txBody>
      </p:sp>
      <p:sp>
        <p:nvSpPr>
          <p:cNvPr id="12290" name="Rectangle 2"/>
          <p:cNvSpPr>
            <a:spLocks noGrp="1" noChangeArrowheads="1"/>
          </p:cNvSpPr>
          <p:nvPr>
            <p:ph type="ctrTitle"/>
          </p:nvPr>
        </p:nvSpPr>
        <p:spPr>
          <a:xfrm>
            <a:off x="685800" y="685800"/>
            <a:ext cx="7772400" cy="2127250"/>
          </a:xfrm>
        </p:spPr>
        <p:txBody>
          <a:bodyPr/>
          <a:lstStyle>
            <a:lvl1pPr algn="ctr">
              <a:defRPr sz="3600" b="1"/>
            </a:lvl1pPr>
          </a:lstStyle>
          <a:p>
            <a:r>
              <a:rPr lang="en-US" smtClean="0"/>
              <a:t>Click to edit Master title style</a:t>
            </a:r>
            <a:endParaRPr lang="en-US" dirty="0"/>
          </a:p>
        </p:txBody>
      </p:sp>
      <p:sp>
        <p:nvSpPr>
          <p:cNvPr id="12291" name="Rectangle 3"/>
          <p:cNvSpPr>
            <a:spLocks noGrp="1" noChangeArrowheads="1"/>
          </p:cNvSpPr>
          <p:nvPr>
            <p:ph type="subTitle" idx="1"/>
          </p:nvPr>
        </p:nvSpPr>
        <p:spPr>
          <a:xfrm>
            <a:off x="684213" y="3270250"/>
            <a:ext cx="7729537" cy="2614613"/>
          </a:xfrm>
        </p:spPr>
        <p:txBody>
          <a:bodyPr/>
          <a:lstStyle>
            <a:lvl1pPr marL="0" indent="0" algn="ctr">
              <a:buFont typeface="Wingdings" pitchFamily="2" charset="2"/>
              <a:buNone/>
              <a:defRPr sz="3000"/>
            </a:lvl1pPr>
          </a:lstStyle>
          <a:p>
            <a:r>
              <a:rPr lang="en-US"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400" b="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050925"/>
            <a:ext cx="4038600" cy="508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050925"/>
            <a:ext cx="4038600" cy="5080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hyperlink" Target="http://www.gsb.or.th/gsb_images/logoGsb.jpg" TargetMode="Externa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7813"/>
            <a:ext cx="8062913" cy="6508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050925"/>
            <a:ext cx="8229600" cy="5080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71"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1273"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1274"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1279" name="Rectangle 15"/>
          <p:cNvSpPr>
            <a:spLocks noChangeArrowheads="1"/>
          </p:cNvSpPr>
          <p:nvPr/>
        </p:nvSpPr>
        <p:spPr bwMode="auto">
          <a:xfrm>
            <a:off x="1771650" y="3128963"/>
            <a:ext cx="9144000" cy="0"/>
          </a:xfrm>
          <a:prstGeom prst="rect">
            <a:avLst/>
          </a:prstGeom>
          <a:noFill/>
          <a:ln w="9525">
            <a:noFill/>
            <a:miter lim="800000"/>
            <a:headEnd/>
            <a:tailEnd/>
          </a:ln>
          <a:effectLst/>
        </p:spPr>
        <p:txBody>
          <a:bodyPr>
            <a:spAutoFit/>
          </a:bodyPr>
          <a:lstStyle/>
          <a:p>
            <a:pPr>
              <a:defRPr/>
            </a:pPr>
            <a:endParaRPr lang="en-US"/>
          </a:p>
        </p:txBody>
      </p:sp>
      <p:sp>
        <p:nvSpPr>
          <p:cNvPr id="11281" name="Rectangle 17">
            <a:hlinkClick r:id="rId13"/>
          </p:cNvPr>
          <p:cNvSpPr>
            <a:spLocks noChangeArrowheads="1"/>
          </p:cNvSpPr>
          <p:nvPr/>
        </p:nvSpPr>
        <p:spPr bwMode="auto">
          <a:xfrm>
            <a:off x="3381375" y="3181350"/>
            <a:ext cx="9144000" cy="0"/>
          </a:xfrm>
          <a:prstGeom prst="rect">
            <a:avLst/>
          </a:prstGeom>
          <a:noFill/>
          <a:ln w="9525">
            <a:noFill/>
            <a:miter lim="800000"/>
            <a:headEnd/>
            <a:tailEnd/>
          </a:ln>
          <a:effectLst/>
        </p:spPr>
        <p:txBody>
          <a:bodyPr>
            <a:spAutoFit/>
          </a:bodyPr>
          <a:lstStyle/>
          <a:p>
            <a:pPr>
              <a:defRPr/>
            </a:pPr>
            <a:endParaRPr lang="en-US"/>
          </a:p>
        </p:txBody>
      </p:sp>
      <p:sp>
        <p:nvSpPr>
          <p:cNvPr id="3" name="Slide Number Placeholder 2"/>
          <p:cNvSpPr>
            <a:spLocks noGrp="1"/>
          </p:cNvSpPr>
          <p:nvPr>
            <p:ph type="sldNum" sz="quarter" idx="4"/>
          </p:nvPr>
        </p:nvSpPr>
        <p:spPr>
          <a:xfrm>
            <a:off x="6629400" y="640080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iming>
    <p:tnLst>
      <p:par>
        <p:cTn xmlns:p14="http://schemas.microsoft.com/office/powerpoint/2010/main" id="1" dur="indefinite" restart="never" nodeType="tmRoot"/>
      </p:par>
    </p:tnLst>
  </p:timing>
  <p:txStyles>
    <p:titleStyle>
      <a:lvl1pPr algn="l" rtl="0" eaLnBrk="1" fontAlgn="base" hangingPunct="1">
        <a:spcBef>
          <a:spcPct val="0"/>
        </a:spcBef>
        <a:spcAft>
          <a:spcPct val="0"/>
        </a:spcAft>
        <a:defRPr sz="4400">
          <a:solidFill>
            <a:schemeClr val="tx2"/>
          </a:solidFill>
          <a:latin typeface="Frutiger 55 Roman" pitchFamily="2" charset="0"/>
          <a:ea typeface="+mj-ea"/>
          <a:cs typeface="+mj-cs"/>
        </a:defRPr>
      </a:lvl1pPr>
      <a:lvl2pPr algn="l" rtl="0" eaLnBrk="1" fontAlgn="base" hangingPunct="1">
        <a:spcBef>
          <a:spcPct val="0"/>
        </a:spcBef>
        <a:spcAft>
          <a:spcPct val="0"/>
        </a:spcAft>
        <a:defRPr sz="4400">
          <a:solidFill>
            <a:schemeClr val="tx2"/>
          </a:solidFill>
          <a:latin typeface="Frutiger 55 Roman" pitchFamily="2" charset="0"/>
        </a:defRPr>
      </a:lvl2pPr>
      <a:lvl3pPr algn="l" rtl="0" eaLnBrk="1" fontAlgn="base" hangingPunct="1">
        <a:spcBef>
          <a:spcPct val="0"/>
        </a:spcBef>
        <a:spcAft>
          <a:spcPct val="0"/>
        </a:spcAft>
        <a:defRPr sz="4400">
          <a:solidFill>
            <a:schemeClr val="tx2"/>
          </a:solidFill>
          <a:latin typeface="Frutiger 55 Roman" pitchFamily="2" charset="0"/>
        </a:defRPr>
      </a:lvl3pPr>
      <a:lvl4pPr algn="l" rtl="0" eaLnBrk="1" fontAlgn="base" hangingPunct="1">
        <a:spcBef>
          <a:spcPct val="0"/>
        </a:spcBef>
        <a:spcAft>
          <a:spcPct val="0"/>
        </a:spcAft>
        <a:defRPr sz="4400">
          <a:solidFill>
            <a:schemeClr val="tx2"/>
          </a:solidFill>
          <a:latin typeface="Frutiger 55 Roman" pitchFamily="2" charset="0"/>
        </a:defRPr>
      </a:lvl4pPr>
      <a:lvl5pPr algn="l" rtl="0" eaLnBrk="1" fontAlgn="base" hangingPunct="1">
        <a:spcBef>
          <a:spcPct val="0"/>
        </a:spcBef>
        <a:spcAft>
          <a:spcPct val="0"/>
        </a:spcAft>
        <a:defRPr sz="4400">
          <a:solidFill>
            <a:schemeClr val="tx2"/>
          </a:solidFill>
          <a:latin typeface="Frutiger 55 Roman" pitchFamily="2" charset="0"/>
        </a:defRPr>
      </a:lvl5pPr>
      <a:lvl6pPr marL="457200" algn="l" rtl="0" eaLnBrk="1" fontAlgn="base" hangingPunct="1">
        <a:spcBef>
          <a:spcPct val="0"/>
        </a:spcBef>
        <a:spcAft>
          <a:spcPct val="0"/>
        </a:spcAft>
        <a:defRPr sz="4400">
          <a:solidFill>
            <a:schemeClr val="tx2"/>
          </a:solidFill>
          <a:latin typeface="Times New Roman" pitchFamily="18" charset="0"/>
        </a:defRPr>
      </a:lvl6pPr>
      <a:lvl7pPr marL="914400" algn="l" rtl="0" eaLnBrk="1" fontAlgn="base" hangingPunct="1">
        <a:spcBef>
          <a:spcPct val="0"/>
        </a:spcBef>
        <a:spcAft>
          <a:spcPct val="0"/>
        </a:spcAft>
        <a:defRPr sz="4400">
          <a:solidFill>
            <a:schemeClr val="tx2"/>
          </a:solidFill>
          <a:latin typeface="Times New Roman" pitchFamily="18" charset="0"/>
        </a:defRPr>
      </a:lvl7pPr>
      <a:lvl8pPr marL="1371600" algn="l" rtl="0" eaLnBrk="1" fontAlgn="base" hangingPunct="1">
        <a:spcBef>
          <a:spcPct val="0"/>
        </a:spcBef>
        <a:spcAft>
          <a:spcPct val="0"/>
        </a:spcAft>
        <a:defRPr sz="4400">
          <a:solidFill>
            <a:schemeClr val="tx2"/>
          </a:solidFill>
          <a:latin typeface="Times New Roman" pitchFamily="18" charset="0"/>
        </a:defRPr>
      </a:lvl8pPr>
      <a:lvl9pPr marL="1828800" algn="l" rtl="0" eaLnBrk="1" fontAlgn="base" hangingPunct="1">
        <a:spcBef>
          <a:spcPct val="0"/>
        </a:spcBef>
        <a:spcAft>
          <a:spcPct val="0"/>
        </a:spcAft>
        <a:defRPr sz="4400">
          <a:solidFill>
            <a:schemeClr val="tx2"/>
          </a:solidFill>
          <a:latin typeface="Times New Roman" pitchFamily="18" charset="0"/>
        </a:defRPr>
      </a:lvl9pPr>
    </p:titleStyle>
    <p:bodyStyle>
      <a:lvl1pPr marL="342900" indent="-342900" algn="l" rtl="0" eaLnBrk="1" fontAlgn="base" hangingPunct="1">
        <a:spcBef>
          <a:spcPct val="20000"/>
        </a:spcBef>
        <a:spcAft>
          <a:spcPct val="0"/>
        </a:spcAft>
        <a:buClr>
          <a:schemeClr val="bg2"/>
        </a:buClr>
        <a:buSzPct val="75000"/>
        <a:buFont typeface="Wingdings" pitchFamily="2" charset="2"/>
        <a:buChar char="p"/>
        <a:defRPr sz="2800">
          <a:solidFill>
            <a:schemeClr val="tx1"/>
          </a:solidFill>
          <a:latin typeface="Frutiger 45 Light" pitchFamily="2" charset="0"/>
          <a:ea typeface="+mn-ea"/>
          <a:cs typeface="+mn-cs"/>
        </a:defRPr>
      </a:lvl1pPr>
      <a:lvl2pPr marL="742950" indent="-285750" algn="l" rtl="0" eaLnBrk="1" fontAlgn="base" hangingPunct="1">
        <a:spcBef>
          <a:spcPct val="20000"/>
        </a:spcBef>
        <a:spcAft>
          <a:spcPct val="0"/>
        </a:spcAft>
        <a:buClr>
          <a:schemeClr val="tx2"/>
        </a:buClr>
        <a:buSzPct val="75000"/>
        <a:buFont typeface="Wingdings" pitchFamily="2" charset="2"/>
        <a:buChar char="n"/>
        <a:defRPr sz="2400">
          <a:solidFill>
            <a:schemeClr val="tx1"/>
          </a:solidFill>
          <a:latin typeface="Frutiger 45 Light" pitchFamily="2" charset="0"/>
        </a:defRPr>
      </a:lvl2pPr>
      <a:lvl3pPr marL="1143000" indent="-228600" algn="l" rtl="0" eaLnBrk="1" fontAlgn="base" hangingPunct="1">
        <a:spcBef>
          <a:spcPct val="20000"/>
        </a:spcBef>
        <a:spcAft>
          <a:spcPct val="0"/>
        </a:spcAft>
        <a:buClr>
          <a:schemeClr val="accent1"/>
        </a:buClr>
        <a:buSzPct val="65000"/>
        <a:buFont typeface="Wingdings" pitchFamily="2" charset="2"/>
        <a:buChar char="p"/>
        <a:defRPr sz="2000">
          <a:solidFill>
            <a:schemeClr val="tx1"/>
          </a:solidFill>
          <a:latin typeface="Frutiger 45 Light" pitchFamily="2" charset="0"/>
        </a:defRPr>
      </a:lvl3pPr>
      <a:lvl4pPr marL="1600200" indent="-228600" algn="l" rtl="0" eaLnBrk="1" fontAlgn="base" hangingPunct="1">
        <a:spcBef>
          <a:spcPct val="20000"/>
        </a:spcBef>
        <a:spcAft>
          <a:spcPct val="0"/>
        </a:spcAft>
        <a:buClr>
          <a:schemeClr val="bg2"/>
        </a:buClr>
        <a:buFont typeface="Wingdings" pitchFamily="2" charset="2"/>
        <a:buChar char="§"/>
        <a:defRPr>
          <a:solidFill>
            <a:schemeClr val="tx1"/>
          </a:solidFill>
          <a:latin typeface="Frutiger 45 Light" pitchFamily="2" charset="0"/>
        </a:defRPr>
      </a:lvl4pPr>
      <a:lvl5pPr marL="20574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Frutiger 45 Light" pitchFamily="2" charset="0"/>
        </a:defRPr>
      </a:lvl5pPr>
      <a:lvl6pPr marL="25146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eaLnBrk="1" fontAlgn="base" hangingPunct="1">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1.docx"/><Relationship Id="rId4" Type="http://schemas.openxmlformats.org/officeDocument/2006/relationships/image" Target="../media/image2.png"/><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4" Type="http://schemas.openxmlformats.org/officeDocument/2006/relationships/package" Target="../embeddings/Microsoft_Word_Document2.docx"/><Relationship Id="rId5" Type="http://schemas.openxmlformats.org/officeDocument/2006/relationships/image" Target="../media/image3.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Word_Document3.docx"/><Relationship Id="rId4" Type="http://schemas.openxmlformats.org/officeDocument/2006/relationships/image" Target="../media/image4.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4.docx"/><Relationship Id="rId4" Type="http://schemas.openxmlformats.org/officeDocument/2006/relationships/image" Target="../media/image5.e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449356"/>
            <a:ext cx="9144000" cy="1472184"/>
          </a:xfrm>
        </p:spPr>
        <p:txBody>
          <a:bodyPr>
            <a:noAutofit/>
          </a:bodyPr>
          <a:lstStyle/>
          <a:p>
            <a:pPr algn="ctr"/>
            <a:r>
              <a:rPr lang="en-US" sz="4000" dirty="0" smtClean="0"/>
              <a:t>Contracting for innovation: Defining an exchange that fosters creativity while mitigating opportunism</a:t>
            </a:r>
            <a:endParaRPr lang="en-US" sz="4000" dirty="0"/>
          </a:p>
        </p:txBody>
      </p:sp>
      <p:sp>
        <p:nvSpPr>
          <p:cNvPr id="3" name="Subtitle 2"/>
          <p:cNvSpPr>
            <a:spLocks noGrp="1"/>
          </p:cNvSpPr>
          <p:nvPr>
            <p:ph type="subTitle" idx="1"/>
          </p:nvPr>
        </p:nvSpPr>
        <p:spPr>
          <a:xfrm>
            <a:off x="762000" y="3500254"/>
            <a:ext cx="7406640" cy="2805296"/>
          </a:xfrm>
        </p:spPr>
        <p:txBody>
          <a:bodyPr>
            <a:normAutofit fontScale="92500" lnSpcReduction="10000"/>
          </a:bodyPr>
          <a:lstStyle/>
          <a:p>
            <a:pPr algn="ctr"/>
            <a:r>
              <a:rPr lang="en-US" sz="2800" dirty="0" smtClean="0"/>
              <a:t>Kyle J. Mayer</a:t>
            </a:r>
          </a:p>
          <a:p>
            <a:r>
              <a:rPr lang="en-US" sz="2800" dirty="0" smtClean="0"/>
              <a:t>Adele Xing</a:t>
            </a:r>
          </a:p>
          <a:p>
            <a:r>
              <a:rPr lang="en-US" sz="2800" dirty="0" smtClean="0"/>
              <a:t>Pablo </a:t>
            </a:r>
            <a:r>
              <a:rPr lang="en-US" sz="2800" dirty="0" err="1" smtClean="0"/>
              <a:t>Mondal</a:t>
            </a:r>
            <a:endParaRPr lang="en-US" sz="2800" dirty="0" smtClean="0"/>
          </a:p>
          <a:p>
            <a:pPr algn="ctr"/>
            <a:r>
              <a:rPr lang="en-US" dirty="0" smtClean="0">
                <a:solidFill>
                  <a:schemeClr val="tx2"/>
                </a:solidFill>
              </a:rPr>
              <a:t>University of Southern California</a:t>
            </a:r>
          </a:p>
          <a:p>
            <a:pPr algn="ctr"/>
            <a:endParaRPr lang="en-US" i="1" dirty="0"/>
          </a:p>
          <a:p>
            <a:pPr algn="ctr"/>
            <a:r>
              <a:rPr lang="en-US" sz="2600" dirty="0" smtClean="0"/>
              <a:t>OSWC Feb 6 2016</a:t>
            </a:r>
          </a:p>
          <a:p>
            <a:pPr algn="ctr"/>
            <a:endParaRPr lang="en-US" dirty="0"/>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BC5217A8-0E06-4059-AC45-433E2E67A85D}" type="slidenum">
              <a:rPr kumimoji="0" lang="en-US" smtClean="0"/>
              <a:pPr/>
              <a:t>1</a:t>
            </a:fld>
            <a:endParaRPr kumimoji="0" lang="en-US" dirty="0">
              <a:solidFill>
                <a:srgbClr val="FFFFFF"/>
              </a:solidFill>
            </a:endParaRPr>
          </a:p>
        </p:txBody>
      </p:sp>
    </p:spTree>
    <p:extLst>
      <p:ext uri="{BB962C8B-B14F-4D97-AF65-F5344CB8AC3E}">
        <p14:creationId xmlns:p14="http://schemas.microsoft.com/office/powerpoint/2010/main" val="179452763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Overall Framework</a:t>
            </a:r>
            <a:endParaRPr lang="en-US" dirty="0"/>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10</a:t>
            </a:fld>
            <a:endParaRPr lang="en-US"/>
          </a:p>
        </p:txBody>
      </p:sp>
      <p:sp>
        <p:nvSpPr>
          <p:cNvPr id="5" name="TextBox 4"/>
          <p:cNvSpPr txBox="1"/>
          <p:nvPr/>
        </p:nvSpPr>
        <p:spPr>
          <a:xfrm>
            <a:off x="1334009" y="3560790"/>
            <a:ext cx="2018793"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smtClean="0">
                <a:solidFill>
                  <a:schemeClr val="tx1"/>
                </a:solidFill>
              </a:rPr>
              <a:t>Need for Innovation</a:t>
            </a:r>
            <a:endParaRPr lang="en-US" sz="2400" b="1" dirty="0">
              <a:solidFill>
                <a:schemeClr val="tx1"/>
              </a:solidFill>
            </a:endParaRPr>
          </a:p>
        </p:txBody>
      </p:sp>
      <p:sp>
        <p:nvSpPr>
          <p:cNvPr id="6" name="TextBox 5"/>
          <p:cNvSpPr txBox="1"/>
          <p:nvPr/>
        </p:nvSpPr>
        <p:spPr>
          <a:xfrm>
            <a:off x="5452539" y="1522913"/>
            <a:ext cx="3161109" cy="1569660"/>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smtClean="0"/>
              <a:t>Contract Design</a:t>
            </a:r>
          </a:p>
          <a:p>
            <a:pPr algn="ctr"/>
            <a:endParaRPr lang="en-US" sz="2400" dirty="0" smtClean="0"/>
          </a:p>
          <a:p>
            <a:pPr algn="ctr"/>
            <a:endParaRPr lang="en-US" sz="2400" dirty="0"/>
          </a:p>
          <a:p>
            <a:pPr algn="ctr"/>
            <a:endParaRPr lang="en-US" sz="2400" dirty="0"/>
          </a:p>
        </p:txBody>
      </p:sp>
      <p:sp>
        <p:nvSpPr>
          <p:cNvPr id="7" name="TextBox 6"/>
          <p:cNvSpPr txBox="1"/>
          <p:nvPr/>
        </p:nvSpPr>
        <p:spPr>
          <a:xfrm>
            <a:off x="3606801" y="5621694"/>
            <a:ext cx="2362207"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smtClean="0">
                <a:solidFill>
                  <a:schemeClr val="tx1"/>
                </a:solidFill>
              </a:rPr>
              <a:t>Measurement Cost</a:t>
            </a:r>
            <a:endParaRPr lang="en-US" sz="2400" b="1" dirty="0">
              <a:solidFill>
                <a:schemeClr val="tx1"/>
              </a:solidFill>
            </a:endParaRPr>
          </a:p>
        </p:txBody>
      </p:sp>
      <p:cxnSp>
        <p:nvCxnSpPr>
          <p:cNvPr id="9" name="Straight Arrow Connector 8"/>
          <p:cNvCxnSpPr>
            <a:stCxn id="5" idx="3"/>
            <a:endCxn id="12" idx="1"/>
          </p:cNvCxnSpPr>
          <p:nvPr/>
        </p:nvCxnSpPr>
        <p:spPr>
          <a:xfrm flipV="1">
            <a:off x="3352802" y="2480106"/>
            <a:ext cx="2684564" cy="14961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037366" y="4594024"/>
            <a:ext cx="2119082"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dirty="0">
                <a:solidFill>
                  <a:schemeClr val="tx1"/>
                </a:solidFill>
              </a:rPr>
              <a:t>Hybrid </a:t>
            </a:r>
            <a:r>
              <a:rPr lang="en-US" sz="2400" dirty="0" smtClean="0">
                <a:solidFill>
                  <a:schemeClr val="tx1"/>
                </a:solidFill>
              </a:rPr>
              <a:t>Payment</a:t>
            </a:r>
            <a:endParaRPr lang="en-US" sz="2400" dirty="0">
              <a:solidFill>
                <a:schemeClr val="tx1"/>
              </a:solidFill>
            </a:endParaRPr>
          </a:p>
        </p:txBody>
      </p:sp>
      <p:sp>
        <p:nvSpPr>
          <p:cNvPr id="11" name="TextBox 10"/>
          <p:cNvSpPr txBox="1"/>
          <p:nvPr/>
        </p:nvSpPr>
        <p:spPr>
          <a:xfrm>
            <a:off x="6037366" y="3313026"/>
            <a:ext cx="2119082"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dirty="0">
                <a:solidFill>
                  <a:schemeClr val="tx1"/>
                </a:solidFill>
              </a:rPr>
              <a:t>Contingency </a:t>
            </a:r>
            <a:r>
              <a:rPr lang="en-US" sz="2400" dirty="0" smtClean="0">
                <a:solidFill>
                  <a:schemeClr val="tx1"/>
                </a:solidFill>
              </a:rPr>
              <a:t>Planning</a:t>
            </a:r>
            <a:endParaRPr lang="en-US" sz="2400" dirty="0">
              <a:solidFill>
                <a:schemeClr val="tx1"/>
              </a:solidFill>
            </a:endParaRPr>
          </a:p>
        </p:txBody>
      </p:sp>
      <p:sp>
        <p:nvSpPr>
          <p:cNvPr id="12" name="TextBox 11"/>
          <p:cNvSpPr txBox="1"/>
          <p:nvPr/>
        </p:nvSpPr>
        <p:spPr>
          <a:xfrm>
            <a:off x="6037366" y="2064607"/>
            <a:ext cx="2119082"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dirty="0">
                <a:solidFill>
                  <a:schemeClr val="tx1"/>
                </a:solidFill>
              </a:rPr>
              <a:t>Task </a:t>
            </a:r>
            <a:r>
              <a:rPr lang="en-US" sz="2400" dirty="0" smtClean="0">
                <a:solidFill>
                  <a:schemeClr val="tx1"/>
                </a:solidFill>
              </a:rPr>
              <a:t>Description</a:t>
            </a:r>
            <a:endParaRPr lang="en-US" sz="2400" dirty="0">
              <a:solidFill>
                <a:schemeClr val="tx1"/>
              </a:solidFill>
            </a:endParaRPr>
          </a:p>
        </p:txBody>
      </p:sp>
      <p:cxnSp>
        <p:nvCxnSpPr>
          <p:cNvPr id="15" name="Straight Arrow Connector 14"/>
          <p:cNvCxnSpPr>
            <a:stCxn id="5" idx="3"/>
            <a:endCxn id="11" idx="1"/>
          </p:cNvCxnSpPr>
          <p:nvPr/>
        </p:nvCxnSpPr>
        <p:spPr>
          <a:xfrm flipV="1">
            <a:off x="3352802" y="3728525"/>
            <a:ext cx="2684564" cy="24776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5" idx="3"/>
            <a:endCxn id="10" idx="1"/>
          </p:cNvCxnSpPr>
          <p:nvPr/>
        </p:nvCxnSpPr>
        <p:spPr>
          <a:xfrm>
            <a:off x="3352802" y="3976289"/>
            <a:ext cx="2684564" cy="1033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7" idx="0"/>
          </p:cNvCxnSpPr>
          <p:nvPr/>
        </p:nvCxnSpPr>
        <p:spPr>
          <a:xfrm flipH="1" flipV="1">
            <a:off x="4038600" y="3560790"/>
            <a:ext cx="749305" cy="20609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7" idx="0"/>
          </p:cNvCxnSpPr>
          <p:nvPr/>
        </p:nvCxnSpPr>
        <p:spPr>
          <a:xfrm flipV="1">
            <a:off x="4787905" y="3745456"/>
            <a:ext cx="46565" cy="187623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7" idx="0"/>
          </p:cNvCxnSpPr>
          <p:nvPr/>
        </p:nvCxnSpPr>
        <p:spPr>
          <a:xfrm flipV="1">
            <a:off x="4787905" y="4594024"/>
            <a:ext cx="393695" cy="10276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4318000" y="2692408"/>
            <a:ext cx="1134539" cy="369332"/>
          </a:xfrm>
          <a:prstGeom prst="rect">
            <a:avLst/>
          </a:prstGeom>
          <a:noFill/>
        </p:spPr>
        <p:txBody>
          <a:bodyPr wrap="square" rtlCol="0">
            <a:spAutoFit/>
          </a:bodyPr>
          <a:lstStyle/>
          <a:p>
            <a:r>
              <a:rPr lang="en-US" dirty="0" smtClean="0"/>
              <a:t>H1 (+)</a:t>
            </a:r>
            <a:endParaRPr lang="en-US" dirty="0"/>
          </a:p>
        </p:txBody>
      </p:sp>
      <p:sp>
        <p:nvSpPr>
          <p:cNvPr id="27" name="TextBox 26"/>
          <p:cNvSpPr txBox="1"/>
          <p:nvPr/>
        </p:nvSpPr>
        <p:spPr>
          <a:xfrm>
            <a:off x="4676017" y="3376124"/>
            <a:ext cx="1134539" cy="369332"/>
          </a:xfrm>
          <a:prstGeom prst="rect">
            <a:avLst/>
          </a:prstGeom>
          <a:noFill/>
        </p:spPr>
        <p:txBody>
          <a:bodyPr wrap="square" rtlCol="0">
            <a:spAutoFit/>
          </a:bodyPr>
          <a:lstStyle/>
          <a:p>
            <a:r>
              <a:rPr lang="en-US" dirty="0" smtClean="0"/>
              <a:t>H3 (+)</a:t>
            </a:r>
            <a:endParaRPr lang="en-US" dirty="0"/>
          </a:p>
        </p:txBody>
      </p:sp>
      <p:sp>
        <p:nvSpPr>
          <p:cNvPr id="28" name="TextBox 27"/>
          <p:cNvSpPr txBox="1"/>
          <p:nvPr/>
        </p:nvSpPr>
        <p:spPr>
          <a:xfrm>
            <a:off x="4885269" y="4194822"/>
            <a:ext cx="1134539" cy="369332"/>
          </a:xfrm>
          <a:prstGeom prst="rect">
            <a:avLst/>
          </a:prstGeom>
          <a:noFill/>
        </p:spPr>
        <p:txBody>
          <a:bodyPr wrap="square" rtlCol="0">
            <a:spAutoFit/>
          </a:bodyPr>
          <a:lstStyle/>
          <a:p>
            <a:r>
              <a:rPr lang="en-US" dirty="0" smtClean="0"/>
              <a:t>H5 (+)</a:t>
            </a:r>
            <a:endParaRPr lang="en-US" dirty="0"/>
          </a:p>
        </p:txBody>
      </p:sp>
      <p:sp>
        <p:nvSpPr>
          <p:cNvPr id="29" name="TextBox 28"/>
          <p:cNvSpPr txBox="1"/>
          <p:nvPr/>
        </p:nvSpPr>
        <p:spPr>
          <a:xfrm>
            <a:off x="3361263" y="4241633"/>
            <a:ext cx="1134539" cy="369332"/>
          </a:xfrm>
          <a:prstGeom prst="rect">
            <a:avLst/>
          </a:prstGeom>
          <a:noFill/>
        </p:spPr>
        <p:txBody>
          <a:bodyPr wrap="square" rtlCol="0">
            <a:spAutoFit/>
          </a:bodyPr>
          <a:lstStyle/>
          <a:p>
            <a:r>
              <a:rPr lang="en-US" dirty="0" smtClean="0"/>
              <a:t>H2 (-)</a:t>
            </a:r>
            <a:endParaRPr lang="en-US" dirty="0"/>
          </a:p>
        </p:txBody>
      </p:sp>
      <p:sp>
        <p:nvSpPr>
          <p:cNvPr id="30" name="TextBox 29"/>
          <p:cNvSpPr txBox="1"/>
          <p:nvPr/>
        </p:nvSpPr>
        <p:spPr>
          <a:xfrm>
            <a:off x="4267201" y="4640191"/>
            <a:ext cx="1134539" cy="369332"/>
          </a:xfrm>
          <a:prstGeom prst="rect">
            <a:avLst/>
          </a:prstGeom>
          <a:noFill/>
        </p:spPr>
        <p:txBody>
          <a:bodyPr wrap="square" rtlCol="0">
            <a:spAutoFit/>
          </a:bodyPr>
          <a:lstStyle/>
          <a:p>
            <a:r>
              <a:rPr lang="en-US" dirty="0" smtClean="0"/>
              <a:t>H4 (+)</a:t>
            </a:r>
            <a:endParaRPr lang="en-US" dirty="0"/>
          </a:p>
        </p:txBody>
      </p:sp>
      <p:sp>
        <p:nvSpPr>
          <p:cNvPr id="31" name="TextBox 30"/>
          <p:cNvSpPr txBox="1"/>
          <p:nvPr/>
        </p:nvSpPr>
        <p:spPr>
          <a:xfrm>
            <a:off x="4834470" y="5080922"/>
            <a:ext cx="1134539" cy="369332"/>
          </a:xfrm>
          <a:prstGeom prst="rect">
            <a:avLst/>
          </a:prstGeom>
          <a:noFill/>
        </p:spPr>
        <p:txBody>
          <a:bodyPr wrap="square" rtlCol="0">
            <a:spAutoFit/>
          </a:bodyPr>
          <a:lstStyle/>
          <a:p>
            <a:r>
              <a:rPr lang="en-US" dirty="0" smtClean="0"/>
              <a:t>H6 (-)</a:t>
            </a:r>
            <a:endParaRPr lang="en-US" dirty="0"/>
          </a:p>
        </p:txBody>
      </p:sp>
    </p:spTree>
    <p:extLst>
      <p:ext uri="{BB962C8B-B14F-4D97-AF65-F5344CB8AC3E}">
        <p14:creationId xmlns:p14="http://schemas.microsoft.com/office/powerpoint/2010/main" val="4289159136"/>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Data</a:t>
            </a:r>
            <a:endParaRPr lang="en-US" dirty="0"/>
          </a:p>
        </p:txBody>
      </p:sp>
      <p:sp>
        <p:nvSpPr>
          <p:cNvPr id="3" name="Content Placeholder 2"/>
          <p:cNvSpPr>
            <a:spLocks noGrp="1"/>
          </p:cNvSpPr>
          <p:nvPr>
            <p:ph idx="1"/>
          </p:nvPr>
        </p:nvSpPr>
        <p:spPr>
          <a:xfrm>
            <a:off x="476030" y="928688"/>
            <a:ext cx="8521858" cy="5929312"/>
          </a:xfrm>
        </p:spPr>
        <p:txBody>
          <a:bodyPr>
            <a:normAutofit/>
          </a:bodyPr>
          <a:lstStyle/>
          <a:p>
            <a:r>
              <a:rPr lang="en-US" dirty="0" smtClean="0">
                <a:solidFill>
                  <a:srgbClr val="A50021"/>
                </a:solidFill>
              </a:rPr>
              <a:t>Sample</a:t>
            </a:r>
          </a:p>
          <a:p>
            <a:pPr lvl="1">
              <a:lnSpc>
                <a:spcPct val="80000"/>
              </a:lnSpc>
            </a:pPr>
            <a:r>
              <a:rPr lang="en-US" dirty="0" smtClean="0"/>
              <a:t>405 </a:t>
            </a:r>
            <a:r>
              <a:rPr lang="en-US" dirty="0"/>
              <a:t>contracts from a single IT supplier (</a:t>
            </a:r>
            <a:r>
              <a:rPr lang="en-US" dirty="0" err="1"/>
              <a:t>Compustar</a:t>
            </a:r>
            <a:r>
              <a:rPr lang="en-US" dirty="0"/>
              <a:t>) with 141 buyer firms—buyers are mainly large firms or government entities</a:t>
            </a:r>
          </a:p>
          <a:p>
            <a:pPr lvl="1">
              <a:lnSpc>
                <a:spcPct val="80000"/>
              </a:lnSpc>
            </a:pPr>
            <a:r>
              <a:rPr lang="en-US" dirty="0" err="1"/>
              <a:t>Compustar</a:t>
            </a:r>
            <a:r>
              <a:rPr lang="en-US" dirty="0"/>
              <a:t> was traditionally a hardware firm (primarily mainframes) and entered the IT services industry in 1986</a:t>
            </a:r>
          </a:p>
          <a:p>
            <a:pPr lvl="1">
              <a:lnSpc>
                <a:spcPct val="80000"/>
              </a:lnSpc>
            </a:pPr>
            <a:r>
              <a:rPr lang="en-US" dirty="0"/>
              <a:t>Each contract governs a separate project</a:t>
            </a:r>
          </a:p>
          <a:p>
            <a:pPr lvl="2">
              <a:lnSpc>
                <a:spcPct val="80000"/>
              </a:lnSpc>
            </a:pPr>
            <a:r>
              <a:rPr lang="en-US" dirty="0"/>
              <a:t>They range in size from a few days (and about $1,000) to over a year (and over $1M)</a:t>
            </a:r>
          </a:p>
          <a:p>
            <a:pPr lvl="1">
              <a:lnSpc>
                <a:spcPct val="80000"/>
              </a:lnSpc>
            </a:pPr>
            <a:r>
              <a:rPr lang="en-US" dirty="0"/>
              <a:t>These contracts are not outsourcing of the entire IT function, but instead involve </a:t>
            </a:r>
            <a:r>
              <a:rPr lang="en-US" dirty="0" err="1"/>
              <a:t>Compustar</a:t>
            </a:r>
            <a:r>
              <a:rPr lang="en-US" dirty="0"/>
              <a:t> performing some type of IT service for the buyer</a:t>
            </a:r>
          </a:p>
          <a:p>
            <a:r>
              <a:rPr lang="en-US" dirty="0" smtClean="0">
                <a:solidFill>
                  <a:srgbClr val="A50021"/>
                </a:solidFill>
              </a:rPr>
              <a:t>Coding</a:t>
            </a:r>
          </a:p>
          <a:p>
            <a:pPr lvl="1"/>
            <a:r>
              <a:rPr lang="en-US" dirty="0"/>
              <a:t>Two experienced </a:t>
            </a:r>
            <a:r>
              <a:rPr lang="en-US" dirty="0" err="1"/>
              <a:t>Compustar</a:t>
            </a:r>
            <a:r>
              <a:rPr lang="en-US" dirty="0"/>
              <a:t> engineers familiar with the contracts library coded several sample variables </a:t>
            </a:r>
            <a:endParaRPr lang="en-US" dirty="0" smtClean="0"/>
          </a:p>
        </p:txBody>
      </p:sp>
    </p:spTree>
    <p:extLst>
      <p:ext uri="{BB962C8B-B14F-4D97-AF65-F5344CB8AC3E}">
        <p14:creationId xmlns:p14="http://schemas.microsoft.com/office/powerpoint/2010/main" val="43042668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Measurement</a:t>
            </a:r>
            <a:endParaRPr lang="en-US" dirty="0"/>
          </a:p>
        </p:txBody>
      </p:sp>
      <p:sp>
        <p:nvSpPr>
          <p:cNvPr id="3" name="Content Placeholder 2"/>
          <p:cNvSpPr>
            <a:spLocks noGrp="1"/>
          </p:cNvSpPr>
          <p:nvPr>
            <p:ph idx="1"/>
          </p:nvPr>
        </p:nvSpPr>
        <p:spPr>
          <a:xfrm>
            <a:off x="457200" y="1050924"/>
            <a:ext cx="8458200" cy="6303883"/>
          </a:xfrm>
        </p:spPr>
        <p:txBody>
          <a:bodyPr>
            <a:normAutofit/>
          </a:bodyPr>
          <a:lstStyle/>
          <a:p>
            <a:r>
              <a:rPr lang="en-US" dirty="0" smtClean="0">
                <a:solidFill>
                  <a:schemeClr val="tx2"/>
                </a:solidFill>
              </a:rPr>
              <a:t>Dependent Variables</a:t>
            </a:r>
          </a:p>
          <a:p>
            <a:pPr lvl="1"/>
            <a:r>
              <a:rPr lang="en-US" b="1" dirty="0"/>
              <a:t>TASK </a:t>
            </a:r>
            <a:r>
              <a:rPr lang="en-US" b="1" dirty="0" smtClean="0"/>
              <a:t>DESCRIPTION: </a:t>
            </a:r>
            <a:r>
              <a:rPr lang="en-US" dirty="0" smtClean="0"/>
              <a:t>coded </a:t>
            </a:r>
            <a:r>
              <a:rPr lang="en-US" dirty="0"/>
              <a:t>by our engineers on a 1-7 </a:t>
            </a:r>
            <a:r>
              <a:rPr lang="en-US" dirty="0" err="1"/>
              <a:t>Likert</a:t>
            </a:r>
            <a:r>
              <a:rPr lang="en-US" dirty="0"/>
              <a:t>-type scale</a:t>
            </a:r>
            <a:r>
              <a:rPr lang="en-US" dirty="0" smtClean="0"/>
              <a:t>;</a:t>
            </a:r>
          </a:p>
          <a:p>
            <a:pPr lvl="2"/>
            <a:r>
              <a:rPr lang="en-US" dirty="0" smtClean="0"/>
              <a:t>1: very </a:t>
            </a:r>
            <a:r>
              <a:rPr lang="en-US" dirty="0"/>
              <a:t>generic--minimal “what” and no “how” </a:t>
            </a:r>
            <a:r>
              <a:rPr lang="en-US" dirty="0" smtClean="0"/>
              <a:t>specified </a:t>
            </a:r>
            <a:endParaRPr lang="en-US" dirty="0"/>
          </a:p>
          <a:p>
            <a:pPr lvl="2"/>
            <a:r>
              <a:rPr lang="en-US" dirty="0" smtClean="0"/>
              <a:t>7: detailed </a:t>
            </a:r>
            <a:r>
              <a:rPr lang="en-US" dirty="0"/>
              <a:t>specs for what to do and how it will be </a:t>
            </a:r>
            <a:r>
              <a:rPr lang="en-US" dirty="0" smtClean="0"/>
              <a:t>done</a:t>
            </a:r>
          </a:p>
          <a:p>
            <a:pPr lvl="1"/>
            <a:r>
              <a:rPr lang="en-US" b="1" dirty="0"/>
              <a:t>CONTINGENCY </a:t>
            </a:r>
            <a:r>
              <a:rPr lang="en-US" b="1" dirty="0" smtClean="0"/>
              <a:t>PLANNING: </a:t>
            </a:r>
            <a:endParaRPr lang="en-US" dirty="0" smtClean="0"/>
          </a:p>
          <a:p>
            <a:pPr lvl="2">
              <a:lnSpc>
                <a:spcPct val="90000"/>
              </a:lnSpc>
            </a:pPr>
            <a:r>
              <a:rPr lang="en-US" dirty="0"/>
              <a:t>0 = None</a:t>
            </a:r>
          </a:p>
          <a:p>
            <a:pPr lvl="2">
              <a:lnSpc>
                <a:spcPct val="90000"/>
              </a:lnSpc>
            </a:pPr>
            <a:r>
              <a:rPr lang="en-US" dirty="0"/>
              <a:t>1 = Some contingency planning was included in the contract</a:t>
            </a:r>
          </a:p>
          <a:p>
            <a:pPr lvl="1"/>
            <a:r>
              <a:rPr lang="en-US" b="1" dirty="0" smtClean="0"/>
              <a:t>PAYMENT:  </a:t>
            </a:r>
            <a:endParaRPr lang="en-US" dirty="0" smtClean="0"/>
          </a:p>
          <a:p>
            <a:pPr lvl="2">
              <a:lnSpc>
                <a:spcPct val="90000"/>
              </a:lnSpc>
            </a:pPr>
            <a:r>
              <a:rPr lang="en-US" dirty="0"/>
              <a:t>1 = </a:t>
            </a:r>
            <a:r>
              <a:rPr lang="en-US" dirty="0" smtClean="0"/>
              <a:t>Hybrid: Time </a:t>
            </a:r>
            <a:r>
              <a:rPr lang="en-US" dirty="0"/>
              <a:t>and materials contract with a cap</a:t>
            </a:r>
          </a:p>
          <a:p>
            <a:pPr lvl="2">
              <a:lnSpc>
                <a:spcPct val="90000"/>
              </a:lnSpc>
            </a:pPr>
            <a:r>
              <a:rPr lang="en-US" dirty="0"/>
              <a:t>0 = other payment mechanism (fixed fee or pure time &amp; materials contract</a:t>
            </a:r>
            <a:r>
              <a:rPr lang="en-US" dirty="0" smtClean="0"/>
              <a:t>)</a:t>
            </a:r>
            <a:endParaRPr lang="en-US" dirty="0"/>
          </a:p>
        </p:txBody>
      </p:sp>
    </p:spTree>
    <p:extLst>
      <p:ext uri="{BB962C8B-B14F-4D97-AF65-F5344CB8AC3E}">
        <p14:creationId xmlns:p14="http://schemas.microsoft.com/office/powerpoint/2010/main" val="243270675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Measurement</a:t>
            </a:r>
            <a:endParaRPr lang="en-US" dirty="0"/>
          </a:p>
        </p:txBody>
      </p:sp>
      <p:sp>
        <p:nvSpPr>
          <p:cNvPr id="3" name="Content Placeholder 2"/>
          <p:cNvSpPr>
            <a:spLocks noGrp="1"/>
          </p:cNvSpPr>
          <p:nvPr>
            <p:ph idx="1"/>
          </p:nvPr>
        </p:nvSpPr>
        <p:spPr>
          <a:xfrm>
            <a:off x="457200" y="1050925"/>
            <a:ext cx="8521858" cy="6324370"/>
          </a:xfrm>
        </p:spPr>
        <p:txBody>
          <a:bodyPr/>
          <a:lstStyle/>
          <a:p>
            <a:r>
              <a:rPr lang="en-US" dirty="0" smtClean="0">
                <a:solidFill>
                  <a:srgbClr val="990000"/>
                </a:solidFill>
              </a:rPr>
              <a:t>Key Independent Variables</a:t>
            </a:r>
            <a:endParaRPr lang="en-US" dirty="0">
              <a:solidFill>
                <a:srgbClr val="990000"/>
              </a:solidFill>
            </a:endParaRPr>
          </a:p>
          <a:p>
            <a:pPr lvl="1"/>
            <a:r>
              <a:rPr lang="en-US" b="1" dirty="0"/>
              <a:t>INNOVATION: </a:t>
            </a:r>
            <a:r>
              <a:rPr lang="en-US" dirty="0"/>
              <a:t>an ordinal variable that ranges from 1 for projects that “require no innovation to complete” to 7 for projects that “cannot be completed without a technological </a:t>
            </a:r>
            <a:r>
              <a:rPr lang="en-US" dirty="0" smtClean="0"/>
              <a:t>breakthrough”</a:t>
            </a:r>
          </a:p>
          <a:p>
            <a:pPr lvl="2"/>
            <a:r>
              <a:rPr lang="en-US" dirty="0"/>
              <a:t>Nothing was coded as 7, so effective range is 1 to </a:t>
            </a:r>
            <a:r>
              <a:rPr lang="en-US" dirty="0" smtClean="0"/>
              <a:t>6</a:t>
            </a:r>
            <a:endParaRPr lang="en-US" dirty="0"/>
          </a:p>
          <a:p>
            <a:pPr lvl="1"/>
            <a:r>
              <a:rPr lang="en-US" b="1" dirty="0" smtClean="0"/>
              <a:t>MEASUREMENT COST:</a:t>
            </a:r>
            <a:r>
              <a:rPr lang="en-US" dirty="0" smtClean="0"/>
              <a:t> a dummy variable that is coded as 1 if the quality of the final product is difficult to ascertain immediately upon completion of the project</a:t>
            </a:r>
          </a:p>
          <a:p>
            <a:pPr marL="457200" lvl="1" indent="0">
              <a:buNone/>
            </a:pPr>
            <a:endParaRPr lang="en-US" dirty="0" smtClean="0"/>
          </a:p>
        </p:txBody>
      </p:sp>
    </p:spTree>
    <p:extLst>
      <p:ext uri="{BB962C8B-B14F-4D97-AF65-F5344CB8AC3E}">
        <p14:creationId xmlns:p14="http://schemas.microsoft.com/office/powerpoint/2010/main" val="248860550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Measurement</a:t>
            </a:r>
            <a:endParaRPr lang="en-US" dirty="0"/>
          </a:p>
        </p:txBody>
      </p:sp>
      <p:sp>
        <p:nvSpPr>
          <p:cNvPr id="3" name="Content Placeholder 2"/>
          <p:cNvSpPr>
            <a:spLocks noGrp="1"/>
          </p:cNvSpPr>
          <p:nvPr>
            <p:ph idx="1"/>
          </p:nvPr>
        </p:nvSpPr>
        <p:spPr>
          <a:xfrm>
            <a:off x="457200" y="1050925"/>
            <a:ext cx="8229600" cy="5498154"/>
          </a:xfrm>
        </p:spPr>
        <p:txBody>
          <a:bodyPr>
            <a:noAutofit/>
          </a:bodyPr>
          <a:lstStyle/>
          <a:p>
            <a:pPr marL="0" indent="0">
              <a:buNone/>
            </a:pPr>
            <a:r>
              <a:rPr lang="en-US" sz="2400" dirty="0" smtClean="0">
                <a:solidFill>
                  <a:srgbClr val="990000"/>
                </a:solidFill>
              </a:rPr>
              <a:t>Control Variables</a:t>
            </a:r>
          </a:p>
          <a:p>
            <a:pPr>
              <a:lnSpc>
                <a:spcPct val="80000"/>
              </a:lnSpc>
            </a:pPr>
            <a:r>
              <a:rPr lang="en-US" sz="2400" dirty="0" smtClean="0"/>
              <a:t>Exchange Hazards</a:t>
            </a:r>
          </a:p>
          <a:p>
            <a:pPr lvl="1">
              <a:lnSpc>
                <a:spcPct val="80000"/>
              </a:lnSpc>
            </a:pPr>
            <a:r>
              <a:rPr lang="en-US" sz="2000" dirty="0" err="1" smtClean="0"/>
              <a:t>Appropriability</a:t>
            </a:r>
            <a:r>
              <a:rPr lang="en-US" sz="2000" dirty="0" smtClean="0"/>
              <a:t> </a:t>
            </a:r>
          </a:p>
          <a:p>
            <a:pPr lvl="1">
              <a:lnSpc>
                <a:spcPct val="80000"/>
              </a:lnSpc>
            </a:pPr>
            <a:r>
              <a:rPr lang="en-US" sz="2000" dirty="0" smtClean="0"/>
              <a:t>Interdependence</a:t>
            </a:r>
          </a:p>
          <a:p>
            <a:pPr lvl="1">
              <a:lnSpc>
                <a:spcPct val="80000"/>
              </a:lnSpc>
            </a:pPr>
            <a:r>
              <a:rPr lang="en-US" sz="2000" dirty="0" smtClean="0"/>
              <a:t>Ability to Disrupt</a:t>
            </a:r>
          </a:p>
          <a:p>
            <a:pPr>
              <a:lnSpc>
                <a:spcPct val="80000"/>
              </a:lnSpc>
            </a:pPr>
            <a:r>
              <a:rPr lang="en-US" sz="2400" dirty="0" smtClean="0"/>
              <a:t>Firm</a:t>
            </a:r>
            <a:r>
              <a:rPr lang="en-US" sz="2400" dirty="0"/>
              <a:t>-level capabilities</a:t>
            </a:r>
          </a:p>
          <a:p>
            <a:pPr lvl="1">
              <a:lnSpc>
                <a:spcPct val="80000"/>
              </a:lnSpc>
            </a:pPr>
            <a:r>
              <a:rPr lang="en-US" sz="2000" dirty="0"/>
              <a:t>Programming (0/1)</a:t>
            </a:r>
          </a:p>
          <a:p>
            <a:pPr lvl="1">
              <a:lnSpc>
                <a:spcPct val="80000"/>
              </a:lnSpc>
            </a:pPr>
            <a:r>
              <a:rPr lang="en-US" sz="2000" dirty="0"/>
              <a:t>Other Firm’s Hardware (0/1)</a:t>
            </a:r>
          </a:p>
          <a:p>
            <a:pPr lvl="1">
              <a:lnSpc>
                <a:spcPct val="80000"/>
              </a:lnSpc>
            </a:pPr>
            <a:r>
              <a:rPr lang="en-US" sz="2000" dirty="0"/>
              <a:t>Own Hardware (0/1)</a:t>
            </a:r>
          </a:p>
          <a:p>
            <a:pPr lvl="1">
              <a:lnSpc>
                <a:spcPct val="80000"/>
              </a:lnSpc>
            </a:pPr>
            <a:r>
              <a:rPr lang="en-US" sz="2000" dirty="0"/>
              <a:t>Mainframe (0/1)</a:t>
            </a:r>
            <a:endParaRPr lang="en-US" dirty="0"/>
          </a:p>
          <a:p>
            <a:pPr>
              <a:lnSpc>
                <a:spcPct val="80000"/>
              </a:lnSpc>
            </a:pPr>
            <a:r>
              <a:rPr lang="en-US" sz="2400" dirty="0"/>
              <a:t>Criticality of the project to the customer (i.e., the cost of a mistake on a project):  Dummy variable</a:t>
            </a:r>
          </a:p>
          <a:p>
            <a:pPr>
              <a:lnSpc>
                <a:spcPct val="80000"/>
              </a:lnSpc>
            </a:pPr>
            <a:r>
              <a:rPr lang="en-US" sz="2400" dirty="0"/>
              <a:t>Relationship between </a:t>
            </a:r>
            <a:r>
              <a:rPr lang="en-US" sz="2400" dirty="0" err="1"/>
              <a:t>Compustar</a:t>
            </a:r>
            <a:r>
              <a:rPr lang="en-US" sz="2400" dirty="0"/>
              <a:t> and the customer</a:t>
            </a:r>
          </a:p>
          <a:p>
            <a:pPr lvl="1">
              <a:lnSpc>
                <a:spcPct val="80000"/>
              </a:lnSpc>
            </a:pPr>
            <a:r>
              <a:rPr lang="en-US" sz="2000" dirty="0"/>
              <a:t>Prior IT projects </a:t>
            </a:r>
            <a:r>
              <a:rPr lang="en-US" sz="2000" dirty="0" err="1"/>
              <a:t>Compustar</a:t>
            </a:r>
            <a:r>
              <a:rPr lang="en-US" sz="2000" dirty="0"/>
              <a:t> has completed for the customer</a:t>
            </a:r>
          </a:p>
          <a:p>
            <a:pPr lvl="1">
              <a:lnSpc>
                <a:spcPct val="80000"/>
              </a:lnSpc>
            </a:pPr>
            <a:r>
              <a:rPr lang="en-US" sz="2000" dirty="0"/>
              <a:t>Other </a:t>
            </a:r>
            <a:r>
              <a:rPr lang="en-US" sz="2000" dirty="0" err="1"/>
              <a:t>Compustar</a:t>
            </a:r>
            <a:r>
              <a:rPr lang="en-US" sz="2000" dirty="0"/>
              <a:t> products purchased by the </a:t>
            </a:r>
            <a:r>
              <a:rPr lang="en-US" sz="2000" dirty="0" smtClean="0"/>
              <a:t>customer</a:t>
            </a:r>
          </a:p>
          <a:p>
            <a:pPr>
              <a:lnSpc>
                <a:spcPct val="80000"/>
              </a:lnSpc>
            </a:pPr>
            <a:r>
              <a:rPr lang="en-US" altLang="zh-CN" sz="2400" dirty="0" smtClean="0"/>
              <a:t>Dollar</a:t>
            </a:r>
            <a:r>
              <a:rPr lang="zh-CN" altLang="en-US" sz="2400" dirty="0" smtClean="0"/>
              <a:t> </a:t>
            </a:r>
            <a:r>
              <a:rPr lang="en-US" altLang="zh-CN" sz="2400" dirty="0" smtClean="0"/>
              <a:t>Value</a:t>
            </a:r>
            <a:r>
              <a:rPr lang="zh-CN" altLang="en-US" sz="2400" dirty="0" smtClean="0"/>
              <a:t> </a:t>
            </a:r>
            <a:r>
              <a:rPr lang="en-US" altLang="zh-CN" sz="2400" dirty="0" smtClean="0"/>
              <a:t>of</a:t>
            </a:r>
            <a:r>
              <a:rPr lang="zh-CN" altLang="en-US" sz="2400" dirty="0" smtClean="0"/>
              <a:t> </a:t>
            </a:r>
            <a:r>
              <a:rPr lang="en-US" altLang="zh-CN" sz="2400" dirty="0" smtClean="0"/>
              <a:t>the</a:t>
            </a:r>
            <a:r>
              <a:rPr lang="zh-CN" altLang="en-US" sz="2400" dirty="0" smtClean="0"/>
              <a:t> </a:t>
            </a:r>
            <a:r>
              <a:rPr lang="en-US" altLang="zh-CN" sz="2400" dirty="0" smtClean="0"/>
              <a:t>Project</a:t>
            </a:r>
            <a:endParaRPr lang="en-US" sz="2400" dirty="0"/>
          </a:p>
          <a:p>
            <a:pPr>
              <a:lnSpc>
                <a:spcPct val="80000"/>
              </a:lnSpc>
            </a:pPr>
            <a:r>
              <a:rPr lang="en-US" sz="2400" dirty="0"/>
              <a:t>Year </a:t>
            </a:r>
            <a:r>
              <a:rPr lang="en-US" sz="2400" dirty="0" smtClean="0"/>
              <a:t>Fixed-Effects</a:t>
            </a:r>
            <a:endParaRPr lang="en-US" sz="2400" dirty="0"/>
          </a:p>
        </p:txBody>
      </p:sp>
    </p:spTree>
    <p:extLst>
      <p:ext uri="{BB962C8B-B14F-4D97-AF65-F5344CB8AC3E}">
        <p14:creationId xmlns:p14="http://schemas.microsoft.com/office/powerpoint/2010/main" val="147049641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Preliminary Analysis</a:t>
            </a:r>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2620259"/>
              </p:ext>
            </p:extLst>
          </p:nvPr>
        </p:nvGraphicFramePr>
        <p:xfrm>
          <a:off x="228600" y="2489638"/>
          <a:ext cx="8763000" cy="2920562"/>
        </p:xfrm>
        <a:graphic>
          <a:graphicData uri="http://schemas.openxmlformats.org/presentationml/2006/ole">
            <mc:AlternateContent xmlns:mc="http://schemas.openxmlformats.org/markup-compatibility/2006">
              <mc:Choice xmlns:v="urn:schemas-microsoft-com:vml" Requires="v">
                <p:oleObj spid="_x0000_s4123" name="Document" r:id="rId3" imgW="5892800" imgH="1930400" progId="Word.Document.12">
                  <p:embed/>
                </p:oleObj>
              </mc:Choice>
              <mc:Fallback>
                <p:oleObj name="Document" r:id="rId3" imgW="5892800" imgH="1930400" progId="Word.Document.12">
                  <p:embed/>
                  <p:pic>
                    <p:nvPicPr>
                      <p:cNvPr id="0" name=""/>
                      <p:cNvPicPr/>
                      <p:nvPr/>
                    </p:nvPicPr>
                    <p:blipFill>
                      <a:blip r:embed="rId4"/>
                      <a:stretch>
                        <a:fillRect/>
                      </a:stretch>
                    </p:blipFill>
                    <p:spPr>
                      <a:xfrm>
                        <a:off x="228600" y="2489638"/>
                        <a:ext cx="8763000" cy="2920562"/>
                      </a:xfrm>
                      <a:prstGeom prst="rect">
                        <a:avLst/>
                      </a:prstGeom>
                    </p:spPr>
                  </p:pic>
                </p:oleObj>
              </mc:Fallback>
            </mc:AlternateContent>
          </a:graphicData>
        </a:graphic>
      </p:graphicFrame>
      <p:sp>
        <p:nvSpPr>
          <p:cNvPr id="6" name="Rectangle 5"/>
          <p:cNvSpPr/>
          <p:nvPr/>
        </p:nvSpPr>
        <p:spPr>
          <a:xfrm>
            <a:off x="457200" y="1459469"/>
            <a:ext cx="3994190" cy="369332"/>
          </a:xfrm>
          <a:prstGeom prst="rect">
            <a:avLst/>
          </a:prstGeom>
        </p:spPr>
        <p:txBody>
          <a:bodyPr wrap="none">
            <a:spAutoFit/>
          </a:bodyPr>
          <a:lstStyle/>
          <a:p>
            <a:r>
              <a:rPr lang="en-US" b="1" dirty="0">
                <a:latin typeface="Frutinger 45 Light"/>
                <a:cs typeface="Frutinger 45 Light"/>
              </a:rPr>
              <a:t>Hypotheses </a:t>
            </a:r>
            <a:r>
              <a:rPr lang="en-US" b="1" dirty="0" smtClean="0">
                <a:latin typeface="Frutinger 45 Light"/>
                <a:cs typeface="Frutinger 45 Light"/>
              </a:rPr>
              <a:t>testing </a:t>
            </a:r>
            <a:r>
              <a:rPr lang="en-US" b="1" dirty="0">
                <a:latin typeface="Frutinger 45 Light"/>
                <a:cs typeface="Frutinger 45 Light"/>
              </a:rPr>
              <a:t>using raw data</a:t>
            </a:r>
            <a:r>
              <a:rPr lang="en-US" dirty="0">
                <a:latin typeface="Frutinger 45 Light"/>
                <a:cs typeface="Frutinger 45 Light"/>
              </a:rPr>
              <a:t> </a:t>
            </a:r>
          </a:p>
        </p:txBody>
      </p:sp>
    </p:spTree>
    <p:extLst>
      <p:ext uri="{BB962C8B-B14F-4D97-AF65-F5344CB8AC3E}">
        <p14:creationId xmlns:p14="http://schemas.microsoft.com/office/powerpoint/2010/main" val="356300399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3176598938"/>
              </p:ext>
            </p:extLst>
          </p:nvPr>
        </p:nvGraphicFramePr>
        <p:xfrm>
          <a:off x="533400" y="1238779"/>
          <a:ext cx="8400739" cy="4019021"/>
        </p:xfrm>
        <a:graphic>
          <a:graphicData uri="http://schemas.openxmlformats.org/presentationml/2006/ole">
            <mc:AlternateContent xmlns:mc="http://schemas.openxmlformats.org/markup-compatibility/2006">
              <mc:Choice xmlns:v="urn:schemas-microsoft-com:vml" Requires="v">
                <p:oleObj spid="_x0000_s1147" name="Document" r:id="rId4" imgW="5842000" imgH="2794000" progId="Word.Document.12">
                  <p:embed/>
                </p:oleObj>
              </mc:Choice>
              <mc:Fallback>
                <p:oleObj name="Document" r:id="rId4" imgW="5842000" imgH="2794000" progId="Word.Document.12">
                  <p:embed/>
                  <p:pic>
                    <p:nvPicPr>
                      <p:cNvPr id="0" name=""/>
                      <p:cNvPicPr/>
                      <p:nvPr/>
                    </p:nvPicPr>
                    <p:blipFill>
                      <a:blip r:embed="rId5"/>
                      <a:stretch>
                        <a:fillRect/>
                      </a:stretch>
                    </p:blipFill>
                    <p:spPr>
                      <a:xfrm>
                        <a:off x="533400" y="1238779"/>
                        <a:ext cx="8400739" cy="4019021"/>
                      </a:xfrm>
                      <a:prstGeom prst="rect">
                        <a:avLst/>
                      </a:prstGeom>
                    </p:spPr>
                  </p:pic>
                </p:oleObj>
              </mc:Fallback>
            </mc:AlternateContent>
          </a:graphicData>
        </a:graphic>
      </p:graphicFrame>
      <p:sp>
        <p:nvSpPr>
          <p:cNvPr id="2" name="Title 1"/>
          <p:cNvSpPr>
            <a:spLocks noGrp="1"/>
          </p:cNvSpPr>
          <p:nvPr>
            <p:ph type="title"/>
          </p:nvPr>
        </p:nvSpPr>
        <p:spPr>
          <a:xfrm>
            <a:off x="990600" y="-381000"/>
            <a:ext cx="7498080" cy="1143000"/>
          </a:xfrm>
        </p:spPr>
        <p:txBody>
          <a:bodyPr/>
          <a:lstStyle/>
          <a:p>
            <a:pPr algn="ctr"/>
            <a:r>
              <a:rPr lang="en-US" dirty="0" smtClean="0"/>
              <a:t>Results (H1, H2)</a:t>
            </a:r>
            <a:endParaRPr lang="en-US" dirty="0"/>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16</a:t>
            </a:fld>
            <a:endParaRPr lang="en-US"/>
          </a:p>
        </p:txBody>
      </p:sp>
      <p:sp>
        <p:nvSpPr>
          <p:cNvPr id="3" name="Rectangle 2"/>
          <p:cNvSpPr/>
          <p:nvPr/>
        </p:nvSpPr>
        <p:spPr bwMode="auto">
          <a:xfrm>
            <a:off x="4191000" y="1600200"/>
            <a:ext cx="990600" cy="5334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6" name="Rectangle 5"/>
          <p:cNvSpPr/>
          <p:nvPr/>
        </p:nvSpPr>
        <p:spPr bwMode="auto">
          <a:xfrm>
            <a:off x="7696200" y="2743200"/>
            <a:ext cx="990600" cy="7620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7" name="Rectangle 6"/>
          <p:cNvSpPr/>
          <p:nvPr/>
        </p:nvSpPr>
        <p:spPr bwMode="auto">
          <a:xfrm>
            <a:off x="7690781" y="1600200"/>
            <a:ext cx="990600" cy="5334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9" name="Rectangle 8"/>
          <p:cNvSpPr/>
          <p:nvPr/>
        </p:nvSpPr>
        <p:spPr>
          <a:xfrm>
            <a:off x="634999" y="5105221"/>
            <a:ext cx="8299139" cy="584776"/>
          </a:xfrm>
          <a:prstGeom prst="rect">
            <a:avLst/>
          </a:prstGeom>
        </p:spPr>
        <p:txBody>
          <a:bodyPr wrap="square">
            <a:spAutoFit/>
          </a:bodyPr>
          <a:lstStyle/>
          <a:p>
            <a:pPr defTabSz="457200">
              <a:defRPr/>
            </a:pPr>
            <a:r>
              <a:rPr lang="en-US" sz="1600" dirty="0"/>
              <a:t> 1) Robust standard errors in parentheses; 2) Year Fixed-Effects included; </a:t>
            </a:r>
            <a:endParaRPr lang="en-US" sz="1600" dirty="0" smtClean="0"/>
          </a:p>
          <a:p>
            <a:pPr defTabSz="457200">
              <a:defRPr/>
            </a:pPr>
            <a:r>
              <a:rPr lang="en-US" sz="1600" dirty="0"/>
              <a:t> </a:t>
            </a:r>
            <a:r>
              <a:rPr lang="en-US" sz="1600" dirty="0" smtClean="0"/>
              <a:t>3</a:t>
            </a:r>
            <a:r>
              <a:rPr lang="en-US" sz="1600" dirty="0"/>
              <a:t>)*** p&lt;0.01, ** p&lt;0.05, * p&lt;0.1 for two-tailed tests</a:t>
            </a:r>
          </a:p>
        </p:txBody>
      </p:sp>
    </p:spTree>
    <p:extLst>
      <p:ext uri="{BB962C8B-B14F-4D97-AF65-F5344CB8AC3E}">
        <p14:creationId xmlns:p14="http://schemas.microsoft.com/office/powerpoint/2010/main" val="174707751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58877447"/>
              </p:ext>
            </p:extLst>
          </p:nvPr>
        </p:nvGraphicFramePr>
        <p:xfrm>
          <a:off x="391183" y="1565810"/>
          <a:ext cx="8542505" cy="3806986"/>
        </p:xfrm>
        <a:graphic>
          <a:graphicData uri="http://schemas.openxmlformats.org/presentationml/2006/ole">
            <mc:AlternateContent xmlns:mc="http://schemas.openxmlformats.org/markup-compatibility/2006">
              <mc:Choice xmlns:v="urn:schemas-microsoft-com:vml" Requires="v">
                <p:oleObj spid="_x0000_s2257" name="Document" r:id="rId3" imgW="5842000" imgH="2603500" progId="Word.Document.12">
                  <p:embed/>
                </p:oleObj>
              </mc:Choice>
              <mc:Fallback>
                <p:oleObj name="Document" r:id="rId3" imgW="5842000" imgH="2603500" progId="Word.Document.12">
                  <p:embed/>
                  <p:pic>
                    <p:nvPicPr>
                      <p:cNvPr id="0" name=""/>
                      <p:cNvPicPr/>
                      <p:nvPr/>
                    </p:nvPicPr>
                    <p:blipFill>
                      <a:blip r:embed="rId4"/>
                      <a:stretch>
                        <a:fillRect/>
                      </a:stretch>
                    </p:blipFill>
                    <p:spPr>
                      <a:xfrm>
                        <a:off x="391183" y="1565810"/>
                        <a:ext cx="8542505" cy="3806986"/>
                      </a:xfrm>
                      <a:prstGeom prst="rect">
                        <a:avLst/>
                      </a:prstGeom>
                    </p:spPr>
                  </p:pic>
                </p:oleObj>
              </mc:Fallback>
            </mc:AlternateContent>
          </a:graphicData>
        </a:graphic>
      </p:graphicFrame>
      <p:sp>
        <p:nvSpPr>
          <p:cNvPr id="2" name="Title 1"/>
          <p:cNvSpPr>
            <a:spLocks noGrp="1"/>
          </p:cNvSpPr>
          <p:nvPr>
            <p:ph type="title"/>
          </p:nvPr>
        </p:nvSpPr>
        <p:spPr>
          <a:xfrm>
            <a:off x="381000" y="-97888"/>
            <a:ext cx="8552688" cy="1143000"/>
          </a:xfrm>
        </p:spPr>
        <p:txBody>
          <a:bodyPr/>
          <a:lstStyle/>
          <a:p>
            <a:pPr algn="ctr"/>
            <a:r>
              <a:rPr lang="en-US" dirty="0" smtClean="0"/>
              <a:t>Results (H3, H4)</a:t>
            </a:r>
            <a:endParaRPr lang="en-US" dirty="0"/>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17</a:t>
            </a:fld>
            <a:endParaRPr lang="en-US"/>
          </a:p>
        </p:txBody>
      </p:sp>
      <p:sp>
        <p:nvSpPr>
          <p:cNvPr id="5" name="Rectangle 4"/>
          <p:cNvSpPr/>
          <p:nvPr/>
        </p:nvSpPr>
        <p:spPr bwMode="auto">
          <a:xfrm>
            <a:off x="4572000" y="1905000"/>
            <a:ext cx="990600" cy="5334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6" name="Rectangle 5"/>
          <p:cNvSpPr/>
          <p:nvPr/>
        </p:nvSpPr>
        <p:spPr bwMode="auto">
          <a:xfrm>
            <a:off x="7690781" y="1912943"/>
            <a:ext cx="990600" cy="5334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7" name="Rectangle 6"/>
          <p:cNvSpPr/>
          <p:nvPr/>
        </p:nvSpPr>
        <p:spPr bwMode="auto">
          <a:xfrm>
            <a:off x="7702295" y="3048000"/>
            <a:ext cx="990600" cy="5334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8" name="Rectangle 7"/>
          <p:cNvSpPr/>
          <p:nvPr/>
        </p:nvSpPr>
        <p:spPr>
          <a:xfrm>
            <a:off x="634999" y="5105221"/>
            <a:ext cx="8299139" cy="584776"/>
          </a:xfrm>
          <a:prstGeom prst="rect">
            <a:avLst/>
          </a:prstGeom>
        </p:spPr>
        <p:txBody>
          <a:bodyPr wrap="square">
            <a:spAutoFit/>
          </a:bodyPr>
          <a:lstStyle/>
          <a:p>
            <a:pPr defTabSz="457200">
              <a:defRPr/>
            </a:pPr>
            <a:r>
              <a:rPr lang="en-US" sz="1600" dirty="0"/>
              <a:t> 1) Robust standard errors in parentheses; 2) Year Fixed-Effects included; </a:t>
            </a:r>
            <a:endParaRPr lang="en-US" sz="1600" dirty="0" smtClean="0"/>
          </a:p>
          <a:p>
            <a:pPr defTabSz="457200">
              <a:defRPr/>
            </a:pPr>
            <a:r>
              <a:rPr lang="en-US" sz="1600" dirty="0"/>
              <a:t> </a:t>
            </a:r>
            <a:r>
              <a:rPr lang="en-US" sz="1600" dirty="0" smtClean="0"/>
              <a:t>3</a:t>
            </a:r>
            <a:r>
              <a:rPr lang="en-US" sz="1600" dirty="0"/>
              <a:t>)*** p&lt;0.01, ** p&lt;0.05, * p&lt;0.1 for two-tailed tests</a:t>
            </a:r>
          </a:p>
        </p:txBody>
      </p:sp>
    </p:spTree>
    <p:extLst>
      <p:ext uri="{BB962C8B-B14F-4D97-AF65-F5344CB8AC3E}">
        <p14:creationId xmlns:p14="http://schemas.microsoft.com/office/powerpoint/2010/main" val="187824001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988096910"/>
              </p:ext>
            </p:extLst>
          </p:nvPr>
        </p:nvGraphicFramePr>
        <p:xfrm>
          <a:off x="584354" y="1565810"/>
          <a:ext cx="8349334" cy="3993160"/>
        </p:xfrm>
        <a:graphic>
          <a:graphicData uri="http://schemas.openxmlformats.org/presentationml/2006/ole">
            <mc:AlternateContent xmlns:mc="http://schemas.openxmlformats.org/markup-compatibility/2006">
              <mc:Choice xmlns:v="urn:schemas-microsoft-com:vml" Requires="v">
                <p:oleObj spid="_x0000_s3281" name="Document" r:id="rId3" imgW="5842000" imgH="2794000" progId="Word.Document.12">
                  <p:embed/>
                </p:oleObj>
              </mc:Choice>
              <mc:Fallback>
                <p:oleObj name="Document" r:id="rId3" imgW="5842000" imgH="2794000" progId="Word.Document.12">
                  <p:embed/>
                  <p:pic>
                    <p:nvPicPr>
                      <p:cNvPr id="0" name=""/>
                      <p:cNvPicPr/>
                      <p:nvPr/>
                    </p:nvPicPr>
                    <p:blipFill>
                      <a:blip r:embed="rId4"/>
                      <a:stretch>
                        <a:fillRect/>
                      </a:stretch>
                    </p:blipFill>
                    <p:spPr>
                      <a:xfrm>
                        <a:off x="584354" y="1565810"/>
                        <a:ext cx="8349334" cy="3993160"/>
                      </a:xfrm>
                      <a:prstGeom prst="rect">
                        <a:avLst/>
                      </a:prstGeom>
                    </p:spPr>
                  </p:pic>
                </p:oleObj>
              </mc:Fallback>
            </mc:AlternateContent>
          </a:graphicData>
        </a:graphic>
      </p:graphicFrame>
      <p:sp>
        <p:nvSpPr>
          <p:cNvPr id="2" name="Title 1"/>
          <p:cNvSpPr>
            <a:spLocks noGrp="1"/>
          </p:cNvSpPr>
          <p:nvPr>
            <p:ph type="title"/>
          </p:nvPr>
        </p:nvSpPr>
        <p:spPr>
          <a:xfrm>
            <a:off x="381000" y="-131754"/>
            <a:ext cx="8552688" cy="1143000"/>
          </a:xfrm>
        </p:spPr>
        <p:txBody>
          <a:bodyPr/>
          <a:lstStyle/>
          <a:p>
            <a:pPr algn="ctr"/>
            <a:r>
              <a:rPr lang="en-US" dirty="0" smtClean="0"/>
              <a:t>Results (H5, H6)</a:t>
            </a:r>
            <a:endParaRPr lang="en-US" dirty="0"/>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18</a:t>
            </a:fld>
            <a:endParaRPr lang="en-US"/>
          </a:p>
        </p:txBody>
      </p:sp>
      <p:sp>
        <p:nvSpPr>
          <p:cNvPr id="5" name="Rectangle 4"/>
          <p:cNvSpPr/>
          <p:nvPr/>
        </p:nvSpPr>
        <p:spPr bwMode="auto">
          <a:xfrm>
            <a:off x="7772400" y="1905000"/>
            <a:ext cx="990600" cy="5334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6" name="Rectangle 5"/>
          <p:cNvSpPr/>
          <p:nvPr/>
        </p:nvSpPr>
        <p:spPr bwMode="auto">
          <a:xfrm>
            <a:off x="4572000" y="1905000"/>
            <a:ext cx="990600" cy="5334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7" name="Rectangle 6"/>
          <p:cNvSpPr/>
          <p:nvPr/>
        </p:nvSpPr>
        <p:spPr bwMode="auto">
          <a:xfrm>
            <a:off x="7772400" y="3048000"/>
            <a:ext cx="990600" cy="838200"/>
          </a:xfrm>
          <a:prstGeom prst="rect">
            <a:avLst/>
          </a:prstGeom>
          <a:noFill/>
          <a:ln w="28575" cmpd="sng">
            <a:solidFill>
              <a:schemeClr val="tx2"/>
            </a:solidFill>
            <a:headEnd type="none" w="med" len="med"/>
            <a:tailEnd type="none" w="med" len="me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smtClean="0">
              <a:ln>
                <a:noFill/>
              </a:ln>
              <a:solidFill>
                <a:schemeClr val="tx1"/>
              </a:solidFill>
              <a:effectLst/>
              <a:latin typeface="Verdana" pitchFamily="34" charset="0"/>
            </a:endParaRPr>
          </a:p>
        </p:txBody>
      </p:sp>
      <p:sp>
        <p:nvSpPr>
          <p:cNvPr id="8" name="Rectangle 7"/>
          <p:cNvSpPr/>
          <p:nvPr/>
        </p:nvSpPr>
        <p:spPr>
          <a:xfrm>
            <a:off x="634999" y="5358824"/>
            <a:ext cx="8299139" cy="584776"/>
          </a:xfrm>
          <a:prstGeom prst="rect">
            <a:avLst/>
          </a:prstGeom>
        </p:spPr>
        <p:txBody>
          <a:bodyPr wrap="square">
            <a:spAutoFit/>
          </a:bodyPr>
          <a:lstStyle/>
          <a:p>
            <a:pPr defTabSz="457200">
              <a:defRPr/>
            </a:pPr>
            <a:r>
              <a:rPr lang="en-US" sz="1600" dirty="0"/>
              <a:t> 1) Robust standard errors in parentheses; 2) Year Fixed-Effects included; </a:t>
            </a:r>
            <a:endParaRPr lang="en-US" sz="1600" dirty="0" smtClean="0"/>
          </a:p>
          <a:p>
            <a:pPr defTabSz="457200">
              <a:defRPr/>
            </a:pPr>
            <a:r>
              <a:rPr lang="en-US" sz="1600" dirty="0"/>
              <a:t> </a:t>
            </a:r>
            <a:r>
              <a:rPr lang="en-US" sz="1600" dirty="0" smtClean="0"/>
              <a:t>3</a:t>
            </a:r>
            <a:r>
              <a:rPr lang="en-US" sz="1600" dirty="0"/>
              <a:t>)*** p&lt;0.01, ** p&lt;0.05, * p&lt;0.1 for two-tailed tests</a:t>
            </a:r>
          </a:p>
        </p:txBody>
      </p:sp>
    </p:spTree>
    <p:extLst>
      <p:ext uri="{BB962C8B-B14F-4D97-AF65-F5344CB8AC3E}">
        <p14:creationId xmlns:p14="http://schemas.microsoft.com/office/powerpoint/2010/main" val="366823069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Overall Results</a:t>
            </a:r>
            <a:endParaRPr lang="en-US" dirty="0"/>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19</a:t>
            </a:fld>
            <a:endParaRPr lang="en-US"/>
          </a:p>
        </p:txBody>
      </p:sp>
      <p:sp>
        <p:nvSpPr>
          <p:cNvPr id="5" name="TextBox 4"/>
          <p:cNvSpPr txBox="1"/>
          <p:nvPr/>
        </p:nvSpPr>
        <p:spPr>
          <a:xfrm>
            <a:off x="1334009" y="3560790"/>
            <a:ext cx="2018793"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smtClean="0">
                <a:solidFill>
                  <a:schemeClr val="tx1"/>
                </a:solidFill>
              </a:rPr>
              <a:t>Need for Innovation</a:t>
            </a:r>
            <a:endParaRPr lang="en-US" sz="2400" b="1" dirty="0">
              <a:solidFill>
                <a:schemeClr val="tx1"/>
              </a:solidFill>
            </a:endParaRPr>
          </a:p>
        </p:txBody>
      </p:sp>
      <p:sp>
        <p:nvSpPr>
          <p:cNvPr id="6" name="TextBox 5"/>
          <p:cNvSpPr txBox="1"/>
          <p:nvPr/>
        </p:nvSpPr>
        <p:spPr>
          <a:xfrm>
            <a:off x="5452539" y="1522913"/>
            <a:ext cx="3161109" cy="1569660"/>
          </a:xfrm>
          <a:prstGeom prst="rect">
            <a:avLst/>
          </a:prstGeom>
          <a:ln>
            <a:no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smtClean="0"/>
              <a:t>Contract Design</a:t>
            </a:r>
          </a:p>
          <a:p>
            <a:pPr algn="ctr"/>
            <a:endParaRPr lang="en-US" sz="2400" dirty="0" smtClean="0"/>
          </a:p>
          <a:p>
            <a:pPr algn="ctr"/>
            <a:endParaRPr lang="en-US" sz="2400" dirty="0"/>
          </a:p>
          <a:p>
            <a:pPr algn="ctr"/>
            <a:endParaRPr lang="en-US" sz="2400" dirty="0"/>
          </a:p>
        </p:txBody>
      </p:sp>
      <p:sp>
        <p:nvSpPr>
          <p:cNvPr id="7" name="TextBox 6"/>
          <p:cNvSpPr txBox="1"/>
          <p:nvPr/>
        </p:nvSpPr>
        <p:spPr>
          <a:xfrm>
            <a:off x="3683002" y="5621694"/>
            <a:ext cx="2565398"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b="1" dirty="0" smtClean="0">
                <a:solidFill>
                  <a:schemeClr val="tx1"/>
                </a:solidFill>
              </a:rPr>
              <a:t>Measurement Cost</a:t>
            </a:r>
            <a:endParaRPr lang="en-US" sz="2400" b="1" dirty="0">
              <a:solidFill>
                <a:schemeClr val="tx1"/>
              </a:solidFill>
            </a:endParaRPr>
          </a:p>
        </p:txBody>
      </p:sp>
      <p:cxnSp>
        <p:nvCxnSpPr>
          <p:cNvPr id="9" name="Straight Arrow Connector 8"/>
          <p:cNvCxnSpPr>
            <a:stCxn id="5" idx="3"/>
            <a:endCxn id="12" idx="1"/>
          </p:cNvCxnSpPr>
          <p:nvPr/>
        </p:nvCxnSpPr>
        <p:spPr>
          <a:xfrm flipV="1">
            <a:off x="3352802" y="2480106"/>
            <a:ext cx="2684564" cy="149618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037366" y="4594024"/>
            <a:ext cx="2119082"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dirty="0">
                <a:solidFill>
                  <a:schemeClr val="tx1"/>
                </a:solidFill>
              </a:rPr>
              <a:t>Hybrid </a:t>
            </a:r>
            <a:r>
              <a:rPr lang="en-US" sz="2400" dirty="0" smtClean="0">
                <a:solidFill>
                  <a:schemeClr val="tx1"/>
                </a:solidFill>
              </a:rPr>
              <a:t>Payment</a:t>
            </a:r>
            <a:endParaRPr lang="en-US" sz="2400" dirty="0">
              <a:solidFill>
                <a:schemeClr val="tx1"/>
              </a:solidFill>
            </a:endParaRPr>
          </a:p>
        </p:txBody>
      </p:sp>
      <p:sp>
        <p:nvSpPr>
          <p:cNvPr id="11" name="TextBox 10"/>
          <p:cNvSpPr txBox="1"/>
          <p:nvPr/>
        </p:nvSpPr>
        <p:spPr>
          <a:xfrm>
            <a:off x="6037366" y="3313026"/>
            <a:ext cx="2119082"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dirty="0">
                <a:solidFill>
                  <a:schemeClr val="tx1"/>
                </a:solidFill>
              </a:rPr>
              <a:t>Contingency </a:t>
            </a:r>
            <a:r>
              <a:rPr lang="en-US" sz="2400" dirty="0" smtClean="0">
                <a:solidFill>
                  <a:schemeClr val="tx1"/>
                </a:solidFill>
              </a:rPr>
              <a:t>Planning</a:t>
            </a:r>
            <a:endParaRPr lang="en-US" sz="2400" dirty="0">
              <a:solidFill>
                <a:schemeClr val="tx1"/>
              </a:solidFill>
            </a:endParaRPr>
          </a:p>
        </p:txBody>
      </p:sp>
      <p:sp>
        <p:nvSpPr>
          <p:cNvPr id="12" name="TextBox 11"/>
          <p:cNvSpPr txBox="1"/>
          <p:nvPr/>
        </p:nvSpPr>
        <p:spPr>
          <a:xfrm>
            <a:off x="6037366" y="2064607"/>
            <a:ext cx="2119082" cy="830997"/>
          </a:xfrm>
          <a:prstGeom prst="rect">
            <a:avLst/>
          </a:prstGeom>
          <a:ln>
            <a:solidFill>
              <a:schemeClr val="tx2"/>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2400" dirty="0">
                <a:solidFill>
                  <a:schemeClr val="tx1"/>
                </a:solidFill>
              </a:rPr>
              <a:t>Task </a:t>
            </a:r>
            <a:r>
              <a:rPr lang="en-US" sz="2400" dirty="0" smtClean="0">
                <a:solidFill>
                  <a:schemeClr val="tx1"/>
                </a:solidFill>
              </a:rPr>
              <a:t>Description</a:t>
            </a:r>
            <a:endParaRPr lang="en-US" sz="2400" dirty="0">
              <a:solidFill>
                <a:schemeClr val="tx1"/>
              </a:solidFill>
            </a:endParaRPr>
          </a:p>
        </p:txBody>
      </p:sp>
      <p:cxnSp>
        <p:nvCxnSpPr>
          <p:cNvPr id="15" name="Straight Arrow Connector 14"/>
          <p:cNvCxnSpPr>
            <a:stCxn id="5" idx="3"/>
            <a:endCxn id="11" idx="1"/>
          </p:cNvCxnSpPr>
          <p:nvPr/>
        </p:nvCxnSpPr>
        <p:spPr>
          <a:xfrm flipV="1">
            <a:off x="3352802" y="3728525"/>
            <a:ext cx="2684564" cy="247764"/>
          </a:xfrm>
          <a:prstGeom prst="straightConnector1">
            <a:avLst/>
          </a:prstGeom>
          <a:ln>
            <a:solidFill>
              <a:schemeClr val="tx2"/>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5" idx="3"/>
            <a:endCxn id="10" idx="1"/>
          </p:cNvCxnSpPr>
          <p:nvPr/>
        </p:nvCxnSpPr>
        <p:spPr>
          <a:xfrm>
            <a:off x="3352802" y="3976289"/>
            <a:ext cx="2684564" cy="1033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7" idx="0"/>
          </p:cNvCxnSpPr>
          <p:nvPr/>
        </p:nvCxnSpPr>
        <p:spPr>
          <a:xfrm flipH="1" flipV="1">
            <a:off x="4004733" y="3560790"/>
            <a:ext cx="960968" cy="206090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7" idx="0"/>
          </p:cNvCxnSpPr>
          <p:nvPr/>
        </p:nvCxnSpPr>
        <p:spPr>
          <a:xfrm flipH="1" flipV="1">
            <a:off x="4834470" y="3745456"/>
            <a:ext cx="131231" cy="1876238"/>
          </a:xfrm>
          <a:prstGeom prst="straightConnector1">
            <a:avLst/>
          </a:prstGeom>
          <a:ln>
            <a:solidFill>
              <a:schemeClr val="tx2"/>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a:stCxn id="7" idx="0"/>
          </p:cNvCxnSpPr>
          <p:nvPr/>
        </p:nvCxnSpPr>
        <p:spPr>
          <a:xfrm flipV="1">
            <a:off x="4965701" y="4594024"/>
            <a:ext cx="292099" cy="10276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4318000" y="2692408"/>
            <a:ext cx="1134539" cy="369332"/>
          </a:xfrm>
          <a:prstGeom prst="rect">
            <a:avLst/>
          </a:prstGeom>
          <a:noFill/>
        </p:spPr>
        <p:txBody>
          <a:bodyPr wrap="square" rtlCol="0">
            <a:spAutoFit/>
          </a:bodyPr>
          <a:lstStyle/>
          <a:p>
            <a:r>
              <a:rPr lang="en-US" dirty="0" smtClean="0"/>
              <a:t>H1 (+)</a:t>
            </a:r>
            <a:endParaRPr lang="en-US" dirty="0"/>
          </a:p>
        </p:txBody>
      </p:sp>
      <p:sp>
        <p:nvSpPr>
          <p:cNvPr id="27" name="TextBox 26"/>
          <p:cNvSpPr txBox="1"/>
          <p:nvPr/>
        </p:nvSpPr>
        <p:spPr>
          <a:xfrm>
            <a:off x="4676017" y="3376124"/>
            <a:ext cx="1134539" cy="369332"/>
          </a:xfrm>
          <a:prstGeom prst="rect">
            <a:avLst/>
          </a:prstGeom>
          <a:noFill/>
        </p:spPr>
        <p:txBody>
          <a:bodyPr wrap="square" rtlCol="0">
            <a:spAutoFit/>
          </a:bodyPr>
          <a:lstStyle/>
          <a:p>
            <a:r>
              <a:rPr lang="en-US" dirty="0" smtClean="0"/>
              <a:t>H3 (+)</a:t>
            </a:r>
            <a:endParaRPr lang="en-US" dirty="0"/>
          </a:p>
        </p:txBody>
      </p:sp>
      <p:sp>
        <p:nvSpPr>
          <p:cNvPr id="28" name="TextBox 27"/>
          <p:cNvSpPr txBox="1"/>
          <p:nvPr/>
        </p:nvSpPr>
        <p:spPr>
          <a:xfrm>
            <a:off x="4885269" y="4194822"/>
            <a:ext cx="1134539" cy="369332"/>
          </a:xfrm>
          <a:prstGeom prst="rect">
            <a:avLst/>
          </a:prstGeom>
          <a:noFill/>
        </p:spPr>
        <p:txBody>
          <a:bodyPr wrap="square" rtlCol="0">
            <a:spAutoFit/>
          </a:bodyPr>
          <a:lstStyle/>
          <a:p>
            <a:r>
              <a:rPr lang="en-US" dirty="0" smtClean="0"/>
              <a:t>H5 (+)</a:t>
            </a:r>
            <a:endParaRPr lang="en-US" dirty="0"/>
          </a:p>
        </p:txBody>
      </p:sp>
      <p:sp>
        <p:nvSpPr>
          <p:cNvPr id="29" name="TextBox 28"/>
          <p:cNvSpPr txBox="1"/>
          <p:nvPr/>
        </p:nvSpPr>
        <p:spPr>
          <a:xfrm>
            <a:off x="3361263" y="4241633"/>
            <a:ext cx="1134539" cy="369332"/>
          </a:xfrm>
          <a:prstGeom prst="rect">
            <a:avLst/>
          </a:prstGeom>
          <a:noFill/>
        </p:spPr>
        <p:txBody>
          <a:bodyPr wrap="square" rtlCol="0">
            <a:spAutoFit/>
          </a:bodyPr>
          <a:lstStyle/>
          <a:p>
            <a:r>
              <a:rPr lang="en-US" dirty="0" smtClean="0"/>
              <a:t>H2 (-)</a:t>
            </a:r>
            <a:endParaRPr lang="en-US" dirty="0"/>
          </a:p>
        </p:txBody>
      </p:sp>
      <p:sp>
        <p:nvSpPr>
          <p:cNvPr id="30" name="TextBox 29"/>
          <p:cNvSpPr txBox="1"/>
          <p:nvPr/>
        </p:nvSpPr>
        <p:spPr>
          <a:xfrm>
            <a:off x="4267201" y="4640191"/>
            <a:ext cx="1134539" cy="369332"/>
          </a:xfrm>
          <a:prstGeom prst="rect">
            <a:avLst/>
          </a:prstGeom>
          <a:noFill/>
        </p:spPr>
        <p:txBody>
          <a:bodyPr wrap="square" rtlCol="0">
            <a:spAutoFit/>
          </a:bodyPr>
          <a:lstStyle/>
          <a:p>
            <a:r>
              <a:rPr lang="en-US" dirty="0" smtClean="0"/>
              <a:t>H4 (+)</a:t>
            </a:r>
            <a:endParaRPr lang="en-US" dirty="0"/>
          </a:p>
        </p:txBody>
      </p:sp>
      <p:sp>
        <p:nvSpPr>
          <p:cNvPr id="31" name="TextBox 30"/>
          <p:cNvSpPr txBox="1"/>
          <p:nvPr/>
        </p:nvSpPr>
        <p:spPr>
          <a:xfrm>
            <a:off x="4834470" y="5080922"/>
            <a:ext cx="1134539" cy="369332"/>
          </a:xfrm>
          <a:prstGeom prst="rect">
            <a:avLst/>
          </a:prstGeom>
          <a:noFill/>
        </p:spPr>
        <p:txBody>
          <a:bodyPr wrap="square" rtlCol="0">
            <a:spAutoFit/>
          </a:bodyPr>
          <a:lstStyle/>
          <a:p>
            <a:r>
              <a:rPr lang="en-US" dirty="0" smtClean="0"/>
              <a:t>H6 (-)</a:t>
            </a:r>
            <a:endParaRPr lang="en-US" dirty="0"/>
          </a:p>
        </p:txBody>
      </p:sp>
    </p:spTree>
    <p:extLst>
      <p:ext uri="{BB962C8B-B14F-4D97-AF65-F5344CB8AC3E}">
        <p14:creationId xmlns:p14="http://schemas.microsoft.com/office/powerpoint/2010/main" val="364758340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Inter-firm Influences on Innovation</a:t>
            </a:r>
            <a:endParaRPr lang="en-US" dirty="0"/>
          </a:p>
        </p:txBody>
      </p:sp>
      <p:sp>
        <p:nvSpPr>
          <p:cNvPr id="3" name="Content Placeholder 2"/>
          <p:cNvSpPr>
            <a:spLocks noGrp="1"/>
          </p:cNvSpPr>
          <p:nvPr>
            <p:ph idx="1"/>
          </p:nvPr>
        </p:nvSpPr>
        <p:spPr>
          <a:xfrm>
            <a:off x="457200" y="928688"/>
            <a:ext cx="8438308" cy="5334001"/>
          </a:xfrm>
        </p:spPr>
        <p:txBody>
          <a:bodyPr>
            <a:noAutofit/>
          </a:bodyPr>
          <a:lstStyle/>
          <a:p>
            <a:r>
              <a:rPr lang="en-US" sz="3200" dirty="0" smtClean="0"/>
              <a:t>Extant research has examined </a:t>
            </a:r>
            <a:r>
              <a:rPr lang="en-US" sz="3200" dirty="0"/>
              <a:t>t</a:t>
            </a:r>
            <a:r>
              <a:rPr lang="en-US" sz="3200" dirty="0" smtClean="0"/>
              <a:t>he roles of alliances and networks on innovation</a:t>
            </a:r>
          </a:p>
          <a:p>
            <a:pPr lvl="1"/>
            <a:r>
              <a:rPr lang="en-US" sz="2800" dirty="0" smtClean="0"/>
              <a:t>Ties with other firms can enhance the innovation output of the focal firm</a:t>
            </a:r>
          </a:p>
          <a:p>
            <a:pPr lvl="1"/>
            <a:r>
              <a:rPr lang="en-US" sz="2800" dirty="0"/>
              <a:t>E</a:t>
            </a:r>
            <a:r>
              <a:rPr lang="en-US" sz="2800" dirty="0" smtClean="0"/>
              <a:t>ffect </a:t>
            </a:r>
            <a:r>
              <a:rPr lang="en-US" sz="2800" dirty="0"/>
              <a:t>of learning in alliances on firm-level innovation </a:t>
            </a:r>
            <a:endParaRPr lang="en-US" sz="2800" dirty="0" smtClean="0"/>
          </a:p>
          <a:p>
            <a:r>
              <a:rPr lang="en-US" sz="3200" dirty="0" smtClean="0"/>
              <a:t>Current gap: Innovation that occurs in the context of multiple firms working together</a:t>
            </a:r>
          </a:p>
          <a:p>
            <a:pPr lvl="1"/>
            <a:r>
              <a:rPr lang="en-US" sz="2800" dirty="0" smtClean="0"/>
              <a:t>i.e., when the need to innovate arises from within the inter-firm transaction the firms are working on</a:t>
            </a:r>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2</a:t>
            </a:fld>
            <a:endParaRPr lang="en-US"/>
          </a:p>
        </p:txBody>
      </p:sp>
    </p:spTree>
    <p:extLst>
      <p:ext uri="{BB962C8B-B14F-4D97-AF65-F5344CB8AC3E}">
        <p14:creationId xmlns:p14="http://schemas.microsoft.com/office/powerpoint/2010/main" val="125199828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Additional Tests</a:t>
            </a:r>
            <a:endParaRPr lang="en-US" dirty="0"/>
          </a:p>
        </p:txBody>
      </p:sp>
      <p:sp>
        <p:nvSpPr>
          <p:cNvPr id="3" name="Content Placeholder 2"/>
          <p:cNvSpPr>
            <a:spLocks noGrp="1"/>
          </p:cNvSpPr>
          <p:nvPr>
            <p:ph idx="1"/>
          </p:nvPr>
        </p:nvSpPr>
        <p:spPr>
          <a:xfrm>
            <a:off x="457200" y="1050925"/>
            <a:ext cx="8686800" cy="5080000"/>
          </a:xfrm>
        </p:spPr>
        <p:txBody>
          <a:bodyPr/>
          <a:lstStyle/>
          <a:p>
            <a:r>
              <a:rPr lang="en-US" dirty="0" smtClean="0"/>
              <a:t>Simulation-based approach to test the interaction </a:t>
            </a:r>
            <a:r>
              <a:rPr lang="en-US" dirty="0" smtClean="0"/>
              <a:t>effect (</a:t>
            </a:r>
            <a:r>
              <a:rPr lang="en-US" dirty="0" err="1" smtClean="0"/>
              <a:t>Zelner</a:t>
            </a:r>
            <a:r>
              <a:rPr lang="en-US" dirty="0" smtClean="0"/>
              <a:t>, 2009)</a:t>
            </a:r>
            <a:endParaRPr lang="en-US" dirty="0" smtClean="0"/>
          </a:p>
          <a:p>
            <a:r>
              <a:rPr lang="en-US" dirty="0" smtClean="0"/>
              <a:t>Aggregate all types of hazards</a:t>
            </a:r>
          </a:p>
          <a:p>
            <a:pPr lvl="1"/>
            <a:r>
              <a:rPr lang="en-US" dirty="0" smtClean="0"/>
              <a:t>Results still hold</a:t>
            </a:r>
          </a:p>
          <a:p>
            <a:pPr lvl="1"/>
            <a:r>
              <a:rPr lang="en-US" dirty="0" smtClean="0"/>
              <a:t>Measurement cost drives the findings</a:t>
            </a:r>
          </a:p>
          <a:p>
            <a:r>
              <a:rPr lang="en-US" dirty="0" smtClean="0"/>
              <a:t>Where to go if not Hybrid? FF or T&amp;M?</a:t>
            </a:r>
          </a:p>
          <a:p>
            <a:pPr lvl="1"/>
            <a:r>
              <a:rPr lang="en-US" dirty="0" smtClean="0"/>
              <a:t>Split Sample into Hybrid vs. FF and Hybrid vs. T&amp;M</a:t>
            </a:r>
          </a:p>
          <a:p>
            <a:pPr lvl="1"/>
            <a:r>
              <a:rPr lang="en-US" dirty="0" smtClean="0"/>
              <a:t>T&amp;M! firms </a:t>
            </a:r>
            <a:r>
              <a:rPr lang="en-US" dirty="0"/>
              <a:t>use T&amp;M </a:t>
            </a:r>
            <a:r>
              <a:rPr lang="en-US" dirty="0" smtClean="0"/>
              <a:t>contracts to </a:t>
            </a:r>
            <a:r>
              <a:rPr lang="en-US" dirty="0"/>
              <a:t>avoid the difficulty of identifying the </a:t>
            </a:r>
            <a:r>
              <a:rPr lang="en-US" dirty="0" smtClean="0"/>
              <a:t>cap </a:t>
            </a:r>
            <a:r>
              <a:rPr lang="en-US" dirty="0"/>
              <a:t>in a hybrid payment mechanism when the </a:t>
            </a:r>
            <a:r>
              <a:rPr lang="en-US" dirty="0" smtClean="0"/>
              <a:t>exchange hazard </a:t>
            </a:r>
            <a:r>
              <a:rPr lang="en-US" dirty="0"/>
              <a:t>is high </a:t>
            </a:r>
            <a:r>
              <a:rPr lang="en-US" dirty="0" smtClean="0"/>
              <a:t>and innovation is required</a:t>
            </a:r>
            <a:endParaRPr lang="en-US" dirty="0"/>
          </a:p>
        </p:txBody>
      </p:sp>
    </p:spTree>
    <p:extLst>
      <p:ext uri="{BB962C8B-B14F-4D97-AF65-F5344CB8AC3E}">
        <p14:creationId xmlns:p14="http://schemas.microsoft.com/office/powerpoint/2010/main" val="29432546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Implications</a:t>
            </a:r>
            <a:endParaRPr lang="en-US" dirty="0"/>
          </a:p>
        </p:txBody>
      </p:sp>
      <p:sp>
        <p:nvSpPr>
          <p:cNvPr id="3" name="Content Placeholder 2"/>
          <p:cNvSpPr>
            <a:spLocks noGrp="1"/>
          </p:cNvSpPr>
          <p:nvPr>
            <p:ph idx="1"/>
          </p:nvPr>
        </p:nvSpPr>
        <p:spPr/>
        <p:txBody>
          <a:bodyPr/>
          <a:lstStyle/>
          <a:p>
            <a:r>
              <a:rPr lang="en-US" dirty="0" smtClean="0"/>
              <a:t>Contract design is influenced by considerations of safeguards and innovation</a:t>
            </a:r>
          </a:p>
          <a:p>
            <a:pPr lvl="1"/>
            <a:r>
              <a:rPr lang="en-US" dirty="0" smtClean="0"/>
              <a:t>Task description gives way to contingency planning when hazards and innovation are both required</a:t>
            </a:r>
          </a:p>
          <a:p>
            <a:pPr lvl="1"/>
            <a:r>
              <a:rPr lang="en-US" dirty="0" smtClean="0"/>
              <a:t>Hybrid contracts can’t accommodate both innovation and significant exchange hazards</a:t>
            </a:r>
            <a:r>
              <a:rPr lang="en-US" dirty="0" smtClean="0">
                <a:sym typeface="Wingdings"/>
              </a:rPr>
              <a:t> shift to T&amp;M</a:t>
            </a:r>
            <a:endParaRPr lang="en-US" dirty="0" smtClean="0"/>
          </a:p>
          <a:p>
            <a:r>
              <a:rPr lang="en-US" dirty="0" smtClean="0"/>
              <a:t>More </a:t>
            </a:r>
            <a:r>
              <a:rPr lang="en-US" dirty="0"/>
              <a:t>outsourcing of innovative activities may </a:t>
            </a:r>
            <a:r>
              <a:rPr lang="en-US" dirty="0" smtClean="0"/>
              <a:t>lead </a:t>
            </a:r>
            <a:r>
              <a:rPr lang="en-US" dirty="0"/>
              <a:t>firms to modify how they write their contracts</a:t>
            </a:r>
          </a:p>
          <a:p>
            <a:pPr lvl="1"/>
            <a:r>
              <a:rPr lang="en-US" dirty="0"/>
              <a:t>Failure to adapt the contract may lead to suboptimal outcome </a:t>
            </a:r>
            <a:r>
              <a:rPr lang="en-US" dirty="0">
                <a:sym typeface="Wingdings"/>
              </a:rPr>
              <a:t> Need more research in this </a:t>
            </a:r>
            <a:r>
              <a:rPr lang="en-US" dirty="0" smtClean="0">
                <a:sym typeface="Wingdings"/>
              </a:rPr>
              <a:t>area</a:t>
            </a:r>
            <a:endParaRPr lang="en-US" dirty="0"/>
          </a:p>
          <a:p>
            <a:endParaRPr lang="en-US" dirty="0"/>
          </a:p>
        </p:txBody>
      </p:sp>
    </p:spTree>
    <p:extLst>
      <p:ext uri="{BB962C8B-B14F-4D97-AF65-F5344CB8AC3E}">
        <p14:creationId xmlns:p14="http://schemas.microsoft.com/office/powerpoint/2010/main" val="167526850"/>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Thank you!!</a:t>
            </a:r>
            <a:endParaRPr lang="en-US" dirty="0"/>
          </a:p>
        </p:txBody>
      </p:sp>
    </p:spTree>
    <p:extLst>
      <p:ext uri="{BB962C8B-B14F-4D97-AF65-F5344CB8AC3E}">
        <p14:creationId xmlns:p14="http://schemas.microsoft.com/office/powerpoint/2010/main" val="2419001257"/>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smtClean="0"/>
              <a:t>Simulation based approach/Graphic Interpretation</a:t>
            </a:r>
            <a:endParaRPr lang="en-US" sz="2800" dirty="0"/>
          </a:p>
        </p:txBody>
      </p:sp>
      <p:sp>
        <p:nvSpPr>
          <p:cNvPr id="3" name="Content Placeholder 2"/>
          <p:cNvSpPr>
            <a:spLocks noGrp="1"/>
          </p:cNvSpPr>
          <p:nvPr>
            <p:ph idx="1"/>
          </p:nvPr>
        </p:nvSpPr>
        <p:spPr/>
        <p:txBody>
          <a:bodyPr>
            <a:normAutofit fontScale="85000" lnSpcReduction="20000"/>
          </a:bodyPr>
          <a:lstStyle/>
          <a:p>
            <a:r>
              <a:rPr lang="en-US" dirty="0" smtClean="0"/>
              <a:t>Why</a:t>
            </a:r>
          </a:p>
          <a:p>
            <a:pPr lvl="1"/>
            <a:r>
              <a:rPr lang="en-US" dirty="0"/>
              <a:t>because the coefficient of interaction term in </a:t>
            </a:r>
            <a:r>
              <a:rPr lang="en-US" dirty="0" smtClean="0"/>
              <a:t>nonlinear </a:t>
            </a:r>
            <a:r>
              <a:rPr lang="en-US" dirty="0"/>
              <a:t>models </a:t>
            </a:r>
            <a:r>
              <a:rPr lang="en-US" dirty="0" smtClean="0"/>
              <a:t>(e.g., </a:t>
            </a:r>
            <a:r>
              <a:rPr lang="en-US" dirty="0" err="1" smtClean="0"/>
              <a:t>probit</a:t>
            </a:r>
            <a:r>
              <a:rPr lang="en-US" dirty="0" smtClean="0"/>
              <a:t> model) may </a:t>
            </a:r>
            <a:r>
              <a:rPr lang="en-US" dirty="0"/>
              <a:t>not represent the true interaction </a:t>
            </a:r>
            <a:r>
              <a:rPr lang="en-US" dirty="0" smtClean="0"/>
              <a:t>effect as we see in linear models  </a:t>
            </a:r>
            <a:r>
              <a:rPr lang="en-US" dirty="0"/>
              <a:t>(Norton </a:t>
            </a:r>
            <a:r>
              <a:rPr lang="en-US" i="1" dirty="0"/>
              <a:t>et al</a:t>
            </a:r>
            <a:r>
              <a:rPr lang="en-US" dirty="0"/>
              <a:t>., 2004</a:t>
            </a:r>
            <a:r>
              <a:rPr lang="en-US" dirty="0" smtClean="0"/>
              <a:t>).</a:t>
            </a:r>
            <a:endParaRPr lang="en-US" dirty="0"/>
          </a:p>
          <a:p>
            <a:r>
              <a:rPr lang="en-US" dirty="0" smtClean="0"/>
              <a:t>How (</a:t>
            </a:r>
            <a:r>
              <a:rPr lang="en-US" dirty="0" err="1" smtClean="0"/>
              <a:t>Zelner</a:t>
            </a:r>
            <a:r>
              <a:rPr lang="en-US" dirty="0" smtClean="0"/>
              <a:t>, 2009)</a:t>
            </a:r>
          </a:p>
          <a:p>
            <a:pPr marL="457200" indent="-457200">
              <a:buFont typeface="+mj-lt"/>
              <a:buAutoNum type="arabicParenR"/>
            </a:pPr>
            <a:r>
              <a:rPr lang="en-US" dirty="0" smtClean="0"/>
              <a:t>We simulated the distribution of the estimated coefficients </a:t>
            </a:r>
            <a:r>
              <a:rPr lang="en-US" dirty="0"/>
              <a:t>directly by repeatedly drawing new values of </a:t>
            </a:r>
            <a:r>
              <a:rPr lang="en-US" dirty="0" smtClean="0"/>
              <a:t>them from </a:t>
            </a:r>
            <a:r>
              <a:rPr lang="en-US" dirty="0"/>
              <a:t>the normal </a:t>
            </a:r>
            <a:r>
              <a:rPr lang="en-US" dirty="0" smtClean="0"/>
              <a:t>distribution (instead </a:t>
            </a:r>
            <a:r>
              <a:rPr lang="en-US" dirty="0"/>
              <a:t>of </a:t>
            </a:r>
            <a:r>
              <a:rPr lang="en-US" dirty="0" smtClean="0"/>
              <a:t>constructing </a:t>
            </a:r>
            <a:r>
              <a:rPr lang="en-US" dirty="0"/>
              <a:t>confidence intervals based on standard </a:t>
            </a:r>
            <a:r>
              <a:rPr lang="en-US" dirty="0" smtClean="0"/>
              <a:t>errors)</a:t>
            </a:r>
          </a:p>
          <a:p>
            <a:pPr marL="457200" indent="-457200">
              <a:buFont typeface="+mj-lt"/>
              <a:buAutoNum type="arabicParenR"/>
            </a:pPr>
            <a:r>
              <a:rPr lang="en-US" dirty="0" smtClean="0"/>
              <a:t>Then we calculated the predicted probabilities (and the differences of predicted probabilities) based on the simulated distribution of coefficients</a:t>
            </a:r>
          </a:p>
          <a:p>
            <a:pPr marL="457200" indent="-457200">
              <a:buFont typeface="+mj-lt"/>
              <a:buAutoNum type="arabicParenR"/>
            </a:pPr>
            <a:r>
              <a:rPr lang="en-US" dirty="0" smtClean="0"/>
              <a:t>We plotted the mean of predicted probabilities and calculate the significance interval.</a:t>
            </a:r>
          </a:p>
          <a:p>
            <a:endParaRPr lang="en-US" dirty="0"/>
          </a:p>
        </p:txBody>
      </p:sp>
    </p:spTree>
    <p:extLst>
      <p:ext uri="{BB962C8B-B14F-4D97-AF65-F5344CB8AC3E}">
        <p14:creationId xmlns:p14="http://schemas.microsoft.com/office/powerpoint/2010/main" val="37605602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Question</a:t>
            </a:r>
            <a:endParaRPr lang="en-US" dirty="0"/>
          </a:p>
        </p:txBody>
      </p:sp>
      <p:sp>
        <p:nvSpPr>
          <p:cNvPr id="3" name="Content Placeholder 2"/>
          <p:cNvSpPr>
            <a:spLocks noGrp="1"/>
          </p:cNvSpPr>
          <p:nvPr>
            <p:ph idx="1"/>
          </p:nvPr>
        </p:nvSpPr>
        <p:spPr>
          <a:xfrm>
            <a:off x="457200" y="1371600"/>
            <a:ext cx="8229600" cy="5080000"/>
          </a:xfrm>
        </p:spPr>
        <p:txBody>
          <a:bodyPr/>
          <a:lstStyle/>
          <a:p>
            <a:r>
              <a:rPr lang="en-US" sz="3200" dirty="0"/>
              <a:t>H</a:t>
            </a:r>
            <a:r>
              <a:rPr lang="en-US" sz="3200" dirty="0" smtClean="0"/>
              <a:t>ow can firms design </a:t>
            </a:r>
            <a:r>
              <a:rPr lang="en-US" sz="3200" dirty="0"/>
              <a:t>and govern inter-firm transactions that require innovation to </a:t>
            </a:r>
            <a:r>
              <a:rPr lang="en-US" sz="3200" dirty="0" smtClean="0"/>
              <a:t>complete? </a:t>
            </a:r>
            <a:endParaRPr lang="en-US" sz="3200" dirty="0"/>
          </a:p>
        </p:txBody>
      </p:sp>
    </p:spTree>
    <p:extLst>
      <p:ext uri="{BB962C8B-B14F-4D97-AF65-F5344CB8AC3E}">
        <p14:creationId xmlns:p14="http://schemas.microsoft.com/office/powerpoint/2010/main" val="232118926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dirty="0" smtClean="0"/>
              <a:t>Governance and Framing</a:t>
            </a:r>
            <a:endParaRPr lang="en-US" dirty="0"/>
          </a:p>
        </p:txBody>
      </p:sp>
      <p:sp>
        <p:nvSpPr>
          <p:cNvPr id="3" name="Content Placeholder 2"/>
          <p:cNvSpPr>
            <a:spLocks noGrp="1"/>
          </p:cNvSpPr>
          <p:nvPr>
            <p:ph idx="1"/>
          </p:nvPr>
        </p:nvSpPr>
        <p:spPr>
          <a:xfrm>
            <a:off x="465667" y="1004137"/>
            <a:ext cx="8382000" cy="5301413"/>
          </a:xfrm>
        </p:spPr>
        <p:txBody>
          <a:bodyPr>
            <a:noAutofit/>
          </a:bodyPr>
          <a:lstStyle/>
          <a:p>
            <a:r>
              <a:rPr lang="en-US" dirty="0" smtClean="0"/>
              <a:t>Tension:  TCE </a:t>
            </a:r>
            <a:r>
              <a:rPr lang="en-US" dirty="0" smtClean="0">
                <a:sym typeface="Wingdings"/>
              </a:rPr>
              <a:t> Governance   Innovation</a:t>
            </a:r>
            <a:endParaRPr lang="en-US" dirty="0" smtClean="0"/>
          </a:p>
          <a:p>
            <a:pPr lvl="1"/>
            <a:r>
              <a:rPr lang="en-US" dirty="0" smtClean="0"/>
              <a:t>TCE: Limit downside risk (i.e., avoiding a negative outcome)</a:t>
            </a:r>
          </a:p>
          <a:p>
            <a:pPr lvl="1"/>
            <a:r>
              <a:rPr lang="en-US" dirty="0" smtClean="0"/>
              <a:t>Innovation: Create a positive environment that fosters creativity (i.e., creating a positive outcome)</a:t>
            </a:r>
          </a:p>
          <a:p>
            <a:pPr lvl="1"/>
            <a:r>
              <a:rPr lang="en-US" dirty="0" smtClean="0"/>
              <a:t>(Could also view this as a tension between value creation—innovation and value capture—TCE)</a:t>
            </a:r>
          </a:p>
          <a:p>
            <a:pPr lvl="1"/>
            <a:endParaRPr lang="en-US" dirty="0" smtClean="0"/>
          </a:p>
          <a:p>
            <a:r>
              <a:rPr lang="en-US" dirty="0" smtClean="0"/>
              <a:t>Governance </a:t>
            </a:r>
            <a:r>
              <a:rPr lang="en-US" dirty="0"/>
              <a:t>needs to provide safeguards to </a:t>
            </a:r>
            <a:r>
              <a:rPr lang="en-US" dirty="0" smtClean="0"/>
              <a:t>mitigate downside risk may be suboptimal for promoting more innovative solutions</a:t>
            </a:r>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4</a:t>
            </a:fld>
            <a:endParaRPr lang="en-US"/>
          </a:p>
        </p:txBody>
      </p:sp>
    </p:spTree>
    <p:extLst>
      <p:ext uri="{BB962C8B-B14F-4D97-AF65-F5344CB8AC3E}">
        <p14:creationId xmlns:p14="http://schemas.microsoft.com/office/powerpoint/2010/main" val="140599813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Contracts and Governance</a:t>
            </a:r>
            <a:endParaRPr lang="en-US" dirty="0"/>
          </a:p>
        </p:txBody>
      </p:sp>
      <p:sp>
        <p:nvSpPr>
          <p:cNvPr id="3" name="Content Placeholder 2"/>
          <p:cNvSpPr>
            <a:spLocks noGrp="1"/>
          </p:cNvSpPr>
          <p:nvPr>
            <p:ph idx="1"/>
          </p:nvPr>
        </p:nvSpPr>
        <p:spPr>
          <a:xfrm>
            <a:off x="457200" y="990600"/>
            <a:ext cx="8229600" cy="5080000"/>
          </a:xfrm>
        </p:spPr>
        <p:txBody>
          <a:bodyPr/>
          <a:lstStyle/>
          <a:p>
            <a:r>
              <a:rPr lang="en-US" dirty="0" smtClean="0"/>
              <a:t>Task Description</a:t>
            </a:r>
          </a:p>
          <a:p>
            <a:pPr lvl="1"/>
            <a:r>
              <a:rPr lang="en-US" dirty="0" smtClean="0"/>
              <a:t>Specification of what must be done; includes:</a:t>
            </a:r>
          </a:p>
          <a:p>
            <a:pPr lvl="2"/>
            <a:r>
              <a:rPr lang="en-US" sz="1800" dirty="0" smtClean="0"/>
              <a:t>How—processes, specific tasks, etc.</a:t>
            </a:r>
          </a:p>
          <a:p>
            <a:pPr lvl="2"/>
            <a:r>
              <a:rPr lang="en-US" sz="1800" dirty="0" smtClean="0"/>
              <a:t>What—outcome standards and/or specifications</a:t>
            </a:r>
          </a:p>
          <a:p>
            <a:r>
              <a:rPr lang="en-US" dirty="0" smtClean="0"/>
              <a:t>Contingency Planning</a:t>
            </a:r>
          </a:p>
          <a:p>
            <a:pPr lvl="1"/>
            <a:r>
              <a:rPr lang="en-US" dirty="0" smtClean="0"/>
              <a:t>How to deal with situations that might arise during execution of the exchange</a:t>
            </a:r>
          </a:p>
          <a:p>
            <a:r>
              <a:rPr lang="en-US" dirty="0" smtClean="0"/>
              <a:t>Payment Mechanism (Contract Type)</a:t>
            </a:r>
          </a:p>
          <a:p>
            <a:pPr lvl="1"/>
            <a:r>
              <a:rPr lang="en-US" dirty="0" smtClean="0"/>
              <a:t>Fixed Fee:  Needs to be concrete</a:t>
            </a:r>
          </a:p>
          <a:p>
            <a:pPr lvl="1"/>
            <a:r>
              <a:rPr lang="en-US" dirty="0" smtClean="0"/>
              <a:t>Time &amp; Materials: Can be more open ended</a:t>
            </a:r>
          </a:p>
          <a:p>
            <a:pPr lvl="1"/>
            <a:r>
              <a:rPr lang="en-US" dirty="0" smtClean="0"/>
              <a:t>Hybrid—T&amp;M with a cap: A combination of FF and T&amp;M</a:t>
            </a:r>
          </a:p>
          <a:p>
            <a:pPr lvl="1"/>
            <a:endParaRPr lang="en-US" dirty="0"/>
          </a:p>
        </p:txBody>
      </p:sp>
    </p:spTree>
    <p:extLst>
      <p:ext uri="{BB962C8B-B14F-4D97-AF65-F5344CB8AC3E}">
        <p14:creationId xmlns:p14="http://schemas.microsoft.com/office/powerpoint/2010/main" val="415624164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7813"/>
            <a:ext cx="8534400" cy="650875"/>
          </a:xfrm>
        </p:spPr>
        <p:txBody>
          <a:bodyPr/>
          <a:lstStyle/>
          <a:p>
            <a:pPr algn="ctr"/>
            <a:r>
              <a:rPr lang="en-US" dirty="0" smtClean="0"/>
              <a:t>Innovation</a:t>
            </a:r>
            <a:r>
              <a:rPr lang="en-US" sz="4200" dirty="0" smtClean="0"/>
              <a:t> and Exchange Hazards</a:t>
            </a:r>
            <a:endParaRPr lang="en-US" sz="4200" dirty="0"/>
          </a:p>
        </p:txBody>
      </p:sp>
      <p:sp>
        <p:nvSpPr>
          <p:cNvPr id="3" name="Content Placeholder 2"/>
          <p:cNvSpPr>
            <a:spLocks noGrp="1"/>
          </p:cNvSpPr>
          <p:nvPr>
            <p:ph idx="1"/>
          </p:nvPr>
        </p:nvSpPr>
        <p:spPr>
          <a:xfrm>
            <a:off x="457200" y="685800"/>
            <a:ext cx="8229600" cy="5080000"/>
          </a:xfrm>
        </p:spPr>
        <p:txBody>
          <a:bodyPr/>
          <a:lstStyle/>
          <a:p>
            <a:pPr marL="0" indent="0">
              <a:buNone/>
            </a:pPr>
            <a:endParaRPr lang="en-US" dirty="0"/>
          </a:p>
          <a:p>
            <a:r>
              <a:rPr lang="en-US" dirty="0" smtClean="0"/>
              <a:t>What types of exchange hazards may be most disruptive to creating an environment to encourage innovation?</a:t>
            </a:r>
          </a:p>
          <a:p>
            <a:r>
              <a:rPr lang="en-US" dirty="0" smtClean="0"/>
              <a:t>Measurement cost likely the biggest issue as it can cloud the true performance metrics of the exchange outcome</a:t>
            </a:r>
          </a:p>
          <a:p>
            <a:r>
              <a:rPr lang="en-US" dirty="0" smtClean="0"/>
              <a:t>Need for innovation + Measurement cost ?</a:t>
            </a:r>
            <a:endParaRPr lang="en-US" dirty="0"/>
          </a:p>
        </p:txBody>
      </p:sp>
    </p:spTree>
    <p:extLst>
      <p:ext uri="{BB962C8B-B14F-4D97-AF65-F5344CB8AC3E}">
        <p14:creationId xmlns:p14="http://schemas.microsoft.com/office/powerpoint/2010/main" val="311080831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419" y="228600"/>
            <a:ext cx="8613648" cy="650875"/>
          </a:xfrm>
        </p:spPr>
        <p:txBody>
          <a:bodyPr/>
          <a:lstStyle/>
          <a:p>
            <a:pPr algn="ctr"/>
            <a:r>
              <a:rPr lang="en-US" dirty="0" smtClean="0"/>
              <a:t>Innovation and Task Description</a:t>
            </a:r>
            <a:endParaRPr lang="en-US" dirty="0"/>
          </a:p>
        </p:txBody>
      </p:sp>
      <p:sp>
        <p:nvSpPr>
          <p:cNvPr id="3" name="Content Placeholder 2"/>
          <p:cNvSpPr>
            <a:spLocks noGrp="1"/>
          </p:cNvSpPr>
          <p:nvPr>
            <p:ph idx="1"/>
          </p:nvPr>
        </p:nvSpPr>
        <p:spPr>
          <a:xfrm>
            <a:off x="457200" y="1066800"/>
            <a:ext cx="8382000" cy="5152815"/>
          </a:xfrm>
        </p:spPr>
        <p:txBody>
          <a:bodyPr>
            <a:noAutofit/>
          </a:bodyPr>
          <a:lstStyle/>
          <a:p>
            <a:r>
              <a:rPr lang="en-US" dirty="0"/>
              <a:t>Innovation may lead to more contractual attention to specifying </a:t>
            </a:r>
            <a:r>
              <a:rPr lang="en-US" dirty="0" smtClean="0"/>
              <a:t>what exactly is required to complete the task</a:t>
            </a:r>
          </a:p>
          <a:p>
            <a:pPr lvl="1"/>
            <a:r>
              <a:rPr lang="en-US" dirty="0" smtClean="0"/>
              <a:t>Not telling the supplier how to do the task (i.e. focus on the outcome)</a:t>
            </a:r>
          </a:p>
          <a:p>
            <a:r>
              <a:rPr lang="en-US" dirty="0" smtClean="0"/>
              <a:t>Outcome based contract is problematic when output </a:t>
            </a:r>
            <a:r>
              <a:rPr lang="en-US" dirty="0"/>
              <a:t>of the task is difficult to measure </a:t>
            </a:r>
            <a:endParaRPr lang="en-US" dirty="0" smtClean="0"/>
          </a:p>
          <a:p>
            <a:pPr lvl="1"/>
            <a:r>
              <a:rPr lang="en-US" dirty="0" smtClean="0"/>
              <a:t>Buyers will focus </a:t>
            </a:r>
            <a:r>
              <a:rPr lang="en-US" dirty="0"/>
              <a:t>on controlling or monitoring the input process rather than the output </a:t>
            </a:r>
            <a:endParaRPr lang="en-US" dirty="0" smtClean="0"/>
          </a:p>
          <a:p>
            <a:pPr marL="457200" lvl="1" indent="0">
              <a:buNone/>
            </a:pPr>
            <a:endParaRPr lang="en-US" dirty="0" smtClean="0"/>
          </a:p>
          <a:p>
            <a:pPr marL="0" indent="0">
              <a:buNone/>
            </a:pPr>
            <a:r>
              <a:rPr lang="en-US" dirty="0" smtClean="0">
                <a:solidFill>
                  <a:srgbClr val="A50021"/>
                </a:solidFill>
              </a:rPr>
              <a:t>H1: Need for </a:t>
            </a:r>
            <a:r>
              <a:rPr lang="en-US" dirty="0">
                <a:solidFill>
                  <a:srgbClr val="A50021"/>
                </a:solidFill>
              </a:rPr>
              <a:t>i</a:t>
            </a:r>
            <a:r>
              <a:rPr lang="en-US" dirty="0" smtClean="0">
                <a:solidFill>
                  <a:srgbClr val="A50021"/>
                </a:solidFill>
              </a:rPr>
              <a:t>nnovation </a:t>
            </a:r>
            <a:r>
              <a:rPr lang="en-US" dirty="0" smtClean="0">
                <a:solidFill>
                  <a:srgbClr val="A50021"/>
                </a:solidFill>
                <a:sym typeface="Wingdings"/>
              </a:rPr>
              <a:t></a:t>
            </a:r>
            <a:r>
              <a:rPr lang="en-US" dirty="0" smtClean="0">
                <a:solidFill>
                  <a:srgbClr val="A50021"/>
                </a:solidFill>
              </a:rPr>
              <a:t> more task description</a:t>
            </a:r>
          </a:p>
          <a:p>
            <a:pPr marL="0" indent="0">
              <a:buNone/>
            </a:pPr>
            <a:r>
              <a:rPr lang="en-US" dirty="0" smtClean="0">
                <a:solidFill>
                  <a:srgbClr val="A50021"/>
                </a:solidFill>
              </a:rPr>
              <a:t>H2</a:t>
            </a:r>
            <a:r>
              <a:rPr lang="en-US" dirty="0">
                <a:solidFill>
                  <a:srgbClr val="A50021"/>
                </a:solidFill>
              </a:rPr>
              <a:t>: Negatively moderated by </a:t>
            </a:r>
            <a:r>
              <a:rPr lang="en-US" dirty="0" smtClean="0">
                <a:solidFill>
                  <a:srgbClr val="A50021"/>
                </a:solidFill>
              </a:rPr>
              <a:t>measurement cost</a:t>
            </a:r>
            <a:endParaRPr lang="en-US" dirty="0">
              <a:solidFill>
                <a:srgbClr val="A50021"/>
              </a:solidFill>
            </a:endParaRPr>
          </a:p>
          <a:p>
            <a:endParaRPr lang="en-US" sz="3200" dirty="0">
              <a:solidFill>
                <a:srgbClr val="A50021"/>
              </a:solidFill>
            </a:endParaRPr>
          </a:p>
          <a:p>
            <a:endParaRPr lang="en-US" sz="3200" dirty="0"/>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7</a:t>
            </a:fld>
            <a:endParaRPr lang="en-US"/>
          </a:p>
        </p:txBody>
      </p:sp>
    </p:spTree>
    <p:extLst>
      <p:ext uri="{BB962C8B-B14F-4D97-AF65-F5344CB8AC3E}">
        <p14:creationId xmlns:p14="http://schemas.microsoft.com/office/powerpoint/2010/main" val="426076075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9087"/>
            <a:ext cx="8476488" cy="650875"/>
          </a:xfrm>
        </p:spPr>
        <p:txBody>
          <a:bodyPr>
            <a:noAutofit/>
          </a:bodyPr>
          <a:lstStyle/>
          <a:p>
            <a:pPr algn="ctr"/>
            <a:r>
              <a:rPr lang="en-US" sz="3800" dirty="0" smtClean="0"/>
              <a:t>Innovation and Contingency Planning</a:t>
            </a:r>
            <a:endParaRPr lang="en-US" sz="3800" dirty="0"/>
          </a:p>
        </p:txBody>
      </p:sp>
      <p:sp>
        <p:nvSpPr>
          <p:cNvPr id="3" name="Content Placeholder 2"/>
          <p:cNvSpPr>
            <a:spLocks noGrp="1"/>
          </p:cNvSpPr>
          <p:nvPr>
            <p:ph idx="1"/>
          </p:nvPr>
        </p:nvSpPr>
        <p:spPr>
          <a:xfrm>
            <a:off x="154093" y="971550"/>
            <a:ext cx="9066107" cy="5334000"/>
          </a:xfrm>
        </p:spPr>
        <p:txBody>
          <a:bodyPr>
            <a:noAutofit/>
          </a:bodyPr>
          <a:lstStyle/>
          <a:p>
            <a:r>
              <a:rPr lang="en-US" dirty="0" smtClean="0"/>
              <a:t>CP addresses how you deal with issues that may arise</a:t>
            </a:r>
          </a:p>
          <a:p>
            <a:pPr lvl="1"/>
            <a:r>
              <a:rPr lang="en-US" dirty="0" smtClean="0"/>
              <a:t>Can </a:t>
            </a:r>
            <a:r>
              <a:rPr lang="en-US" dirty="0" smtClean="0"/>
              <a:t>be open-ended and provide flexibility</a:t>
            </a:r>
          </a:p>
          <a:p>
            <a:pPr lvl="1"/>
            <a:r>
              <a:rPr lang="en-US" dirty="0" smtClean="0"/>
              <a:t>Can specify how to deal with challenges that may occur during the innovation effort</a:t>
            </a:r>
          </a:p>
          <a:p>
            <a:r>
              <a:rPr lang="en-US" dirty="0"/>
              <a:t>CP may be more valuable when measurement cost is high with need for innovation</a:t>
            </a:r>
          </a:p>
          <a:p>
            <a:pPr lvl="1"/>
            <a:r>
              <a:rPr lang="en-US" dirty="0"/>
              <a:t>Can address contingencies related to challenges in the innovation effort while also addressing </a:t>
            </a:r>
            <a:r>
              <a:rPr lang="en-US" dirty="0" smtClean="0"/>
              <a:t>hazards</a:t>
            </a:r>
          </a:p>
          <a:p>
            <a:pPr marL="457200" lvl="1" indent="0">
              <a:buNone/>
            </a:pPr>
            <a:endParaRPr lang="en-US" dirty="0" smtClean="0">
              <a:solidFill>
                <a:srgbClr val="A50021"/>
              </a:solidFill>
            </a:endParaRPr>
          </a:p>
          <a:p>
            <a:pPr marL="0" indent="0">
              <a:buNone/>
            </a:pPr>
            <a:r>
              <a:rPr lang="en-US" dirty="0" smtClean="0">
                <a:solidFill>
                  <a:srgbClr val="A50021"/>
                </a:solidFill>
              </a:rPr>
              <a:t>  H3: Need </a:t>
            </a:r>
            <a:r>
              <a:rPr lang="en-US" dirty="0">
                <a:solidFill>
                  <a:srgbClr val="A50021"/>
                </a:solidFill>
              </a:rPr>
              <a:t>for innovation </a:t>
            </a:r>
            <a:r>
              <a:rPr lang="en-US" dirty="0">
                <a:solidFill>
                  <a:srgbClr val="A50021"/>
                </a:solidFill>
                <a:sym typeface="Wingdings"/>
              </a:rPr>
              <a:t></a:t>
            </a:r>
            <a:r>
              <a:rPr lang="en-US" dirty="0">
                <a:solidFill>
                  <a:srgbClr val="A50021"/>
                </a:solidFill>
              </a:rPr>
              <a:t> </a:t>
            </a:r>
            <a:r>
              <a:rPr lang="en-US" dirty="0" smtClean="0">
                <a:solidFill>
                  <a:srgbClr val="A50021"/>
                </a:solidFill>
              </a:rPr>
              <a:t>more contingency planning</a:t>
            </a:r>
          </a:p>
          <a:p>
            <a:pPr marL="0" indent="0">
              <a:buNone/>
            </a:pPr>
            <a:r>
              <a:rPr lang="en-US" dirty="0" smtClean="0">
                <a:solidFill>
                  <a:srgbClr val="A50021"/>
                </a:solidFill>
              </a:rPr>
              <a:t>  H4: Positively moderated by </a:t>
            </a:r>
            <a:r>
              <a:rPr lang="en-US" dirty="0">
                <a:solidFill>
                  <a:srgbClr val="A50021"/>
                </a:solidFill>
              </a:rPr>
              <a:t>measurement cost</a:t>
            </a:r>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8</a:t>
            </a:fld>
            <a:endParaRPr lang="en-US"/>
          </a:p>
        </p:txBody>
      </p:sp>
    </p:spTree>
    <p:extLst>
      <p:ext uri="{BB962C8B-B14F-4D97-AF65-F5344CB8AC3E}">
        <p14:creationId xmlns:p14="http://schemas.microsoft.com/office/powerpoint/2010/main" val="360851367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613648" cy="650875"/>
          </a:xfrm>
        </p:spPr>
        <p:txBody>
          <a:bodyPr/>
          <a:lstStyle/>
          <a:p>
            <a:pPr algn="ctr"/>
            <a:r>
              <a:rPr lang="en-US" sz="4100" dirty="0" smtClean="0"/>
              <a:t>Contract Type/Payment Mechanism</a:t>
            </a:r>
            <a:endParaRPr lang="en-US" sz="4100" dirty="0"/>
          </a:p>
        </p:txBody>
      </p:sp>
      <p:sp>
        <p:nvSpPr>
          <p:cNvPr id="3" name="Content Placeholder 2"/>
          <p:cNvSpPr>
            <a:spLocks noGrp="1"/>
          </p:cNvSpPr>
          <p:nvPr>
            <p:ph idx="1"/>
          </p:nvPr>
        </p:nvSpPr>
        <p:spPr>
          <a:xfrm>
            <a:off x="228600" y="685800"/>
            <a:ext cx="8915400" cy="5334001"/>
          </a:xfrm>
        </p:spPr>
        <p:txBody>
          <a:bodyPr>
            <a:noAutofit/>
          </a:bodyPr>
          <a:lstStyle/>
          <a:p>
            <a:r>
              <a:rPr lang="en-US" dirty="0" smtClean="0"/>
              <a:t>Hybrid contract (i.e., T&amp;M with cap) may be better for innovation</a:t>
            </a:r>
          </a:p>
          <a:p>
            <a:pPr lvl="1"/>
            <a:r>
              <a:rPr lang="en-US" dirty="0"/>
              <a:t>Problems with Fixed Fee and T&amp;</a:t>
            </a:r>
            <a:r>
              <a:rPr lang="en-US" dirty="0" smtClean="0"/>
              <a:t>M</a:t>
            </a:r>
            <a:endParaRPr lang="en-US" dirty="0"/>
          </a:p>
          <a:p>
            <a:pPr lvl="1"/>
            <a:r>
              <a:rPr lang="en-US" dirty="0" smtClean="0"/>
              <a:t>Caps costs </a:t>
            </a:r>
            <a:r>
              <a:rPr lang="en-US" dirty="0" smtClean="0">
                <a:sym typeface="Wingdings"/>
              </a:rPr>
              <a:t> addresses incentive to pad costs</a:t>
            </a:r>
          </a:p>
          <a:p>
            <a:pPr lvl="1"/>
            <a:r>
              <a:rPr lang="en-US" u="sng" dirty="0" smtClean="0">
                <a:sym typeface="Wingdings"/>
              </a:rPr>
              <a:t>If below cap</a:t>
            </a:r>
            <a:r>
              <a:rPr lang="en-US" dirty="0" smtClean="0">
                <a:sym typeface="Wingdings"/>
              </a:rPr>
              <a:t>, controls temptation to shirk on quality</a:t>
            </a:r>
          </a:p>
          <a:p>
            <a:pPr lvl="1"/>
            <a:r>
              <a:rPr lang="en-US" dirty="0" smtClean="0">
                <a:sym typeface="Wingdings"/>
              </a:rPr>
              <a:t>Key:  Allows flexibility to deal with uncertainty of need for innovation, within boundaries </a:t>
            </a:r>
          </a:p>
          <a:p>
            <a:pPr lvl="2"/>
            <a:r>
              <a:rPr lang="en-US" dirty="0" smtClean="0">
                <a:sym typeface="Wingdings"/>
              </a:rPr>
              <a:t>Avoids need to exercise too much control</a:t>
            </a:r>
            <a:endParaRPr lang="en-US" dirty="0" smtClean="0"/>
          </a:p>
          <a:p>
            <a:r>
              <a:rPr lang="en-US" dirty="0"/>
              <a:t>Hybrid payment </a:t>
            </a:r>
            <a:r>
              <a:rPr lang="en-US" dirty="0" smtClean="0"/>
              <a:t>may </a:t>
            </a:r>
            <a:r>
              <a:rPr lang="en-US" dirty="0"/>
              <a:t>be less effective </a:t>
            </a:r>
            <a:r>
              <a:rPr lang="en-US" dirty="0" smtClean="0"/>
              <a:t>when </a:t>
            </a:r>
            <a:r>
              <a:rPr lang="en-US" dirty="0"/>
              <a:t>measurement cost is high</a:t>
            </a:r>
          </a:p>
          <a:p>
            <a:pPr lvl="1"/>
            <a:r>
              <a:rPr lang="en-US" dirty="0"/>
              <a:t>Uncertainty increases significantly from hazards + need for innovation </a:t>
            </a:r>
            <a:r>
              <a:rPr lang="en-US" dirty="0">
                <a:sym typeface="Wingdings"/>
              </a:rPr>
              <a:t> Harder to agree on </a:t>
            </a:r>
            <a:r>
              <a:rPr lang="en-US" dirty="0" smtClean="0">
                <a:sym typeface="Wingdings"/>
              </a:rPr>
              <a:t>cap</a:t>
            </a:r>
            <a:endParaRPr lang="en-US" dirty="0" smtClean="0"/>
          </a:p>
          <a:p>
            <a:pPr marL="0" indent="0">
              <a:buNone/>
            </a:pPr>
            <a:r>
              <a:rPr lang="en-US" dirty="0" smtClean="0">
                <a:solidFill>
                  <a:srgbClr val="A50021"/>
                </a:solidFill>
              </a:rPr>
              <a:t>  H5: Need for innovation </a:t>
            </a:r>
            <a:r>
              <a:rPr lang="en-US" dirty="0" smtClean="0">
                <a:solidFill>
                  <a:srgbClr val="A50021"/>
                </a:solidFill>
                <a:sym typeface="Wingdings"/>
              </a:rPr>
              <a:t> </a:t>
            </a:r>
            <a:r>
              <a:rPr lang="en-US" dirty="0">
                <a:solidFill>
                  <a:srgbClr val="A50021"/>
                </a:solidFill>
                <a:sym typeface="Wingdings"/>
              </a:rPr>
              <a:t>H</a:t>
            </a:r>
            <a:r>
              <a:rPr lang="en-US" dirty="0" smtClean="0">
                <a:solidFill>
                  <a:srgbClr val="A50021"/>
                </a:solidFill>
                <a:sym typeface="Wingdings"/>
              </a:rPr>
              <a:t>ybrid contracts</a:t>
            </a:r>
          </a:p>
          <a:p>
            <a:pPr marL="0" indent="0">
              <a:buNone/>
            </a:pPr>
            <a:r>
              <a:rPr lang="en-US" dirty="0" smtClean="0">
                <a:solidFill>
                  <a:srgbClr val="A50021"/>
                </a:solidFill>
                <a:sym typeface="Wingdings"/>
              </a:rPr>
              <a:t>  H6: Negatively moderated by measurement cost</a:t>
            </a:r>
            <a:endParaRPr lang="en-US" dirty="0">
              <a:solidFill>
                <a:srgbClr val="A50021"/>
              </a:solidFill>
            </a:endParaRPr>
          </a:p>
        </p:txBody>
      </p:sp>
      <p:sp>
        <p:nvSpPr>
          <p:cNvPr id="4" name="Slide Number Placeholder 3"/>
          <p:cNvSpPr>
            <a:spLocks noGrp="1"/>
          </p:cNvSpPr>
          <p:nvPr>
            <p:ph type="sldNum" sz="quarter" idx="4294967295"/>
          </p:nvPr>
        </p:nvSpPr>
        <p:spPr>
          <a:xfrm>
            <a:off x="8613648" y="6305550"/>
            <a:ext cx="457200" cy="476250"/>
          </a:xfrm>
          <a:prstGeom prst="rect">
            <a:avLst/>
          </a:prstGeom>
        </p:spPr>
        <p:txBody>
          <a:bodyPr/>
          <a:lstStyle/>
          <a:p>
            <a:fld id="{0A87AE78-A3B9-5843-A209-F0EFFB0666A4}" type="slidenum">
              <a:rPr lang="en-US" smtClean="0"/>
              <a:pPr/>
              <a:t>9</a:t>
            </a:fld>
            <a:endParaRPr lang="en-US"/>
          </a:p>
        </p:txBody>
      </p:sp>
    </p:spTree>
    <p:extLst>
      <p:ext uri="{BB962C8B-B14F-4D97-AF65-F5344CB8AC3E}">
        <p14:creationId xmlns:p14="http://schemas.microsoft.com/office/powerpoint/2010/main" val="223301795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USC">
  <a:themeElements>
    <a:clrScheme name="">
      <a:dk1>
        <a:srgbClr val="000000"/>
      </a:dk1>
      <a:lt1>
        <a:srgbClr val="FFFFFF"/>
      </a:lt1>
      <a:dk2>
        <a:srgbClr val="A50021"/>
      </a:dk2>
      <a:lt2>
        <a:srgbClr val="660033"/>
      </a:lt2>
      <a:accent1>
        <a:srgbClr val="FFCC00"/>
      </a:accent1>
      <a:accent2>
        <a:srgbClr val="FFCC66"/>
      </a:accent2>
      <a:accent3>
        <a:srgbClr val="FFFFFF"/>
      </a:accent3>
      <a:accent4>
        <a:srgbClr val="000000"/>
      </a:accent4>
      <a:accent5>
        <a:srgbClr val="FFE2AA"/>
      </a:accent5>
      <a:accent6>
        <a:srgbClr val="E7B95C"/>
      </a:accent6>
      <a:hlink>
        <a:srgbClr val="B2B2B2"/>
      </a:hlink>
      <a:folHlink>
        <a:srgbClr val="808080"/>
      </a:folHlink>
    </a:clrScheme>
    <a:fontScheme name="Leve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
      <a:clrScheme name="Level 9">
        <a:dk1>
          <a:srgbClr val="000000"/>
        </a:dk1>
        <a:lt1>
          <a:srgbClr val="FFFFFF"/>
        </a:lt1>
        <a:dk2>
          <a:srgbClr val="3333FF"/>
        </a:dk2>
        <a:lt2>
          <a:srgbClr val="000099"/>
        </a:lt2>
        <a:accent1>
          <a:srgbClr val="99CCFF"/>
        </a:accent1>
        <a:accent2>
          <a:srgbClr val="DDDDDD"/>
        </a:accent2>
        <a:accent3>
          <a:srgbClr val="FFFFFF"/>
        </a:accent3>
        <a:accent4>
          <a:srgbClr val="000000"/>
        </a:accent4>
        <a:accent5>
          <a:srgbClr val="CAE2FF"/>
        </a:accent5>
        <a:accent6>
          <a:srgbClr val="C8C8C8"/>
        </a:accent6>
        <a:hlink>
          <a:srgbClr val="B2B2B2"/>
        </a:hlink>
        <a:folHlink>
          <a:srgbClr val="808080"/>
        </a:folHlink>
      </a:clrScheme>
      <a:clrMap bg1="lt1" tx1="dk1" bg2="lt2" tx2="dk2" accent1="accent1" accent2="accent2" accent3="accent3" accent4="accent4" accent5="accent5" accent6="accent6" hlink="hlink" folHlink="folHlink"/>
    </a:extraClrScheme>
    <a:extraClrScheme>
      <a:clrScheme name="Level 10">
        <a:dk1>
          <a:srgbClr val="000000"/>
        </a:dk1>
        <a:lt1>
          <a:srgbClr val="FFFFFF"/>
        </a:lt1>
        <a:dk2>
          <a:srgbClr val="3333FF"/>
        </a:dk2>
        <a:lt2>
          <a:srgbClr val="0000CC"/>
        </a:lt2>
        <a:accent1>
          <a:srgbClr val="99CCFF"/>
        </a:accent1>
        <a:accent2>
          <a:srgbClr val="DDDDDD"/>
        </a:accent2>
        <a:accent3>
          <a:srgbClr val="FFFFFF"/>
        </a:accent3>
        <a:accent4>
          <a:srgbClr val="000000"/>
        </a:accent4>
        <a:accent5>
          <a:srgbClr val="CAE2FF"/>
        </a:accent5>
        <a:accent6>
          <a:srgbClr val="C8C8C8"/>
        </a:accent6>
        <a:hlink>
          <a:srgbClr val="B2B2B2"/>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USC.thmx</Template>
  <TotalTime>707</TotalTime>
  <Words>1896</Words>
  <Application>Microsoft Macintosh PowerPoint</Application>
  <PresentationFormat>On-screen Show (4:3)</PresentationFormat>
  <Paragraphs>204</Paragraphs>
  <Slides>23</Slides>
  <Notes>6</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25" baseType="lpstr">
      <vt:lpstr>USC</vt:lpstr>
      <vt:lpstr>Document</vt:lpstr>
      <vt:lpstr>Contracting for innovation: Defining an exchange that fosters creativity while mitigating opportunism</vt:lpstr>
      <vt:lpstr>Inter-firm Influences on Innovation</vt:lpstr>
      <vt:lpstr>Research Question</vt:lpstr>
      <vt:lpstr>Governance and Framing</vt:lpstr>
      <vt:lpstr>Contracts and Governance</vt:lpstr>
      <vt:lpstr>Innovation and Exchange Hazards</vt:lpstr>
      <vt:lpstr>Innovation and Task Description</vt:lpstr>
      <vt:lpstr>Innovation and Contingency Planning</vt:lpstr>
      <vt:lpstr>Contract Type/Payment Mechanism</vt:lpstr>
      <vt:lpstr>Overall Framework</vt:lpstr>
      <vt:lpstr>Data</vt:lpstr>
      <vt:lpstr>Measurement</vt:lpstr>
      <vt:lpstr>Measurement</vt:lpstr>
      <vt:lpstr>Measurement</vt:lpstr>
      <vt:lpstr>Preliminary Analysis</vt:lpstr>
      <vt:lpstr>Results (H1, H2)</vt:lpstr>
      <vt:lpstr>Results (H3, H4)</vt:lpstr>
      <vt:lpstr>Results (H5, H6)</vt:lpstr>
      <vt:lpstr>Overall Results</vt:lpstr>
      <vt:lpstr>Additional Tests</vt:lpstr>
      <vt:lpstr>Implications</vt:lpstr>
      <vt:lpstr>Thank you!!</vt:lpstr>
      <vt:lpstr>Simulation based approach/Graphic Interpretation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Adele XING</dc:creator>
  <cp:lastModifiedBy>Adele XING</cp:lastModifiedBy>
  <cp:revision>94</cp:revision>
  <dcterms:created xsi:type="dcterms:W3CDTF">2013-09-28T07:48:37Z</dcterms:created>
  <dcterms:modified xsi:type="dcterms:W3CDTF">2016-02-06T22:38:11Z</dcterms:modified>
</cp:coreProperties>
</file>