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9" r:id="rId4"/>
    <p:sldId id="276" r:id="rId5"/>
    <p:sldId id="258" r:id="rId6"/>
    <p:sldId id="280" r:id="rId7"/>
    <p:sldId id="260" r:id="rId8"/>
    <p:sldId id="261" r:id="rId9"/>
    <p:sldId id="262" r:id="rId10"/>
    <p:sldId id="278" r:id="rId11"/>
    <p:sldId id="281" r:id="rId12"/>
    <p:sldId id="264" r:id="rId13"/>
    <p:sldId id="265" r:id="rId14"/>
    <p:sldId id="268" r:id="rId15"/>
    <p:sldId id="269" r:id="rId16"/>
    <p:sldId id="275"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D50C"/>
    <a:srgbClr val="06F90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667" autoAdjust="0"/>
  </p:normalViewPr>
  <p:slideViewPr>
    <p:cSldViewPr snapToGrid="0" snapToObjects="1">
      <p:cViewPr>
        <p:scale>
          <a:sx n="81" d="100"/>
          <a:sy n="81" d="100"/>
        </p:scale>
        <p:origin x="-1192" y="4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1ED677-5CEE-CB4C-81F6-1FEB0B99A095}" type="datetimeFigureOut">
              <a:rPr lang="en-US" smtClean="0"/>
              <a:t>07/02/16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BF0D8F-C954-0247-9CAC-52962F8D9B34}" type="slidenum">
              <a:rPr lang="en-US" smtClean="0"/>
              <a:t>‹#›</a:t>
            </a:fld>
            <a:endParaRPr lang="en-US"/>
          </a:p>
        </p:txBody>
      </p:sp>
    </p:spTree>
    <p:extLst>
      <p:ext uri="{BB962C8B-B14F-4D97-AF65-F5344CB8AC3E}">
        <p14:creationId xmlns:p14="http://schemas.microsoft.com/office/powerpoint/2010/main" val="33144975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define </a:t>
            </a:r>
            <a:r>
              <a:rPr lang="en-US" sz="1200" i="1" kern="1200" dirty="0" smtClean="0">
                <a:solidFill>
                  <a:schemeClr val="tx1"/>
                </a:solidFill>
                <a:effectLst/>
                <a:latin typeface="+mn-lt"/>
                <a:ea typeface="+mn-ea"/>
                <a:cs typeface="+mn-cs"/>
              </a:rPr>
              <a:t>technological innovation</a:t>
            </a:r>
            <a:r>
              <a:rPr lang="en-US" sz="1200" kern="1200" dirty="0" smtClean="0">
                <a:solidFill>
                  <a:schemeClr val="tx1"/>
                </a:solidFill>
                <a:effectLst/>
                <a:latin typeface="+mn-lt"/>
                <a:ea typeface="+mn-ea"/>
                <a:cs typeface="+mn-cs"/>
              </a:rPr>
              <a:t> as a technology-based invention that leads to new technological development, production, and marketing opportunities (Garcia and </a:t>
            </a:r>
            <a:r>
              <a:rPr lang="en-US" sz="1200" kern="1200" dirty="0" err="1" smtClean="0">
                <a:solidFill>
                  <a:schemeClr val="tx1"/>
                </a:solidFill>
                <a:effectLst/>
                <a:latin typeface="+mn-lt"/>
                <a:ea typeface="+mn-ea"/>
                <a:cs typeface="+mn-cs"/>
              </a:rPr>
              <a:t>Calantone</a:t>
            </a:r>
            <a:r>
              <a:rPr lang="en-US" sz="1200" kern="1200" dirty="0" smtClean="0">
                <a:solidFill>
                  <a:schemeClr val="tx1"/>
                </a:solidFill>
                <a:effectLst/>
                <a:latin typeface="+mn-lt"/>
                <a:ea typeface="+mn-ea"/>
                <a:cs typeface="+mn-cs"/>
              </a:rPr>
              <a:t>, 2002).</a:t>
            </a:r>
            <a:r>
              <a:rPr lang="en-US" dirty="0" smtClean="0">
                <a:effectLst/>
              </a:rPr>
              <a:t> </a:t>
            </a:r>
            <a:endParaRPr lang="en-US" dirty="0" smtClean="0"/>
          </a:p>
          <a:p>
            <a:endParaRPr lang="en-US" dirty="0" smtClean="0"/>
          </a:p>
          <a:p>
            <a:r>
              <a:rPr lang="en-US" dirty="0" smtClean="0"/>
              <a:t>1 Dyson dual cyclone vacuum</a:t>
            </a:r>
            <a:r>
              <a:rPr lang="en-US" baseline="0" dirty="0" smtClean="0"/>
              <a:t> cleaner</a:t>
            </a:r>
          </a:p>
          <a:p>
            <a:r>
              <a:rPr lang="en-US" baseline="0" dirty="0" smtClean="0"/>
              <a:t>2 Henry ford moving assembly line</a:t>
            </a:r>
          </a:p>
          <a:p>
            <a:r>
              <a:rPr lang="en-US" baseline="0" dirty="0" smtClean="0"/>
              <a:t>3 ICI/</a:t>
            </a:r>
            <a:r>
              <a:rPr lang="en-US" sz="1200" kern="1200" dirty="0" smtClean="0">
                <a:solidFill>
                  <a:schemeClr val="tx1"/>
                </a:solidFill>
                <a:latin typeface="+mn-lt"/>
                <a:ea typeface="+mn-ea"/>
                <a:cs typeface="+mn-cs"/>
              </a:rPr>
              <a:t>George </a:t>
            </a:r>
            <a:r>
              <a:rPr lang="en-US" sz="1200" kern="1200" dirty="0" err="1" smtClean="0">
                <a:solidFill>
                  <a:schemeClr val="tx1"/>
                </a:solidFill>
                <a:latin typeface="+mn-lt"/>
                <a:ea typeface="+mn-ea"/>
                <a:cs typeface="+mn-cs"/>
              </a:rPr>
              <a:t>Feachem</a:t>
            </a:r>
            <a:r>
              <a:rPr lang="en-US" sz="1200" kern="1200" dirty="0" smtClean="0">
                <a:solidFill>
                  <a:schemeClr val="tx1"/>
                </a:solidFill>
                <a:latin typeface="+mn-lt"/>
                <a:ea typeface="+mn-ea"/>
                <a:cs typeface="+mn-cs"/>
              </a:rPr>
              <a:t> polyethylene</a:t>
            </a:r>
            <a:r>
              <a:rPr lang="en-US" sz="1200" kern="1200" baseline="0" dirty="0" smtClean="0">
                <a:solidFill>
                  <a:schemeClr val="tx1"/>
                </a:solidFill>
                <a:latin typeface="+mn-lt"/>
                <a:ea typeface="+mn-ea"/>
                <a:cs typeface="+mn-cs"/>
              </a:rPr>
              <a:t> plastic</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4 Henry Bessemer mass production of steel</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i="0" kern="1200" dirty="0" smtClean="0">
                <a:solidFill>
                  <a:schemeClr val="tx1"/>
                </a:solidFill>
                <a:effectLst/>
                <a:latin typeface="+mn-lt"/>
                <a:ea typeface="+mn-ea"/>
                <a:cs typeface="+mn-cs"/>
              </a:rPr>
              <a:t>Innovations are more radical when they yield </a:t>
            </a:r>
            <a:r>
              <a:rPr lang="en-US" sz="1200" kern="1200" dirty="0" smtClean="0">
                <a:solidFill>
                  <a:schemeClr val="tx1"/>
                </a:solidFill>
                <a:effectLst/>
                <a:latin typeface="+mn-lt"/>
                <a:ea typeface="+mn-ea"/>
                <a:cs typeface="+mn-cs"/>
              </a:rPr>
              <a:t>an entirely new capability (Miller et al. 2005) and of which the commercialization has a “strong impact on the market, in terms of offering wholly new benefits, and on the organization, in terms of its ability to create new businesses” (O’Connor and Ayers, 2005, p. 24).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incumbent organizations such as MNCs, radical innovations are essential for securing competitive advantage and growth (O’Connor and </a:t>
            </a:r>
            <a:r>
              <a:rPr lang="en-US" sz="1200" kern="1200" dirty="0" err="1" smtClean="0">
                <a:solidFill>
                  <a:schemeClr val="tx1"/>
                </a:solidFill>
                <a:effectLst/>
                <a:latin typeface="+mn-lt"/>
                <a:ea typeface="+mn-ea"/>
                <a:cs typeface="+mn-cs"/>
              </a:rPr>
              <a:t>DeMartino</a:t>
            </a:r>
            <a:r>
              <a:rPr lang="en-US" sz="1200" kern="1200" dirty="0" smtClean="0">
                <a:solidFill>
                  <a:schemeClr val="tx1"/>
                </a:solidFill>
                <a:effectLst/>
                <a:latin typeface="+mn-lt"/>
                <a:ea typeface="+mn-ea"/>
                <a:cs typeface="+mn-cs"/>
              </a:rPr>
              <a:t>, 2006; Slater et al., 2013), and contributing to their long-term success and survival in an environment characterized by intense global competition (Christensen, 1997; </a:t>
            </a:r>
            <a:r>
              <a:rPr lang="en-US" sz="1200" kern="1200" dirty="0" err="1" smtClean="0">
                <a:solidFill>
                  <a:schemeClr val="tx1"/>
                </a:solidFill>
                <a:effectLst/>
                <a:latin typeface="+mn-lt"/>
                <a:ea typeface="+mn-ea"/>
                <a:cs typeface="+mn-cs"/>
              </a:rPr>
              <a:t>Levinthal</a:t>
            </a:r>
            <a:r>
              <a:rPr lang="en-US" sz="1200" kern="1200" dirty="0" smtClean="0">
                <a:solidFill>
                  <a:schemeClr val="tx1"/>
                </a:solidFill>
                <a:effectLst/>
                <a:latin typeface="+mn-lt"/>
                <a:ea typeface="+mn-ea"/>
                <a:cs typeface="+mn-cs"/>
              </a:rPr>
              <a:t> and March, 1993).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ABF0D8F-C954-0247-9CAC-52962F8D9B34}" type="slidenum">
              <a:rPr lang="en-US" smtClean="0"/>
              <a:t>2</a:t>
            </a:fld>
            <a:endParaRPr lang="en-US"/>
          </a:p>
        </p:txBody>
      </p:sp>
    </p:spTree>
    <p:extLst>
      <p:ext uri="{BB962C8B-B14F-4D97-AF65-F5344CB8AC3E}">
        <p14:creationId xmlns:p14="http://schemas.microsoft.com/office/powerpoint/2010/main" val="334723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“field of practice” – the nexus of interconnected practices that unite actors in their pursuit of a common interest while producing their own unique form of capital (Bourdieu and </a:t>
            </a:r>
            <a:r>
              <a:rPr lang="en-US" sz="1200" kern="1200" dirty="0" err="1" smtClean="0">
                <a:solidFill>
                  <a:schemeClr val="tx1"/>
                </a:solidFill>
                <a:effectLst/>
                <a:latin typeface="+mn-lt"/>
                <a:ea typeface="+mn-ea"/>
                <a:cs typeface="+mn-cs"/>
              </a:rPr>
              <a:t>Wacquant</a:t>
            </a:r>
            <a:r>
              <a:rPr lang="en-US" sz="1200" kern="1200" dirty="0" smtClean="0">
                <a:solidFill>
                  <a:schemeClr val="tx1"/>
                </a:solidFill>
                <a:effectLst/>
                <a:latin typeface="+mn-lt"/>
                <a:ea typeface="+mn-ea"/>
                <a:cs typeface="+mn-cs"/>
              </a:rPr>
              <a:t>, 1992; </a:t>
            </a:r>
            <a:r>
              <a:rPr lang="en-US" sz="1200" kern="1200" dirty="0" err="1" smtClean="0">
                <a:solidFill>
                  <a:schemeClr val="tx1"/>
                </a:solidFill>
                <a:effectLst/>
                <a:latin typeface="+mn-lt"/>
                <a:ea typeface="+mn-ea"/>
                <a:cs typeface="+mn-cs"/>
              </a:rPr>
              <a:t>Levina</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Vaast</a:t>
            </a:r>
            <a:r>
              <a:rPr lang="en-US" sz="1200" kern="1200" dirty="0" smtClean="0">
                <a:solidFill>
                  <a:schemeClr val="tx1"/>
                </a:solidFill>
                <a:effectLst/>
                <a:latin typeface="+mn-lt"/>
                <a:ea typeface="+mn-ea"/>
                <a:cs typeface="+mn-cs"/>
              </a:rPr>
              <a:t>, 2014; </a:t>
            </a:r>
            <a:r>
              <a:rPr lang="en-US" sz="1200" kern="1200" dirty="0" err="1" smtClean="0">
                <a:solidFill>
                  <a:schemeClr val="tx1"/>
                </a:solidFill>
                <a:effectLst/>
                <a:latin typeface="+mn-lt"/>
                <a:ea typeface="+mn-ea"/>
                <a:cs typeface="+mn-cs"/>
              </a:rPr>
              <a:t>Schatzki</a:t>
            </a:r>
            <a:r>
              <a:rPr lang="en-US" sz="1200" kern="1200" dirty="0" smtClean="0">
                <a:solidFill>
                  <a:schemeClr val="tx1"/>
                </a:solidFill>
                <a:effectLst/>
                <a:latin typeface="+mn-lt"/>
                <a:ea typeface="+mn-ea"/>
                <a:cs typeface="+mn-cs"/>
              </a:rPr>
              <a:t>, 2001) </a:t>
            </a:r>
            <a:endParaRPr lang="en-US" dirty="0"/>
          </a:p>
        </p:txBody>
      </p:sp>
      <p:sp>
        <p:nvSpPr>
          <p:cNvPr id="4" name="Slide Number Placeholder 3"/>
          <p:cNvSpPr>
            <a:spLocks noGrp="1"/>
          </p:cNvSpPr>
          <p:nvPr>
            <p:ph type="sldNum" sz="quarter" idx="10"/>
          </p:nvPr>
        </p:nvSpPr>
        <p:spPr/>
        <p:txBody>
          <a:bodyPr/>
          <a:lstStyle/>
          <a:p>
            <a:fld id="{CABF0D8F-C954-0247-9CAC-52962F8D9B34}" type="slidenum">
              <a:rPr lang="en-US" smtClean="0"/>
              <a:t>6</a:t>
            </a:fld>
            <a:endParaRPr lang="en-US"/>
          </a:p>
        </p:txBody>
      </p:sp>
    </p:spTree>
    <p:extLst>
      <p:ext uri="{BB962C8B-B14F-4D97-AF65-F5344CB8AC3E}">
        <p14:creationId xmlns:p14="http://schemas.microsoft.com/office/powerpoint/2010/main" val="1420391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Innovators confront a paradox</a:t>
            </a:r>
          </a:p>
          <a:p>
            <a:r>
              <a:rPr lang="en-US" sz="1200" kern="1200" dirty="0" smtClean="0">
                <a:solidFill>
                  <a:schemeClr val="tx1"/>
                </a:solidFill>
                <a:effectLst/>
                <a:latin typeface="+mn-lt"/>
                <a:ea typeface="+mn-ea"/>
                <a:cs typeface="+mn-cs"/>
              </a:rPr>
              <a:t>To move innovation projects forward, they need to change their practices to fit the context of production, in which innovations are implemented, thereby allowing members from different communities to put innovations to use. Yet, to successfully share innovation knowledge, new members also need to transform their existing knowledge and practices. How can new members transform their existing knowledge and practices, and learn new ones, while these are simultaneously being adapted?</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CABF0D8F-C954-0247-9CAC-52962F8D9B34}" type="slidenum">
              <a:rPr lang="en-US" smtClean="0"/>
              <a:t>7</a:t>
            </a:fld>
            <a:endParaRPr lang="en-US"/>
          </a:p>
        </p:txBody>
      </p:sp>
    </p:spTree>
    <p:extLst>
      <p:ext uri="{BB962C8B-B14F-4D97-AF65-F5344CB8AC3E}">
        <p14:creationId xmlns:p14="http://schemas.microsoft.com/office/powerpoint/2010/main" val="3123877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dirty="0" smtClean="0">
              <a:solidFill>
                <a:srgbClr val="0088B9"/>
              </a:solidFill>
              <a:latin typeface="Cambria"/>
              <a:cs typeface="Cambria"/>
            </a:endParaRPr>
          </a:p>
          <a:p>
            <a:r>
              <a:rPr lang="en-US" sz="1200" b="0" dirty="0" smtClean="0">
                <a:solidFill>
                  <a:srgbClr val="0088B9"/>
                </a:solidFill>
                <a:latin typeface="Cambria"/>
                <a:cs typeface="Cambria"/>
              </a:rPr>
              <a:t>Site visits to </a:t>
            </a:r>
          </a:p>
          <a:p>
            <a:pPr marL="171450" indent="-171450">
              <a:buFont typeface="Arial"/>
              <a:buChar char="•"/>
            </a:pPr>
            <a:r>
              <a:rPr lang="en-US" sz="1200" b="0" dirty="0" smtClean="0">
                <a:solidFill>
                  <a:srgbClr val="0088B9"/>
                </a:solidFill>
                <a:latin typeface="Cambria"/>
                <a:cs typeface="Cambria"/>
              </a:rPr>
              <a:t>MiraiJP </a:t>
            </a:r>
          </a:p>
          <a:p>
            <a:pPr marL="171450" indent="-171450">
              <a:buFont typeface="Arial"/>
              <a:buChar char="•"/>
            </a:pPr>
            <a:r>
              <a:rPr lang="en-US" sz="1200" b="0" dirty="0" smtClean="0">
                <a:solidFill>
                  <a:srgbClr val="0088B9"/>
                </a:solidFill>
                <a:latin typeface="Cambria"/>
                <a:cs typeface="Cambria"/>
              </a:rPr>
              <a:t>MiraiNL</a:t>
            </a:r>
          </a:p>
          <a:p>
            <a:endParaRPr lang="en-US" sz="1200" b="0" dirty="0" smtClean="0">
              <a:solidFill>
                <a:srgbClr val="0088B9"/>
              </a:solidFill>
              <a:latin typeface="Cambria"/>
              <a:cs typeface="Cambria"/>
            </a:endParaRPr>
          </a:p>
          <a:p>
            <a:r>
              <a:rPr lang="en-US" sz="1200" b="1" dirty="0" smtClean="0">
                <a:solidFill>
                  <a:srgbClr val="0088B9"/>
                </a:solidFill>
                <a:latin typeface="Cambria"/>
                <a:cs typeface="Cambria"/>
              </a:rPr>
              <a:t>Data </a:t>
            </a:r>
            <a:r>
              <a:rPr lang="en-US" sz="1200" b="1" dirty="0" smtClean="0">
                <a:solidFill>
                  <a:srgbClr val="0088CF"/>
                </a:solidFill>
                <a:latin typeface="Cambria"/>
                <a:cs typeface="Cambria"/>
              </a:rPr>
              <a:t>collection</a:t>
            </a:r>
            <a:endParaRPr lang="en-US" sz="1200" dirty="0" smtClean="0">
              <a:solidFill>
                <a:srgbClr val="0088CF"/>
              </a:solidFill>
              <a:latin typeface="Cambria"/>
              <a:cs typeface="Cambria"/>
            </a:endParaRPr>
          </a:p>
          <a:p>
            <a:r>
              <a:rPr lang="en-US" sz="1200" dirty="0" smtClean="0">
                <a:solidFill>
                  <a:srgbClr val="0080B9"/>
                </a:solidFill>
                <a:latin typeface="Cambria"/>
                <a:cs typeface="Cambria"/>
              </a:rPr>
              <a:t>Longitudinal multi-cited field study</a:t>
            </a:r>
          </a:p>
          <a:p>
            <a:r>
              <a:rPr lang="en-US" sz="1200" dirty="0" smtClean="0">
                <a:solidFill>
                  <a:srgbClr val="0080B9"/>
                </a:solidFill>
                <a:latin typeface="Cambria"/>
                <a:cs typeface="Cambria"/>
              </a:rPr>
              <a:t>2 fieldwork periods with site visits to </a:t>
            </a:r>
          </a:p>
          <a:p>
            <a:r>
              <a:rPr lang="en-US" sz="1200" dirty="0" smtClean="0">
                <a:solidFill>
                  <a:srgbClr val="0080B9"/>
                </a:solidFill>
                <a:latin typeface="Cambria"/>
                <a:cs typeface="Cambria"/>
              </a:rPr>
              <a:t>MiraiNL and MiraiJP</a:t>
            </a:r>
          </a:p>
          <a:p>
            <a:pPr indent="355600">
              <a:buFont typeface="Arial"/>
              <a:buChar char="•"/>
            </a:pPr>
            <a:r>
              <a:rPr lang="en-US" sz="1200" dirty="0" smtClean="0">
                <a:solidFill>
                  <a:srgbClr val="0080B9"/>
                </a:solidFill>
                <a:latin typeface="Cambria"/>
                <a:cs typeface="Cambria"/>
              </a:rPr>
              <a:t>Sept 2009-Sept 2010 </a:t>
            </a:r>
          </a:p>
          <a:p>
            <a:pPr indent="355600">
              <a:buFont typeface="Arial"/>
              <a:buChar char="•"/>
            </a:pPr>
            <a:r>
              <a:rPr lang="en-US" sz="1200" dirty="0" smtClean="0">
                <a:solidFill>
                  <a:srgbClr val="0080B9"/>
                </a:solidFill>
                <a:latin typeface="Cambria"/>
                <a:cs typeface="Cambria"/>
              </a:rPr>
              <a:t>Sept 2012-May 2013</a:t>
            </a:r>
          </a:p>
          <a:p>
            <a:endParaRPr lang="en-US" dirty="0"/>
          </a:p>
        </p:txBody>
      </p:sp>
      <p:sp>
        <p:nvSpPr>
          <p:cNvPr id="4" name="Slide Number Placeholder 3"/>
          <p:cNvSpPr>
            <a:spLocks noGrp="1"/>
          </p:cNvSpPr>
          <p:nvPr>
            <p:ph type="sldNum" sz="quarter" idx="10"/>
          </p:nvPr>
        </p:nvSpPr>
        <p:spPr/>
        <p:txBody>
          <a:bodyPr/>
          <a:lstStyle/>
          <a:p>
            <a:fld id="{CABF0D8F-C954-0247-9CAC-52962F8D9B34}" type="slidenum">
              <a:rPr lang="en-US" smtClean="0"/>
              <a:t>9</a:t>
            </a:fld>
            <a:endParaRPr lang="en-US"/>
          </a:p>
        </p:txBody>
      </p:sp>
    </p:spTree>
    <p:extLst>
      <p:ext uri="{BB962C8B-B14F-4D97-AF65-F5344CB8AC3E}">
        <p14:creationId xmlns:p14="http://schemas.microsoft.com/office/powerpoint/2010/main" val="1488248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smtClean="0">
                <a:solidFill>
                  <a:srgbClr val="0088B9"/>
                </a:solidFill>
                <a:latin typeface="Cambria"/>
                <a:cs typeface="Cambria"/>
              </a:rPr>
              <a:t>2 Fieldwork periods</a:t>
            </a:r>
          </a:p>
          <a:p>
            <a:pPr indent="355600">
              <a:buFont typeface="Arial"/>
              <a:buChar char="•"/>
            </a:pPr>
            <a:r>
              <a:rPr lang="en-US" sz="1200" dirty="0" smtClean="0">
                <a:solidFill>
                  <a:srgbClr val="0080B9"/>
                </a:solidFill>
                <a:latin typeface="Cambria"/>
                <a:cs typeface="Cambria"/>
              </a:rPr>
              <a:t>Sept 2009-Sept 2010 </a:t>
            </a:r>
          </a:p>
          <a:p>
            <a:pPr indent="355600">
              <a:buFont typeface="Arial"/>
              <a:buChar char="•"/>
            </a:pPr>
            <a:r>
              <a:rPr lang="en-US" sz="1200" dirty="0" smtClean="0">
                <a:solidFill>
                  <a:srgbClr val="0080B9"/>
                </a:solidFill>
                <a:latin typeface="Cambria"/>
                <a:cs typeface="Cambria"/>
              </a:rPr>
              <a:t>Sept 2012-May 2013</a:t>
            </a:r>
          </a:p>
          <a:p>
            <a:endParaRPr lang="en-US" sz="1200" b="0" dirty="0" smtClean="0">
              <a:solidFill>
                <a:srgbClr val="0088B9"/>
              </a:solidFill>
              <a:latin typeface="Cambria"/>
              <a:cs typeface="Cambria"/>
            </a:endParaRPr>
          </a:p>
          <a:p>
            <a:r>
              <a:rPr lang="en-US" sz="1200" b="0" dirty="0" smtClean="0">
                <a:solidFill>
                  <a:srgbClr val="0088B9"/>
                </a:solidFill>
                <a:latin typeface="Cambria"/>
                <a:cs typeface="Cambria"/>
              </a:rPr>
              <a:t>Site visits to </a:t>
            </a:r>
          </a:p>
          <a:p>
            <a:pPr marL="171450" indent="-171450">
              <a:buFont typeface="Arial"/>
              <a:buChar char="•"/>
            </a:pPr>
            <a:r>
              <a:rPr lang="en-US" sz="1200" b="0" dirty="0" smtClean="0">
                <a:solidFill>
                  <a:srgbClr val="0088B9"/>
                </a:solidFill>
                <a:latin typeface="Cambria"/>
                <a:cs typeface="Cambria"/>
              </a:rPr>
              <a:t>MiraiJP </a:t>
            </a:r>
          </a:p>
          <a:p>
            <a:pPr marL="171450" indent="-171450">
              <a:buFont typeface="Arial"/>
              <a:buChar char="•"/>
            </a:pPr>
            <a:r>
              <a:rPr lang="en-US" sz="1200" b="0" dirty="0" smtClean="0">
                <a:solidFill>
                  <a:srgbClr val="0088B9"/>
                </a:solidFill>
                <a:latin typeface="Cambria"/>
                <a:cs typeface="Cambria"/>
              </a:rPr>
              <a:t>MiraiNL</a:t>
            </a:r>
          </a:p>
          <a:p>
            <a:endParaRPr lang="en-US" sz="1200" b="0" dirty="0" smtClean="0">
              <a:solidFill>
                <a:srgbClr val="0088B9"/>
              </a:solidFill>
              <a:latin typeface="Cambria"/>
              <a:cs typeface="Cambria"/>
            </a:endParaRPr>
          </a:p>
          <a:p>
            <a:r>
              <a:rPr lang="en-US" sz="1200" b="1" dirty="0" smtClean="0">
                <a:solidFill>
                  <a:srgbClr val="0088B9"/>
                </a:solidFill>
                <a:latin typeface="Cambria"/>
                <a:cs typeface="Cambria"/>
              </a:rPr>
              <a:t>Data </a:t>
            </a:r>
            <a:r>
              <a:rPr lang="en-US" sz="1200" b="1" dirty="0" smtClean="0">
                <a:solidFill>
                  <a:srgbClr val="0088CF"/>
                </a:solidFill>
                <a:latin typeface="Cambria"/>
                <a:cs typeface="Cambria"/>
              </a:rPr>
              <a:t>collection</a:t>
            </a:r>
            <a:endParaRPr lang="en-US" sz="1200" dirty="0" smtClean="0">
              <a:solidFill>
                <a:srgbClr val="0088CF"/>
              </a:solidFill>
              <a:latin typeface="Cambria"/>
              <a:cs typeface="Cambria"/>
            </a:endParaRPr>
          </a:p>
          <a:p>
            <a:r>
              <a:rPr lang="en-US" sz="1200" dirty="0" smtClean="0">
                <a:solidFill>
                  <a:srgbClr val="0080B9"/>
                </a:solidFill>
                <a:latin typeface="Cambria"/>
                <a:cs typeface="Cambria"/>
              </a:rPr>
              <a:t>Longitudinal multi-cited field study</a:t>
            </a:r>
          </a:p>
          <a:p>
            <a:r>
              <a:rPr lang="en-US" sz="1200" dirty="0" smtClean="0">
                <a:solidFill>
                  <a:srgbClr val="0080B9"/>
                </a:solidFill>
                <a:latin typeface="Cambria"/>
                <a:cs typeface="Cambria"/>
              </a:rPr>
              <a:t>2 fieldwork periods with site visits to </a:t>
            </a:r>
          </a:p>
          <a:p>
            <a:r>
              <a:rPr lang="en-US" sz="1200" dirty="0" smtClean="0">
                <a:solidFill>
                  <a:srgbClr val="0080B9"/>
                </a:solidFill>
                <a:latin typeface="Cambria"/>
                <a:cs typeface="Cambria"/>
              </a:rPr>
              <a:t>MiraiNL and MiraiJP</a:t>
            </a:r>
          </a:p>
          <a:p>
            <a:pPr indent="355600">
              <a:buFont typeface="Arial"/>
              <a:buChar char="•"/>
            </a:pPr>
            <a:r>
              <a:rPr lang="en-US" sz="1200" dirty="0" smtClean="0">
                <a:solidFill>
                  <a:srgbClr val="0080B9"/>
                </a:solidFill>
                <a:latin typeface="Cambria"/>
                <a:cs typeface="Cambria"/>
              </a:rPr>
              <a:t>Sept 2009-Sept 2010 </a:t>
            </a:r>
          </a:p>
          <a:p>
            <a:pPr indent="355600">
              <a:buFont typeface="Arial"/>
              <a:buChar char="•"/>
            </a:pPr>
            <a:r>
              <a:rPr lang="en-US" sz="1200" dirty="0" smtClean="0">
                <a:solidFill>
                  <a:srgbClr val="0080B9"/>
                </a:solidFill>
                <a:latin typeface="Cambria"/>
                <a:cs typeface="Cambria"/>
              </a:rPr>
              <a:t>Sept 2012-May 2013</a:t>
            </a:r>
          </a:p>
          <a:p>
            <a:endParaRPr lang="en-US" dirty="0"/>
          </a:p>
        </p:txBody>
      </p:sp>
      <p:sp>
        <p:nvSpPr>
          <p:cNvPr id="4" name="Slide Number Placeholder 3"/>
          <p:cNvSpPr>
            <a:spLocks noGrp="1"/>
          </p:cNvSpPr>
          <p:nvPr>
            <p:ph type="sldNum" sz="quarter" idx="10"/>
          </p:nvPr>
        </p:nvSpPr>
        <p:spPr/>
        <p:txBody>
          <a:bodyPr/>
          <a:lstStyle/>
          <a:p>
            <a:fld id="{CABF0D8F-C954-0247-9CAC-52962F8D9B34}" type="slidenum">
              <a:rPr lang="en-US" smtClean="0"/>
              <a:t>10</a:t>
            </a:fld>
            <a:endParaRPr lang="en-US"/>
          </a:p>
        </p:txBody>
      </p:sp>
    </p:spTree>
    <p:extLst>
      <p:ext uri="{BB962C8B-B14F-4D97-AF65-F5344CB8AC3E}">
        <p14:creationId xmlns:p14="http://schemas.microsoft.com/office/powerpoint/2010/main" val="1488248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E8185D-1B67-D646-BE87-AB8DF5C09EFA}" type="datetimeFigureOut">
              <a:rPr lang="en-US" smtClean="0"/>
              <a:t>07/02/16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3242E-8285-B54D-9E40-111232DB3369}" type="slidenum">
              <a:rPr lang="en-US" smtClean="0"/>
              <a:t>‹#›</a:t>
            </a:fld>
            <a:endParaRPr lang="en-US"/>
          </a:p>
        </p:txBody>
      </p:sp>
    </p:spTree>
    <p:extLst>
      <p:ext uri="{BB962C8B-B14F-4D97-AF65-F5344CB8AC3E}">
        <p14:creationId xmlns:p14="http://schemas.microsoft.com/office/powerpoint/2010/main" val="355906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E8185D-1B67-D646-BE87-AB8DF5C09EFA}" type="datetimeFigureOut">
              <a:rPr lang="en-US" smtClean="0"/>
              <a:t>07/02/16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3242E-8285-B54D-9E40-111232DB3369}" type="slidenum">
              <a:rPr lang="en-US" smtClean="0"/>
              <a:t>‹#›</a:t>
            </a:fld>
            <a:endParaRPr lang="en-US"/>
          </a:p>
        </p:txBody>
      </p:sp>
    </p:spTree>
    <p:extLst>
      <p:ext uri="{BB962C8B-B14F-4D97-AF65-F5344CB8AC3E}">
        <p14:creationId xmlns:p14="http://schemas.microsoft.com/office/powerpoint/2010/main" val="406915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E8185D-1B67-D646-BE87-AB8DF5C09EFA}" type="datetimeFigureOut">
              <a:rPr lang="en-US" smtClean="0"/>
              <a:t>07/02/16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3242E-8285-B54D-9E40-111232DB3369}" type="slidenum">
              <a:rPr lang="en-US" smtClean="0"/>
              <a:t>‹#›</a:t>
            </a:fld>
            <a:endParaRPr lang="en-US"/>
          </a:p>
        </p:txBody>
      </p:sp>
    </p:spTree>
    <p:extLst>
      <p:ext uri="{BB962C8B-B14F-4D97-AF65-F5344CB8AC3E}">
        <p14:creationId xmlns:p14="http://schemas.microsoft.com/office/powerpoint/2010/main" val="3396706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E8185D-1B67-D646-BE87-AB8DF5C09EFA}" type="datetimeFigureOut">
              <a:rPr lang="en-US" smtClean="0"/>
              <a:t>07/02/16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3242E-8285-B54D-9E40-111232DB3369}" type="slidenum">
              <a:rPr lang="en-US" smtClean="0"/>
              <a:t>‹#›</a:t>
            </a:fld>
            <a:endParaRPr lang="en-US"/>
          </a:p>
        </p:txBody>
      </p:sp>
    </p:spTree>
    <p:extLst>
      <p:ext uri="{BB962C8B-B14F-4D97-AF65-F5344CB8AC3E}">
        <p14:creationId xmlns:p14="http://schemas.microsoft.com/office/powerpoint/2010/main" val="4115311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E8185D-1B67-D646-BE87-AB8DF5C09EFA}" type="datetimeFigureOut">
              <a:rPr lang="en-US" smtClean="0"/>
              <a:t>07/02/16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3242E-8285-B54D-9E40-111232DB3369}" type="slidenum">
              <a:rPr lang="en-US" smtClean="0"/>
              <a:t>‹#›</a:t>
            </a:fld>
            <a:endParaRPr lang="en-US"/>
          </a:p>
        </p:txBody>
      </p:sp>
    </p:spTree>
    <p:extLst>
      <p:ext uri="{BB962C8B-B14F-4D97-AF65-F5344CB8AC3E}">
        <p14:creationId xmlns:p14="http://schemas.microsoft.com/office/powerpoint/2010/main" val="1999446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E8185D-1B67-D646-BE87-AB8DF5C09EFA}" type="datetimeFigureOut">
              <a:rPr lang="en-US" smtClean="0"/>
              <a:t>07/02/16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53242E-8285-B54D-9E40-111232DB3369}" type="slidenum">
              <a:rPr lang="en-US" smtClean="0"/>
              <a:t>‹#›</a:t>
            </a:fld>
            <a:endParaRPr lang="en-US"/>
          </a:p>
        </p:txBody>
      </p:sp>
    </p:spTree>
    <p:extLst>
      <p:ext uri="{BB962C8B-B14F-4D97-AF65-F5344CB8AC3E}">
        <p14:creationId xmlns:p14="http://schemas.microsoft.com/office/powerpoint/2010/main" val="386361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E8185D-1B67-D646-BE87-AB8DF5C09EFA}" type="datetimeFigureOut">
              <a:rPr lang="en-US" smtClean="0"/>
              <a:t>07/02/16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53242E-8285-B54D-9E40-111232DB3369}" type="slidenum">
              <a:rPr lang="en-US" smtClean="0"/>
              <a:t>‹#›</a:t>
            </a:fld>
            <a:endParaRPr lang="en-US"/>
          </a:p>
        </p:txBody>
      </p:sp>
    </p:spTree>
    <p:extLst>
      <p:ext uri="{BB962C8B-B14F-4D97-AF65-F5344CB8AC3E}">
        <p14:creationId xmlns:p14="http://schemas.microsoft.com/office/powerpoint/2010/main" val="1085211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E8185D-1B67-D646-BE87-AB8DF5C09EFA}" type="datetimeFigureOut">
              <a:rPr lang="en-US" smtClean="0"/>
              <a:t>07/02/16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53242E-8285-B54D-9E40-111232DB3369}" type="slidenum">
              <a:rPr lang="en-US" smtClean="0"/>
              <a:t>‹#›</a:t>
            </a:fld>
            <a:endParaRPr lang="en-US"/>
          </a:p>
        </p:txBody>
      </p:sp>
    </p:spTree>
    <p:extLst>
      <p:ext uri="{BB962C8B-B14F-4D97-AF65-F5344CB8AC3E}">
        <p14:creationId xmlns:p14="http://schemas.microsoft.com/office/powerpoint/2010/main" val="1232434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E8185D-1B67-D646-BE87-AB8DF5C09EFA}" type="datetimeFigureOut">
              <a:rPr lang="en-US" smtClean="0"/>
              <a:t>07/02/16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53242E-8285-B54D-9E40-111232DB3369}" type="slidenum">
              <a:rPr lang="en-US" smtClean="0"/>
              <a:t>‹#›</a:t>
            </a:fld>
            <a:endParaRPr lang="en-US"/>
          </a:p>
        </p:txBody>
      </p:sp>
    </p:spTree>
    <p:extLst>
      <p:ext uri="{BB962C8B-B14F-4D97-AF65-F5344CB8AC3E}">
        <p14:creationId xmlns:p14="http://schemas.microsoft.com/office/powerpoint/2010/main" val="2927265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E8185D-1B67-D646-BE87-AB8DF5C09EFA}" type="datetimeFigureOut">
              <a:rPr lang="en-US" smtClean="0"/>
              <a:t>07/02/16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53242E-8285-B54D-9E40-111232DB3369}" type="slidenum">
              <a:rPr lang="en-US" smtClean="0"/>
              <a:t>‹#›</a:t>
            </a:fld>
            <a:endParaRPr lang="en-US"/>
          </a:p>
        </p:txBody>
      </p:sp>
    </p:spTree>
    <p:extLst>
      <p:ext uri="{BB962C8B-B14F-4D97-AF65-F5344CB8AC3E}">
        <p14:creationId xmlns:p14="http://schemas.microsoft.com/office/powerpoint/2010/main" val="1617285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E8185D-1B67-D646-BE87-AB8DF5C09EFA}" type="datetimeFigureOut">
              <a:rPr lang="en-US" smtClean="0"/>
              <a:t>07/02/16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53242E-8285-B54D-9E40-111232DB3369}" type="slidenum">
              <a:rPr lang="en-US" smtClean="0"/>
              <a:t>‹#›</a:t>
            </a:fld>
            <a:endParaRPr lang="en-US"/>
          </a:p>
        </p:txBody>
      </p:sp>
    </p:spTree>
    <p:extLst>
      <p:ext uri="{BB962C8B-B14F-4D97-AF65-F5344CB8AC3E}">
        <p14:creationId xmlns:p14="http://schemas.microsoft.com/office/powerpoint/2010/main" val="118979585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8185D-1B67-D646-BE87-AB8DF5C09EFA}" type="datetimeFigureOut">
              <a:rPr lang="en-US" smtClean="0"/>
              <a:t>07/02/16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3242E-8285-B54D-9E40-111232DB3369}" type="slidenum">
              <a:rPr lang="en-US" smtClean="0"/>
              <a:t>‹#›</a:t>
            </a:fld>
            <a:endParaRPr lang="en-US"/>
          </a:p>
        </p:txBody>
      </p:sp>
    </p:spTree>
    <p:extLst>
      <p:ext uri="{BB962C8B-B14F-4D97-AF65-F5344CB8AC3E}">
        <p14:creationId xmlns:p14="http://schemas.microsoft.com/office/powerpoint/2010/main" val="1712591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3936" y="1390975"/>
            <a:ext cx="7772400" cy="1470025"/>
          </a:xfrm>
        </p:spPr>
        <p:txBody>
          <a:bodyPr>
            <a:noAutofit/>
          </a:bodyPr>
          <a:lstStyle/>
          <a:p>
            <a:r>
              <a:rPr lang="en-US" sz="2800" b="1" dirty="0" smtClean="0">
                <a:solidFill>
                  <a:srgbClr val="000000"/>
                </a:solidFill>
                <a:latin typeface="Courier New"/>
                <a:cs typeface="Courier New"/>
              </a:rPr>
              <a:t>DIFFUSING WINDOWS OF OPPORTUNITY</a:t>
            </a:r>
            <a:br>
              <a:rPr lang="en-US" sz="2800" b="1" dirty="0" smtClean="0">
                <a:solidFill>
                  <a:srgbClr val="000000"/>
                </a:solidFill>
                <a:latin typeface="Courier New"/>
                <a:cs typeface="Courier New"/>
              </a:rPr>
            </a:br>
            <a:r>
              <a:rPr lang="en-US" sz="2800" b="1" dirty="0" smtClean="0">
                <a:solidFill>
                  <a:srgbClr val="000000"/>
                </a:solidFill>
                <a:latin typeface="Courier New"/>
                <a:cs typeface="Courier New"/>
              </a:rPr>
              <a:t>The </a:t>
            </a:r>
            <a:r>
              <a:rPr lang="en-US" sz="2800" b="1" dirty="0">
                <a:solidFill>
                  <a:srgbClr val="000000"/>
                </a:solidFill>
                <a:latin typeface="Courier New"/>
                <a:cs typeface="Courier New"/>
              </a:rPr>
              <a:t>transformation of fields to sustain radical innovation when moving toward deployment</a:t>
            </a:r>
            <a:br>
              <a:rPr lang="en-US" sz="2800" b="1" dirty="0">
                <a:solidFill>
                  <a:srgbClr val="000000"/>
                </a:solidFill>
                <a:latin typeface="Courier New"/>
                <a:cs typeface="Courier New"/>
              </a:rPr>
            </a:br>
            <a:endParaRPr lang="en-US" sz="2800" b="1" dirty="0">
              <a:solidFill>
                <a:srgbClr val="000000"/>
              </a:solidFill>
              <a:latin typeface="Courier New"/>
              <a:cs typeface="Courier New"/>
            </a:endParaRPr>
          </a:p>
        </p:txBody>
      </p:sp>
      <p:sp>
        <p:nvSpPr>
          <p:cNvPr id="3" name="Subtitle 2"/>
          <p:cNvSpPr>
            <a:spLocks noGrp="1"/>
          </p:cNvSpPr>
          <p:nvPr>
            <p:ph type="subTitle" idx="1"/>
          </p:nvPr>
        </p:nvSpPr>
        <p:spPr>
          <a:xfrm>
            <a:off x="1298904" y="4634350"/>
            <a:ext cx="6400800" cy="2254804"/>
          </a:xfrm>
        </p:spPr>
        <p:txBody>
          <a:bodyPr>
            <a:normAutofit/>
          </a:bodyPr>
          <a:lstStyle/>
          <a:p>
            <a:r>
              <a:rPr lang="en-US" sz="2800" b="1" dirty="0" smtClean="0">
                <a:solidFill>
                  <a:schemeClr val="tx1"/>
                </a:solidFill>
                <a:latin typeface="Courier New"/>
                <a:cs typeface="Courier New"/>
              </a:rPr>
              <a:t>Greetje F. Corporaal</a:t>
            </a:r>
          </a:p>
          <a:p>
            <a:r>
              <a:rPr lang="en-US" sz="2800" b="1" dirty="0" smtClean="0">
                <a:solidFill>
                  <a:srgbClr val="04D50C"/>
                </a:solidFill>
                <a:latin typeface="Courier New"/>
                <a:cs typeface="Courier New"/>
              </a:rPr>
              <a:t>[</a:t>
            </a:r>
            <a:r>
              <a:rPr lang="en-US" sz="2800" b="1" dirty="0" err="1" smtClean="0">
                <a:solidFill>
                  <a:srgbClr val="04D50C"/>
                </a:solidFill>
                <a:latin typeface="Courier New"/>
                <a:cs typeface="Courier New"/>
              </a:rPr>
              <a:t>Gretta</a:t>
            </a:r>
            <a:r>
              <a:rPr lang="en-US" sz="2800" b="1" dirty="0" smtClean="0">
                <a:solidFill>
                  <a:srgbClr val="04D50C"/>
                </a:solidFill>
                <a:latin typeface="Courier New"/>
                <a:cs typeface="Courier New"/>
              </a:rPr>
              <a:t>]</a:t>
            </a:r>
            <a:endParaRPr lang="en-US" sz="2400" dirty="0" smtClean="0">
              <a:solidFill>
                <a:srgbClr val="04D50C"/>
              </a:solidFill>
              <a:latin typeface="Courier New"/>
              <a:cs typeface="Courier New"/>
            </a:endParaRPr>
          </a:p>
          <a:p>
            <a:r>
              <a:rPr lang="en-US" sz="2400" dirty="0" smtClean="0">
                <a:solidFill>
                  <a:srgbClr val="000000"/>
                </a:solidFill>
                <a:latin typeface="Courier New"/>
                <a:cs typeface="Courier New"/>
              </a:rPr>
              <a:t>Natalia </a:t>
            </a:r>
            <a:r>
              <a:rPr lang="en-US" sz="2400" dirty="0" err="1" smtClean="0">
                <a:solidFill>
                  <a:srgbClr val="000000"/>
                </a:solidFill>
                <a:latin typeface="Courier New"/>
                <a:cs typeface="Courier New"/>
              </a:rPr>
              <a:t>Levina</a:t>
            </a:r>
            <a:r>
              <a:rPr lang="en-US" sz="2400" dirty="0">
                <a:solidFill>
                  <a:srgbClr val="000000"/>
                </a:solidFill>
                <a:latin typeface="Courier New"/>
                <a:cs typeface="Courier New"/>
              </a:rPr>
              <a:t> </a:t>
            </a:r>
            <a:r>
              <a:rPr lang="en-US" sz="2400" dirty="0" smtClean="0">
                <a:solidFill>
                  <a:srgbClr val="000000"/>
                </a:solidFill>
                <a:latin typeface="Courier New"/>
                <a:cs typeface="Courier New"/>
              </a:rPr>
              <a:t>* Julie Ferguson</a:t>
            </a:r>
            <a:endParaRPr lang="en-US" sz="2400" dirty="0">
              <a:solidFill>
                <a:srgbClr val="000000"/>
              </a:solidFill>
              <a:latin typeface="Courier New"/>
              <a:cs typeface="Courier New"/>
            </a:endParaRPr>
          </a:p>
        </p:txBody>
      </p:sp>
      <p:pic>
        <p:nvPicPr>
          <p:cNvPr id="4" name="Picture 3"/>
          <p:cNvPicPr>
            <a:picLocks noChangeAspect="1"/>
          </p:cNvPicPr>
          <p:nvPr/>
        </p:nvPicPr>
        <p:blipFill>
          <a:blip r:embed="rId2"/>
          <a:stretch>
            <a:fillRect/>
          </a:stretch>
        </p:blipFill>
        <p:spPr>
          <a:xfrm>
            <a:off x="0" y="12555"/>
            <a:ext cx="2736965" cy="840154"/>
          </a:xfrm>
          <a:prstGeom prst="rect">
            <a:avLst/>
          </a:prstGeom>
        </p:spPr>
      </p:pic>
      <p:pic>
        <p:nvPicPr>
          <p:cNvPr id="5" name="Picture 4"/>
          <p:cNvPicPr>
            <a:picLocks noChangeAspect="1"/>
          </p:cNvPicPr>
          <p:nvPr/>
        </p:nvPicPr>
        <p:blipFill>
          <a:blip r:embed="rId3"/>
          <a:stretch>
            <a:fillRect/>
          </a:stretch>
        </p:blipFill>
        <p:spPr>
          <a:xfrm>
            <a:off x="6010633" y="-2935"/>
            <a:ext cx="3133363" cy="863999"/>
          </a:xfrm>
          <a:prstGeom prst="rect">
            <a:avLst/>
          </a:prstGeom>
        </p:spPr>
      </p:pic>
      <p:sp>
        <p:nvSpPr>
          <p:cNvPr id="6" name="TextBox 5"/>
          <p:cNvSpPr txBox="1"/>
          <p:nvPr/>
        </p:nvSpPr>
        <p:spPr>
          <a:xfrm>
            <a:off x="-12543" y="6367108"/>
            <a:ext cx="9144000" cy="369332"/>
          </a:xfrm>
          <a:prstGeom prst="rect">
            <a:avLst/>
          </a:prstGeom>
          <a:noFill/>
        </p:spPr>
        <p:txBody>
          <a:bodyPr wrap="square" rtlCol="0">
            <a:spAutoFit/>
          </a:bodyPr>
          <a:lstStyle/>
          <a:p>
            <a:r>
              <a:rPr lang="en-US" b="1" dirty="0" smtClean="0">
                <a:solidFill>
                  <a:srgbClr val="000000"/>
                </a:solidFill>
                <a:latin typeface="Courier New"/>
                <a:cs typeface="Courier New"/>
              </a:rPr>
              <a:t>Organization Science </a:t>
            </a:r>
            <a:r>
              <a:rPr lang="en-US" b="1" dirty="0">
                <a:solidFill>
                  <a:srgbClr val="000000"/>
                </a:solidFill>
                <a:latin typeface="Courier New"/>
                <a:cs typeface="Courier New"/>
              </a:rPr>
              <a:t>W</a:t>
            </a:r>
            <a:r>
              <a:rPr lang="en-US" b="1" dirty="0" smtClean="0">
                <a:solidFill>
                  <a:srgbClr val="000000"/>
                </a:solidFill>
                <a:latin typeface="Courier New"/>
                <a:cs typeface="Courier New"/>
              </a:rPr>
              <a:t>inter Conference</a:t>
            </a:r>
            <a:r>
              <a:rPr lang="en-US" dirty="0" smtClean="0">
                <a:solidFill>
                  <a:srgbClr val="000000"/>
                </a:solidFill>
                <a:latin typeface="Courier New"/>
                <a:cs typeface="Courier New"/>
              </a:rPr>
              <a:t>	               02/06/2016 </a:t>
            </a:r>
            <a:endParaRPr lang="en-US" dirty="0">
              <a:solidFill>
                <a:srgbClr val="000000"/>
              </a:solidFill>
              <a:latin typeface="Courier New"/>
              <a:cs typeface="Courier New"/>
            </a:endParaRPr>
          </a:p>
        </p:txBody>
      </p:sp>
    </p:spTree>
    <p:extLst>
      <p:ext uri="{BB962C8B-B14F-4D97-AF65-F5344CB8AC3E}">
        <p14:creationId xmlns:p14="http://schemas.microsoft.com/office/powerpoint/2010/main" val="346109011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smtClean="0">
                <a:latin typeface="Courier New"/>
                <a:cs typeface="Courier New"/>
              </a:rPr>
              <a:t>10/20</a:t>
            </a:r>
            <a:r>
              <a:rPr lang="en-US" sz="2800" b="1" dirty="0" smtClean="0">
                <a:latin typeface="Courier New"/>
                <a:cs typeface="Courier New"/>
              </a:rPr>
              <a:t> [approach and methods</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sp>
        <p:nvSpPr>
          <p:cNvPr id="2" name="Rectangle 1"/>
          <p:cNvSpPr/>
          <p:nvPr/>
        </p:nvSpPr>
        <p:spPr>
          <a:xfrm>
            <a:off x="436187" y="4630570"/>
            <a:ext cx="9144000" cy="189872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numCol="2" rtlCol="0" anchor="ctr"/>
          <a:lstStyle/>
          <a:p>
            <a:r>
              <a:rPr lang="en-US" sz="2000" b="1" dirty="0">
                <a:solidFill>
                  <a:srgbClr val="000000"/>
                </a:solidFill>
                <a:effectLst/>
                <a:latin typeface="Courier New"/>
                <a:cs typeface="Courier New"/>
              </a:rPr>
              <a:t>m</a:t>
            </a:r>
            <a:r>
              <a:rPr lang="en-US" sz="2000" b="1" dirty="0" smtClean="0">
                <a:solidFill>
                  <a:srgbClr val="000000"/>
                </a:solidFill>
                <a:effectLst/>
                <a:latin typeface="Courier New"/>
                <a:cs typeface="Courier New"/>
              </a:rPr>
              <a:t>ethods</a:t>
            </a:r>
            <a:endParaRPr lang="en-US" sz="2000" b="1" dirty="0">
              <a:solidFill>
                <a:srgbClr val="000000"/>
              </a:solidFill>
              <a:effectLst/>
              <a:latin typeface="Courier New"/>
              <a:cs typeface="Courier New"/>
            </a:endParaRPr>
          </a:p>
          <a:p>
            <a:pPr indent="355600" defTabSz="-1264739">
              <a:buFont typeface="Arial"/>
              <a:buChar char="•"/>
            </a:pPr>
            <a:r>
              <a:rPr lang="en-US" sz="2000" dirty="0" smtClean="0">
                <a:solidFill>
                  <a:srgbClr val="000000"/>
                </a:solidFill>
                <a:effectLst/>
                <a:latin typeface="Courier New"/>
                <a:cs typeface="Courier New"/>
              </a:rPr>
              <a:t>participant </a:t>
            </a:r>
            <a:r>
              <a:rPr lang="en-US" sz="2000" dirty="0">
                <a:solidFill>
                  <a:srgbClr val="000000"/>
                </a:solidFill>
                <a:effectLst/>
                <a:latin typeface="Courier New"/>
                <a:cs typeface="Courier New"/>
              </a:rPr>
              <a:t>observation</a:t>
            </a:r>
          </a:p>
          <a:p>
            <a:pPr indent="355600" defTabSz="-1264739">
              <a:buFont typeface="Arial"/>
              <a:buChar char="•"/>
            </a:pPr>
            <a:r>
              <a:rPr lang="en-US" sz="2000" dirty="0" smtClean="0">
                <a:solidFill>
                  <a:srgbClr val="000000"/>
                </a:solidFill>
                <a:effectLst/>
                <a:latin typeface="Courier New"/>
                <a:cs typeface="Courier New"/>
              </a:rPr>
              <a:t>document </a:t>
            </a:r>
            <a:r>
              <a:rPr lang="en-US" sz="2000" dirty="0">
                <a:solidFill>
                  <a:srgbClr val="000000"/>
                </a:solidFill>
                <a:effectLst/>
                <a:latin typeface="Courier New"/>
                <a:cs typeface="Courier New"/>
              </a:rPr>
              <a:t>analysis </a:t>
            </a:r>
          </a:p>
          <a:p>
            <a:pPr indent="355600">
              <a:buFont typeface="Arial"/>
              <a:buChar char="•"/>
            </a:pPr>
            <a:r>
              <a:rPr lang="en-US" sz="2000" dirty="0" smtClean="0">
                <a:solidFill>
                  <a:srgbClr val="000000"/>
                </a:solidFill>
                <a:effectLst/>
                <a:latin typeface="Courier New"/>
                <a:cs typeface="Courier New"/>
              </a:rPr>
              <a:t>in</a:t>
            </a:r>
            <a:r>
              <a:rPr lang="en-US" sz="2000" dirty="0">
                <a:solidFill>
                  <a:srgbClr val="000000"/>
                </a:solidFill>
                <a:effectLst/>
                <a:latin typeface="Courier New"/>
                <a:cs typeface="Courier New"/>
              </a:rPr>
              <a:t>-depth interviews</a:t>
            </a:r>
          </a:p>
          <a:p>
            <a:pPr indent="355600">
              <a:buFont typeface="Arial"/>
              <a:buChar char="•"/>
            </a:pPr>
            <a:r>
              <a:rPr lang="en-US" sz="2000" dirty="0" smtClean="0">
                <a:solidFill>
                  <a:srgbClr val="000000"/>
                </a:solidFill>
                <a:effectLst/>
                <a:latin typeface="Courier New"/>
                <a:cs typeface="Courier New"/>
              </a:rPr>
              <a:t>informal </a:t>
            </a:r>
            <a:r>
              <a:rPr lang="en-US" sz="2000" dirty="0">
                <a:solidFill>
                  <a:srgbClr val="000000"/>
                </a:solidFill>
                <a:effectLst/>
                <a:latin typeface="Courier New"/>
                <a:cs typeface="Courier New"/>
              </a:rPr>
              <a:t>conversations</a:t>
            </a:r>
          </a:p>
          <a:p>
            <a:endParaRPr lang="en-US" sz="2000" dirty="0">
              <a:solidFill>
                <a:srgbClr val="000000"/>
              </a:solidFill>
              <a:effectLst/>
              <a:latin typeface="Courier New"/>
              <a:cs typeface="Courier New"/>
            </a:endParaRPr>
          </a:p>
          <a:p>
            <a:r>
              <a:rPr lang="en-US" sz="2000" b="1" dirty="0" smtClean="0">
                <a:solidFill>
                  <a:srgbClr val="000000"/>
                </a:solidFill>
                <a:effectLst/>
                <a:latin typeface="Courier New"/>
                <a:cs typeface="Courier New"/>
              </a:rPr>
              <a:t>data </a:t>
            </a:r>
            <a:r>
              <a:rPr lang="en-US" sz="2000" b="1" dirty="0">
                <a:solidFill>
                  <a:srgbClr val="000000"/>
                </a:solidFill>
                <a:effectLst/>
                <a:latin typeface="Courier New"/>
                <a:cs typeface="Courier New"/>
              </a:rPr>
              <a:t>analysis</a:t>
            </a:r>
            <a:endParaRPr lang="en-US" sz="2000" dirty="0">
              <a:solidFill>
                <a:srgbClr val="000000"/>
              </a:solidFill>
              <a:effectLst/>
              <a:latin typeface="Courier New"/>
              <a:cs typeface="Courier New"/>
            </a:endParaRPr>
          </a:p>
          <a:p>
            <a:pPr marL="285750" lvl="0" indent="-285750">
              <a:buFont typeface="Arial"/>
              <a:buChar char="•"/>
              <a:defRPr/>
            </a:pPr>
            <a:r>
              <a:rPr lang="en-US" sz="2000" dirty="0" smtClean="0">
                <a:solidFill>
                  <a:srgbClr val="000000"/>
                </a:solidFill>
                <a:effectLst/>
                <a:latin typeface="Courier New"/>
                <a:cs typeface="Courier New"/>
              </a:rPr>
              <a:t>process analysis</a:t>
            </a:r>
          </a:p>
          <a:p>
            <a:pPr marL="285750" lvl="0" indent="-285750">
              <a:buFont typeface="Arial"/>
              <a:buChar char="•"/>
              <a:defRPr/>
            </a:pPr>
            <a:r>
              <a:rPr lang="en-US" sz="2000" dirty="0">
                <a:solidFill>
                  <a:srgbClr val="000000"/>
                </a:solidFill>
                <a:effectLst/>
                <a:latin typeface="Courier New"/>
                <a:cs typeface="Courier New"/>
              </a:rPr>
              <a:t>g</a:t>
            </a:r>
            <a:r>
              <a:rPr lang="en-US" sz="2000" dirty="0" smtClean="0">
                <a:solidFill>
                  <a:srgbClr val="000000"/>
                </a:solidFill>
                <a:effectLst/>
                <a:latin typeface="Courier New"/>
                <a:cs typeface="Courier New"/>
              </a:rPr>
              <a:t>rounded </a:t>
            </a:r>
            <a:r>
              <a:rPr lang="en-US" sz="2000" dirty="0">
                <a:solidFill>
                  <a:srgbClr val="000000"/>
                </a:solidFill>
                <a:effectLst/>
                <a:latin typeface="Courier New"/>
                <a:cs typeface="Courier New"/>
              </a:rPr>
              <a:t>theory </a:t>
            </a:r>
            <a:endParaRPr lang="en-US" sz="2000" dirty="0" smtClean="0">
              <a:solidFill>
                <a:srgbClr val="000000"/>
              </a:solidFill>
              <a:effectLst/>
              <a:latin typeface="Courier New"/>
              <a:cs typeface="Courier New"/>
            </a:endParaRPr>
          </a:p>
          <a:p>
            <a:pPr marL="285750" lvl="0" indent="-285750">
              <a:buFont typeface="Arial"/>
              <a:buChar char="•"/>
              <a:defRPr/>
            </a:pPr>
            <a:r>
              <a:rPr lang="en-US" sz="2000" dirty="0">
                <a:solidFill>
                  <a:srgbClr val="000000"/>
                </a:solidFill>
                <a:effectLst/>
                <a:latin typeface="Courier New"/>
                <a:cs typeface="Courier New"/>
              </a:rPr>
              <a:t>t</a:t>
            </a:r>
            <a:r>
              <a:rPr lang="en-US" sz="2000" dirty="0" smtClean="0">
                <a:solidFill>
                  <a:srgbClr val="000000"/>
                </a:solidFill>
                <a:effectLst/>
                <a:latin typeface="Courier New"/>
                <a:cs typeface="Courier New"/>
              </a:rPr>
              <a:t>emporal bracketing</a:t>
            </a:r>
            <a:endParaRPr lang="en-US" sz="2000" dirty="0">
              <a:solidFill>
                <a:srgbClr val="000000"/>
              </a:solidFill>
              <a:effectLst/>
              <a:latin typeface="Courier New"/>
              <a:cs typeface="Courier New"/>
            </a:endParaRPr>
          </a:p>
        </p:txBody>
      </p:sp>
      <p:sp>
        <p:nvSpPr>
          <p:cNvPr id="35" name="Rectangle 34"/>
          <p:cNvSpPr/>
          <p:nvPr/>
        </p:nvSpPr>
        <p:spPr>
          <a:xfrm>
            <a:off x="4918544" y="884485"/>
            <a:ext cx="4661647" cy="360466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numCol="1" rtlCol="0" anchor="ctr"/>
          <a:lstStyle/>
          <a:p>
            <a:pPr lvl="0"/>
            <a:r>
              <a:rPr lang="en-US" sz="2000" b="1" dirty="0">
                <a:solidFill>
                  <a:srgbClr val="000000"/>
                </a:solidFill>
                <a:effectLst/>
                <a:latin typeface="Courier New"/>
                <a:cs typeface="Courier New"/>
              </a:rPr>
              <a:t>multi-sited field study</a:t>
            </a:r>
          </a:p>
          <a:p>
            <a:pPr marL="171450" lvl="0" indent="-171450">
              <a:buFont typeface="Arial"/>
              <a:buChar char="•"/>
            </a:pPr>
            <a:r>
              <a:rPr lang="en-US" sz="2000" dirty="0">
                <a:solidFill>
                  <a:srgbClr val="000000"/>
                </a:solidFill>
                <a:effectLst/>
                <a:latin typeface="Courier New"/>
                <a:cs typeface="Courier New"/>
              </a:rPr>
              <a:t>MiraiJP </a:t>
            </a:r>
          </a:p>
          <a:p>
            <a:pPr marL="171450" lvl="0" indent="-171450">
              <a:buFont typeface="Arial"/>
              <a:buChar char="•"/>
            </a:pPr>
            <a:r>
              <a:rPr lang="en-US" sz="2000" dirty="0">
                <a:solidFill>
                  <a:srgbClr val="000000"/>
                </a:solidFill>
                <a:effectLst/>
                <a:latin typeface="Courier New"/>
                <a:cs typeface="Courier New"/>
              </a:rPr>
              <a:t>MiraiNL</a:t>
            </a:r>
          </a:p>
          <a:p>
            <a:pPr lvl="0"/>
            <a:endParaRPr lang="en-US" sz="2000" b="1" dirty="0" smtClean="0">
              <a:solidFill>
                <a:srgbClr val="000000"/>
              </a:solidFill>
              <a:effectLst/>
              <a:latin typeface="Courier New"/>
              <a:cs typeface="Courier New"/>
            </a:endParaRPr>
          </a:p>
          <a:p>
            <a:pPr lvl="0"/>
            <a:r>
              <a:rPr lang="en-US" sz="2000" b="1" dirty="0" smtClean="0">
                <a:solidFill>
                  <a:srgbClr val="000000"/>
                </a:solidFill>
                <a:effectLst/>
                <a:latin typeface="Courier New"/>
                <a:cs typeface="Courier New"/>
              </a:rPr>
              <a:t>2 fieldwork </a:t>
            </a:r>
            <a:r>
              <a:rPr lang="en-US" sz="2000" b="1" dirty="0">
                <a:solidFill>
                  <a:srgbClr val="000000"/>
                </a:solidFill>
                <a:effectLst/>
                <a:latin typeface="Courier New"/>
                <a:cs typeface="Courier New"/>
              </a:rPr>
              <a:t>periods</a:t>
            </a:r>
          </a:p>
          <a:p>
            <a:pPr lvl="0" indent="355600">
              <a:buFont typeface="Arial"/>
              <a:buChar char="•"/>
            </a:pPr>
            <a:r>
              <a:rPr lang="en-US" sz="2000" dirty="0">
                <a:solidFill>
                  <a:srgbClr val="000000"/>
                </a:solidFill>
                <a:effectLst/>
                <a:latin typeface="Courier New"/>
                <a:cs typeface="Courier New"/>
              </a:rPr>
              <a:t>Sept 2009-Sept 2010 </a:t>
            </a:r>
          </a:p>
          <a:p>
            <a:pPr lvl="0" indent="355600">
              <a:buFont typeface="Arial"/>
              <a:buChar char="•"/>
            </a:pPr>
            <a:r>
              <a:rPr lang="en-US" sz="2000" dirty="0">
                <a:solidFill>
                  <a:srgbClr val="000000"/>
                </a:solidFill>
                <a:effectLst/>
                <a:latin typeface="Courier New"/>
                <a:cs typeface="Courier New"/>
              </a:rPr>
              <a:t>Sept 2012-May 2013</a:t>
            </a:r>
          </a:p>
          <a:p>
            <a:pPr lvl="0"/>
            <a:endParaRPr lang="en-US" dirty="0" smtClean="0">
              <a:solidFill>
                <a:srgbClr val="000000"/>
              </a:solidFill>
              <a:latin typeface="Courier New"/>
              <a:cs typeface="Courier New"/>
            </a:endParaRPr>
          </a:p>
        </p:txBody>
      </p:sp>
    </p:spTree>
    <p:extLst>
      <p:ext uri="{BB962C8B-B14F-4D97-AF65-F5344CB8AC3E}">
        <p14:creationId xmlns:p14="http://schemas.microsoft.com/office/powerpoint/2010/main" val="13143402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smtClean="0">
                <a:latin typeface="Courier New"/>
                <a:cs typeface="Courier New"/>
              </a:rPr>
              <a:t>11/20</a:t>
            </a:r>
            <a:r>
              <a:rPr lang="en-US" sz="2800" b="1" dirty="0" smtClean="0">
                <a:latin typeface="Courier New"/>
                <a:cs typeface="Courier New"/>
              </a:rPr>
              <a:t> [transition moments</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pic>
        <p:nvPicPr>
          <p:cNvPr id="5" name="Picture 4"/>
          <p:cNvPicPr>
            <a:picLocks noChangeAspect="1"/>
          </p:cNvPicPr>
          <p:nvPr/>
        </p:nvPicPr>
        <p:blipFill rotWithShape="1">
          <a:blip r:embed="rId2">
            <a:grayscl/>
          </a:blip>
          <a:srcRect l="2591" t="26357" r="1712"/>
          <a:stretch/>
        </p:blipFill>
        <p:spPr>
          <a:xfrm>
            <a:off x="217733" y="965551"/>
            <a:ext cx="8738246" cy="5069370"/>
          </a:xfrm>
          <a:prstGeom prst="rect">
            <a:avLst/>
          </a:prstGeom>
        </p:spPr>
      </p:pic>
      <p:sp>
        <p:nvSpPr>
          <p:cNvPr id="11" name="Oval 10"/>
          <p:cNvSpPr/>
          <p:nvPr/>
        </p:nvSpPr>
        <p:spPr>
          <a:xfrm rot="17126945">
            <a:off x="2694335" y="2016005"/>
            <a:ext cx="2091764" cy="1016000"/>
          </a:xfrm>
          <a:prstGeom prst="ellipse">
            <a:avLst/>
          </a:prstGeom>
          <a:noFill/>
          <a:ln w="28575" cmpd="sng">
            <a:solidFill>
              <a:srgbClr val="04D5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rot="16599079">
            <a:off x="4341394" y="3061867"/>
            <a:ext cx="4055730" cy="1016000"/>
          </a:xfrm>
          <a:prstGeom prst="ellipse">
            <a:avLst/>
          </a:prstGeom>
          <a:noFill/>
          <a:ln w="28575" cmpd="sng">
            <a:solidFill>
              <a:srgbClr val="04D5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820166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52709"/>
            <a:ext cx="8229600" cy="4525963"/>
          </a:xfrm>
        </p:spPr>
        <p:txBody>
          <a:bodyPr>
            <a:normAutofit lnSpcReduction="10000"/>
          </a:bodyPr>
          <a:lstStyle/>
          <a:p>
            <a:pPr marL="0" indent="0">
              <a:buNone/>
            </a:pPr>
            <a:r>
              <a:rPr lang="en-US" sz="2000" b="1" dirty="0" smtClean="0">
                <a:latin typeface="Cambria"/>
                <a:cs typeface="Cambria"/>
              </a:rPr>
              <a:t>Interests development</a:t>
            </a:r>
          </a:p>
          <a:p>
            <a:pPr>
              <a:buFontTx/>
              <a:buChar char="-"/>
            </a:pPr>
            <a:r>
              <a:rPr lang="en-US" sz="2000" dirty="0" smtClean="0">
                <a:latin typeface="Cambria"/>
                <a:cs typeface="Cambria"/>
              </a:rPr>
              <a:t>expand fundamental knowledge</a:t>
            </a:r>
            <a:endParaRPr lang="en-US" sz="2000" dirty="0">
              <a:latin typeface="Cambria"/>
              <a:cs typeface="Cambria"/>
            </a:endParaRPr>
          </a:p>
          <a:p>
            <a:pPr>
              <a:buFontTx/>
              <a:buChar char="-"/>
            </a:pPr>
            <a:r>
              <a:rPr lang="en-US" sz="2000" dirty="0">
                <a:latin typeface="Cambria"/>
                <a:cs typeface="Cambria"/>
              </a:rPr>
              <a:t>c</a:t>
            </a:r>
            <a:r>
              <a:rPr lang="en-US" sz="2000" dirty="0" smtClean="0">
                <a:latin typeface="Cambria"/>
                <a:cs typeface="Cambria"/>
              </a:rPr>
              <a:t>reate applied knowledge</a:t>
            </a:r>
          </a:p>
          <a:p>
            <a:pPr>
              <a:buFontTx/>
              <a:buChar char="-"/>
            </a:pPr>
            <a:r>
              <a:rPr lang="en-US" sz="2000" dirty="0">
                <a:latin typeface="Cambria"/>
                <a:cs typeface="Cambria"/>
              </a:rPr>
              <a:t>c</a:t>
            </a:r>
            <a:r>
              <a:rPr lang="en-US" sz="2000" dirty="0" smtClean="0">
                <a:latin typeface="Cambria"/>
                <a:cs typeface="Cambria"/>
              </a:rPr>
              <a:t>reate production knowledge</a:t>
            </a:r>
          </a:p>
          <a:p>
            <a:pPr marL="0" indent="0">
              <a:buNone/>
            </a:pPr>
            <a:endParaRPr lang="en-US" sz="2000" dirty="0">
              <a:latin typeface="Cambria"/>
              <a:cs typeface="Cambria"/>
            </a:endParaRPr>
          </a:p>
          <a:p>
            <a:pPr marL="0" indent="0">
              <a:buNone/>
            </a:pPr>
            <a:r>
              <a:rPr lang="en-US" sz="2000" b="1" dirty="0">
                <a:latin typeface="Cambria"/>
                <a:cs typeface="Cambria"/>
              </a:rPr>
              <a:t>o</a:t>
            </a:r>
            <a:r>
              <a:rPr lang="en-US" sz="2000" b="1" dirty="0" smtClean="0">
                <a:latin typeface="Cambria"/>
                <a:cs typeface="Cambria"/>
              </a:rPr>
              <a:t>rganizational practices</a:t>
            </a:r>
          </a:p>
          <a:p>
            <a:pPr marL="0" indent="0">
              <a:buNone/>
            </a:pPr>
            <a:r>
              <a:rPr lang="en-US" sz="2000" dirty="0">
                <a:latin typeface="Cambria"/>
                <a:cs typeface="Cambria"/>
              </a:rPr>
              <a:t>h</a:t>
            </a:r>
            <a:r>
              <a:rPr lang="en-US" sz="2000" dirty="0" smtClean="0">
                <a:latin typeface="Cambria"/>
                <a:cs typeface="Cambria"/>
              </a:rPr>
              <a:t>igh continuity of people</a:t>
            </a:r>
          </a:p>
          <a:p>
            <a:pPr marL="0" indent="0">
              <a:buNone/>
            </a:pPr>
            <a:r>
              <a:rPr lang="en-US" sz="2000" dirty="0">
                <a:latin typeface="Cambria"/>
                <a:cs typeface="Cambria"/>
              </a:rPr>
              <a:t>i</a:t>
            </a:r>
            <a:r>
              <a:rPr lang="en-US" sz="2000" dirty="0" smtClean="0">
                <a:latin typeface="Cambria"/>
                <a:cs typeface="Cambria"/>
              </a:rPr>
              <a:t>nvolving researchers and operators in development of production technology </a:t>
            </a:r>
            <a:r>
              <a:rPr lang="en-US" sz="1600" dirty="0" smtClean="0">
                <a:latin typeface="Cambria"/>
                <a:cs typeface="Cambria"/>
              </a:rPr>
              <a:t>(for small-scale production)</a:t>
            </a:r>
            <a:endParaRPr lang="en-US" sz="2000" dirty="0" smtClean="0">
              <a:latin typeface="Cambria"/>
              <a:cs typeface="Cambria"/>
            </a:endParaRPr>
          </a:p>
          <a:p>
            <a:pPr marL="0" indent="0">
              <a:buNone/>
            </a:pPr>
            <a:endParaRPr lang="en-US" sz="2000" dirty="0" smtClean="0">
              <a:latin typeface="Cambria"/>
              <a:cs typeface="Cambria"/>
              <a:sym typeface="Wingdings"/>
            </a:endParaRPr>
          </a:p>
          <a:p>
            <a:pPr marL="0" indent="0">
              <a:buNone/>
            </a:pPr>
            <a:r>
              <a:rPr lang="en-US" sz="2000" dirty="0" smtClean="0">
                <a:latin typeface="Cambria"/>
                <a:cs typeface="Cambria"/>
                <a:sym typeface="Wingdings"/>
              </a:rPr>
              <a:t> </a:t>
            </a:r>
            <a:r>
              <a:rPr lang="en-US" sz="2000" dirty="0" err="1" smtClean="0">
                <a:latin typeface="Cambria"/>
                <a:cs typeface="Cambria"/>
                <a:sym typeface="Wingdings"/>
              </a:rPr>
              <a:t>Exomin’s</a:t>
            </a:r>
            <a:r>
              <a:rPr lang="en-US" sz="2000" dirty="0" smtClean="0">
                <a:latin typeface="Cambria"/>
                <a:cs typeface="Cambria"/>
                <a:sym typeface="Wingdings"/>
              </a:rPr>
              <a:t> </a:t>
            </a:r>
            <a:r>
              <a:rPr lang="en-US" sz="2000" dirty="0" smtClean="0">
                <a:solidFill>
                  <a:srgbClr val="04D50C"/>
                </a:solidFill>
                <a:latin typeface="Cambria"/>
                <a:cs typeface="Cambria"/>
                <a:sym typeface="Wingdings"/>
              </a:rPr>
              <a:t>field of practice </a:t>
            </a:r>
            <a:r>
              <a:rPr lang="en-US" sz="2000" dirty="0" smtClean="0">
                <a:latin typeface="Cambria"/>
                <a:cs typeface="Cambria"/>
                <a:sym typeface="Wingdings"/>
              </a:rPr>
              <a:t>expanded</a:t>
            </a:r>
          </a:p>
          <a:p>
            <a:pPr marL="0" indent="0">
              <a:buNone/>
            </a:pPr>
            <a:r>
              <a:rPr lang="en-US" sz="2000" dirty="0" smtClean="0">
                <a:latin typeface="Cambria"/>
                <a:cs typeface="Cambria"/>
                <a:sym typeface="Wingdings"/>
              </a:rPr>
              <a:t> securing </a:t>
            </a:r>
            <a:r>
              <a:rPr lang="en-US" sz="2000" dirty="0" smtClean="0">
                <a:solidFill>
                  <a:srgbClr val="04D50C"/>
                </a:solidFill>
                <a:latin typeface="Cambria"/>
                <a:cs typeface="Cambria"/>
                <a:sym typeface="Wingdings"/>
              </a:rPr>
              <a:t>continuity of practice </a:t>
            </a:r>
            <a:r>
              <a:rPr lang="en-US" sz="2000" dirty="0" smtClean="0">
                <a:latin typeface="Cambria"/>
                <a:cs typeface="Cambria"/>
                <a:sym typeface="Wingdings"/>
              </a:rPr>
              <a:t>that enabled the integration of new members </a:t>
            </a:r>
            <a:endParaRPr lang="en-US" sz="2000" dirty="0" smtClean="0">
              <a:latin typeface="Cambria"/>
              <a:cs typeface="Cambria"/>
            </a:endParaRPr>
          </a:p>
          <a:p>
            <a:pPr marL="0" indent="0">
              <a:buNone/>
            </a:pPr>
            <a:endParaRPr lang="en-US" dirty="0"/>
          </a:p>
        </p:txBody>
      </p:sp>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smtClean="0">
                <a:latin typeface="Courier New"/>
                <a:cs typeface="Courier New"/>
              </a:rPr>
              <a:t>12/20</a:t>
            </a:r>
            <a:r>
              <a:rPr lang="en-US" sz="2800" b="1" dirty="0" smtClean="0">
                <a:latin typeface="Courier New"/>
                <a:cs typeface="Courier New"/>
              </a:rPr>
              <a:t> [transition to development</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spTree>
    <p:extLst>
      <p:ext uri="{BB962C8B-B14F-4D97-AF65-F5344CB8AC3E}">
        <p14:creationId xmlns:p14="http://schemas.microsoft.com/office/powerpoint/2010/main" val="272993854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52709"/>
            <a:ext cx="8229600" cy="4525963"/>
          </a:xfrm>
        </p:spPr>
        <p:txBody>
          <a:bodyPr>
            <a:normAutofit lnSpcReduction="10000"/>
          </a:bodyPr>
          <a:lstStyle/>
          <a:p>
            <a:pPr marL="0" indent="0">
              <a:buNone/>
            </a:pPr>
            <a:r>
              <a:rPr lang="en-US" sz="2000" b="1" dirty="0">
                <a:latin typeface="Cambria"/>
                <a:cs typeface="Cambria"/>
              </a:rPr>
              <a:t>i</a:t>
            </a:r>
            <a:r>
              <a:rPr lang="en-US" sz="2000" b="1" dirty="0" smtClean="0">
                <a:latin typeface="Cambria"/>
                <a:cs typeface="Cambria"/>
              </a:rPr>
              <a:t>nterests deployment</a:t>
            </a:r>
          </a:p>
          <a:p>
            <a:pPr marL="0" indent="0">
              <a:buNone/>
            </a:pPr>
            <a:r>
              <a:rPr lang="en-US" sz="2000" dirty="0">
                <a:latin typeface="Cambria"/>
                <a:cs typeface="Cambria"/>
              </a:rPr>
              <a:t>e</a:t>
            </a:r>
            <a:r>
              <a:rPr lang="en-US" sz="2000" dirty="0" smtClean="0">
                <a:latin typeface="Cambria"/>
                <a:cs typeface="Cambria"/>
              </a:rPr>
              <a:t>xpand basic knowledge</a:t>
            </a:r>
          </a:p>
          <a:p>
            <a:pPr marL="0" indent="0">
              <a:buNone/>
            </a:pPr>
            <a:r>
              <a:rPr lang="en-US" sz="2000" dirty="0">
                <a:latin typeface="Cambria"/>
                <a:cs typeface="Cambria"/>
              </a:rPr>
              <a:t>e</a:t>
            </a:r>
            <a:r>
              <a:rPr lang="en-US" sz="2000" dirty="0" smtClean="0">
                <a:latin typeface="Cambria"/>
                <a:cs typeface="Cambria"/>
              </a:rPr>
              <a:t>xpand applied knowledge</a:t>
            </a:r>
          </a:p>
          <a:p>
            <a:pPr marL="0" indent="0">
              <a:buNone/>
            </a:pPr>
            <a:r>
              <a:rPr lang="en-US" sz="2000" dirty="0">
                <a:latin typeface="Cambria"/>
                <a:cs typeface="Cambria"/>
              </a:rPr>
              <a:t>e</a:t>
            </a:r>
            <a:r>
              <a:rPr lang="en-US" sz="2000" dirty="0" smtClean="0">
                <a:latin typeface="Cambria"/>
                <a:cs typeface="Cambria"/>
              </a:rPr>
              <a:t>xpand production knowledge</a:t>
            </a:r>
          </a:p>
          <a:p>
            <a:pPr marL="0" indent="0">
              <a:buNone/>
            </a:pPr>
            <a:r>
              <a:rPr lang="en-US" sz="2000" dirty="0" smtClean="0">
                <a:latin typeface="Cambria"/>
                <a:cs typeface="Cambria"/>
              </a:rPr>
              <a:t>create </a:t>
            </a:r>
            <a:r>
              <a:rPr lang="en-US" sz="2000" dirty="0">
                <a:latin typeface="Cambria"/>
                <a:cs typeface="Cambria"/>
              </a:rPr>
              <a:t>sales knowledge</a:t>
            </a:r>
          </a:p>
          <a:p>
            <a:pPr marL="0" indent="0">
              <a:buNone/>
            </a:pPr>
            <a:endParaRPr lang="en-US" sz="2000" dirty="0" smtClean="0">
              <a:latin typeface="Cambria"/>
              <a:cs typeface="Cambria"/>
            </a:endParaRPr>
          </a:p>
          <a:p>
            <a:pPr marL="0" indent="0">
              <a:buNone/>
            </a:pPr>
            <a:r>
              <a:rPr lang="en-US" sz="2000" b="1" dirty="0">
                <a:latin typeface="Cambria"/>
                <a:cs typeface="Cambria"/>
              </a:rPr>
              <a:t>o</a:t>
            </a:r>
            <a:r>
              <a:rPr lang="en-US" sz="2000" b="1" dirty="0" smtClean="0">
                <a:latin typeface="Cambria"/>
                <a:cs typeface="Cambria"/>
              </a:rPr>
              <a:t>rganizational practices</a:t>
            </a:r>
          </a:p>
          <a:p>
            <a:pPr marL="0" indent="0">
              <a:buNone/>
            </a:pPr>
            <a:r>
              <a:rPr lang="en-US" sz="2000" dirty="0">
                <a:latin typeface="Cambria"/>
                <a:cs typeface="Cambria"/>
              </a:rPr>
              <a:t>l</a:t>
            </a:r>
            <a:r>
              <a:rPr lang="en-US" sz="2000" dirty="0" smtClean="0">
                <a:latin typeface="Cambria"/>
                <a:cs typeface="Cambria"/>
              </a:rPr>
              <a:t>ow continuity of people due to shut down pilot plant and job rotation</a:t>
            </a:r>
          </a:p>
          <a:p>
            <a:pPr marL="0" indent="0">
              <a:buNone/>
            </a:pPr>
            <a:r>
              <a:rPr lang="en-US" sz="2000" dirty="0" smtClean="0">
                <a:latin typeface="Cambria"/>
                <a:cs typeface="Cambria"/>
              </a:rPr>
              <a:t>Japanese researcher not involved in development of production technology </a:t>
            </a:r>
            <a:r>
              <a:rPr lang="en-US" sz="1600" dirty="0" smtClean="0">
                <a:latin typeface="Cambria"/>
                <a:cs typeface="Cambria"/>
              </a:rPr>
              <a:t>(for large-scale production)</a:t>
            </a:r>
          </a:p>
          <a:p>
            <a:pPr marL="0" indent="0">
              <a:buNone/>
            </a:pPr>
            <a:endParaRPr lang="en-US" sz="2000" dirty="0" smtClean="0">
              <a:latin typeface="Cambria"/>
              <a:cs typeface="Cambria"/>
              <a:sym typeface="Wingdings"/>
            </a:endParaRPr>
          </a:p>
          <a:p>
            <a:pPr marL="0" indent="0">
              <a:buNone/>
            </a:pPr>
            <a:r>
              <a:rPr lang="en-US" sz="2000" dirty="0" smtClean="0">
                <a:latin typeface="Cambria"/>
                <a:cs typeface="Cambria"/>
                <a:sym typeface="Wingdings"/>
              </a:rPr>
              <a:t> </a:t>
            </a:r>
            <a:r>
              <a:rPr lang="en-US" sz="2000" dirty="0">
                <a:latin typeface="Cambria"/>
                <a:cs typeface="Cambria"/>
                <a:sym typeface="Wingdings"/>
              </a:rPr>
              <a:t>securing continuity of practice </a:t>
            </a:r>
            <a:r>
              <a:rPr lang="en-US" sz="2000" dirty="0">
                <a:solidFill>
                  <a:srgbClr val="04D50C"/>
                </a:solidFill>
                <a:latin typeface="Cambria"/>
                <a:cs typeface="Cambria"/>
                <a:sym typeface="Wingdings"/>
              </a:rPr>
              <a:t>absent</a:t>
            </a:r>
            <a:endParaRPr lang="en-US" sz="2000" dirty="0">
              <a:solidFill>
                <a:srgbClr val="04D50C"/>
              </a:solidFill>
              <a:latin typeface="Cambria"/>
              <a:cs typeface="Cambria"/>
            </a:endParaRPr>
          </a:p>
          <a:p>
            <a:pPr marL="0" indent="0">
              <a:buNone/>
            </a:pPr>
            <a:r>
              <a:rPr lang="en-US" sz="2000" dirty="0" smtClean="0">
                <a:latin typeface="Cambria"/>
                <a:cs typeface="Cambria"/>
                <a:sym typeface="Wingdings"/>
              </a:rPr>
              <a:t> </a:t>
            </a:r>
            <a:r>
              <a:rPr lang="en-US" sz="2000" dirty="0" err="1" smtClean="0">
                <a:latin typeface="Cambria"/>
                <a:cs typeface="Cambria"/>
                <a:sym typeface="Wingdings"/>
              </a:rPr>
              <a:t>Exomin’s</a:t>
            </a:r>
            <a:r>
              <a:rPr lang="en-US" sz="2000" dirty="0" smtClean="0">
                <a:latin typeface="Cambria"/>
                <a:cs typeface="Cambria"/>
                <a:sym typeface="Wingdings"/>
              </a:rPr>
              <a:t> field of practice transformed </a:t>
            </a:r>
            <a:r>
              <a:rPr lang="en-US" sz="2000" dirty="0" smtClean="0">
                <a:solidFill>
                  <a:srgbClr val="04D50C"/>
                </a:solidFill>
                <a:latin typeface="Cambria"/>
                <a:cs typeface="Cambria"/>
                <a:sym typeface="Wingdings"/>
              </a:rPr>
              <a:t>too quickly</a:t>
            </a:r>
          </a:p>
        </p:txBody>
      </p:sp>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smtClean="0">
                <a:latin typeface="Courier New"/>
                <a:cs typeface="Courier New"/>
              </a:rPr>
              <a:t>14/20</a:t>
            </a:r>
            <a:r>
              <a:rPr lang="en-US" sz="2800" b="1" dirty="0" smtClean="0">
                <a:latin typeface="Courier New"/>
                <a:cs typeface="Courier New"/>
              </a:rPr>
              <a:t> [transition to deployment</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spTree>
    <p:extLst>
      <p:ext uri="{BB962C8B-B14F-4D97-AF65-F5344CB8AC3E}">
        <p14:creationId xmlns:p14="http://schemas.microsoft.com/office/powerpoint/2010/main" val="272993854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grayscl/>
          </a:blip>
          <a:srcRect l="1845"/>
          <a:stretch/>
        </p:blipFill>
        <p:spPr>
          <a:xfrm>
            <a:off x="0" y="866580"/>
            <a:ext cx="9175598" cy="5262956"/>
          </a:xfrm>
          <a:prstGeom prst="rect">
            <a:avLst/>
          </a:prstGeom>
        </p:spPr>
      </p:pic>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smtClean="0">
                <a:latin typeface="Courier New"/>
                <a:cs typeface="Courier New"/>
              </a:rPr>
              <a:t>17/20</a:t>
            </a:r>
            <a:r>
              <a:rPr lang="en-US" sz="2800" b="1" dirty="0" smtClean="0">
                <a:latin typeface="Courier New"/>
                <a:cs typeface="Courier New"/>
              </a:rPr>
              <a:t> [innovation implementation</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sp>
        <p:nvSpPr>
          <p:cNvPr id="5" name="Rectangle 4"/>
          <p:cNvSpPr/>
          <p:nvPr/>
        </p:nvSpPr>
        <p:spPr>
          <a:xfrm>
            <a:off x="187657" y="3219066"/>
            <a:ext cx="4320000" cy="691225"/>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err="1" smtClean="0">
                <a:solidFill>
                  <a:schemeClr val="bg1"/>
                </a:solidFill>
                <a:latin typeface="Courier New"/>
                <a:cs typeface="Courier New"/>
              </a:rPr>
              <a:t>problematization</a:t>
            </a:r>
            <a:endParaRPr lang="en-US" sz="2400" dirty="0" smtClean="0">
              <a:solidFill>
                <a:schemeClr val="bg1"/>
              </a:solidFill>
              <a:latin typeface="Courier New"/>
              <a:cs typeface="Courier New"/>
            </a:endParaRPr>
          </a:p>
        </p:txBody>
      </p:sp>
      <p:sp>
        <p:nvSpPr>
          <p:cNvPr id="6" name="Rectangle 5"/>
          <p:cNvSpPr/>
          <p:nvPr/>
        </p:nvSpPr>
        <p:spPr>
          <a:xfrm>
            <a:off x="4640115" y="3219067"/>
            <a:ext cx="4320000" cy="691225"/>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schemeClr val="bg1"/>
                </a:solidFill>
                <a:latin typeface="Courier New"/>
                <a:cs typeface="Courier New"/>
              </a:rPr>
              <a:t>contribution</a:t>
            </a:r>
          </a:p>
        </p:txBody>
      </p:sp>
      <p:sp>
        <p:nvSpPr>
          <p:cNvPr id="7" name="Rectangle 6"/>
          <p:cNvSpPr/>
          <p:nvPr/>
        </p:nvSpPr>
        <p:spPr>
          <a:xfrm>
            <a:off x="187657" y="3910292"/>
            <a:ext cx="4320000" cy="2203564"/>
          </a:xfrm>
          <a:prstGeom prst="rect">
            <a:avLst/>
          </a:prstGeom>
          <a:solidFill>
            <a:schemeClr val="bg1">
              <a:alpha val="53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2200" dirty="0" smtClean="0">
                <a:solidFill>
                  <a:srgbClr val="000000"/>
                </a:solidFill>
                <a:latin typeface="Cambria"/>
                <a:cs typeface="Cambria"/>
              </a:rPr>
              <a:t>* limited research on technological </a:t>
            </a:r>
            <a:r>
              <a:rPr lang="en-US" sz="2200" dirty="0">
                <a:solidFill>
                  <a:srgbClr val="000000"/>
                </a:solidFill>
                <a:latin typeface="Cambria"/>
                <a:cs typeface="Cambria"/>
              </a:rPr>
              <a:t>innovations </a:t>
            </a:r>
            <a:r>
              <a:rPr lang="en-US" sz="2200" dirty="0" smtClean="0">
                <a:solidFill>
                  <a:srgbClr val="000000"/>
                </a:solidFill>
                <a:latin typeface="Cambria"/>
                <a:cs typeface="Cambria"/>
              </a:rPr>
              <a:t>deployed </a:t>
            </a:r>
            <a:r>
              <a:rPr lang="en-US" sz="2200" dirty="0">
                <a:solidFill>
                  <a:srgbClr val="000000"/>
                </a:solidFill>
                <a:latin typeface="Cambria"/>
                <a:cs typeface="Cambria"/>
              </a:rPr>
              <a:t>within organizations </a:t>
            </a:r>
            <a:endParaRPr lang="en-US" sz="2200" dirty="0" smtClean="0">
              <a:solidFill>
                <a:srgbClr val="000000"/>
              </a:solidFill>
              <a:latin typeface="Cambria"/>
              <a:cs typeface="Cambria"/>
            </a:endParaRPr>
          </a:p>
          <a:p>
            <a:r>
              <a:rPr lang="en-US" sz="2200" dirty="0" smtClean="0">
                <a:solidFill>
                  <a:srgbClr val="000000"/>
                </a:solidFill>
                <a:latin typeface="Cambria"/>
                <a:cs typeface="Cambria"/>
              </a:rPr>
              <a:t>* how to move innovation knowledge toward their sites of implementation?</a:t>
            </a:r>
            <a:endParaRPr lang="en-US" sz="2200" dirty="0">
              <a:solidFill>
                <a:srgbClr val="000000"/>
              </a:solidFill>
              <a:latin typeface="Cambria"/>
              <a:cs typeface="Cambria"/>
            </a:endParaRPr>
          </a:p>
        </p:txBody>
      </p:sp>
      <p:sp>
        <p:nvSpPr>
          <p:cNvPr id="13" name="Rectangle 12"/>
          <p:cNvSpPr/>
          <p:nvPr/>
        </p:nvSpPr>
        <p:spPr>
          <a:xfrm>
            <a:off x="4640115" y="3910291"/>
            <a:ext cx="4320000" cy="2203564"/>
          </a:xfrm>
          <a:prstGeom prst="rect">
            <a:avLst/>
          </a:prstGeom>
          <a:solidFill>
            <a:schemeClr val="bg1">
              <a:alpha val="53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2200" dirty="0" smtClean="0">
                <a:solidFill>
                  <a:schemeClr val="tx1"/>
                </a:solidFill>
                <a:latin typeface="Cambria"/>
                <a:cs typeface="Cambria"/>
              </a:rPr>
              <a:t>* knowledge sharing processes during implementation</a:t>
            </a:r>
          </a:p>
          <a:p>
            <a:r>
              <a:rPr lang="en-US" sz="2200" dirty="0" smtClean="0">
                <a:solidFill>
                  <a:schemeClr val="tx1"/>
                </a:solidFill>
                <a:latin typeface="Cambria"/>
                <a:cs typeface="Cambria"/>
              </a:rPr>
              <a:t>* how actors cope with the knowledge transformation paradox </a:t>
            </a:r>
            <a:endParaRPr lang="en-US" sz="2200" dirty="0">
              <a:solidFill>
                <a:schemeClr val="tx1"/>
              </a:solidFill>
              <a:latin typeface="Cambria"/>
              <a:cs typeface="Cambria"/>
            </a:endParaRPr>
          </a:p>
        </p:txBody>
      </p:sp>
    </p:spTree>
    <p:extLst>
      <p:ext uri="{BB962C8B-B14F-4D97-AF65-F5344CB8AC3E}">
        <p14:creationId xmlns:p14="http://schemas.microsoft.com/office/powerpoint/2010/main" val="27299385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grayscl/>
          </a:blip>
          <a:srcRect r="25394"/>
          <a:stretch/>
        </p:blipFill>
        <p:spPr>
          <a:xfrm>
            <a:off x="0" y="852709"/>
            <a:ext cx="9144000" cy="5278136"/>
          </a:xfrm>
          <a:prstGeom prst="rect">
            <a:avLst/>
          </a:prstGeom>
        </p:spPr>
      </p:pic>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fontScale="850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smtClean="0">
                <a:latin typeface="Courier New"/>
                <a:cs typeface="Courier New"/>
              </a:rPr>
              <a:t>18/20</a:t>
            </a:r>
            <a:r>
              <a:rPr lang="en-US" sz="2800" b="1" dirty="0" smtClean="0">
                <a:latin typeface="Courier New"/>
                <a:cs typeface="Courier New"/>
              </a:rPr>
              <a:t> [cross-boundary knowledge sharing</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sp>
        <p:nvSpPr>
          <p:cNvPr id="9" name="Rectangle 8"/>
          <p:cNvSpPr/>
          <p:nvPr/>
        </p:nvSpPr>
        <p:spPr>
          <a:xfrm>
            <a:off x="187657" y="3219067"/>
            <a:ext cx="4320000" cy="691225"/>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err="1" smtClean="0">
                <a:solidFill>
                  <a:schemeClr val="bg1"/>
                </a:solidFill>
                <a:latin typeface="Courier New"/>
                <a:cs typeface="Courier New"/>
              </a:rPr>
              <a:t>problematization</a:t>
            </a:r>
            <a:endParaRPr lang="en-US" sz="2400" dirty="0" smtClean="0">
              <a:solidFill>
                <a:schemeClr val="bg1"/>
              </a:solidFill>
              <a:latin typeface="Courier New"/>
              <a:cs typeface="Courier New"/>
            </a:endParaRPr>
          </a:p>
        </p:txBody>
      </p:sp>
      <p:sp>
        <p:nvSpPr>
          <p:cNvPr id="10" name="Rectangle 9"/>
          <p:cNvSpPr/>
          <p:nvPr/>
        </p:nvSpPr>
        <p:spPr>
          <a:xfrm>
            <a:off x="4640115" y="3219067"/>
            <a:ext cx="4320000" cy="691225"/>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schemeClr val="bg1"/>
                </a:solidFill>
                <a:latin typeface="Courier New"/>
                <a:cs typeface="Courier New"/>
              </a:rPr>
              <a:t>contribution</a:t>
            </a:r>
          </a:p>
        </p:txBody>
      </p:sp>
      <p:sp>
        <p:nvSpPr>
          <p:cNvPr id="16" name="Rectangle 15"/>
          <p:cNvSpPr/>
          <p:nvPr/>
        </p:nvSpPr>
        <p:spPr>
          <a:xfrm>
            <a:off x="187657" y="3910292"/>
            <a:ext cx="4320000" cy="2203564"/>
          </a:xfrm>
          <a:prstGeom prst="rect">
            <a:avLst/>
          </a:prstGeom>
          <a:solidFill>
            <a:schemeClr val="bg1">
              <a:alpha val="53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2200" dirty="0" smtClean="0">
                <a:solidFill>
                  <a:schemeClr val="tx1"/>
                </a:solidFill>
                <a:latin typeface="Cambria"/>
                <a:cs typeface="Cambria"/>
              </a:rPr>
              <a:t>* once a new field of practice emerges, how then can it be sustained as innovations transition toward implementation and come to accommodate the interests of production?</a:t>
            </a:r>
            <a:endParaRPr lang="en-US" sz="2200" dirty="0">
              <a:solidFill>
                <a:schemeClr val="tx1"/>
              </a:solidFill>
              <a:latin typeface="Cambria"/>
              <a:cs typeface="Cambria"/>
            </a:endParaRPr>
          </a:p>
        </p:txBody>
      </p:sp>
      <p:sp>
        <p:nvSpPr>
          <p:cNvPr id="17" name="Rectangle 16"/>
          <p:cNvSpPr/>
          <p:nvPr/>
        </p:nvSpPr>
        <p:spPr>
          <a:xfrm>
            <a:off x="4640115" y="3910292"/>
            <a:ext cx="4320000" cy="2203564"/>
          </a:xfrm>
          <a:prstGeom prst="rect">
            <a:avLst/>
          </a:prstGeom>
          <a:solidFill>
            <a:schemeClr val="bg1">
              <a:alpha val="53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2200" dirty="0" smtClean="0">
                <a:solidFill>
                  <a:schemeClr val="tx1"/>
                </a:solidFill>
                <a:latin typeface="Cambria"/>
                <a:cs typeface="Cambria"/>
              </a:rPr>
              <a:t>* identify knowledge sharing practices across communities during innovation implementation</a:t>
            </a:r>
          </a:p>
          <a:p>
            <a:r>
              <a:rPr lang="en-US" sz="2200" dirty="0" smtClean="0">
                <a:solidFill>
                  <a:schemeClr val="tx1"/>
                </a:solidFill>
                <a:latin typeface="Cambria"/>
                <a:cs typeface="Cambria"/>
              </a:rPr>
              <a:t>* </a:t>
            </a:r>
            <a:r>
              <a:rPr lang="en-US" sz="2200" dirty="0">
                <a:solidFill>
                  <a:schemeClr val="tx1"/>
                </a:solidFill>
                <a:latin typeface="Cambria"/>
                <a:cs typeface="Cambria"/>
              </a:rPr>
              <a:t>n</a:t>
            </a:r>
            <a:r>
              <a:rPr lang="en-US" sz="2200" dirty="0" smtClean="0">
                <a:solidFill>
                  <a:schemeClr val="tx1"/>
                </a:solidFill>
                <a:latin typeface="Cambria"/>
                <a:cs typeface="Cambria"/>
              </a:rPr>
              <a:t>eed to secure continuity of practice prior to transformation of field in production context</a:t>
            </a:r>
            <a:endParaRPr lang="en-US" sz="2200" dirty="0">
              <a:solidFill>
                <a:schemeClr val="tx1"/>
              </a:solidFill>
              <a:latin typeface="Cambria"/>
              <a:cs typeface="Cambria"/>
            </a:endParaRPr>
          </a:p>
        </p:txBody>
      </p:sp>
    </p:spTree>
    <p:extLst>
      <p:ext uri="{BB962C8B-B14F-4D97-AF65-F5344CB8AC3E}">
        <p14:creationId xmlns:p14="http://schemas.microsoft.com/office/powerpoint/2010/main" val="27299385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smtClean="0">
                <a:latin typeface="Courier New"/>
                <a:cs typeface="Courier New"/>
              </a:rPr>
              <a:t>20/20 </a:t>
            </a:r>
            <a:r>
              <a:rPr lang="en-US" sz="2800" b="1" dirty="0" smtClean="0">
                <a:latin typeface="Courier New"/>
                <a:cs typeface="Courier New"/>
              </a:rPr>
              <a:t>[thank you</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pic>
        <p:nvPicPr>
          <p:cNvPr id="6" name="Picture 5"/>
          <p:cNvPicPr>
            <a:picLocks noChangeAspect="1"/>
          </p:cNvPicPr>
          <p:nvPr/>
        </p:nvPicPr>
        <p:blipFill>
          <a:blip r:embed="rId2"/>
          <a:stretch>
            <a:fillRect/>
          </a:stretch>
        </p:blipFill>
        <p:spPr>
          <a:xfrm>
            <a:off x="0" y="12555"/>
            <a:ext cx="2736965" cy="840154"/>
          </a:xfrm>
          <a:prstGeom prst="rect">
            <a:avLst/>
          </a:prstGeom>
        </p:spPr>
      </p:pic>
      <p:pic>
        <p:nvPicPr>
          <p:cNvPr id="7" name="Picture 6"/>
          <p:cNvPicPr>
            <a:picLocks noChangeAspect="1"/>
          </p:cNvPicPr>
          <p:nvPr/>
        </p:nvPicPr>
        <p:blipFill>
          <a:blip r:embed="rId3"/>
          <a:stretch>
            <a:fillRect/>
          </a:stretch>
        </p:blipFill>
        <p:spPr>
          <a:xfrm>
            <a:off x="6010633" y="-2935"/>
            <a:ext cx="3133363" cy="863999"/>
          </a:xfrm>
          <a:prstGeom prst="rect">
            <a:avLst/>
          </a:prstGeom>
        </p:spPr>
      </p:pic>
      <p:grpSp>
        <p:nvGrpSpPr>
          <p:cNvPr id="13" name="Group 12"/>
          <p:cNvGrpSpPr/>
          <p:nvPr/>
        </p:nvGrpSpPr>
        <p:grpSpPr>
          <a:xfrm>
            <a:off x="1561145" y="1817544"/>
            <a:ext cx="6073833" cy="3604663"/>
            <a:chOff x="2004064" y="1464229"/>
            <a:chExt cx="6073833" cy="3604663"/>
          </a:xfrm>
        </p:grpSpPr>
        <p:sp>
          <p:nvSpPr>
            <p:cNvPr id="8" name="Rectangle 7"/>
            <p:cNvSpPr/>
            <p:nvPr/>
          </p:nvSpPr>
          <p:spPr>
            <a:xfrm>
              <a:off x="2994413" y="1464229"/>
              <a:ext cx="5083484" cy="360466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numCol="1" rtlCol="0" anchor="ctr"/>
            <a:lstStyle/>
            <a:p>
              <a:pPr lvl="0">
                <a:lnSpc>
                  <a:spcPct val="150000"/>
                </a:lnSpc>
              </a:pPr>
              <a:r>
                <a:rPr lang="en-US" sz="3200" dirty="0" err="1" smtClean="0">
                  <a:solidFill>
                    <a:srgbClr val="000000"/>
                  </a:solidFill>
                  <a:latin typeface="Courier New"/>
                  <a:cs typeface="Courier New"/>
                </a:rPr>
                <a:t>g.f.corporaal@vu.nl</a:t>
              </a:r>
              <a:endParaRPr lang="en-US" sz="3200" dirty="0" smtClean="0">
                <a:solidFill>
                  <a:srgbClr val="000000"/>
                </a:solidFill>
                <a:latin typeface="Courier New"/>
                <a:cs typeface="Courier New"/>
              </a:endParaRPr>
            </a:p>
            <a:p>
              <a:pPr lvl="0">
                <a:lnSpc>
                  <a:spcPct val="150000"/>
                </a:lnSpc>
              </a:pPr>
              <a:r>
                <a:rPr lang="en-US" sz="3200" dirty="0" err="1" smtClean="0">
                  <a:solidFill>
                    <a:srgbClr val="000000"/>
                  </a:solidFill>
                  <a:latin typeface="Courier New"/>
                  <a:cs typeface="Courier New"/>
                </a:rPr>
                <a:t>greetjecorporaal.com</a:t>
              </a:r>
              <a:endParaRPr lang="en-US" sz="3200" dirty="0" smtClean="0">
                <a:solidFill>
                  <a:srgbClr val="000000"/>
                </a:solidFill>
                <a:latin typeface="Courier New"/>
                <a:cs typeface="Courier New"/>
              </a:endParaRPr>
            </a:p>
            <a:p>
              <a:pPr lvl="0">
                <a:lnSpc>
                  <a:spcPct val="150000"/>
                </a:lnSpc>
              </a:pPr>
              <a:r>
                <a:rPr lang="en-US" sz="3200" dirty="0" err="1" smtClean="0">
                  <a:solidFill>
                    <a:srgbClr val="000000"/>
                  </a:solidFill>
                  <a:latin typeface="Courier New"/>
                  <a:cs typeface="Courier New"/>
                </a:rPr>
                <a:t>g.f.corporaal</a:t>
              </a:r>
              <a:endParaRPr lang="en-US" sz="3200" dirty="0" smtClean="0">
                <a:solidFill>
                  <a:srgbClr val="000000"/>
                </a:solidFill>
                <a:latin typeface="Courier New"/>
                <a:cs typeface="Courier New"/>
              </a:endParaRPr>
            </a:p>
            <a:p>
              <a:pPr lvl="0"/>
              <a:endParaRPr lang="en-US" dirty="0">
                <a:solidFill>
                  <a:srgbClr val="000000"/>
                </a:solidFill>
                <a:latin typeface="Courier New"/>
                <a:cs typeface="Courier New"/>
              </a:endParaRPr>
            </a:p>
          </p:txBody>
        </p:sp>
        <p:pic>
          <p:nvPicPr>
            <p:cNvPr id="10" name="Picture 9"/>
            <p:cNvPicPr>
              <a:picLocks noChangeAspect="1"/>
            </p:cNvPicPr>
            <p:nvPr/>
          </p:nvPicPr>
          <p:blipFill>
            <a:blip r:embed="rId4"/>
            <a:stretch>
              <a:fillRect/>
            </a:stretch>
          </p:blipFill>
          <p:spPr>
            <a:xfrm>
              <a:off x="2004064" y="1881589"/>
              <a:ext cx="861064" cy="861064"/>
            </a:xfrm>
            <a:prstGeom prst="rect">
              <a:avLst/>
            </a:prstGeom>
          </p:spPr>
        </p:pic>
        <p:pic>
          <p:nvPicPr>
            <p:cNvPr id="11" name="Picture 10"/>
            <p:cNvPicPr>
              <a:picLocks noChangeAspect="1"/>
            </p:cNvPicPr>
            <p:nvPr/>
          </p:nvPicPr>
          <p:blipFill>
            <a:blip r:embed="rId5">
              <a:grayscl/>
            </a:blip>
            <a:stretch>
              <a:fillRect/>
            </a:stretch>
          </p:blipFill>
          <p:spPr>
            <a:xfrm>
              <a:off x="2004064" y="2852413"/>
              <a:ext cx="909435" cy="909435"/>
            </a:xfrm>
            <a:prstGeom prst="rect">
              <a:avLst/>
            </a:prstGeom>
          </p:spPr>
        </p:pic>
        <p:pic>
          <p:nvPicPr>
            <p:cNvPr id="12" name="Picture 11"/>
            <p:cNvPicPr>
              <a:picLocks noChangeAspect="1"/>
            </p:cNvPicPr>
            <p:nvPr/>
          </p:nvPicPr>
          <p:blipFill>
            <a:blip r:embed="rId6"/>
            <a:stretch>
              <a:fillRect/>
            </a:stretch>
          </p:blipFill>
          <p:spPr>
            <a:xfrm>
              <a:off x="2081132" y="3840248"/>
              <a:ext cx="783996" cy="783996"/>
            </a:xfrm>
            <a:prstGeom prst="rect">
              <a:avLst/>
            </a:prstGeom>
          </p:spPr>
        </p:pic>
      </p:grpSp>
    </p:spTree>
    <p:extLst>
      <p:ext uri="{BB962C8B-B14F-4D97-AF65-F5344CB8AC3E}">
        <p14:creationId xmlns:p14="http://schemas.microsoft.com/office/powerpoint/2010/main" val="38473435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a:latin typeface="Courier New"/>
                <a:cs typeface="Courier New"/>
              </a:rPr>
              <a:t>1</a:t>
            </a:r>
            <a:r>
              <a:rPr lang="en-US" sz="2800" b="1" baseline="-25000" dirty="0" smtClean="0">
                <a:latin typeface="Courier New"/>
                <a:cs typeface="Courier New"/>
              </a:rPr>
              <a:t>/20</a:t>
            </a:r>
            <a:r>
              <a:rPr lang="en-US" sz="2800" b="1" dirty="0" smtClean="0">
                <a:latin typeface="Courier New"/>
                <a:cs typeface="Courier New"/>
              </a:rPr>
              <a:t> [technological innovation</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sp>
        <p:nvSpPr>
          <p:cNvPr id="8" name="Rectangle 7"/>
          <p:cNvSpPr/>
          <p:nvPr/>
        </p:nvSpPr>
        <p:spPr>
          <a:xfrm>
            <a:off x="-368680" y="4469226"/>
            <a:ext cx="2159000" cy="6912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latin typeface="Cambria"/>
                <a:cs typeface="Cambria"/>
              </a:rPr>
              <a:t>process</a:t>
            </a:r>
            <a:endParaRPr lang="en-US" sz="2400" dirty="0">
              <a:solidFill>
                <a:schemeClr val="tx1"/>
              </a:solidFill>
              <a:latin typeface="Cambria"/>
              <a:cs typeface="Cambria"/>
            </a:endParaRPr>
          </a:p>
        </p:txBody>
      </p:sp>
      <p:sp>
        <p:nvSpPr>
          <p:cNvPr id="9" name="Rectangle 8"/>
          <p:cNvSpPr/>
          <p:nvPr/>
        </p:nvSpPr>
        <p:spPr>
          <a:xfrm>
            <a:off x="-368680" y="1428410"/>
            <a:ext cx="2159000" cy="6912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latin typeface="Cambria"/>
                <a:cs typeface="Cambria"/>
              </a:rPr>
              <a:t>product</a:t>
            </a:r>
            <a:endParaRPr lang="en-US" sz="2400" dirty="0">
              <a:solidFill>
                <a:schemeClr val="tx1"/>
              </a:solidFill>
              <a:latin typeface="Cambria"/>
              <a:cs typeface="Cambria"/>
            </a:endParaRPr>
          </a:p>
        </p:txBody>
      </p:sp>
      <p:sp>
        <p:nvSpPr>
          <p:cNvPr id="10" name="Rectangle 9"/>
          <p:cNvSpPr/>
          <p:nvPr/>
        </p:nvSpPr>
        <p:spPr>
          <a:xfrm>
            <a:off x="128616" y="2031588"/>
            <a:ext cx="2974312" cy="69122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2400" dirty="0">
              <a:solidFill>
                <a:schemeClr val="tx1"/>
              </a:solidFill>
              <a:latin typeface="Cambria"/>
              <a:cs typeface="Cambria"/>
            </a:endParaRPr>
          </a:p>
        </p:txBody>
      </p:sp>
      <p:pic>
        <p:nvPicPr>
          <p:cNvPr id="14" name="Picture 13"/>
          <p:cNvPicPr>
            <a:picLocks noChangeAspect="1"/>
          </p:cNvPicPr>
          <p:nvPr/>
        </p:nvPicPr>
        <p:blipFill>
          <a:blip r:embed="rId3">
            <a:grayscl/>
          </a:blip>
          <a:stretch>
            <a:fillRect/>
          </a:stretch>
        </p:blipFill>
        <p:spPr>
          <a:xfrm>
            <a:off x="1452800" y="591043"/>
            <a:ext cx="3600000" cy="2685601"/>
          </a:xfrm>
          <a:prstGeom prst="rect">
            <a:avLst/>
          </a:prstGeom>
        </p:spPr>
      </p:pic>
      <p:pic>
        <p:nvPicPr>
          <p:cNvPr id="17" name="Picture 16"/>
          <p:cNvPicPr>
            <a:picLocks noChangeAspect="1"/>
          </p:cNvPicPr>
          <p:nvPr/>
        </p:nvPicPr>
        <p:blipFill rotWithShape="1">
          <a:blip r:embed="rId4"/>
          <a:srcRect l="10951" r="18326"/>
          <a:stretch/>
        </p:blipFill>
        <p:spPr>
          <a:xfrm>
            <a:off x="1461617" y="3530654"/>
            <a:ext cx="3600000" cy="2688916"/>
          </a:xfrm>
          <a:prstGeom prst="rect">
            <a:avLst/>
          </a:prstGeom>
        </p:spPr>
      </p:pic>
      <p:pic>
        <p:nvPicPr>
          <p:cNvPr id="21" name="Picture 20"/>
          <p:cNvPicPr>
            <a:picLocks noChangeAspect="1"/>
          </p:cNvPicPr>
          <p:nvPr/>
        </p:nvPicPr>
        <p:blipFill>
          <a:blip r:embed="rId5">
            <a:grayscl/>
          </a:blip>
          <a:stretch>
            <a:fillRect/>
          </a:stretch>
        </p:blipFill>
        <p:spPr>
          <a:xfrm>
            <a:off x="5329560" y="3511440"/>
            <a:ext cx="3600000" cy="2700000"/>
          </a:xfrm>
          <a:prstGeom prst="rect">
            <a:avLst/>
          </a:prstGeom>
        </p:spPr>
      </p:pic>
      <p:pic>
        <p:nvPicPr>
          <p:cNvPr id="22" name="Picture 21"/>
          <p:cNvPicPr>
            <a:picLocks noChangeAspect="1"/>
          </p:cNvPicPr>
          <p:nvPr/>
        </p:nvPicPr>
        <p:blipFill rotWithShape="1">
          <a:blip r:embed="rId6">
            <a:grayscl/>
          </a:blip>
          <a:srcRect l="429" t="37307" r="-429" b="3206"/>
          <a:stretch/>
        </p:blipFill>
        <p:spPr>
          <a:xfrm>
            <a:off x="5320084" y="586768"/>
            <a:ext cx="3600000" cy="2672108"/>
          </a:xfrm>
          <a:prstGeom prst="rect">
            <a:avLst/>
          </a:prstGeom>
        </p:spPr>
      </p:pic>
    </p:spTree>
    <p:extLst>
      <p:ext uri="{BB962C8B-B14F-4D97-AF65-F5344CB8AC3E}">
        <p14:creationId xmlns:p14="http://schemas.microsoft.com/office/powerpoint/2010/main" val="2568023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43687" y="178794"/>
            <a:ext cx="3664995" cy="4525963"/>
          </a:xfrm>
        </p:spPr>
        <p:txBody>
          <a:bodyPr>
            <a:noAutofit/>
          </a:bodyPr>
          <a:lstStyle/>
          <a:p>
            <a:pPr marL="0" indent="0">
              <a:lnSpc>
                <a:spcPct val="90000"/>
              </a:lnSpc>
              <a:buNone/>
            </a:pPr>
            <a:r>
              <a:rPr lang="en-US" sz="2000" b="1" dirty="0" smtClean="0">
                <a:latin typeface="Cambria"/>
                <a:cs typeface="Cambria"/>
              </a:rPr>
              <a:t>Research phase</a:t>
            </a:r>
          </a:p>
          <a:p>
            <a:pPr>
              <a:lnSpc>
                <a:spcPct val="90000"/>
              </a:lnSpc>
            </a:pPr>
            <a:r>
              <a:rPr lang="en-US" sz="2000" dirty="0" smtClean="0">
                <a:latin typeface="Cambria"/>
                <a:cs typeface="Cambria"/>
              </a:rPr>
              <a:t>JP-NL R&amp;D team</a:t>
            </a:r>
            <a:endParaRPr lang="en-US" sz="2000" dirty="0">
              <a:latin typeface="Cambria"/>
              <a:cs typeface="Cambria"/>
            </a:endParaRPr>
          </a:p>
          <a:p>
            <a:pPr marL="0" indent="0">
              <a:lnSpc>
                <a:spcPct val="90000"/>
              </a:lnSpc>
              <a:buNone/>
            </a:pPr>
            <a:r>
              <a:rPr lang="en-US" sz="2000" b="1" dirty="0" smtClean="0">
                <a:latin typeface="Cambria"/>
                <a:cs typeface="Cambria"/>
              </a:rPr>
              <a:t>Transition to development</a:t>
            </a:r>
          </a:p>
          <a:p>
            <a:pPr>
              <a:lnSpc>
                <a:spcPct val="90000"/>
              </a:lnSpc>
            </a:pPr>
            <a:r>
              <a:rPr lang="en-US" sz="2000" dirty="0" smtClean="0">
                <a:latin typeface="Cambria"/>
                <a:cs typeface="Cambria"/>
              </a:rPr>
              <a:t>JP engineers &amp; operators join</a:t>
            </a:r>
          </a:p>
          <a:p>
            <a:pPr>
              <a:lnSpc>
                <a:spcPct val="90000"/>
              </a:lnSpc>
            </a:pPr>
            <a:r>
              <a:rPr lang="en-US" sz="2000" dirty="0" smtClean="0">
                <a:latin typeface="Cambria"/>
                <a:cs typeface="Cambria"/>
              </a:rPr>
              <a:t>2 pilot plants in JP and NL</a:t>
            </a:r>
          </a:p>
          <a:p>
            <a:pPr>
              <a:lnSpc>
                <a:spcPct val="90000"/>
              </a:lnSpc>
            </a:pPr>
            <a:r>
              <a:rPr lang="en-US" sz="2000" dirty="0" smtClean="0">
                <a:latin typeface="Cambria"/>
                <a:cs typeface="Cambria"/>
              </a:rPr>
              <a:t>Testing facility in DE</a:t>
            </a:r>
          </a:p>
          <a:p>
            <a:pPr>
              <a:lnSpc>
                <a:spcPct val="90000"/>
              </a:lnSpc>
              <a:buFont typeface="Wingdings" charset="0"/>
              <a:buChar char="à"/>
            </a:pPr>
            <a:r>
              <a:rPr lang="en-US" sz="2000" u="sng" dirty="0" smtClean="0">
                <a:latin typeface="Cambria"/>
                <a:cs typeface="Cambria"/>
              </a:rPr>
              <a:t>6 months </a:t>
            </a:r>
            <a:r>
              <a:rPr lang="en-US" sz="2000" dirty="0" smtClean="0">
                <a:latin typeface="Cambria"/>
                <a:cs typeface="Cambria"/>
              </a:rPr>
              <a:t>– mastery production </a:t>
            </a:r>
          </a:p>
          <a:p>
            <a:pPr marL="0" indent="0">
              <a:lnSpc>
                <a:spcPct val="90000"/>
              </a:lnSpc>
              <a:buNone/>
            </a:pPr>
            <a:r>
              <a:rPr lang="en-US" sz="2000" b="1" dirty="0" smtClean="0">
                <a:latin typeface="Cambria"/>
                <a:cs typeface="Cambria"/>
              </a:rPr>
              <a:t>Transition to deployment</a:t>
            </a:r>
          </a:p>
          <a:p>
            <a:pPr>
              <a:lnSpc>
                <a:spcPct val="90000"/>
              </a:lnSpc>
            </a:pPr>
            <a:r>
              <a:rPr lang="en-US" sz="2000" dirty="0" smtClean="0">
                <a:latin typeface="Cambria"/>
                <a:cs typeface="Cambria"/>
              </a:rPr>
              <a:t>JP engineers and operators leave project</a:t>
            </a:r>
          </a:p>
          <a:p>
            <a:pPr>
              <a:lnSpc>
                <a:spcPct val="90000"/>
              </a:lnSpc>
            </a:pPr>
            <a:r>
              <a:rPr lang="en-US" sz="2000" dirty="0" smtClean="0">
                <a:latin typeface="Cambria"/>
                <a:cs typeface="Cambria"/>
              </a:rPr>
              <a:t>JP pilot plant dissolved</a:t>
            </a:r>
          </a:p>
          <a:p>
            <a:pPr>
              <a:lnSpc>
                <a:spcPct val="90000"/>
              </a:lnSpc>
            </a:pPr>
            <a:r>
              <a:rPr lang="en-US" sz="2000" dirty="0">
                <a:latin typeface="Cambria"/>
                <a:cs typeface="Cambria"/>
              </a:rPr>
              <a:t>P</a:t>
            </a:r>
            <a:r>
              <a:rPr lang="en-US" sz="2000" dirty="0" smtClean="0">
                <a:latin typeface="Cambria"/>
                <a:cs typeface="Cambria"/>
              </a:rPr>
              <a:t>roduction site in NL</a:t>
            </a:r>
          </a:p>
          <a:p>
            <a:pPr>
              <a:lnSpc>
                <a:spcPct val="90000"/>
              </a:lnSpc>
            </a:pPr>
            <a:r>
              <a:rPr lang="en-US" sz="2000" dirty="0" smtClean="0">
                <a:latin typeface="Cambria"/>
                <a:cs typeface="Cambria"/>
              </a:rPr>
              <a:t>NL engineers and operators join</a:t>
            </a:r>
          </a:p>
          <a:p>
            <a:pPr>
              <a:lnSpc>
                <a:spcPct val="90000"/>
              </a:lnSpc>
              <a:buFont typeface="Wingdings" charset="0"/>
              <a:buChar char="à"/>
            </a:pPr>
            <a:r>
              <a:rPr lang="en-US" sz="2000" dirty="0" smtClean="0">
                <a:latin typeface="Cambria"/>
                <a:cs typeface="Cambria"/>
              </a:rPr>
              <a:t>Substantial quality problems and delays</a:t>
            </a:r>
          </a:p>
          <a:p>
            <a:pPr>
              <a:lnSpc>
                <a:spcPct val="90000"/>
              </a:lnSpc>
              <a:buFont typeface="Wingdings" charset="0"/>
              <a:buChar char="à"/>
            </a:pPr>
            <a:r>
              <a:rPr lang="en-US" sz="2000" u="sng" dirty="0" smtClean="0">
                <a:latin typeface="Cambria"/>
                <a:cs typeface="Cambria"/>
              </a:rPr>
              <a:t>1.5 year</a:t>
            </a:r>
            <a:r>
              <a:rPr lang="en-US" sz="2000" dirty="0" smtClean="0">
                <a:latin typeface="Cambria"/>
                <a:cs typeface="Cambria"/>
              </a:rPr>
              <a:t> - mastery of production </a:t>
            </a:r>
          </a:p>
          <a:p>
            <a:pPr marL="0" indent="0">
              <a:buNone/>
            </a:pPr>
            <a:endParaRPr lang="en-US" sz="2000" dirty="0"/>
          </a:p>
        </p:txBody>
      </p:sp>
      <p:sp>
        <p:nvSpPr>
          <p:cNvPr id="34" name="Rounded Rectangle 33"/>
          <p:cNvSpPr/>
          <p:nvPr/>
        </p:nvSpPr>
        <p:spPr>
          <a:xfrm>
            <a:off x="5902271" y="5888695"/>
            <a:ext cx="2704543" cy="692976"/>
          </a:xfrm>
          <a:prstGeom prst="roundRect">
            <a:avLst/>
          </a:prstGeom>
          <a:noFill/>
          <a:ln w="28575" cmpd="sng">
            <a:solidFill>
              <a:srgbClr val="04D5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ounded Rectangle 32"/>
          <p:cNvSpPr/>
          <p:nvPr/>
        </p:nvSpPr>
        <p:spPr>
          <a:xfrm>
            <a:off x="5914853" y="2461878"/>
            <a:ext cx="2691962" cy="683322"/>
          </a:xfrm>
          <a:prstGeom prst="roundRect">
            <a:avLst/>
          </a:prstGeom>
          <a:noFill/>
          <a:ln w="28575" cmpd="sng">
            <a:solidFill>
              <a:srgbClr val="04D5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a:latin typeface="Courier New"/>
                <a:cs typeface="Courier New"/>
              </a:rPr>
              <a:t>3</a:t>
            </a:r>
            <a:r>
              <a:rPr lang="en-US" sz="2800" b="1" baseline="-25000" dirty="0" smtClean="0">
                <a:latin typeface="Courier New"/>
                <a:cs typeface="Courier New"/>
              </a:rPr>
              <a:t>/20</a:t>
            </a:r>
            <a:r>
              <a:rPr lang="en-US" sz="2800" b="1" dirty="0" smtClean="0">
                <a:latin typeface="Courier New"/>
                <a:cs typeface="Courier New"/>
              </a:rPr>
              <a:t> [project HOGO</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pic>
        <p:nvPicPr>
          <p:cNvPr id="5" name="Picture 4"/>
          <p:cNvPicPr>
            <a:picLocks noChangeAspect="1"/>
          </p:cNvPicPr>
          <p:nvPr/>
        </p:nvPicPr>
        <p:blipFill>
          <a:blip r:embed="rId2"/>
          <a:stretch>
            <a:fillRect/>
          </a:stretch>
        </p:blipFill>
        <p:spPr>
          <a:xfrm>
            <a:off x="133487" y="832085"/>
            <a:ext cx="5410200" cy="5334000"/>
          </a:xfrm>
          <a:prstGeom prst="rect">
            <a:avLst/>
          </a:prstGeom>
        </p:spPr>
      </p:pic>
      <p:sp>
        <p:nvSpPr>
          <p:cNvPr id="6" name="Oval 5"/>
          <p:cNvSpPr/>
          <p:nvPr/>
        </p:nvSpPr>
        <p:spPr>
          <a:xfrm>
            <a:off x="2904443" y="1606939"/>
            <a:ext cx="2234187" cy="411538"/>
          </a:xfrm>
          <a:prstGeom prst="ellipse">
            <a:avLst/>
          </a:prstGeom>
          <a:noFill/>
          <a:ln w="19050" cmpd="sng">
            <a:solidFill>
              <a:srgbClr val="04D5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045579" y="2241428"/>
            <a:ext cx="2234187" cy="411538"/>
          </a:xfrm>
          <a:prstGeom prst="ellipse">
            <a:avLst/>
          </a:prstGeom>
          <a:noFill/>
          <a:ln w="19050" cmpd="sng">
            <a:solidFill>
              <a:srgbClr val="04D5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2245945" y="3275696"/>
            <a:ext cx="1511482" cy="411538"/>
          </a:xfrm>
          <a:prstGeom prst="ellipse">
            <a:avLst/>
          </a:prstGeom>
          <a:noFill/>
          <a:ln w="19050" cmpd="sng">
            <a:solidFill>
              <a:srgbClr val="04D5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2245945" y="4368757"/>
            <a:ext cx="1728555" cy="411538"/>
          </a:xfrm>
          <a:prstGeom prst="ellipse">
            <a:avLst/>
          </a:prstGeom>
          <a:noFill/>
          <a:ln w="19050" cmpd="sng">
            <a:solidFill>
              <a:srgbClr val="04D5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1604621" y="4942626"/>
            <a:ext cx="1728555" cy="411538"/>
          </a:xfrm>
          <a:prstGeom prst="ellipse">
            <a:avLst/>
          </a:prstGeom>
          <a:noFill/>
          <a:ln w="19050" cmpd="sng">
            <a:solidFill>
              <a:srgbClr val="04D5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1251855" y="5682926"/>
            <a:ext cx="1728555" cy="411538"/>
          </a:xfrm>
          <a:prstGeom prst="ellipse">
            <a:avLst/>
          </a:prstGeom>
          <a:noFill/>
          <a:ln w="19050" cmpd="sng">
            <a:solidFill>
              <a:srgbClr val="04D5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a:stCxn id="6" idx="6"/>
          </p:cNvCxnSpPr>
          <p:nvPr/>
        </p:nvCxnSpPr>
        <p:spPr>
          <a:xfrm flipV="1">
            <a:off x="5138630" y="664965"/>
            <a:ext cx="524076" cy="1147743"/>
          </a:xfrm>
          <a:prstGeom prst="line">
            <a:avLst/>
          </a:prstGeom>
          <a:ln>
            <a:solidFill>
              <a:srgbClr val="04D50C"/>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4279766" y="2018477"/>
            <a:ext cx="1382940" cy="423300"/>
          </a:xfrm>
          <a:prstGeom prst="line">
            <a:avLst/>
          </a:prstGeom>
          <a:ln>
            <a:solidFill>
              <a:srgbClr val="04D50C"/>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757427" y="3275696"/>
            <a:ext cx="1786260" cy="212107"/>
          </a:xfrm>
          <a:prstGeom prst="line">
            <a:avLst/>
          </a:prstGeom>
          <a:ln>
            <a:solidFill>
              <a:srgbClr val="04D50C"/>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9" idx="6"/>
          </p:cNvCxnSpPr>
          <p:nvPr/>
        </p:nvCxnSpPr>
        <p:spPr>
          <a:xfrm>
            <a:off x="3974500" y="4574526"/>
            <a:ext cx="1688206" cy="901498"/>
          </a:xfrm>
          <a:prstGeom prst="line">
            <a:avLst/>
          </a:prstGeom>
          <a:ln>
            <a:solidFill>
              <a:srgbClr val="04D50C"/>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3335914" y="5170541"/>
            <a:ext cx="2326792" cy="923923"/>
          </a:xfrm>
          <a:prstGeom prst="line">
            <a:avLst/>
          </a:prstGeom>
          <a:ln>
            <a:solidFill>
              <a:srgbClr val="04D50C"/>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12" idx="6"/>
          </p:cNvCxnSpPr>
          <p:nvPr/>
        </p:nvCxnSpPr>
        <p:spPr>
          <a:xfrm>
            <a:off x="2980410" y="5888695"/>
            <a:ext cx="2682296" cy="205769"/>
          </a:xfrm>
          <a:prstGeom prst="line">
            <a:avLst/>
          </a:prstGeom>
          <a:ln>
            <a:solidFill>
              <a:srgbClr val="04D50C"/>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37962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
                                            <p:txEl>
                                              <p:pRg st="13" end="13"/>
                                            </p:txEl>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3" grpId="0" animBg="1"/>
      <p:bldP spid="6" grpId="0" animBg="1"/>
      <p:bldP spid="7" grpId="0" animBg="1"/>
      <p:bldP spid="8" grpId="0" animBg="1"/>
      <p:bldP spid="9" grpId="0" animBg="1"/>
      <p:bldP spid="10"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a:latin typeface="Courier New"/>
                <a:cs typeface="Courier New"/>
              </a:rPr>
              <a:t>4</a:t>
            </a:r>
            <a:r>
              <a:rPr lang="en-US" sz="2800" b="1" baseline="-25000" dirty="0" smtClean="0">
                <a:latin typeface="Courier New"/>
                <a:cs typeface="Courier New"/>
              </a:rPr>
              <a:t>/20</a:t>
            </a:r>
            <a:r>
              <a:rPr lang="en-US" sz="2800" b="1" dirty="0" smtClean="0">
                <a:latin typeface="Courier New"/>
                <a:cs typeface="Courier New"/>
              </a:rPr>
              <a:t> [theory</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sp>
        <p:nvSpPr>
          <p:cNvPr id="9" name="Rectangle 8"/>
          <p:cNvSpPr/>
          <p:nvPr/>
        </p:nvSpPr>
        <p:spPr>
          <a:xfrm>
            <a:off x="232375" y="852709"/>
            <a:ext cx="8667716" cy="69122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Courier New"/>
                <a:cs typeface="Courier New"/>
              </a:rPr>
              <a:t>i</a:t>
            </a:r>
            <a:r>
              <a:rPr lang="en-US" sz="2400" b="1" dirty="0" smtClean="0">
                <a:solidFill>
                  <a:schemeClr val="bg1"/>
                </a:solidFill>
                <a:latin typeface="Courier New"/>
                <a:cs typeface="Courier New"/>
              </a:rPr>
              <a:t>nnovation implementation</a:t>
            </a:r>
            <a:endParaRPr lang="en-US" sz="2400" dirty="0" smtClean="0">
              <a:solidFill>
                <a:schemeClr val="bg1"/>
              </a:solidFill>
              <a:latin typeface="Courier New"/>
              <a:cs typeface="Courier New"/>
            </a:endParaRPr>
          </a:p>
        </p:txBody>
      </p:sp>
      <p:sp>
        <p:nvSpPr>
          <p:cNvPr id="11" name="Rectangle 10"/>
          <p:cNvSpPr/>
          <p:nvPr/>
        </p:nvSpPr>
        <p:spPr>
          <a:xfrm>
            <a:off x="260169" y="1543758"/>
            <a:ext cx="8639922" cy="441443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2000" dirty="0" smtClean="0">
                <a:solidFill>
                  <a:schemeClr val="tx1"/>
                </a:solidFill>
                <a:latin typeface="Cambria"/>
                <a:cs typeface="Cambria"/>
              </a:rPr>
              <a:t>..  when innovation projects transition toward production and individuals become increasingly skillful, consistent, and committed to using the innovation </a:t>
            </a:r>
            <a:r>
              <a:rPr lang="en-US" sz="1600" dirty="0" smtClean="0">
                <a:solidFill>
                  <a:schemeClr val="tx1"/>
                </a:solidFill>
                <a:latin typeface="Cambria"/>
                <a:cs typeface="Cambria"/>
              </a:rPr>
              <a:t>(Klein &amp; </a:t>
            </a:r>
            <a:r>
              <a:rPr lang="en-US" sz="1600" dirty="0" err="1" smtClean="0">
                <a:solidFill>
                  <a:schemeClr val="tx1"/>
                </a:solidFill>
                <a:latin typeface="Cambria"/>
                <a:cs typeface="Cambria"/>
              </a:rPr>
              <a:t>Sorra</a:t>
            </a:r>
            <a:r>
              <a:rPr lang="en-US" sz="1600" dirty="0" smtClean="0">
                <a:solidFill>
                  <a:schemeClr val="tx1"/>
                </a:solidFill>
                <a:latin typeface="Cambria"/>
                <a:cs typeface="Cambria"/>
              </a:rPr>
              <a:t>, 1996)</a:t>
            </a:r>
          </a:p>
          <a:p>
            <a:r>
              <a:rPr lang="en-US" sz="2000" dirty="0" smtClean="0">
                <a:solidFill>
                  <a:schemeClr val="tx1"/>
                </a:solidFill>
                <a:latin typeface="Cambria"/>
                <a:cs typeface="Cambria"/>
              </a:rPr>
              <a:t>.. successful in case of the incorporation or routine use of a technology on an ongoing basis </a:t>
            </a:r>
            <a:r>
              <a:rPr lang="en-US" sz="1600" dirty="0" smtClean="0">
                <a:solidFill>
                  <a:schemeClr val="tx1"/>
                </a:solidFill>
                <a:latin typeface="Cambria"/>
                <a:cs typeface="Cambria"/>
              </a:rPr>
              <a:t>(Edmondson et al., 2001) </a:t>
            </a:r>
          </a:p>
          <a:p>
            <a:endParaRPr lang="en-US" sz="2000" dirty="0" smtClean="0">
              <a:solidFill>
                <a:schemeClr val="tx1"/>
              </a:solidFill>
              <a:latin typeface="Cambria"/>
              <a:cs typeface="Cambria"/>
              <a:sym typeface="Wingdings"/>
            </a:endParaRPr>
          </a:p>
          <a:p>
            <a:r>
              <a:rPr lang="en-US" sz="2000" b="1" dirty="0">
                <a:solidFill>
                  <a:schemeClr val="tx1"/>
                </a:solidFill>
                <a:latin typeface="Cambria"/>
                <a:cs typeface="Cambria"/>
                <a:sym typeface="Wingdings"/>
              </a:rPr>
              <a:t>c</a:t>
            </a:r>
            <a:r>
              <a:rPr lang="en-US" sz="2000" b="1" dirty="0" smtClean="0">
                <a:solidFill>
                  <a:schemeClr val="tx1"/>
                </a:solidFill>
                <a:latin typeface="Cambria"/>
                <a:cs typeface="Cambria"/>
                <a:sym typeface="Wingdings"/>
              </a:rPr>
              <a:t>hallenges</a:t>
            </a:r>
          </a:p>
          <a:p>
            <a:r>
              <a:rPr lang="en-US" sz="2000" dirty="0" smtClean="0">
                <a:solidFill>
                  <a:schemeClr val="tx1"/>
                </a:solidFill>
                <a:latin typeface="Cambria"/>
                <a:cs typeface="Cambria"/>
                <a:sym typeface="Wingdings"/>
              </a:rPr>
              <a:t>* radicalness and complexity of innovation </a:t>
            </a:r>
            <a:r>
              <a:rPr lang="en-US" sz="1600" dirty="0" smtClean="0">
                <a:solidFill>
                  <a:schemeClr val="tx1"/>
                </a:solidFill>
                <a:latin typeface="Cambria"/>
                <a:cs typeface="Cambria"/>
                <a:sym typeface="Wingdings"/>
              </a:rPr>
              <a:t>(</a:t>
            </a:r>
            <a:r>
              <a:rPr lang="en-US" sz="1600" dirty="0" err="1" smtClean="0">
                <a:solidFill>
                  <a:schemeClr val="tx1"/>
                </a:solidFill>
                <a:latin typeface="Cambria"/>
                <a:cs typeface="Cambria"/>
                <a:sym typeface="Wingdings"/>
              </a:rPr>
              <a:t>Aiman</a:t>
            </a:r>
            <a:r>
              <a:rPr lang="en-US" sz="1600" dirty="0" smtClean="0">
                <a:solidFill>
                  <a:schemeClr val="tx1"/>
                </a:solidFill>
                <a:latin typeface="Cambria"/>
                <a:cs typeface="Cambria"/>
                <a:sym typeface="Wingdings"/>
              </a:rPr>
              <a:t>-Smith &amp;Green, 2002)</a:t>
            </a:r>
          </a:p>
          <a:p>
            <a:r>
              <a:rPr lang="en-US" sz="2000" dirty="0" smtClean="0">
                <a:solidFill>
                  <a:schemeClr val="tx1"/>
                </a:solidFill>
                <a:latin typeface="Cambria"/>
                <a:cs typeface="Cambria"/>
                <a:sym typeface="Wingdings"/>
              </a:rPr>
              <a:t>* disrupting existing work routines </a:t>
            </a:r>
            <a:r>
              <a:rPr lang="en-US" sz="1600" dirty="0" smtClean="0">
                <a:solidFill>
                  <a:schemeClr val="tx1"/>
                </a:solidFill>
                <a:latin typeface="Cambria"/>
                <a:cs typeface="Cambria"/>
                <a:sym typeface="Wingdings"/>
              </a:rPr>
              <a:t>(Edmondson et al., 2001)</a:t>
            </a:r>
          </a:p>
          <a:p>
            <a:r>
              <a:rPr lang="en-US" sz="2000" dirty="0" smtClean="0">
                <a:solidFill>
                  <a:schemeClr val="tx1"/>
                </a:solidFill>
                <a:latin typeface="Cambria"/>
                <a:cs typeface="Cambria"/>
                <a:sym typeface="Wingdings"/>
              </a:rPr>
              <a:t>* climate and resources for implementation </a:t>
            </a:r>
            <a:r>
              <a:rPr lang="en-US" sz="1600" dirty="0" smtClean="0">
                <a:solidFill>
                  <a:schemeClr val="tx1"/>
                </a:solidFill>
                <a:latin typeface="Cambria"/>
                <a:cs typeface="Cambria"/>
                <a:sym typeface="Wingdings"/>
              </a:rPr>
              <a:t>(Klein &amp; </a:t>
            </a:r>
            <a:r>
              <a:rPr lang="en-US" sz="1600" dirty="0" err="1" smtClean="0">
                <a:solidFill>
                  <a:schemeClr val="tx1"/>
                </a:solidFill>
                <a:latin typeface="Cambria"/>
                <a:cs typeface="Cambria"/>
                <a:sym typeface="Wingdings"/>
              </a:rPr>
              <a:t>Sorra</a:t>
            </a:r>
            <a:r>
              <a:rPr lang="en-US" sz="1600" dirty="0" smtClean="0">
                <a:solidFill>
                  <a:schemeClr val="tx1"/>
                </a:solidFill>
                <a:latin typeface="Cambria"/>
                <a:cs typeface="Cambria"/>
                <a:sym typeface="Wingdings"/>
              </a:rPr>
              <a:t>, 1996)</a:t>
            </a:r>
          </a:p>
          <a:p>
            <a:r>
              <a:rPr lang="en-US" sz="2000" dirty="0" smtClean="0">
                <a:solidFill>
                  <a:schemeClr val="tx1"/>
                </a:solidFill>
                <a:latin typeface="Cambria"/>
                <a:cs typeface="Cambria"/>
                <a:sym typeface="Wingdings"/>
              </a:rPr>
              <a:t>* different objectives and expectations </a:t>
            </a:r>
            <a:r>
              <a:rPr lang="en-US" sz="1600" dirty="0" smtClean="0">
                <a:solidFill>
                  <a:schemeClr val="tx1"/>
                </a:solidFill>
                <a:latin typeface="Cambria"/>
                <a:cs typeface="Cambria"/>
                <a:sym typeface="Wingdings"/>
              </a:rPr>
              <a:t>(Rice et al., 2002)</a:t>
            </a:r>
          </a:p>
          <a:p>
            <a:r>
              <a:rPr lang="en-US" sz="2000" dirty="0" smtClean="0">
                <a:solidFill>
                  <a:schemeClr val="tx1"/>
                </a:solidFill>
                <a:latin typeface="Cambria"/>
                <a:cs typeface="Cambria"/>
                <a:sym typeface="Wingdings"/>
              </a:rPr>
              <a:t>* </a:t>
            </a:r>
            <a:r>
              <a:rPr lang="en-US" sz="2000" dirty="0">
                <a:solidFill>
                  <a:srgbClr val="04D50C"/>
                </a:solidFill>
                <a:latin typeface="Cambria"/>
                <a:cs typeface="Cambria"/>
                <a:sym typeface="Wingdings"/>
              </a:rPr>
              <a:t>s</a:t>
            </a:r>
            <a:r>
              <a:rPr lang="en-US" sz="2000" dirty="0" smtClean="0">
                <a:solidFill>
                  <a:srgbClr val="04D50C"/>
                </a:solidFill>
                <a:latin typeface="Cambria"/>
                <a:cs typeface="Cambria"/>
                <a:sym typeface="Wingdings"/>
              </a:rPr>
              <a:t>hare </a:t>
            </a:r>
            <a:r>
              <a:rPr lang="en-US" sz="2000" dirty="0" smtClean="0">
                <a:solidFill>
                  <a:schemeClr val="tx1"/>
                </a:solidFill>
                <a:latin typeface="Cambria"/>
                <a:cs typeface="Cambria"/>
                <a:sym typeface="Wingdings"/>
              </a:rPr>
              <a:t>innovation knowledge </a:t>
            </a:r>
            <a:r>
              <a:rPr lang="en-US" sz="1600" dirty="0" smtClean="0">
                <a:solidFill>
                  <a:schemeClr val="tx1"/>
                </a:solidFill>
                <a:latin typeface="Cambria"/>
                <a:cs typeface="Cambria"/>
                <a:sym typeface="Wingdings"/>
              </a:rPr>
              <a:t>(</a:t>
            </a:r>
            <a:r>
              <a:rPr lang="en-US" sz="1600" dirty="0" err="1" smtClean="0">
                <a:solidFill>
                  <a:schemeClr val="tx1"/>
                </a:solidFill>
                <a:latin typeface="Cambria"/>
                <a:cs typeface="Cambria"/>
                <a:sym typeface="Wingdings"/>
              </a:rPr>
              <a:t>Aiman</a:t>
            </a:r>
            <a:r>
              <a:rPr lang="en-US" sz="1600" dirty="0" smtClean="0">
                <a:solidFill>
                  <a:schemeClr val="tx1"/>
                </a:solidFill>
                <a:latin typeface="Cambria"/>
                <a:cs typeface="Cambria"/>
                <a:sym typeface="Wingdings"/>
              </a:rPr>
              <a:t>-Smith &amp; Green, 2002; Edmondson et al., 2001; </a:t>
            </a:r>
            <a:r>
              <a:rPr lang="en-US" sz="1600" dirty="0" err="1" smtClean="0">
                <a:solidFill>
                  <a:schemeClr val="tx1"/>
                </a:solidFill>
                <a:latin typeface="Cambria"/>
                <a:cs typeface="Cambria"/>
                <a:sym typeface="Wingdings"/>
              </a:rPr>
              <a:t>Tyre</a:t>
            </a:r>
            <a:r>
              <a:rPr lang="en-US" sz="1600" dirty="0" smtClean="0">
                <a:solidFill>
                  <a:schemeClr val="tx1"/>
                </a:solidFill>
                <a:latin typeface="Cambria"/>
                <a:cs typeface="Cambria"/>
                <a:sym typeface="Wingdings"/>
              </a:rPr>
              <a:t>, 1991)</a:t>
            </a:r>
            <a:endParaRPr lang="en-US" sz="2000" dirty="0" smtClean="0">
              <a:solidFill>
                <a:schemeClr val="tx1"/>
              </a:solidFill>
              <a:latin typeface="Cambria"/>
              <a:cs typeface="Cambria"/>
              <a:sym typeface="Wingdings"/>
            </a:endParaRPr>
          </a:p>
          <a:p>
            <a:r>
              <a:rPr lang="en-US" sz="2000" dirty="0" smtClean="0">
                <a:solidFill>
                  <a:schemeClr val="tx1"/>
                </a:solidFill>
                <a:latin typeface="Cambria"/>
                <a:cs typeface="Cambria"/>
                <a:sym typeface="Wingdings"/>
              </a:rPr>
              <a:t> implementation failure </a:t>
            </a:r>
            <a:r>
              <a:rPr lang="en-US" sz="1600" dirty="0" smtClean="0">
                <a:solidFill>
                  <a:schemeClr val="tx1"/>
                </a:solidFill>
                <a:latin typeface="Cambria"/>
                <a:cs typeface="Cambria"/>
                <a:sym typeface="Wingdings"/>
              </a:rPr>
              <a:t>(Klein and </a:t>
            </a:r>
            <a:r>
              <a:rPr lang="en-US" sz="1600" dirty="0" err="1" smtClean="0">
                <a:solidFill>
                  <a:schemeClr val="tx1"/>
                </a:solidFill>
                <a:latin typeface="Cambria"/>
                <a:cs typeface="Cambria"/>
                <a:sym typeface="Wingdings"/>
              </a:rPr>
              <a:t>Sorra</a:t>
            </a:r>
            <a:r>
              <a:rPr lang="en-US" sz="1600" dirty="0" smtClean="0">
                <a:solidFill>
                  <a:schemeClr val="tx1"/>
                </a:solidFill>
                <a:latin typeface="Cambria"/>
                <a:cs typeface="Cambria"/>
                <a:sym typeface="Wingdings"/>
              </a:rPr>
              <a:t>, 1996; Klein and Knight, 2005)</a:t>
            </a:r>
            <a:endParaRPr lang="en-US" sz="2000" dirty="0" smtClean="0">
              <a:solidFill>
                <a:schemeClr val="tx1"/>
              </a:solidFill>
              <a:latin typeface="Cambria"/>
              <a:cs typeface="Cambria"/>
              <a:sym typeface="Wingdings"/>
            </a:endParaRPr>
          </a:p>
          <a:p>
            <a:pPr marL="342900" indent="-342900">
              <a:buFontTx/>
              <a:buChar char="-"/>
            </a:pPr>
            <a:endParaRPr lang="en-US" sz="2000" b="1" dirty="0" smtClean="0">
              <a:solidFill>
                <a:schemeClr val="tx1"/>
              </a:solidFill>
              <a:latin typeface="Cambria"/>
              <a:cs typeface="Cambria"/>
              <a:sym typeface="Wingdings"/>
            </a:endParaRPr>
          </a:p>
          <a:p>
            <a:endParaRPr lang="en-US" sz="2000" dirty="0">
              <a:solidFill>
                <a:schemeClr val="tx1"/>
              </a:solidFill>
              <a:latin typeface="Cambria"/>
              <a:cs typeface="Cambria"/>
              <a:sym typeface="Wingdings"/>
            </a:endParaRPr>
          </a:p>
          <a:p>
            <a:endParaRPr lang="en-US" sz="2000" dirty="0" smtClean="0">
              <a:solidFill>
                <a:schemeClr val="tx1"/>
              </a:solidFill>
              <a:latin typeface="Cambria"/>
              <a:cs typeface="Cambria"/>
              <a:sym typeface="Wingdings"/>
            </a:endParaRPr>
          </a:p>
          <a:p>
            <a:r>
              <a:rPr lang="en-US" sz="2000" b="1" dirty="0" smtClean="0">
                <a:solidFill>
                  <a:schemeClr val="tx1"/>
                </a:solidFill>
                <a:latin typeface="Cambria"/>
                <a:cs typeface="Cambria"/>
              </a:rPr>
              <a:t> </a:t>
            </a:r>
          </a:p>
        </p:txBody>
      </p:sp>
    </p:spTree>
    <p:extLst>
      <p:ext uri="{BB962C8B-B14F-4D97-AF65-F5344CB8AC3E}">
        <p14:creationId xmlns:p14="http://schemas.microsoft.com/office/powerpoint/2010/main" val="22750993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a:latin typeface="Courier New"/>
                <a:cs typeface="Courier New"/>
              </a:rPr>
              <a:t>5</a:t>
            </a:r>
            <a:r>
              <a:rPr lang="en-US" sz="2800" b="1" baseline="-25000" dirty="0" smtClean="0">
                <a:latin typeface="Courier New"/>
                <a:cs typeface="Courier New"/>
              </a:rPr>
              <a:t>/20</a:t>
            </a:r>
            <a:r>
              <a:rPr lang="en-US" sz="2800" b="1" dirty="0" smtClean="0">
                <a:latin typeface="Courier New"/>
                <a:cs typeface="Courier New"/>
              </a:rPr>
              <a:t> [theory</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sp>
        <p:nvSpPr>
          <p:cNvPr id="5" name="Rectangle 4"/>
          <p:cNvSpPr/>
          <p:nvPr/>
        </p:nvSpPr>
        <p:spPr>
          <a:xfrm>
            <a:off x="5129663" y="1047026"/>
            <a:ext cx="3596612" cy="6912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1"/>
              </a:solidFill>
              <a:latin typeface="Cambria"/>
              <a:cs typeface="Cambria"/>
            </a:endParaRPr>
          </a:p>
        </p:txBody>
      </p:sp>
      <p:sp>
        <p:nvSpPr>
          <p:cNvPr id="6" name="Rectangle 5"/>
          <p:cNvSpPr/>
          <p:nvPr/>
        </p:nvSpPr>
        <p:spPr>
          <a:xfrm>
            <a:off x="479444" y="1047026"/>
            <a:ext cx="3599989" cy="6912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1"/>
              </a:solidFill>
              <a:latin typeface="Cambria"/>
              <a:cs typeface="Cambria"/>
            </a:endParaRPr>
          </a:p>
        </p:txBody>
      </p:sp>
      <p:pic>
        <p:nvPicPr>
          <p:cNvPr id="8" name="Picture 7"/>
          <p:cNvPicPr>
            <a:picLocks noChangeAspect="1"/>
          </p:cNvPicPr>
          <p:nvPr/>
        </p:nvPicPr>
        <p:blipFill>
          <a:blip r:embed="rId2"/>
          <a:stretch>
            <a:fillRect/>
          </a:stretch>
        </p:blipFill>
        <p:spPr>
          <a:xfrm>
            <a:off x="-50127" y="1082361"/>
            <a:ext cx="4680000" cy="2779200"/>
          </a:xfrm>
          <a:prstGeom prst="rect">
            <a:avLst/>
          </a:prstGeom>
        </p:spPr>
      </p:pic>
      <p:pic>
        <p:nvPicPr>
          <p:cNvPr id="9" name="Picture 8"/>
          <p:cNvPicPr>
            <a:picLocks noChangeAspect="1"/>
          </p:cNvPicPr>
          <p:nvPr/>
        </p:nvPicPr>
        <p:blipFill rotWithShape="1">
          <a:blip r:embed="rId3"/>
          <a:srcRect r="5201"/>
          <a:stretch/>
        </p:blipFill>
        <p:spPr>
          <a:xfrm>
            <a:off x="4707430" y="893825"/>
            <a:ext cx="4436570" cy="3215435"/>
          </a:xfrm>
          <a:prstGeom prst="rect">
            <a:avLst/>
          </a:prstGeom>
        </p:spPr>
      </p:pic>
      <p:sp>
        <p:nvSpPr>
          <p:cNvPr id="10" name="Rectangle 9"/>
          <p:cNvSpPr/>
          <p:nvPr/>
        </p:nvSpPr>
        <p:spPr>
          <a:xfrm>
            <a:off x="5129663" y="4619666"/>
            <a:ext cx="3596612" cy="6912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srgbClr val="000000"/>
                </a:solidFill>
                <a:latin typeface="Cambria"/>
                <a:cs typeface="Cambria"/>
              </a:rPr>
              <a:t>continued-sustained </a:t>
            </a:r>
            <a:r>
              <a:rPr lang="en-US" sz="2400" dirty="0" smtClean="0">
                <a:solidFill>
                  <a:schemeClr val="tx1"/>
                </a:solidFill>
                <a:latin typeface="Cambria"/>
                <a:cs typeface="Cambria"/>
              </a:rPr>
              <a:t>implementation</a:t>
            </a:r>
          </a:p>
          <a:p>
            <a:pPr algn="ctr"/>
            <a:r>
              <a:rPr lang="en-US" sz="2400" dirty="0" smtClean="0">
                <a:solidFill>
                  <a:srgbClr val="04D50C"/>
                </a:solidFill>
                <a:latin typeface="Cambria"/>
                <a:cs typeface="Cambria"/>
              </a:rPr>
              <a:t>production facility</a:t>
            </a:r>
            <a:endParaRPr lang="en-US" sz="2400" dirty="0">
              <a:solidFill>
                <a:srgbClr val="04D50C"/>
              </a:solidFill>
              <a:latin typeface="Cambria"/>
              <a:cs typeface="Cambria"/>
            </a:endParaRPr>
          </a:p>
        </p:txBody>
      </p:sp>
      <p:sp>
        <p:nvSpPr>
          <p:cNvPr id="11" name="Rectangle 10"/>
          <p:cNvSpPr/>
          <p:nvPr/>
        </p:nvSpPr>
        <p:spPr>
          <a:xfrm>
            <a:off x="479444" y="4619666"/>
            <a:ext cx="4150429" cy="6912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schemeClr val="tx1"/>
                </a:solidFill>
                <a:latin typeface="Cambria"/>
                <a:cs typeface="Cambria"/>
              </a:rPr>
              <a:t>initial</a:t>
            </a:r>
            <a:r>
              <a:rPr lang="en-US" sz="2400" b="1" u="sng" dirty="0" smtClean="0">
                <a:solidFill>
                  <a:schemeClr val="tx1"/>
                </a:solidFill>
                <a:latin typeface="Cambria"/>
                <a:cs typeface="Cambria"/>
              </a:rPr>
              <a:t> </a:t>
            </a:r>
          </a:p>
          <a:p>
            <a:pPr algn="ctr"/>
            <a:r>
              <a:rPr lang="en-US" sz="2400" dirty="0" smtClean="0">
                <a:solidFill>
                  <a:schemeClr val="tx1"/>
                </a:solidFill>
                <a:latin typeface="Cambria"/>
                <a:cs typeface="Cambria"/>
              </a:rPr>
              <a:t>implementation</a:t>
            </a:r>
          </a:p>
          <a:p>
            <a:pPr algn="ctr"/>
            <a:r>
              <a:rPr lang="en-US" sz="2400" dirty="0" smtClean="0">
                <a:solidFill>
                  <a:srgbClr val="04D50C"/>
                </a:solidFill>
                <a:latin typeface="Cambria"/>
                <a:cs typeface="Cambria"/>
              </a:rPr>
              <a:t>pilot plant</a:t>
            </a:r>
            <a:endParaRPr lang="en-US" sz="2400" dirty="0">
              <a:solidFill>
                <a:srgbClr val="04D50C"/>
              </a:solidFill>
              <a:latin typeface="Cambria"/>
              <a:cs typeface="Cambria"/>
            </a:endParaRPr>
          </a:p>
        </p:txBody>
      </p:sp>
    </p:spTree>
    <p:extLst>
      <p:ext uri="{BB962C8B-B14F-4D97-AF65-F5344CB8AC3E}">
        <p14:creationId xmlns:p14="http://schemas.microsoft.com/office/powerpoint/2010/main" val="11649040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a:latin typeface="Courier New"/>
                <a:cs typeface="Courier New"/>
              </a:rPr>
              <a:t>6</a:t>
            </a:r>
            <a:r>
              <a:rPr lang="en-US" sz="2800" b="1" baseline="-25000" dirty="0" smtClean="0">
                <a:latin typeface="Courier New"/>
                <a:cs typeface="Courier New"/>
              </a:rPr>
              <a:t>/20</a:t>
            </a:r>
            <a:r>
              <a:rPr lang="en-US" sz="2800" b="1" dirty="0" smtClean="0">
                <a:latin typeface="Courier New"/>
                <a:cs typeface="Courier New"/>
              </a:rPr>
              <a:t> [theory</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sp>
        <p:nvSpPr>
          <p:cNvPr id="10" name="Rectangle 9"/>
          <p:cNvSpPr/>
          <p:nvPr/>
        </p:nvSpPr>
        <p:spPr>
          <a:xfrm>
            <a:off x="232375" y="852533"/>
            <a:ext cx="8667716" cy="69122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Courier New"/>
                <a:cs typeface="Courier New"/>
              </a:rPr>
              <a:t>c</a:t>
            </a:r>
            <a:r>
              <a:rPr lang="en-US" sz="2400" b="1" dirty="0" smtClean="0">
                <a:solidFill>
                  <a:schemeClr val="bg1"/>
                </a:solidFill>
                <a:latin typeface="Courier New"/>
                <a:cs typeface="Courier New"/>
              </a:rPr>
              <a:t>ross-boundary knowledge sharing</a:t>
            </a:r>
          </a:p>
        </p:txBody>
      </p:sp>
      <p:sp>
        <p:nvSpPr>
          <p:cNvPr id="12" name="Rectangle 11"/>
          <p:cNvSpPr/>
          <p:nvPr/>
        </p:nvSpPr>
        <p:spPr>
          <a:xfrm>
            <a:off x="232375" y="1543758"/>
            <a:ext cx="8663885" cy="461200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2000" dirty="0" smtClean="0">
                <a:solidFill>
                  <a:srgbClr val="000000"/>
                </a:solidFill>
                <a:latin typeface="Cambria"/>
                <a:cs typeface="Cambria"/>
              </a:rPr>
              <a:t>.. necessary as innovations transition toward implementation and involve members from different </a:t>
            </a:r>
            <a:r>
              <a:rPr lang="en-US" sz="2000" dirty="0" smtClean="0">
                <a:solidFill>
                  <a:srgbClr val="04D50C"/>
                </a:solidFill>
                <a:latin typeface="Cambria"/>
                <a:cs typeface="Cambria"/>
              </a:rPr>
              <a:t>communities</a:t>
            </a:r>
            <a:r>
              <a:rPr lang="en-US" sz="2000" dirty="0" smtClean="0">
                <a:solidFill>
                  <a:srgbClr val="000000"/>
                </a:solidFill>
                <a:latin typeface="Cambria"/>
                <a:cs typeface="Cambria"/>
              </a:rPr>
              <a:t> </a:t>
            </a:r>
            <a:r>
              <a:rPr lang="en-US" sz="1600" dirty="0" smtClean="0">
                <a:solidFill>
                  <a:srgbClr val="000000"/>
                </a:solidFill>
                <a:latin typeface="Cambria"/>
                <a:cs typeface="Cambria"/>
              </a:rPr>
              <a:t>(e.g. engineers and operators)</a:t>
            </a:r>
            <a:endParaRPr lang="en-US" sz="2000" dirty="0" smtClean="0">
              <a:solidFill>
                <a:srgbClr val="000000"/>
              </a:solidFill>
              <a:latin typeface="Cambria"/>
              <a:cs typeface="Cambria"/>
            </a:endParaRPr>
          </a:p>
          <a:p>
            <a:r>
              <a:rPr lang="en-US" sz="2000" dirty="0" smtClean="0">
                <a:solidFill>
                  <a:srgbClr val="000000"/>
                </a:solidFill>
                <a:latin typeface="Cambria"/>
                <a:cs typeface="Cambria"/>
              </a:rPr>
              <a:t>.. </a:t>
            </a:r>
            <a:r>
              <a:rPr lang="en-US" sz="2000" dirty="0">
                <a:solidFill>
                  <a:srgbClr val="000000"/>
                </a:solidFill>
                <a:latin typeface="Cambria"/>
                <a:cs typeface="Cambria"/>
              </a:rPr>
              <a:t>t</a:t>
            </a:r>
            <a:r>
              <a:rPr lang="en-US" sz="2000" dirty="0" smtClean="0">
                <a:solidFill>
                  <a:srgbClr val="000000"/>
                </a:solidFill>
                <a:latin typeface="Cambria"/>
                <a:cs typeface="Cambria"/>
              </a:rPr>
              <a:t>hrough codification and transfer </a:t>
            </a:r>
            <a:r>
              <a:rPr lang="en-US" sz="1600" dirty="0" smtClean="0">
                <a:solidFill>
                  <a:srgbClr val="000000"/>
                </a:solidFill>
                <a:latin typeface="Cambria"/>
                <a:cs typeface="Cambria"/>
              </a:rPr>
              <a:t>(March &amp; Simon, 1958)</a:t>
            </a:r>
          </a:p>
          <a:p>
            <a:endParaRPr lang="en-US" b="1" dirty="0" smtClean="0">
              <a:solidFill>
                <a:srgbClr val="000000"/>
              </a:solidFill>
              <a:latin typeface="Cambria"/>
              <a:cs typeface="Cambria"/>
            </a:endParaRPr>
          </a:p>
          <a:p>
            <a:r>
              <a:rPr lang="en-US" sz="2000" b="1" dirty="0" smtClean="0">
                <a:solidFill>
                  <a:srgbClr val="000000"/>
                </a:solidFill>
                <a:latin typeface="Cambria"/>
                <a:cs typeface="Cambria"/>
              </a:rPr>
              <a:t>is challenging </a:t>
            </a:r>
            <a:r>
              <a:rPr lang="en-US" sz="2000" b="1" dirty="0">
                <a:solidFill>
                  <a:srgbClr val="000000"/>
                </a:solidFill>
                <a:latin typeface="Cambria"/>
                <a:cs typeface="Cambria"/>
              </a:rPr>
              <a:t>when </a:t>
            </a:r>
            <a:r>
              <a:rPr lang="en-US" sz="2000" b="1" dirty="0" smtClean="0">
                <a:solidFill>
                  <a:srgbClr val="000000"/>
                </a:solidFill>
                <a:latin typeface="Cambria"/>
                <a:cs typeface="Cambria"/>
              </a:rPr>
              <a:t>innovation knowledge</a:t>
            </a:r>
          </a:p>
          <a:p>
            <a:r>
              <a:rPr lang="en-US" sz="2000" dirty="0" smtClean="0">
                <a:solidFill>
                  <a:srgbClr val="000000"/>
                </a:solidFill>
                <a:latin typeface="Cambria"/>
                <a:cs typeface="Cambria"/>
              </a:rPr>
              <a:t>.. is hard to codify &amp; objectify when highly tacit </a:t>
            </a:r>
            <a:r>
              <a:rPr lang="en-US" sz="1600" dirty="0">
                <a:solidFill>
                  <a:srgbClr val="000000"/>
                </a:solidFill>
                <a:latin typeface="Cambria"/>
                <a:cs typeface="Cambria"/>
              </a:rPr>
              <a:t>(</a:t>
            </a:r>
            <a:r>
              <a:rPr lang="en-US" sz="1600" dirty="0" err="1">
                <a:solidFill>
                  <a:srgbClr val="000000"/>
                </a:solidFill>
                <a:latin typeface="Cambria"/>
                <a:cs typeface="Cambria"/>
              </a:rPr>
              <a:t>Nonaka</a:t>
            </a:r>
            <a:r>
              <a:rPr lang="en-US" sz="1600" dirty="0">
                <a:solidFill>
                  <a:srgbClr val="000000"/>
                </a:solidFill>
                <a:latin typeface="Cambria"/>
                <a:cs typeface="Cambria"/>
              </a:rPr>
              <a:t>, 1994; </a:t>
            </a:r>
            <a:r>
              <a:rPr lang="en-US" sz="1600" dirty="0" smtClean="0">
                <a:solidFill>
                  <a:srgbClr val="000000"/>
                </a:solidFill>
                <a:latin typeface="Cambria"/>
                <a:cs typeface="Cambria"/>
              </a:rPr>
              <a:t>Polanyi, </a:t>
            </a:r>
            <a:r>
              <a:rPr lang="en-US" sz="1600" dirty="0">
                <a:solidFill>
                  <a:srgbClr val="000000"/>
                </a:solidFill>
                <a:latin typeface="Cambria"/>
                <a:cs typeface="Cambria"/>
              </a:rPr>
              <a:t>1966) </a:t>
            </a:r>
            <a:endParaRPr lang="en-US" sz="1600" dirty="0" smtClean="0">
              <a:solidFill>
                <a:srgbClr val="000000"/>
              </a:solidFill>
              <a:latin typeface="Cambria"/>
              <a:cs typeface="Cambria"/>
            </a:endParaRPr>
          </a:p>
          <a:p>
            <a:r>
              <a:rPr lang="en-US" sz="2000" dirty="0" smtClean="0">
                <a:solidFill>
                  <a:srgbClr val="000000"/>
                </a:solidFill>
                <a:latin typeface="Cambria"/>
                <a:cs typeface="Cambria"/>
              </a:rPr>
              <a:t>.. is sticky </a:t>
            </a:r>
            <a:r>
              <a:rPr lang="en-US" sz="1600" dirty="0">
                <a:solidFill>
                  <a:srgbClr val="000000"/>
                </a:solidFill>
                <a:latin typeface="Cambria"/>
                <a:cs typeface="Cambria"/>
              </a:rPr>
              <a:t>(</a:t>
            </a:r>
            <a:r>
              <a:rPr lang="en-US" sz="1600" dirty="0" err="1">
                <a:solidFill>
                  <a:srgbClr val="000000"/>
                </a:solidFill>
                <a:latin typeface="Cambria"/>
                <a:cs typeface="Cambria"/>
              </a:rPr>
              <a:t>Szulanski</a:t>
            </a:r>
            <a:r>
              <a:rPr lang="en-US" sz="1600" dirty="0">
                <a:solidFill>
                  <a:srgbClr val="000000"/>
                </a:solidFill>
                <a:latin typeface="Cambria"/>
                <a:cs typeface="Cambria"/>
              </a:rPr>
              <a:t>, 1996; </a:t>
            </a:r>
            <a:r>
              <a:rPr lang="en-US" sz="1600" dirty="0" err="1">
                <a:solidFill>
                  <a:srgbClr val="000000"/>
                </a:solidFill>
                <a:latin typeface="Cambria"/>
                <a:cs typeface="Cambria"/>
              </a:rPr>
              <a:t>Tyre</a:t>
            </a:r>
            <a:r>
              <a:rPr lang="en-US" sz="1600" dirty="0">
                <a:solidFill>
                  <a:srgbClr val="000000"/>
                </a:solidFill>
                <a:latin typeface="Cambria"/>
                <a:cs typeface="Cambria"/>
              </a:rPr>
              <a:t> &amp; Von </a:t>
            </a:r>
            <a:r>
              <a:rPr lang="en-US" sz="1600" dirty="0" err="1">
                <a:solidFill>
                  <a:srgbClr val="000000"/>
                </a:solidFill>
                <a:latin typeface="Cambria"/>
                <a:cs typeface="Cambria"/>
              </a:rPr>
              <a:t>Hippel</a:t>
            </a:r>
            <a:r>
              <a:rPr lang="en-US" sz="1600" dirty="0">
                <a:solidFill>
                  <a:srgbClr val="000000"/>
                </a:solidFill>
                <a:latin typeface="Cambria"/>
                <a:cs typeface="Cambria"/>
              </a:rPr>
              <a:t>, 1997; Von </a:t>
            </a:r>
            <a:r>
              <a:rPr lang="en-US" sz="1600" dirty="0" err="1">
                <a:solidFill>
                  <a:srgbClr val="000000"/>
                </a:solidFill>
                <a:latin typeface="Cambria"/>
                <a:cs typeface="Cambria"/>
              </a:rPr>
              <a:t>Hippel</a:t>
            </a:r>
            <a:r>
              <a:rPr lang="en-US" sz="1600" dirty="0">
                <a:solidFill>
                  <a:srgbClr val="000000"/>
                </a:solidFill>
                <a:latin typeface="Cambria"/>
                <a:cs typeface="Cambria"/>
              </a:rPr>
              <a:t>, 1994)</a:t>
            </a:r>
            <a:endParaRPr lang="en-US" sz="2000" dirty="0">
              <a:solidFill>
                <a:srgbClr val="000000"/>
              </a:solidFill>
              <a:latin typeface="Cambria"/>
              <a:cs typeface="Cambria"/>
            </a:endParaRPr>
          </a:p>
          <a:p>
            <a:r>
              <a:rPr lang="en-US" sz="2000" b="1" dirty="0" smtClean="0">
                <a:solidFill>
                  <a:srgbClr val="000000"/>
                </a:solidFill>
                <a:latin typeface="Cambria"/>
                <a:cs typeface="Cambria"/>
              </a:rPr>
              <a:t>.. </a:t>
            </a:r>
            <a:r>
              <a:rPr lang="en-US" sz="2000" dirty="0" smtClean="0">
                <a:solidFill>
                  <a:srgbClr val="000000"/>
                </a:solidFill>
                <a:latin typeface="Cambria"/>
                <a:cs typeface="Cambria"/>
              </a:rPr>
              <a:t>is </a:t>
            </a:r>
            <a:r>
              <a:rPr lang="en-US" sz="2000" dirty="0">
                <a:solidFill>
                  <a:srgbClr val="000000"/>
                </a:solidFill>
                <a:latin typeface="Cambria"/>
                <a:cs typeface="Cambria"/>
              </a:rPr>
              <a:t>more radical and requires substantial </a:t>
            </a:r>
            <a:r>
              <a:rPr lang="en-US" sz="2000" dirty="0">
                <a:solidFill>
                  <a:srgbClr val="04D50C"/>
                </a:solidFill>
                <a:latin typeface="Cambria"/>
                <a:cs typeface="Cambria"/>
              </a:rPr>
              <a:t>knowledge transformation </a:t>
            </a:r>
            <a:r>
              <a:rPr lang="en-US" sz="1600" dirty="0">
                <a:solidFill>
                  <a:srgbClr val="000000"/>
                </a:solidFill>
                <a:latin typeface="Cambria"/>
                <a:cs typeface="Cambria"/>
              </a:rPr>
              <a:t>(</a:t>
            </a:r>
            <a:r>
              <a:rPr lang="en-US" sz="1600" dirty="0" err="1">
                <a:solidFill>
                  <a:srgbClr val="000000"/>
                </a:solidFill>
                <a:latin typeface="Cambria"/>
                <a:cs typeface="Cambria"/>
              </a:rPr>
              <a:t>Bechky</a:t>
            </a:r>
            <a:r>
              <a:rPr lang="en-US" sz="1600" dirty="0">
                <a:solidFill>
                  <a:srgbClr val="000000"/>
                </a:solidFill>
                <a:latin typeface="Cambria"/>
                <a:cs typeface="Cambria"/>
              </a:rPr>
              <a:t>, 2003; </a:t>
            </a:r>
            <a:r>
              <a:rPr lang="en-US" sz="1600" dirty="0" err="1">
                <a:solidFill>
                  <a:srgbClr val="000000"/>
                </a:solidFill>
                <a:latin typeface="Cambria"/>
                <a:cs typeface="Cambria"/>
              </a:rPr>
              <a:t>Carlile</a:t>
            </a:r>
            <a:r>
              <a:rPr lang="en-US" sz="1600" dirty="0">
                <a:solidFill>
                  <a:srgbClr val="000000"/>
                </a:solidFill>
                <a:latin typeface="Cambria"/>
                <a:cs typeface="Cambria"/>
              </a:rPr>
              <a:t>, 2004; </a:t>
            </a:r>
            <a:r>
              <a:rPr lang="en-US" sz="1600" dirty="0" err="1">
                <a:solidFill>
                  <a:srgbClr val="000000"/>
                </a:solidFill>
                <a:latin typeface="Cambria"/>
                <a:cs typeface="Cambria"/>
              </a:rPr>
              <a:t>Carlile</a:t>
            </a:r>
            <a:r>
              <a:rPr lang="en-US" sz="1600" dirty="0">
                <a:solidFill>
                  <a:srgbClr val="000000"/>
                </a:solidFill>
                <a:latin typeface="Cambria"/>
                <a:cs typeface="Cambria"/>
              </a:rPr>
              <a:t> and </a:t>
            </a:r>
            <a:r>
              <a:rPr lang="en-US" sz="1600" dirty="0" err="1">
                <a:solidFill>
                  <a:srgbClr val="000000"/>
                </a:solidFill>
                <a:latin typeface="Cambria"/>
                <a:cs typeface="Cambria"/>
              </a:rPr>
              <a:t>Rebentisch</a:t>
            </a:r>
            <a:r>
              <a:rPr lang="en-US" sz="1600" dirty="0">
                <a:solidFill>
                  <a:srgbClr val="000000"/>
                </a:solidFill>
                <a:latin typeface="Cambria"/>
                <a:cs typeface="Cambria"/>
              </a:rPr>
              <a:t>, 2003)</a:t>
            </a:r>
            <a:r>
              <a:rPr lang="en-US" sz="2000" dirty="0">
                <a:solidFill>
                  <a:srgbClr val="000000"/>
                </a:solidFill>
                <a:latin typeface="Cambria"/>
                <a:cs typeface="Cambria"/>
              </a:rPr>
              <a:t>. </a:t>
            </a:r>
            <a:endParaRPr lang="en-US" sz="2000" dirty="0" smtClean="0">
              <a:solidFill>
                <a:srgbClr val="000000"/>
              </a:solidFill>
              <a:latin typeface="Cambria"/>
              <a:cs typeface="Cambria"/>
            </a:endParaRPr>
          </a:p>
          <a:p>
            <a:endParaRPr lang="en-US" b="1" dirty="0" smtClean="0">
              <a:solidFill>
                <a:srgbClr val="000000"/>
              </a:solidFill>
              <a:latin typeface="Cambria"/>
              <a:cs typeface="Cambria"/>
            </a:endParaRPr>
          </a:p>
          <a:p>
            <a:r>
              <a:rPr lang="en-US" sz="2000" b="1" dirty="0">
                <a:solidFill>
                  <a:srgbClr val="000000"/>
                </a:solidFill>
                <a:latin typeface="Cambria"/>
                <a:cs typeface="Cambria"/>
              </a:rPr>
              <a:t>a</a:t>
            </a:r>
            <a:r>
              <a:rPr lang="en-US" sz="2000" b="1" dirty="0" smtClean="0">
                <a:solidFill>
                  <a:srgbClr val="000000"/>
                </a:solidFill>
                <a:latin typeface="Cambria"/>
                <a:cs typeface="Cambria"/>
              </a:rPr>
              <a:t>nd therefore requires cross-boundary interactions </a:t>
            </a:r>
            <a:r>
              <a:rPr lang="en-US" sz="1600" dirty="0" smtClean="0">
                <a:solidFill>
                  <a:srgbClr val="000000"/>
                </a:solidFill>
                <a:latin typeface="Cambria"/>
                <a:cs typeface="Cambria"/>
              </a:rPr>
              <a:t>(</a:t>
            </a:r>
            <a:r>
              <a:rPr lang="en-US" sz="1600" dirty="0" err="1" smtClean="0">
                <a:solidFill>
                  <a:srgbClr val="000000"/>
                </a:solidFill>
                <a:latin typeface="Cambria"/>
                <a:cs typeface="Cambria"/>
              </a:rPr>
              <a:t>Tyre</a:t>
            </a:r>
            <a:r>
              <a:rPr lang="en-US" sz="1600" dirty="0" smtClean="0">
                <a:solidFill>
                  <a:srgbClr val="000000"/>
                </a:solidFill>
                <a:latin typeface="Cambria"/>
                <a:cs typeface="Cambria"/>
              </a:rPr>
              <a:t>, 1991; </a:t>
            </a:r>
            <a:r>
              <a:rPr lang="en-US" sz="1600" dirty="0" err="1" smtClean="0">
                <a:solidFill>
                  <a:srgbClr val="000000"/>
                </a:solidFill>
                <a:latin typeface="Cambria"/>
                <a:cs typeface="Cambria"/>
              </a:rPr>
              <a:t>Douthwaite</a:t>
            </a:r>
            <a:r>
              <a:rPr lang="en-US" sz="1600" dirty="0" smtClean="0">
                <a:solidFill>
                  <a:srgbClr val="000000"/>
                </a:solidFill>
                <a:latin typeface="Cambria"/>
                <a:cs typeface="Cambria"/>
              </a:rPr>
              <a:t> et al., 2001; Wood &amp; Brown, 1998)</a:t>
            </a:r>
            <a:endParaRPr lang="en-US" sz="2000" dirty="0" smtClean="0">
              <a:solidFill>
                <a:srgbClr val="000000"/>
              </a:solidFill>
              <a:latin typeface="Cambria"/>
              <a:cs typeface="Cambria"/>
            </a:endParaRPr>
          </a:p>
          <a:p>
            <a:r>
              <a:rPr lang="en-US" sz="2000" dirty="0" smtClean="0">
                <a:solidFill>
                  <a:srgbClr val="000000"/>
                </a:solidFill>
                <a:latin typeface="Cambria"/>
                <a:cs typeface="Cambria"/>
              </a:rPr>
              <a:t>* boundary spanners </a:t>
            </a:r>
            <a:r>
              <a:rPr lang="en-US" sz="1600" dirty="0" smtClean="0">
                <a:solidFill>
                  <a:srgbClr val="000000"/>
                </a:solidFill>
                <a:latin typeface="Cambria"/>
                <a:cs typeface="Cambria"/>
              </a:rPr>
              <a:t>(</a:t>
            </a:r>
            <a:r>
              <a:rPr lang="en-US" sz="1600" dirty="0">
                <a:solidFill>
                  <a:srgbClr val="000000"/>
                </a:solidFill>
                <a:latin typeface="Cambria"/>
                <a:cs typeface="Cambria"/>
              </a:rPr>
              <a:t>Allen, 1977; </a:t>
            </a:r>
            <a:r>
              <a:rPr lang="en-US" sz="1600" dirty="0" err="1">
                <a:solidFill>
                  <a:srgbClr val="000000"/>
                </a:solidFill>
                <a:latin typeface="Cambria"/>
                <a:cs typeface="Cambria"/>
              </a:rPr>
              <a:t>Hargadon</a:t>
            </a:r>
            <a:r>
              <a:rPr lang="en-US" sz="1600" dirty="0">
                <a:solidFill>
                  <a:srgbClr val="000000"/>
                </a:solidFill>
                <a:latin typeface="Cambria"/>
                <a:cs typeface="Cambria"/>
              </a:rPr>
              <a:t> and Sutton, 1997 </a:t>
            </a:r>
            <a:r>
              <a:rPr lang="en-US" sz="1600" dirty="0" smtClean="0">
                <a:solidFill>
                  <a:srgbClr val="000000"/>
                </a:solidFill>
                <a:latin typeface="Cambria"/>
                <a:cs typeface="Cambria"/>
              </a:rPr>
              <a:t>)</a:t>
            </a:r>
          </a:p>
          <a:p>
            <a:r>
              <a:rPr lang="en-US" sz="2000" dirty="0" smtClean="0">
                <a:solidFill>
                  <a:srgbClr val="000000"/>
                </a:solidFill>
                <a:latin typeface="Cambria"/>
                <a:cs typeface="Cambria"/>
              </a:rPr>
              <a:t>* boundary objects</a:t>
            </a:r>
            <a:r>
              <a:rPr lang="en-US" sz="1600" dirty="0" smtClean="0">
                <a:solidFill>
                  <a:srgbClr val="000000"/>
                </a:solidFill>
                <a:latin typeface="Cambria"/>
                <a:cs typeface="Cambria"/>
              </a:rPr>
              <a:t> (</a:t>
            </a:r>
            <a:r>
              <a:rPr lang="en-US" sz="1600" dirty="0" err="1" smtClean="0">
                <a:solidFill>
                  <a:srgbClr val="000000"/>
                </a:solidFill>
                <a:latin typeface="Cambria"/>
                <a:cs typeface="Cambria"/>
              </a:rPr>
              <a:t>Carlile</a:t>
            </a:r>
            <a:r>
              <a:rPr lang="en-US" sz="1600" dirty="0" smtClean="0">
                <a:solidFill>
                  <a:srgbClr val="000000"/>
                </a:solidFill>
                <a:latin typeface="Cambria"/>
                <a:cs typeface="Cambria"/>
              </a:rPr>
              <a:t>, 2002; </a:t>
            </a:r>
            <a:r>
              <a:rPr lang="en-US" sz="1600" dirty="0" err="1" smtClean="0">
                <a:solidFill>
                  <a:srgbClr val="000000"/>
                </a:solidFill>
                <a:latin typeface="Cambria"/>
                <a:cs typeface="Cambria"/>
              </a:rPr>
              <a:t>Bechky</a:t>
            </a:r>
            <a:r>
              <a:rPr lang="en-US" sz="1600" dirty="0" smtClean="0">
                <a:solidFill>
                  <a:srgbClr val="000000"/>
                </a:solidFill>
                <a:latin typeface="Cambria"/>
                <a:cs typeface="Cambria"/>
              </a:rPr>
              <a:t>, 2003)</a:t>
            </a:r>
          </a:p>
          <a:p>
            <a:r>
              <a:rPr lang="en-US" sz="2000" dirty="0" smtClean="0">
                <a:solidFill>
                  <a:srgbClr val="000000"/>
                </a:solidFill>
                <a:latin typeface="Cambria"/>
                <a:cs typeface="Cambria"/>
              </a:rPr>
              <a:t>* </a:t>
            </a:r>
            <a:r>
              <a:rPr lang="en-US" sz="2000" dirty="0">
                <a:solidFill>
                  <a:srgbClr val="000000"/>
                </a:solidFill>
                <a:latin typeface="Cambria"/>
                <a:cs typeface="Cambria"/>
              </a:rPr>
              <a:t>e</a:t>
            </a:r>
            <a:r>
              <a:rPr lang="en-US" sz="2000" dirty="0" smtClean="0">
                <a:solidFill>
                  <a:srgbClr val="000000"/>
                </a:solidFill>
                <a:latin typeface="Cambria"/>
                <a:cs typeface="Cambria"/>
              </a:rPr>
              <a:t>mergence of new </a:t>
            </a:r>
            <a:r>
              <a:rPr lang="en-US" sz="2000" dirty="0" smtClean="0">
                <a:solidFill>
                  <a:srgbClr val="04D50C"/>
                </a:solidFill>
                <a:latin typeface="Cambria"/>
                <a:cs typeface="Cambria"/>
              </a:rPr>
              <a:t>joint field </a:t>
            </a:r>
            <a:r>
              <a:rPr lang="en-US" sz="2000" dirty="0" smtClean="0">
                <a:solidFill>
                  <a:srgbClr val="000000"/>
                </a:solidFill>
                <a:latin typeface="Cambria"/>
                <a:cs typeface="Cambria"/>
              </a:rPr>
              <a:t>of practice</a:t>
            </a:r>
            <a:r>
              <a:rPr lang="en-US" sz="1600" dirty="0" smtClean="0">
                <a:solidFill>
                  <a:srgbClr val="000000"/>
                </a:solidFill>
                <a:latin typeface="Cambria"/>
                <a:cs typeface="Cambria"/>
              </a:rPr>
              <a:t> (</a:t>
            </a:r>
            <a:r>
              <a:rPr lang="en-US" sz="1600" dirty="0" err="1" smtClean="0">
                <a:solidFill>
                  <a:srgbClr val="000000"/>
                </a:solidFill>
                <a:latin typeface="Cambria"/>
                <a:cs typeface="Cambria"/>
              </a:rPr>
              <a:t>Levina</a:t>
            </a:r>
            <a:r>
              <a:rPr lang="en-US" sz="1600" dirty="0" smtClean="0">
                <a:solidFill>
                  <a:srgbClr val="000000"/>
                </a:solidFill>
                <a:latin typeface="Cambria"/>
                <a:cs typeface="Cambria"/>
              </a:rPr>
              <a:t> and </a:t>
            </a:r>
            <a:r>
              <a:rPr lang="en-US" sz="1600" dirty="0" err="1" smtClean="0">
                <a:solidFill>
                  <a:srgbClr val="000000"/>
                </a:solidFill>
                <a:latin typeface="Cambria"/>
                <a:cs typeface="Cambria"/>
              </a:rPr>
              <a:t>Vaast</a:t>
            </a:r>
            <a:r>
              <a:rPr lang="en-US" sz="1600" dirty="0" smtClean="0">
                <a:solidFill>
                  <a:srgbClr val="000000"/>
                </a:solidFill>
                <a:latin typeface="Cambria"/>
                <a:cs typeface="Cambria"/>
              </a:rPr>
              <a:t>, 2005; 2014)</a:t>
            </a:r>
          </a:p>
          <a:p>
            <a:endParaRPr lang="en-US" sz="2000" dirty="0">
              <a:solidFill>
                <a:srgbClr val="000000"/>
              </a:solidFill>
              <a:latin typeface="Cambria"/>
              <a:cs typeface="Cambria"/>
            </a:endParaRPr>
          </a:p>
        </p:txBody>
      </p:sp>
    </p:spTree>
    <p:extLst>
      <p:ext uri="{BB962C8B-B14F-4D97-AF65-F5344CB8AC3E}">
        <p14:creationId xmlns:p14="http://schemas.microsoft.com/office/powerpoint/2010/main" val="28701827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a:latin typeface="Courier New"/>
                <a:cs typeface="Courier New"/>
              </a:rPr>
              <a:t>7</a:t>
            </a:r>
            <a:r>
              <a:rPr lang="en-US" sz="2800" b="1" baseline="-25000" dirty="0" smtClean="0">
                <a:latin typeface="Courier New"/>
                <a:cs typeface="Courier New"/>
              </a:rPr>
              <a:t>/20</a:t>
            </a:r>
            <a:r>
              <a:rPr lang="en-US" sz="2800" b="1" dirty="0" smtClean="0">
                <a:latin typeface="Courier New"/>
                <a:cs typeface="Courier New"/>
              </a:rPr>
              <a:t> [paradox</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sp>
        <p:nvSpPr>
          <p:cNvPr id="5" name="Rectangle 4"/>
          <p:cNvSpPr/>
          <p:nvPr/>
        </p:nvSpPr>
        <p:spPr>
          <a:xfrm>
            <a:off x="275243" y="4876805"/>
            <a:ext cx="4217107" cy="6912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latin typeface="Cambria"/>
                <a:cs typeface="Cambria"/>
              </a:rPr>
              <a:t>t</a:t>
            </a:r>
            <a:r>
              <a:rPr lang="en-US" sz="2400" dirty="0" smtClean="0">
                <a:solidFill>
                  <a:schemeClr val="tx1"/>
                </a:solidFill>
                <a:latin typeface="Cambria"/>
                <a:cs typeface="Cambria"/>
              </a:rPr>
              <a:t>ransform knowledge and practices of </a:t>
            </a:r>
            <a:r>
              <a:rPr lang="en-US" sz="2400" dirty="0" smtClean="0">
                <a:solidFill>
                  <a:srgbClr val="04D50C"/>
                </a:solidFill>
                <a:latin typeface="Cambria"/>
                <a:cs typeface="Cambria"/>
              </a:rPr>
              <a:t>existing</a:t>
            </a:r>
            <a:r>
              <a:rPr lang="en-US" sz="2400" dirty="0" smtClean="0">
                <a:solidFill>
                  <a:schemeClr val="tx1"/>
                </a:solidFill>
                <a:latin typeface="Cambria"/>
                <a:cs typeface="Cambria"/>
              </a:rPr>
              <a:t> members</a:t>
            </a:r>
            <a:endParaRPr lang="en-US" sz="2400" b="1" dirty="0">
              <a:solidFill>
                <a:schemeClr val="tx1"/>
              </a:solidFill>
              <a:latin typeface="Cambria"/>
              <a:cs typeface="Cambria"/>
            </a:endParaRPr>
          </a:p>
        </p:txBody>
      </p:sp>
      <p:sp>
        <p:nvSpPr>
          <p:cNvPr id="6" name="Rectangle 5"/>
          <p:cNvSpPr/>
          <p:nvPr/>
        </p:nvSpPr>
        <p:spPr>
          <a:xfrm>
            <a:off x="4679153" y="4861864"/>
            <a:ext cx="4220938" cy="6912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latin typeface="Cambria"/>
                <a:cs typeface="Cambria"/>
              </a:rPr>
              <a:t>t</a:t>
            </a:r>
            <a:r>
              <a:rPr lang="en-US" sz="2400" dirty="0" smtClean="0">
                <a:solidFill>
                  <a:schemeClr val="tx1"/>
                </a:solidFill>
                <a:latin typeface="Cambria"/>
                <a:cs typeface="Cambria"/>
              </a:rPr>
              <a:t>ransform knowledge &amp; practices of </a:t>
            </a:r>
            <a:r>
              <a:rPr lang="en-US" sz="2400" dirty="0" smtClean="0">
                <a:solidFill>
                  <a:srgbClr val="04D50C"/>
                </a:solidFill>
                <a:latin typeface="Cambria"/>
                <a:cs typeface="Cambria"/>
              </a:rPr>
              <a:t>new</a:t>
            </a:r>
            <a:r>
              <a:rPr lang="en-US" sz="2400" dirty="0" smtClean="0">
                <a:solidFill>
                  <a:schemeClr val="tx1"/>
                </a:solidFill>
                <a:latin typeface="Cambria"/>
                <a:cs typeface="Cambria"/>
              </a:rPr>
              <a:t> members</a:t>
            </a:r>
            <a:endParaRPr lang="en-US" sz="2400" b="1" dirty="0">
              <a:solidFill>
                <a:schemeClr val="tx1"/>
              </a:solidFill>
              <a:latin typeface="Cambria"/>
              <a:cs typeface="Cambria"/>
            </a:endParaRPr>
          </a:p>
        </p:txBody>
      </p:sp>
      <p:pic>
        <p:nvPicPr>
          <p:cNvPr id="10" name="Picture 9"/>
          <p:cNvPicPr>
            <a:picLocks noChangeAspect="1"/>
          </p:cNvPicPr>
          <p:nvPr/>
        </p:nvPicPr>
        <p:blipFill>
          <a:blip r:embed="rId3"/>
          <a:stretch>
            <a:fillRect/>
          </a:stretch>
        </p:blipFill>
        <p:spPr>
          <a:xfrm>
            <a:off x="275243" y="1530930"/>
            <a:ext cx="4217108" cy="3025072"/>
          </a:xfrm>
          <a:prstGeom prst="rect">
            <a:avLst/>
          </a:prstGeom>
        </p:spPr>
      </p:pic>
      <p:pic>
        <p:nvPicPr>
          <p:cNvPr id="11" name="Picture 10"/>
          <p:cNvPicPr>
            <a:picLocks noChangeAspect="1"/>
          </p:cNvPicPr>
          <p:nvPr/>
        </p:nvPicPr>
        <p:blipFill rotWithShape="1">
          <a:blip r:embed="rId4">
            <a:grayscl/>
          </a:blip>
          <a:srcRect b="4442"/>
          <a:stretch/>
        </p:blipFill>
        <p:spPr>
          <a:xfrm>
            <a:off x="4679153" y="1530930"/>
            <a:ext cx="4220938" cy="3025072"/>
          </a:xfrm>
          <a:prstGeom prst="rect">
            <a:avLst/>
          </a:prstGeom>
        </p:spPr>
      </p:pic>
      <p:sp>
        <p:nvSpPr>
          <p:cNvPr id="12" name="Rectangle 11"/>
          <p:cNvSpPr/>
          <p:nvPr/>
        </p:nvSpPr>
        <p:spPr>
          <a:xfrm>
            <a:off x="232375" y="852709"/>
            <a:ext cx="4259975" cy="69122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Courier New"/>
                <a:cs typeface="Courier New"/>
              </a:rPr>
              <a:t>i</a:t>
            </a:r>
            <a:r>
              <a:rPr lang="en-US" sz="2400" b="1" dirty="0" smtClean="0">
                <a:solidFill>
                  <a:schemeClr val="bg1"/>
                </a:solidFill>
                <a:latin typeface="Courier New"/>
                <a:cs typeface="Courier New"/>
              </a:rPr>
              <a:t>nnovation implementation</a:t>
            </a:r>
            <a:endParaRPr lang="en-US" sz="2400" dirty="0" smtClean="0">
              <a:solidFill>
                <a:schemeClr val="bg1"/>
              </a:solidFill>
              <a:latin typeface="Courier New"/>
              <a:cs typeface="Courier New"/>
            </a:endParaRPr>
          </a:p>
        </p:txBody>
      </p:sp>
      <p:sp>
        <p:nvSpPr>
          <p:cNvPr id="13" name="Rectangle 12"/>
          <p:cNvSpPr/>
          <p:nvPr/>
        </p:nvSpPr>
        <p:spPr>
          <a:xfrm>
            <a:off x="4679153" y="852533"/>
            <a:ext cx="4220938" cy="69122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Courier New"/>
                <a:cs typeface="Courier New"/>
              </a:rPr>
              <a:t>k</a:t>
            </a:r>
            <a:r>
              <a:rPr lang="en-US" sz="2400" b="1" dirty="0" smtClean="0">
                <a:solidFill>
                  <a:schemeClr val="bg1"/>
                </a:solidFill>
                <a:latin typeface="Courier New"/>
                <a:cs typeface="Courier New"/>
              </a:rPr>
              <a:t>nowledge sharing</a:t>
            </a:r>
          </a:p>
        </p:txBody>
      </p:sp>
    </p:spTree>
    <p:extLst>
      <p:ext uri="{BB962C8B-B14F-4D97-AF65-F5344CB8AC3E}">
        <p14:creationId xmlns:p14="http://schemas.microsoft.com/office/powerpoint/2010/main" val="27299385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7671" y="1610831"/>
            <a:ext cx="8229600" cy="4525963"/>
          </a:xfrm>
        </p:spPr>
        <p:txBody>
          <a:bodyPr/>
          <a:lstStyle/>
          <a:p>
            <a:pPr marL="0" indent="0" algn="ctr">
              <a:buNone/>
            </a:pPr>
            <a:r>
              <a:rPr lang="en-US" dirty="0">
                <a:latin typeface="Courier New"/>
                <a:cs typeface="Courier New"/>
              </a:rPr>
              <a:t>What practices do organizational actors develop </a:t>
            </a:r>
            <a:r>
              <a:rPr lang="en-US" dirty="0" smtClean="0">
                <a:latin typeface="Courier New"/>
                <a:cs typeface="Courier New"/>
              </a:rPr>
              <a:t>to </a:t>
            </a:r>
            <a:r>
              <a:rPr lang="en-US" dirty="0">
                <a:latin typeface="Courier New"/>
                <a:cs typeface="Courier New"/>
              </a:rPr>
              <a:t>successfully </a:t>
            </a:r>
            <a:r>
              <a:rPr lang="en-US" dirty="0" smtClean="0">
                <a:latin typeface="Courier New"/>
                <a:cs typeface="Courier New"/>
              </a:rPr>
              <a:t>move innovation knowledge out of research labs into their sites of deployment? </a:t>
            </a:r>
            <a:endParaRPr lang="en-US" dirty="0">
              <a:latin typeface="Courier New"/>
              <a:cs typeface="Courier New"/>
            </a:endParaRPr>
          </a:p>
          <a:p>
            <a:endParaRPr lang="en-US" dirty="0"/>
          </a:p>
        </p:txBody>
      </p:sp>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a:latin typeface="Courier New"/>
                <a:cs typeface="Courier New"/>
              </a:rPr>
              <a:t>8</a:t>
            </a:r>
            <a:r>
              <a:rPr lang="en-US" sz="2800" b="1" baseline="-25000" dirty="0" smtClean="0">
                <a:latin typeface="Courier New"/>
                <a:cs typeface="Courier New"/>
              </a:rPr>
              <a:t>/20</a:t>
            </a:r>
            <a:r>
              <a:rPr lang="en-US" sz="2800" b="1" dirty="0" smtClean="0">
                <a:latin typeface="Courier New"/>
                <a:cs typeface="Courier New"/>
              </a:rPr>
              <a:t> [research question</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spTree>
    <p:extLst>
      <p:ext uri="{BB962C8B-B14F-4D97-AF65-F5344CB8AC3E}">
        <p14:creationId xmlns:p14="http://schemas.microsoft.com/office/powerpoint/2010/main" val="272993854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6155765"/>
            <a:ext cx="7772400" cy="7022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baseline="-25000" dirty="0">
                <a:latin typeface="Courier New"/>
                <a:cs typeface="Courier New"/>
              </a:rPr>
              <a:t>9</a:t>
            </a:r>
            <a:r>
              <a:rPr lang="en-US" sz="2800" b="1" baseline="-25000" dirty="0" smtClean="0">
                <a:latin typeface="Courier New"/>
                <a:cs typeface="Courier New"/>
              </a:rPr>
              <a:t>/20</a:t>
            </a:r>
            <a:r>
              <a:rPr lang="en-US" sz="2800" b="1" dirty="0" smtClean="0">
                <a:latin typeface="Courier New"/>
                <a:cs typeface="Courier New"/>
              </a:rPr>
              <a:t> [approach and methods</a:t>
            </a:r>
            <a:r>
              <a:rPr lang="en-US" sz="2800" b="1" dirty="0" smtClean="0">
                <a:solidFill>
                  <a:srgbClr val="000000"/>
                </a:solidFill>
                <a:latin typeface="Courier New"/>
                <a:cs typeface="Courier New"/>
              </a:rPr>
              <a:t>]</a:t>
            </a:r>
            <a:endParaRPr lang="en-US" sz="2800" b="1" dirty="0">
              <a:solidFill>
                <a:srgbClr val="000000"/>
              </a:solidFill>
              <a:latin typeface="Courier New"/>
              <a:cs typeface="Courier New"/>
            </a:endParaRPr>
          </a:p>
        </p:txBody>
      </p:sp>
      <p:grpSp>
        <p:nvGrpSpPr>
          <p:cNvPr id="5" name="Group 4"/>
          <p:cNvGrpSpPr/>
          <p:nvPr/>
        </p:nvGrpSpPr>
        <p:grpSpPr>
          <a:xfrm>
            <a:off x="4606435" y="859143"/>
            <a:ext cx="4771663" cy="4321544"/>
            <a:chOff x="4606435" y="859143"/>
            <a:chExt cx="4771663" cy="4321544"/>
          </a:xfrm>
        </p:grpSpPr>
        <p:sp>
          <p:nvSpPr>
            <p:cNvPr id="11" name="Rectangle 10"/>
            <p:cNvSpPr/>
            <p:nvPr/>
          </p:nvSpPr>
          <p:spPr>
            <a:xfrm>
              <a:off x="5371144" y="4489462"/>
              <a:ext cx="4006954" cy="6912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schemeClr val="tx1"/>
                  </a:solidFill>
                  <a:latin typeface="Cambria"/>
                  <a:cs typeface="Cambria"/>
                </a:rPr>
                <a:t>Project </a:t>
              </a:r>
              <a:r>
                <a:rPr lang="en-US" sz="2400" b="1" dirty="0" err="1" smtClean="0">
                  <a:solidFill>
                    <a:schemeClr val="tx1"/>
                  </a:solidFill>
                  <a:latin typeface="Cambria"/>
                  <a:cs typeface="Cambria"/>
                </a:rPr>
                <a:t>Hogo</a:t>
              </a:r>
              <a:endParaRPr lang="en-US" sz="2400" b="1" u="sng" dirty="0">
                <a:solidFill>
                  <a:schemeClr val="tx1"/>
                </a:solidFill>
                <a:latin typeface="Cambria"/>
                <a:cs typeface="Cambria"/>
              </a:endParaRPr>
            </a:p>
          </p:txBody>
        </p:sp>
        <p:sp>
          <p:nvSpPr>
            <p:cNvPr id="13" name="Rounded Rectangle 12"/>
            <p:cNvSpPr/>
            <p:nvPr/>
          </p:nvSpPr>
          <p:spPr>
            <a:xfrm>
              <a:off x="5634444" y="3152814"/>
              <a:ext cx="3468957" cy="1399331"/>
            </a:xfrm>
            <a:prstGeom prst="roundRect">
              <a:avLst/>
            </a:prstGeom>
            <a:noFill/>
            <a:ln w="28575" cmpd="sng">
              <a:solidFill>
                <a:srgbClr val="04D50C"/>
              </a:solidFill>
              <a:prstDash val="solid"/>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2090593" rtl="0" eaLnBrk="1" latinLnBrk="0" hangingPunct="1">
                <a:defRPr sz="8200" kern="1200">
                  <a:solidFill>
                    <a:schemeClr val="lt1"/>
                  </a:solidFill>
                  <a:latin typeface="+mn-lt"/>
                  <a:ea typeface="+mn-ea"/>
                  <a:cs typeface="+mn-cs"/>
                </a:defRPr>
              </a:lvl1pPr>
              <a:lvl2pPr marL="2090593" algn="l" defTabSz="2090593" rtl="0" eaLnBrk="1" latinLnBrk="0" hangingPunct="1">
                <a:defRPr sz="8200" kern="1200">
                  <a:solidFill>
                    <a:schemeClr val="lt1"/>
                  </a:solidFill>
                  <a:latin typeface="+mn-lt"/>
                  <a:ea typeface="+mn-ea"/>
                  <a:cs typeface="+mn-cs"/>
                </a:defRPr>
              </a:lvl2pPr>
              <a:lvl3pPr marL="4181185" algn="l" defTabSz="2090593" rtl="0" eaLnBrk="1" latinLnBrk="0" hangingPunct="1">
                <a:defRPr sz="8200" kern="1200">
                  <a:solidFill>
                    <a:schemeClr val="lt1"/>
                  </a:solidFill>
                  <a:latin typeface="+mn-lt"/>
                  <a:ea typeface="+mn-ea"/>
                  <a:cs typeface="+mn-cs"/>
                </a:defRPr>
              </a:lvl3pPr>
              <a:lvl4pPr marL="6271778" algn="l" defTabSz="2090593" rtl="0" eaLnBrk="1" latinLnBrk="0" hangingPunct="1">
                <a:defRPr sz="8200" kern="1200">
                  <a:solidFill>
                    <a:schemeClr val="lt1"/>
                  </a:solidFill>
                  <a:latin typeface="+mn-lt"/>
                  <a:ea typeface="+mn-ea"/>
                  <a:cs typeface="+mn-cs"/>
                </a:defRPr>
              </a:lvl4pPr>
              <a:lvl5pPr marL="8362371" algn="l" defTabSz="2090593" rtl="0" eaLnBrk="1" latinLnBrk="0" hangingPunct="1">
                <a:defRPr sz="8200" kern="1200">
                  <a:solidFill>
                    <a:schemeClr val="lt1"/>
                  </a:solidFill>
                  <a:latin typeface="+mn-lt"/>
                  <a:ea typeface="+mn-ea"/>
                  <a:cs typeface="+mn-cs"/>
                </a:defRPr>
              </a:lvl5pPr>
              <a:lvl6pPr marL="10452964" algn="l" defTabSz="2090593" rtl="0" eaLnBrk="1" latinLnBrk="0" hangingPunct="1">
                <a:defRPr sz="8200" kern="1200">
                  <a:solidFill>
                    <a:schemeClr val="lt1"/>
                  </a:solidFill>
                  <a:latin typeface="+mn-lt"/>
                  <a:ea typeface="+mn-ea"/>
                  <a:cs typeface="+mn-cs"/>
                </a:defRPr>
              </a:lvl6pPr>
              <a:lvl7pPr marL="12543556" algn="l" defTabSz="2090593" rtl="0" eaLnBrk="1" latinLnBrk="0" hangingPunct="1">
                <a:defRPr sz="8200" kern="1200">
                  <a:solidFill>
                    <a:schemeClr val="lt1"/>
                  </a:solidFill>
                  <a:latin typeface="+mn-lt"/>
                  <a:ea typeface="+mn-ea"/>
                  <a:cs typeface="+mn-cs"/>
                </a:defRPr>
              </a:lvl7pPr>
              <a:lvl8pPr marL="14634149" algn="l" defTabSz="2090593" rtl="0" eaLnBrk="1" latinLnBrk="0" hangingPunct="1">
                <a:defRPr sz="8200" kern="1200">
                  <a:solidFill>
                    <a:schemeClr val="lt1"/>
                  </a:solidFill>
                  <a:latin typeface="+mn-lt"/>
                  <a:ea typeface="+mn-ea"/>
                  <a:cs typeface="+mn-cs"/>
                </a:defRPr>
              </a:lvl8pPr>
              <a:lvl9pPr marL="16724742" algn="l" defTabSz="2090593" rtl="0" eaLnBrk="1" latinLnBrk="0" hangingPunct="1">
                <a:defRPr sz="8200" kern="1200">
                  <a:solidFill>
                    <a:schemeClr val="lt1"/>
                  </a:solidFill>
                  <a:latin typeface="+mn-lt"/>
                  <a:ea typeface="+mn-ea"/>
                  <a:cs typeface="+mn-cs"/>
                </a:defRPr>
              </a:lvl9pPr>
            </a:lstStyle>
            <a:p>
              <a:pPr algn="ctr"/>
              <a:endParaRPr lang="en-US" sz="3100">
                <a:solidFill>
                  <a:srgbClr val="000000"/>
                </a:solidFill>
              </a:endParaRPr>
            </a:p>
          </p:txBody>
        </p:sp>
        <p:sp>
          <p:nvSpPr>
            <p:cNvPr id="14" name="Rectangle 13"/>
            <p:cNvSpPr/>
            <p:nvPr/>
          </p:nvSpPr>
          <p:spPr>
            <a:xfrm>
              <a:off x="4606435" y="1796518"/>
              <a:ext cx="4244245" cy="3037628"/>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2090593" rtl="0" eaLnBrk="1" latinLnBrk="0" hangingPunct="1">
                <a:defRPr sz="8200" kern="1200">
                  <a:solidFill>
                    <a:schemeClr val="lt1"/>
                  </a:solidFill>
                  <a:latin typeface="+mn-lt"/>
                  <a:ea typeface="+mn-ea"/>
                  <a:cs typeface="+mn-cs"/>
                </a:defRPr>
              </a:lvl1pPr>
              <a:lvl2pPr marL="2090593" algn="l" defTabSz="2090593" rtl="0" eaLnBrk="1" latinLnBrk="0" hangingPunct="1">
                <a:defRPr sz="8200" kern="1200">
                  <a:solidFill>
                    <a:schemeClr val="lt1"/>
                  </a:solidFill>
                  <a:latin typeface="+mn-lt"/>
                  <a:ea typeface="+mn-ea"/>
                  <a:cs typeface="+mn-cs"/>
                </a:defRPr>
              </a:lvl2pPr>
              <a:lvl3pPr marL="4181185" algn="l" defTabSz="2090593" rtl="0" eaLnBrk="1" latinLnBrk="0" hangingPunct="1">
                <a:defRPr sz="8200" kern="1200">
                  <a:solidFill>
                    <a:schemeClr val="lt1"/>
                  </a:solidFill>
                  <a:latin typeface="+mn-lt"/>
                  <a:ea typeface="+mn-ea"/>
                  <a:cs typeface="+mn-cs"/>
                </a:defRPr>
              </a:lvl3pPr>
              <a:lvl4pPr marL="6271778" algn="l" defTabSz="2090593" rtl="0" eaLnBrk="1" latinLnBrk="0" hangingPunct="1">
                <a:defRPr sz="8200" kern="1200">
                  <a:solidFill>
                    <a:schemeClr val="lt1"/>
                  </a:solidFill>
                  <a:latin typeface="+mn-lt"/>
                  <a:ea typeface="+mn-ea"/>
                  <a:cs typeface="+mn-cs"/>
                </a:defRPr>
              </a:lvl4pPr>
              <a:lvl5pPr marL="8362371" algn="l" defTabSz="2090593" rtl="0" eaLnBrk="1" latinLnBrk="0" hangingPunct="1">
                <a:defRPr sz="8200" kern="1200">
                  <a:solidFill>
                    <a:schemeClr val="lt1"/>
                  </a:solidFill>
                  <a:latin typeface="+mn-lt"/>
                  <a:ea typeface="+mn-ea"/>
                  <a:cs typeface="+mn-cs"/>
                </a:defRPr>
              </a:lvl5pPr>
              <a:lvl6pPr marL="10452964" algn="l" defTabSz="2090593" rtl="0" eaLnBrk="1" latinLnBrk="0" hangingPunct="1">
                <a:defRPr sz="8200" kern="1200">
                  <a:solidFill>
                    <a:schemeClr val="lt1"/>
                  </a:solidFill>
                  <a:latin typeface="+mn-lt"/>
                  <a:ea typeface="+mn-ea"/>
                  <a:cs typeface="+mn-cs"/>
                </a:defRPr>
              </a:lvl6pPr>
              <a:lvl7pPr marL="12543556" algn="l" defTabSz="2090593" rtl="0" eaLnBrk="1" latinLnBrk="0" hangingPunct="1">
                <a:defRPr sz="8200" kern="1200">
                  <a:solidFill>
                    <a:schemeClr val="lt1"/>
                  </a:solidFill>
                  <a:latin typeface="+mn-lt"/>
                  <a:ea typeface="+mn-ea"/>
                  <a:cs typeface="+mn-cs"/>
                </a:defRPr>
              </a:lvl7pPr>
              <a:lvl8pPr marL="14634149" algn="l" defTabSz="2090593" rtl="0" eaLnBrk="1" latinLnBrk="0" hangingPunct="1">
                <a:defRPr sz="8200" kern="1200">
                  <a:solidFill>
                    <a:schemeClr val="lt1"/>
                  </a:solidFill>
                  <a:latin typeface="+mn-lt"/>
                  <a:ea typeface="+mn-ea"/>
                  <a:cs typeface="+mn-cs"/>
                </a:defRPr>
              </a:lvl8pPr>
              <a:lvl9pPr marL="16724742" algn="l" defTabSz="2090593" rtl="0" eaLnBrk="1" latinLnBrk="0" hangingPunct="1">
                <a:defRPr sz="8200" kern="1200">
                  <a:solidFill>
                    <a:schemeClr val="lt1"/>
                  </a:solidFill>
                  <a:latin typeface="+mn-lt"/>
                  <a:ea typeface="+mn-ea"/>
                  <a:cs typeface="+mn-cs"/>
                </a:defRPr>
              </a:lvl9pPr>
            </a:lstStyle>
            <a:p>
              <a:r>
                <a:rPr lang="en-US" sz="1600" b="1" dirty="0">
                  <a:solidFill>
                    <a:srgbClr val="000000"/>
                  </a:solidFill>
                  <a:latin typeface="Courier New"/>
                  <a:cs typeface="Courier New"/>
                </a:rPr>
                <a:t>DIVISION</a:t>
              </a:r>
              <a:endParaRPr lang="en-US" sz="1800" b="1" dirty="0">
                <a:solidFill>
                  <a:srgbClr val="000000"/>
                </a:solidFill>
                <a:latin typeface="Courier New"/>
                <a:cs typeface="Courier New"/>
              </a:endParaRPr>
            </a:p>
            <a:p>
              <a:endParaRPr lang="en-US" sz="1800" b="1" dirty="0">
                <a:solidFill>
                  <a:srgbClr val="000000"/>
                </a:solidFill>
                <a:latin typeface="Times New Roman" panose="02020603050405020304" pitchFamily="18" charset="0"/>
                <a:cs typeface="Times New Roman" panose="02020603050405020304" pitchFamily="18" charset="0"/>
              </a:endParaRPr>
            </a:p>
            <a:p>
              <a:endParaRPr lang="en-US" sz="1800" b="1" dirty="0">
                <a:solidFill>
                  <a:srgbClr val="000000"/>
                </a:solidFill>
                <a:latin typeface="Times New Roman" panose="02020603050405020304" pitchFamily="18" charset="0"/>
                <a:cs typeface="Times New Roman" panose="02020603050405020304" pitchFamily="18" charset="0"/>
              </a:endParaRPr>
            </a:p>
            <a:p>
              <a:endParaRPr lang="en-US" sz="1800" b="1" dirty="0">
                <a:solidFill>
                  <a:srgbClr val="000000"/>
                </a:solidFill>
                <a:latin typeface="Times New Roman" panose="02020603050405020304" pitchFamily="18" charset="0"/>
                <a:cs typeface="Times New Roman" panose="02020603050405020304" pitchFamily="18" charset="0"/>
              </a:endParaRPr>
            </a:p>
            <a:p>
              <a:endParaRPr lang="en-US" sz="800" b="1" dirty="0" smtClean="0">
                <a:solidFill>
                  <a:srgbClr val="000000"/>
                </a:solidFill>
                <a:latin typeface="Times New Roman" panose="02020603050405020304" pitchFamily="18" charset="0"/>
                <a:cs typeface="Times New Roman" panose="02020603050405020304" pitchFamily="18" charset="0"/>
              </a:endParaRPr>
            </a:p>
            <a:p>
              <a:endParaRPr lang="en-US" sz="800" b="1" dirty="0">
                <a:solidFill>
                  <a:srgbClr val="000000"/>
                </a:solidFill>
                <a:latin typeface="Times New Roman" panose="02020603050405020304" pitchFamily="18" charset="0"/>
                <a:cs typeface="Times New Roman" panose="02020603050405020304" pitchFamily="18" charset="0"/>
              </a:endParaRPr>
            </a:p>
            <a:p>
              <a:endParaRPr lang="en-US" sz="800" b="1" dirty="0">
                <a:solidFill>
                  <a:srgbClr val="000000"/>
                </a:solidFill>
                <a:latin typeface="Times New Roman" panose="02020603050405020304" pitchFamily="18" charset="0"/>
                <a:cs typeface="Times New Roman" panose="02020603050405020304" pitchFamily="18" charset="0"/>
              </a:endParaRPr>
            </a:p>
            <a:p>
              <a:endParaRPr lang="en-US" sz="1600" b="1" dirty="0" smtClean="0">
                <a:solidFill>
                  <a:srgbClr val="000000"/>
                </a:solidFill>
                <a:latin typeface="Times New Roman" panose="02020603050405020304" pitchFamily="18" charset="0"/>
                <a:cs typeface="Times New Roman" panose="02020603050405020304" pitchFamily="18" charset="0"/>
              </a:endParaRPr>
            </a:p>
            <a:p>
              <a:r>
                <a:rPr lang="en-US" sz="1600" b="1" dirty="0" smtClean="0">
                  <a:solidFill>
                    <a:srgbClr val="000000"/>
                  </a:solidFill>
                  <a:latin typeface="Courier New"/>
                  <a:cs typeface="Courier New"/>
                </a:rPr>
                <a:t>HOGO</a:t>
              </a:r>
              <a:endParaRPr lang="en-US" sz="1800" b="1" dirty="0">
                <a:solidFill>
                  <a:srgbClr val="000000"/>
                </a:solidFill>
                <a:latin typeface="Courier New"/>
                <a:cs typeface="Courier New"/>
              </a:endParaRPr>
            </a:p>
          </p:txBody>
        </p:sp>
        <p:sp>
          <p:nvSpPr>
            <p:cNvPr id="15" name="Rectangle 14"/>
            <p:cNvSpPr/>
            <p:nvPr/>
          </p:nvSpPr>
          <p:spPr>
            <a:xfrm>
              <a:off x="4606435" y="982344"/>
              <a:ext cx="3891711" cy="725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2090593" rtl="0" eaLnBrk="1" latinLnBrk="0" hangingPunct="1">
                <a:defRPr sz="8200" kern="1200">
                  <a:solidFill>
                    <a:schemeClr val="lt1"/>
                  </a:solidFill>
                  <a:latin typeface="+mn-lt"/>
                  <a:ea typeface="+mn-ea"/>
                  <a:cs typeface="+mn-cs"/>
                </a:defRPr>
              </a:lvl1pPr>
              <a:lvl2pPr marL="2090593" algn="l" defTabSz="2090593" rtl="0" eaLnBrk="1" latinLnBrk="0" hangingPunct="1">
                <a:defRPr sz="8200" kern="1200">
                  <a:solidFill>
                    <a:schemeClr val="lt1"/>
                  </a:solidFill>
                  <a:latin typeface="+mn-lt"/>
                  <a:ea typeface="+mn-ea"/>
                  <a:cs typeface="+mn-cs"/>
                </a:defRPr>
              </a:lvl2pPr>
              <a:lvl3pPr marL="4181185" algn="l" defTabSz="2090593" rtl="0" eaLnBrk="1" latinLnBrk="0" hangingPunct="1">
                <a:defRPr sz="8200" kern="1200">
                  <a:solidFill>
                    <a:schemeClr val="lt1"/>
                  </a:solidFill>
                  <a:latin typeface="+mn-lt"/>
                  <a:ea typeface="+mn-ea"/>
                  <a:cs typeface="+mn-cs"/>
                </a:defRPr>
              </a:lvl3pPr>
              <a:lvl4pPr marL="6271778" algn="l" defTabSz="2090593" rtl="0" eaLnBrk="1" latinLnBrk="0" hangingPunct="1">
                <a:defRPr sz="8200" kern="1200">
                  <a:solidFill>
                    <a:schemeClr val="lt1"/>
                  </a:solidFill>
                  <a:latin typeface="+mn-lt"/>
                  <a:ea typeface="+mn-ea"/>
                  <a:cs typeface="+mn-cs"/>
                </a:defRPr>
              </a:lvl4pPr>
              <a:lvl5pPr marL="8362371" algn="l" defTabSz="2090593" rtl="0" eaLnBrk="1" latinLnBrk="0" hangingPunct="1">
                <a:defRPr sz="8200" kern="1200">
                  <a:solidFill>
                    <a:schemeClr val="lt1"/>
                  </a:solidFill>
                  <a:latin typeface="+mn-lt"/>
                  <a:ea typeface="+mn-ea"/>
                  <a:cs typeface="+mn-cs"/>
                </a:defRPr>
              </a:lvl5pPr>
              <a:lvl6pPr marL="10452964" algn="l" defTabSz="2090593" rtl="0" eaLnBrk="1" latinLnBrk="0" hangingPunct="1">
                <a:defRPr sz="8200" kern="1200">
                  <a:solidFill>
                    <a:schemeClr val="lt1"/>
                  </a:solidFill>
                  <a:latin typeface="+mn-lt"/>
                  <a:ea typeface="+mn-ea"/>
                  <a:cs typeface="+mn-cs"/>
                </a:defRPr>
              </a:lvl6pPr>
              <a:lvl7pPr marL="12543556" algn="l" defTabSz="2090593" rtl="0" eaLnBrk="1" latinLnBrk="0" hangingPunct="1">
                <a:defRPr sz="8200" kern="1200">
                  <a:solidFill>
                    <a:schemeClr val="lt1"/>
                  </a:solidFill>
                  <a:latin typeface="+mn-lt"/>
                  <a:ea typeface="+mn-ea"/>
                  <a:cs typeface="+mn-cs"/>
                </a:defRPr>
              </a:lvl7pPr>
              <a:lvl8pPr marL="14634149" algn="l" defTabSz="2090593" rtl="0" eaLnBrk="1" latinLnBrk="0" hangingPunct="1">
                <a:defRPr sz="8200" kern="1200">
                  <a:solidFill>
                    <a:schemeClr val="lt1"/>
                  </a:solidFill>
                  <a:latin typeface="+mn-lt"/>
                  <a:ea typeface="+mn-ea"/>
                  <a:cs typeface="+mn-cs"/>
                </a:defRPr>
              </a:lvl8pPr>
              <a:lvl9pPr marL="16724742" algn="l" defTabSz="2090593" rtl="0" eaLnBrk="1" latinLnBrk="0" hangingPunct="1">
                <a:defRPr sz="8200" kern="1200">
                  <a:solidFill>
                    <a:schemeClr val="lt1"/>
                  </a:solidFill>
                  <a:latin typeface="+mn-lt"/>
                  <a:ea typeface="+mn-ea"/>
                  <a:cs typeface="+mn-cs"/>
                </a:defRPr>
              </a:lvl9pPr>
            </a:lstStyle>
            <a:p>
              <a:r>
                <a:rPr lang="en-US" sz="1600" b="1" dirty="0">
                  <a:solidFill>
                    <a:srgbClr val="000000"/>
                  </a:solidFill>
                  <a:latin typeface="Courier New"/>
                  <a:cs typeface="Courier New"/>
                </a:rPr>
                <a:t>HQ</a:t>
              </a:r>
              <a:endParaRPr lang="en-US" sz="2800" b="1" dirty="0">
                <a:solidFill>
                  <a:srgbClr val="000000"/>
                </a:solidFill>
                <a:latin typeface="Courier New"/>
                <a:cs typeface="Courier New"/>
              </a:endParaRPr>
            </a:p>
          </p:txBody>
        </p:sp>
        <p:sp>
          <p:nvSpPr>
            <p:cNvPr id="16" name="Rounded Rectangle 15"/>
            <p:cNvSpPr/>
            <p:nvPr/>
          </p:nvSpPr>
          <p:spPr>
            <a:xfrm>
              <a:off x="6149305" y="859143"/>
              <a:ext cx="2453505" cy="60090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090593" rtl="0" eaLnBrk="1" latinLnBrk="0" hangingPunct="1">
                <a:defRPr sz="8200" kern="1200">
                  <a:solidFill>
                    <a:schemeClr val="lt1"/>
                  </a:solidFill>
                  <a:latin typeface="+mn-lt"/>
                  <a:ea typeface="+mn-ea"/>
                  <a:cs typeface="+mn-cs"/>
                </a:defRPr>
              </a:lvl1pPr>
              <a:lvl2pPr marL="2090593" algn="l" defTabSz="2090593" rtl="0" eaLnBrk="1" latinLnBrk="0" hangingPunct="1">
                <a:defRPr sz="8200" kern="1200">
                  <a:solidFill>
                    <a:schemeClr val="lt1"/>
                  </a:solidFill>
                  <a:latin typeface="+mn-lt"/>
                  <a:ea typeface="+mn-ea"/>
                  <a:cs typeface="+mn-cs"/>
                </a:defRPr>
              </a:lvl2pPr>
              <a:lvl3pPr marL="4181185" algn="l" defTabSz="2090593" rtl="0" eaLnBrk="1" latinLnBrk="0" hangingPunct="1">
                <a:defRPr sz="8200" kern="1200">
                  <a:solidFill>
                    <a:schemeClr val="lt1"/>
                  </a:solidFill>
                  <a:latin typeface="+mn-lt"/>
                  <a:ea typeface="+mn-ea"/>
                  <a:cs typeface="+mn-cs"/>
                </a:defRPr>
              </a:lvl3pPr>
              <a:lvl4pPr marL="6271778" algn="l" defTabSz="2090593" rtl="0" eaLnBrk="1" latinLnBrk="0" hangingPunct="1">
                <a:defRPr sz="8200" kern="1200">
                  <a:solidFill>
                    <a:schemeClr val="lt1"/>
                  </a:solidFill>
                  <a:latin typeface="+mn-lt"/>
                  <a:ea typeface="+mn-ea"/>
                  <a:cs typeface="+mn-cs"/>
                </a:defRPr>
              </a:lvl4pPr>
              <a:lvl5pPr marL="8362371" algn="l" defTabSz="2090593" rtl="0" eaLnBrk="1" latinLnBrk="0" hangingPunct="1">
                <a:defRPr sz="8200" kern="1200">
                  <a:solidFill>
                    <a:schemeClr val="lt1"/>
                  </a:solidFill>
                  <a:latin typeface="+mn-lt"/>
                  <a:ea typeface="+mn-ea"/>
                  <a:cs typeface="+mn-cs"/>
                </a:defRPr>
              </a:lvl5pPr>
              <a:lvl6pPr marL="10452964" algn="l" defTabSz="2090593" rtl="0" eaLnBrk="1" latinLnBrk="0" hangingPunct="1">
                <a:defRPr sz="8200" kern="1200">
                  <a:solidFill>
                    <a:schemeClr val="lt1"/>
                  </a:solidFill>
                  <a:latin typeface="+mn-lt"/>
                  <a:ea typeface="+mn-ea"/>
                  <a:cs typeface="+mn-cs"/>
                </a:defRPr>
              </a:lvl6pPr>
              <a:lvl7pPr marL="12543556" algn="l" defTabSz="2090593" rtl="0" eaLnBrk="1" latinLnBrk="0" hangingPunct="1">
                <a:defRPr sz="8200" kern="1200">
                  <a:solidFill>
                    <a:schemeClr val="lt1"/>
                  </a:solidFill>
                  <a:latin typeface="+mn-lt"/>
                  <a:ea typeface="+mn-ea"/>
                  <a:cs typeface="+mn-cs"/>
                </a:defRPr>
              </a:lvl7pPr>
              <a:lvl8pPr marL="14634149" algn="l" defTabSz="2090593" rtl="0" eaLnBrk="1" latinLnBrk="0" hangingPunct="1">
                <a:defRPr sz="8200" kern="1200">
                  <a:solidFill>
                    <a:schemeClr val="lt1"/>
                  </a:solidFill>
                  <a:latin typeface="+mn-lt"/>
                  <a:ea typeface="+mn-ea"/>
                  <a:cs typeface="+mn-cs"/>
                </a:defRPr>
              </a:lvl8pPr>
              <a:lvl9pPr marL="16724742" algn="l" defTabSz="2090593" rtl="0" eaLnBrk="1" latinLnBrk="0" hangingPunct="1">
                <a:defRPr sz="8200" kern="1200">
                  <a:solidFill>
                    <a:schemeClr val="lt1"/>
                  </a:solidFill>
                  <a:latin typeface="+mn-lt"/>
                  <a:ea typeface="+mn-ea"/>
                  <a:cs typeface="+mn-cs"/>
                </a:defRPr>
              </a:lvl9pPr>
            </a:lstStyle>
            <a:p>
              <a:pPr algn="ctr"/>
              <a:r>
                <a:rPr lang="en-US" sz="1800" b="1" dirty="0" err="1">
                  <a:solidFill>
                    <a:srgbClr val="000000"/>
                  </a:solidFill>
                  <a:latin typeface="Cambria"/>
                  <a:cs typeface="Cambria"/>
                </a:rPr>
                <a:t>Mirai</a:t>
              </a:r>
              <a:r>
                <a:rPr lang="en-US" sz="1800" b="1" dirty="0">
                  <a:solidFill>
                    <a:srgbClr val="000000"/>
                  </a:solidFill>
                  <a:latin typeface="Cambria"/>
                  <a:cs typeface="Cambria"/>
                </a:rPr>
                <a:t> Corporation</a:t>
              </a:r>
            </a:p>
          </p:txBody>
        </p:sp>
        <p:sp>
          <p:nvSpPr>
            <p:cNvPr id="17" name="Rounded Rectangle 16"/>
            <p:cNvSpPr/>
            <p:nvPr/>
          </p:nvSpPr>
          <p:spPr>
            <a:xfrm>
              <a:off x="5949492" y="1749623"/>
              <a:ext cx="2849921" cy="43535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090593" rtl="0" eaLnBrk="1" latinLnBrk="0" hangingPunct="1">
                <a:defRPr sz="8200" kern="1200">
                  <a:solidFill>
                    <a:schemeClr val="lt1"/>
                  </a:solidFill>
                  <a:latin typeface="+mn-lt"/>
                  <a:ea typeface="+mn-ea"/>
                  <a:cs typeface="+mn-cs"/>
                </a:defRPr>
              </a:lvl1pPr>
              <a:lvl2pPr marL="2090593" algn="l" defTabSz="2090593" rtl="0" eaLnBrk="1" latinLnBrk="0" hangingPunct="1">
                <a:defRPr sz="8200" kern="1200">
                  <a:solidFill>
                    <a:schemeClr val="lt1"/>
                  </a:solidFill>
                  <a:latin typeface="+mn-lt"/>
                  <a:ea typeface="+mn-ea"/>
                  <a:cs typeface="+mn-cs"/>
                </a:defRPr>
              </a:lvl2pPr>
              <a:lvl3pPr marL="4181185" algn="l" defTabSz="2090593" rtl="0" eaLnBrk="1" latinLnBrk="0" hangingPunct="1">
                <a:defRPr sz="8200" kern="1200">
                  <a:solidFill>
                    <a:schemeClr val="lt1"/>
                  </a:solidFill>
                  <a:latin typeface="+mn-lt"/>
                  <a:ea typeface="+mn-ea"/>
                  <a:cs typeface="+mn-cs"/>
                </a:defRPr>
              </a:lvl3pPr>
              <a:lvl4pPr marL="6271778" algn="l" defTabSz="2090593" rtl="0" eaLnBrk="1" latinLnBrk="0" hangingPunct="1">
                <a:defRPr sz="8200" kern="1200">
                  <a:solidFill>
                    <a:schemeClr val="lt1"/>
                  </a:solidFill>
                  <a:latin typeface="+mn-lt"/>
                  <a:ea typeface="+mn-ea"/>
                  <a:cs typeface="+mn-cs"/>
                </a:defRPr>
              </a:lvl4pPr>
              <a:lvl5pPr marL="8362371" algn="l" defTabSz="2090593" rtl="0" eaLnBrk="1" latinLnBrk="0" hangingPunct="1">
                <a:defRPr sz="8200" kern="1200">
                  <a:solidFill>
                    <a:schemeClr val="lt1"/>
                  </a:solidFill>
                  <a:latin typeface="+mn-lt"/>
                  <a:ea typeface="+mn-ea"/>
                  <a:cs typeface="+mn-cs"/>
                </a:defRPr>
              </a:lvl5pPr>
              <a:lvl6pPr marL="10452964" algn="l" defTabSz="2090593" rtl="0" eaLnBrk="1" latinLnBrk="0" hangingPunct="1">
                <a:defRPr sz="8200" kern="1200">
                  <a:solidFill>
                    <a:schemeClr val="lt1"/>
                  </a:solidFill>
                  <a:latin typeface="+mn-lt"/>
                  <a:ea typeface="+mn-ea"/>
                  <a:cs typeface="+mn-cs"/>
                </a:defRPr>
              </a:lvl6pPr>
              <a:lvl7pPr marL="12543556" algn="l" defTabSz="2090593" rtl="0" eaLnBrk="1" latinLnBrk="0" hangingPunct="1">
                <a:defRPr sz="8200" kern="1200">
                  <a:solidFill>
                    <a:schemeClr val="lt1"/>
                  </a:solidFill>
                  <a:latin typeface="+mn-lt"/>
                  <a:ea typeface="+mn-ea"/>
                  <a:cs typeface="+mn-cs"/>
                </a:defRPr>
              </a:lvl7pPr>
              <a:lvl8pPr marL="14634149" algn="l" defTabSz="2090593" rtl="0" eaLnBrk="1" latinLnBrk="0" hangingPunct="1">
                <a:defRPr sz="8200" kern="1200">
                  <a:solidFill>
                    <a:schemeClr val="lt1"/>
                  </a:solidFill>
                  <a:latin typeface="+mn-lt"/>
                  <a:ea typeface="+mn-ea"/>
                  <a:cs typeface="+mn-cs"/>
                </a:defRPr>
              </a:lvl8pPr>
              <a:lvl9pPr marL="16724742" algn="l" defTabSz="2090593" rtl="0" eaLnBrk="1" latinLnBrk="0" hangingPunct="1">
                <a:defRPr sz="8200" kern="1200">
                  <a:solidFill>
                    <a:schemeClr val="lt1"/>
                  </a:solidFill>
                  <a:latin typeface="+mn-lt"/>
                  <a:ea typeface="+mn-ea"/>
                  <a:cs typeface="+mn-cs"/>
                </a:defRPr>
              </a:lvl9pPr>
            </a:lstStyle>
            <a:p>
              <a:pPr algn="ctr"/>
              <a:r>
                <a:rPr lang="en-US" sz="1800" b="1" dirty="0" err="1">
                  <a:solidFill>
                    <a:srgbClr val="000000"/>
                  </a:solidFill>
                  <a:latin typeface="Cambria"/>
                  <a:cs typeface="Cambria"/>
                </a:rPr>
                <a:t>Mirai</a:t>
              </a:r>
              <a:r>
                <a:rPr lang="en-US" sz="1800" b="1" dirty="0">
                  <a:solidFill>
                    <a:srgbClr val="000000"/>
                  </a:solidFill>
                  <a:latin typeface="Cambria"/>
                  <a:cs typeface="Cambria"/>
                </a:rPr>
                <a:t> Technologies</a:t>
              </a:r>
              <a:endParaRPr lang="en-US" sz="1800" dirty="0">
                <a:solidFill>
                  <a:srgbClr val="000000"/>
                </a:solidFill>
                <a:latin typeface="Cambria"/>
                <a:cs typeface="Cambria"/>
              </a:endParaRPr>
            </a:p>
          </p:txBody>
        </p:sp>
        <p:sp>
          <p:nvSpPr>
            <p:cNvPr id="18" name="Rounded Rectangle 17"/>
            <p:cNvSpPr/>
            <p:nvPr/>
          </p:nvSpPr>
          <p:spPr>
            <a:xfrm>
              <a:off x="5800022" y="2648628"/>
              <a:ext cx="1523149" cy="396317"/>
            </a:xfrm>
            <a:prstGeom prst="round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2090593" rtl="0" eaLnBrk="1" latinLnBrk="0" hangingPunct="1">
                <a:defRPr sz="8200" kern="1200">
                  <a:solidFill>
                    <a:schemeClr val="lt1"/>
                  </a:solidFill>
                  <a:latin typeface="+mn-lt"/>
                  <a:ea typeface="+mn-ea"/>
                  <a:cs typeface="+mn-cs"/>
                </a:defRPr>
              </a:lvl1pPr>
              <a:lvl2pPr marL="2090593" algn="l" defTabSz="2090593" rtl="0" eaLnBrk="1" latinLnBrk="0" hangingPunct="1">
                <a:defRPr sz="8200" kern="1200">
                  <a:solidFill>
                    <a:schemeClr val="lt1"/>
                  </a:solidFill>
                  <a:latin typeface="+mn-lt"/>
                  <a:ea typeface="+mn-ea"/>
                  <a:cs typeface="+mn-cs"/>
                </a:defRPr>
              </a:lvl2pPr>
              <a:lvl3pPr marL="4181185" algn="l" defTabSz="2090593" rtl="0" eaLnBrk="1" latinLnBrk="0" hangingPunct="1">
                <a:defRPr sz="8200" kern="1200">
                  <a:solidFill>
                    <a:schemeClr val="lt1"/>
                  </a:solidFill>
                  <a:latin typeface="+mn-lt"/>
                  <a:ea typeface="+mn-ea"/>
                  <a:cs typeface="+mn-cs"/>
                </a:defRPr>
              </a:lvl3pPr>
              <a:lvl4pPr marL="6271778" algn="l" defTabSz="2090593" rtl="0" eaLnBrk="1" latinLnBrk="0" hangingPunct="1">
                <a:defRPr sz="8200" kern="1200">
                  <a:solidFill>
                    <a:schemeClr val="lt1"/>
                  </a:solidFill>
                  <a:latin typeface="+mn-lt"/>
                  <a:ea typeface="+mn-ea"/>
                  <a:cs typeface="+mn-cs"/>
                </a:defRPr>
              </a:lvl4pPr>
              <a:lvl5pPr marL="8362371" algn="l" defTabSz="2090593" rtl="0" eaLnBrk="1" latinLnBrk="0" hangingPunct="1">
                <a:defRPr sz="8200" kern="1200">
                  <a:solidFill>
                    <a:schemeClr val="lt1"/>
                  </a:solidFill>
                  <a:latin typeface="+mn-lt"/>
                  <a:ea typeface="+mn-ea"/>
                  <a:cs typeface="+mn-cs"/>
                </a:defRPr>
              </a:lvl5pPr>
              <a:lvl6pPr marL="10452964" algn="l" defTabSz="2090593" rtl="0" eaLnBrk="1" latinLnBrk="0" hangingPunct="1">
                <a:defRPr sz="8200" kern="1200">
                  <a:solidFill>
                    <a:schemeClr val="lt1"/>
                  </a:solidFill>
                  <a:latin typeface="+mn-lt"/>
                  <a:ea typeface="+mn-ea"/>
                  <a:cs typeface="+mn-cs"/>
                </a:defRPr>
              </a:lvl6pPr>
              <a:lvl7pPr marL="12543556" algn="l" defTabSz="2090593" rtl="0" eaLnBrk="1" latinLnBrk="0" hangingPunct="1">
                <a:defRPr sz="8200" kern="1200">
                  <a:solidFill>
                    <a:schemeClr val="lt1"/>
                  </a:solidFill>
                  <a:latin typeface="+mn-lt"/>
                  <a:ea typeface="+mn-ea"/>
                  <a:cs typeface="+mn-cs"/>
                </a:defRPr>
              </a:lvl7pPr>
              <a:lvl8pPr marL="14634149" algn="l" defTabSz="2090593" rtl="0" eaLnBrk="1" latinLnBrk="0" hangingPunct="1">
                <a:defRPr sz="8200" kern="1200">
                  <a:solidFill>
                    <a:schemeClr val="lt1"/>
                  </a:solidFill>
                  <a:latin typeface="+mn-lt"/>
                  <a:ea typeface="+mn-ea"/>
                  <a:cs typeface="+mn-cs"/>
                </a:defRPr>
              </a:lvl8pPr>
              <a:lvl9pPr marL="16724742" algn="l" defTabSz="2090593" rtl="0" eaLnBrk="1" latinLnBrk="0" hangingPunct="1">
                <a:defRPr sz="8200" kern="1200">
                  <a:solidFill>
                    <a:schemeClr val="lt1"/>
                  </a:solidFill>
                  <a:latin typeface="+mn-lt"/>
                  <a:ea typeface="+mn-ea"/>
                  <a:cs typeface="+mn-cs"/>
                </a:defRPr>
              </a:lvl9pPr>
            </a:lstStyle>
            <a:p>
              <a:pPr algn="ctr">
                <a:lnSpc>
                  <a:spcPts val="3428"/>
                </a:lnSpc>
              </a:pPr>
              <a:r>
                <a:rPr lang="en-US" sz="1800" b="1" dirty="0">
                  <a:solidFill>
                    <a:srgbClr val="000000"/>
                  </a:solidFill>
                  <a:latin typeface="Cambria"/>
                  <a:cs typeface="Cambria"/>
                </a:rPr>
                <a:t>MiraiNL</a:t>
              </a:r>
            </a:p>
          </p:txBody>
        </p:sp>
        <p:sp>
          <p:nvSpPr>
            <p:cNvPr id="19" name="Rounded Rectangle 18"/>
            <p:cNvSpPr/>
            <p:nvPr/>
          </p:nvSpPr>
          <p:spPr>
            <a:xfrm>
              <a:off x="7476133" y="2652020"/>
              <a:ext cx="1603314" cy="396313"/>
            </a:xfrm>
            <a:prstGeom prst="round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2090593" rtl="0" eaLnBrk="1" latinLnBrk="0" hangingPunct="1">
                <a:defRPr sz="8200" kern="1200">
                  <a:solidFill>
                    <a:schemeClr val="lt1"/>
                  </a:solidFill>
                  <a:latin typeface="+mn-lt"/>
                  <a:ea typeface="+mn-ea"/>
                  <a:cs typeface="+mn-cs"/>
                </a:defRPr>
              </a:lvl1pPr>
              <a:lvl2pPr marL="2090593" algn="l" defTabSz="2090593" rtl="0" eaLnBrk="1" latinLnBrk="0" hangingPunct="1">
                <a:defRPr sz="8200" kern="1200">
                  <a:solidFill>
                    <a:schemeClr val="lt1"/>
                  </a:solidFill>
                  <a:latin typeface="+mn-lt"/>
                  <a:ea typeface="+mn-ea"/>
                  <a:cs typeface="+mn-cs"/>
                </a:defRPr>
              </a:lvl2pPr>
              <a:lvl3pPr marL="4181185" algn="l" defTabSz="2090593" rtl="0" eaLnBrk="1" latinLnBrk="0" hangingPunct="1">
                <a:defRPr sz="8200" kern="1200">
                  <a:solidFill>
                    <a:schemeClr val="lt1"/>
                  </a:solidFill>
                  <a:latin typeface="+mn-lt"/>
                  <a:ea typeface="+mn-ea"/>
                  <a:cs typeface="+mn-cs"/>
                </a:defRPr>
              </a:lvl3pPr>
              <a:lvl4pPr marL="6271778" algn="l" defTabSz="2090593" rtl="0" eaLnBrk="1" latinLnBrk="0" hangingPunct="1">
                <a:defRPr sz="8200" kern="1200">
                  <a:solidFill>
                    <a:schemeClr val="lt1"/>
                  </a:solidFill>
                  <a:latin typeface="+mn-lt"/>
                  <a:ea typeface="+mn-ea"/>
                  <a:cs typeface="+mn-cs"/>
                </a:defRPr>
              </a:lvl4pPr>
              <a:lvl5pPr marL="8362371" algn="l" defTabSz="2090593" rtl="0" eaLnBrk="1" latinLnBrk="0" hangingPunct="1">
                <a:defRPr sz="8200" kern="1200">
                  <a:solidFill>
                    <a:schemeClr val="lt1"/>
                  </a:solidFill>
                  <a:latin typeface="+mn-lt"/>
                  <a:ea typeface="+mn-ea"/>
                  <a:cs typeface="+mn-cs"/>
                </a:defRPr>
              </a:lvl5pPr>
              <a:lvl6pPr marL="10452964" algn="l" defTabSz="2090593" rtl="0" eaLnBrk="1" latinLnBrk="0" hangingPunct="1">
                <a:defRPr sz="8200" kern="1200">
                  <a:solidFill>
                    <a:schemeClr val="lt1"/>
                  </a:solidFill>
                  <a:latin typeface="+mn-lt"/>
                  <a:ea typeface="+mn-ea"/>
                  <a:cs typeface="+mn-cs"/>
                </a:defRPr>
              </a:lvl6pPr>
              <a:lvl7pPr marL="12543556" algn="l" defTabSz="2090593" rtl="0" eaLnBrk="1" latinLnBrk="0" hangingPunct="1">
                <a:defRPr sz="8200" kern="1200">
                  <a:solidFill>
                    <a:schemeClr val="lt1"/>
                  </a:solidFill>
                  <a:latin typeface="+mn-lt"/>
                  <a:ea typeface="+mn-ea"/>
                  <a:cs typeface="+mn-cs"/>
                </a:defRPr>
              </a:lvl7pPr>
              <a:lvl8pPr marL="14634149" algn="l" defTabSz="2090593" rtl="0" eaLnBrk="1" latinLnBrk="0" hangingPunct="1">
                <a:defRPr sz="8200" kern="1200">
                  <a:solidFill>
                    <a:schemeClr val="lt1"/>
                  </a:solidFill>
                  <a:latin typeface="+mn-lt"/>
                  <a:ea typeface="+mn-ea"/>
                  <a:cs typeface="+mn-cs"/>
                </a:defRPr>
              </a:lvl8pPr>
              <a:lvl9pPr marL="16724742" algn="l" defTabSz="2090593" rtl="0" eaLnBrk="1" latinLnBrk="0" hangingPunct="1">
                <a:defRPr sz="8200" kern="1200">
                  <a:solidFill>
                    <a:schemeClr val="lt1"/>
                  </a:solidFill>
                  <a:latin typeface="+mn-lt"/>
                  <a:ea typeface="+mn-ea"/>
                  <a:cs typeface="+mn-cs"/>
                </a:defRPr>
              </a:lvl9pPr>
            </a:lstStyle>
            <a:p>
              <a:pPr algn="ctr">
                <a:lnSpc>
                  <a:spcPts val="3428"/>
                </a:lnSpc>
              </a:pPr>
              <a:r>
                <a:rPr lang="en-US" sz="1800" b="1" dirty="0">
                  <a:solidFill>
                    <a:srgbClr val="000000"/>
                  </a:solidFill>
                  <a:latin typeface="Cambria"/>
                  <a:cs typeface="Cambria"/>
                </a:rPr>
                <a:t>MiraiJP</a:t>
              </a:r>
            </a:p>
          </p:txBody>
        </p:sp>
        <p:sp>
          <p:nvSpPr>
            <p:cNvPr id="20" name="Rounded Rectangle 19"/>
            <p:cNvSpPr/>
            <p:nvPr/>
          </p:nvSpPr>
          <p:spPr>
            <a:xfrm>
              <a:off x="5847542" y="3310215"/>
              <a:ext cx="1475629" cy="396317"/>
            </a:xfrm>
            <a:prstGeom prst="round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2090593" rtl="0" eaLnBrk="1" latinLnBrk="0" hangingPunct="1">
                <a:defRPr sz="8200" kern="1200">
                  <a:solidFill>
                    <a:schemeClr val="lt1"/>
                  </a:solidFill>
                  <a:latin typeface="+mn-lt"/>
                  <a:ea typeface="+mn-ea"/>
                  <a:cs typeface="+mn-cs"/>
                </a:defRPr>
              </a:lvl1pPr>
              <a:lvl2pPr marL="2090593" algn="l" defTabSz="2090593" rtl="0" eaLnBrk="1" latinLnBrk="0" hangingPunct="1">
                <a:defRPr sz="8200" kern="1200">
                  <a:solidFill>
                    <a:schemeClr val="lt1"/>
                  </a:solidFill>
                  <a:latin typeface="+mn-lt"/>
                  <a:ea typeface="+mn-ea"/>
                  <a:cs typeface="+mn-cs"/>
                </a:defRPr>
              </a:lvl2pPr>
              <a:lvl3pPr marL="4181185" algn="l" defTabSz="2090593" rtl="0" eaLnBrk="1" latinLnBrk="0" hangingPunct="1">
                <a:defRPr sz="8200" kern="1200">
                  <a:solidFill>
                    <a:schemeClr val="lt1"/>
                  </a:solidFill>
                  <a:latin typeface="+mn-lt"/>
                  <a:ea typeface="+mn-ea"/>
                  <a:cs typeface="+mn-cs"/>
                </a:defRPr>
              </a:lvl3pPr>
              <a:lvl4pPr marL="6271778" algn="l" defTabSz="2090593" rtl="0" eaLnBrk="1" latinLnBrk="0" hangingPunct="1">
                <a:defRPr sz="8200" kern="1200">
                  <a:solidFill>
                    <a:schemeClr val="lt1"/>
                  </a:solidFill>
                  <a:latin typeface="+mn-lt"/>
                  <a:ea typeface="+mn-ea"/>
                  <a:cs typeface="+mn-cs"/>
                </a:defRPr>
              </a:lvl4pPr>
              <a:lvl5pPr marL="8362371" algn="l" defTabSz="2090593" rtl="0" eaLnBrk="1" latinLnBrk="0" hangingPunct="1">
                <a:defRPr sz="8200" kern="1200">
                  <a:solidFill>
                    <a:schemeClr val="lt1"/>
                  </a:solidFill>
                  <a:latin typeface="+mn-lt"/>
                  <a:ea typeface="+mn-ea"/>
                  <a:cs typeface="+mn-cs"/>
                </a:defRPr>
              </a:lvl5pPr>
              <a:lvl6pPr marL="10452964" algn="l" defTabSz="2090593" rtl="0" eaLnBrk="1" latinLnBrk="0" hangingPunct="1">
                <a:defRPr sz="8200" kern="1200">
                  <a:solidFill>
                    <a:schemeClr val="lt1"/>
                  </a:solidFill>
                  <a:latin typeface="+mn-lt"/>
                  <a:ea typeface="+mn-ea"/>
                  <a:cs typeface="+mn-cs"/>
                </a:defRPr>
              </a:lvl6pPr>
              <a:lvl7pPr marL="12543556" algn="l" defTabSz="2090593" rtl="0" eaLnBrk="1" latinLnBrk="0" hangingPunct="1">
                <a:defRPr sz="8200" kern="1200">
                  <a:solidFill>
                    <a:schemeClr val="lt1"/>
                  </a:solidFill>
                  <a:latin typeface="+mn-lt"/>
                  <a:ea typeface="+mn-ea"/>
                  <a:cs typeface="+mn-cs"/>
                </a:defRPr>
              </a:lvl7pPr>
              <a:lvl8pPr marL="14634149" algn="l" defTabSz="2090593" rtl="0" eaLnBrk="1" latinLnBrk="0" hangingPunct="1">
                <a:defRPr sz="8200" kern="1200">
                  <a:solidFill>
                    <a:schemeClr val="lt1"/>
                  </a:solidFill>
                  <a:latin typeface="+mn-lt"/>
                  <a:ea typeface="+mn-ea"/>
                  <a:cs typeface="+mn-cs"/>
                </a:defRPr>
              </a:lvl8pPr>
              <a:lvl9pPr marL="16724742" algn="l" defTabSz="2090593" rtl="0" eaLnBrk="1" latinLnBrk="0" hangingPunct="1">
                <a:defRPr sz="8200" kern="1200">
                  <a:solidFill>
                    <a:schemeClr val="lt1"/>
                  </a:solidFill>
                  <a:latin typeface="+mn-lt"/>
                  <a:ea typeface="+mn-ea"/>
                  <a:cs typeface="+mn-cs"/>
                </a:defRPr>
              </a:lvl9pPr>
            </a:lstStyle>
            <a:p>
              <a:pPr algn="ctr">
                <a:lnSpc>
                  <a:spcPts val="3428"/>
                </a:lnSpc>
              </a:pPr>
              <a:r>
                <a:rPr lang="en-US" sz="1400" b="1" dirty="0" smtClean="0">
                  <a:solidFill>
                    <a:srgbClr val="000000"/>
                  </a:solidFill>
                  <a:latin typeface="Cambria"/>
                  <a:cs typeface="Cambria"/>
                </a:rPr>
                <a:t>Research</a:t>
              </a:r>
              <a:endParaRPr lang="en-US" sz="1400" b="1" dirty="0">
                <a:solidFill>
                  <a:srgbClr val="000000"/>
                </a:solidFill>
                <a:latin typeface="Cambria"/>
                <a:cs typeface="Cambria"/>
              </a:endParaRPr>
            </a:p>
          </p:txBody>
        </p:sp>
        <p:sp>
          <p:nvSpPr>
            <p:cNvPr id="21" name="Rounded Rectangle 20"/>
            <p:cNvSpPr/>
            <p:nvPr/>
          </p:nvSpPr>
          <p:spPr>
            <a:xfrm>
              <a:off x="7476133" y="3315965"/>
              <a:ext cx="1469703" cy="395685"/>
            </a:xfrm>
            <a:prstGeom prst="round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2090593" rtl="0" eaLnBrk="1" latinLnBrk="0" hangingPunct="1">
                <a:defRPr sz="8200" kern="1200">
                  <a:solidFill>
                    <a:schemeClr val="lt1"/>
                  </a:solidFill>
                  <a:latin typeface="+mn-lt"/>
                  <a:ea typeface="+mn-ea"/>
                  <a:cs typeface="+mn-cs"/>
                </a:defRPr>
              </a:lvl1pPr>
              <a:lvl2pPr marL="2090593" algn="l" defTabSz="2090593" rtl="0" eaLnBrk="1" latinLnBrk="0" hangingPunct="1">
                <a:defRPr sz="8200" kern="1200">
                  <a:solidFill>
                    <a:schemeClr val="lt1"/>
                  </a:solidFill>
                  <a:latin typeface="+mn-lt"/>
                  <a:ea typeface="+mn-ea"/>
                  <a:cs typeface="+mn-cs"/>
                </a:defRPr>
              </a:lvl2pPr>
              <a:lvl3pPr marL="4181185" algn="l" defTabSz="2090593" rtl="0" eaLnBrk="1" latinLnBrk="0" hangingPunct="1">
                <a:defRPr sz="8200" kern="1200">
                  <a:solidFill>
                    <a:schemeClr val="lt1"/>
                  </a:solidFill>
                  <a:latin typeface="+mn-lt"/>
                  <a:ea typeface="+mn-ea"/>
                  <a:cs typeface="+mn-cs"/>
                </a:defRPr>
              </a:lvl3pPr>
              <a:lvl4pPr marL="6271778" algn="l" defTabSz="2090593" rtl="0" eaLnBrk="1" latinLnBrk="0" hangingPunct="1">
                <a:defRPr sz="8200" kern="1200">
                  <a:solidFill>
                    <a:schemeClr val="lt1"/>
                  </a:solidFill>
                  <a:latin typeface="+mn-lt"/>
                  <a:ea typeface="+mn-ea"/>
                  <a:cs typeface="+mn-cs"/>
                </a:defRPr>
              </a:lvl4pPr>
              <a:lvl5pPr marL="8362371" algn="l" defTabSz="2090593" rtl="0" eaLnBrk="1" latinLnBrk="0" hangingPunct="1">
                <a:defRPr sz="8200" kern="1200">
                  <a:solidFill>
                    <a:schemeClr val="lt1"/>
                  </a:solidFill>
                  <a:latin typeface="+mn-lt"/>
                  <a:ea typeface="+mn-ea"/>
                  <a:cs typeface="+mn-cs"/>
                </a:defRPr>
              </a:lvl5pPr>
              <a:lvl6pPr marL="10452964" algn="l" defTabSz="2090593" rtl="0" eaLnBrk="1" latinLnBrk="0" hangingPunct="1">
                <a:defRPr sz="8200" kern="1200">
                  <a:solidFill>
                    <a:schemeClr val="lt1"/>
                  </a:solidFill>
                  <a:latin typeface="+mn-lt"/>
                  <a:ea typeface="+mn-ea"/>
                  <a:cs typeface="+mn-cs"/>
                </a:defRPr>
              </a:lvl6pPr>
              <a:lvl7pPr marL="12543556" algn="l" defTabSz="2090593" rtl="0" eaLnBrk="1" latinLnBrk="0" hangingPunct="1">
                <a:defRPr sz="8200" kern="1200">
                  <a:solidFill>
                    <a:schemeClr val="lt1"/>
                  </a:solidFill>
                  <a:latin typeface="+mn-lt"/>
                  <a:ea typeface="+mn-ea"/>
                  <a:cs typeface="+mn-cs"/>
                </a:defRPr>
              </a:lvl7pPr>
              <a:lvl8pPr marL="14634149" algn="l" defTabSz="2090593" rtl="0" eaLnBrk="1" latinLnBrk="0" hangingPunct="1">
                <a:defRPr sz="8200" kern="1200">
                  <a:solidFill>
                    <a:schemeClr val="lt1"/>
                  </a:solidFill>
                  <a:latin typeface="+mn-lt"/>
                  <a:ea typeface="+mn-ea"/>
                  <a:cs typeface="+mn-cs"/>
                </a:defRPr>
              </a:lvl8pPr>
              <a:lvl9pPr marL="16724742" algn="l" defTabSz="2090593" rtl="0" eaLnBrk="1" latinLnBrk="0" hangingPunct="1">
                <a:defRPr sz="8200" kern="1200">
                  <a:solidFill>
                    <a:schemeClr val="lt1"/>
                  </a:solidFill>
                  <a:latin typeface="+mn-lt"/>
                  <a:ea typeface="+mn-ea"/>
                  <a:cs typeface="+mn-cs"/>
                </a:defRPr>
              </a:lvl9pPr>
            </a:lstStyle>
            <a:p>
              <a:pPr algn="ctr">
                <a:lnSpc>
                  <a:spcPts val="3428"/>
                </a:lnSpc>
              </a:pPr>
              <a:r>
                <a:rPr lang="en-US" sz="1400" b="1" dirty="0">
                  <a:solidFill>
                    <a:srgbClr val="000000"/>
                  </a:solidFill>
                  <a:latin typeface="Cambria"/>
                  <a:cs typeface="Cambria"/>
                </a:rPr>
                <a:t>Research</a:t>
              </a:r>
            </a:p>
          </p:txBody>
        </p:sp>
        <p:cxnSp>
          <p:nvCxnSpPr>
            <p:cNvPr id="22" name="Straight Connector 21"/>
            <p:cNvCxnSpPr/>
            <p:nvPr/>
          </p:nvCxnSpPr>
          <p:spPr>
            <a:xfrm flipH="1">
              <a:off x="8402996" y="3051121"/>
              <a:ext cx="0" cy="264211"/>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19" idx="0"/>
              <a:endCxn id="17" idx="2"/>
            </p:cNvCxnSpPr>
            <p:nvPr/>
          </p:nvCxnSpPr>
          <p:spPr>
            <a:xfrm rot="16200000" flipV="1">
              <a:off x="7592601" y="1966832"/>
              <a:ext cx="467039" cy="903339"/>
            </a:xfrm>
            <a:prstGeom prst="bentConnector3">
              <a:avLst>
                <a:gd name="adj1" fmla="val 50000"/>
              </a:avLst>
            </a:prstGeom>
            <a:ln w="38100" cmpd="sng">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7382814" y="1443180"/>
              <a:ext cx="0" cy="264709"/>
            </a:xfrm>
            <a:prstGeom prst="line">
              <a:avLst/>
            </a:prstGeom>
            <a:ln w="38100" cmpd="sng">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20" idx="3"/>
              <a:endCxn id="21" idx="1"/>
            </p:cNvCxnSpPr>
            <p:nvPr/>
          </p:nvCxnSpPr>
          <p:spPr>
            <a:xfrm>
              <a:off x="7323171" y="3508373"/>
              <a:ext cx="152962" cy="0"/>
            </a:xfrm>
            <a:prstGeom prst="line">
              <a:avLst/>
            </a:prstGeom>
            <a:ln w="38100" cmpd="sng">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Elbow Connector 25"/>
            <p:cNvCxnSpPr>
              <a:stCxn id="18" idx="0"/>
              <a:endCxn id="17" idx="2"/>
            </p:cNvCxnSpPr>
            <p:nvPr/>
          </p:nvCxnSpPr>
          <p:spPr>
            <a:xfrm rot="5400000" flipH="1" flipV="1">
              <a:off x="6736201" y="2010378"/>
              <a:ext cx="463647" cy="812855"/>
            </a:xfrm>
            <a:prstGeom prst="bentConnector3">
              <a:avLst>
                <a:gd name="adj1" fmla="val 50000"/>
              </a:avLst>
            </a:prstGeom>
            <a:ln w="38100" cmpd="sng">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5847541" y="3964655"/>
              <a:ext cx="1447786" cy="395685"/>
            </a:xfrm>
            <a:prstGeom prst="round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2090593" rtl="0" eaLnBrk="1" latinLnBrk="0" hangingPunct="1">
                <a:defRPr sz="8200" kern="1200">
                  <a:solidFill>
                    <a:schemeClr val="lt1"/>
                  </a:solidFill>
                  <a:latin typeface="+mn-lt"/>
                  <a:ea typeface="+mn-ea"/>
                  <a:cs typeface="+mn-cs"/>
                </a:defRPr>
              </a:lvl1pPr>
              <a:lvl2pPr marL="2090593" algn="l" defTabSz="2090593" rtl="0" eaLnBrk="1" latinLnBrk="0" hangingPunct="1">
                <a:defRPr sz="8200" kern="1200">
                  <a:solidFill>
                    <a:schemeClr val="lt1"/>
                  </a:solidFill>
                  <a:latin typeface="+mn-lt"/>
                  <a:ea typeface="+mn-ea"/>
                  <a:cs typeface="+mn-cs"/>
                </a:defRPr>
              </a:lvl2pPr>
              <a:lvl3pPr marL="4181185" algn="l" defTabSz="2090593" rtl="0" eaLnBrk="1" latinLnBrk="0" hangingPunct="1">
                <a:defRPr sz="8200" kern="1200">
                  <a:solidFill>
                    <a:schemeClr val="lt1"/>
                  </a:solidFill>
                  <a:latin typeface="+mn-lt"/>
                  <a:ea typeface="+mn-ea"/>
                  <a:cs typeface="+mn-cs"/>
                </a:defRPr>
              </a:lvl3pPr>
              <a:lvl4pPr marL="6271778" algn="l" defTabSz="2090593" rtl="0" eaLnBrk="1" latinLnBrk="0" hangingPunct="1">
                <a:defRPr sz="8200" kern="1200">
                  <a:solidFill>
                    <a:schemeClr val="lt1"/>
                  </a:solidFill>
                  <a:latin typeface="+mn-lt"/>
                  <a:ea typeface="+mn-ea"/>
                  <a:cs typeface="+mn-cs"/>
                </a:defRPr>
              </a:lvl4pPr>
              <a:lvl5pPr marL="8362371" algn="l" defTabSz="2090593" rtl="0" eaLnBrk="1" latinLnBrk="0" hangingPunct="1">
                <a:defRPr sz="8200" kern="1200">
                  <a:solidFill>
                    <a:schemeClr val="lt1"/>
                  </a:solidFill>
                  <a:latin typeface="+mn-lt"/>
                  <a:ea typeface="+mn-ea"/>
                  <a:cs typeface="+mn-cs"/>
                </a:defRPr>
              </a:lvl5pPr>
              <a:lvl6pPr marL="10452964" algn="l" defTabSz="2090593" rtl="0" eaLnBrk="1" latinLnBrk="0" hangingPunct="1">
                <a:defRPr sz="8200" kern="1200">
                  <a:solidFill>
                    <a:schemeClr val="lt1"/>
                  </a:solidFill>
                  <a:latin typeface="+mn-lt"/>
                  <a:ea typeface="+mn-ea"/>
                  <a:cs typeface="+mn-cs"/>
                </a:defRPr>
              </a:lvl6pPr>
              <a:lvl7pPr marL="12543556" algn="l" defTabSz="2090593" rtl="0" eaLnBrk="1" latinLnBrk="0" hangingPunct="1">
                <a:defRPr sz="8200" kern="1200">
                  <a:solidFill>
                    <a:schemeClr val="lt1"/>
                  </a:solidFill>
                  <a:latin typeface="+mn-lt"/>
                  <a:ea typeface="+mn-ea"/>
                  <a:cs typeface="+mn-cs"/>
                </a:defRPr>
              </a:lvl7pPr>
              <a:lvl8pPr marL="14634149" algn="l" defTabSz="2090593" rtl="0" eaLnBrk="1" latinLnBrk="0" hangingPunct="1">
                <a:defRPr sz="8200" kern="1200">
                  <a:solidFill>
                    <a:schemeClr val="lt1"/>
                  </a:solidFill>
                  <a:latin typeface="+mn-lt"/>
                  <a:ea typeface="+mn-ea"/>
                  <a:cs typeface="+mn-cs"/>
                </a:defRPr>
              </a:lvl8pPr>
              <a:lvl9pPr marL="16724742" algn="l" defTabSz="2090593" rtl="0" eaLnBrk="1" latinLnBrk="0" hangingPunct="1">
                <a:defRPr sz="8200" kern="1200">
                  <a:solidFill>
                    <a:schemeClr val="lt1"/>
                  </a:solidFill>
                  <a:latin typeface="+mn-lt"/>
                  <a:ea typeface="+mn-ea"/>
                  <a:cs typeface="+mn-cs"/>
                </a:defRPr>
              </a:lvl9pPr>
            </a:lstStyle>
            <a:p>
              <a:pPr algn="ctr">
                <a:lnSpc>
                  <a:spcPts val="3428"/>
                </a:lnSpc>
              </a:pPr>
              <a:r>
                <a:rPr lang="en-US" sz="1200" b="1" dirty="0">
                  <a:solidFill>
                    <a:srgbClr val="000000"/>
                  </a:solidFill>
                  <a:latin typeface="Cambria"/>
                  <a:cs typeface="Cambria"/>
                </a:rPr>
                <a:t>Manufacturing</a:t>
              </a:r>
            </a:p>
          </p:txBody>
        </p:sp>
        <p:sp>
          <p:nvSpPr>
            <p:cNvPr id="28" name="Rounded Rectangle 27"/>
            <p:cNvSpPr/>
            <p:nvPr/>
          </p:nvSpPr>
          <p:spPr>
            <a:xfrm>
              <a:off x="7462118" y="3954767"/>
              <a:ext cx="1483718" cy="405572"/>
            </a:xfrm>
            <a:prstGeom prst="round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2090593" rtl="0" eaLnBrk="1" latinLnBrk="0" hangingPunct="1">
                <a:defRPr sz="8200" kern="1200">
                  <a:solidFill>
                    <a:schemeClr val="lt1"/>
                  </a:solidFill>
                  <a:latin typeface="+mn-lt"/>
                  <a:ea typeface="+mn-ea"/>
                  <a:cs typeface="+mn-cs"/>
                </a:defRPr>
              </a:lvl1pPr>
              <a:lvl2pPr marL="2090593" algn="l" defTabSz="2090593" rtl="0" eaLnBrk="1" latinLnBrk="0" hangingPunct="1">
                <a:defRPr sz="8200" kern="1200">
                  <a:solidFill>
                    <a:schemeClr val="lt1"/>
                  </a:solidFill>
                  <a:latin typeface="+mn-lt"/>
                  <a:ea typeface="+mn-ea"/>
                  <a:cs typeface="+mn-cs"/>
                </a:defRPr>
              </a:lvl2pPr>
              <a:lvl3pPr marL="4181185" algn="l" defTabSz="2090593" rtl="0" eaLnBrk="1" latinLnBrk="0" hangingPunct="1">
                <a:defRPr sz="8200" kern="1200">
                  <a:solidFill>
                    <a:schemeClr val="lt1"/>
                  </a:solidFill>
                  <a:latin typeface="+mn-lt"/>
                  <a:ea typeface="+mn-ea"/>
                  <a:cs typeface="+mn-cs"/>
                </a:defRPr>
              </a:lvl3pPr>
              <a:lvl4pPr marL="6271778" algn="l" defTabSz="2090593" rtl="0" eaLnBrk="1" latinLnBrk="0" hangingPunct="1">
                <a:defRPr sz="8200" kern="1200">
                  <a:solidFill>
                    <a:schemeClr val="lt1"/>
                  </a:solidFill>
                  <a:latin typeface="+mn-lt"/>
                  <a:ea typeface="+mn-ea"/>
                  <a:cs typeface="+mn-cs"/>
                </a:defRPr>
              </a:lvl4pPr>
              <a:lvl5pPr marL="8362371" algn="l" defTabSz="2090593" rtl="0" eaLnBrk="1" latinLnBrk="0" hangingPunct="1">
                <a:defRPr sz="8200" kern="1200">
                  <a:solidFill>
                    <a:schemeClr val="lt1"/>
                  </a:solidFill>
                  <a:latin typeface="+mn-lt"/>
                  <a:ea typeface="+mn-ea"/>
                  <a:cs typeface="+mn-cs"/>
                </a:defRPr>
              </a:lvl5pPr>
              <a:lvl6pPr marL="10452964" algn="l" defTabSz="2090593" rtl="0" eaLnBrk="1" latinLnBrk="0" hangingPunct="1">
                <a:defRPr sz="8200" kern="1200">
                  <a:solidFill>
                    <a:schemeClr val="lt1"/>
                  </a:solidFill>
                  <a:latin typeface="+mn-lt"/>
                  <a:ea typeface="+mn-ea"/>
                  <a:cs typeface="+mn-cs"/>
                </a:defRPr>
              </a:lvl6pPr>
              <a:lvl7pPr marL="12543556" algn="l" defTabSz="2090593" rtl="0" eaLnBrk="1" latinLnBrk="0" hangingPunct="1">
                <a:defRPr sz="8200" kern="1200">
                  <a:solidFill>
                    <a:schemeClr val="lt1"/>
                  </a:solidFill>
                  <a:latin typeface="+mn-lt"/>
                  <a:ea typeface="+mn-ea"/>
                  <a:cs typeface="+mn-cs"/>
                </a:defRPr>
              </a:lvl7pPr>
              <a:lvl8pPr marL="14634149" algn="l" defTabSz="2090593" rtl="0" eaLnBrk="1" latinLnBrk="0" hangingPunct="1">
                <a:defRPr sz="8200" kern="1200">
                  <a:solidFill>
                    <a:schemeClr val="lt1"/>
                  </a:solidFill>
                  <a:latin typeface="+mn-lt"/>
                  <a:ea typeface="+mn-ea"/>
                  <a:cs typeface="+mn-cs"/>
                </a:defRPr>
              </a:lvl8pPr>
              <a:lvl9pPr marL="16724742" algn="l" defTabSz="2090593" rtl="0" eaLnBrk="1" latinLnBrk="0" hangingPunct="1">
                <a:defRPr sz="8200" kern="1200">
                  <a:solidFill>
                    <a:schemeClr val="lt1"/>
                  </a:solidFill>
                  <a:latin typeface="+mn-lt"/>
                  <a:ea typeface="+mn-ea"/>
                  <a:cs typeface="+mn-cs"/>
                </a:defRPr>
              </a:lvl9pPr>
            </a:lstStyle>
            <a:p>
              <a:pPr algn="ctr">
                <a:lnSpc>
                  <a:spcPts val="3428"/>
                </a:lnSpc>
              </a:pPr>
              <a:r>
                <a:rPr lang="en-US" sz="1200" b="1" dirty="0">
                  <a:solidFill>
                    <a:srgbClr val="000000"/>
                  </a:solidFill>
                  <a:latin typeface="Cambria"/>
                  <a:cs typeface="Cambria"/>
                </a:rPr>
                <a:t>Manufacturing</a:t>
              </a:r>
            </a:p>
          </p:txBody>
        </p:sp>
        <p:cxnSp>
          <p:nvCxnSpPr>
            <p:cNvPr id="29" name="Straight Connector 28"/>
            <p:cNvCxnSpPr/>
            <p:nvPr/>
          </p:nvCxnSpPr>
          <p:spPr>
            <a:xfrm flipH="1">
              <a:off x="8395911" y="3706531"/>
              <a:ext cx="0" cy="264211"/>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flipV="1">
              <a:off x="6365731" y="3711016"/>
              <a:ext cx="0" cy="264211"/>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6365731" y="3050488"/>
              <a:ext cx="0" cy="264211"/>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20" idx="3"/>
              <a:endCxn id="28" idx="1"/>
            </p:cNvCxnSpPr>
            <p:nvPr/>
          </p:nvCxnSpPr>
          <p:spPr>
            <a:xfrm>
              <a:off x="7323171" y="3508374"/>
              <a:ext cx="138947" cy="649179"/>
            </a:xfrm>
            <a:prstGeom prst="line">
              <a:avLst/>
            </a:prstGeom>
            <a:ln w="38100" cmpd="sng">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27" idx="3"/>
              <a:endCxn id="21" idx="1"/>
            </p:cNvCxnSpPr>
            <p:nvPr/>
          </p:nvCxnSpPr>
          <p:spPr>
            <a:xfrm flipV="1">
              <a:off x="7295327" y="3513808"/>
              <a:ext cx="180806" cy="648690"/>
            </a:xfrm>
            <a:prstGeom prst="line">
              <a:avLst/>
            </a:prstGeom>
            <a:ln w="38100" cmpd="sng">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99385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3566</TotalTime>
  <Words>1239</Words>
  <Application>Microsoft Macintosh PowerPoint</Application>
  <PresentationFormat>On-screen Show (4:3)</PresentationFormat>
  <Paragraphs>193</Paragraphs>
  <Slides>16</Slides>
  <Notes>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DIFFUSING WINDOWS OF OPPORTUNITY The transformation of fields to sustain radical innovation when moving toward deployment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DIFFUSING WINDOWS OF OPPORTUNITY The transformation of fields to sustain radical innovation when moving toward deployment </dc:title>
  <dc:creator>greetje corporaal</dc:creator>
  <cp:lastModifiedBy>greetje corporaal</cp:lastModifiedBy>
  <cp:revision>68</cp:revision>
  <dcterms:created xsi:type="dcterms:W3CDTF">2016-02-04T02:28:49Z</dcterms:created>
  <dcterms:modified xsi:type="dcterms:W3CDTF">2016-02-07T15:33:49Z</dcterms:modified>
</cp:coreProperties>
</file>