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notesMasterIdLst>
    <p:notesMasterId r:id="rId25"/>
  </p:notesMasterIdLst>
  <p:sldIdLst>
    <p:sldId id="543" r:id="rId3"/>
    <p:sldId id="542" r:id="rId4"/>
    <p:sldId id="416" r:id="rId5"/>
    <p:sldId id="417" r:id="rId6"/>
    <p:sldId id="537" r:id="rId7"/>
    <p:sldId id="258" r:id="rId8"/>
    <p:sldId id="272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538" r:id="rId23"/>
    <p:sldId id="535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39" d="100"/>
          <a:sy n="39" d="100"/>
        </p:scale>
        <p:origin x="1232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1F8DDB-BC1A-41F6-AE0C-4400456947B1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45A01F-408D-43E7-8AE4-7C2E9CB57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394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>
            <a:extLst>
              <a:ext uri="{FF2B5EF4-FFF2-40B4-BE49-F238E27FC236}">
                <a16:creationId xmlns:a16="http://schemas.microsoft.com/office/drawing/2014/main" id="{50A8E5BE-B5A0-4B22-B5BF-ACC2A859F10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Notes Placeholder 2">
            <a:extLst>
              <a:ext uri="{FF2B5EF4-FFF2-40B4-BE49-F238E27FC236}">
                <a16:creationId xmlns:a16="http://schemas.microsoft.com/office/drawing/2014/main" id="{6777E513-BA1C-4811-A359-B4D773E832A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87044" name="Slide Number Placeholder 3">
            <a:extLst>
              <a:ext uri="{FF2B5EF4-FFF2-40B4-BE49-F238E27FC236}">
                <a16:creationId xmlns:a16="http://schemas.microsoft.com/office/drawing/2014/main" id="{EB7CA65E-1529-4576-93CC-50F3C34E2F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552CC1-7CF8-4B92-BBEC-1F003B1EFE75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94130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464C8B-6631-4679-AB53-63B50279E51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30167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464C8B-6631-4679-AB53-63B50279E51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58226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464C8B-6631-4679-AB53-63B50279E51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58226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lide Image Placeholder 1">
            <a:extLst>
              <a:ext uri="{FF2B5EF4-FFF2-40B4-BE49-F238E27FC236}">
                <a16:creationId xmlns:a16="http://schemas.microsoft.com/office/drawing/2014/main" id="{6B6C1A51-235D-44AC-B6A4-A7FA9A436D0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5715" name="Notes Placeholder 2">
            <a:extLst>
              <a:ext uri="{FF2B5EF4-FFF2-40B4-BE49-F238E27FC236}">
                <a16:creationId xmlns:a16="http://schemas.microsoft.com/office/drawing/2014/main" id="{A9547502-B87C-469F-B3B8-455BB9654B9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115716" name="Slide Number Placeholder 3">
            <a:extLst>
              <a:ext uri="{FF2B5EF4-FFF2-40B4-BE49-F238E27FC236}">
                <a16:creationId xmlns:a16="http://schemas.microsoft.com/office/drawing/2014/main" id="{7E5D4870-6DDD-4767-930C-BD1147CD1A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97AD17-4662-4720-8504-5C92E52B650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9987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s://twitter.com/IMA_News" TargetMode="External"/><Relationship Id="rId7" Type="http://schemas.openxmlformats.org/officeDocument/2006/relationships/hyperlink" Target="https://www.facebook.com/IMAnetORG" TargetMode="External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hyperlink" Target="http://www.youtube.com/user/LinkUpIMA?feature=watch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hyperlink" Target="http://www.linkedin.com/company/508262?trk=tyah" TargetMode="Externa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inkedin.com/company/508262?trk=tyah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hyperlink" Target="https://twitter.com/IMA_News" TargetMode="External"/><Relationship Id="rId1" Type="http://schemas.openxmlformats.org/officeDocument/2006/relationships/slideMaster" Target="../slideMasters/slideMaster2.xml"/><Relationship Id="rId6" Type="http://schemas.openxmlformats.org/officeDocument/2006/relationships/hyperlink" Target="https://www.facebook.com/IMAnetORG" TargetMode="External"/><Relationship Id="rId5" Type="http://schemas.openxmlformats.org/officeDocument/2006/relationships/image" Target="../media/image5.png"/><Relationship Id="rId10" Type="http://schemas.openxmlformats.org/officeDocument/2006/relationships/image" Target="../media/image3.jpeg"/><Relationship Id="rId4" Type="http://schemas.openxmlformats.org/officeDocument/2006/relationships/hyperlink" Target="http://www.youtube.com/user/LinkUpIMA?feature=watch" TargetMode="External"/><Relationship Id="rId9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D048E-D138-45A0-A60A-75F03E8B4B84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2986-8530-417A-AB52-56D7BE9EB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636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D048E-D138-45A0-A60A-75F03E8B4B84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2986-8530-417A-AB52-56D7BE9EB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99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D048E-D138-45A0-A60A-75F03E8B4B84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2986-8530-417A-AB52-56D7BE9EB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2438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MAI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457200" y="2514600"/>
            <a:ext cx="5562600" cy="762000"/>
          </a:xfrm>
        </p:spPr>
        <p:txBody>
          <a:bodyPr>
            <a:normAutofit/>
          </a:bodyPr>
          <a:lstStyle>
            <a:lvl1pPr>
              <a:defRPr sz="4000" b="1" baseline="0">
                <a:solidFill>
                  <a:schemeClr val="accent1"/>
                </a:solidFill>
              </a:defRPr>
            </a:lvl1pPr>
          </a:lstStyle>
          <a:p>
            <a:r>
              <a:rPr lang="en-US" dirty="0" err="1"/>
              <a:t>Powerpoint</a:t>
            </a:r>
            <a:r>
              <a:rPr lang="en-US" dirty="0"/>
              <a:t> Main Title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3276600"/>
            <a:ext cx="5562600" cy="685800"/>
          </a:xfrm>
        </p:spPr>
        <p:txBody>
          <a:bodyPr>
            <a:normAutofit/>
          </a:bodyPr>
          <a:lstStyle>
            <a:lvl1pPr marL="0" indent="0">
              <a:buNone/>
              <a:defRPr sz="2800" b="1" baseline="0">
                <a:solidFill>
                  <a:srgbClr val="73C6A1"/>
                </a:solidFill>
              </a:defRPr>
            </a:lvl1pPr>
          </a:lstStyle>
          <a:p>
            <a:pPr lvl="0"/>
            <a:r>
              <a:rPr lang="en-US" dirty="0"/>
              <a:t>Second Statement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6019800" y="2514600"/>
            <a:ext cx="3048000" cy="27432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IMAGE</a:t>
            </a:r>
          </a:p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5869685"/>
            <a:ext cx="2667000" cy="912114"/>
          </a:xfrm>
          <a:prstGeom prst="rect">
            <a:avLst/>
          </a:prstGeom>
        </p:spPr>
      </p:pic>
      <p:sp>
        <p:nvSpPr>
          <p:cNvPr id="10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634345"/>
            <a:ext cx="5562600" cy="623455"/>
          </a:xfrm>
        </p:spPr>
        <p:txBody>
          <a:bodyPr>
            <a:normAutofit/>
          </a:bodyPr>
          <a:lstStyle>
            <a:lvl1pPr marL="0" indent="0">
              <a:buNone/>
              <a:defRPr sz="20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PowerPoint Author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fld id="{EB25A976-D368-4A7C-A42F-F9474EF49D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6087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x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Presentation Index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EB25A976-D368-4A7C-A42F-F9474EF49DA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1447800"/>
            <a:ext cx="4267200" cy="4419600"/>
          </a:xfrm>
        </p:spPr>
        <p:txBody>
          <a:bodyPr/>
          <a:lstStyle>
            <a:lvl1pPr marL="457200" indent="-457200">
              <a:lnSpc>
                <a:spcPct val="150000"/>
              </a:lnSpc>
              <a:buFont typeface="Wingdings" panose="05000000000000000000" pitchFamily="2" charset="2"/>
              <a:buChar char="§"/>
              <a:defRPr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Topic 1 </a:t>
            </a:r>
          </a:p>
          <a:p>
            <a:pPr lvl="0"/>
            <a:r>
              <a:rPr lang="en-US" dirty="0"/>
              <a:t>Topic 2</a:t>
            </a:r>
          </a:p>
          <a:p>
            <a:pPr lvl="0"/>
            <a:r>
              <a:rPr lang="en-US" dirty="0"/>
              <a:t>Topic 3</a:t>
            </a:r>
          </a:p>
          <a:p>
            <a:pPr lvl="0"/>
            <a:r>
              <a:rPr lang="en-US" dirty="0"/>
              <a:t>Topic 4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4876800" y="1447800"/>
            <a:ext cx="3810000" cy="44196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3897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1909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EB25A976-D368-4A7C-A42F-F9474EF49D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4708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962400" cy="4190999"/>
          </a:xfrm>
        </p:spPr>
        <p:txBody>
          <a:bodyPr/>
          <a:lstStyle>
            <a:lvl1pPr marL="0" indent="0"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00201"/>
            <a:ext cx="3962400" cy="4190999"/>
          </a:xfrm>
        </p:spPr>
        <p:txBody>
          <a:bodyPr/>
          <a:lstStyle>
            <a:lvl1pPr marL="0" indent="0"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EB25A976-D368-4A7C-A42F-F9474EF49D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0523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417638"/>
            <a:ext cx="3962400" cy="639762"/>
          </a:xfrm>
        </p:spPr>
        <p:txBody>
          <a:bodyPr anchor="b"/>
          <a:lstStyle>
            <a:lvl1pPr marL="0" indent="0">
              <a:buNone/>
              <a:defRPr sz="24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Item 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962400" cy="3616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724400" y="1417638"/>
            <a:ext cx="39624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Item 2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400" y="2174875"/>
            <a:ext cx="3962400" cy="3616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EB25A976-D368-4A7C-A42F-F9474EF49D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9509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0" y="1371601"/>
            <a:ext cx="5257800" cy="4343399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1" y="1371601"/>
            <a:ext cx="2895600" cy="4343399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Caption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8229600" cy="868362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EB25A976-D368-4A7C-A42F-F9474EF49D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22766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29000" y="1371600"/>
            <a:ext cx="5216237" cy="4343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1371600"/>
            <a:ext cx="2895600" cy="4343400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Caption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fld id="{EB25A976-D368-4A7C-A42F-F9474EF49D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0055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1"/>
          </p:nvPr>
        </p:nvSpPr>
        <p:spPr>
          <a:xfrm>
            <a:off x="457200" y="1524000"/>
            <a:ext cx="8229600" cy="4191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fld id="{EB25A976-D368-4A7C-A42F-F9474EF49D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043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D048E-D138-45A0-A60A-75F03E8B4B84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2986-8530-417A-AB52-56D7BE9EB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0237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and Cap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1"/>
          </p:nvPr>
        </p:nvSpPr>
        <p:spPr>
          <a:xfrm>
            <a:off x="3048000" y="1524000"/>
            <a:ext cx="5638800" cy="4191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1524000"/>
            <a:ext cx="2514600" cy="4191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Caption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fld id="{EB25A976-D368-4A7C-A42F-F9474EF49D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2218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able Placeholder 4"/>
          <p:cNvSpPr>
            <a:spLocks noGrp="1"/>
          </p:cNvSpPr>
          <p:nvPr>
            <p:ph type="tbl" sz="quarter" idx="11"/>
          </p:nvPr>
        </p:nvSpPr>
        <p:spPr>
          <a:xfrm>
            <a:off x="457200" y="1524000"/>
            <a:ext cx="8229600" cy="4191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fld id="{EB25A976-D368-4A7C-A42F-F9474EF49D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24405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and Cap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1524000"/>
            <a:ext cx="2514600" cy="3733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Caption</a:t>
            </a:r>
          </a:p>
        </p:txBody>
      </p:sp>
      <p:sp>
        <p:nvSpPr>
          <p:cNvPr id="4" name="Table Placeholder 3"/>
          <p:cNvSpPr>
            <a:spLocks noGrp="1"/>
          </p:cNvSpPr>
          <p:nvPr>
            <p:ph type="tbl" sz="quarter" idx="13"/>
          </p:nvPr>
        </p:nvSpPr>
        <p:spPr>
          <a:xfrm>
            <a:off x="3048000" y="1524000"/>
            <a:ext cx="5638800" cy="3733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fld id="{EB25A976-D368-4A7C-A42F-F9474EF49D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5935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o Blue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1909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EB25A976-D368-4A7C-A42F-F9474EF49D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68" y="5881260"/>
            <a:ext cx="1219200" cy="869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3076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E:\POWERPOINT\PPT\Original\IMA_Logo-Tag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376" y="890345"/>
            <a:ext cx="3635247" cy="1243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 userDrawn="1"/>
        </p:nvSpPr>
        <p:spPr>
          <a:xfrm>
            <a:off x="2057400" y="2842729"/>
            <a:ext cx="5029200" cy="226267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buFontTx/>
              <a:buNone/>
            </a:pPr>
            <a:r>
              <a:rPr lang="en-US" altLang="en-US" sz="1600" b="0" dirty="0"/>
              <a:t>10 Paragon Drive, Suite 1</a:t>
            </a:r>
          </a:p>
          <a:p>
            <a:pPr algn="ctr">
              <a:lnSpc>
                <a:spcPct val="150000"/>
              </a:lnSpc>
              <a:buFontTx/>
              <a:buNone/>
            </a:pPr>
            <a:r>
              <a:rPr lang="en-US" altLang="en-US" sz="1600" b="0" dirty="0"/>
              <a:t>Montvale, New Jersey </a:t>
            </a:r>
          </a:p>
          <a:p>
            <a:pPr algn="ctr">
              <a:lnSpc>
                <a:spcPct val="150000"/>
              </a:lnSpc>
              <a:buFontTx/>
              <a:buNone/>
            </a:pPr>
            <a:r>
              <a:rPr lang="en-US" altLang="en-US" sz="1600" b="0" dirty="0"/>
              <a:t>07645-1760</a:t>
            </a:r>
            <a:r>
              <a:rPr lang="en-US" altLang="en-US" sz="1600" b="0" baseline="0" dirty="0"/>
              <a:t>  </a:t>
            </a:r>
          </a:p>
          <a:p>
            <a:pPr algn="ctr">
              <a:lnSpc>
                <a:spcPct val="150000"/>
              </a:lnSpc>
              <a:buFontTx/>
              <a:buNone/>
            </a:pPr>
            <a:r>
              <a:rPr lang="en-US" altLang="en-US" sz="1600" b="0" baseline="0" dirty="0"/>
              <a:t> </a:t>
            </a:r>
            <a:r>
              <a:rPr lang="en-US" altLang="en-US" sz="1600" b="0" dirty="0"/>
              <a:t>U.S.A.</a:t>
            </a:r>
          </a:p>
          <a:p>
            <a:pPr algn="ctr">
              <a:lnSpc>
                <a:spcPct val="150000"/>
              </a:lnSpc>
              <a:buFontTx/>
              <a:buNone/>
            </a:pPr>
            <a:r>
              <a:rPr lang="en-US" altLang="en-US" sz="1600" b="0" dirty="0"/>
              <a:t>(800) 638-4427</a:t>
            </a:r>
          </a:p>
          <a:p>
            <a:pPr algn="ctr">
              <a:lnSpc>
                <a:spcPct val="150000"/>
              </a:lnSpc>
              <a:buFontTx/>
              <a:buNone/>
            </a:pPr>
            <a:r>
              <a:rPr lang="en-US" altLang="en-US" sz="1600" b="0" dirty="0"/>
              <a:t>(201) 573-9000</a:t>
            </a:r>
          </a:p>
        </p:txBody>
      </p:sp>
      <p:pic>
        <p:nvPicPr>
          <p:cNvPr id="11267" name="Picture 3" descr="C:\Users\cucaja\Desktop\twitter.png">
            <a:hlinkClick r:id="rId3"/>
          </p:cNvPr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616" y="5850293"/>
            <a:ext cx="551810" cy="551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cucaja\Desktop\youtube.png">
            <a:hlinkClick r:id="rId5"/>
          </p:cNvPr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2216" y="5822703"/>
            <a:ext cx="606991" cy="606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C:\Users\cucaja\Desktop\facebook.png">
            <a:hlinkClick r:id="rId7"/>
          </p:cNvPr>
          <p:cNvPicPr>
            <a:picLocks noChangeAspect="1" noChangeArrowheads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816" y="5850293"/>
            <a:ext cx="551810" cy="551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C:\Users\cucaja\Desktop\linkedIn.png">
            <a:hlinkClick r:id="rId9"/>
          </p:cNvPr>
          <p:cNvPicPr>
            <a:picLocks noChangeAspect="1" noChangeArrowheads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511" y="5850293"/>
            <a:ext cx="551810" cy="551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86808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NO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C:\Users\cucaja\Desktop\twitter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616" y="5850293"/>
            <a:ext cx="551810" cy="551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cucaja\Desktop\youtube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2216" y="5822703"/>
            <a:ext cx="606991" cy="606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C:\Users\cucaja\Desktop\facebook.png">
            <a:hlinkClick r:id="rId6"/>
          </p:cNvPr>
          <p:cNvPicPr>
            <a:picLocks noChangeAspect="1" noChangeArrowheads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816" y="5850293"/>
            <a:ext cx="551810" cy="551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C:\Users\cucaja\Desktop\linkedIn.png">
            <a:hlinkClick r:id="rId8"/>
          </p:cNvPr>
          <p:cNvPicPr>
            <a:picLocks noChangeAspect="1" noChangeArrowheads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511" y="5850293"/>
            <a:ext cx="551810" cy="551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E:\POWERPOINT\PPT\Original\IMA_Logo-Tag.jpg"/>
          <p:cNvPicPr>
            <a:picLocks noChangeAspect="1" noChangeArrowheads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376" y="890345"/>
            <a:ext cx="3635247" cy="1243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8884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D048E-D138-45A0-A60A-75F03E8B4B84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2986-8530-417A-AB52-56D7BE9EB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661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D048E-D138-45A0-A60A-75F03E8B4B84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2986-8530-417A-AB52-56D7BE9EB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117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D048E-D138-45A0-A60A-75F03E8B4B84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2986-8530-417A-AB52-56D7BE9EB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649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D048E-D138-45A0-A60A-75F03E8B4B84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2986-8530-417A-AB52-56D7BE9EB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427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D048E-D138-45A0-A60A-75F03E8B4B84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2986-8530-417A-AB52-56D7BE9EB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978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D048E-D138-45A0-A60A-75F03E8B4B84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2986-8530-417A-AB52-56D7BE9EB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514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D048E-D138-45A0-A60A-75F03E8B4B84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2986-8530-417A-AB52-56D7BE9EB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168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D048E-D138-45A0-A60A-75F03E8B4B84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EC2986-8530-417A-AB52-56D7BE9EB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978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68" y="5881260"/>
            <a:ext cx="1219200" cy="86934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0"/>
            <a:ext cx="9144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7239000" y="6324600"/>
            <a:ext cx="14478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B25A976-D368-4A7C-A42F-F9474EF49DA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82296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1306386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457200" indent="-4572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914400" indent="-4572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257300" indent="-3429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714500" indent="-3429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171700" indent="-3429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IMA-CHAPTERS.png">
            <a:extLst>
              <a:ext uri="{FF2B5EF4-FFF2-40B4-BE49-F238E27FC236}">
                <a16:creationId xmlns:a16="http://schemas.microsoft.com/office/drawing/2014/main" id="{37ABD85A-1D04-40CC-A85D-5235750F60D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632" y="4280452"/>
            <a:ext cx="4700367" cy="2577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19" name="Title 1">
            <a:extLst>
              <a:ext uri="{FF2B5EF4-FFF2-40B4-BE49-F238E27FC236}">
                <a16:creationId xmlns:a16="http://schemas.microsoft.com/office/drawing/2014/main" id="{C631099C-2349-4838-86ED-9FE5AC19B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Akron Chapter IMA</a:t>
            </a:r>
          </a:p>
        </p:txBody>
      </p:sp>
      <p:sp>
        <p:nvSpPr>
          <p:cNvPr id="86020" name="Footer Placeholder 2">
            <a:extLst>
              <a:ext uri="{FF2B5EF4-FFF2-40B4-BE49-F238E27FC236}">
                <a16:creationId xmlns:a16="http://schemas.microsoft.com/office/drawing/2014/main" id="{C6407DE9-05D7-4EF8-A1AF-E7F13806AE0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auto">
          <a:xfrm>
            <a:off x="7239000" y="6324600"/>
            <a:ext cx="14478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498974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6D567B1-46DB-4FFF-B7B6-F28B52F8FFA1}" type="slidenum">
              <a:rPr kumimoji="0" lang="en-US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498974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4629AC-0550-4320-9914-C5DE4A77A255}"/>
              </a:ext>
            </a:extLst>
          </p:cNvPr>
          <p:cNvSpPr txBox="1"/>
          <p:nvPr/>
        </p:nvSpPr>
        <p:spPr>
          <a:xfrm>
            <a:off x="0" y="2879725"/>
            <a:ext cx="868680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32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32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6022" name="TextBox 3">
            <a:extLst>
              <a:ext uri="{FF2B5EF4-FFF2-40B4-BE49-F238E27FC236}">
                <a16:creationId xmlns:a16="http://schemas.microsoft.com/office/drawing/2014/main" id="{B6DCB28E-A558-4680-8CA6-8C9E8817A2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986" y="1091158"/>
            <a:ext cx="8483010" cy="4431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26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is proud to present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326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49897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CPA vs. CMA: What’s the difference?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1" i="1" u="none" strike="noStrike" kern="1200" cap="none" spc="0" normalizeH="0" baseline="0" noProof="0" dirty="0">
              <a:ln>
                <a:noFill/>
              </a:ln>
              <a:solidFill>
                <a:srgbClr val="498974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326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Presented by Sue Mullen, Ashland University, and Alexandra Graham, Gleim Exam Prep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326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9897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No CPE option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B5843E3-018A-426C-8D24-F544A23B2722}"/>
              </a:ext>
            </a:extLst>
          </p:cNvPr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884"/>
          <a:stretch/>
        </p:blipFill>
        <p:spPr>
          <a:xfrm>
            <a:off x="6472349" y="1119577"/>
            <a:ext cx="2352675" cy="73807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2E50328-D207-4A98-8DC4-C9A6E10672B5}"/>
              </a:ext>
            </a:extLst>
          </p:cNvPr>
          <p:cNvSpPr txBox="1"/>
          <p:nvPr/>
        </p:nvSpPr>
        <p:spPr>
          <a:xfrm>
            <a:off x="1567851" y="6037270"/>
            <a:ext cx="45849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32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December 4, 2020 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326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7393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2206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31899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88492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83973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69371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2487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28522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69705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01138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3374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19743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Recording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76200" y="5063542"/>
            <a:ext cx="914400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717074"/>
                </a:solidFill>
                <a:effectLst/>
                <a:uLnTx/>
                <a:uFillTx/>
                <a:latin typeface="Arial"/>
                <a:ea typeface="ＭＳ Ｐゴシック" charset="0"/>
                <a:cs typeface="ＭＳ Ｐゴシック" charset="0"/>
              </a:rPr>
              <a:t>This session is being recorded.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Slide Number Placeholder 4"/>
          <p:cNvSpPr txBox="1">
            <a:spLocks noGrp="1"/>
          </p:cNvSpPr>
          <p:nvPr/>
        </p:nvSpPr>
        <p:spPr bwMode="auto">
          <a:xfrm>
            <a:off x="6705600" y="6205347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6B58CF-EEC8-4D6C-914C-F6E257D78701}" type="slidenum"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55847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55847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Picture 3" descr="A picture containing icon&#10;&#10;Description automatically generated">
            <a:extLst>
              <a:ext uri="{FF2B5EF4-FFF2-40B4-BE49-F238E27FC236}">
                <a16:creationId xmlns:a16="http://schemas.microsoft.com/office/drawing/2014/main" id="{E33A7C24-E454-4FA8-9C7D-B8CF0C9A550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209" y="1448032"/>
            <a:ext cx="3155582" cy="3155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8160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77291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706CE-EC10-4863-9707-6ABB71E15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Upcoming 2020 webinar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EE0CAF-9040-46DD-9C99-C3A820881A6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25A976-D368-4A7C-A42F-F9474EF49DA1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49897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9897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6293C4-7EED-4478-8696-70B75F6A44EB}"/>
              </a:ext>
            </a:extLst>
          </p:cNvPr>
          <p:cNvSpPr txBox="1"/>
          <p:nvPr/>
        </p:nvSpPr>
        <p:spPr>
          <a:xfrm>
            <a:off x="-14123" y="1336906"/>
            <a:ext cx="91440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1707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Next up: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17074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Slippery Slope of Greed (IMA Ethics)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1707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1707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Thursday., December 10, 11 am - 1 pm Eastern</a:t>
            </a:r>
          </a:p>
        </p:txBody>
      </p:sp>
    </p:spTree>
    <p:extLst>
      <p:ext uri="{BB962C8B-B14F-4D97-AF65-F5344CB8AC3E}">
        <p14:creationId xmlns:p14="http://schemas.microsoft.com/office/powerpoint/2010/main" val="19576073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Title 1">
            <a:extLst>
              <a:ext uri="{FF2B5EF4-FFF2-40B4-BE49-F238E27FC236}">
                <a16:creationId xmlns:a16="http://schemas.microsoft.com/office/drawing/2014/main" id="{BED54295-6319-4A02-A4F2-BB9654600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22238"/>
            <a:ext cx="8229600" cy="86836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en-US" kern="1200">
                <a:latin typeface="Arial" pitchFamily="34" charset="0"/>
                <a:ea typeface="+mj-ea"/>
                <a:cs typeface="Arial" pitchFamily="34" charset="0"/>
              </a:rPr>
              <a:t>Thank You!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A45F88D5-5C22-4CE4-8B8E-2C528CAA3A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291386"/>
            <a:ext cx="3962400" cy="362332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17074"/>
                </a:solidFill>
                <a:effectLst/>
                <a:uLnTx/>
                <a:uFillTx/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The Akron Chapter would like to thank you for joining us for this event!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717074"/>
              </a:solidFill>
              <a:effectLst/>
              <a:uLnTx/>
              <a:uFillTx/>
              <a:latin typeface="Arial" pitchFamily="34" charset="0"/>
              <a:ea typeface="MS PGothic" panose="020B0600070205080204" pitchFamily="34" charset="-128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17074"/>
                </a:solidFill>
                <a:effectLst/>
                <a:uLnTx/>
                <a:uFillTx/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We hope you learned something that will help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717074"/>
              </a:solidFill>
              <a:effectLst/>
              <a:uLnTx/>
              <a:uFillTx/>
              <a:latin typeface="Arial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pic>
        <p:nvPicPr>
          <p:cNvPr id="4" name="Picture 3" descr="Business people shaking hands">
            <a:extLst>
              <a:ext uri="{FF2B5EF4-FFF2-40B4-BE49-F238E27FC236}">
                <a16:creationId xmlns:a16="http://schemas.microsoft.com/office/drawing/2014/main" id="{0B0272FD-A4F2-4419-A144-DB501ED7E1D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64" r="14229" b="2"/>
          <a:stretch/>
        </p:blipFill>
        <p:spPr>
          <a:xfrm>
            <a:off x="5261113" y="1264803"/>
            <a:ext cx="3425687" cy="3623322"/>
          </a:xfrm>
          <a:prstGeom prst="rect">
            <a:avLst/>
          </a:prstGeom>
          <a:noFill/>
        </p:spPr>
      </p:pic>
      <p:sp>
        <p:nvSpPr>
          <p:cNvPr id="114691" name="Footer Placeholder 2">
            <a:extLst>
              <a:ext uri="{FF2B5EF4-FFF2-40B4-BE49-F238E27FC236}">
                <a16:creationId xmlns:a16="http://schemas.microsoft.com/office/drawing/2014/main" id="{0EB661EB-3B0D-48DD-8CBC-6D06EA94B96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xfrm>
            <a:off x="7239000" y="6324600"/>
            <a:ext cx="1447800" cy="3810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456BA754-B7EC-4AE5-BB5D-76DFDAD6D205}" type="slidenum">
              <a:rPr kumimoji="0" lang="en-US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498974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altLang="en-US" sz="1200" b="1" i="0" u="none" strike="noStrike" kern="1200" cap="none" spc="0" normalizeH="0" baseline="0" noProof="0">
              <a:ln>
                <a:noFill/>
              </a:ln>
              <a:solidFill>
                <a:srgbClr val="498974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302D4F-75D8-4B85-A564-BB80989E8FC2}"/>
              </a:ext>
            </a:extLst>
          </p:cNvPr>
          <p:cNvSpPr txBox="1"/>
          <p:nvPr/>
        </p:nvSpPr>
        <p:spPr>
          <a:xfrm>
            <a:off x="1699491" y="5810782"/>
            <a:ext cx="59984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1707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akron.imanet.org</a:t>
            </a:r>
          </a:p>
        </p:txBody>
      </p:sp>
    </p:spTree>
    <p:extLst>
      <p:ext uri="{BB962C8B-B14F-4D97-AF65-F5344CB8AC3E}">
        <p14:creationId xmlns:p14="http://schemas.microsoft.com/office/powerpoint/2010/main" val="4258691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19743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Housekeeping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2514600" y="1066800"/>
            <a:ext cx="6553200" cy="410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717074"/>
              </a:solidFill>
              <a:effectLst/>
              <a:uLnTx/>
              <a:uFillTx/>
              <a:latin typeface="Arial"/>
              <a:ea typeface="ＭＳ Ｐゴシック" charset="0"/>
              <a:cs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 charset="0"/>
                <a:cs typeface="ＭＳ Ｐゴシック" charset="0"/>
              </a:rPr>
              <a:t>Thank you for joining us today!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717074"/>
              </a:solidFill>
              <a:effectLst/>
              <a:uLnTx/>
              <a:uFillTx/>
              <a:latin typeface="Arial"/>
              <a:ea typeface="ＭＳ Ｐゴシック" charset="0"/>
              <a:cs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 charset="0"/>
                <a:cs typeface="ＭＳ Ｐゴシック" charset="0"/>
              </a:rPr>
              <a:t>Please note that you are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17074">
                    <a:lumMod val="50000"/>
                  </a:srgbClr>
                </a:solidFill>
                <a:effectLst/>
                <a:uLnTx/>
                <a:uFillTx/>
                <a:latin typeface="Arial"/>
                <a:ea typeface="ＭＳ Ｐゴシック" charset="0"/>
                <a:cs typeface="ＭＳ Ｐゴシック" charset="0"/>
              </a:rPr>
              <a:t>muted upon entry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717074"/>
                </a:solidFill>
                <a:effectLst/>
                <a:uLnTx/>
                <a:uFillTx/>
                <a:latin typeface="Arial"/>
                <a:ea typeface="ＭＳ Ｐゴシック" charset="0"/>
                <a:cs typeface="ＭＳ Ｐゴシック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717074"/>
              </a:solidFill>
              <a:effectLst/>
              <a:uLnTx/>
              <a:uFillTx/>
              <a:latin typeface="Arial"/>
              <a:ea typeface="ＭＳ Ｐゴシック" charset="0"/>
              <a:cs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 charset="0"/>
                <a:cs typeface="ＭＳ Ｐゴシック" charset="0"/>
              </a:rPr>
              <a:t>Use the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17074">
                    <a:lumMod val="50000"/>
                  </a:srgbClr>
                </a:solidFill>
                <a:effectLst/>
                <a:uLnTx/>
                <a:uFillTx/>
                <a:latin typeface="Arial"/>
                <a:ea typeface="ＭＳ Ｐゴシック" charset="0"/>
                <a:cs typeface="ＭＳ Ｐゴシック" charset="0"/>
              </a:rPr>
              <a:t>chat or Q &amp; A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 charset="0"/>
                <a:cs typeface="+mn-cs"/>
              </a:rPr>
              <a:t>feature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17074">
                    <a:lumMod val="50000"/>
                  </a:srgbClr>
                </a:solidFill>
                <a:effectLst/>
                <a:uLnTx/>
                <a:uFillTx/>
                <a:latin typeface="Arial"/>
                <a:ea typeface="ＭＳ Ｐゴシック" charset="0"/>
                <a:cs typeface="ＭＳ Ｐゴシック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 charset="0"/>
                <a:cs typeface="ＭＳ Ｐゴシック" charset="0"/>
              </a:rPr>
              <a:t>to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717074"/>
                </a:solidFill>
                <a:effectLst/>
                <a:uLnTx/>
                <a:uFillTx/>
                <a:latin typeface="Arial"/>
                <a:ea typeface="ＭＳ Ｐゴシック" charset="0"/>
                <a:cs typeface="ＭＳ Ｐゴシック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 charset="0"/>
                <a:cs typeface="ＭＳ Ｐゴシック" charset="0"/>
              </a:rPr>
              <a:t>ask questions.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ＭＳ Ｐゴシック" charset="0"/>
              <a:cs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 charset="0"/>
                <a:cs typeface="ＭＳ Ｐゴシック" charset="0"/>
              </a:rPr>
              <a:t>Questions will be handled at the end of the presentation.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717074"/>
              </a:solidFill>
              <a:effectLst/>
              <a:uLnTx/>
              <a:uFillTx/>
              <a:latin typeface="Arial"/>
              <a:ea typeface="ＭＳ Ｐゴシック" charset="0"/>
              <a:cs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Slide Number Placeholder 4"/>
          <p:cNvSpPr txBox="1">
            <a:spLocks noGrp="1"/>
          </p:cNvSpPr>
          <p:nvPr/>
        </p:nvSpPr>
        <p:spPr bwMode="auto">
          <a:xfrm>
            <a:off x="6705600" y="6205347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6B58CF-EEC8-4D6C-914C-F6E257D78701}" type="slidenum"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55847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55847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" name="Picture 9" descr="A picture containing clock, drawing&#10;&#10;Description automatically generated">
            <a:extLst>
              <a:ext uri="{FF2B5EF4-FFF2-40B4-BE49-F238E27FC236}">
                <a16:creationId xmlns:a16="http://schemas.microsoft.com/office/drawing/2014/main" id="{FCFD8A41-9C8B-4E8A-A970-F6046012611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2168" y="2210249"/>
            <a:ext cx="2925313" cy="2925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829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08857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Housekeeping (cont.)</a:t>
            </a:r>
          </a:p>
        </p:txBody>
      </p:sp>
      <p:sp>
        <p:nvSpPr>
          <p:cNvPr id="7" name="Rectangle 6"/>
          <p:cNvSpPr/>
          <p:nvPr/>
        </p:nvSpPr>
        <p:spPr>
          <a:xfrm>
            <a:off x="187036" y="932738"/>
            <a:ext cx="5668818" cy="3739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717074"/>
              </a:solidFill>
              <a:effectLst/>
              <a:uLnTx/>
              <a:uFillTx/>
              <a:latin typeface="Arial"/>
              <a:ea typeface="ＭＳ Ｐゴシック" charset="0"/>
              <a:cs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 charset="0"/>
                <a:cs typeface="ＭＳ Ｐゴシック" charset="0"/>
              </a:rPr>
              <a:t>To receive full school credit, you must: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ＭＳ Ｐゴシック" charset="0"/>
              <a:cs typeface="ＭＳ Ｐゴシック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 charset="0"/>
                <a:cs typeface="ＭＳ Ｐゴシック" charset="0"/>
              </a:rPr>
              <a:t>Attend the full presentation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ＭＳ Ｐゴシック" charset="0"/>
              <a:cs typeface="ＭＳ Ｐゴシック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 charset="0"/>
                <a:cs typeface="ＭＳ Ｐゴシック" charset="0"/>
              </a:rPr>
              <a:t>Answer questions through the poll or chat feature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ＭＳ Ｐゴシック" charset="0"/>
              <a:cs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717074"/>
              </a:solidFill>
              <a:effectLst/>
              <a:uLnTx/>
              <a:uFillTx/>
              <a:latin typeface="Arial"/>
              <a:ea typeface="ＭＳ Ｐゴシック" charset="0"/>
              <a:cs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Slide Number Placeholder 4"/>
          <p:cNvSpPr txBox="1">
            <a:spLocks noGrp="1"/>
          </p:cNvSpPr>
          <p:nvPr/>
        </p:nvSpPr>
        <p:spPr bwMode="auto">
          <a:xfrm>
            <a:off x="6705600" y="6205347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6B58CF-EEC8-4D6C-914C-F6E257D78701}" type="slidenum"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55847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55847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82C5696-D84F-48D0-AA1B-17930D8622AF}"/>
              </a:ext>
            </a:extLst>
          </p:cNvPr>
          <p:cNvSpPr/>
          <p:nvPr/>
        </p:nvSpPr>
        <p:spPr>
          <a:xfrm>
            <a:off x="5763491" y="995691"/>
            <a:ext cx="3380509" cy="5880781"/>
          </a:xfrm>
          <a:prstGeom prst="rect">
            <a:avLst/>
          </a:prstGeom>
          <a:solidFill>
            <a:srgbClr val="18D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Picture 7" descr="A close up of a computer&#10;&#10;Description automatically generated">
            <a:extLst>
              <a:ext uri="{FF2B5EF4-FFF2-40B4-BE49-F238E27FC236}">
                <a16:creationId xmlns:a16="http://schemas.microsoft.com/office/drawing/2014/main" id="{A7EA4E7D-8F9A-4742-B751-D7C74555B6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12" t="3377" r="20397" b="8181"/>
          <a:stretch/>
        </p:blipFill>
        <p:spPr>
          <a:xfrm>
            <a:off x="5763491" y="1252014"/>
            <a:ext cx="3380509" cy="488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98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1F989BE-86C1-4E4F-A3B2-90849CC6E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Questions and Answers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129240-9835-47A6-859F-3D110BB3F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25A976-D368-4A7C-A42F-F9474EF49DA1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49897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9897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8C176B-6D67-4321-9CD1-4C2FCD0C282B}"/>
              </a:ext>
            </a:extLst>
          </p:cNvPr>
          <p:cNvSpPr/>
          <p:nvPr/>
        </p:nvSpPr>
        <p:spPr>
          <a:xfrm>
            <a:off x="4412512" y="1785247"/>
            <a:ext cx="439736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 charset="0"/>
                <a:cs typeface="ＭＳ Ｐゴシック" charset="0"/>
              </a:rPr>
              <a:t>Use the 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326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/>
                <a:ea typeface="ＭＳ Ｐゴシック" charset="0"/>
                <a:cs typeface="ＭＳ Ｐゴシック" charset="0"/>
              </a:rPr>
              <a:t>chat 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 charset="0"/>
                <a:cs typeface="+mn-cs"/>
              </a:rPr>
              <a:t>or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326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/>
                <a:ea typeface="ＭＳ Ｐゴシック" charset="0"/>
                <a:cs typeface="ＭＳ Ｐゴシック" charset="0"/>
              </a:rPr>
              <a:t> Q &amp; A 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 charset="0"/>
                <a:cs typeface="+mn-cs"/>
              </a:rPr>
              <a:t>feature 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 charset="0"/>
                <a:cs typeface="ＭＳ Ｐゴシック" charset="0"/>
              </a:rPr>
              <a:t>to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717074"/>
                </a:solidFill>
                <a:effectLst/>
                <a:uLnTx/>
                <a:uFillTx/>
                <a:latin typeface="Arial"/>
                <a:ea typeface="ＭＳ Ｐゴシック" charset="0"/>
                <a:cs typeface="ＭＳ Ｐゴシック" charset="0"/>
              </a:rPr>
              <a:t> 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 charset="0"/>
                <a:cs typeface="ＭＳ Ｐゴシック" charset="0"/>
              </a:rPr>
              <a:t>type questions.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ＭＳ Ｐゴシック" charset="0"/>
              <a:cs typeface="ＭＳ Ｐゴシック" charset="0"/>
            </a:endParaRP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86D2018D-09EF-4DA0-8D2A-BC7093E71DF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20" y="1785247"/>
            <a:ext cx="3730756" cy="3730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181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3408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88167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8731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D1B572-2A0B-4EB6-BB83-5CB4FE5BBD9B}"/>
              </a:ext>
            </a:extLst>
          </p:cNvPr>
          <p:cNvSpPr txBox="1"/>
          <p:nvPr/>
        </p:nvSpPr>
        <p:spPr>
          <a:xfrm>
            <a:off x="4572000" y="4540736"/>
            <a:ext cx="1774092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Ethics etc.</a:t>
            </a:r>
            <a:endParaRPr lang="en-US" sz="1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87FB40-4B1A-474B-AEDB-B9D02A297955}"/>
              </a:ext>
            </a:extLst>
          </p:cNvPr>
          <p:cNvSpPr txBox="1"/>
          <p:nvPr/>
        </p:nvSpPr>
        <p:spPr>
          <a:xfrm>
            <a:off x="4572000" y="4951044"/>
            <a:ext cx="1774092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Business law</a:t>
            </a:r>
            <a:endParaRPr lang="en-US" sz="1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D7F9D1-EA3E-417C-B816-2D63A97B17AE}"/>
              </a:ext>
            </a:extLst>
          </p:cNvPr>
          <p:cNvSpPr txBox="1"/>
          <p:nvPr/>
        </p:nvSpPr>
        <p:spPr>
          <a:xfrm>
            <a:off x="4571999" y="5341811"/>
            <a:ext cx="2352431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Federal taxation of property trans.</a:t>
            </a:r>
            <a:endParaRPr lang="en-US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C27447-C645-4BD2-8E0E-830F442A2B8F}"/>
              </a:ext>
            </a:extLst>
          </p:cNvPr>
          <p:cNvSpPr txBox="1"/>
          <p:nvPr/>
        </p:nvSpPr>
        <p:spPr>
          <a:xfrm>
            <a:off x="4572000" y="5732578"/>
            <a:ext cx="2352430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Federal taxation - individuals</a:t>
            </a:r>
            <a:endParaRPr lang="en-US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6497F8-FE83-420B-AE61-D921AF183A1E}"/>
              </a:ext>
            </a:extLst>
          </p:cNvPr>
          <p:cNvSpPr txBox="1"/>
          <p:nvPr/>
        </p:nvSpPr>
        <p:spPr>
          <a:xfrm>
            <a:off x="4572000" y="6193689"/>
            <a:ext cx="1774092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Federal taxation - entities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8045544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 TEMPLATES">
  <a:themeElements>
    <a:clrScheme name="IMA THEME">
      <a:dk1>
        <a:srgbClr val="717074"/>
      </a:dk1>
      <a:lt1>
        <a:srgbClr val="FFFFFF"/>
      </a:lt1>
      <a:dk2>
        <a:srgbClr val="717074"/>
      </a:dk2>
      <a:lt2>
        <a:srgbClr val="FFFFFF"/>
      </a:lt2>
      <a:accent1>
        <a:srgbClr val="003260"/>
      </a:accent1>
      <a:accent2>
        <a:srgbClr val="0D79BF"/>
      </a:accent2>
      <a:accent3>
        <a:srgbClr val="717074"/>
      </a:accent3>
      <a:accent4>
        <a:srgbClr val="498974"/>
      </a:accent4>
      <a:accent5>
        <a:srgbClr val="FFFFFF"/>
      </a:accent5>
      <a:accent6>
        <a:srgbClr val="FFFFFF"/>
      </a:accent6>
      <a:hlink>
        <a:srgbClr val="0D79BF"/>
      </a:hlink>
      <a:folHlink>
        <a:srgbClr val="0D79BF"/>
      </a:folHlink>
    </a:clrScheme>
    <a:fontScheme name="IMA-eTheme-Font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Custom Color 1">
      <a:srgbClr val="ACD379"/>
    </a:custClr>
    <a:custClr name="Custom Color 2">
      <a:srgbClr val="65C29C"/>
    </a:custClr>
    <a:custClr name="Custom Color 3">
      <a:srgbClr val="43A580"/>
    </a:custClr>
    <a:custClr name="Custom Color 4">
      <a:srgbClr val="5A99CF"/>
    </a:custClr>
    <a:custClr name="Custom Color 5">
      <a:srgbClr val="49769F"/>
    </a:custClr>
    <a:custClr name="Custom Color 6">
      <a:srgbClr val="19476E"/>
    </a:custClr>
    <a:custClr name="Custom Color 7">
      <a:srgbClr val="FDBE65"/>
    </a:custClr>
    <a:custClr name="Custom Color 8">
      <a:srgbClr val="F69266"/>
    </a:custClr>
    <a:custClr name="Custom Color 9">
      <a:srgbClr val="F05F85"/>
    </a:custClr>
    <a:custClr name="Custom Color 10">
      <a:srgbClr val="6560AB"/>
    </a:custClr>
    <a:custClr name="Custom Color 11">
      <a:srgbClr val="D1CDD1"/>
    </a:custClr>
    <a:custClr name="Custom Color 12">
      <a:srgbClr val="8D9191"/>
    </a:custClr>
  </a:custClr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</TotalTime>
  <Words>214</Words>
  <Application>Microsoft Office PowerPoint</Application>
  <PresentationFormat>On-screen Show (4:3)</PresentationFormat>
  <Paragraphs>56</Paragraphs>
  <Slides>22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Wingdings</vt:lpstr>
      <vt:lpstr>Office Theme</vt:lpstr>
      <vt:lpstr>CONTENT TEMPLATES</vt:lpstr>
      <vt:lpstr>Akron Chapter IMA</vt:lpstr>
      <vt:lpstr>Recording</vt:lpstr>
      <vt:lpstr>Housekeeping</vt:lpstr>
      <vt:lpstr>Housekeeping (cont.)</vt:lpstr>
      <vt:lpstr>Questions and Answers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Upcoming 2020 webinar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Irvin</dc:creator>
  <cp:lastModifiedBy>Linda Garrison</cp:lastModifiedBy>
  <cp:revision>10</cp:revision>
  <dcterms:created xsi:type="dcterms:W3CDTF">2020-12-03T14:59:49Z</dcterms:created>
  <dcterms:modified xsi:type="dcterms:W3CDTF">2020-12-04T16:32:36Z</dcterms:modified>
</cp:coreProperties>
</file>