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260" r:id="rId3"/>
    <p:sldId id="300" r:id="rId4"/>
    <p:sldId id="275" r:id="rId5"/>
    <p:sldId id="276" r:id="rId6"/>
    <p:sldId id="259" r:id="rId7"/>
    <p:sldId id="274" r:id="rId8"/>
    <p:sldId id="294" r:id="rId9"/>
    <p:sldId id="263" r:id="rId10"/>
    <p:sldId id="268" r:id="rId11"/>
    <p:sldId id="293" r:id="rId12"/>
    <p:sldId id="269" r:id="rId13"/>
    <p:sldId id="270" r:id="rId14"/>
    <p:sldId id="267" r:id="rId15"/>
    <p:sldId id="272" r:id="rId16"/>
    <p:sldId id="273" r:id="rId17"/>
    <p:sldId id="271" r:id="rId18"/>
    <p:sldId id="278" r:id="rId19"/>
    <p:sldId id="284" r:id="rId20"/>
    <p:sldId id="279" r:id="rId21"/>
    <p:sldId id="295" r:id="rId22"/>
    <p:sldId id="280" r:id="rId23"/>
    <p:sldId id="282" r:id="rId24"/>
    <p:sldId id="283" r:id="rId25"/>
    <p:sldId id="281" r:id="rId26"/>
    <p:sldId id="285" r:id="rId27"/>
    <p:sldId id="286" r:id="rId28"/>
    <p:sldId id="287" r:id="rId29"/>
    <p:sldId id="288" r:id="rId30"/>
    <p:sldId id="289" r:id="rId31"/>
    <p:sldId id="292" r:id="rId32"/>
    <p:sldId id="291" r:id="rId33"/>
    <p:sldId id="297" r:id="rId34"/>
    <p:sldId id="298" r:id="rId35"/>
    <p:sldId id="290" r:id="rId36"/>
    <p:sldId id="261" r:id="rId37"/>
    <p:sldId id="30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324EC0-3831-F989-1B43-05D595593807}" v="26" dt="2020-09-10T14:59:36.594"/>
    <p1510:client id="{28318A3B-6CC0-B6D6-0856-021585B6D90C}" v="190" dt="2020-09-04T15:34:53.466"/>
    <p1510:client id="{455495D1-A6CF-1C2C-2D6A-9F9CBBD1DCF1}" v="683" dt="2020-09-08T14:32:56.781"/>
    <p1510:client id="{56F5071D-0EF1-024D-8040-5FCE313A086D}" v="3923" dt="2020-09-04T19:11:13.061"/>
    <p1510:client id="{61266E2B-C162-BB08-B6D2-C22F3B295FF2}" v="21" dt="2020-09-04T12:17:20.161"/>
    <p1510:client id="{85B73C13-AC1D-497D-B160-CCF5CFF62596}" v="1" dt="2020-09-10T15:58:44.163"/>
    <p1510:client id="{A63B9DF4-9EEE-3060-2096-25C2AD0D6DD1}" v="1" dt="2020-09-04T13:29:17.436"/>
    <p1510:client id="{C3D08E5F-8AE5-D2EC-2B32-829FE2A74723}" v="68" dt="2020-09-03T20:57:28.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3.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5.svg"/><Relationship Id="rId1" Type="http://schemas.openxmlformats.org/officeDocument/2006/relationships/image" Target="../media/image12.png"/><Relationship Id="rId6" Type="http://schemas.openxmlformats.org/officeDocument/2006/relationships/image" Target="../media/image77.svg"/><Relationship Id="rId5" Type="http://schemas.openxmlformats.org/officeDocument/2006/relationships/image" Target="../media/image16.png"/><Relationship Id="rId4" Type="http://schemas.openxmlformats.org/officeDocument/2006/relationships/image" Target="../media/image7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5.svg"/><Relationship Id="rId1" Type="http://schemas.openxmlformats.org/officeDocument/2006/relationships/image" Target="../media/image12.png"/><Relationship Id="rId6" Type="http://schemas.openxmlformats.org/officeDocument/2006/relationships/image" Target="../media/image77.svg"/><Relationship Id="rId5" Type="http://schemas.openxmlformats.org/officeDocument/2006/relationships/image" Target="../media/image16.png"/><Relationship Id="rId4" Type="http://schemas.openxmlformats.org/officeDocument/2006/relationships/image" Target="../media/image7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72C335C-7523-4C29-9040-05BB0A3F283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641F612-2EC3-401C-955B-4A69811DA33E}">
      <dgm:prSet/>
      <dgm:spPr/>
      <dgm:t>
        <a:bodyPr/>
        <a:lstStyle/>
        <a:p>
          <a:pPr>
            <a:lnSpc>
              <a:spcPct val="100000"/>
            </a:lnSpc>
          </a:pPr>
          <a:r>
            <a:rPr lang="en-US">
              <a:solidFill>
                <a:schemeClr val="tx1"/>
              </a:solidFill>
            </a:rPr>
            <a:t>Identify and apply the Sustainable Development Goal Framework</a:t>
          </a:r>
          <a:r>
            <a:rPr lang="en-US">
              <a:solidFill>
                <a:schemeClr val="tx1"/>
              </a:solidFill>
              <a:latin typeface="Walbaum Display"/>
            </a:rPr>
            <a:t> </a:t>
          </a:r>
          <a:endParaRPr lang="en-US">
            <a:solidFill>
              <a:schemeClr val="tx1"/>
            </a:solidFill>
          </a:endParaRPr>
        </a:p>
      </dgm:t>
    </dgm:pt>
    <dgm:pt modelId="{0A22AA74-0C95-4682-9FB0-C6E2EC089677}" type="parTrans" cxnId="{C710A431-8B61-456A-9CD8-A4669EDDB63E}">
      <dgm:prSet/>
      <dgm:spPr/>
      <dgm:t>
        <a:bodyPr/>
        <a:lstStyle/>
        <a:p>
          <a:endParaRPr lang="en-US"/>
        </a:p>
      </dgm:t>
    </dgm:pt>
    <dgm:pt modelId="{89247FA5-495F-437D-B1B4-F659D386DA4B}" type="sibTrans" cxnId="{C710A431-8B61-456A-9CD8-A4669EDDB63E}">
      <dgm:prSet/>
      <dgm:spPr/>
      <dgm:t>
        <a:bodyPr/>
        <a:lstStyle/>
        <a:p>
          <a:endParaRPr lang="en-US"/>
        </a:p>
      </dgm:t>
    </dgm:pt>
    <dgm:pt modelId="{1BC6194C-5544-4E1E-BF31-AFE956F7F9B8}">
      <dgm:prSet/>
      <dgm:spPr/>
      <dgm:t>
        <a:bodyPr/>
        <a:lstStyle/>
        <a:p>
          <a:pPr>
            <a:lnSpc>
              <a:spcPct val="100000"/>
            </a:lnSpc>
          </a:pPr>
          <a:r>
            <a:rPr lang="en-US">
              <a:solidFill>
                <a:schemeClr val="tx1"/>
              </a:solidFill>
            </a:rPr>
            <a:t>Understand driving forces behind business adoption of sustainable business practices </a:t>
          </a:r>
        </a:p>
      </dgm:t>
    </dgm:pt>
    <dgm:pt modelId="{F4930D2A-B2FC-4674-BB19-AC9580ED75AA}" type="parTrans" cxnId="{2CCE43B7-66CC-40F2-85B4-AC9E0486A1FF}">
      <dgm:prSet/>
      <dgm:spPr/>
      <dgm:t>
        <a:bodyPr/>
        <a:lstStyle/>
        <a:p>
          <a:endParaRPr lang="en-US"/>
        </a:p>
      </dgm:t>
    </dgm:pt>
    <dgm:pt modelId="{34BD1B18-D44B-4BEF-864F-209AACAECCEF}" type="sibTrans" cxnId="{2CCE43B7-66CC-40F2-85B4-AC9E0486A1FF}">
      <dgm:prSet/>
      <dgm:spPr/>
      <dgm:t>
        <a:bodyPr/>
        <a:lstStyle/>
        <a:p>
          <a:endParaRPr lang="en-US"/>
        </a:p>
      </dgm:t>
    </dgm:pt>
    <dgm:pt modelId="{43B4AD5A-1B6C-46AF-A0C9-1763EB342FE0}">
      <dgm:prSet phldr="0"/>
      <dgm:spPr/>
      <dgm:t>
        <a:bodyPr/>
        <a:lstStyle/>
        <a:p>
          <a:pPr rtl="0">
            <a:lnSpc>
              <a:spcPct val="100000"/>
            </a:lnSpc>
          </a:pPr>
          <a:r>
            <a:rPr lang="en-US">
              <a:solidFill>
                <a:schemeClr val="tx1"/>
              </a:solidFill>
              <a:latin typeface="Walbaum Display"/>
            </a:rPr>
            <a:t>Give an example of how a company is helping achieve the SDGs</a:t>
          </a:r>
          <a:endParaRPr lang="en-US">
            <a:solidFill>
              <a:schemeClr val="tx1"/>
            </a:solidFill>
          </a:endParaRPr>
        </a:p>
      </dgm:t>
    </dgm:pt>
    <dgm:pt modelId="{DB20404C-ADC5-4990-A9DC-619CDED68052}" type="parTrans" cxnId="{DFB4E928-029C-405C-9BD2-F5A504BA00F7}">
      <dgm:prSet/>
      <dgm:spPr/>
      <dgm:t>
        <a:bodyPr/>
        <a:lstStyle/>
        <a:p>
          <a:endParaRPr lang="en-US"/>
        </a:p>
      </dgm:t>
    </dgm:pt>
    <dgm:pt modelId="{42BF6061-9E5A-40F2-B6EB-F8D784FAEEB3}" type="sibTrans" cxnId="{DFB4E928-029C-405C-9BD2-F5A504BA00F7}">
      <dgm:prSet/>
      <dgm:spPr/>
      <dgm:t>
        <a:bodyPr/>
        <a:lstStyle/>
        <a:p>
          <a:endParaRPr lang="en-US"/>
        </a:p>
      </dgm:t>
    </dgm:pt>
    <dgm:pt modelId="{E2649301-FF9B-4B06-B245-4A5901B59A7B}">
      <dgm:prSet/>
      <dgm:spPr/>
      <dgm:t>
        <a:bodyPr/>
        <a:lstStyle/>
        <a:p>
          <a:pPr>
            <a:lnSpc>
              <a:spcPct val="100000"/>
            </a:lnSpc>
          </a:pPr>
          <a:r>
            <a:rPr lang="en-US">
              <a:solidFill>
                <a:schemeClr val="tx1"/>
              </a:solidFill>
            </a:rPr>
            <a:t>Understand the unique role that accounting</a:t>
          </a:r>
          <a:r>
            <a:rPr lang="en-US">
              <a:solidFill>
                <a:schemeClr val="tx1"/>
              </a:solidFill>
              <a:latin typeface="Walbaum Display"/>
            </a:rPr>
            <a:t>,</a:t>
          </a:r>
          <a:r>
            <a:rPr lang="en-US">
              <a:solidFill>
                <a:schemeClr val="tx1"/>
              </a:solidFill>
            </a:rPr>
            <a:t> and finance professionals play in furthering the SDGs.</a:t>
          </a:r>
        </a:p>
      </dgm:t>
    </dgm:pt>
    <dgm:pt modelId="{937F93D9-7212-48B7-A883-4D113C8B5D42}" type="parTrans" cxnId="{55096E54-F3FF-4968-95D7-6D9938DD32C8}">
      <dgm:prSet/>
      <dgm:spPr/>
      <dgm:t>
        <a:bodyPr/>
        <a:lstStyle/>
        <a:p>
          <a:endParaRPr lang="en-US"/>
        </a:p>
      </dgm:t>
    </dgm:pt>
    <dgm:pt modelId="{AB07E399-CF63-4E32-9540-B70B620786A7}" type="sibTrans" cxnId="{55096E54-F3FF-4968-95D7-6D9938DD32C8}">
      <dgm:prSet/>
      <dgm:spPr/>
      <dgm:t>
        <a:bodyPr/>
        <a:lstStyle/>
        <a:p>
          <a:endParaRPr lang="en-US"/>
        </a:p>
      </dgm:t>
    </dgm:pt>
    <dgm:pt modelId="{60697803-091C-4B12-A936-6DBFDEDE6AA8}" type="pres">
      <dgm:prSet presAssocID="{072C335C-7523-4C29-9040-05BB0A3F283A}" presName="root" presStyleCnt="0">
        <dgm:presLayoutVars>
          <dgm:dir/>
          <dgm:resizeHandles val="exact"/>
        </dgm:presLayoutVars>
      </dgm:prSet>
      <dgm:spPr/>
    </dgm:pt>
    <dgm:pt modelId="{32199F01-D8C8-4DF2-A704-0609065702BE}" type="pres">
      <dgm:prSet presAssocID="{1641F612-2EC3-401C-955B-4A69811DA33E}" presName="compNode" presStyleCnt="0"/>
      <dgm:spPr/>
    </dgm:pt>
    <dgm:pt modelId="{7C609647-DB2E-4C6D-8C51-06F0976536E9}" type="pres">
      <dgm:prSet presAssocID="{1641F612-2EC3-401C-955B-4A69811DA33E}" presName="bgRect" presStyleLbl="bgShp" presStyleIdx="0" presStyleCnt="4"/>
      <dgm:spPr/>
    </dgm:pt>
    <dgm:pt modelId="{8FD2EBE2-FD16-47D5-9359-DFDEDBB904A2}" type="pres">
      <dgm:prSet presAssocID="{1641F612-2EC3-401C-955B-4A69811DA33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D6ECB2BA-7E10-4242-B4EC-489B0087ED56}" type="pres">
      <dgm:prSet presAssocID="{1641F612-2EC3-401C-955B-4A69811DA33E}" presName="spaceRect" presStyleCnt="0"/>
      <dgm:spPr/>
    </dgm:pt>
    <dgm:pt modelId="{D50CD4EA-E46B-496C-9125-AF4120CFB030}" type="pres">
      <dgm:prSet presAssocID="{1641F612-2EC3-401C-955B-4A69811DA33E}" presName="parTx" presStyleLbl="revTx" presStyleIdx="0" presStyleCnt="4">
        <dgm:presLayoutVars>
          <dgm:chMax val="0"/>
          <dgm:chPref val="0"/>
        </dgm:presLayoutVars>
      </dgm:prSet>
      <dgm:spPr/>
    </dgm:pt>
    <dgm:pt modelId="{55C680DC-D812-40C2-BFD0-25CA06A17715}" type="pres">
      <dgm:prSet presAssocID="{89247FA5-495F-437D-B1B4-F659D386DA4B}" presName="sibTrans" presStyleCnt="0"/>
      <dgm:spPr/>
    </dgm:pt>
    <dgm:pt modelId="{3376C831-2866-4682-92C5-577A2ABA97B1}" type="pres">
      <dgm:prSet presAssocID="{1BC6194C-5544-4E1E-BF31-AFE956F7F9B8}" presName="compNode" presStyleCnt="0"/>
      <dgm:spPr/>
    </dgm:pt>
    <dgm:pt modelId="{789EF3B7-1936-4839-898B-6B0777CF2F16}" type="pres">
      <dgm:prSet presAssocID="{1BC6194C-5544-4E1E-BF31-AFE956F7F9B8}" presName="bgRect" presStyleLbl="bgShp" presStyleIdx="1" presStyleCnt="4"/>
      <dgm:spPr/>
    </dgm:pt>
    <dgm:pt modelId="{ED147A00-F80E-45DE-B6F3-548E337C3480}" type="pres">
      <dgm:prSet presAssocID="{1BC6194C-5544-4E1E-BF31-AFE956F7F9B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E1172973-BA61-48B9-9C6F-A4CCE6CFF423}" type="pres">
      <dgm:prSet presAssocID="{1BC6194C-5544-4E1E-BF31-AFE956F7F9B8}" presName="spaceRect" presStyleCnt="0"/>
      <dgm:spPr/>
    </dgm:pt>
    <dgm:pt modelId="{5A6CBFAB-58DA-45FF-9D55-17CB183AB1A3}" type="pres">
      <dgm:prSet presAssocID="{1BC6194C-5544-4E1E-BF31-AFE956F7F9B8}" presName="parTx" presStyleLbl="revTx" presStyleIdx="1" presStyleCnt="4">
        <dgm:presLayoutVars>
          <dgm:chMax val="0"/>
          <dgm:chPref val="0"/>
        </dgm:presLayoutVars>
      </dgm:prSet>
      <dgm:spPr/>
    </dgm:pt>
    <dgm:pt modelId="{506B6CE6-D6B7-481D-B6FC-E2BA6AAF9D87}" type="pres">
      <dgm:prSet presAssocID="{34BD1B18-D44B-4BEF-864F-209AACAECCEF}" presName="sibTrans" presStyleCnt="0"/>
      <dgm:spPr/>
    </dgm:pt>
    <dgm:pt modelId="{1685D045-CC07-4F8E-93CE-E46CA56664E8}" type="pres">
      <dgm:prSet presAssocID="{43B4AD5A-1B6C-46AF-A0C9-1763EB342FE0}" presName="compNode" presStyleCnt="0"/>
      <dgm:spPr/>
    </dgm:pt>
    <dgm:pt modelId="{483D9EEE-47ED-473F-9CE6-DC8E1F7A2526}" type="pres">
      <dgm:prSet presAssocID="{43B4AD5A-1B6C-46AF-A0C9-1763EB342FE0}" presName="bgRect" presStyleLbl="bgShp" presStyleIdx="2" presStyleCnt="4"/>
      <dgm:spPr/>
    </dgm:pt>
    <dgm:pt modelId="{33BBAC44-2E98-4CC8-AB66-73E3D793D438}" type="pres">
      <dgm:prSet presAssocID="{43B4AD5A-1B6C-46AF-A0C9-1763EB342FE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268F1DD6-0A05-4156-9AD7-94FABD5F688F}" type="pres">
      <dgm:prSet presAssocID="{43B4AD5A-1B6C-46AF-A0C9-1763EB342FE0}" presName="spaceRect" presStyleCnt="0"/>
      <dgm:spPr/>
    </dgm:pt>
    <dgm:pt modelId="{D67FCD21-48A9-43F9-9573-F589ADC58B93}" type="pres">
      <dgm:prSet presAssocID="{43B4AD5A-1B6C-46AF-A0C9-1763EB342FE0}" presName="parTx" presStyleLbl="revTx" presStyleIdx="2" presStyleCnt="4">
        <dgm:presLayoutVars>
          <dgm:chMax val="0"/>
          <dgm:chPref val="0"/>
        </dgm:presLayoutVars>
      </dgm:prSet>
      <dgm:spPr/>
    </dgm:pt>
    <dgm:pt modelId="{7CFDC0D4-1DCF-4254-8FE3-A7D1F186AB12}" type="pres">
      <dgm:prSet presAssocID="{42BF6061-9E5A-40F2-B6EB-F8D784FAEEB3}" presName="sibTrans" presStyleCnt="0"/>
      <dgm:spPr/>
    </dgm:pt>
    <dgm:pt modelId="{8D35CBAE-8090-43F2-9A82-8C866E7B1392}" type="pres">
      <dgm:prSet presAssocID="{E2649301-FF9B-4B06-B245-4A5901B59A7B}" presName="compNode" presStyleCnt="0"/>
      <dgm:spPr/>
    </dgm:pt>
    <dgm:pt modelId="{836C17E2-CDE8-447D-973E-D010506A6D66}" type="pres">
      <dgm:prSet presAssocID="{E2649301-FF9B-4B06-B245-4A5901B59A7B}" presName="bgRect" presStyleLbl="bgShp" presStyleIdx="3" presStyleCnt="4"/>
      <dgm:spPr/>
    </dgm:pt>
    <dgm:pt modelId="{D7961336-0CEB-4B7D-92CA-DD36FF9A850C}" type="pres">
      <dgm:prSet presAssocID="{E2649301-FF9B-4B06-B245-4A5901B59A7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EBD9CCCB-FC8B-40B7-84AA-90C40A299135}" type="pres">
      <dgm:prSet presAssocID="{E2649301-FF9B-4B06-B245-4A5901B59A7B}" presName="spaceRect" presStyleCnt="0"/>
      <dgm:spPr/>
    </dgm:pt>
    <dgm:pt modelId="{6F7E191A-B999-47F7-8C4B-1E033CF190D2}" type="pres">
      <dgm:prSet presAssocID="{E2649301-FF9B-4B06-B245-4A5901B59A7B}" presName="parTx" presStyleLbl="revTx" presStyleIdx="3" presStyleCnt="4">
        <dgm:presLayoutVars>
          <dgm:chMax val="0"/>
          <dgm:chPref val="0"/>
        </dgm:presLayoutVars>
      </dgm:prSet>
      <dgm:spPr/>
    </dgm:pt>
  </dgm:ptLst>
  <dgm:cxnLst>
    <dgm:cxn modelId="{94A5D51D-4B1C-40C4-8B41-80B3E89FED47}" type="presOf" srcId="{E2649301-FF9B-4B06-B245-4A5901B59A7B}" destId="{6F7E191A-B999-47F7-8C4B-1E033CF190D2}" srcOrd="0" destOrd="0" presId="urn:microsoft.com/office/officeart/2018/2/layout/IconVerticalSolidList"/>
    <dgm:cxn modelId="{DFB4E928-029C-405C-9BD2-F5A504BA00F7}" srcId="{072C335C-7523-4C29-9040-05BB0A3F283A}" destId="{43B4AD5A-1B6C-46AF-A0C9-1763EB342FE0}" srcOrd="2" destOrd="0" parTransId="{DB20404C-ADC5-4990-A9DC-619CDED68052}" sibTransId="{42BF6061-9E5A-40F2-B6EB-F8D784FAEEB3}"/>
    <dgm:cxn modelId="{4296ED29-19C0-4D9B-94DC-0B830CE503C4}" type="presOf" srcId="{1BC6194C-5544-4E1E-BF31-AFE956F7F9B8}" destId="{5A6CBFAB-58DA-45FF-9D55-17CB183AB1A3}" srcOrd="0" destOrd="0" presId="urn:microsoft.com/office/officeart/2018/2/layout/IconVerticalSolidList"/>
    <dgm:cxn modelId="{C710A431-8B61-456A-9CD8-A4669EDDB63E}" srcId="{072C335C-7523-4C29-9040-05BB0A3F283A}" destId="{1641F612-2EC3-401C-955B-4A69811DA33E}" srcOrd="0" destOrd="0" parTransId="{0A22AA74-0C95-4682-9FB0-C6E2EC089677}" sibTransId="{89247FA5-495F-437D-B1B4-F659D386DA4B}"/>
    <dgm:cxn modelId="{55096E54-F3FF-4968-95D7-6D9938DD32C8}" srcId="{072C335C-7523-4C29-9040-05BB0A3F283A}" destId="{E2649301-FF9B-4B06-B245-4A5901B59A7B}" srcOrd="3" destOrd="0" parTransId="{937F93D9-7212-48B7-A883-4D113C8B5D42}" sibTransId="{AB07E399-CF63-4E32-9540-B70B620786A7}"/>
    <dgm:cxn modelId="{6B47D277-4484-439F-9B4D-EFCC0293DA74}" type="presOf" srcId="{43B4AD5A-1B6C-46AF-A0C9-1763EB342FE0}" destId="{D67FCD21-48A9-43F9-9573-F589ADC58B93}" srcOrd="0" destOrd="0" presId="urn:microsoft.com/office/officeart/2018/2/layout/IconVerticalSolidList"/>
    <dgm:cxn modelId="{887C48A0-6F1B-4ED4-A629-1496A3CA408E}" type="presOf" srcId="{1641F612-2EC3-401C-955B-4A69811DA33E}" destId="{D50CD4EA-E46B-496C-9125-AF4120CFB030}" srcOrd="0" destOrd="0" presId="urn:microsoft.com/office/officeart/2018/2/layout/IconVerticalSolidList"/>
    <dgm:cxn modelId="{2CCE43B7-66CC-40F2-85B4-AC9E0486A1FF}" srcId="{072C335C-7523-4C29-9040-05BB0A3F283A}" destId="{1BC6194C-5544-4E1E-BF31-AFE956F7F9B8}" srcOrd="1" destOrd="0" parTransId="{F4930D2A-B2FC-4674-BB19-AC9580ED75AA}" sibTransId="{34BD1B18-D44B-4BEF-864F-209AACAECCEF}"/>
    <dgm:cxn modelId="{C4017CF8-002F-4A93-9025-1A4F35E40E97}" type="presOf" srcId="{072C335C-7523-4C29-9040-05BB0A3F283A}" destId="{60697803-091C-4B12-A936-6DBFDEDE6AA8}" srcOrd="0" destOrd="0" presId="urn:microsoft.com/office/officeart/2018/2/layout/IconVerticalSolidList"/>
    <dgm:cxn modelId="{E786F0C6-C311-4653-8A40-D66E9D2AC6CE}" type="presParOf" srcId="{60697803-091C-4B12-A936-6DBFDEDE6AA8}" destId="{32199F01-D8C8-4DF2-A704-0609065702BE}" srcOrd="0" destOrd="0" presId="urn:microsoft.com/office/officeart/2018/2/layout/IconVerticalSolidList"/>
    <dgm:cxn modelId="{84306452-CCF9-4686-881F-C74C6BBDB3F1}" type="presParOf" srcId="{32199F01-D8C8-4DF2-A704-0609065702BE}" destId="{7C609647-DB2E-4C6D-8C51-06F0976536E9}" srcOrd="0" destOrd="0" presId="urn:microsoft.com/office/officeart/2018/2/layout/IconVerticalSolidList"/>
    <dgm:cxn modelId="{32A3A1F8-A045-41D8-9547-9A3ED5A58D87}" type="presParOf" srcId="{32199F01-D8C8-4DF2-A704-0609065702BE}" destId="{8FD2EBE2-FD16-47D5-9359-DFDEDBB904A2}" srcOrd="1" destOrd="0" presId="urn:microsoft.com/office/officeart/2018/2/layout/IconVerticalSolidList"/>
    <dgm:cxn modelId="{AB898B83-138B-405E-B4A2-1B517CED8423}" type="presParOf" srcId="{32199F01-D8C8-4DF2-A704-0609065702BE}" destId="{D6ECB2BA-7E10-4242-B4EC-489B0087ED56}" srcOrd="2" destOrd="0" presId="urn:microsoft.com/office/officeart/2018/2/layout/IconVerticalSolidList"/>
    <dgm:cxn modelId="{53533ACD-8644-4BCD-9303-ABF7D557AD79}" type="presParOf" srcId="{32199F01-D8C8-4DF2-A704-0609065702BE}" destId="{D50CD4EA-E46B-496C-9125-AF4120CFB030}" srcOrd="3" destOrd="0" presId="urn:microsoft.com/office/officeart/2018/2/layout/IconVerticalSolidList"/>
    <dgm:cxn modelId="{EF4AE879-2274-418A-8E7F-10F49A65A286}" type="presParOf" srcId="{60697803-091C-4B12-A936-6DBFDEDE6AA8}" destId="{55C680DC-D812-40C2-BFD0-25CA06A17715}" srcOrd="1" destOrd="0" presId="urn:microsoft.com/office/officeart/2018/2/layout/IconVerticalSolidList"/>
    <dgm:cxn modelId="{D1EA5E80-ACD2-4DED-AC4D-DCF4489ED3C1}" type="presParOf" srcId="{60697803-091C-4B12-A936-6DBFDEDE6AA8}" destId="{3376C831-2866-4682-92C5-577A2ABA97B1}" srcOrd="2" destOrd="0" presId="urn:microsoft.com/office/officeart/2018/2/layout/IconVerticalSolidList"/>
    <dgm:cxn modelId="{EBA59057-15BB-4B90-8F4F-E8D14131FE81}" type="presParOf" srcId="{3376C831-2866-4682-92C5-577A2ABA97B1}" destId="{789EF3B7-1936-4839-898B-6B0777CF2F16}" srcOrd="0" destOrd="0" presId="urn:microsoft.com/office/officeart/2018/2/layout/IconVerticalSolidList"/>
    <dgm:cxn modelId="{95E1F03B-9F88-4209-B1AC-59E77FD1A974}" type="presParOf" srcId="{3376C831-2866-4682-92C5-577A2ABA97B1}" destId="{ED147A00-F80E-45DE-B6F3-548E337C3480}" srcOrd="1" destOrd="0" presId="urn:microsoft.com/office/officeart/2018/2/layout/IconVerticalSolidList"/>
    <dgm:cxn modelId="{8E050B2E-FA83-451D-B83A-B499CF1681DD}" type="presParOf" srcId="{3376C831-2866-4682-92C5-577A2ABA97B1}" destId="{E1172973-BA61-48B9-9C6F-A4CCE6CFF423}" srcOrd="2" destOrd="0" presId="urn:microsoft.com/office/officeart/2018/2/layout/IconVerticalSolidList"/>
    <dgm:cxn modelId="{80D38533-6152-4B55-99A3-378417EFEE7A}" type="presParOf" srcId="{3376C831-2866-4682-92C5-577A2ABA97B1}" destId="{5A6CBFAB-58DA-45FF-9D55-17CB183AB1A3}" srcOrd="3" destOrd="0" presId="urn:microsoft.com/office/officeart/2018/2/layout/IconVerticalSolidList"/>
    <dgm:cxn modelId="{941A0F40-E945-49B8-905A-E05BD0F16F4B}" type="presParOf" srcId="{60697803-091C-4B12-A936-6DBFDEDE6AA8}" destId="{506B6CE6-D6B7-481D-B6FC-E2BA6AAF9D87}" srcOrd="3" destOrd="0" presId="urn:microsoft.com/office/officeart/2018/2/layout/IconVerticalSolidList"/>
    <dgm:cxn modelId="{199084FB-1660-4C5E-BD91-8DA7A6387492}" type="presParOf" srcId="{60697803-091C-4B12-A936-6DBFDEDE6AA8}" destId="{1685D045-CC07-4F8E-93CE-E46CA56664E8}" srcOrd="4" destOrd="0" presId="urn:microsoft.com/office/officeart/2018/2/layout/IconVerticalSolidList"/>
    <dgm:cxn modelId="{B94FCCF5-ADEE-4CAC-B58D-E2104128AC2C}" type="presParOf" srcId="{1685D045-CC07-4F8E-93CE-E46CA56664E8}" destId="{483D9EEE-47ED-473F-9CE6-DC8E1F7A2526}" srcOrd="0" destOrd="0" presId="urn:microsoft.com/office/officeart/2018/2/layout/IconVerticalSolidList"/>
    <dgm:cxn modelId="{4A860392-526D-4229-8DB7-551F67A99C34}" type="presParOf" srcId="{1685D045-CC07-4F8E-93CE-E46CA56664E8}" destId="{33BBAC44-2E98-4CC8-AB66-73E3D793D438}" srcOrd="1" destOrd="0" presId="urn:microsoft.com/office/officeart/2018/2/layout/IconVerticalSolidList"/>
    <dgm:cxn modelId="{C32832C8-7674-4F9F-8C87-646C67AD2DD5}" type="presParOf" srcId="{1685D045-CC07-4F8E-93CE-E46CA56664E8}" destId="{268F1DD6-0A05-4156-9AD7-94FABD5F688F}" srcOrd="2" destOrd="0" presId="urn:microsoft.com/office/officeart/2018/2/layout/IconVerticalSolidList"/>
    <dgm:cxn modelId="{EAB07651-B351-49A3-9F4D-1AD5E7694E39}" type="presParOf" srcId="{1685D045-CC07-4F8E-93CE-E46CA56664E8}" destId="{D67FCD21-48A9-43F9-9573-F589ADC58B93}" srcOrd="3" destOrd="0" presId="urn:microsoft.com/office/officeart/2018/2/layout/IconVerticalSolidList"/>
    <dgm:cxn modelId="{AD62CBD9-C283-4132-BF51-8611CC63812A}" type="presParOf" srcId="{60697803-091C-4B12-A936-6DBFDEDE6AA8}" destId="{7CFDC0D4-1DCF-4254-8FE3-A7D1F186AB12}" srcOrd="5" destOrd="0" presId="urn:microsoft.com/office/officeart/2018/2/layout/IconVerticalSolidList"/>
    <dgm:cxn modelId="{FC8565F6-2FC6-48EA-90EC-72B17363BA66}" type="presParOf" srcId="{60697803-091C-4B12-A936-6DBFDEDE6AA8}" destId="{8D35CBAE-8090-43F2-9A82-8C866E7B1392}" srcOrd="6" destOrd="0" presId="urn:microsoft.com/office/officeart/2018/2/layout/IconVerticalSolidList"/>
    <dgm:cxn modelId="{4946017A-85FF-4BE3-9A50-E76E4414CDF7}" type="presParOf" srcId="{8D35CBAE-8090-43F2-9A82-8C866E7B1392}" destId="{836C17E2-CDE8-447D-973E-D010506A6D66}" srcOrd="0" destOrd="0" presId="urn:microsoft.com/office/officeart/2018/2/layout/IconVerticalSolidList"/>
    <dgm:cxn modelId="{7CF4586C-8F46-4D03-BE04-AB6517294073}" type="presParOf" srcId="{8D35CBAE-8090-43F2-9A82-8C866E7B1392}" destId="{D7961336-0CEB-4B7D-92CA-DD36FF9A850C}" srcOrd="1" destOrd="0" presId="urn:microsoft.com/office/officeart/2018/2/layout/IconVerticalSolidList"/>
    <dgm:cxn modelId="{8853DD1D-2709-4491-B07A-5DDC580807FB}" type="presParOf" srcId="{8D35CBAE-8090-43F2-9A82-8C866E7B1392}" destId="{EBD9CCCB-FC8B-40B7-84AA-90C40A299135}" srcOrd="2" destOrd="0" presId="urn:microsoft.com/office/officeart/2018/2/layout/IconVerticalSolidList"/>
    <dgm:cxn modelId="{93AE16A4-4D37-483A-89E1-767D0177134A}" type="presParOf" srcId="{8D35CBAE-8090-43F2-9A82-8C866E7B1392}" destId="{6F7E191A-B999-47F7-8C4B-1E033CF190D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45F5FE-EACA-4306-B410-453D7991227C}" type="doc">
      <dgm:prSet loTypeId="urn:microsoft.com/office/officeart/2005/8/layout/hProcess11" loCatId="process" qsTypeId="urn:microsoft.com/office/officeart/2005/8/quickstyle/simple1" qsCatId="simple" csTypeId="urn:microsoft.com/office/officeart/2005/8/colors/accent6_4" csCatId="accent6" phldr="1"/>
      <dgm:spPr/>
    </dgm:pt>
    <dgm:pt modelId="{1117EB35-36D6-4035-A508-8A16FECD60F4}">
      <dgm:prSet phldrT="[Text]" phldr="0"/>
      <dgm:spPr/>
      <dgm:t>
        <a:bodyPr/>
        <a:lstStyle/>
        <a:p>
          <a:pPr rtl="0"/>
          <a:r>
            <a:rPr lang="en-US">
              <a:latin typeface="Walbaum Display"/>
            </a:rPr>
            <a:t>Earth</a:t>
          </a:r>
          <a:r>
            <a:rPr lang="en-US" b="0" i="0" u="none" strike="noStrike" cap="none" baseline="0" noProof="0">
              <a:latin typeface="Walbaum Display"/>
            </a:rPr>
            <a:t> Summit Agenda –21 (1992) </a:t>
          </a:r>
          <a:endParaRPr lang="en-US"/>
        </a:p>
      </dgm:t>
    </dgm:pt>
    <dgm:pt modelId="{1EDC2C43-DD12-4F7D-AE38-86F58F3AB18F}" type="parTrans" cxnId="{CAA906B2-B6BD-489A-89FC-BDACE96454FF}">
      <dgm:prSet/>
      <dgm:spPr/>
    </dgm:pt>
    <dgm:pt modelId="{C6F79D3B-2D32-4B31-9142-7B5E35C25726}" type="sibTrans" cxnId="{CAA906B2-B6BD-489A-89FC-BDACE96454FF}">
      <dgm:prSet/>
      <dgm:spPr/>
    </dgm:pt>
    <dgm:pt modelId="{18C1012E-3486-42DA-AC50-01B561E8F47F}">
      <dgm:prSet phldrT="[Text]" phldr="0"/>
      <dgm:spPr/>
      <dgm:t>
        <a:bodyPr/>
        <a:lstStyle/>
        <a:p>
          <a:pPr rtl="0"/>
          <a:r>
            <a:rPr lang="en-US">
              <a:latin typeface="Walbaum Display"/>
            </a:rPr>
            <a:t>UN Millennial Development Goals (2000)</a:t>
          </a:r>
          <a:endParaRPr lang="en-US"/>
        </a:p>
      </dgm:t>
    </dgm:pt>
    <dgm:pt modelId="{362EDCD9-3AA2-4DA5-8860-682FC6BEEBB6}" type="parTrans" cxnId="{1C96D39C-B69D-4BE4-9A69-CA2879B05EB0}">
      <dgm:prSet/>
      <dgm:spPr/>
    </dgm:pt>
    <dgm:pt modelId="{FF1BDFF7-462F-4C53-A915-2149820ABB03}" type="sibTrans" cxnId="{1C96D39C-B69D-4BE4-9A69-CA2879B05EB0}">
      <dgm:prSet/>
      <dgm:spPr/>
    </dgm:pt>
    <dgm:pt modelId="{ADAB3E83-1337-4E37-97E8-31E6EC0EB869}">
      <dgm:prSet phldrT="[Text]" phldr="0"/>
      <dgm:spPr/>
      <dgm:t>
        <a:bodyPr/>
        <a:lstStyle/>
        <a:p>
          <a:pPr rtl="0"/>
          <a:r>
            <a:rPr lang="en-US">
              <a:latin typeface="Walbaum Display"/>
            </a:rPr>
            <a:t>Johannesburg Declaration on Sustainable Development Goals (2002)</a:t>
          </a:r>
          <a:endParaRPr lang="en-US"/>
        </a:p>
      </dgm:t>
    </dgm:pt>
    <dgm:pt modelId="{52F6027A-D5EA-4791-823E-9B04F6DEEC02}" type="parTrans" cxnId="{01FB6B75-4792-41DF-BDBE-763944DB8B07}">
      <dgm:prSet/>
      <dgm:spPr/>
    </dgm:pt>
    <dgm:pt modelId="{9319F7B0-E732-4FDB-9F07-79FFF8AF82D2}" type="sibTrans" cxnId="{01FB6B75-4792-41DF-BDBE-763944DB8B07}">
      <dgm:prSet/>
      <dgm:spPr/>
    </dgm:pt>
    <dgm:pt modelId="{697FC76A-062F-4729-8CF6-65B3A4EB9B97}">
      <dgm:prSet phldr="0"/>
      <dgm:spPr/>
      <dgm:t>
        <a:bodyPr/>
        <a:lstStyle/>
        <a:p>
          <a:pPr rtl="0"/>
          <a:r>
            <a:rPr lang="en-US">
              <a:latin typeface="Walbaum Display"/>
            </a:rPr>
            <a:t>United Nations Conference on Sustainable Development (2012)</a:t>
          </a:r>
        </a:p>
      </dgm:t>
    </dgm:pt>
    <dgm:pt modelId="{92E816EB-B4A2-4149-A8C4-2F4F1D44BD61}" type="parTrans" cxnId="{56D92629-1E76-4B5D-AB45-74CC95456D2F}">
      <dgm:prSet/>
      <dgm:spPr/>
    </dgm:pt>
    <dgm:pt modelId="{558116A0-120F-49C8-BDA7-0FDCD22965AE}" type="sibTrans" cxnId="{56D92629-1E76-4B5D-AB45-74CC95456D2F}">
      <dgm:prSet/>
      <dgm:spPr/>
    </dgm:pt>
    <dgm:pt modelId="{F9FA3062-5EFA-41FA-B64D-1481ECFE0ACB}">
      <dgm:prSet phldr="0"/>
      <dgm:spPr/>
      <dgm:t>
        <a:bodyPr/>
        <a:lstStyle/>
        <a:p>
          <a:pPr rtl="0"/>
          <a:r>
            <a:rPr lang="en-US">
              <a:latin typeface="Walbaum Display"/>
            </a:rPr>
            <a:t>2030 Agenda for Sustainable Development (2015)</a:t>
          </a:r>
        </a:p>
      </dgm:t>
    </dgm:pt>
    <dgm:pt modelId="{07415F09-CDEF-478D-BD4F-81B95A2E4787}" type="parTrans" cxnId="{D75A8A7C-B14F-4132-992E-2EC4DE9E408A}">
      <dgm:prSet/>
      <dgm:spPr/>
    </dgm:pt>
    <dgm:pt modelId="{16CD44EA-6F9D-4F0F-83CA-CFBC1DDF8C2A}" type="sibTrans" cxnId="{D75A8A7C-B14F-4132-992E-2EC4DE9E408A}">
      <dgm:prSet/>
      <dgm:spPr/>
    </dgm:pt>
    <dgm:pt modelId="{6E3872B4-84C3-45ED-9C06-D4830B0676DD}" type="pres">
      <dgm:prSet presAssocID="{4945F5FE-EACA-4306-B410-453D7991227C}" presName="Name0" presStyleCnt="0">
        <dgm:presLayoutVars>
          <dgm:dir/>
          <dgm:resizeHandles val="exact"/>
        </dgm:presLayoutVars>
      </dgm:prSet>
      <dgm:spPr/>
    </dgm:pt>
    <dgm:pt modelId="{9EBDC65E-325A-4B70-B943-E121CF66A070}" type="pres">
      <dgm:prSet presAssocID="{4945F5FE-EACA-4306-B410-453D7991227C}" presName="arrow" presStyleLbl="bgShp" presStyleIdx="0" presStyleCnt="1"/>
      <dgm:spPr/>
    </dgm:pt>
    <dgm:pt modelId="{DB61F44A-920A-45FA-A9CE-0DF10EF21057}" type="pres">
      <dgm:prSet presAssocID="{4945F5FE-EACA-4306-B410-453D7991227C}" presName="points" presStyleCnt="0"/>
      <dgm:spPr/>
    </dgm:pt>
    <dgm:pt modelId="{FA2D2157-E8E8-4595-89D6-61CD05956E2A}" type="pres">
      <dgm:prSet presAssocID="{1117EB35-36D6-4035-A508-8A16FECD60F4}" presName="compositeA" presStyleCnt="0"/>
      <dgm:spPr/>
    </dgm:pt>
    <dgm:pt modelId="{6BFBD76E-A545-4108-80AE-F07A6F2776C6}" type="pres">
      <dgm:prSet presAssocID="{1117EB35-36D6-4035-A508-8A16FECD60F4}" presName="textA" presStyleLbl="revTx" presStyleIdx="0" presStyleCnt="5">
        <dgm:presLayoutVars>
          <dgm:bulletEnabled val="1"/>
        </dgm:presLayoutVars>
      </dgm:prSet>
      <dgm:spPr/>
    </dgm:pt>
    <dgm:pt modelId="{4DFBA714-5E9E-4BD8-94CE-54D4C2755D0F}" type="pres">
      <dgm:prSet presAssocID="{1117EB35-36D6-4035-A508-8A16FECD60F4}" presName="circleA" presStyleLbl="node1" presStyleIdx="0" presStyleCnt="5"/>
      <dgm:spPr/>
    </dgm:pt>
    <dgm:pt modelId="{3E5F5EC1-6509-450E-AEBD-7308F1584731}" type="pres">
      <dgm:prSet presAssocID="{1117EB35-36D6-4035-A508-8A16FECD60F4}" presName="spaceA" presStyleCnt="0"/>
      <dgm:spPr/>
    </dgm:pt>
    <dgm:pt modelId="{C3206907-F2B4-4A0E-9D66-F6E79092CB54}" type="pres">
      <dgm:prSet presAssocID="{C6F79D3B-2D32-4B31-9142-7B5E35C25726}" presName="space" presStyleCnt="0"/>
      <dgm:spPr/>
    </dgm:pt>
    <dgm:pt modelId="{8AE4C77B-AC65-44AB-AFE2-0CAE489038BD}" type="pres">
      <dgm:prSet presAssocID="{18C1012E-3486-42DA-AC50-01B561E8F47F}" presName="compositeB" presStyleCnt="0"/>
      <dgm:spPr/>
    </dgm:pt>
    <dgm:pt modelId="{9488EB0E-3570-4EA1-9DDF-082F02EA34FD}" type="pres">
      <dgm:prSet presAssocID="{18C1012E-3486-42DA-AC50-01B561E8F47F}" presName="textB" presStyleLbl="revTx" presStyleIdx="1" presStyleCnt="5">
        <dgm:presLayoutVars>
          <dgm:bulletEnabled val="1"/>
        </dgm:presLayoutVars>
      </dgm:prSet>
      <dgm:spPr/>
    </dgm:pt>
    <dgm:pt modelId="{D38DA49E-4F28-4AE9-AC19-6E8E5666ADA3}" type="pres">
      <dgm:prSet presAssocID="{18C1012E-3486-42DA-AC50-01B561E8F47F}" presName="circleB" presStyleLbl="node1" presStyleIdx="1" presStyleCnt="5"/>
      <dgm:spPr/>
    </dgm:pt>
    <dgm:pt modelId="{DE88224E-77FA-4FC2-8A8E-CC1D40A36BEA}" type="pres">
      <dgm:prSet presAssocID="{18C1012E-3486-42DA-AC50-01B561E8F47F}" presName="spaceB" presStyleCnt="0"/>
      <dgm:spPr/>
    </dgm:pt>
    <dgm:pt modelId="{BAC77620-8904-40B2-AE7E-1DE64F7EDAFB}" type="pres">
      <dgm:prSet presAssocID="{FF1BDFF7-462F-4C53-A915-2149820ABB03}" presName="space" presStyleCnt="0"/>
      <dgm:spPr/>
    </dgm:pt>
    <dgm:pt modelId="{19D41B91-D7FC-437A-962A-6EA87E2E0DB0}" type="pres">
      <dgm:prSet presAssocID="{ADAB3E83-1337-4E37-97E8-31E6EC0EB869}" presName="compositeA" presStyleCnt="0"/>
      <dgm:spPr/>
    </dgm:pt>
    <dgm:pt modelId="{4373F42D-2244-41F3-84E2-F88B5676019B}" type="pres">
      <dgm:prSet presAssocID="{ADAB3E83-1337-4E37-97E8-31E6EC0EB869}" presName="textA" presStyleLbl="revTx" presStyleIdx="2" presStyleCnt="5">
        <dgm:presLayoutVars>
          <dgm:bulletEnabled val="1"/>
        </dgm:presLayoutVars>
      </dgm:prSet>
      <dgm:spPr/>
    </dgm:pt>
    <dgm:pt modelId="{C6A688ED-F165-43F0-9D11-72DEC687D6D3}" type="pres">
      <dgm:prSet presAssocID="{ADAB3E83-1337-4E37-97E8-31E6EC0EB869}" presName="circleA" presStyleLbl="node1" presStyleIdx="2" presStyleCnt="5"/>
      <dgm:spPr/>
    </dgm:pt>
    <dgm:pt modelId="{D4F8670D-891A-4849-A861-179156E4D992}" type="pres">
      <dgm:prSet presAssocID="{ADAB3E83-1337-4E37-97E8-31E6EC0EB869}" presName="spaceA" presStyleCnt="0"/>
      <dgm:spPr/>
    </dgm:pt>
    <dgm:pt modelId="{9E83A142-274D-4696-BD3D-348C8498721D}" type="pres">
      <dgm:prSet presAssocID="{9319F7B0-E732-4FDB-9F07-79FFF8AF82D2}" presName="space" presStyleCnt="0"/>
      <dgm:spPr/>
    </dgm:pt>
    <dgm:pt modelId="{2A2EA6C5-147C-45CE-B964-170FC7A20428}" type="pres">
      <dgm:prSet presAssocID="{697FC76A-062F-4729-8CF6-65B3A4EB9B97}" presName="compositeB" presStyleCnt="0"/>
      <dgm:spPr/>
    </dgm:pt>
    <dgm:pt modelId="{6D697444-1436-4ABE-8087-9D97E14D09AD}" type="pres">
      <dgm:prSet presAssocID="{697FC76A-062F-4729-8CF6-65B3A4EB9B97}" presName="textB" presStyleLbl="revTx" presStyleIdx="3" presStyleCnt="5">
        <dgm:presLayoutVars>
          <dgm:bulletEnabled val="1"/>
        </dgm:presLayoutVars>
      </dgm:prSet>
      <dgm:spPr/>
    </dgm:pt>
    <dgm:pt modelId="{F08BD6B8-08D0-480D-B3C2-32EF8CEEC46A}" type="pres">
      <dgm:prSet presAssocID="{697FC76A-062F-4729-8CF6-65B3A4EB9B97}" presName="circleB" presStyleLbl="node1" presStyleIdx="3" presStyleCnt="5"/>
      <dgm:spPr/>
    </dgm:pt>
    <dgm:pt modelId="{FAAE3410-7F21-4093-9386-4D9924750847}" type="pres">
      <dgm:prSet presAssocID="{697FC76A-062F-4729-8CF6-65B3A4EB9B97}" presName="spaceB" presStyleCnt="0"/>
      <dgm:spPr/>
    </dgm:pt>
    <dgm:pt modelId="{D39E9D80-E986-47FC-9145-614AC9359C77}" type="pres">
      <dgm:prSet presAssocID="{558116A0-120F-49C8-BDA7-0FDCD22965AE}" presName="space" presStyleCnt="0"/>
      <dgm:spPr/>
    </dgm:pt>
    <dgm:pt modelId="{839EF9CE-C665-4388-A695-659A634B9735}" type="pres">
      <dgm:prSet presAssocID="{F9FA3062-5EFA-41FA-B64D-1481ECFE0ACB}" presName="compositeA" presStyleCnt="0"/>
      <dgm:spPr/>
    </dgm:pt>
    <dgm:pt modelId="{02B1EB30-1F58-4C6B-BC1C-1BF526474639}" type="pres">
      <dgm:prSet presAssocID="{F9FA3062-5EFA-41FA-B64D-1481ECFE0ACB}" presName="textA" presStyleLbl="revTx" presStyleIdx="4" presStyleCnt="5">
        <dgm:presLayoutVars>
          <dgm:bulletEnabled val="1"/>
        </dgm:presLayoutVars>
      </dgm:prSet>
      <dgm:spPr/>
    </dgm:pt>
    <dgm:pt modelId="{0B8E3D3B-3D03-48CC-90F0-8D83E3F42B14}" type="pres">
      <dgm:prSet presAssocID="{F9FA3062-5EFA-41FA-B64D-1481ECFE0ACB}" presName="circleA" presStyleLbl="node1" presStyleIdx="4" presStyleCnt="5"/>
      <dgm:spPr/>
    </dgm:pt>
    <dgm:pt modelId="{FDB45266-F93F-4535-92C2-C0BAC77A37B3}" type="pres">
      <dgm:prSet presAssocID="{F9FA3062-5EFA-41FA-B64D-1481ECFE0ACB}" presName="spaceA" presStyleCnt="0"/>
      <dgm:spPr/>
    </dgm:pt>
  </dgm:ptLst>
  <dgm:cxnLst>
    <dgm:cxn modelId="{4AAF540D-44CA-4A79-B6D6-5553EE22A639}" type="presOf" srcId="{697FC76A-062F-4729-8CF6-65B3A4EB9B97}" destId="{6D697444-1436-4ABE-8087-9D97E14D09AD}" srcOrd="0" destOrd="0" presId="urn:microsoft.com/office/officeart/2005/8/layout/hProcess11"/>
    <dgm:cxn modelId="{56D92629-1E76-4B5D-AB45-74CC95456D2F}" srcId="{4945F5FE-EACA-4306-B410-453D7991227C}" destId="{697FC76A-062F-4729-8CF6-65B3A4EB9B97}" srcOrd="3" destOrd="0" parTransId="{92E816EB-B4A2-4149-A8C4-2F4F1D44BD61}" sibTransId="{558116A0-120F-49C8-BDA7-0FDCD22965AE}"/>
    <dgm:cxn modelId="{01FB6B75-4792-41DF-BDBE-763944DB8B07}" srcId="{4945F5FE-EACA-4306-B410-453D7991227C}" destId="{ADAB3E83-1337-4E37-97E8-31E6EC0EB869}" srcOrd="2" destOrd="0" parTransId="{52F6027A-D5EA-4791-823E-9B04F6DEEC02}" sibTransId="{9319F7B0-E732-4FDB-9F07-79FFF8AF82D2}"/>
    <dgm:cxn modelId="{C9ADE855-3738-4A4A-80D6-81189FEFEB54}" type="presOf" srcId="{F9FA3062-5EFA-41FA-B64D-1481ECFE0ACB}" destId="{02B1EB30-1F58-4C6B-BC1C-1BF526474639}" srcOrd="0" destOrd="0" presId="urn:microsoft.com/office/officeart/2005/8/layout/hProcess11"/>
    <dgm:cxn modelId="{D75A8A7C-B14F-4132-992E-2EC4DE9E408A}" srcId="{4945F5FE-EACA-4306-B410-453D7991227C}" destId="{F9FA3062-5EFA-41FA-B64D-1481ECFE0ACB}" srcOrd="4" destOrd="0" parTransId="{07415F09-CDEF-478D-BD4F-81B95A2E4787}" sibTransId="{16CD44EA-6F9D-4F0F-83CA-CFBC1DDF8C2A}"/>
    <dgm:cxn modelId="{1C96D39C-B69D-4BE4-9A69-CA2879B05EB0}" srcId="{4945F5FE-EACA-4306-B410-453D7991227C}" destId="{18C1012E-3486-42DA-AC50-01B561E8F47F}" srcOrd="1" destOrd="0" parTransId="{362EDCD9-3AA2-4DA5-8860-682FC6BEEBB6}" sibTransId="{FF1BDFF7-462F-4C53-A915-2149820ABB03}"/>
    <dgm:cxn modelId="{CAA906B2-B6BD-489A-89FC-BDACE96454FF}" srcId="{4945F5FE-EACA-4306-B410-453D7991227C}" destId="{1117EB35-36D6-4035-A508-8A16FECD60F4}" srcOrd="0" destOrd="0" parTransId="{1EDC2C43-DD12-4F7D-AE38-86F58F3AB18F}" sibTransId="{C6F79D3B-2D32-4B31-9142-7B5E35C25726}"/>
    <dgm:cxn modelId="{DCBAD1B7-ACC6-460E-9B29-F888DDA86367}" type="presOf" srcId="{4945F5FE-EACA-4306-B410-453D7991227C}" destId="{6E3872B4-84C3-45ED-9C06-D4830B0676DD}" srcOrd="0" destOrd="0" presId="urn:microsoft.com/office/officeart/2005/8/layout/hProcess11"/>
    <dgm:cxn modelId="{B6F8AAC6-96A4-4AA8-8701-9411F4DDAD73}" type="presOf" srcId="{ADAB3E83-1337-4E37-97E8-31E6EC0EB869}" destId="{4373F42D-2244-41F3-84E2-F88B5676019B}" srcOrd="0" destOrd="0" presId="urn:microsoft.com/office/officeart/2005/8/layout/hProcess11"/>
    <dgm:cxn modelId="{AADD64E2-B708-4F4E-B8B2-6B5AC2ACBEE5}" type="presOf" srcId="{1117EB35-36D6-4035-A508-8A16FECD60F4}" destId="{6BFBD76E-A545-4108-80AE-F07A6F2776C6}" srcOrd="0" destOrd="0" presId="urn:microsoft.com/office/officeart/2005/8/layout/hProcess11"/>
    <dgm:cxn modelId="{2CA5A1F2-85E4-4C26-9A42-034C4819B0AD}" type="presOf" srcId="{18C1012E-3486-42DA-AC50-01B561E8F47F}" destId="{9488EB0E-3570-4EA1-9DDF-082F02EA34FD}" srcOrd="0" destOrd="0" presId="urn:microsoft.com/office/officeart/2005/8/layout/hProcess11"/>
    <dgm:cxn modelId="{28DB964E-D471-4A36-A7DA-ABE2C83487CD}" type="presParOf" srcId="{6E3872B4-84C3-45ED-9C06-D4830B0676DD}" destId="{9EBDC65E-325A-4B70-B943-E121CF66A070}" srcOrd="0" destOrd="0" presId="urn:microsoft.com/office/officeart/2005/8/layout/hProcess11"/>
    <dgm:cxn modelId="{D0AEAC06-4987-4798-901A-009653B175C6}" type="presParOf" srcId="{6E3872B4-84C3-45ED-9C06-D4830B0676DD}" destId="{DB61F44A-920A-45FA-A9CE-0DF10EF21057}" srcOrd="1" destOrd="0" presId="urn:microsoft.com/office/officeart/2005/8/layout/hProcess11"/>
    <dgm:cxn modelId="{DED64D7B-D91F-47A9-9094-A1B500252F0A}" type="presParOf" srcId="{DB61F44A-920A-45FA-A9CE-0DF10EF21057}" destId="{FA2D2157-E8E8-4595-89D6-61CD05956E2A}" srcOrd="0" destOrd="0" presId="urn:microsoft.com/office/officeart/2005/8/layout/hProcess11"/>
    <dgm:cxn modelId="{869745C1-D511-420D-831B-532CB42DCC90}" type="presParOf" srcId="{FA2D2157-E8E8-4595-89D6-61CD05956E2A}" destId="{6BFBD76E-A545-4108-80AE-F07A6F2776C6}" srcOrd="0" destOrd="0" presId="urn:microsoft.com/office/officeart/2005/8/layout/hProcess11"/>
    <dgm:cxn modelId="{086566A6-629E-4C78-8749-4BB254875CFD}" type="presParOf" srcId="{FA2D2157-E8E8-4595-89D6-61CD05956E2A}" destId="{4DFBA714-5E9E-4BD8-94CE-54D4C2755D0F}" srcOrd="1" destOrd="0" presId="urn:microsoft.com/office/officeart/2005/8/layout/hProcess11"/>
    <dgm:cxn modelId="{58F75AAF-41BB-4361-8015-DCE19DF12C48}" type="presParOf" srcId="{FA2D2157-E8E8-4595-89D6-61CD05956E2A}" destId="{3E5F5EC1-6509-450E-AEBD-7308F1584731}" srcOrd="2" destOrd="0" presId="urn:microsoft.com/office/officeart/2005/8/layout/hProcess11"/>
    <dgm:cxn modelId="{2CE15506-C921-44FA-88E3-93793E366722}" type="presParOf" srcId="{DB61F44A-920A-45FA-A9CE-0DF10EF21057}" destId="{C3206907-F2B4-4A0E-9D66-F6E79092CB54}" srcOrd="1" destOrd="0" presId="urn:microsoft.com/office/officeart/2005/8/layout/hProcess11"/>
    <dgm:cxn modelId="{E193483D-4056-4FE2-8EA8-4692DDB1A4B3}" type="presParOf" srcId="{DB61F44A-920A-45FA-A9CE-0DF10EF21057}" destId="{8AE4C77B-AC65-44AB-AFE2-0CAE489038BD}" srcOrd="2" destOrd="0" presId="urn:microsoft.com/office/officeart/2005/8/layout/hProcess11"/>
    <dgm:cxn modelId="{72142B41-DC05-45FA-A68D-6F0AF6818D63}" type="presParOf" srcId="{8AE4C77B-AC65-44AB-AFE2-0CAE489038BD}" destId="{9488EB0E-3570-4EA1-9DDF-082F02EA34FD}" srcOrd="0" destOrd="0" presId="urn:microsoft.com/office/officeart/2005/8/layout/hProcess11"/>
    <dgm:cxn modelId="{DEB78EF8-6701-4EF5-A8E0-33C46569B6E6}" type="presParOf" srcId="{8AE4C77B-AC65-44AB-AFE2-0CAE489038BD}" destId="{D38DA49E-4F28-4AE9-AC19-6E8E5666ADA3}" srcOrd="1" destOrd="0" presId="urn:microsoft.com/office/officeart/2005/8/layout/hProcess11"/>
    <dgm:cxn modelId="{3C4FB5D1-6804-4CF2-B6EE-C8DB9A29D457}" type="presParOf" srcId="{8AE4C77B-AC65-44AB-AFE2-0CAE489038BD}" destId="{DE88224E-77FA-4FC2-8A8E-CC1D40A36BEA}" srcOrd="2" destOrd="0" presId="urn:microsoft.com/office/officeart/2005/8/layout/hProcess11"/>
    <dgm:cxn modelId="{4F226DA6-7933-4133-BC78-1F18A124DB96}" type="presParOf" srcId="{DB61F44A-920A-45FA-A9CE-0DF10EF21057}" destId="{BAC77620-8904-40B2-AE7E-1DE64F7EDAFB}" srcOrd="3" destOrd="0" presId="urn:microsoft.com/office/officeart/2005/8/layout/hProcess11"/>
    <dgm:cxn modelId="{E2400E9D-81ED-4F11-8EBC-A4A2C8EC28BC}" type="presParOf" srcId="{DB61F44A-920A-45FA-A9CE-0DF10EF21057}" destId="{19D41B91-D7FC-437A-962A-6EA87E2E0DB0}" srcOrd="4" destOrd="0" presId="urn:microsoft.com/office/officeart/2005/8/layout/hProcess11"/>
    <dgm:cxn modelId="{1D1A8994-A4E9-428C-B6F3-8020E357BDA6}" type="presParOf" srcId="{19D41B91-D7FC-437A-962A-6EA87E2E0DB0}" destId="{4373F42D-2244-41F3-84E2-F88B5676019B}" srcOrd="0" destOrd="0" presId="urn:microsoft.com/office/officeart/2005/8/layout/hProcess11"/>
    <dgm:cxn modelId="{5E698BB1-A427-4AA0-8810-E3426BD15537}" type="presParOf" srcId="{19D41B91-D7FC-437A-962A-6EA87E2E0DB0}" destId="{C6A688ED-F165-43F0-9D11-72DEC687D6D3}" srcOrd="1" destOrd="0" presId="urn:microsoft.com/office/officeart/2005/8/layout/hProcess11"/>
    <dgm:cxn modelId="{C7CAB6E4-EAF3-40CB-8C5B-14D58C10A994}" type="presParOf" srcId="{19D41B91-D7FC-437A-962A-6EA87E2E0DB0}" destId="{D4F8670D-891A-4849-A861-179156E4D992}" srcOrd="2" destOrd="0" presId="urn:microsoft.com/office/officeart/2005/8/layout/hProcess11"/>
    <dgm:cxn modelId="{294B7A5A-06DA-475C-8514-A10BBEEE1D24}" type="presParOf" srcId="{DB61F44A-920A-45FA-A9CE-0DF10EF21057}" destId="{9E83A142-274D-4696-BD3D-348C8498721D}" srcOrd="5" destOrd="0" presId="urn:microsoft.com/office/officeart/2005/8/layout/hProcess11"/>
    <dgm:cxn modelId="{C3E31F16-8DB4-4DDC-BBC4-4713479F3627}" type="presParOf" srcId="{DB61F44A-920A-45FA-A9CE-0DF10EF21057}" destId="{2A2EA6C5-147C-45CE-B964-170FC7A20428}" srcOrd="6" destOrd="0" presId="urn:microsoft.com/office/officeart/2005/8/layout/hProcess11"/>
    <dgm:cxn modelId="{6DD9746F-0352-4589-8101-ABC7E0173A83}" type="presParOf" srcId="{2A2EA6C5-147C-45CE-B964-170FC7A20428}" destId="{6D697444-1436-4ABE-8087-9D97E14D09AD}" srcOrd="0" destOrd="0" presId="urn:microsoft.com/office/officeart/2005/8/layout/hProcess11"/>
    <dgm:cxn modelId="{8F3B6569-2D3D-4303-90EC-FA902440E4AB}" type="presParOf" srcId="{2A2EA6C5-147C-45CE-B964-170FC7A20428}" destId="{F08BD6B8-08D0-480D-B3C2-32EF8CEEC46A}" srcOrd="1" destOrd="0" presId="urn:microsoft.com/office/officeart/2005/8/layout/hProcess11"/>
    <dgm:cxn modelId="{E477F3FD-968C-4C2B-A813-C17812AEEE08}" type="presParOf" srcId="{2A2EA6C5-147C-45CE-B964-170FC7A20428}" destId="{FAAE3410-7F21-4093-9386-4D9924750847}" srcOrd="2" destOrd="0" presId="urn:microsoft.com/office/officeart/2005/8/layout/hProcess11"/>
    <dgm:cxn modelId="{4F2C184F-2443-4AB9-8234-A64D477EB3B9}" type="presParOf" srcId="{DB61F44A-920A-45FA-A9CE-0DF10EF21057}" destId="{D39E9D80-E986-47FC-9145-614AC9359C77}" srcOrd="7" destOrd="0" presId="urn:microsoft.com/office/officeart/2005/8/layout/hProcess11"/>
    <dgm:cxn modelId="{FBE58891-A539-4921-9000-EDB213D7C92C}" type="presParOf" srcId="{DB61F44A-920A-45FA-A9CE-0DF10EF21057}" destId="{839EF9CE-C665-4388-A695-659A634B9735}" srcOrd="8" destOrd="0" presId="urn:microsoft.com/office/officeart/2005/8/layout/hProcess11"/>
    <dgm:cxn modelId="{E138EF3A-558E-493F-AFA2-71117FB26DED}" type="presParOf" srcId="{839EF9CE-C665-4388-A695-659A634B9735}" destId="{02B1EB30-1F58-4C6B-BC1C-1BF526474639}" srcOrd="0" destOrd="0" presId="urn:microsoft.com/office/officeart/2005/8/layout/hProcess11"/>
    <dgm:cxn modelId="{7C3A534B-885C-49BF-9C11-7B8D589515E0}" type="presParOf" srcId="{839EF9CE-C665-4388-A695-659A634B9735}" destId="{0B8E3D3B-3D03-48CC-90F0-8D83E3F42B14}" srcOrd="1" destOrd="0" presId="urn:microsoft.com/office/officeart/2005/8/layout/hProcess11"/>
    <dgm:cxn modelId="{39A8A7B9-D9BF-4C67-9220-672476034C4D}" type="presParOf" srcId="{839EF9CE-C665-4388-A695-659A634B9735}" destId="{FDB45266-F93F-4535-92C2-C0BAC77A37B3}"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2C335C-7523-4C29-9040-05BB0A3F283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641F612-2EC3-401C-955B-4A69811DA33E}">
      <dgm:prSet/>
      <dgm:spPr/>
      <dgm:t>
        <a:bodyPr/>
        <a:lstStyle/>
        <a:p>
          <a:pPr>
            <a:lnSpc>
              <a:spcPct val="100000"/>
            </a:lnSpc>
          </a:pPr>
          <a:r>
            <a:rPr lang="en-US">
              <a:solidFill>
                <a:schemeClr val="tx1"/>
              </a:solidFill>
            </a:rPr>
            <a:t>Identify and apply the Sustainable Development Goal Framework</a:t>
          </a:r>
          <a:r>
            <a:rPr lang="en-US">
              <a:solidFill>
                <a:schemeClr val="tx1"/>
              </a:solidFill>
              <a:latin typeface="Walbaum Display"/>
            </a:rPr>
            <a:t> </a:t>
          </a:r>
          <a:endParaRPr lang="en-US">
            <a:solidFill>
              <a:schemeClr val="tx1"/>
            </a:solidFill>
          </a:endParaRPr>
        </a:p>
      </dgm:t>
    </dgm:pt>
    <dgm:pt modelId="{0A22AA74-0C95-4682-9FB0-C6E2EC089677}" type="parTrans" cxnId="{C710A431-8B61-456A-9CD8-A4669EDDB63E}">
      <dgm:prSet/>
      <dgm:spPr/>
      <dgm:t>
        <a:bodyPr/>
        <a:lstStyle/>
        <a:p>
          <a:endParaRPr lang="en-US"/>
        </a:p>
      </dgm:t>
    </dgm:pt>
    <dgm:pt modelId="{89247FA5-495F-437D-B1B4-F659D386DA4B}" type="sibTrans" cxnId="{C710A431-8B61-456A-9CD8-A4669EDDB63E}">
      <dgm:prSet/>
      <dgm:spPr/>
      <dgm:t>
        <a:bodyPr/>
        <a:lstStyle/>
        <a:p>
          <a:endParaRPr lang="en-US"/>
        </a:p>
      </dgm:t>
    </dgm:pt>
    <dgm:pt modelId="{1BC6194C-5544-4E1E-BF31-AFE956F7F9B8}">
      <dgm:prSet/>
      <dgm:spPr/>
      <dgm:t>
        <a:bodyPr/>
        <a:lstStyle/>
        <a:p>
          <a:pPr>
            <a:lnSpc>
              <a:spcPct val="100000"/>
            </a:lnSpc>
          </a:pPr>
          <a:r>
            <a:rPr lang="en-US">
              <a:solidFill>
                <a:schemeClr val="tx1"/>
              </a:solidFill>
            </a:rPr>
            <a:t>Understand driving forces behind business adoption of sustainable business practices </a:t>
          </a:r>
        </a:p>
      </dgm:t>
    </dgm:pt>
    <dgm:pt modelId="{F4930D2A-B2FC-4674-BB19-AC9580ED75AA}" type="parTrans" cxnId="{2CCE43B7-66CC-40F2-85B4-AC9E0486A1FF}">
      <dgm:prSet/>
      <dgm:spPr/>
      <dgm:t>
        <a:bodyPr/>
        <a:lstStyle/>
        <a:p>
          <a:endParaRPr lang="en-US"/>
        </a:p>
      </dgm:t>
    </dgm:pt>
    <dgm:pt modelId="{34BD1B18-D44B-4BEF-864F-209AACAECCEF}" type="sibTrans" cxnId="{2CCE43B7-66CC-40F2-85B4-AC9E0486A1FF}">
      <dgm:prSet/>
      <dgm:spPr/>
      <dgm:t>
        <a:bodyPr/>
        <a:lstStyle/>
        <a:p>
          <a:endParaRPr lang="en-US"/>
        </a:p>
      </dgm:t>
    </dgm:pt>
    <dgm:pt modelId="{43B4AD5A-1B6C-46AF-A0C9-1763EB342FE0}">
      <dgm:prSet phldr="0"/>
      <dgm:spPr/>
      <dgm:t>
        <a:bodyPr/>
        <a:lstStyle/>
        <a:p>
          <a:pPr rtl="0">
            <a:lnSpc>
              <a:spcPct val="100000"/>
            </a:lnSpc>
          </a:pPr>
          <a:r>
            <a:rPr lang="en-US"/>
            <a:t>Give an example of how a company is helping achieve SDGs</a:t>
          </a:r>
          <a:endParaRPr lang="en-US">
            <a:solidFill>
              <a:schemeClr val="tx1"/>
            </a:solidFill>
          </a:endParaRPr>
        </a:p>
      </dgm:t>
    </dgm:pt>
    <dgm:pt modelId="{DB20404C-ADC5-4990-A9DC-619CDED68052}" type="parTrans" cxnId="{DFB4E928-029C-405C-9BD2-F5A504BA00F7}">
      <dgm:prSet/>
      <dgm:spPr/>
      <dgm:t>
        <a:bodyPr/>
        <a:lstStyle/>
        <a:p>
          <a:endParaRPr lang="en-US"/>
        </a:p>
      </dgm:t>
    </dgm:pt>
    <dgm:pt modelId="{42BF6061-9E5A-40F2-B6EB-F8D784FAEEB3}" type="sibTrans" cxnId="{DFB4E928-029C-405C-9BD2-F5A504BA00F7}">
      <dgm:prSet/>
      <dgm:spPr/>
      <dgm:t>
        <a:bodyPr/>
        <a:lstStyle/>
        <a:p>
          <a:endParaRPr lang="en-US"/>
        </a:p>
      </dgm:t>
    </dgm:pt>
    <dgm:pt modelId="{E2649301-FF9B-4B06-B245-4A5901B59A7B}">
      <dgm:prSet/>
      <dgm:spPr/>
      <dgm:t>
        <a:bodyPr/>
        <a:lstStyle/>
        <a:p>
          <a:pPr>
            <a:lnSpc>
              <a:spcPct val="100000"/>
            </a:lnSpc>
          </a:pPr>
          <a:r>
            <a:rPr lang="en-US">
              <a:solidFill>
                <a:schemeClr val="tx1"/>
              </a:solidFill>
            </a:rPr>
            <a:t>Understand the unique role that accounting</a:t>
          </a:r>
          <a:r>
            <a:rPr lang="en-US">
              <a:solidFill>
                <a:schemeClr val="tx1"/>
              </a:solidFill>
              <a:latin typeface="Walbaum Display"/>
            </a:rPr>
            <a:t>,</a:t>
          </a:r>
          <a:r>
            <a:rPr lang="en-US">
              <a:solidFill>
                <a:schemeClr val="tx1"/>
              </a:solidFill>
            </a:rPr>
            <a:t> and finance  professionals play in furthering the SDGs.</a:t>
          </a:r>
        </a:p>
      </dgm:t>
    </dgm:pt>
    <dgm:pt modelId="{937F93D9-7212-48B7-A883-4D113C8B5D42}" type="parTrans" cxnId="{55096E54-F3FF-4968-95D7-6D9938DD32C8}">
      <dgm:prSet/>
      <dgm:spPr/>
      <dgm:t>
        <a:bodyPr/>
        <a:lstStyle/>
        <a:p>
          <a:endParaRPr lang="en-US"/>
        </a:p>
      </dgm:t>
    </dgm:pt>
    <dgm:pt modelId="{AB07E399-CF63-4E32-9540-B70B620786A7}" type="sibTrans" cxnId="{55096E54-F3FF-4968-95D7-6D9938DD32C8}">
      <dgm:prSet/>
      <dgm:spPr/>
      <dgm:t>
        <a:bodyPr/>
        <a:lstStyle/>
        <a:p>
          <a:endParaRPr lang="en-US"/>
        </a:p>
      </dgm:t>
    </dgm:pt>
    <dgm:pt modelId="{60697803-091C-4B12-A936-6DBFDEDE6AA8}" type="pres">
      <dgm:prSet presAssocID="{072C335C-7523-4C29-9040-05BB0A3F283A}" presName="root" presStyleCnt="0">
        <dgm:presLayoutVars>
          <dgm:dir/>
          <dgm:resizeHandles val="exact"/>
        </dgm:presLayoutVars>
      </dgm:prSet>
      <dgm:spPr/>
    </dgm:pt>
    <dgm:pt modelId="{32199F01-D8C8-4DF2-A704-0609065702BE}" type="pres">
      <dgm:prSet presAssocID="{1641F612-2EC3-401C-955B-4A69811DA33E}" presName="compNode" presStyleCnt="0"/>
      <dgm:spPr/>
    </dgm:pt>
    <dgm:pt modelId="{7C609647-DB2E-4C6D-8C51-06F0976536E9}" type="pres">
      <dgm:prSet presAssocID="{1641F612-2EC3-401C-955B-4A69811DA33E}" presName="bgRect" presStyleLbl="bgShp" presStyleIdx="0" presStyleCnt="4"/>
      <dgm:spPr/>
    </dgm:pt>
    <dgm:pt modelId="{8FD2EBE2-FD16-47D5-9359-DFDEDBB904A2}" type="pres">
      <dgm:prSet presAssocID="{1641F612-2EC3-401C-955B-4A69811DA33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D6ECB2BA-7E10-4242-B4EC-489B0087ED56}" type="pres">
      <dgm:prSet presAssocID="{1641F612-2EC3-401C-955B-4A69811DA33E}" presName="spaceRect" presStyleCnt="0"/>
      <dgm:spPr/>
    </dgm:pt>
    <dgm:pt modelId="{D50CD4EA-E46B-496C-9125-AF4120CFB030}" type="pres">
      <dgm:prSet presAssocID="{1641F612-2EC3-401C-955B-4A69811DA33E}" presName="parTx" presStyleLbl="revTx" presStyleIdx="0" presStyleCnt="4">
        <dgm:presLayoutVars>
          <dgm:chMax val="0"/>
          <dgm:chPref val="0"/>
        </dgm:presLayoutVars>
      </dgm:prSet>
      <dgm:spPr/>
    </dgm:pt>
    <dgm:pt modelId="{55C680DC-D812-40C2-BFD0-25CA06A17715}" type="pres">
      <dgm:prSet presAssocID="{89247FA5-495F-437D-B1B4-F659D386DA4B}" presName="sibTrans" presStyleCnt="0"/>
      <dgm:spPr/>
    </dgm:pt>
    <dgm:pt modelId="{3376C831-2866-4682-92C5-577A2ABA97B1}" type="pres">
      <dgm:prSet presAssocID="{1BC6194C-5544-4E1E-BF31-AFE956F7F9B8}" presName="compNode" presStyleCnt="0"/>
      <dgm:spPr/>
    </dgm:pt>
    <dgm:pt modelId="{789EF3B7-1936-4839-898B-6B0777CF2F16}" type="pres">
      <dgm:prSet presAssocID="{1BC6194C-5544-4E1E-BF31-AFE956F7F9B8}" presName="bgRect" presStyleLbl="bgShp" presStyleIdx="1" presStyleCnt="4"/>
      <dgm:spPr/>
    </dgm:pt>
    <dgm:pt modelId="{ED147A00-F80E-45DE-B6F3-548E337C3480}" type="pres">
      <dgm:prSet presAssocID="{1BC6194C-5544-4E1E-BF31-AFE956F7F9B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E1172973-BA61-48B9-9C6F-A4CCE6CFF423}" type="pres">
      <dgm:prSet presAssocID="{1BC6194C-5544-4E1E-BF31-AFE956F7F9B8}" presName="spaceRect" presStyleCnt="0"/>
      <dgm:spPr/>
    </dgm:pt>
    <dgm:pt modelId="{5A6CBFAB-58DA-45FF-9D55-17CB183AB1A3}" type="pres">
      <dgm:prSet presAssocID="{1BC6194C-5544-4E1E-BF31-AFE956F7F9B8}" presName="parTx" presStyleLbl="revTx" presStyleIdx="1" presStyleCnt="4">
        <dgm:presLayoutVars>
          <dgm:chMax val="0"/>
          <dgm:chPref val="0"/>
        </dgm:presLayoutVars>
      </dgm:prSet>
      <dgm:spPr/>
    </dgm:pt>
    <dgm:pt modelId="{506B6CE6-D6B7-481D-B6FC-E2BA6AAF9D87}" type="pres">
      <dgm:prSet presAssocID="{34BD1B18-D44B-4BEF-864F-209AACAECCEF}" presName="sibTrans" presStyleCnt="0"/>
      <dgm:spPr/>
    </dgm:pt>
    <dgm:pt modelId="{1685D045-CC07-4F8E-93CE-E46CA56664E8}" type="pres">
      <dgm:prSet presAssocID="{43B4AD5A-1B6C-46AF-A0C9-1763EB342FE0}" presName="compNode" presStyleCnt="0"/>
      <dgm:spPr/>
    </dgm:pt>
    <dgm:pt modelId="{483D9EEE-47ED-473F-9CE6-DC8E1F7A2526}" type="pres">
      <dgm:prSet presAssocID="{43B4AD5A-1B6C-46AF-A0C9-1763EB342FE0}" presName="bgRect" presStyleLbl="bgShp" presStyleIdx="2" presStyleCnt="4"/>
      <dgm:spPr/>
    </dgm:pt>
    <dgm:pt modelId="{33BBAC44-2E98-4CC8-AB66-73E3D793D438}" type="pres">
      <dgm:prSet presAssocID="{43B4AD5A-1B6C-46AF-A0C9-1763EB342FE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268F1DD6-0A05-4156-9AD7-94FABD5F688F}" type="pres">
      <dgm:prSet presAssocID="{43B4AD5A-1B6C-46AF-A0C9-1763EB342FE0}" presName="spaceRect" presStyleCnt="0"/>
      <dgm:spPr/>
    </dgm:pt>
    <dgm:pt modelId="{D67FCD21-48A9-43F9-9573-F589ADC58B93}" type="pres">
      <dgm:prSet presAssocID="{43B4AD5A-1B6C-46AF-A0C9-1763EB342FE0}" presName="parTx" presStyleLbl="revTx" presStyleIdx="2" presStyleCnt="4">
        <dgm:presLayoutVars>
          <dgm:chMax val="0"/>
          <dgm:chPref val="0"/>
        </dgm:presLayoutVars>
      </dgm:prSet>
      <dgm:spPr/>
    </dgm:pt>
    <dgm:pt modelId="{7CFDC0D4-1DCF-4254-8FE3-A7D1F186AB12}" type="pres">
      <dgm:prSet presAssocID="{42BF6061-9E5A-40F2-B6EB-F8D784FAEEB3}" presName="sibTrans" presStyleCnt="0"/>
      <dgm:spPr/>
    </dgm:pt>
    <dgm:pt modelId="{8D35CBAE-8090-43F2-9A82-8C866E7B1392}" type="pres">
      <dgm:prSet presAssocID="{E2649301-FF9B-4B06-B245-4A5901B59A7B}" presName="compNode" presStyleCnt="0"/>
      <dgm:spPr/>
    </dgm:pt>
    <dgm:pt modelId="{836C17E2-CDE8-447D-973E-D010506A6D66}" type="pres">
      <dgm:prSet presAssocID="{E2649301-FF9B-4B06-B245-4A5901B59A7B}" presName="bgRect" presStyleLbl="bgShp" presStyleIdx="3" presStyleCnt="4"/>
      <dgm:spPr/>
    </dgm:pt>
    <dgm:pt modelId="{D7961336-0CEB-4B7D-92CA-DD36FF9A850C}" type="pres">
      <dgm:prSet presAssocID="{E2649301-FF9B-4B06-B245-4A5901B59A7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EBD9CCCB-FC8B-40B7-84AA-90C40A299135}" type="pres">
      <dgm:prSet presAssocID="{E2649301-FF9B-4B06-B245-4A5901B59A7B}" presName="spaceRect" presStyleCnt="0"/>
      <dgm:spPr/>
    </dgm:pt>
    <dgm:pt modelId="{6F7E191A-B999-47F7-8C4B-1E033CF190D2}" type="pres">
      <dgm:prSet presAssocID="{E2649301-FF9B-4B06-B245-4A5901B59A7B}" presName="parTx" presStyleLbl="revTx" presStyleIdx="3" presStyleCnt="4">
        <dgm:presLayoutVars>
          <dgm:chMax val="0"/>
          <dgm:chPref val="0"/>
        </dgm:presLayoutVars>
      </dgm:prSet>
      <dgm:spPr/>
    </dgm:pt>
  </dgm:ptLst>
  <dgm:cxnLst>
    <dgm:cxn modelId="{94A5D51D-4B1C-40C4-8B41-80B3E89FED47}" type="presOf" srcId="{E2649301-FF9B-4B06-B245-4A5901B59A7B}" destId="{6F7E191A-B999-47F7-8C4B-1E033CF190D2}" srcOrd="0" destOrd="0" presId="urn:microsoft.com/office/officeart/2018/2/layout/IconVerticalSolidList"/>
    <dgm:cxn modelId="{DFB4E928-029C-405C-9BD2-F5A504BA00F7}" srcId="{072C335C-7523-4C29-9040-05BB0A3F283A}" destId="{43B4AD5A-1B6C-46AF-A0C9-1763EB342FE0}" srcOrd="2" destOrd="0" parTransId="{DB20404C-ADC5-4990-A9DC-619CDED68052}" sibTransId="{42BF6061-9E5A-40F2-B6EB-F8D784FAEEB3}"/>
    <dgm:cxn modelId="{4296ED29-19C0-4D9B-94DC-0B830CE503C4}" type="presOf" srcId="{1BC6194C-5544-4E1E-BF31-AFE956F7F9B8}" destId="{5A6CBFAB-58DA-45FF-9D55-17CB183AB1A3}" srcOrd="0" destOrd="0" presId="urn:microsoft.com/office/officeart/2018/2/layout/IconVerticalSolidList"/>
    <dgm:cxn modelId="{C710A431-8B61-456A-9CD8-A4669EDDB63E}" srcId="{072C335C-7523-4C29-9040-05BB0A3F283A}" destId="{1641F612-2EC3-401C-955B-4A69811DA33E}" srcOrd="0" destOrd="0" parTransId="{0A22AA74-0C95-4682-9FB0-C6E2EC089677}" sibTransId="{89247FA5-495F-437D-B1B4-F659D386DA4B}"/>
    <dgm:cxn modelId="{55096E54-F3FF-4968-95D7-6D9938DD32C8}" srcId="{072C335C-7523-4C29-9040-05BB0A3F283A}" destId="{E2649301-FF9B-4B06-B245-4A5901B59A7B}" srcOrd="3" destOrd="0" parTransId="{937F93D9-7212-48B7-A883-4D113C8B5D42}" sibTransId="{AB07E399-CF63-4E32-9540-B70B620786A7}"/>
    <dgm:cxn modelId="{6B47D277-4484-439F-9B4D-EFCC0293DA74}" type="presOf" srcId="{43B4AD5A-1B6C-46AF-A0C9-1763EB342FE0}" destId="{D67FCD21-48A9-43F9-9573-F589ADC58B93}" srcOrd="0" destOrd="0" presId="urn:microsoft.com/office/officeart/2018/2/layout/IconVerticalSolidList"/>
    <dgm:cxn modelId="{887C48A0-6F1B-4ED4-A629-1496A3CA408E}" type="presOf" srcId="{1641F612-2EC3-401C-955B-4A69811DA33E}" destId="{D50CD4EA-E46B-496C-9125-AF4120CFB030}" srcOrd="0" destOrd="0" presId="urn:microsoft.com/office/officeart/2018/2/layout/IconVerticalSolidList"/>
    <dgm:cxn modelId="{2CCE43B7-66CC-40F2-85B4-AC9E0486A1FF}" srcId="{072C335C-7523-4C29-9040-05BB0A3F283A}" destId="{1BC6194C-5544-4E1E-BF31-AFE956F7F9B8}" srcOrd="1" destOrd="0" parTransId="{F4930D2A-B2FC-4674-BB19-AC9580ED75AA}" sibTransId="{34BD1B18-D44B-4BEF-864F-209AACAECCEF}"/>
    <dgm:cxn modelId="{C4017CF8-002F-4A93-9025-1A4F35E40E97}" type="presOf" srcId="{072C335C-7523-4C29-9040-05BB0A3F283A}" destId="{60697803-091C-4B12-A936-6DBFDEDE6AA8}" srcOrd="0" destOrd="0" presId="urn:microsoft.com/office/officeart/2018/2/layout/IconVerticalSolidList"/>
    <dgm:cxn modelId="{E786F0C6-C311-4653-8A40-D66E9D2AC6CE}" type="presParOf" srcId="{60697803-091C-4B12-A936-6DBFDEDE6AA8}" destId="{32199F01-D8C8-4DF2-A704-0609065702BE}" srcOrd="0" destOrd="0" presId="urn:microsoft.com/office/officeart/2018/2/layout/IconVerticalSolidList"/>
    <dgm:cxn modelId="{84306452-CCF9-4686-881F-C74C6BBDB3F1}" type="presParOf" srcId="{32199F01-D8C8-4DF2-A704-0609065702BE}" destId="{7C609647-DB2E-4C6D-8C51-06F0976536E9}" srcOrd="0" destOrd="0" presId="urn:microsoft.com/office/officeart/2018/2/layout/IconVerticalSolidList"/>
    <dgm:cxn modelId="{32A3A1F8-A045-41D8-9547-9A3ED5A58D87}" type="presParOf" srcId="{32199F01-D8C8-4DF2-A704-0609065702BE}" destId="{8FD2EBE2-FD16-47D5-9359-DFDEDBB904A2}" srcOrd="1" destOrd="0" presId="urn:microsoft.com/office/officeart/2018/2/layout/IconVerticalSolidList"/>
    <dgm:cxn modelId="{AB898B83-138B-405E-B4A2-1B517CED8423}" type="presParOf" srcId="{32199F01-D8C8-4DF2-A704-0609065702BE}" destId="{D6ECB2BA-7E10-4242-B4EC-489B0087ED56}" srcOrd="2" destOrd="0" presId="urn:microsoft.com/office/officeart/2018/2/layout/IconVerticalSolidList"/>
    <dgm:cxn modelId="{53533ACD-8644-4BCD-9303-ABF7D557AD79}" type="presParOf" srcId="{32199F01-D8C8-4DF2-A704-0609065702BE}" destId="{D50CD4EA-E46B-496C-9125-AF4120CFB030}" srcOrd="3" destOrd="0" presId="urn:microsoft.com/office/officeart/2018/2/layout/IconVerticalSolidList"/>
    <dgm:cxn modelId="{EF4AE879-2274-418A-8E7F-10F49A65A286}" type="presParOf" srcId="{60697803-091C-4B12-A936-6DBFDEDE6AA8}" destId="{55C680DC-D812-40C2-BFD0-25CA06A17715}" srcOrd="1" destOrd="0" presId="urn:microsoft.com/office/officeart/2018/2/layout/IconVerticalSolidList"/>
    <dgm:cxn modelId="{D1EA5E80-ACD2-4DED-AC4D-DCF4489ED3C1}" type="presParOf" srcId="{60697803-091C-4B12-A936-6DBFDEDE6AA8}" destId="{3376C831-2866-4682-92C5-577A2ABA97B1}" srcOrd="2" destOrd="0" presId="urn:microsoft.com/office/officeart/2018/2/layout/IconVerticalSolidList"/>
    <dgm:cxn modelId="{EBA59057-15BB-4B90-8F4F-E8D14131FE81}" type="presParOf" srcId="{3376C831-2866-4682-92C5-577A2ABA97B1}" destId="{789EF3B7-1936-4839-898B-6B0777CF2F16}" srcOrd="0" destOrd="0" presId="urn:microsoft.com/office/officeart/2018/2/layout/IconVerticalSolidList"/>
    <dgm:cxn modelId="{95E1F03B-9F88-4209-B1AC-59E77FD1A974}" type="presParOf" srcId="{3376C831-2866-4682-92C5-577A2ABA97B1}" destId="{ED147A00-F80E-45DE-B6F3-548E337C3480}" srcOrd="1" destOrd="0" presId="urn:microsoft.com/office/officeart/2018/2/layout/IconVerticalSolidList"/>
    <dgm:cxn modelId="{8E050B2E-FA83-451D-B83A-B499CF1681DD}" type="presParOf" srcId="{3376C831-2866-4682-92C5-577A2ABA97B1}" destId="{E1172973-BA61-48B9-9C6F-A4CCE6CFF423}" srcOrd="2" destOrd="0" presId="urn:microsoft.com/office/officeart/2018/2/layout/IconVerticalSolidList"/>
    <dgm:cxn modelId="{80D38533-6152-4B55-99A3-378417EFEE7A}" type="presParOf" srcId="{3376C831-2866-4682-92C5-577A2ABA97B1}" destId="{5A6CBFAB-58DA-45FF-9D55-17CB183AB1A3}" srcOrd="3" destOrd="0" presId="urn:microsoft.com/office/officeart/2018/2/layout/IconVerticalSolidList"/>
    <dgm:cxn modelId="{941A0F40-E945-49B8-905A-E05BD0F16F4B}" type="presParOf" srcId="{60697803-091C-4B12-A936-6DBFDEDE6AA8}" destId="{506B6CE6-D6B7-481D-B6FC-E2BA6AAF9D87}" srcOrd="3" destOrd="0" presId="urn:microsoft.com/office/officeart/2018/2/layout/IconVerticalSolidList"/>
    <dgm:cxn modelId="{199084FB-1660-4C5E-BD91-8DA7A6387492}" type="presParOf" srcId="{60697803-091C-4B12-A936-6DBFDEDE6AA8}" destId="{1685D045-CC07-4F8E-93CE-E46CA56664E8}" srcOrd="4" destOrd="0" presId="urn:microsoft.com/office/officeart/2018/2/layout/IconVerticalSolidList"/>
    <dgm:cxn modelId="{B94FCCF5-ADEE-4CAC-B58D-E2104128AC2C}" type="presParOf" srcId="{1685D045-CC07-4F8E-93CE-E46CA56664E8}" destId="{483D9EEE-47ED-473F-9CE6-DC8E1F7A2526}" srcOrd="0" destOrd="0" presId="urn:microsoft.com/office/officeart/2018/2/layout/IconVerticalSolidList"/>
    <dgm:cxn modelId="{4A860392-526D-4229-8DB7-551F67A99C34}" type="presParOf" srcId="{1685D045-CC07-4F8E-93CE-E46CA56664E8}" destId="{33BBAC44-2E98-4CC8-AB66-73E3D793D438}" srcOrd="1" destOrd="0" presId="urn:microsoft.com/office/officeart/2018/2/layout/IconVerticalSolidList"/>
    <dgm:cxn modelId="{C32832C8-7674-4F9F-8C87-646C67AD2DD5}" type="presParOf" srcId="{1685D045-CC07-4F8E-93CE-E46CA56664E8}" destId="{268F1DD6-0A05-4156-9AD7-94FABD5F688F}" srcOrd="2" destOrd="0" presId="urn:microsoft.com/office/officeart/2018/2/layout/IconVerticalSolidList"/>
    <dgm:cxn modelId="{EAB07651-B351-49A3-9F4D-1AD5E7694E39}" type="presParOf" srcId="{1685D045-CC07-4F8E-93CE-E46CA56664E8}" destId="{D67FCD21-48A9-43F9-9573-F589ADC58B93}" srcOrd="3" destOrd="0" presId="urn:microsoft.com/office/officeart/2018/2/layout/IconVerticalSolidList"/>
    <dgm:cxn modelId="{AD62CBD9-C283-4132-BF51-8611CC63812A}" type="presParOf" srcId="{60697803-091C-4B12-A936-6DBFDEDE6AA8}" destId="{7CFDC0D4-1DCF-4254-8FE3-A7D1F186AB12}" srcOrd="5" destOrd="0" presId="urn:microsoft.com/office/officeart/2018/2/layout/IconVerticalSolidList"/>
    <dgm:cxn modelId="{FC8565F6-2FC6-48EA-90EC-72B17363BA66}" type="presParOf" srcId="{60697803-091C-4B12-A936-6DBFDEDE6AA8}" destId="{8D35CBAE-8090-43F2-9A82-8C866E7B1392}" srcOrd="6" destOrd="0" presId="urn:microsoft.com/office/officeart/2018/2/layout/IconVerticalSolidList"/>
    <dgm:cxn modelId="{4946017A-85FF-4BE3-9A50-E76E4414CDF7}" type="presParOf" srcId="{8D35CBAE-8090-43F2-9A82-8C866E7B1392}" destId="{836C17E2-CDE8-447D-973E-D010506A6D66}" srcOrd="0" destOrd="0" presId="urn:microsoft.com/office/officeart/2018/2/layout/IconVerticalSolidList"/>
    <dgm:cxn modelId="{7CF4586C-8F46-4D03-BE04-AB6517294073}" type="presParOf" srcId="{8D35CBAE-8090-43F2-9A82-8C866E7B1392}" destId="{D7961336-0CEB-4B7D-92CA-DD36FF9A850C}" srcOrd="1" destOrd="0" presId="urn:microsoft.com/office/officeart/2018/2/layout/IconVerticalSolidList"/>
    <dgm:cxn modelId="{8853DD1D-2709-4491-B07A-5DDC580807FB}" type="presParOf" srcId="{8D35CBAE-8090-43F2-9A82-8C866E7B1392}" destId="{EBD9CCCB-FC8B-40B7-84AA-90C40A299135}" srcOrd="2" destOrd="0" presId="urn:microsoft.com/office/officeart/2018/2/layout/IconVerticalSolidList"/>
    <dgm:cxn modelId="{93AE16A4-4D37-483A-89E1-767D0177134A}" type="presParOf" srcId="{8D35CBAE-8090-43F2-9A82-8C866E7B1392}" destId="{6F7E191A-B999-47F7-8C4B-1E033CF190D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609647-DB2E-4C6D-8C51-06F0976536E9}">
      <dsp:nvSpPr>
        <dsp:cNvPr id="0" name=""/>
        <dsp:cNvSpPr/>
      </dsp:nvSpPr>
      <dsp:spPr>
        <a:xfrm>
          <a:off x="0" y="2390"/>
          <a:ext cx="6373813" cy="121150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D2EBE2-FD16-47D5-9359-DFDEDBB904A2}">
      <dsp:nvSpPr>
        <dsp:cNvPr id="0" name=""/>
        <dsp:cNvSpPr/>
      </dsp:nvSpPr>
      <dsp:spPr>
        <a:xfrm>
          <a:off x="366481" y="274979"/>
          <a:ext cx="666330" cy="6663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0CD4EA-E46B-496C-9125-AF4120CFB030}">
      <dsp:nvSpPr>
        <dsp:cNvPr id="0" name=""/>
        <dsp:cNvSpPr/>
      </dsp:nvSpPr>
      <dsp:spPr>
        <a:xfrm>
          <a:off x="1399293" y="2390"/>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Identify and apply the Sustainable Development Goal Framework</a:t>
          </a:r>
          <a:r>
            <a:rPr lang="en-US" sz="2000" kern="1200">
              <a:solidFill>
                <a:schemeClr val="tx1"/>
              </a:solidFill>
              <a:latin typeface="Walbaum Display"/>
            </a:rPr>
            <a:t> </a:t>
          </a:r>
          <a:endParaRPr lang="en-US" sz="2000" kern="1200">
            <a:solidFill>
              <a:schemeClr val="tx1"/>
            </a:solidFill>
          </a:endParaRPr>
        </a:p>
      </dsp:txBody>
      <dsp:txXfrm>
        <a:off x="1399293" y="2390"/>
        <a:ext cx="4974520" cy="1211509"/>
      </dsp:txXfrm>
    </dsp:sp>
    <dsp:sp modelId="{789EF3B7-1936-4839-898B-6B0777CF2F16}">
      <dsp:nvSpPr>
        <dsp:cNvPr id="0" name=""/>
        <dsp:cNvSpPr/>
      </dsp:nvSpPr>
      <dsp:spPr>
        <a:xfrm>
          <a:off x="0" y="1516777"/>
          <a:ext cx="6373813" cy="121150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147A00-F80E-45DE-B6F3-548E337C3480}">
      <dsp:nvSpPr>
        <dsp:cNvPr id="0" name=""/>
        <dsp:cNvSpPr/>
      </dsp:nvSpPr>
      <dsp:spPr>
        <a:xfrm>
          <a:off x="366481" y="1789366"/>
          <a:ext cx="666330" cy="6663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6CBFAB-58DA-45FF-9D55-17CB183AB1A3}">
      <dsp:nvSpPr>
        <dsp:cNvPr id="0" name=""/>
        <dsp:cNvSpPr/>
      </dsp:nvSpPr>
      <dsp:spPr>
        <a:xfrm>
          <a:off x="1399293" y="1516777"/>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Understand driving forces behind business adoption of sustainable business practices </a:t>
          </a:r>
        </a:p>
      </dsp:txBody>
      <dsp:txXfrm>
        <a:off x="1399293" y="1516777"/>
        <a:ext cx="4974520" cy="1211509"/>
      </dsp:txXfrm>
    </dsp:sp>
    <dsp:sp modelId="{483D9EEE-47ED-473F-9CE6-DC8E1F7A2526}">
      <dsp:nvSpPr>
        <dsp:cNvPr id="0" name=""/>
        <dsp:cNvSpPr/>
      </dsp:nvSpPr>
      <dsp:spPr>
        <a:xfrm>
          <a:off x="0" y="3031163"/>
          <a:ext cx="6373813" cy="121150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BBAC44-2E98-4CC8-AB66-73E3D793D438}">
      <dsp:nvSpPr>
        <dsp:cNvPr id="0" name=""/>
        <dsp:cNvSpPr/>
      </dsp:nvSpPr>
      <dsp:spPr>
        <a:xfrm>
          <a:off x="366481" y="3303753"/>
          <a:ext cx="666330" cy="6663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7FCD21-48A9-43F9-9573-F589ADC58B93}">
      <dsp:nvSpPr>
        <dsp:cNvPr id="0" name=""/>
        <dsp:cNvSpPr/>
      </dsp:nvSpPr>
      <dsp:spPr>
        <a:xfrm>
          <a:off x="1399293" y="3031163"/>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rtl="0">
            <a:lnSpc>
              <a:spcPct val="100000"/>
            </a:lnSpc>
            <a:spcBef>
              <a:spcPct val="0"/>
            </a:spcBef>
            <a:spcAft>
              <a:spcPct val="35000"/>
            </a:spcAft>
            <a:buNone/>
          </a:pPr>
          <a:r>
            <a:rPr lang="en-US" sz="2000" kern="1200">
              <a:solidFill>
                <a:schemeClr val="tx1"/>
              </a:solidFill>
              <a:latin typeface="Walbaum Display"/>
            </a:rPr>
            <a:t>Give an example of how a company is helping achieve the SDGs</a:t>
          </a:r>
          <a:endParaRPr lang="en-US" sz="2000" kern="1200">
            <a:solidFill>
              <a:schemeClr val="tx1"/>
            </a:solidFill>
          </a:endParaRPr>
        </a:p>
      </dsp:txBody>
      <dsp:txXfrm>
        <a:off x="1399293" y="3031163"/>
        <a:ext cx="4974520" cy="1211509"/>
      </dsp:txXfrm>
    </dsp:sp>
    <dsp:sp modelId="{836C17E2-CDE8-447D-973E-D010506A6D66}">
      <dsp:nvSpPr>
        <dsp:cNvPr id="0" name=""/>
        <dsp:cNvSpPr/>
      </dsp:nvSpPr>
      <dsp:spPr>
        <a:xfrm>
          <a:off x="0" y="4545550"/>
          <a:ext cx="6373813" cy="121150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961336-0CEB-4B7D-92CA-DD36FF9A850C}">
      <dsp:nvSpPr>
        <dsp:cNvPr id="0" name=""/>
        <dsp:cNvSpPr/>
      </dsp:nvSpPr>
      <dsp:spPr>
        <a:xfrm>
          <a:off x="366481" y="4818139"/>
          <a:ext cx="666330" cy="6663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7E191A-B999-47F7-8C4B-1E033CF190D2}">
      <dsp:nvSpPr>
        <dsp:cNvPr id="0" name=""/>
        <dsp:cNvSpPr/>
      </dsp:nvSpPr>
      <dsp:spPr>
        <a:xfrm>
          <a:off x="1399293" y="4545550"/>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Understand the unique role that accounting</a:t>
          </a:r>
          <a:r>
            <a:rPr lang="en-US" sz="2000" kern="1200">
              <a:solidFill>
                <a:schemeClr val="tx1"/>
              </a:solidFill>
              <a:latin typeface="Walbaum Display"/>
            </a:rPr>
            <a:t>,</a:t>
          </a:r>
          <a:r>
            <a:rPr lang="en-US" sz="2000" kern="1200">
              <a:solidFill>
                <a:schemeClr val="tx1"/>
              </a:solidFill>
            </a:rPr>
            <a:t> and finance professionals play in furthering the SDGs.</a:t>
          </a:r>
        </a:p>
      </dsp:txBody>
      <dsp:txXfrm>
        <a:off x="1399293" y="4545550"/>
        <a:ext cx="4974520" cy="1211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DC65E-325A-4B70-B943-E121CF66A070}">
      <dsp:nvSpPr>
        <dsp:cNvPr id="0" name=""/>
        <dsp:cNvSpPr/>
      </dsp:nvSpPr>
      <dsp:spPr>
        <a:xfrm>
          <a:off x="0" y="1305384"/>
          <a:ext cx="10489323" cy="1740512"/>
        </a:xfrm>
        <a:prstGeom prst="notchedRightArrow">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FBD76E-A545-4108-80AE-F07A6F2776C6}">
      <dsp:nvSpPr>
        <dsp:cNvPr id="0" name=""/>
        <dsp:cNvSpPr/>
      </dsp:nvSpPr>
      <dsp:spPr>
        <a:xfrm>
          <a:off x="4148" y="0"/>
          <a:ext cx="1813864" cy="1740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rtl="0">
            <a:lnSpc>
              <a:spcPct val="90000"/>
            </a:lnSpc>
            <a:spcBef>
              <a:spcPct val="0"/>
            </a:spcBef>
            <a:spcAft>
              <a:spcPct val="35000"/>
            </a:spcAft>
            <a:buNone/>
          </a:pPr>
          <a:r>
            <a:rPr lang="en-US" sz="1900" kern="1200">
              <a:latin typeface="Walbaum Display"/>
            </a:rPr>
            <a:t>Earth</a:t>
          </a:r>
          <a:r>
            <a:rPr lang="en-US" sz="1900" b="0" i="0" u="none" strike="noStrike" kern="1200" cap="none" baseline="0" noProof="0">
              <a:latin typeface="Walbaum Display"/>
            </a:rPr>
            <a:t> Summit Agenda –21 (1992) </a:t>
          </a:r>
          <a:endParaRPr lang="en-US" sz="1900" kern="1200"/>
        </a:p>
      </dsp:txBody>
      <dsp:txXfrm>
        <a:off x="4148" y="0"/>
        <a:ext cx="1813864" cy="1740512"/>
      </dsp:txXfrm>
    </dsp:sp>
    <dsp:sp modelId="{4DFBA714-5E9E-4BD8-94CE-54D4C2755D0F}">
      <dsp:nvSpPr>
        <dsp:cNvPr id="0" name=""/>
        <dsp:cNvSpPr/>
      </dsp:nvSpPr>
      <dsp:spPr>
        <a:xfrm>
          <a:off x="693516" y="1958076"/>
          <a:ext cx="435128" cy="435128"/>
        </a:xfrm>
        <a:prstGeom prst="ellipse">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88EB0E-3570-4EA1-9DDF-082F02EA34FD}">
      <dsp:nvSpPr>
        <dsp:cNvPr id="0" name=""/>
        <dsp:cNvSpPr/>
      </dsp:nvSpPr>
      <dsp:spPr>
        <a:xfrm>
          <a:off x="1908705" y="2610769"/>
          <a:ext cx="1813864" cy="1740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rtl="0">
            <a:lnSpc>
              <a:spcPct val="90000"/>
            </a:lnSpc>
            <a:spcBef>
              <a:spcPct val="0"/>
            </a:spcBef>
            <a:spcAft>
              <a:spcPct val="35000"/>
            </a:spcAft>
            <a:buNone/>
          </a:pPr>
          <a:r>
            <a:rPr lang="en-US" sz="1900" kern="1200">
              <a:latin typeface="Walbaum Display"/>
            </a:rPr>
            <a:t>UN Millennial Development Goals (2000)</a:t>
          </a:r>
          <a:endParaRPr lang="en-US" sz="1900" kern="1200"/>
        </a:p>
      </dsp:txBody>
      <dsp:txXfrm>
        <a:off x="1908705" y="2610769"/>
        <a:ext cx="1813864" cy="1740512"/>
      </dsp:txXfrm>
    </dsp:sp>
    <dsp:sp modelId="{D38DA49E-4F28-4AE9-AC19-6E8E5666ADA3}">
      <dsp:nvSpPr>
        <dsp:cNvPr id="0" name=""/>
        <dsp:cNvSpPr/>
      </dsp:nvSpPr>
      <dsp:spPr>
        <a:xfrm>
          <a:off x="2598073" y="1958076"/>
          <a:ext cx="435128" cy="435128"/>
        </a:xfrm>
        <a:prstGeom prst="ellipse">
          <a:avLst/>
        </a:prstGeom>
        <a:solidFill>
          <a:schemeClr val="accent6">
            <a:shade val="50000"/>
            <a:hueOff val="-149746"/>
            <a:satOff val="-12093"/>
            <a:lumOff val="187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73F42D-2244-41F3-84E2-F88B5676019B}">
      <dsp:nvSpPr>
        <dsp:cNvPr id="0" name=""/>
        <dsp:cNvSpPr/>
      </dsp:nvSpPr>
      <dsp:spPr>
        <a:xfrm>
          <a:off x="3813263" y="0"/>
          <a:ext cx="1813864" cy="1740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rtl="0">
            <a:lnSpc>
              <a:spcPct val="90000"/>
            </a:lnSpc>
            <a:spcBef>
              <a:spcPct val="0"/>
            </a:spcBef>
            <a:spcAft>
              <a:spcPct val="35000"/>
            </a:spcAft>
            <a:buNone/>
          </a:pPr>
          <a:r>
            <a:rPr lang="en-US" sz="1900" kern="1200">
              <a:latin typeface="Walbaum Display"/>
            </a:rPr>
            <a:t>Johannesburg Declaration on Sustainable Development Goals (2002)</a:t>
          </a:r>
          <a:endParaRPr lang="en-US" sz="1900" kern="1200"/>
        </a:p>
      </dsp:txBody>
      <dsp:txXfrm>
        <a:off x="3813263" y="0"/>
        <a:ext cx="1813864" cy="1740512"/>
      </dsp:txXfrm>
    </dsp:sp>
    <dsp:sp modelId="{C6A688ED-F165-43F0-9D11-72DEC687D6D3}">
      <dsp:nvSpPr>
        <dsp:cNvPr id="0" name=""/>
        <dsp:cNvSpPr/>
      </dsp:nvSpPr>
      <dsp:spPr>
        <a:xfrm>
          <a:off x="4502631" y="1958076"/>
          <a:ext cx="435128" cy="435128"/>
        </a:xfrm>
        <a:prstGeom prst="ellipse">
          <a:avLst/>
        </a:prstGeom>
        <a:solidFill>
          <a:schemeClr val="accent6">
            <a:shade val="50000"/>
            <a:hueOff val="-299492"/>
            <a:satOff val="-24186"/>
            <a:lumOff val="374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697444-1436-4ABE-8087-9D97E14D09AD}">
      <dsp:nvSpPr>
        <dsp:cNvPr id="0" name=""/>
        <dsp:cNvSpPr/>
      </dsp:nvSpPr>
      <dsp:spPr>
        <a:xfrm>
          <a:off x="5717820" y="2610769"/>
          <a:ext cx="1813864" cy="1740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rtl="0">
            <a:lnSpc>
              <a:spcPct val="90000"/>
            </a:lnSpc>
            <a:spcBef>
              <a:spcPct val="0"/>
            </a:spcBef>
            <a:spcAft>
              <a:spcPct val="35000"/>
            </a:spcAft>
            <a:buNone/>
          </a:pPr>
          <a:r>
            <a:rPr lang="en-US" sz="1900" kern="1200">
              <a:latin typeface="Walbaum Display"/>
            </a:rPr>
            <a:t>United Nations Conference on Sustainable Development (2012)</a:t>
          </a:r>
        </a:p>
      </dsp:txBody>
      <dsp:txXfrm>
        <a:off x="5717820" y="2610769"/>
        <a:ext cx="1813864" cy="1740512"/>
      </dsp:txXfrm>
    </dsp:sp>
    <dsp:sp modelId="{F08BD6B8-08D0-480D-B3C2-32EF8CEEC46A}">
      <dsp:nvSpPr>
        <dsp:cNvPr id="0" name=""/>
        <dsp:cNvSpPr/>
      </dsp:nvSpPr>
      <dsp:spPr>
        <a:xfrm>
          <a:off x="6407188" y="1958076"/>
          <a:ext cx="435128" cy="435128"/>
        </a:xfrm>
        <a:prstGeom prst="ellipse">
          <a:avLst/>
        </a:prstGeom>
        <a:solidFill>
          <a:schemeClr val="accent6">
            <a:shade val="50000"/>
            <a:hueOff val="-299492"/>
            <a:satOff val="-24186"/>
            <a:lumOff val="374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B1EB30-1F58-4C6B-BC1C-1BF526474639}">
      <dsp:nvSpPr>
        <dsp:cNvPr id="0" name=""/>
        <dsp:cNvSpPr/>
      </dsp:nvSpPr>
      <dsp:spPr>
        <a:xfrm>
          <a:off x="7622377" y="0"/>
          <a:ext cx="1813864" cy="1740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rtl="0">
            <a:lnSpc>
              <a:spcPct val="90000"/>
            </a:lnSpc>
            <a:spcBef>
              <a:spcPct val="0"/>
            </a:spcBef>
            <a:spcAft>
              <a:spcPct val="35000"/>
            </a:spcAft>
            <a:buNone/>
          </a:pPr>
          <a:r>
            <a:rPr lang="en-US" sz="1900" kern="1200">
              <a:latin typeface="Walbaum Display"/>
            </a:rPr>
            <a:t>2030 Agenda for Sustainable Development (2015)</a:t>
          </a:r>
        </a:p>
      </dsp:txBody>
      <dsp:txXfrm>
        <a:off x="7622377" y="0"/>
        <a:ext cx="1813864" cy="1740512"/>
      </dsp:txXfrm>
    </dsp:sp>
    <dsp:sp modelId="{0B8E3D3B-3D03-48CC-90F0-8D83E3F42B14}">
      <dsp:nvSpPr>
        <dsp:cNvPr id="0" name=""/>
        <dsp:cNvSpPr/>
      </dsp:nvSpPr>
      <dsp:spPr>
        <a:xfrm>
          <a:off x="8311745" y="1958076"/>
          <a:ext cx="435128" cy="435128"/>
        </a:xfrm>
        <a:prstGeom prst="ellipse">
          <a:avLst/>
        </a:prstGeom>
        <a:solidFill>
          <a:schemeClr val="accent6">
            <a:shade val="50000"/>
            <a:hueOff val="-149746"/>
            <a:satOff val="-12093"/>
            <a:lumOff val="187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609647-DB2E-4C6D-8C51-06F0976536E9}">
      <dsp:nvSpPr>
        <dsp:cNvPr id="0" name=""/>
        <dsp:cNvSpPr/>
      </dsp:nvSpPr>
      <dsp:spPr>
        <a:xfrm>
          <a:off x="0" y="2390"/>
          <a:ext cx="6373813" cy="121150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D2EBE2-FD16-47D5-9359-DFDEDBB904A2}">
      <dsp:nvSpPr>
        <dsp:cNvPr id="0" name=""/>
        <dsp:cNvSpPr/>
      </dsp:nvSpPr>
      <dsp:spPr>
        <a:xfrm>
          <a:off x="366481" y="274979"/>
          <a:ext cx="666330" cy="6663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0CD4EA-E46B-496C-9125-AF4120CFB030}">
      <dsp:nvSpPr>
        <dsp:cNvPr id="0" name=""/>
        <dsp:cNvSpPr/>
      </dsp:nvSpPr>
      <dsp:spPr>
        <a:xfrm>
          <a:off x="1399293" y="2390"/>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Identify and apply the Sustainable Development Goal Framework</a:t>
          </a:r>
          <a:r>
            <a:rPr lang="en-US" sz="2000" kern="1200">
              <a:solidFill>
                <a:schemeClr val="tx1"/>
              </a:solidFill>
              <a:latin typeface="Walbaum Display"/>
            </a:rPr>
            <a:t> </a:t>
          </a:r>
          <a:endParaRPr lang="en-US" sz="2000" kern="1200">
            <a:solidFill>
              <a:schemeClr val="tx1"/>
            </a:solidFill>
          </a:endParaRPr>
        </a:p>
      </dsp:txBody>
      <dsp:txXfrm>
        <a:off x="1399293" y="2390"/>
        <a:ext cx="4974520" cy="1211509"/>
      </dsp:txXfrm>
    </dsp:sp>
    <dsp:sp modelId="{789EF3B7-1936-4839-898B-6B0777CF2F16}">
      <dsp:nvSpPr>
        <dsp:cNvPr id="0" name=""/>
        <dsp:cNvSpPr/>
      </dsp:nvSpPr>
      <dsp:spPr>
        <a:xfrm>
          <a:off x="0" y="1516777"/>
          <a:ext cx="6373813" cy="121150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147A00-F80E-45DE-B6F3-548E337C3480}">
      <dsp:nvSpPr>
        <dsp:cNvPr id="0" name=""/>
        <dsp:cNvSpPr/>
      </dsp:nvSpPr>
      <dsp:spPr>
        <a:xfrm>
          <a:off x="366481" y="1789366"/>
          <a:ext cx="666330" cy="6663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6CBFAB-58DA-45FF-9D55-17CB183AB1A3}">
      <dsp:nvSpPr>
        <dsp:cNvPr id="0" name=""/>
        <dsp:cNvSpPr/>
      </dsp:nvSpPr>
      <dsp:spPr>
        <a:xfrm>
          <a:off x="1399293" y="1516777"/>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Understand driving forces behind business adoption of sustainable business practices </a:t>
          </a:r>
        </a:p>
      </dsp:txBody>
      <dsp:txXfrm>
        <a:off x="1399293" y="1516777"/>
        <a:ext cx="4974520" cy="1211509"/>
      </dsp:txXfrm>
    </dsp:sp>
    <dsp:sp modelId="{483D9EEE-47ED-473F-9CE6-DC8E1F7A2526}">
      <dsp:nvSpPr>
        <dsp:cNvPr id="0" name=""/>
        <dsp:cNvSpPr/>
      </dsp:nvSpPr>
      <dsp:spPr>
        <a:xfrm>
          <a:off x="0" y="3031163"/>
          <a:ext cx="6373813" cy="121150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BBAC44-2E98-4CC8-AB66-73E3D793D438}">
      <dsp:nvSpPr>
        <dsp:cNvPr id="0" name=""/>
        <dsp:cNvSpPr/>
      </dsp:nvSpPr>
      <dsp:spPr>
        <a:xfrm>
          <a:off x="366481" y="3303753"/>
          <a:ext cx="666330" cy="6663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7FCD21-48A9-43F9-9573-F589ADC58B93}">
      <dsp:nvSpPr>
        <dsp:cNvPr id="0" name=""/>
        <dsp:cNvSpPr/>
      </dsp:nvSpPr>
      <dsp:spPr>
        <a:xfrm>
          <a:off x="1399293" y="3031163"/>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rtl="0">
            <a:lnSpc>
              <a:spcPct val="100000"/>
            </a:lnSpc>
            <a:spcBef>
              <a:spcPct val="0"/>
            </a:spcBef>
            <a:spcAft>
              <a:spcPct val="35000"/>
            </a:spcAft>
            <a:buNone/>
          </a:pPr>
          <a:r>
            <a:rPr lang="en-US" sz="2000" kern="1200"/>
            <a:t>Give an example of how a company is helping achieve SDGs</a:t>
          </a:r>
          <a:endParaRPr lang="en-US" sz="2000" kern="1200">
            <a:solidFill>
              <a:schemeClr val="tx1"/>
            </a:solidFill>
          </a:endParaRPr>
        </a:p>
      </dsp:txBody>
      <dsp:txXfrm>
        <a:off x="1399293" y="3031163"/>
        <a:ext cx="4974520" cy="1211509"/>
      </dsp:txXfrm>
    </dsp:sp>
    <dsp:sp modelId="{836C17E2-CDE8-447D-973E-D010506A6D66}">
      <dsp:nvSpPr>
        <dsp:cNvPr id="0" name=""/>
        <dsp:cNvSpPr/>
      </dsp:nvSpPr>
      <dsp:spPr>
        <a:xfrm>
          <a:off x="0" y="4545550"/>
          <a:ext cx="6373813" cy="121150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961336-0CEB-4B7D-92CA-DD36FF9A850C}">
      <dsp:nvSpPr>
        <dsp:cNvPr id="0" name=""/>
        <dsp:cNvSpPr/>
      </dsp:nvSpPr>
      <dsp:spPr>
        <a:xfrm>
          <a:off x="366481" y="4818139"/>
          <a:ext cx="666330" cy="6663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7E191A-B999-47F7-8C4B-1E033CF190D2}">
      <dsp:nvSpPr>
        <dsp:cNvPr id="0" name=""/>
        <dsp:cNvSpPr/>
      </dsp:nvSpPr>
      <dsp:spPr>
        <a:xfrm>
          <a:off x="1399293" y="4545550"/>
          <a:ext cx="4974520" cy="1211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18" tIns="128218" rIns="128218" bIns="128218"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tx1"/>
              </a:solidFill>
            </a:rPr>
            <a:t>Understand the unique role that accounting</a:t>
          </a:r>
          <a:r>
            <a:rPr lang="en-US" sz="2000" kern="1200">
              <a:solidFill>
                <a:schemeClr val="tx1"/>
              </a:solidFill>
              <a:latin typeface="Walbaum Display"/>
            </a:rPr>
            <a:t>,</a:t>
          </a:r>
          <a:r>
            <a:rPr lang="en-US" sz="2000" kern="1200">
              <a:solidFill>
                <a:schemeClr val="tx1"/>
              </a:solidFill>
            </a:rPr>
            <a:t> and finance  professionals play in furthering the SDGs.</a:t>
          </a:r>
        </a:p>
      </dsp:txBody>
      <dsp:txXfrm>
        <a:off x="1399293" y="4545550"/>
        <a:ext cx="4974520" cy="121150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EA59DD-5A49-45A7-8AF8-5315901AB89C}" type="datetimeFigureOut">
              <a:rPr lang="en-US"/>
              <a:t>9/10/2020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575C68-780A-4106-B217-C36147375B36}" type="slidenum">
              <a:rPr lang="en-US"/>
              <a:t>‹#›</a:t>
            </a:fld>
            <a:endParaRPr lang="en-US"/>
          </a:p>
        </p:txBody>
      </p:sp>
    </p:spTree>
    <p:extLst>
      <p:ext uri="{BB962C8B-B14F-4D97-AF65-F5344CB8AC3E}">
        <p14:creationId xmlns:p14="http://schemas.microsoft.com/office/powerpoint/2010/main" val="18236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ature.com/articles/nclimate297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1</a:t>
            </a:fld>
            <a:endParaRPr lang="en-US"/>
          </a:p>
        </p:txBody>
      </p:sp>
    </p:spTree>
    <p:extLst>
      <p:ext uri="{BB962C8B-B14F-4D97-AF65-F5344CB8AC3E}">
        <p14:creationId xmlns:p14="http://schemas.microsoft.com/office/powerpoint/2010/main" val="122590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goals have a series of specific targets. Not somethig we will go over but I wanted to make you aware.</a:t>
            </a:r>
          </a:p>
        </p:txBody>
      </p:sp>
      <p:sp>
        <p:nvSpPr>
          <p:cNvPr id="4" name="Slide Number Placeholder 3"/>
          <p:cNvSpPr>
            <a:spLocks noGrp="1"/>
          </p:cNvSpPr>
          <p:nvPr>
            <p:ph type="sldNum" sz="quarter" idx="5"/>
          </p:nvPr>
        </p:nvSpPr>
        <p:spPr/>
        <p:txBody>
          <a:bodyPr/>
          <a:lstStyle/>
          <a:p>
            <a:fld id="{81575C68-780A-4106-B217-C36147375B36}" type="slidenum">
              <a:rPr lang="en-US" smtClean="0"/>
              <a:t>12</a:t>
            </a:fld>
            <a:endParaRPr lang="en-US"/>
          </a:p>
        </p:txBody>
      </p:sp>
    </p:spTree>
    <p:extLst>
      <p:ext uri="{BB962C8B-B14F-4D97-AF65-F5344CB8AC3E}">
        <p14:creationId xmlns:p14="http://schemas.microsoft.com/office/powerpoint/2010/main" val="576362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89% of Global CEOs said commitment to sustainability is translating into real impact in their industry, and 87% believe the SDGs provide an opportunity to rethink approaches to sustainable value creation.”</a:t>
            </a:r>
          </a:p>
          <a:p>
            <a:endParaRPr lang="en-US"/>
          </a:p>
          <a:p>
            <a:pPr marL="171450" indent="-171450">
              <a:buFont typeface="Arial" panose="020B0604020202020204" pitchFamily="34" charset="0"/>
              <a:buChar char="•"/>
            </a:pPr>
            <a:r>
              <a:rPr lang="en-US"/>
              <a:t>Recent CGMA (Chrtered Global Management Accountant) research found that 80% of finance leaders recognized that embedding ethical standards is an important driver of reputation</a:t>
            </a:r>
          </a:p>
        </p:txBody>
      </p:sp>
      <p:sp>
        <p:nvSpPr>
          <p:cNvPr id="4" name="Slide Number Placeholder 3"/>
          <p:cNvSpPr>
            <a:spLocks noGrp="1"/>
          </p:cNvSpPr>
          <p:nvPr>
            <p:ph type="sldNum" sz="quarter" idx="5"/>
          </p:nvPr>
        </p:nvSpPr>
        <p:spPr/>
        <p:txBody>
          <a:bodyPr/>
          <a:lstStyle/>
          <a:p>
            <a:fld id="{81575C68-780A-4106-B217-C36147375B36}" type="slidenum">
              <a:rPr lang="en-US" smtClean="0"/>
              <a:t>13</a:t>
            </a:fld>
            <a:endParaRPr lang="en-US"/>
          </a:p>
        </p:txBody>
      </p:sp>
    </p:spTree>
    <p:extLst>
      <p:ext uri="{BB962C8B-B14F-4D97-AF65-F5344CB8AC3E}">
        <p14:creationId xmlns:p14="http://schemas.microsoft.com/office/powerpoint/2010/main" val="4258622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14</a:t>
            </a:fld>
            <a:endParaRPr lang="en-US"/>
          </a:p>
        </p:txBody>
      </p:sp>
    </p:spTree>
    <p:extLst>
      <p:ext uri="{BB962C8B-B14F-4D97-AF65-F5344CB8AC3E}">
        <p14:creationId xmlns:p14="http://schemas.microsoft.com/office/powerpoint/2010/main" val="147624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This is often reffered to as the Business Case Sustainability</a:t>
            </a:r>
          </a:p>
          <a:p>
            <a:pPr marL="285750" indent="-285750">
              <a:buFont typeface="Arial"/>
              <a:buChar char="•"/>
            </a:pPr>
            <a:endParaRPr lang="en-US">
              <a:cs typeface="Calibri"/>
            </a:endParaRPr>
          </a:p>
          <a:p>
            <a:pPr marL="285750" indent="-285750">
              <a:buFont typeface="Arial"/>
              <a:buChar char="•"/>
            </a:pPr>
            <a:r>
              <a:rPr lang="en-US">
                <a:cs typeface="Calibri"/>
              </a:rPr>
              <a:t>Sustainble companies lower costs of debt and equity – creditors see as lower risk</a:t>
            </a:r>
          </a:p>
          <a:p>
            <a:pPr marL="285750" indent="-285750">
              <a:buFont typeface="Arial"/>
              <a:buChar char="•"/>
            </a:pPr>
            <a:r>
              <a:rPr lang="en-US">
                <a:cs typeface="Calibri"/>
              </a:rPr>
              <a:t>MSCI sustainable Impact index made up of companies whose  core business align with at least one SDG outperforms their other indecies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A recent study around supply chains showed that responsible products generate 20% more revenue while reducing supply chain costs by 9%-16% Brand value increases by 15%-20%</a:t>
            </a:r>
            <a:endParaRPr lang="en-US">
              <a:cs typeface="Calibri"/>
            </a:endParaRPr>
          </a:p>
          <a:p>
            <a:pPr marL="285750" indent="-285750">
              <a:buFont typeface="Arial"/>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1575C68-780A-4106-B217-C36147375B36}" type="slidenum">
              <a:rPr lang="en-US"/>
              <a:t>15</a:t>
            </a:fld>
            <a:endParaRPr lang="en-US"/>
          </a:p>
        </p:txBody>
      </p:sp>
    </p:spTree>
    <p:extLst>
      <p:ext uri="{BB962C8B-B14F-4D97-AF65-F5344CB8AC3E}">
        <p14:creationId xmlns:p14="http://schemas.microsoft.com/office/powerpoint/2010/main" val="147337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https://www.fastcompany.com/90306556/most-millennials-would-take-a-pay-cut-to-work-at-a-sustainable-company</a:t>
            </a:r>
          </a:p>
          <a:p>
            <a:endParaRPr lang="en-US"/>
          </a:p>
          <a:p>
            <a:r>
              <a:rPr lang="en-US"/>
              <a:t>Products and recruitment</a:t>
            </a:r>
          </a:p>
        </p:txBody>
      </p:sp>
      <p:sp>
        <p:nvSpPr>
          <p:cNvPr id="4" name="Slide Number Placeholder 3"/>
          <p:cNvSpPr>
            <a:spLocks noGrp="1"/>
          </p:cNvSpPr>
          <p:nvPr>
            <p:ph type="sldNum" sz="quarter" idx="5"/>
          </p:nvPr>
        </p:nvSpPr>
        <p:spPr/>
        <p:txBody>
          <a:bodyPr/>
          <a:lstStyle/>
          <a:p>
            <a:fld id="{81575C68-780A-4106-B217-C36147375B36}" type="slidenum">
              <a:rPr lang="en-US" smtClean="0"/>
              <a:t>16</a:t>
            </a:fld>
            <a:endParaRPr lang="en-US"/>
          </a:p>
        </p:txBody>
      </p:sp>
    </p:spTree>
    <p:extLst>
      <p:ext uri="{BB962C8B-B14F-4D97-AF65-F5344CB8AC3E}">
        <p14:creationId xmlns:p14="http://schemas.microsoft.com/office/powerpoint/2010/main" val="3673376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of the motivating factors for designing a business curriculum round resposnibl mmangement – because this what our students our demanding out of a modern business education.</a:t>
            </a:r>
          </a:p>
          <a:p>
            <a:endParaRPr lang="en-US"/>
          </a:p>
          <a:p>
            <a:r>
              <a:rPr lang="en-US"/>
              <a:t>Now we will look at a couple of examples of companies who activties help achieve the SDGs</a:t>
            </a:r>
          </a:p>
        </p:txBody>
      </p:sp>
      <p:sp>
        <p:nvSpPr>
          <p:cNvPr id="4" name="Slide Number Placeholder 3"/>
          <p:cNvSpPr>
            <a:spLocks noGrp="1"/>
          </p:cNvSpPr>
          <p:nvPr>
            <p:ph type="sldNum" sz="quarter" idx="5"/>
          </p:nvPr>
        </p:nvSpPr>
        <p:spPr/>
        <p:txBody>
          <a:bodyPr/>
          <a:lstStyle/>
          <a:p>
            <a:fld id="{81575C68-780A-4106-B217-C36147375B36}" type="slidenum">
              <a:rPr lang="en-US" smtClean="0"/>
              <a:t>17</a:t>
            </a:fld>
            <a:endParaRPr lang="en-US"/>
          </a:p>
        </p:txBody>
      </p:sp>
    </p:spTree>
    <p:extLst>
      <p:ext uri="{BB962C8B-B14F-4D97-AF65-F5344CB8AC3E}">
        <p14:creationId xmlns:p14="http://schemas.microsoft.com/office/powerpoint/2010/main" val="1975921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  By 2020 global demand for energy will increase by 35%</a:t>
            </a:r>
          </a:p>
          <a:p>
            <a:pPr marL="171450" indent="-171450">
              <a:buFont typeface="Arial" panose="020B0604020202020204" pitchFamily="34" charset="0"/>
              <a:buChar char="•"/>
            </a:pPr>
            <a:r>
              <a:rPr lang="en-US"/>
              <a:t>1 in 5 people lack access to modern electricity with 3 billion using kerosene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M-Kopa developped a pay as  you gosolar power technology</a:t>
            </a:r>
          </a:p>
          <a:p>
            <a:pPr marL="171450" indent="-171450">
              <a:buFont typeface="Arial" panose="020B0604020202020204" pitchFamily="34" charset="0"/>
              <a:buChar char="•"/>
            </a:pPr>
            <a:r>
              <a:rPr lang="en-US"/>
              <a:t>Over 6 million households in Kenya spend more than 1 billion dollars on kerosene.</a:t>
            </a:r>
          </a:p>
          <a:p>
            <a:pPr marL="171450" indent="-171450">
              <a:buFont typeface="Arial" panose="020B0604020202020204" pitchFamily="34" charset="0"/>
              <a:buChar char="•"/>
            </a:pPr>
            <a:r>
              <a:rPr lang="en-US"/>
              <a:t>MKOPA develpped solar energy kits tha could be initially pushased for $30.</a:t>
            </a:r>
          </a:p>
          <a:p>
            <a:pPr marL="171450" indent="-171450">
              <a:buFont typeface="Arial" panose="020B0604020202020204" pitchFamily="34" charset="0"/>
              <a:buChar char="•"/>
            </a:pPr>
            <a:r>
              <a:rPr lang="en-US"/>
              <a:t>Access to solar energy is granted by paying a daily fee until unity is paid off.</a:t>
            </a:r>
          </a:p>
          <a:p>
            <a:pPr marL="171450" indent="-171450">
              <a:buFont typeface="Arial" panose="020B0604020202020204" pitchFamily="34" charset="0"/>
              <a:buChar char="•"/>
            </a:pPr>
            <a:r>
              <a:rPr lang="en-US"/>
              <a:t>They have been placed in 340,000 homes in Kneya, Tanazia, and Uganda.</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Poverty </a:t>
            </a:r>
          </a:p>
          <a:p>
            <a:pPr marL="628650" lvl="1" indent="-171450">
              <a:buFont typeface="Arial" panose="020B0604020202020204" pitchFamily="34" charset="0"/>
              <a:buChar char="•"/>
            </a:pPr>
            <a:r>
              <a:rPr lang="en-US"/>
              <a:t>Less expensive, kersoene cosst 20% of homes dispoable income </a:t>
            </a:r>
          </a:p>
          <a:p>
            <a:pPr marL="628650" lvl="1" indent="-171450">
              <a:buFont typeface="Arial" panose="020B0604020202020204" pitchFamily="34" charset="0"/>
              <a:buChar char="•"/>
            </a:pPr>
            <a:r>
              <a:rPr lang="en-US"/>
              <a:t>Addressing energy poverty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Resposnible Consumption and Climate Action</a:t>
            </a:r>
          </a:p>
          <a:p>
            <a:pPr marL="628650" lvl="1" indent="-171450">
              <a:buFont typeface="Arial" panose="020B0604020202020204" pitchFamily="34" charset="0"/>
              <a:buChar char="•"/>
            </a:pPr>
            <a:r>
              <a:rPr lang="en-US"/>
              <a:t>Kerosene buring produces a lot of harmful emissions</a:t>
            </a: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18</a:t>
            </a:fld>
            <a:endParaRPr lang="en-US"/>
          </a:p>
        </p:txBody>
      </p:sp>
    </p:spTree>
    <p:extLst>
      <p:ext uri="{BB962C8B-B14F-4D97-AF65-F5344CB8AC3E}">
        <p14:creationId xmlns:p14="http://schemas.microsoft.com/office/powerpoint/2010/main" val="3588168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marL="171450" indent="-171450">
              <a:buFont typeface="Arial" panose="020B0604020202020204" pitchFamily="34" charset="0"/>
              <a:buChar char="•"/>
            </a:pPr>
            <a:r>
              <a:rPr lang="en-US" sz="1200" b="1" kern="1200">
                <a:solidFill>
                  <a:schemeClr val="tx1"/>
                </a:solidFill>
                <a:effectLst/>
                <a:latin typeface="+mn-lt"/>
                <a:ea typeface="+mn-ea"/>
                <a:cs typeface="+mn-cs"/>
              </a:rPr>
              <a:t>There is a global labor force participation gap, estimated to cost the global economy US$1.6 trillion.56 The employment gap is often due to women being assumed to be primary child </a:t>
            </a:r>
            <a:r>
              <a:rPr lang="en-US" sz="1200" b="1" kern="1200" err="1">
                <a:solidFill>
                  <a:schemeClr val="tx1"/>
                </a:solidFill>
                <a:effectLst/>
                <a:latin typeface="+mn-lt"/>
                <a:ea typeface="+mn-ea"/>
                <a:cs typeface="+mn-cs"/>
              </a:rPr>
              <a:t>carers</a:t>
            </a:r>
            <a:r>
              <a:rPr lang="en-US" sz="1200" b="1" kern="1200">
                <a:solidFill>
                  <a:schemeClr val="tx1"/>
                </a:solidFill>
                <a:effectLst/>
                <a:latin typeface="+mn-lt"/>
                <a:ea typeface="+mn-ea"/>
                <a:cs typeface="+mn-cs"/>
              </a:rPr>
              <a:t>, and discriminatory or unsupportive maternity policies</a:t>
            </a:r>
            <a:endParaRPr lang="en-US" sz="1200" b="1" kern="1200">
              <a:solidFill>
                <a:schemeClr val="tx1"/>
              </a:solidFill>
              <a:effectLst/>
              <a:latin typeface="+mn-lt"/>
              <a:cs typeface="Calibri"/>
            </a:endParaRP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Gap Inc. has created a digital campaign to illustrate the 21% missing from U.S. women’s pay slips by drawing an analogy to if 21% of a woman’s outfit was missing</a:t>
            </a:r>
            <a:endParaRPr lang="en-US" sz="1200" kern="1200">
              <a:solidFill>
                <a:schemeClr val="tx1"/>
              </a:solidFill>
              <a:effectLst/>
              <a:latin typeface="+mn-lt"/>
              <a:cs typeface="Calibri"/>
            </a:endParaRP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This level of </a:t>
            </a:r>
            <a:r>
              <a:rPr lang="en-US"/>
              <a:t>transparency</a:t>
            </a:r>
            <a:r>
              <a:rPr lang="en-US" sz="1200" kern="1200">
                <a:solidFill>
                  <a:schemeClr val="tx1"/>
                </a:solidFill>
                <a:effectLst/>
                <a:latin typeface="+mn-lt"/>
                <a:ea typeface="+mn-ea"/>
                <a:cs typeface="+mn-cs"/>
              </a:rPr>
              <a:t> was unprecedented at the time.</a:t>
            </a:r>
            <a:endParaRPr lang="en-US" sz="1200" kern="1200">
              <a:solidFill>
                <a:schemeClr val="tx1"/>
              </a:solidFill>
              <a:effectLst/>
              <a:latin typeface="+mn-lt"/>
              <a:cs typeface="Calibri"/>
            </a:endParaRPr>
          </a:p>
          <a:p>
            <a:endParaRPr lang="en-US"/>
          </a:p>
          <a:p>
            <a:pPr marL="171450" indent="-171450">
              <a:buFont typeface="Arial" panose="020B0604020202020204" pitchFamily="34" charset="0"/>
              <a:buChar char="•"/>
            </a:pPr>
            <a:r>
              <a:rPr lang="en-US"/>
              <a:t>Reduced Inequalities</a:t>
            </a:r>
            <a:endParaRPr lang="en-US">
              <a:cs typeface="Calibri"/>
            </a:endParaRPr>
          </a:p>
          <a:p>
            <a:pPr marL="628650" lvl="1" indent="-171450">
              <a:buFont typeface="Arial" panose="020B0604020202020204" pitchFamily="34" charset="0"/>
              <a:buChar char="•"/>
            </a:pPr>
            <a:r>
              <a:rPr lang="en-US"/>
              <a:t>Promote women in the workforce at all levels</a:t>
            </a:r>
          </a:p>
          <a:p>
            <a:pPr marL="171450" indent="-171450">
              <a:buFont typeface="Arial" panose="020B0604020202020204" pitchFamily="34" charset="0"/>
              <a:buChar char="•"/>
            </a:pPr>
            <a:endParaRPr lang="en-US"/>
          </a:p>
          <a:p>
            <a:pPr marL="228600" indent="-228600">
              <a:buFont typeface="+mj-lt"/>
              <a:buAutoNum type="arabicPeriod"/>
            </a:pPr>
            <a:r>
              <a:rPr lang="en-US"/>
              <a:t>Peace Justice and Strong Institutions</a:t>
            </a:r>
            <a:endParaRPr lang="en-US">
              <a:cs typeface="Calibri"/>
            </a:endParaRPr>
          </a:p>
          <a:p>
            <a:pPr marL="628650" lvl="1" indent="-171450">
              <a:buFont typeface="Arial" panose="020B0604020202020204" pitchFamily="34" charset="0"/>
              <a:buChar char="•"/>
            </a:pPr>
            <a:r>
              <a:rPr lang="en-US"/>
              <a:t>Research shows companies with more diverse boards perofrm better and are more ethical </a:t>
            </a:r>
          </a:p>
          <a:p>
            <a:endParaRPr lang="en-US"/>
          </a:p>
          <a:p>
            <a:endParaRPr lang="en-US"/>
          </a:p>
          <a:p>
            <a:endParaRPr lang="en-US"/>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20</a:t>
            </a:fld>
            <a:endParaRPr lang="en-US"/>
          </a:p>
        </p:txBody>
      </p:sp>
    </p:spTree>
    <p:extLst>
      <p:ext uri="{BB962C8B-B14F-4D97-AF65-F5344CB8AC3E}">
        <p14:creationId xmlns:p14="http://schemas.microsoft.com/office/powerpoint/2010/main" val="2819548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employment gap is often due to women being assumed to be primary child careers, and discriminatory or unsupportive maternity policies</a:t>
            </a:r>
          </a:p>
          <a:p>
            <a:endParaRPr lang="en-US">
              <a:cs typeface="Calibri"/>
            </a:endParaRPr>
          </a:p>
          <a:p>
            <a:r>
              <a:rPr lang="en-US">
                <a:cs typeface="Calibri"/>
              </a:rPr>
              <a:t>Answer: 1.6 trillion</a:t>
            </a:r>
          </a:p>
        </p:txBody>
      </p:sp>
      <p:sp>
        <p:nvSpPr>
          <p:cNvPr id="4" name="Slide Number Placeholder 3"/>
          <p:cNvSpPr>
            <a:spLocks noGrp="1"/>
          </p:cNvSpPr>
          <p:nvPr>
            <p:ph type="sldNum" sz="quarter" idx="5"/>
          </p:nvPr>
        </p:nvSpPr>
        <p:spPr/>
        <p:txBody>
          <a:bodyPr/>
          <a:lstStyle/>
          <a:p>
            <a:fld id="{81575C68-780A-4106-B217-C36147375B36}" type="slidenum">
              <a:rPr lang="en-US"/>
              <a:t>21</a:t>
            </a:fld>
            <a:endParaRPr lang="en-US"/>
          </a:p>
        </p:txBody>
      </p:sp>
    </p:spTree>
    <p:extLst>
      <p:ext uri="{BB962C8B-B14F-4D97-AF65-F5344CB8AC3E}">
        <p14:creationId xmlns:p14="http://schemas.microsoft.com/office/powerpoint/2010/main" val="3345507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22</a:t>
            </a:fld>
            <a:endParaRPr lang="en-US"/>
          </a:p>
        </p:txBody>
      </p:sp>
    </p:spTree>
    <p:extLst>
      <p:ext uri="{BB962C8B-B14F-4D97-AF65-F5344CB8AC3E}">
        <p14:creationId xmlns:p14="http://schemas.microsoft.com/office/powerpoint/2010/main" val="3092732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Remind them to use th reactions located on the menu bar at the bottom of the screen:</a:t>
            </a:r>
          </a:p>
          <a:p>
            <a:pPr marL="171450" indent="-171450">
              <a:buFont typeface="Arial" panose="020B0604020202020204" pitchFamily="34" charset="0"/>
              <a:buChar char="•"/>
            </a:pPr>
            <a:r>
              <a:rPr lang="en-US"/>
              <a:t>Happy</a:t>
            </a:r>
          </a:p>
          <a:p>
            <a:pPr marL="171450" indent="-171450">
              <a:buFont typeface="Arial" panose="020B0604020202020204" pitchFamily="34" charset="0"/>
              <a:buChar char="•"/>
            </a:pPr>
            <a:r>
              <a:rPr lang="en-US"/>
              <a:t>Clap</a:t>
            </a:r>
          </a:p>
          <a:p>
            <a:pPr marL="171450" indent="-171450">
              <a:buFont typeface="Arial" panose="020B0604020202020204" pitchFamily="34" charset="0"/>
              <a:buChar char="•"/>
            </a:pPr>
            <a:r>
              <a:rPr lang="en-US"/>
              <a:t>Celebrate</a:t>
            </a:r>
          </a:p>
          <a:p>
            <a:pPr marL="171450" indent="-171450">
              <a:buFont typeface="Arial" panose="020B0604020202020204" pitchFamily="34" charset="0"/>
              <a:buChar char="•"/>
            </a:pPr>
            <a:r>
              <a:rPr lang="en-US"/>
              <a:t>Heart</a:t>
            </a:r>
          </a:p>
          <a:p>
            <a:pPr marL="171450" indent="-171450">
              <a:buFont typeface="Arial" panose="020B0604020202020204" pitchFamily="34" charset="0"/>
              <a:buChar char="•"/>
            </a:pPr>
            <a:r>
              <a:rPr lang="en-US"/>
              <a:t>Surprise</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3</a:t>
            </a:fld>
            <a:endParaRPr lang="en-US"/>
          </a:p>
        </p:txBody>
      </p:sp>
    </p:spTree>
    <p:extLst>
      <p:ext uri="{BB962C8B-B14F-4D97-AF65-F5344CB8AC3E}">
        <p14:creationId xmlns:p14="http://schemas.microsoft.com/office/powerpoint/2010/main" val="4159882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Heads of Grammeen Banks and Danone foods led to the Grameen Danone Foods LTD.</a:t>
            </a:r>
          </a:p>
          <a:p>
            <a:pPr marL="171450" indent="-171450">
              <a:buFont typeface="Arial" panose="020B0604020202020204" pitchFamily="34" charset="0"/>
              <a:buChar char="•"/>
            </a:pP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Grameen Bank started by Muahmmed Yunus (Micro-financing – mico-loans economic developemnt to underserved or developped area focusing primarily on women).</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Set up a small yogurt plant in Bogra Bangaldesh to prmotoe econmic development and health</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sz="1200" kern="1200">
                <a:solidFill>
                  <a:schemeClr val="tx1"/>
                </a:solidFill>
                <a:effectLst/>
                <a:latin typeface="+mn-lt"/>
                <a:ea typeface="+mn-ea"/>
                <a:cs typeface="+mn-cs"/>
              </a:rPr>
              <a:t>DFL developed a yoghurt which is enriched with zinc, iron, iodine, vitamin A, and accounts for 30% of a child’s recommended daily nutrients; its brand name is “Shokti Doi” which means “strength yoghurt” in Bengali;</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THe indgredients are sourced locally and disytibuted via a network of local women</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Profits are spent on the wlefare of local people</a:t>
            </a:r>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23</a:t>
            </a:fld>
            <a:endParaRPr lang="en-US"/>
          </a:p>
        </p:txBody>
      </p:sp>
    </p:spTree>
    <p:extLst>
      <p:ext uri="{BB962C8B-B14F-4D97-AF65-F5344CB8AC3E}">
        <p14:creationId xmlns:p14="http://schemas.microsoft.com/office/powerpoint/2010/main" val="1763003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24</a:t>
            </a:fld>
            <a:endParaRPr lang="en-US"/>
          </a:p>
        </p:txBody>
      </p:sp>
    </p:spTree>
    <p:extLst>
      <p:ext uri="{BB962C8B-B14F-4D97-AF65-F5344CB8AC3E}">
        <p14:creationId xmlns:p14="http://schemas.microsoft.com/office/powerpoint/2010/main" val="1545198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25</a:t>
            </a:fld>
            <a:endParaRPr lang="en-US"/>
          </a:p>
        </p:txBody>
      </p:sp>
    </p:spTree>
    <p:extLst>
      <p:ext uri="{BB962C8B-B14F-4D97-AF65-F5344CB8AC3E}">
        <p14:creationId xmlns:p14="http://schemas.microsoft.com/office/powerpoint/2010/main" val="2736821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Management accountant are story tellers – communicating how to create and preserve value.</a:t>
            </a:r>
          </a:p>
          <a:p>
            <a:endParaRPr lang="en-US"/>
          </a:p>
          <a:p>
            <a:r>
              <a:rPr lang="en-US"/>
              <a:t>Comprehensive knowledge of the organization and the data which helps demonstrate alignemnt and progress towarrds SDGs </a:t>
            </a:r>
          </a:p>
          <a:p>
            <a:endParaRPr lang="en-US"/>
          </a:p>
          <a:p>
            <a:r>
              <a:rPr lang="en-US"/>
              <a:t>Knowledge of cloud computing and visualization software help share an SDG story. </a:t>
            </a:r>
          </a:p>
        </p:txBody>
      </p:sp>
      <p:sp>
        <p:nvSpPr>
          <p:cNvPr id="4" name="Slide Number Placeholder 3"/>
          <p:cNvSpPr>
            <a:spLocks noGrp="1"/>
          </p:cNvSpPr>
          <p:nvPr>
            <p:ph type="sldNum" sz="quarter" idx="5"/>
          </p:nvPr>
        </p:nvSpPr>
        <p:spPr/>
        <p:txBody>
          <a:bodyPr/>
          <a:lstStyle/>
          <a:p>
            <a:fld id="{81575C68-780A-4106-B217-C36147375B36}" type="slidenum">
              <a:rPr lang="en-US" smtClean="0"/>
              <a:t>26</a:t>
            </a:fld>
            <a:endParaRPr lang="en-US"/>
          </a:p>
        </p:txBody>
      </p:sp>
    </p:spTree>
    <p:extLst>
      <p:ext uri="{BB962C8B-B14F-4D97-AF65-F5344CB8AC3E}">
        <p14:creationId xmlns:p14="http://schemas.microsoft.com/office/powerpoint/2010/main" val="3633646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Global supply chains are growing in complexity. These supply chains represent aopportunties to collaborate. They also represent an reputational risk if ethical issues are found by ocnsumers in the supply chain. – Cancel Culture - </a:t>
            </a:r>
          </a:p>
          <a:p>
            <a:endParaRPr lang="en-US"/>
          </a:p>
          <a:p>
            <a:r>
              <a:rPr lang="en-US"/>
              <a:t>Risk assessment around human rights – envirmenmental – corruption </a:t>
            </a:r>
          </a:p>
          <a:p>
            <a:endParaRPr lang="en-US"/>
          </a:p>
          <a:p>
            <a:r>
              <a:rPr lang="en-US"/>
              <a:t>Regulary reporting on key KPIs and monitoring</a:t>
            </a:r>
          </a:p>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27</a:t>
            </a:fld>
            <a:endParaRPr lang="en-US"/>
          </a:p>
        </p:txBody>
      </p:sp>
    </p:spTree>
    <p:extLst>
      <p:ext uri="{BB962C8B-B14F-4D97-AF65-F5344CB8AC3E}">
        <p14:creationId xmlns:p14="http://schemas.microsoft.com/office/powerpoint/2010/main" val="3946411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28</a:t>
            </a:fld>
            <a:endParaRPr lang="en-US"/>
          </a:p>
        </p:txBody>
      </p:sp>
    </p:spTree>
    <p:extLst>
      <p:ext uri="{BB962C8B-B14F-4D97-AF65-F5344CB8AC3E}">
        <p14:creationId xmlns:p14="http://schemas.microsoft.com/office/powerpoint/2010/main" val="145632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Business partnerhip to achieve goals is important when:</a:t>
            </a:r>
          </a:p>
          <a:p>
            <a:endParaRPr lang="en-US"/>
          </a:p>
          <a:p>
            <a:pPr marL="228600" indent="-228600">
              <a:buFont typeface="+mj-lt"/>
              <a:buAutoNum type="arabicPeriod"/>
            </a:pPr>
            <a:r>
              <a:rPr lang="en-US"/>
              <a:t>Prioritising and aligning goals to company strategy</a:t>
            </a:r>
          </a:p>
          <a:p>
            <a:pPr marL="228600" indent="-228600">
              <a:buFont typeface="+mj-lt"/>
              <a:buAutoNum type="arabicPeriod"/>
            </a:pPr>
            <a:r>
              <a:rPr lang="en-US"/>
              <a:t>When executing plans on specific projects with measurable outcomes </a:t>
            </a:r>
          </a:p>
          <a:p>
            <a:pPr marL="228600" indent="-228600">
              <a:buFont typeface="+mj-lt"/>
              <a:buAutoNum type="arabicPeriod"/>
            </a:pPr>
            <a:endParaRPr lang="en-US"/>
          </a:p>
          <a:p>
            <a:pPr marL="0" indent="0">
              <a:buFont typeface="+mj-lt"/>
              <a:buNone/>
            </a:pPr>
            <a:r>
              <a:rPr lang="en-US"/>
              <a:t>Greatest impact occurs when collective action is taken. When Govenremts, non-profits and private companies work togther huge gains can be made in achieveing sustainable developemtn goals. This is called tri sector innovation. Kent State is offering a course on this in AY 2020-2021 and hope to have a speaker talk about the impact of tri-setor innovations. </a:t>
            </a:r>
          </a:p>
        </p:txBody>
      </p:sp>
      <p:sp>
        <p:nvSpPr>
          <p:cNvPr id="4" name="Slide Number Placeholder 3"/>
          <p:cNvSpPr>
            <a:spLocks noGrp="1"/>
          </p:cNvSpPr>
          <p:nvPr>
            <p:ph type="sldNum" sz="quarter" idx="5"/>
          </p:nvPr>
        </p:nvSpPr>
        <p:spPr/>
        <p:txBody>
          <a:bodyPr/>
          <a:lstStyle/>
          <a:p>
            <a:fld id="{81575C68-780A-4106-B217-C36147375B36}" type="slidenum">
              <a:rPr lang="en-US" smtClean="0"/>
              <a:t>29</a:t>
            </a:fld>
            <a:endParaRPr lang="en-US"/>
          </a:p>
        </p:txBody>
      </p:sp>
    </p:spTree>
    <p:extLst>
      <p:ext uri="{BB962C8B-B14F-4D97-AF65-F5344CB8AC3E}">
        <p14:creationId xmlns:p14="http://schemas.microsoft.com/office/powerpoint/2010/main" val="481172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Campnies communicate SDGs in one of three main ways – annual reports, sustainability reports and letter from CEO.</a:t>
            </a:r>
          </a:p>
          <a:p>
            <a:r>
              <a:rPr lang="en-US"/>
              <a:t>Incresing emphaiss on non finacial reporting. The governance and Accountability insititute reproted that 82% of S&amp;P 500 companies in 2016 had sustainability reports, up from 11% in 2011.</a:t>
            </a:r>
          </a:p>
          <a:p>
            <a:r>
              <a:rPr lang="en-US"/>
              <a:t>UN Global compact and GRI have developped an inventry of possible disclosures for SDGs.</a:t>
            </a:r>
          </a:p>
          <a:p>
            <a:endParaRPr lang="en-US"/>
          </a:p>
          <a:p>
            <a:r>
              <a:rPr lang="en-US"/>
              <a:t>If we are going to monitor and be tranparent we have to have reporting. Ad that might mean innovating new sources of data, how infomrtion is communiated etc. </a:t>
            </a:r>
          </a:p>
          <a:p>
            <a:endParaRPr lang="en-US"/>
          </a:p>
          <a:p>
            <a:r>
              <a:rPr lang="en-US"/>
              <a:t>Reporting will help guide startegy and business decision making</a:t>
            </a:r>
          </a:p>
        </p:txBody>
      </p:sp>
      <p:sp>
        <p:nvSpPr>
          <p:cNvPr id="4" name="Slide Number Placeholder 3"/>
          <p:cNvSpPr>
            <a:spLocks noGrp="1"/>
          </p:cNvSpPr>
          <p:nvPr>
            <p:ph type="sldNum" sz="quarter" idx="5"/>
          </p:nvPr>
        </p:nvSpPr>
        <p:spPr/>
        <p:txBody>
          <a:bodyPr/>
          <a:lstStyle/>
          <a:p>
            <a:fld id="{81575C68-780A-4106-B217-C36147375B36}" type="slidenum">
              <a:rPr lang="en-US" smtClean="0"/>
              <a:t>30</a:t>
            </a:fld>
            <a:endParaRPr lang="en-US"/>
          </a:p>
        </p:txBody>
      </p:sp>
    </p:spTree>
    <p:extLst>
      <p:ext uri="{BB962C8B-B14F-4D97-AF65-F5344CB8AC3E}">
        <p14:creationId xmlns:p14="http://schemas.microsoft.com/office/powerpoint/2010/main" val="514776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PWC reveiwed annual reports, sustainability reports and ceo statements of 1,141 companies in 31 countries across 7 industries. </a:t>
            </a:r>
          </a:p>
        </p:txBody>
      </p:sp>
      <p:sp>
        <p:nvSpPr>
          <p:cNvPr id="4" name="Slide Number Placeholder 3"/>
          <p:cNvSpPr>
            <a:spLocks noGrp="1"/>
          </p:cNvSpPr>
          <p:nvPr>
            <p:ph type="sldNum" sz="quarter" idx="5"/>
          </p:nvPr>
        </p:nvSpPr>
        <p:spPr/>
        <p:txBody>
          <a:bodyPr/>
          <a:lstStyle/>
          <a:p>
            <a:fld id="{81575C68-780A-4106-B217-C36147375B36}" type="slidenum">
              <a:rPr lang="en-US" smtClean="0"/>
              <a:t>31</a:t>
            </a:fld>
            <a:endParaRPr lang="en-US"/>
          </a:p>
        </p:txBody>
      </p:sp>
    </p:spTree>
    <p:extLst>
      <p:ext uri="{BB962C8B-B14F-4D97-AF65-F5344CB8AC3E}">
        <p14:creationId xmlns:p14="http://schemas.microsoft.com/office/powerpoint/2010/main" val="40030937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FSA Credential is designed for professionals who benefit from understanding the link between material sustainability information and a company’s financial performance</a:t>
            </a:r>
          </a:p>
        </p:txBody>
      </p:sp>
      <p:sp>
        <p:nvSpPr>
          <p:cNvPr id="4" name="Slide Number Placeholder 3"/>
          <p:cNvSpPr>
            <a:spLocks noGrp="1"/>
          </p:cNvSpPr>
          <p:nvPr>
            <p:ph type="sldNum" sz="quarter" idx="5"/>
          </p:nvPr>
        </p:nvSpPr>
        <p:spPr/>
        <p:txBody>
          <a:bodyPr/>
          <a:lstStyle/>
          <a:p>
            <a:fld id="{81575C68-780A-4106-B217-C36147375B36}" type="slidenum">
              <a:rPr lang="en-US" smtClean="0"/>
              <a:t>32</a:t>
            </a:fld>
            <a:endParaRPr lang="en-US"/>
          </a:p>
        </p:txBody>
      </p:sp>
    </p:spTree>
    <p:extLst>
      <p:ext uri="{BB962C8B-B14F-4D97-AF65-F5344CB8AC3E}">
        <p14:creationId xmlns:p14="http://schemas.microsoft.com/office/powerpoint/2010/main" val="3918109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I am talking to you about Sustainable Development Goals?</a:t>
            </a:r>
          </a:p>
          <a:p>
            <a:pPr marL="171450" indent="-171450">
              <a:buFont typeface="Arial" panose="020B0604020202020204" pitchFamily="34" charset="0"/>
              <a:buChar char="•"/>
            </a:pPr>
            <a:r>
              <a:rPr lang="en-US"/>
              <a:t>Two years ago the college started a resposnible leadership inititive focusing on business as a force for good</a:t>
            </a:r>
          </a:p>
          <a:p>
            <a:pPr marL="171450" indent="-171450">
              <a:buFont typeface="Arial" panose="020B0604020202020204" pitchFamily="34" charset="0"/>
              <a:buChar char="•"/>
            </a:pPr>
            <a:r>
              <a:rPr lang="en-US"/>
              <a:t>This is inbedded in our core values of respect, collaboration, ethics and a sense of purpose in all we do</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Advanced Signatory to PRME, which is closley associated with the United Nations</a:t>
            </a:r>
          </a:p>
          <a:p>
            <a:pPr marL="171450" indent="-171450">
              <a:buFont typeface="Arial" panose="020B0604020202020204" pitchFamily="34" charset="0"/>
              <a:buChar char="•"/>
            </a:pPr>
            <a:r>
              <a:rPr lang="en-US"/>
              <a:t>Associate Member of Globally Responsible Leadership Initiative – closely tied with our accreditor AACSB </a:t>
            </a:r>
          </a:p>
          <a:p>
            <a:pPr marL="171450" indent="-171450">
              <a:buFont typeface="Arial" panose="020B0604020202020204" pitchFamily="34" charset="0"/>
              <a:buChar char="•"/>
            </a:pPr>
            <a:r>
              <a:rPr lang="en-US"/>
              <a:t>AACSB now requires business schools to demonstrate how we achieve/ promote societal impact</a:t>
            </a:r>
          </a:p>
        </p:txBody>
      </p:sp>
      <p:sp>
        <p:nvSpPr>
          <p:cNvPr id="4" name="Slide Number Placeholder 3"/>
          <p:cNvSpPr>
            <a:spLocks noGrp="1"/>
          </p:cNvSpPr>
          <p:nvPr>
            <p:ph type="sldNum" sz="quarter" idx="5"/>
          </p:nvPr>
        </p:nvSpPr>
        <p:spPr/>
        <p:txBody>
          <a:bodyPr/>
          <a:lstStyle/>
          <a:p>
            <a:fld id="{81575C68-780A-4106-B217-C36147375B36}" type="slidenum">
              <a:rPr lang="en-US" smtClean="0"/>
              <a:t>4</a:t>
            </a:fld>
            <a:endParaRPr lang="en-US"/>
          </a:p>
        </p:txBody>
      </p:sp>
    </p:spTree>
    <p:extLst>
      <p:ext uri="{BB962C8B-B14F-4D97-AF65-F5344CB8AC3E}">
        <p14:creationId xmlns:p14="http://schemas.microsoft.com/office/powerpoint/2010/main" val="1676788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Answer ~500</a:t>
            </a:r>
          </a:p>
        </p:txBody>
      </p:sp>
      <p:sp>
        <p:nvSpPr>
          <p:cNvPr id="4" name="Slide Number Placeholder 3"/>
          <p:cNvSpPr>
            <a:spLocks noGrp="1"/>
          </p:cNvSpPr>
          <p:nvPr>
            <p:ph type="sldNum" sz="quarter" idx="5"/>
          </p:nvPr>
        </p:nvSpPr>
        <p:spPr/>
        <p:txBody>
          <a:bodyPr/>
          <a:lstStyle/>
          <a:p>
            <a:fld id="{81575C68-780A-4106-B217-C36147375B36}" type="slidenum">
              <a:rPr lang="en-US"/>
              <a:t>33</a:t>
            </a:fld>
            <a:endParaRPr lang="en-US"/>
          </a:p>
        </p:txBody>
      </p:sp>
    </p:spTree>
    <p:extLst>
      <p:ext uri="{BB962C8B-B14F-4D97-AF65-F5344CB8AC3E}">
        <p14:creationId xmlns:p14="http://schemas.microsoft.com/office/powerpoint/2010/main" val="1030617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FSA Credential is designed for professionals who benefit from understanding the link between material sustainability information and a company’s financial performance</a:t>
            </a:r>
          </a:p>
        </p:txBody>
      </p:sp>
      <p:sp>
        <p:nvSpPr>
          <p:cNvPr id="4" name="Slide Number Placeholder 3"/>
          <p:cNvSpPr>
            <a:spLocks noGrp="1"/>
          </p:cNvSpPr>
          <p:nvPr>
            <p:ph type="sldNum" sz="quarter" idx="5"/>
          </p:nvPr>
        </p:nvSpPr>
        <p:spPr/>
        <p:txBody>
          <a:bodyPr/>
          <a:lstStyle/>
          <a:p>
            <a:fld id="{81575C68-780A-4106-B217-C36147375B36}" type="slidenum">
              <a:rPr lang="en-US" smtClean="0"/>
              <a:t>34</a:t>
            </a:fld>
            <a:endParaRPr lang="en-US"/>
          </a:p>
        </p:txBody>
      </p:sp>
    </p:spTree>
    <p:extLst>
      <p:ext uri="{BB962C8B-B14F-4D97-AF65-F5344CB8AC3E}">
        <p14:creationId xmlns:p14="http://schemas.microsoft.com/office/powerpoint/2010/main" val="22852128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Are employers activites aligned with SDGs</a:t>
            </a:r>
          </a:p>
          <a:p>
            <a:pPr marL="228600" indent="-228600">
              <a:buFont typeface="+mj-lt"/>
              <a:buAutoNum type="arabicPeriod"/>
            </a:pPr>
            <a:r>
              <a:rPr lang="en-US"/>
              <a:t>How does your role relate to pursuing SDGs</a:t>
            </a:r>
          </a:p>
          <a:p>
            <a:pPr marL="228600" indent="-228600">
              <a:buFont typeface="+mj-lt"/>
              <a:buAutoNum type="arabicPeriod"/>
            </a:pPr>
            <a:r>
              <a:rPr lang="en-US"/>
              <a:t>Suggesting how aligning can contribute to business cases to manager</a:t>
            </a:r>
          </a:p>
        </p:txBody>
      </p:sp>
      <p:sp>
        <p:nvSpPr>
          <p:cNvPr id="4" name="Slide Number Placeholder 3"/>
          <p:cNvSpPr>
            <a:spLocks noGrp="1"/>
          </p:cNvSpPr>
          <p:nvPr>
            <p:ph type="sldNum" sz="quarter" idx="5"/>
          </p:nvPr>
        </p:nvSpPr>
        <p:spPr/>
        <p:txBody>
          <a:bodyPr/>
          <a:lstStyle/>
          <a:p>
            <a:fld id="{81575C68-780A-4106-B217-C36147375B36}" type="slidenum">
              <a:rPr lang="en-US" smtClean="0"/>
              <a:t>36</a:t>
            </a:fld>
            <a:endParaRPr lang="en-US"/>
          </a:p>
        </p:txBody>
      </p:sp>
    </p:spTree>
    <p:extLst>
      <p:ext uri="{BB962C8B-B14F-4D97-AF65-F5344CB8AC3E}">
        <p14:creationId xmlns:p14="http://schemas.microsoft.com/office/powerpoint/2010/main" val="3804443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37</a:t>
            </a:fld>
            <a:endParaRPr lang="en-US"/>
          </a:p>
        </p:txBody>
      </p:sp>
    </p:spTree>
    <p:extLst>
      <p:ext uri="{BB962C8B-B14F-4D97-AF65-F5344CB8AC3E}">
        <p14:creationId xmlns:p14="http://schemas.microsoft.com/office/powerpoint/2010/main" val="2894727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6</a:t>
            </a:fld>
            <a:endParaRPr lang="en-US"/>
          </a:p>
        </p:txBody>
      </p:sp>
    </p:spTree>
    <p:extLst>
      <p:ext uri="{BB962C8B-B14F-4D97-AF65-F5344CB8AC3E}">
        <p14:creationId xmlns:p14="http://schemas.microsoft.com/office/powerpoint/2010/main" val="3380177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Global Temperatures are increasing</a:t>
            </a:r>
          </a:p>
          <a:p>
            <a:pPr marL="171450" indent="-171450">
              <a:buFont typeface="Arial" panose="020B0604020202020204" pitchFamily="34" charset="0"/>
              <a:buChar char="•"/>
            </a:pPr>
            <a:r>
              <a:rPr lang="en-US"/>
              <a:t>Water/food/eltricity poverty/scarcity</a:t>
            </a:r>
          </a:p>
          <a:p>
            <a:pPr marL="171450" indent="-171450">
              <a:buFont typeface="Arial" panose="020B0604020202020204" pitchFamily="34" charset="0"/>
              <a:buChar char="•"/>
            </a:pPr>
            <a:r>
              <a:rPr lang="en-US"/>
              <a:t>Displacement of people do to war/ natural disasters</a:t>
            </a:r>
          </a:p>
        </p:txBody>
      </p:sp>
      <p:sp>
        <p:nvSpPr>
          <p:cNvPr id="4" name="Slide Number Placeholder 3"/>
          <p:cNvSpPr>
            <a:spLocks noGrp="1"/>
          </p:cNvSpPr>
          <p:nvPr>
            <p:ph type="sldNum" sz="quarter" idx="5"/>
          </p:nvPr>
        </p:nvSpPr>
        <p:spPr/>
        <p:txBody>
          <a:bodyPr/>
          <a:lstStyle/>
          <a:p>
            <a:fld id="{81575C68-780A-4106-B217-C36147375B36}" type="slidenum">
              <a:rPr lang="en-US" smtClean="0"/>
              <a:t>7</a:t>
            </a:fld>
            <a:endParaRPr lang="en-US"/>
          </a:p>
        </p:txBody>
      </p:sp>
    </p:spTree>
    <p:extLst>
      <p:ext uri="{BB962C8B-B14F-4D97-AF65-F5344CB8AC3E}">
        <p14:creationId xmlns:p14="http://schemas.microsoft.com/office/powerpoint/2010/main" val="3207656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https://www.nature.com/articles/nclimate2972</a:t>
            </a:r>
            <a:endParaRPr lang="en-US"/>
          </a:p>
          <a:p>
            <a:endParaRPr lang="en-US">
              <a:cs typeface="Calibri"/>
            </a:endParaRPr>
          </a:p>
          <a:p>
            <a:r>
              <a:rPr lang="en-US">
                <a:cs typeface="Calibri"/>
              </a:rPr>
              <a:t>Answer: 10 trillion </a:t>
            </a:r>
          </a:p>
        </p:txBody>
      </p:sp>
      <p:sp>
        <p:nvSpPr>
          <p:cNvPr id="4" name="Slide Number Placeholder 3"/>
          <p:cNvSpPr>
            <a:spLocks noGrp="1"/>
          </p:cNvSpPr>
          <p:nvPr>
            <p:ph type="sldNum" sz="quarter" idx="5"/>
          </p:nvPr>
        </p:nvSpPr>
        <p:spPr/>
        <p:txBody>
          <a:bodyPr/>
          <a:lstStyle/>
          <a:p>
            <a:fld id="{81575C68-780A-4106-B217-C36147375B36}" type="slidenum">
              <a:rPr lang="en-US"/>
              <a:t>8</a:t>
            </a:fld>
            <a:endParaRPr lang="en-US"/>
          </a:p>
        </p:txBody>
      </p:sp>
    </p:spTree>
    <p:extLst>
      <p:ext uri="{BB962C8B-B14F-4D97-AF65-F5344CB8AC3E}">
        <p14:creationId xmlns:p14="http://schemas.microsoft.com/office/powerpoint/2010/main" val="1307863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Started more than 25 yeasr ago with the Earth Summit Agenda that created the UN Millenial Development Goals.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Governemnts; Non-profis; and business were all consuted when creating the Sustainable Developemnt Goals. </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81575C68-780A-4106-B217-C36147375B36}" type="slidenum">
              <a:rPr lang="en-US" smtClean="0"/>
              <a:t>9</a:t>
            </a:fld>
            <a:endParaRPr lang="en-US"/>
          </a:p>
        </p:txBody>
      </p:sp>
    </p:spTree>
    <p:extLst>
      <p:ext uri="{BB962C8B-B14F-4D97-AF65-F5344CB8AC3E}">
        <p14:creationId xmlns:p14="http://schemas.microsoft.com/office/powerpoint/2010/main" val="1049200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Have participants stamp which 2 or 3 goals interest them, or resonate with them.</a:t>
            </a:r>
          </a:p>
        </p:txBody>
      </p:sp>
      <p:sp>
        <p:nvSpPr>
          <p:cNvPr id="4" name="Slide Number Placeholder 3"/>
          <p:cNvSpPr>
            <a:spLocks noGrp="1"/>
          </p:cNvSpPr>
          <p:nvPr>
            <p:ph type="sldNum" sz="quarter" idx="5"/>
          </p:nvPr>
        </p:nvSpPr>
        <p:spPr/>
        <p:txBody>
          <a:bodyPr/>
          <a:lstStyle/>
          <a:p>
            <a:fld id="{81575C68-780A-4106-B217-C36147375B36}" type="slidenum">
              <a:rPr lang="en-US"/>
              <a:t>10</a:t>
            </a:fld>
            <a:endParaRPr lang="en-US"/>
          </a:p>
        </p:txBody>
      </p:sp>
    </p:spTree>
    <p:extLst>
      <p:ext uri="{BB962C8B-B14F-4D97-AF65-F5344CB8AC3E}">
        <p14:creationId xmlns:p14="http://schemas.microsoft.com/office/powerpoint/2010/main" val="4224967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Answer : Goal 16</a:t>
            </a:r>
          </a:p>
        </p:txBody>
      </p:sp>
      <p:sp>
        <p:nvSpPr>
          <p:cNvPr id="4" name="Slide Number Placeholder 3"/>
          <p:cNvSpPr>
            <a:spLocks noGrp="1"/>
          </p:cNvSpPr>
          <p:nvPr>
            <p:ph type="sldNum" sz="quarter" idx="5"/>
          </p:nvPr>
        </p:nvSpPr>
        <p:spPr/>
        <p:txBody>
          <a:bodyPr/>
          <a:lstStyle/>
          <a:p>
            <a:fld id="{81575C68-780A-4106-B217-C36147375B36}" type="slidenum">
              <a:rPr lang="en-US"/>
              <a:t>11</a:t>
            </a:fld>
            <a:endParaRPr lang="en-US"/>
          </a:p>
        </p:txBody>
      </p:sp>
    </p:spTree>
    <p:extLst>
      <p:ext uri="{BB962C8B-B14F-4D97-AF65-F5344CB8AC3E}">
        <p14:creationId xmlns:p14="http://schemas.microsoft.com/office/powerpoint/2010/main" val="3641645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Thursday, September 10, 2020</a:t>
            </a:fld>
            <a:endParaRPr lang="en-US"/>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615063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Thursday, September 10, 2020</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000022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Thursday, September 10, 2020</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58563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Thursday, September 10, 2020</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5919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Thursday, September 10, 2020</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40419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Thursday, September 10, 2020</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91284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Thursday, September 10, 2020</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7230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Thursday, September 10, 2020</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90007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Thursday, September 10, 2020</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51382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Thursday, September 10, 2020</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99600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Thursday, September 10, 2020</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169707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fld id="{246CB39B-5F4C-4A7E-9BE3-AAFD45576D16}" type="datetime2">
              <a:rPr lang="en-US" smtClean="0"/>
              <a:t>Thursday, September 10, 2020</a:t>
            </a:fld>
            <a:endParaRPr lang="en-US"/>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Sample Footer</a:t>
            </a:r>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3892871684"/>
      </p:ext>
    </p:extLst>
  </p:cSld>
  <p:clrMap bg1="dk1" tx1="lt1" bg2="dk2" tx2="lt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hf sldNum="0" hdr="0" ftr="0" dt="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2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03F8947-CDFB-4FFF-AB8D-AAB48FE579C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a:stretch/>
        </p:blipFill>
        <p:spPr>
          <a:xfrm>
            <a:off x="20" y="1"/>
            <a:ext cx="12191980"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1" name="Rectangle 10">
            <a:extLst>
              <a:ext uri="{FF2B5EF4-FFF2-40B4-BE49-F238E27FC236}">
                <a16:creationId xmlns:a16="http://schemas.microsoft.com/office/drawing/2014/main" id="{E49CA12F-6E27-4C54-88C4-EE6CE7C47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2"/>
            <a:ext cx="12192000" cy="4857751"/>
          </a:xfrm>
          <a:prstGeom prst="rect">
            <a:avLst/>
          </a:prstGeom>
          <a:gradFill flip="none" rotWithShape="1">
            <a:gsLst>
              <a:gs pos="70000">
                <a:schemeClr val="bg2">
                  <a:alpha val="60000"/>
                </a:schemeClr>
              </a:gs>
              <a:gs pos="26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50863" y="549275"/>
            <a:ext cx="7308849" cy="984885"/>
          </a:xfrm>
        </p:spPr>
        <p:txBody>
          <a:bodyPr wrap="square" anchor="ctr">
            <a:normAutofit fontScale="90000"/>
          </a:bodyPr>
          <a:lstStyle/>
          <a:p>
            <a:r>
              <a:rPr lang="en-US" sz="4800"/>
              <a:t>Betting on Business to Help Save the World and Achieve Sustainable Development</a:t>
            </a:r>
          </a:p>
        </p:txBody>
      </p:sp>
      <p:sp>
        <p:nvSpPr>
          <p:cNvPr id="13" name="Rectangle 12">
            <a:extLst>
              <a:ext uri="{FF2B5EF4-FFF2-40B4-BE49-F238E27FC236}">
                <a16:creationId xmlns:a16="http://schemas.microsoft.com/office/drawing/2014/main" id="{5337EA23-6703-4C96-9EEB-A408CBDD6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D4635A36-B8FF-4889-B674-5BADA38540E1}"/>
              </a:ext>
            </a:extLst>
          </p:cNvPr>
          <p:cNvSpPr>
            <a:spLocks noGrp="1"/>
          </p:cNvSpPr>
          <p:nvPr>
            <p:ph type="subTitle" idx="1"/>
          </p:nvPr>
        </p:nvSpPr>
        <p:spPr/>
        <p:txBody>
          <a:bodyPr vert="horz" wrap="square" lIns="0" tIns="0" rIns="0" bIns="0" rtlCol="0" anchor="t">
            <a:normAutofit/>
          </a:bodyPr>
          <a:lstStyle/>
          <a:p>
            <a:r>
              <a:rPr lang="en-US">
                <a:solidFill>
                  <a:srgbClr val="FFFFFF"/>
                </a:solidFill>
              </a:rPr>
              <a:t>Brandon Lloyd Shields</a:t>
            </a:r>
          </a:p>
          <a:p>
            <a:r>
              <a:rPr lang="en-US">
                <a:solidFill>
                  <a:srgbClr val="FFFFFF"/>
                </a:solidFill>
              </a:rPr>
              <a:t>Associate Director,  Assessment and Accreditation</a:t>
            </a:r>
          </a:p>
          <a:p>
            <a:r>
              <a:rPr lang="en-US">
                <a:solidFill>
                  <a:srgbClr val="FFFFFF"/>
                </a:solidFill>
              </a:rPr>
              <a:t>College of Business Administration</a:t>
            </a:r>
          </a:p>
          <a:p>
            <a:r>
              <a:rPr lang="en-US">
                <a:solidFill>
                  <a:srgbClr val="FFFFFF"/>
                </a:solidFill>
              </a:rPr>
              <a:t>Kent State University</a:t>
            </a:r>
            <a:endParaRPr lang="en-US"/>
          </a:p>
        </p:txBody>
      </p:sp>
      <p:pic>
        <p:nvPicPr>
          <p:cNvPr id="5" name="Picture 6" descr="A close up of a logo&#10;&#10;Description automatically generated">
            <a:extLst>
              <a:ext uri="{FF2B5EF4-FFF2-40B4-BE49-F238E27FC236}">
                <a16:creationId xmlns:a16="http://schemas.microsoft.com/office/drawing/2014/main" id="{973EEC24-EF3A-449C-8FCD-93C089ED5C4A}"/>
              </a:ext>
            </a:extLst>
          </p:cNvPr>
          <p:cNvPicPr>
            <a:picLocks noChangeAspect="1"/>
          </p:cNvPicPr>
          <p:nvPr/>
        </p:nvPicPr>
        <p:blipFill>
          <a:blip r:embed="rId6"/>
          <a:stretch>
            <a:fillRect/>
          </a:stretch>
        </p:blipFill>
        <p:spPr>
          <a:xfrm>
            <a:off x="7202681" y="5841436"/>
            <a:ext cx="4822676" cy="886569"/>
          </a:xfrm>
          <a:prstGeom prst="rect">
            <a:avLst/>
          </a:prstGeom>
        </p:spPr>
      </p:pic>
      <p:pic>
        <p:nvPicPr>
          <p:cNvPr id="10" name="Picture 9">
            <a:extLst>
              <a:ext uri="{FF2B5EF4-FFF2-40B4-BE49-F238E27FC236}">
                <a16:creationId xmlns:a16="http://schemas.microsoft.com/office/drawing/2014/main" id="{350E1D27-B41C-0C44-86ED-5E5DA82E5F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91580" y="106372"/>
            <a:ext cx="3200400" cy="2514600"/>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5EE0CA1-D3EE-4024-8924-687FF7C9B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screenshot of a cell phone&#10;&#10;Description automatically generated">
            <a:extLst>
              <a:ext uri="{FF2B5EF4-FFF2-40B4-BE49-F238E27FC236}">
                <a16:creationId xmlns:a16="http://schemas.microsoft.com/office/drawing/2014/main" id="{6B478B16-0529-469F-8B07-EB770E37749E}"/>
              </a:ext>
            </a:extLst>
          </p:cNvPr>
          <p:cNvPicPr>
            <a:picLocks noChangeAspect="1"/>
          </p:cNvPicPr>
          <p:nvPr/>
        </p:nvPicPr>
        <p:blipFill rotWithShape="1">
          <a:blip r:embed="rId3"/>
          <a:srcRect t="11254" b="15930"/>
          <a:stretch/>
        </p:blipFill>
        <p:spPr>
          <a:xfrm>
            <a:off x="182930" y="163523"/>
            <a:ext cx="11024055" cy="6202813"/>
          </a:xfrm>
          <a:custGeom>
            <a:avLst/>
            <a:gdLst/>
            <a:ahLst/>
            <a:cxnLst/>
            <a:rect l="l" t="t" r="r" b="b"/>
            <a:pathLst>
              <a:path w="12192000" h="6858000">
                <a:moveTo>
                  <a:pt x="0" y="0"/>
                </a:moveTo>
                <a:lnTo>
                  <a:pt x="12192000" y="0"/>
                </a:lnTo>
                <a:lnTo>
                  <a:pt x="12192000" y="6858000"/>
                </a:lnTo>
                <a:lnTo>
                  <a:pt x="0" y="6858000"/>
                </a:lnTo>
                <a:close/>
              </a:path>
            </a:pathLst>
          </a:custGeom>
        </p:spPr>
      </p:pic>
    </p:spTree>
    <p:extLst>
      <p:ext uri="{BB962C8B-B14F-4D97-AF65-F5344CB8AC3E}">
        <p14:creationId xmlns:p14="http://schemas.microsoft.com/office/powerpoint/2010/main" val="2592372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C04CAF-75B5-44BD-853D-1BB3233EF63D}"/>
              </a:ext>
            </a:extLst>
          </p:cNvPr>
          <p:cNvSpPr txBox="1"/>
          <p:nvPr/>
        </p:nvSpPr>
        <p:spPr>
          <a:xfrm>
            <a:off x="1360108" y="1990631"/>
            <a:ext cx="1037371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t>Kent State Accounting faculty publish research related to which sustainable development goal most often?</a:t>
            </a:r>
          </a:p>
        </p:txBody>
      </p:sp>
      <p:pic>
        <p:nvPicPr>
          <p:cNvPr id="4" name="Picture 6" descr="A close up of a logo&#10;&#10;Description automatically generated">
            <a:extLst>
              <a:ext uri="{FF2B5EF4-FFF2-40B4-BE49-F238E27FC236}">
                <a16:creationId xmlns:a16="http://schemas.microsoft.com/office/drawing/2014/main" id="{D379BFF9-7EDF-401A-8961-2F6F047C6488}"/>
              </a:ext>
            </a:extLst>
          </p:cNvPr>
          <p:cNvPicPr>
            <a:picLocks noChangeAspect="1"/>
          </p:cNvPicPr>
          <p:nvPr/>
        </p:nvPicPr>
        <p:blipFill>
          <a:blip r:embed="rId3"/>
          <a:stretch>
            <a:fillRect/>
          </a:stretch>
        </p:blipFill>
        <p:spPr>
          <a:xfrm>
            <a:off x="7202681" y="5841436"/>
            <a:ext cx="4822676" cy="886569"/>
          </a:xfrm>
          <a:prstGeom prst="rect">
            <a:avLst/>
          </a:prstGeom>
        </p:spPr>
      </p:pic>
    </p:spTree>
    <p:extLst>
      <p:ext uri="{BB962C8B-B14F-4D97-AF65-F5344CB8AC3E}">
        <p14:creationId xmlns:p14="http://schemas.microsoft.com/office/powerpoint/2010/main" val="2933284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a sign&#10;&#10;Description automatically generated">
            <a:extLst>
              <a:ext uri="{FF2B5EF4-FFF2-40B4-BE49-F238E27FC236}">
                <a16:creationId xmlns:a16="http://schemas.microsoft.com/office/drawing/2014/main" id="{15742CB5-6652-4215-8D04-E7BEFBC3DFD0}"/>
              </a:ext>
            </a:extLst>
          </p:cNvPr>
          <p:cNvPicPr>
            <a:picLocks noChangeAspect="1"/>
          </p:cNvPicPr>
          <p:nvPr/>
        </p:nvPicPr>
        <p:blipFill>
          <a:blip r:embed="rId3"/>
          <a:stretch>
            <a:fillRect/>
          </a:stretch>
        </p:blipFill>
        <p:spPr>
          <a:xfrm>
            <a:off x="209956" y="1656460"/>
            <a:ext cx="2727789" cy="4114800"/>
          </a:xfrm>
          <a:prstGeom prst="rect">
            <a:avLst/>
          </a:prstGeom>
        </p:spPr>
      </p:pic>
      <p:pic>
        <p:nvPicPr>
          <p:cNvPr id="3" name="Picture 3" descr="A close up of a sign&#10;&#10;Description automatically generated">
            <a:extLst>
              <a:ext uri="{FF2B5EF4-FFF2-40B4-BE49-F238E27FC236}">
                <a16:creationId xmlns:a16="http://schemas.microsoft.com/office/drawing/2014/main" id="{6F7F474B-1693-47F7-9768-402A178E4213}"/>
              </a:ext>
            </a:extLst>
          </p:cNvPr>
          <p:cNvPicPr>
            <a:picLocks noChangeAspect="1"/>
          </p:cNvPicPr>
          <p:nvPr/>
        </p:nvPicPr>
        <p:blipFill>
          <a:blip r:embed="rId4"/>
          <a:stretch>
            <a:fillRect/>
          </a:stretch>
        </p:blipFill>
        <p:spPr>
          <a:xfrm>
            <a:off x="3283944" y="1656460"/>
            <a:ext cx="2718542" cy="4114800"/>
          </a:xfrm>
          <a:prstGeom prst="rect">
            <a:avLst/>
          </a:prstGeom>
        </p:spPr>
      </p:pic>
      <p:pic>
        <p:nvPicPr>
          <p:cNvPr id="4" name="Picture 4" descr="A close up of a sign&#10;&#10;Description automatically generated">
            <a:extLst>
              <a:ext uri="{FF2B5EF4-FFF2-40B4-BE49-F238E27FC236}">
                <a16:creationId xmlns:a16="http://schemas.microsoft.com/office/drawing/2014/main" id="{2A787A0A-F581-4158-83CB-8B3F8A8B4683}"/>
              </a:ext>
            </a:extLst>
          </p:cNvPr>
          <p:cNvPicPr>
            <a:picLocks noChangeAspect="1"/>
          </p:cNvPicPr>
          <p:nvPr/>
        </p:nvPicPr>
        <p:blipFill>
          <a:blip r:embed="rId5"/>
          <a:stretch>
            <a:fillRect/>
          </a:stretch>
        </p:blipFill>
        <p:spPr>
          <a:xfrm>
            <a:off x="6347940" y="1656460"/>
            <a:ext cx="2672308" cy="4114800"/>
          </a:xfrm>
          <a:prstGeom prst="rect">
            <a:avLst/>
          </a:prstGeom>
        </p:spPr>
      </p:pic>
      <p:pic>
        <p:nvPicPr>
          <p:cNvPr id="5" name="Picture 5" descr="A close up of a sign&#10;&#10;Description automatically generated">
            <a:extLst>
              <a:ext uri="{FF2B5EF4-FFF2-40B4-BE49-F238E27FC236}">
                <a16:creationId xmlns:a16="http://schemas.microsoft.com/office/drawing/2014/main" id="{D61C77E5-8128-49EF-9BC1-336858246C4D}"/>
              </a:ext>
            </a:extLst>
          </p:cNvPr>
          <p:cNvPicPr>
            <a:picLocks noChangeAspect="1"/>
          </p:cNvPicPr>
          <p:nvPr/>
        </p:nvPicPr>
        <p:blipFill>
          <a:blip r:embed="rId6"/>
          <a:stretch>
            <a:fillRect/>
          </a:stretch>
        </p:blipFill>
        <p:spPr>
          <a:xfrm>
            <a:off x="9259512" y="1656460"/>
            <a:ext cx="2589088" cy="4114800"/>
          </a:xfrm>
          <a:prstGeom prst="rect">
            <a:avLst/>
          </a:prstGeom>
        </p:spPr>
      </p:pic>
      <p:sp>
        <p:nvSpPr>
          <p:cNvPr id="6" name="TextBox 5">
            <a:extLst>
              <a:ext uri="{FF2B5EF4-FFF2-40B4-BE49-F238E27FC236}">
                <a16:creationId xmlns:a16="http://schemas.microsoft.com/office/drawing/2014/main" id="{C51B7987-F0A2-49E8-89FB-DDE70DAE0268}"/>
              </a:ext>
            </a:extLst>
          </p:cNvPr>
          <p:cNvSpPr txBox="1"/>
          <p:nvPr/>
        </p:nvSpPr>
        <p:spPr>
          <a:xfrm>
            <a:off x="3684660" y="544082"/>
            <a:ext cx="6047574" cy="8402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ct val="0"/>
              </a:spcBef>
            </a:pPr>
            <a:r>
              <a:rPr lang="en-US" sz="5400">
                <a:ea typeface="+mn-lt"/>
                <a:cs typeface="+mn-lt"/>
              </a:rPr>
              <a:t>Select SDG Targets</a:t>
            </a:r>
          </a:p>
        </p:txBody>
      </p:sp>
    </p:spTree>
    <p:extLst>
      <p:ext uri="{BB962C8B-B14F-4D97-AF65-F5344CB8AC3E}">
        <p14:creationId xmlns:p14="http://schemas.microsoft.com/office/powerpoint/2010/main" val="3033039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3B8B9-F48A-4246-85BA-8D7EC4FCC748}"/>
              </a:ext>
            </a:extLst>
          </p:cNvPr>
          <p:cNvSpPr>
            <a:spLocks noGrp="1"/>
          </p:cNvSpPr>
          <p:nvPr>
            <p:ph type="title"/>
          </p:nvPr>
        </p:nvSpPr>
        <p:spPr>
          <a:xfrm>
            <a:off x="550862" y="221686"/>
            <a:ext cx="11091600" cy="1332000"/>
          </a:xfrm>
        </p:spPr>
        <p:txBody>
          <a:bodyPr/>
          <a:lstStyle/>
          <a:p>
            <a:r>
              <a:rPr lang="en-US"/>
              <a:t>Why adopt the SDGs and Sustainable Business Practices?</a:t>
            </a:r>
          </a:p>
        </p:txBody>
      </p:sp>
      <p:sp>
        <p:nvSpPr>
          <p:cNvPr id="4" name="Oval 3">
            <a:extLst>
              <a:ext uri="{FF2B5EF4-FFF2-40B4-BE49-F238E27FC236}">
                <a16:creationId xmlns:a16="http://schemas.microsoft.com/office/drawing/2014/main" id="{D7A2D7D5-3CE3-4E6C-B6F4-61C1C1AEF1A2}"/>
              </a:ext>
            </a:extLst>
          </p:cNvPr>
          <p:cNvSpPr/>
          <p:nvPr/>
        </p:nvSpPr>
        <p:spPr>
          <a:xfrm>
            <a:off x="6094576" y="3149837"/>
            <a:ext cx="3361344" cy="3190428"/>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AA35B42-64AC-4353-8088-1699385E8209}"/>
              </a:ext>
            </a:extLst>
          </p:cNvPr>
          <p:cNvSpPr/>
          <p:nvPr/>
        </p:nvSpPr>
        <p:spPr>
          <a:xfrm>
            <a:off x="3352800" y="3149836"/>
            <a:ext cx="3361344" cy="3190428"/>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0ED6AD1-CC6F-454E-8483-C133819FC661}"/>
              </a:ext>
            </a:extLst>
          </p:cNvPr>
          <p:cNvSpPr/>
          <p:nvPr/>
        </p:nvSpPr>
        <p:spPr>
          <a:xfrm>
            <a:off x="4599061" y="1554621"/>
            <a:ext cx="3361344" cy="3190428"/>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13DA620-1FC4-4B89-870C-F145FCB9ED3A}"/>
              </a:ext>
            </a:extLst>
          </p:cNvPr>
          <p:cNvSpPr txBox="1"/>
          <p:nvPr/>
        </p:nvSpPr>
        <p:spPr>
          <a:xfrm>
            <a:off x="5429429" y="2388550"/>
            <a:ext cx="186013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a:t>Identity</a:t>
            </a:r>
          </a:p>
        </p:txBody>
      </p:sp>
      <p:sp>
        <p:nvSpPr>
          <p:cNvPr id="8" name="TextBox 7">
            <a:extLst>
              <a:ext uri="{FF2B5EF4-FFF2-40B4-BE49-F238E27FC236}">
                <a16:creationId xmlns:a16="http://schemas.microsoft.com/office/drawing/2014/main" id="{FD1DB454-82FE-48E3-858D-52E750769688}"/>
              </a:ext>
            </a:extLst>
          </p:cNvPr>
          <p:cNvSpPr txBox="1"/>
          <p:nvPr/>
        </p:nvSpPr>
        <p:spPr>
          <a:xfrm>
            <a:off x="3501370" y="4681670"/>
            <a:ext cx="258750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t>Profitability</a:t>
            </a:r>
            <a:endParaRPr lang="en-US"/>
          </a:p>
        </p:txBody>
      </p:sp>
      <p:sp>
        <p:nvSpPr>
          <p:cNvPr id="9" name="TextBox 8">
            <a:extLst>
              <a:ext uri="{FF2B5EF4-FFF2-40B4-BE49-F238E27FC236}">
                <a16:creationId xmlns:a16="http://schemas.microsoft.com/office/drawing/2014/main" id="{5AC24D71-0FB2-449A-B9C9-AA7B544793F3}"/>
              </a:ext>
            </a:extLst>
          </p:cNvPr>
          <p:cNvSpPr txBox="1"/>
          <p:nvPr/>
        </p:nvSpPr>
        <p:spPr>
          <a:xfrm>
            <a:off x="6811119" y="4659443"/>
            <a:ext cx="264480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t>Reputation</a:t>
            </a:r>
          </a:p>
        </p:txBody>
      </p:sp>
    </p:spTree>
    <p:extLst>
      <p:ext uri="{BB962C8B-B14F-4D97-AF65-F5344CB8AC3E}">
        <p14:creationId xmlns:p14="http://schemas.microsoft.com/office/powerpoint/2010/main" val="71320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307FBA15-DB64-4BDF-BC3F-75339F2667EA}"/>
              </a:ext>
            </a:extLst>
          </p:cNvPr>
          <p:cNvCxnSpPr/>
          <p:nvPr/>
        </p:nvCxnSpPr>
        <p:spPr>
          <a:xfrm flipV="1">
            <a:off x="3803234" y="6028701"/>
            <a:ext cx="6722690" cy="64093"/>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8" name="Connector: Elbow 7">
            <a:extLst>
              <a:ext uri="{FF2B5EF4-FFF2-40B4-BE49-F238E27FC236}">
                <a16:creationId xmlns:a16="http://schemas.microsoft.com/office/drawing/2014/main" id="{62572D3A-AA69-45E8-91E0-E4979A391007}"/>
              </a:ext>
            </a:extLst>
          </p:cNvPr>
          <p:cNvCxnSpPr/>
          <p:nvPr/>
        </p:nvCxnSpPr>
        <p:spPr>
          <a:xfrm flipV="1">
            <a:off x="5582716" y="1273502"/>
            <a:ext cx="3884063" cy="3892610"/>
          </a:xfrm>
          <a:prstGeom prst="bentConnector3">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0905244-0C8A-47D4-8847-CC3CE7ECA000}"/>
              </a:ext>
            </a:extLst>
          </p:cNvPr>
          <p:cNvSpPr txBox="1"/>
          <p:nvPr/>
        </p:nvSpPr>
        <p:spPr>
          <a:xfrm>
            <a:off x="447425" y="362157"/>
            <a:ext cx="93892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a:t>Identity</a:t>
            </a:r>
            <a:r>
              <a:rPr lang="en-US" sz="4000"/>
              <a:t> – Match Core Values to Company</a:t>
            </a:r>
          </a:p>
        </p:txBody>
      </p:sp>
      <p:sp>
        <p:nvSpPr>
          <p:cNvPr id="14" name="TextBox 13">
            <a:extLst>
              <a:ext uri="{FF2B5EF4-FFF2-40B4-BE49-F238E27FC236}">
                <a16:creationId xmlns:a16="http://schemas.microsoft.com/office/drawing/2014/main" id="{1250EE95-D7EF-427D-A163-49BC0AD191AA}"/>
              </a:ext>
            </a:extLst>
          </p:cNvPr>
          <p:cNvSpPr txBox="1"/>
          <p:nvPr/>
        </p:nvSpPr>
        <p:spPr>
          <a:xfrm>
            <a:off x="494677" y="1427593"/>
            <a:ext cx="4409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"Use business to protect nature"</a:t>
            </a:r>
          </a:p>
        </p:txBody>
      </p:sp>
      <p:sp>
        <p:nvSpPr>
          <p:cNvPr id="15" name="TextBox 14">
            <a:extLst>
              <a:ext uri="{FF2B5EF4-FFF2-40B4-BE49-F238E27FC236}">
                <a16:creationId xmlns:a16="http://schemas.microsoft.com/office/drawing/2014/main" id="{B27BFFFC-18D2-4100-B819-95BF58959CA9}"/>
              </a:ext>
            </a:extLst>
          </p:cNvPr>
          <p:cNvSpPr txBox="1"/>
          <p:nvPr/>
        </p:nvSpPr>
        <p:spPr>
          <a:xfrm>
            <a:off x="651795" y="5864729"/>
            <a:ext cx="38683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"Cause no unnecessary harm"</a:t>
            </a:r>
          </a:p>
        </p:txBody>
      </p:sp>
      <p:sp>
        <p:nvSpPr>
          <p:cNvPr id="16" name="TextBox 15">
            <a:extLst>
              <a:ext uri="{FF2B5EF4-FFF2-40B4-BE49-F238E27FC236}">
                <a16:creationId xmlns:a16="http://schemas.microsoft.com/office/drawing/2014/main" id="{0B30F29F-B0ED-4D96-BA27-605E65F29F1D}"/>
              </a:ext>
            </a:extLst>
          </p:cNvPr>
          <p:cNvSpPr txBox="1"/>
          <p:nvPr/>
        </p:nvSpPr>
        <p:spPr>
          <a:xfrm>
            <a:off x="552539" y="2318670"/>
            <a:ext cx="42956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 caring heart, kind, honest and consistent"</a:t>
            </a:r>
          </a:p>
        </p:txBody>
      </p:sp>
      <p:sp>
        <p:nvSpPr>
          <p:cNvPr id="17" name="TextBox 16">
            <a:extLst>
              <a:ext uri="{FF2B5EF4-FFF2-40B4-BE49-F238E27FC236}">
                <a16:creationId xmlns:a16="http://schemas.microsoft.com/office/drawing/2014/main" id="{E398C11B-9074-489A-90E8-4C0D45728F68}"/>
              </a:ext>
            </a:extLst>
          </p:cNvPr>
          <p:cNvSpPr txBox="1"/>
          <p:nvPr/>
        </p:nvSpPr>
        <p:spPr>
          <a:xfrm>
            <a:off x="609956" y="3202180"/>
            <a:ext cx="44167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"...positive choices we all make, no matter how small, can have a great impact on our personal health and the health of our planet.</a:t>
            </a:r>
            <a:endParaRPr lang="en-US"/>
          </a:p>
        </p:txBody>
      </p:sp>
      <p:sp>
        <p:nvSpPr>
          <p:cNvPr id="2" name="TextBox 1">
            <a:extLst>
              <a:ext uri="{FF2B5EF4-FFF2-40B4-BE49-F238E27FC236}">
                <a16:creationId xmlns:a16="http://schemas.microsoft.com/office/drawing/2014/main" id="{EBA8ABCF-0563-4C52-BD38-137D48C36B76}"/>
              </a:ext>
            </a:extLst>
          </p:cNvPr>
          <p:cNvSpPr txBox="1"/>
          <p:nvPr/>
        </p:nvSpPr>
        <p:spPr>
          <a:xfrm>
            <a:off x="551204" y="4760008"/>
            <a:ext cx="51716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“Ingredients are traced from planting to processing to ensure that the process is ethical from start to finish.”</a:t>
            </a:r>
            <a:endParaRPr lang="en-US"/>
          </a:p>
        </p:txBody>
      </p:sp>
      <p:pic>
        <p:nvPicPr>
          <p:cNvPr id="3" name="Picture 3" descr="A picture containing drawing&#10;&#10;Description automatically generated">
            <a:extLst>
              <a:ext uri="{FF2B5EF4-FFF2-40B4-BE49-F238E27FC236}">
                <a16:creationId xmlns:a16="http://schemas.microsoft.com/office/drawing/2014/main" id="{29AD2E52-0E1A-4332-B63D-1FF83F1AE654}"/>
              </a:ext>
            </a:extLst>
          </p:cNvPr>
          <p:cNvPicPr>
            <a:picLocks noChangeAspect="1"/>
          </p:cNvPicPr>
          <p:nvPr/>
        </p:nvPicPr>
        <p:blipFill>
          <a:blip r:embed="rId3"/>
          <a:stretch>
            <a:fillRect/>
          </a:stretch>
        </p:blipFill>
        <p:spPr>
          <a:xfrm>
            <a:off x="9534213" y="556144"/>
            <a:ext cx="2345910" cy="17576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A picture containing drawing, shirt&#10;&#10;Description automatically generated">
            <a:extLst>
              <a:ext uri="{FF2B5EF4-FFF2-40B4-BE49-F238E27FC236}">
                <a16:creationId xmlns:a16="http://schemas.microsoft.com/office/drawing/2014/main" id="{5D01023E-0320-4168-B87D-77810EECDF9C}"/>
              </a:ext>
            </a:extLst>
          </p:cNvPr>
          <p:cNvPicPr>
            <a:picLocks noChangeAspect="1"/>
          </p:cNvPicPr>
          <p:nvPr/>
        </p:nvPicPr>
        <p:blipFill>
          <a:blip r:embed="rId4"/>
          <a:stretch>
            <a:fillRect/>
          </a:stretch>
        </p:blipFill>
        <p:spPr>
          <a:xfrm>
            <a:off x="8615542" y="1795285"/>
            <a:ext cx="2431367" cy="18217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5" descr="A picture containing drawing&#10;&#10;Description automatically generated">
            <a:extLst>
              <a:ext uri="{FF2B5EF4-FFF2-40B4-BE49-F238E27FC236}">
                <a16:creationId xmlns:a16="http://schemas.microsoft.com/office/drawing/2014/main" id="{5BB2ECAA-80AF-4244-A51D-438C0988CA28}"/>
              </a:ext>
            </a:extLst>
          </p:cNvPr>
          <p:cNvPicPr>
            <a:picLocks noChangeAspect="1"/>
          </p:cNvPicPr>
          <p:nvPr/>
        </p:nvPicPr>
        <p:blipFill>
          <a:blip r:embed="rId5"/>
          <a:stretch>
            <a:fillRect/>
          </a:stretch>
        </p:blipFill>
        <p:spPr>
          <a:xfrm>
            <a:off x="7736793" y="3261662"/>
            <a:ext cx="2522433" cy="17660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6" descr="A picture containing table&#10;&#10;Description automatically generated">
            <a:extLst>
              <a:ext uri="{FF2B5EF4-FFF2-40B4-BE49-F238E27FC236}">
                <a16:creationId xmlns:a16="http://schemas.microsoft.com/office/drawing/2014/main" id="{B1C99EB4-371C-4A11-BE46-5A60D6C497D4}"/>
              </a:ext>
            </a:extLst>
          </p:cNvPr>
          <p:cNvPicPr>
            <a:picLocks noChangeAspect="1"/>
          </p:cNvPicPr>
          <p:nvPr/>
        </p:nvPicPr>
        <p:blipFill>
          <a:blip r:embed="rId6"/>
          <a:stretch>
            <a:fillRect/>
          </a:stretch>
        </p:blipFill>
        <p:spPr>
          <a:xfrm>
            <a:off x="6528766" y="4610856"/>
            <a:ext cx="2702340" cy="18023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7" name="Connector: Elbow 6">
            <a:extLst>
              <a:ext uri="{FF2B5EF4-FFF2-40B4-BE49-F238E27FC236}">
                <a16:creationId xmlns:a16="http://schemas.microsoft.com/office/drawing/2014/main" id="{CB8B2004-E6A4-4A80-B53E-BDD150BA8CED}"/>
              </a:ext>
            </a:extLst>
          </p:cNvPr>
          <p:cNvCxnSpPr/>
          <p:nvPr/>
        </p:nvCxnSpPr>
        <p:spPr>
          <a:xfrm>
            <a:off x="3673712" y="1612039"/>
            <a:ext cx="4795614" cy="1078194"/>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1E6D46D-CD41-47DB-8683-C5B00099C519}"/>
              </a:ext>
            </a:extLst>
          </p:cNvPr>
          <p:cNvCxnSpPr/>
          <p:nvPr/>
        </p:nvCxnSpPr>
        <p:spPr>
          <a:xfrm>
            <a:off x="4814042" y="2595697"/>
            <a:ext cx="2922661" cy="1270475"/>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77CD6E4-3365-4EEA-BB18-F00D37F2CCF0}"/>
              </a:ext>
            </a:extLst>
          </p:cNvPr>
          <p:cNvCxnSpPr>
            <a:cxnSpLocks/>
          </p:cNvCxnSpPr>
          <p:nvPr/>
        </p:nvCxnSpPr>
        <p:spPr>
          <a:xfrm>
            <a:off x="4927985" y="3977266"/>
            <a:ext cx="1768980" cy="871671"/>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1A8604E-6E7C-475D-916E-F216ACF3A98C}"/>
              </a:ext>
            </a:extLst>
          </p:cNvPr>
          <p:cNvCxnSpPr/>
          <p:nvPr/>
        </p:nvCxnSpPr>
        <p:spPr>
          <a:xfrm flipV="1">
            <a:off x="10476964" y="3639618"/>
            <a:ext cx="17093" cy="239709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0E6047-A71D-7549-9BC3-E0AC2520E808}"/>
              </a:ext>
            </a:extLst>
          </p:cNvPr>
          <p:cNvSpPr>
            <a:spLocks noGrp="1"/>
          </p:cNvSpPr>
          <p:nvPr>
            <p:ph type="title"/>
          </p:nvPr>
        </p:nvSpPr>
        <p:spPr>
          <a:xfrm>
            <a:off x="201911" y="172173"/>
            <a:ext cx="3978570" cy="1015089"/>
          </a:xfrm>
        </p:spPr>
        <p:txBody>
          <a:bodyPr wrap="square" anchor="b">
            <a:normAutofit/>
          </a:bodyPr>
          <a:lstStyle/>
          <a:p>
            <a:r>
              <a:rPr lang="en-US" sz="4400" b="1"/>
              <a:t>Profitability</a:t>
            </a:r>
          </a:p>
        </p:txBody>
      </p:sp>
      <p:sp>
        <p:nvSpPr>
          <p:cNvPr id="3" name="Content Placeholder 2">
            <a:extLst>
              <a:ext uri="{FF2B5EF4-FFF2-40B4-BE49-F238E27FC236}">
                <a16:creationId xmlns:a16="http://schemas.microsoft.com/office/drawing/2014/main" id="{CFFAA517-E997-5548-9F60-C3216CC7D65A}"/>
              </a:ext>
            </a:extLst>
          </p:cNvPr>
          <p:cNvSpPr>
            <a:spLocks noGrp="1"/>
          </p:cNvSpPr>
          <p:nvPr>
            <p:ph idx="1"/>
          </p:nvPr>
        </p:nvSpPr>
        <p:spPr>
          <a:xfrm>
            <a:off x="201911" y="1567447"/>
            <a:ext cx="3850384" cy="4610835"/>
          </a:xfrm>
        </p:spPr>
        <p:txBody>
          <a:bodyPr vert="horz" wrap="square" lIns="0" tIns="0" rIns="0" bIns="0" rtlCol="0" anchor="t">
            <a:noAutofit/>
          </a:bodyPr>
          <a:lstStyle/>
          <a:p>
            <a:r>
              <a:rPr lang="en-US">
                <a:solidFill>
                  <a:srgbClr val="FFFFFF"/>
                </a:solidFill>
              </a:rPr>
              <a:t>Lower costs of debt and equity</a:t>
            </a:r>
          </a:p>
          <a:p>
            <a:r>
              <a:rPr lang="en-US">
                <a:solidFill>
                  <a:srgbClr val="FFFFFF"/>
                </a:solidFill>
              </a:rPr>
              <a:t>Outperform market in medium and long-term</a:t>
            </a:r>
          </a:p>
          <a:p>
            <a:r>
              <a:rPr lang="en-US">
                <a:solidFill>
                  <a:srgbClr val="FFFFFF"/>
                </a:solidFill>
              </a:rPr>
              <a:t>Reduced operational and regulatory risk</a:t>
            </a:r>
          </a:p>
          <a:p>
            <a:r>
              <a:rPr lang="en-US">
                <a:solidFill>
                  <a:srgbClr val="FFFFFF"/>
                </a:solidFill>
              </a:rPr>
              <a:t>Decreased supply chain and logistics costs</a:t>
            </a:r>
          </a:p>
          <a:p>
            <a:r>
              <a:rPr lang="en-US">
                <a:solidFill>
                  <a:srgbClr val="FFFFFF"/>
                </a:solidFill>
              </a:rPr>
              <a:t>Spurs product innovation</a:t>
            </a:r>
          </a:p>
          <a:p>
            <a:pPr marL="0" indent="0">
              <a:buNone/>
            </a:pPr>
            <a:endParaRPr lang="en-US">
              <a:solidFill>
                <a:srgbClr val="FFFFFF"/>
              </a:solidFill>
            </a:endParaRPr>
          </a:p>
          <a:p>
            <a:endParaRPr lang="en-US">
              <a:solidFill>
                <a:srgbClr val="FFFFFF"/>
              </a:solidFill>
            </a:endParaRPr>
          </a:p>
        </p:txBody>
      </p:sp>
      <p:pic>
        <p:nvPicPr>
          <p:cNvPr id="4" name="Picture 4" descr="Commercial dock with container cargo ship container storage and crane unloading ship">
            <a:extLst>
              <a:ext uri="{FF2B5EF4-FFF2-40B4-BE49-F238E27FC236}">
                <a16:creationId xmlns:a16="http://schemas.microsoft.com/office/drawing/2014/main" id="{DDAAC0DF-BB1F-4016-BDD2-D0D79AEE481E}"/>
              </a:ext>
            </a:extLst>
          </p:cNvPr>
          <p:cNvPicPr>
            <a:picLocks noChangeAspect="1"/>
          </p:cNvPicPr>
          <p:nvPr/>
        </p:nvPicPr>
        <p:blipFill rotWithShape="1">
          <a:blip r:embed="rId3"/>
          <a:srcRect l="24213" r="13114"/>
          <a:stretch/>
        </p:blipFill>
        <p:spPr>
          <a:xfrm>
            <a:off x="4550899" y="10"/>
            <a:ext cx="7641102" cy="6857990"/>
          </a:xfrm>
          <a:custGeom>
            <a:avLst/>
            <a:gdLst/>
            <a:ahLst/>
            <a:cxnLst/>
            <a:rect l="l" t="t" r="r" b="b"/>
            <a:pathLst>
              <a:path w="7641102" h="6858000">
                <a:moveTo>
                  <a:pt x="0" y="0"/>
                </a:moveTo>
                <a:lnTo>
                  <a:pt x="7641102" y="0"/>
                </a:lnTo>
                <a:lnTo>
                  <a:pt x="7641102" y="6858000"/>
                </a:lnTo>
                <a:lnTo>
                  <a:pt x="0" y="6858000"/>
                </a:lnTo>
                <a:close/>
              </a:path>
            </a:pathLst>
          </a:custGeom>
        </p:spPr>
      </p:pic>
      <p:sp>
        <p:nvSpPr>
          <p:cNvPr id="24" name="Rectangle 10">
            <a:extLst>
              <a:ext uri="{FF2B5EF4-FFF2-40B4-BE49-F238E27FC236}">
                <a16:creationId xmlns:a16="http://schemas.microsoft.com/office/drawing/2014/main" id="{6FF3A87B-2255-45E0-A551-C11FAF932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0898" y="5773729"/>
            <a:ext cx="7641102"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AD44968-C28D-4F72-A29C-ADFBE0571288}"/>
              </a:ext>
            </a:extLst>
          </p:cNvPr>
          <p:cNvSpPr txBox="1"/>
          <p:nvPr/>
        </p:nvSpPr>
        <p:spPr>
          <a:xfrm>
            <a:off x="201911" y="6312493"/>
            <a:ext cx="421768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Source: PWC Navigating the SDGs: a business guide to engaging with the UN Global Goals (2019)</a:t>
            </a:r>
          </a:p>
        </p:txBody>
      </p:sp>
    </p:spTree>
    <p:extLst>
      <p:ext uri="{BB962C8B-B14F-4D97-AF65-F5344CB8AC3E}">
        <p14:creationId xmlns:p14="http://schemas.microsoft.com/office/powerpoint/2010/main" val="4012616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descr="Team working together in the office">
            <a:extLst>
              <a:ext uri="{FF2B5EF4-FFF2-40B4-BE49-F238E27FC236}">
                <a16:creationId xmlns:a16="http://schemas.microsoft.com/office/drawing/2014/main" id="{99F3FF97-48E6-413C-B858-4551FFDB3552}"/>
              </a:ext>
            </a:extLst>
          </p:cNvPr>
          <p:cNvPicPr>
            <a:picLocks noChangeAspect="1"/>
          </p:cNvPicPr>
          <p:nvPr/>
        </p:nvPicPr>
        <p:blipFill rotWithShape="1">
          <a:blip r:embed="rId3">
            <a:alphaModFix amt="50000"/>
          </a:blip>
          <a:srcRect l="65740" r="304" b="14196"/>
          <a:stretch/>
        </p:blipFill>
        <p:spPr>
          <a:xfrm>
            <a:off x="8058417" y="-43132"/>
            <a:ext cx="4135515" cy="6877173"/>
          </a:xfrm>
          <a:prstGeom prst="rect">
            <a:avLst/>
          </a:prstGeom>
        </p:spPr>
      </p:pic>
      <p:pic>
        <p:nvPicPr>
          <p:cNvPr id="11" name="Picture 11" descr="Mountainside detail of Oahu's landscape">
            <a:extLst>
              <a:ext uri="{FF2B5EF4-FFF2-40B4-BE49-F238E27FC236}">
                <a16:creationId xmlns:a16="http://schemas.microsoft.com/office/drawing/2014/main" id="{ADE6F220-7470-4D48-9064-CFCCB7C043CD}"/>
              </a:ext>
            </a:extLst>
          </p:cNvPr>
          <p:cNvPicPr>
            <a:picLocks noChangeAspect="1"/>
          </p:cNvPicPr>
          <p:nvPr/>
        </p:nvPicPr>
        <p:blipFill rotWithShape="1">
          <a:blip r:embed="rId4">
            <a:alphaModFix amt="50000"/>
          </a:blip>
          <a:srcRect l="33924" r="33959" b="75"/>
          <a:stretch/>
        </p:blipFill>
        <p:spPr>
          <a:xfrm>
            <a:off x="4148272" y="-282"/>
            <a:ext cx="3911601" cy="6860556"/>
          </a:xfrm>
          <a:prstGeom prst="rect">
            <a:avLst/>
          </a:prstGeom>
        </p:spPr>
      </p:pic>
      <p:pic>
        <p:nvPicPr>
          <p:cNvPr id="3" name="Picture 9" descr="Abstract blurred background of department store">
            <a:extLst>
              <a:ext uri="{FF2B5EF4-FFF2-40B4-BE49-F238E27FC236}">
                <a16:creationId xmlns:a16="http://schemas.microsoft.com/office/drawing/2014/main" id="{3220BEF2-CCC6-469D-8019-0A36A40B487F}"/>
              </a:ext>
            </a:extLst>
          </p:cNvPr>
          <p:cNvPicPr>
            <a:picLocks noChangeAspect="1"/>
          </p:cNvPicPr>
          <p:nvPr/>
        </p:nvPicPr>
        <p:blipFill rotWithShape="1">
          <a:blip r:embed="rId5">
            <a:alphaModFix amt="50000"/>
          </a:blip>
          <a:srcRect l="-14" r="60041" b="-103"/>
          <a:stretch/>
        </p:blipFill>
        <p:spPr>
          <a:xfrm>
            <a:off x="1425" y="936"/>
            <a:ext cx="4139594" cy="6905990"/>
          </a:xfrm>
          <a:prstGeom prst="rect">
            <a:avLst/>
          </a:prstGeom>
        </p:spPr>
      </p:pic>
      <p:sp>
        <p:nvSpPr>
          <p:cNvPr id="2" name="Title 1">
            <a:extLst>
              <a:ext uri="{FF2B5EF4-FFF2-40B4-BE49-F238E27FC236}">
                <a16:creationId xmlns:a16="http://schemas.microsoft.com/office/drawing/2014/main" id="{DE0E6047-A71D-7549-9BC3-E0AC2520E808}"/>
              </a:ext>
            </a:extLst>
          </p:cNvPr>
          <p:cNvSpPr>
            <a:spLocks noGrp="1"/>
          </p:cNvSpPr>
          <p:nvPr>
            <p:ph type="title"/>
          </p:nvPr>
        </p:nvSpPr>
        <p:spPr/>
        <p:txBody>
          <a:bodyPr>
            <a:normAutofit/>
          </a:bodyPr>
          <a:lstStyle/>
          <a:p>
            <a:r>
              <a:rPr lang="en-US"/>
              <a:t>Reputation</a:t>
            </a:r>
          </a:p>
        </p:txBody>
      </p:sp>
      <p:sp>
        <p:nvSpPr>
          <p:cNvPr id="4" name="TextBox 3">
            <a:extLst>
              <a:ext uri="{FF2B5EF4-FFF2-40B4-BE49-F238E27FC236}">
                <a16:creationId xmlns:a16="http://schemas.microsoft.com/office/drawing/2014/main" id="{890989B3-59FD-3141-A3F4-F63C5E0E25EB}"/>
              </a:ext>
            </a:extLst>
          </p:cNvPr>
          <p:cNvSpPr txBox="1"/>
          <p:nvPr/>
        </p:nvSpPr>
        <p:spPr>
          <a:xfrm>
            <a:off x="914400" y="1774453"/>
            <a:ext cx="2926080" cy="1862048"/>
          </a:xfrm>
          <a:prstGeom prst="rect">
            <a:avLst/>
          </a:prstGeom>
          <a:noFill/>
        </p:spPr>
        <p:txBody>
          <a:bodyPr wrap="square" rtlCol="0">
            <a:spAutoFit/>
          </a:bodyPr>
          <a:lstStyle/>
          <a:p>
            <a:r>
              <a:rPr lang="en-US" sz="11500"/>
              <a:t>74%</a:t>
            </a:r>
          </a:p>
        </p:txBody>
      </p:sp>
      <p:sp>
        <p:nvSpPr>
          <p:cNvPr id="5" name="TextBox 4">
            <a:extLst>
              <a:ext uri="{FF2B5EF4-FFF2-40B4-BE49-F238E27FC236}">
                <a16:creationId xmlns:a16="http://schemas.microsoft.com/office/drawing/2014/main" id="{545B0534-499A-3346-850C-AB09954C1F83}"/>
              </a:ext>
            </a:extLst>
          </p:cNvPr>
          <p:cNvSpPr txBox="1"/>
          <p:nvPr/>
        </p:nvSpPr>
        <p:spPr>
          <a:xfrm>
            <a:off x="4640081" y="1660142"/>
            <a:ext cx="2926080" cy="1862048"/>
          </a:xfrm>
          <a:prstGeom prst="rect">
            <a:avLst/>
          </a:prstGeom>
          <a:noFill/>
        </p:spPr>
        <p:txBody>
          <a:bodyPr wrap="square" rtlCol="0">
            <a:spAutoFit/>
          </a:bodyPr>
          <a:lstStyle/>
          <a:p>
            <a:r>
              <a:rPr lang="en-US" sz="11500"/>
              <a:t>47%</a:t>
            </a:r>
          </a:p>
        </p:txBody>
      </p:sp>
      <p:sp>
        <p:nvSpPr>
          <p:cNvPr id="6" name="TextBox 5">
            <a:extLst>
              <a:ext uri="{FF2B5EF4-FFF2-40B4-BE49-F238E27FC236}">
                <a16:creationId xmlns:a16="http://schemas.microsoft.com/office/drawing/2014/main" id="{1EF990FC-AA96-8744-82B8-38742064F050}"/>
              </a:ext>
            </a:extLst>
          </p:cNvPr>
          <p:cNvSpPr txBox="1"/>
          <p:nvPr/>
        </p:nvSpPr>
        <p:spPr>
          <a:xfrm>
            <a:off x="8503920" y="1660509"/>
            <a:ext cx="2926080" cy="1862048"/>
          </a:xfrm>
          <a:prstGeom prst="rect">
            <a:avLst/>
          </a:prstGeom>
          <a:noFill/>
        </p:spPr>
        <p:txBody>
          <a:bodyPr wrap="square" rtlCol="0">
            <a:spAutoFit/>
          </a:bodyPr>
          <a:lstStyle/>
          <a:p>
            <a:r>
              <a:rPr lang="en-US" sz="11500"/>
              <a:t>40%</a:t>
            </a:r>
          </a:p>
        </p:txBody>
      </p:sp>
      <p:sp>
        <p:nvSpPr>
          <p:cNvPr id="7" name="TextBox 6">
            <a:extLst>
              <a:ext uri="{FF2B5EF4-FFF2-40B4-BE49-F238E27FC236}">
                <a16:creationId xmlns:a16="http://schemas.microsoft.com/office/drawing/2014/main" id="{A0013BD3-6448-0747-BA93-4A1FF5399B5E}"/>
              </a:ext>
            </a:extLst>
          </p:cNvPr>
          <p:cNvSpPr txBox="1"/>
          <p:nvPr/>
        </p:nvSpPr>
        <p:spPr>
          <a:xfrm>
            <a:off x="731520" y="3750078"/>
            <a:ext cx="2758440" cy="1477328"/>
          </a:xfrm>
          <a:prstGeom prst="rect">
            <a:avLst/>
          </a:prstGeom>
          <a:noFill/>
        </p:spPr>
        <p:txBody>
          <a:bodyPr wrap="square" rtlCol="0">
            <a:spAutoFit/>
          </a:bodyPr>
          <a:lstStyle/>
          <a:p>
            <a:r>
              <a:rPr lang="en-US"/>
              <a:t>Percentage of consumers more likely to buy goods and services from organizations engaging in SDGs.</a:t>
            </a:r>
          </a:p>
        </p:txBody>
      </p:sp>
      <p:sp>
        <p:nvSpPr>
          <p:cNvPr id="8" name="TextBox 7">
            <a:extLst>
              <a:ext uri="{FF2B5EF4-FFF2-40B4-BE49-F238E27FC236}">
                <a16:creationId xmlns:a16="http://schemas.microsoft.com/office/drawing/2014/main" id="{C18E9C06-6933-0248-BEC7-81B6918D3772}"/>
              </a:ext>
            </a:extLst>
          </p:cNvPr>
          <p:cNvSpPr txBox="1"/>
          <p:nvPr/>
        </p:nvSpPr>
        <p:spPr>
          <a:xfrm>
            <a:off x="8351520" y="3750078"/>
            <a:ext cx="2758440" cy="1200329"/>
          </a:xfrm>
          <a:prstGeom prst="rect">
            <a:avLst/>
          </a:prstGeom>
          <a:noFill/>
        </p:spPr>
        <p:txBody>
          <a:bodyPr wrap="square" lIns="91440" tIns="45720" rIns="91440" bIns="45720" rtlCol="0" anchor="t">
            <a:spAutoFit/>
          </a:bodyPr>
          <a:lstStyle/>
          <a:p>
            <a:r>
              <a:rPr lang="en-US"/>
              <a:t>Percentage of millennials would take a pay cut to work at an environmentally sustainable company</a:t>
            </a:r>
          </a:p>
        </p:txBody>
      </p:sp>
      <p:sp>
        <p:nvSpPr>
          <p:cNvPr id="9" name="TextBox 8">
            <a:extLst>
              <a:ext uri="{FF2B5EF4-FFF2-40B4-BE49-F238E27FC236}">
                <a16:creationId xmlns:a16="http://schemas.microsoft.com/office/drawing/2014/main" id="{7D6F1974-6C2E-B841-A9A1-F36331D02258}"/>
              </a:ext>
            </a:extLst>
          </p:cNvPr>
          <p:cNvSpPr txBox="1"/>
          <p:nvPr/>
        </p:nvSpPr>
        <p:spPr>
          <a:xfrm>
            <a:off x="4632960" y="3743323"/>
            <a:ext cx="2758440" cy="2031325"/>
          </a:xfrm>
          <a:prstGeom prst="rect">
            <a:avLst/>
          </a:prstGeom>
          <a:noFill/>
        </p:spPr>
        <p:txBody>
          <a:bodyPr wrap="square" rtlCol="0">
            <a:spAutoFit/>
          </a:bodyPr>
          <a:lstStyle/>
          <a:p>
            <a:r>
              <a:rPr lang="en-US"/>
              <a:t>Percentage of internet users who ditched products and services that violated their personal values. Protecting the environment was at the top of the list.</a:t>
            </a:r>
          </a:p>
        </p:txBody>
      </p:sp>
      <p:sp>
        <p:nvSpPr>
          <p:cNvPr id="13" name="TextBox 12">
            <a:extLst>
              <a:ext uri="{FF2B5EF4-FFF2-40B4-BE49-F238E27FC236}">
                <a16:creationId xmlns:a16="http://schemas.microsoft.com/office/drawing/2014/main" id="{6DBFF5C7-657E-804E-A870-7DB5B7D13595}"/>
              </a:ext>
            </a:extLst>
          </p:cNvPr>
          <p:cNvSpPr txBox="1"/>
          <p:nvPr/>
        </p:nvSpPr>
        <p:spPr>
          <a:xfrm>
            <a:off x="4574038" y="6335591"/>
            <a:ext cx="6855961" cy="253916"/>
          </a:xfrm>
          <a:prstGeom prst="rect">
            <a:avLst/>
          </a:prstGeom>
          <a:noFill/>
        </p:spPr>
        <p:txBody>
          <a:bodyPr wrap="square" lIns="91440" tIns="45720" rIns="91440" bIns="45720" rtlCol="0" anchor="t">
            <a:spAutoFit/>
          </a:bodyPr>
          <a:lstStyle/>
          <a:p>
            <a:r>
              <a:rPr lang="en-US" sz="1050"/>
              <a:t>Source: Fast Company - Most Millennials would take a pay cut to work at environmentally responsible company (2019)</a:t>
            </a:r>
          </a:p>
        </p:txBody>
      </p:sp>
      <p:sp>
        <p:nvSpPr>
          <p:cNvPr id="14" name="TextBox 13">
            <a:extLst>
              <a:ext uri="{FF2B5EF4-FFF2-40B4-BE49-F238E27FC236}">
                <a16:creationId xmlns:a16="http://schemas.microsoft.com/office/drawing/2014/main" id="{ECF568E9-560C-C741-B80F-0821F1E5EEC4}"/>
              </a:ext>
            </a:extLst>
          </p:cNvPr>
          <p:cNvSpPr txBox="1"/>
          <p:nvPr/>
        </p:nvSpPr>
        <p:spPr>
          <a:xfrm>
            <a:off x="66988" y="6308725"/>
            <a:ext cx="3789637" cy="461665"/>
          </a:xfrm>
          <a:prstGeom prst="rect">
            <a:avLst/>
          </a:prstGeom>
          <a:noFill/>
        </p:spPr>
        <p:txBody>
          <a:bodyPr wrap="square" rtlCol="0">
            <a:spAutoFit/>
          </a:bodyPr>
          <a:lstStyle/>
          <a:p>
            <a:r>
              <a:rPr lang="en-US" sz="1200" i="1"/>
              <a:t>PwC Making It Your Business: Engaging with the Sustainable Development Goals (2015)</a:t>
            </a:r>
            <a:endParaRPr lang="en-US" sz="1200"/>
          </a:p>
        </p:txBody>
      </p:sp>
    </p:spTree>
    <p:extLst>
      <p:ext uri="{BB962C8B-B14F-4D97-AF65-F5344CB8AC3E}">
        <p14:creationId xmlns:p14="http://schemas.microsoft.com/office/powerpoint/2010/main" val="2960068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Oval 11">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Oval 13">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 name="Group 15">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7" name="Freeform: Shape 16">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13" name="Rectangle 21">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Group of students working in library">
            <a:extLst>
              <a:ext uri="{FF2B5EF4-FFF2-40B4-BE49-F238E27FC236}">
                <a16:creationId xmlns:a16="http://schemas.microsoft.com/office/drawing/2014/main" id="{58318FFE-AEE3-412B-8030-3A70E3AE5BD8}"/>
              </a:ext>
            </a:extLst>
          </p:cNvPr>
          <p:cNvPicPr>
            <a:picLocks noChangeAspect="1"/>
          </p:cNvPicPr>
          <p:nvPr/>
        </p:nvPicPr>
        <p:blipFill rotWithShape="1">
          <a:blip r:embed="rId3">
            <a:alphaModFix amt="50000"/>
          </a:blip>
          <a:srcRect b="15730"/>
          <a:stretch/>
        </p:blipFill>
        <p:spPr>
          <a:xfrm>
            <a:off x="20" y="1"/>
            <a:ext cx="12191980"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5" name="Rectangle 23">
            <a:extLst>
              <a:ext uri="{FF2B5EF4-FFF2-40B4-BE49-F238E27FC236}">
                <a16:creationId xmlns:a16="http://schemas.microsoft.com/office/drawing/2014/main" id="{AD4EA4DF-0E7C-4098-86F6-7D0ACAEFC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7859713"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5E91E7A-E298-4BF2-A4AF-6641F5B37B0C}"/>
              </a:ext>
            </a:extLst>
          </p:cNvPr>
          <p:cNvSpPr>
            <a:spLocks noGrp="1"/>
          </p:cNvSpPr>
          <p:nvPr>
            <p:ph type="title"/>
          </p:nvPr>
        </p:nvSpPr>
        <p:spPr>
          <a:xfrm>
            <a:off x="664808" y="278658"/>
            <a:ext cx="8564813" cy="1256353"/>
          </a:xfrm>
        </p:spPr>
        <p:txBody>
          <a:bodyPr vert="horz" wrap="square" lIns="0" tIns="0" rIns="0" bIns="0" rtlCol="0" anchor="b" anchorCtr="0">
            <a:normAutofit/>
          </a:bodyPr>
          <a:lstStyle/>
          <a:p>
            <a:r>
              <a:rPr lang="en-US" sz="4100" b="1" kern="1200">
                <a:solidFill>
                  <a:schemeClr val="tx1"/>
                </a:solidFill>
                <a:latin typeface="+mj-lt"/>
                <a:ea typeface="+mj-ea"/>
                <a:cs typeface="+mj-cs"/>
              </a:rPr>
              <a:t>Generation Z</a:t>
            </a:r>
            <a:r>
              <a:rPr lang="en-US" sz="4100" kern="1200">
                <a:solidFill>
                  <a:schemeClr val="tx1"/>
                </a:solidFill>
                <a:latin typeface="+mj-lt"/>
                <a:ea typeface="+mj-ea"/>
                <a:cs typeface="+mj-cs"/>
              </a:rPr>
              <a:t>: </a:t>
            </a:r>
            <a:br>
              <a:rPr lang="en-US" sz="4100" kern="1200">
                <a:solidFill>
                  <a:schemeClr val="tx1"/>
                </a:solidFill>
                <a:latin typeface="+mj-lt"/>
                <a:ea typeface="+mj-ea"/>
                <a:cs typeface="+mj-cs"/>
              </a:rPr>
            </a:br>
            <a:r>
              <a:rPr lang="en-US" sz="4100" i="1" kern="1200">
                <a:solidFill>
                  <a:schemeClr val="tx1"/>
                </a:solidFill>
                <a:latin typeface="+mj-lt"/>
                <a:ea typeface="+mj-ea"/>
                <a:cs typeface="+mj-cs"/>
              </a:rPr>
              <a:t>The Purpose Driven Generation</a:t>
            </a:r>
          </a:p>
        </p:txBody>
      </p:sp>
      <p:sp>
        <p:nvSpPr>
          <p:cNvPr id="21" name="Rectangle 25">
            <a:extLst>
              <a:ext uri="{FF2B5EF4-FFF2-40B4-BE49-F238E27FC236}">
                <a16:creationId xmlns:a16="http://schemas.microsoft.com/office/drawing/2014/main" id="{FE05BC49-0F00-4C85-9AF5-A0CC5B39C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A51E10C-F868-4D9B-BA84-D1A8B6D21F6B}"/>
              </a:ext>
            </a:extLst>
          </p:cNvPr>
          <p:cNvSpPr txBox="1"/>
          <p:nvPr/>
        </p:nvSpPr>
        <p:spPr>
          <a:xfrm>
            <a:off x="665148" y="1633671"/>
            <a:ext cx="636804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t>"We" centered mentality</a:t>
            </a:r>
            <a:endParaRPr lang="en-US"/>
          </a:p>
          <a:p>
            <a:endParaRPr lang="en-US" sz="1400"/>
          </a:p>
          <a:p>
            <a:pPr>
              <a:buFont typeface="Arial"/>
            </a:pPr>
            <a:r>
              <a:rPr lang="en-US" sz="1400"/>
              <a:t>  </a:t>
            </a:r>
            <a:endParaRPr lang="en-US"/>
          </a:p>
          <a:p>
            <a:pPr marL="457200" indent="-457200">
              <a:buFont typeface="Arial"/>
              <a:buChar char="•"/>
            </a:pPr>
            <a:r>
              <a:rPr lang="en-US" sz="3200"/>
              <a:t>Looking to make an impact on underlying societal problems </a:t>
            </a:r>
          </a:p>
          <a:p>
            <a:r>
              <a:rPr lang="en-US" sz="1400"/>
              <a:t>  </a:t>
            </a:r>
          </a:p>
          <a:p>
            <a:endParaRPr lang="en-US" sz="1400"/>
          </a:p>
          <a:p>
            <a:pPr marL="457200" indent="-457200">
              <a:buFont typeface="Arial"/>
              <a:buChar char="•"/>
            </a:pPr>
            <a:r>
              <a:rPr lang="en-US" sz="3200"/>
              <a:t>60% want to have an impact on the world with their jobs</a:t>
            </a:r>
          </a:p>
          <a:p>
            <a:r>
              <a:rPr lang="en-US" sz="1400"/>
              <a:t>  </a:t>
            </a:r>
            <a:endParaRPr lang="en-US" sz="3200"/>
          </a:p>
          <a:p>
            <a:endParaRPr lang="en-US" sz="1400"/>
          </a:p>
          <a:p>
            <a:pPr marL="457200" indent="-457200">
              <a:buFont typeface="Arial"/>
              <a:buChar char="•"/>
            </a:pPr>
            <a:r>
              <a:rPr lang="en-US" sz="3200"/>
              <a:t>40% want to change the world by inventing something</a:t>
            </a:r>
            <a:endParaRPr lang="en-US"/>
          </a:p>
        </p:txBody>
      </p:sp>
      <p:sp>
        <p:nvSpPr>
          <p:cNvPr id="4" name="TextBox 3">
            <a:extLst>
              <a:ext uri="{FF2B5EF4-FFF2-40B4-BE49-F238E27FC236}">
                <a16:creationId xmlns:a16="http://schemas.microsoft.com/office/drawing/2014/main" id="{202ACAAD-D81B-4615-A828-C0570F1CD26F}"/>
              </a:ext>
            </a:extLst>
          </p:cNvPr>
          <p:cNvSpPr txBox="1"/>
          <p:nvPr/>
        </p:nvSpPr>
        <p:spPr>
          <a:xfrm>
            <a:off x="6883400" y="6391275"/>
            <a:ext cx="558285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ea typeface="+mn-lt"/>
                <a:cs typeface="+mn-lt"/>
              </a:rPr>
              <a:t>Time Magazine; Coming Soon to Your Office: Gen Z (2014)</a:t>
            </a:r>
            <a:endParaRPr lang="en-US">
              <a:ea typeface="+mn-lt"/>
              <a:cs typeface="+mn-lt"/>
            </a:endParaRPr>
          </a:p>
          <a:p>
            <a:pPr algn="l"/>
            <a:endParaRPr lang="en-US"/>
          </a:p>
        </p:txBody>
      </p:sp>
    </p:spTree>
    <p:extLst>
      <p:ext uri="{BB962C8B-B14F-4D97-AF65-F5344CB8AC3E}">
        <p14:creationId xmlns:p14="http://schemas.microsoft.com/office/powerpoint/2010/main" val="1892447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lose up of a solar panel">
            <a:extLst>
              <a:ext uri="{FF2B5EF4-FFF2-40B4-BE49-F238E27FC236}">
                <a16:creationId xmlns:a16="http://schemas.microsoft.com/office/drawing/2014/main" id="{510798BE-10E8-4A1E-B608-23DB0D254C0E}"/>
              </a:ext>
            </a:extLst>
          </p:cNvPr>
          <p:cNvPicPr>
            <a:picLocks noChangeAspect="1"/>
          </p:cNvPicPr>
          <p:nvPr/>
        </p:nvPicPr>
        <p:blipFill>
          <a:blip r:embed="rId3">
            <a:alphaModFix amt="35000"/>
          </a:blip>
          <a:stretch>
            <a:fillRect/>
          </a:stretch>
        </p:blipFill>
        <p:spPr>
          <a:xfrm>
            <a:off x="0" y="394635"/>
            <a:ext cx="12286002" cy="6857065"/>
          </a:xfrm>
          <a:prstGeom prst="rect">
            <a:avLst/>
          </a:prstGeom>
        </p:spPr>
      </p:pic>
      <p:sp>
        <p:nvSpPr>
          <p:cNvPr id="2" name="Title 1">
            <a:extLst>
              <a:ext uri="{FF2B5EF4-FFF2-40B4-BE49-F238E27FC236}">
                <a16:creationId xmlns:a16="http://schemas.microsoft.com/office/drawing/2014/main" id="{37B2B993-27A7-ED40-8368-F8EF890C2A31}"/>
              </a:ext>
            </a:extLst>
          </p:cNvPr>
          <p:cNvSpPr>
            <a:spLocks noGrp="1"/>
          </p:cNvSpPr>
          <p:nvPr>
            <p:ph type="title"/>
          </p:nvPr>
        </p:nvSpPr>
        <p:spPr/>
        <p:txBody>
          <a:bodyPr/>
          <a:lstStyle/>
          <a:p>
            <a:r>
              <a:rPr lang="en-US"/>
              <a:t>Affordable Energy: M-Kopa</a:t>
            </a:r>
          </a:p>
        </p:txBody>
      </p:sp>
      <p:sp>
        <p:nvSpPr>
          <p:cNvPr id="3" name="Content Placeholder 2">
            <a:extLst>
              <a:ext uri="{FF2B5EF4-FFF2-40B4-BE49-F238E27FC236}">
                <a16:creationId xmlns:a16="http://schemas.microsoft.com/office/drawing/2014/main" id="{0F7121A7-3837-E940-826C-05CD4D62DCBC}"/>
              </a:ext>
            </a:extLst>
          </p:cNvPr>
          <p:cNvSpPr>
            <a:spLocks noGrp="1"/>
          </p:cNvSpPr>
          <p:nvPr>
            <p:ph idx="1"/>
          </p:nvPr>
        </p:nvSpPr>
        <p:spPr>
          <a:xfrm>
            <a:off x="549538" y="1432561"/>
            <a:ext cx="4779795" cy="4876164"/>
          </a:xfrm>
        </p:spPr>
        <p:txBody>
          <a:bodyPr>
            <a:normAutofit fontScale="92500" lnSpcReduction="20000"/>
          </a:bodyPr>
          <a:lstStyle/>
          <a:p>
            <a:r>
              <a:rPr lang="en-US" sz="2800"/>
              <a:t>6 million households in Kenya use kerosene to power homes</a:t>
            </a:r>
          </a:p>
          <a:p>
            <a:r>
              <a:rPr lang="en-US" sz="2800" err="1"/>
              <a:t>M-Kopa</a:t>
            </a:r>
            <a:r>
              <a:rPr lang="en-US" sz="2800"/>
              <a:t> sought a renewable energy solution </a:t>
            </a:r>
          </a:p>
          <a:p>
            <a:r>
              <a:rPr lang="en-US" sz="2800"/>
              <a:t>Deposit for solar system, pay daily fee to use </a:t>
            </a:r>
          </a:p>
          <a:p>
            <a:r>
              <a:rPr lang="en-US" sz="2800"/>
              <a:t>Once system paid for, owned by the buyer</a:t>
            </a:r>
          </a:p>
          <a:p>
            <a:r>
              <a:rPr lang="en-US" sz="2800"/>
              <a:t>Significantly reduces CO2 emissions </a:t>
            </a:r>
          </a:p>
        </p:txBody>
      </p:sp>
      <p:pic>
        <p:nvPicPr>
          <p:cNvPr id="14" name="Picture 13" descr="A close up of a sign&#10;&#10;Description automatically generated">
            <a:extLst>
              <a:ext uri="{FF2B5EF4-FFF2-40B4-BE49-F238E27FC236}">
                <a16:creationId xmlns:a16="http://schemas.microsoft.com/office/drawing/2014/main" id="{6F18E095-5BB0-1649-960A-B8ED7B52BE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5119" y="1432560"/>
            <a:ext cx="4389119" cy="4389119"/>
          </a:xfrm>
          <a:prstGeom prst="rect">
            <a:avLst/>
          </a:prstGeom>
        </p:spPr>
      </p:pic>
      <p:pic>
        <p:nvPicPr>
          <p:cNvPr id="16" name="Picture 15" descr="A close up of a sign&#10;&#10;Description automatically generated">
            <a:extLst>
              <a:ext uri="{FF2B5EF4-FFF2-40B4-BE49-F238E27FC236}">
                <a16:creationId xmlns:a16="http://schemas.microsoft.com/office/drawing/2014/main" id="{8D76D288-AA9B-E54A-851C-616D06449D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5118" y="1432559"/>
            <a:ext cx="4389119" cy="4389119"/>
          </a:xfrm>
          <a:prstGeom prst="rect">
            <a:avLst/>
          </a:prstGeom>
        </p:spPr>
      </p:pic>
      <p:pic>
        <p:nvPicPr>
          <p:cNvPr id="18" name="Picture 17" descr="A close up of a sign&#10;&#10;Description automatically generated">
            <a:extLst>
              <a:ext uri="{FF2B5EF4-FFF2-40B4-BE49-F238E27FC236}">
                <a16:creationId xmlns:a16="http://schemas.microsoft.com/office/drawing/2014/main" id="{57E18F1C-7728-7C42-AD5A-0E7EF69B12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5116" y="1432557"/>
            <a:ext cx="4389119" cy="4389119"/>
          </a:xfrm>
          <a:prstGeom prst="rect">
            <a:avLst/>
          </a:prstGeom>
        </p:spPr>
      </p:pic>
      <p:pic>
        <p:nvPicPr>
          <p:cNvPr id="20" name="Picture 19" descr="A picture containing room, flower&#10;&#10;Description automatically generated">
            <a:extLst>
              <a:ext uri="{FF2B5EF4-FFF2-40B4-BE49-F238E27FC236}">
                <a16:creationId xmlns:a16="http://schemas.microsoft.com/office/drawing/2014/main" id="{488D4547-4427-294B-910B-CFDEE601D4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75117" y="1432558"/>
            <a:ext cx="4389118" cy="4389118"/>
          </a:xfrm>
          <a:prstGeom prst="rect">
            <a:avLst/>
          </a:prstGeom>
        </p:spPr>
      </p:pic>
      <p:sp>
        <p:nvSpPr>
          <p:cNvPr id="21" name="TextBox 20">
            <a:extLst>
              <a:ext uri="{FF2B5EF4-FFF2-40B4-BE49-F238E27FC236}">
                <a16:creationId xmlns:a16="http://schemas.microsoft.com/office/drawing/2014/main" id="{8650F879-50F6-6D41-9BF2-48C9F3F62563}"/>
              </a:ext>
            </a:extLst>
          </p:cNvPr>
          <p:cNvSpPr txBox="1"/>
          <p:nvPr/>
        </p:nvSpPr>
        <p:spPr>
          <a:xfrm>
            <a:off x="214611" y="6255616"/>
            <a:ext cx="421768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Source: PWC Navigating the SDGs: a business guide to engaging with the UN Global Goals (2019)</a:t>
            </a:r>
          </a:p>
        </p:txBody>
      </p:sp>
    </p:spTree>
    <p:extLst>
      <p:ext uri="{BB962C8B-B14F-4D97-AF65-F5344CB8AC3E}">
        <p14:creationId xmlns:p14="http://schemas.microsoft.com/office/powerpoint/2010/main" val="302111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heckerboard(across)">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6BFF6-4252-8146-A017-AE7D5523D710}"/>
              </a:ext>
            </a:extLst>
          </p:cNvPr>
          <p:cNvSpPr>
            <a:spLocks noGrp="1"/>
          </p:cNvSpPr>
          <p:nvPr>
            <p:ph type="title"/>
          </p:nvPr>
        </p:nvSpPr>
        <p:spPr/>
        <p:txBody>
          <a:bodyPr/>
          <a:lstStyle/>
          <a:p>
            <a:r>
              <a:rPr lang="en-US"/>
              <a:t>COBA Faculty Highlight - Dr. Razavi</a:t>
            </a:r>
          </a:p>
        </p:txBody>
      </p:sp>
      <p:pic>
        <p:nvPicPr>
          <p:cNvPr id="2050" name="Picture 2" descr="New Rouzbeh">
            <a:extLst>
              <a:ext uri="{FF2B5EF4-FFF2-40B4-BE49-F238E27FC236}">
                <a16:creationId xmlns:a16="http://schemas.microsoft.com/office/drawing/2014/main" id="{81BD80E6-F20D-A440-86FD-FF09124CFE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9538" y="1519632"/>
            <a:ext cx="3325232" cy="49878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67AF13F-84DA-0747-B421-89CAE3B02A4E}"/>
              </a:ext>
            </a:extLst>
          </p:cNvPr>
          <p:cNvSpPr txBox="1"/>
          <p:nvPr/>
        </p:nvSpPr>
        <p:spPr>
          <a:xfrm>
            <a:off x="4533900" y="2682240"/>
            <a:ext cx="6370320" cy="1754326"/>
          </a:xfrm>
          <a:prstGeom prst="rect">
            <a:avLst/>
          </a:prstGeom>
          <a:noFill/>
        </p:spPr>
        <p:txBody>
          <a:bodyPr wrap="square" lIns="91440" tIns="45720" rIns="91440" bIns="45720" rtlCol="0" anchor="t">
            <a:spAutoFit/>
          </a:bodyPr>
          <a:lstStyle/>
          <a:p>
            <a:r>
              <a:rPr lang="en-US" sz="3600"/>
              <a:t>Socio-economic Predictors of Electricity Theft in Developing Countries: An Indian Case Study</a:t>
            </a:r>
          </a:p>
        </p:txBody>
      </p:sp>
      <p:pic>
        <p:nvPicPr>
          <p:cNvPr id="7" name="Picture 6">
            <a:extLst>
              <a:ext uri="{FF2B5EF4-FFF2-40B4-BE49-F238E27FC236}">
                <a16:creationId xmlns:a16="http://schemas.microsoft.com/office/drawing/2014/main" id="{A244DB46-51A7-5E4C-BFDB-D66FE246B1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79043" y="5326431"/>
            <a:ext cx="1785957" cy="1403252"/>
          </a:xfrm>
          <a:prstGeom prst="rect">
            <a:avLst/>
          </a:prstGeom>
        </p:spPr>
      </p:pic>
    </p:spTree>
    <p:extLst>
      <p:ext uri="{BB962C8B-B14F-4D97-AF65-F5344CB8AC3E}">
        <p14:creationId xmlns:p14="http://schemas.microsoft.com/office/powerpoint/2010/main" val="1585053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 name="Group 1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8" name="Freeform: Shape 1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3" name="Rectangle 2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BAB671-CB23-6B47-944E-50B79151A45C}"/>
              </a:ext>
            </a:extLst>
          </p:cNvPr>
          <p:cNvSpPr>
            <a:spLocks noGrp="1"/>
          </p:cNvSpPr>
          <p:nvPr>
            <p:ph type="title"/>
          </p:nvPr>
        </p:nvSpPr>
        <p:spPr>
          <a:xfrm>
            <a:off x="394190" y="506546"/>
            <a:ext cx="5437187" cy="1291319"/>
          </a:xfrm>
        </p:spPr>
        <p:txBody>
          <a:bodyPr vert="horz" wrap="square" lIns="0" tIns="0" rIns="0" bIns="0" rtlCol="0" anchor="b" anchorCtr="0">
            <a:normAutofit/>
          </a:bodyPr>
          <a:lstStyle/>
          <a:p>
            <a:pPr>
              <a:lnSpc>
                <a:spcPct val="100000"/>
              </a:lnSpc>
            </a:pPr>
            <a:r>
              <a:rPr lang="en-US" sz="6400" kern="1200">
                <a:solidFill>
                  <a:schemeClr val="tx1"/>
                </a:solidFill>
                <a:latin typeface="+mj-lt"/>
                <a:ea typeface="+mj-ea"/>
                <a:cs typeface="+mj-cs"/>
              </a:rPr>
              <a:t>About Me </a:t>
            </a:r>
          </a:p>
        </p:txBody>
      </p:sp>
      <p:sp>
        <p:nvSpPr>
          <p:cNvPr id="25" name="Oval 24">
            <a:extLst>
              <a:ext uri="{FF2B5EF4-FFF2-40B4-BE49-F238E27FC236}">
                <a16:creationId xmlns:a16="http://schemas.microsoft.com/office/drawing/2014/main" id="{D87560B9-86B8-4558-93E9-FAB8DBE40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66122" y="7174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Freeform: Shape 26">
            <a:extLst>
              <a:ext uri="{FF2B5EF4-FFF2-40B4-BE49-F238E27FC236}">
                <a16:creationId xmlns:a16="http://schemas.microsoft.com/office/drawing/2014/main" id="{71400469-1077-4353-BFB5-E4159ADF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24143" y="5425719"/>
            <a:ext cx="826527" cy="463493"/>
          </a:xfrm>
          <a:custGeom>
            <a:avLst/>
            <a:gdLst>
              <a:gd name="connsiteX0" fmla="*/ 791231 w 826527"/>
              <a:gd name="connsiteY0" fmla="*/ 135754 h 463493"/>
              <a:gd name="connsiteX1" fmla="*/ 826527 w 826527"/>
              <a:gd name="connsiteY1" fmla="*/ 178533 h 463493"/>
              <a:gd name="connsiteX2" fmla="*/ 658803 w 826527"/>
              <a:gd name="connsiteY2" fmla="*/ 346257 h 463493"/>
              <a:gd name="connsiteX3" fmla="*/ 627362 w 826527"/>
              <a:gd name="connsiteY3" fmla="*/ 299623 h 463493"/>
              <a:gd name="connsiteX4" fmla="*/ 463493 w 826527"/>
              <a:gd name="connsiteY4" fmla="*/ 231747 h 463493"/>
              <a:gd name="connsiteX5" fmla="*/ 231747 w 826527"/>
              <a:gd name="connsiteY5" fmla="*/ 463493 h 463493"/>
              <a:gd name="connsiteX6" fmla="*/ 0 w 826527"/>
              <a:gd name="connsiteY6" fmla="*/ 463493 h 463493"/>
              <a:gd name="connsiteX7" fmla="*/ 463492 w 826527"/>
              <a:gd name="connsiteY7" fmla="*/ 0 h 463493"/>
              <a:gd name="connsiteX8" fmla="*/ 791231 w 826527"/>
              <a:gd name="connsiteY8" fmla="*/ 135754 h 46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6527" h="463493">
                <a:moveTo>
                  <a:pt x="791231" y="135754"/>
                </a:moveTo>
                <a:lnTo>
                  <a:pt x="826527" y="178533"/>
                </a:lnTo>
                <a:lnTo>
                  <a:pt x="658803" y="346257"/>
                </a:lnTo>
                <a:lnTo>
                  <a:pt x="627362" y="299623"/>
                </a:lnTo>
                <a:cubicBezTo>
                  <a:pt x="585424" y="257686"/>
                  <a:pt x="527487" y="231747"/>
                  <a:pt x="463493" y="231747"/>
                </a:cubicBezTo>
                <a:cubicBezTo>
                  <a:pt x="335503" y="231746"/>
                  <a:pt x="231746" y="335503"/>
                  <a:pt x="231747" y="463493"/>
                </a:cubicBezTo>
                <a:lnTo>
                  <a:pt x="0" y="463493"/>
                </a:lnTo>
                <a:cubicBezTo>
                  <a:pt x="0" y="207513"/>
                  <a:pt x="207513" y="0"/>
                  <a:pt x="463492" y="0"/>
                </a:cubicBezTo>
                <a:cubicBezTo>
                  <a:pt x="591482" y="0"/>
                  <a:pt x="707356" y="51879"/>
                  <a:pt x="791231" y="135754"/>
                </a:cubicBezTo>
                <a:close/>
              </a:path>
            </a:pathLst>
          </a:custGeom>
          <a:solidFill>
            <a:schemeClr val="bg2"/>
          </a:solidFill>
          <a:ln>
            <a:noFill/>
          </a:ln>
          <a:effectLst>
            <a:innerShdw blurRad="1270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9" name="Freeform: Shape 28">
            <a:extLst>
              <a:ext uri="{FF2B5EF4-FFF2-40B4-BE49-F238E27FC236}">
                <a16:creationId xmlns:a16="http://schemas.microsoft.com/office/drawing/2014/main" id="{F28851F7-6B20-43F1-90FF-B41CE11AF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62489" y="5445666"/>
            <a:ext cx="807174" cy="508309"/>
          </a:xfrm>
          <a:custGeom>
            <a:avLst/>
            <a:gdLst>
              <a:gd name="connsiteX0" fmla="*/ 791232 w 807174"/>
              <a:gd name="connsiteY0" fmla="*/ 148880 h 508309"/>
              <a:gd name="connsiteX1" fmla="*/ 807174 w 807174"/>
              <a:gd name="connsiteY1" fmla="*/ 170072 h 508309"/>
              <a:gd name="connsiteX2" fmla="*/ 636502 w 807174"/>
              <a:gd name="connsiteY2" fmla="*/ 340744 h 508309"/>
              <a:gd name="connsiteX3" fmla="*/ 627362 w 807174"/>
              <a:gd name="connsiteY3" fmla="*/ 328595 h 508309"/>
              <a:gd name="connsiteX4" fmla="*/ 463493 w 807174"/>
              <a:gd name="connsiteY4" fmla="*/ 254155 h 508309"/>
              <a:gd name="connsiteX5" fmla="*/ 231747 w 807174"/>
              <a:gd name="connsiteY5" fmla="*/ 508309 h 508309"/>
              <a:gd name="connsiteX6" fmla="*/ 0 w 807174"/>
              <a:gd name="connsiteY6" fmla="*/ 508309 h 508309"/>
              <a:gd name="connsiteX7" fmla="*/ 463493 w 807174"/>
              <a:gd name="connsiteY7" fmla="*/ 0 h 508309"/>
              <a:gd name="connsiteX8" fmla="*/ 791232 w 807174"/>
              <a:gd name="connsiteY8" fmla="*/ 148880 h 50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174" h="508309">
                <a:moveTo>
                  <a:pt x="791232" y="148880"/>
                </a:moveTo>
                <a:lnTo>
                  <a:pt x="807174" y="170072"/>
                </a:lnTo>
                <a:lnTo>
                  <a:pt x="636502" y="340744"/>
                </a:lnTo>
                <a:lnTo>
                  <a:pt x="627362" y="328595"/>
                </a:lnTo>
                <a:cubicBezTo>
                  <a:pt x="585425" y="282602"/>
                  <a:pt x="527487" y="254155"/>
                  <a:pt x="463493" y="254155"/>
                </a:cubicBezTo>
                <a:cubicBezTo>
                  <a:pt x="335503" y="254155"/>
                  <a:pt x="231746" y="367943"/>
                  <a:pt x="231747" y="508309"/>
                </a:cubicBezTo>
                <a:lnTo>
                  <a:pt x="0" y="508309"/>
                </a:lnTo>
                <a:cubicBezTo>
                  <a:pt x="0" y="227578"/>
                  <a:pt x="207513" y="0"/>
                  <a:pt x="463493" y="0"/>
                </a:cubicBezTo>
                <a:cubicBezTo>
                  <a:pt x="591482" y="-1"/>
                  <a:pt x="707356" y="56895"/>
                  <a:pt x="791232" y="148880"/>
                </a:cubicBezTo>
                <a:close/>
              </a:path>
            </a:pathLst>
          </a:custGeom>
          <a:solidFill>
            <a:schemeClr val="accent6">
              <a:lumMod val="60000"/>
              <a:lumOff val="40000"/>
              <a:alpha val="2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pic>
        <p:nvPicPr>
          <p:cNvPr id="6" name="Picture 6" descr="A person wearing glasses and smiling at the camera&#10;&#10;Description automatically generated">
            <a:extLst>
              <a:ext uri="{FF2B5EF4-FFF2-40B4-BE49-F238E27FC236}">
                <a16:creationId xmlns:a16="http://schemas.microsoft.com/office/drawing/2014/main" id="{7982568B-63ED-482F-AE14-8168AED9329B}"/>
              </a:ext>
            </a:extLst>
          </p:cNvPr>
          <p:cNvPicPr>
            <a:picLocks noGrp="1" noChangeAspect="1"/>
          </p:cNvPicPr>
          <p:nvPr>
            <p:ph idx="1"/>
          </p:nvPr>
        </p:nvPicPr>
        <p:blipFill rotWithShape="1">
          <a:blip r:embed="rId2"/>
          <a:srcRect r="1" b="22620"/>
          <a:stretch/>
        </p:blipFill>
        <p:spPr>
          <a:xfrm>
            <a:off x="6640455" y="606796"/>
            <a:ext cx="4868976" cy="5644408"/>
          </a:xfrm>
          <a:custGeom>
            <a:avLst/>
            <a:gdLst/>
            <a:ahLst/>
            <a:cxnLst/>
            <a:rect l="l" t="t" r="r" b="b"/>
            <a:pathLst>
              <a:path w="4868976" h="5644408">
                <a:moveTo>
                  <a:pt x="2398421" y="0"/>
                </a:moveTo>
                <a:lnTo>
                  <a:pt x="4868973" y="1424628"/>
                </a:lnTo>
                <a:lnTo>
                  <a:pt x="4868976" y="1424625"/>
                </a:lnTo>
                <a:lnTo>
                  <a:pt x="4868976" y="1424628"/>
                </a:lnTo>
                <a:lnTo>
                  <a:pt x="4868976" y="4219781"/>
                </a:lnTo>
                <a:lnTo>
                  <a:pt x="2398419" y="5644408"/>
                </a:lnTo>
                <a:lnTo>
                  <a:pt x="0" y="4219781"/>
                </a:lnTo>
                <a:lnTo>
                  <a:pt x="0" y="1424628"/>
                </a:lnTo>
                <a:lnTo>
                  <a:pt x="0" y="1424625"/>
                </a:lnTo>
                <a:lnTo>
                  <a:pt x="3" y="1424628"/>
                </a:lnTo>
                <a:close/>
              </a:path>
            </a:pathLst>
          </a:custGeom>
        </p:spPr>
      </p:pic>
      <p:sp>
        <p:nvSpPr>
          <p:cNvPr id="31" name="Oval 30">
            <a:extLst>
              <a:ext uri="{FF2B5EF4-FFF2-40B4-BE49-F238E27FC236}">
                <a16:creationId xmlns:a16="http://schemas.microsoft.com/office/drawing/2014/main" id="{09E6BACC-8290-425B-A517-1914E16D8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865497" y="5915162"/>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Box 6">
            <a:extLst>
              <a:ext uri="{FF2B5EF4-FFF2-40B4-BE49-F238E27FC236}">
                <a16:creationId xmlns:a16="http://schemas.microsoft.com/office/drawing/2014/main" id="{0BE5A1C9-BA7C-40A3-A254-DF420203A7D4}"/>
              </a:ext>
            </a:extLst>
          </p:cNvPr>
          <p:cNvSpPr txBox="1"/>
          <p:nvPr/>
        </p:nvSpPr>
        <p:spPr>
          <a:xfrm>
            <a:off x="280587" y="2231877"/>
            <a:ext cx="627546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Job Title:</a:t>
            </a:r>
          </a:p>
          <a:p>
            <a:r>
              <a:rPr lang="en-US"/>
              <a:t>Associate Director,  Assessment and Accreditation</a:t>
            </a:r>
          </a:p>
          <a:p>
            <a:endParaRPr lang="en-US"/>
          </a:p>
          <a:p>
            <a:r>
              <a:rPr lang="en-US" sz="2400" b="1"/>
              <a:t>Education:</a:t>
            </a:r>
          </a:p>
          <a:p>
            <a:pPr marL="342900" indent="-342900">
              <a:buFont typeface="Arial"/>
              <a:buChar char="•"/>
            </a:pPr>
            <a:r>
              <a:rPr lang="en-US"/>
              <a:t>MBA – Concentration International Finance</a:t>
            </a:r>
          </a:p>
          <a:p>
            <a:pPr marL="342900" indent="-342900">
              <a:buFont typeface="Arial"/>
              <a:buChar char="•"/>
            </a:pPr>
            <a:r>
              <a:rPr lang="en-US"/>
              <a:t>MSBA – Currently Pursuing</a:t>
            </a:r>
          </a:p>
          <a:p>
            <a:pPr marL="342900" indent="-342900">
              <a:buFont typeface="Arial"/>
              <a:buChar char="•"/>
            </a:pPr>
            <a:endParaRPr lang="en-US"/>
          </a:p>
          <a:p>
            <a:r>
              <a:rPr lang="en-US" sz="2400" b="1">
                <a:ea typeface="+mn-lt"/>
                <a:cs typeface="+mn-lt"/>
              </a:rPr>
              <a:t>Role Model:</a:t>
            </a:r>
            <a:endParaRPr lang="en-US" sz="2400"/>
          </a:p>
          <a:p>
            <a:r>
              <a:rPr lang="en-US"/>
              <a:t>Serena Williams </a:t>
            </a:r>
            <a:endParaRPr lang="en-US" sz="2800"/>
          </a:p>
          <a:p>
            <a:endParaRPr lang="en-US"/>
          </a:p>
          <a:p>
            <a:pPr>
              <a:buFont typeface="Arial"/>
            </a:pPr>
            <a:r>
              <a:rPr lang="en-US" sz="2400" b="1"/>
              <a:t>Starbucks Order:</a:t>
            </a:r>
          </a:p>
          <a:p>
            <a:r>
              <a:rPr lang="en-US"/>
              <a:t>Venti iced Coffee, non-fat milk, sugar-free vanilla, no classic</a:t>
            </a:r>
            <a:endParaRPr lang="en-US" b="1"/>
          </a:p>
          <a:p>
            <a:pPr marL="342900" indent="-342900">
              <a:buFont typeface="Arial"/>
              <a:buChar char="•"/>
            </a:pPr>
            <a:endParaRPr lang="en-US" sz="1200" b="1"/>
          </a:p>
        </p:txBody>
      </p:sp>
    </p:spTree>
    <p:extLst>
      <p:ext uri="{BB962C8B-B14F-4D97-AF65-F5344CB8AC3E}">
        <p14:creationId xmlns:p14="http://schemas.microsoft.com/office/powerpoint/2010/main" val="3254800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hree young women working at cafe">
            <a:extLst>
              <a:ext uri="{FF2B5EF4-FFF2-40B4-BE49-F238E27FC236}">
                <a16:creationId xmlns:a16="http://schemas.microsoft.com/office/drawing/2014/main" id="{97AD4582-8581-4EBF-B9A1-25500C1226B8}"/>
              </a:ext>
            </a:extLst>
          </p:cNvPr>
          <p:cNvPicPr>
            <a:picLocks noChangeAspect="1"/>
          </p:cNvPicPr>
          <p:nvPr/>
        </p:nvPicPr>
        <p:blipFill>
          <a:blip r:embed="rId3">
            <a:alphaModFix amt="35000"/>
          </a:blip>
          <a:stretch>
            <a:fillRect/>
          </a:stretch>
        </p:blipFill>
        <p:spPr>
          <a:xfrm>
            <a:off x="0" y="396938"/>
            <a:ext cx="12186301" cy="6857065"/>
          </a:xfrm>
          <a:prstGeom prst="rect">
            <a:avLst/>
          </a:prstGeom>
        </p:spPr>
      </p:pic>
      <p:sp>
        <p:nvSpPr>
          <p:cNvPr id="2" name="Title 1">
            <a:extLst>
              <a:ext uri="{FF2B5EF4-FFF2-40B4-BE49-F238E27FC236}">
                <a16:creationId xmlns:a16="http://schemas.microsoft.com/office/drawing/2014/main" id="{B0BAEB4F-805E-4347-ABAE-C335FD09EBB8}"/>
              </a:ext>
            </a:extLst>
          </p:cNvPr>
          <p:cNvSpPr>
            <a:spLocks noGrp="1"/>
          </p:cNvSpPr>
          <p:nvPr>
            <p:ph type="title"/>
          </p:nvPr>
        </p:nvSpPr>
        <p:spPr/>
        <p:txBody>
          <a:bodyPr/>
          <a:lstStyle/>
          <a:p>
            <a:r>
              <a:rPr lang="en-US"/>
              <a:t>Gender Equality - Gap</a:t>
            </a:r>
          </a:p>
        </p:txBody>
      </p:sp>
      <p:sp>
        <p:nvSpPr>
          <p:cNvPr id="3" name="Content Placeholder 2">
            <a:extLst>
              <a:ext uri="{FF2B5EF4-FFF2-40B4-BE49-F238E27FC236}">
                <a16:creationId xmlns:a16="http://schemas.microsoft.com/office/drawing/2014/main" id="{C1E19B48-0F44-D849-BAAE-B2B74C03051B}"/>
              </a:ext>
            </a:extLst>
          </p:cNvPr>
          <p:cNvSpPr>
            <a:spLocks noGrp="1"/>
          </p:cNvSpPr>
          <p:nvPr>
            <p:ph idx="1"/>
          </p:nvPr>
        </p:nvSpPr>
        <p:spPr>
          <a:xfrm>
            <a:off x="550863" y="1628938"/>
            <a:ext cx="5545137" cy="4463886"/>
          </a:xfrm>
        </p:spPr>
        <p:txBody>
          <a:bodyPr vert="horz" wrap="square" lIns="0" tIns="0" rIns="0" bIns="0" rtlCol="0" anchor="t">
            <a:normAutofit/>
          </a:bodyPr>
          <a:lstStyle/>
          <a:p>
            <a:r>
              <a:rPr lang="en-US" sz="2800">
                <a:solidFill>
                  <a:srgbClr val="FFFFFF"/>
                </a:solidFill>
              </a:rPr>
              <a:t>73% of GAP workforce are women</a:t>
            </a:r>
          </a:p>
          <a:p>
            <a:r>
              <a:rPr lang="en-US" sz="2800">
                <a:solidFill>
                  <a:srgbClr val="FFFFFF"/>
                </a:solidFill>
              </a:rPr>
              <a:t>In 2014, released compensation data showing equal payment for work</a:t>
            </a:r>
          </a:p>
          <a:p>
            <a:r>
              <a:rPr lang="en-US" sz="2800">
                <a:solidFill>
                  <a:srgbClr val="FFFFFF"/>
                </a:solidFill>
              </a:rPr>
              <a:t>Created a global campaign highlighting gender and pay discrepancies </a:t>
            </a:r>
            <a:endParaRPr lang="en-US" sz="2800"/>
          </a:p>
          <a:p>
            <a:r>
              <a:rPr lang="en-US" sz="2800">
                <a:solidFill>
                  <a:srgbClr val="FFFFFF"/>
                </a:solidFill>
              </a:rPr>
              <a:t>Enjoy reputation boost; higher retention among women employees </a:t>
            </a:r>
            <a:endParaRPr lang="en-US" sz="2800"/>
          </a:p>
        </p:txBody>
      </p:sp>
      <p:pic>
        <p:nvPicPr>
          <p:cNvPr id="9" name="Picture 8" descr="A close up of a sign&#10;&#10;Description automatically generated">
            <a:extLst>
              <a:ext uri="{FF2B5EF4-FFF2-40B4-BE49-F238E27FC236}">
                <a16:creationId xmlns:a16="http://schemas.microsoft.com/office/drawing/2014/main" id="{222C927E-6A5C-1B4D-A97F-6E9E9BC9A2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3328" y="1529013"/>
            <a:ext cx="4463886" cy="4463886"/>
          </a:xfrm>
          <a:prstGeom prst="rect">
            <a:avLst/>
          </a:prstGeom>
        </p:spPr>
      </p:pic>
      <p:pic>
        <p:nvPicPr>
          <p:cNvPr id="11" name="Picture 10" descr="A close up of a sign&#10;&#10;Description automatically generated">
            <a:extLst>
              <a:ext uri="{FF2B5EF4-FFF2-40B4-BE49-F238E27FC236}">
                <a16:creationId xmlns:a16="http://schemas.microsoft.com/office/drawing/2014/main" id="{0161C5B5-64F2-EB46-A36D-1A41944882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3327" y="1529013"/>
            <a:ext cx="4463886" cy="4463886"/>
          </a:xfrm>
          <a:prstGeom prst="rect">
            <a:avLst/>
          </a:prstGeom>
        </p:spPr>
      </p:pic>
      <p:pic>
        <p:nvPicPr>
          <p:cNvPr id="13" name="Picture 12" descr="A close up of a sign&#10;&#10;Description automatically generated">
            <a:extLst>
              <a:ext uri="{FF2B5EF4-FFF2-40B4-BE49-F238E27FC236}">
                <a16:creationId xmlns:a16="http://schemas.microsoft.com/office/drawing/2014/main" id="{F7F931BB-427F-9C4E-8680-590CE5045F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3327" y="1529013"/>
            <a:ext cx="4463886" cy="4463886"/>
          </a:xfrm>
          <a:prstGeom prst="rect">
            <a:avLst/>
          </a:prstGeom>
        </p:spPr>
      </p:pic>
      <p:sp>
        <p:nvSpPr>
          <p:cNvPr id="14" name="TextBox 13">
            <a:extLst>
              <a:ext uri="{FF2B5EF4-FFF2-40B4-BE49-F238E27FC236}">
                <a16:creationId xmlns:a16="http://schemas.microsoft.com/office/drawing/2014/main" id="{DD04ECA6-2A00-7D49-BC35-967664DDEAC9}"/>
              </a:ext>
            </a:extLst>
          </p:cNvPr>
          <p:cNvSpPr txBox="1"/>
          <p:nvPr/>
        </p:nvSpPr>
        <p:spPr>
          <a:xfrm>
            <a:off x="201911" y="6312493"/>
            <a:ext cx="421768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Source: PWC Navigating the SDGs: a business guide to engaging with the UN Global Goals (2019)</a:t>
            </a:r>
          </a:p>
        </p:txBody>
      </p:sp>
    </p:spTree>
    <p:extLst>
      <p:ext uri="{BB962C8B-B14F-4D97-AF65-F5344CB8AC3E}">
        <p14:creationId xmlns:p14="http://schemas.microsoft.com/office/powerpoint/2010/main" val="188066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C04CAF-75B5-44BD-853D-1BB3233EF63D}"/>
              </a:ext>
            </a:extLst>
          </p:cNvPr>
          <p:cNvSpPr txBox="1"/>
          <p:nvPr/>
        </p:nvSpPr>
        <p:spPr>
          <a:xfrm>
            <a:off x="1087522" y="1928679"/>
            <a:ext cx="1037371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ea typeface="+mn-lt"/>
                <a:cs typeface="+mn-lt"/>
              </a:rPr>
              <a:t>The global labor force participation gap is estimated to cost the global economy how much USD? </a:t>
            </a:r>
            <a:endParaRPr lang="en-US" sz="4800"/>
          </a:p>
        </p:txBody>
      </p:sp>
      <p:pic>
        <p:nvPicPr>
          <p:cNvPr id="4" name="Picture 6" descr="A close up of a logo&#10;&#10;Description automatically generated">
            <a:extLst>
              <a:ext uri="{FF2B5EF4-FFF2-40B4-BE49-F238E27FC236}">
                <a16:creationId xmlns:a16="http://schemas.microsoft.com/office/drawing/2014/main" id="{D379BFF9-7EDF-401A-8961-2F6F047C6488}"/>
              </a:ext>
            </a:extLst>
          </p:cNvPr>
          <p:cNvPicPr>
            <a:picLocks noChangeAspect="1"/>
          </p:cNvPicPr>
          <p:nvPr/>
        </p:nvPicPr>
        <p:blipFill>
          <a:blip r:embed="rId3"/>
          <a:stretch>
            <a:fillRect/>
          </a:stretch>
        </p:blipFill>
        <p:spPr>
          <a:xfrm>
            <a:off x="7202681" y="5841436"/>
            <a:ext cx="4822676" cy="886569"/>
          </a:xfrm>
          <a:prstGeom prst="rect">
            <a:avLst/>
          </a:prstGeom>
        </p:spPr>
      </p:pic>
    </p:spTree>
    <p:extLst>
      <p:ext uri="{BB962C8B-B14F-4D97-AF65-F5344CB8AC3E}">
        <p14:creationId xmlns:p14="http://schemas.microsoft.com/office/powerpoint/2010/main" val="1161696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D70E-79E6-704D-8C1F-5605A8D5CEFA}"/>
              </a:ext>
            </a:extLst>
          </p:cNvPr>
          <p:cNvSpPr>
            <a:spLocks noGrp="1"/>
          </p:cNvSpPr>
          <p:nvPr>
            <p:ph type="title"/>
          </p:nvPr>
        </p:nvSpPr>
        <p:spPr/>
        <p:txBody>
          <a:bodyPr/>
          <a:lstStyle/>
          <a:p>
            <a:r>
              <a:rPr lang="en-US"/>
              <a:t>COBA Faculty Highlight– Dr. Laksmana </a:t>
            </a:r>
          </a:p>
        </p:txBody>
      </p:sp>
      <p:pic>
        <p:nvPicPr>
          <p:cNvPr id="1026" name="Picture 2" descr="Indrarini Laksmana">
            <a:extLst>
              <a:ext uri="{FF2B5EF4-FFF2-40B4-BE49-F238E27FC236}">
                <a16:creationId xmlns:a16="http://schemas.microsoft.com/office/drawing/2014/main" id="{5B6057E5-BB42-DC49-AFCC-BDA698162FE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9538" y="1439069"/>
            <a:ext cx="3351902" cy="50278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4B3BDDE-738B-574B-8C73-BA914F463BDA}"/>
              </a:ext>
            </a:extLst>
          </p:cNvPr>
          <p:cNvSpPr txBox="1"/>
          <p:nvPr/>
        </p:nvSpPr>
        <p:spPr>
          <a:xfrm>
            <a:off x="4831080" y="1856631"/>
            <a:ext cx="6370320" cy="2308324"/>
          </a:xfrm>
          <a:prstGeom prst="rect">
            <a:avLst/>
          </a:prstGeom>
          <a:noFill/>
        </p:spPr>
        <p:txBody>
          <a:bodyPr wrap="square" lIns="91440" tIns="45720" rIns="91440" bIns="45720" rtlCol="0" anchor="t">
            <a:spAutoFit/>
          </a:bodyPr>
          <a:lstStyle/>
          <a:p>
            <a:r>
              <a:rPr lang="en-US" sz="3600"/>
              <a:t>Female Leadership in Corporate Social Responsibility Reporting: Effects on Writing Readability and Future Social Performance </a:t>
            </a:r>
          </a:p>
        </p:txBody>
      </p:sp>
      <p:sp>
        <p:nvSpPr>
          <p:cNvPr id="6" name="TextBox 5">
            <a:extLst>
              <a:ext uri="{FF2B5EF4-FFF2-40B4-BE49-F238E27FC236}">
                <a16:creationId xmlns:a16="http://schemas.microsoft.com/office/drawing/2014/main" id="{D8969EE0-1025-0044-8DBE-A3F54D78B05E}"/>
              </a:ext>
            </a:extLst>
          </p:cNvPr>
          <p:cNvSpPr txBox="1"/>
          <p:nvPr/>
        </p:nvSpPr>
        <p:spPr>
          <a:xfrm>
            <a:off x="4831080" y="4641191"/>
            <a:ext cx="6370320" cy="1200329"/>
          </a:xfrm>
          <a:prstGeom prst="rect">
            <a:avLst/>
          </a:prstGeom>
          <a:noFill/>
        </p:spPr>
        <p:txBody>
          <a:bodyPr wrap="square" rtlCol="0">
            <a:spAutoFit/>
          </a:bodyPr>
          <a:lstStyle/>
          <a:p>
            <a:r>
              <a:rPr lang="en-US" sz="3600"/>
              <a:t>Board Diversity and Corporate Investment Oversight</a:t>
            </a:r>
          </a:p>
        </p:txBody>
      </p:sp>
      <p:pic>
        <p:nvPicPr>
          <p:cNvPr id="8" name="Picture 7">
            <a:extLst>
              <a:ext uri="{FF2B5EF4-FFF2-40B4-BE49-F238E27FC236}">
                <a16:creationId xmlns:a16="http://schemas.microsoft.com/office/drawing/2014/main" id="{553AAC93-96A9-B842-ACD7-603E0E2B20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043" y="5326431"/>
            <a:ext cx="1785957" cy="1403252"/>
          </a:xfrm>
          <a:prstGeom prst="rect">
            <a:avLst/>
          </a:prstGeom>
        </p:spPr>
      </p:pic>
    </p:spTree>
    <p:extLst>
      <p:ext uri="{BB962C8B-B14F-4D97-AF65-F5344CB8AC3E}">
        <p14:creationId xmlns:p14="http://schemas.microsoft.com/office/powerpoint/2010/main" val="3058429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Vineyard against clear sky">
            <a:extLst>
              <a:ext uri="{FF2B5EF4-FFF2-40B4-BE49-F238E27FC236}">
                <a16:creationId xmlns:a16="http://schemas.microsoft.com/office/drawing/2014/main" id="{D579C401-539B-4F56-AFA6-087D19690281}"/>
              </a:ext>
            </a:extLst>
          </p:cNvPr>
          <p:cNvPicPr>
            <a:picLocks noChangeAspect="1"/>
          </p:cNvPicPr>
          <p:nvPr/>
        </p:nvPicPr>
        <p:blipFill>
          <a:blip r:embed="rId3">
            <a:alphaModFix amt="35000"/>
          </a:blip>
          <a:stretch>
            <a:fillRect/>
          </a:stretch>
        </p:blipFill>
        <p:spPr>
          <a:xfrm>
            <a:off x="0" y="0"/>
            <a:ext cx="12257516" cy="6865524"/>
          </a:xfrm>
          <a:prstGeom prst="rect">
            <a:avLst/>
          </a:prstGeom>
        </p:spPr>
      </p:pic>
      <p:sp>
        <p:nvSpPr>
          <p:cNvPr id="2" name="Title 1">
            <a:extLst>
              <a:ext uri="{FF2B5EF4-FFF2-40B4-BE49-F238E27FC236}">
                <a16:creationId xmlns:a16="http://schemas.microsoft.com/office/drawing/2014/main" id="{FFFE0B3C-C43A-DE47-ABDA-70AD10CE1EC2}"/>
              </a:ext>
            </a:extLst>
          </p:cNvPr>
          <p:cNvSpPr>
            <a:spLocks noGrp="1"/>
          </p:cNvSpPr>
          <p:nvPr>
            <p:ph type="title"/>
          </p:nvPr>
        </p:nvSpPr>
        <p:spPr/>
        <p:txBody>
          <a:bodyPr/>
          <a:lstStyle/>
          <a:p>
            <a:r>
              <a:rPr lang="en-US"/>
              <a:t>Poverty – Grameen Danone Foods </a:t>
            </a:r>
          </a:p>
        </p:txBody>
      </p:sp>
      <p:sp>
        <p:nvSpPr>
          <p:cNvPr id="3" name="Content Placeholder 2">
            <a:extLst>
              <a:ext uri="{FF2B5EF4-FFF2-40B4-BE49-F238E27FC236}">
                <a16:creationId xmlns:a16="http://schemas.microsoft.com/office/drawing/2014/main" id="{E0C3DAEB-1946-8943-9CA7-020EE3E9C36E}"/>
              </a:ext>
            </a:extLst>
          </p:cNvPr>
          <p:cNvSpPr>
            <a:spLocks noGrp="1"/>
          </p:cNvSpPr>
          <p:nvPr>
            <p:ph idx="1"/>
          </p:nvPr>
        </p:nvSpPr>
        <p:spPr>
          <a:xfrm>
            <a:off x="233363" y="1645304"/>
            <a:ext cx="5862637" cy="3979625"/>
          </a:xfrm>
        </p:spPr>
        <p:txBody>
          <a:bodyPr>
            <a:noAutofit/>
          </a:bodyPr>
          <a:lstStyle/>
          <a:p>
            <a:r>
              <a:rPr lang="en-US" sz="2800"/>
              <a:t>Collaboration between Grameen Bank and Danone Foods</a:t>
            </a:r>
          </a:p>
          <a:p>
            <a:r>
              <a:rPr lang="en-US" sz="2800"/>
              <a:t>Create yogurt company to promote economic development and health</a:t>
            </a:r>
          </a:p>
          <a:p>
            <a:r>
              <a:rPr lang="en-US" sz="2800"/>
              <a:t>Sourced locally and sold at an affordable price</a:t>
            </a:r>
          </a:p>
          <a:p>
            <a:r>
              <a:rPr lang="en-US" sz="2800"/>
              <a:t>Learned to create a low-cost nutritious product  </a:t>
            </a:r>
          </a:p>
        </p:txBody>
      </p:sp>
      <p:pic>
        <p:nvPicPr>
          <p:cNvPr id="6" name="Picture 5" descr="A close up of a sign&#10;&#10;Description automatically generated">
            <a:extLst>
              <a:ext uri="{FF2B5EF4-FFF2-40B4-BE49-F238E27FC236}">
                <a16:creationId xmlns:a16="http://schemas.microsoft.com/office/drawing/2014/main" id="{0F6002FB-D7C5-064A-BE83-2DC3359D93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2847" y="1759373"/>
            <a:ext cx="4123883" cy="4123883"/>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87CFE0E8-F4DD-9D4D-BDDB-C5AD7F8190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3746" y="1743200"/>
            <a:ext cx="4122984" cy="4122984"/>
          </a:xfrm>
          <a:prstGeom prst="rect">
            <a:avLst/>
          </a:prstGeom>
        </p:spPr>
      </p:pic>
      <p:pic>
        <p:nvPicPr>
          <p:cNvPr id="10" name="Picture 9" descr="A close up of a sign&#10;&#10;Description automatically generated">
            <a:extLst>
              <a:ext uri="{FF2B5EF4-FFF2-40B4-BE49-F238E27FC236}">
                <a16:creationId xmlns:a16="http://schemas.microsoft.com/office/drawing/2014/main" id="{4E2E9DB5-060D-8140-AA2D-C568DC044B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2847" y="1737358"/>
            <a:ext cx="4167912" cy="4167912"/>
          </a:xfrm>
          <a:prstGeom prst="rect">
            <a:avLst/>
          </a:prstGeom>
        </p:spPr>
      </p:pic>
      <p:pic>
        <p:nvPicPr>
          <p:cNvPr id="14" name="Picture 13" descr="A close up of a sign&#10;&#10;Description automatically generated">
            <a:extLst>
              <a:ext uri="{FF2B5EF4-FFF2-40B4-BE49-F238E27FC236}">
                <a16:creationId xmlns:a16="http://schemas.microsoft.com/office/drawing/2014/main" id="{ED85CCA6-9BB7-1144-89DF-EA2828183A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22847" y="1748915"/>
            <a:ext cx="4167912" cy="4167912"/>
          </a:xfrm>
          <a:prstGeom prst="rect">
            <a:avLst/>
          </a:prstGeom>
        </p:spPr>
      </p:pic>
      <p:sp>
        <p:nvSpPr>
          <p:cNvPr id="15" name="TextBox 14">
            <a:extLst>
              <a:ext uri="{FF2B5EF4-FFF2-40B4-BE49-F238E27FC236}">
                <a16:creationId xmlns:a16="http://schemas.microsoft.com/office/drawing/2014/main" id="{D3D5C0D5-C282-CA48-99C4-34A2ADB6E8B8}"/>
              </a:ext>
            </a:extLst>
          </p:cNvPr>
          <p:cNvSpPr txBox="1"/>
          <p:nvPr/>
        </p:nvSpPr>
        <p:spPr>
          <a:xfrm>
            <a:off x="201911" y="6312493"/>
            <a:ext cx="421768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Source: PWC Navigating the SDGs: a business guide to engaging with the UN Global Goals (2019)</a:t>
            </a:r>
          </a:p>
        </p:txBody>
      </p:sp>
    </p:spTree>
    <p:extLst>
      <p:ext uri="{BB962C8B-B14F-4D97-AF65-F5344CB8AC3E}">
        <p14:creationId xmlns:p14="http://schemas.microsoft.com/office/powerpoint/2010/main" val="346644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heckerboard(across)">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F2C7-4638-354D-B995-D3D6061C6703}"/>
              </a:ext>
            </a:extLst>
          </p:cNvPr>
          <p:cNvSpPr>
            <a:spLocks noGrp="1"/>
          </p:cNvSpPr>
          <p:nvPr>
            <p:ph type="title"/>
          </p:nvPr>
        </p:nvSpPr>
        <p:spPr/>
        <p:txBody>
          <a:bodyPr/>
          <a:lstStyle/>
          <a:p>
            <a:r>
              <a:rPr lang="en-US"/>
              <a:t>COBA Faculty Highlight– Dr. Greenhalgh-Stanley </a:t>
            </a:r>
          </a:p>
        </p:txBody>
      </p:sp>
      <p:pic>
        <p:nvPicPr>
          <p:cNvPr id="3074" name="Picture 2" descr="Nadia Greenhalgh-Stanley, SWIB 2017 Speaker">
            <a:extLst>
              <a:ext uri="{FF2B5EF4-FFF2-40B4-BE49-F238E27FC236}">
                <a16:creationId xmlns:a16="http://schemas.microsoft.com/office/drawing/2014/main" id="{EFA7D19F-C853-F64E-9F0C-9CBD39F7BFE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9538" y="1881275"/>
            <a:ext cx="3199502" cy="47992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EA93306-E78C-AB4D-8995-810F9F4F4537}"/>
              </a:ext>
            </a:extLst>
          </p:cNvPr>
          <p:cNvSpPr txBox="1"/>
          <p:nvPr/>
        </p:nvSpPr>
        <p:spPr>
          <a:xfrm>
            <a:off x="4831080" y="2042160"/>
            <a:ext cx="6370320" cy="1200329"/>
          </a:xfrm>
          <a:prstGeom prst="rect">
            <a:avLst/>
          </a:prstGeom>
          <a:noFill/>
        </p:spPr>
        <p:txBody>
          <a:bodyPr wrap="square" rtlCol="0">
            <a:spAutoFit/>
          </a:bodyPr>
          <a:lstStyle/>
          <a:p>
            <a:r>
              <a:rPr lang="en-US" sz="3600"/>
              <a:t>Food Deserts and diet related health outcomes of the elderly</a:t>
            </a:r>
          </a:p>
        </p:txBody>
      </p:sp>
      <p:sp>
        <p:nvSpPr>
          <p:cNvPr id="6" name="TextBox 5">
            <a:extLst>
              <a:ext uri="{FF2B5EF4-FFF2-40B4-BE49-F238E27FC236}">
                <a16:creationId xmlns:a16="http://schemas.microsoft.com/office/drawing/2014/main" id="{D51C23A4-475C-DD47-9CEF-1FE62D041D77}"/>
              </a:ext>
            </a:extLst>
          </p:cNvPr>
          <p:cNvSpPr txBox="1"/>
          <p:nvPr/>
        </p:nvSpPr>
        <p:spPr>
          <a:xfrm>
            <a:off x="4831080" y="3776397"/>
            <a:ext cx="6370320" cy="1754326"/>
          </a:xfrm>
          <a:prstGeom prst="rect">
            <a:avLst/>
          </a:prstGeom>
          <a:noFill/>
        </p:spPr>
        <p:txBody>
          <a:bodyPr wrap="square" rtlCol="0">
            <a:spAutoFit/>
          </a:bodyPr>
          <a:lstStyle/>
          <a:p>
            <a:r>
              <a:rPr lang="en-US" sz="3600"/>
              <a:t>The Impact of Food Deserts on SNAP Participation and Food Insufficiency among the elderly</a:t>
            </a:r>
          </a:p>
        </p:txBody>
      </p:sp>
      <p:pic>
        <p:nvPicPr>
          <p:cNvPr id="7" name="Picture 6">
            <a:extLst>
              <a:ext uri="{FF2B5EF4-FFF2-40B4-BE49-F238E27FC236}">
                <a16:creationId xmlns:a16="http://schemas.microsoft.com/office/drawing/2014/main" id="{6F205ABB-F93C-7145-B8DF-8A1A0F3704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043" y="5326431"/>
            <a:ext cx="1785957" cy="1403252"/>
          </a:xfrm>
          <a:prstGeom prst="rect">
            <a:avLst/>
          </a:prstGeom>
        </p:spPr>
      </p:pic>
    </p:spTree>
    <p:extLst>
      <p:ext uri="{BB962C8B-B14F-4D97-AF65-F5344CB8AC3E}">
        <p14:creationId xmlns:p14="http://schemas.microsoft.com/office/powerpoint/2010/main" val="3316859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25513A-B7A3-B244-84BE-90F8D1332C40}"/>
              </a:ext>
            </a:extLst>
          </p:cNvPr>
          <p:cNvSpPr>
            <a:spLocks noGrp="1"/>
          </p:cNvSpPr>
          <p:nvPr>
            <p:ph idx="1"/>
          </p:nvPr>
        </p:nvSpPr>
        <p:spPr>
          <a:xfrm>
            <a:off x="550863" y="364351"/>
            <a:ext cx="11090274" cy="4963026"/>
          </a:xfrm>
        </p:spPr>
        <p:txBody>
          <a:bodyPr>
            <a:noAutofit/>
          </a:bodyPr>
          <a:lstStyle/>
          <a:p>
            <a:pPr marL="0" indent="0">
              <a:buNone/>
            </a:pPr>
            <a:r>
              <a:rPr lang="en-US" sz="4800" b="1"/>
              <a:t>“Overall, management accountants should approach the SDG journey in a spirit of determination to </a:t>
            </a:r>
            <a:r>
              <a:rPr lang="en-US" sz="4800" b="1" i="1">
                <a:solidFill>
                  <a:schemeClr val="accent1">
                    <a:lumMod val="60000"/>
                    <a:lumOff val="40000"/>
                  </a:schemeClr>
                </a:solidFill>
              </a:rPr>
              <a:t>help drive opportunity, prosperity and trust</a:t>
            </a:r>
            <a:r>
              <a:rPr lang="en-US" sz="4800" b="1">
                <a:solidFill>
                  <a:schemeClr val="accent1">
                    <a:lumMod val="60000"/>
                    <a:lumOff val="40000"/>
                  </a:schemeClr>
                </a:solidFill>
              </a:rPr>
              <a:t> </a:t>
            </a:r>
            <a:r>
              <a:rPr lang="en-US" sz="4800" b="1"/>
              <a:t>and ultimately create a sustainable future for all.”</a:t>
            </a:r>
          </a:p>
        </p:txBody>
      </p:sp>
      <p:sp>
        <p:nvSpPr>
          <p:cNvPr id="6" name="TextBox 5">
            <a:extLst>
              <a:ext uri="{FF2B5EF4-FFF2-40B4-BE49-F238E27FC236}">
                <a16:creationId xmlns:a16="http://schemas.microsoft.com/office/drawing/2014/main" id="{D54A70BA-0CC5-214B-87E3-46D16C859D78}"/>
              </a:ext>
            </a:extLst>
          </p:cNvPr>
          <p:cNvSpPr txBox="1"/>
          <p:nvPr/>
        </p:nvSpPr>
        <p:spPr>
          <a:xfrm>
            <a:off x="4073692" y="5944300"/>
            <a:ext cx="8118308" cy="646331"/>
          </a:xfrm>
          <a:prstGeom prst="rect">
            <a:avLst/>
          </a:prstGeom>
          <a:noFill/>
        </p:spPr>
        <p:txBody>
          <a:bodyPr wrap="square" rtlCol="0">
            <a:spAutoFit/>
          </a:bodyPr>
          <a:lstStyle/>
          <a:p>
            <a:pPr algn="l"/>
            <a:r>
              <a:rPr lang="en-US"/>
              <a:t>Source: Creating a Sustainable Future: The role of the accountant in implementing the sustainable development goals. - CGMA</a:t>
            </a:r>
          </a:p>
        </p:txBody>
      </p:sp>
    </p:spTree>
    <p:extLst>
      <p:ext uri="{BB962C8B-B14F-4D97-AF65-F5344CB8AC3E}">
        <p14:creationId xmlns:p14="http://schemas.microsoft.com/office/powerpoint/2010/main" val="284337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ACC5A-B01C-7D4E-97FD-92B6BD43C8F7}"/>
              </a:ext>
            </a:extLst>
          </p:cNvPr>
          <p:cNvSpPr>
            <a:spLocks noGrp="1"/>
          </p:cNvSpPr>
          <p:nvPr>
            <p:ph type="title"/>
          </p:nvPr>
        </p:nvSpPr>
        <p:spPr>
          <a:xfrm>
            <a:off x="351460" y="549275"/>
            <a:ext cx="11404945" cy="1332000"/>
          </a:xfrm>
        </p:spPr>
        <p:txBody>
          <a:bodyPr/>
          <a:lstStyle/>
          <a:p>
            <a:r>
              <a:rPr lang="en-US"/>
              <a:t>Leading Through Technology &amp; Innovation</a:t>
            </a:r>
          </a:p>
        </p:txBody>
      </p:sp>
      <p:pic>
        <p:nvPicPr>
          <p:cNvPr id="6" name="Graphic 5" descr="Cloud Computing">
            <a:extLst>
              <a:ext uri="{FF2B5EF4-FFF2-40B4-BE49-F238E27FC236}">
                <a16:creationId xmlns:a16="http://schemas.microsoft.com/office/drawing/2014/main" id="{8825FE10-4E92-5D46-A8BE-EBC82AECFF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06340" y="2019995"/>
            <a:ext cx="2179320" cy="2179320"/>
          </a:xfrm>
          <a:prstGeom prst="rect">
            <a:avLst/>
          </a:prstGeom>
        </p:spPr>
      </p:pic>
      <p:sp>
        <p:nvSpPr>
          <p:cNvPr id="7" name="TextBox 6">
            <a:extLst>
              <a:ext uri="{FF2B5EF4-FFF2-40B4-BE49-F238E27FC236}">
                <a16:creationId xmlns:a16="http://schemas.microsoft.com/office/drawing/2014/main" id="{53036BE6-D4D8-1044-86A2-2B56BA9C7DE2}"/>
              </a:ext>
            </a:extLst>
          </p:cNvPr>
          <p:cNvSpPr txBox="1"/>
          <p:nvPr/>
        </p:nvSpPr>
        <p:spPr>
          <a:xfrm>
            <a:off x="579121" y="4199315"/>
            <a:ext cx="3185160" cy="2062103"/>
          </a:xfrm>
          <a:prstGeom prst="rect">
            <a:avLst/>
          </a:prstGeom>
          <a:noFill/>
        </p:spPr>
        <p:txBody>
          <a:bodyPr wrap="square" rtlCol="0">
            <a:spAutoFit/>
          </a:bodyPr>
          <a:lstStyle/>
          <a:p>
            <a:r>
              <a:rPr lang="en-US" sz="3200"/>
              <a:t>Communicate how to create and preserve value</a:t>
            </a:r>
          </a:p>
        </p:txBody>
      </p:sp>
      <p:pic>
        <p:nvPicPr>
          <p:cNvPr id="9" name="Graphic 8" descr="Open book">
            <a:extLst>
              <a:ext uri="{FF2B5EF4-FFF2-40B4-BE49-F238E27FC236}">
                <a16:creationId xmlns:a16="http://schemas.microsoft.com/office/drawing/2014/main" id="{8574A291-80E3-FE4B-A7CD-701304AF35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35007" y="2155003"/>
            <a:ext cx="1770583" cy="1770583"/>
          </a:xfrm>
          <a:prstGeom prst="rect">
            <a:avLst/>
          </a:prstGeom>
        </p:spPr>
      </p:pic>
      <p:pic>
        <p:nvPicPr>
          <p:cNvPr id="11" name="Graphic 10" descr="Users">
            <a:extLst>
              <a:ext uri="{FF2B5EF4-FFF2-40B4-BE49-F238E27FC236}">
                <a16:creationId xmlns:a16="http://schemas.microsoft.com/office/drawing/2014/main" id="{C6098A7C-DA9E-6142-8498-815486631B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0698" y="2158716"/>
            <a:ext cx="2179320" cy="2179320"/>
          </a:xfrm>
          <a:prstGeom prst="rect">
            <a:avLst/>
          </a:prstGeom>
        </p:spPr>
      </p:pic>
      <p:sp>
        <p:nvSpPr>
          <p:cNvPr id="12" name="TextBox 11">
            <a:extLst>
              <a:ext uri="{FF2B5EF4-FFF2-40B4-BE49-F238E27FC236}">
                <a16:creationId xmlns:a16="http://schemas.microsoft.com/office/drawing/2014/main" id="{2E41FAE0-658B-084F-B19A-544854AA2CEA}"/>
              </a:ext>
            </a:extLst>
          </p:cNvPr>
          <p:cNvSpPr txBox="1"/>
          <p:nvPr/>
        </p:nvSpPr>
        <p:spPr>
          <a:xfrm>
            <a:off x="4461352" y="4338036"/>
            <a:ext cx="3185160" cy="1569660"/>
          </a:xfrm>
          <a:prstGeom prst="rect">
            <a:avLst/>
          </a:prstGeom>
          <a:noFill/>
        </p:spPr>
        <p:txBody>
          <a:bodyPr wrap="square" rtlCol="0">
            <a:spAutoFit/>
          </a:bodyPr>
          <a:lstStyle/>
          <a:p>
            <a:r>
              <a:rPr lang="en-US" sz="3200"/>
              <a:t>Access to data and knowledge of technology</a:t>
            </a:r>
          </a:p>
        </p:txBody>
      </p:sp>
      <p:sp>
        <p:nvSpPr>
          <p:cNvPr id="13" name="TextBox 12">
            <a:extLst>
              <a:ext uri="{FF2B5EF4-FFF2-40B4-BE49-F238E27FC236}">
                <a16:creationId xmlns:a16="http://schemas.microsoft.com/office/drawing/2014/main" id="{AE9F587D-29C8-CC49-A625-0F25E305B061}"/>
              </a:ext>
            </a:extLst>
          </p:cNvPr>
          <p:cNvSpPr txBox="1"/>
          <p:nvPr/>
        </p:nvSpPr>
        <p:spPr>
          <a:xfrm>
            <a:off x="8427719" y="4091814"/>
            <a:ext cx="3185160" cy="2062103"/>
          </a:xfrm>
          <a:prstGeom prst="rect">
            <a:avLst/>
          </a:prstGeom>
          <a:noFill/>
        </p:spPr>
        <p:txBody>
          <a:bodyPr wrap="square" lIns="91440" tIns="45720" rIns="91440" bIns="45720" rtlCol="0" anchor="t">
            <a:spAutoFit/>
          </a:bodyPr>
          <a:lstStyle/>
          <a:p>
            <a:r>
              <a:rPr lang="en-US" sz="3200"/>
              <a:t>Capacity to tell story about SDG alignment and value</a:t>
            </a:r>
          </a:p>
        </p:txBody>
      </p:sp>
      <p:cxnSp>
        <p:nvCxnSpPr>
          <p:cNvPr id="15" name="Straight Arrow Connector 14">
            <a:extLst>
              <a:ext uri="{FF2B5EF4-FFF2-40B4-BE49-F238E27FC236}">
                <a16:creationId xmlns:a16="http://schemas.microsoft.com/office/drawing/2014/main" id="{D88EB594-C5EA-0843-BB60-FF8480A3B617}"/>
              </a:ext>
            </a:extLst>
          </p:cNvPr>
          <p:cNvCxnSpPr>
            <a:cxnSpLocks/>
          </p:cNvCxnSpPr>
          <p:nvPr/>
        </p:nvCxnSpPr>
        <p:spPr>
          <a:xfrm>
            <a:off x="3150712" y="3337560"/>
            <a:ext cx="172608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2847ED2-FC6E-D846-BD58-79233E633392}"/>
              </a:ext>
            </a:extLst>
          </p:cNvPr>
          <p:cNvCxnSpPr>
            <a:cxnSpLocks/>
          </p:cNvCxnSpPr>
          <p:nvPr/>
        </p:nvCxnSpPr>
        <p:spPr>
          <a:xfrm>
            <a:off x="7185660" y="3337560"/>
            <a:ext cx="172608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7BA6E8B-E54A-4943-A6AB-33B3FC379AF3}"/>
              </a:ext>
            </a:extLst>
          </p:cNvPr>
          <p:cNvSpPr txBox="1"/>
          <p:nvPr/>
        </p:nvSpPr>
        <p:spPr>
          <a:xfrm>
            <a:off x="2921000" y="6487020"/>
            <a:ext cx="9804400" cy="307777"/>
          </a:xfrm>
          <a:prstGeom prst="rect">
            <a:avLst/>
          </a:prstGeom>
          <a:noFill/>
        </p:spPr>
        <p:txBody>
          <a:bodyPr wrap="square" rtlCol="0">
            <a:spAutoFit/>
          </a:bodyPr>
          <a:lstStyle/>
          <a:p>
            <a:pPr algn="l"/>
            <a:r>
              <a:rPr lang="en-US" sz="1400"/>
              <a:t>Source: Creating a Sustainable Future: The role of the accountant in implementing the sustainable development goals. - CGMA</a:t>
            </a:r>
          </a:p>
        </p:txBody>
      </p:sp>
    </p:spTree>
    <p:extLst>
      <p:ext uri="{BB962C8B-B14F-4D97-AF65-F5344CB8AC3E}">
        <p14:creationId xmlns:p14="http://schemas.microsoft.com/office/powerpoint/2010/main" val="93956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E2F43-7472-D446-807F-DB4DDA304FD8}"/>
              </a:ext>
            </a:extLst>
          </p:cNvPr>
          <p:cNvSpPr>
            <a:spLocks noGrp="1"/>
          </p:cNvSpPr>
          <p:nvPr>
            <p:ph type="title"/>
          </p:nvPr>
        </p:nvSpPr>
        <p:spPr>
          <a:xfrm>
            <a:off x="0" y="713898"/>
            <a:ext cx="12192000" cy="893763"/>
          </a:xfrm>
        </p:spPr>
        <p:txBody>
          <a:bodyPr>
            <a:normAutofit/>
          </a:bodyPr>
          <a:lstStyle/>
          <a:p>
            <a:pPr algn="ctr"/>
            <a:r>
              <a:rPr lang="en-US" sz="4400"/>
              <a:t>Driving ethical behavior across the value chain</a:t>
            </a:r>
          </a:p>
        </p:txBody>
      </p:sp>
      <p:pic>
        <p:nvPicPr>
          <p:cNvPr id="8" name="Picture 7" descr="A close up of a sign&#10;&#10;Description automatically generated">
            <a:extLst>
              <a:ext uri="{FF2B5EF4-FFF2-40B4-BE49-F238E27FC236}">
                <a16:creationId xmlns:a16="http://schemas.microsoft.com/office/drawing/2014/main" id="{7E8EB546-B02D-7A48-8E8A-C1DE0E992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8984" y="4295852"/>
            <a:ext cx="1848250" cy="1848250"/>
          </a:xfrm>
          <a:prstGeom prst="rect">
            <a:avLst/>
          </a:prstGeom>
        </p:spPr>
      </p:pic>
      <p:pic>
        <p:nvPicPr>
          <p:cNvPr id="10" name="Picture 9" descr="A close up of a sign&#10;&#10;Description automatically generated">
            <a:extLst>
              <a:ext uri="{FF2B5EF4-FFF2-40B4-BE49-F238E27FC236}">
                <a16:creationId xmlns:a16="http://schemas.microsoft.com/office/drawing/2014/main" id="{D5BC330A-B491-E94C-8EFD-123642B195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2568" y="4302928"/>
            <a:ext cx="1848250" cy="1848250"/>
          </a:xfrm>
          <a:prstGeom prst="rect">
            <a:avLst/>
          </a:prstGeom>
        </p:spPr>
      </p:pic>
      <p:pic>
        <p:nvPicPr>
          <p:cNvPr id="12" name="Picture 11" descr="A close up of a sign&#10;&#10;Description automatically generated">
            <a:extLst>
              <a:ext uri="{FF2B5EF4-FFF2-40B4-BE49-F238E27FC236}">
                <a16:creationId xmlns:a16="http://schemas.microsoft.com/office/drawing/2014/main" id="{56A37158-C804-9048-A8FE-4B12675C20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8984" y="2196241"/>
            <a:ext cx="1848250" cy="1848250"/>
          </a:xfrm>
          <a:prstGeom prst="rect">
            <a:avLst/>
          </a:prstGeom>
        </p:spPr>
      </p:pic>
      <p:pic>
        <p:nvPicPr>
          <p:cNvPr id="18" name="Picture 17" descr="A close up of a sign&#10;&#10;Description automatically generated">
            <a:extLst>
              <a:ext uri="{FF2B5EF4-FFF2-40B4-BE49-F238E27FC236}">
                <a16:creationId xmlns:a16="http://schemas.microsoft.com/office/drawing/2014/main" id="{D724BCF4-125A-3144-8FB2-EEFED3260C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1816" y="4302928"/>
            <a:ext cx="1855326" cy="1855326"/>
          </a:xfrm>
          <a:prstGeom prst="rect">
            <a:avLst/>
          </a:prstGeom>
        </p:spPr>
      </p:pic>
      <p:pic>
        <p:nvPicPr>
          <p:cNvPr id="16" name="Picture 15" descr="A picture containing room, flower&#10;&#10;Description automatically generated">
            <a:extLst>
              <a:ext uri="{FF2B5EF4-FFF2-40B4-BE49-F238E27FC236}">
                <a16:creationId xmlns:a16="http://schemas.microsoft.com/office/drawing/2014/main" id="{C0E8D668-3268-894F-A849-0A54A80138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5400" y="4295852"/>
            <a:ext cx="1848250" cy="1848250"/>
          </a:xfrm>
          <a:prstGeom prst="rect">
            <a:avLst/>
          </a:prstGeom>
        </p:spPr>
      </p:pic>
      <p:pic>
        <p:nvPicPr>
          <p:cNvPr id="14" name="Picture 13" descr="A close up of a sign&#10;&#10;Description automatically generated">
            <a:extLst>
              <a:ext uri="{FF2B5EF4-FFF2-40B4-BE49-F238E27FC236}">
                <a16:creationId xmlns:a16="http://schemas.microsoft.com/office/drawing/2014/main" id="{F7E8B77C-9733-1743-8527-C0C298A3CE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68324" y="2189165"/>
            <a:ext cx="1855326" cy="1855326"/>
          </a:xfrm>
          <a:prstGeom prst="rect">
            <a:avLst/>
          </a:prstGeom>
        </p:spPr>
      </p:pic>
      <p:pic>
        <p:nvPicPr>
          <p:cNvPr id="20" name="Picture 19" descr="A close up of a logo&#10;&#10;Description automatically generated">
            <a:extLst>
              <a:ext uri="{FF2B5EF4-FFF2-40B4-BE49-F238E27FC236}">
                <a16:creationId xmlns:a16="http://schemas.microsoft.com/office/drawing/2014/main" id="{F2B41F6A-2A3B-A343-A2BB-ABBE21FF017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94740" y="2205622"/>
            <a:ext cx="1855325" cy="1855325"/>
          </a:xfrm>
          <a:prstGeom prst="rect">
            <a:avLst/>
          </a:prstGeom>
        </p:spPr>
      </p:pic>
      <p:pic>
        <p:nvPicPr>
          <p:cNvPr id="6" name="Picture 5" descr="A close up of a sign&#10;&#10;Description automatically generated">
            <a:extLst>
              <a:ext uri="{FF2B5EF4-FFF2-40B4-BE49-F238E27FC236}">
                <a16:creationId xmlns:a16="http://schemas.microsoft.com/office/drawing/2014/main" id="{2FBB029B-60F5-C846-BEA9-EA450673FF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2568" y="2160900"/>
            <a:ext cx="1855326" cy="1855326"/>
          </a:xfrm>
          <a:prstGeom prst="rect">
            <a:avLst/>
          </a:prstGeom>
        </p:spPr>
      </p:pic>
    </p:spTree>
    <p:extLst>
      <p:ext uri="{BB962C8B-B14F-4D97-AF65-F5344CB8AC3E}">
        <p14:creationId xmlns:p14="http://schemas.microsoft.com/office/powerpoint/2010/main" val="152045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24A965-ED66-8946-B152-C5FF5CD55C19}"/>
              </a:ext>
            </a:extLst>
          </p:cNvPr>
          <p:cNvSpPr>
            <a:spLocks noGrp="1"/>
          </p:cNvSpPr>
          <p:nvPr>
            <p:ph type="title"/>
          </p:nvPr>
        </p:nvSpPr>
        <p:spPr>
          <a:xfrm>
            <a:off x="6201412" y="549275"/>
            <a:ext cx="5437185" cy="1997855"/>
          </a:xfrm>
        </p:spPr>
        <p:txBody>
          <a:bodyPr wrap="square" anchor="b">
            <a:normAutofit/>
          </a:bodyPr>
          <a:lstStyle/>
          <a:p>
            <a:r>
              <a:rPr lang="en-US" sz="4400"/>
              <a:t>Tightening the Focus on Governance and Stewardship</a:t>
            </a:r>
          </a:p>
        </p:txBody>
      </p:sp>
      <p:pic>
        <p:nvPicPr>
          <p:cNvPr id="5" name="Content Placeholder 4" descr="A close up of a sign&#10;&#10;Description automatically generated">
            <a:extLst>
              <a:ext uri="{FF2B5EF4-FFF2-40B4-BE49-F238E27FC236}">
                <a16:creationId xmlns:a16="http://schemas.microsoft.com/office/drawing/2014/main" id="{30511F8E-FB74-1D4C-8479-74E07870F7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403" y="882969"/>
            <a:ext cx="5092062" cy="5092062"/>
          </a:xfrm>
          <a:custGeom>
            <a:avLst/>
            <a:gdLst/>
            <a:ahLst/>
            <a:cxnLst/>
            <a:rect l="l" t="t" r="r" b="b"/>
            <a:pathLst>
              <a:path w="5092062" h="5759450">
                <a:moveTo>
                  <a:pt x="0" y="0"/>
                </a:moveTo>
                <a:lnTo>
                  <a:pt x="5092062" y="0"/>
                </a:lnTo>
                <a:lnTo>
                  <a:pt x="5092062" y="5759450"/>
                </a:lnTo>
                <a:lnTo>
                  <a:pt x="0" y="5759450"/>
                </a:lnTo>
                <a:close/>
              </a:path>
            </a:pathLst>
          </a:custGeom>
        </p:spPr>
      </p:pic>
      <p:sp>
        <p:nvSpPr>
          <p:cNvPr id="9" name="Content Placeholder 8">
            <a:extLst>
              <a:ext uri="{FF2B5EF4-FFF2-40B4-BE49-F238E27FC236}">
                <a16:creationId xmlns:a16="http://schemas.microsoft.com/office/drawing/2014/main" id="{798FA18A-335E-490E-9F5B-F7B40E3096A6}"/>
              </a:ext>
            </a:extLst>
          </p:cNvPr>
          <p:cNvSpPr>
            <a:spLocks noGrp="1"/>
          </p:cNvSpPr>
          <p:nvPr>
            <p:ph idx="1"/>
          </p:nvPr>
        </p:nvSpPr>
        <p:spPr>
          <a:xfrm>
            <a:off x="6201410" y="2677306"/>
            <a:ext cx="5437187" cy="3415519"/>
          </a:xfrm>
        </p:spPr>
        <p:txBody>
          <a:bodyPr anchor="t">
            <a:normAutofit/>
          </a:bodyPr>
          <a:lstStyle/>
          <a:p>
            <a:r>
              <a:rPr lang="en-US" sz="2800">
                <a:solidFill>
                  <a:srgbClr val="FFFFFF"/>
                </a:solidFill>
              </a:rPr>
              <a:t>Staying updated on standards and regulations that impact the business.</a:t>
            </a:r>
          </a:p>
          <a:p>
            <a:r>
              <a:rPr lang="en-US" sz="2800">
                <a:solidFill>
                  <a:srgbClr val="FFFFFF"/>
                </a:solidFill>
              </a:rPr>
              <a:t>Laws are strengthening in areas such as human rights, anti-corruption and data privacy</a:t>
            </a:r>
          </a:p>
        </p:txBody>
      </p:sp>
      <p:sp>
        <p:nvSpPr>
          <p:cNvPr id="8" name="TextBox 7">
            <a:extLst>
              <a:ext uri="{FF2B5EF4-FFF2-40B4-BE49-F238E27FC236}">
                <a16:creationId xmlns:a16="http://schemas.microsoft.com/office/drawing/2014/main" id="{5EDC27AF-E8C7-AB4C-942C-71AB19C09BB2}"/>
              </a:ext>
            </a:extLst>
          </p:cNvPr>
          <p:cNvSpPr txBox="1"/>
          <p:nvPr/>
        </p:nvSpPr>
        <p:spPr>
          <a:xfrm>
            <a:off x="2816087" y="6461423"/>
            <a:ext cx="10109200" cy="307777"/>
          </a:xfrm>
          <a:prstGeom prst="rect">
            <a:avLst/>
          </a:prstGeom>
          <a:noFill/>
        </p:spPr>
        <p:txBody>
          <a:bodyPr wrap="square" rtlCol="0">
            <a:spAutoFit/>
          </a:bodyPr>
          <a:lstStyle/>
          <a:p>
            <a:pPr algn="l"/>
            <a:r>
              <a:rPr lang="en-US" sz="1400"/>
              <a:t>Source: Creating a Sustainable Future: The role of the accountant in implementing the sustainable development goals. - CGMA</a:t>
            </a:r>
          </a:p>
        </p:txBody>
      </p:sp>
    </p:spTree>
    <p:extLst>
      <p:ext uri="{BB962C8B-B14F-4D97-AF65-F5344CB8AC3E}">
        <p14:creationId xmlns:p14="http://schemas.microsoft.com/office/powerpoint/2010/main" val="1973175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6" name="Group 15">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7" name="Freeform: Shape 16">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2" name="Rectangle 21">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05DC92-AC7E-1A4F-9C55-097063BC0FD7}"/>
              </a:ext>
            </a:extLst>
          </p:cNvPr>
          <p:cNvSpPr>
            <a:spLocks noGrp="1"/>
          </p:cNvSpPr>
          <p:nvPr>
            <p:ph type="title"/>
          </p:nvPr>
        </p:nvSpPr>
        <p:spPr>
          <a:xfrm>
            <a:off x="382354" y="739051"/>
            <a:ext cx="5988049" cy="1922609"/>
          </a:xfrm>
        </p:spPr>
        <p:txBody>
          <a:bodyPr vert="horz" wrap="square" lIns="0" tIns="0" rIns="0" bIns="0" rtlCol="0" anchor="b" anchorCtr="0">
            <a:normAutofit/>
          </a:bodyPr>
          <a:lstStyle/>
          <a:p>
            <a:r>
              <a:rPr lang="en-US" sz="4000"/>
              <a:t>Driving Increased Stakeholder Management and Partnership</a:t>
            </a:r>
          </a:p>
        </p:txBody>
      </p:sp>
      <p:pic>
        <p:nvPicPr>
          <p:cNvPr id="5" name="Picture 4" descr="A close up of a sign&#10;&#10;Description automatically generated">
            <a:extLst>
              <a:ext uri="{FF2B5EF4-FFF2-40B4-BE49-F238E27FC236}">
                <a16:creationId xmlns:a16="http://schemas.microsoft.com/office/drawing/2014/main" id="{98F06875-8E42-B541-993A-426E5A043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7746" y="877887"/>
            <a:ext cx="5102225" cy="5102225"/>
          </a:xfrm>
          <a:custGeom>
            <a:avLst/>
            <a:gdLst/>
            <a:ahLst/>
            <a:cxnLst/>
            <a:rect l="l" t="t" r="r" b="b"/>
            <a:pathLst>
              <a:path w="5102225" h="5761037">
                <a:moveTo>
                  <a:pt x="0" y="0"/>
                </a:moveTo>
                <a:lnTo>
                  <a:pt x="5102225" y="0"/>
                </a:lnTo>
                <a:lnTo>
                  <a:pt x="5102225" y="5761037"/>
                </a:lnTo>
                <a:lnTo>
                  <a:pt x="0" y="5761037"/>
                </a:lnTo>
                <a:close/>
              </a:path>
            </a:pathLst>
          </a:custGeom>
        </p:spPr>
      </p:pic>
      <p:sp>
        <p:nvSpPr>
          <p:cNvPr id="6" name="TextBox 5">
            <a:extLst>
              <a:ext uri="{FF2B5EF4-FFF2-40B4-BE49-F238E27FC236}">
                <a16:creationId xmlns:a16="http://schemas.microsoft.com/office/drawing/2014/main" id="{87A09559-6C45-3841-8280-66183689D2B7}"/>
              </a:ext>
            </a:extLst>
          </p:cNvPr>
          <p:cNvSpPr txBox="1"/>
          <p:nvPr/>
        </p:nvSpPr>
        <p:spPr>
          <a:xfrm>
            <a:off x="382354" y="3114953"/>
            <a:ext cx="5473700"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t>Leverage skills in business partnering when conducting stakeholder management</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Partnerships with government, non-profits and even competitors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21" name="TextBox 20">
            <a:extLst>
              <a:ext uri="{FF2B5EF4-FFF2-40B4-BE49-F238E27FC236}">
                <a16:creationId xmlns:a16="http://schemas.microsoft.com/office/drawing/2014/main" id="{2D6AE442-2F58-9148-9D96-281B25C55129}"/>
              </a:ext>
            </a:extLst>
          </p:cNvPr>
          <p:cNvSpPr txBox="1"/>
          <p:nvPr/>
        </p:nvSpPr>
        <p:spPr>
          <a:xfrm>
            <a:off x="2904987" y="6439695"/>
            <a:ext cx="10109200" cy="307777"/>
          </a:xfrm>
          <a:prstGeom prst="rect">
            <a:avLst/>
          </a:prstGeom>
          <a:noFill/>
        </p:spPr>
        <p:txBody>
          <a:bodyPr wrap="square" rtlCol="0">
            <a:spAutoFit/>
          </a:bodyPr>
          <a:lstStyle/>
          <a:p>
            <a:pPr algn="l"/>
            <a:r>
              <a:rPr lang="en-US" sz="1400"/>
              <a:t>Source: Creating a Sustainable Future: The role of the accountant in implementing the sustainable development goals. - CGMA</a:t>
            </a:r>
          </a:p>
        </p:txBody>
      </p:sp>
    </p:spTree>
    <p:extLst>
      <p:ext uri="{BB962C8B-B14F-4D97-AF65-F5344CB8AC3E}">
        <p14:creationId xmlns:p14="http://schemas.microsoft.com/office/powerpoint/2010/main" val="2017208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 name="Group 1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8" name="Freeform: Shape 1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3" name="Rectangle 2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BAB671-CB23-6B47-944E-50B79151A45C}"/>
              </a:ext>
            </a:extLst>
          </p:cNvPr>
          <p:cNvSpPr>
            <a:spLocks noGrp="1"/>
          </p:cNvSpPr>
          <p:nvPr>
            <p:ph type="title"/>
          </p:nvPr>
        </p:nvSpPr>
        <p:spPr>
          <a:xfrm>
            <a:off x="394190" y="506546"/>
            <a:ext cx="5437187" cy="1291319"/>
          </a:xfrm>
        </p:spPr>
        <p:txBody>
          <a:bodyPr vert="horz" wrap="square" lIns="0" tIns="0" rIns="0" bIns="0" rtlCol="0" anchor="b" anchorCtr="0">
            <a:normAutofit/>
          </a:bodyPr>
          <a:lstStyle/>
          <a:p>
            <a:pPr>
              <a:lnSpc>
                <a:spcPct val="100000"/>
              </a:lnSpc>
            </a:pPr>
            <a:r>
              <a:rPr lang="en-US" sz="6400" kern="1200">
                <a:solidFill>
                  <a:schemeClr val="tx1"/>
                </a:solidFill>
                <a:latin typeface="+mj-lt"/>
                <a:ea typeface="+mj-ea"/>
                <a:cs typeface="+mj-cs"/>
              </a:rPr>
              <a:t>About Me </a:t>
            </a:r>
          </a:p>
        </p:txBody>
      </p:sp>
      <p:sp>
        <p:nvSpPr>
          <p:cNvPr id="25" name="Oval 24">
            <a:extLst>
              <a:ext uri="{FF2B5EF4-FFF2-40B4-BE49-F238E27FC236}">
                <a16:creationId xmlns:a16="http://schemas.microsoft.com/office/drawing/2014/main" id="{D87560B9-86B8-4558-93E9-FAB8DBE40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66122" y="7174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Freeform: Shape 26">
            <a:extLst>
              <a:ext uri="{FF2B5EF4-FFF2-40B4-BE49-F238E27FC236}">
                <a16:creationId xmlns:a16="http://schemas.microsoft.com/office/drawing/2014/main" id="{71400469-1077-4353-BFB5-E4159ADF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24143" y="5425719"/>
            <a:ext cx="826527" cy="463493"/>
          </a:xfrm>
          <a:custGeom>
            <a:avLst/>
            <a:gdLst>
              <a:gd name="connsiteX0" fmla="*/ 791231 w 826527"/>
              <a:gd name="connsiteY0" fmla="*/ 135754 h 463493"/>
              <a:gd name="connsiteX1" fmla="*/ 826527 w 826527"/>
              <a:gd name="connsiteY1" fmla="*/ 178533 h 463493"/>
              <a:gd name="connsiteX2" fmla="*/ 658803 w 826527"/>
              <a:gd name="connsiteY2" fmla="*/ 346257 h 463493"/>
              <a:gd name="connsiteX3" fmla="*/ 627362 w 826527"/>
              <a:gd name="connsiteY3" fmla="*/ 299623 h 463493"/>
              <a:gd name="connsiteX4" fmla="*/ 463493 w 826527"/>
              <a:gd name="connsiteY4" fmla="*/ 231747 h 463493"/>
              <a:gd name="connsiteX5" fmla="*/ 231747 w 826527"/>
              <a:gd name="connsiteY5" fmla="*/ 463493 h 463493"/>
              <a:gd name="connsiteX6" fmla="*/ 0 w 826527"/>
              <a:gd name="connsiteY6" fmla="*/ 463493 h 463493"/>
              <a:gd name="connsiteX7" fmla="*/ 463492 w 826527"/>
              <a:gd name="connsiteY7" fmla="*/ 0 h 463493"/>
              <a:gd name="connsiteX8" fmla="*/ 791231 w 826527"/>
              <a:gd name="connsiteY8" fmla="*/ 135754 h 46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6527" h="463493">
                <a:moveTo>
                  <a:pt x="791231" y="135754"/>
                </a:moveTo>
                <a:lnTo>
                  <a:pt x="826527" y="178533"/>
                </a:lnTo>
                <a:lnTo>
                  <a:pt x="658803" y="346257"/>
                </a:lnTo>
                <a:lnTo>
                  <a:pt x="627362" y="299623"/>
                </a:lnTo>
                <a:cubicBezTo>
                  <a:pt x="585424" y="257686"/>
                  <a:pt x="527487" y="231747"/>
                  <a:pt x="463493" y="231747"/>
                </a:cubicBezTo>
                <a:cubicBezTo>
                  <a:pt x="335503" y="231746"/>
                  <a:pt x="231746" y="335503"/>
                  <a:pt x="231747" y="463493"/>
                </a:cubicBezTo>
                <a:lnTo>
                  <a:pt x="0" y="463493"/>
                </a:lnTo>
                <a:cubicBezTo>
                  <a:pt x="0" y="207513"/>
                  <a:pt x="207513" y="0"/>
                  <a:pt x="463492" y="0"/>
                </a:cubicBezTo>
                <a:cubicBezTo>
                  <a:pt x="591482" y="0"/>
                  <a:pt x="707356" y="51879"/>
                  <a:pt x="791231" y="135754"/>
                </a:cubicBezTo>
                <a:close/>
              </a:path>
            </a:pathLst>
          </a:custGeom>
          <a:solidFill>
            <a:schemeClr val="bg2"/>
          </a:solidFill>
          <a:ln>
            <a:noFill/>
          </a:ln>
          <a:effectLst>
            <a:innerShdw blurRad="1270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9" name="Freeform: Shape 28">
            <a:extLst>
              <a:ext uri="{FF2B5EF4-FFF2-40B4-BE49-F238E27FC236}">
                <a16:creationId xmlns:a16="http://schemas.microsoft.com/office/drawing/2014/main" id="{F28851F7-6B20-43F1-90FF-B41CE11AF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1562489" y="5445666"/>
            <a:ext cx="807174" cy="508309"/>
          </a:xfrm>
          <a:custGeom>
            <a:avLst/>
            <a:gdLst>
              <a:gd name="connsiteX0" fmla="*/ 791232 w 807174"/>
              <a:gd name="connsiteY0" fmla="*/ 148880 h 508309"/>
              <a:gd name="connsiteX1" fmla="*/ 807174 w 807174"/>
              <a:gd name="connsiteY1" fmla="*/ 170072 h 508309"/>
              <a:gd name="connsiteX2" fmla="*/ 636502 w 807174"/>
              <a:gd name="connsiteY2" fmla="*/ 340744 h 508309"/>
              <a:gd name="connsiteX3" fmla="*/ 627362 w 807174"/>
              <a:gd name="connsiteY3" fmla="*/ 328595 h 508309"/>
              <a:gd name="connsiteX4" fmla="*/ 463493 w 807174"/>
              <a:gd name="connsiteY4" fmla="*/ 254155 h 508309"/>
              <a:gd name="connsiteX5" fmla="*/ 231747 w 807174"/>
              <a:gd name="connsiteY5" fmla="*/ 508309 h 508309"/>
              <a:gd name="connsiteX6" fmla="*/ 0 w 807174"/>
              <a:gd name="connsiteY6" fmla="*/ 508309 h 508309"/>
              <a:gd name="connsiteX7" fmla="*/ 463493 w 807174"/>
              <a:gd name="connsiteY7" fmla="*/ 0 h 508309"/>
              <a:gd name="connsiteX8" fmla="*/ 791232 w 807174"/>
              <a:gd name="connsiteY8" fmla="*/ 148880 h 50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174" h="508309">
                <a:moveTo>
                  <a:pt x="791232" y="148880"/>
                </a:moveTo>
                <a:lnTo>
                  <a:pt x="807174" y="170072"/>
                </a:lnTo>
                <a:lnTo>
                  <a:pt x="636502" y="340744"/>
                </a:lnTo>
                <a:lnTo>
                  <a:pt x="627362" y="328595"/>
                </a:lnTo>
                <a:cubicBezTo>
                  <a:pt x="585425" y="282602"/>
                  <a:pt x="527487" y="254155"/>
                  <a:pt x="463493" y="254155"/>
                </a:cubicBezTo>
                <a:cubicBezTo>
                  <a:pt x="335503" y="254155"/>
                  <a:pt x="231746" y="367943"/>
                  <a:pt x="231747" y="508309"/>
                </a:cubicBezTo>
                <a:lnTo>
                  <a:pt x="0" y="508309"/>
                </a:lnTo>
                <a:cubicBezTo>
                  <a:pt x="0" y="227578"/>
                  <a:pt x="207513" y="0"/>
                  <a:pt x="463493" y="0"/>
                </a:cubicBezTo>
                <a:cubicBezTo>
                  <a:pt x="591482" y="-1"/>
                  <a:pt x="707356" y="56895"/>
                  <a:pt x="791232" y="148880"/>
                </a:cubicBezTo>
                <a:close/>
              </a:path>
            </a:pathLst>
          </a:custGeom>
          <a:solidFill>
            <a:schemeClr val="accent6">
              <a:lumMod val="60000"/>
              <a:lumOff val="40000"/>
              <a:alpha val="2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pic>
        <p:nvPicPr>
          <p:cNvPr id="6" name="Picture 6" descr="A person wearing glasses and smiling at the camera&#10;&#10;Description automatically generated">
            <a:extLst>
              <a:ext uri="{FF2B5EF4-FFF2-40B4-BE49-F238E27FC236}">
                <a16:creationId xmlns:a16="http://schemas.microsoft.com/office/drawing/2014/main" id="{7982568B-63ED-482F-AE14-8168AED9329B}"/>
              </a:ext>
            </a:extLst>
          </p:cNvPr>
          <p:cNvPicPr>
            <a:picLocks noGrp="1" noChangeAspect="1"/>
          </p:cNvPicPr>
          <p:nvPr>
            <p:ph idx="1"/>
          </p:nvPr>
        </p:nvPicPr>
        <p:blipFill rotWithShape="1">
          <a:blip r:embed="rId3"/>
          <a:srcRect r="1" b="22620"/>
          <a:stretch/>
        </p:blipFill>
        <p:spPr>
          <a:xfrm>
            <a:off x="6640455" y="606796"/>
            <a:ext cx="4868976" cy="5644408"/>
          </a:xfrm>
          <a:custGeom>
            <a:avLst/>
            <a:gdLst/>
            <a:ahLst/>
            <a:cxnLst/>
            <a:rect l="l" t="t" r="r" b="b"/>
            <a:pathLst>
              <a:path w="4868976" h="5644408">
                <a:moveTo>
                  <a:pt x="2398421" y="0"/>
                </a:moveTo>
                <a:lnTo>
                  <a:pt x="4868973" y="1424628"/>
                </a:lnTo>
                <a:lnTo>
                  <a:pt x="4868976" y="1424625"/>
                </a:lnTo>
                <a:lnTo>
                  <a:pt x="4868976" y="1424628"/>
                </a:lnTo>
                <a:lnTo>
                  <a:pt x="4868976" y="4219781"/>
                </a:lnTo>
                <a:lnTo>
                  <a:pt x="2398419" y="5644408"/>
                </a:lnTo>
                <a:lnTo>
                  <a:pt x="0" y="4219781"/>
                </a:lnTo>
                <a:lnTo>
                  <a:pt x="0" y="1424628"/>
                </a:lnTo>
                <a:lnTo>
                  <a:pt x="0" y="1424625"/>
                </a:lnTo>
                <a:lnTo>
                  <a:pt x="3" y="1424628"/>
                </a:lnTo>
                <a:close/>
              </a:path>
            </a:pathLst>
          </a:custGeom>
        </p:spPr>
      </p:pic>
      <p:sp>
        <p:nvSpPr>
          <p:cNvPr id="31" name="Oval 30">
            <a:extLst>
              <a:ext uri="{FF2B5EF4-FFF2-40B4-BE49-F238E27FC236}">
                <a16:creationId xmlns:a16="http://schemas.microsoft.com/office/drawing/2014/main" id="{09E6BACC-8290-425B-A517-1914E16D8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865497" y="5915162"/>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Box 6">
            <a:extLst>
              <a:ext uri="{FF2B5EF4-FFF2-40B4-BE49-F238E27FC236}">
                <a16:creationId xmlns:a16="http://schemas.microsoft.com/office/drawing/2014/main" id="{0BE5A1C9-BA7C-40A3-A254-DF420203A7D4}"/>
              </a:ext>
            </a:extLst>
          </p:cNvPr>
          <p:cNvSpPr txBox="1"/>
          <p:nvPr/>
        </p:nvSpPr>
        <p:spPr>
          <a:xfrm>
            <a:off x="280587" y="2231877"/>
            <a:ext cx="627546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Job Title:</a:t>
            </a:r>
          </a:p>
          <a:p>
            <a:r>
              <a:rPr lang="en-US"/>
              <a:t>Associate Director,  Assessment and Accreditation</a:t>
            </a:r>
          </a:p>
          <a:p>
            <a:endParaRPr lang="en-US"/>
          </a:p>
          <a:p>
            <a:r>
              <a:rPr lang="en-US" sz="2400" b="1"/>
              <a:t>Education:</a:t>
            </a:r>
          </a:p>
          <a:p>
            <a:pPr marL="342900" indent="-342900">
              <a:buFont typeface="Arial"/>
              <a:buChar char="•"/>
            </a:pPr>
            <a:r>
              <a:rPr lang="en-US"/>
              <a:t>MBA – Concentration International Finance</a:t>
            </a:r>
          </a:p>
          <a:p>
            <a:pPr marL="342900" indent="-342900">
              <a:buFont typeface="Arial"/>
              <a:buChar char="•"/>
            </a:pPr>
            <a:r>
              <a:rPr lang="en-US"/>
              <a:t>MSBA – Currently Pursuing</a:t>
            </a:r>
          </a:p>
          <a:p>
            <a:pPr marL="342900" indent="-342900">
              <a:buFont typeface="Arial"/>
              <a:buChar char="•"/>
            </a:pPr>
            <a:endParaRPr lang="en-US"/>
          </a:p>
          <a:p>
            <a:r>
              <a:rPr lang="en-US" sz="2400" b="1">
                <a:ea typeface="+mn-lt"/>
                <a:cs typeface="+mn-lt"/>
              </a:rPr>
              <a:t>Role Model:</a:t>
            </a:r>
            <a:endParaRPr lang="en-US" sz="2400"/>
          </a:p>
          <a:p>
            <a:r>
              <a:rPr lang="en-US"/>
              <a:t>Serena Williams </a:t>
            </a:r>
            <a:endParaRPr lang="en-US" sz="2800"/>
          </a:p>
          <a:p>
            <a:endParaRPr lang="en-US"/>
          </a:p>
          <a:p>
            <a:pPr>
              <a:buFont typeface="Arial"/>
            </a:pPr>
            <a:r>
              <a:rPr lang="en-US" sz="2400" b="1"/>
              <a:t>Starbucks Order:</a:t>
            </a:r>
          </a:p>
          <a:p>
            <a:r>
              <a:rPr lang="en-US"/>
              <a:t>Venti iced Coffee, non-fat milk, sugar-free vanilla, no classic</a:t>
            </a:r>
            <a:endParaRPr lang="en-US" b="1"/>
          </a:p>
          <a:p>
            <a:pPr marL="342900" indent="-342900">
              <a:buFont typeface="Arial"/>
              <a:buChar char="•"/>
            </a:pPr>
            <a:endParaRPr lang="en-US" sz="1200" b="1"/>
          </a:p>
        </p:txBody>
      </p:sp>
      <p:pic>
        <p:nvPicPr>
          <p:cNvPr id="22" name="Picture 21" descr="A screenshot of a cell phone&#10;&#10;Description automatically generated">
            <a:extLst>
              <a:ext uri="{FF2B5EF4-FFF2-40B4-BE49-F238E27FC236}">
                <a16:creationId xmlns:a16="http://schemas.microsoft.com/office/drawing/2014/main" id="{59555AF5-6BCD-0846-872A-796A3697D9E0}"/>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429" b="90000" l="9910" r="96836">
                        <a14:foregroundMark x1="32754" y1="5060" x2="32754" y2="5060"/>
                        <a14:foregroundMark x1="32754" y1="5060" x2="32754" y2="5060"/>
                        <a14:foregroundMark x1="53547" y1="1429" x2="53547" y2="1429"/>
                        <a14:foregroundMark x1="96836" y1="2440" x2="96836" y2="2440"/>
                        <a14:backgroundMark x1="37135" y1="32917" x2="37135" y2="32917"/>
                        <a14:backgroundMark x1="43046" y1="49702" x2="43046" y2="49702"/>
                        <a14:backgroundMark x1="52955" y1="48869" x2="53651" y2="54762"/>
                        <a14:backgroundMark x1="58727" y1="57798" x2="58727" y2="57798"/>
                        <a14:backgroundMark x1="58727" y1="57798" x2="58727" y2="57798"/>
                        <a14:backgroundMark x1="58727" y1="57798" x2="58727" y2="57798"/>
                      </a14:backgroundRemoval>
                    </a14:imgEffect>
                  </a14:imgLayer>
                </a14:imgProps>
              </a:ext>
              <a:ext uri="{28A0092B-C50C-407E-A947-70E740481C1C}">
                <a14:useLocalDpi xmlns:a14="http://schemas.microsoft.com/office/drawing/2010/main" val="0"/>
              </a:ext>
            </a:extLst>
          </a:blip>
          <a:stretch>
            <a:fillRect/>
          </a:stretch>
        </p:blipFill>
        <p:spPr>
          <a:xfrm>
            <a:off x="6304" y="70568"/>
            <a:ext cx="11740243" cy="6733309"/>
          </a:xfrm>
          <a:prstGeom prst="rect">
            <a:avLst/>
          </a:prstGeom>
        </p:spPr>
      </p:pic>
      <p:cxnSp>
        <p:nvCxnSpPr>
          <p:cNvPr id="24" name="Straight Arrow Connector 23">
            <a:extLst>
              <a:ext uri="{FF2B5EF4-FFF2-40B4-BE49-F238E27FC236}">
                <a16:creationId xmlns:a16="http://schemas.microsoft.com/office/drawing/2014/main" id="{610A1E28-D362-314A-8E60-AA133C129A28}"/>
              </a:ext>
            </a:extLst>
          </p:cNvPr>
          <p:cNvCxnSpPr>
            <a:cxnSpLocks/>
          </p:cNvCxnSpPr>
          <p:nvPr/>
        </p:nvCxnSpPr>
        <p:spPr>
          <a:xfrm>
            <a:off x="5361709" y="2350935"/>
            <a:ext cx="146858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325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0692F-EB57-B546-8E6A-D0F9CCCFDF5D}"/>
              </a:ext>
            </a:extLst>
          </p:cNvPr>
          <p:cNvSpPr>
            <a:spLocks noGrp="1"/>
          </p:cNvSpPr>
          <p:nvPr>
            <p:ph type="title"/>
          </p:nvPr>
        </p:nvSpPr>
        <p:spPr/>
        <p:txBody>
          <a:bodyPr/>
          <a:lstStyle/>
          <a:p>
            <a:r>
              <a:rPr lang="en-US"/>
              <a:t>Building Corporate Reporting around Integrated Thinking</a:t>
            </a:r>
          </a:p>
        </p:txBody>
      </p:sp>
      <p:sp>
        <p:nvSpPr>
          <p:cNvPr id="3" name="Content Placeholder 2">
            <a:extLst>
              <a:ext uri="{FF2B5EF4-FFF2-40B4-BE49-F238E27FC236}">
                <a16:creationId xmlns:a16="http://schemas.microsoft.com/office/drawing/2014/main" id="{150EC38D-AD84-4C48-B0B7-8934901F9487}"/>
              </a:ext>
            </a:extLst>
          </p:cNvPr>
          <p:cNvSpPr>
            <a:spLocks noGrp="1"/>
          </p:cNvSpPr>
          <p:nvPr>
            <p:ph idx="1"/>
          </p:nvPr>
        </p:nvSpPr>
        <p:spPr>
          <a:xfrm>
            <a:off x="1168909" y="1996999"/>
            <a:ext cx="10296262" cy="493625"/>
          </a:xfrm>
        </p:spPr>
        <p:txBody>
          <a:bodyPr/>
          <a:lstStyle/>
          <a:p>
            <a:pPr marL="0" indent="0" algn="ctr">
              <a:buNone/>
            </a:pPr>
            <a:r>
              <a:rPr lang="en-US"/>
              <a:t>Increase focus on non-financials when measuring corporate performance</a:t>
            </a:r>
          </a:p>
        </p:txBody>
      </p:sp>
      <p:pic>
        <p:nvPicPr>
          <p:cNvPr id="4" name="Picture 4" descr="A screenshot of a cell phone&#10;&#10;Description automatically generated">
            <a:extLst>
              <a:ext uri="{FF2B5EF4-FFF2-40B4-BE49-F238E27FC236}">
                <a16:creationId xmlns:a16="http://schemas.microsoft.com/office/drawing/2014/main" id="{12DB16BA-60F5-994A-A9FF-AD06D0DA0F6C}"/>
              </a:ext>
            </a:extLst>
          </p:cNvPr>
          <p:cNvPicPr>
            <a:picLocks noChangeAspect="1"/>
          </p:cNvPicPr>
          <p:nvPr/>
        </p:nvPicPr>
        <p:blipFill>
          <a:blip r:embed="rId3"/>
          <a:stretch>
            <a:fillRect/>
          </a:stretch>
        </p:blipFill>
        <p:spPr>
          <a:xfrm>
            <a:off x="1486503" y="2354996"/>
            <a:ext cx="3285061" cy="44061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5" descr="A screenshot of a cell phone&#10;&#10;Description automatically generated">
            <a:extLst>
              <a:ext uri="{FF2B5EF4-FFF2-40B4-BE49-F238E27FC236}">
                <a16:creationId xmlns:a16="http://schemas.microsoft.com/office/drawing/2014/main" id="{282841F0-69C7-004F-B861-F6F0F2849AF9}"/>
              </a:ext>
            </a:extLst>
          </p:cNvPr>
          <p:cNvPicPr>
            <a:picLocks noChangeAspect="1"/>
          </p:cNvPicPr>
          <p:nvPr/>
        </p:nvPicPr>
        <p:blipFill>
          <a:blip r:embed="rId4"/>
          <a:stretch>
            <a:fillRect/>
          </a:stretch>
        </p:blipFill>
        <p:spPr>
          <a:xfrm>
            <a:off x="4639405" y="2362715"/>
            <a:ext cx="3317891" cy="4398414"/>
          </a:xfrm>
          <a:prstGeom prst="rect">
            <a:avLst/>
          </a:prstGeom>
        </p:spPr>
      </p:pic>
      <p:pic>
        <p:nvPicPr>
          <p:cNvPr id="6" name="Picture 6" descr="A screenshot of a social media post&#10;&#10;Description automatically generated">
            <a:extLst>
              <a:ext uri="{FF2B5EF4-FFF2-40B4-BE49-F238E27FC236}">
                <a16:creationId xmlns:a16="http://schemas.microsoft.com/office/drawing/2014/main" id="{B1E7E9A2-9CD5-E144-A118-A04687ECE486}"/>
              </a:ext>
            </a:extLst>
          </p:cNvPr>
          <p:cNvPicPr>
            <a:picLocks noChangeAspect="1"/>
          </p:cNvPicPr>
          <p:nvPr/>
        </p:nvPicPr>
        <p:blipFill>
          <a:blip r:embed="rId5"/>
          <a:stretch>
            <a:fillRect/>
          </a:stretch>
        </p:blipFill>
        <p:spPr>
          <a:xfrm>
            <a:off x="7759359" y="2362715"/>
            <a:ext cx="3357368" cy="4398414"/>
          </a:xfrm>
          <a:prstGeom prst="rect">
            <a:avLst/>
          </a:prstGeom>
        </p:spPr>
      </p:pic>
      <p:sp>
        <p:nvSpPr>
          <p:cNvPr id="7" name="TextBox 6">
            <a:extLst>
              <a:ext uri="{FF2B5EF4-FFF2-40B4-BE49-F238E27FC236}">
                <a16:creationId xmlns:a16="http://schemas.microsoft.com/office/drawing/2014/main" id="{54131097-BB01-9F48-95C9-49869BE67A14}"/>
              </a:ext>
            </a:extLst>
          </p:cNvPr>
          <p:cNvSpPr txBox="1"/>
          <p:nvPr/>
        </p:nvSpPr>
        <p:spPr>
          <a:xfrm>
            <a:off x="446690" y="6453352"/>
            <a:ext cx="728366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Source: </a:t>
            </a:r>
            <a:r>
              <a:rPr lang="en-US" sz="1400">
                <a:ea typeface="+mn-lt"/>
                <a:cs typeface="+mn-lt"/>
              </a:rPr>
              <a:t>* Screen shots from Nike's FY 16/17 Sustainable Business Report</a:t>
            </a:r>
            <a:endParaRPr lang="en-US" sz="1400"/>
          </a:p>
        </p:txBody>
      </p:sp>
    </p:spTree>
    <p:extLst>
      <p:ext uri="{BB962C8B-B14F-4D97-AF65-F5344CB8AC3E}">
        <p14:creationId xmlns:p14="http://schemas.microsoft.com/office/powerpoint/2010/main" val="1461242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Underwater view">
            <a:extLst>
              <a:ext uri="{FF2B5EF4-FFF2-40B4-BE49-F238E27FC236}">
                <a16:creationId xmlns:a16="http://schemas.microsoft.com/office/drawing/2014/main" id="{C476DBCA-2C6A-46DA-ABF0-CDDFE27AD4A2}"/>
              </a:ext>
            </a:extLst>
          </p:cNvPr>
          <p:cNvPicPr>
            <a:picLocks noChangeAspect="1"/>
          </p:cNvPicPr>
          <p:nvPr/>
        </p:nvPicPr>
        <p:blipFill>
          <a:blip r:embed="rId3">
            <a:alphaModFix amt="50000"/>
          </a:blip>
          <a:stretch>
            <a:fillRect/>
          </a:stretch>
        </p:blipFill>
        <p:spPr>
          <a:xfrm>
            <a:off x="0" y="0"/>
            <a:ext cx="12191999" cy="6858000"/>
          </a:xfrm>
          <a:prstGeom prst="rect">
            <a:avLst/>
          </a:prstGeom>
        </p:spPr>
      </p:pic>
      <p:sp>
        <p:nvSpPr>
          <p:cNvPr id="2" name="TextBox 1">
            <a:extLst>
              <a:ext uri="{FF2B5EF4-FFF2-40B4-BE49-F238E27FC236}">
                <a16:creationId xmlns:a16="http://schemas.microsoft.com/office/drawing/2014/main" id="{9B544B0A-F192-AA4E-BB9E-9242D6D442E6}"/>
              </a:ext>
            </a:extLst>
          </p:cNvPr>
          <p:cNvSpPr txBox="1"/>
          <p:nvPr/>
        </p:nvSpPr>
        <p:spPr>
          <a:xfrm>
            <a:off x="673100" y="952500"/>
            <a:ext cx="2159000" cy="2031325"/>
          </a:xfrm>
          <a:prstGeom prst="rect">
            <a:avLst/>
          </a:prstGeom>
          <a:noFill/>
        </p:spPr>
        <p:txBody>
          <a:bodyPr wrap="square" rtlCol="0">
            <a:spAutoFit/>
          </a:bodyPr>
          <a:lstStyle/>
          <a:p>
            <a:pPr algn="ctr"/>
            <a:r>
              <a:rPr lang="en-US" sz="7200"/>
              <a:t>72%</a:t>
            </a:r>
            <a:endParaRPr lang="en-US"/>
          </a:p>
          <a:p>
            <a:pPr algn="ctr"/>
            <a:r>
              <a:rPr lang="en-US"/>
              <a:t>of companies mentioned the SDGs in their reporting</a:t>
            </a:r>
          </a:p>
        </p:txBody>
      </p:sp>
      <p:sp>
        <p:nvSpPr>
          <p:cNvPr id="3" name="TextBox 2">
            <a:extLst>
              <a:ext uri="{FF2B5EF4-FFF2-40B4-BE49-F238E27FC236}">
                <a16:creationId xmlns:a16="http://schemas.microsoft.com/office/drawing/2014/main" id="{F5A03D86-CC6D-D54D-927D-B9A233B73544}"/>
              </a:ext>
            </a:extLst>
          </p:cNvPr>
          <p:cNvSpPr txBox="1"/>
          <p:nvPr/>
        </p:nvSpPr>
        <p:spPr>
          <a:xfrm>
            <a:off x="673100" y="3479800"/>
            <a:ext cx="2159000" cy="2308324"/>
          </a:xfrm>
          <a:prstGeom prst="rect">
            <a:avLst/>
          </a:prstGeom>
          <a:noFill/>
        </p:spPr>
        <p:txBody>
          <a:bodyPr wrap="square" rtlCol="0">
            <a:spAutoFit/>
          </a:bodyPr>
          <a:lstStyle/>
          <a:p>
            <a:pPr algn="ctr"/>
            <a:r>
              <a:rPr lang="en-US" sz="7200"/>
              <a:t>21%</a:t>
            </a:r>
            <a:endParaRPr lang="en-US"/>
          </a:p>
          <a:p>
            <a:pPr algn="ctr"/>
            <a:r>
              <a:rPr lang="en-US"/>
              <a:t>of companies include reference to the SDGs in their CEO or Chair statement </a:t>
            </a:r>
          </a:p>
        </p:txBody>
      </p:sp>
      <p:sp>
        <p:nvSpPr>
          <p:cNvPr id="4" name="TextBox 3">
            <a:extLst>
              <a:ext uri="{FF2B5EF4-FFF2-40B4-BE49-F238E27FC236}">
                <a16:creationId xmlns:a16="http://schemas.microsoft.com/office/drawing/2014/main" id="{6D4C1A31-D947-9849-A24F-855582D95A96}"/>
              </a:ext>
            </a:extLst>
          </p:cNvPr>
          <p:cNvSpPr txBox="1"/>
          <p:nvPr/>
        </p:nvSpPr>
        <p:spPr>
          <a:xfrm>
            <a:off x="3187700" y="952500"/>
            <a:ext cx="2159000" cy="2308324"/>
          </a:xfrm>
          <a:prstGeom prst="rect">
            <a:avLst/>
          </a:prstGeom>
          <a:noFill/>
        </p:spPr>
        <p:txBody>
          <a:bodyPr wrap="square" lIns="91440" tIns="45720" rIns="91440" bIns="45720" rtlCol="0" anchor="t">
            <a:spAutoFit/>
          </a:bodyPr>
          <a:lstStyle/>
          <a:p>
            <a:pPr algn="ctr"/>
            <a:r>
              <a:rPr lang="en-US" sz="7200"/>
              <a:t>25%</a:t>
            </a:r>
            <a:endParaRPr lang="en-US"/>
          </a:p>
          <a:p>
            <a:pPr algn="ctr"/>
            <a:r>
              <a:rPr lang="en-US"/>
              <a:t>of companies included the SDGs in their published business strategy</a:t>
            </a:r>
          </a:p>
        </p:txBody>
      </p:sp>
      <p:sp>
        <p:nvSpPr>
          <p:cNvPr id="5" name="TextBox 4">
            <a:extLst>
              <a:ext uri="{FF2B5EF4-FFF2-40B4-BE49-F238E27FC236}">
                <a16:creationId xmlns:a16="http://schemas.microsoft.com/office/drawing/2014/main" id="{5DDFEE33-7B5B-2B4D-8D9F-FFFD2CB2058A}"/>
              </a:ext>
            </a:extLst>
          </p:cNvPr>
          <p:cNvSpPr txBox="1"/>
          <p:nvPr/>
        </p:nvSpPr>
        <p:spPr>
          <a:xfrm>
            <a:off x="3187700" y="3756799"/>
            <a:ext cx="2159000" cy="2031325"/>
          </a:xfrm>
          <a:prstGeom prst="rect">
            <a:avLst/>
          </a:prstGeom>
          <a:noFill/>
        </p:spPr>
        <p:txBody>
          <a:bodyPr wrap="square" rtlCol="0">
            <a:spAutoFit/>
          </a:bodyPr>
          <a:lstStyle/>
          <a:p>
            <a:pPr algn="ctr"/>
            <a:r>
              <a:rPr lang="en-US" sz="7200"/>
              <a:t>65%</a:t>
            </a:r>
            <a:endParaRPr lang="en-US"/>
          </a:p>
          <a:p>
            <a:pPr algn="ctr"/>
            <a:r>
              <a:rPr lang="en-US"/>
              <a:t>of companies referred to a specific SDG</a:t>
            </a:r>
          </a:p>
        </p:txBody>
      </p:sp>
      <p:sp>
        <p:nvSpPr>
          <p:cNvPr id="6" name="TextBox 5">
            <a:extLst>
              <a:ext uri="{FF2B5EF4-FFF2-40B4-BE49-F238E27FC236}">
                <a16:creationId xmlns:a16="http://schemas.microsoft.com/office/drawing/2014/main" id="{BD75141C-E915-0C44-B1B6-4770FF34EC8C}"/>
              </a:ext>
            </a:extLst>
          </p:cNvPr>
          <p:cNvSpPr txBox="1"/>
          <p:nvPr/>
        </p:nvSpPr>
        <p:spPr>
          <a:xfrm>
            <a:off x="6240318" y="948338"/>
            <a:ext cx="4813300" cy="5062924"/>
          </a:xfrm>
          <a:prstGeom prst="rect">
            <a:avLst/>
          </a:prstGeom>
          <a:noFill/>
        </p:spPr>
        <p:txBody>
          <a:bodyPr wrap="square" lIns="91440" tIns="45720" rIns="91440" bIns="45720" rtlCol="0" anchor="t">
            <a:spAutoFit/>
          </a:bodyPr>
          <a:lstStyle/>
          <a:p>
            <a:pPr algn="ctr"/>
            <a:r>
              <a:rPr lang="en-US" sz="28700"/>
              <a:t>1%</a:t>
            </a:r>
            <a:endParaRPr lang="en-US" sz="5400"/>
          </a:p>
          <a:p>
            <a:pPr algn="ctr"/>
            <a:r>
              <a:rPr lang="en-US"/>
              <a:t>of companies measured their performance  against SDGs and targets</a:t>
            </a:r>
          </a:p>
        </p:txBody>
      </p:sp>
      <p:sp>
        <p:nvSpPr>
          <p:cNvPr id="8" name="TextBox 7">
            <a:extLst>
              <a:ext uri="{FF2B5EF4-FFF2-40B4-BE49-F238E27FC236}">
                <a16:creationId xmlns:a16="http://schemas.microsoft.com/office/drawing/2014/main" id="{367B91A7-DC05-884A-B1EE-79E379C84FE1}"/>
              </a:ext>
            </a:extLst>
          </p:cNvPr>
          <p:cNvSpPr txBox="1"/>
          <p:nvPr/>
        </p:nvSpPr>
        <p:spPr>
          <a:xfrm>
            <a:off x="7451587" y="6306035"/>
            <a:ext cx="5489713" cy="307777"/>
          </a:xfrm>
          <a:prstGeom prst="rect">
            <a:avLst/>
          </a:prstGeom>
          <a:noFill/>
        </p:spPr>
        <p:txBody>
          <a:bodyPr wrap="square" lIns="91440" tIns="45720" rIns="91440" bIns="45720" rtlCol="0" anchor="t">
            <a:spAutoFit/>
          </a:bodyPr>
          <a:lstStyle/>
          <a:p>
            <a:pPr algn="l"/>
            <a:r>
              <a:rPr lang="en-US" sz="1400"/>
              <a:t>Source: PWC – Creating a strategy for a better world (2019)</a:t>
            </a:r>
          </a:p>
        </p:txBody>
      </p:sp>
    </p:spTree>
    <p:extLst>
      <p:ext uri="{BB962C8B-B14F-4D97-AF65-F5344CB8AC3E}">
        <p14:creationId xmlns:p14="http://schemas.microsoft.com/office/powerpoint/2010/main" val="58679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3" name="Oval 7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Oval 7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7" name="Group 7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78" name="Freeform: Shape 7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Oval 7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Oval 8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83" name="Rectangle 8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8FFECE-AA18-5D47-BCA9-5C21E2B4D97B}"/>
              </a:ext>
            </a:extLst>
          </p:cNvPr>
          <p:cNvSpPr txBox="1">
            <a:spLocks/>
          </p:cNvSpPr>
          <p:nvPr/>
        </p:nvSpPr>
        <p:spPr>
          <a:xfrm>
            <a:off x="550863" y="549275"/>
            <a:ext cx="5437187" cy="2859396"/>
          </a:xfrm>
          <a:prstGeom prst="rect">
            <a:avLst/>
          </a:prstGeom>
        </p:spPr>
        <p:txBody>
          <a:bodyPr vert="horz" wrap="square" lIns="0" tIns="0" rIns="0" bIns="0" rtlCol="0" anchor="b" anchorCtr="0">
            <a:normAutofit lnSpcReduction="10000"/>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nSpc>
                <a:spcPct val="100000"/>
              </a:lnSpc>
              <a:spcAft>
                <a:spcPts val="600"/>
              </a:spcAft>
            </a:pPr>
            <a:r>
              <a:rPr lang="en-US" sz="6400" kern="1200">
                <a:solidFill>
                  <a:schemeClr val="tx1"/>
                </a:solidFill>
                <a:latin typeface="+mj-lt"/>
                <a:ea typeface="+mj-ea"/>
                <a:cs typeface="+mj-cs"/>
              </a:rPr>
              <a:t>COBA Faculty Highlight– Dr. Tietz</a:t>
            </a:r>
          </a:p>
        </p:txBody>
      </p:sp>
      <p:pic>
        <p:nvPicPr>
          <p:cNvPr id="5122" name="Picture 2" descr="TIETZ">
            <a:extLst>
              <a:ext uri="{FF2B5EF4-FFF2-40B4-BE49-F238E27FC236}">
                <a16:creationId xmlns:a16="http://schemas.microsoft.com/office/drawing/2014/main" id="{F69D8929-B211-3244-A863-E751720C47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50" r="-2" b="25998"/>
          <a:stretch/>
        </p:blipFill>
        <p:spPr bwMode="auto">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grpSp>
        <p:nvGrpSpPr>
          <p:cNvPr id="85" name="Group 84">
            <a:extLst>
              <a:ext uri="{FF2B5EF4-FFF2-40B4-BE49-F238E27FC236}">
                <a16:creationId xmlns:a16="http://schemas.microsoft.com/office/drawing/2014/main" id="{73840CF4-F848-4FE0-AEA6-C9E806911B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20950" y="549275"/>
            <a:ext cx="667802" cy="631474"/>
            <a:chOff x="10478914" y="1506691"/>
            <a:chExt cx="667802" cy="631474"/>
          </a:xfrm>
        </p:grpSpPr>
        <p:sp>
          <p:nvSpPr>
            <p:cNvPr id="86" name="Freeform: Shape 85">
              <a:extLst>
                <a:ext uri="{FF2B5EF4-FFF2-40B4-BE49-F238E27FC236}">
                  <a16:creationId xmlns:a16="http://schemas.microsoft.com/office/drawing/2014/main" id="{F4B46153-41DB-494F-9B08-EBCCF27283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Oval 86">
              <a:extLst>
                <a:ext uri="{FF2B5EF4-FFF2-40B4-BE49-F238E27FC236}">
                  <a16:creationId xmlns:a16="http://schemas.microsoft.com/office/drawing/2014/main" id="{7B6D42DA-2D84-4A50-A359-7A5C651B1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9" name="Oval 88">
            <a:extLst>
              <a:ext uri="{FF2B5EF4-FFF2-40B4-BE49-F238E27FC236}">
                <a16:creationId xmlns:a16="http://schemas.microsoft.com/office/drawing/2014/main" id="{94459D96-B947-4C7F-8BCA-915F8B07C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2954" y="5171203"/>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Box 2">
            <a:extLst>
              <a:ext uri="{FF2B5EF4-FFF2-40B4-BE49-F238E27FC236}">
                <a16:creationId xmlns:a16="http://schemas.microsoft.com/office/drawing/2014/main" id="{55A822D4-E5F7-9C46-AFD3-FBD7C5DC04D9}"/>
              </a:ext>
            </a:extLst>
          </p:cNvPr>
          <p:cNvSpPr txBox="1"/>
          <p:nvPr/>
        </p:nvSpPr>
        <p:spPr>
          <a:xfrm>
            <a:off x="550863" y="3810876"/>
            <a:ext cx="5437187" cy="1815882"/>
          </a:xfrm>
          <a:prstGeom prst="rect">
            <a:avLst/>
          </a:prstGeom>
          <a:noFill/>
        </p:spPr>
        <p:txBody>
          <a:bodyPr wrap="square" lIns="91440" tIns="45720" rIns="91440" bIns="45720" rtlCol="0" anchor="t">
            <a:spAutoFit/>
          </a:bodyPr>
          <a:lstStyle/>
          <a:p>
            <a:r>
              <a:rPr lang="en-US" sz="2800"/>
              <a:t>Dr. Tietz has the Fundamental of Sustainability Accounting credential </a:t>
            </a:r>
          </a:p>
          <a:p>
            <a:endParaRPr lang="en-US" sz="2800"/>
          </a:p>
          <a:p>
            <a:endParaRPr lang="en-US" sz="2800"/>
          </a:p>
        </p:txBody>
      </p:sp>
    </p:spTree>
    <p:extLst>
      <p:ext uri="{BB962C8B-B14F-4D97-AF65-F5344CB8AC3E}">
        <p14:creationId xmlns:p14="http://schemas.microsoft.com/office/powerpoint/2010/main" val="2552979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C04CAF-75B5-44BD-853D-1BB3233EF63D}"/>
              </a:ext>
            </a:extLst>
          </p:cNvPr>
          <p:cNvSpPr txBox="1"/>
          <p:nvPr/>
        </p:nvSpPr>
        <p:spPr>
          <a:xfrm>
            <a:off x="1360108" y="1990631"/>
            <a:ext cx="1037371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t>According to the Sustainability Accounting Standards Board, about how many accountants are FSA credential holders?</a:t>
            </a:r>
          </a:p>
        </p:txBody>
      </p:sp>
      <p:pic>
        <p:nvPicPr>
          <p:cNvPr id="4" name="Picture 6" descr="A close up of a logo&#10;&#10;Description automatically generated">
            <a:extLst>
              <a:ext uri="{FF2B5EF4-FFF2-40B4-BE49-F238E27FC236}">
                <a16:creationId xmlns:a16="http://schemas.microsoft.com/office/drawing/2014/main" id="{D379BFF9-7EDF-401A-8961-2F6F047C6488}"/>
              </a:ext>
            </a:extLst>
          </p:cNvPr>
          <p:cNvPicPr>
            <a:picLocks noChangeAspect="1"/>
          </p:cNvPicPr>
          <p:nvPr/>
        </p:nvPicPr>
        <p:blipFill>
          <a:blip r:embed="rId3"/>
          <a:stretch>
            <a:fillRect/>
          </a:stretch>
        </p:blipFill>
        <p:spPr>
          <a:xfrm>
            <a:off x="7202681" y="5841436"/>
            <a:ext cx="4822676" cy="886569"/>
          </a:xfrm>
          <a:prstGeom prst="rect">
            <a:avLst/>
          </a:prstGeom>
        </p:spPr>
      </p:pic>
    </p:spTree>
    <p:extLst>
      <p:ext uri="{BB962C8B-B14F-4D97-AF65-F5344CB8AC3E}">
        <p14:creationId xmlns:p14="http://schemas.microsoft.com/office/powerpoint/2010/main" val="3480390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3" name="Oval 72">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Oval 7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7" name="Group 76">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78" name="Freeform: Shape 77">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Oval 79">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Oval 80">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83" name="Rectangle 82">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8FFECE-AA18-5D47-BCA9-5C21E2B4D97B}"/>
              </a:ext>
            </a:extLst>
          </p:cNvPr>
          <p:cNvSpPr txBox="1">
            <a:spLocks/>
          </p:cNvSpPr>
          <p:nvPr/>
        </p:nvSpPr>
        <p:spPr>
          <a:xfrm>
            <a:off x="550863" y="549275"/>
            <a:ext cx="5437187" cy="2859396"/>
          </a:xfrm>
          <a:prstGeom prst="rect">
            <a:avLst/>
          </a:prstGeom>
        </p:spPr>
        <p:txBody>
          <a:bodyPr vert="horz" wrap="square" lIns="0" tIns="0" rIns="0" bIns="0" rtlCol="0" anchor="b" anchorCtr="0">
            <a:normAutofit lnSpcReduction="10000"/>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nSpc>
                <a:spcPct val="100000"/>
              </a:lnSpc>
              <a:spcAft>
                <a:spcPts val="600"/>
              </a:spcAft>
            </a:pPr>
            <a:r>
              <a:rPr lang="en-US" sz="6400" kern="1200">
                <a:solidFill>
                  <a:schemeClr val="tx1"/>
                </a:solidFill>
                <a:latin typeface="+mj-lt"/>
                <a:ea typeface="+mj-ea"/>
                <a:cs typeface="+mj-cs"/>
              </a:rPr>
              <a:t>COBA Faculty Highlight– Dr. Tietz</a:t>
            </a:r>
          </a:p>
        </p:txBody>
      </p:sp>
      <p:pic>
        <p:nvPicPr>
          <p:cNvPr id="5122" name="Picture 2" descr="TIETZ">
            <a:extLst>
              <a:ext uri="{FF2B5EF4-FFF2-40B4-BE49-F238E27FC236}">
                <a16:creationId xmlns:a16="http://schemas.microsoft.com/office/drawing/2014/main" id="{F69D8929-B211-3244-A863-E751720C47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50" r="-2" b="25998"/>
          <a:stretch/>
        </p:blipFill>
        <p:spPr bwMode="auto">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grpSp>
        <p:nvGrpSpPr>
          <p:cNvPr id="85" name="Group 84">
            <a:extLst>
              <a:ext uri="{FF2B5EF4-FFF2-40B4-BE49-F238E27FC236}">
                <a16:creationId xmlns:a16="http://schemas.microsoft.com/office/drawing/2014/main" id="{73840CF4-F848-4FE0-AEA6-C9E806911B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20950" y="549275"/>
            <a:ext cx="667802" cy="631474"/>
            <a:chOff x="10478914" y="1506691"/>
            <a:chExt cx="667802" cy="631474"/>
          </a:xfrm>
        </p:grpSpPr>
        <p:sp>
          <p:nvSpPr>
            <p:cNvPr id="86" name="Freeform: Shape 85">
              <a:extLst>
                <a:ext uri="{FF2B5EF4-FFF2-40B4-BE49-F238E27FC236}">
                  <a16:creationId xmlns:a16="http://schemas.microsoft.com/office/drawing/2014/main" id="{F4B46153-41DB-494F-9B08-EBCCF27283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Oval 86">
              <a:extLst>
                <a:ext uri="{FF2B5EF4-FFF2-40B4-BE49-F238E27FC236}">
                  <a16:creationId xmlns:a16="http://schemas.microsoft.com/office/drawing/2014/main" id="{7B6D42DA-2D84-4A50-A359-7A5C651B1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9" name="Oval 88">
            <a:extLst>
              <a:ext uri="{FF2B5EF4-FFF2-40B4-BE49-F238E27FC236}">
                <a16:creationId xmlns:a16="http://schemas.microsoft.com/office/drawing/2014/main" id="{94459D96-B947-4C7F-8BCA-915F8B07C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2954" y="5171203"/>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TextBox 2">
            <a:extLst>
              <a:ext uri="{FF2B5EF4-FFF2-40B4-BE49-F238E27FC236}">
                <a16:creationId xmlns:a16="http://schemas.microsoft.com/office/drawing/2014/main" id="{55A822D4-E5F7-9C46-AFD3-FBD7C5DC04D9}"/>
              </a:ext>
            </a:extLst>
          </p:cNvPr>
          <p:cNvSpPr txBox="1"/>
          <p:nvPr/>
        </p:nvSpPr>
        <p:spPr>
          <a:xfrm>
            <a:off x="550863" y="3632200"/>
            <a:ext cx="5437187" cy="2677656"/>
          </a:xfrm>
          <a:prstGeom prst="rect">
            <a:avLst/>
          </a:prstGeom>
          <a:noFill/>
        </p:spPr>
        <p:txBody>
          <a:bodyPr wrap="square" lIns="91440" tIns="45720" rIns="91440" bIns="45720" rtlCol="0" anchor="t">
            <a:spAutoFit/>
          </a:bodyPr>
          <a:lstStyle/>
          <a:p>
            <a:r>
              <a:rPr lang="en-US" sz="2800"/>
              <a:t>Dr. Tietz is one of only 500 people to hold the Fundamental of Sustainability Accounting credential </a:t>
            </a:r>
          </a:p>
          <a:p>
            <a:endParaRPr lang="en-US" sz="2800"/>
          </a:p>
          <a:p>
            <a:r>
              <a:rPr lang="en-US" sz="2800"/>
              <a:t>The only listed FSA credential holder in the state of Ohio</a:t>
            </a:r>
          </a:p>
        </p:txBody>
      </p:sp>
    </p:spTree>
    <p:extLst>
      <p:ext uri="{BB962C8B-B14F-4D97-AF65-F5344CB8AC3E}">
        <p14:creationId xmlns:p14="http://schemas.microsoft.com/office/powerpoint/2010/main" val="3289042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41EDD-07EE-4AC8-AB36-8C23D1B7563E}"/>
              </a:ext>
            </a:extLst>
          </p:cNvPr>
          <p:cNvSpPr>
            <a:spLocks noGrp="1"/>
          </p:cNvSpPr>
          <p:nvPr>
            <p:ph type="title"/>
          </p:nvPr>
        </p:nvSpPr>
        <p:spPr>
          <a:xfrm>
            <a:off x="550863" y="549275"/>
            <a:ext cx="3565525" cy="5543549"/>
          </a:xfrm>
        </p:spPr>
        <p:txBody>
          <a:bodyPr wrap="square" anchor="ctr">
            <a:normAutofit/>
          </a:bodyPr>
          <a:lstStyle/>
          <a:p>
            <a:r>
              <a:rPr lang="en-US"/>
              <a:t>Learning Objectives</a:t>
            </a:r>
          </a:p>
        </p:txBody>
      </p:sp>
      <p:graphicFrame>
        <p:nvGraphicFramePr>
          <p:cNvPr id="13" name="Content Placeholder 2">
            <a:extLst>
              <a:ext uri="{FF2B5EF4-FFF2-40B4-BE49-F238E27FC236}">
                <a16:creationId xmlns:a16="http://schemas.microsoft.com/office/drawing/2014/main" id="{2E75F913-AF96-49FF-A23F-8986F7D91CB9}"/>
              </a:ext>
            </a:extLst>
          </p:cNvPr>
          <p:cNvGraphicFramePr>
            <a:graphicFrameLocks noGrp="1"/>
          </p:cNvGraphicFramePr>
          <p:nvPr>
            <p:ph idx="1"/>
            <p:extLst>
              <p:ext uri="{D42A27DB-BD31-4B8C-83A1-F6EECF244321}">
                <p14:modId xmlns:p14="http://schemas.microsoft.com/office/powerpoint/2010/main" val="2344747402"/>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8952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ED694B-982C-7A42-A68D-DDA7A204D875}"/>
              </a:ext>
            </a:extLst>
          </p:cNvPr>
          <p:cNvSpPr>
            <a:spLocks noGrp="1"/>
          </p:cNvSpPr>
          <p:nvPr>
            <p:ph type="title"/>
          </p:nvPr>
        </p:nvSpPr>
        <p:spPr>
          <a:xfrm>
            <a:off x="550863" y="4508500"/>
            <a:ext cx="4500562" cy="1562959"/>
          </a:xfrm>
        </p:spPr>
        <p:txBody>
          <a:bodyPr wrap="square" anchor="t">
            <a:normAutofit/>
          </a:bodyPr>
          <a:lstStyle/>
          <a:p>
            <a:r>
              <a:rPr lang="en-US" sz="4400"/>
              <a:t>Next Steps on your SDG Journey</a:t>
            </a:r>
          </a:p>
        </p:txBody>
      </p:sp>
      <p:pic>
        <p:nvPicPr>
          <p:cNvPr id="4" name="Picture 4" descr="Twisting road thorugh hills and a valley at sunset">
            <a:extLst>
              <a:ext uri="{FF2B5EF4-FFF2-40B4-BE49-F238E27FC236}">
                <a16:creationId xmlns:a16="http://schemas.microsoft.com/office/drawing/2014/main" id="{09F1CC10-8839-4B8B-87C2-3E086CF924FC}"/>
              </a:ext>
            </a:extLst>
          </p:cNvPr>
          <p:cNvPicPr>
            <a:picLocks noChangeAspect="1"/>
          </p:cNvPicPr>
          <p:nvPr/>
        </p:nvPicPr>
        <p:blipFill rotWithShape="1">
          <a:blip r:embed="rId3"/>
          <a:srcRect t="13739" b="7828"/>
          <a:stretch/>
        </p:blipFill>
        <p:spPr>
          <a:xfrm>
            <a:off x="20" y="1"/>
            <a:ext cx="12191980" cy="3777175"/>
          </a:xfrm>
          <a:custGeom>
            <a:avLst/>
            <a:gdLst/>
            <a:ahLst/>
            <a:cxnLst/>
            <a:rect l="l" t="t" r="r" b="b"/>
            <a:pathLst>
              <a:path w="12192000" h="3777175">
                <a:moveTo>
                  <a:pt x="0" y="0"/>
                </a:moveTo>
                <a:lnTo>
                  <a:pt x="12192000" y="0"/>
                </a:lnTo>
                <a:lnTo>
                  <a:pt x="12192000" y="3777175"/>
                </a:lnTo>
                <a:lnTo>
                  <a:pt x="0" y="3777175"/>
                </a:lnTo>
                <a:close/>
              </a:path>
            </a:pathLst>
          </a:custGeom>
        </p:spPr>
      </p:pic>
      <p:sp>
        <p:nvSpPr>
          <p:cNvPr id="11" name="Oval 10">
            <a:extLst>
              <a:ext uri="{FF2B5EF4-FFF2-40B4-BE49-F238E27FC236}">
                <a16:creationId xmlns:a16="http://schemas.microsoft.com/office/drawing/2014/main" id="{C5D31EF7-7A67-43B2-8B5E-B4A6241B1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13" y="360283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53C4670-306A-9147-855B-5911FCD72CED}"/>
              </a:ext>
            </a:extLst>
          </p:cNvPr>
          <p:cNvSpPr>
            <a:spLocks noGrp="1"/>
          </p:cNvSpPr>
          <p:nvPr>
            <p:ph idx="1"/>
          </p:nvPr>
        </p:nvSpPr>
        <p:spPr>
          <a:xfrm>
            <a:off x="5267325" y="3967267"/>
            <a:ext cx="6373813" cy="2104192"/>
          </a:xfrm>
        </p:spPr>
        <p:txBody>
          <a:bodyPr vert="horz" wrap="square" lIns="0" tIns="0" rIns="0" bIns="0" rtlCol="0" anchor="t">
            <a:noAutofit/>
          </a:bodyPr>
          <a:lstStyle/>
          <a:p>
            <a:pPr>
              <a:lnSpc>
                <a:spcPct val="100000"/>
              </a:lnSpc>
            </a:pPr>
            <a:r>
              <a:rPr lang="en-US" sz="2000">
                <a:solidFill>
                  <a:srgbClr val="FFFFFF"/>
                </a:solidFill>
              </a:rPr>
              <a:t>Find out if your employer’s activities are aligned to the Goals</a:t>
            </a:r>
          </a:p>
          <a:p>
            <a:pPr>
              <a:lnSpc>
                <a:spcPct val="100000"/>
              </a:lnSpc>
            </a:pPr>
            <a:r>
              <a:rPr lang="en-US" sz="2000">
                <a:solidFill>
                  <a:srgbClr val="FFFFFF"/>
                </a:solidFill>
              </a:rPr>
              <a:t>Consider how your activities and the information you work with could help to pursue relevant SDGs</a:t>
            </a:r>
          </a:p>
          <a:p>
            <a:pPr>
              <a:lnSpc>
                <a:spcPct val="100000"/>
              </a:lnSpc>
            </a:pPr>
            <a:r>
              <a:rPr lang="en-US" sz="2000">
                <a:solidFill>
                  <a:srgbClr val="FFFFFF"/>
                </a:solidFill>
              </a:rPr>
              <a:t>If your employer is not actively aligning, suggest it to your manager and work out how you can contribute to the business case.</a:t>
            </a:r>
          </a:p>
        </p:txBody>
      </p:sp>
      <p:sp>
        <p:nvSpPr>
          <p:cNvPr id="7" name="TextBox 6">
            <a:extLst>
              <a:ext uri="{FF2B5EF4-FFF2-40B4-BE49-F238E27FC236}">
                <a16:creationId xmlns:a16="http://schemas.microsoft.com/office/drawing/2014/main" id="{301F0692-1BA7-2544-89B8-B1F63328C8A2}"/>
              </a:ext>
            </a:extLst>
          </p:cNvPr>
          <p:cNvSpPr txBox="1"/>
          <p:nvPr/>
        </p:nvSpPr>
        <p:spPr>
          <a:xfrm>
            <a:off x="98287" y="6550223"/>
            <a:ext cx="10109200" cy="307777"/>
          </a:xfrm>
          <a:prstGeom prst="rect">
            <a:avLst/>
          </a:prstGeom>
          <a:noFill/>
        </p:spPr>
        <p:txBody>
          <a:bodyPr wrap="square" rtlCol="0">
            <a:spAutoFit/>
          </a:bodyPr>
          <a:lstStyle/>
          <a:p>
            <a:pPr algn="l"/>
            <a:r>
              <a:rPr lang="en-US" sz="1400"/>
              <a:t>Source: Creating a Sustainable Future: The role of the accountant in implementing the sustainable development goals. - CGMA</a:t>
            </a:r>
          </a:p>
        </p:txBody>
      </p:sp>
    </p:spTree>
    <p:extLst>
      <p:ext uri="{BB962C8B-B14F-4D97-AF65-F5344CB8AC3E}">
        <p14:creationId xmlns:p14="http://schemas.microsoft.com/office/powerpoint/2010/main" val="2890727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579347-176F-CC47-994F-4615207BD118}"/>
              </a:ext>
            </a:extLst>
          </p:cNvPr>
          <p:cNvSpPr txBox="1"/>
          <p:nvPr/>
        </p:nvSpPr>
        <p:spPr>
          <a:xfrm>
            <a:off x="8049602" y="873688"/>
            <a:ext cx="3963872" cy="3816429"/>
          </a:xfrm>
          <a:prstGeom prst="rect">
            <a:avLst/>
          </a:prstGeom>
          <a:noFill/>
        </p:spPr>
        <p:txBody>
          <a:bodyPr wrap="square" rtlCol="0">
            <a:spAutoFit/>
          </a:bodyPr>
          <a:lstStyle/>
          <a:p>
            <a:r>
              <a:rPr lang="en-US" sz="2800"/>
              <a:t>See akron.imanet.org for additional webinars hosted by the Akron Chapter of the Institute of Management Accountants.</a:t>
            </a:r>
          </a:p>
          <a:p>
            <a:endParaRPr lang="en-US" sz="2800"/>
          </a:p>
          <a:p>
            <a:r>
              <a:rPr lang="en-US" sz="2800"/>
              <a:t>http://tiny.cc/akronima9</a:t>
            </a:r>
          </a:p>
          <a:p>
            <a:endParaRPr lang="en-US"/>
          </a:p>
        </p:txBody>
      </p:sp>
      <p:pic>
        <p:nvPicPr>
          <p:cNvPr id="4" name="Picture 4" descr="Businessman working at laptop in office">
            <a:extLst>
              <a:ext uri="{FF2B5EF4-FFF2-40B4-BE49-F238E27FC236}">
                <a16:creationId xmlns:a16="http://schemas.microsoft.com/office/drawing/2014/main" id="{C3749DCD-D8C1-4F36-81DC-4BD0635B1C1A}"/>
              </a:ext>
            </a:extLst>
          </p:cNvPr>
          <p:cNvPicPr>
            <a:picLocks noChangeAspect="1"/>
          </p:cNvPicPr>
          <p:nvPr/>
        </p:nvPicPr>
        <p:blipFill rotWithShape="1">
          <a:blip r:embed="rId3"/>
          <a:srcRect l="19494" r="-443" b="95"/>
          <a:stretch/>
        </p:blipFill>
        <p:spPr>
          <a:xfrm>
            <a:off x="212876" y="253013"/>
            <a:ext cx="7737853" cy="6358028"/>
          </a:xfrm>
          <a:prstGeom prst="rect">
            <a:avLst/>
          </a:prstGeom>
        </p:spPr>
      </p:pic>
    </p:spTree>
    <p:extLst>
      <p:ext uri="{BB962C8B-B14F-4D97-AF65-F5344CB8AC3E}">
        <p14:creationId xmlns:p14="http://schemas.microsoft.com/office/powerpoint/2010/main" val="87107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0106EAD7-8E70-0444-9C64-EAF6A939B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0" y="515391"/>
            <a:ext cx="12187050" cy="2979151"/>
          </a:xfrm>
          <a:prstGeom prst="rect">
            <a:avLst/>
          </a:prstGeom>
        </p:spPr>
      </p:pic>
      <p:sp>
        <p:nvSpPr>
          <p:cNvPr id="10" name="Rectangle 9">
            <a:extLst>
              <a:ext uri="{FF2B5EF4-FFF2-40B4-BE49-F238E27FC236}">
                <a16:creationId xmlns:a16="http://schemas.microsoft.com/office/drawing/2014/main" id="{EC793D51-EA6D-724F-B120-78ED0AF87788}"/>
              </a:ext>
            </a:extLst>
          </p:cNvPr>
          <p:cNvSpPr/>
          <p:nvPr/>
        </p:nvSpPr>
        <p:spPr>
          <a:xfrm>
            <a:off x="4950" y="3942354"/>
            <a:ext cx="12187050" cy="257556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4" name="Picture 8" descr="PRIME an initiative of the United Nations Global Compact.">
            <a:extLst>
              <a:ext uri="{FF2B5EF4-FFF2-40B4-BE49-F238E27FC236}">
                <a16:creationId xmlns:a16="http://schemas.microsoft.com/office/drawing/2014/main" id="{F8C73E7C-1B8D-5645-8313-8576F4F789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7831" y="4393719"/>
            <a:ext cx="5295900" cy="15367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Globally Responsible Leadership Initiative logo.">
            <a:extLst>
              <a:ext uri="{FF2B5EF4-FFF2-40B4-BE49-F238E27FC236}">
                <a16:creationId xmlns:a16="http://schemas.microsoft.com/office/drawing/2014/main" id="{BDF0456C-03F6-6649-8D4C-D106A955CCB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76160" y="3942354"/>
            <a:ext cx="2560320" cy="256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10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Young man using smartphone on city street at night">
            <a:extLst>
              <a:ext uri="{FF2B5EF4-FFF2-40B4-BE49-F238E27FC236}">
                <a16:creationId xmlns:a16="http://schemas.microsoft.com/office/drawing/2014/main" id="{8D796EBB-78FF-6546-B5B7-129396212080}"/>
              </a:ext>
            </a:extLst>
          </p:cNvPr>
          <p:cNvPicPr>
            <a:picLocks noChangeAspect="1"/>
          </p:cNvPicPr>
          <p:nvPr/>
        </p:nvPicPr>
        <p:blipFill rotWithShape="1">
          <a:blip r:embed="rId2">
            <a:duotone>
              <a:schemeClr val="bg2">
                <a:shade val="45000"/>
                <a:satMod val="135000"/>
              </a:schemeClr>
              <a:prstClr val="white"/>
            </a:duotone>
            <a:alphaModFix/>
          </a:blip>
          <a:srcRect l="54653"/>
          <a:stretch/>
        </p:blipFill>
        <p:spPr>
          <a:xfrm>
            <a:off x="0" y="0"/>
            <a:ext cx="4665951" cy="6858000"/>
          </a:xfrm>
          <a:prstGeom prst="rect">
            <a:avLst/>
          </a:prstGeom>
        </p:spPr>
      </p:pic>
      <p:pic>
        <p:nvPicPr>
          <p:cNvPr id="2" name="Picture 2" descr="Young man using smartphone on city street at night">
            <a:extLst>
              <a:ext uri="{FF2B5EF4-FFF2-40B4-BE49-F238E27FC236}">
                <a16:creationId xmlns:a16="http://schemas.microsoft.com/office/drawing/2014/main" id="{73506F85-1167-4E03-8485-9307882FC5D1}"/>
              </a:ext>
            </a:extLst>
          </p:cNvPr>
          <p:cNvPicPr>
            <a:picLocks noChangeAspect="1"/>
          </p:cNvPicPr>
          <p:nvPr/>
        </p:nvPicPr>
        <p:blipFill rotWithShape="1">
          <a:blip r:embed="rId2">
            <a:alphaModFix amt="50000"/>
          </a:blip>
          <a:srcRect l="54653"/>
          <a:stretch/>
        </p:blipFill>
        <p:spPr>
          <a:xfrm>
            <a:off x="-3501" y="0"/>
            <a:ext cx="4665951" cy="6858000"/>
          </a:xfrm>
          <a:prstGeom prst="rect">
            <a:avLst/>
          </a:prstGeom>
        </p:spPr>
      </p:pic>
      <p:sp>
        <p:nvSpPr>
          <p:cNvPr id="9" name="TextBox 8">
            <a:extLst>
              <a:ext uri="{FF2B5EF4-FFF2-40B4-BE49-F238E27FC236}">
                <a16:creationId xmlns:a16="http://schemas.microsoft.com/office/drawing/2014/main" id="{E22A9D47-9943-C14D-8D82-D7B4C6ED46D3}"/>
              </a:ext>
            </a:extLst>
          </p:cNvPr>
          <p:cNvSpPr txBox="1"/>
          <p:nvPr/>
        </p:nvSpPr>
        <p:spPr>
          <a:xfrm>
            <a:off x="106681" y="944879"/>
            <a:ext cx="4199409" cy="1862048"/>
          </a:xfrm>
          <a:prstGeom prst="rect">
            <a:avLst/>
          </a:prstGeom>
          <a:noFill/>
        </p:spPr>
        <p:txBody>
          <a:bodyPr wrap="square" lIns="91440" tIns="45720" rIns="91440" bIns="45720" rtlCol="0" anchor="t">
            <a:spAutoFit/>
          </a:bodyPr>
          <a:lstStyle/>
          <a:p>
            <a:r>
              <a:rPr lang="en-US" sz="11500"/>
              <a:t>10,000</a:t>
            </a:r>
          </a:p>
        </p:txBody>
      </p:sp>
      <p:sp>
        <p:nvSpPr>
          <p:cNvPr id="16" name="TextBox 15">
            <a:extLst>
              <a:ext uri="{FF2B5EF4-FFF2-40B4-BE49-F238E27FC236}">
                <a16:creationId xmlns:a16="http://schemas.microsoft.com/office/drawing/2014/main" id="{028AE25E-F5E3-B146-9027-8276F5E40827}"/>
              </a:ext>
            </a:extLst>
          </p:cNvPr>
          <p:cNvSpPr txBox="1"/>
          <p:nvPr/>
        </p:nvSpPr>
        <p:spPr>
          <a:xfrm>
            <a:off x="106681" y="4236720"/>
            <a:ext cx="4529408" cy="2062103"/>
          </a:xfrm>
          <a:prstGeom prst="rect">
            <a:avLst/>
          </a:prstGeom>
          <a:noFill/>
        </p:spPr>
        <p:txBody>
          <a:bodyPr wrap="square" rtlCol="0">
            <a:spAutoFit/>
          </a:bodyPr>
          <a:lstStyle/>
          <a:p>
            <a:r>
              <a:rPr lang="en-US" sz="3200"/>
              <a:t>Number of views of PRIME Time Snapchat campaign focused on the SDGs</a:t>
            </a:r>
          </a:p>
        </p:txBody>
      </p:sp>
      <p:pic>
        <p:nvPicPr>
          <p:cNvPr id="3" name="Picture 3" descr="Teacher smiling and writing on whiteboard">
            <a:extLst>
              <a:ext uri="{FF2B5EF4-FFF2-40B4-BE49-F238E27FC236}">
                <a16:creationId xmlns:a16="http://schemas.microsoft.com/office/drawing/2014/main" id="{970395E4-DF99-4E88-8484-E256F4AEDE9E}"/>
              </a:ext>
            </a:extLst>
          </p:cNvPr>
          <p:cNvPicPr>
            <a:picLocks noChangeAspect="1"/>
          </p:cNvPicPr>
          <p:nvPr/>
        </p:nvPicPr>
        <p:blipFill rotWithShape="1">
          <a:blip r:embed="rId3">
            <a:duotone>
              <a:schemeClr val="bg2">
                <a:shade val="45000"/>
                <a:satMod val="135000"/>
              </a:schemeClr>
              <a:prstClr val="white"/>
            </a:duotone>
          </a:blip>
          <a:srcRect l="22048" r="41148"/>
          <a:stretch/>
        </p:blipFill>
        <p:spPr>
          <a:xfrm>
            <a:off x="4636089" y="5915"/>
            <a:ext cx="3780425" cy="6846169"/>
          </a:xfrm>
          <a:prstGeom prst="rect">
            <a:avLst/>
          </a:prstGeom>
        </p:spPr>
      </p:pic>
      <p:pic>
        <p:nvPicPr>
          <p:cNvPr id="17" name="Picture 3" descr="Teacher smiling and writing on whiteboard">
            <a:extLst>
              <a:ext uri="{FF2B5EF4-FFF2-40B4-BE49-F238E27FC236}">
                <a16:creationId xmlns:a16="http://schemas.microsoft.com/office/drawing/2014/main" id="{D35BF032-5ED3-2049-A7B5-6E8AFA82A217}"/>
              </a:ext>
            </a:extLst>
          </p:cNvPr>
          <p:cNvPicPr>
            <a:picLocks noChangeAspect="1"/>
          </p:cNvPicPr>
          <p:nvPr/>
        </p:nvPicPr>
        <p:blipFill rotWithShape="1">
          <a:blip r:embed="rId3">
            <a:alphaModFix/>
          </a:blip>
          <a:srcRect l="22048" r="41148"/>
          <a:stretch/>
        </p:blipFill>
        <p:spPr>
          <a:xfrm>
            <a:off x="4636088" y="-1"/>
            <a:ext cx="3780425" cy="6846169"/>
          </a:xfrm>
          <a:prstGeom prst="rect">
            <a:avLst/>
          </a:prstGeom>
        </p:spPr>
      </p:pic>
      <p:sp>
        <p:nvSpPr>
          <p:cNvPr id="7" name="TextBox 6">
            <a:extLst>
              <a:ext uri="{FF2B5EF4-FFF2-40B4-BE49-F238E27FC236}">
                <a16:creationId xmlns:a16="http://schemas.microsoft.com/office/drawing/2014/main" id="{69471A4C-951E-FC4A-B877-625B7732F774}"/>
              </a:ext>
            </a:extLst>
          </p:cNvPr>
          <p:cNvSpPr txBox="1"/>
          <p:nvPr/>
        </p:nvSpPr>
        <p:spPr>
          <a:xfrm>
            <a:off x="5047293" y="1066799"/>
            <a:ext cx="3246120" cy="1862048"/>
          </a:xfrm>
          <a:prstGeom prst="rect">
            <a:avLst/>
          </a:prstGeom>
          <a:noFill/>
        </p:spPr>
        <p:txBody>
          <a:bodyPr wrap="square" rtlCol="0">
            <a:spAutoFit/>
          </a:bodyPr>
          <a:lstStyle/>
          <a:p>
            <a:r>
              <a:rPr lang="en-US" sz="11500"/>
              <a:t>100+</a:t>
            </a:r>
          </a:p>
        </p:txBody>
      </p:sp>
      <p:sp>
        <p:nvSpPr>
          <p:cNvPr id="19" name="TextBox 18">
            <a:extLst>
              <a:ext uri="{FF2B5EF4-FFF2-40B4-BE49-F238E27FC236}">
                <a16:creationId xmlns:a16="http://schemas.microsoft.com/office/drawing/2014/main" id="{7D3B30E5-E9B5-0247-895E-D1E471AE8979}"/>
              </a:ext>
            </a:extLst>
          </p:cNvPr>
          <p:cNvSpPr txBox="1"/>
          <p:nvPr/>
        </p:nvSpPr>
        <p:spPr>
          <a:xfrm>
            <a:off x="4636087" y="3907615"/>
            <a:ext cx="3780425" cy="2062103"/>
          </a:xfrm>
          <a:prstGeom prst="rect">
            <a:avLst/>
          </a:prstGeom>
          <a:noFill/>
        </p:spPr>
        <p:txBody>
          <a:bodyPr wrap="square" rtlCol="0">
            <a:spAutoFit/>
          </a:bodyPr>
          <a:lstStyle/>
          <a:p>
            <a:r>
              <a:rPr lang="en-US" sz="3200"/>
              <a:t>Published articles focusing on sustainability since 2015</a:t>
            </a:r>
          </a:p>
        </p:txBody>
      </p:sp>
      <p:pic>
        <p:nvPicPr>
          <p:cNvPr id="4" name="Picture 4" descr="Classroom of students raising their hands in front of a teacher">
            <a:extLst>
              <a:ext uri="{FF2B5EF4-FFF2-40B4-BE49-F238E27FC236}">
                <a16:creationId xmlns:a16="http://schemas.microsoft.com/office/drawing/2014/main" id="{BFF3417B-A4D6-43E9-9203-F43C6F0E9BD2}"/>
              </a:ext>
            </a:extLst>
          </p:cNvPr>
          <p:cNvPicPr>
            <a:picLocks noChangeAspect="1"/>
          </p:cNvPicPr>
          <p:nvPr/>
        </p:nvPicPr>
        <p:blipFill rotWithShape="1">
          <a:blip r:embed="rId4">
            <a:duotone>
              <a:schemeClr val="bg2">
                <a:shade val="45000"/>
                <a:satMod val="135000"/>
              </a:schemeClr>
              <a:prstClr val="white"/>
            </a:duotone>
          </a:blip>
          <a:srcRect l="31044" r="31390"/>
          <a:stretch/>
        </p:blipFill>
        <p:spPr>
          <a:xfrm>
            <a:off x="8416511" y="-2"/>
            <a:ext cx="3775490" cy="6845690"/>
          </a:xfrm>
          <a:prstGeom prst="rect">
            <a:avLst/>
          </a:prstGeom>
        </p:spPr>
      </p:pic>
      <p:pic>
        <p:nvPicPr>
          <p:cNvPr id="20" name="Picture 4" descr="Classroom of students raising their hands in front of a teacher">
            <a:extLst>
              <a:ext uri="{FF2B5EF4-FFF2-40B4-BE49-F238E27FC236}">
                <a16:creationId xmlns:a16="http://schemas.microsoft.com/office/drawing/2014/main" id="{C8B3C26A-09B2-754A-AE95-63CAD0566BA0}"/>
              </a:ext>
            </a:extLst>
          </p:cNvPr>
          <p:cNvPicPr>
            <a:picLocks noChangeAspect="1"/>
          </p:cNvPicPr>
          <p:nvPr/>
        </p:nvPicPr>
        <p:blipFill rotWithShape="1">
          <a:blip r:embed="rId4">
            <a:alphaModFix amt="70000"/>
          </a:blip>
          <a:srcRect l="31044" r="31390"/>
          <a:stretch/>
        </p:blipFill>
        <p:spPr>
          <a:xfrm>
            <a:off x="8420012" y="12312"/>
            <a:ext cx="3775490" cy="6845690"/>
          </a:xfrm>
          <a:prstGeom prst="rect">
            <a:avLst/>
          </a:prstGeom>
        </p:spPr>
      </p:pic>
      <p:sp>
        <p:nvSpPr>
          <p:cNvPr id="8" name="TextBox 7">
            <a:extLst>
              <a:ext uri="{FF2B5EF4-FFF2-40B4-BE49-F238E27FC236}">
                <a16:creationId xmlns:a16="http://schemas.microsoft.com/office/drawing/2014/main" id="{EE0A6F00-4CAA-C04F-9CFF-8B04B25A8F5A}"/>
              </a:ext>
            </a:extLst>
          </p:cNvPr>
          <p:cNvSpPr txBox="1"/>
          <p:nvPr/>
        </p:nvSpPr>
        <p:spPr>
          <a:xfrm>
            <a:off x="9182100" y="1066799"/>
            <a:ext cx="2880360" cy="1862048"/>
          </a:xfrm>
          <a:prstGeom prst="rect">
            <a:avLst/>
          </a:prstGeom>
          <a:noFill/>
        </p:spPr>
        <p:txBody>
          <a:bodyPr wrap="square" rtlCol="0">
            <a:spAutoFit/>
          </a:bodyPr>
          <a:lstStyle/>
          <a:p>
            <a:r>
              <a:rPr lang="en-US" sz="11500"/>
              <a:t>60+</a:t>
            </a:r>
          </a:p>
        </p:txBody>
      </p:sp>
      <p:sp>
        <p:nvSpPr>
          <p:cNvPr id="22" name="TextBox 21">
            <a:extLst>
              <a:ext uri="{FF2B5EF4-FFF2-40B4-BE49-F238E27FC236}">
                <a16:creationId xmlns:a16="http://schemas.microsoft.com/office/drawing/2014/main" id="{3E69A35C-122C-5349-801A-481ECD16A655}"/>
              </a:ext>
            </a:extLst>
          </p:cNvPr>
          <p:cNvSpPr txBox="1"/>
          <p:nvPr/>
        </p:nvSpPr>
        <p:spPr>
          <a:xfrm>
            <a:off x="8539610" y="3729098"/>
            <a:ext cx="3780425" cy="1569660"/>
          </a:xfrm>
          <a:prstGeom prst="rect">
            <a:avLst/>
          </a:prstGeom>
          <a:noFill/>
        </p:spPr>
        <p:txBody>
          <a:bodyPr wrap="square" rtlCol="0">
            <a:spAutoFit/>
          </a:bodyPr>
          <a:lstStyle/>
          <a:p>
            <a:r>
              <a:rPr lang="en-US" sz="3200"/>
              <a:t>Courses that discuss sustainable development topics</a:t>
            </a:r>
          </a:p>
        </p:txBody>
      </p:sp>
    </p:spTree>
    <p:extLst>
      <p:ext uri="{BB962C8B-B14F-4D97-AF65-F5344CB8AC3E}">
        <p14:creationId xmlns:p14="http://schemas.microsoft.com/office/powerpoint/2010/main" val="98714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B7752B-728D-4CA3-8923-C4F7F7702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041EDD-07EE-4AC8-AB36-8C23D1B7563E}"/>
              </a:ext>
            </a:extLst>
          </p:cNvPr>
          <p:cNvSpPr>
            <a:spLocks noGrp="1"/>
          </p:cNvSpPr>
          <p:nvPr>
            <p:ph type="title"/>
          </p:nvPr>
        </p:nvSpPr>
        <p:spPr>
          <a:xfrm>
            <a:off x="550863" y="549275"/>
            <a:ext cx="3565525" cy="5543549"/>
          </a:xfrm>
        </p:spPr>
        <p:txBody>
          <a:bodyPr wrap="square" anchor="ctr">
            <a:normAutofit/>
          </a:bodyPr>
          <a:lstStyle/>
          <a:p>
            <a:r>
              <a:rPr lang="en-US"/>
              <a:t>Learning Objectives</a:t>
            </a:r>
          </a:p>
        </p:txBody>
      </p:sp>
      <p:sp>
        <p:nvSpPr>
          <p:cNvPr id="11" name="Rectangle 10">
            <a:extLst>
              <a:ext uri="{FF2B5EF4-FFF2-40B4-BE49-F238E27FC236}">
                <a16:creationId xmlns:a16="http://schemas.microsoft.com/office/drawing/2014/main" id="{429899A3-416E-4DB5-846D-023526052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0899" y="0"/>
            <a:ext cx="7641102" cy="6858000"/>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ontent Placeholder 2">
            <a:extLst>
              <a:ext uri="{FF2B5EF4-FFF2-40B4-BE49-F238E27FC236}">
                <a16:creationId xmlns:a16="http://schemas.microsoft.com/office/drawing/2014/main" id="{2E75F913-AF96-49FF-A23F-8986F7D91CB9}"/>
              </a:ext>
            </a:extLst>
          </p:cNvPr>
          <p:cNvGraphicFramePr>
            <a:graphicFrameLocks noGrp="1"/>
          </p:cNvGraphicFramePr>
          <p:nvPr>
            <p:ph idx="1"/>
            <p:extLst>
              <p:ext uri="{D42A27DB-BD31-4B8C-83A1-F6EECF244321}">
                <p14:modId xmlns:p14="http://schemas.microsoft.com/office/powerpoint/2010/main" val="98475944"/>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3904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dog, water, looking, sitting&#10;&#10;Description automatically generated">
            <a:extLst>
              <a:ext uri="{FF2B5EF4-FFF2-40B4-BE49-F238E27FC236}">
                <a16:creationId xmlns:a16="http://schemas.microsoft.com/office/drawing/2014/main" id="{36618B92-CAF5-4EE6-93B1-DC60E4F7EF7B}"/>
              </a:ext>
            </a:extLst>
          </p:cNvPr>
          <p:cNvPicPr>
            <a:picLocks noGrp="1" noChangeAspect="1"/>
          </p:cNvPicPr>
          <p:nvPr>
            <p:ph idx="1"/>
          </p:nvPr>
        </p:nvPicPr>
        <p:blipFill>
          <a:blip r:embed="rId3"/>
          <a:stretch>
            <a:fillRect/>
          </a:stretch>
        </p:blipFill>
        <p:spPr>
          <a:xfrm>
            <a:off x="1080295" y="411162"/>
            <a:ext cx="5786995" cy="5852578"/>
          </a:xfrm>
        </p:spPr>
      </p:pic>
      <p:pic>
        <p:nvPicPr>
          <p:cNvPr id="6" name="Picture 6" descr="A group of people standing next to a suitcase&#10;&#10;Description automatically generated">
            <a:extLst>
              <a:ext uri="{FF2B5EF4-FFF2-40B4-BE49-F238E27FC236}">
                <a16:creationId xmlns:a16="http://schemas.microsoft.com/office/drawing/2014/main" id="{36908299-9502-4341-BC62-C5A4FAF98F7F}"/>
              </a:ext>
            </a:extLst>
          </p:cNvPr>
          <p:cNvPicPr>
            <a:picLocks noChangeAspect="1"/>
          </p:cNvPicPr>
          <p:nvPr/>
        </p:nvPicPr>
        <p:blipFill>
          <a:blip r:embed="rId4"/>
          <a:stretch>
            <a:fillRect/>
          </a:stretch>
        </p:blipFill>
        <p:spPr>
          <a:xfrm>
            <a:off x="7604342" y="410198"/>
            <a:ext cx="3891167" cy="5859566"/>
          </a:xfrm>
          <a:prstGeom prst="rect">
            <a:avLst/>
          </a:prstGeom>
        </p:spPr>
      </p:pic>
      <p:pic>
        <p:nvPicPr>
          <p:cNvPr id="7" name="Picture 7" descr="A picture containing outdoor, swing, rope, standing&#10;&#10;Description automatically generated">
            <a:extLst>
              <a:ext uri="{FF2B5EF4-FFF2-40B4-BE49-F238E27FC236}">
                <a16:creationId xmlns:a16="http://schemas.microsoft.com/office/drawing/2014/main" id="{47E52759-E0F7-4CC6-9404-FD51FA16B84A}"/>
              </a:ext>
            </a:extLst>
          </p:cNvPr>
          <p:cNvPicPr>
            <a:picLocks noChangeAspect="1"/>
          </p:cNvPicPr>
          <p:nvPr/>
        </p:nvPicPr>
        <p:blipFill>
          <a:blip r:embed="rId5"/>
          <a:stretch>
            <a:fillRect/>
          </a:stretch>
        </p:blipFill>
        <p:spPr>
          <a:xfrm>
            <a:off x="5308362" y="499404"/>
            <a:ext cx="4082041" cy="5759491"/>
          </a:xfrm>
          <a:prstGeom prst="rect">
            <a:avLst/>
          </a:prstGeom>
        </p:spPr>
      </p:pic>
      <p:pic>
        <p:nvPicPr>
          <p:cNvPr id="8" name="Picture 8" descr="A picture containing covered, photo, food, dog&#10;&#10;Description automatically generated">
            <a:extLst>
              <a:ext uri="{FF2B5EF4-FFF2-40B4-BE49-F238E27FC236}">
                <a16:creationId xmlns:a16="http://schemas.microsoft.com/office/drawing/2014/main" id="{E886E573-CCC1-4375-AF23-CC26B271D719}"/>
              </a:ext>
            </a:extLst>
          </p:cNvPr>
          <p:cNvPicPr>
            <a:picLocks noChangeAspect="1"/>
          </p:cNvPicPr>
          <p:nvPr/>
        </p:nvPicPr>
        <p:blipFill>
          <a:blip r:embed="rId6"/>
          <a:stretch>
            <a:fillRect/>
          </a:stretch>
        </p:blipFill>
        <p:spPr>
          <a:xfrm>
            <a:off x="1023341" y="267768"/>
            <a:ext cx="3351411" cy="6001996"/>
          </a:xfrm>
          <a:prstGeom prst="rect">
            <a:avLst/>
          </a:prstGeom>
        </p:spPr>
      </p:pic>
      <p:sp>
        <p:nvSpPr>
          <p:cNvPr id="9" name="Rectangle: Diagonal Corners Snipped 8">
            <a:extLst>
              <a:ext uri="{FF2B5EF4-FFF2-40B4-BE49-F238E27FC236}">
                <a16:creationId xmlns:a16="http://schemas.microsoft.com/office/drawing/2014/main" id="{1F0A6F1E-45F3-4E5F-9506-AE4B11C177D4}"/>
              </a:ext>
            </a:extLst>
          </p:cNvPr>
          <p:cNvSpPr/>
          <p:nvPr/>
        </p:nvSpPr>
        <p:spPr>
          <a:xfrm>
            <a:off x="539809" y="5037031"/>
            <a:ext cx="11565306" cy="1224898"/>
          </a:xfrm>
          <a:prstGeom prst="snip2Diag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rPr>
              <a:t>Society increasingly faces environmental and social crises</a:t>
            </a:r>
          </a:p>
        </p:txBody>
      </p:sp>
    </p:spTree>
    <p:extLst>
      <p:ext uri="{BB962C8B-B14F-4D97-AF65-F5344CB8AC3E}">
        <p14:creationId xmlns:p14="http://schemas.microsoft.com/office/powerpoint/2010/main" val="46776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C04CAF-75B5-44BD-853D-1BB3233EF63D}"/>
              </a:ext>
            </a:extLst>
          </p:cNvPr>
          <p:cNvSpPr txBox="1"/>
          <p:nvPr/>
        </p:nvSpPr>
        <p:spPr>
          <a:xfrm>
            <a:off x="1335327" y="2015412"/>
            <a:ext cx="1037371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t>Climate change, if left unmanaged, could cost the world's financial sector how much money in present value terms?</a:t>
            </a:r>
          </a:p>
        </p:txBody>
      </p:sp>
      <p:pic>
        <p:nvPicPr>
          <p:cNvPr id="4" name="Picture 6" descr="A close up of a logo&#10;&#10;Description automatically generated">
            <a:extLst>
              <a:ext uri="{FF2B5EF4-FFF2-40B4-BE49-F238E27FC236}">
                <a16:creationId xmlns:a16="http://schemas.microsoft.com/office/drawing/2014/main" id="{D379BFF9-7EDF-401A-8961-2F6F047C6488}"/>
              </a:ext>
            </a:extLst>
          </p:cNvPr>
          <p:cNvPicPr>
            <a:picLocks noChangeAspect="1"/>
          </p:cNvPicPr>
          <p:nvPr/>
        </p:nvPicPr>
        <p:blipFill>
          <a:blip r:embed="rId3"/>
          <a:stretch>
            <a:fillRect/>
          </a:stretch>
        </p:blipFill>
        <p:spPr>
          <a:xfrm>
            <a:off x="7202681" y="5841436"/>
            <a:ext cx="4822676" cy="886569"/>
          </a:xfrm>
          <a:prstGeom prst="rect">
            <a:avLst/>
          </a:prstGeom>
        </p:spPr>
      </p:pic>
    </p:spTree>
    <p:extLst>
      <p:ext uri="{BB962C8B-B14F-4D97-AF65-F5344CB8AC3E}">
        <p14:creationId xmlns:p14="http://schemas.microsoft.com/office/powerpoint/2010/main" val="2920319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2CA74-3662-444B-BFCC-2E229A53CC5A}"/>
              </a:ext>
            </a:extLst>
          </p:cNvPr>
          <p:cNvSpPr>
            <a:spLocks noGrp="1"/>
          </p:cNvSpPr>
          <p:nvPr>
            <p:ph type="title"/>
          </p:nvPr>
        </p:nvSpPr>
        <p:spPr>
          <a:xfrm>
            <a:off x="821479" y="506546"/>
            <a:ext cx="11091600" cy="1332000"/>
          </a:xfrm>
        </p:spPr>
        <p:txBody>
          <a:bodyPr/>
          <a:lstStyle/>
          <a:p>
            <a:pPr algn="ctr"/>
            <a:r>
              <a:rPr lang="en-US"/>
              <a:t>The SDGs: A Decade in the Making</a:t>
            </a:r>
            <a:br>
              <a:rPr lang="en-US"/>
            </a:br>
            <a:endParaRPr lang="en-US"/>
          </a:p>
        </p:txBody>
      </p:sp>
      <p:graphicFrame>
        <p:nvGraphicFramePr>
          <p:cNvPr id="4" name="Diagram 4">
            <a:extLst>
              <a:ext uri="{FF2B5EF4-FFF2-40B4-BE49-F238E27FC236}">
                <a16:creationId xmlns:a16="http://schemas.microsoft.com/office/drawing/2014/main" id="{A5458108-C156-4DD7-BBC2-54AE71EF3822}"/>
              </a:ext>
            </a:extLst>
          </p:cNvPr>
          <p:cNvGraphicFramePr/>
          <p:nvPr>
            <p:extLst>
              <p:ext uri="{D42A27DB-BD31-4B8C-83A1-F6EECF244321}">
                <p14:modId xmlns:p14="http://schemas.microsoft.com/office/powerpoint/2010/main" val="3170533614"/>
              </p:ext>
            </p:extLst>
          </p:nvPr>
        </p:nvGraphicFramePr>
        <p:xfrm>
          <a:off x="688428" y="1626476"/>
          <a:ext cx="10489323" cy="4351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1385976"/>
      </p:ext>
    </p:extLst>
  </p:cSld>
  <p:clrMapOvr>
    <a:masterClrMapping/>
  </p:clrMapOvr>
</p:sld>
</file>

<file path=ppt/theme/theme1.xml><?xml version="1.0" encoding="utf-8"?>
<a:theme xmlns:a="http://schemas.openxmlformats.org/drawingml/2006/main" name="3DFloatVTI">
  <a:themeElements>
    <a:clrScheme name="AnalogousFromRegularSeedLeftStep">
      <a:dk1>
        <a:srgbClr val="000000"/>
      </a:dk1>
      <a:lt1>
        <a:srgbClr val="FFFFFF"/>
      </a:lt1>
      <a:dk2>
        <a:srgbClr val="242C41"/>
      </a:dk2>
      <a:lt2>
        <a:srgbClr val="E3E8E2"/>
      </a:lt2>
      <a:accent1>
        <a:srgbClr val="BE3FD1"/>
      </a:accent1>
      <a:accent2>
        <a:srgbClr val="7637C2"/>
      </a:accent2>
      <a:accent3>
        <a:srgbClr val="4B46D3"/>
      </a:accent3>
      <a:accent4>
        <a:srgbClr val="2D65BF"/>
      </a:accent4>
      <a:accent5>
        <a:srgbClr val="3EB1CF"/>
      </a:accent5>
      <a:accent6>
        <a:srgbClr val="2BB698"/>
      </a:accent6>
      <a:hlink>
        <a:srgbClr val="3E9331"/>
      </a:hlink>
      <a:folHlink>
        <a:srgbClr val="7F7F7F"/>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2625</Words>
  <Application>Microsoft Office PowerPoint</Application>
  <PresentationFormat>Widescreen</PresentationFormat>
  <Paragraphs>315</Paragraphs>
  <Slides>37</Slides>
  <Notes>33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Gill Sans MT</vt:lpstr>
      <vt:lpstr>Walbaum Display</vt:lpstr>
      <vt:lpstr>3DFloatVTI</vt:lpstr>
      <vt:lpstr>Betting on Business to Help Save the World and Achieve Sustainable Development</vt:lpstr>
      <vt:lpstr>About Me </vt:lpstr>
      <vt:lpstr>About Me </vt:lpstr>
      <vt:lpstr>PowerPoint Presentation</vt:lpstr>
      <vt:lpstr>PowerPoint Presentation</vt:lpstr>
      <vt:lpstr>Learning Objectives</vt:lpstr>
      <vt:lpstr>PowerPoint Presentation</vt:lpstr>
      <vt:lpstr>PowerPoint Presentation</vt:lpstr>
      <vt:lpstr>The SDGs: A Decade in the Making </vt:lpstr>
      <vt:lpstr>PowerPoint Presentation</vt:lpstr>
      <vt:lpstr>PowerPoint Presentation</vt:lpstr>
      <vt:lpstr>PowerPoint Presentation</vt:lpstr>
      <vt:lpstr>Why adopt the SDGs and Sustainable Business Practices?</vt:lpstr>
      <vt:lpstr>PowerPoint Presentation</vt:lpstr>
      <vt:lpstr>Profitability</vt:lpstr>
      <vt:lpstr>Reputation</vt:lpstr>
      <vt:lpstr>Generation Z:  The Purpose Driven Generation</vt:lpstr>
      <vt:lpstr>Affordable Energy: M-Kopa</vt:lpstr>
      <vt:lpstr>COBA Faculty Highlight - Dr. Razavi</vt:lpstr>
      <vt:lpstr>Gender Equality - Gap</vt:lpstr>
      <vt:lpstr>PowerPoint Presentation</vt:lpstr>
      <vt:lpstr>COBA Faculty Highlight– Dr. Laksmana </vt:lpstr>
      <vt:lpstr>Poverty – Grameen Danone Foods </vt:lpstr>
      <vt:lpstr>COBA Faculty Highlight– Dr. Greenhalgh-Stanley </vt:lpstr>
      <vt:lpstr>PowerPoint Presentation</vt:lpstr>
      <vt:lpstr>Leading Through Technology &amp; Innovation</vt:lpstr>
      <vt:lpstr>Driving ethical behavior across the value chain</vt:lpstr>
      <vt:lpstr>Tightening the Focus on Governance and Stewardship</vt:lpstr>
      <vt:lpstr>Driving Increased Stakeholder Management and Partnership</vt:lpstr>
      <vt:lpstr>Building Corporate Reporting around Integrated Thinking</vt:lpstr>
      <vt:lpstr>PowerPoint Presentation</vt:lpstr>
      <vt:lpstr>PowerPoint Presentation</vt:lpstr>
      <vt:lpstr>PowerPoint Presentation</vt:lpstr>
      <vt:lpstr>PowerPoint Presentation</vt:lpstr>
      <vt:lpstr>Learning Objectives</vt:lpstr>
      <vt:lpstr>Next Steps on your SDG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Betting on Business to Help Save the World and Achieve Sustainable Development</dc:title>
  <dc:creator>Shields, Brandon</dc:creator>
  <cp:lastModifiedBy>Linda Garrison</cp:lastModifiedBy>
  <cp:revision>1</cp:revision>
  <dcterms:created xsi:type="dcterms:W3CDTF">2020-09-04T15:03:40Z</dcterms:created>
  <dcterms:modified xsi:type="dcterms:W3CDTF">2020-09-10T22:01:05Z</dcterms:modified>
</cp:coreProperties>
</file>