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  <p:sldId id="274" r:id="rId19"/>
    <p:sldId id="275" r:id="rId20"/>
    <p:sldId id="276" r:id="rId21"/>
    <p:sldId id="277" r:id="rId22"/>
    <p:sldId id="272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6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55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827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8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25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7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45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693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03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541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0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32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4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82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2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51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66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29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411EB-B963-40C2-BA78-A91A2F689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9779" y="878123"/>
            <a:ext cx="5917679" cy="2550877"/>
          </a:xfrm>
        </p:spPr>
        <p:txBody>
          <a:bodyPr/>
          <a:lstStyle/>
          <a:p>
            <a:pPr algn="ctr"/>
            <a:r>
              <a:rPr lang="en-US" sz="4000" dirty="0"/>
              <a:t>Tax Cuts and Jobs Act: Overview of Impact on 2018 Individual Taxes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CA2D2-CD26-4806-A9C1-19CCB7A34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9779" y="4718657"/>
            <a:ext cx="5917679" cy="86142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Russell Tietz, MBA, CPA</a:t>
            </a:r>
          </a:p>
          <a:p>
            <a:pPr algn="ctr"/>
            <a:r>
              <a:rPr lang="en-US" dirty="0">
                <a:solidFill>
                  <a:schemeClr val="bg2"/>
                </a:solidFill>
              </a:rPr>
              <a:t>Assistant Professor of Accounting</a:t>
            </a:r>
          </a:p>
          <a:p>
            <a:pPr algn="ctr"/>
            <a:r>
              <a:rPr lang="en-US" dirty="0">
                <a:solidFill>
                  <a:schemeClr val="bg2"/>
                </a:solidFill>
              </a:rPr>
              <a:t>University of Mount Union</a:t>
            </a:r>
          </a:p>
        </p:txBody>
      </p:sp>
    </p:spTree>
    <p:extLst>
      <p:ext uri="{BB962C8B-B14F-4D97-AF65-F5344CB8AC3E}">
        <p14:creationId xmlns:p14="http://schemas.microsoft.com/office/powerpoint/2010/main" val="1801651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DC145-FEEB-4DC3-96E3-CCFA1E9D1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Itemized Deductions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62810-6147-44CD-B662-92D81C27B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9436" indent="0">
              <a:buNone/>
            </a:pPr>
            <a:r>
              <a:rPr lang="en-US" b="1" dirty="0"/>
              <a:t>State and Local Taxes</a:t>
            </a:r>
          </a:p>
          <a:p>
            <a:pPr marL="345186" indent="-285750"/>
            <a:r>
              <a:rPr lang="en-US" dirty="0"/>
              <a:t>Deduction limited to $10,000 ($5,000 – MFS)</a:t>
            </a:r>
          </a:p>
          <a:p>
            <a:pPr marL="688086" lvl="1" indent="-285750"/>
            <a:r>
              <a:rPr lang="en-US" sz="1800" dirty="0"/>
              <a:t>Applies to income taxes and real estate taxes</a:t>
            </a:r>
          </a:p>
          <a:p>
            <a:r>
              <a:rPr lang="en-US" dirty="0"/>
              <a:t>No deduction for foreign real estate taxes</a:t>
            </a:r>
          </a:p>
          <a:p>
            <a:r>
              <a:rPr lang="en-US" dirty="0"/>
              <a:t>Real estate taxes associated with a trade or business are fully deductible</a:t>
            </a:r>
          </a:p>
          <a:p>
            <a:r>
              <a:rPr lang="en-US" dirty="0"/>
              <a:t>Recharacterization to charitable contributions not permitted under federal law</a:t>
            </a:r>
          </a:p>
          <a:p>
            <a:pPr lvl="1"/>
            <a:r>
              <a:rPr lang="en-US" sz="1800" dirty="0"/>
              <a:t>Suggested by certain states</a:t>
            </a:r>
          </a:p>
          <a:p>
            <a:pPr lvl="1"/>
            <a:r>
              <a:rPr lang="en-US" sz="1800" dirty="0"/>
              <a:t>See IRS Notice 2018-54</a:t>
            </a:r>
          </a:p>
        </p:txBody>
      </p:sp>
    </p:spTree>
    <p:extLst>
      <p:ext uri="{BB962C8B-B14F-4D97-AF65-F5344CB8AC3E}">
        <p14:creationId xmlns:p14="http://schemas.microsoft.com/office/powerpoint/2010/main" val="3130168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DEA5B-701A-4FDC-A5D0-420FA558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Itemized Deductions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DC97-3BA2-4666-AE8F-0D38ED6FA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82" y="2489200"/>
            <a:ext cx="6345260" cy="3530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Home Mortgage and Home Equity Interest</a:t>
            </a:r>
          </a:p>
          <a:p>
            <a:r>
              <a:rPr lang="en-US" dirty="0"/>
              <a:t>Deduction limited  to interest secured by main or second home</a:t>
            </a:r>
          </a:p>
          <a:p>
            <a:pPr lvl="1"/>
            <a:r>
              <a:rPr lang="en-US" dirty="0"/>
              <a:t>Buy, build or substantially improve</a:t>
            </a:r>
          </a:p>
          <a:p>
            <a:r>
              <a:rPr lang="en-US" dirty="0"/>
              <a:t>Interest on home equity loans used for other purposes not deductible</a:t>
            </a:r>
          </a:p>
          <a:p>
            <a:r>
              <a:rPr lang="en-US" dirty="0"/>
              <a:t>Loans originating after Dec. 15, 2017</a:t>
            </a:r>
          </a:p>
          <a:p>
            <a:pPr lvl="1"/>
            <a:r>
              <a:rPr lang="en-US" dirty="0"/>
              <a:t>Interest deductible on up to $750,000 ($375,000 MFS) of debt.</a:t>
            </a:r>
          </a:p>
        </p:txBody>
      </p:sp>
    </p:spTree>
    <p:extLst>
      <p:ext uri="{BB962C8B-B14F-4D97-AF65-F5344CB8AC3E}">
        <p14:creationId xmlns:p14="http://schemas.microsoft.com/office/powerpoint/2010/main" val="870255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88656-FC0E-48F8-9D06-6269AEBE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Itemized Deductions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93BF0-8E22-4E05-94B2-1A57B0065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/>
              <a:t>Charitable Contributions</a:t>
            </a:r>
          </a:p>
          <a:p>
            <a:r>
              <a:rPr lang="en-US" sz="2000" dirty="0"/>
              <a:t>Limit increased from 50% of AGI to 60%</a:t>
            </a:r>
          </a:p>
          <a:p>
            <a:r>
              <a:rPr lang="en-US" sz="2000" dirty="0"/>
              <a:t>No charitable contribution for amounts paid to higher education institutions for rights to purchase seating</a:t>
            </a:r>
          </a:p>
          <a:p>
            <a:pPr lvl="1"/>
            <a:r>
              <a:rPr lang="en-US" sz="2000" dirty="0"/>
              <a:t>Prior law allowed 80% deduction</a:t>
            </a:r>
          </a:p>
          <a:p>
            <a:pPr marL="0" indent="0">
              <a:buNone/>
            </a:pPr>
            <a:r>
              <a:rPr lang="en-US" sz="2000" b="1" dirty="0"/>
              <a:t>Casualty and Theft Losses</a:t>
            </a:r>
          </a:p>
          <a:p>
            <a:r>
              <a:rPr lang="en-US" sz="2000" dirty="0"/>
              <a:t>Deductible only if attributable to federally declared disaster area (FEMA code required)</a:t>
            </a:r>
          </a:p>
          <a:p>
            <a:r>
              <a:rPr lang="en-US" sz="2000" dirty="0"/>
              <a:t>Loss still must exceed $100 and total losses must exceed 10% of AGI</a:t>
            </a:r>
          </a:p>
        </p:txBody>
      </p:sp>
    </p:spTree>
    <p:extLst>
      <p:ext uri="{BB962C8B-B14F-4D97-AF65-F5344CB8AC3E}">
        <p14:creationId xmlns:p14="http://schemas.microsoft.com/office/powerpoint/2010/main" val="4209509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0C42D-4A48-4B21-B339-807A4596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Itemized Deductions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D913-D32D-4950-9A58-68AE1DCE1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207" y="2479675"/>
            <a:ext cx="6345260" cy="353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Miscellaneous Itemized Deductions</a:t>
            </a:r>
          </a:p>
          <a:p>
            <a:r>
              <a:rPr lang="en-US" sz="2000" dirty="0"/>
              <a:t>Suspended until 2026</a:t>
            </a:r>
          </a:p>
          <a:p>
            <a:r>
              <a:rPr lang="en-US" sz="2000" dirty="0"/>
              <a:t>Includes following:</a:t>
            </a:r>
          </a:p>
          <a:p>
            <a:pPr lvl="1"/>
            <a:r>
              <a:rPr lang="en-US" sz="2000" dirty="0"/>
              <a:t>Unreimbursed employee business expenses</a:t>
            </a:r>
          </a:p>
          <a:p>
            <a:pPr lvl="1"/>
            <a:r>
              <a:rPr lang="en-US" sz="2000" dirty="0"/>
              <a:t>Tax preparation fees</a:t>
            </a:r>
          </a:p>
          <a:p>
            <a:pPr lvl="1"/>
            <a:r>
              <a:rPr lang="en-US" sz="2000" dirty="0"/>
              <a:t>Investment expenses</a:t>
            </a:r>
          </a:p>
        </p:txBody>
      </p:sp>
    </p:spTree>
    <p:extLst>
      <p:ext uri="{BB962C8B-B14F-4D97-AF65-F5344CB8AC3E}">
        <p14:creationId xmlns:p14="http://schemas.microsoft.com/office/powerpoint/2010/main" val="3430779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6840-7739-451C-9E02-FB943F4C1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Moving Expenses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1048F-6B40-400D-A71A-5502922B8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Deduction suspended until 2026</a:t>
            </a:r>
          </a:p>
          <a:p>
            <a:pPr lvl="1"/>
            <a:r>
              <a:rPr lang="en-US" sz="2000" dirty="0"/>
              <a:t>Does not apply to active duty military personnel</a:t>
            </a:r>
          </a:p>
          <a:p>
            <a:r>
              <a:rPr lang="en-US" sz="2000" dirty="0"/>
              <a:t>Reimbursements for moving expenses are taxable income</a:t>
            </a:r>
          </a:p>
        </p:txBody>
      </p:sp>
    </p:spTree>
    <p:extLst>
      <p:ext uri="{BB962C8B-B14F-4D97-AF65-F5344CB8AC3E}">
        <p14:creationId xmlns:p14="http://schemas.microsoft.com/office/powerpoint/2010/main" val="2668592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400A-63D4-4EB0-81B7-ADC5A21E9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Alimony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37A66-74B3-41D6-A209-D921AED69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Payments for divorce agreements executed  or modified after December 31, 2018:</a:t>
            </a:r>
          </a:p>
          <a:p>
            <a:pPr lvl="1"/>
            <a:r>
              <a:rPr lang="en-US" dirty="0"/>
              <a:t>Not deductible by payer</a:t>
            </a:r>
          </a:p>
          <a:p>
            <a:pPr lvl="1"/>
            <a:r>
              <a:rPr lang="en-US" dirty="0"/>
              <a:t>Not income to recipient</a:t>
            </a:r>
          </a:p>
          <a:p>
            <a:pPr marL="59436" indent="0">
              <a:buNone/>
            </a:pPr>
            <a:endParaRPr lang="en-US" dirty="0"/>
          </a:p>
          <a:p>
            <a:pPr marL="345186" indent="-285750"/>
            <a:r>
              <a:rPr lang="en-US" dirty="0"/>
              <a:t>Tax treatment for pre-December 31, 2018 agreements is unchanged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84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6E7D-411A-4C09-B301-13B57F26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Dependents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3ECE2-C634-433F-A9B9-A631E6192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970" y="2489200"/>
            <a:ext cx="6345260" cy="35306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Deduction for personal exemptions suspended</a:t>
            </a:r>
          </a:p>
          <a:p>
            <a:r>
              <a:rPr lang="en-US" dirty="0"/>
              <a:t>Cannot claim yourself, spouse, dependents</a:t>
            </a:r>
          </a:p>
          <a:p>
            <a:r>
              <a:rPr lang="en-US" dirty="0"/>
              <a:t>2017 exemption amount was $4,050</a:t>
            </a:r>
          </a:p>
          <a:p>
            <a:r>
              <a:rPr lang="en-US" dirty="0"/>
              <a:t>Impacts may be offset by increased Standard Deduction and Child Tax Credit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Child Tax Credit</a:t>
            </a:r>
          </a:p>
          <a:p>
            <a:r>
              <a:rPr lang="en-US" dirty="0"/>
              <a:t>Credit increased to $2,000 per qualifying child (under age 17)</a:t>
            </a:r>
          </a:p>
          <a:p>
            <a:r>
              <a:rPr lang="en-US" dirty="0"/>
              <a:t>Up to $1,400 is refundable</a:t>
            </a:r>
          </a:p>
          <a:p>
            <a:r>
              <a:rPr lang="en-US" dirty="0"/>
              <a:t>Income level for phaseout ($50 per $1,000 of excess AGI) begins at $200,000 ($400,000 MFJ) of AGI</a:t>
            </a:r>
          </a:p>
        </p:txBody>
      </p:sp>
    </p:spTree>
    <p:extLst>
      <p:ext uri="{BB962C8B-B14F-4D97-AF65-F5344CB8AC3E}">
        <p14:creationId xmlns:p14="http://schemas.microsoft.com/office/powerpoint/2010/main" val="354709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28D39-85CF-4E21-AED5-A3EA519E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Dependents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53FAD-E604-4544-9E31-935582944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Credit for Other Dependents</a:t>
            </a:r>
          </a:p>
          <a:p>
            <a:r>
              <a:rPr lang="en-US" dirty="0"/>
              <a:t>New credit of up to $500 for qualifying dependents</a:t>
            </a:r>
          </a:p>
          <a:p>
            <a:pPr lvl="1"/>
            <a:r>
              <a:rPr lang="en-US" dirty="0"/>
              <a:t>Applies to older children and other relatives</a:t>
            </a:r>
          </a:p>
          <a:p>
            <a:pPr lvl="1"/>
            <a:r>
              <a:rPr lang="en-US" dirty="0"/>
              <a:t>Dependency rules for qualifying relatives</a:t>
            </a:r>
          </a:p>
        </p:txBody>
      </p:sp>
    </p:spTree>
    <p:extLst>
      <p:ext uri="{BB962C8B-B14F-4D97-AF65-F5344CB8AC3E}">
        <p14:creationId xmlns:p14="http://schemas.microsoft.com/office/powerpoint/2010/main" val="1448426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0A5C-A65D-4482-B03F-0B0797C9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Meals &amp; Entertainment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59176-9FDE-46E6-8BA2-5DF197A9A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Generally, business meals (50%) are deductible</a:t>
            </a:r>
          </a:p>
          <a:p>
            <a:pPr lvl="1"/>
            <a:r>
              <a:rPr lang="en-US" sz="2000" dirty="0"/>
              <a:t>On premises, convenience of employer</a:t>
            </a:r>
          </a:p>
          <a:p>
            <a:pPr lvl="1"/>
            <a:r>
              <a:rPr lang="en-US" sz="2000" dirty="0"/>
              <a:t>Employee meals while traveling on business</a:t>
            </a:r>
          </a:p>
          <a:p>
            <a:pPr lvl="1"/>
            <a:r>
              <a:rPr lang="en-US" sz="2000" dirty="0"/>
              <a:t>Meals with clients, customers, prospects with substantial business discussions</a:t>
            </a:r>
          </a:p>
          <a:p>
            <a:pPr lvl="1"/>
            <a:r>
              <a:rPr lang="en-US" sz="2000" dirty="0"/>
              <a:t>Meals provided during meetings between employees (business purpose) including board meetings – 100%</a:t>
            </a:r>
          </a:p>
        </p:txBody>
      </p:sp>
    </p:spTree>
    <p:extLst>
      <p:ext uri="{BB962C8B-B14F-4D97-AF65-F5344CB8AC3E}">
        <p14:creationId xmlns:p14="http://schemas.microsoft.com/office/powerpoint/2010/main" val="2149092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0A5C-A65D-4482-B03F-0B0797C9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Meals &amp; Entertainment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59176-9FDE-46E6-8BA2-5DF197A9A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Entertainment expenses not deductible</a:t>
            </a:r>
          </a:p>
          <a:p>
            <a:pPr lvl="1"/>
            <a:r>
              <a:rPr lang="en-US" sz="1800" dirty="0"/>
              <a:t>Tickets for sporting, entertainment and amusement events – for client</a:t>
            </a:r>
          </a:p>
          <a:p>
            <a:pPr lvl="1"/>
            <a:r>
              <a:rPr lang="en-US" sz="1800" dirty="0"/>
              <a:t>Charity golf outing – cost of golf and meals nondeductible; excess is charitable contribution</a:t>
            </a:r>
          </a:p>
          <a:p>
            <a:pPr lvl="1"/>
            <a:r>
              <a:rPr lang="en-US" sz="1800" dirty="0"/>
              <a:t>Country club and membership dues</a:t>
            </a:r>
          </a:p>
          <a:p>
            <a:pPr lvl="1"/>
            <a:r>
              <a:rPr lang="en-US" sz="1800" dirty="0"/>
              <a:t>Meals billed separately from entertainment – 50% deduction</a:t>
            </a:r>
          </a:p>
        </p:txBody>
      </p:sp>
    </p:spTree>
    <p:extLst>
      <p:ext uri="{BB962C8B-B14F-4D97-AF65-F5344CB8AC3E}">
        <p14:creationId xmlns:p14="http://schemas.microsoft.com/office/powerpoint/2010/main" val="326154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5B60-8E38-4565-9E51-AC214AFD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D7B9F-45AA-4BF3-9CDA-D74D64ED7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/>
              <a:t>TCJA approved December 2017</a:t>
            </a:r>
          </a:p>
          <a:p>
            <a:pPr lvl="1"/>
            <a:r>
              <a:rPr lang="en-US" sz="2000" dirty="0"/>
              <a:t>Effective Jan. 1, 2018</a:t>
            </a:r>
          </a:p>
          <a:p>
            <a:r>
              <a:rPr lang="en-US" sz="2000" dirty="0"/>
              <a:t>Last major tax legislation – Tax Reform Act of 1986</a:t>
            </a:r>
          </a:p>
          <a:p>
            <a:pPr lvl="1"/>
            <a:r>
              <a:rPr lang="en-US" sz="2000" dirty="0"/>
              <a:t>Numerous smaller changes since</a:t>
            </a:r>
          </a:p>
          <a:p>
            <a:r>
              <a:rPr lang="en-US" sz="2200" dirty="0"/>
              <a:t>Revenue Sources – 2017</a:t>
            </a:r>
          </a:p>
          <a:p>
            <a:pPr lvl="1"/>
            <a:r>
              <a:rPr lang="en-US" sz="2000" dirty="0"/>
              <a:t>Individual Income Taxes – 48%</a:t>
            </a:r>
          </a:p>
          <a:p>
            <a:pPr lvl="1"/>
            <a:r>
              <a:rPr lang="en-US" sz="2000" dirty="0"/>
              <a:t>Social Security Taxes – 35%</a:t>
            </a:r>
          </a:p>
          <a:p>
            <a:pPr lvl="1"/>
            <a:r>
              <a:rPr lang="en-US" sz="2000" dirty="0"/>
              <a:t>Corporate Income Taxes – 9%</a:t>
            </a:r>
          </a:p>
          <a:p>
            <a:pPr lvl="1"/>
            <a:r>
              <a:rPr lang="en-US" sz="2000" dirty="0"/>
              <a:t>Other – 8%</a:t>
            </a:r>
          </a:p>
        </p:txBody>
      </p:sp>
      <p:pic>
        <p:nvPicPr>
          <p:cNvPr id="5" name="Graphic 4" descr="Handshake">
            <a:extLst>
              <a:ext uri="{FF2B5EF4-FFF2-40B4-BE49-F238E27FC236}">
                <a16:creationId xmlns:a16="http://schemas.microsoft.com/office/drawing/2014/main" id="{FAB03592-FF96-489A-AA6F-5083A266B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82342" y="23360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92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8E07-C1FF-4CC5-9112-BF7B6432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Qualified Business Income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D3167-B2A2-4D69-99C5-194C8248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Deduction is 20% of QBI from partnership, S Corp, sole proprietorship</a:t>
            </a:r>
          </a:p>
          <a:p>
            <a:r>
              <a:rPr lang="en-US" dirty="0"/>
              <a:t>Deduction is “from AGI” and reduces taxable income</a:t>
            </a:r>
          </a:p>
          <a:p>
            <a:r>
              <a:rPr lang="en-US" dirty="0"/>
              <a:t>QBI is net amount of income, gain, loss and deductions from trade or business</a:t>
            </a:r>
          </a:p>
          <a:p>
            <a:pPr lvl="1"/>
            <a:r>
              <a:rPr lang="en-US" dirty="0"/>
              <a:t>Excluded: investment income, employee compensation or guaranteed payments from entity</a:t>
            </a:r>
          </a:p>
          <a:p>
            <a:r>
              <a:rPr lang="en-US" dirty="0"/>
              <a:t>Taxpayers in service-related businesses (e.g. law, accounting, healthcare, consulting) only eligible if taxable income &lt; threshold amount ($157,500 – single; $315,000 – MFJ)</a:t>
            </a:r>
          </a:p>
        </p:txBody>
      </p:sp>
    </p:spTree>
    <p:extLst>
      <p:ext uri="{BB962C8B-B14F-4D97-AF65-F5344CB8AC3E}">
        <p14:creationId xmlns:p14="http://schemas.microsoft.com/office/powerpoint/2010/main" val="269517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8E07-C1FF-4CC5-9112-BF7B6432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Qualified Business Income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D3167-B2A2-4D69-99C5-194C8248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Rental property qualifies if trade or business vs. investment</a:t>
            </a:r>
          </a:p>
          <a:p>
            <a:pPr lvl="1"/>
            <a:r>
              <a:rPr lang="en-US" dirty="0"/>
              <a:t>Burden of proof on taxpayer – time involved is substantial factor</a:t>
            </a:r>
          </a:p>
          <a:p>
            <a:r>
              <a:rPr lang="en-US" dirty="0"/>
              <a:t>W-2 wage limit applies in some circumstances</a:t>
            </a:r>
          </a:p>
          <a:p>
            <a:pPr lvl="1"/>
            <a:r>
              <a:rPr lang="en-US" dirty="0"/>
              <a:t>Does not apply to businesses meeting same thresholds as service businesses</a:t>
            </a:r>
          </a:p>
          <a:p>
            <a:pPr marL="40233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353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93453-E5FF-4B45-AD92-CAEED4AE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Alternative Minimum 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DE94E-A81E-41FC-88D8-89BD994ED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AMT exemption amount increased as follows:</a:t>
            </a:r>
          </a:p>
          <a:p>
            <a:pPr lvl="1"/>
            <a:r>
              <a:rPr lang="en-US" dirty="0"/>
              <a:t>MFJ - $109,400 from $84,500</a:t>
            </a:r>
          </a:p>
          <a:p>
            <a:pPr lvl="1"/>
            <a:r>
              <a:rPr lang="en-US" dirty="0"/>
              <a:t>MFS - $54,700 from $42,250</a:t>
            </a:r>
          </a:p>
          <a:p>
            <a:pPr lvl="1"/>
            <a:r>
              <a:rPr lang="en-US" dirty="0"/>
              <a:t>Single, HOH - $70,300 from $54,300</a:t>
            </a:r>
          </a:p>
          <a:p>
            <a:r>
              <a:rPr lang="en-US" dirty="0"/>
              <a:t>Exemption phaseout (25% of excess AMTI less) threshold) starting point increases as follows:</a:t>
            </a:r>
          </a:p>
          <a:p>
            <a:pPr lvl="1"/>
            <a:r>
              <a:rPr lang="en-US" dirty="0"/>
              <a:t>MFJ - $1,000,000 from $160,900 of AMTI</a:t>
            </a:r>
          </a:p>
          <a:p>
            <a:pPr lvl="1"/>
            <a:r>
              <a:rPr lang="en-US" dirty="0"/>
              <a:t>MFS - $500,000 from $80,450</a:t>
            </a:r>
          </a:p>
          <a:p>
            <a:pPr lvl="1"/>
            <a:r>
              <a:rPr lang="en-US" dirty="0"/>
              <a:t>Single, HOH - $500,000 from $120,700</a:t>
            </a:r>
          </a:p>
          <a:p>
            <a:pPr marL="345186" indent="-285750"/>
            <a:r>
              <a:rPr lang="en-US" dirty="0"/>
              <a:t>Far fewer taxpayers expected to pay AMT; currently represents 2% of income tax collected.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16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9CCD8-4548-433C-9F17-C944AC1D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Estate Tax Exclusion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0B653-C1CC-48AF-9276-A09627F2B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TCJA doubled exclusion amount</a:t>
            </a:r>
          </a:p>
          <a:p>
            <a:r>
              <a:rPr lang="en-US" sz="2000" dirty="0"/>
              <a:t>$5.6 million to $11.2 million</a:t>
            </a:r>
          </a:p>
          <a:p>
            <a:r>
              <a:rPr lang="en-US" sz="2000" dirty="0"/>
              <a:t>Scheduled to return to original amount in 2026</a:t>
            </a:r>
          </a:p>
        </p:txBody>
      </p:sp>
    </p:spTree>
    <p:extLst>
      <p:ext uri="{BB962C8B-B14F-4D97-AF65-F5344CB8AC3E}">
        <p14:creationId xmlns:p14="http://schemas.microsoft.com/office/powerpoint/2010/main" val="3163515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B0446-81E5-4B56-9B8D-87CFC32BA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Net Operating Losses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FE28-6ED0-49EB-B98E-929F90BCF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After 2017, NOL deduction limited to 80% of current year taxable income</a:t>
            </a:r>
          </a:p>
          <a:p>
            <a:r>
              <a:rPr lang="en-US" sz="2000" dirty="0"/>
              <a:t>No more carrybacks(except 2 years for farmers); carryforward indefinitely</a:t>
            </a:r>
          </a:p>
          <a:p>
            <a:pPr lvl="1"/>
            <a:r>
              <a:rPr lang="en-US" sz="2000" dirty="0"/>
              <a:t>Prior – carry back 2 years and forward 20 years</a:t>
            </a:r>
          </a:p>
          <a:p>
            <a:pPr marL="40233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01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39167-D32E-4D7A-8A06-7B401FA7C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Depreciation Provisions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4B982-D0D9-49B0-8583-8C4B26CEB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Yearly depreciation limits on passenger automobiles increased</a:t>
            </a:r>
          </a:p>
          <a:p>
            <a:r>
              <a:rPr lang="en-US" dirty="0"/>
              <a:t>Computers no longer considered to be “listed property”</a:t>
            </a:r>
          </a:p>
          <a:p>
            <a:r>
              <a:rPr lang="en-US" dirty="0"/>
              <a:t>Section 179 expensing increased from $510,000 to $1 million</a:t>
            </a:r>
          </a:p>
          <a:p>
            <a:r>
              <a:rPr lang="en-US" dirty="0"/>
              <a:t>Expansion of qualifying property for Section 179</a:t>
            </a:r>
          </a:p>
          <a:p>
            <a:r>
              <a:rPr lang="en-US" dirty="0"/>
              <a:t>Bonus depreciation increased to 100%; used property now qualifies</a:t>
            </a:r>
          </a:p>
        </p:txBody>
      </p:sp>
    </p:spTree>
    <p:extLst>
      <p:ext uri="{BB962C8B-B14F-4D97-AF65-F5344CB8AC3E}">
        <p14:creationId xmlns:p14="http://schemas.microsoft.com/office/powerpoint/2010/main" val="1890824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D1324-0543-4346-9546-66FA9C350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 Provisions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F73D-86A5-4EC9-9067-603D42792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2018 – must report coverage, qualify for exemption, or report shared responsibility payment</a:t>
            </a:r>
          </a:p>
          <a:p>
            <a:r>
              <a:rPr lang="en-US" sz="2000" dirty="0"/>
              <a:t>2019 and beyond – shared responsibility payment is eliminated</a:t>
            </a:r>
          </a:p>
        </p:txBody>
      </p:sp>
    </p:spTree>
    <p:extLst>
      <p:ext uri="{BB962C8B-B14F-4D97-AF65-F5344CB8AC3E}">
        <p14:creationId xmlns:p14="http://schemas.microsoft.com/office/powerpoint/2010/main" val="1748572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AEA3A-244C-44A6-8ADE-4BB49CB5A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F2AEE-4CBD-4A04-8101-A748B3FEA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Tax simplification</a:t>
            </a:r>
          </a:p>
          <a:p>
            <a:r>
              <a:rPr lang="en-US" dirty="0"/>
              <a:t>Tax forms</a:t>
            </a:r>
          </a:p>
          <a:p>
            <a:r>
              <a:rPr lang="en-US" dirty="0"/>
              <a:t>Lower Taxes</a:t>
            </a:r>
          </a:p>
          <a:p>
            <a:pPr lvl="1"/>
            <a:r>
              <a:rPr lang="en-US" dirty="0"/>
              <a:t>Tax Policy Center estimate</a:t>
            </a:r>
          </a:p>
          <a:p>
            <a:pPr lvl="1"/>
            <a:r>
              <a:rPr lang="en-US" dirty="0"/>
              <a:t>Professional observation </a:t>
            </a:r>
          </a:p>
          <a:p>
            <a:r>
              <a:rPr lang="en-US" dirty="0"/>
              <a:t>Economic impacts</a:t>
            </a:r>
          </a:p>
          <a:p>
            <a:pPr lvl="1"/>
            <a:r>
              <a:rPr lang="en-US" dirty="0"/>
              <a:t>Short-term</a:t>
            </a:r>
          </a:p>
          <a:p>
            <a:pPr lvl="1"/>
            <a:r>
              <a:rPr lang="en-US" dirty="0"/>
              <a:t>Long-term</a:t>
            </a:r>
          </a:p>
        </p:txBody>
      </p:sp>
    </p:spTree>
    <p:extLst>
      <p:ext uri="{BB962C8B-B14F-4D97-AF65-F5344CB8AC3E}">
        <p14:creationId xmlns:p14="http://schemas.microsoft.com/office/powerpoint/2010/main" val="445453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6A248-ECEF-4FDC-ABEB-897F98A7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DAF76-1751-4D4A-8EDC-DF6C446C8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6703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E681F-0A88-4666-BC19-C3952227E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Significant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A482A-46AD-4F18-A8C8-351FCB1E1D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/>
              <a:t>Tax rates</a:t>
            </a:r>
          </a:p>
          <a:p>
            <a:r>
              <a:rPr lang="en-US" sz="2000" dirty="0"/>
              <a:t>Standard deduction</a:t>
            </a:r>
          </a:p>
          <a:p>
            <a:r>
              <a:rPr lang="en-US" sz="2000" dirty="0"/>
              <a:t>Itemized deductions</a:t>
            </a:r>
          </a:p>
          <a:p>
            <a:r>
              <a:rPr lang="en-US" sz="2000" dirty="0"/>
              <a:t>Moving expenses</a:t>
            </a:r>
          </a:p>
          <a:p>
            <a:r>
              <a:rPr lang="en-US" sz="2000" dirty="0"/>
              <a:t>Alimony</a:t>
            </a:r>
          </a:p>
          <a:p>
            <a:r>
              <a:rPr lang="en-US" sz="2000" dirty="0"/>
              <a:t>Dependents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71A0CB-6815-420F-93DC-356CB7F0CE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Alternative minimum tax</a:t>
            </a:r>
          </a:p>
          <a:p>
            <a:r>
              <a:rPr lang="en-US" sz="2000" dirty="0"/>
              <a:t>Qualified business income</a:t>
            </a:r>
          </a:p>
          <a:p>
            <a:r>
              <a:rPr lang="en-US" sz="2000" dirty="0"/>
              <a:t>Meals &amp; entertainment</a:t>
            </a:r>
          </a:p>
          <a:p>
            <a:r>
              <a:rPr lang="en-US" sz="2000" dirty="0"/>
              <a:t>Depreciation</a:t>
            </a:r>
          </a:p>
          <a:p>
            <a:r>
              <a:rPr lang="en-US" sz="2000" dirty="0"/>
              <a:t>ACA provisions</a:t>
            </a:r>
          </a:p>
          <a:p>
            <a:r>
              <a:rPr lang="en-US" sz="2000" dirty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288103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7D585-62C9-440F-B7C2-F071B7BA5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Tax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205ED-155F-4183-9452-F9041324C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82" y="2679700"/>
            <a:ext cx="6345260" cy="3530600"/>
          </a:xfrm>
        </p:spPr>
        <p:txBody>
          <a:bodyPr>
            <a:normAutofit/>
          </a:bodyPr>
          <a:lstStyle/>
          <a:p>
            <a:r>
              <a:rPr lang="en-US" sz="2000" dirty="0"/>
              <a:t>Number of tax brackets remained the same</a:t>
            </a:r>
          </a:p>
          <a:p>
            <a:r>
              <a:rPr lang="en-US" sz="2000" dirty="0"/>
              <a:t>Some marginal tax rates reduced</a:t>
            </a:r>
          </a:p>
          <a:p>
            <a:r>
              <a:rPr lang="en-US" sz="2000" dirty="0"/>
              <a:t>Width of marginal tax brackets has changed</a:t>
            </a:r>
          </a:p>
          <a:p>
            <a:r>
              <a:rPr lang="en-US" sz="2000" dirty="0"/>
              <a:t>Majority of taxpayers will pay less tax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0890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D53EF-5ACC-4367-9B43-1461B70E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Single Taxpayer – 2018 vs. 2017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4F67C7-3AF0-4DD2-812B-704571079D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23380526"/>
              </p:ext>
            </p:extLst>
          </p:nvPr>
        </p:nvGraphicFramePr>
        <p:xfrm>
          <a:off x="591801" y="2343150"/>
          <a:ext cx="3913524" cy="3760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094">
                  <a:extLst>
                    <a:ext uri="{9D8B030D-6E8A-4147-A177-3AD203B41FA5}">
                      <a16:colId xmlns:a16="http://schemas.microsoft.com/office/drawing/2014/main" val="425432953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62593942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802330586"/>
                    </a:ext>
                  </a:extLst>
                </a:gridCol>
              </a:tblGrid>
              <a:tr h="6641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Taxable Income – 2018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Marginal Tax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413182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821569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r>
                        <a:rPr lang="en-US" dirty="0"/>
                        <a:t>Up to $9,525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367274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r>
                        <a:rPr lang="en-US" dirty="0"/>
                        <a:t>$9,526 - $38,700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935373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r>
                        <a:rPr lang="en-US" dirty="0"/>
                        <a:t>$38,701 - $82,500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614943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r>
                        <a:rPr lang="en-US" dirty="0"/>
                        <a:t>$82,501 - $157,500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557036"/>
                  </a:ext>
                </a:extLst>
              </a:tr>
              <a:tr h="402581">
                <a:tc>
                  <a:txBody>
                    <a:bodyPr/>
                    <a:lstStyle/>
                    <a:p>
                      <a:r>
                        <a:rPr lang="en-US" dirty="0"/>
                        <a:t>$157,501 - $200,000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311765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r>
                        <a:rPr lang="en-US" dirty="0"/>
                        <a:t>$200,001 - $500,000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373427"/>
                  </a:ext>
                </a:extLst>
              </a:tr>
              <a:tr h="384814">
                <a:tc>
                  <a:txBody>
                    <a:bodyPr/>
                    <a:lstStyle/>
                    <a:p>
                      <a:r>
                        <a:rPr lang="en-US" dirty="0"/>
                        <a:t>&gt;$500,000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347871"/>
                  </a:ext>
                </a:extLst>
              </a:tr>
            </a:tbl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941DAEC-9341-446E-A579-F31B2942DB0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42598478"/>
              </p:ext>
            </p:extLst>
          </p:nvPr>
        </p:nvGraphicFramePr>
        <p:xfrm>
          <a:off x="4640263" y="2343150"/>
          <a:ext cx="3827463" cy="373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362">
                  <a:extLst>
                    <a:ext uri="{9D8B030D-6E8A-4147-A177-3AD203B41FA5}">
                      <a16:colId xmlns:a16="http://schemas.microsoft.com/office/drawing/2014/main" val="24526513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843802975"/>
                    </a:ext>
                  </a:extLst>
                </a:gridCol>
                <a:gridCol w="1275821">
                  <a:extLst>
                    <a:ext uri="{9D8B030D-6E8A-4147-A177-3AD203B41FA5}">
                      <a16:colId xmlns:a16="http://schemas.microsoft.com/office/drawing/2014/main" val="3089607737"/>
                    </a:ext>
                  </a:extLst>
                </a:gridCol>
              </a:tblGrid>
              <a:tr h="38706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Taxable Income –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Marginal Tax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326319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392914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Up to $9,325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121263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$9,326 - $37,950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071245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$37,951 - $91,900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65812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$91,901 - $191,650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165853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$191,651 - $416,700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692849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$416,701 - $418,400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810910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r>
                        <a:rPr lang="en-US" dirty="0"/>
                        <a:t>&gt;$418,400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683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29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12BDF-2E54-46AE-ACA8-CE96D9F00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Gains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DD84C-A4FE-4A6F-983B-18931AFCB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Prior law – CG rates based on ordinary rates</a:t>
            </a:r>
          </a:p>
          <a:p>
            <a:pPr lvl="1"/>
            <a:r>
              <a:rPr lang="en-US" dirty="0"/>
              <a:t>Ord. rate = 15% or less; CG rate = 0</a:t>
            </a:r>
          </a:p>
          <a:p>
            <a:pPr lvl="1"/>
            <a:r>
              <a:rPr lang="en-US" dirty="0"/>
              <a:t>Ord. rate = 39.6%; CG rate = 20%</a:t>
            </a:r>
          </a:p>
          <a:p>
            <a:pPr lvl="1"/>
            <a:r>
              <a:rPr lang="en-US" dirty="0"/>
              <a:t>All other ord. rates; CG rate =15%</a:t>
            </a:r>
          </a:p>
          <a:p>
            <a:r>
              <a:rPr lang="en-US" dirty="0"/>
              <a:t>TCJA bases CG rates based on filing status and taxable income</a:t>
            </a:r>
          </a:p>
          <a:p>
            <a:pPr lvl="1"/>
            <a:r>
              <a:rPr lang="en-US" dirty="0"/>
              <a:t>CG = 0%; Single – up to $38,600; MFJ – up to $77,200; HOH – up to $51,700</a:t>
            </a:r>
          </a:p>
          <a:p>
            <a:pPr lvl="1"/>
            <a:r>
              <a:rPr lang="en-US" dirty="0"/>
              <a:t>CG = 20%; Single &gt; $425,800; MFJ &gt; $479,000; HOH &gt; $452,400</a:t>
            </a:r>
          </a:p>
          <a:p>
            <a:pPr lvl="1"/>
            <a:r>
              <a:rPr lang="en-US" dirty="0"/>
              <a:t>CG = 15%; All other taxable income amounts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8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57D5-672E-4F75-BA5C-049AD1209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Standard Deduction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30084-00D5-413C-BAEA-383C0FF20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TCJA nearly doubles the standard deduction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Additional standard deduction for aged and blind</a:t>
            </a:r>
          </a:p>
          <a:p>
            <a:pPr lvl="1"/>
            <a:r>
              <a:rPr lang="en-US" dirty="0"/>
              <a:t>Married - $1,300</a:t>
            </a:r>
          </a:p>
          <a:p>
            <a:pPr lvl="1"/>
            <a:r>
              <a:rPr lang="en-US" dirty="0"/>
              <a:t>Single - $1,600</a:t>
            </a:r>
          </a:p>
          <a:p>
            <a:r>
              <a:rPr lang="en-US" dirty="0"/>
              <a:t>Many more taxpayers will be able to use standard deduction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A305D0-9561-4801-99A7-B8EBDF13D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50910"/>
              </p:ext>
            </p:extLst>
          </p:nvPr>
        </p:nvGraphicFramePr>
        <p:xfrm>
          <a:off x="969962" y="2835275"/>
          <a:ext cx="60960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8713">
                  <a:extLst>
                    <a:ext uri="{9D8B030D-6E8A-4147-A177-3AD203B41FA5}">
                      <a16:colId xmlns:a16="http://schemas.microsoft.com/office/drawing/2014/main" val="721425373"/>
                    </a:ext>
                  </a:extLst>
                </a:gridCol>
                <a:gridCol w="1058545">
                  <a:extLst>
                    <a:ext uri="{9D8B030D-6E8A-4147-A177-3AD203B41FA5}">
                      <a16:colId xmlns:a16="http://schemas.microsoft.com/office/drawing/2014/main" val="38944457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460762828"/>
                    </a:ext>
                  </a:extLst>
                </a:gridCol>
                <a:gridCol w="1160462">
                  <a:extLst>
                    <a:ext uri="{9D8B030D-6E8A-4147-A177-3AD203B41FA5}">
                      <a16:colId xmlns:a16="http://schemas.microsoft.com/office/drawing/2014/main" val="113546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Filing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01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Single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$6,350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421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Married Joint; Qual. Widow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$12,700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550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Married Separate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$6,350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249413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r>
                        <a:rPr lang="en-US" dirty="0"/>
                        <a:t>Head of Household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$9,350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475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818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990D8-C0FA-4ED2-8C1B-1FFE4F8DC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Itemized Deductions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CE8C3-AE8F-49C2-8035-0B9F192FC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Changes to medical, state &amp; local taxes, mortgage interest, charitable contributions, casualty &amp; theft losses, miscellaneous itemized deductions</a:t>
            </a:r>
          </a:p>
          <a:p>
            <a:r>
              <a:rPr lang="en-US" sz="2000" dirty="0"/>
              <a:t>Some changes favorable; others not</a:t>
            </a:r>
          </a:p>
          <a:p>
            <a:r>
              <a:rPr lang="en-US" sz="2000" dirty="0"/>
              <a:t>Overall limit on itemized deductions suspended</a:t>
            </a:r>
          </a:p>
          <a:p>
            <a:pPr lvl="1"/>
            <a:r>
              <a:rPr lang="en-US" sz="2000" dirty="0"/>
              <a:t>Prior years – lost 3% of certain deductions to extent AGI exceeded thresholds (e.g. $313,800 for MFJ) up to maximum of 80%</a:t>
            </a:r>
          </a:p>
        </p:txBody>
      </p:sp>
    </p:spTree>
    <p:extLst>
      <p:ext uri="{BB962C8B-B14F-4D97-AF65-F5344CB8AC3E}">
        <p14:creationId xmlns:p14="http://schemas.microsoft.com/office/powerpoint/2010/main" val="2805641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9C648-14F5-45DE-A225-EC7051C90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Itemized Deductions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A4668-ADEF-4784-9323-7DBFA9719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Medical and Dental Expenses</a:t>
            </a:r>
          </a:p>
          <a:p>
            <a:r>
              <a:rPr lang="en-US" sz="2000" dirty="0"/>
              <a:t>AGI floor changed from 10% to 7.5%</a:t>
            </a:r>
          </a:p>
          <a:p>
            <a:pPr lvl="1"/>
            <a:r>
              <a:rPr lang="en-US" sz="2000" dirty="0"/>
              <a:t>Can deduct eligible expenses exceeding floor</a:t>
            </a:r>
          </a:p>
          <a:p>
            <a:r>
              <a:rPr lang="en-US" sz="2000" dirty="0"/>
              <a:t>Floor increases to 10% in 2019</a:t>
            </a:r>
          </a:p>
        </p:txBody>
      </p:sp>
    </p:spTree>
    <p:extLst>
      <p:ext uri="{BB962C8B-B14F-4D97-AF65-F5344CB8AC3E}">
        <p14:creationId xmlns:p14="http://schemas.microsoft.com/office/powerpoint/2010/main" val="2430079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905</TotalTime>
  <Words>1366</Words>
  <Application>Microsoft Office PowerPoint</Application>
  <PresentationFormat>On-screen Show (4:3)</PresentationFormat>
  <Paragraphs>228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Century Gothic</vt:lpstr>
      <vt:lpstr>Wingdings 3</vt:lpstr>
      <vt:lpstr>Ion Boardroom</vt:lpstr>
      <vt:lpstr>Tax Cuts and Jobs Act: Overview of Impact on 2018 Individual Taxes</vt:lpstr>
      <vt:lpstr>Introduction</vt:lpstr>
      <vt:lpstr>Significant Changes</vt:lpstr>
      <vt:lpstr>Tax Rates</vt:lpstr>
      <vt:lpstr>Single Taxpayer – 2018 vs. 2017</vt:lpstr>
      <vt:lpstr>Capital Gains Rates</vt:lpstr>
      <vt:lpstr>Standard Deduction</vt:lpstr>
      <vt:lpstr>Itemized Deductions</vt:lpstr>
      <vt:lpstr>Itemized Deductions (cont.)</vt:lpstr>
      <vt:lpstr>Itemized Deductions (cont.)</vt:lpstr>
      <vt:lpstr>Itemized Deductions (cont.)</vt:lpstr>
      <vt:lpstr>Itemized Deductions (cont.)</vt:lpstr>
      <vt:lpstr>Itemized Deductions (cont.)</vt:lpstr>
      <vt:lpstr>Moving Expenses</vt:lpstr>
      <vt:lpstr>Alimony</vt:lpstr>
      <vt:lpstr>Dependents</vt:lpstr>
      <vt:lpstr>Dependents (cont.)</vt:lpstr>
      <vt:lpstr>Meals &amp; Entertainment</vt:lpstr>
      <vt:lpstr>Meals &amp; Entertainment (cont.)</vt:lpstr>
      <vt:lpstr>Qualified Business Income</vt:lpstr>
      <vt:lpstr>Qualified Business Income (cont.)</vt:lpstr>
      <vt:lpstr>Alternative Minimum Tax</vt:lpstr>
      <vt:lpstr>Estate Tax Exclusion</vt:lpstr>
      <vt:lpstr>Net Operating Losses</vt:lpstr>
      <vt:lpstr>Depreciation Provisions</vt:lpstr>
      <vt:lpstr>ACA Provisions</vt:lpstr>
      <vt:lpstr>Observations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Cuts and Jobs Act: Overview of Impact on 2018 Individual Taxes</dc:title>
  <dc:creator>Russell Tietz</dc:creator>
  <cp:lastModifiedBy>Joe Richards</cp:lastModifiedBy>
  <cp:revision>75</cp:revision>
  <dcterms:created xsi:type="dcterms:W3CDTF">2018-11-11T17:07:58Z</dcterms:created>
  <dcterms:modified xsi:type="dcterms:W3CDTF">2018-11-20T16:23:13Z</dcterms:modified>
</cp:coreProperties>
</file>